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7"/>
  </p:notesMasterIdLst>
  <p:sldIdLst>
    <p:sldId id="502" r:id="rId2"/>
    <p:sldId id="503" r:id="rId3"/>
    <p:sldId id="554" r:id="rId4"/>
    <p:sldId id="555" r:id="rId5"/>
    <p:sldId id="504" r:id="rId6"/>
    <p:sldId id="505" r:id="rId7"/>
    <p:sldId id="506" r:id="rId8"/>
    <p:sldId id="507" r:id="rId9"/>
    <p:sldId id="508" r:id="rId10"/>
    <p:sldId id="509" r:id="rId11"/>
    <p:sldId id="510" r:id="rId12"/>
    <p:sldId id="511" r:id="rId13"/>
    <p:sldId id="512" r:id="rId14"/>
    <p:sldId id="513" r:id="rId15"/>
    <p:sldId id="514" r:id="rId16"/>
    <p:sldId id="515" r:id="rId17"/>
    <p:sldId id="516" r:id="rId18"/>
    <p:sldId id="517" r:id="rId19"/>
    <p:sldId id="518" r:id="rId20"/>
    <p:sldId id="519" r:id="rId21"/>
    <p:sldId id="520" r:id="rId22"/>
    <p:sldId id="521" r:id="rId23"/>
    <p:sldId id="522" r:id="rId24"/>
    <p:sldId id="523" r:id="rId25"/>
    <p:sldId id="524" r:id="rId26"/>
    <p:sldId id="525" r:id="rId27"/>
    <p:sldId id="526" r:id="rId28"/>
    <p:sldId id="527" r:id="rId29"/>
    <p:sldId id="528" r:id="rId30"/>
    <p:sldId id="556" r:id="rId31"/>
    <p:sldId id="529" r:id="rId32"/>
    <p:sldId id="530" r:id="rId33"/>
    <p:sldId id="531" r:id="rId34"/>
    <p:sldId id="532" r:id="rId35"/>
    <p:sldId id="533" r:id="rId36"/>
    <p:sldId id="534" r:id="rId37"/>
    <p:sldId id="535" r:id="rId38"/>
    <p:sldId id="536" r:id="rId39"/>
    <p:sldId id="537" r:id="rId40"/>
    <p:sldId id="538" r:id="rId41"/>
    <p:sldId id="539" r:id="rId42"/>
    <p:sldId id="540" r:id="rId43"/>
    <p:sldId id="541" r:id="rId44"/>
    <p:sldId id="542" r:id="rId45"/>
    <p:sldId id="543" r:id="rId46"/>
    <p:sldId id="544" r:id="rId47"/>
    <p:sldId id="545" r:id="rId48"/>
    <p:sldId id="546" r:id="rId49"/>
    <p:sldId id="547" r:id="rId50"/>
    <p:sldId id="548" r:id="rId51"/>
    <p:sldId id="549" r:id="rId52"/>
    <p:sldId id="550" r:id="rId53"/>
    <p:sldId id="551" r:id="rId54"/>
    <p:sldId id="552" r:id="rId55"/>
    <p:sldId id="553" r:id="rId56"/>
    <p:sldId id="557" r:id="rId57"/>
    <p:sldId id="558" r:id="rId58"/>
    <p:sldId id="559" r:id="rId59"/>
    <p:sldId id="560" r:id="rId60"/>
    <p:sldId id="561" r:id="rId61"/>
    <p:sldId id="562" r:id="rId62"/>
    <p:sldId id="563" r:id="rId63"/>
    <p:sldId id="564" r:id="rId64"/>
    <p:sldId id="565" r:id="rId65"/>
    <p:sldId id="566" r:id="rId6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333399"/>
    <a:srgbClr val="002060"/>
    <a:srgbClr val="00CC00"/>
    <a:srgbClr val="FF0000"/>
    <a:srgbClr val="CC3300"/>
    <a:srgbClr val="FF9933"/>
    <a:srgbClr val="FF9900"/>
    <a:srgbClr val="FF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90" autoAdjust="0"/>
    <p:restoredTop sz="95918" autoAdjust="0"/>
  </p:normalViewPr>
  <p:slideViewPr>
    <p:cSldViewPr>
      <p:cViewPr varScale="1">
        <p:scale>
          <a:sx n="113" d="100"/>
          <a:sy n="113" d="100"/>
        </p:scale>
        <p:origin x="485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30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Futura Medium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Futura Medium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4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Futura Medium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Futura Medium" pitchFamily="34" charset="0"/>
              </a:defRPr>
            </a:lvl1pPr>
          </a:lstStyle>
          <a:p>
            <a:pPr>
              <a:defRPr/>
            </a:pPr>
            <a:fld id="{FAAC207E-C27D-4F33-AE6D-DA8FE1094D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75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utura Medium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utura Medium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utura Medium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utura Medium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utura Medium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B5DF84-6C43-4640-8168-402C028686DC}" type="slidenum">
              <a:rPr lang="en-US"/>
              <a:pPr/>
              <a:t>1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1179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E3D0A9-1DAA-418A-ABB0-ECD3B1C30802}" type="slidenum">
              <a:rPr lang="en-US" altLang="en-US"/>
              <a:pPr/>
              <a:t>63</a:t>
            </a:fld>
            <a:endParaRPr lang="en-US" altLang="en-US"/>
          </a:p>
        </p:txBody>
      </p:sp>
      <p:sp>
        <p:nvSpPr>
          <p:cNvPr id="98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98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78364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2CF347-0E45-430A-B676-2B3BC1A9A5CB}" type="slidenum">
              <a:rPr lang="en-US" altLang="en-US"/>
              <a:pPr/>
              <a:t>64</a:t>
            </a:fld>
            <a:endParaRPr lang="en-US" altLang="en-US"/>
          </a:p>
        </p:txBody>
      </p:sp>
      <p:sp>
        <p:nvSpPr>
          <p:cNvPr id="98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98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86161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AB85FE-9B5D-4FE5-8C0F-4E10C95EBAA9}" type="slidenum">
              <a:rPr lang="en-US" altLang="en-US"/>
              <a:pPr/>
              <a:t>65</a:t>
            </a:fld>
            <a:endParaRPr lang="en-US" altLang="en-US"/>
          </a:p>
        </p:txBody>
      </p:sp>
      <p:sp>
        <p:nvSpPr>
          <p:cNvPr id="98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98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108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BE0693-5B28-4BDF-81EC-1D3EFE78413B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07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773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58A613-2185-4DC3-8D05-2405276AE90D}" type="slidenum">
              <a:rPr lang="en-US" altLang="en-US"/>
              <a:pPr/>
              <a:t>56</a:t>
            </a:fld>
            <a:endParaRPr lang="en-US" altLang="en-US"/>
          </a:p>
        </p:txBody>
      </p:sp>
      <p:sp>
        <p:nvSpPr>
          <p:cNvPr id="98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255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EDDDA7-C2EE-439A-A92B-AEACC1882E9B}" type="slidenum">
              <a:rPr lang="en-US" altLang="en-US"/>
              <a:pPr/>
              <a:t>57</a:t>
            </a:fld>
            <a:endParaRPr lang="en-US" altLang="en-US"/>
          </a:p>
        </p:txBody>
      </p:sp>
      <p:sp>
        <p:nvSpPr>
          <p:cNvPr id="97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8697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4C7B3C-2F49-4763-8054-236CD49A45D8}" type="slidenum">
              <a:rPr lang="en-US" altLang="en-US"/>
              <a:pPr/>
              <a:t>58</a:t>
            </a:fld>
            <a:endParaRPr lang="en-US" altLang="en-US"/>
          </a:p>
        </p:txBody>
      </p:sp>
      <p:sp>
        <p:nvSpPr>
          <p:cNvPr id="98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0976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71C781-E2A1-4F36-8DB4-E82333478DF4}" type="slidenum">
              <a:rPr lang="en-US" altLang="en-US"/>
              <a:pPr/>
              <a:t>59</a:t>
            </a:fld>
            <a:endParaRPr lang="en-US" altLang="en-US"/>
          </a:p>
        </p:txBody>
      </p:sp>
      <p:sp>
        <p:nvSpPr>
          <p:cNvPr id="97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1971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7F312B-1DD6-468A-8C06-C1724D45BC89}" type="slidenum">
              <a:rPr lang="en-US" altLang="en-US"/>
              <a:pPr/>
              <a:t>60</a:t>
            </a:fld>
            <a:endParaRPr lang="en-US" altLang="en-US"/>
          </a:p>
        </p:txBody>
      </p:sp>
      <p:sp>
        <p:nvSpPr>
          <p:cNvPr id="97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5777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2ADCEF-3CF3-4E88-9ADB-599EC0EDC367}" type="slidenum">
              <a:rPr lang="en-US" altLang="en-US"/>
              <a:pPr/>
              <a:t>61</a:t>
            </a:fld>
            <a:endParaRPr lang="en-US" altLang="en-US"/>
          </a:p>
        </p:txBody>
      </p:sp>
      <p:sp>
        <p:nvSpPr>
          <p:cNvPr id="97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28575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E6D560-AFF6-4C2C-8A6B-F96E0BE5BAFE}" type="slidenum">
              <a:rPr lang="en-US" altLang="en-US"/>
              <a:pPr/>
              <a:t>62</a:t>
            </a:fld>
            <a:endParaRPr lang="en-US" altLang="en-US"/>
          </a:p>
        </p:txBody>
      </p:sp>
      <p:sp>
        <p:nvSpPr>
          <p:cNvPr id="97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246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A6809-018C-43BF-B74F-89CF0C16B8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EC955-73CF-4576-B7AA-6CF68A94B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354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354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9F343-3DB9-4480-93AC-68AD5DD03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3962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0" y="2133600"/>
            <a:ext cx="3962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F6DB7-2B28-48E3-84D3-6490EE2CC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133600"/>
            <a:ext cx="3962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0" y="2133600"/>
            <a:ext cx="39624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0" y="4457700"/>
            <a:ext cx="39624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45A68-458E-46F1-86D3-E6C2B5AEE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133600"/>
            <a:ext cx="3962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2133600"/>
            <a:ext cx="3962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13457-2F9C-4CEA-BDA9-7E17856FA2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DE723-E4A6-45D8-8E09-BDE5416E6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21928-F5EE-45D3-8DA1-73394648B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21336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A8917-84C2-4EE4-951F-53809740A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EDFD9-26B3-48FE-8C33-1DDBAD0C8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31CDA-0741-410D-BAB8-2980167CC4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E75F4-F363-419F-8CEB-1A4E4B6491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4734F-B201-4F8D-A4ED-FB486866D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788C6-016A-45F5-8D9C-95C8DE562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40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305550"/>
            <a:ext cx="60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Futura Medium" pitchFamily="34" charset="0"/>
              </a:defRPr>
            </a:lvl1pPr>
          </a:lstStyle>
          <a:p>
            <a:pPr>
              <a:defRPr/>
            </a:pPr>
            <a:fld id="{BF64AFCF-7317-47B3-A91C-8308D335A4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virginia.edu/~luebke/cs332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.unc.edu/~plaisted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224242" cy="5715000"/>
          </a:xfrm>
          <a:ln/>
        </p:spPr>
        <p:txBody>
          <a:bodyPr rIns="136123"/>
          <a:lstStyle/>
          <a:p>
            <a:r>
              <a:rPr lang="en-US" dirty="0" smtClean="0"/>
              <a:t>CS161:</a:t>
            </a:r>
            <a:br>
              <a:rPr lang="en-US" dirty="0" smtClean="0"/>
            </a:br>
            <a:r>
              <a:rPr lang="en-US" dirty="0">
                <a:effectLst/>
              </a:rPr>
              <a:t>Design and Analysis of Algorithms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13</a:t>
            </a:r>
            <a:br>
              <a:rPr lang="en-US" dirty="0" smtClean="0"/>
            </a:br>
            <a:r>
              <a:rPr lang="en-US" dirty="0" smtClean="0"/>
              <a:t>Leonidas Guibas</a:t>
            </a: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R7"/>
              </a:rPr>
              <a:t>A</a:t>
            </a:r>
            <a:endParaRPr lang="en-US"/>
          </a:p>
        </p:txBody>
      </p:sp>
      <p:pic>
        <p:nvPicPr>
          <p:cNvPr id="5122" name="Picture 2" descr="\\psf\Home\Desktop\cs161-14-spring\images\cs161_graphic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CD"/>
              </a:clrFrom>
              <a:clrTo>
                <a:srgbClr val="FFFFC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819400"/>
            <a:ext cx="2755900" cy="1955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DE723-E4A6-45D8-8E09-BDE5416E667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Pros and Cons: </a:t>
            </a:r>
            <a:r>
              <a:rPr lang="en-US" altLang="en-US" dirty="0" err="1" smtClean="0"/>
              <a:t>Adj</a:t>
            </a:r>
            <a:r>
              <a:rPr lang="en-US" altLang="en-US" dirty="0" smtClean="0"/>
              <a:t> List </a:t>
            </a:r>
            <a:endParaRPr lang="en-US" alt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Pros</a:t>
            </a:r>
          </a:p>
          <a:p>
            <a:pPr lvl="1"/>
            <a:r>
              <a:rPr lang="en-US" altLang="en-US" sz="2400" dirty="0">
                <a:solidFill>
                  <a:srgbClr val="CC3300"/>
                </a:solidFill>
              </a:rPr>
              <a:t>Space-efficient</a:t>
            </a:r>
            <a:r>
              <a:rPr lang="en-US" altLang="en-US" sz="2400" dirty="0"/>
              <a:t>, when a graph is sparse.</a:t>
            </a:r>
          </a:p>
          <a:p>
            <a:pPr lvl="1"/>
            <a:r>
              <a:rPr lang="en-US" altLang="en-US" sz="2400" dirty="0"/>
              <a:t>Can be modified to support many graph variants.</a:t>
            </a:r>
          </a:p>
          <a:p>
            <a:r>
              <a:rPr lang="en-US" altLang="en-US" sz="2800" dirty="0"/>
              <a:t>Cons</a:t>
            </a:r>
          </a:p>
          <a:p>
            <a:pPr lvl="1"/>
            <a:r>
              <a:rPr lang="en-US" altLang="en-US" sz="2400" dirty="0">
                <a:solidFill>
                  <a:srgbClr val="CC3300"/>
                </a:solidFill>
              </a:rPr>
              <a:t>Determining if an edge (</a:t>
            </a:r>
            <a:r>
              <a:rPr lang="en-US" altLang="en-US" sz="2400" i="1" dirty="0" err="1">
                <a:solidFill>
                  <a:srgbClr val="CC3300"/>
                </a:solidFill>
              </a:rPr>
              <a:t>u</a:t>
            </a:r>
            <a:r>
              <a:rPr lang="en-US" altLang="en-US" sz="2400" dirty="0" err="1">
                <a:solidFill>
                  <a:srgbClr val="CC3300"/>
                </a:solidFill>
              </a:rPr>
              <a:t>,</a:t>
            </a:r>
            <a:r>
              <a:rPr lang="en-US" altLang="en-US" sz="2400" i="1" dirty="0" err="1">
                <a:solidFill>
                  <a:srgbClr val="CC3300"/>
                </a:solidFill>
              </a:rPr>
              <a:t>v</a:t>
            </a:r>
            <a:r>
              <a:rPr lang="en-US" altLang="en-US" sz="2400" dirty="0">
                <a:solidFill>
                  <a:srgbClr val="CC3300"/>
                </a:solidFill>
              </a:rPr>
              <a:t>) </a:t>
            </a:r>
            <a:r>
              <a:rPr lang="en-US" altLang="en-US" sz="2400" dirty="0">
                <a:solidFill>
                  <a:srgbClr val="CC3300"/>
                </a:solidFill>
                <a:sym typeface="Symbol" pitchFamily="18" charset="2"/>
              </a:rPr>
              <a:t>G</a:t>
            </a:r>
            <a:r>
              <a:rPr lang="en-US" altLang="en-US" sz="2400" dirty="0">
                <a:solidFill>
                  <a:srgbClr val="CC3300"/>
                </a:solidFill>
              </a:rPr>
              <a:t> is not efficient</a:t>
            </a:r>
            <a:r>
              <a:rPr lang="en-US" altLang="en-US" sz="2400" dirty="0"/>
              <a:t>.</a:t>
            </a:r>
          </a:p>
          <a:p>
            <a:pPr lvl="2"/>
            <a:r>
              <a:rPr lang="en-US" altLang="en-US" sz="2000" dirty="0"/>
              <a:t>Have to search in </a:t>
            </a:r>
            <a:r>
              <a:rPr lang="en-US" altLang="en-US" sz="2000" i="1" dirty="0"/>
              <a:t>u</a:t>
            </a:r>
            <a:r>
              <a:rPr lang="en-US" altLang="en-US" sz="2000" dirty="0"/>
              <a:t>’s adjacency list. </a:t>
            </a:r>
            <a:r>
              <a:rPr lang="en-US" altLang="en-US" dirty="0">
                <a:sym typeface="Symbol" pitchFamily="18" charset="2"/>
              </a:rPr>
              <a:t></a:t>
            </a:r>
            <a:r>
              <a:rPr lang="en-US" altLang="en-US" sz="2000" dirty="0">
                <a:sym typeface="Symbol" pitchFamily="18" charset="2"/>
              </a:rPr>
              <a:t>(degree(</a:t>
            </a:r>
            <a:r>
              <a:rPr lang="en-US" altLang="en-US" sz="2000" i="1" dirty="0">
                <a:sym typeface="Symbol" pitchFamily="18" charset="2"/>
              </a:rPr>
              <a:t>u</a:t>
            </a:r>
            <a:r>
              <a:rPr lang="en-US" altLang="en-US" sz="2000" dirty="0">
                <a:sym typeface="Symbol" pitchFamily="18" charset="2"/>
              </a:rPr>
              <a:t>)) time.</a:t>
            </a:r>
          </a:p>
          <a:p>
            <a:pPr lvl="2"/>
            <a:r>
              <a:rPr lang="en-US" altLang="en-US" dirty="0">
                <a:sym typeface="Symbol" pitchFamily="18" charset="2"/>
              </a:rPr>
              <a:t></a:t>
            </a:r>
            <a:r>
              <a:rPr lang="en-US" altLang="en-US" sz="2000" dirty="0">
                <a:sym typeface="Symbol" pitchFamily="18" charset="2"/>
              </a:rPr>
              <a:t>(</a:t>
            </a:r>
            <a:r>
              <a:rPr lang="en-US" altLang="en-US" sz="2000" i="1" dirty="0">
                <a:sym typeface="Symbol" pitchFamily="18" charset="2"/>
              </a:rPr>
              <a:t>V</a:t>
            </a:r>
            <a:r>
              <a:rPr lang="en-US" altLang="en-US" sz="2000" dirty="0">
                <a:sym typeface="Symbol" pitchFamily="18" charset="2"/>
              </a:rPr>
              <a:t>) in the worst case.</a:t>
            </a:r>
            <a:endParaRPr lang="en-US" altLang="en-US" sz="1800" dirty="0"/>
          </a:p>
          <a:p>
            <a:endParaRPr lang="en-US" alt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DE723-E4A6-45D8-8E09-BDE5416E667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52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774" y="-76200"/>
            <a:ext cx="8229600" cy="1401762"/>
          </a:xfrm>
        </p:spPr>
        <p:txBody>
          <a:bodyPr/>
          <a:lstStyle/>
          <a:p>
            <a:r>
              <a:rPr lang="en-US" altLang="en-US" dirty="0"/>
              <a:t>Adjacency Matrix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200840"/>
            <a:ext cx="8077200" cy="4495800"/>
          </a:xfrm>
        </p:spPr>
        <p:txBody>
          <a:bodyPr/>
          <a:lstStyle/>
          <a:p>
            <a:r>
              <a:rPr lang="en-US" altLang="en-US" sz="2800" dirty="0"/>
              <a:t>|</a:t>
            </a:r>
            <a:r>
              <a:rPr lang="en-US" altLang="en-US" sz="2800" i="1" dirty="0"/>
              <a:t>V</a:t>
            </a:r>
            <a:r>
              <a:rPr lang="en-US" altLang="en-US" sz="2800" dirty="0"/>
              <a:t>| </a:t>
            </a:r>
            <a:r>
              <a:rPr lang="en-US" altLang="en-US" sz="2800" dirty="0">
                <a:sym typeface="Symbol" pitchFamily="18" charset="2"/>
              </a:rPr>
              <a:t> |</a:t>
            </a:r>
            <a:r>
              <a:rPr lang="en-US" altLang="en-US" sz="2800" i="1" dirty="0">
                <a:sym typeface="Symbol" pitchFamily="18" charset="2"/>
              </a:rPr>
              <a:t>V</a:t>
            </a:r>
            <a:r>
              <a:rPr lang="en-US" altLang="en-US" sz="2800" dirty="0">
                <a:sym typeface="Symbol" pitchFamily="18" charset="2"/>
              </a:rPr>
              <a:t>| matrix </a:t>
            </a:r>
            <a:r>
              <a:rPr lang="en-US" altLang="en-US" sz="2800" i="1" dirty="0">
                <a:sym typeface="Symbol" pitchFamily="18" charset="2"/>
              </a:rPr>
              <a:t>A</a:t>
            </a:r>
            <a:r>
              <a:rPr lang="en-US" altLang="en-US" sz="2800" dirty="0">
                <a:sym typeface="Symbol" pitchFamily="18" charset="2"/>
              </a:rPr>
              <a:t>.</a:t>
            </a:r>
          </a:p>
          <a:p>
            <a:r>
              <a:rPr lang="en-US" altLang="en-US" sz="2800" dirty="0">
                <a:sym typeface="Symbol" pitchFamily="18" charset="2"/>
              </a:rPr>
              <a:t>Number vertices from 1 to |</a:t>
            </a:r>
            <a:r>
              <a:rPr lang="en-US" altLang="en-US" sz="2800" i="1" dirty="0">
                <a:sym typeface="Symbol" pitchFamily="18" charset="2"/>
              </a:rPr>
              <a:t>V</a:t>
            </a:r>
            <a:r>
              <a:rPr lang="en-US" altLang="en-US" sz="2800" dirty="0">
                <a:sym typeface="Symbol" pitchFamily="18" charset="2"/>
              </a:rPr>
              <a:t>| in some arbitrary manner.</a:t>
            </a:r>
          </a:p>
          <a:p>
            <a:r>
              <a:rPr lang="en-US" altLang="en-US" sz="2800" i="1" dirty="0">
                <a:sym typeface="Symbol" pitchFamily="18" charset="2"/>
              </a:rPr>
              <a:t>A</a:t>
            </a:r>
            <a:r>
              <a:rPr lang="en-US" altLang="en-US" sz="2800" dirty="0">
                <a:sym typeface="Symbol" pitchFamily="18" charset="2"/>
              </a:rPr>
              <a:t> is then given by:</a:t>
            </a:r>
            <a:endParaRPr lang="en-US" altLang="en-US" sz="2800" i="1" dirty="0">
              <a:sym typeface="Symbol" pitchFamily="18" charset="2"/>
            </a:endParaRP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7357921"/>
              </p:ext>
            </p:extLst>
          </p:nvPr>
        </p:nvGraphicFramePr>
        <p:xfrm>
          <a:off x="4495800" y="2570154"/>
          <a:ext cx="3606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Equation" r:id="rId3" imgW="3606480" imgH="838080" progId="Equation.3">
                  <p:embed/>
                </p:oleObj>
              </mc:Choice>
              <mc:Fallback>
                <p:oleObj name="Equation" r:id="rId3" imgW="360648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570154"/>
                        <a:ext cx="36068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473075" y="3475038"/>
            <a:ext cx="304800" cy="304800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 u="none"/>
              <a:t>a</a:t>
            </a: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1235075" y="4389438"/>
            <a:ext cx="304800" cy="304800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 u="none" dirty="0"/>
              <a:t>d</a:t>
            </a:r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473075" y="4389438"/>
            <a:ext cx="304800" cy="304800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 u="none"/>
              <a:t>c</a:t>
            </a:r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1235075" y="3475038"/>
            <a:ext cx="304800" cy="304800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 u="none"/>
              <a:t>b</a:t>
            </a:r>
          </a:p>
        </p:txBody>
      </p:sp>
      <p:cxnSp>
        <p:nvCxnSpPr>
          <p:cNvPr id="21513" name="AutoShape 9"/>
          <p:cNvCxnSpPr>
            <a:cxnSpLocks noChangeShapeType="1"/>
            <a:stCxn id="21509" idx="6"/>
            <a:endCxn id="21512" idx="2"/>
          </p:cNvCxnSpPr>
          <p:nvPr/>
        </p:nvCxnSpPr>
        <p:spPr bwMode="auto">
          <a:xfrm>
            <a:off x="777875" y="3627438"/>
            <a:ext cx="457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14" name="AutoShape 10"/>
          <p:cNvCxnSpPr>
            <a:cxnSpLocks noChangeShapeType="1"/>
            <a:stCxn id="21512" idx="4"/>
            <a:endCxn id="21511" idx="7"/>
          </p:cNvCxnSpPr>
          <p:nvPr/>
        </p:nvCxnSpPr>
        <p:spPr bwMode="auto">
          <a:xfrm flipH="1">
            <a:off x="733425" y="3779838"/>
            <a:ext cx="654050" cy="6540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15" name="AutoShape 11"/>
          <p:cNvCxnSpPr>
            <a:cxnSpLocks noChangeShapeType="1"/>
            <a:stCxn id="21509" idx="4"/>
            <a:endCxn id="21511" idx="0"/>
          </p:cNvCxnSpPr>
          <p:nvPr/>
        </p:nvCxnSpPr>
        <p:spPr bwMode="auto">
          <a:xfrm>
            <a:off x="625475" y="3779838"/>
            <a:ext cx="0" cy="609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16" name="AutoShape 12"/>
          <p:cNvCxnSpPr>
            <a:cxnSpLocks noChangeShapeType="1"/>
            <a:stCxn id="21509" idx="5"/>
            <a:endCxn id="21510" idx="1"/>
          </p:cNvCxnSpPr>
          <p:nvPr/>
        </p:nvCxnSpPr>
        <p:spPr bwMode="auto">
          <a:xfrm>
            <a:off x="733425" y="3735388"/>
            <a:ext cx="546100" cy="698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17" name="AutoShape 13"/>
          <p:cNvCxnSpPr>
            <a:cxnSpLocks noChangeShapeType="1"/>
            <a:stCxn id="21511" idx="6"/>
            <a:endCxn id="21510" idx="2"/>
          </p:cNvCxnSpPr>
          <p:nvPr/>
        </p:nvCxnSpPr>
        <p:spPr bwMode="auto">
          <a:xfrm>
            <a:off x="777875" y="4541838"/>
            <a:ext cx="457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288925" y="3176587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u="none"/>
              <a:t>1</a:t>
            </a: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1447800" y="3214687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u="none" dirty="0"/>
              <a:t>2</a:t>
            </a: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304800" y="45561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u="none"/>
              <a:t>3</a:t>
            </a: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1447800" y="44799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u="none"/>
              <a:t>4</a:t>
            </a:r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2286000" y="3336925"/>
            <a:ext cx="151765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u="none"/>
              <a:t>    1   2   3   4</a:t>
            </a:r>
          </a:p>
          <a:p>
            <a:r>
              <a:rPr lang="en-US" altLang="en-US" sz="2000" u="none"/>
              <a:t>1  0   1   1   1</a:t>
            </a:r>
          </a:p>
          <a:p>
            <a:r>
              <a:rPr lang="en-US" altLang="en-US" sz="2000" u="none"/>
              <a:t>2  0   0   1   0</a:t>
            </a:r>
          </a:p>
          <a:p>
            <a:r>
              <a:rPr lang="en-US" altLang="en-US" sz="2000" u="none"/>
              <a:t>3  0   0   0   1</a:t>
            </a:r>
          </a:p>
          <a:p>
            <a:r>
              <a:rPr lang="en-US" altLang="en-US" sz="2000" u="none"/>
              <a:t>4  0   0   0   0</a:t>
            </a:r>
          </a:p>
        </p:txBody>
      </p:sp>
      <p:sp>
        <p:nvSpPr>
          <p:cNvPr id="21536" name="Line 32"/>
          <p:cNvSpPr>
            <a:spLocks noChangeShapeType="1"/>
          </p:cNvSpPr>
          <p:nvPr/>
        </p:nvSpPr>
        <p:spPr bwMode="auto">
          <a:xfrm>
            <a:off x="2378075" y="3703638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7" name="Line 33"/>
          <p:cNvSpPr>
            <a:spLocks noChangeShapeType="1"/>
          </p:cNvSpPr>
          <p:nvPr/>
        </p:nvSpPr>
        <p:spPr bwMode="auto">
          <a:xfrm>
            <a:off x="2530475" y="3475038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42" name="Group 38"/>
          <p:cNvGrpSpPr>
            <a:grpSpLocks/>
          </p:cNvGrpSpPr>
          <p:nvPr/>
        </p:nvGrpSpPr>
        <p:grpSpPr bwMode="auto">
          <a:xfrm>
            <a:off x="381000" y="5089525"/>
            <a:ext cx="3444875" cy="1692275"/>
            <a:chOff x="240" y="2928"/>
            <a:chExt cx="2170" cy="1066"/>
          </a:xfrm>
        </p:grpSpPr>
        <p:sp>
          <p:nvSpPr>
            <p:cNvPr id="21518" name="Oval 14"/>
            <p:cNvSpPr>
              <a:spLocks noChangeArrowheads="1"/>
            </p:cNvSpPr>
            <p:nvPr/>
          </p:nvSpPr>
          <p:spPr bwMode="auto">
            <a:xfrm>
              <a:off x="336" y="3072"/>
              <a:ext cx="192" cy="19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 u="none"/>
                <a:t>a</a:t>
              </a:r>
            </a:p>
          </p:txBody>
        </p:sp>
        <p:sp>
          <p:nvSpPr>
            <p:cNvPr id="21519" name="Oval 15"/>
            <p:cNvSpPr>
              <a:spLocks noChangeArrowheads="1"/>
            </p:cNvSpPr>
            <p:nvPr/>
          </p:nvSpPr>
          <p:spPr bwMode="auto">
            <a:xfrm>
              <a:off x="816" y="3648"/>
              <a:ext cx="192" cy="19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 u="none"/>
                <a:t>d</a:t>
              </a:r>
            </a:p>
          </p:txBody>
        </p:sp>
        <p:sp>
          <p:nvSpPr>
            <p:cNvPr id="21520" name="Oval 16"/>
            <p:cNvSpPr>
              <a:spLocks noChangeArrowheads="1"/>
            </p:cNvSpPr>
            <p:nvPr/>
          </p:nvSpPr>
          <p:spPr bwMode="auto">
            <a:xfrm>
              <a:off x="336" y="3648"/>
              <a:ext cx="192" cy="19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 u="none"/>
                <a:t>c</a:t>
              </a:r>
            </a:p>
          </p:txBody>
        </p:sp>
        <p:sp>
          <p:nvSpPr>
            <p:cNvPr id="21521" name="Oval 17"/>
            <p:cNvSpPr>
              <a:spLocks noChangeArrowheads="1"/>
            </p:cNvSpPr>
            <p:nvPr/>
          </p:nvSpPr>
          <p:spPr bwMode="auto">
            <a:xfrm>
              <a:off x="816" y="3072"/>
              <a:ext cx="192" cy="19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 u="none"/>
                <a:t>b</a:t>
              </a:r>
            </a:p>
          </p:txBody>
        </p:sp>
        <p:cxnSp>
          <p:nvCxnSpPr>
            <p:cNvPr id="21522" name="AutoShape 18"/>
            <p:cNvCxnSpPr>
              <a:cxnSpLocks noChangeShapeType="1"/>
              <a:stCxn id="21518" idx="6"/>
              <a:endCxn id="21521" idx="2"/>
            </p:cNvCxnSpPr>
            <p:nvPr/>
          </p:nvCxnSpPr>
          <p:spPr bwMode="auto">
            <a:xfrm>
              <a:off x="528" y="3168"/>
              <a:ext cx="28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523" name="AutoShape 19"/>
            <p:cNvCxnSpPr>
              <a:cxnSpLocks noChangeShapeType="1"/>
              <a:stCxn id="21521" idx="4"/>
              <a:endCxn id="21520" idx="7"/>
            </p:cNvCxnSpPr>
            <p:nvPr/>
          </p:nvCxnSpPr>
          <p:spPr bwMode="auto">
            <a:xfrm flipH="1">
              <a:off x="500" y="3264"/>
              <a:ext cx="412" cy="41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524" name="AutoShape 20"/>
            <p:cNvCxnSpPr>
              <a:cxnSpLocks noChangeShapeType="1"/>
              <a:stCxn id="21518" idx="4"/>
              <a:endCxn id="21520" idx="0"/>
            </p:cNvCxnSpPr>
            <p:nvPr/>
          </p:nvCxnSpPr>
          <p:spPr bwMode="auto">
            <a:xfrm>
              <a:off x="432" y="3264"/>
              <a:ext cx="0" cy="38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525" name="AutoShape 21"/>
            <p:cNvCxnSpPr>
              <a:cxnSpLocks noChangeShapeType="1"/>
              <a:stCxn id="21518" idx="5"/>
              <a:endCxn id="21519" idx="1"/>
            </p:cNvCxnSpPr>
            <p:nvPr/>
          </p:nvCxnSpPr>
          <p:spPr bwMode="auto">
            <a:xfrm>
              <a:off x="500" y="3236"/>
              <a:ext cx="344" cy="44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526" name="AutoShape 22"/>
            <p:cNvCxnSpPr>
              <a:cxnSpLocks noChangeShapeType="1"/>
              <a:stCxn id="21520" idx="6"/>
              <a:endCxn id="21519" idx="2"/>
            </p:cNvCxnSpPr>
            <p:nvPr/>
          </p:nvCxnSpPr>
          <p:spPr bwMode="auto">
            <a:xfrm>
              <a:off x="528" y="3744"/>
              <a:ext cx="28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531" name="Text Box 27"/>
            <p:cNvSpPr txBox="1">
              <a:spLocks noChangeArrowheads="1"/>
            </p:cNvSpPr>
            <p:nvPr/>
          </p:nvSpPr>
          <p:spPr bwMode="auto">
            <a:xfrm>
              <a:off x="240" y="2928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u="none"/>
                <a:t>1</a:t>
              </a:r>
            </a:p>
          </p:txBody>
        </p:sp>
        <p:sp>
          <p:nvSpPr>
            <p:cNvPr id="21532" name="Text Box 28"/>
            <p:cNvSpPr txBox="1">
              <a:spLocks noChangeArrowheads="1"/>
            </p:cNvSpPr>
            <p:nvPr/>
          </p:nvSpPr>
          <p:spPr bwMode="auto">
            <a:xfrm>
              <a:off x="960" y="2928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u="none"/>
                <a:t>2</a:t>
              </a:r>
            </a:p>
          </p:txBody>
        </p:sp>
        <p:sp>
          <p:nvSpPr>
            <p:cNvPr id="21533" name="Text Box 29"/>
            <p:cNvSpPr txBox="1">
              <a:spLocks noChangeArrowheads="1"/>
            </p:cNvSpPr>
            <p:nvPr/>
          </p:nvSpPr>
          <p:spPr bwMode="auto">
            <a:xfrm>
              <a:off x="240" y="3744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u="none"/>
                <a:t>3</a:t>
              </a:r>
            </a:p>
          </p:txBody>
        </p:sp>
        <p:sp>
          <p:nvSpPr>
            <p:cNvPr id="21534" name="Text Box 30"/>
            <p:cNvSpPr txBox="1">
              <a:spLocks noChangeArrowheads="1"/>
            </p:cNvSpPr>
            <p:nvPr/>
          </p:nvSpPr>
          <p:spPr bwMode="auto">
            <a:xfrm>
              <a:off x="960" y="3744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u="none"/>
                <a:t>4</a:t>
              </a:r>
            </a:p>
          </p:txBody>
        </p:sp>
        <p:sp>
          <p:nvSpPr>
            <p:cNvPr id="21538" name="Text Box 34"/>
            <p:cNvSpPr txBox="1">
              <a:spLocks noChangeArrowheads="1"/>
            </p:cNvSpPr>
            <p:nvPr/>
          </p:nvSpPr>
          <p:spPr bwMode="auto">
            <a:xfrm>
              <a:off x="1440" y="2976"/>
              <a:ext cx="956" cy="1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u="none"/>
                <a:t>    1   2   3   4</a:t>
              </a:r>
            </a:p>
            <a:p>
              <a:r>
                <a:rPr lang="en-US" altLang="en-US" sz="2000" u="none"/>
                <a:t>1  0   1   1   1</a:t>
              </a:r>
            </a:p>
            <a:p>
              <a:r>
                <a:rPr lang="en-US" altLang="en-US" sz="2000" u="none"/>
                <a:t>2  1   0   1   0</a:t>
              </a:r>
            </a:p>
            <a:p>
              <a:r>
                <a:rPr lang="en-US" altLang="en-US" sz="2000" u="none"/>
                <a:t>3  1   1   0   1</a:t>
              </a:r>
            </a:p>
            <a:p>
              <a:r>
                <a:rPr lang="en-US" altLang="en-US" sz="2000" u="none"/>
                <a:t>4  1   0   1   0</a:t>
              </a:r>
            </a:p>
          </p:txBody>
        </p:sp>
        <p:sp>
          <p:nvSpPr>
            <p:cNvPr id="21539" name="Line 35"/>
            <p:cNvSpPr>
              <a:spLocks noChangeShapeType="1"/>
            </p:cNvSpPr>
            <p:nvPr/>
          </p:nvSpPr>
          <p:spPr bwMode="auto">
            <a:xfrm>
              <a:off x="1498" y="3207"/>
              <a:ext cx="9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0" name="Line 36"/>
            <p:cNvSpPr>
              <a:spLocks noChangeShapeType="1"/>
            </p:cNvSpPr>
            <p:nvPr/>
          </p:nvSpPr>
          <p:spPr bwMode="auto">
            <a:xfrm>
              <a:off x="1594" y="3063"/>
              <a:ext cx="0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41" name="Text Box 37"/>
          <p:cNvSpPr txBox="1">
            <a:spLocks noChangeArrowheads="1"/>
          </p:cNvSpPr>
          <p:nvPr/>
        </p:nvSpPr>
        <p:spPr bwMode="auto">
          <a:xfrm>
            <a:off x="4876800" y="4926271"/>
            <a:ext cx="30913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 u="none" dirty="0">
                <a:solidFill>
                  <a:srgbClr val="CC3300"/>
                </a:solidFill>
              </a:rPr>
              <a:t>A</a:t>
            </a:r>
            <a:r>
              <a:rPr lang="en-US" altLang="en-US" u="none" dirty="0">
                <a:solidFill>
                  <a:srgbClr val="CC3300"/>
                </a:solidFill>
              </a:rPr>
              <a:t> = </a:t>
            </a:r>
            <a:r>
              <a:rPr lang="en-US" altLang="en-US" i="1" u="none" dirty="0">
                <a:solidFill>
                  <a:srgbClr val="CC3300"/>
                </a:solidFill>
              </a:rPr>
              <a:t>A</a:t>
            </a:r>
            <a:r>
              <a:rPr lang="en-US" altLang="en-US" u="none" baseline="30000" dirty="0">
                <a:solidFill>
                  <a:srgbClr val="CC3300"/>
                </a:solidFill>
              </a:rPr>
              <a:t>T</a:t>
            </a:r>
            <a:r>
              <a:rPr lang="en-US" altLang="en-US" u="none" dirty="0">
                <a:solidFill>
                  <a:srgbClr val="CC3300"/>
                </a:solidFill>
              </a:rPr>
              <a:t> for undirected </a:t>
            </a:r>
            <a:r>
              <a:rPr lang="en-US" altLang="en-US" u="none" dirty="0" smtClean="0">
                <a:solidFill>
                  <a:srgbClr val="CC3300"/>
                </a:solidFill>
              </a:rPr>
              <a:t>graphs</a:t>
            </a:r>
            <a:endParaRPr lang="en-US" altLang="en-US" u="none" dirty="0">
              <a:solidFill>
                <a:srgbClr val="CC33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DE723-E4A6-45D8-8E09-BDE5416E667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1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553"/>
            <a:ext cx="8229600" cy="1401762"/>
          </a:xfrm>
        </p:spPr>
        <p:txBody>
          <a:bodyPr/>
          <a:lstStyle/>
          <a:p>
            <a:r>
              <a:rPr lang="en-US" altLang="en-US" dirty="0"/>
              <a:t>Space and Time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b="1">
                <a:solidFill>
                  <a:srgbClr val="CC3300"/>
                </a:solidFill>
              </a:rPr>
              <a:t>Space:</a:t>
            </a:r>
            <a:r>
              <a:rPr lang="en-US" altLang="en-US" sz="2800" b="1" i="1"/>
              <a:t> </a:t>
            </a:r>
            <a:r>
              <a:rPr lang="en-US" altLang="en-US" sz="2800">
                <a:sym typeface="Symbol" pitchFamily="18" charset="2"/>
              </a:rPr>
              <a:t></a:t>
            </a:r>
            <a:r>
              <a:rPr lang="en-US" altLang="en-US" sz="2800">
                <a:latin typeface="RMTMI" charset="-95"/>
              </a:rPr>
              <a:t>(</a:t>
            </a:r>
            <a:r>
              <a:rPr lang="en-US" altLang="en-US" sz="2800" i="1"/>
              <a:t>V</a:t>
            </a:r>
            <a:r>
              <a:rPr lang="en-US" altLang="en-US" sz="2800" baseline="30000"/>
              <a:t>2</a:t>
            </a:r>
            <a:r>
              <a:rPr lang="en-US" altLang="en-US" sz="2800">
                <a:latin typeface="RMTMI" charset="-95"/>
              </a:rPr>
              <a:t>)</a:t>
            </a:r>
            <a:r>
              <a:rPr lang="en-US" altLang="en-US" sz="2800"/>
              <a:t>.</a:t>
            </a:r>
          </a:p>
          <a:p>
            <a:pPr lvl="1"/>
            <a:r>
              <a:rPr lang="en-US" altLang="en-US" sz="2400"/>
              <a:t>Not memory efficient for large graphs.</a:t>
            </a:r>
          </a:p>
          <a:p>
            <a:r>
              <a:rPr lang="en-US" altLang="en-US" sz="2800" b="1">
                <a:solidFill>
                  <a:srgbClr val="CC3300"/>
                </a:solidFill>
              </a:rPr>
              <a:t>Time:</a:t>
            </a:r>
            <a:r>
              <a:rPr lang="en-US" altLang="en-US" sz="2800" b="1" i="1"/>
              <a:t> </a:t>
            </a:r>
            <a:r>
              <a:rPr lang="en-US" altLang="en-US" sz="2800"/>
              <a:t>to list all vertices adjacent to </a:t>
            </a:r>
            <a:r>
              <a:rPr lang="en-US" altLang="en-US" sz="2800" i="1"/>
              <a:t>u</a:t>
            </a:r>
            <a:r>
              <a:rPr lang="en-US" altLang="en-US" sz="2800"/>
              <a:t>: </a:t>
            </a:r>
            <a:r>
              <a:rPr lang="en-US" altLang="en-US" sz="2800">
                <a:sym typeface="Symbol" pitchFamily="18" charset="2"/>
              </a:rPr>
              <a:t></a:t>
            </a:r>
            <a:r>
              <a:rPr lang="en-US" altLang="en-US" sz="2800">
                <a:latin typeface="RMTMI" charset="-95"/>
              </a:rPr>
              <a:t>(</a:t>
            </a:r>
            <a:r>
              <a:rPr lang="en-US" altLang="en-US" sz="2800" i="1"/>
              <a:t>V</a:t>
            </a:r>
            <a:r>
              <a:rPr lang="en-US" altLang="en-US" sz="2800">
                <a:latin typeface="RMTMI" charset="-95"/>
              </a:rPr>
              <a:t>)</a:t>
            </a:r>
            <a:r>
              <a:rPr lang="en-US" altLang="en-US" sz="2800"/>
              <a:t>.</a:t>
            </a:r>
          </a:p>
          <a:p>
            <a:r>
              <a:rPr lang="en-US" altLang="en-US" sz="2800" b="1">
                <a:solidFill>
                  <a:srgbClr val="CC3300"/>
                </a:solidFill>
              </a:rPr>
              <a:t>Time:</a:t>
            </a:r>
            <a:r>
              <a:rPr lang="en-US" altLang="en-US" sz="2800" b="1" i="1"/>
              <a:t> </a:t>
            </a:r>
            <a:r>
              <a:rPr lang="en-US" altLang="en-US" sz="2800"/>
              <a:t>to determine if </a:t>
            </a:r>
            <a:r>
              <a:rPr lang="en-US" altLang="en-US" sz="2800">
                <a:latin typeface="RMTMI" charset="-95"/>
              </a:rPr>
              <a:t>(</a:t>
            </a:r>
            <a:r>
              <a:rPr lang="en-US" altLang="en-US" sz="2800" i="1"/>
              <a:t>u</a:t>
            </a:r>
            <a:r>
              <a:rPr lang="en-US" altLang="en-US" sz="2800" i="1">
                <a:latin typeface="RMTMI" charset="-95"/>
              </a:rPr>
              <a:t>, v</a:t>
            </a:r>
            <a:r>
              <a:rPr lang="en-US" altLang="en-US" sz="2800">
                <a:latin typeface="RMTMI" charset="-95"/>
              </a:rPr>
              <a:t>)</a:t>
            </a:r>
            <a:r>
              <a:rPr lang="en-US" altLang="en-US" sz="2800" i="1">
                <a:latin typeface="RMTMI" charset="-95"/>
              </a:rPr>
              <a:t> </a:t>
            </a:r>
            <a:r>
              <a:rPr lang="en-US" altLang="en-US" sz="2800">
                <a:sym typeface="Symbol" pitchFamily="18" charset="2"/>
              </a:rPr>
              <a:t></a:t>
            </a:r>
            <a:r>
              <a:rPr lang="en-US" altLang="en-US" sz="2800">
                <a:latin typeface="MTSYN" charset="-127"/>
              </a:rPr>
              <a:t> </a:t>
            </a:r>
            <a:r>
              <a:rPr lang="en-US" altLang="en-US" sz="2800" i="1"/>
              <a:t>E</a:t>
            </a:r>
            <a:r>
              <a:rPr lang="en-US" altLang="en-US" sz="2800"/>
              <a:t>: </a:t>
            </a:r>
            <a:r>
              <a:rPr lang="en-US" altLang="en-US" sz="2800">
                <a:sym typeface="Symbol" pitchFamily="18" charset="2"/>
              </a:rPr>
              <a:t></a:t>
            </a:r>
            <a:r>
              <a:rPr lang="en-US" altLang="en-US" sz="2800">
                <a:latin typeface="RMTMI" charset="-95"/>
              </a:rPr>
              <a:t>(</a:t>
            </a:r>
            <a:r>
              <a:rPr lang="en-US" altLang="en-US" sz="2800"/>
              <a:t>1</a:t>
            </a:r>
            <a:r>
              <a:rPr lang="en-US" altLang="en-US" sz="2800">
                <a:latin typeface="RMTMI" charset="-95"/>
              </a:rPr>
              <a:t>)</a:t>
            </a:r>
            <a:r>
              <a:rPr lang="en-US" altLang="en-US" sz="2800"/>
              <a:t>.</a:t>
            </a:r>
          </a:p>
          <a:p>
            <a:r>
              <a:rPr lang="en-US" altLang="en-US" sz="2800"/>
              <a:t>Can store weights instead of bits for weighted graph.</a:t>
            </a:r>
          </a:p>
          <a:p>
            <a:endParaRPr lang="en-US" altLang="en-US" sz="28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DE723-E4A6-45D8-8E09-BDE5416E667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7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Graph-Searching </a:t>
            </a:r>
            <a:r>
              <a:rPr lang="en-US" altLang="en-US" dirty="0"/>
              <a:t>Algorithms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>
                <a:solidFill>
                  <a:srgbClr val="CC3300"/>
                </a:solidFill>
              </a:rPr>
              <a:t>Searching a graph</a:t>
            </a:r>
            <a:r>
              <a:rPr lang="en-US" altLang="en-US" sz="2800" dirty="0"/>
              <a:t>:</a:t>
            </a:r>
          </a:p>
          <a:p>
            <a:pPr lvl="1"/>
            <a:r>
              <a:rPr lang="en-US" altLang="en-US" sz="2400" dirty="0"/>
              <a:t>Systematically follow the edges of a graph </a:t>
            </a:r>
            <a:br>
              <a:rPr lang="en-US" altLang="en-US" sz="2400" dirty="0"/>
            </a:br>
            <a:r>
              <a:rPr lang="en-US" altLang="en-US" sz="2400" dirty="0"/>
              <a:t>to visit the vertices of the graph.</a:t>
            </a:r>
          </a:p>
          <a:p>
            <a:r>
              <a:rPr lang="en-US" altLang="en-US" sz="2800" dirty="0"/>
              <a:t>Used to </a:t>
            </a:r>
            <a:r>
              <a:rPr lang="en-US" altLang="en-US" sz="2800" dirty="0">
                <a:solidFill>
                  <a:srgbClr val="CC3300"/>
                </a:solidFill>
              </a:rPr>
              <a:t>discover the structure of a graph</a:t>
            </a:r>
            <a:r>
              <a:rPr lang="en-US" altLang="en-US" sz="2800" dirty="0"/>
              <a:t>.</a:t>
            </a:r>
          </a:p>
          <a:p>
            <a:r>
              <a:rPr lang="en-US" altLang="en-US" sz="2800" dirty="0"/>
              <a:t>Standard graph-searching algorithms.</a:t>
            </a:r>
          </a:p>
          <a:p>
            <a:pPr lvl="1"/>
            <a:r>
              <a:rPr lang="en-US" altLang="en-US" sz="2400" dirty="0"/>
              <a:t>Breadth-first Search </a:t>
            </a:r>
            <a:r>
              <a:rPr lang="en-US" altLang="en-US" sz="2400" dirty="0">
                <a:solidFill>
                  <a:schemeClr val="hlink"/>
                </a:solidFill>
              </a:rPr>
              <a:t>(BFS)</a:t>
            </a:r>
            <a:r>
              <a:rPr lang="en-US" altLang="en-US" sz="2400" dirty="0"/>
              <a:t>.</a:t>
            </a:r>
          </a:p>
          <a:p>
            <a:pPr lvl="1"/>
            <a:r>
              <a:rPr lang="en-US" altLang="en-US" sz="2400" dirty="0"/>
              <a:t>Depth-first Search </a:t>
            </a:r>
            <a:r>
              <a:rPr lang="en-US" altLang="en-US" sz="2400" dirty="0">
                <a:solidFill>
                  <a:schemeClr val="hlink"/>
                </a:solidFill>
              </a:rPr>
              <a:t>(DFS)</a:t>
            </a:r>
            <a:r>
              <a:rPr lang="en-US" altLang="en-US" sz="2400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DE723-E4A6-45D8-8E09-BDE5416E667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8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1325" y="34456"/>
            <a:ext cx="8229600" cy="1401762"/>
          </a:xfrm>
        </p:spPr>
        <p:txBody>
          <a:bodyPr/>
          <a:lstStyle/>
          <a:p>
            <a:r>
              <a:rPr lang="en-US" altLang="en-US" dirty="0" smtClean="0"/>
              <a:t>Breadth-First </a:t>
            </a:r>
            <a:r>
              <a:rPr lang="en-US" altLang="en-US" dirty="0"/>
              <a:t>Search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991600" cy="3733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 dirty="0">
                <a:solidFill>
                  <a:srgbClr val="CC3300"/>
                </a:solidFill>
              </a:rPr>
              <a:t>Input:</a:t>
            </a:r>
            <a:r>
              <a:rPr lang="en-US" altLang="en-US" sz="2800" b="1" dirty="0"/>
              <a:t> </a:t>
            </a:r>
            <a:r>
              <a:rPr lang="en-US" altLang="en-US" sz="2800" dirty="0"/>
              <a:t>Graph </a:t>
            </a:r>
            <a:r>
              <a:rPr lang="en-US" altLang="en-US" sz="2800" i="1" dirty="0">
                <a:solidFill>
                  <a:schemeClr val="hlink"/>
                </a:solidFill>
              </a:rPr>
              <a:t>G </a:t>
            </a:r>
            <a:r>
              <a:rPr lang="en-US" altLang="en-US" sz="2800" dirty="0">
                <a:solidFill>
                  <a:schemeClr val="hlink"/>
                </a:solidFill>
                <a:latin typeface="MTSYN" charset="-127"/>
              </a:rPr>
              <a:t>= </a:t>
            </a:r>
            <a:r>
              <a:rPr lang="en-US" altLang="en-US" sz="2800" dirty="0">
                <a:solidFill>
                  <a:schemeClr val="hlink"/>
                </a:solidFill>
                <a:latin typeface="RMTMI" charset="-95"/>
              </a:rPr>
              <a:t>(</a:t>
            </a:r>
            <a:r>
              <a:rPr lang="en-US" altLang="en-US" sz="2800" i="1" dirty="0">
                <a:solidFill>
                  <a:schemeClr val="hlink"/>
                </a:solidFill>
              </a:rPr>
              <a:t>V</a:t>
            </a:r>
            <a:r>
              <a:rPr lang="en-US" altLang="en-US" sz="2800" i="1" dirty="0">
                <a:solidFill>
                  <a:schemeClr val="hlink"/>
                </a:solidFill>
                <a:latin typeface="RMTMI" charset="-95"/>
              </a:rPr>
              <a:t>, </a:t>
            </a:r>
            <a:r>
              <a:rPr lang="en-US" altLang="en-US" sz="2800" i="1" dirty="0">
                <a:solidFill>
                  <a:schemeClr val="hlink"/>
                </a:solidFill>
              </a:rPr>
              <a:t>E</a:t>
            </a:r>
            <a:r>
              <a:rPr lang="en-US" altLang="en-US" sz="2800" dirty="0">
                <a:solidFill>
                  <a:schemeClr val="hlink"/>
                </a:solidFill>
                <a:latin typeface="RMTMI" charset="-95"/>
              </a:rPr>
              <a:t>)</a:t>
            </a:r>
            <a:r>
              <a:rPr lang="en-US" altLang="en-US" sz="2800" dirty="0"/>
              <a:t>, either directed or undirected, </a:t>
            </a:r>
            <a:r>
              <a:rPr lang="en-US" altLang="en-US" sz="2800" dirty="0" smtClean="0"/>
              <a:t>and </a:t>
            </a:r>
            <a:r>
              <a:rPr lang="en-US" altLang="en-US" sz="2800" b="1" i="1" dirty="0">
                <a:solidFill>
                  <a:schemeClr val="hlink"/>
                </a:solidFill>
              </a:rPr>
              <a:t>source vertex </a:t>
            </a:r>
            <a:r>
              <a:rPr lang="en-US" altLang="en-US" sz="2800" i="1" dirty="0">
                <a:solidFill>
                  <a:schemeClr val="hlink"/>
                </a:solidFill>
              </a:rPr>
              <a:t>s </a:t>
            </a:r>
            <a:r>
              <a:rPr lang="en-US" altLang="en-US" sz="2800" dirty="0">
                <a:solidFill>
                  <a:schemeClr val="hlink"/>
                </a:solidFill>
                <a:sym typeface="Symbol" pitchFamily="18" charset="2"/>
              </a:rPr>
              <a:t></a:t>
            </a:r>
            <a:r>
              <a:rPr lang="en-US" altLang="en-US" sz="2800" dirty="0">
                <a:solidFill>
                  <a:schemeClr val="hlink"/>
                </a:solidFill>
                <a:latin typeface="MTSYN" charset="-127"/>
              </a:rPr>
              <a:t> </a:t>
            </a:r>
            <a:r>
              <a:rPr lang="en-US" altLang="en-US" sz="2800" i="1" dirty="0">
                <a:solidFill>
                  <a:schemeClr val="hlink"/>
                </a:solidFill>
              </a:rPr>
              <a:t>V</a:t>
            </a:r>
            <a:r>
              <a:rPr lang="en-US" altLang="en-US" sz="2800" dirty="0"/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800" b="1" dirty="0">
                <a:solidFill>
                  <a:srgbClr val="CC3300"/>
                </a:solidFill>
              </a:rPr>
              <a:t>Output:</a:t>
            </a:r>
            <a:r>
              <a:rPr lang="en-US" altLang="en-US" sz="2800" b="1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2400" i="1" dirty="0"/>
              <a:t>d</a:t>
            </a:r>
            <a:r>
              <a:rPr lang="en-US" altLang="en-US" sz="2400" dirty="0"/>
              <a:t>[</a:t>
            </a:r>
            <a:r>
              <a:rPr lang="en-US" altLang="en-US" sz="2400" i="1" dirty="0"/>
              <a:t>v</a:t>
            </a:r>
            <a:r>
              <a:rPr lang="en-US" altLang="en-US" sz="2400" dirty="0"/>
              <a:t>] </a:t>
            </a:r>
            <a:r>
              <a:rPr lang="en-US" altLang="en-US" sz="2400" dirty="0">
                <a:latin typeface="MTSYN" charset="-127"/>
              </a:rPr>
              <a:t>= </a:t>
            </a:r>
            <a:r>
              <a:rPr lang="en-US" altLang="en-US" sz="2400" dirty="0"/>
              <a:t>distance (smallest # of edges, or shortest path) from </a:t>
            </a:r>
            <a:r>
              <a:rPr lang="en-US" altLang="en-US" sz="2400" i="1" dirty="0"/>
              <a:t>s </a:t>
            </a:r>
            <a:r>
              <a:rPr lang="en-US" altLang="en-US" sz="2400" dirty="0"/>
              <a:t>to </a:t>
            </a:r>
            <a:r>
              <a:rPr lang="en-US" altLang="en-US" sz="2400" i="1" dirty="0"/>
              <a:t>v</a:t>
            </a:r>
            <a:r>
              <a:rPr lang="en-US" altLang="en-US" sz="2400" dirty="0"/>
              <a:t>, for all </a:t>
            </a:r>
            <a:r>
              <a:rPr lang="en-US" altLang="en-US" sz="2400" i="1" dirty="0"/>
              <a:t>v</a:t>
            </a:r>
            <a:r>
              <a:rPr lang="en-US" altLang="en-US" sz="2400" i="1" dirty="0">
                <a:latin typeface="RMTMI" charset="-95"/>
              </a:rPr>
              <a:t> </a:t>
            </a:r>
            <a:r>
              <a:rPr lang="en-US" altLang="en-US" sz="2400" dirty="0">
                <a:sym typeface="Symbol" pitchFamily="18" charset="2"/>
              </a:rPr>
              <a:t></a:t>
            </a:r>
            <a:r>
              <a:rPr lang="en-US" altLang="en-US" sz="2400" dirty="0">
                <a:latin typeface="MTSYN" charset="-127"/>
              </a:rPr>
              <a:t> </a:t>
            </a:r>
            <a:r>
              <a:rPr lang="en-US" altLang="en-US" sz="2400" i="1" dirty="0"/>
              <a:t>V</a:t>
            </a:r>
            <a:r>
              <a:rPr lang="en-US" altLang="en-US" sz="2400" dirty="0"/>
              <a:t>. </a:t>
            </a:r>
            <a:r>
              <a:rPr lang="en-US" altLang="en-US" sz="2400" i="1" dirty="0"/>
              <a:t>d</a:t>
            </a:r>
            <a:r>
              <a:rPr lang="en-US" altLang="en-US" sz="2400" dirty="0"/>
              <a:t>[</a:t>
            </a:r>
            <a:r>
              <a:rPr lang="en-US" altLang="en-US" sz="2400" i="1" dirty="0"/>
              <a:t>v</a:t>
            </a:r>
            <a:r>
              <a:rPr lang="en-US" altLang="en-US" sz="2400" dirty="0"/>
              <a:t>] </a:t>
            </a:r>
            <a:r>
              <a:rPr lang="en-US" altLang="en-US" sz="2400" dirty="0">
                <a:latin typeface="MTSYN" charset="-127"/>
              </a:rPr>
              <a:t>= </a:t>
            </a:r>
            <a:r>
              <a:rPr lang="en-US" altLang="en-US" sz="2400" dirty="0">
                <a:latin typeface="MTSYN" charset="-127"/>
                <a:sym typeface="Symbol" pitchFamily="18" charset="2"/>
              </a:rPr>
              <a:t> </a:t>
            </a:r>
            <a:r>
              <a:rPr lang="en-US" altLang="en-US" sz="2400" dirty="0">
                <a:sym typeface="Symbol" pitchFamily="18" charset="2"/>
              </a:rPr>
              <a:t>if </a:t>
            </a:r>
            <a:r>
              <a:rPr lang="en-US" altLang="en-US" sz="2400" i="1" dirty="0">
                <a:sym typeface="Symbol" pitchFamily="18" charset="2"/>
              </a:rPr>
              <a:t>v</a:t>
            </a:r>
            <a:r>
              <a:rPr lang="en-US" altLang="en-US" sz="2400" dirty="0">
                <a:sym typeface="Symbol" pitchFamily="18" charset="2"/>
              </a:rPr>
              <a:t> is not reachable from </a:t>
            </a:r>
            <a:r>
              <a:rPr lang="en-US" altLang="en-US" sz="2400" i="1" dirty="0">
                <a:sym typeface="Symbol" pitchFamily="18" charset="2"/>
              </a:rPr>
              <a:t>s.</a:t>
            </a:r>
            <a:endParaRPr lang="en-US" altLang="en-US" sz="2400" dirty="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altLang="en-US" sz="2400" i="1" dirty="0">
                <a:sym typeface="Symbol" pitchFamily="18" charset="2"/>
              </a:rPr>
              <a:t></a:t>
            </a:r>
            <a:r>
              <a:rPr lang="en-US" altLang="en-US" sz="2400" dirty="0"/>
              <a:t>[</a:t>
            </a:r>
            <a:r>
              <a:rPr lang="en-US" altLang="en-US" sz="2400" i="1" dirty="0"/>
              <a:t>v</a:t>
            </a:r>
            <a:r>
              <a:rPr lang="en-US" altLang="en-US" sz="2400" dirty="0"/>
              <a:t>] </a:t>
            </a:r>
            <a:r>
              <a:rPr lang="en-US" altLang="en-US" sz="2400" dirty="0">
                <a:latin typeface="MTSYN" charset="-127"/>
              </a:rPr>
              <a:t>= </a:t>
            </a:r>
            <a:r>
              <a:rPr lang="en-US" altLang="en-US" sz="2400" i="1" dirty="0"/>
              <a:t>u </a:t>
            </a:r>
            <a:r>
              <a:rPr lang="en-US" altLang="en-US" sz="2400" dirty="0"/>
              <a:t>such that </a:t>
            </a:r>
            <a:r>
              <a:rPr lang="en-US" altLang="en-US" sz="2400" dirty="0">
                <a:latin typeface="RMTMI" charset="-95"/>
              </a:rPr>
              <a:t>(</a:t>
            </a:r>
            <a:r>
              <a:rPr lang="en-US" altLang="en-US" sz="2400" i="1" dirty="0"/>
              <a:t>u</a:t>
            </a:r>
            <a:r>
              <a:rPr lang="en-US" altLang="en-US" sz="2400" i="1" dirty="0">
                <a:latin typeface="RMTMI" charset="-95"/>
              </a:rPr>
              <a:t>, </a:t>
            </a:r>
            <a:r>
              <a:rPr lang="en-US" altLang="en-US" sz="2400" i="1" dirty="0"/>
              <a:t>v</a:t>
            </a:r>
            <a:r>
              <a:rPr lang="en-US" altLang="en-US" sz="2400" dirty="0">
                <a:latin typeface="RMTMI" charset="-95"/>
              </a:rPr>
              <a:t>)</a:t>
            </a:r>
            <a:r>
              <a:rPr lang="en-US" altLang="en-US" sz="2400" i="1" dirty="0">
                <a:latin typeface="RMTMI" charset="-95"/>
              </a:rPr>
              <a:t> </a:t>
            </a:r>
            <a:r>
              <a:rPr lang="en-US" altLang="en-US" sz="2400" dirty="0"/>
              <a:t>is last edge on shortest path </a:t>
            </a:r>
            <a:r>
              <a:rPr lang="en-US" altLang="en-US" sz="2400" i="1" dirty="0"/>
              <a:t>s      v</a:t>
            </a:r>
            <a:r>
              <a:rPr lang="en-US" altLang="en-US" sz="2400" dirty="0"/>
              <a:t>.</a:t>
            </a:r>
          </a:p>
          <a:p>
            <a:pPr lvl="2">
              <a:lnSpc>
                <a:spcPct val="90000"/>
              </a:lnSpc>
            </a:pPr>
            <a:r>
              <a:rPr lang="en-US" altLang="en-US" sz="2000" i="1" dirty="0"/>
              <a:t>u</a:t>
            </a:r>
            <a:r>
              <a:rPr lang="en-US" altLang="en-US" sz="2000" dirty="0"/>
              <a:t> is </a:t>
            </a:r>
            <a:r>
              <a:rPr lang="en-US" altLang="en-US" sz="2000" i="1" dirty="0"/>
              <a:t>v</a:t>
            </a:r>
            <a:r>
              <a:rPr lang="en-US" altLang="en-US" sz="2000" dirty="0"/>
              <a:t>’s </a:t>
            </a:r>
            <a:r>
              <a:rPr lang="en-US" altLang="en-US" sz="2000" dirty="0">
                <a:solidFill>
                  <a:srgbClr val="CC3300"/>
                </a:solidFill>
              </a:rPr>
              <a:t>predecessor</a:t>
            </a:r>
            <a:r>
              <a:rPr lang="en-US" altLang="en-US" sz="20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Builds breadth-first </a:t>
            </a:r>
            <a:r>
              <a:rPr lang="en-US" altLang="en-US" sz="2400" dirty="0" smtClean="0"/>
              <a:t>search tree </a:t>
            </a:r>
            <a:r>
              <a:rPr lang="en-US" altLang="en-US" sz="2400" dirty="0"/>
              <a:t>with root </a:t>
            </a:r>
            <a:r>
              <a:rPr lang="en-US" altLang="en-US" sz="2400" i="1" dirty="0"/>
              <a:t>s</a:t>
            </a:r>
            <a:r>
              <a:rPr lang="en-US" altLang="en-US" sz="2400" dirty="0"/>
              <a:t> that contains all reachable vertices.</a:t>
            </a:r>
          </a:p>
          <a:p>
            <a:pPr lvl="2">
              <a:lnSpc>
                <a:spcPct val="90000"/>
              </a:lnSpc>
            </a:pPr>
            <a:endParaRPr lang="en-US" altLang="en-US" sz="2000" i="1" dirty="0"/>
          </a:p>
          <a:p>
            <a:pPr lvl="1">
              <a:lnSpc>
                <a:spcPct val="90000"/>
              </a:lnSpc>
            </a:pPr>
            <a:endParaRPr lang="en-US" altLang="en-US" sz="2400" dirty="0"/>
          </a:p>
          <a:p>
            <a:pPr>
              <a:lnSpc>
                <a:spcPct val="90000"/>
              </a:lnSpc>
            </a:pPr>
            <a:endParaRPr lang="en-US" altLang="en-US" sz="2800" dirty="0"/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441325" y="4003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381000" y="5153025"/>
            <a:ext cx="8245475" cy="1628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u="none">
                <a:solidFill>
                  <a:srgbClr val="CC3300"/>
                </a:solidFill>
              </a:rPr>
              <a:t>Definitions:</a:t>
            </a:r>
          </a:p>
          <a:p>
            <a:r>
              <a:rPr lang="en-US" altLang="en-US" sz="2000" u="none">
                <a:solidFill>
                  <a:schemeClr val="hlink"/>
                </a:solidFill>
              </a:rPr>
              <a:t>Path</a:t>
            </a:r>
            <a:r>
              <a:rPr lang="en-US" altLang="en-US" sz="2000" u="none"/>
              <a:t> between vertices </a:t>
            </a:r>
            <a:r>
              <a:rPr lang="en-US" altLang="en-US" sz="2000" i="1" u="none"/>
              <a:t>u</a:t>
            </a:r>
            <a:r>
              <a:rPr lang="en-US" altLang="en-US" sz="2000" u="none"/>
              <a:t> and </a:t>
            </a:r>
            <a:r>
              <a:rPr lang="en-US" altLang="en-US" sz="2000" i="1" u="none"/>
              <a:t>v</a:t>
            </a:r>
            <a:r>
              <a:rPr lang="en-US" altLang="en-US" sz="2000" u="none"/>
              <a:t>: Sequence of vertices (</a:t>
            </a:r>
            <a:r>
              <a:rPr lang="en-US" altLang="en-US" sz="2000" i="1" u="none"/>
              <a:t>v</a:t>
            </a:r>
            <a:r>
              <a:rPr lang="en-US" altLang="en-US" sz="2000" u="none" baseline="-25000"/>
              <a:t>1</a:t>
            </a:r>
            <a:r>
              <a:rPr lang="en-US" altLang="en-US" sz="2000" u="none"/>
              <a:t>, </a:t>
            </a:r>
            <a:r>
              <a:rPr lang="en-US" altLang="en-US" sz="2000" i="1" u="none"/>
              <a:t>v</a:t>
            </a:r>
            <a:r>
              <a:rPr lang="en-US" altLang="en-US" sz="2000" u="none" baseline="-25000"/>
              <a:t>2</a:t>
            </a:r>
            <a:r>
              <a:rPr lang="en-US" altLang="en-US" sz="2000" u="none"/>
              <a:t>, …, </a:t>
            </a:r>
            <a:r>
              <a:rPr lang="en-US" altLang="en-US" sz="2000" i="1" u="none"/>
              <a:t>v</a:t>
            </a:r>
            <a:r>
              <a:rPr lang="en-US" altLang="en-US" sz="2000" u="none" baseline="-25000"/>
              <a:t>k</a:t>
            </a:r>
            <a:r>
              <a:rPr lang="en-US" altLang="en-US" sz="2000" u="none"/>
              <a:t>) such that </a:t>
            </a:r>
            <a:r>
              <a:rPr lang="en-US" altLang="en-US" sz="2000" i="1" u="none"/>
              <a:t>u</a:t>
            </a:r>
            <a:r>
              <a:rPr lang="en-US" altLang="en-US" sz="2000" u="none"/>
              <a:t>=</a:t>
            </a:r>
            <a:r>
              <a:rPr lang="en-US" altLang="en-US" sz="2000" i="1" u="none"/>
              <a:t>v</a:t>
            </a:r>
            <a:r>
              <a:rPr lang="en-US" altLang="en-US" sz="2000" u="none" baseline="-25000"/>
              <a:t>1</a:t>
            </a:r>
            <a:r>
              <a:rPr lang="en-US" altLang="en-US" sz="2000" u="none"/>
              <a:t> and </a:t>
            </a:r>
            <a:r>
              <a:rPr lang="en-US" altLang="en-US" sz="2000" i="1" u="none"/>
              <a:t>v</a:t>
            </a:r>
            <a:r>
              <a:rPr lang="en-US" altLang="en-US" sz="2000" u="none"/>
              <a:t> =</a:t>
            </a:r>
            <a:r>
              <a:rPr lang="en-US" altLang="en-US" sz="2000" i="1" u="none"/>
              <a:t>v</a:t>
            </a:r>
            <a:r>
              <a:rPr lang="en-US" altLang="en-US" sz="2000" u="none" baseline="-25000"/>
              <a:t>k</a:t>
            </a:r>
            <a:r>
              <a:rPr lang="en-US" altLang="en-US" sz="2000" u="none"/>
              <a:t>, and (</a:t>
            </a:r>
            <a:r>
              <a:rPr lang="en-US" altLang="en-US" sz="2000" i="1" u="none"/>
              <a:t>v</a:t>
            </a:r>
            <a:r>
              <a:rPr lang="en-US" altLang="en-US" sz="2000" i="1" u="none" baseline="-25000"/>
              <a:t>i</a:t>
            </a:r>
            <a:r>
              <a:rPr lang="en-US" altLang="en-US" sz="2000" u="none"/>
              <a:t>,</a:t>
            </a:r>
            <a:r>
              <a:rPr lang="en-US" altLang="en-US" sz="2000" i="1" u="none"/>
              <a:t>v</a:t>
            </a:r>
            <a:r>
              <a:rPr lang="en-US" altLang="en-US" sz="2000" i="1" u="none" baseline="-25000"/>
              <a:t>i+</a:t>
            </a:r>
            <a:r>
              <a:rPr lang="en-US" altLang="en-US" sz="2000" u="none" baseline="-25000"/>
              <a:t>1</a:t>
            </a:r>
            <a:r>
              <a:rPr lang="en-US" altLang="en-US" sz="2000" u="none"/>
              <a:t>) </a:t>
            </a:r>
            <a:r>
              <a:rPr lang="en-US" altLang="en-US" sz="2000" u="none">
                <a:sym typeface="Symbol" pitchFamily="18" charset="2"/>
              </a:rPr>
              <a:t> </a:t>
            </a:r>
            <a:r>
              <a:rPr lang="en-US" altLang="en-US" sz="2000" i="1" u="none">
                <a:sym typeface="Symbol" pitchFamily="18" charset="2"/>
              </a:rPr>
              <a:t>E</a:t>
            </a:r>
            <a:r>
              <a:rPr lang="en-US" altLang="en-US" sz="2000" u="none">
                <a:sym typeface="Symbol" pitchFamily="18" charset="2"/>
              </a:rPr>
              <a:t>, for all 1 </a:t>
            </a:r>
            <a:r>
              <a:rPr lang="en-US" altLang="en-US" sz="2000" i="1" u="none">
                <a:sym typeface="Symbol" pitchFamily="18" charset="2"/>
              </a:rPr>
              <a:t>i</a:t>
            </a:r>
            <a:r>
              <a:rPr lang="en-US" altLang="en-US" sz="2000" u="none">
                <a:sym typeface="Symbol" pitchFamily="18" charset="2"/>
              </a:rPr>
              <a:t>  </a:t>
            </a:r>
            <a:r>
              <a:rPr lang="en-US" altLang="en-US" sz="2000" i="1" u="none">
                <a:sym typeface="Symbol" pitchFamily="18" charset="2"/>
              </a:rPr>
              <a:t>k</a:t>
            </a:r>
            <a:r>
              <a:rPr lang="en-US" altLang="en-US" sz="2000" u="none">
                <a:sym typeface="Symbol" pitchFamily="18" charset="2"/>
              </a:rPr>
              <a:t>-1.</a:t>
            </a:r>
          </a:p>
          <a:p>
            <a:r>
              <a:rPr lang="en-US" altLang="en-US" sz="2000" u="none">
                <a:solidFill>
                  <a:schemeClr val="hlink"/>
                </a:solidFill>
                <a:sym typeface="Symbol" pitchFamily="18" charset="2"/>
              </a:rPr>
              <a:t>Length of the path</a:t>
            </a:r>
            <a:r>
              <a:rPr lang="en-US" altLang="en-US" sz="2000" u="none">
                <a:sym typeface="Symbol" pitchFamily="18" charset="2"/>
              </a:rPr>
              <a:t>: Number of  edges in the path.</a:t>
            </a:r>
          </a:p>
          <a:p>
            <a:r>
              <a:rPr lang="en-US" altLang="en-US" sz="2000" u="none">
                <a:sym typeface="Symbol" pitchFamily="18" charset="2"/>
              </a:rPr>
              <a:t>Path is </a:t>
            </a:r>
            <a:r>
              <a:rPr lang="en-US" altLang="en-US" sz="2000" u="none">
                <a:solidFill>
                  <a:schemeClr val="hlink"/>
                </a:solidFill>
                <a:sym typeface="Symbol" pitchFamily="18" charset="2"/>
              </a:rPr>
              <a:t>simple</a:t>
            </a:r>
            <a:r>
              <a:rPr lang="en-US" altLang="en-US" sz="2000" u="none">
                <a:sym typeface="Symbol" pitchFamily="18" charset="2"/>
              </a:rPr>
              <a:t> if no vertex is repeated.</a:t>
            </a:r>
          </a:p>
        </p:txBody>
      </p:sp>
      <p:sp>
        <p:nvSpPr>
          <p:cNvPr id="56336" name="Freeform 16"/>
          <p:cNvSpPr>
            <a:spLocks/>
          </p:cNvSpPr>
          <p:nvPr/>
        </p:nvSpPr>
        <p:spPr bwMode="auto">
          <a:xfrm>
            <a:off x="8305800" y="3429000"/>
            <a:ext cx="381000" cy="76200"/>
          </a:xfrm>
          <a:custGeom>
            <a:avLst/>
            <a:gdLst>
              <a:gd name="T0" fmla="*/ 0 w 240"/>
              <a:gd name="T1" fmla="*/ 48 h 48"/>
              <a:gd name="T2" fmla="*/ 48 w 240"/>
              <a:gd name="T3" fmla="*/ 0 h 48"/>
              <a:gd name="T4" fmla="*/ 96 w 240"/>
              <a:gd name="T5" fmla="*/ 48 h 48"/>
              <a:gd name="T6" fmla="*/ 144 w 240"/>
              <a:gd name="T7" fmla="*/ 0 h 48"/>
              <a:gd name="T8" fmla="*/ 240 w 240"/>
              <a:gd name="T9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0" y="48"/>
                  <a:pt x="96" y="48"/>
                </a:cubicBezTo>
                <a:cubicBezTo>
                  <a:pt x="112" y="48"/>
                  <a:pt x="120" y="0"/>
                  <a:pt x="144" y="0"/>
                </a:cubicBezTo>
                <a:cubicBezTo>
                  <a:pt x="168" y="0"/>
                  <a:pt x="204" y="24"/>
                  <a:pt x="240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DE723-E4A6-45D8-8E09-BDE5416E667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9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01762"/>
          </a:xfrm>
        </p:spPr>
        <p:txBody>
          <a:bodyPr/>
          <a:lstStyle/>
          <a:p>
            <a:r>
              <a:rPr lang="en-US" altLang="en-US" dirty="0" smtClean="0"/>
              <a:t>Breadth-First Search (BFS)</a:t>
            </a:r>
            <a:endParaRPr lang="en-US" alt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8392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Expands the frontier between discovered and undiscovered vertices </a:t>
            </a:r>
            <a:r>
              <a:rPr lang="en-US" altLang="en-US" sz="2800" dirty="0">
                <a:solidFill>
                  <a:srgbClr val="CC3300"/>
                </a:solidFill>
              </a:rPr>
              <a:t>uniformly</a:t>
            </a:r>
            <a:r>
              <a:rPr lang="en-US" altLang="en-US" sz="2800" dirty="0"/>
              <a:t> across the </a:t>
            </a:r>
            <a:r>
              <a:rPr lang="en-US" altLang="en-US" sz="2800" dirty="0" smtClean="0"/>
              <a:t>length </a:t>
            </a:r>
            <a:r>
              <a:rPr lang="en-US" altLang="en-US" sz="2800" dirty="0"/>
              <a:t>of the </a:t>
            </a:r>
            <a:r>
              <a:rPr lang="en-US" altLang="en-US" sz="2800" dirty="0" smtClean="0"/>
              <a:t>frontier by using a queue.</a:t>
            </a:r>
            <a:endParaRPr lang="en-US" altLang="en-US" sz="2800" dirty="0"/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A vertex is </a:t>
            </a:r>
            <a:r>
              <a:rPr lang="en-US" altLang="en-US" sz="2400" dirty="0">
                <a:solidFill>
                  <a:schemeClr val="hlink"/>
                </a:solidFill>
              </a:rPr>
              <a:t>“discovered”</a:t>
            </a:r>
            <a:r>
              <a:rPr lang="en-US" altLang="en-US" sz="2400" dirty="0"/>
              <a:t> the first time it is encountered during the search.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A vertex is </a:t>
            </a:r>
            <a:r>
              <a:rPr lang="en-US" altLang="en-US" sz="2400" dirty="0">
                <a:solidFill>
                  <a:schemeClr val="hlink"/>
                </a:solidFill>
              </a:rPr>
              <a:t>“finished”</a:t>
            </a:r>
            <a:r>
              <a:rPr lang="en-US" altLang="en-US" sz="2400" dirty="0"/>
              <a:t> if all vertices adjacent to it have been discovered.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Colors the vertices to keep track of progress.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White</a:t>
            </a:r>
            <a:r>
              <a:rPr lang="en-US" altLang="en-US" sz="2400" dirty="0"/>
              <a:t> – Undiscovered.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Gray</a:t>
            </a:r>
            <a:r>
              <a:rPr lang="en-US" altLang="en-US" sz="2400" dirty="0"/>
              <a:t> – Discovered but not finished.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Black</a:t>
            </a:r>
            <a:r>
              <a:rPr lang="en-US" altLang="en-US" sz="2400" dirty="0"/>
              <a:t> – Finished.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Colors are required only to reason about the algorithm. Can be implemented without colors.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DE723-E4A6-45D8-8E09-BDE5416E667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4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5931" y="18553"/>
            <a:ext cx="8229600" cy="1401762"/>
          </a:xfrm>
        </p:spPr>
        <p:txBody>
          <a:bodyPr/>
          <a:lstStyle/>
          <a:p>
            <a:r>
              <a:rPr lang="en-US" altLang="en-US" dirty="0"/>
              <a:t>BFS for Shortest Paths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947738" y="5567363"/>
            <a:ext cx="139700" cy="150812"/>
          </a:xfrm>
          <a:prstGeom prst="ellipse">
            <a:avLst/>
          </a:prstGeom>
          <a:solidFill>
            <a:schemeClr val="tx1"/>
          </a:solidFill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108075" y="5418138"/>
            <a:ext cx="130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 b="1" u="none"/>
              <a:t>Finished</a:t>
            </a:r>
          </a:p>
        </p:txBody>
      </p:sp>
      <p:sp>
        <p:nvSpPr>
          <p:cNvPr id="30726" name="Oval 6"/>
          <p:cNvSpPr>
            <a:spLocks noChangeArrowheads="1"/>
          </p:cNvSpPr>
          <p:nvPr/>
        </p:nvSpPr>
        <p:spPr bwMode="auto">
          <a:xfrm>
            <a:off x="3568700" y="5532438"/>
            <a:ext cx="139700" cy="150812"/>
          </a:xfrm>
          <a:prstGeom prst="ellipse">
            <a:avLst/>
          </a:prstGeom>
          <a:solidFill>
            <a:srgbClr val="B2B2B2"/>
          </a:solidFill>
          <a:ln w="28575" cap="sq">
            <a:solidFill>
              <a:srgbClr val="B2B2B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u="none">
              <a:solidFill>
                <a:srgbClr val="B2B2B2"/>
              </a:solidFill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3694113" y="5360988"/>
            <a:ext cx="162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 b="1" u="none">
                <a:solidFill>
                  <a:srgbClr val="B2B2B2"/>
                </a:solidFill>
              </a:rPr>
              <a:t>Discovered</a:t>
            </a:r>
          </a:p>
        </p:txBody>
      </p:sp>
      <p:sp>
        <p:nvSpPr>
          <p:cNvPr id="30728" name="Oval 8"/>
          <p:cNvSpPr>
            <a:spLocks noChangeArrowheads="1"/>
          </p:cNvSpPr>
          <p:nvPr/>
        </p:nvSpPr>
        <p:spPr bwMode="auto">
          <a:xfrm>
            <a:off x="6376988" y="5580063"/>
            <a:ext cx="128587" cy="139700"/>
          </a:xfrm>
          <a:prstGeom prst="ellips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6516688" y="5394325"/>
            <a:ext cx="196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 b="1" u="none">
                <a:solidFill>
                  <a:srgbClr val="FF00FF"/>
                </a:solidFill>
              </a:rPr>
              <a:t>Undiscovered</a:t>
            </a:r>
          </a:p>
        </p:txBody>
      </p:sp>
      <p:grpSp>
        <p:nvGrpSpPr>
          <p:cNvPr id="30820" name="Group 100"/>
          <p:cNvGrpSpPr>
            <a:grpSpLocks/>
          </p:cNvGrpSpPr>
          <p:nvPr/>
        </p:nvGrpSpPr>
        <p:grpSpPr bwMode="auto">
          <a:xfrm>
            <a:off x="715963" y="2336800"/>
            <a:ext cx="2185987" cy="2560638"/>
            <a:chOff x="451" y="1616"/>
            <a:chExt cx="1377" cy="1613"/>
          </a:xfrm>
        </p:grpSpPr>
        <p:sp>
          <p:nvSpPr>
            <p:cNvPr id="30731" name="Oval 11"/>
            <p:cNvSpPr>
              <a:spLocks noChangeArrowheads="1"/>
            </p:cNvSpPr>
            <p:nvPr/>
          </p:nvSpPr>
          <p:spPr bwMode="auto">
            <a:xfrm>
              <a:off x="912" y="2024"/>
              <a:ext cx="88" cy="95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2" name="Oval 12"/>
            <p:cNvSpPr>
              <a:spLocks noChangeArrowheads="1"/>
            </p:cNvSpPr>
            <p:nvPr/>
          </p:nvSpPr>
          <p:spPr bwMode="auto">
            <a:xfrm>
              <a:off x="659" y="2628"/>
              <a:ext cx="88" cy="95"/>
            </a:xfrm>
            <a:prstGeom prst="ellipse">
              <a:avLst/>
            </a:prstGeom>
            <a:solidFill>
              <a:srgbClr val="B2B2B2"/>
            </a:solidFill>
            <a:ln w="28575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u="none">
                <a:solidFill>
                  <a:srgbClr val="FFCC00"/>
                </a:solidFill>
              </a:endParaRPr>
            </a:p>
          </p:txBody>
        </p:sp>
        <p:sp>
          <p:nvSpPr>
            <p:cNvPr id="30733" name="Oval 13"/>
            <p:cNvSpPr>
              <a:spLocks noChangeArrowheads="1"/>
            </p:cNvSpPr>
            <p:nvPr/>
          </p:nvSpPr>
          <p:spPr bwMode="auto">
            <a:xfrm>
              <a:off x="900" y="2360"/>
              <a:ext cx="88" cy="95"/>
            </a:xfrm>
            <a:prstGeom prst="ellipse">
              <a:avLst/>
            </a:prstGeom>
            <a:solidFill>
              <a:schemeClr val="tx1"/>
            </a:solidFill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4" name="Oval 14"/>
            <p:cNvSpPr>
              <a:spLocks noChangeArrowheads="1"/>
            </p:cNvSpPr>
            <p:nvPr/>
          </p:nvSpPr>
          <p:spPr bwMode="auto">
            <a:xfrm>
              <a:off x="1321" y="2026"/>
              <a:ext cx="88" cy="95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5" name="Oval 15"/>
            <p:cNvSpPr>
              <a:spLocks noChangeArrowheads="1"/>
            </p:cNvSpPr>
            <p:nvPr/>
          </p:nvSpPr>
          <p:spPr bwMode="auto">
            <a:xfrm>
              <a:off x="944" y="2864"/>
              <a:ext cx="88" cy="95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6" name="Oval 16"/>
            <p:cNvSpPr>
              <a:spLocks noChangeArrowheads="1"/>
            </p:cNvSpPr>
            <p:nvPr/>
          </p:nvSpPr>
          <p:spPr bwMode="auto">
            <a:xfrm>
              <a:off x="1266" y="3134"/>
              <a:ext cx="88" cy="95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7" name="Line 17"/>
            <p:cNvSpPr>
              <a:spLocks noChangeShapeType="1"/>
            </p:cNvSpPr>
            <p:nvPr/>
          </p:nvSpPr>
          <p:spPr bwMode="auto">
            <a:xfrm flipV="1">
              <a:off x="736" y="2450"/>
              <a:ext cx="174" cy="18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8" name="Line 18"/>
            <p:cNvSpPr>
              <a:spLocks noChangeShapeType="1"/>
            </p:cNvSpPr>
            <p:nvPr/>
          </p:nvSpPr>
          <p:spPr bwMode="auto">
            <a:xfrm>
              <a:off x="947" y="2109"/>
              <a:ext cx="0" cy="26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9" name="Line 19"/>
            <p:cNvSpPr>
              <a:spLocks noChangeShapeType="1"/>
            </p:cNvSpPr>
            <p:nvPr/>
          </p:nvSpPr>
          <p:spPr bwMode="auto">
            <a:xfrm>
              <a:off x="998" y="2450"/>
              <a:ext cx="218" cy="11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0" name="Line 20"/>
            <p:cNvSpPr>
              <a:spLocks noChangeShapeType="1"/>
            </p:cNvSpPr>
            <p:nvPr/>
          </p:nvSpPr>
          <p:spPr bwMode="auto">
            <a:xfrm>
              <a:off x="728" y="2713"/>
              <a:ext cx="225" cy="17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1" name="Line 21"/>
            <p:cNvSpPr>
              <a:spLocks noChangeShapeType="1"/>
            </p:cNvSpPr>
            <p:nvPr/>
          </p:nvSpPr>
          <p:spPr bwMode="auto">
            <a:xfrm flipH="1">
              <a:off x="1019" y="2632"/>
              <a:ext cx="190" cy="26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2" name="Line 22"/>
            <p:cNvSpPr>
              <a:spLocks noChangeShapeType="1"/>
            </p:cNvSpPr>
            <p:nvPr/>
          </p:nvSpPr>
          <p:spPr bwMode="auto">
            <a:xfrm>
              <a:off x="983" y="2065"/>
              <a:ext cx="31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3" name="Line 23"/>
            <p:cNvSpPr>
              <a:spLocks noChangeShapeType="1"/>
            </p:cNvSpPr>
            <p:nvPr/>
          </p:nvSpPr>
          <p:spPr bwMode="auto">
            <a:xfrm flipH="1">
              <a:off x="1245" y="2130"/>
              <a:ext cx="116" cy="42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4" name="Oval 24"/>
            <p:cNvSpPr>
              <a:spLocks noChangeArrowheads="1"/>
            </p:cNvSpPr>
            <p:nvPr/>
          </p:nvSpPr>
          <p:spPr bwMode="auto">
            <a:xfrm>
              <a:off x="1507" y="2729"/>
              <a:ext cx="88" cy="95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5" name="Oval 25"/>
            <p:cNvSpPr>
              <a:spLocks noChangeArrowheads="1"/>
            </p:cNvSpPr>
            <p:nvPr/>
          </p:nvSpPr>
          <p:spPr bwMode="auto">
            <a:xfrm>
              <a:off x="1740" y="2248"/>
              <a:ext cx="88" cy="95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6" name="Line 26"/>
            <p:cNvSpPr>
              <a:spLocks noChangeShapeType="1"/>
            </p:cNvSpPr>
            <p:nvPr/>
          </p:nvSpPr>
          <p:spPr bwMode="auto">
            <a:xfrm>
              <a:off x="1405" y="2087"/>
              <a:ext cx="342" cy="18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7" name="Line 27"/>
            <p:cNvSpPr>
              <a:spLocks noChangeShapeType="1"/>
            </p:cNvSpPr>
            <p:nvPr/>
          </p:nvSpPr>
          <p:spPr bwMode="auto">
            <a:xfrm>
              <a:off x="1267" y="2610"/>
              <a:ext cx="261" cy="13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8" name="Line 28"/>
            <p:cNvSpPr>
              <a:spLocks noChangeShapeType="1"/>
            </p:cNvSpPr>
            <p:nvPr/>
          </p:nvSpPr>
          <p:spPr bwMode="auto">
            <a:xfrm flipV="1">
              <a:off x="1579" y="2341"/>
              <a:ext cx="197" cy="41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9" name="Line 29"/>
            <p:cNvSpPr>
              <a:spLocks noChangeShapeType="1"/>
            </p:cNvSpPr>
            <p:nvPr/>
          </p:nvSpPr>
          <p:spPr bwMode="auto">
            <a:xfrm>
              <a:off x="1027" y="2952"/>
              <a:ext cx="232" cy="18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0" name="Line 30"/>
            <p:cNvSpPr>
              <a:spLocks noChangeShapeType="1"/>
            </p:cNvSpPr>
            <p:nvPr/>
          </p:nvSpPr>
          <p:spPr bwMode="auto">
            <a:xfrm flipH="1">
              <a:off x="1339" y="2821"/>
              <a:ext cx="189" cy="3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1" name="Oval 31"/>
            <p:cNvSpPr>
              <a:spLocks noChangeArrowheads="1"/>
            </p:cNvSpPr>
            <p:nvPr/>
          </p:nvSpPr>
          <p:spPr bwMode="auto">
            <a:xfrm>
              <a:off x="516" y="2028"/>
              <a:ext cx="88" cy="95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2" name="Oval 32"/>
            <p:cNvSpPr>
              <a:spLocks noChangeArrowheads="1"/>
            </p:cNvSpPr>
            <p:nvPr/>
          </p:nvSpPr>
          <p:spPr bwMode="auto">
            <a:xfrm>
              <a:off x="512" y="2349"/>
              <a:ext cx="88" cy="95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3" name="Oval 33"/>
            <p:cNvSpPr>
              <a:spLocks noChangeArrowheads="1"/>
            </p:cNvSpPr>
            <p:nvPr/>
          </p:nvSpPr>
          <p:spPr bwMode="auto">
            <a:xfrm>
              <a:off x="504" y="1635"/>
              <a:ext cx="88" cy="95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4" name="Oval 34"/>
            <p:cNvSpPr>
              <a:spLocks noChangeArrowheads="1"/>
            </p:cNvSpPr>
            <p:nvPr/>
          </p:nvSpPr>
          <p:spPr bwMode="auto">
            <a:xfrm>
              <a:off x="898" y="1616"/>
              <a:ext cx="88" cy="95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5" name="Oval 35"/>
            <p:cNvSpPr>
              <a:spLocks noChangeArrowheads="1"/>
            </p:cNvSpPr>
            <p:nvPr/>
          </p:nvSpPr>
          <p:spPr bwMode="auto">
            <a:xfrm>
              <a:off x="1304" y="1629"/>
              <a:ext cx="88" cy="95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6" name="Line 36"/>
            <p:cNvSpPr>
              <a:spLocks noChangeShapeType="1"/>
            </p:cNvSpPr>
            <p:nvPr/>
          </p:nvSpPr>
          <p:spPr bwMode="auto">
            <a:xfrm>
              <a:off x="949" y="1739"/>
              <a:ext cx="0" cy="26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7" name="Line 37"/>
            <p:cNvSpPr>
              <a:spLocks noChangeShapeType="1"/>
            </p:cNvSpPr>
            <p:nvPr/>
          </p:nvSpPr>
          <p:spPr bwMode="auto">
            <a:xfrm>
              <a:off x="992" y="1674"/>
              <a:ext cx="31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8" name="Line 38"/>
            <p:cNvSpPr>
              <a:spLocks noChangeShapeType="1"/>
            </p:cNvSpPr>
            <p:nvPr/>
          </p:nvSpPr>
          <p:spPr bwMode="auto">
            <a:xfrm>
              <a:off x="556" y="1761"/>
              <a:ext cx="0" cy="26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9" name="Line 39"/>
            <p:cNvSpPr>
              <a:spLocks noChangeShapeType="1"/>
            </p:cNvSpPr>
            <p:nvPr/>
          </p:nvSpPr>
          <p:spPr bwMode="auto">
            <a:xfrm>
              <a:off x="620" y="2081"/>
              <a:ext cx="31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0" name="Line 40"/>
            <p:cNvSpPr>
              <a:spLocks noChangeShapeType="1"/>
            </p:cNvSpPr>
            <p:nvPr/>
          </p:nvSpPr>
          <p:spPr bwMode="auto">
            <a:xfrm>
              <a:off x="579" y="1683"/>
              <a:ext cx="31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1" name="Line 41"/>
            <p:cNvSpPr>
              <a:spLocks noChangeShapeType="1"/>
            </p:cNvSpPr>
            <p:nvPr/>
          </p:nvSpPr>
          <p:spPr bwMode="auto">
            <a:xfrm>
              <a:off x="1336" y="1748"/>
              <a:ext cx="0" cy="26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2" name="Line 42"/>
            <p:cNvSpPr>
              <a:spLocks noChangeShapeType="1"/>
            </p:cNvSpPr>
            <p:nvPr/>
          </p:nvSpPr>
          <p:spPr bwMode="auto">
            <a:xfrm>
              <a:off x="563" y="2110"/>
              <a:ext cx="0" cy="2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3" name="Line 43"/>
            <p:cNvSpPr>
              <a:spLocks noChangeShapeType="1"/>
            </p:cNvSpPr>
            <p:nvPr/>
          </p:nvSpPr>
          <p:spPr bwMode="auto">
            <a:xfrm>
              <a:off x="569" y="2443"/>
              <a:ext cx="109" cy="18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4" name="Oval 44"/>
            <p:cNvSpPr>
              <a:spLocks noChangeArrowheads="1"/>
            </p:cNvSpPr>
            <p:nvPr/>
          </p:nvSpPr>
          <p:spPr bwMode="auto">
            <a:xfrm>
              <a:off x="451" y="2902"/>
              <a:ext cx="88" cy="95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5" name="Line 45"/>
            <p:cNvSpPr>
              <a:spLocks noChangeShapeType="1"/>
            </p:cNvSpPr>
            <p:nvPr/>
          </p:nvSpPr>
          <p:spPr bwMode="auto">
            <a:xfrm flipH="1">
              <a:off x="489" y="2443"/>
              <a:ext cx="65" cy="45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6" name="Line 46"/>
            <p:cNvSpPr>
              <a:spLocks noChangeShapeType="1"/>
            </p:cNvSpPr>
            <p:nvPr/>
          </p:nvSpPr>
          <p:spPr bwMode="auto">
            <a:xfrm flipV="1">
              <a:off x="532" y="2930"/>
              <a:ext cx="415" cy="3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7" name="Text Box 47"/>
            <p:cNvSpPr txBox="1">
              <a:spLocks noChangeArrowheads="1"/>
            </p:cNvSpPr>
            <p:nvPr/>
          </p:nvSpPr>
          <p:spPr bwMode="auto">
            <a:xfrm>
              <a:off x="937" y="2213"/>
              <a:ext cx="2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altLang="en-US" b="1" i="1" u="none">
                  <a:solidFill>
                    <a:srgbClr val="3DDE2C"/>
                  </a:solidFill>
                </a:rPr>
                <a:t>S</a:t>
              </a:r>
              <a:endParaRPr lang="en-US" altLang="en-US" u="none"/>
            </a:p>
          </p:txBody>
        </p:sp>
        <p:sp>
          <p:nvSpPr>
            <p:cNvPr id="30768" name="Oval 48"/>
            <p:cNvSpPr>
              <a:spLocks noChangeArrowheads="1"/>
            </p:cNvSpPr>
            <p:nvPr/>
          </p:nvSpPr>
          <p:spPr bwMode="auto">
            <a:xfrm>
              <a:off x="1191" y="2557"/>
              <a:ext cx="88" cy="95"/>
            </a:xfrm>
            <a:prstGeom prst="ellipse">
              <a:avLst/>
            </a:prstGeom>
            <a:solidFill>
              <a:srgbClr val="B2B2B2"/>
            </a:solidFill>
            <a:ln w="28575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u="none">
                <a:solidFill>
                  <a:srgbClr val="FFCC00"/>
                </a:solidFill>
              </a:endParaRPr>
            </a:p>
          </p:txBody>
        </p:sp>
        <p:sp>
          <p:nvSpPr>
            <p:cNvPr id="30769" name="Oval 49"/>
            <p:cNvSpPr>
              <a:spLocks noChangeArrowheads="1"/>
            </p:cNvSpPr>
            <p:nvPr/>
          </p:nvSpPr>
          <p:spPr bwMode="auto">
            <a:xfrm>
              <a:off x="900" y="2026"/>
              <a:ext cx="88" cy="95"/>
            </a:xfrm>
            <a:prstGeom prst="ellipse">
              <a:avLst/>
            </a:prstGeom>
            <a:solidFill>
              <a:srgbClr val="B2B2B2"/>
            </a:solidFill>
            <a:ln w="28575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u="none">
                <a:solidFill>
                  <a:srgbClr val="FFCC00"/>
                </a:solidFill>
              </a:endParaRPr>
            </a:p>
          </p:txBody>
        </p:sp>
        <p:sp>
          <p:nvSpPr>
            <p:cNvPr id="30770" name="Text Box 50"/>
            <p:cNvSpPr txBox="1">
              <a:spLocks noChangeArrowheads="1"/>
            </p:cNvSpPr>
            <p:nvPr/>
          </p:nvSpPr>
          <p:spPr bwMode="auto">
            <a:xfrm>
              <a:off x="1022" y="2453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b="1" u="none"/>
                <a:t>1</a:t>
              </a:r>
            </a:p>
          </p:txBody>
        </p:sp>
        <p:sp>
          <p:nvSpPr>
            <p:cNvPr id="30771" name="Text Box 51"/>
            <p:cNvSpPr txBox="1">
              <a:spLocks noChangeArrowheads="1"/>
            </p:cNvSpPr>
            <p:nvPr/>
          </p:nvSpPr>
          <p:spPr bwMode="auto">
            <a:xfrm>
              <a:off x="651" y="236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b="1" u="none"/>
                <a:t>1</a:t>
              </a:r>
            </a:p>
          </p:txBody>
        </p:sp>
        <p:sp>
          <p:nvSpPr>
            <p:cNvPr id="30772" name="Text Box 52"/>
            <p:cNvSpPr txBox="1">
              <a:spLocks noChangeArrowheads="1"/>
            </p:cNvSpPr>
            <p:nvPr/>
          </p:nvSpPr>
          <p:spPr bwMode="auto">
            <a:xfrm>
              <a:off x="769" y="2061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b="1" u="none"/>
                <a:t>1</a:t>
              </a:r>
            </a:p>
          </p:txBody>
        </p:sp>
      </p:grpSp>
      <p:grpSp>
        <p:nvGrpSpPr>
          <p:cNvPr id="30773" name="Group 53"/>
          <p:cNvGrpSpPr>
            <a:grpSpLocks/>
          </p:cNvGrpSpPr>
          <p:nvPr/>
        </p:nvGrpSpPr>
        <p:grpSpPr bwMode="auto">
          <a:xfrm>
            <a:off x="3275013" y="1981200"/>
            <a:ext cx="2398712" cy="2895600"/>
            <a:chOff x="2063" y="1392"/>
            <a:chExt cx="1511" cy="1824"/>
          </a:xfrm>
        </p:grpSpPr>
        <p:sp>
          <p:nvSpPr>
            <p:cNvPr id="30774" name="Oval 54"/>
            <p:cNvSpPr>
              <a:spLocks noChangeArrowheads="1"/>
            </p:cNvSpPr>
            <p:nvPr/>
          </p:nvSpPr>
          <p:spPr bwMode="auto">
            <a:xfrm>
              <a:off x="2658" y="2011"/>
              <a:ext cx="88" cy="95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5" name="Oval 55"/>
            <p:cNvSpPr>
              <a:spLocks noChangeArrowheads="1"/>
            </p:cNvSpPr>
            <p:nvPr/>
          </p:nvSpPr>
          <p:spPr bwMode="auto">
            <a:xfrm>
              <a:off x="2646" y="2347"/>
              <a:ext cx="88" cy="95"/>
            </a:xfrm>
            <a:prstGeom prst="ellipse">
              <a:avLst/>
            </a:prstGeom>
            <a:solidFill>
              <a:schemeClr val="tx1"/>
            </a:solidFill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6" name="Oval 56"/>
            <p:cNvSpPr>
              <a:spLocks noChangeArrowheads="1"/>
            </p:cNvSpPr>
            <p:nvPr/>
          </p:nvSpPr>
          <p:spPr bwMode="auto">
            <a:xfrm>
              <a:off x="3012" y="3121"/>
              <a:ext cx="88" cy="95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7" name="Line 57"/>
            <p:cNvSpPr>
              <a:spLocks noChangeShapeType="1"/>
            </p:cNvSpPr>
            <p:nvPr/>
          </p:nvSpPr>
          <p:spPr bwMode="auto">
            <a:xfrm flipV="1">
              <a:off x="2482" y="2437"/>
              <a:ext cx="174" cy="18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8" name="Line 58"/>
            <p:cNvSpPr>
              <a:spLocks noChangeShapeType="1"/>
            </p:cNvSpPr>
            <p:nvPr/>
          </p:nvSpPr>
          <p:spPr bwMode="auto">
            <a:xfrm>
              <a:off x="2693" y="2096"/>
              <a:ext cx="0" cy="26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9" name="Line 59"/>
            <p:cNvSpPr>
              <a:spLocks noChangeShapeType="1"/>
            </p:cNvSpPr>
            <p:nvPr/>
          </p:nvSpPr>
          <p:spPr bwMode="auto">
            <a:xfrm>
              <a:off x="2744" y="2437"/>
              <a:ext cx="218" cy="11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0" name="Line 60"/>
            <p:cNvSpPr>
              <a:spLocks noChangeShapeType="1"/>
            </p:cNvSpPr>
            <p:nvPr/>
          </p:nvSpPr>
          <p:spPr bwMode="auto">
            <a:xfrm>
              <a:off x="2474" y="2700"/>
              <a:ext cx="225" cy="17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1" name="Line 61"/>
            <p:cNvSpPr>
              <a:spLocks noChangeShapeType="1"/>
            </p:cNvSpPr>
            <p:nvPr/>
          </p:nvSpPr>
          <p:spPr bwMode="auto">
            <a:xfrm flipH="1">
              <a:off x="2765" y="2619"/>
              <a:ext cx="190" cy="26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2" name="Line 62"/>
            <p:cNvSpPr>
              <a:spLocks noChangeShapeType="1"/>
            </p:cNvSpPr>
            <p:nvPr/>
          </p:nvSpPr>
          <p:spPr bwMode="auto">
            <a:xfrm>
              <a:off x="2729" y="2052"/>
              <a:ext cx="31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3" name="Line 63"/>
            <p:cNvSpPr>
              <a:spLocks noChangeShapeType="1"/>
            </p:cNvSpPr>
            <p:nvPr/>
          </p:nvSpPr>
          <p:spPr bwMode="auto">
            <a:xfrm flipH="1">
              <a:off x="2991" y="2117"/>
              <a:ext cx="116" cy="42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4" name="Oval 64"/>
            <p:cNvSpPr>
              <a:spLocks noChangeArrowheads="1"/>
            </p:cNvSpPr>
            <p:nvPr/>
          </p:nvSpPr>
          <p:spPr bwMode="auto">
            <a:xfrm>
              <a:off x="3486" y="2235"/>
              <a:ext cx="88" cy="95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5" name="Line 65"/>
            <p:cNvSpPr>
              <a:spLocks noChangeShapeType="1"/>
            </p:cNvSpPr>
            <p:nvPr/>
          </p:nvSpPr>
          <p:spPr bwMode="auto">
            <a:xfrm>
              <a:off x="3151" y="2074"/>
              <a:ext cx="342" cy="18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6" name="Line 66"/>
            <p:cNvSpPr>
              <a:spLocks noChangeShapeType="1"/>
            </p:cNvSpPr>
            <p:nvPr/>
          </p:nvSpPr>
          <p:spPr bwMode="auto">
            <a:xfrm>
              <a:off x="3013" y="2597"/>
              <a:ext cx="261" cy="13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7" name="Line 67"/>
            <p:cNvSpPr>
              <a:spLocks noChangeShapeType="1"/>
            </p:cNvSpPr>
            <p:nvPr/>
          </p:nvSpPr>
          <p:spPr bwMode="auto">
            <a:xfrm flipV="1">
              <a:off x="3325" y="2328"/>
              <a:ext cx="197" cy="41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8" name="Line 68"/>
            <p:cNvSpPr>
              <a:spLocks noChangeShapeType="1"/>
            </p:cNvSpPr>
            <p:nvPr/>
          </p:nvSpPr>
          <p:spPr bwMode="auto">
            <a:xfrm>
              <a:off x="2773" y="2939"/>
              <a:ext cx="232" cy="18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9" name="Line 69"/>
            <p:cNvSpPr>
              <a:spLocks noChangeShapeType="1"/>
            </p:cNvSpPr>
            <p:nvPr/>
          </p:nvSpPr>
          <p:spPr bwMode="auto">
            <a:xfrm flipH="1">
              <a:off x="3085" y="2808"/>
              <a:ext cx="189" cy="3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0" name="Oval 70"/>
            <p:cNvSpPr>
              <a:spLocks noChangeArrowheads="1"/>
            </p:cNvSpPr>
            <p:nvPr/>
          </p:nvSpPr>
          <p:spPr bwMode="auto">
            <a:xfrm>
              <a:off x="2955" y="2541"/>
              <a:ext cx="88" cy="95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1" name="Oval 71"/>
            <p:cNvSpPr>
              <a:spLocks noChangeArrowheads="1"/>
            </p:cNvSpPr>
            <p:nvPr/>
          </p:nvSpPr>
          <p:spPr bwMode="auto">
            <a:xfrm>
              <a:off x="2250" y="1622"/>
              <a:ext cx="88" cy="95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2" name="Oval 72"/>
            <p:cNvSpPr>
              <a:spLocks noChangeArrowheads="1"/>
            </p:cNvSpPr>
            <p:nvPr/>
          </p:nvSpPr>
          <p:spPr bwMode="auto">
            <a:xfrm>
              <a:off x="3050" y="1616"/>
              <a:ext cx="88" cy="95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3" name="Line 73"/>
            <p:cNvSpPr>
              <a:spLocks noChangeShapeType="1"/>
            </p:cNvSpPr>
            <p:nvPr/>
          </p:nvSpPr>
          <p:spPr bwMode="auto">
            <a:xfrm>
              <a:off x="2695" y="1726"/>
              <a:ext cx="0" cy="26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4" name="Line 74"/>
            <p:cNvSpPr>
              <a:spLocks noChangeShapeType="1"/>
            </p:cNvSpPr>
            <p:nvPr/>
          </p:nvSpPr>
          <p:spPr bwMode="auto">
            <a:xfrm>
              <a:off x="2738" y="1661"/>
              <a:ext cx="31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5" name="Line 75"/>
            <p:cNvSpPr>
              <a:spLocks noChangeShapeType="1"/>
            </p:cNvSpPr>
            <p:nvPr/>
          </p:nvSpPr>
          <p:spPr bwMode="auto">
            <a:xfrm>
              <a:off x="2302" y="1748"/>
              <a:ext cx="0" cy="26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6" name="Line 76"/>
            <p:cNvSpPr>
              <a:spLocks noChangeShapeType="1"/>
            </p:cNvSpPr>
            <p:nvPr/>
          </p:nvSpPr>
          <p:spPr bwMode="auto">
            <a:xfrm>
              <a:off x="2366" y="2068"/>
              <a:ext cx="31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7" name="Line 77"/>
            <p:cNvSpPr>
              <a:spLocks noChangeShapeType="1"/>
            </p:cNvSpPr>
            <p:nvPr/>
          </p:nvSpPr>
          <p:spPr bwMode="auto">
            <a:xfrm>
              <a:off x="2325" y="1670"/>
              <a:ext cx="31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8" name="Line 78"/>
            <p:cNvSpPr>
              <a:spLocks noChangeShapeType="1"/>
            </p:cNvSpPr>
            <p:nvPr/>
          </p:nvSpPr>
          <p:spPr bwMode="auto">
            <a:xfrm>
              <a:off x="3082" y="1735"/>
              <a:ext cx="0" cy="26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9" name="Line 79"/>
            <p:cNvSpPr>
              <a:spLocks noChangeShapeType="1"/>
            </p:cNvSpPr>
            <p:nvPr/>
          </p:nvSpPr>
          <p:spPr bwMode="auto">
            <a:xfrm>
              <a:off x="2309" y="2097"/>
              <a:ext cx="0" cy="2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0" name="Line 80"/>
            <p:cNvSpPr>
              <a:spLocks noChangeShapeType="1"/>
            </p:cNvSpPr>
            <p:nvPr/>
          </p:nvSpPr>
          <p:spPr bwMode="auto">
            <a:xfrm>
              <a:off x="2315" y="2430"/>
              <a:ext cx="109" cy="18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1" name="Oval 81"/>
            <p:cNvSpPr>
              <a:spLocks noChangeArrowheads="1"/>
            </p:cNvSpPr>
            <p:nvPr/>
          </p:nvSpPr>
          <p:spPr bwMode="auto">
            <a:xfrm>
              <a:off x="2197" y="2889"/>
              <a:ext cx="88" cy="95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2" name="Line 82"/>
            <p:cNvSpPr>
              <a:spLocks noChangeShapeType="1"/>
            </p:cNvSpPr>
            <p:nvPr/>
          </p:nvSpPr>
          <p:spPr bwMode="auto">
            <a:xfrm flipH="1">
              <a:off x="2235" y="2430"/>
              <a:ext cx="65" cy="45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3" name="Line 83"/>
            <p:cNvSpPr>
              <a:spLocks noChangeShapeType="1"/>
            </p:cNvSpPr>
            <p:nvPr/>
          </p:nvSpPr>
          <p:spPr bwMode="auto">
            <a:xfrm flipV="1">
              <a:off x="2278" y="2917"/>
              <a:ext cx="415" cy="3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4" name="Text Box 84"/>
            <p:cNvSpPr txBox="1">
              <a:spLocks noChangeArrowheads="1"/>
            </p:cNvSpPr>
            <p:nvPr/>
          </p:nvSpPr>
          <p:spPr bwMode="auto">
            <a:xfrm>
              <a:off x="2683" y="2200"/>
              <a:ext cx="2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altLang="en-US" b="1" i="1" u="none">
                  <a:solidFill>
                    <a:srgbClr val="3DDE2C"/>
                  </a:solidFill>
                </a:rPr>
                <a:t>S</a:t>
              </a:r>
              <a:endParaRPr lang="en-US" altLang="en-US" u="none"/>
            </a:p>
          </p:txBody>
        </p:sp>
        <p:sp>
          <p:nvSpPr>
            <p:cNvPr id="30805" name="Oval 85"/>
            <p:cNvSpPr>
              <a:spLocks noChangeArrowheads="1"/>
            </p:cNvSpPr>
            <p:nvPr/>
          </p:nvSpPr>
          <p:spPr bwMode="auto">
            <a:xfrm>
              <a:off x="2398" y="2622"/>
              <a:ext cx="88" cy="95"/>
            </a:xfrm>
            <a:prstGeom prst="ellipse">
              <a:avLst/>
            </a:prstGeom>
            <a:solidFill>
              <a:schemeClr val="tx1"/>
            </a:solidFill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6" name="Oval 86"/>
            <p:cNvSpPr>
              <a:spLocks noChangeArrowheads="1"/>
            </p:cNvSpPr>
            <p:nvPr/>
          </p:nvSpPr>
          <p:spPr bwMode="auto">
            <a:xfrm>
              <a:off x="2959" y="2536"/>
              <a:ext cx="88" cy="95"/>
            </a:xfrm>
            <a:prstGeom prst="ellipse">
              <a:avLst/>
            </a:prstGeom>
            <a:solidFill>
              <a:schemeClr val="tx1"/>
            </a:solidFill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7" name="Oval 87"/>
            <p:cNvSpPr>
              <a:spLocks noChangeArrowheads="1"/>
            </p:cNvSpPr>
            <p:nvPr/>
          </p:nvSpPr>
          <p:spPr bwMode="auto">
            <a:xfrm>
              <a:off x="2654" y="2021"/>
              <a:ext cx="88" cy="95"/>
            </a:xfrm>
            <a:prstGeom prst="ellipse">
              <a:avLst/>
            </a:prstGeom>
            <a:solidFill>
              <a:schemeClr val="tx1"/>
            </a:solidFill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8" name="Oval 88"/>
            <p:cNvSpPr>
              <a:spLocks noChangeArrowheads="1"/>
            </p:cNvSpPr>
            <p:nvPr/>
          </p:nvSpPr>
          <p:spPr bwMode="auto">
            <a:xfrm>
              <a:off x="2261" y="2325"/>
              <a:ext cx="88" cy="95"/>
            </a:xfrm>
            <a:prstGeom prst="ellipse">
              <a:avLst/>
            </a:prstGeom>
            <a:solidFill>
              <a:srgbClr val="B2B2B2"/>
            </a:solidFill>
            <a:ln w="28575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u="none">
                <a:solidFill>
                  <a:srgbClr val="FFCC00"/>
                </a:solidFill>
              </a:endParaRPr>
            </a:p>
          </p:txBody>
        </p:sp>
        <p:sp>
          <p:nvSpPr>
            <p:cNvPr id="30809" name="Oval 89"/>
            <p:cNvSpPr>
              <a:spLocks noChangeArrowheads="1"/>
            </p:cNvSpPr>
            <p:nvPr/>
          </p:nvSpPr>
          <p:spPr bwMode="auto">
            <a:xfrm>
              <a:off x="2248" y="2014"/>
              <a:ext cx="88" cy="95"/>
            </a:xfrm>
            <a:prstGeom prst="ellipse">
              <a:avLst/>
            </a:prstGeom>
            <a:solidFill>
              <a:srgbClr val="B2B2B2"/>
            </a:solidFill>
            <a:ln w="28575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u="none">
                <a:solidFill>
                  <a:srgbClr val="FFCC00"/>
                </a:solidFill>
              </a:endParaRPr>
            </a:p>
          </p:txBody>
        </p:sp>
        <p:sp>
          <p:nvSpPr>
            <p:cNvPr id="30810" name="Oval 90"/>
            <p:cNvSpPr>
              <a:spLocks noChangeArrowheads="1"/>
            </p:cNvSpPr>
            <p:nvPr/>
          </p:nvSpPr>
          <p:spPr bwMode="auto">
            <a:xfrm>
              <a:off x="2642" y="1615"/>
              <a:ext cx="88" cy="95"/>
            </a:xfrm>
            <a:prstGeom prst="ellipse">
              <a:avLst/>
            </a:prstGeom>
            <a:solidFill>
              <a:srgbClr val="B2B2B2"/>
            </a:solidFill>
            <a:ln w="28575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u="none">
                <a:solidFill>
                  <a:srgbClr val="FFCC00"/>
                </a:solidFill>
              </a:endParaRPr>
            </a:p>
          </p:txBody>
        </p:sp>
        <p:sp>
          <p:nvSpPr>
            <p:cNvPr id="30811" name="Oval 91"/>
            <p:cNvSpPr>
              <a:spLocks noChangeArrowheads="1"/>
            </p:cNvSpPr>
            <p:nvPr/>
          </p:nvSpPr>
          <p:spPr bwMode="auto">
            <a:xfrm>
              <a:off x="3036" y="2002"/>
              <a:ext cx="88" cy="95"/>
            </a:xfrm>
            <a:prstGeom prst="ellipse">
              <a:avLst/>
            </a:prstGeom>
            <a:solidFill>
              <a:srgbClr val="B2B2B2"/>
            </a:solidFill>
            <a:ln w="28575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u="none">
                <a:solidFill>
                  <a:srgbClr val="FFCC00"/>
                </a:solidFill>
              </a:endParaRPr>
            </a:p>
          </p:txBody>
        </p:sp>
        <p:sp>
          <p:nvSpPr>
            <p:cNvPr id="30812" name="Oval 92"/>
            <p:cNvSpPr>
              <a:spLocks noChangeArrowheads="1"/>
            </p:cNvSpPr>
            <p:nvPr/>
          </p:nvSpPr>
          <p:spPr bwMode="auto">
            <a:xfrm>
              <a:off x="3263" y="2694"/>
              <a:ext cx="88" cy="95"/>
            </a:xfrm>
            <a:prstGeom prst="ellipse">
              <a:avLst/>
            </a:prstGeom>
            <a:solidFill>
              <a:srgbClr val="B2B2B2"/>
            </a:solidFill>
            <a:ln w="28575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u="none">
                <a:solidFill>
                  <a:srgbClr val="FFCC00"/>
                </a:solidFill>
              </a:endParaRPr>
            </a:p>
          </p:txBody>
        </p:sp>
        <p:sp>
          <p:nvSpPr>
            <p:cNvPr id="30813" name="Oval 93"/>
            <p:cNvSpPr>
              <a:spLocks noChangeArrowheads="1"/>
            </p:cNvSpPr>
            <p:nvPr/>
          </p:nvSpPr>
          <p:spPr bwMode="auto">
            <a:xfrm>
              <a:off x="2697" y="2870"/>
              <a:ext cx="88" cy="95"/>
            </a:xfrm>
            <a:prstGeom prst="ellipse">
              <a:avLst/>
            </a:prstGeom>
            <a:solidFill>
              <a:srgbClr val="B2B2B2"/>
            </a:solidFill>
            <a:ln w="28575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u="none">
                <a:solidFill>
                  <a:srgbClr val="FFCC00"/>
                </a:solidFill>
              </a:endParaRPr>
            </a:p>
          </p:txBody>
        </p:sp>
        <p:sp>
          <p:nvSpPr>
            <p:cNvPr id="30814" name="Text Box 94"/>
            <p:cNvSpPr txBox="1">
              <a:spLocks noChangeArrowheads="1"/>
            </p:cNvSpPr>
            <p:nvPr/>
          </p:nvSpPr>
          <p:spPr bwMode="auto">
            <a:xfrm>
              <a:off x="2091" y="2246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b="1" u="none"/>
                <a:t>2</a:t>
              </a:r>
            </a:p>
          </p:txBody>
        </p:sp>
        <p:sp>
          <p:nvSpPr>
            <p:cNvPr id="30815" name="Text Box 95"/>
            <p:cNvSpPr txBox="1">
              <a:spLocks noChangeArrowheads="1"/>
            </p:cNvSpPr>
            <p:nvPr/>
          </p:nvSpPr>
          <p:spPr bwMode="auto">
            <a:xfrm>
              <a:off x="2063" y="192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b="1" u="none"/>
                <a:t>2</a:t>
              </a:r>
            </a:p>
          </p:txBody>
        </p:sp>
        <p:sp>
          <p:nvSpPr>
            <p:cNvPr id="30816" name="Text Box 96"/>
            <p:cNvSpPr txBox="1">
              <a:spLocks noChangeArrowheads="1"/>
            </p:cNvSpPr>
            <p:nvPr/>
          </p:nvSpPr>
          <p:spPr bwMode="auto">
            <a:xfrm>
              <a:off x="2660" y="1392"/>
              <a:ext cx="1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altLang="en-US" b="1" u="none"/>
                <a:t>2</a:t>
              </a:r>
            </a:p>
          </p:txBody>
        </p:sp>
        <p:sp>
          <p:nvSpPr>
            <p:cNvPr id="30817" name="Text Box 97"/>
            <p:cNvSpPr txBox="1">
              <a:spLocks noChangeArrowheads="1"/>
            </p:cNvSpPr>
            <p:nvPr/>
          </p:nvSpPr>
          <p:spPr bwMode="auto">
            <a:xfrm>
              <a:off x="3076" y="1794"/>
              <a:ext cx="1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altLang="en-US" b="1" u="none"/>
                <a:t>2</a:t>
              </a:r>
            </a:p>
          </p:txBody>
        </p:sp>
        <p:sp>
          <p:nvSpPr>
            <p:cNvPr id="30818" name="Text Box 98"/>
            <p:cNvSpPr txBox="1">
              <a:spLocks noChangeArrowheads="1"/>
            </p:cNvSpPr>
            <p:nvPr/>
          </p:nvSpPr>
          <p:spPr bwMode="auto">
            <a:xfrm>
              <a:off x="3317" y="2646"/>
              <a:ext cx="1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altLang="en-US" b="1" u="none"/>
                <a:t>2</a:t>
              </a:r>
            </a:p>
          </p:txBody>
        </p:sp>
        <p:sp>
          <p:nvSpPr>
            <p:cNvPr id="30819" name="Text Box 99"/>
            <p:cNvSpPr txBox="1">
              <a:spLocks noChangeArrowheads="1"/>
            </p:cNvSpPr>
            <p:nvPr/>
          </p:nvSpPr>
          <p:spPr bwMode="auto">
            <a:xfrm>
              <a:off x="2570" y="2879"/>
              <a:ext cx="1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altLang="en-US" b="1" u="none"/>
                <a:t>2</a:t>
              </a:r>
            </a:p>
          </p:txBody>
        </p:sp>
      </p:grpSp>
      <p:grpSp>
        <p:nvGrpSpPr>
          <p:cNvPr id="30821" name="Group 101"/>
          <p:cNvGrpSpPr>
            <a:grpSpLocks/>
          </p:cNvGrpSpPr>
          <p:nvPr/>
        </p:nvGrpSpPr>
        <p:grpSpPr bwMode="auto">
          <a:xfrm>
            <a:off x="6121400" y="2098675"/>
            <a:ext cx="2513013" cy="2751138"/>
            <a:chOff x="3856" y="1466"/>
            <a:chExt cx="1583" cy="1733"/>
          </a:xfrm>
        </p:grpSpPr>
        <p:sp>
          <p:nvSpPr>
            <p:cNvPr id="30822" name="Oval 102"/>
            <p:cNvSpPr>
              <a:spLocks noChangeArrowheads="1"/>
            </p:cNvSpPr>
            <p:nvPr/>
          </p:nvSpPr>
          <p:spPr bwMode="auto">
            <a:xfrm>
              <a:off x="4470" y="1962"/>
              <a:ext cx="88" cy="95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3" name="Oval 103"/>
            <p:cNvSpPr>
              <a:spLocks noChangeArrowheads="1"/>
            </p:cNvSpPr>
            <p:nvPr/>
          </p:nvSpPr>
          <p:spPr bwMode="auto">
            <a:xfrm>
              <a:off x="4458" y="2298"/>
              <a:ext cx="88" cy="95"/>
            </a:xfrm>
            <a:prstGeom prst="ellipse">
              <a:avLst/>
            </a:prstGeom>
            <a:solidFill>
              <a:schemeClr val="tx1"/>
            </a:solidFill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4" name="Line 104"/>
            <p:cNvSpPr>
              <a:spLocks noChangeShapeType="1"/>
            </p:cNvSpPr>
            <p:nvPr/>
          </p:nvSpPr>
          <p:spPr bwMode="auto">
            <a:xfrm flipV="1">
              <a:off x="4294" y="2388"/>
              <a:ext cx="174" cy="18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5" name="Line 105"/>
            <p:cNvSpPr>
              <a:spLocks noChangeShapeType="1"/>
            </p:cNvSpPr>
            <p:nvPr/>
          </p:nvSpPr>
          <p:spPr bwMode="auto">
            <a:xfrm>
              <a:off x="4505" y="2047"/>
              <a:ext cx="0" cy="25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6" name="Line 106"/>
            <p:cNvSpPr>
              <a:spLocks noChangeShapeType="1"/>
            </p:cNvSpPr>
            <p:nvPr/>
          </p:nvSpPr>
          <p:spPr bwMode="auto">
            <a:xfrm>
              <a:off x="4556" y="2388"/>
              <a:ext cx="218" cy="11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7" name="Line 107"/>
            <p:cNvSpPr>
              <a:spLocks noChangeShapeType="1"/>
            </p:cNvSpPr>
            <p:nvPr/>
          </p:nvSpPr>
          <p:spPr bwMode="auto">
            <a:xfrm>
              <a:off x="4286" y="2651"/>
              <a:ext cx="225" cy="17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8" name="Line 108"/>
            <p:cNvSpPr>
              <a:spLocks noChangeShapeType="1"/>
            </p:cNvSpPr>
            <p:nvPr/>
          </p:nvSpPr>
          <p:spPr bwMode="auto">
            <a:xfrm flipH="1">
              <a:off x="4577" y="2570"/>
              <a:ext cx="190" cy="26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9" name="Line 109"/>
            <p:cNvSpPr>
              <a:spLocks noChangeShapeType="1"/>
            </p:cNvSpPr>
            <p:nvPr/>
          </p:nvSpPr>
          <p:spPr bwMode="auto">
            <a:xfrm>
              <a:off x="4541" y="2003"/>
              <a:ext cx="31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0" name="Line 110"/>
            <p:cNvSpPr>
              <a:spLocks noChangeShapeType="1"/>
            </p:cNvSpPr>
            <p:nvPr/>
          </p:nvSpPr>
          <p:spPr bwMode="auto">
            <a:xfrm flipH="1">
              <a:off x="4803" y="2068"/>
              <a:ext cx="116" cy="42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1" name="Line 111"/>
            <p:cNvSpPr>
              <a:spLocks noChangeShapeType="1"/>
            </p:cNvSpPr>
            <p:nvPr/>
          </p:nvSpPr>
          <p:spPr bwMode="auto">
            <a:xfrm>
              <a:off x="4963" y="2025"/>
              <a:ext cx="342" cy="18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2" name="Line 112"/>
            <p:cNvSpPr>
              <a:spLocks noChangeShapeType="1"/>
            </p:cNvSpPr>
            <p:nvPr/>
          </p:nvSpPr>
          <p:spPr bwMode="auto">
            <a:xfrm>
              <a:off x="4825" y="2548"/>
              <a:ext cx="261" cy="13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3" name="Line 113"/>
            <p:cNvSpPr>
              <a:spLocks noChangeShapeType="1"/>
            </p:cNvSpPr>
            <p:nvPr/>
          </p:nvSpPr>
          <p:spPr bwMode="auto">
            <a:xfrm flipV="1">
              <a:off x="5137" y="2279"/>
              <a:ext cx="197" cy="41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4" name="Line 114"/>
            <p:cNvSpPr>
              <a:spLocks noChangeShapeType="1"/>
            </p:cNvSpPr>
            <p:nvPr/>
          </p:nvSpPr>
          <p:spPr bwMode="auto">
            <a:xfrm>
              <a:off x="4585" y="2890"/>
              <a:ext cx="232" cy="18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5" name="Line 115"/>
            <p:cNvSpPr>
              <a:spLocks noChangeShapeType="1"/>
            </p:cNvSpPr>
            <p:nvPr/>
          </p:nvSpPr>
          <p:spPr bwMode="auto">
            <a:xfrm flipH="1">
              <a:off x="4897" y="2759"/>
              <a:ext cx="189" cy="3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6" name="Oval 116"/>
            <p:cNvSpPr>
              <a:spLocks noChangeArrowheads="1"/>
            </p:cNvSpPr>
            <p:nvPr/>
          </p:nvSpPr>
          <p:spPr bwMode="auto">
            <a:xfrm>
              <a:off x="4767" y="2492"/>
              <a:ext cx="88" cy="95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7" name="Line 117"/>
            <p:cNvSpPr>
              <a:spLocks noChangeShapeType="1"/>
            </p:cNvSpPr>
            <p:nvPr/>
          </p:nvSpPr>
          <p:spPr bwMode="auto">
            <a:xfrm>
              <a:off x="4507" y="1677"/>
              <a:ext cx="0" cy="26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8" name="Line 118"/>
            <p:cNvSpPr>
              <a:spLocks noChangeShapeType="1"/>
            </p:cNvSpPr>
            <p:nvPr/>
          </p:nvSpPr>
          <p:spPr bwMode="auto">
            <a:xfrm>
              <a:off x="4550" y="1612"/>
              <a:ext cx="31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9" name="Line 119"/>
            <p:cNvSpPr>
              <a:spLocks noChangeShapeType="1"/>
            </p:cNvSpPr>
            <p:nvPr/>
          </p:nvSpPr>
          <p:spPr bwMode="auto">
            <a:xfrm>
              <a:off x="4114" y="1699"/>
              <a:ext cx="0" cy="26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0" name="Line 120"/>
            <p:cNvSpPr>
              <a:spLocks noChangeShapeType="1"/>
            </p:cNvSpPr>
            <p:nvPr/>
          </p:nvSpPr>
          <p:spPr bwMode="auto">
            <a:xfrm>
              <a:off x="4178" y="2019"/>
              <a:ext cx="31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1" name="Line 121"/>
            <p:cNvSpPr>
              <a:spLocks noChangeShapeType="1"/>
            </p:cNvSpPr>
            <p:nvPr/>
          </p:nvSpPr>
          <p:spPr bwMode="auto">
            <a:xfrm>
              <a:off x="4137" y="1621"/>
              <a:ext cx="31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2" name="Line 122"/>
            <p:cNvSpPr>
              <a:spLocks noChangeShapeType="1"/>
            </p:cNvSpPr>
            <p:nvPr/>
          </p:nvSpPr>
          <p:spPr bwMode="auto">
            <a:xfrm>
              <a:off x="4894" y="1686"/>
              <a:ext cx="0" cy="26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3" name="Line 123"/>
            <p:cNvSpPr>
              <a:spLocks noChangeShapeType="1"/>
            </p:cNvSpPr>
            <p:nvPr/>
          </p:nvSpPr>
          <p:spPr bwMode="auto">
            <a:xfrm>
              <a:off x="4121" y="2048"/>
              <a:ext cx="0" cy="2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4" name="Line 124"/>
            <p:cNvSpPr>
              <a:spLocks noChangeShapeType="1"/>
            </p:cNvSpPr>
            <p:nvPr/>
          </p:nvSpPr>
          <p:spPr bwMode="auto">
            <a:xfrm>
              <a:off x="4127" y="2381"/>
              <a:ext cx="109" cy="18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5" name="Line 125"/>
            <p:cNvSpPr>
              <a:spLocks noChangeShapeType="1"/>
            </p:cNvSpPr>
            <p:nvPr/>
          </p:nvSpPr>
          <p:spPr bwMode="auto">
            <a:xfrm flipH="1">
              <a:off x="4047" y="2381"/>
              <a:ext cx="65" cy="45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6" name="Line 126"/>
            <p:cNvSpPr>
              <a:spLocks noChangeShapeType="1"/>
            </p:cNvSpPr>
            <p:nvPr/>
          </p:nvSpPr>
          <p:spPr bwMode="auto">
            <a:xfrm flipV="1">
              <a:off x="4090" y="2868"/>
              <a:ext cx="415" cy="3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7" name="Text Box 127"/>
            <p:cNvSpPr txBox="1">
              <a:spLocks noChangeArrowheads="1"/>
            </p:cNvSpPr>
            <p:nvPr/>
          </p:nvSpPr>
          <p:spPr bwMode="auto">
            <a:xfrm>
              <a:off x="4495" y="2151"/>
              <a:ext cx="2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altLang="en-US" b="1" i="1" u="none">
                  <a:solidFill>
                    <a:srgbClr val="3DDE2C"/>
                  </a:solidFill>
                </a:rPr>
                <a:t>S</a:t>
              </a:r>
              <a:endParaRPr lang="en-US" altLang="en-US" u="none"/>
            </a:p>
          </p:txBody>
        </p:sp>
        <p:sp>
          <p:nvSpPr>
            <p:cNvPr id="30848" name="Oval 128"/>
            <p:cNvSpPr>
              <a:spLocks noChangeArrowheads="1"/>
            </p:cNvSpPr>
            <p:nvPr/>
          </p:nvSpPr>
          <p:spPr bwMode="auto">
            <a:xfrm>
              <a:off x="4210" y="2573"/>
              <a:ext cx="88" cy="95"/>
            </a:xfrm>
            <a:prstGeom prst="ellipse">
              <a:avLst/>
            </a:prstGeom>
            <a:solidFill>
              <a:schemeClr val="tx1"/>
            </a:solidFill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9" name="Oval 129"/>
            <p:cNvSpPr>
              <a:spLocks noChangeArrowheads="1"/>
            </p:cNvSpPr>
            <p:nvPr/>
          </p:nvSpPr>
          <p:spPr bwMode="auto">
            <a:xfrm>
              <a:off x="4771" y="2487"/>
              <a:ext cx="88" cy="95"/>
            </a:xfrm>
            <a:prstGeom prst="ellipse">
              <a:avLst/>
            </a:prstGeom>
            <a:solidFill>
              <a:schemeClr val="tx1"/>
            </a:solidFill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0" name="Oval 130"/>
            <p:cNvSpPr>
              <a:spLocks noChangeArrowheads="1"/>
            </p:cNvSpPr>
            <p:nvPr/>
          </p:nvSpPr>
          <p:spPr bwMode="auto">
            <a:xfrm>
              <a:off x="4466" y="1972"/>
              <a:ext cx="88" cy="95"/>
            </a:xfrm>
            <a:prstGeom prst="ellipse">
              <a:avLst/>
            </a:prstGeom>
            <a:solidFill>
              <a:schemeClr val="tx1"/>
            </a:solidFill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1" name="Oval 131"/>
            <p:cNvSpPr>
              <a:spLocks noChangeArrowheads="1"/>
            </p:cNvSpPr>
            <p:nvPr/>
          </p:nvSpPr>
          <p:spPr bwMode="auto">
            <a:xfrm>
              <a:off x="4074" y="1579"/>
              <a:ext cx="88" cy="95"/>
            </a:xfrm>
            <a:prstGeom prst="ellipse">
              <a:avLst/>
            </a:prstGeom>
            <a:solidFill>
              <a:srgbClr val="B2B2B2"/>
            </a:solidFill>
            <a:ln w="28575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u="none">
                <a:solidFill>
                  <a:srgbClr val="FFCC00"/>
                </a:solidFill>
              </a:endParaRPr>
            </a:p>
          </p:txBody>
        </p:sp>
        <p:sp>
          <p:nvSpPr>
            <p:cNvPr id="30852" name="Oval 132"/>
            <p:cNvSpPr>
              <a:spLocks noChangeArrowheads="1"/>
            </p:cNvSpPr>
            <p:nvPr/>
          </p:nvSpPr>
          <p:spPr bwMode="auto">
            <a:xfrm>
              <a:off x="4847" y="1581"/>
              <a:ext cx="88" cy="95"/>
            </a:xfrm>
            <a:prstGeom prst="ellipse">
              <a:avLst/>
            </a:prstGeom>
            <a:solidFill>
              <a:srgbClr val="B2B2B2"/>
            </a:solidFill>
            <a:ln w="28575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u="none">
                <a:solidFill>
                  <a:srgbClr val="FFCC00"/>
                </a:solidFill>
              </a:endParaRPr>
            </a:p>
          </p:txBody>
        </p:sp>
        <p:sp>
          <p:nvSpPr>
            <p:cNvPr id="30853" name="Oval 133"/>
            <p:cNvSpPr>
              <a:spLocks noChangeArrowheads="1"/>
            </p:cNvSpPr>
            <p:nvPr/>
          </p:nvSpPr>
          <p:spPr bwMode="auto">
            <a:xfrm>
              <a:off x="5277" y="2215"/>
              <a:ext cx="88" cy="95"/>
            </a:xfrm>
            <a:prstGeom prst="ellipse">
              <a:avLst/>
            </a:prstGeom>
            <a:solidFill>
              <a:srgbClr val="B2B2B2"/>
            </a:solidFill>
            <a:ln w="28575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u="none">
                <a:solidFill>
                  <a:srgbClr val="FFCC00"/>
                </a:solidFill>
              </a:endParaRPr>
            </a:p>
          </p:txBody>
        </p:sp>
        <p:sp>
          <p:nvSpPr>
            <p:cNvPr id="30854" name="Oval 134"/>
            <p:cNvSpPr>
              <a:spLocks noChangeArrowheads="1"/>
            </p:cNvSpPr>
            <p:nvPr/>
          </p:nvSpPr>
          <p:spPr bwMode="auto">
            <a:xfrm>
              <a:off x="4813" y="3059"/>
              <a:ext cx="88" cy="95"/>
            </a:xfrm>
            <a:prstGeom prst="ellipse">
              <a:avLst/>
            </a:prstGeom>
            <a:solidFill>
              <a:srgbClr val="B2B2B2"/>
            </a:solidFill>
            <a:ln w="28575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u="none">
                <a:solidFill>
                  <a:srgbClr val="FFCC00"/>
                </a:solidFill>
              </a:endParaRPr>
            </a:p>
          </p:txBody>
        </p:sp>
        <p:sp>
          <p:nvSpPr>
            <p:cNvPr id="30855" name="Oval 135"/>
            <p:cNvSpPr>
              <a:spLocks noChangeArrowheads="1"/>
            </p:cNvSpPr>
            <p:nvPr/>
          </p:nvSpPr>
          <p:spPr bwMode="auto">
            <a:xfrm>
              <a:off x="3986" y="2830"/>
              <a:ext cx="88" cy="95"/>
            </a:xfrm>
            <a:prstGeom prst="ellipse">
              <a:avLst/>
            </a:prstGeom>
            <a:solidFill>
              <a:srgbClr val="B2B2B2"/>
            </a:solidFill>
            <a:ln w="28575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u="none">
                <a:solidFill>
                  <a:srgbClr val="FFCC00"/>
                </a:solidFill>
              </a:endParaRPr>
            </a:p>
          </p:txBody>
        </p:sp>
        <p:sp>
          <p:nvSpPr>
            <p:cNvPr id="30856" name="Oval 136"/>
            <p:cNvSpPr>
              <a:spLocks noChangeArrowheads="1"/>
            </p:cNvSpPr>
            <p:nvPr/>
          </p:nvSpPr>
          <p:spPr bwMode="auto">
            <a:xfrm>
              <a:off x="4467" y="1580"/>
              <a:ext cx="88" cy="95"/>
            </a:xfrm>
            <a:prstGeom prst="ellipse">
              <a:avLst/>
            </a:prstGeom>
            <a:solidFill>
              <a:schemeClr val="tx1"/>
            </a:solidFill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7" name="Oval 137"/>
            <p:cNvSpPr>
              <a:spLocks noChangeArrowheads="1"/>
            </p:cNvSpPr>
            <p:nvPr/>
          </p:nvSpPr>
          <p:spPr bwMode="auto">
            <a:xfrm>
              <a:off x="4083" y="1967"/>
              <a:ext cx="88" cy="95"/>
            </a:xfrm>
            <a:prstGeom prst="ellipse">
              <a:avLst/>
            </a:prstGeom>
            <a:solidFill>
              <a:schemeClr val="tx1"/>
            </a:solidFill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8" name="Oval 138"/>
            <p:cNvSpPr>
              <a:spLocks noChangeArrowheads="1"/>
            </p:cNvSpPr>
            <p:nvPr/>
          </p:nvSpPr>
          <p:spPr bwMode="auto">
            <a:xfrm>
              <a:off x="4080" y="2298"/>
              <a:ext cx="88" cy="95"/>
            </a:xfrm>
            <a:prstGeom prst="ellipse">
              <a:avLst/>
            </a:prstGeom>
            <a:solidFill>
              <a:schemeClr val="tx1"/>
            </a:solidFill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9" name="Oval 139"/>
            <p:cNvSpPr>
              <a:spLocks noChangeArrowheads="1"/>
            </p:cNvSpPr>
            <p:nvPr/>
          </p:nvSpPr>
          <p:spPr bwMode="auto">
            <a:xfrm>
              <a:off x="4509" y="2821"/>
              <a:ext cx="88" cy="95"/>
            </a:xfrm>
            <a:prstGeom prst="ellipse">
              <a:avLst/>
            </a:prstGeom>
            <a:solidFill>
              <a:schemeClr val="tx1"/>
            </a:solidFill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0" name="Oval 140"/>
            <p:cNvSpPr>
              <a:spLocks noChangeArrowheads="1"/>
            </p:cNvSpPr>
            <p:nvPr/>
          </p:nvSpPr>
          <p:spPr bwMode="auto">
            <a:xfrm>
              <a:off x="5042" y="2663"/>
              <a:ext cx="88" cy="95"/>
            </a:xfrm>
            <a:prstGeom prst="ellipse">
              <a:avLst/>
            </a:prstGeom>
            <a:solidFill>
              <a:schemeClr val="tx1"/>
            </a:solidFill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1" name="Oval 141"/>
            <p:cNvSpPr>
              <a:spLocks noChangeArrowheads="1"/>
            </p:cNvSpPr>
            <p:nvPr/>
          </p:nvSpPr>
          <p:spPr bwMode="auto">
            <a:xfrm>
              <a:off x="4860" y="1958"/>
              <a:ext cx="88" cy="95"/>
            </a:xfrm>
            <a:prstGeom prst="ellipse">
              <a:avLst/>
            </a:prstGeom>
            <a:solidFill>
              <a:schemeClr val="tx1"/>
            </a:solidFill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2" name="Text Box 142"/>
            <p:cNvSpPr txBox="1">
              <a:spLocks noChangeArrowheads="1"/>
            </p:cNvSpPr>
            <p:nvPr/>
          </p:nvSpPr>
          <p:spPr bwMode="auto">
            <a:xfrm>
              <a:off x="3856" y="2859"/>
              <a:ext cx="1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altLang="en-US" b="1" u="none"/>
                <a:t>3</a:t>
              </a:r>
            </a:p>
          </p:txBody>
        </p:sp>
        <p:sp>
          <p:nvSpPr>
            <p:cNvPr id="30863" name="Text Box 143"/>
            <p:cNvSpPr txBox="1">
              <a:spLocks noChangeArrowheads="1"/>
            </p:cNvSpPr>
            <p:nvPr/>
          </p:nvSpPr>
          <p:spPr bwMode="auto">
            <a:xfrm>
              <a:off x="3894" y="1486"/>
              <a:ext cx="1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altLang="en-US" b="1" u="none"/>
                <a:t>3</a:t>
              </a:r>
            </a:p>
          </p:txBody>
        </p:sp>
        <p:sp>
          <p:nvSpPr>
            <p:cNvPr id="30864" name="Text Box 144"/>
            <p:cNvSpPr txBox="1">
              <a:spLocks noChangeArrowheads="1"/>
            </p:cNvSpPr>
            <p:nvPr/>
          </p:nvSpPr>
          <p:spPr bwMode="auto">
            <a:xfrm>
              <a:off x="4913" y="1466"/>
              <a:ext cx="1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altLang="en-US" b="1" u="none"/>
                <a:t>3</a:t>
              </a:r>
            </a:p>
          </p:txBody>
        </p:sp>
        <p:sp>
          <p:nvSpPr>
            <p:cNvPr id="30865" name="Text Box 145"/>
            <p:cNvSpPr txBox="1">
              <a:spLocks noChangeArrowheads="1"/>
            </p:cNvSpPr>
            <p:nvPr/>
          </p:nvSpPr>
          <p:spPr bwMode="auto">
            <a:xfrm>
              <a:off x="5249" y="1946"/>
              <a:ext cx="1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altLang="en-US" b="1" u="none"/>
                <a:t>3</a:t>
              </a:r>
            </a:p>
          </p:txBody>
        </p:sp>
        <p:sp>
          <p:nvSpPr>
            <p:cNvPr id="30866" name="Text Box 146"/>
            <p:cNvSpPr txBox="1">
              <a:spLocks noChangeArrowheads="1"/>
            </p:cNvSpPr>
            <p:nvPr/>
          </p:nvSpPr>
          <p:spPr bwMode="auto">
            <a:xfrm>
              <a:off x="4937" y="2911"/>
              <a:ext cx="1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altLang="en-US" b="1" u="none"/>
                <a:t>3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DE723-E4A6-45D8-8E09-BDE5416E667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476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6019800" cy="6248400"/>
          </a:xfrm>
          <a:solidFill>
            <a:srgbClr val="CCECFF"/>
          </a:solidFill>
          <a:ln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b="1" u="sng">
                <a:solidFill>
                  <a:schemeClr val="tx1"/>
                </a:solidFill>
              </a:rPr>
              <a:t>BFS(G,s)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1.	for</a:t>
            </a:r>
            <a:r>
              <a:rPr lang="en-US" altLang="en-US" sz="1800">
                <a:solidFill>
                  <a:schemeClr val="tx1"/>
                </a:solidFill>
              </a:rPr>
              <a:t> each vertex u in V[G] –  {s}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>
                <a:solidFill>
                  <a:schemeClr val="tx1"/>
                </a:solidFill>
              </a:rPr>
              <a:t>2		</a:t>
            </a:r>
            <a:r>
              <a:rPr lang="en-US" altLang="en-US" sz="1800" b="1">
                <a:solidFill>
                  <a:schemeClr val="tx1"/>
                </a:solidFill>
              </a:rPr>
              <a:t>do</a:t>
            </a:r>
            <a:r>
              <a:rPr lang="en-US" altLang="en-US" sz="1800">
                <a:solidFill>
                  <a:schemeClr val="tx1"/>
                </a:solidFill>
              </a:rPr>
              <a:t> </a:t>
            </a:r>
            <a:r>
              <a:rPr lang="en-US" altLang="en-US" sz="1800" i="1">
                <a:solidFill>
                  <a:schemeClr val="tx1"/>
                </a:solidFill>
              </a:rPr>
              <a:t>color</a:t>
            </a:r>
            <a:r>
              <a:rPr lang="en-US" altLang="en-US" sz="1800">
                <a:solidFill>
                  <a:schemeClr val="tx1"/>
                </a:solidFill>
              </a:rPr>
              <a:t>[</a:t>
            </a:r>
            <a:r>
              <a:rPr lang="en-US" altLang="en-US" sz="1800" i="1">
                <a:solidFill>
                  <a:schemeClr val="tx1"/>
                </a:solidFill>
              </a:rPr>
              <a:t>u</a:t>
            </a:r>
            <a:r>
              <a:rPr lang="en-US" altLang="en-US" sz="1800">
                <a:solidFill>
                  <a:schemeClr val="tx1"/>
                </a:solidFill>
              </a:rPr>
              <a:t>] </a:t>
            </a:r>
            <a:r>
              <a:rPr lang="en-US" altLang="en-US" sz="1800">
                <a:solidFill>
                  <a:schemeClr val="tx1"/>
                </a:solidFill>
                <a:sym typeface="Symbol" pitchFamily="18" charset="2"/>
              </a:rPr>
              <a:t></a:t>
            </a:r>
            <a:r>
              <a:rPr lang="en-US" altLang="en-US" sz="1800">
                <a:solidFill>
                  <a:schemeClr val="tx1"/>
                </a:solidFill>
              </a:rPr>
              <a:t> white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>
                <a:solidFill>
                  <a:schemeClr val="tx1"/>
                </a:solidFill>
              </a:rPr>
              <a:t>3		     </a:t>
            </a:r>
            <a:r>
              <a:rPr lang="en-US" altLang="en-US" sz="1800" i="1">
                <a:solidFill>
                  <a:schemeClr val="tx1"/>
                </a:solidFill>
              </a:rPr>
              <a:t>d</a:t>
            </a:r>
            <a:r>
              <a:rPr lang="en-US" altLang="en-US" sz="1800">
                <a:solidFill>
                  <a:schemeClr val="tx1"/>
                </a:solidFill>
              </a:rPr>
              <a:t>[</a:t>
            </a:r>
            <a:r>
              <a:rPr lang="en-US" altLang="en-US" sz="1800" i="1">
                <a:solidFill>
                  <a:schemeClr val="tx1"/>
                </a:solidFill>
              </a:rPr>
              <a:t>u</a:t>
            </a:r>
            <a:r>
              <a:rPr lang="en-US" altLang="en-US" sz="1800">
                <a:solidFill>
                  <a:schemeClr val="tx1"/>
                </a:solidFill>
              </a:rPr>
              <a:t>] </a:t>
            </a:r>
            <a:r>
              <a:rPr lang="en-US" altLang="en-US" sz="1800">
                <a:solidFill>
                  <a:schemeClr val="tx1"/>
                </a:solidFill>
                <a:sym typeface="Symbol" pitchFamily="18" charset="2"/>
              </a:rPr>
              <a:t></a:t>
            </a:r>
            <a:r>
              <a:rPr lang="en-US" altLang="en-US" sz="1800">
                <a:solidFill>
                  <a:schemeClr val="tx1"/>
                </a:solidFill>
              </a:rPr>
              <a:t> </a:t>
            </a:r>
            <a:r>
              <a:rPr lang="en-US" altLang="en-US" sz="1800">
                <a:solidFill>
                  <a:schemeClr val="tx1"/>
                </a:solidFill>
                <a:sym typeface="Symbol" pitchFamily="18" charset="2"/>
              </a:rPr>
              <a:t></a:t>
            </a:r>
            <a:endParaRPr lang="en-US" altLang="en-US" sz="180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>
                <a:solidFill>
                  <a:schemeClr val="tx1"/>
                </a:solidFill>
              </a:rPr>
              <a:t>4		     </a:t>
            </a:r>
            <a:r>
              <a:rPr lang="en-US" altLang="en-US" sz="1800">
                <a:solidFill>
                  <a:schemeClr val="tx1"/>
                </a:solidFill>
                <a:sym typeface="Symbol" pitchFamily="18" charset="2"/>
              </a:rPr>
              <a:t>[</a:t>
            </a:r>
            <a:r>
              <a:rPr lang="en-US" altLang="en-US" sz="1800" i="1">
                <a:solidFill>
                  <a:schemeClr val="tx1"/>
                </a:solidFill>
                <a:sym typeface="Symbol" pitchFamily="18" charset="2"/>
              </a:rPr>
              <a:t>u</a:t>
            </a:r>
            <a:r>
              <a:rPr lang="en-US" altLang="en-US" sz="1800">
                <a:solidFill>
                  <a:schemeClr val="tx1"/>
                </a:solidFill>
                <a:sym typeface="Symbol" pitchFamily="18" charset="2"/>
              </a:rPr>
              <a:t>]  nil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>
                <a:solidFill>
                  <a:schemeClr val="tx1"/>
                </a:solidFill>
                <a:sym typeface="Symbol" pitchFamily="18" charset="2"/>
              </a:rPr>
              <a:t>5	color[</a:t>
            </a:r>
            <a:r>
              <a:rPr lang="en-US" altLang="en-US" sz="1800" i="1">
                <a:solidFill>
                  <a:schemeClr val="tx1"/>
                </a:solidFill>
                <a:sym typeface="Symbol" pitchFamily="18" charset="2"/>
              </a:rPr>
              <a:t>s</a:t>
            </a:r>
            <a:r>
              <a:rPr lang="en-US" altLang="en-US" sz="1800">
                <a:solidFill>
                  <a:schemeClr val="tx1"/>
                </a:solidFill>
                <a:sym typeface="Symbol" pitchFamily="18" charset="2"/>
              </a:rPr>
              <a:t>]  gray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>
                <a:solidFill>
                  <a:schemeClr val="tx1"/>
                </a:solidFill>
                <a:sym typeface="Symbol" pitchFamily="18" charset="2"/>
              </a:rPr>
              <a:t>6	d[</a:t>
            </a:r>
            <a:r>
              <a:rPr lang="en-US" altLang="en-US" sz="1800" i="1">
                <a:solidFill>
                  <a:schemeClr val="tx1"/>
                </a:solidFill>
                <a:sym typeface="Symbol" pitchFamily="18" charset="2"/>
              </a:rPr>
              <a:t>s</a:t>
            </a:r>
            <a:r>
              <a:rPr lang="en-US" altLang="en-US" sz="1800">
                <a:solidFill>
                  <a:schemeClr val="tx1"/>
                </a:solidFill>
                <a:sym typeface="Symbol" pitchFamily="18" charset="2"/>
              </a:rPr>
              <a:t>]  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>
                <a:solidFill>
                  <a:schemeClr val="tx1"/>
                </a:solidFill>
                <a:sym typeface="Symbol" pitchFamily="18" charset="2"/>
              </a:rPr>
              <a:t>7	 [</a:t>
            </a:r>
            <a:r>
              <a:rPr lang="en-US" altLang="en-US" sz="1800" i="1">
                <a:solidFill>
                  <a:schemeClr val="tx1"/>
                </a:solidFill>
                <a:sym typeface="Symbol" pitchFamily="18" charset="2"/>
              </a:rPr>
              <a:t>s</a:t>
            </a:r>
            <a:r>
              <a:rPr lang="en-US" altLang="en-US" sz="1800">
                <a:solidFill>
                  <a:schemeClr val="tx1"/>
                </a:solidFill>
                <a:sym typeface="Symbol" pitchFamily="18" charset="2"/>
              </a:rPr>
              <a:t>]  nil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>
                <a:solidFill>
                  <a:schemeClr val="tx1"/>
                </a:solidFill>
                <a:sym typeface="Symbol" pitchFamily="18" charset="2"/>
              </a:rPr>
              <a:t>8	</a:t>
            </a:r>
            <a:r>
              <a:rPr lang="en-US" altLang="en-US" sz="1800" i="1">
                <a:solidFill>
                  <a:schemeClr val="tx1"/>
                </a:solidFill>
                <a:sym typeface="Symbol" pitchFamily="18" charset="2"/>
              </a:rPr>
              <a:t>Q</a:t>
            </a:r>
            <a:r>
              <a:rPr lang="en-US" altLang="en-US" sz="1800">
                <a:solidFill>
                  <a:schemeClr val="tx1"/>
                </a:solidFill>
                <a:sym typeface="Symbol" pitchFamily="18" charset="2"/>
              </a:rPr>
              <a:t>  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>
                <a:solidFill>
                  <a:schemeClr val="tx1"/>
                </a:solidFill>
                <a:sym typeface="Symbol" pitchFamily="18" charset="2"/>
              </a:rPr>
              <a:t>9	enqueue(</a:t>
            </a:r>
            <a:r>
              <a:rPr lang="en-US" altLang="en-US" sz="1800" i="1">
                <a:solidFill>
                  <a:schemeClr val="tx1"/>
                </a:solidFill>
                <a:sym typeface="Symbol" pitchFamily="18" charset="2"/>
              </a:rPr>
              <a:t>Q</a:t>
            </a:r>
            <a:r>
              <a:rPr lang="en-US" altLang="en-US" sz="1800">
                <a:solidFill>
                  <a:schemeClr val="tx1"/>
                </a:solidFill>
                <a:sym typeface="Symbol" pitchFamily="18" charset="2"/>
              </a:rPr>
              <a:t>,s)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>
                <a:solidFill>
                  <a:schemeClr val="tx1"/>
                </a:solidFill>
                <a:sym typeface="Symbol" pitchFamily="18" charset="2"/>
              </a:rPr>
              <a:t>10	</a:t>
            </a:r>
            <a:r>
              <a:rPr lang="en-US" altLang="en-US" sz="1800" b="1">
                <a:solidFill>
                  <a:schemeClr val="tx1"/>
                </a:solidFill>
                <a:sym typeface="Symbol" pitchFamily="18" charset="2"/>
              </a:rPr>
              <a:t>while</a:t>
            </a:r>
            <a:r>
              <a:rPr lang="en-US" altLang="en-US" sz="1800">
                <a:solidFill>
                  <a:schemeClr val="tx1"/>
                </a:solidFill>
                <a:sym typeface="Symbol" pitchFamily="18" charset="2"/>
              </a:rPr>
              <a:t> Q  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>
                <a:solidFill>
                  <a:schemeClr val="tx1"/>
                </a:solidFill>
                <a:sym typeface="Symbol" pitchFamily="18" charset="2"/>
              </a:rPr>
              <a:t>11		</a:t>
            </a:r>
            <a:r>
              <a:rPr lang="en-US" altLang="en-US" sz="1800" b="1">
                <a:solidFill>
                  <a:schemeClr val="tx1"/>
                </a:solidFill>
                <a:sym typeface="Symbol" pitchFamily="18" charset="2"/>
              </a:rPr>
              <a:t>do</a:t>
            </a:r>
            <a:r>
              <a:rPr lang="en-US" altLang="en-US" sz="1800">
                <a:solidFill>
                  <a:schemeClr val="tx1"/>
                </a:solidFill>
                <a:sym typeface="Symbol" pitchFamily="18" charset="2"/>
              </a:rPr>
              <a:t> u  dequeue(Q)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>
                <a:solidFill>
                  <a:schemeClr val="tx1"/>
                </a:solidFill>
                <a:sym typeface="Symbol" pitchFamily="18" charset="2"/>
              </a:rPr>
              <a:t>12			</a:t>
            </a:r>
            <a:r>
              <a:rPr lang="en-US" altLang="en-US" sz="1800" b="1">
                <a:solidFill>
                  <a:schemeClr val="tx1"/>
                </a:solidFill>
                <a:sym typeface="Symbol" pitchFamily="18" charset="2"/>
              </a:rPr>
              <a:t>for</a:t>
            </a:r>
            <a:r>
              <a:rPr lang="en-US" altLang="en-US" sz="1800">
                <a:solidFill>
                  <a:schemeClr val="tx1"/>
                </a:solidFill>
                <a:sym typeface="Symbol" pitchFamily="18" charset="2"/>
              </a:rPr>
              <a:t> each </a:t>
            </a:r>
            <a:r>
              <a:rPr lang="en-US" altLang="en-US" sz="1800" i="1">
                <a:solidFill>
                  <a:schemeClr val="tx1"/>
                </a:solidFill>
                <a:sym typeface="Symbol" pitchFamily="18" charset="2"/>
              </a:rPr>
              <a:t>v</a:t>
            </a:r>
            <a:r>
              <a:rPr lang="en-US" altLang="en-US" sz="1800">
                <a:solidFill>
                  <a:schemeClr val="tx1"/>
                </a:solidFill>
                <a:sym typeface="Symbol" pitchFamily="18" charset="2"/>
              </a:rPr>
              <a:t> in Adj[</a:t>
            </a:r>
            <a:r>
              <a:rPr lang="en-US" altLang="en-US" sz="1800" i="1">
                <a:solidFill>
                  <a:schemeClr val="tx1"/>
                </a:solidFill>
                <a:sym typeface="Symbol" pitchFamily="18" charset="2"/>
              </a:rPr>
              <a:t>u</a:t>
            </a:r>
            <a:r>
              <a:rPr lang="en-US" altLang="en-US" sz="1800">
                <a:solidFill>
                  <a:schemeClr val="tx1"/>
                </a:solidFill>
                <a:sym typeface="Symbol" pitchFamily="18" charset="2"/>
              </a:rPr>
              <a:t>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>
                <a:solidFill>
                  <a:schemeClr val="tx1"/>
                </a:solidFill>
                <a:sym typeface="Symbol" pitchFamily="18" charset="2"/>
              </a:rPr>
              <a:t>13				</a:t>
            </a:r>
            <a:r>
              <a:rPr lang="en-US" altLang="en-US" sz="1800" b="1">
                <a:solidFill>
                  <a:schemeClr val="tx1"/>
                </a:solidFill>
                <a:sym typeface="Symbol" pitchFamily="18" charset="2"/>
              </a:rPr>
              <a:t>do</a:t>
            </a:r>
            <a:r>
              <a:rPr lang="en-US" altLang="en-US" sz="180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altLang="en-US" sz="1800" b="1">
                <a:solidFill>
                  <a:schemeClr val="tx1"/>
                </a:solidFill>
                <a:sym typeface="Symbol" pitchFamily="18" charset="2"/>
              </a:rPr>
              <a:t>if</a:t>
            </a:r>
            <a:r>
              <a:rPr lang="en-US" altLang="en-US" sz="1800">
                <a:solidFill>
                  <a:schemeClr val="tx1"/>
                </a:solidFill>
                <a:sym typeface="Symbol" pitchFamily="18" charset="2"/>
              </a:rPr>
              <a:t> color[</a:t>
            </a:r>
            <a:r>
              <a:rPr lang="en-US" altLang="en-US" sz="1800" i="1">
                <a:solidFill>
                  <a:schemeClr val="tx1"/>
                </a:solidFill>
                <a:sym typeface="Symbol" pitchFamily="18" charset="2"/>
              </a:rPr>
              <a:t>v</a:t>
            </a:r>
            <a:r>
              <a:rPr lang="en-US" altLang="en-US" sz="1800">
                <a:solidFill>
                  <a:schemeClr val="tx1"/>
                </a:solidFill>
                <a:sym typeface="Symbol" pitchFamily="18" charset="2"/>
              </a:rPr>
              <a:t>] = white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>
                <a:solidFill>
                  <a:schemeClr val="tx1"/>
                </a:solidFill>
                <a:sym typeface="Symbol" pitchFamily="18" charset="2"/>
              </a:rPr>
              <a:t>14					</a:t>
            </a:r>
            <a:r>
              <a:rPr lang="en-US" altLang="en-US" sz="1800" b="1">
                <a:solidFill>
                  <a:schemeClr val="tx1"/>
                </a:solidFill>
                <a:sym typeface="Symbol" pitchFamily="18" charset="2"/>
              </a:rPr>
              <a:t>then</a:t>
            </a:r>
            <a:r>
              <a:rPr lang="en-US" altLang="en-US" sz="1800">
                <a:solidFill>
                  <a:schemeClr val="tx1"/>
                </a:solidFill>
                <a:sym typeface="Symbol" pitchFamily="18" charset="2"/>
              </a:rPr>
              <a:t> color[</a:t>
            </a:r>
            <a:r>
              <a:rPr lang="en-US" altLang="en-US" sz="1800" i="1">
                <a:solidFill>
                  <a:schemeClr val="tx1"/>
                </a:solidFill>
                <a:sym typeface="Symbol" pitchFamily="18" charset="2"/>
              </a:rPr>
              <a:t>v</a:t>
            </a:r>
            <a:r>
              <a:rPr lang="en-US" altLang="en-US" sz="1800">
                <a:solidFill>
                  <a:schemeClr val="tx1"/>
                </a:solidFill>
                <a:sym typeface="Symbol" pitchFamily="18" charset="2"/>
              </a:rPr>
              <a:t>]  gray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>
                <a:solidFill>
                  <a:schemeClr val="tx1"/>
                </a:solidFill>
                <a:sym typeface="Symbol" pitchFamily="18" charset="2"/>
              </a:rPr>
              <a:t>15					         </a:t>
            </a:r>
            <a:r>
              <a:rPr lang="en-US" altLang="en-US" sz="1800" i="1">
                <a:solidFill>
                  <a:schemeClr val="tx1"/>
                </a:solidFill>
                <a:sym typeface="Symbol" pitchFamily="18" charset="2"/>
              </a:rPr>
              <a:t>d</a:t>
            </a:r>
            <a:r>
              <a:rPr lang="en-US" altLang="en-US" sz="1800">
                <a:solidFill>
                  <a:schemeClr val="tx1"/>
                </a:solidFill>
                <a:sym typeface="Symbol" pitchFamily="18" charset="2"/>
              </a:rPr>
              <a:t>[</a:t>
            </a:r>
            <a:r>
              <a:rPr lang="en-US" altLang="en-US" sz="1800" i="1">
                <a:solidFill>
                  <a:schemeClr val="tx1"/>
                </a:solidFill>
                <a:sym typeface="Symbol" pitchFamily="18" charset="2"/>
              </a:rPr>
              <a:t>v</a:t>
            </a:r>
            <a:r>
              <a:rPr lang="en-US" altLang="en-US" sz="1800">
                <a:solidFill>
                  <a:schemeClr val="tx1"/>
                </a:solidFill>
                <a:sym typeface="Symbol" pitchFamily="18" charset="2"/>
              </a:rPr>
              <a:t>]  </a:t>
            </a:r>
            <a:r>
              <a:rPr lang="en-US" altLang="en-US" sz="1800" i="1">
                <a:solidFill>
                  <a:schemeClr val="tx1"/>
                </a:solidFill>
                <a:sym typeface="Symbol" pitchFamily="18" charset="2"/>
              </a:rPr>
              <a:t>d</a:t>
            </a:r>
            <a:r>
              <a:rPr lang="en-US" altLang="en-US" sz="1800">
                <a:solidFill>
                  <a:schemeClr val="tx1"/>
                </a:solidFill>
                <a:sym typeface="Symbol" pitchFamily="18" charset="2"/>
              </a:rPr>
              <a:t>[</a:t>
            </a:r>
            <a:r>
              <a:rPr lang="en-US" altLang="en-US" sz="1800" i="1">
                <a:solidFill>
                  <a:schemeClr val="tx1"/>
                </a:solidFill>
                <a:sym typeface="Symbol" pitchFamily="18" charset="2"/>
              </a:rPr>
              <a:t>u</a:t>
            </a:r>
            <a:r>
              <a:rPr lang="en-US" altLang="en-US" sz="1800">
                <a:solidFill>
                  <a:schemeClr val="tx1"/>
                </a:solidFill>
                <a:sym typeface="Symbol" pitchFamily="18" charset="2"/>
              </a:rPr>
              <a:t>] + 1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>
                <a:solidFill>
                  <a:schemeClr val="tx1"/>
                </a:solidFill>
                <a:sym typeface="Symbol" pitchFamily="18" charset="2"/>
              </a:rPr>
              <a:t>16					         [</a:t>
            </a:r>
            <a:r>
              <a:rPr lang="en-US" altLang="en-US" sz="1800" i="1">
                <a:solidFill>
                  <a:schemeClr val="tx1"/>
                </a:solidFill>
                <a:sym typeface="Symbol" pitchFamily="18" charset="2"/>
              </a:rPr>
              <a:t>v</a:t>
            </a:r>
            <a:r>
              <a:rPr lang="en-US" altLang="en-US" sz="1800">
                <a:solidFill>
                  <a:schemeClr val="tx1"/>
                </a:solidFill>
                <a:sym typeface="Symbol" pitchFamily="18" charset="2"/>
              </a:rPr>
              <a:t>]  </a:t>
            </a:r>
            <a:r>
              <a:rPr lang="en-US" altLang="en-US" sz="1800" i="1">
                <a:solidFill>
                  <a:schemeClr val="tx1"/>
                </a:solidFill>
                <a:sym typeface="Symbol" pitchFamily="18" charset="2"/>
              </a:rPr>
              <a:t>u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>
                <a:solidFill>
                  <a:schemeClr val="tx1"/>
                </a:solidFill>
                <a:sym typeface="Symbol" pitchFamily="18" charset="2"/>
              </a:rPr>
              <a:t>17					         enqueue(</a:t>
            </a:r>
            <a:r>
              <a:rPr lang="en-US" altLang="en-US" sz="1800" i="1">
                <a:solidFill>
                  <a:schemeClr val="tx1"/>
                </a:solidFill>
                <a:sym typeface="Symbol" pitchFamily="18" charset="2"/>
              </a:rPr>
              <a:t>Q</a:t>
            </a:r>
            <a:r>
              <a:rPr lang="en-US" altLang="en-US" sz="1800">
                <a:solidFill>
                  <a:schemeClr val="tx1"/>
                </a:solidFill>
                <a:sym typeface="Symbol" pitchFamily="18" charset="2"/>
              </a:rPr>
              <a:t>,</a:t>
            </a:r>
            <a:r>
              <a:rPr lang="en-US" altLang="en-US" sz="1800" i="1">
                <a:solidFill>
                  <a:schemeClr val="tx1"/>
                </a:solidFill>
                <a:sym typeface="Symbol" pitchFamily="18" charset="2"/>
              </a:rPr>
              <a:t>v</a:t>
            </a:r>
            <a:r>
              <a:rPr lang="en-US" altLang="en-US" sz="1800">
                <a:solidFill>
                  <a:schemeClr val="tx1"/>
                </a:solidFill>
                <a:sym typeface="Symbol" pitchFamily="18" charset="2"/>
              </a:rPr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>
                <a:solidFill>
                  <a:schemeClr val="tx1"/>
                </a:solidFill>
                <a:sym typeface="Symbol" pitchFamily="18" charset="2"/>
              </a:rPr>
              <a:t>18			color[</a:t>
            </a:r>
            <a:r>
              <a:rPr lang="en-US" altLang="en-US" sz="1800" i="1">
                <a:solidFill>
                  <a:schemeClr val="tx1"/>
                </a:solidFill>
                <a:sym typeface="Symbol" pitchFamily="18" charset="2"/>
              </a:rPr>
              <a:t>u</a:t>
            </a:r>
            <a:r>
              <a:rPr lang="en-US" altLang="en-US" sz="1800">
                <a:solidFill>
                  <a:schemeClr val="tx1"/>
                </a:solidFill>
                <a:sym typeface="Symbol" pitchFamily="18" charset="2"/>
              </a:rPr>
              <a:t>]  black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800">
              <a:solidFill>
                <a:schemeClr val="tx1"/>
              </a:solidFill>
            </a:endParaRP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6477000" y="1371600"/>
            <a:ext cx="2057400" cy="854075"/>
          </a:xfrm>
          <a:prstGeom prst="rect">
            <a:avLst/>
          </a:prstGeom>
          <a:noFill/>
          <a:ln w="28575" cap="sq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kumimoji="1" lang="en-US" altLang="en-US" sz="1600" u="none" dirty="0"/>
              <a:t>white: undiscovered</a:t>
            </a:r>
          </a:p>
          <a:p>
            <a:r>
              <a:rPr kumimoji="1" lang="en-US" altLang="en-US" sz="1600" u="none" dirty="0"/>
              <a:t>gray: discovered</a:t>
            </a:r>
          </a:p>
          <a:p>
            <a:r>
              <a:rPr kumimoji="1" lang="en-US" altLang="en-US" sz="1600" u="none" dirty="0"/>
              <a:t>black: finished</a:t>
            </a:r>
            <a:endParaRPr kumimoji="1" lang="en-US" altLang="en-US" u="none" dirty="0"/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6400800" y="2606675"/>
            <a:ext cx="2590800" cy="1343025"/>
          </a:xfrm>
          <a:prstGeom prst="rect">
            <a:avLst/>
          </a:prstGeom>
          <a:noFill/>
          <a:ln w="28575" cap="sq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en-US" altLang="en-US" sz="1600" i="1" u="none" dirty="0"/>
              <a:t>Q</a:t>
            </a:r>
            <a:r>
              <a:rPr kumimoji="1" lang="en-US" altLang="en-US" sz="1600" u="none" dirty="0"/>
              <a:t>: </a:t>
            </a:r>
            <a:r>
              <a:rPr kumimoji="1" lang="en-US" altLang="en-US" sz="1600" u="none" dirty="0">
                <a:solidFill>
                  <a:srgbClr val="C00000"/>
                </a:solidFill>
              </a:rPr>
              <a:t>a queue of discovered vertices</a:t>
            </a:r>
          </a:p>
          <a:p>
            <a:r>
              <a:rPr kumimoji="1" lang="en-US" altLang="en-US" sz="1600" u="none" dirty="0"/>
              <a:t>color[</a:t>
            </a:r>
            <a:r>
              <a:rPr kumimoji="1" lang="en-US" altLang="en-US" sz="1600" i="1" u="none" dirty="0"/>
              <a:t>v</a:t>
            </a:r>
            <a:r>
              <a:rPr kumimoji="1" lang="en-US" altLang="en-US" sz="1600" u="none" dirty="0"/>
              <a:t>]: color of v</a:t>
            </a:r>
          </a:p>
          <a:p>
            <a:r>
              <a:rPr kumimoji="1" lang="en-US" altLang="en-US" sz="1600" u="none" dirty="0"/>
              <a:t>d[</a:t>
            </a:r>
            <a:r>
              <a:rPr kumimoji="1" lang="en-US" altLang="en-US" sz="1600" i="1" u="none" dirty="0"/>
              <a:t>v</a:t>
            </a:r>
            <a:r>
              <a:rPr kumimoji="1" lang="en-US" altLang="en-US" sz="1600" u="none" dirty="0"/>
              <a:t>]: distance from s to v</a:t>
            </a:r>
          </a:p>
          <a:p>
            <a:r>
              <a:rPr kumimoji="1" lang="en-US" altLang="en-US" sz="1600" u="none" dirty="0">
                <a:sym typeface="Symbol" pitchFamily="18" charset="2"/>
              </a:rPr>
              <a:t>[</a:t>
            </a:r>
            <a:r>
              <a:rPr kumimoji="1" lang="en-US" altLang="en-US" sz="1600" i="1" u="none" dirty="0">
                <a:sym typeface="Symbol" pitchFamily="18" charset="2"/>
              </a:rPr>
              <a:t>u</a:t>
            </a:r>
            <a:r>
              <a:rPr kumimoji="1" lang="en-US" altLang="en-US" sz="1600" u="none" dirty="0">
                <a:sym typeface="Symbol" pitchFamily="18" charset="2"/>
              </a:rPr>
              <a:t>]: predecessor of v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DE723-E4A6-45D8-8E09-BDE5416E667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9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 animBg="1" autoUpdateAnimBg="0"/>
      <p:bldP spid="59397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456"/>
            <a:ext cx="8229600" cy="1401762"/>
          </a:xfrm>
        </p:spPr>
        <p:txBody>
          <a:bodyPr/>
          <a:lstStyle/>
          <a:p>
            <a:r>
              <a:rPr lang="en-US" altLang="en-US" dirty="0"/>
              <a:t>Example (BFS)</a:t>
            </a:r>
          </a:p>
        </p:txBody>
      </p:sp>
      <p:sp>
        <p:nvSpPr>
          <p:cNvPr id="67587" name="Oval 3"/>
          <p:cNvSpPr>
            <a:spLocks noChangeArrowheads="1"/>
          </p:cNvSpPr>
          <p:nvPr/>
        </p:nvSpPr>
        <p:spPr bwMode="auto">
          <a:xfrm>
            <a:off x="1876425" y="2497138"/>
            <a:ext cx="590550" cy="576262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1971675" y="2525713"/>
            <a:ext cx="401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</a:t>
            </a:r>
            <a:endParaRPr lang="en-US" altLang="en-US" b="1" u="none"/>
          </a:p>
        </p:txBody>
      </p:sp>
      <p:sp>
        <p:nvSpPr>
          <p:cNvPr id="67589" name="Oval 5"/>
          <p:cNvSpPr>
            <a:spLocks noChangeArrowheads="1"/>
          </p:cNvSpPr>
          <p:nvPr/>
        </p:nvSpPr>
        <p:spPr bwMode="auto">
          <a:xfrm>
            <a:off x="3357563" y="2490788"/>
            <a:ext cx="590550" cy="576262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3481388" y="25542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0</a:t>
            </a:r>
            <a:endParaRPr lang="en-US" altLang="en-US" b="1" u="none"/>
          </a:p>
        </p:txBody>
      </p:sp>
      <p:sp>
        <p:nvSpPr>
          <p:cNvPr id="67591" name="Line 7"/>
          <p:cNvSpPr>
            <a:spLocks noChangeShapeType="1"/>
          </p:cNvSpPr>
          <p:nvPr/>
        </p:nvSpPr>
        <p:spPr bwMode="auto">
          <a:xfrm>
            <a:off x="2452688" y="2786063"/>
            <a:ext cx="923925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Oval 8"/>
          <p:cNvSpPr>
            <a:spLocks noChangeArrowheads="1"/>
          </p:cNvSpPr>
          <p:nvPr/>
        </p:nvSpPr>
        <p:spPr bwMode="auto">
          <a:xfrm>
            <a:off x="3357563" y="3906838"/>
            <a:ext cx="590550" cy="576262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3452813" y="3935413"/>
            <a:ext cx="401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</a:t>
            </a:r>
            <a:endParaRPr lang="en-US" altLang="en-US" b="1" u="none"/>
          </a:p>
        </p:txBody>
      </p:sp>
      <p:sp>
        <p:nvSpPr>
          <p:cNvPr id="67594" name="Oval 10"/>
          <p:cNvSpPr>
            <a:spLocks noChangeArrowheads="1"/>
          </p:cNvSpPr>
          <p:nvPr/>
        </p:nvSpPr>
        <p:spPr bwMode="auto">
          <a:xfrm>
            <a:off x="4838700" y="3900488"/>
            <a:ext cx="590550" cy="576262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4933950" y="3929063"/>
            <a:ext cx="401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</a:t>
            </a:r>
            <a:endParaRPr lang="en-US" altLang="en-US" b="1" u="none"/>
          </a:p>
        </p:txBody>
      </p:sp>
      <p:sp>
        <p:nvSpPr>
          <p:cNvPr id="67596" name="Line 12"/>
          <p:cNvSpPr>
            <a:spLocks noChangeShapeType="1"/>
          </p:cNvSpPr>
          <p:nvPr/>
        </p:nvSpPr>
        <p:spPr bwMode="auto">
          <a:xfrm>
            <a:off x="3933825" y="4195763"/>
            <a:ext cx="923925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7" name="Oval 13"/>
          <p:cNvSpPr>
            <a:spLocks noChangeArrowheads="1"/>
          </p:cNvSpPr>
          <p:nvPr/>
        </p:nvSpPr>
        <p:spPr bwMode="auto">
          <a:xfrm>
            <a:off x="6319838" y="3910013"/>
            <a:ext cx="590550" cy="576262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8" name="Text Box 14"/>
          <p:cNvSpPr txBox="1">
            <a:spLocks noChangeArrowheads="1"/>
          </p:cNvSpPr>
          <p:nvPr/>
        </p:nvSpPr>
        <p:spPr bwMode="auto">
          <a:xfrm>
            <a:off x="6415088" y="3938588"/>
            <a:ext cx="401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</a:t>
            </a:r>
            <a:endParaRPr lang="en-US" altLang="en-US" b="1" u="none"/>
          </a:p>
        </p:txBody>
      </p:sp>
      <p:sp>
        <p:nvSpPr>
          <p:cNvPr id="67599" name="Line 15"/>
          <p:cNvSpPr>
            <a:spLocks noChangeShapeType="1"/>
          </p:cNvSpPr>
          <p:nvPr/>
        </p:nvSpPr>
        <p:spPr bwMode="auto">
          <a:xfrm>
            <a:off x="5414963" y="4205288"/>
            <a:ext cx="923925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0" name="Oval 16"/>
          <p:cNvSpPr>
            <a:spLocks noChangeArrowheads="1"/>
          </p:cNvSpPr>
          <p:nvPr/>
        </p:nvSpPr>
        <p:spPr bwMode="auto">
          <a:xfrm>
            <a:off x="4833938" y="2495550"/>
            <a:ext cx="590550" cy="576263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1" name="Text Box 17"/>
          <p:cNvSpPr txBox="1">
            <a:spLocks noChangeArrowheads="1"/>
          </p:cNvSpPr>
          <p:nvPr/>
        </p:nvSpPr>
        <p:spPr bwMode="auto">
          <a:xfrm>
            <a:off x="4929188" y="2524125"/>
            <a:ext cx="401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</a:t>
            </a:r>
            <a:endParaRPr lang="en-US" altLang="en-US" b="1" u="none"/>
          </a:p>
        </p:txBody>
      </p:sp>
      <p:sp>
        <p:nvSpPr>
          <p:cNvPr id="67602" name="Oval 18"/>
          <p:cNvSpPr>
            <a:spLocks noChangeArrowheads="1"/>
          </p:cNvSpPr>
          <p:nvPr/>
        </p:nvSpPr>
        <p:spPr bwMode="auto">
          <a:xfrm>
            <a:off x="6315075" y="2505075"/>
            <a:ext cx="590550" cy="576263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3" name="Text Box 19"/>
          <p:cNvSpPr txBox="1">
            <a:spLocks noChangeArrowheads="1"/>
          </p:cNvSpPr>
          <p:nvPr/>
        </p:nvSpPr>
        <p:spPr bwMode="auto">
          <a:xfrm>
            <a:off x="6410325" y="2533650"/>
            <a:ext cx="401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</a:t>
            </a:r>
            <a:endParaRPr lang="en-US" altLang="en-US" b="1" u="none"/>
          </a:p>
        </p:txBody>
      </p:sp>
      <p:sp>
        <p:nvSpPr>
          <p:cNvPr id="67604" name="Line 20"/>
          <p:cNvSpPr>
            <a:spLocks noChangeShapeType="1"/>
          </p:cNvSpPr>
          <p:nvPr/>
        </p:nvSpPr>
        <p:spPr bwMode="auto">
          <a:xfrm>
            <a:off x="5410200" y="2800350"/>
            <a:ext cx="923925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5" name="Oval 21"/>
          <p:cNvSpPr>
            <a:spLocks noChangeArrowheads="1"/>
          </p:cNvSpPr>
          <p:nvPr/>
        </p:nvSpPr>
        <p:spPr bwMode="auto">
          <a:xfrm>
            <a:off x="1857375" y="3906838"/>
            <a:ext cx="590550" cy="576262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6" name="Text Box 22"/>
          <p:cNvSpPr txBox="1">
            <a:spLocks noChangeArrowheads="1"/>
          </p:cNvSpPr>
          <p:nvPr/>
        </p:nvSpPr>
        <p:spPr bwMode="auto">
          <a:xfrm>
            <a:off x="1952625" y="3935413"/>
            <a:ext cx="401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</a:t>
            </a:r>
            <a:endParaRPr lang="en-US" altLang="en-US" b="1" u="none"/>
          </a:p>
        </p:txBody>
      </p:sp>
      <p:sp>
        <p:nvSpPr>
          <p:cNvPr id="67607" name="Line 23"/>
          <p:cNvSpPr>
            <a:spLocks noChangeShapeType="1"/>
          </p:cNvSpPr>
          <p:nvPr/>
        </p:nvSpPr>
        <p:spPr bwMode="auto">
          <a:xfrm>
            <a:off x="2163763" y="3059113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8" name="Line 24"/>
          <p:cNvSpPr>
            <a:spLocks noChangeShapeType="1"/>
          </p:cNvSpPr>
          <p:nvPr/>
        </p:nvSpPr>
        <p:spPr bwMode="auto">
          <a:xfrm>
            <a:off x="3644900" y="3068638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9" name="Line 25"/>
          <p:cNvSpPr>
            <a:spLocks noChangeShapeType="1"/>
          </p:cNvSpPr>
          <p:nvPr/>
        </p:nvSpPr>
        <p:spPr bwMode="auto">
          <a:xfrm>
            <a:off x="5126038" y="3078163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10" name="Line 26"/>
          <p:cNvSpPr>
            <a:spLocks noChangeShapeType="1"/>
          </p:cNvSpPr>
          <p:nvPr/>
        </p:nvSpPr>
        <p:spPr bwMode="auto">
          <a:xfrm>
            <a:off x="6607175" y="3087688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11" name="Line 27"/>
          <p:cNvSpPr>
            <a:spLocks noChangeShapeType="1"/>
          </p:cNvSpPr>
          <p:nvPr/>
        </p:nvSpPr>
        <p:spPr bwMode="auto">
          <a:xfrm flipV="1">
            <a:off x="3852863" y="2944813"/>
            <a:ext cx="1023937" cy="10287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12" name="Text Box 28"/>
          <p:cNvSpPr txBox="1">
            <a:spLocks noChangeArrowheads="1"/>
          </p:cNvSpPr>
          <p:nvPr/>
        </p:nvSpPr>
        <p:spPr bwMode="auto">
          <a:xfrm>
            <a:off x="2057400" y="2084388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r</a:t>
            </a:r>
          </a:p>
        </p:txBody>
      </p:sp>
      <p:sp>
        <p:nvSpPr>
          <p:cNvPr id="67613" name="Text Box 29"/>
          <p:cNvSpPr txBox="1">
            <a:spLocks noChangeArrowheads="1"/>
          </p:cNvSpPr>
          <p:nvPr/>
        </p:nvSpPr>
        <p:spPr bwMode="auto">
          <a:xfrm>
            <a:off x="3524250" y="2093913"/>
            <a:ext cx="30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s</a:t>
            </a:r>
          </a:p>
        </p:txBody>
      </p:sp>
      <p:sp>
        <p:nvSpPr>
          <p:cNvPr id="67614" name="Text Box 30"/>
          <p:cNvSpPr txBox="1">
            <a:spLocks noChangeArrowheads="1"/>
          </p:cNvSpPr>
          <p:nvPr/>
        </p:nvSpPr>
        <p:spPr bwMode="auto">
          <a:xfrm>
            <a:off x="4991100" y="2103438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t</a:t>
            </a:r>
          </a:p>
        </p:txBody>
      </p:sp>
      <p:sp>
        <p:nvSpPr>
          <p:cNvPr id="67615" name="Text Box 31"/>
          <p:cNvSpPr txBox="1">
            <a:spLocks noChangeArrowheads="1"/>
          </p:cNvSpPr>
          <p:nvPr/>
        </p:nvSpPr>
        <p:spPr bwMode="auto">
          <a:xfrm>
            <a:off x="6457950" y="21129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u</a:t>
            </a:r>
          </a:p>
        </p:txBody>
      </p:sp>
      <p:sp>
        <p:nvSpPr>
          <p:cNvPr id="67616" name="Text Box 32"/>
          <p:cNvSpPr txBox="1">
            <a:spLocks noChangeArrowheads="1"/>
          </p:cNvSpPr>
          <p:nvPr/>
        </p:nvSpPr>
        <p:spPr bwMode="auto">
          <a:xfrm>
            <a:off x="2009775" y="43799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v</a:t>
            </a:r>
          </a:p>
        </p:txBody>
      </p:sp>
      <p:sp>
        <p:nvSpPr>
          <p:cNvPr id="67617" name="Text Box 33"/>
          <p:cNvSpPr txBox="1">
            <a:spLocks noChangeArrowheads="1"/>
          </p:cNvSpPr>
          <p:nvPr/>
        </p:nvSpPr>
        <p:spPr bwMode="auto">
          <a:xfrm>
            <a:off x="3490913" y="4389438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w</a:t>
            </a:r>
          </a:p>
        </p:txBody>
      </p:sp>
      <p:sp>
        <p:nvSpPr>
          <p:cNvPr id="67618" name="Text Box 34"/>
          <p:cNvSpPr txBox="1">
            <a:spLocks noChangeArrowheads="1"/>
          </p:cNvSpPr>
          <p:nvPr/>
        </p:nvSpPr>
        <p:spPr bwMode="auto">
          <a:xfrm>
            <a:off x="4986338" y="43989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x</a:t>
            </a:r>
          </a:p>
        </p:txBody>
      </p:sp>
      <p:sp>
        <p:nvSpPr>
          <p:cNvPr id="67619" name="Text Box 35"/>
          <p:cNvSpPr txBox="1">
            <a:spLocks noChangeArrowheads="1"/>
          </p:cNvSpPr>
          <p:nvPr/>
        </p:nvSpPr>
        <p:spPr bwMode="auto">
          <a:xfrm>
            <a:off x="6467475" y="4394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y</a:t>
            </a:r>
          </a:p>
        </p:txBody>
      </p:sp>
      <p:sp>
        <p:nvSpPr>
          <p:cNvPr id="67620" name="Text Box 36"/>
          <p:cNvSpPr txBox="1">
            <a:spLocks noChangeArrowheads="1"/>
          </p:cNvSpPr>
          <p:nvPr/>
        </p:nvSpPr>
        <p:spPr bwMode="auto">
          <a:xfrm>
            <a:off x="3949700" y="5302250"/>
            <a:ext cx="822325" cy="8509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/>
              <a:t>Q:</a:t>
            </a:r>
            <a:r>
              <a:rPr lang="en-US" altLang="en-US" u="none"/>
              <a:t>  s</a:t>
            </a:r>
          </a:p>
          <a:p>
            <a:r>
              <a:rPr lang="en-US" altLang="en-US" u="none"/>
              <a:t>      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31CDA-0741-410D-BAB8-2980167CC4E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7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401762"/>
          </a:xfrm>
        </p:spPr>
        <p:txBody>
          <a:bodyPr/>
          <a:lstStyle/>
          <a:p>
            <a:r>
              <a:rPr lang="en-US" altLang="en-US" dirty="0"/>
              <a:t>Example (BFS)</a:t>
            </a:r>
          </a:p>
        </p:txBody>
      </p:sp>
      <p:sp>
        <p:nvSpPr>
          <p:cNvPr id="68611" name="Oval 3"/>
          <p:cNvSpPr>
            <a:spLocks noChangeArrowheads="1"/>
          </p:cNvSpPr>
          <p:nvPr/>
        </p:nvSpPr>
        <p:spPr bwMode="auto">
          <a:xfrm>
            <a:off x="1876425" y="2497138"/>
            <a:ext cx="590550" cy="576262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2000250" y="25606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1</a:t>
            </a:r>
            <a:endParaRPr lang="en-US" altLang="en-US" b="1" u="none"/>
          </a:p>
        </p:txBody>
      </p:sp>
      <p:sp>
        <p:nvSpPr>
          <p:cNvPr id="68613" name="Oval 5"/>
          <p:cNvSpPr>
            <a:spLocks noChangeArrowheads="1"/>
          </p:cNvSpPr>
          <p:nvPr/>
        </p:nvSpPr>
        <p:spPr bwMode="auto">
          <a:xfrm>
            <a:off x="3357563" y="2490788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3481388" y="25542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0</a:t>
            </a:r>
            <a:endParaRPr lang="en-US" altLang="en-US" b="1" u="none"/>
          </a:p>
        </p:txBody>
      </p:sp>
      <p:sp>
        <p:nvSpPr>
          <p:cNvPr id="68615" name="Line 7"/>
          <p:cNvSpPr>
            <a:spLocks noChangeShapeType="1"/>
          </p:cNvSpPr>
          <p:nvPr/>
        </p:nvSpPr>
        <p:spPr bwMode="auto">
          <a:xfrm>
            <a:off x="2452688" y="2786063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6" name="Oval 8"/>
          <p:cNvSpPr>
            <a:spLocks noChangeArrowheads="1"/>
          </p:cNvSpPr>
          <p:nvPr/>
        </p:nvSpPr>
        <p:spPr bwMode="auto">
          <a:xfrm>
            <a:off x="3357563" y="3906838"/>
            <a:ext cx="590550" cy="576262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3481388" y="39560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1</a:t>
            </a:r>
            <a:endParaRPr lang="en-US" altLang="en-US" b="1" u="none"/>
          </a:p>
        </p:txBody>
      </p:sp>
      <p:sp>
        <p:nvSpPr>
          <p:cNvPr id="68618" name="Oval 10"/>
          <p:cNvSpPr>
            <a:spLocks noChangeArrowheads="1"/>
          </p:cNvSpPr>
          <p:nvPr/>
        </p:nvSpPr>
        <p:spPr bwMode="auto">
          <a:xfrm>
            <a:off x="4838700" y="3900488"/>
            <a:ext cx="590550" cy="576262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4933950" y="3929063"/>
            <a:ext cx="401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</a:t>
            </a:r>
            <a:endParaRPr lang="en-US" altLang="en-US" b="1" u="none"/>
          </a:p>
        </p:txBody>
      </p:sp>
      <p:sp>
        <p:nvSpPr>
          <p:cNvPr id="68620" name="Line 12"/>
          <p:cNvSpPr>
            <a:spLocks noChangeShapeType="1"/>
          </p:cNvSpPr>
          <p:nvPr/>
        </p:nvSpPr>
        <p:spPr bwMode="auto">
          <a:xfrm>
            <a:off x="3933825" y="4195763"/>
            <a:ext cx="923925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1" name="Oval 13"/>
          <p:cNvSpPr>
            <a:spLocks noChangeArrowheads="1"/>
          </p:cNvSpPr>
          <p:nvPr/>
        </p:nvSpPr>
        <p:spPr bwMode="auto">
          <a:xfrm>
            <a:off x="6319838" y="3910013"/>
            <a:ext cx="590550" cy="576262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2" name="Text Box 14"/>
          <p:cNvSpPr txBox="1">
            <a:spLocks noChangeArrowheads="1"/>
          </p:cNvSpPr>
          <p:nvPr/>
        </p:nvSpPr>
        <p:spPr bwMode="auto">
          <a:xfrm>
            <a:off x="6415088" y="3938588"/>
            <a:ext cx="401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</a:t>
            </a:r>
            <a:endParaRPr lang="en-US" altLang="en-US" b="1" u="none"/>
          </a:p>
        </p:txBody>
      </p:sp>
      <p:sp>
        <p:nvSpPr>
          <p:cNvPr id="68623" name="Line 15"/>
          <p:cNvSpPr>
            <a:spLocks noChangeShapeType="1"/>
          </p:cNvSpPr>
          <p:nvPr/>
        </p:nvSpPr>
        <p:spPr bwMode="auto">
          <a:xfrm>
            <a:off x="5414963" y="4205288"/>
            <a:ext cx="923925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4" name="Oval 16"/>
          <p:cNvSpPr>
            <a:spLocks noChangeArrowheads="1"/>
          </p:cNvSpPr>
          <p:nvPr/>
        </p:nvSpPr>
        <p:spPr bwMode="auto">
          <a:xfrm>
            <a:off x="4833938" y="2495550"/>
            <a:ext cx="590550" cy="576263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4929188" y="2524125"/>
            <a:ext cx="401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</a:t>
            </a:r>
            <a:endParaRPr lang="en-US" altLang="en-US" b="1" u="none"/>
          </a:p>
        </p:txBody>
      </p:sp>
      <p:sp>
        <p:nvSpPr>
          <p:cNvPr id="68626" name="Oval 18"/>
          <p:cNvSpPr>
            <a:spLocks noChangeArrowheads="1"/>
          </p:cNvSpPr>
          <p:nvPr/>
        </p:nvSpPr>
        <p:spPr bwMode="auto">
          <a:xfrm>
            <a:off x="6315075" y="2505075"/>
            <a:ext cx="590550" cy="576263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7" name="Text Box 19"/>
          <p:cNvSpPr txBox="1">
            <a:spLocks noChangeArrowheads="1"/>
          </p:cNvSpPr>
          <p:nvPr/>
        </p:nvSpPr>
        <p:spPr bwMode="auto">
          <a:xfrm>
            <a:off x="6410325" y="2533650"/>
            <a:ext cx="401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</a:t>
            </a:r>
            <a:endParaRPr lang="en-US" altLang="en-US" b="1" u="none"/>
          </a:p>
        </p:txBody>
      </p:sp>
      <p:sp>
        <p:nvSpPr>
          <p:cNvPr id="68628" name="Line 20"/>
          <p:cNvSpPr>
            <a:spLocks noChangeShapeType="1"/>
          </p:cNvSpPr>
          <p:nvPr/>
        </p:nvSpPr>
        <p:spPr bwMode="auto">
          <a:xfrm>
            <a:off x="5410200" y="2800350"/>
            <a:ext cx="923925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9" name="Oval 21"/>
          <p:cNvSpPr>
            <a:spLocks noChangeArrowheads="1"/>
          </p:cNvSpPr>
          <p:nvPr/>
        </p:nvSpPr>
        <p:spPr bwMode="auto">
          <a:xfrm>
            <a:off x="1857375" y="3906838"/>
            <a:ext cx="590550" cy="576262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30" name="Text Box 22"/>
          <p:cNvSpPr txBox="1">
            <a:spLocks noChangeArrowheads="1"/>
          </p:cNvSpPr>
          <p:nvPr/>
        </p:nvSpPr>
        <p:spPr bwMode="auto">
          <a:xfrm>
            <a:off x="1952625" y="3935413"/>
            <a:ext cx="401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</a:t>
            </a:r>
            <a:endParaRPr lang="en-US" altLang="en-US" b="1" u="none"/>
          </a:p>
        </p:txBody>
      </p:sp>
      <p:sp>
        <p:nvSpPr>
          <p:cNvPr id="68631" name="Line 23"/>
          <p:cNvSpPr>
            <a:spLocks noChangeShapeType="1"/>
          </p:cNvSpPr>
          <p:nvPr/>
        </p:nvSpPr>
        <p:spPr bwMode="auto">
          <a:xfrm>
            <a:off x="2163763" y="3059113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32" name="Line 24"/>
          <p:cNvSpPr>
            <a:spLocks noChangeShapeType="1"/>
          </p:cNvSpPr>
          <p:nvPr/>
        </p:nvSpPr>
        <p:spPr bwMode="auto">
          <a:xfrm>
            <a:off x="3644900" y="3068638"/>
            <a:ext cx="0" cy="8429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33" name="Line 25"/>
          <p:cNvSpPr>
            <a:spLocks noChangeShapeType="1"/>
          </p:cNvSpPr>
          <p:nvPr/>
        </p:nvSpPr>
        <p:spPr bwMode="auto">
          <a:xfrm>
            <a:off x="5126038" y="3078163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34" name="Line 26"/>
          <p:cNvSpPr>
            <a:spLocks noChangeShapeType="1"/>
          </p:cNvSpPr>
          <p:nvPr/>
        </p:nvSpPr>
        <p:spPr bwMode="auto">
          <a:xfrm>
            <a:off x="6607175" y="3087688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35" name="Line 27"/>
          <p:cNvSpPr>
            <a:spLocks noChangeShapeType="1"/>
          </p:cNvSpPr>
          <p:nvPr/>
        </p:nvSpPr>
        <p:spPr bwMode="auto">
          <a:xfrm flipV="1">
            <a:off x="3852863" y="2944813"/>
            <a:ext cx="1023937" cy="10287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36" name="Text Box 28"/>
          <p:cNvSpPr txBox="1">
            <a:spLocks noChangeArrowheads="1"/>
          </p:cNvSpPr>
          <p:nvPr/>
        </p:nvSpPr>
        <p:spPr bwMode="auto">
          <a:xfrm>
            <a:off x="2057400" y="2084388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r</a:t>
            </a:r>
          </a:p>
        </p:txBody>
      </p:sp>
      <p:sp>
        <p:nvSpPr>
          <p:cNvPr id="68637" name="Text Box 29"/>
          <p:cNvSpPr txBox="1">
            <a:spLocks noChangeArrowheads="1"/>
          </p:cNvSpPr>
          <p:nvPr/>
        </p:nvSpPr>
        <p:spPr bwMode="auto">
          <a:xfrm>
            <a:off x="3524250" y="2093913"/>
            <a:ext cx="30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s</a:t>
            </a:r>
          </a:p>
        </p:txBody>
      </p:sp>
      <p:sp>
        <p:nvSpPr>
          <p:cNvPr id="68638" name="Text Box 30"/>
          <p:cNvSpPr txBox="1">
            <a:spLocks noChangeArrowheads="1"/>
          </p:cNvSpPr>
          <p:nvPr/>
        </p:nvSpPr>
        <p:spPr bwMode="auto">
          <a:xfrm>
            <a:off x="4991100" y="2103438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t</a:t>
            </a:r>
          </a:p>
        </p:txBody>
      </p:sp>
      <p:sp>
        <p:nvSpPr>
          <p:cNvPr id="68639" name="Text Box 31"/>
          <p:cNvSpPr txBox="1">
            <a:spLocks noChangeArrowheads="1"/>
          </p:cNvSpPr>
          <p:nvPr/>
        </p:nvSpPr>
        <p:spPr bwMode="auto">
          <a:xfrm>
            <a:off x="6457950" y="21129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u</a:t>
            </a:r>
          </a:p>
        </p:txBody>
      </p:sp>
      <p:sp>
        <p:nvSpPr>
          <p:cNvPr id="68640" name="Text Box 32"/>
          <p:cNvSpPr txBox="1">
            <a:spLocks noChangeArrowheads="1"/>
          </p:cNvSpPr>
          <p:nvPr/>
        </p:nvSpPr>
        <p:spPr bwMode="auto">
          <a:xfrm>
            <a:off x="2009775" y="43799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v</a:t>
            </a:r>
          </a:p>
        </p:txBody>
      </p:sp>
      <p:sp>
        <p:nvSpPr>
          <p:cNvPr id="68641" name="Text Box 33"/>
          <p:cNvSpPr txBox="1">
            <a:spLocks noChangeArrowheads="1"/>
          </p:cNvSpPr>
          <p:nvPr/>
        </p:nvSpPr>
        <p:spPr bwMode="auto">
          <a:xfrm>
            <a:off x="3490913" y="4389438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w</a:t>
            </a:r>
          </a:p>
        </p:txBody>
      </p:sp>
      <p:sp>
        <p:nvSpPr>
          <p:cNvPr id="68642" name="Text Box 34"/>
          <p:cNvSpPr txBox="1">
            <a:spLocks noChangeArrowheads="1"/>
          </p:cNvSpPr>
          <p:nvPr/>
        </p:nvSpPr>
        <p:spPr bwMode="auto">
          <a:xfrm>
            <a:off x="4986338" y="43989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x</a:t>
            </a:r>
          </a:p>
        </p:txBody>
      </p:sp>
      <p:sp>
        <p:nvSpPr>
          <p:cNvPr id="68643" name="Text Box 35"/>
          <p:cNvSpPr txBox="1">
            <a:spLocks noChangeArrowheads="1"/>
          </p:cNvSpPr>
          <p:nvPr/>
        </p:nvSpPr>
        <p:spPr bwMode="auto">
          <a:xfrm>
            <a:off x="6467475" y="4394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y</a:t>
            </a:r>
          </a:p>
        </p:txBody>
      </p:sp>
      <p:sp>
        <p:nvSpPr>
          <p:cNvPr id="68644" name="Text Box 36"/>
          <p:cNvSpPr txBox="1">
            <a:spLocks noChangeArrowheads="1"/>
          </p:cNvSpPr>
          <p:nvPr/>
        </p:nvSpPr>
        <p:spPr bwMode="auto">
          <a:xfrm>
            <a:off x="3949700" y="5302250"/>
            <a:ext cx="1203325" cy="8509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/>
              <a:t>Q:</a:t>
            </a:r>
            <a:r>
              <a:rPr lang="en-US" altLang="en-US" u="none"/>
              <a:t>  w  r</a:t>
            </a:r>
          </a:p>
          <a:p>
            <a:r>
              <a:rPr lang="en-US" altLang="en-US" u="none"/>
              <a:t>       1  1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31CDA-0741-410D-BAB8-2980167CC4E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16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Outline</a:t>
            </a:r>
          </a:p>
        </p:txBody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077200" cy="4495800"/>
          </a:xfrm>
        </p:spPr>
        <p:txBody>
          <a:bodyPr/>
          <a:lstStyle/>
          <a:p>
            <a:r>
              <a:rPr lang="en-US" altLang="en-US" dirty="0" smtClean="0"/>
              <a:t>Last lecture:</a:t>
            </a:r>
            <a:r>
              <a:rPr lang="en-US" altLang="en-US" dirty="0"/>
              <a:t> </a:t>
            </a:r>
            <a:r>
              <a:rPr lang="en-US" altLang="en-US" dirty="0" smtClean="0">
                <a:solidFill>
                  <a:srgbClr val="C00000"/>
                </a:solidFill>
                <a:cs typeface="Arial" charset="0"/>
              </a:rPr>
              <a:t>Augmenting data structures; Amortized analysis</a:t>
            </a:r>
            <a:endParaRPr lang="en-US" altLang="en-US" dirty="0" smtClean="0">
              <a:cs typeface="Arial" charset="0"/>
            </a:endParaRPr>
          </a:p>
          <a:p>
            <a:endParaRPr lang="en-US" altLang="en-US" dirty="0">
              <a:cs typeface="Arial" charset="0"/>
            </a:endParaRPr>
          </a:p>
          <a:p>
            <a:r>
              <a:rPr lang="en-US" altLang="en-US" dirty="0" smtClean="0">
                <a:cs typeface="Arial" charset="0"/>
              </a:rPr>
              <a:t>Today new topic: </a:t>
            </a:r>
            <a:r>
              <a:rPr lang="en-US" altLang="en-US" dirty="0" smtClean="0">
                <a:solidFill>
                  <a:srgbClr val="C00000"/>
                </a:solidFill>
                <a:cs typeface="Arial" charset="0"/>
              </a:rPr>
              <a:t>Graph algorithms</a:t>
            </a:r>
          </a:p>
          <a:p>
            <a:pPr lvl="1"/>
            <a:r>
              <a:rPr lang="en-US" altLang="en-US" dirty="0" smtClean="0">
                <a:cs typeface="Arial" charset="0"/>
              </a:rPr>
              <a:t>breadth-first search</a:t>
            </a:r>
          </a:p>
          <a:p>
            <a:pPr lvl="1"/>
            <a:r>
              <a:rPr lang="en-US" altLang="en-US" dirty="0" smtClean="0">
                <a:cs typeface="Arial" charset="0"/>
              </a:rPr>
              <a:t>depth-first search</a:t>
            </a:r>
          </a:p>
          <a:p>
            <a:pPr lvl="1"/>
            <a:r>
              <a:rPr lang="en-US" altLang="en-US" dirty="0" smtClean="0">
                <a:cs typeface="Arial" charset="0"/>
              </a:rPr>
              <a:t>topological sorting</a:t>
            </a:r>
            <a:endParaRPr lang="en-US" altLang="en-US" dirty="0">
              <a:cs typeface="Arial" charset="0"/>
            </a:endParaRPr>
          </a:p>
          <a:p>
            <a:pPr marL="457200" lvl="1" indent="0">
              <a:buNone/>
            </a:pPr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0" y="5867400"/>
            <a:ext cx="32844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Slides modified from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i="1" dirty="0">
                <a:hlinkClick r:id="rId3"/>
              </a:rPr>
              <a:t>http://www.cs.virginia.edu/~luebke/cs332/</a:t>
            </a:r>
            <a:endParaRPr lang="en-US" sz="12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i="1" dirty="0">
                <a:hlinkClick r:id="rId4"/>
              </a:rPr>
              <a:t>http://www.cs.unc.edu/~plaisted/</a:t>
            </a:r>
            <a:endParaRPr lang="en-US" sz="1200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DE723-E4A6-45D8-8E09-BDE5416E667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8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401762"/>
          </a:xfrm>
        </p:spPr>
        <p:txBody>
          <a:bodyPr/>
          <a:lstStyle/>
          <a:p>
            <a:r>
              <a:rPr lang="en-US" altLang="en-US" dirty="0"/>
              <a:t>Example (BFS)</a:t>
            </a:r>
          </a:p>
        </p:txBody>
      </p:sp>
      <p:sp>
        <p:nvSpPr>
          <p:cNvPr id="69635" name="Oval 3"/>
          <p:cNvSpPr>
            <a:spLocks noChangeArrowheads="1"/>
          </p:cNvSpPr>
          <p:nvPr/>
        </p:nvSpPr>
        <p:spPr bwMode="auto">
          <a:xfrm>
            <a:off x="1876425" y="2497138"/>
            <a:ext cx="590550" cy="576262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2000250" y="25606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1</a:t>
            </a:r>
            <a:endParaRPr lang="en-US" altLang="en-US" b="1" u="none"/>
          </a:p>
        </p:txBody>
      </p:sp>
      <p:sp>
        <p:nvSpPr>
          <p:cNvPr id="69637" name="Oval 5"/>
          <p:cNvSpPr>
            <a:spLocks noChangeArrowheads="1"/>
          </p:cNvSpPr>
          <p:nvPr/>
        </p:nvSpPr>
        <p:spPr bwMode="auto">
          <a:xfrm>
            <a:off x="3357563" y="2490788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3481388" y="25542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0</a:t>
            </a:r>
            <a:endParaRPr lang="en-US" altLang="en-US" b="1" u="none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2452688" y="2786063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0" name="Oval 8"/>
          <p:cNvSpPr>
            <a:spLocks noChangeArrowheads="1"/>
          </p:cNvSpPr>
          <p:nvPr/>
        </p:nvSpPr>
        <p:spPr bwMode="auto">
          <a:xfrm>
            <a:off x="3357563" y="3906838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3481388" y="39560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1</a:t>
            </a:r>
            <a:endParaRPr lang="en-US" altLang="en-US" b="1" u="none"/>
          </a:p>
        </p:txBody>
      </p:sp>
      <p:sp>
        <p:nvSpPr>
          <p:cNvPr id="69642" name="Oval 10"/>
          <p:cNvSpPr>
            <a:spLocks noChangeArrowheads="1"/>
          </p:cNvSpPr>
          <p:nvPr/>
        </p:nvSpPr>
        <p:spPr bwMode="auto">
          <a:xfrm>
            <a:off x="4838700" y="3900488"/>
            <a:ext cx="590550" cy="576262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4962525" y="39354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2</a:t>
            </a:r>
            <a:endParaRPr lang="en-US" altLang="en-US" b="1" u="none"/>
          </a:p>
        </p:txBody>
      </p:sp>
      <p:sp>
        <p:nvSpPr>
          <p:cNvPr id="69644" name="Line 12"/>
          <p:cNvSpPr>
            <a:spLocks noChangeShapeType="1"/>
          </p:cNvSpPr>
          <p:nvPr/>
        </p:nvSpPr>
        <p:spPr bwMode="auto">
          <a:xfrm>
            <a:off x="3933825" y="4195763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5" name="Oval 13"/>
          <p:cNvSpPr>
            <a:spLocks noChangeArrowheads="1"/>
          </p:cNvSpPr>
          <p:nvPr/>
        </p:nvSpPr>
        <p:spPr bwMode="auto">
          <a:xfrm>
            <a:off x="6319838" y="3910013"/>
            <a:ext cx="590550" cy="576262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6415088" y="3938588"/>
            <a:ext cx="401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</a:t>
            </a:r>
            <a:endParaRPr lang="en-US" altLang="en-US" b="1" u="none"/>
          </a:p>
        </p:txBody>
      </p:sp>
      <p:sp>
        <p:nvSpPr>
          <p:cNvPr id="69647" name="Line 15"/>
          <p:cNvSpPr>
            <a:spLocks noChangeShapeType="1"/>
          </p:cNvSpPr>
          <p:nvPr/>
        </p:nvSpPr>
        <p:spPr bwMode="auto">
          <a:xfrm>
            <a:off x="5414963" y="4205288"/>
            <a:ext cx="923925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8" name="Oval 16"/>
          <p:cNvSpPr>
            <a:spLocks noChangeArrowheads="1"/>
          </p:cNvSpPr>
          <p:nvPr/>
        </p:nvSpPr>
        <p:spPr bwMode="auto">
          <a:xfrm>
            <a:off x="4833938" y="2495550"/>
            <a:ext cx="590550" cy="576263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9" name="Text Box 17"/>
          <p:cNvSpPr txBox="1">
            <a:spLocks noChangeArrowheads="1"/>
          </p:cNvSpPr>
          <p:nvPr/>
        </p:nvSpPr>
        <p:spPr bwMode="auto">
          <a:xfrm>
            <a:off x="4957763" y="2530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2</a:t>
            </a:r>
            <a:endParaRPr lang="en-US" altLang="en-US" b="1" u="none"/>
          </a:p>
        </p:txBody>
      </p:sp>
      <p:sp>
        <p:nvSpPr>
          <p:cNvPr id="69650" name="Oval 18"/>
          <p:cNvSpPr>
            <a:spLocks noChangeArrowheads="1"/>
          </p:cNvSpPr>
          <p:nvPr/>
        </p:nvSpPr>
        <p:spPr bwMode="auto">
          <a:xfrm>
            <a:off x="6315075" y="2505075"/>
            <a:ext cx="590550" cy="576263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51" name="Text Box 19"/>
          <p:cNvSpPr txBox="1">
            <a:spLocks noChangeArrowheads="1"/>
          </p:cNvSpPr>
          <p:nvPr/>
        </p:nvSpPr>
        <p:spPr bwMode="auto">
          <a:xfrm>
            <a:off x="6410325" y="2533650"/>
            <a:ext cx="401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</a:t>
            </a:r>
            <a:endParaRPr lang="en-US" altLang="en-US" b="1" u="none"/>
          </a:p>
        </p:txBody>
      </p:sp>
      <p:sp>
        <p:nvSpPr>
          <p:cNvPr id="69652" name="Line 20"/>
          <p:cNvSpPr>
            <a:spLocks noChangeShapeType="1"/>
          </p:cNvSpPr>
          <p:nvPr/>
        </p:nvSpPr>
        <p:spPr bwMode="auto">
          <a:xfrm>
            <a:off x="5410200" y="2800350"/>
            <a:ext cx="923925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53" name="Oval 21"/>
          <p:cNvSpPr>
            <a:spLocks noChangeArrowheads="1"/>
          </p:cNvSpPr>
          <p:nvPr/>
        </p:nvSpPr>
        <p:spPr bwMode="auto">
          <a:xfrm>
            <a:off x="1857375" y="3906838"/>
            <a:ext cx="590550" cy="576262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54" name="Text Box 22"/>
          <p:cNvSpPr txBox="1">
            <a:spLocks noChangeArrowheads="1"/>
          </p:cNvSpPr>
          <p:nvPr/>
        </p:nvSpPr>
        <p:spPr bwMode="auto">
          <a:xfrm>
            <a:off x="1952625" y="3935413"/>
            <a:ext cx="401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</a:t>
            </a:r>
            <a:endParaRPr lang="en-US" altLang="en-US" b="1" u="none"/>
          </a:p>
        </p:txBody>
      </p:sp>
      <p:sp>
        <p:nvSpPr>
          <p:cNvPr id="69655" name="Line 23"/>
          <p:cNvSpPr>
            <a:spLocks noChangeShapeType="1"/>
          </p:cNvSpPr>
          <p:nvPr/>
        </p:nvSpPr>
        <p:spPr bwMode="auto">
          <a:xfrm>
            <a:off x="2163763" y="3059113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56" name="Line 24"/>
          <p:cNvSpPr>
            <a:spLocks noChangeShapeType="1"/>
          </p:cNvSpPr>
          <p:nvPr/>
        </p:nvSpPr>
        <p:spPr bwMode="auto">
          <a:xfrm>
            <a:off x="3644900" y="3068638"/>
            <a:ext cx="0" cy="8429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57" name="Line 25"/>
          <p:cNvSpPr>
            <a:spLocks noChangeShapeType="1"/>
          </p:cNvSpPr>
          <p:nvPr/>
        </p:nvSpPr>
        <p:spPr bwMode="auto">
          <a:xfrm>
            <a:off x="5126038" y="3078163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58" name="Line 26"/>
          <p:cNvSpPr>
            <a:spLocks noChangeShapeType="1"/>
          </p:cNvSpPr>
          <p:nvPr/>
        </p:nvSpPr>
        <p:spPr bwMode="auto">
          <a:xfrm>
            <a:off x="6607175" y="3087688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59" name="Line 27"/>
          <p:cNvSpPr>
            <a:spLocks noChangeShapeType="1"/>
          </p:cNvSpPr>
          <p:nvPr/>
        </p:nvSpPr>
        <p:spPr bwMode="auto">
          <a:xfrm flipV="1">
            <a:off x="3852863" y="2944813"/>
            <a:ext cx="1023937" cy="1028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60" name="Text Box 28"/>
          <p:cNvSpPr txBox="1">
            <a:spLocks noChangeArrowheads="1"/>
          </p:cNvSpPr>
          <p:nvPr/>
        </p:nvSpPr>
        <p:spPr bwMode="auto">
          <a:xfrm>
            <a:off x="2057400" y="2084388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r</a:t>
            </a:r>
          </a:p>
        </p:txBody>
      </p:sp>
      <p:sp>
        <p:nvSpPr>
          <p:cNvPr id="69661" name="Text Box 29"/>
          <p:cNvSpPr txBox="1">
            <a:spLocks noChangeArrowheads="1"/>
          </p:cNvSpPr>
          <p:nvPr/>
        </p:nvSpPr>
        <p:spPr bwMode="auto">
          <a:xfrm>
            <a:off x="3524250" y="2093913"/>
            <a:ext cx="30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s</a:t>
            </a:r>
          </a:p>
        </p:txBody>
      </p:sp>
      <p:sp>
        <p:nvSpPr>
          <p:cNvPr id="69662" name="Text Box 30"/>
          <p:cNvSpPr txBox="1">
            <a:spLocks noChangeArrowheads="1"/>
          </p:cNvSpPr>
          <p:nvPr/>
        </p:nvSpPr>
        <p:spPr bwMode="auto">
          <a:xfrm>
            <a:off x="4991100" y="2103438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t</a:t>
            </a:r>
          </a:p>
        </p:txBody>
      </p:sp>
      <p:sp>
        <p:nvSpPr>
          <p:cNvPr id="69663" name="Text Box 31"/>
          <p:cNvSpPr txBox="1">
            <a:spLocks noChangeArrowheads="1"/>
          </p:cNvSpPr>
          <p:nvPr/>
        </p:nvSpPr>
        <p:spPr bwMode="auto">
          <a:xfrm>
            <a:off x="6457950" y="21129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u</a:t>
            </a:r>
          </a:p>
        </p:txBody>
      </p:sp>
      <p:sp>
        <p:nvSpPr>
          <p:cNvPr id="69664" name="Text Box 32"/>
          <p:cNvSpPr txBox="1">
            <a:spLocks noChangeArrowheads="1"/>
          </p:cNvSpPr>
          <p:nvPr/>
        </p:nvSpPr>
        <p:spPr bwMode="auto">
          <a:xfrm>
            <a:off x="2009775" y="43799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v</a:t>
            </a:r>
          </a:p>
        </p:txBody>
      </p:sp>
      <p:sp>
        <p:nvSpPr>
          <p:cNvPr id="69665" name="Text Box 33"/>
          <p:cNvSpPr txBox="1">
            <a:spLocks noChangeArrowheads="1"/>
          </p:cNvSpPr>
          <p:nvPr/>
        </p:nvSpPr>
        <p:spPr bwMode="auto">
          <a:xfrm>
            <a:off x="3490913" y="4389438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w</a:t>
            </a:r>
          </a:p>
        </p:txBody>
      </p:sp>
      <p:sp>
        <p:nvSpPr>
          <p:cNvPr id="69666" name="Text Box 34"/>
          <p:cNvSpPr txBox="1">
            <a:spLocks noChangeArrowheads="1"/>
          </p:cNvSpPr>
          <p:nvPr/>
        </p:nvSpPr>
        <p:spPr bwMode="auto">
          <a:xfrm>
            <a:off x="4986338" y="43989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x</a:t>
            </a:r>
          </a:p>
        </p:txBody>
      </p:sp>
      <p:sp>
        <p:nvSpPr>
          <p:cNvPr id="69667" name="Text Box 35"/>
          <p:cNvSpPr txBox="1">
            <a:spLocks noChangeArrowheads="1"/>
          </p:cNvSpPr>
          <p:nvPr/>
        </p:nvSpPr>
        <p:spPr bwMode="auto">
          <a:xfrm>
            <a:off x="6467475" y="4394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y</a:t>
            </a:r>
          </a:p>
        </p:txBody>
      </p:sp>
      <p:sp>
        <p:nvSpPr>
          <p:cNvPr id="69668" name="Text Box 36"/>
          <p:cNvSpPr txBox="1">
            <a:spLocks noChangeArrowheads="1"/>
          </p:cNvSpPr>
          <p:nvPr/>
        </p:nvSpPr>
        <p:spPr bwMode="auto">
          <a:xfrm>
            <a:off x="3949700" y="5302250"/>
            <a:ext cx="1431925" cy="8509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/>
              <a:t>Q:</a:t>
            </a:r>
            <a:r>
              <a:rPr lang="en-US" altLang="en-US" u="none"/>
              <a:t>  r   t  x</a:t>
            </a:r>
          </a:p>
          <a:p>
            <a:r>
              <a:rPr lang="en-US" altLang="en-US" u="none"/>
              <a:t>      1  2  2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31CDA-0741-410D-BAB8-2980167CC4E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8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401762"/>
          </a:xfrm>
        </p:spPr>
        <p:txBody>
          <a:bodyPr/>
          <a:lstStyle/>
          <a:p>
            <a:r>
              <a:rPr lang="en-US" altLang="en-US" dirty="0"/>
              <a:t>Example (BFS)</a:t>
            </a:r>
          </a:p>
        </p:txBody>
      </p:sp>
      <p:sp>
        <p:nvSpPr>
          <p:cNvPr id="70659" name="Oval 3"/>
          <p:cNvSpPr>
            <a:spLocks noChangeArrowheads="1"/>
          </p:cNvSpPr>
          <p:nvPr/>
        </p:nvSpPr>
        <p:spPr bwMode="auto">
          <a:xfrm>
            <a:off x="1876425" y="2497138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2000250" y="25606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1</a:t>
            </a:r>
            <a:endParaRPr lang="en-US" altLang="en-US" b="1" u="none"/>
          </a:p>
        </p:txBody>
      </p:sp>
      <p:sp>
        <p:nvSpPr>
          <p:cNvPr id="70661" name="Oval 5"/>
          <p:cNvSpPr>
            <a:spLocks noChangeArrowheads="1"/>
          </p:cNvSpPr>
          <p:nvPr/>
        </p:nvSpPr>
        <p:spPr bwMode="auto">
          <a:xfrm>
            <a:off x="3357563" y="2490788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3481388" y="25542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0</a:t>
            </a:r>
            <a:endParaRPr lang="en-US" altLang="en-US" b="1" u="none"/>
          </a:p>
        </p:txBody>
      </p:sp>
      <p:sp>
        <p:nvSpPr>
          <p:cNvPr id="70663" name="Line 7"/>
          <p:cNvSpPr>
            <a:spLocks noChangeShapeType="1"/>
          </p:cNvSpPr>
          <p:nvPr/>
        </p:nvSpPr>
        <p:spPr bwMode="auto">
          <a:xfrm>
            <a:off x="2452688" y="2786063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4" name="Oval 8"/>
          <p:cNvSpPr>
            <a:spLocks noChangeArrowheads="1"/>
          </p:cNvSpPr>
          <p:nvPr/>
        </p:nvSpPr>
        <p:spPr bwMode="auto">
          <a:xfrm>
            <a:off x="3357563" y="3906838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3481388" y="39560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1</a:t>
            </a:r>
            <a:endParaRPr lang="en-US" altLang="en-US" b="1" u="none"/>
          </a:p>
        </p:txBody>
      </p:sp>
      <p:sp>
        <p:nvSpPr>
          <p:cNvPr id="70666" name="Oval 10"/>
          <p:cNvSpPr>
            <a:spLocks noChangeArrowheads="1"/>
          </p:cNvSpPr>
          <p:nvPr/>
        </p:nvSpPr>
        <p:spPr bwMode="auto">
          <a:xfrm>
            <a:off x="4838700" y="3900488"/>
            <a:ext cx="590550" cy="576262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7" name="Text Box 11"/>
          <p:cNvSpPr txBox="1">
            <a:spLocks noChangeArrowheads="1"/>
          </p:cNvSpPr>
          <p:nvPr/>
        </p:nvSpPr>
        <p:spPr bwMode="auto">
          <a:xfrm>
            <a:off x="4962525" y="39354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2</a:t>
            </a:r>
            <a:endParaRPr lang="en-US" altLang="en-US" b="1" u="none"/>
          </a:p>
        </p:txBody>
      </p:sp>
      <p:sp>
        <p:nvSpPr>
          <p:cNvPr id="70668" name="Line 12"/>
          <p:cNvSpPr>
            <a:spLocks noChangeShapeType="1"/>
          </p:cNvSpPr>
          <p:nvPr/>
        </p:nvSpPr>
        <p:spPr bwMode="auto">
          <a:xfrm>
            <a:off x="3933825" y="4195763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9" name="Oval 13"/>
          <p:cNvSpPr>
            <a:spLocks noChangeArrowheads="1"/>
          </p:cNvSpPr>
          <p:nvPr/>
        </p:nvSpPr>
        <p:spPr bwMode="auto">
          <a:xfrm>
            <a:off x="6319838" y="3910013"/>
            <a:ext cx="590550" cy="576262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6415088" y="3938588"/>
            <a:ext cx="401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</a:t>
            </a:r>
            <a:endParaRPr lang="en-US" altLang="en-US" b="1" u="none"/>
          </a:p>
        </p:txBody>
      </p:sp>
      <p:sp>
        <p:nvSpPr>
          <p:cNvPr id="70671" name="Line 15"/>
          <p:cNvSpPr>
            <a:spLocks noChangeShapeType="1"/>
          </p:cNvSpPr>
          <p:nvPr/>
        </p:nvSpPr>
        <p:spPr bwMode="auto">
          <a:xfrm>
            <a:off x="5414963" y="4205288"/>
            <a:ext cx="923925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2" name="Oval 16"/>
          <p:cNvSpPr>
            <a:spLocks noChangeArrowheads="1"/>
          </p:cNvSpPr>
          <p:nvPr/>
        </p:nvSpPr>
        <p:spPr bwMode="auto">
          <a:xfrm>
            <a:off x="4833938" y="2495550"/>
            <a:ext cx="590550" cy="576263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3" name="Text Box 17"/>
          <p:cNvSpPr txBox="1">
            <a:spLocks noChangeArrowheads="1"/>
          </p:cNvSpPr>
          <p:nvPr/>
        </p:nvSpPr>
        <p:spPr bwMode="auto">
          <a:xfrm>
            <a:off x="4957763" y="2530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2</a:t>
            </a:r>
            <a:endParaRPr lang="en-US" altLang="en-US" b="1" u="none"/>
          </a:p>
        </p:txBody>
      </p:sp>
      <p:sp>
        <p:nvSpPr>
          <p:cNvPr id="70674" name="Oval 18"/>
          <p:cNvSpPr>
            <a:spLocks noChangeArrowheads="1"/>
          </p:cNvSpPr>
          <p:nvPr/>
        </p:nvSpPr>
        <p:spPr bwMode="auto">
          <a:xfrm>
            <a:off x="6315075" y="2505075"/>
            <a:ext cx="590550" cy="576263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5" name="Text Box 19"/>
          <p:cNvSpPr txBox="1">
            <a:spLocks noChangeArrowheads="1"/>
          </p:cNvSpPr>
          <p:nvPr/>
        </p:nvSpPr>
        <p:spPr bwMode="auto">
          <a:xfrm>
            <a:off x="6410325" y="2533650"/>
            <a:ext cx="401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</a:t>
            </a:r>
            <a:endParaRPr lang="en-US" altLang="en-US" b="1" u="none"/>
          </a:p>
        </p:txBody>
      </p:sp>
      <p:sp>
        <p:nvSpPr>
          <p:cNvPr id="70676" name="Line 20"/>
          <p:cNvSpPr>
            <a:spLocks noChangeShapeType="1"/>
          </p:cNvSpPr>
          <p:nvPr/>
        </p:nvSpPr>
        <p:spPr bwMode="auto">
          <a:xfrm>
            <a:off x="5410200" y="2800350"/>
            <a:ext cx="923925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7" name="Oval 21"/>
          <p:cNvSpPr>
            <a:spLocks noChangeArrowheads="1"/>
          </p:cNvSpPr>
          <p:nvPr/>
        </p:nvSpPr>
        <p:spPr bwMode="auto">
          <a:xfrm>
            <a:off x="1857375" y="3906838"/>
            <a:ext cx="590550" cy="576262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8" name="Text Box 22"/>
          <p:cNvSpPr txBox="1">
            <a:spLocks noChangeArrowheads="1"/>
          </p:cNvSpPr>
          <p:nvPr/>
        </p:nvSpPr>
        <p:spPr bwMode="auto">
          <a:xfrm>
            <a:off x="1995488" y="39560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2</a:t>
            </a:r>
            <a:endParaRPr lang="en-US" altLang="en-US" b="1" u="none"/>
          </a:p>
        </p:txBody>
      </p:sp>
      <p:sp>
        <p:nvSpPr>
          <p:cNvPr id="70679" name="Line 23"/>
          <p:cNvSpPr>
            <a:spLocks noChangeShapeType="1"/>
          </p:cNvSpPr>
          <p:nvPr/>
        </p:nvSpPr>
        <p:spPr bwMode="auto">
          <a:xfrm>
            <a:off x="2163763" y="3059113"/>
            <a:ext cx="0" cy="8429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80" name="Line 24"/>
          <p:cNvSpPr>
            <a:spLocks noChangeShapeType="1"/>
          </p:cNvSpPr>
          <p:nvPr/>
        </p:nvSpPr>
        <p:spPr bwMode="auto">
          <a:xfrm>
            <a:off x="3644900" y="3068638"/>
            <a:ext cx="0" cy="8429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81" name="Line 25"/>
          <p:cNvSpPr>
            <a:spLocks noChangeShapeType="1"/>
          </p:cNvSpPr>
          <p:nvPr/>
        </p:nvSpPr>
        <p:spPr bwMode="auto">
          <a:xfrm>
            <a:off x="5126038" y="3078163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82" name="Line 26"/>
          <p:cNvSpPr>
            <a:spLocks noChangeShapeType="1"/>
          </p:cNvSpPr>
          <p:nvPr/>
        </p:nvSpPr>
        <p:spPr bwMode="auto">
          <a:xfrm>
            <a:off x="6607175" y="3087688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83" name="Line 27"/>
          <p:cNvSpPr>
            <a:spLocks noChangeShapeType="1"/>
          </p:cNvSpPr>
          <p:nvPr/>
        </p:nvSpPr>
        <p:spPr bwMode="auto">
          <a:xfrm flipV="1">
            <a:off x="3852863" y="2944813"/>
            <a:ext cx="1023937" cy="1028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84" name="Text Box 28"/>
          <p:cNvSpPr txBox="1">
            <a:spLocks noChangeArrowheads="1"/>
          </p:cNvSpPr>
          <p:nvPr/>
        </p:nvSpPr>
        <p:spPr bwMode="auto">
          <a:xfrm>
            <a:off x="2057400" y="2084388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r</a:t>
            </a:r>
          </a:p>
        </p:txBody>
      </p:sp>
      <p:sp>
        <p:nvSpPr>
          <p:cNvPr id="70685" name="Text Box 29"/>
          <p:cNvSpPr txBox="1">
            <a:spLocks noChangeArrowheads="1"/>
          </p:cNvSpPr>
          <p:nvPr/>
        </p:nvSpPr>
        <p:spPr bwMode="auto">
          <a:xfrm>
            <a:off x="3524250" y="2093913"/>
            <a:ext cx="30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s</a:t>
            </a:r>
          </a:p>
        </p:txBody>
      </p:sp>
      <p:sp>
        <p:nvSpPr>
          <p:cNvPr id="70686" name="Text Box 30"/>
          <p:cNvSpPr txBox="1">
            <a:spLocks noChangeArrowheads="1"/>
          </p:cNvSpPr>
          <p:nvPr/>
        </p:nvSpPr>
        <p:spPr bwMode="auto">
          <a:xfrm>
            <a:off x="4991100" y="2103438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t</a:t>
            </a:r>
          </a:p>
        </p:txBody>
      </p:sp>
      <p:sp>
        <p:nvSpPr>
          <p:cNvPr id="70687" name="Text Box 31"/>
          <p:cNvSpPr txBox="1">
            <a:spLocks noChangeArrowheads="1"/>
          </p:cNvSpPr>
          <p:nvPr/>
        </p:nvSpPr>
        <p:spPr bwMode="auto">
          <a:xfrm>
            <a:off x="6457950" y="21129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u</a:t>
            </a:r>
          </a:p>
        </p:txBody>
      </p:sp>
      <p:sp>
        <p:nvSpPr>
          <p:cNvPr id="70688" name="Text Box 32"/>
          <p:cNvSpPr txBox="1">
            <a:spLocks noChangeArrowheads="1"/>
          </p:cNvSpPr>
          <p:nvPr/>
        </p:nvSpPr>
        <p:spPr bwMode="auto">
          <a:xfrm>
            <a:off x="2009775" y="43799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v</a:t>
            </a:r>
          </a:p>
        </p:txBody>
      </p:sp>
      <p:sp>
        <p:nvSpPr>
          <p:cNvPr id="70689" name="Text Box 33"/>
          <p:cNvSpPr txBox="1">
            <a:spLocks noChangeArrowheads="1"/>
          </p:cNvSpPr>
          <p:nvPr/>
        </p:nvSpPr>
        <p:spPr bwMode="auto">
          <a:xfrm>
            <a:off x="3490913" y="4389438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w</a:t>
            </a:r>
          </a:p>
        </p:txBody>
      </p:sp>
      <p:sp>
        <p:nvSpPr>
          <p:cNvPr id="70690" name="Text Box 34"/>
          <p:cNvSpPr txBox="1">
            <a:spLocks noChangeArrowheads="1"/>
          </p:cNvSpPr>
          <p:nvPr/>
        </p:nvSpPr>
        <p:spPr bwMode="auto">
          <a:xfrm>
            <a:off x="4986338" y="43989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x</a:t>
            </a:r>
          </a:p>
        </p:txBody>
      </p:sp>
      <p:sp>
        <p:nvSpPr>
          <p:cNvPr id="70691" name="Text Box 35"/>
          <p:cNvSpPr txBox="1">
            <a:spLocks noChangeArrowheads="1"/>
          </p:cNvSpPr>
          <p:nvPr/>
        </p:nvSpPr>
        <p:spPr bwMode="auto">
          <a:xfrm>
            <a:off x="6467475" y="4394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y</a:t>
            </a:r>
          </a:p>
        </p:txBody>
      </p:sp>
      <p:sp>
        <p:nvSpPr>
          <p:cNvPr id="70692" name="Text Box 36"/>
          <p:cNvSpPr txBox="1">
            <a:spLocks noChangeArrowheads="1"/>
          </p:cNvSpPr>
          <p:nvPr/>
        </p:nvSpPr>
        <p:spPr bwMode="auto">
          <a:xfrm>
            <a:off x="3949700" y="5302250"/>
            <a:ext cx="1431925" cy="8509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/>
              <a:t>Q:</a:t>
            </a:r>
            <a:r>
              <a:rPr lang="en-US" altLang="en-US" u="none"/>
              <a:t>  t  x  v</a:t>
            </a:r>
          </a:p>
          <a:p>
            <a:r>
              <a:rPr lang="en-US" altLang="en-US" u="none"/>
              <a:t>      2  2  2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31CDA-0741-410D-BAB8-2980167CC4E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2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401762"/>
          </a:xfrm>
        </p:spPr>
        <p:txBody>
          <a:bodyPr/>
          <a:lstStyle/>
          <a:p>
            <a:r>
              <a:rPr lang="en-US" altLang="en-US" dirty="0"/>
              <a:t>Example (BFS)</a:t>
            </a:r>
          </a:p>
        </p:txBody>
      </p:sp>
      <p:sp>
        <p:nvSpPr>
          <p:cNvPr id="71683" name="Oval 3"/>
          <p:cNvSpPr>
            <a:spLocks noChangeArrowheads="1"/>
          </p:cNvSpPr>
          <p:nvPr/>
        </p:nvSpPr>
        <p:spPr bwMode="auto">
          <a:xfrm>
            <a:off x="1876425" y="2497138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2000250" y="25606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1</a:t>
            </a:r>
            <a:endParaRPr lang="en-US" altLang="en-US" b="1" u="none"/>
          </a:p>
        </p:txBody>
      </p:sp>
      <p:sp>
        <p:nvSpPr>
          <p:cNvPr id="71685" name="Oval 5"/>
          <p:cNvSpPr>
            <a:spLocks noChangeArrowheads="1"/>
          </p:cNvSpPr>
          <p:nvPr/>
        </p:nvSpPr>
        <p:spPr bwMode="auto">
          <a:xfrm>
            <a:off x="3357563" y="2490788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3481388" y="25542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0</a:t>
            </a:r>
            <a:endParaRPr lang="en-US" altLang="en-US" b="1" u="none"/>
          </a:p>
        </p:txBody>
      </p:sp>
      <p:sp>
        <p:nvSpPr>
          <p:cNvPr id="71687" name="Line 7"/>
          <p:cNvSpPr>
            <a:spLocks noChangeShapeType="1"/>
          </p:cNvSpPr>
          <p:nvPr/>
        </p:nvSpPr>
        <p:spPr bwMode="auto">
          <a:xfrm>
            <a:off x="2452688" y="2786063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8" name="Oval 8"/>
          <p:cNvSpPr>
            <a:spLocks noChangeArrowheads="1"/>
          </p:cNvSpPr>
          <p:nvPr/>
        </p:nvSpPr>
        <p:spPr bwMode="auto">
          <a:xfrm>
            <a:off x="3357563" y="3906838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9" name="Text Box 9"/>
          <p:cNvSpPr txBox="1">
            <a:spLocks noChangeArrowheads="1"/>
          </p:cNvSpPr>
          <p:nvPr/>
        </p:nvSpPr>
        <p:spPr bwMode="auto">
          <a:xfrm>
            <a:off x="3481388" y="39560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1</a:t>
            </a:r>
            <a:endParaRPr lang="en-US" altLang="en-US" b="1" u="none"/>
          </a:p>
        </p:txBody>
      </p:sp>
      <p:sp>
        <p:nvSpPr>
          <p:cNvPr id="71690" name="Oval 10"/>
          <p:cNvSpPr>
            <a:spLocks noChangeArrowheads="1"/>
          </p:cNvSpPr>
          <p:nvPr/>
        </p:nvSpPr>
        <p:spPr bwMode="auto">
          <a:xfrm>
            <a:off x="4838700" y="3900488"/>
            <a:ext cx="590550" cy="576262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1" name="Text Box 11"/>
          <p:cNvSpPr txBox="1">
            <a:spLocks noChangeArrowheads="1"/>
          </p:cNvSpPr>
          <p:nvPr/>
        </p:nvSpPr>
        <p:spPr bwMode="auto">
          <a:xfrm>
            <a:off x="4962525" y="39354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2</a:t>
            </a:r>
            <a:endParaRPr lang="en-US" altLang="en-US" b="1" u="none"/>
          </a:p>
        </p:txBody>
      </p:sp>
      <p:sp>
        <p:nvSpPr>
          <p:cNvPr id="71692" name="Line 12"/>
          <p:cNvSpPr>
            <a:spLocks noChangeShapeType="1"/>
          </p:cNvSpPr>
          <p:nvPr/>
        </p:nvSpPr>
        <p:spPr bwMode="auto">
          <a:xfrm>
            <a:off x="3933825" y="4195763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3" name="Oval 13"/>
          <p:cNvSpPr>
            <a:spLocks noChangeArrowheads="1"/>
          </p:cNvSpPr>
          <p:nvPr/>
        </p:nvSpPr>
        <p:spPr bwMode="auto">
          <a:xfrm>
            <a:off x="6319838" y="3910013"/>
            <a:ext cx="590550" cy="576262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6415088" y="3938588"/>
            <a:ext cx="401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</a:t>
            </a:r>
            <a:endParaRPr lang="en-US" altLang="en-US" b="1" u="none"/>
          </a:p>
        </p:txBody>
      </p:sp>
      <p:sp>
        <p:nvSpPr>
          <p:cNvPr id="71695" name="Line 15"/>
          <p:cNvSpPr>
            <a:spLocks noChangeShapeType="1"/>
          </p:cNvSpPr>
          <p:nvPr/>
        </p:nvSpPr>
        <p:spPr bwMode="auto">
          <a:xfrm>
            <a:off x="5414963" y="4205288"/>
            <a:ext cx="923925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6" name="Oval 16"/>
          <p:cNvSpPr>
            <a:spLocks noChangeArrowheads="1"/>
          </p:cNvSpPr>
          <p:nvPr/>
        </p:nvSpPr>
        <p:spPr bwMode="auto">
          <a:xfrm>
            <a:off x="4833938" y="2495550"/>
            <a:ext cx="590550" cy="576263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7" name="Text Box 17"/>
          <p:cNvSpPr txBox="1">
            <a:spLocks noChangeArrowheads="1"/>
          </p:cNvSpPr>
          <p:nvPr/>
        </p:nvSpPr>
        <p:spPr bwMode="auto">
          <a:xfrm>
            <a:off x="4957763" y="2530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2</a:t>
            </a:r>
            <a:endParaRPr lang="en-US" altLang="en-US" b="1" u="none"/>
          </a:p>
        </p:txBody>
      </p:sp>
      <p:sp>
        <p:nvSpPr>
          <p:cNvPr id="71698" name="Oval 18"/>
          <p:cNvSpPr>
            <a:spLocks noChangeArrowheads="1"/>
          </p:cNvSpPr>
          <p:nvPr/>
        </p:nvSpPr>
        <p:spPr bwMode="auto">
          <a:xfrm>
            <a:off x="6315075" y="2505075"/>
            <a:ext cx="590550" cy="576263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9" name="Text Box 19"/>
          <p:cNvSpPr txBox="1">
            <a:spLocks noChangeArrowheads="1"/>
          </p:cNvSpPr>
          <p:nvPr/>
        </p:nvSpPr>
        <p:spPr bwMode="auto">
          <a:xfrm>
            <a:off x="6438900" y="25542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3</a:t>
            </a:r>
            <a:endParaRPr lang="en-US" altLang="en-US" b="1" u="none"/>
          </a:p>
        </p:txBody>
      </p:sp>
      <p:sp>
        <p:nvSpPr>
          <p:cNvPr id="71700" name="Line 20"/>
          <p:cNvSpPr>
            <a:spLocks noChangeShapeType="1"/>
          </p:cNvSpPr>
          <p:nvPr/>
        </p:nvSpPr>
        <p:spPr bwMode="auto">
          <a:xfrm>
            <a:off x="5410200" y="2800350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1" name="Oval 21"/>
          <p:cNvSpPr>
            <a:spLocks noChangeArrowheads="1"/>
          </p:cNvSpPr>
          <p:nvPr/>
        </p:nvSpPr>
        <p:spPr bwMode="auto">
          <a:xfrm>
            <a:off x="1857375" y="3906838"/>
            <a:ext cx="590550" cy="576262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2" name="Text Box 22"/>
          <p:cNvSpPr txBox="1">
            <a:spLocks noChangeArrowheads="1"/>
          </p:cNvSpPr>
          <p:nvPr/>
        </p:nvSpPr>
        <p:spPr bwMode="auto">
          <a:xfrm>
            <a:off x="1995488" y="39560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2</a:t>
            </a:r>
            <a:endParaRPr lang="en-US" altLang="en-US" b="1" u="none"/>
          </a:p>
        </p:txBody>
      </p:sp>
      <p:sp>
        <p:nvSpPr>
          <p:cNvPr id="71703" name="Line 23"/>
          <p:cNvSpPr>
            <a:spLocks noChangeShapeType="1"/>
          </p:cNvSpPr>
          <p:nvPr/>
        </p:nvSpPr>
        <p:spPr bwMode="auto">
          <a:xfrm>
            <a:off x="2163763" y="3059113"/>
            <a:ext cx="0" cy="8429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4" name="Line 24"/>
          <p:cNvSpPr>
            <a:spLocks noChangeShapeType="1"/>
          </p:cNvSpPr>
          <p:nvPr/>
        </p:nvSpPr>
        <p:spPr bwMode="auto">
          <a:xfrm>
            <a:off x="3644900" y="3068638"/>
            <a:ext cx="0" cy="8429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5" name="Line 25"/>
          <p:cNvSpPr>
            <a:spLocks noChangeShapeType="1"/>
          </p:cNvSpPr>
          <p:nvPr/>
        </p:nvSpPr>
        <p:spPr bwMode="auto">
          <a:xfrm>
            <a:off x="5126038" y="3078163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6" name="Line 26"/>
          <p:cNvSpPr>
            <a:spLocks noChangeShapeType="1"/>
          </p:cNvSpPr>
          <p:nvPr/>
        </p:nvSpPr>
        <p:spPr bwMode="auto">
          <a:xfrm>
            <a:off x="6607175" y="3087688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7" name="Line 27"/>
          <p:cNvSpPr>
            <a:spLocks noChangeShapeType="1"/>
          </p:cNvSpPr>
          <p:nvPr/>
        </p:nvSpPr>
        <p:spPr bwMode="auto">
          <a:xfrm flipV="1">
            <a:off x="3852863" y="2944813"/>
            <a:ext cx="1023937" cy="1028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8" name="Text Box 28"/>
          <p:cNvSpPr txBox="1">
            <a:spLocks noChangeArrowheads="1"/>
          </p:cNvSpPr>
          <p:nvPr/>
        </p:nvSpPr>
        <p:spPr bwMode="auto">
          <a:xfrm>
            <a:off x="2057400" y="2084388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r</a:t>
            </a:r>
          </a:p>
        </p:txBody>
      </p:sp>
      <p:sp>
        <p:nvSpPr>
          <p:cNvPr id="71709" name="Text Box 29"/>
          <p:cNvSpPr txBox="1">
            <a:spLocks noChangeArrowheads="1"/>
          </p:cNvSpPr>
          <p:nvPr/>
        </p:nvSpPr>
        <p:spPr bwMode="auto">
          <a:xfrm>
            <a:off x="3524250" y="2093913"/>
            <a:ext cx="30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s</a:t>
            </a:r>
          </a:p>
        </p:txBody>
      </p:sp>
      <p:sp>
        <p:nvSpPr>
          <p:cNvPr id="71710" name="Text Box 30"/>
          <p:cNvSpPr txBox="1">
            <a:spLocks noChangeArrowheads="1"/>
          </p:cNvSpPr>
          <p:nvPr/>
        </p:nvSpPr>
        <p:spPr bwMode="auto">
          <a:xfrm>
            <a:off x="4991100" y="2103438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t</a:t>
            </a:r>
          </a:p>
        </p:txBody>
      </p:sp>
      <p:sp>
        <p:nvSpPr>
          <p:cNvPr id="71711" name="Text Box 31"/>
          <p:cNvSpPr txBox="1">
            <a:spLocks noChangeArrowheads="1"/>
          </p:cNvSpPr>
          <p:nvPr/>
        </p:nvSpPr>
        <p:spPr bwMode="auto">
          <a:xfrm>
            <a:off x="6457950" y="21129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u</a:t>
            </a:r>
          </a:p>
        </p:txBody>
      </p:sp>
      <p:sp>
        <p:nvSpPr>
          <p:cNvPr id="71712" name="Text Box 32"/>
          <p:cNvSpPr txBox="1">
            <a:spLocks noChangeArrowheads="1"/>
          </p:cNvSpPr>
          <p:nvPr/>
        </p:nvSpPr>
        <p:spPr bwMode="auto">
          <a:xfrm>
            <a:off x="2009775" y="43799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v</a:t>
            </a:r>
          </a:p>
        </p:txBody>
      </p:sp>
      <p:sp>
        <p:nvSpPr>
          <p:cNvPr id="71713" name="Text Box 33"/>
          <p:cNvSpPr txBox="1">
            <a:spLocks noChangeArrowheads="1"/>
          </p:cNvSpPr>
          <p:nvPr/>
        </p:nvSpPr>
        <p:spPr bwMode="auto">
          <a:xfrm>
            <a:off x="3490913" y="4389438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w</a:t>
            </a:r>
          </a:p>
        </p:txBody>
      </p:sp>
      <p:sp>
        <p:nvSpPr>
          <p:cNvPr id="71714" name="Text Box 34"/>
          <p:cNvSpPr txBox="1">
            <a:spLocks noChangeArrowheads="1"/>
          </p:cNvSpPr>
          <p:nvPr/>
        </p:nvSpPr>
        <p:spPr bwMode="auto">
          <a:xfrm>
            <a:off x="4986338" y="43989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x</a:t>
            </a:r>
          </a:p>
        </p:txBody>
      </p:sp>
      <p:sp>
        <p:nvSpPr>
          <p:cNvPr id="71715" name="Text Box 35"/>
          <p:cNvSpPr txBox="1">
            <a:spLocks noChangeArrowheads="1"/>
          </p:cNvSpPr>
          <p:nvPr/>
        </p:nvSpPr>
        <p:spPr bwMode="auto">
          <a:xfrm>
            <a:off x="6467475" y="4394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y</a:t>
            </a:r>
          </a:p>
        </p:txBody>
      </p:sp>
      <p:sp>
        <p:nvSpPr>
          <p:cNvPr id="71716" name="Text Box 36"/>
          <p:cNvSpPr txBox="1">
            <a:spLocks noChangeArrowheads="1"/>
          </p:cNvSpPr>
          <p:nvPr/>
        </p:nvSpPr>
        <p:spPr bwMode="auto">
          <a:xfrm>
            <a:off x="3949700" y="5302250"/>
            <a:ext cx="1465263" cy="8509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/>
              <a:t>Q:</a:t>
            </a:r>
            <a:r>
              <a:rPr lang="en-US" altLang="en-US" u="none"/>
              <a:t>  x  v  u</a:t>
            </a:r>
          </a:p>
          <a:p>
            <a:r>
              <a:rPr lang="en-US" altLang="en-US" u="none"/>
              <a:t>      2  2  3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31CDA-0741-410D-BAB8-2980167CC4E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401762"/>
          </a:xfrm>
        </p:spPr>
        <p:txBody>
          <a:bodyPr/>
          <a:lstStyle/>
          <a:p>
            <a:r>
              <a:rPr lang="en-US" altLang="en-US" dirty="0"/>
              <a:t>Example (BFS)</a:t>
            </a:r>
          </a:p>
        </p:txBody>
      </p:sp>
      <p:sp>
        <p:nvSpPr>
          <p:cNvPr id="72707" name="Oval 3"/>
          <p:cNvSpPr>
            <a:spLocks noChangeArrowheads="1"/>
          </p:cNvSpPr>
          <p:nvPr/>
        </p:nvSpPr>
        <p:spPr bwMode="auto">
          <a:xfrm>
            <a:off x="1876425" y="2497138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2000250" y="25606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1</a:t>
            </a:r>
            <a:endParaRPr lang="en-US" altLang="en-US" b="1" u="none"/>
          </a:p>
        </p:txBody>
      </p:sp>
      <p:sp>
        <p:nvSpPr>
          <p:cNvPr id="72709" name="Oval 5"/>
          <p:cNvSpPr>
            <a:spLocks noChangeArrowheads="1"/>
          </p:cNvSpPr>
          <p:nvPr/>
        </p:nvSpPr>
        <p:spPr bwMode="auto">
          <a:xfrm>
            <a:off x="3357563" y="2490788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3481388" y="25542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0</a:t>
            </a:r>
            <a:endParaRPr lang="en-US" altLang="en-US" b="1" u="none"/>
          </a:p>
        </p:txBody>
      </p:sp>
      <p:sp>
        <p:nvSpPr>
          <p:cNvPr id="72711" name="Line 7"/>
          <p:cNvSpPr>
            <a:spLocks noChangeShapeType="1"/>
          </p:cNvSpPr>
          <p:nvPr/>
        </p:nvSpPr>
        <p:spPr bwMode="auto">
          <a:xfrm>
            <a:off x="2452688" y="2786063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2" name="Oval 8"/>
          <p:cNvSpPr>
            <a:spLocks noChangeArrowheads="1"/>
          </p:cNvSpPr>
          <p:nvPr/>
        </p:nvSpPr>
        <p:spPr bwMode="auto">
          <a:xfrm>
            <a:off x="3357563" y="3906838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3481388" y="39560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1</a:t>
            </a:r>
            <a:endParaRPr lang="en-US" altLang="en-US" b="1" u="none"/>
          </a:p>
        </p:txBody>
      </p:sp>
      <p:sp>
        <p:nvSpPr>
          <p:cNvPr id="72714" name="Oval 10"/>
          <p:cNvSpPr>
            <a:spLocks noChangeArrowheads="1"/>
          </p:cNvSpPr>
          <p:nvPr/>
        </p:nvSpPr>
        <p:spPr bwMode="auto">
          <a:xfrm>
            <a:off x="4838700" y="3900488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4962525" y="39354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2</a:t>
            </a:r>
            <a:endParaRPr lang="en-US" altLang="en-US" b="1" u="none"/>
          </a:p>
        </p:txBody>
      </p:sp>
      <p:sp>
        <p:nvSpPr>
          <p:cNvPr id="72716" name="Line 12"/>
          <p:cNvSpPr>
            <a:spLocks noChangeShapeType="1"/>
          </p:cNvSpPr>
          <p:nvPr/>
        </p:nvSpPr>
        <p:spPr bwMode="auto">
          <a:xfrm>
            <a:off x="3933825" y="4195763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7" name="Oval 13"/>
          <p:cNvSpPr>
            <a:spLocks noChangeArrowheads="1"/>
          </p:cNvSpPr>
          <p:nvPr/>
        </p:nvSpPr>
        <p:spPr bwMode="auto">
          <a:xfrm>
            <a:off x="6319838" y="3910013"/>
            <a:ext cx="590550" cy="576262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6429375" y="39449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3</a:t>
            </a:r>
            <a:endParaRPr lang="en-US" altLang="en-US" b="1" u="none"/>
          </a:p>
        </p:txBody>
      </p:sp>
      <p:sp>
        <p:nvSpPr>
          <p:cNvPr id="72719" name="Line 15"/>
          <p:cNvSpPr>
            <a:spLocks noChangeShapeType="1"/>
          </p:cNvSpPr>
          <p:nvPr/>
        </p:nvSpPr>
        <p:spPr bwMode="auto">
          <a:xfrm>
            <a:off x="5414963" y="4205288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20" name="Oval 16"/>
          <p:cNvSpPr>
            <a:spLocks noChangeArrowheads="1"/>
          </p:cNvSpPr>
          <p:nvPr/>
        </p:nvSpPr>
        <p:spPr bwMode="auto">
          <a:xfrm>
            <a:off x="4833938" y="2495550"/>
            <a:ext cx="590550" cy="576263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21" name="Text Box 17"/>
          <p:cNvSpPr txBox="1">
            <a:spLocks noChangeArrowheads="1"/>
          </p:cNvSpPr>
          <p:nvPr/>
        </p:nvSpPr>
        <p:spPr bwMode="auto">
          <a:xfrm>
            <a:off x="4957763" y="2530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2</a:t>
            </a:r>
            <a:endParaRPr lang="en-US" altLang="en-US" b="1" u="none"/>
          </a:p>
        </p:txBody>
      </p:sp>
      <p:sp>
        <p:nvSpPr>
          <p:cNvPr id="72722" name="Oval 18"/>
          <p:cNvSpPr>
            <a:spLocks noChangeArrowheads="1"/>
          </p:cNvSpPr>
          <p:nvPr/>
        </p:nvSpPr>
        <p:spPr bwMode="auto">
          <a:xfrm>
            <a:off x="6315075" y="2505075"/>
            <a:ext cx="590550" cy="576263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23" name="Text Box 19"/>
          <p:cNvSpPr txBox="1">
            <a:spLocks noChangeArrowheads="1"/>
          </p:cNvSpPr>
          <p:nvPr/>
        </p:nvSpPr>
        <p:spPr bwMode="auto">
          <a:xfrm>
            <a:off x="6438900" y="25542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3</a:t>
            </a:r>
            <a:endParaRPr lang="en-US" altLang="en-US" b="1" u="none"/>
          </a:p>
        </p:txBody>
      </p:sp>
      <p:sp>
        <p:nvSpPr>
          <p:cNvPr id="72724" name="Line 20"/>
          <p:cNvSpPr>
            <a:spLocks noChangeShapeType="1"/>
          </p:cNvSpPr>
          <p:nvPr/>
        </p:nvSpPr>
        <p:spPr bwMode="auto">
          <a:xfrm>
            <a:off x="5410200" y="2800350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25" name="Oval 21"/>
          <p:cNvSpPr>
            <a:spLocks noChangeArrowheads="1"/>
          </p:cNvSpPr>
          <p:nvPr/>
        </p:nvSpPr>
        <p:spPr bwMode="auto">
          <a:xfrm>
            <a:off x="1857375" y="3906838"/>
            <a:ext cx="590550" cy="576262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26" name="Text Box 22"/>
          <p:cNvSpPr txBox="1">
            <a:spLocks noChangeArrowheads="1"/>
          </p:cNvSpPr>
          <p:nvPr/>
        </p:nvSpPr>
        <p:spPr bwMode="auto">
          <a:xfrm>
            <a:off x="1995488" y="39560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2</a:t>
            </a:r>
            <a:endParaRPr lang="en-US" altLang="en-US" b="1" u="none"/>
          </a:p>
        </p:txBody>
      </p:sp>
      <p:sp>
        <p:nvSpPr>
          <p:cNvPr id="72727" name="Line 23"/>
          <p:cNvSpPr>
            <a:spLocks noChangeShapeType="1"/>
          </p:cNvSpPr>
          <p:nvPr/>
        </p:nvSpPr>
        <p:spPr bwMode="auto">
          <a:xfrm>
            <a:off x="2163763" y="3059113"/>
            <a:ext cx="0" cy="8429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28" name="Line 24"/>
          <p:cNvSpPr>
            <a:spLocks noChangeShapeType="1"/>
          </p:cNvSpPr>
          <p:nvPr/>
        </p:nvSpPr>
        <p:spPr bwMode="auto">
          <a:xfrm>
            <a:off x="3644900" y="3068638"/>
            <a:ext cx="0" cy="8429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29" name="Line 25"/>
          <p:cNvSpPr>
            <a:spLocks noChangeShapeType="1"/>
          </p:cNvSpPr>
          <p:nvPr/>
        </p:nvSpPr>
        <p:spPr bwMode="auto">
          <a:xfrm>
            <a:off x="5126038" y="3078163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30" name="Line 26"/>
          <p:cNvSpPr>
            <a:spLocks noChangeShapeType="1"/>
          </p:cNvSpPr>
          <p:nvPr/>
        </p:nvSpPr>
        <p:spPr bwMode="auto">
          <a:xfrm>
            <a:off x="6607175" y="3087688"/>
            <a:ext cx="0" cy="8429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31" name="Line 27"/>
          <p:cNvSpPr>
            <a:spLocks noChangeShapeType="1"/>
          </p:cNvSpPr>
          <p:nvPr/>
        </p:nvSpPr>
        <p:spPr bwMode="auto">
          <a:xfrm flipV="1">
            <a:off x="3852863" y="2944813"/>
            <a:ext cx="1023937" cy="1028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32" name="Text Box 28"/>
          <p:cNvSpPr txBox="1">
            <a:spLocks noChangeArrowheads="1"/>
          </p:cNvSpPr>
          <p:nvPr/>
        </p:nvSpPr>
        <p:spPr bwMode="auto">
          <a:xfrm>
            <a:off x="2057400" y="2084388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r</a:t>
            </a:r>
          </a:p>
        </p:txBody>
      </p:sp>
      <p:sp>
        <p:nvSpPr>
          <p:cNvPr id="72733" name="Text Box 29"/>
          <p:cNvSpPr txBox="1">
            <a:spLocks noChangeArrowheads="1"/>
          </p:cNvSpPr>
          <p:nvPr/>
        </p:nvSpPr>
        <p:spPr bwMode="auto">
          <a:xfrm>
            <a:off x="3524250" y="2093913"/>
            <a:ext cx="30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s</a:t>
            </a:r>
          </a:p>
        </p:txBody>
      </p:sp>
      <p:sp>
        <p:nvSpPr>
          <p:cNvPr id="72734" name="Text Box 30"/>
          <p:cNvSpPr txBox="1">
            <a:spLocks noChangeArrowheads="1"/>
          </p:cNvSpPr>
          <p:nvPr/>
        </p:nvSpPr>
        <p:spPr bwMode="auto">
          <a:xfrm>
            <a:off x="4991100" y="2103438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t</a:t>
            </a:r>
          </a:p>
        </p:txBody>
      </p:sp>
      <p:sp>
        <p:nvSpPr>
          <p:cNvPr id="72735" name="Text Box 31"/>
          <p:cNvSpPr txBox="1">
            <a:spLocks noChangeArrowheads="1"/>
          </p:cNvSpPr>
          <p:nvPr/>
        </p:nvSpPr>
        <p:spPr bwMode="auto">
          <a:xfrm>
            <a:off x="6457950" y="21129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u</a:t>
            </a:r>
          </a:p>
        </p:txBody>
      </p:sp>
      <p:sp>
        <p:nvSpPr>
          <p:cNvPr id="72736" name="Text Box 32"/>
          <p:cNvSpPr txBox="1">
            <a:spLocks noChangeArrowheads="1"/>
          </p:cNvSpPr>
          <p:nvPr/>
        </p:nvSpPr>
        <p:spPr bwMode="auto">
          <a:xfrm>
            <a:off x="2009775" y="43799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v</a:t>
            </a:r>
          </a:p>
        </p:txBody>
      </p:sp>
      <p:sp>
        <p:nvSpPr>
          <p:cNvPr id="72737" name="Text Box 33"/>
          <p:cNvSpPr txBox="1">
            <a:spLocks noChangeArrowheads="1"/>
          </p:cNvSpPr>
          <p:nvPr/>
        </p:nvSpPr>
        <p:spPr bwMode="auto">
          <a:xfrm>
            <a:off x="3490913" y="4389438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w</a:t>
            </a:r>
          </a:p>
        </p:txBody>
      </p:sp>
      <p:sp>
        <p:nvSpPr>
          <p:cNvPr id="72738" name="Text Box 34"/>
          <p:cNvSpPr txBox="1">
            <a:spLocks noChangeArrowheads="1"/>
          </p:cNvSpPr>
          <p:nvPr/>
        </p:nvSpPr>
        <p:spPr bwMode="auto">
          <a:xfrm>
            <a:off x="4986338" y="43989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x</a:t>
            </a:r>
          </a:p>
        </p:txBody>
      </p:sp>
      <p:sp>
        <p:nvSpPr>
          <p:cNvPr id="72739" name="Text Box 35"/>
          <p:cNvSpPr txBox="1">
            <a:spLocks noChangeArrowheads="1"/>
          </p:cNvSpPr>
          <p:nvPr/>
        </p:nvSpPr>
        <p:spPr bwMode="auto">
          <a:xfrm>
            <a:off x="6467475" y="4394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y</a:t>
            </a:r>
          </a:p>
        </p:txBody>
      </p:sp>
      <p:sp>
        <p:nvSpPr>
          <p:cNvPr id="72740" name="Text Box 36"/>
          <p:cNvSpPr txBox="1">
            <a:spLocks noChangeArrowheads="1"/>
          </p:cNvSpPr>
          <p:nvPr/>
        </p:nvSpPr>
        <p:spPr bwMode="auto">
          <a:xfrm>
            <a:off x="3949700" y="5302250"/>
            <a:ext cx="1465263" cy="8509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/>
              <a:t>Q:</a:t>
            </a:r>
            <a:r>
              <a:rPr lang="en-US" altLang="en-US" u="none"/>
              <a:t>  v  u  y</a:t>
            </a:r>
          </a:p>
          <a:p>
            <a:r>
              <a:rPr lang="en-US" altLang="en-US" u="none"/>
              <a:t>      2  3  3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31CDA-0741-410D-BAB8-2980167CC4E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2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401762"/>
          </a:xfrm>
        </p:spPr>
        <p:txBody>
          <a:bodyPr/>
          <a:lstStyle/>
          <a:p>
            <a:r>
              <a:rPr lang="en-US" altLang="en-US" dirty="0"/>
              <a:t>Example (BFS)</a:t>
            </a:r>
          </a:p>
        </p:txBody>
      </p:sp>
      <p:sp>
        <p:nvSpPr>
          <p:cNvPr id="73731" name="Oval 3"/>
          <p:cNvSpPr>
            <a:spLocks noChangeArrowheads="1"/>
          </p:cNvSpPr>
          <p:nvPr/>
        </p:nvSpPr>
        <p:spPr bwMode="auto">
          <a:xfrm>
            <a:off x="1876425" y="2497138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2000250" y="25606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1</a:t>
            </a:r>
            <a:endParaRPr lang="en-US" altLang="en-US" b="1" u="none"/>
          </a:p>
        </p:txBody>
      </p:sp>
      <p:sp>
        <p:nvSpPr>
          <p:cNvPr id="73733" name="Oval 5"/>
          <p:cNvSpPr>
            <a:spLocks noChangeArrowheads="1"/>
          </p:cNvSpPr>
          <p:nvPr/>
        </p:nvSpPr>
        <p:spPr bwMode="auto">
          <a:xfrm>
            <a:off x="3357563" y="2490788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3481388" y="25542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0</a:t>
            </a:r>
            <a:endParaRPr lang="en-US" altLang="en-US" b="1" u="none"/>
          </a:p>
        </p:txBody>
      </p:sp>
      <p:sp>
        <p:nvSpPr>
          <p:cNvPr id="73735" name="Line 7"/>
          <p:cNvSpPr>
            <a:spLocks noChangeShapeType="1"/>
          </p:cNvSpPr>
          <p:nvPr/>
        </p:nvSpPr>
        <p:spPr bwMode="auto">
          <a:xfrm>
            <a:off x="2452688" y="2786063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6" name="Oval 8"/>
          <p:cNvSpPr>
            <a:spLocks noChangeArrowheads="1"/>
          </p:cNvSpPr>
          <p:nvPr/>
        </p:nvSpPr>
        <p:spPr bwMode="auto">
          <a:xfrm>
            <a:off x="3357563" y="3906838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3481388" y="39560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1</a:t>
            </a:r>
            <a:endParaRPr lang="en-US" altLang="en-US" b="1" u="none"/>
          </a:p>
        </p:txBody>
      </p:sp>
      <p:sp>
        <p:nvSpPr>
          <p:cNvPr id="73738" name="Oval 10"/>
          <p:cNvSpPr>
            <a:spLocks noChangeArrowheads="1"/>
          </p:cNvSpPr>
          <p:nvPr/>
        </p:nvSpPr>
        <p:spPr bwMode="auto">
          <a:xfrm>
            <a:off x="4838700" y="3900488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4962525" y="39354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2</a:t>
            </a:r>
            <a:endParaRPr lang="en-US" altLang="en-US" b="1" u="none"/>
          </a:p>
        </p:txBody>
      </p:sp>
      <p:sp>
        <p:nvSpPr>
          <p:cNvPr id="73740" name="Line 12"/>
          <p:cNvSpPr>
            <a:spLocks noChangeShapeType="1"/>
          </p:cNvSpPr>
          <p:nvPr/>
        </p:nvSpPr>
        <p:spPr bwMode="auto">
          <a:xfrm>
            <a:off x="3933825" y="4195763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41" name="Oval 13"/>
          <p:cNvSpPr>
            <a:spLocks noChangeArrowheads="1"/>
          </p:cNvSpPr>
          <p:nvPr/>
        </p:nvSpPr>
        <p:spPr bwMode="auto">
          <a:xfrm>
            <a:off x="6319838" y="3910013"/>
            <a:ext cx="590550" cy="576262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6429375" y="39449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3</a:t>
            </a:r>
            <a:endParaRPr lang="en-US" altLang="en-US" b="1" u="none"/>
          </a:p>
        </p:txBody>
      </p:sp>
      <p:sp>
        <p:nvSpPr>
          <p:cNvPr id="73743" name="Line 15"/>
          <p:cNvSpPr>
            <a:spLocks noChangeShapeType="1"/>
          </p:cNvSpPr>
          <p:nvPr/>
        </p:nvSpPr>
        <p:spPr bwMode="auto">
          <a:xfrm>
            <a:off x="5414963" y="4205288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44" name="Oval 16"/>
          <p:cNvSpPr>
            <a:spLocks noChangeArrowheads="1"/>
          </p:cNvSpPr>
          <p:nvPr/>
        </p:nvSpPr>
        <p:spPr bwMode="auto">
          <a:xfrm>
            <a:off x="4833938" y="2495550"/>
            <a:ext cx="590550" cy="576263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45" name="Text Box 17"/>
          <p:cNvSpPr txBox="1">
            <a:spLocks noChangeArrowheads="1"/>
          </p:cNvSpPr>
          <p:nvPr/>
        </p:nvSpPr>
        <p:spPr bwMode="auto">
          <a:xfrm>
            <a:off x="4957763" y="2530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2</a:t>
            </a:r>
            <a:endParaRPr lang="en-US" altLang="en-US" b="1" u="none"/>
          </a:p>
        </p:txBody>
      </p:sp>
      <p:sp>
        <p:nvSpPr>
          <p:cNvPr id="73746" name="Oval 18"/>
          <p:cNvSpPr>
            <a:spLocks noChangeArrowheads="1"/>
          </p:cNvSpPr>
          <p:nvPr/>
        </p:nvSpPr>
        <p:spPr bwMode="auto">
          <a:xfrm>
            <a:off x="6315075" y="2505075"/>
            <a:ext cx="590550" cy="576263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47" name="Text Box 19"/>
          <p:cNvSpPr txBox="1">
            <a:spLocks noChangeArrowheads="1"/>
          </p:cNvSpPr>
          <p:nvPr/>
        </p:nvSpPr>
        <p:spPr bwMode="auto">
          <a:xfrm>
            <a:off x="6438900" y="25542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3</a:t>
            </a:r>
            <a:endParaRPr lang="en-US" altLang="en-US" b="1" u="none"/>
          </a:p>
        </p:txBody>
      </p:sp>
      <p:sp>
        <p:nvSpPr>
          <p:cNvPr id="73748" name="Line 20"/>
          <p:cNvSpPr>
            <a:spLocks noChangeShapeType="1"/>
          </p:cNvSpPr>
          <p:nvPr/>
        </p:nvSpPr>
        <p:spPr bwMode="auto">
          <a:xfrm>
            <a:off x="5410200" y="2800350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49" name="Oval 21"/>
          <p:cNvSpPr>
            <a:spLocks noChangeArrowheads="1"/>
          </p:cNvSpPr>
          <p:nvPr/>
        </p:nvSpPr>
        <p:spPr bwMode="auto">
          <a:xfrm>
            <a:off x="1857375" y="3906838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50" name="Text Box 22"/>
          <p:cNvSpPr txBox="1">
            <a:spLocks noChangeArrowheads="1"/>
          </p:cNvSpPr>
          <p:nvPr/>
        </p:nvSpPr>
        <p:spPr bwMode="auto">
          <a:xfrm>
            <a:off x="1995488" y="39560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2</a:t>
            </a:r>
            <a:endParaRPr lang="en-US" altLang="en-US" b="1" u="none"/>
          </a:p>
        </p:txBody>
      </p:sp>
      <p:sp>
        <p:nvSpPr>
          <p:cNvPr id="73751" name="Line 23"/>
          <p:cNvSpPr>
            <a:spLocks noChangeShapeType="1"/>
          </p:cNvSpPr>
          <p:nvPr/>
        </p:nvSpPr>
        <p:spPr bwMode="auto">
          <a:xfrm>
            <a:off x="2163763" y="3059113"/>
            <a:ext cx="0" cy="8429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52" name="Line 24"/>
          <p:cNvSpPr>
            <a:spLocks noChangeShapeType="1"/>
          </p:cNvSpPr>
          <p:nvPr/>
        </p:nvSpPr>
        <p:spPr bwMode="auto">
          <a:xfrm>
            <a:off x="3644900" y="3068638"/>
            <a:ext cx="0" cy="8429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53" name="Line 25"/>
          <p:cNvSpPr>
            <a:spLocks noChangeShapeType="1"/>
          </p:cNvSpPr>
          <p:nvPr/>
        </p:nvSpPr>
        <p:spPr bwMode="auto">
          <a:xfrm>
            <a:off x="5126038" y="3078163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54" name="Line 26"/>
          <p:cNvSpPr>
            <a:spLocks noChangeShapeType="1"/>
          </p:cNvSpPr>
          <p:nvPr/>
        </p:nvSpPr>
        <p:spPr bwMode="auto">
          <a:xfrm>
            <a:off x="6607175" y="3087688"/>
            <a:ext cx="0" cy="8429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55" name="Line 27"/>
          <p:cNvSpPr>
            <a:spLocks noChangeShapeType="1"/>
          </p:cNvSpPr>
          <p:nvPr/>
        </p:nvSpPr>
        <p:spPr bwMode="auto">
          <a:xfrm flipV="1">
            <a:off x="3852863" y="2944813"/>
            <a:ext cx="1023937" cy="1028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56" name="Text Box 28"/>
          <p:cNvSpPr txBox="1">
            <a:spLocks noChangeArrowheads="1"/>
          </p:cNvSpPr>
          <p:nvPr/>
        </p:nvSpPr>
        <p:spPr bwMode="auto">
          <a:xfrm>
            <a:off x="2057400" y="2084388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r</a:t>
            </a:r>
          </a:p>
        </p:txBody>
      </p:sp>
      <p:sp>
        <p:nvSpPr>
          <p:cNvPr id="73757" name="Text Box 29"/>
          <p:cNvSpPr txBox="1">
            <a:spLocks noChangeArrowheads="1"/>
          </p:cNvSpPr>
          <p:nvPr/>
        </p:nvSpPr>
        <p:spPr bwMode="auto">
          <a:xfrm>
            <a:off x="3524250" y="2093913"/>
            <a:ext cx="30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s</a:t>
            </a:r>
          </a:p>
        </p:txBody>
      </p:sp>
      <p:sp>
        <p:nvSpPr>
          <p:cNvPr id="73758" name="Text Box 30"/>
          <p:cNvSpPr txBox="1">
            <a:spLocks noChangeArrowheads="1"/>
          </p:cNvSpPr>
          <p:nvPr/>
        </p:nvSpPr>
        <p:spPr bwMode="auto">
          <a:xfrm>
            <a:off x="4991100" y="2103438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t</a:t>
            </a:r>
          </a:p>
        </p:txBody>
      </p:sp>
      <p:sp>
        <p:nvSpPr>
          <p:cNvPr id="73759" name="Text Box 31"/>
          <p:cNvSpPr txBox="1">
            <a:spLocks noChangeArrowheads="1"/>
          </p:cNvSpPr>
          <p:nvPr/>
        </p:nvSpPr>
        <p:spPr bwMode="auto">
          <a:xfrm>
            <a:off x="6457950" y="21129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u</a:t>
            </a:r>
          </a:p>
        </p:txBody>
      </p:sp>
      <p:sp>
        <p:nvSpPr>
          <p:cNvPr id="73760" name="Text Box 32"/>
          <p:cNvSpPr txBox="1">
            <a:spLocks noChangeArrowheads="1"/>
          </p:cNvSpPr>
          <p:nvPr/>
        </p:nvSpPr>
        <p:spPr bwMode="auto">
          <a:xfrm>
            <a:off x="2009775" y="43799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v</a:t>
            </a:r>
          </a:p>
        </p:txBody>
      </p:sp>
      <p:sp>
        <p:nvSpPr>
          <p:cNvPr id="73761" name="Text Box 33"/>
          <p:cNvSpPr txBox="1">
            <a:spLocks noChangeArrowheads="1"/>
          </p:cNvSpPr>
          <p:nvPr/>
        </p:nvSpPr>
        <p:spPr bwMode="auto">
          <a:xfrm>
            <a:off x="3490913" y="4389438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w</a:t>
            </a:r>
          </a:p>
        </p:txBody>
      </p:sp>
      <p:sp>
        <p:nvSpPr>
          <p:cNvPr id="73762" name="Text Box 34"/>
          <p:cNvSpPr txBox="1">
            <a:spLocks noChangeArrowheads="1"/>
          </p:cNvSpPr>
          <p:nvPr/>
        </p:nvSpPr>
        <p:spPr bwMode="auto">
          <a:xfrm>
            <a:off x="4986338" y="43989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x</a:t>
            </a:r>
          </a:p>
        </p:txBody>
      </p:sp>
      <p:sp>
        <p:nvSpPr>
          <p:cNvPr id="73763" name="Text Box 35"/>
          <p:cNvSpPr txBox="1">
            <a:spLocks noChangeArrowheads="1"/>
          </p:cNvSpPr>
          <p:nvPr/>
        </p:nvSpPr>
        <p:spPr bwMode="auto">
          <a:xfrm>
            <a:off x="6467475" y="4394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y</a:t>
            </a:r>
          </a:p>
        </p:txBody>
      </p:sp>
      <p:sp>
        <p:nvSpPr>
          <p:cNvPr id="73764" name="Text Box 36"/>
          <p:cNvSpPr txBox="1">
            <a:spLocks noChangeArrowheads="1"/>
          </p:cNvSpPr>
          <p:nvPr/>
        </p:nvSpPr>
        <p:spPr bwMode="auto">
          <a:xfrm>
            <a:off x="3949700" y="5302250"/>
            <a:ext cx="1160463" cy="8509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/>
              <a:t>Q:</a:t>
            </a:r>
            <a:r>
              <a:rPr lang="en-US" altLang="en-US" u="none"/>
              <a:t>  u  y</a:t>
            </a:r>
          </a:p>
          <a:p>
            <a:r>
              <a:rPr lang="en-US" altLang="en-US" u="none"/>
              <a:t>      3  3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31CDA-0741-410D-BAB8-2980167CC4E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7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(BFS)</a:t>
            </a:r>
          </a:p>
        </p:txBody>
      </p:sp>
      <p:sp>
        <p:nvSpPr>
          <p:cNvPr id="74755" name="Oval 3"/>
          <p:cNvSpPr>
            <a:spLocks noChangeArrowheads="1"/>
          </p:cNvSpPr>
          <p:nvPr/>
        </p:nvSpPr>
        <p:spPr bwMode="auto">
          <a:xfrm>
            <a:off x="1876425" y="2497138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2000250" y="25606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1</a:t>
            </a:r>
            <a:endParaRPr lang="en-US" altLang="en-US" b="1" u="none"/>
          </a:p>
        </p:txBody>
      </p:sp>
      <p:sp>
        <p:nvSpPr>
          <p:cNvPr id="74757" name="Oval 5"/>
          <p:cNvSpPr>
            <a:spLocks noChangeArrowheads="1"/>
          </p:cNvSpPr>
          <p:nvPr/>
        </p:nvSpPr>
        <p:spPr bwMode="auto">
          <a:xfrm>
            <a:off x="3357563" y="2490788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3481388" y="25542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0</a:t>
            </a:r>
            <a:endParaRPr lang="en-US" altLang="en-US" b="1" u="none"/>
          </a:p>
        </p:txBody>
      </p:sp>
      <p:sp>
        <p:nvSpPr>
          <p:cNvPr id="74759" name="Line 7"/>
          <p:cNvSpPr>
            <a:spLocks noChangeShapeType="1"/>
          </p:cNvSpPr>
          <p:nvPr/>
        </p:nvSpPr>
        <p:spPr bwMode="auto">
          <a:xfrm>
            <a:off x="2452688" y="2786063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0" name="Oval 8"/>
          <p:cNvSpPr>
            <a:spLocks noChangeArrowheads="1"/>
          </p:cNvSpPr>
          <p:nvPr/>
        </p:nvSpPr>
        <p:spPr bwMode="auto">
          <a:xfrm>
            <a:off x="3357563" y="3906838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3481388" y="39560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1</a:t>
            </a:r>
            <a:endParaRPr lang="en-US" altLang="en-US" b="1" u="none"/>
          </a:p>
        </p:txBody>
      </p:sp>
      <p:sp>
        <p:nvSpPr>
          <p:cNvPr id="74762" name="Oval 10"/>
          <p:cNvSpPr>
            <a:spLocks noChangeArrowheads="1"/>
          </p:cNvSpPr>
          <p:nvPr/>
        </p:nvSpPr>
        <p:spPr bwMode="auto">
          <a:xfrm>
            <a:off x="4838700" y="3900488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4962525" y="39354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2</a:t>
            </a:r>
            <a:endParaRPr lang="en-US" altLang="en-US" b="1" u="none"/>
          </a:p>
        </p:txBody>
      </p:sp>
      <p:sp>
        <p:nvSpPr>
          <p:cNvPr id="74764" name="Line 12"/>
          <p:cNvSpPr>
            <a:spLocks noChangeShapeType="1"/>
          </p:cNvSpPr>
          <p:nvPr/>
        </p:nvSpPr>
        <p:spPr bwMode="auto">
          <a:xfrm>
            <a:off x="3933825" y="4195763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5" name="Oval 13"/>
          <p:cNvSpPr>
            <a:spLocks noChangeArrowheads="1"/>
          </p:cNvSpPr>
          <p:nvPr/>
        </p:nvSpPr>
        <p:spPr bwMode="auto">
          <a:xfrm>
            <a:off x="6319838" y="3910013"/>
            <a:ext cx="590550" cy="576262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6" name="Text Box 14"/>
          <p:cNvSpPr txBox="1">
            <a:spLocks noChangeArrowheads="1"/>
          </p:cNvSpPr>
          <p:nvPr/>
        </p:nvSpPr>
        <p:spPr bwMode="auto">
          <a:xfrm>
            <a:off x="6429375" y="39449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3</a:t>
            </a:r>
            <a:endParaRPr lang="en-US" altLang="en-US" b="1" u="none"/>
          </a:p>
        </p:txBody>
      </p:sp>
      <p:sp>
        <p:nvSpPr>
          <p:cNvPr id="74767" name="Line 15"/>
          <p:cNvSpPr>
            <a:spLocks noChangeShapeType="1"/>
          </p:cNvSpPr>
          <p:nvPr/>
        </p:nvSpPr>
        <p:spPr bwMode="auto">
          <a:xfrm>
            <a:off x="5414963" y="4205288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8" name="Oval 16"/>
          <p:cNvSpPr>
            <a:spLocks noChangeArrowheads="1"/>
          </p:cNvSpPr>
          <p:nvPr/>
        </p:nvSpPr>
        <p:spPr bwMode="auto">
          <a:xfrm>
            <a:off x="4833938" y="2495550"/>
            <a:ext cx="590550" cy="576263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9" name="Text Box 17"/>
          <p:cNvSpPr txBox="1">
            <a:spLocks noChangeArrowheads="1"/>
          </p:cNvSpPr>
          <p:nvPr/>
        </p:nvSpPr>
        <p:spPr bwMode="auto">
          <a:xfrm>
            <a:off x="4957763" y="2530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2</a:t>
            </a:r>
            <a:endParaRPr lang="en-US" altLang="en-US" b="1" u="none"/>
          </a:p>
        </p:txBody>
      </p:sp>
      <p:sp>
        <p:nvSpPr>
          <p:cNvPr id="74770" name="Oval 18"/>
          <p:cNvSpPr>
            <a:spLocks noChangeArrowheads="1"/>
          </p:cNvSpPr>
          <p:nvPr/>
        </p:nvSpPr>
        <p:spPr bwMode="auto">
          <a:xfrm>
            <a:off x="6315075" y="2505075"/>
            <a:ext cx="590550" cy="576263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1" name="Text Box 19"/>
          <p:cNvSpPr txBox="1">
            <a:spLocks noChangeArrowheads="1"/>
          </p:cNvSpPr>
          <p:nvPr/>
        </p:nvSpPr>
        <p:spPr bwMode="auto">
          <a:xfrm>
            <a:off x="6438900" y="25542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3</a:t>
            </a:r>
            <a:endParaRPr lang="en-US" altLang="en-US" b="1" u="none"/>
          </a:p>
        </p:txBody>
      </p:sp>
      <p:sp>
        <p:nvSpPr>
          <p:cNvPr id="74772" name="Line 20"/>
          <p:cNvSpPr>
            <a:spLocks noChangeShapeType="1"/>
          </p:cNvSpPr>
          <p:nvPr/>
        </p:nvSpPr>
        <p:spPr bwMode="auto">
          <a:xfrm>
            <a:off x="5410200" y="2800350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3" name="Oval 21"/>
          <p:cNvSpPr>
            <a:spLocks noChangeArrowheads="1"/>
          </p:cNvSpPr>
          <p:nvPr/>
        </p:nvSpPr>
        <p:spPr bwMode="auto">
          <a:xfrm>
            <a:off x="1857375" y="3906838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4" name="Text Box 22"/>
          <p:cNvSpPr txBox="1">
            <a:spLocks noChangeArrowheads="1"/>
          </p:cNvSpPr>
          <p:nvPr/>
        </p:nvSpPr>
        <p:spPr bwMode="auto">
          <a:xfrm>
            <a:off x="1995488" y="39560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2</a:t>
            </a:r>
            <a:endParaRPr lang="en-US" altLang="en-US" b="1" u="none"/>
          </a:p>
        </p:txBody>
      </p:sp>
      <p:sp>
        <p:nvSpPr>
          <p:cNvPr id="74775" name="Line 23"/>
          <p:cNvSpPr>
            <a:spLocks noChangeShapeType="1"/>
          </p:cNvSpPr>
          <p:nvPr/>
        </p:nvSpPr>
        <p:spPr bwMode="auto">
          <a:xfrm>
            <a:off x="2163763" y="3059113"/>
            <a:ext cx="0" cy="8429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6" name="Line 24"/>
          <p:cNvSpPr>
            <a:spLocks noChangeShapeType="1"/>
          </p:cNvSpPr>
          <p:nvPr/>
        </p:nvSpPr>
        <p:spPr bwMode="auto">
          <a:xfrm>
            <a:off x="3644900" y="3068638"/>
            <a:ext cx="0" cy="8429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7" name="Line 25"/>
          <p:cNvSpPr>
            <a:spLocks noChangeShapeType="1"/>
          </p:cNvSpPr>
          <p:nvPr/>
        </p:nvSpPr>
        <p:spPr bwMode="auto">
          <a:xfrm>
            <a:off x="5126038" y="3078163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8" name="Line 26"/>
          <p:cNvSpPr>
            <a:spLocks noChangeShapeType="1"/>
          </p:cNvSpPr>
          <p:nvPr/>
        </p:nvSpPr>
        <p:spPr bwMode="auto">
          <a:xfrm>
            <a:off x="6607175" y="3087688"/>
            <a:ext cx="0" cy="8429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9" name="Line 27"/>
          <p:cNvSpPr>
            <a:spLocks noChangeShapeType="1"/>
          </p:cNvSpPr>
          <p:nvPr/>
        </p:nvSpPr>
        <p:spPr bwMode="auto">
          <a:xfrm flipV="1">
            <a:off x="3852863" y="2944813"/>
            <a:ext cx="1023937" cy="1028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80" name="Text Box 28"/>
          <p:cNvSpPr txBox="1">
            <a:spLocks noChangeArrowheads="1"/>
          </p:cNvSpPr>
          <p:nvPr/>
        </p:nvSpPr>
        <p:spPr bwMode="auto">
          <a:xfrm>
            <a:off x="2057400" y="2084388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r</a:t>
            </a:r>
          </a:p>
        </p:txBody>
      </p:sp>
      <p:sp>
        <p:nvSpPr>
          <p:cNvPr id="74781" name="Text Box 29"/>
          <p:cNvSpPr txBox="1">
            <a:spLocks noChangeArrowheads="1"/>
          </p:cNvSpPr>
          <p:nvPr/>
        </p:nvSpPr>
        <p:spPr bwMode="auto">
          <a:xfrm>
            <a:off x="3524250" y="2093913"/>
            <a:ext cx="30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s</a:t>
            </a:r>
          </a:p>
        </p:txBody>
      </p:sp>
      <p:sp>
        <p:nvSpPr>
          <p:cNvPr id="74782" name="Text Box 30"/>
          <p:cNvSpPr txBox="1">
            <a:spLocks noChangeArrowheads="1"/>
          </p:cNvSpPr>
          <p:nvPr/>
        </p:nvSpPr>
        <p:spPr bwMode="auto">
          <a:xfrm>
            <a:off x="4991100" y="2103438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t</a:t>
            </a:r>
          </a:p>
        </p:txBody>
      </p:sp>
      <p:sp>
        <p:nvSpPr>
          <p:cNvPr id="74783" name="Text Box 31"/>
          <p:cNvSpPr txBox="1">
            <a:spLocks noChangeArrowheads="1"/>
          </p:cNvSpPr>
          <p:nvPr/>
        </p:nvSpPr>
        <p:spPr bwMode="auto">
          <a:xfrm>
            <a:off x="6457950" y="21129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u</a:t>
            </a:r>
          </a:p>
        </p:txBody>
      </p:sp>
      <p:sp>
        <p:nvSpPr>
          <p:cNvPr id="74784" name="Text Box 32"/>
          <p:cNvSpPr txBox="1">
            <a:spLocks noChangeArrowheads="1"/>
          </p:cNvSpPr>
          <p:nvPr/>
        </p:nvSpPr>
        <p:spPr bwMode="auto">
          <a:xfrm>
            <a:off x="2009775" y="43799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v</a:t>
            </a:r>
          </a:p>
        </p:txBody>
      </p:sp>
      <p:sp>
        <p:nvSpPr>
          <p:cNvPr id="74785" name="Text Box 33"/>
          <p:cNvSpPr txBox="1">
            <a:spLocks noChangeArrowheads="1"/>
          </p:cNvSpPr>
          <p:nvPr/>
        </p:nvSpPr>
        <p:spPr bwMode="auto">
          <a:xfrm>
            <a:off x="3490913" y="4389438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w</a:t>
            </a:r>
          </a:p>
        </p:txBody>
      </p:sp>
      <p:sp>
        <p:nvSpPr>
          <p:cNvPr id="74786" name="Text Box 34"/>
          <p:cNvSpPr txBox="1">
            <a:spLocks noChangeArrowheads="1"/>
          </p:cNvSpPr>
          <p:nvPr/>
        </p:nvSpPr>
        <p:spPr bwMode="auto">
          <a:xfrm>
            <a:off x="4986338" y="43989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x</a:t>
            </a:r>
          </a:p>
        </p:txBody>
      </p:sp>
      <p:sp>
        <p:nvSpPr>
          <p:cNvPr id="74787" name="Text Box 35"/>
          <p:cNvSpPr txBox="1">
            <a:spLocks noChangeArrowheads="1"/>
          </p:cNvSpPr>
          <p:nvPr/>
        </p:nvSpPr>
        <p:spPr bwMode="auto">
          <a:xfrm>
            <a:off x="6467475" y="4394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y</a:t>
            </a:r>
          </a:p>
        </p:txBody>
      </p:sp>
      <p:sp>
        <p:nvSpPr>
          <p:cNvPr id="74788" name="Text Box 36"/>
          <p:cNvSpPr txBox="1">
            <a:spLocks noChangeArrowheads="1"/>
          </p:cNvSpPr>
          <p:nvPr/>
        </p:nvSpPr>
        <p:spPr bwMode="auto">
          <a:xfrm>
            <a:off x="3949700" y="5302250"/>
            <a:ext cx="855663" cy="8509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/>
              <a:t>Q:</a:t>
            </a:r>
            <a:r>
              <a:rPr lang="en-US" altLang="en-US" u="none"/>
              <a:t>  y</a:t>
            </a:r>
          </a:p>
          <a:p>
            <a:r>
              <a:rPr lang="en-US" altLang="en-US" u="none"/>
              <a:t>      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31CDA-0741-410D-BAB8-2980167CC4E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3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(BFS)</a:t>
            </a:r>
          </a:p>
        </p:txBody>
      </p:sp>
      <p:sp>
        <p:nvSpPr>
          <p:cNvPr id="75779" name="Oval 3"/>
          <p:cNvSpPr>
            <a:spLocks noChangeArrowheads="1"/>
          </p:cNvSpPr>
          <p:nvPr/>
        </p:nvSpPr>
        <p:spPr bwMode="auto">
          <a:xfrm>
            <a:off x="1876425" y="2497138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2000250" y="25606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1</a:t>
            </a:r>
            <a:endParaRPr lang="en-US" altLang="en-US" b="1" u="none"/>
          </a:p>
        </p:txBody>
      </p:sp>
      <p:sp>
        <p:nvSpPr>
          <p:cNvPr id="75781" name="Oval 5"/>
          <p:cNvSpPr>
            <a:spLocks noChangeArrowheads="1"/>
          </p:cNvSpPr>
          <p:nvPr/>
        </p:nvSpPr>
        <p:spPr bwMode="auto">
          <a:xfrm>
            <a:off x="3357563" y="2490788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3481388" y="25542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0</a:t>
            </a:r>
            <a:endParaRPr lang="en-US" altLang="en-US" b="1" u="none"/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>
            <a:off x="2452688" y="2786063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4" name="Oval 8"/>
          <p:cNvSpPr>
            <a:spLocks noChangeArrowheads="1"/>
          </p:cNvSpPr>
          <p:nvPr/>
        </p:nvSpPr>
        <p:spPr bwMode="auto">
          <a:xfrm>
            <a:off x="3357563" y="3906838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3481388" y="39560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1</a:t>
            </a:r>
            <a:endParaRPr lang="en-US" altLang="en-US" b="1" u="none"/>
          </a:p>
        </p:txBody>
      </p:sp>
      <p:sp>
        <p:nvSpPr>
          <p:cNvPr id="75786" name="Oval 10"/>
          <p:cNvSpPr>
            <a:spLocks noChangeArrowheads="1"/>
          </p:cNvSpPr>
          <p:nvPr/>
        </p:nvSpPr>
        <p:spPr bwMode="auto">
          <a:xfrm>
            <a:off x="4838700" y="3900488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4962525" y="39354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2</a:t>
            </a:r>
            <a:endParaRPr lang="en-US" altLang="en-US" b="1" u="none"/>
          </a:p>
        </p:txBody>
      </p:sp>
      <p:sp>
        <p:nvSpPr>
          <p:cNvPr id="75788" name="Line 12"/>
          <p:cNvSpPr>
            <a:spLocks noChangeShapeType="1"/>
          </p:cNvSpPr>
          <p:nvPr/>
        </p:nvSpPr>
        <p:spPr bwMode="auto">
          <a:xfrm>
            <a:off x="3933825" y="4195763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9" name="Oval 13"/>
          <p:cNvSpPr>
            <a:spLocks noChangeArrowheads="1"/>
          </p:cNvSpPr>
          <p:nvPr/>
        </p:nvSpPr>
        <p:spPr bwMode="auto">
          <a:xfrm>
            <a:off x="6319838" y="3910013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0" name="Text Box 14"/>
          <p:cNvSpPr txBox="1">
            <a:spLocks noChangeArrowheads="1"/>
          </p:cNvSpPr>
          <p:nvPr/>
        </p:nvSpPr>
        <p:spPr bwMode="auto">
          <a:xfrm>
            <a:off x="6429375" y="39449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3</a:t>
            </a:r>
            <a:endParaRPr lang="en-US" altLang="en-US" b="1" u="none"/>
          </a:p>
        </p:txBody>
      </p:sp>
      <p:sp>
        <p:nvSpPr>
          <p:cNvPr id="75791" name="Line 15"/>
          <p:cNvSpPr>
            <a:spLocks noChangeShapeType="1"/>
          </p:cNvSpPr>
          <p:nvPr/>
        </p:nvSpPr>
        <p:spPr bwMode="auto">
          <a:xfrm>
            <a:off x="5414963" y="4205288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2" name="Oval 16"/>
          <p:cNvSpPr>
            <a:spLocks noChangeArrowheads="1"/>
          </p:cNvSpPr>
          <p:nvPr/>
        </p:nvSpPr>
        <p:spPr bwMode="auto">
          <a:xfrm>
            <a:off x="4833938" y="2495550"/>
            <a:ext cx="590550" cy="576263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3" name="Text Box 17"/>
          <p:cNvSpPr txBox="1">
            <a:spLocks noChangeArrowheads="1"/>
          </p:cNvSpPr>
          <p:nvPr/>
        </p:nvSpPr>
        <p:spPr bwMode="auto">
          <a:xfrm>
            <a:off x="4957763" y="2530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2</a:t>
            </a:r>
            <a:endParaRPr lang="en-US" altLang="en-US" b="1" u="none"/>
          </a:p>
        </p:txBody>
      </p:sp>
      <p:sp>
        <p:nvSpPr>
          <p:cNvPr id="75794" name="Oval 18"/>
          <p:cNvSpPr>
            <a:spLocks noChangeArrowheads="1"/>
          </p:cNvSpPr>
          <p:nvPr/>
        </p:nvSpPr>
        <p:spPr bwMode="auto">
          <a:xfrm>
            <a:off x="6315075" y="2505075"/>
            <a:ext cx="590550" cy="576263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5" name="Text Box 19"/>
          <p:cNvSpPr txBox="1">
            <a:spLocks noChangeArrowheads="1"/>
          </p:cNvSpPr>
          <p:nvPr/>
        </p:nvSpPr>
        <p:spPr bwMode="auto">
          <a:xfrm>
            <a:off x="6438900" y="25542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3</a:t>
            </a:r>
            <a:endParaRPr lang="en-US" altLang="en-US" b="1" u="none"/>
          </a:p>
        </p:txBody>
      </p:sp>
      <p:sp>
        <p:nvSpPr>
          <p:cNvPr id="75796" name="Line 20"/>
          <p:cNvSpPr>
            <a:spLocks noChangeShapeType="1"/>
          </p:cNvSpPr>
          <p:nvPr/>
        </p:nvSpPr>
        <p:spPr bwMode="auto">
          <a:xfrm>
            <a:off x="5410200" y="2800350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7" name="Oval 21"/>
          <p:cNvSpPr>
            <a:spLocks noChangeArrowheads="1"/>
          </p:cNvSpPr>
          <p:nvPr/>
        </p:nvSpPr>
        <p:spPr bwMode="auto">
          <a:xfrm>
            <a:off x="1857375" y="3906838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1995488" y="39560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2</a:t>
            </a:r>
            <a:endParaRPr lang="en-US" altLang="en-US" b="1" u="none"/>
          </a:p>
        </p:txBody>
      </p:sp>
      <p:sp>
        <p:nvSpPr>
          <p:cNvPr id="75799" name="Line 23"/>
          <p:cNvSpPr>
            <a:spLocks noChangeShapeType="1"/>
          </p:cNvSpPr>
          <p:nvPr/>
        </p:nvSpPr>
        <p:spPr bwMode="auto">
          <a:xfrm>
            <a:off x="2163763" y="3059113"/>
            <a:ext cx="0" cy="8429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0" name="Line 24"/>
          <p:cNvSpPr>
            <a:spLocks noChangeShapeType="1"/>
          </p:cNvSpPr>
          <p:nvPr/>
        </p:nvSpPr>
        <p:spPr bwMode="auto">
          <a:xfrm>
            <a:off x="3644900" y="3068638"/>
            <a:ext cx="0" cy="8429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1" name="Line 25"/>
          <p:cNvSpPr>
            <a:spLocks noChangeShapeType="1"/>
          </p:cNvSpPr>
          <p:nvPr/>
        </p:nvSpPr>
        <p:spPr bwMode="auto">
          <a:xfrm>
            <a:off x="5126038" y="3078163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2" name="Line 26"/>
          <p:cNvSpPr>
            <a:spLocks noChangeShapeType="1"/>
          </p:cNvSpPr>
          <p:nvPr/>
        </p:nvSpPr>
        <p:spPr bwMode="auto">
          <a:xfrm>
            <a:off x="6607175" y="3087688"/>
            <a:ext cx="0" cy="8429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3" name="Line 27"/>
          <p:cNvSpPr>
            <a:spLocks noChangeShapeType="1"/>
          </p:cNvSpPr>
          <p:nvPr/>
        </p:nvSpPr>
        <p:spPr bwMode="auto">
          <a:xfrm flipV="1">
            <a:off x="3852863" y="2944813"/>
            <a:ext cx="1023937" cy="1028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4" name="Text Box 28"/>
          <p:cNvSpPr txBox="1">
            <a:spLocks noChangeArrowheads="1"/>
          </p:cNvSpPr>
          <p:nvPr/>
        </p:nvSpPr>
        <p:spPr bwMode="auto">
          <a:xfrm>
            <a:off x="2057400" y="2084388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r</a:t>
            </a:r>
          </a:p>
        </p:txBody>
      </p:sp>
      <p:sp>
        <p:nvSpPr>
          <p:cNvPr id="75805" name="Text Box 29"/>
          <p:cNvSpPr txBox="1">
            <a:spLocks noChangeArrowheads="1"/>
          </p:cNvSpPr>
          <p:nvPr/>
        </p:nvSpPr>
        <p:spPr bwMode="auto">
          <a:xfrm>
            <a:off x="3524250" y="2093913"/>
            <a:ext cx="30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s</a:t>
            </a:r>
          </a:p>
        </p:txBody>
      </p:sp>
      <p:sp>
        <p:nvSpPr>
          <p:cNvPr id="75806" name="Text Box 30"/>
          <p:cNvSpPr txBox="1">
            <a:spLocks noChangeArrowheads="1"/>
          </p:cNvSpPr>
          <p:nvPr/>
        </p:nvSpPr>
        <p:spPr bwMode="auto">
          <a:xfrm>
            <a:off x="4991100" y="2103438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t</a:t>
            </a:r>
          </a:p>
        </p:txBody>
      </p:sp>
      <p:sp>
        <p:nvSpPr>
          <p:cNvPr id="75807" name="Text Box 31"/>
          <p:cNvSpPr txBox="1">
            <a:spLocks noChangeArrowheads="1"/>
          </p:cNvSpPr>
          <p:nvPr/>
        </p:nvSpPr>
        <p:spPr bwMode="auto">
          <a:xfrm>
            <a:off x="6457950" y="21129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u</a:t>
            </a:r>
          </a:p>
        </p:txBody>
      </p:sp>
      <p:sp>
        <p:nvSpPr>
          <p:cNvPr id="75808" name="Text Box 32"/>
          <p:cNvSpPr txBox="1">
            <a:spLocks noChangeArrowheads="1"/>
          </p:cNvSpPr>
          <p:nvPr/>
        </p:nvSpPr>
        <p:spPr bwMode="auto">
          <a:xfrm>
            <a:off x="2009775" y="43799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v</a:t>
            </a:r>
          </a:p>
        </p:txBody>
      </p:sp>
      <p:sp>
        <p:nvSpPr>
          <p:cNvPr id="75809" name="Text Box 33"/>
          <p:cNvSpPr txBox="1">
            <a:spLocks noChangeArrowheads="1"/>
          </p:cNvSpPr>
          <p:nvPr/>
        </p:nvSpPr>
        <p:spPr bwMode="auto">
          <a:xfrm>
            <a:off x="3490913" y="4389438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w</a:t>
            </a:r>
          </a:p>
        </p:txBody>
      </p:sp>
      <p:sp>
        <p:nvSpPr>
          <p:cNvPr id="75810" name="Text Box 34"/>
          <p:cNvSpPr txBox="1">
            <a:spLocks noChangeArrowheads="1"/>
          </p:cNvSpPr>
          <p:nvPr/>
        </p:nvSpPr>
        <p:spPr bwMode="auto">
          <a:xfrm>
            <a:off x="4986338" y="43989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x</a:t>
            </a:r>
          </a:p>
        </p:txBody>
      </p:sp>
      <p:sp>
        <p:nvSpPr>
          <p:cNvPr id="75811" name="Text Box 35"/>
          <p:cNvSpPr txBox="1">
            <a:spLocks noChangeArrowheads="1"/>
          </p:cNvSpPr>
          <p:nvPr/>
        </p:nvSpPr>
        <p:spPr bwMode="auto">
          <a:xfrm>
            <a:off x="6467475" y="4394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y</a:t>
            </a:r>
          </a:p>
        </p:txBody>
      </p:sp>
      <p:sp>
        <p:nvSpPr>
          <p:cNvPr id="75812" name="Text Box 36"/>
          <p:cNvSpPr txBox="1">
            <a:spLocks noChangeArrowheads="1"/>
          </p:cNvSpPr>
          <p:nvPr/>
        </p:nvSpPr>
        <p:spPr bwMode="auto">
          <a:xfrm>
            <a:off x="3949700" y="5295900"/>
            <a:ext cx="954088" cy="4857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/>
              <a:t>Q:</a:t>
            </a:r>
            <a:r>
              <a:rPr lang="en-US" altLang="en-US" u="none"/>
              <a:t>  </a:t>
            </a:r>
            <a:r>
              <a:rPr lang="en-US" altLang="en-US" u="none">
                <a:sym typeface="Symbol" pitchFamily="18" charset="2"/>
              </a:rPr>
              <a:t></a:t>
            </a:r>
            <a:endParaRPr lang="en-US" altLang="en-US" u="none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31CDA-0741-410D-BAB8-2980167CC4E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4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401762"/>
          </a:xfrm>
        </p:spPr>
        <p:txBody>
          <a:bodyPr/>
          <a:lstStyle/>
          <a:p>
            <a:r>
              <a:rPr lang="en-US" altLang="en-US" dirty="0"/>
              <a:t>Example (BFS)</a:t>
            </a:r>
          </a:p>
        </p:txBody>
      </p:sp>
      <p:sp>
        <p:nvSpPr>
          <p:cNvPr id="76803" name="Oval 3"/>
          <p:cNvSpPr>
            <a:spLocks noChangeArrowheads="1"/>
          </p:cNvSpPr>
          <p:nvPr/>
        </p:nvSpPr>
        <p:spPr bwMode="auto">
          <a:xfrm>
            <a:off x="1876425" y="2497138"/>
            <a:ext cx="590550" cy="576262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2000250" y="25606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1</a:t>
            </a:r>
            <a:endParaRPr lang="en-US" altLang="en-US" b="1" u="none"/>
          </a:p>
        </p:txBody>
      </p:sp>
      <p:sp>
        <p:nvSpPr>
          <p:cNvPr id="76805" name="Oval 5"/>
          <p:cNvSpPr>
            <a:spLocks noChangeArrowheads="1"/>
          </p:cNvSpPr>
          <p:nvPr/>
        </p:nvSpPr>
        <p:spPr bwMode="auto">
          <a:xfrm>
            <a:off x="3357563" y="2490788"/>
            <a:ext cx="590550" cy="576262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3481388" y="25542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0</a:t>
            </a:r>
            <a:endParaRPr lang="en-US" altLang="en-US" b="1" u="none"/>
          </a:p>
        </p:txBody>
      </p:sp>
      <p:sp>
        <p:nvSpPr>
          <p:cNvPr id="76807" name="Line 7"/>
          <p:cNvSpPr>
            <a:spLocks noChangeShapeType="1"/>
          </p:cNvSpPr>
          <p:nvPr/>
        </p:nvSpPr>
        <p:spPr bwMode="auto">
          <a:xfrm>
            <a:off x="2452688" y="2786063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8" name="Oval 8"/>
          <p:cNvSpPr>
            <a:spLocks noChangeArrowheads="1"/>
          </p:cNvSpPr>
          <p:nvPr/>
        </p:nvSpPr>
        <p:spPr bwMode="auto">
          <a:xfrm>
            <a:off x="3357563" y="3906838"/>
            <a:ext cx="590550" cy="576262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3481388" y="39560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1</a:t>
            </a:r>
            <a:endParaRPr lang="en-US" altLang="en-US" b="1" u="none"/>
          </a:p>
        </p:txBody>
      </p:sp>
      <p:sp>
        <p:nvSpPr>
          <p:cNvPr id="76810" name="Oval 10"/>
          <p:cNvSpPr>
            <a:spLocks noChangeArrowheads="1"/>
          </p:cNvSpPr>
          <p:nvPr/>
        </p:nvSpPr>
        <p:spPr bwMode="auto">
          <a:xfrm>
            <a:off x="4838700" y="3900488"/>
            <a:ext cx="590550" cy="576262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4962525" y="39354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2</a:t>
            </a:r>
            <a:endParaRPr lang="en-US" altLang="en-US" b="1" u="none"/>
          </a:p>
        </p:txBody>
      </p:sp>
      <p:sp>
        <p:nvSpPr>
          <p:cNvPr id="76812" name="Line 12"/>
          <p:cNvSpPr>
            <a:spLocks noChangeShapeType="1"/>
          </p:cNvSpPr>
          <p:nvPr/>
        </p:nvSpPr>
        <p:spPr bwMode="auto">
          <a:xfrm>
            <a:off x="3933825" y="4195763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3" name="Oval 13"/>
          <p:cNvSpPr>
            <a:spLocks noChangeArrowheads="1"/>
          </p:cNvSpPr>
          <p:nvPr/>
        </p:nvSpPr>
        <p:spPr bwMode="auto">
          <a:xfrm>
            <a:off x="6319838" y="3910013"/>
            <a:ext cx="590550" cy="576262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4" name="Text Box 14"/>
          <p:cNvSpPr txBox="1">
            <a:spLocks noChangeArrowheads="1"/>
          </p:cNvSpPr>
          <p:nvPr/>
        </p:nvSpPr>
        <p:spPr bwMode="auto">
          <a:xfrm>
            <a:off x="6429375" y="39449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3</a:t>
            </a:r>
            <a:endParaRPr lang="en-US" altLang="en-US" b="1" u="none"/>
          </a:p>
        </p:txBody>
      </p:sp>
      <p:sp>
        <p:nvSpPr>
          <p:cNvPr id="76815" name="Line 15"/>
          <p:cNvSpPr>
            <a:spLocks noChangeShapeType="1"/>
          </p:cNvSpPr>
          <p:nvPr/>
        </p:nvSpPr>
        <p:spPr bwMode="auto">
          <a:xfrm>
            <a:off x="5414963" y="4205288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6" name="Oval 16"/>
          <p:cNvSpPr>
            <a:spLocks noChangeArrowheads="1"/>
          </p:cNvSpPr>
          <p:nvPr/>
        </p:nvSpPr>
        <p:spPr bwMode="auto">
          <a:xfrm>
            <a:off x="4833938" y="2495550"/>
            <a:ext cx="590550" cy="576263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7" name="Text Box 17"/>
          <p:cNvSpPr txBox="1">
            <a:spLocks noChangeArrowheads="1"/>
          </p:cNvSpPr>
          <p:nvPr/>
        </p:nvSpPr>
        <p:spPr bwMode="auto">
          <a:xfrm>
            <a:off x="4957763" y="2530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2</a:t>
            </a:r>
            <a:endParaRPr lang="en-US" altLang="en-US" b="1" u="none"/>
          </a:p>
        </p:txBody>
      </p:sp>
      <p:sp>
        <p:nvSpPr>
          <p:cNvPr id="76818" name="Oval 18"/>
          <p:cNvSpPr>
            <a:spLocks noChangeArrowheads="1"/>
          </p:cNvSpPr>
          <p:nvPr/>
        </p:nvSpPr>
        <p:spPr bwMode="auto">
          <a:xfrm>
            <a:off x="6315075" y="2505075"/>
            <a:ext cx="590550" cy="576263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9" name="Text Box 19"/>
          <p:cNvSpPr txBox="1">
            <a:spLocks noChangeArrowheads="1"/>
          </p:cNvSpPr>
          <p:nvPr/>
        </p:nvSpPr>
        <p:spPr bwMode="auto">
          <a:xfrm>
            <a:off x="6438900" y="25542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3</a:t>
            </a:r>
            <a:endParaRPr lang="en-US" altLang="en-US" b="1" u="none"/>
          </a:p>
        </p:txBody>
      </p:sp>
      <p:sp>
        <p:nvSpPr>
          <p:cNvPr id="76820" name="Line 20"/>
          <p:cNvSpPr>
            <a:spLocks noChangeShapeType="1"/>
          </p:cNvSpPr>
          <p:nvPr/>
        </p:nvSpPr>
        <p:spPr bwMode="auto">
          <a:xfrm>
            <a:off x="5410200" y="2800350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21" name="Oval 21"/>
          <p:cNvSpPr>
            <a:spLocks noChangeArrowheads="1"/>
          </p:cNvSpPr>
          <p:nvPr/>
        </p:nvSpPr>
        <p:spPr bwMode="auto">
          <a:xfrm>
            <a:off x="1857375" y="3906838"/>
            <a:ext cx="590550" cy="576262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22" name="Text Box 22"/>
          <p:cNvSpPr txBox="1">
            <a:spLocks noChangeArrowheads="1"/>
          </p:cNvSpPr>
          <p:nvPr/>
        </p:nvSpPr>
        <p:spPr bwMode="auto">
          <a:xfrm>
            <a:off x="1995488" y="39560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2</a:t>
            </a:r>
            <a:endParaRPr lang="en-US" altLang="en-US" b="1" u="none"/>
          </a:p>
        </p:txBody>
      </p:sp>
      <p:sp>
        <p:nvSpPr>
          <p:cNvPr id="76823" name="Line 23"/>
          <p:cNvSpPr>
            <a:spLocks noChangeShapeType="1"/>
          </p:cNvSpPr>
          <p:nvPr/>
        </p:nvSpPr>
        <p:spPr bwMode="auto">
          <a:xfrm>
            <a:off x="2163763" y="3059113"/>
            <a:ext cx="0" cy="8429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24" name="Line 24"/>
          <p:cNvSpPr>
            <a:spLocks noChangeShapeType="1"/>
          </p:cNvSpPr>
          <p:nvPr/>
        </p:nvSpPr>
        <p:spPr bwMode="auto">
          <a:xfrm>
            <a:off x="3644900" y="3068638"/>
            <a:ext cx="0" cy="8429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25" name="Line 25"/>
          <p:cNvSpPr>
            <a:spLocks noChangeShapeType="1"/>
          </p:cNvSpPr>
          <p:nvPr/>
        </p:nvSpPr>
        <p:spPr bwMode="auto">
          <a:xfrm flipV="1">
            <a:off x="3852863" y="2944813"/>
            <a:ext cx="1023937" cy="1028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26" name="Text Box 26"/>
          <p:cNvSpPr txBox="1">
            <a:spLocks noChangeArrowheads="1"/>
          </p:cNvSpPr>
          <p:nvPr/>
        </p:nvSpPr>
        <p:spPr bwMode="auto">
          <a:xfrm>
            <a:off x="2057400" y="2084388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r</a:t>
            </a:r>
          </a:p>
        </p:txBody>
      </p:sp>
      <p:sp>
        <p:nvSpPr>
          <p:cNvPr id="76827" name="Text Box 27"/>
          <p:cNvSpPr txBox="1">
            <a:spLocks noChangeArrowheads="1"/>
          </p:cNvSpPr>
          <p:nvPr/>
        </p:nvSpPr>
        <p:spPr bwMode="auto">
          <a:xfrm>
            <a:off x="3524250" y="2093913"/>
            <a:ext cx="30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s</a:t>
            </a:r>
          </a:p>
        </p:txBody>
      </p:sp>
      <p:sp>
        <p:nvSpPr>
          <p:cNvPr id="76828" name="Text Box 28"/>
          <p:cNvSpPr txBox="1">
            <a:spLocks noChangeArrowheads="1"/>
          </p:cNvSpPr>
          <p:nvPr/>
        </p:nvSpPr>
        <p:spPr bwMode="auto">
          <a:xfrm>
            <a:off x="4991100" y="2103438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t</a:t>
            </a:r>
          </a:p>
        </p:txBody>
      </p:sp>
      <p:sp>
        <p:nvSpPr>
          <p:cNvPr id="76829" name="Text Box 29"/>
          <p:cNvSpPr txBox="1">
            <a:spLocks noChangeArrowheads="1"/>
          </p:cNvSpPr>
          <p:nvPr/>
        </p:nvSpPr>
        <p:spPr bwMode="auto">
          <a:xfrm>
            <a:off x="6457950" y="21129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u</a:t>
            </a:r>
          </a:p>
        </p:txBody>
      </p:sp>
      <p:sp>
        <p:nvSpPr>
          <p:cNvPr id="76830" name="Text Box 30"/>
          <p:cNvSpPr txBox="1">
            <a:spLocks noChangeArrowheads="1"/>
          </p:cNvSpPr>
          <p:nvPr/>
        </p:nvSpPr>
        <p:spPr bwMode="auto">
          <a:xfrm>
            <a:off x="2009775" y="43799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v</a:t>
            </a:r>
          </a:p>
        </p:txBody>
      </p:sp>
      <p:sp>
        <p:nvSpPr>
          <p:cNvPr id="76831" name="Text Box 31"/>
          <p:cNvSpPr txBox="1">
            <a:spLocks noChangeArrowheads="1"/>
          </p:cNvSpPr>
          <p:nvPr/>
        </p:nvSpPr>
        <p:spPr bwMode="auto">
          <a:xfrm>
            <a:off x="3490913" y="4389438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w</a:t>
            </a:r>
          </a:p>
        </p:txBody>
      </p:sp>
      <p:sp>
        <p:nvSpPr>
          <p:cNvPr id="76832" name="Text Box 32"/>
          <p:cNvSpPr txBox="1">
            <a:spLocks noChangeArrowheads="1"/>
          </p:cNvSpPr>
          <p:nvPr/>
        </p:nvSpPr>
        <p:spPr bwMode="auto">
          <a:xfrm>
            <a:off x="4986338" y="43989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x</a:t>
            </a:r>
          </a:p>
        </p:txBody>
      </p:sp>
      <p:sp>
        <p:nvSpPr>
          <p:cNvPr id="76833" name="Text Box 33"/>
          <p:cNvSpPr txBox="1">
            <a:spLocks noChangeArrowheads="1"/>
          </p:cNvSpPr>
          <p:nvPr/>
        </p:nvSpPr>
        <p:spPr bwMode="auto">
          <a:xfrm>
            <a:off x="6467475" y="4394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y</a:t>
            </a:r>
          </a:p>
        </p:txBody>
      </p:sp>
      <p:sp>
        <p:nvSpPr>
          <p:cNvPr id="76834" name="Text Box 34"/>
          <p:cNvSpPr txBox="1">
            <a:spLocks noChangeArrowheads="1"/>
          </p:cNvSpPr>
          <p:nvPr/>
        </p:nvSpPr>
        <p:spPr bwMode="auto">
          <a:xfrm>
            <a:off x="3835000" y="5434013"/>
            <a:ext cx="151900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u="none" dirty="0" smtClean="0"/>
              <a:t>BFS </a:t>
            </a:r>
            <a:r>
              <a:rPr lang="en-US" altLang="en-US" sz="2400" b="1" u="none" dirty="0"/>
              <a:t>Tree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31CDA-0741-410D-BAB8-2980167CC4E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6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553"/>
            <a:ext cx="8229600" cy="1401762"/>
          </a:xfrm>
        </p:spPr>
        <p:txBody>
          <a:bodyPr/>
          <a:lstStyle/>
          <a:p>
            <a:r>
              <a:rPr lang="en-US" altLang="en-US" dirty="0"/>
              <a:t>Analysis of BFS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985250" cy="5181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altLang="en-US" sz="2800" dirty="0"/>
              <a:t>Initialization takes </a:t>
            </a:r>
            <a:r>
              <a:rPr lang="en-US" altLang="en-US" sz="2800" i="1" dirty="0"/>
              <a:t>O</a:t>
            </a:r>
            <a:r>
              <a:rPr lang="en-US" altLang="en-US" sz="2800" dirty="0"/>
              <a:t>(</a:t>
            </a:r>
            <a:r>
              <a:rPr lang="en-US" altLang="en-US" sz="2800" i="1" dirty="0"/>
              <a:t>V</a:t>
            </a:r>
            <a:r>
              <a:rPr lang="en-US" altLang="en-US" sz="2800" dirty="0"/>
              <a:t>)</a:t>
            </a:r>
            <a:r>
              <a:rPr lang="en-US" altLang="en-US" sz="2800" i="1" dirty="0"/>
              <a:t>.</a:t>
            </a:r>
            <a:endParaRPr lang="en-US" altLang="en-US" sz="2000" dirty="0"/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altLang="en-US" sz="2800" dirty="0"/>
              <a:t>Traversal Loop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altLang="en-US" sz="2400" dirty="0"/>
              <a:t>After initialization, each vertex is </a:t>
            </a:r>
            <a:r>
              <a:rPr lang="en-US" altLang="en-US" sz="2400" dirty="0" err="1"/>
              <a:t>enqueued</a:t>
            </a:r>
            <a:r>
              <a:rPr lang="en-US" altLang="en-US" sz="2400" dirty="0"/>
              <a:t> and </a:t>
            </a:r>
            <a:r>
              <a:rPr lang="en-US" altLang="en-US" sz="2400" dirty="0" err="1"/>
              <a:t>dequeued</a:t>
            </a:r>
            <a:r>
              <a:rPr lang="en-US" altLang="en-US" sz="2400" dirty="0"/>
              <a:t> at most once, and each operation takes </a:t>
            </a:r>
            <a:r>
              <a:rPr lang="en-US" altLang="en-US" sz="2400" i="1" dirty="0"/>
              <a:t>O</a:t>
            </a:r>
            <a:r>
              <a:rPr lang="en-US" altLang="en-US" sz="2400" dirty="0"/>
              <a:t>(1)</a:t>
            </a:r>
            <a:r>
              <a:rPr lang="en-US" altLang="en-US" sz="2400" i="1" dirty="0"/>
              <a:t>.</a:t>
            </a:r>
            <a:r>
              <a:rPr lang="en-US" altLang="en-US" sz="2400" dirty="0"/>
              <a:t>  So, total time for queuing is </a:t>
            </a:r>
            <a:r>
              <a:rPr lang="en-US" altLang="en-US" sz="2400" i="1" dirty="0"/>
              <a:t>O</a:t>
            </a:r>
            <a:r>
              <a:rPr lang="en-US" altLang="en-US" sz="2400" dirty="0"/>
              <a:t>(</a:t>
            </a:r>
            <a:r>
              <a:rPr lang="en-US" altLang="en-US" sz="2400" i="1" dirty="0"/>
              <a:t>V</a:t>
            </a:r>
            <a:r>
              <a:rPr lang="en-US" altLang="en-US" sz="2400" dirty="0"/>
              <a:t>)</a:t>
            </a:r>
            <a:r>
              <a:rPr lang="en-US" altLang="en-US" sz="2400" i="1" dirty="0"/>
              <a:t>.</a:t>
            </a:r>
            <a:endParaRPr lang="en-US" altLang="en-US" sz="1800" dirty="0"/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altLang="en-US" sz="2400" dirty="0"/>
              <a:t>The adjacency list of each vertex is scanned at most once.  The sum of lengths of all adjacency lists is </a:t>
            </a:r>
            <a:r>
              <a:rPr lang="en-US" altLang="en-US" sz="2400" dirty="0">
                <a:sym typeface="Symbol" pitchFamily="18" charset="2"/>
              </a:rPr>
              <a:t></a:t>
            </a:r>
            <a:r>
              <a:rPr lang="en-US" altLang="en-US" sz="2400" dirty="0"/>
              <a:t>(</a:t>
            </a:r>
            <a:r>
              <a:rPr lang="en-US" altLang="en-US" sz="2400" i="1" dirty="0"/>
              <a:t>E</a:t>
            </a:r>
            <a:r>
              <a:rPr lang="en-US" altLang="en-US" sz="2400" dirty="0"/>
              <a:t>)</a:t>
            </a:r>
            <a:r>
              <a:rPr lang="en-US" altLang="en-US" sz="2400" i="1" dirty="0"/>
              <a:t>.</a:t>
            </a:r>
            <a:endParaRPr lang="en-US" altLang="en-US" sz="1800" dirty="0"/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altLang="en-US" sz="2800" dirty="0"/>
              <a:t>Summing up over all vertices </a:t>
            </a:r>
            <a:r>
              <a:rPr lang="en-US" altLang="en-US" sz="2800" dirty="0" smtClean="0"/>
              <a:t>→ </a:t>
            </a:r>
            <a:r>
              <a:rPr lang="en-US" altLang="en-US" sz="2800" dirty="0"/>
              <a:t>total running time of BFS is</a:t>
            </a:r>
            <a:r>
              <a:rPr lang="en-US" altLang="en-US" sz="2800" i="1" dirty="0"/>
              <a:t> O</a:t>
            </a:r>
            <a:r>
              <a:rPr lang="en-US" altLang="en-US" sz="2800" dirty="0"/>
              <a:t>(</a:t>
            </a:r>
            <a:r>
              <a:rPr lang="en-US" altLang="en-US" sz="2800" i="1" dirty="0"/>
              <a:t>V+E</a:t>
            </a:r>
            <a:r>
              <a:rPr lang="en-US" altLang="en-US" sz="2800" dirty="0"/>
              <a:t>),</a:t>
            </a:r>
            <a:r>
              <a:rPr lang="en-US" altLang="en-US" sz="2800" i="1" dirty="0"/>
              <a:t> </a:t>
            </a:r>
            <a:r>
              <a:rPr lang="en-US" altLang="en-US" sz="2800" dirty="0"/>
              <a:t>linear in the size of the adjacency list representation of graph. </a:t>
            </a:r>
          </a:p>
          <a:p>
            <a:pPr>
              <a:lnSpc>
                <a:spcPct val="90000"/>
              </a:lnSpc>
              <a:spcBef>
                <a:spcPct val="10000"/>
              </a:spcBef>
            </a:pPr>
            <a:endParaRPr lang="en-US" altLang="en-US" sz="2800" dirty="0" smtClean="0">
              <a:solidFill>
                <a:srgbClr val="CC3300"/>
              </a:solidFill>
            </a:endParaRPr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altLang="en-US" sz="2800" dirty="0" smtClean="0">
                <a:solidFill>
                  <a:srgbClr val="CC3300"/>
                </a:solidFill>
              </a:rPr>
              <a:t>Correctness </a:t>
            </a:r>
            <a:r>
              <a:rPr lang="en-US" altLang="en-US" sz="2800" dirty="0">
                <a:solidFill>
                  <a:srgbClr val="CC3300"/>
                </a:solidFill>
              </a:rPr>
              <a:t>Proof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altLang="en-US" sz="2400" dirty="0" smtClean="0"/>
              <a:t>Straightforward</a:t>
            </a:r>
            <a:endParaRPr lang="en-US" alt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DE723-E4A6-45D8-8E09-BDE5416E6675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5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504"/>
            <a:ext cx="8229600" cy="1401762"/>
          </a:xfrm>
        </p:spPr>
        <p:txBody>
          <a:bodyPr/>
          <a:lstStyle/>
          <a:p>
            <a:r>
              <a:rPr lang="en-US" altLang="en-US" dirty="0" smtClean="0"/>
              <a:t>Breadth-First Search Tree</a:t>
            </a:r>
            <a:endParaRPr lang="en-US" alt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459788" cy="5257800"/>
          </a:xfrm>
        </p:spPr>
        <p:txBody>
          <a:bodyPr/>
          <a:lstStyle/>
          <a:p>
            <a:r>
              <a:rPr lang="en-US" altLang="en-US" sz="2800" dirty="0"/>
              <a:t>For a graph </a:t>
            </a:r>
            <a:r>
              <a:rPr lang="en-US" altLang="en-US" sz="2800" i="1" dirty="0"/>
              <a:t>G</a:t>
            </a:r>
            <a:r>
              <a:rPr lang="en-US" altLang="en-US" sz="2800" dirty="0"/>
              <a:t> = (</a:t>
            </a:r>
            <a:r>
              <a:rPr lang="en-US" altLang="en-US" sz="2800" i="1" dirty="0"/>
              <a:t>V, E</a:t>
            </a:r>
            <a:r>
              <a:rPr lang="en-US" altLang="en-US" sz="2800" dirty="0"/>
              <a:t>) with source </a:t>
            </a:r>
            <a:r>
              <a:rPr lang="en-US" altLang="en-US" sz="2800" i="1" dirty="0"/>
              <a:t>s</a:t>
            </a:r>
            <a:r>
              <a:rPr lang="en-US" altLang="en-US" sz="2800" dirty="0"/>
              <a:t>, the </a:t>
            </a:r>
            <a:r>
              <a:rPr lang="en-US" altLang="en-US" sz="2800" b="1" dirty="0">
                <a:solidFill>
                  <a:srgbClr val="CC3300"/>
                </a:solidFill>
              </a:rPr>
              <a:t>predecessor </a:t>
            </a:r>
            <a:r>
              <a:rPr lang="en-US" altLang="en-US" sz="2800" b="1" dirty="0" err="1">
                <a:solidFill>
                  <a:srgbClr val="CC3300"/>
                </a:solidFill>
              </a:rPr>
              <a:t>subgraph</a:t>
            </a:r>
            <a:r>
              <a:rPr lang="en-US" altLang="en-US" sz="2800" dirty="0"/>
              <a:t> of </a:t>
            </a:r>
            <a:r>
              <a:rPr lang="en-US" altLang="en-US" sz="2800" i="1" dirty="0"/>
              <a:t>G</a:t>
            </a:r>
            <a:r>
              <a:rPr lang="en-US" altLang="en-US" sz="2800" dirty="0"/>
              <a:t> is </a:t>
            </a:r>
            <a:r>
              <a:rPr lang="en-US" altLang="en-US" sz="2800" i="1" dirty="0"/>
              <a:t>G</a:t>
            </a:r>
            <a:r>
              <a:rPr lang="en-US" altLang="en-US" sz="2800" i="1" baseline="-25000" dirty="0">
                <a:sym typeface="Symbol" pitchFamily="18" charset="2"/>
              </a:rPr>
              <a:t></a:t>
            </a:r>
            <a:r>
              <a:rPr lang="en-US" altLang="en-US" sz="2800" dirty="0"/>
              <a:t> = (</a:t>
            </a:r>
            <a:r>
              <a:rPr lang="en-US" altLang="en-US" sz="2800" i="1" dirty="0"/>
              <a:t>V</a:t>
            </a:r>
            <a:r>
              <a:rPr lang="en-US" altLang="en-US" sz="2800" i="1" baseline="-25000" dirty="0">
                <a:sym typeface="Symbol" pitchFamily="18" charset="2"/>
              </a:rPr>
              <a:t> </a:t>
            </a:r>
            <a:r>
              <a:rPr lang="en-US" altLang="en-US" sz="2800" i="1" dirty="0"/>
              <a:t>, E</a:t>
            </a:r>
            <a:r>
              <a:rPr lang="en-US" altLang="en-US" sz="2800" i="1" baseline="-25000" dirty="0">
                <a:sym typeface="Symbol" pitchFamily="18" charset="2"/>
              </a:rPr>
              <a:t></a:t>
            </a:r>
            <a:r>
              <a:rPr lang="en-US" altLang="en-US" sz="2800" dirty="0"/>
              <a:t>) where </a:t>
            </a:r>
          </a:p>
          <a:p>
            <a:pPr lvl="1"/>
            <a:r>
              <a:rPr lang="en-US" altLang="en-US" sz="2400" i="1" dirty="0"/>
              <a:t> V</a:t>
            </a:r>
            <a:r>
              <a:rPr lang="en-US" altLang="en-US" sz="2400" i="1" baseline="-25000" dirty="0">
                <a:sym typeface="Symbol" pitchFamily="18" charset="2"/>
              </a:rPr>
              <a:t> </a:t>
            </a:r>
            <a:r>
              <a:rPr lang="en-US" altLang="en-US" sz="2400" dirty="0"/>
              <a:t>={</a:t>
            </a:r>
            <a:r>
              <a:rPr lang="en-US" altLang="en-US" sz="2400" i="1" dirty="0" err="1"/>
              <a:t>v</a:t>
            </a:r>
            <a:r>
              <a:rPr lang="en-US" altLang="en-US" sz="2400" dirty="0" err="1">
                <a:sym typeface="Symbol" pitchFamily="18" charset="2"/>
              </a:rPr>
              <a:t></a:t>
            </a:r>
            <a:r>
              <a:rPr lang="en-US" altLang="en-US" sz="2400" i="1" dirty="0" err="1">
                <a:sym typeface="Symbol" pitchFamily="18" charset="2"/>
              </a:rPr>
              <a:t>V</a:t>
            </a:r>
            <a:r>
              <a:rPr lang="en-US" altLang="en-US" sz="2400" i="1" dirty="0">
                <a:sym typeface="Symbol" pitchFamily="18" charset="2"/>
              </a:rPr>
              <a:t> </a:t>
            </a:r>
            <a:r>
              <a:rPr lang="en-US" altLang="en-US" sz="2400" dirty="0"/>
              <a:t>: </a:t>
            </a:r>
            <a:r>
              <a:rPr lang="en-US" altLang="en-US" sz="2400" dirty="0">
                <a:sym typeface="Symbol" pitchFamily="18" charset="2"/>
              </a:rPr>
              <a:t></a:t>
            </a:r>
            <a:r>
              <a:rPr lang="en-US" altLang="en-US" sz="2400" dirty="0"/>
              <a:t>[</a:t>
            </a:r>
            <a:r>
              <a:rPr lang="en-US" altLang="en-US" sz="2400" i="1" dirty="0"/>
              <a:t>v</a:t>
            </a:r>
            <a:r>
              <a:rPr lang="en-US" altLang="en-US" sz="2400" dirty="0"/>
              <a:t>] </a:t>
            </a:r>
            <a:r>
              <a:rPr lang="en-US" altLang="en-US" sz="2400" i="1" dirty="0">
                <a:sym typeface="Symbol" pitchFamily="18" charset="2"/>
              </a:rPr>
              <a:t> </a:t>
            </a:r>
            <a:r>
              <a:rPr lang="en-US" altLang="en-US" sz="2000" dirty="0">
                <a:sym typeface="Symbol" pitchFamily="18" charset="2"/>
              </a:rPr>
              <a:t>NIL</a:t>
            </a:r>
            <a:r>
              <a:rPr lang="en-US" altLang="en-US" sz="2400" dirty="0">
                <a:sym typeface="Symbol" pitchFamily="18" charset="2"/>
              </a:rPr>
              <a:t>}</a:t>
            </a:r>
            <a:r>
              <a:rPr lang="en-US" altLang="en-US" sz="2400" dirty="0">
                <a:sym typeface="MT Extra" pitchFamily="18" charset="2"/>
              </a:rPr>
              <a:t></a:t>
            </a:r>
            <a:r>
              <a:rPr lang="en-US" altLang="en-US" sz="2400" dirty="0"/>
              <a:t>{</a:t>
            </a:r>
            <a:r>
              <a:rPr lang="en-US" altLang="en-US" sz="2400" i="1" dirty="0"/>
              <a:t>s</a:t>
            </a:r>
            <a:r>
              <a:rPr lang="en-US" altLang="en-US" sz="2400" dirty="0"/>
              <a:t>}</a:t>
            </a:r>
          </a:p>
          <a:p>
            <a:pPr lvl="1"/>
            <a:r>
              <a:rPr lang="en-US" altLang="en-US" sz="2400" i="1" dirty="0"/>
              <a:t> E</a:t>
            </a:r>
            <a:r>
              <a:rPr lang="en-US" altLang="en-US" sz="2400" i="1" baseline="-25000" dirty="0">
                <a:sym typeface="Symbol" pitchFamily="18" charset="2"/>
              </a:rPr>
              <a:t> </a:t>
            </a:r>
            <a:r>
              <a:rPr lang="en-US" altLang="en-US" sz="2400" dirty="0"/>
              <a:t>={(</a:t>
            </a:r>
            <a:r>
              <a:rPr lang="en-US" altLang="en-US" sz="2400" dirty="0">
                <a:sym typeface="Symbol" pitchFamily="18" charset="2"/>
              </a:rPr>
              <a:t></a:t>
            </a:r>
            <a:r>
              <a:rPr lang="en-US" altLang="en-US" sz="2400" dirty="0"/>
              <a:t>[</a:t>
            </a:r>
            <a:r>
              <a:rPr lang="en-US" altLang="en-US" sz="2400" i="1" dirty="0"/>
              <a:t>v</a:t>
            </a:r>
            <a:r>
              <a:rPr lang="en-US" altLang="en-US" sz="2400" dirty="0"/>
              <a:t>],</a:t>
            </a:r>
            <a:r>
              <a:rPr lang="en-US" altLang="en-US" sz="2400" i="1" dirty="0"/>
              <a:t>v</a:t>
            </a:r>
            <a:r>
              <a:rPr lang="en-US" altLang="en-US" sz="2400" dirty="0"/>
              <a:t>)</a:t>
            </a:r>
            <a:r>
              <a:rPr lang="en-US" altLang="en-US" sz="2400" dirty="0">
                <a:sym typeface="Symbol" pitchFamily="18" charset="2"/>
              </a:rPr>
              <a:t></a:t>
            </a:r>
            <a:r>
              <a:rPr lang="en-US" altLang="en-US" sz="2400" i="1" dirty="0">
                <a:sym typeface="Symbol" pitchFamily="18" charset="2"/>
              </a:rPr>
              <a:t>E </a:t>
            </a:r>
            <a:r>
              <a:rPr lang="en-US" altLang="en-US" sz="2400" dirty="0"/>
              <a:t>: </a:t>
            </a:r>
            <a:r>
              <a:rPr lang="en-US" altLang="en-US" sz="2400" i="1" dirty="0"/>
              <a:t>v </a:t>
            </a:r>
            <a:r>
              <a:rPr lang="en-US" altLang="en-US" sz="2400" dirty="0">
                <a:sym typeface="Symbol" pitchFamily="18" charset="2"/>
              </a:rPr>
              <a:t> </a:t>
            </a:r>
            <a:r>
              <a:rPr lang="en-US" altLang="en-US" sz="2400" i="1" dirty="0"/>
              <a:t>V</a:t>
            </a:r>
            <a:r>
              <a:rPr lang="en-US" altLang="en-US" sz="2400" i="1" baseline="-25000" dirty="0">
                <a:sym typeface="Symbol" pitchFamily="18" charset="2"/>
              </a:rPr>
              <a:t>  </a:t>
            </a:r>
            <a:r>
              <a:rPr lang="en-US" altLang="en-US" sz="2400" i="1" dirty="0">
                <a:sym typeface="Symbol" pitchFamily="18" charset="2"/>
              </a:rPr>
              <a:t>- </a:t>
            </a:r>
            <a:r>
              <a:rPr lang="en-US" altLang="en-US" sz="2400" dirty="0"/>
              <a:t>{</a:t>
            </a:r>
            <a:r>
              <a:rPr lang="en-US" altLang="en-US" sz="2400" i="1" dirty="0"/>
              <a:t>s</a:t>
            </a:r>
            <a:r>
              <a:rPr lang="en-US" altLang="en-US" sz="2400" dirty="0"/>
              <a:t>}} </a:t>
            </a:r>
          </a:p>
          <a:p>
            <a:r>
              <a:rPr lang="en-US" altLang="en-US" sz="2800" dirty="0"/>
              <a:t>The predecessor subgraph </a:t>
            </a:r>
            <a:r>
              <a:rPr lang="en-US" altLang="en-US" sz="2800" i="1" dirty="0"/>
              <a:t>G</a:t>
            </a:r>
            <a:r>
              <a:rPr lang="en-US" altLang="en-US" sz="2800" i="1" baseline="-25000" dirty="0">
                <a:sym typeface="Symbol" pitchFamily="18" charset="2"/>
              </a:rPr>
              <a:t></a:t>
            </a:r>
            <a:r>
              <a:rPr lang="en-US" altLang="en-US" sz="2800" dirty="0"/>
              <a:t> is a </a:t>
            </a:r>
            <a:r>
              <a:rPr lang="en-US" altLang="en-US" sz="2800" b="1" dirty="0">
                <a:solidFill>
                  <a:srgbClr val="CC3300"/>
                </a:solidFill>
              </a:rPr>
              <a:t>breadth-first </a:t>
            </a:r>
            <a:r>
              <a:rPr lang="en-US" altLang="en-US" sz="2800" b="1" dirty="0" smtClean="0">
                <a:solidFill>
                  <a:srgbClr val="CC3300"/>
                </a:solidFill>
              </a:rPr>
              <a:t>tree</a:t>
            </a:r>
            <a:r>
              <a:rPr lang="en-US" altLang="en-US" sz="2800" dirty="0" smtClean="0"/>
              <a:t>:</a:t>
            </a:r>
            <a:endParaRPr lang="en-US" altLang="en-US" sz="2800" dirty="0"/>
          </a:p>
          <a:p>
            <a:pPr lvl="1"/>
            <a:r>
              <a:rPr lang="en-US" altLang="en-US" sz="2400" dirty="0"/>
              <a:t> </a:t>
            </a:r>
            <a:r>
              <a:rPr lang="en-US" altLang="en-US" sz="2400" i="1" dirty="0"/>
              <a:t>V</a:t>
            </a:r>
            <a:r>
              <a:rPr lang="en-US" altLang="en-US" sz="2400" i="1" baseline="-25000" dirty="0">
                <a:sym typeface="Symbol" pitchFamily="18" charset="2"/>
              </a:rPr>
              <a:t>  </a:t>
            </a:r>
            <a:r>
              <a:rPr lang="en-US" altLang="en-US" sz="2400" dirty="0"/>
              <a:t>consists of the vertices reachable from </a:t>
            </a:r>
            <a:r>
              <a:rPr lang="en-US" altLang="en-US" sz="2400" i="1" dirty="0"/>
              <a:t>s</a:t>
            </a:r>
            <a:r>
              <a:rPr lang="en-US" altLang="en-US" sz="2400" dirty="0"/>
              <a:t> and</a:t>
            </a:r>
          </a:p>
          <a:p>
            <a:pPr lvl="1"/>
            <a:r>
              <a:rPr lang="en-US" altLang="en-US" sz="2400" dirty="0"/>
              <a:t> for all </a:t>
            </a:r>
            <a:r>
              <a:rPr lang="en-US" altLang="en-US" sz="2400" i="1" dirty="0" err="1"/>
              <a:t>v</a:t>
            </a:r>
            <a:r>
              <a:rPr lang="en-US" altLang="en-US" sz="2400" dirty="0" err="1">
                <a:sym typeface="Symbol" pitchFamily="18" charset="2"/>
              </a:rPr>
              <a:t></a:t>
            </a:r>
            <a:r>
              <a:rPr lang="en-US" altLang="en-US" sz="2400" i="1" dirty="0" err="1"/>
              <a:t>V</a:t>
            </a:r>
            <a:r>
              <a:rPr lang="en-US" altLang="en-US" sz="2400" i="1" baseline="-25000" dirty="0">
                <a:sym typeface="Symbol" pitchFamily="18" charset="2"/>
              </a:rPr>
              <a:t> </a:t>
            </a:r>
            <a:r>
              <a:rPr lang="en-US" altLang="en-US" sz="2400" dirty="0"/>
              <a:t>, there is a unique simple path from </a:t>
            </a:r>
            <a:r>
              <a:rPr lang="en-US" altLang="en-US" sz="2400" i="1" dirty="0"/>
              <a:t>s</a:t>
            </a:r>
            <a:r>
              <a:rPr lang="en-US" altLang="en-US" sz="2400" dirty="0"/>
              <a:t> to </a:t>
            </a:r>
            <a:r>
              <a:rPr lang="en-US" altLang="en-US" sz="2400" i="1" dirty="0"/>
              <a:t>v</a:t>
            </a:r>
            <a:r>
              <a:rPr lang="en-US" altLang="en-US" sz="2400" dirty="0"/>
              <a:t> in </a:t>
            </a:r>
            <a:r>
              <a:rPr lang="en-US" altLang="en-US" sz="2400" i="1" dirty="0"/>
              <a:t>G</a:t>
            </a:r>
            <a:r>
              <a:rPr lang="en-US" altLang="en-US" sz="2400" i="1" baseline="-25000" dirty="0">
                <a:sym typeface="Symbol" pitchFamily="18" charset="2"/>
              </a:rPr>
              <a:t></a:t>
            </a:r>
            <a:r>
              <a:rPr lang="en-US" altLang="en-US" sz="2400" dirty="0"/>
              <a:t> that is also a shortest path from </a:t>
            </a:r>
            <a:r>
              <a:rPr lang="en-US" altLang="en-US" sz="2400" i="1" dirty="0"/>
              <a:t>s</a:t>
            </a:r>
            <a:r>
              <a:rPr lang="en-US" altLang="en-US" sz="2400" dirty="0"/>
              <a:t> to </a:t>
            </a:r>
            <a:r>
              <a:rPr lang="en-US" altLang="en-US" sz="2400" i="1" dirty="0"/>
              <a:t>v</a:t>
            </a:r>
            <a:r>
              <a:rPr lang="en-US" altLang="en-US" sz="2400" dirty="0"/>
              <a:t> in </a:t>
            </a:r>
            <a:r>
              <a:rPr lang="en-US" altLang="en-US" sz="2400" i="1" dirty="0"/>
              <a:t>G</a:t>
            </a:r>
            <a:r>
              <a:rPr lang="en-US" altLang="en-US" sz="2400" dirty="0"/>
              <a:t>.  </a:t>
            </a:r>
          </a:p>
          <a:p>
            <a:r>
              <a:rPr lang="en-US" altLang="en-US" sz="2800" dirty="0"/>
              <a:t>The edges in </a:t>
            </a:r>
            <a:r>
              <a:rPr lang="en-US" altLang="en-US" sz="2800" i="1" dirty="0"/>
              <a:t>E</a:t>
            </a:r>
            <a:r>
              <a:rPr lang="en-US" altLang="en-US" sz="2800" i="1" baseline="-25000" dirty="0">
                <a:sym typeface="Symbol" pitchFamily="18" charset="2"/>
              </a:rPr>
              <a:t></a:t>
            </a:r>
            <a:r>
              <a:rPr lang="en-US" altLang="en-US" sz="2800" dirty="0"/>
              <a:t> are called </a:t>
            </a:r>
            <a:r>
              <a:rPr lang="en-US" altLang="en-US" sz="2800" b="1" dirty="0">
                <a:solidFill>
                  <a:srgbClr val="CC3300"/>
                </a:solidFill>
              </a:rPr>
              <a:t>tree edges</a:t>
            </a:r>
            <a:r>
              <a:rPr lang="en-US" altLang="en-US" sz="2800" dirty="0"/>
              <a:t>.  </a:t>
            </a:r>
            <a:br>
              <a:rPr lang="en-US" altLang="en-US" sz="2800" dirty="0"/>
            </a:br>
            <a:r>
              <a:rPr lang="en-US" altLang="en-US" sz="2800" dirty="0"/>
              <a:t>|</a:t>
            </a:r>
            <a:r>
              <a:rPr lang="en-US" altLang="en-US" sz="2800" i="1" dirty="0"/>
              <a:t>E</a:t>
            </a:r>
            <a:r>
              <a:rPr lang="en-US" altLang="en-US" sz="2800" i="1" baseline="-25000" dirty="0">
                <a:sym typeface="Symbol" pitchFamily="18" charset="2"/>
              </a:rPr>
              <a:t> </a:t>
            </a:r>
            <a:r>
              <a:rPr lang="en-US" altLang="en-US" sz="2800" i="1" dirty="0">
                <a:sym typeface="Symbol" pitchFamily="18" charset="2"/>
              </a:rPr>
              <a:t>| </a:t>
            </a:r>
            <a:r>
              <a:rPr lang="en-US" altLang="en-US" sz="2800" dirty="0"/>
              <a:t>= |</a:t>
            </a:r>
            <a:r>
              <a:rPr lang="en-US" altLang="en-US" sz="2800" i="1" dirty="0"/>
              <a:t>V</a:t>
            </a:r>
            <a:r>
              <a:rPr lang="en-US" altLang="en-US" sz="2800" i="1" baseline="-25000" dirty="0">
                <a:sym typeface="Symbol" pitchFamily="18" charset="2"/>
              </a:rPr>
              <a:t> </a:t>
            </a:r>
            <a:r>
              <a:rPr lang="en-US" altLang="en-US" sz="2800" i="1" dirty="0">
                <a:sym typeface="Symbol" pitchFamily="18" charset="2"/>
              </a:rPr>
              <a:t>| - </a:t>
            </a:r>
            <a:r>
              <a:rPr lang="en-US" altLang="en-US" sz="2800" dirty="0">
                <a:sym typeface="Symbol" pitchFamily="18" charset="2"/>
              </a:rPr>
              <a:t>1.</a:t>
            </a:r>
            <a:endParaRPr lang="en-US" altLang="en-US" sz="2800" baseline="-25000" dirty="0">
              <a:sym typeface="Symbol" pitchFamily="18" charset="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DE723-E4A6-45D8-8E09-BDE5416E667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71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963"/>
            <a:ext cx="7772400" cy="1143000"/>
          </a:xfrm>
        </p:spPr>
        <p:txBody>
          <a:bodyPr/>
          <a:lstStyle/>
          <a:p>
            <a:r>
              <a:rPr lang="en-US" altLang="en-US" dirty="0"/>
              <a:t>What is a Graph?</a:t>
            </a:r>
          </a:p>
        </p:txBody>
      </p:sp>
      <p:sp>
        <p:nvSpPr>
          <p:cNvPr id="772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477962"/>
            <a:ext cx="8077200" cy="3657600"/>
          </a:xfrm>
        </p:spPr>
        <p:txBody>
          <a:bodyPr/>
          <a:lstStyle/>
          <a:p>
            <a:r>
              <a:rPr lang="en-US" altLang="en-US" sz="2000" dirty="0"/>
              <a:t>A graph G = (</a:t>
            </a:r>
            <a:r>
              <a:rPr lang="en-US" altLang="en-US" sz="2000" dirty="0">
                <a:solidFill>
                  <a:srgbClr val="FA2C25"/>
                </a:solidFill>
              </a:rPr>
              <a:t>V</a:t>
            </a:r>
            <a:r>
              <a:rPr lang="en-US" altLang="en-US" sz="2000" dirty="0"/>
              <a:t>,</a:t>
            </a:r>
            <a:r>
              <a:rPr lang="en-US" altLang="en-US" sz="2000" dirty="0">
                <a:solidFill>
                  <a:srgbClr val="008000"/>
                </a:solidFill>
              </a:rPr>
              <a:t>E</a:t>
            </a:r>
            <a:r>
              <a:rPr lang="en-US" altLang="en-US" sz="2000" dirty="0"/>
              <a:t>) is composed of:</a:t>
            </a:r>
          </a:p>
          <a:p>
            <a:pPr>
              <a:buFontTx/>
              <a:buNone/>
            </a:pPr>
            <a:r>
              <a:rPr lang="en-US" altLang="en-US" sz="2000" dirty="0"/>
              <a:t>		</a:t>
            </a:r>
            <a:r>
              <a:rPr lang="en-US" altLang="en-US" sz="2000" dirty="0">
                <a:solidFill>
                  <a:srgbClr val="FA2C25"/>
                </a:solidFill>
              </a:rPr>
              <a:t>V</a:t>
            </a:r>
            <a:r>
              <a:rPr lang="en-US" altLang="en-US" sz="2000" dirty="0"/>
              <a:t>: set of </a:t>
            </a:r>
            <a:r>
              <a:rPr lang="en-US" altLang="en-US" sz="2000" dirty="0">
                <a:solidFill>
                  <a:srgbClr val="FA2C25"/>
                </a:solidFill>
              </a:rPr>
              <a:t>vertices</a:t>
            </a:r>
          </a:p>
          <a:p>
            <a:pPr>
              <a:buFontTx/>
              <a:buNone/>
            </a:pPr>
            <a:r>
              <a:rPr lang="en-US" altLang="en-US" sz="2000" dirty="0"/>
              <a:t>		</a:t>
            </a:r>
            <a:r>
              <a:rPr lang="en-US" altLang="en-US" sz="2000" dirty="0">
                <a:solidFill>
                  <a:srgbClr val="008000"/>
                </a:solidFill>
              </a:rPr>
              <a:t>E</a:t>
            </a:r>
            <a:r>
              <a:rPr lang="en-US" altLang="en-US" sz="2000" dirty="0"/>
              <a:t>: set of</a:t>
            </a:r>
            <a:r>
              <a:rPr lang="en-US" altLang="en-US" sz="2000" dirty="0">
                <a:solidFill>
                  <a:schemeClr val="accent2"/>
                </a:solidFill>
              </a:rPr>
              <a:t> </a:t>
            </a:r>
            <a:r>
              <a:rPr lang="en-US" altLang="en-US" sz="2000" dirty="0">
                <a:solidFill>
                  <a:srgbClr val="008000"/>
                </a:solidFill>
              </a:rPr>
              <a:t>edges</a:t>
            </a:r>
            <a:r>
              <a:rPr lang="en-US" altLang="en-US" sz="2000" dirty="0"/>
              <a:t> connecting the </a:t>
            </a:r>
            <a:r>
              <a:rPr lang="en-US" altLang="en-US" sz="2000" dirty="0">
                <a:solidFill>
                  <a:srgbClr val="FA2C25"/>
                </a:solidFill>
              </a:rPr>
              <a:t>vertices</a:t>
            </a:r>
            <a:r>
              <a:rPr lang="en-US" altLang="en-US" sz="2000" dirty="0"/>
              <a:t> in V</a:t>
            </a:r>
          </a:p>
          <a:p>
            <a:r>
              <a:rPr lang="en-US" altLang="en-US" sz="2000" dirty="0"/>
              <a:t>An </a:t>
            </a:r>
            <a:r>
              <a:rPr lang="en-US" altLang="en-US" sz="2000" dirty="0">
                <a:solidFill>
                  <a:srgbClr val="008000"/>
                </a:solidFill>
              </a:rPr>
              <a:t>edge</a:t>
            </a:r>
            <a:r>
              <a:rPr lang="en-US" altLang="en-US" sz="2000" dirty="0"/>
              <a:t> e = (</a:t>
            </a:r>
            <a:r>
              <a:rPr lang="en-US" altLang="en-US" sz="2000" dirty="0" err="1"/>
              <a:t>u,v</a:t>
            </a:r>
            <a:r>
              <a:rPr lang="en-US" altLang="en-US" sz="2000" dirty="0"/>
              <a:t>) is a pair of </a:t>
            </a:r>
            <a:r>
              <a:rPr lang="en-US" altLang="en-US" sz="2000" dirty="0">
                <a:solidFill>
                  <a:srgbClr val="FA2C25"/>
                </a:solidFill>
              </a:rPr>
              <a:t>vertices</a:t>
            </a:r>
          </a:p>
          <a:p>
            <a:r>
              <a:rPr lang="en-US" altLang="en-US" sz="2000" dirty="0"/>
              <a:t>Example:</a:t>
            </a:r>
          </a:p>
        </p:txBody>
      </p:sp>
      <p:sp>
        <p:nvSpPr>
          <p:cNvPr id="772100" name="Rectangle 4"/>
          <p:cNvSpPr>
            <a:spLocks noChangeArrowheads="1"/>
          </p:cNvSpPr>
          <p:nvPr/>
        </p:nvSpPr>
        <p:spPr bwMode="auto">
          <a:xfrm>
            <a:off x="4994275" y="3983038"/>
            <a:ext cx="55563" cy="30162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2101" name="Rectangle 5"/>
          <p:cNvSpPr>
            <a:spLocks noChangeArrowheads="1"/>
          </p:cNvSpPr>
          <p:nvPr/>
        </p:nvSpPr>
        <p:spPr bwMode="auto">
          <a:xfrm>
            <a:off x="4994275" y="6257925"/>
            <a:ext cx="55563" cy="285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2102" name="Rectangle 6"/>
          <p:cNvSpPr>
            <a:spLocks noChangeArrowheads="1"/>
          </p:cNvSpPr>
          <p:nvPr/>
        </p:nvSpPr>
        <p:spPr bwMode="auto">
          <a:xfrm>
            <a:off x="4994275" y="4013200"/>
            <a:ext cx="55563" cy="224472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2103" name="Freeform 7"/>
          <p:cNvSpPr>
            <a:spLocks/>
          </p:cNvSpPr>
          <p:nvPr/>
        </p:nvSpPr>
        <p:spPr bwMode="auto">
          <a:xfrm>
            <a:off x="5008563" y="6243638"/>
            <a:ext cx="53975" cy="58737"/>
          </a:xfrm>
          <a:custGeom>
            <a:avLst/>
            <a:gdLst>
              <a:gd name="T0" fmla="*/ 0 w 34"/>
              <a:gd name="T1" fmla="*/ 27 h 37"/>
              <a:gd name="T2" fmla="*/ 17 w 34"/>
              <a:gd name="T3" fmla="*/ 37 h 37"/>
              <a:gd name="T4" fmla="*/ 34 w 34"/>
              <a:gd name="T5" fmla="*/ 9 h 37"/>
              <a:gd name="T6" fmla="*/ 17 w 34"/>
              <a:gd name="T7" fmla="*/ 0 h 37"/>
              <a:gd name="T8" fmla="*/ 0 w 34"/>
              <a:gd name="T9" fmla="*/ 27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" h="37">
                <a:moveTo>
                  <a:pt x="0" y="27"/>
                </a:moveTo>
                <a:lnTo>
                  <a:pt x="17" y="37"/>
                </a:lnTo>
                <a:lnTo>
                  <a:pt x="34" y="9"/>
                </a:lnTo>
                <a:lnTo>
                  <a:pt x="17" y="0"/>
                </a:lnTo>
                <a:lnTo>
                  <a:pt x="0" y="27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2104" name="Freeform 8"/>
          <p:cNvSpPr>
            <a:spLocks/>
          </p:cNvSpPr>
          <p:nvPr/>
        </p:nvSpPr>
        <p:spPr bwMode="auto">
          <a:xfrm>
            <a:off x="3629025" y="5157788"/>
            <a:ext cx="53975" cy="73025"/>
          </a:xfrm>
          <a:custGeom>
            <a:avLst/>
            <a:gdLst>
              <a:gd name="T0" fmla="*/ 17 w 34"/>
              <a:gd name="T1" fmla="*/ 46 h 46"/>
              <a:gd name="T2" fmla="*/ 0 w 34"/>
              <a:gd name="T3" fmla="*/ 37 h 46"/>
              <a:gd name="T4" fmla="*/ 25 w 34"/>
              <a:gd name="T5" fmla="*/ 0 h 46"/>
              <a:gd name="T6" fmla="*/ 34 w 34"/>
              <a:gd name="T7" fmla="*/ 18 h 46"/>
              <a:gd name="T8" fmla="*/ 17 w 34"/>
              <a:gd name="T9" fmla="*/ 46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" h="46">
                <a:moveTo>
                  <a:pt x="17" y="46"/>
                </a:moveTo>
                <a:lnTo>
                  <a:pt x="0" y="37"/>
                </a:lnTo>
                <a:lnTo>
                  <a:pt x="25" y="0"/>
                </a:lnTo>
                <a:lnTo>
                  <a:pt x="34" y="18"/>
                </a:lnTo>
                <a:lnTo>
                  <a:pt x="17" y="46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2105" name="Freeform 9"/>
          <p:cNvSpPr>
            <a:spLocks/>
          </p:cNvSpPr>
          <p:nvPr/>
        </p:nvSpPr>
        <p:spPr bwMode="auto">
          <a:xfrm>
            <a:off x="3656013" y="5186363"/>
            <a:ext cx="1379537" cy="1100137"/>
          </a:xfrm>
          <a:custGeom>
            <a:avLst/>
            <a:gdLst>
              <a:gd name="T0" fmla="*/ 852 w 869"/>
              <a:gd name="T1" fmla="*/ 693 h 693"/>
              <a:gd name="T2" fmla="*/ 869 w 869"/>
              <a:gd name="T3" fmla="*/ 666 h 693"/>
              <a:gd name="T4" fmla="*/ 17 w 869"/>
              <a:gd name="T5" fmla="*/ 0 h 693"/>
              <a:gd name="T6" fmla="*/ 0 w 869"/>
              <a:gd name="T7" fmla="*/ 28 h 693"/>
              <a:gd name="T8" fmla="*/ 852 w 869"/>
              <a:gd name="T9" fmla="*/ 693 h 6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69" h="693">
                <a:moveTo>
                  <a:pt x="852" y="693"/>
                </a:moveTo>
                <a:lnTo>
                  <a:pt x="869" y="666"/>
                </a:lnTo>
                <a:lnTo>
                  <a:pt x="17" y="0"/>
                </a:lnTo>
                <a:lnTo>
                  <a:pt x="0" y="28"/>
                </a:lnTo>
                <a:lnTo>
                  <a:pt x="852" y="693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2106" name="Freeform 10"/>
          <p:cNvSpPr>
            <a:spLocks/>
          </p:cNvSpPr>
          <p:nvPr/>
        </p:nvSpPr>
        <p:spPr bwMode="auto">
          <a:xfrm>
            <a:off x="3656013" y="5186363"/>
            <a:ext cx="53975" cy="58737"/>
          </a:xfrm>
          <a:custGeom>
            <a:avLst/>
            <a:gdLst>
              <a:gd name="T0" fmla="*/ 0 w 34"/>
              <a:gd name="T1" fmla="*/ 28 h 37"/>
              <a:gd name="T2" fmla="*/ 17 w 34"/>
              <a:gd name="T3" fmla="*/ 37 h 37"/>
              <a:gd name="T4" fmla="*/ 34 w 34"/>
              <a:gd name="T5" fmla="*/ 9 h 37"/>
              <a:gd name="T6" fmla="*/ 26 w 34"/>
              <a:gd name="T7" fmla="*/ 0 h 37"/>
              <a:gd name="T8" fmla="*/ 0 w 34"/>
              <a:gd name="T9" fmla="*/ 28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" h="37">
                <a:moveTo>
                  <a:pt x="0" y="28"/>
                </a:moveTo>
                <a:lnTo>
                  <a:pt x="17" y="37"/>
                </a:lnTo>
                <a:lnTo>
                  <a:pt x="34" y="9"/>
                </a:lnTo>
                <a:lnTo>
                  <a:pt x="26" y="0"/>
                </a:lnTo>
                <a:lnTo>
                  <a:pt x="0" y="28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2107" name="Freeform 11"/>
          <p:cNvSpPr>
            <a:spLocks/>
          </p:cNvSpPr>
          <p:nvPr/>
        </p:nvSpPr>
        <p:spPr bwMode="auto">
          <a:xfrm>
            <a:off x="2276475" y="3968750"/>
            <a:ext cx="68263" cy="73025"/>
          </a:xfrm>
          <a:custGeom>
            <a:avLst/>
            <a:gdLst>
              <a:gd name="T0" fmla="*/ 17 w 43"/>
              <a:gd name="T1" fmla="*/ 46 h 46"/>
              <a:gd name="T2" fmla="*/ 0 w 43"/>
              <a:gd name="T3" fmla="*/ 37 h 46"/>
              <a:gd name="T4" fmla="*/ 25 w 43"/>
              <a:gd name="T5" fmla="*/ 0 h 46"/>
              <a:gd name="T6" fmla="*/ 43 w 43"/>
              <a:gd name="T7" fmla="*/ 18 h 46"/>
              <a:gd name="T8" fmla="*/ 17 w 43"/>
              <a:gd name="T9" fmla="*/ 46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" h="46">
                <a:moveTo>
                  <a:pt x="17" y="46"/>
                </a:moveTo>
                <a:lnTo>
                  <a:pt x="0" y="37"/>
                </a:lnTo>
                <a:lnTo>
                  <a:pt x="25" y="0"/>
                </a:lnTo>
                <a:lnTo>
                  <a:pt x="43" y="18"/>
                </a:lnTo>
                <a:lnTo>
                  <a:pt x="17" y="46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2108" name="Freeform 12"/>
          <p:cNvSpPr>
            <a:spLocks/>
          </p:cNvSpPr>
          <p:nvPr/>
        </p:nvSpPr>
        <p:spPr bwMode="auto">
          <a:xfrm>
            <a:off x="2303463" y="3997325"/>
            <a:ext cx="1393825" cy="1233488"/>
          </a:xfrm>
          <a:custGeom>
            <a:avLst/>
            <a:gdLst>
              <a:gd name="T0" fmla="*/ 852 w 878"/>
              <a:gd name="T1" fmla="*/ 777 h 777"/>
              <a:gd name="T2" fmla="*/ 878 w 878"/>
              <a:gd name="T3" fmla="*/ 749 h 777"/>
              <a:gd name="T4" fmla="*/ 26 w 878"/>
              <a:gd name="T5" fmla="*/ 0 h 777"/>
              <a:gd name="T6" fmla="*/ 0 w 878"/>
              <a:gd name="T7" fmla="*/ 28 h 777"/>
              <a:gd name="T8" fmla="*/ 852 w 878"/>
              <a:gd name="T9" fmla="*/ 777 h 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8" h="777">
                <a:moveTo>
                  <a:pt x="852" y="777"/>
                </a:moveTo>
                <a:lnTo>
                  <a:pt x="878" y="749"/>
                </a:lnTo>
                <a:lnTo>
                  <a:pt x="26" y="0"/>
                </a:lnTo>
                <a:lnTo>
                  <a:pt x="0" y="28"/>
                </a:lnTo>
                <a:lnTo>
                  <a:pt x="852" y="777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2109" name="Freeform 13"/>
          <p:cNvSpPr>
            <a:spLocks/>
          </p:cNvSpPr>
          <p:nvPr/>
        </p:nvSpPr>
        <p:spPr bwMode="auto">
          <a:xfrm>
            <a:off x="3656013" y="5157788"/>
            <a:ext cx="53975" cy="73025"/>
          </a:xfrm>
          <a:custGeom>
            <a:avLst/>
            <a:gdLst>
              <a:gd name="T0" fmla="*/ 17 w 34"/>
              <a:gd name="T1" fmla="*/ 46 h 46"/>
              <a:gd name="T2" fmla="*/ 34 w 34"/>
              <a:gd name="T3" fmla="*/ 37 h 46"/>
              <a:gd name="T4" fmla="*/ 17 w 34"/>
              <a:gd name="T5" fmla="*/ 0 h 46"/>
              <a:gd name="T6" fmla="*/ 0 w 34"/>
              <a:gd name="T7" fmla="*/ 18 h 46"/>
              <a:gd name="T8" fmla="*/ 17 w 34"/>
              <a:gd name="T9" fmla="*/ 46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" h="46">
                <a:moveTo>
                  <a:pt x="17" y="46"/>
                </a:moveTo>
                <a:lnTo>
                  <a:pt x="34" y="37"/>
                </a:lnTo>
                <a:lnTo>
                  <a:pt x="17" y="0"/>
                </a:lnTo>
                <a:lnTo>
                  <a:pt x="0" y="18"/>
                </a:lnTo>
                <a:lnTo>
                  <a:pt x="17" y="46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2110" name="Freeform 14"/>
          <p:cNvSpPr>
            <a:spLocks/>
          </p:cNvSpPr>
          <p:nvPr/>
        </p:nvSpPr>
        <p:spPr bwMode="auto">
          <a:xfrm>
            <a:off x="2276475" y="6243638"/>
            <a:ext cx="53975" cy="58737"/>
          </a:xfrm>
          <a:custGeom>
            <a:avLst/>
            <a:gdLst>
              <a:gd name="T0" fmla="*/ 34 w 34"/>
              <a:gd name="T1" fmla="*/ 27 h 37"/>
              <a:gd name="T2" fmla="*/ 25 w 34"/>
              <a:gd name="T3" fmla="*/ 37 h 37"/>
              <a:gd name="T4" fmla="*/ 0 w 34"/>
              <a:gd name="T5" fmla="*/ 9 h 37"/>
              <a:gd name="T6" fmla="*/ 17 w 34"/>
              <a:gd name="T7" fmla="*/ 0 h 37"/>
              <a:gd name="T8" fmla="*/ 34 w 34"/>
              <a:gd name="T9" fmla="*/ 27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" h="37">
                <a:moveTo>
                  <a:pt x="34" y="27"/>
                </a:moveTo>
                <a:lnTo>
                  <a:pt x="25" y="37"/>
                </a:lnTo>
                <a:lnTo>
                  <a:pt x="0" y="9"/>
                </a:lnTo>
                <a:lnTo>
                  <a:pt x="17" y="0"/>
                </a:lnTo>
                <a:lnTo>
                  <a:pt x="34" y="27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2111" name="Freeform 15"/>
          <p:cNvSpPr>
            <a:spLocks/>
          </p:cNvSpPr>
          <p:nvPr/>
        </p:nvSpPr>
        <p:spPr bwMode="auto">
          <a:xfrm>
            <a:off x="2303463" y="5186363"/>
            <a:ext cx="1379537" cy="1100137"/>
          </a:xfrm>
          <a:custGeom>
            <a:avLst/>
            <a:gdLst>
              <a:gd name="T0" fmla="*/ 869 w 869"/>
              <a:gd name="T1" fmla="*/ 28 h 693"/>
              <a:gd name="T2" fmla="*/ 852 w 869"/>
              <a:gd name="T3" fmla="*/ 0 h 693"/>
              <a:gd name="T4" fmla="*/ 0 w 869"/>
              <a:gd name="T5" fmla="*/ 666 h 693"/>
              <a:gd name="T6" fmla="*/ 17 w 869"/>
              <a:gd name="T7" fmla="*/ 693 h 693"/>
              <a:gd name="T8" fmla="*/ 869 w 869"/>
              <a:gd name="T9" fmla="*/ 28 h 6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69" h="693">
                <a:moveTo>
                  <a:pt x="869" y="28"/>
                </a:moveTo>
                <a:lnTo>
                  <a:pt x="852" y="0"/>
                </a:lnTo>
                <a:lnTo>
                  <a:pt x="0" y="666"/>
                </a:lnTo>
                <a:lnTo>
                  <a:pt x="17" y="693"/>
                </a:lnTo>
                <a:lnTo>
                  <a:pt x="869" y="28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2112" name="Rectangle 16"/>
          <p:cNvSpPr>
            <a:spLocks noChangeArrowheads="1"/>
          </p:cNvSpPr>
          <p:nvPr/>
        </p:nvSpPr>
        <p:spPr bwMode="auto">
          <a:xfrm>
            <a:off x="2289175" y="3983038"/>
            <a:ext cx="55563" cy="30162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2113" name="Rectangle 17"/>
          <p:cNvSpPr>
            <a:spLocks noChangeArrowheads="1"/>
          </p:cNvSpPr>
          <p:nvPr/>
        </p:nvSpPr>
        <p:spPr bwMode="auto">
          <a:xfrm>
            <a:off x="2289175" y="6257925"/>
            <a:ext cx="55563" cy="285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2114" name="Rectangle 18"/>
          <p:cNvSpPr>
            <a:spLocks noChangeArrowheads="1"/>
          </p:cNvSpPr>
          <p:nvPr/>
        </p:nvSpPr>
        <p:spPr bwMode="auto">
          <a:xfrm>
            <a:off x="2289175" y="4013200"/>
            <a:ext cx="55563" cy="224472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2115" name="Rectangle 19"/>
          <p:cNvSpPr>
            <a:spLocks noChangeArrowheads="1"/>
          </p:cNvSpPr>
          <p:nvPr/>
        </p:nvSpPr>
        <p:spPr bwMode="auto">
          <a:xfrm>
            <a:off x="2289175" y="3983038"/>
            <a:ext cx="26988" cy="58737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2116" name="Rectangle 20"/>
          <p:cNvSpPr>
            <a:spLocks noChangeArrowheads="1"/>
          </p:cNvSpPr>
          <p:nvPr/>
        </p:nvSpPr>
        <p:spPr bwMode="auto">
          <a:xfrm>
            <a:off x="5021263" y="3983038"/>
            <a:ext cx="28575" cy="58737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2117" name="Rectangle 21"/>
          <p:cNvSpPr>
            <a:spLocks noChangeArrowheads="1"/>
          </p:cNvSpPr>
          <p:nvPr/>
        </p:nvSpPr>
        <p:spPr bwMode="auto">
          <a:xfrm>
            <a:off x="2316163" y="3983038"/>
            <a:ext cx="2705100" cy="58737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2118" name="Rectangle 22"/>
          <p:cNvSpPr>
            <a:spLocks noChangeArrowheads="1"/>
          </p:cNvSpPr>
          <p:nvPr/>
        </p:nvSpPr>
        <p:spPr bwMode="auto">
          <a:xfrm>
            <a:off x="2289175" y="6227763"/>
            <a:ext cx="26988" cy="58737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2119" name="Rectangle 23"/>
          <p:cNvSpPr>
            <a:spLocks noChangeArrowheads="1"/>
          </p:cNvSpPr>
          <p:nvPr/>
        </p:nvSpPr>
        <p:spPr bwMode="auto">
          <a:xfrm>
            <a:off x="5021263" y="6227763"/>
            <a:ext cx="28575" cy="58737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2120" name="Rectangle 24"/>
          <p:cNvSpPr>
            <a:spLocks noChangeArrowheads="1"/>
          </p:cNvSpPr>
          <p:nvPr/>
        </p:nvSpPr>
        <p:spPr bwMode="auto">
          <a:xfrm>
            <a:off x="2316163" y="6227763"/>
            <a:ext cx="2705100" cy="58737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2121" name="Oval 25"/>
          <p:cNvSpPr>
            <a:spLocks noChangeArrowheads="1"/>
          </p:cNvSpPr>
          <p:nvPr/>
        </p:nvSpPr>
        <p:spPr bwMode="auto">
          <a:xfrm>
            <a:off x="2071688" y="3748088"/>
            <a:ext cx="490537" cy="528637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2122" name="Oval 26"/>
          <p:cNvSpPr>
            <a:spLocks noChangeArrowheads="1"/>
          </p:cNvSpPr>
          <p:nvPr/>
        </p:nvSpPr>
        <p:spPr bwMode="auto">
          <a:xfrm>
            <a:off x="2078038" y="3754438"/>
            <a:ext cx="477837" cy="515937"/>
          </a:xfrm>
          <a:prstGeom prst="ellips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2123" name="Oval 27"/>
          <p:cNvSpPr>
            <a:spLocks noChangeArrowheads="1"/>
          </p:cNvSpPr>
          <p:nvPr/>
        </p:nvSpPr>
        <p:spPr bwMode="auto">
          <a:xfrm>
            <a:off x="4775200" y="5994400"/>
            <a:ext cx="492125" cy="52705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2124" name="Oval 28"/>
          <p:cNvSpPr>
            <a:spLocks noChangeArrowheads="1"/>
          </p:cNvSpPr>
          <p:nvPr/>
        </p:nvSpPr>
        <p:spPr bwMode="auto">
          <a:xfrm>
            <a:off x="4783138" y="5999163"/>
            <a:ext cx="477837" cy="517525"/>
          </a:xfrm>
          <a:prstGeom prst="ellips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2125" name="Oval 29"/>
          <p:cNvSpPr>
            <a:spLocks noChangeArrowheads="1"/>
          </p:cNvSpPr>
          <p:nvPr/>
        </p:nvSpPr>
        <p:spPr bwMode="auto">
          <a:xfrm>
            <a:off x="3424238" y="4937125"/>
            <a:ext cx="490537" cy="52863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2126" name="Oval 30"/>
          <p:cNvSpPr>
            <a:spLocks noChangeArrowheads="1"/>
          </p:cNvSpPr>
          <p:nvPr/>
        </p:nvSpPr>
        <p:spPr bwMode="auto">
          <a:xfrm>
            <a:off x="3430588" y="4943475"/>
            <a:ext cx="477837" cy="515938"/>
          </a:xfrm>
          <a:prstGeom prst="ellips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2127" name="Oval 31"/>
          <p:cNvSpPr>
            <a:spLocks noChangeArrowheads="1"/>
          </p:cNvSpPr>
          <p:nvPr/>
        </p:nvSpPr>
        <p:spPr bwMode="auto">
          <a:xfrm>
            <a:off x="4775200" y="3748088"/>
            <a:ext cx="492125" cy="528637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2128" name="Oval 32"/>
          <p:cNvSpPr>
            <a:spLocks noChangeArrowheads="1"/>
          </p:cNvSpPr>
          <p:nvPr/>
        </p:nvSpPr>
        <p:spPr bwMode="auto">
          <a:xfrm>
            <a:off x="4783138" y="3754438"/>
            <a:ext cx="477837" cy="515937"/>
          </a:xfrm>
          <a:prstGeom prst="ellips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2129" name="Oval 33"/>
          <p:cNvSpPr>
            <a:spLocks noChangeArrowheads="1"/>
          </p:cNvSpPr>
          <p:nvPr/>
        </p:nvSpPr>
        <p:spPr bwMode="auto">
          <a:xfrm>
            <a:off x="2071688" y="5994400"/>
            <a:ext cx="490537" cy="52705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2130" name="Oval 34"/>
          <p:cNvSpPr>
            <a:spLocks noChangeArrowheads="1"/>
          </p:cNvSpPr>
          <p:nvPr/>
        </p:nvSpPr>
        <p:spPr bwMode="auto">
          <a:xfrm>
            <a:off x="2078038" y="5999163"/>
            <a:ext cx="477837" cy="517525"/>
          </a:xfrm>
          <a:prstGeom prst="ellips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2131" name="Rectangle 35"/>
          <p:cNvSpPr>
            <a:spLocks noChangeArrowheads="1"/>
          </p:cNvSpPr>
          <p:nvPr/>
        </p:nvSpPr>
        <p:spPr bwMode="auto">
          <a:xfrm>
            <a:off x="2220913" y="3806825"/>
            <a:ext cx="328612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2800">
                <a:solidFill>
                  <a:srgbClr val="000000"/>
                </a:solidFill>
                <a:latin typeface="Arial" pitchFamily="34" charset="0"/>
              </a:rPr>
              <a:t>a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772132" name="Rectangle 36"/>
          <p:cNvSpPr>
            <a:spLocks noChangeArrowheads="1"/>
          </p:cNvSpPr>
          <p:nvPr/>
        </p:nvSpPr>
        <p:spPr bwMode="auto">
          <a:xfrm>
            <a:off x="4926013" y="3851275"/>
            <a:ext cx="341312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2800">
                <a:solidFill>
                  <a:srgbClr val="000000"/>
                </a:solidFill>
                <a:latin typeface="Arial" pitchFamily="34" charset="0"/>
              </a:rPr>
              <a:t>b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772133" name="Rectangle 37"/>
          <p:cNvSpPr>
            <a:spLocks noChangeArrowheads="1"/>
          </p:cNvSpPr>
          <p:nvPr/>
        </p:nvSpPr>
        <p:spPr bwMode="auto">
          <a:xfrm>
            <a:off x="3587750" y="4995863"/>
            <a:ext cx="31432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2800">
                <a:solidFill>
                  <a:srgbClr val="000000"/>
                </a:solidFill>
                <a:latin typeface="Arial" pitchFamily="34" charset="0"/>
              </a:rPr>
              <a:t>c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772134" name="Rectangle 38"/>
          <p:cNvSpPr>
            <a:spLocks noChangeArrowheads="1"/>
          </p:cNvSpPr>
          <p:nvPr/>
        </p:nvSpPr>
        <p:spPr bwMode="auto">
          <a:xfrm>
            <a:off x="2220913" y="6081713"/>
            <a:ext cx="341312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2800">
                <a:solidFill>
                  <a:srgbClr val="000000"/>
                </a:solidFill>
                <a:latin typeface="Arial" pitchFamily="34" charset="0"/>
              </a:rPr>
              <a:t>d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772135" name="Rectangle 39"/>
          <p:cNvSpPr>
            <a:spLocks noChangeArrowheads="1"/>
          </p:cNvSpPr>
          <p:nvPr/>
        </p:nvSpPr>
        <p:spPr bwMode="auto">
          <a:xfrm>
            <a:off x="4940300" y="6053138"/>
            <a:ext cx="328613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2800">
                <a:solidFill>
                  <a:srgbClr val="000000"/>
                </a:solidFill>
                <a:latin typeface="Arial" pitchFamily="34" charset="0"/>
              </a:rPr>
              <a:t>e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772136" name="Rectangle 40"/>
          <p:cNvSpPr>
            <a:spLocks noChangeArrowheads="1"/>
          </p:cNvSpPr>
          <p:nvPr/>
        </p:nvSpPr>
        <p:spPr bwMode="auto">
          <a:xfrm>
            <a:off x="6172200" y="3886200"/>
            <a:ext cx="2674938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dirty="0">
                <a:solidFill>
                  <a:srgbClr val="FA2C25"/>
                </a:solidFill>
                <a:latin typeface="+mn-lt"/>
              </a:rPr>
              <a:t>V</a:t>
            </a:r>
            <a:r>
              <a:rPr lang="en-US" altLang="en-US" dirty="0">
                <a:latin typeface="+mn-lt"/>
              </a:rPr>
              <a:t>= {</a:t>
            </a:r>
            <a:r>
              <a:rPr lang="en-US" altLang="en-US" dirty="0" err="1">
                <a:latin typeface="+mn-lt"/>
              </a:rPr>
              <a:t>a,b,c,d,e</a:t>
            </a:r>
            <a:r>
              <a:rPr lang="en-US" altLang="en-US" dirty="0">
                <a:latin typeface="+mn-lt"/>
              </a:rPr>
              <a:t>}</a:t>
            </a:r>
          </a:p>
          <a:p>
            <a:pPr eaLnBrk="0" hangingPunct="0"/>
            <a:endParaRPr lang="en-US" altLang="en-US" dirty="0">
              <a:latin typeface="+mn-lt"/>
            </a:endParaRPr>
          </a:p>
          <a:p>
            <a:pPr eaLnBrk="0" hangingPunct="0"/>
            <a:r>
              <a:rPr lang="en-US" altLang="en-US" dirty="0">
                <a:solidFill>
                  <a:srgbClr val="008000"/>
                </a:solidFill>
                <a:latin typeface="+mn-lt"/>
              </a:rPr>
              <a:t>E</a:t>
            </a:r>
            <a:r>
              <a:rPr lang="en-US" altLang="en-US" dirty="0">
                <a:latin typeface="+mn-lt"/>
              </a:rPr>
              <a:t>= {(</a:t>
            </a:r>
            <a:r>
              <a:rPr lang="en-US" altLang="en-US" dirty="0" err="1">
                <a:latin typeface="+mn-lt"/>
              </a:rPr>
              <a:t>a,b</a:t>
            </a:r>
            <a:r>
              <a:rPr lang="en-US" altLang="en-US" dirty="0">
                <a:latin typeface="+mn-lt"/>
              </a:rPr>
              <a:t>),(</a:t>
            </a:r>
            <a:r>
              <a:rPr lang="en-US" altLang="en-US" dirty="0" err="1">
                <a:latin typeface="+mn-lt"/>
              </a:rPr>
              <a:t>a,c</a:t>
            </a:r>
            <a:r>
              <a:rPr lang="en-US" altLang="en-US" dirty="0">
                <a:latin typeface="+mn-lt"/>
              </a:rPr>
              <a:t>),(</a:t>
            </a:r>
            <a:r>
              <a:rPr lang="en-US" altLang="en-US" dirty="0" err="1">
                <a:latin typeface="+mn-lt"/>
              </a:rPr>
              <a:t>a,d</a:t>
            </a:r>
            <a:r>
              <a:rPr lang="en-US" altLang="en-US" dirty="0">
                <a:latin typeface="+mn-lt"/>
              </a:rPr>
              <a:t>),</a:t>
            </a:r>
          </a:p>
          <a:p>
            <a:pPr eaLnBrk="0" hangingPunct="0"/>
            <a:r>
              <a:rPr lang="en-US" altLang="en-US" dirty="0">
                <a:latin typeface="+mn-lt"/>
              </a:rPr>
              <a:t>(</a:t>
            </a:r>
            <a:r>
              <a:rPr lang="en-US" altLang="en-US" dirty="0" err="1">
                <a:latin typeface="+mn-lt"/>
              </a:rPr>
              <a:t>b,e</a:t>
            </a:r>
            <a:r>
              <a:rPr lang="en-US" altLang="en-US" dirty="0">
                <a:latin typeface="+mn-lt"/>
              </a:rPr>
              <a:t>),(</a:t>
            </a:r>
            <a:r>
              <a:rPr lang="en-US" altLang="en-US" dirty="0" err="1">
                <a:latin typeface="+mn-lt"/>
              </a:rPr>
              <a:t>c,d</a:t>
            </a:r>
            <a:r>
              <a:rPr lang="en-US" altLang="en-US" dirty="0">
                <a:latin typeface="+mn-lt"/>
              </a:rPr>
              <a:t>),(</a:t>
            </a:r>
            <a:r>
              <a:rPr lang="en-US" altLang="en-US" dirty="0" err="1">
                <a:latin typeface="+mn-lt"/>
              </a:rPr>
              <a:t>c,e</a:t>
            </a:r>
            <a:r>
              <a:rPr lang="en-US" altLang="en-US" dirty="0">
                <a:latin typeface="+mn-lt"/>
              </a:rPr>
              <a:t>),</a:t>
            </a:r>
          </a:p>
          <a:p>
            <a:pPr eaLnBrk="0" hangingPunct="0"/>
            <a:r>
              <a:rPr lang="en-US" altLang="en-US" dirty="0">
                <a:latin typeface="+mn-lt"/>
              </a:rPr>
              <a:t>(</a:t>
            </a:r>
            <a:r>
              <a:rPr lang="en-US" altLang="en-US" dirty="0" err="1">
                <a:latin typeface="+mn-lt"/>
              </a:rPr>
              <a:t>d,e</a:t>
            </a:r>
            <a:r>
              <a:rPr lang="en-US" altLang="en-US" dirty="0">
                <a:latin typeface="+mn-lt"/>
              </a:rPr>
              <a:t>)}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413457-2F9C-4CEA-BDA9-7E17856FA2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39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401762"/>
          </a:xfrm>
        </p:spPr>
        <p:txBody>
          <a:bodyPr/>
          <a:lstStyle/>
          <a:p>
            <a:r>
              <a:rPr lang="en-US" dirty="0" smtClean="0"/>
              <a:t>Graph Search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2"/>
            <a:ext cx="8077200" cy="4495800"/>
          </a:xfrm>
        </p:spPr>
        <p:txBody>
          <a:bodyPr/>
          <a:lstStyle/>
          <a:p>
            <a:r>
              <a:rPr lang="en-US" dirty="0" smtClean="0"/>
              <a:t>BFS, DFS often used for their “by-products”</a:t>
            </a:r>
          </a:p>
          <a:p>
            <a:r>
              <a:rPr lang="en-US" dirty="0" smtClean="0"/>
              <a:t>BFS provides shortest path distances to the source, and the BFS tree is a shortest path tree</a:t>
            </a:r>
          </a:p>
          <a:p>
            <a:r>
              <a:rPr lang="en-US" dirty="0" smtClean="0"/>
              <a:t>BFS selects a set of graph edges with useful properties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DE723-E4A6-45D8-8E09-BDE5416E6675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401762"/>
          </a:xfrm>
        </p:spPr>
        <p:txBody>
          <a:bodyPr/>
          <a:lstStyle/>
          <a:p>
            <a:r>
              <a:rPr lang="en-US" altLang="en-US" dirty="0" smtClean="0"/>
              <a:t>Depth-First </a:t>
            </a:r>
            <a:r>
              <a:rPr lang="en-US" altLang="en-US" dirty="0"/>
              <a:t>Search (DFS)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472488" cy="5334000"/>
          </a:xfrm>
        </p:spPr>
        <p:txBody>
          <a:bodyPr>
            <a:normAutofit lnSpcReduction="10000"/>
          </a:bodyPr>
          <a:lstStyle/>
          <a:p>
            <a:r>
              <a:rPr lang="en-US" altLang="en-US" sz="2800" dirty="0"/>
              <a:t>Explore edges out of the most recently discovered vertex </a:t>
            </a:r>
            <a:r>
              <a:rPr lang="en-US" altLang="en-US" sz="2800" i="1" dirty="0"/>
              <a:t>v</a:t>
            </a:r>
            <a:r>
              <a:rPr lang="en-US" altLang="en-US" sz="2800" dirty="0"/>
              <a:t>.</a:t>
            </a:r>
          </a:p>
          <a:p>
            <a:r>
              <a:rPr lang="en-US" altLang="en-US" sz="2800" dirty="0"/>
              <a:t>When all edges of </a:t>
            </a:r>
            <a:r>
              <a:rPr lang="en-US" altLang="en-US" sz="2800" i="1" dirty="0"/>
              <a:t>v</a:t>
            </a:r>
            <a:r>
              <a:rPr lang="en-US" altLang="en-US" sz="2800" dirty="0"/>
              <a:t> have been explored, backtrack to explore other edges leaving the vertex from which </a:t>
            </a:r>
            <a:r>
              <a:rPr lang="en-US" altLang="en-US" sz="2800" i="1" dirty="0"/>
              <a:t>v</a:t>
            </a:r>
            <a:r>
              <a:rPr lang="en-US" altLang="en-US" sz="2800" dirty="0"/>
              <a:t> was discovered (its </a:t>
            </a:r>
            <a:r>
              <a:rPr lang="en-US" altLang="en-US" sz="2800" i="1" dirty="0">
                <a:solidFill>
                  <a:srgbClr val="CC3300"/>
                </a:solidFill>
              </a:rPr>
              <a:t>predecessor</a:t>
            </a:r>
            <a:r>
              <a:rPr lang="en-US" altLang="en-US" sz="2800" dirty="0"/>
              <a:t>).</a:t>
            </a:r>
          </a:p>
          <a:p>
            <a:r>
              <a:rPr lang="en-US" altLang="en-US" sz="2800" dirty="0">
                <a:solidFill>
                  <a:schemeClr val="hlink"/>
                </a:solidFill>
              </a:rPr>
              <a:t>“Search as deep as possible </a:t>
            </a:r>
            <a:r>
              <a:rPr lang="en-US" altLang="en-US" sz="2800" dirty="0" smtClean="0">
                <a:solidFill>
                  <a:schemeClr val="hlink"/>
                </a:solidFill>
              </a:rPr>
              <a:t>first” – using a stack.</a:t>
            </a:r>
            <a:endParaRPr lang="en-US" altLang="en-US" sz="2800" dirty="0">
              <a:solidFill>
                <a:schemeClr val="hlink"/>
              </a:solidFill>
            </a:endParaRPr>
          </a:p>
          <a:p>
            <a:r>
              <a:rPr lang="en-US" altLang="en-US" sz="2800" dirty="0"/>
              <a:t>Continue until all vertices reachable from the original source are discovered.</a:t>
            </a:r>
          </a:p>
          <a:p>
            <a:r>
              <a:rPr lang="en-US" altLang="en-US" sz="2800" dirty="0"/>
              <a:t>If any undiscovered vertices remain, then one of them is chosen as a new source and search is repeated from that source.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DE723-E4A6-45D8-8E09-BDE5416E667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0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01762"/>
          </a:xfrm>
        </p:spPr>
        <p:txBody>
          <a:bodyPr/>
          <a:lstStyle/>
          <a:p>
            <a:r>
              <a:rPr lang="en-US" altLang="en-US" dirty="0" smtClean="0"/>
              <a:t>Depth-First </a:t>
            </a:r>
            <a:r>
              <a:rPr lang="en-US" altLang="en-US" dirty="0"/>
              <a:t>Search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4487"/>
            <a:ext cx="8839200" cy="5410200"/>
          </a:xfrm>
        </p:spPr>
        <p:txBody>
          <a:bodyPr/>
          <a:lstStyle/>
          <a:p>
            <a:r>
              <a:rPr lang="en-US" altLang="en-US" sz="2800" b="1" dirty="0">
                <a:solidFill>
                  <a:srgbClr val="CC3300"/>
                </a:solidFill>
              </a:rPr>
              <a:t>Input:</a:t>
            </a:r>
            <a:r>
              <a:rPr lang="en-US" altLang="en-US" sz="2800" b="1" dirty="0"/>
              <a:t> </a:t>
            </a:r>
            <a:r>
              <a:rPr lang="en-US" altLang="en-US" sz="2800" i="1" dirty="0"/>
              <a:t>G </a:t>
            </a:r>
            <a:r>
              <a:rPr lang="en-US" altLang="en-US" sz="2800" dirty="0">
                <a:latin typeface="MTSYN" charset="-127"/>
              </a:rPr>
              <a:t>= </a:t>
            </a:r>
            <a:r>
              <a:rPr lang="en-US" altLang="en-US" sz="2800" dirty="0">
                <a:latin typeface="RMTMI" charset="-95"/>
              </a:rPr>
              <a:t>(</a:t>
            </a:r>
            <a:r>
              <a:rPr lang="en-US" altLang="en-US" sz="2800" i="1" dirty="0"/>
              <a:t>V</a:t>
            </a:r>
            <a:r>
              <a:rPr lang="en-US" altLang="en-US" sz="2800" dirty="0">
                <a:latin typeface="RMTMI" charset="-95"/>
              </a:rPr>
              <a:t>,</a:t>
            </a:r>
            <a:r>
              <a:rPr lang="en-US" altLang="en-US" sz="2800" i="1" dirty="0">
                <a:latin typeface="RMTMI" charset="-95"/>
              </a:rPr>
              <a:t> </a:t>
            </a:r>
            <a:r>
              <a:rPr lang="en-US" altLang="en-US" sz="2800" i="1" dirty="0"/>
              <a:t>E</a:t>
            </a:r>
            <a:r>
              <a:rPr lang="en-US" altLang="en-US" sz="2800" dirty="0">
                <a:latin typeface="RMTMI" charset="-95"/>
              </a:rPr>
              <a:t>)</a:t>
            </a:r>
            <a:r>
              <a:rPr lang="en-US" altLang="en-US" sz="2800" dirty="0"/>
              <a:t>, directed or undirected. No source vertex given!</a:t>
            </a:r>
          </a:p>
          <a:p>
            <a:r>
              <a:rPr lang="en-US" altLang="en-US" sz="2800" b="1" dirty="0">
                <a:solidFill>
                  <a:srgbClr val="CC3300"/>
                </a:solidFill>
              </a:rPr>
              <a:t>Output:</a:t>
            </a:r>
          </a:p>
          <a:p>
            <a:pPr lvl="1"/>
            <a:r>
              <a:rPr lang="en-US" altLang="en-US" sz="2400" b="1" dirty="0"/>
              <a:t> </a:t>
            </a:r>
            <a:r>
              <a:rPr lang="en-US" altLang="en-US" sz="2400" dirty="0">
                <a:solidFill>
                  <a:schemeClr val="hlink"/>
                </a:solidFill>
              </a:rPr>
              <a:t>2 </a:t>
            </a:r>
            <a:r>
              <a:rPr lang="en-US" altLang="en-US" sz="2400" b="1" dirty="0">
                <a:solidFill>
                  <a:schemeClr val="hlink"/>
                </a:solidFill>
              </a:rPr>
              <a:t>timestamps</a:t>
            </a:r>
            <a:r>
              <a:rPr lang="en-US" altLang="en-US" sz="2400" b="1" i="1" dirty="0">
                <a:solidFill>
                  <a:schemeClr val="hlink"/>
                </a:solidFill>
              </a:rPr>
              <a:t> </a:t>
            </a:r>
            <a:r>
              <a:rPr lang="en-US" altLang="en-US" sz="2400" dirty="0">
                <a:solidFill>
                  <a:schemeClr val="hlink"/>
                </a:solidFill>
              </a:rPr>
              <a:t>on each vertex</a:t>
            </a:r>
            <a:r>
              <a:rPr lang="en-US" altLang="en-US" sz="2400" dirty="0"/>
              <a:t>. Integers between 1 and 2|V|.</a:t>
            </a:r>
          </a:p>
          <a:p>
            <a:pPr lvl="2"/>
            <a:r>
              <a:rPr lang="en-US" altLang="en-US" sz="2000" i="1" dirty="0"/>
              <a:t>d</a:t>
            </a:r>
            <a:r>
              <a:rPr lang="en-US" altLang="en-US" sz="2000" dirty="0"/>
              <a:t>[</a:t>
            </a:r>
            <a:r>
              <a:rPr lang="en-US" altLang="en-US" sz="2000" i="1" dirty="0"/>
              <a:t>v</a:t>
            </a:r>
            <a:r>
              <a:rPr lang="en-US" altLang="en-US" sz="2000" dirty="0"/>
              <a:t>] </a:t>
            </a:r>
            <a:r>
              <a:rPr lang="en-US" altLang="en-US" sz="2000" dirty="0">
                <a:latin typeface="MTSYN" charset="-127"/>
              </a:rPr>
              <a:t>= </a:t>
            </a:r>
            <a:r>
              <a:rPr lang="en-US" altLang="en-US" sz="2000" b="1" i="1" dirty="0"/>
              <a:t>discovery time </a:t>
            </a:r>
            <a:r>
              <a:rPr lang="en-US" altLang="en-US" sz="2000" dirty="0"/>
              <a:t>(</a:t>
            </a:r>
            <a:r>
              <a:rPr lang="en-US" altLang="en-US" sz="2000" i="1" dirty="0"/>
              <a:t>v </a:t>
            </a:r>
            <a:r>
              <a:rPr lang="en-US" altLang="en-US" sz="2000" dirty="0"/>
              <a:t>turns from white to gray)</a:t>
            </a:r>
            <a:endParaRPr lang="en-US" altLang="en-US" sz="2000" b="1" i="1" dirty="0"/>
          </a:p>
          <a:p>
            <a:pPr lvl="2"/>
            <a:r>
              <a:rPr lang="en-US" altLang="en-US" sz="2000" i="1" dirty="0"/>
              <a:t>f </a:t>
            </a:r>
            <a:r>
              <a:rPr lang="en-US" altLang="en-US" sz="2000" dirty="0"/>
              <a:t>[</a:t>
            </a:r>
            <a:r>
              <a:rPr lang="en-US" altLang="en-US" sz="2000" i="1" dirty="0"/>
              <a:t>v</a:t>
            </a:r>
            <a:r>
              <a:rPr lang="en-US" altLang="en-US" sz="2000" dirty="0"/>
              <a:t>] </a:t>
            </a:r>
            <a:r>
              <a:rPr lang="en-US" altLang="en-US" sz="2000" dirty="0">
                <a:latin typeface="MTSYN" charset="-127"/>
              </a:rPr>
              <a:t>= </a:t>
            </a:r>
            <a:r>
              <a:rPr lang="en-US" altLang="en-US" sz="2000" b="1" i="1" dirty="0"/>
              <a:t>finishing time</a:t>
            </a:r>
            <a:r>
              <a:rPr lang="en-US" altLang="en-US" sz="2000" b="1" dirty="0"/>
              <a:t> </a:t>
            </a:r>
            <a:r>
              <a:rPr lang="en-US" altLang="en-US" sz="2000" dirty="0"/>
              <a:t>(</a:t>
            </a:r>
            <a:r>
              <a:rPr lang="en-US" altLang="en-US" sz="2000" i="1" dirty="0"/>
              <a:t>v</a:t>
            </a:r>
            <a:r>
              <a:rPr lang="en-US" altLang="en-US" sz="2000" dirty="0"/>
              <a:t> turns from gray to black)</a:t>
            </a:r>
            <a:endParaRPr lang="en-US" altLang="en-US" sz="2000" b="1" i="1" dirty="0"/>
          </a:p>
          <a:p>
            <a:pPr lvl="1"/>
            <a:r>
              <a:rPr lang="en-US" altLang="en-US" sz="2400" dirty="0">
                <a:sym typeface="Symbol" pitchFamily="18" charset="2"/>
              </a:rPr>
              <a:t></a:t>
            </a:r>
            <a:r>
              <a:rPr lang="en-US" altLang="en-US" sz="2400" dirty="0"/>
              <a:t>[</a:t>
            </a:r>
            <a:r>
              <a:rPr lang="en-US" altLang="en-US" sz="2400" i="1" dirty="0"/>
              <a:t>v</a:t>
            </a:r>
            <a:r>
              <a:rPr lang="en-US" altLang="en-US" sz="2400" dirty="0"/>
              <a:t>] : predecessor of </a:t>
            </a:r>
            <a:r>
              <a:rPr lang="en-US" altLang="en-US" sz="2400" i="1" dirty="0"/>
              <a:t>v = u</a:t>
            </a:r>
            <a:r>
              <a:rPr lang="en-US" altLang="en-US" sz="2400" dirty="0"/>
              <a:t>, such that </a:t>
            </a:r>
            <a:r>
              <a:rPr lang="en-US" altLang="en-US" sz="2400" i="1" dirty="0"/>
              <a:t>v</a:t>
            </a:r>
            <a:r>
              <a:rPr lang="en-US" altLang="en-US" sz="2400" dirty="0"/>
              <a:t> was discovered during the scan of </a:t>
            </a:r>
            <a:r>
              <a:rPr lang="en-US" altLang="en-US" sz="2400" i="1" dirty="0"/>
              <a:t>u</a:t>
            </a:r>
            <a:r>
              <a:rPr lang="en-US" altLang="en-US" sz="2400" dirty="0"/>
              <a:t>’s adjacency list.</a:t>
            </a:r>
          </a:p>
          <a:p>
            <a:r>
              <a:rPr lang="en-US" altLang="en-US" sz="2800" dirty="0"/>
              <a:t>Uses the same coloring scheme for vertices as BFS.</a:t>
            </a:r>
          </a:p>
          <a:p>
            <a:pPr lvl="1"/>
            <a:endParaRPr lang="en-US" altLang="en-US" sz="2400" b="1" i="1" dirty="0"/>
          </a:p>
          <a:p>
            <a:endParaRPr lang="en-US" altLang="en-US" sz="2800" dirty="0"/>
          </a:p>
          <a:p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DE723-E4A6-45D8-8E09-BDE5416E6675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18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6504"/>
            <a:ext cx="8229600" cy="1401762"/>
          </a:xfrm>
        </p:spPr>
        <p:txBody>
          <a:bodyPr/>
          <a:lstStyle/>
          <a:p>
            <a:r>
              <a:rPr lang="en-US" altLang="en-US" dirty="0" smtClean="0"/>
              <a:t>Pseudo-Code</a:t>
            </a:r>
            <a:endParaRPr lang="en-US" alt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3581400" cy="3124200"/>
          </a:xfrm>
          <a:solidFill>
            <a:srgbClr val="CCECFF"/>
          </a:solidFill>
          <a:ln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altLang="en-US" sz="2000" b="1" u="sng"/>
              <a:t>DFS(</a:t>
            </a:r>
            <a:r>
              <a:rPr lang="en-US" altLang="en-US" sz="2000" b="1" i="1" u="sng"/>
              <a:t>G</a:t>
            </a:r>
            <a:r>
              <a:rPr lang="en-US" altLang="en-US" sz="2000" b="1" u="sng"/>
              <a:t>)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altLang="en-US" sz="2000"/>
              <a:t>1.  </a:t>
            </a:r>
            <a:r>
              <a:rPr lang="en-US" altLang="en-US" sz="2000" b="1"/>
              <a:t>for</a:t>
            </a:r>
            <a:r>
              <a:rPr lang="en-US" altLang="en-US" sz="2000"/>
              <a:t> each vertex </a:t>
            </a:r>
            <a:r>
              <a:rPr lang="en-US" altLang="en-US" sz="2000" i="1"/>
              <a:t>u </a:t>
            </a:r>
            <a:r>
              <a:rPr lang="en-US" altLang="en-US" sz="2000" i="1">
                <a:sym typeface="Symbol" pitchFamily="18" charset="2"/>
              </a:rPr>
              <a:t></a:t>
            </a:r>
            <a:r>
              <a:rPr lang="en-US" altLang="en-US" sz="2000" i="1"/>
              <a:t> V</a:t>
            </a:r>
            <a:r>
              <a:rPr lang="en-US" altLang="en-US" sz="2000"/>
              <a:t>[</a:t>
            </a:r>
            <a:r>
              <a:rPr lang="en-US" altLang="en-US" sz="2000" i="1"/>
              <a:t>G</a:t>
            </a:r>
            <a:r>
              <a:rPr lang="en-US" altLang="en-US" sz="2000"/>
              <a:t>]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altLang="en-US" sz="2000"/>
              <a:t>2.       </a:t>
            </a:r>
            <a:r>
              <a:rPr lang="en-US" altLang="en-US" sz="2000" b="1"/>
              <a:t>do</a:t>
            </a:r>
            <a:r>
              <a:rPr lang="en-US" altLang="en-US" sz="2000"/>
              <a:t> </a:t>
            </a:r>
            <a:r>
              <a:rPr lang="en-US" altLang="en-US" sz="2000" i="1"/>
              <a:t>color</a:t>
            </a:r>
            <a:r>
              <a:rPr lang="en-US" altLang="en-US" sz="2000"/>
              <a:t>[</a:t>
            </a:r>
            <a:r>
              <a:rPr lang="en-US" altLang="en-US" sz="2000" i="1"/>
              <a:t>u</a:t>
            </a:r>
            <a:r>
              <a:rPr lang="en-US" altLang="en-US" sz="2000"/>
              <a:t>] </a:t>
            </a:r>
            <a:r>
              <a:rPr lang="en-US" altLang="en-US" sz="2000">
                <a:sym typeface="Symbol" pitchFamily="18" charset="2"/>
              </a:rPr>
              <a:t></a:t>
            </a:r>
            <a:r>
              <a:rPr lang="en-US" altLang="en-US" sz="2000"/>
              <a:t> white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altLang="en-US" sz="2000"/>
              <a:t>3.            </a:t>
            </a:r>
            <a:r>
              <a:rPr lang="en-US" altLang="en-US" sz="2000">
                <a:sym typeface="Symbol" pitchFamily="18" charset="2"/>
              </a:rPr>
              <a:t></a:t>
            </a:r>
            <a:r>
              <a:rPr lang="en-US" altLang="en-US" sz="2000"/>
              <a:t>[</a:t>
            </a:r>
            <a:r>
              <a:rPr lang="en-US" altLang="en-US" sz="2000" i="1"/>
              <a:t>u</a:t>
            </a:r>
            <a:r>
              <a:rPr lang="en-US" altLang="en-US" sz="2000"/>
              <a:t>] </a:t>
            </a:r>
            <a:r>
              <a:rPr lang="en-US" altLang="en-US" sz="2000">
                <a:sym typeface="Symbol" pitchFamily="18" charset="2"/>
              </a:rPr>
              <a:t></a:t>
            </a:r>
            <a:r>
              <a:rPr lang="en-US" altLang="en-US" sz="2000"/>
              <a:t> NIL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altLang="en-US" sz="2000"/>
              <a:t>4.  </a:t>
            </a:r>
            <a:r>
              <a:rPr lang="en-US" altLang="en-US" sz="2000" i="1"/>
              <a:t>time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18" charset="2"/>
              </a:rPr>
              <a:t></a:t>
            </a:r>
            <a:r>
              <a:rPr lang="en-US" altLang="en-US" sz="2000"/>
              <a:t> 0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altLang="en-US" sz="2000"/>
              <a:t>5.  </a:t>
            </a:r>
            <a:r>
              <a:rPr lang="en-US" altLang="en-US" sz="2000" b="1"/>
              <a:t>for</a:t>
            </a:r>
            <a:r>
              <a:rPr lang="en-US" altLang="en-US" sz="2000"/>
              <a:t> each vertex </a:t>
            </a:r>
            <a:r>
              <a:rPr lang="en-US" altLang="en-US" sz="2000" i="1"/>
              <a:t>u </a:t>
            </a:r>
            <a:r>
              <a:rPr lang="en-US" altLang="en-US" sz="2000" i="1">
                <a:sym typeface="Symbol" pitchFamily="18" charset="2"/>
              </a:rPr>
              <a:t></a:t>
            </a:r>
            <a:r>
              <a:rPr lang="en-US" altLang="en-US" sz="2000" i="1"/>
              <a:t> V</a:t>
            </a:r>
            <a:r>
              <a:rPr lang="en-US" altLang="en-US" sz="2000"/>
              <a:t>[</a:t>
            </a:r>
            <a:r>
              <a:rPr lang="en-US" altLang="en-US" sz="2000" i="1"/>
              <a:t>G</a:t>
            </a:r>
            <a:r>
              <a:rPr lang="en-US" altLang="en-US" sz="2000"/>
              <a:t>]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altLang="en-US" sz="2000"/>
              <a:t>6.        </a:t>
            </a:r>
            <a:r>
              <a:rPr lang="en-US" altLang="en-US" sz="2000" b="1"/>
              <a:t>do</a:t>
            </a:r>
            <a:r>
              <a:rPr lang="en-US" altLang="en-US" sz="2000"/>
              <a:t> </a:t>
            </a:r>
            <a:r>
              <a:rPr lang="en-US" altLang="en-US" sz="2000" b="1"/>
              <a:t>if</a:t>
            </a:r>
            <a:r>
              <a:rPr lang="en-US" altLang="en-US" sz="2000"/>
              <a:t> </a:t>
            </a:r>
            <a:r>
              <a:rPr lang="en-US" altLang="en-US" sz="2000" i="1"/>
              <a:t>color</a:t>
            </a:r>
            <a:r>
              <a:rPr lang="en-US" altLang="en-US" sz="2000"/>
              <a:t>[</a:t>
            </a:r>
            <a:r>
              <a:rPr lang="en-US" altLang="en-US" sz="2000" i="1"/>
              <a:t>u</a:t>
            </a:r>
            <a:r>
              <a:rPr lang="en-US" altLang="en-US" sz="2000"/>
              <a:t>] </a:t>
            </a:r>
            <a:r>
              <a:rPr lang="en-US" altLang="en-US" sz="2000">
                <a:sym typeface="Symbol" pitchFamily="18" charset="2"/>
              </a:rPr>
              <a:t>=</a:t>
            </a:r>
            <a:r>
              <a:rPr lang="en-US" altLang="en-US" sz="2000"/>
              <a:t> white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altLang="en-US" sz="2000"/>
              <a:t>7.                 </a:t>
            </a:r>
            <a:r>
              <a:rPr lang="en-US" altLang="en-US" sz="2000" b="1"/>
              <a:t>then</a:t>
            </a:r>
            <a:r>
              <a:rPr lang="en-US" altLang="en-US" sz="2000"/>
              <a:t> DFS-Visit(</a:t>
            </a:r>
            <a:r>
              <a:rPr lang="en-US" altLang="en-US" sz="2000" i="1"/>
              <a:t>u</a:t>
            </a:r>
            <a:r>
              <a:rPr lang="en-US" altLang="en-US" sz="2000"/>
              <a:t>)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52400" y="4648200"/>
            <a:ext cx="3733800" cy="40011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u="none" dirty="0"/>
              <a:t>Uses a global timestamp </a:t>
            </a:r>
            <a:r>
              <a:rPr lang="en-US" altLang="en-US" sz="2000" b="1" i="1" u="none" dirty="0">
                <a:solidFill>
                  <a:srgbClr val="CC3300"/>
                </a:solidFill>
              </a:rPr>
              <a:t>time</a:t>
            </a:r>
            <a:r>
              <a:rPr lang="en-US" altLang="en-US" sz="2000" u="none" dirty="0"/>
              <a:t>.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4191000" y="1066800"/>
            <a:ext cx="4800600" cy="44196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sz="2000" b="1">
                <a:solidFill>
                  <a:srgbClr val="010000"/>
                </a:solidFill>
              </a:rPr>
              <a:t>DFS-Visit(</a:t>
            </a:r>
            <a:r>
              <a:rPr lang="en-US" altLang="en-US" sz="2000" b="1" i="1">
                <a:solidFill>
                  <a:srgbClr val="010000"/>
                </a:solidFill>
              </a:rPr>
              <a:t>u</a:t>
            </a:r>
            <a:r>
              <a:rPr lang="en-US" altLang="en-US" sz="2000" b="1">
                <a:solidFill>
                  <a:srgbClr val="010000"/>
                </a:solidFill>
              </a:rPr>
              <a:t>)</a:t>
            </a:r>
            <a:endParaRPr lang="en-US" altLang="en-US" sz="2000" b="1" i="1">
              <a:solidFill>
                <a:srgbClr val="010000"/>
              </a:solidFill>
            </a:endParaRPr>
          </a:p>
          <a:p>
            <a:pPr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 altLang="en-US" sz="2000" i="1" u="none">
                <a:solidFill>
                  <a:srgbClr val="010000"/>
                </a:solidFill>
              </a:rPr>
              <a:t>color</a:t>
            </a:r>
            <a:r>
              <a:rPr lang="en-US" altLang="en-US" sz="2000" u="none">
                <a:solidFill>
                  <a:srgbClr val="010000"/>
                </a:solidFill>
              </a:rPr>
              <a:t>[</a:t>
            </a:r>
            <a:r>
              <a:rPr lang="en-US" altLang="en-US" sz="2000" i="1" u="none">
                <a:solidFill>
                  <a:srgbClr val="010000"/>
                </a:solidFill>
              </a:rPr>
              <a:t>u</a:t>
            </a:r>
            <a:r>
              <a:rPr lang="en-US" altLang="en-US" sz="2000" u="none">
                <a:solidFill>
                  <a:srgbClr val="010000"/>
                </a:solidFill>
              </a:rPr>
              <a:t>] </a:t>
            </a:r>
            <a:r>
              <a:rPr lang="en-US" altLang="en-US" sz="2000" u="none">
                <a:solidFill>
                  <a:srgbClr val="010000"/>
                </a:solidFill>
                <a:sym typeface="Symbol" pitchFamily="18" charset="2"/>
              </a:rPr>
              <a:t></a:t>
            </a:r>
            <a:r>
              <a:rPr lang="en-US" altLang="en-US" sz="2000" u="none">
                <a:solidFill>
                  <a:srgbClr val="010000"/>
                </a:solidFill>
              </a:rPr>
              <a:t> GRAY  </a:t>
            </a:r>
            <a:r>
              <a:rPr lang="en-US" altLang="en-US" sz="2000" u="none">
                <a:solidFill>
                  <a:srgbClr val="010000"/>
                </a:solidFill>
                <a:sym typeface="Symbol" pitchFamily="18" charset="2"/>
              </a:rPr>
              <a:t> White vertex </a:t>
            </a:r>
            <a:r>
              <a:rPr lang="en-US" altLang="en-US" sz="2000" i="1" u="none">
                <a:solidFill>
                  <a:srgbClr val="010000"/>
                </a:solidFill>
              </a:rPr>
              <a:t>u</a:t>
            </a:r>
            <a:r>
              <a:rPr lang="en-US" altLang="en-US" sz="2000" u="none">
                <a:solidFill>
                  <a:srgbClr val="010000"/>
                </a:solidFill>
                <a:sym typeface="Symbol" pitchFamily="18" charset="2"/>
              </a:rPr>
              <a:t> has been discovered</a:t>
            </a:r>
          </a:p>
          <a:p>
            <a:pPr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 altLang="en-US" sz="2000" i="1" u="none">
                <a:solidFill>
                  <a:srgbClr val="010000"/>
                </a:solidFill>
                <a:sym typeface="Symbol" pitchFamily="18" charset="2"/>
              </a:rPr>
              <a:t>time</a:t>
            </a:r>
            <a:r>
              <a:rPr lang="en-US" altLang="en-US" sz="2000" u="none">
                <a:solidFill>
                  <a:srgbClr val="010000"/>
                </a:solidFill>
                <a:sym typeface="Symbol" pitchFamily="18" charset="2"/>
              </a:rPr>
              <a:t>  </a:t>
            </a:r>
            <a:r>
              <a:rPr lang="en-US" altLang="en-US" sz="2000" i="1" u="none">
                <a:solidFill>
                  <a:srgbClr val="010000"/>
                </a:solidFill>
                <a:sym typeface="Symbol" pitchFamily="18" charset="2"/>
              </a:rPr>
              <a:t>time</a:t>
            </a:r>
            <a:r>
              <a:rPr lang="en-US" altLang="en-US" sz="2000" u="none">
                <a:solidFill>
                  <a:srgbClr val="010000"/>
                </a:solidFill>
                <a:sym typeface="Symbol" pitchFamily="18" charset="2"/>
              </a:rPr>
              <a:t> + 1</a:t>
            </a:r>
            <a:endParaRPr lang="en-US" altLang="en-US" sz="1400" i="1" u="none">
              <a:solidFill>
                <a:srgbClr val="010000"/>
              </a:solidFill>
              <a:sym typeface="Symbol" pitchFamily="18" charset="2"/>
            </a:endParaRPr>
          </a:p>
          <a:p>
            <a:pPr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 altLang="en-US" sz="2000" u="none">
                <a:solidFill>
                  <a:srgbClr val="010000"/>
                </a:solidFill>
              </a:rPr>
              <a:t> </a:t>
            </a:r>
            <a:r>
              <a:rPr lang="en-US" altLang="en-US" sz="2000" i="1" u="none">
                <a:solidFill>
                  <a:srgbClr val="010000"/>
                </a:solidFill>
              </a:rPr>
              <a:t>d</a:t>
            </a:r>
            <a:r>
              <a:rPr lang="en-US" altLang="en-US" sz="2000" u="none">
                <a:solidFill>
                  <a:srgbClr val="010000"/>
                </a:solidFill>
              </a:rPr>
              <a:t>[</a:t>
            </a:r>
            <a:r>
              <a:rPr lang="en-US" altLang="en-US" sz="2000" i="1" u="none">
                <a:solidFill>
                  <a:srgbClr val="010000"/>
                </a:solidFill>
              </a:rPr>
              <a:t>u</a:t>
            </a:r>
            <a:r>
              <a:rPr lang="en-US" altLang="en-US" sz="2000" u="none">
                <a:solidFill>
                  <a:srgbClr val="010000"/>
                </a:solidFill>
              </a:rPr>
              <a:t>] </a:t>
            </a:r>
            <a:r>
              <a:rPr lang="en-US" altLang="en-US" sz="2000" u="none">
                <a:solidFill>
                  <a:srgbClr val="010000"/>
                </a:solidFill>
                <a:sym typeface="Symbol" pitchFamily="18" charset="2"/>
              </a:rPr>
              <a:t></a:t>
            </a:r>
            <a:r>
              <a:rPr lang="en-US" altLang="en-US" sz="2000" u="none">
                <a:solidFill>
                  <a:srgbClr val="010000"/>
                </a:solidFill>
              </a:rPr>
              <a:t> </a:t>
            </a:r>
            <a:r>
              <a:rPr lang="en-US" altLang="en-US" sz="2000" i="1" u="none">
                <a:solidFill>
                  <a:srgbClr val="010000"/>
                </a:solidFill>
              </a:rPr>
              <a:t>time</a:t>
            </a:r>
            <a:endParaRPr lang="en-US" altLang="en-US" sz="2000" u="none">
              <a:solidFill>
                <a:srgbClr val="010000"/>
              </a:solidFill>
            </a:endParaRPr>
          </a:p>
          <a:p>
            <a:pPr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 altLang="en-US" sz="2000" u="none">
                <a:solidFill>
                  <a:srgbClr val="010000"/>
                </a:solidFill>
              </a:rPr>
              <a:t> </a:t>
            </a:r>
            <a:r>
              <a:rPr lang="en-US" altLang="en-US" sz="2000" b="1" u="none">
                <a:solidFill>
                  <a:srgbClr val="010000"/>
                </a:solidFill>
              </a:rPr>
              <a:t>for</a:t>
            </a:r>
            <a:r>
              <a:rPr lang="en-US" altLang="en-US" sz="2000" u="none">
                <a:solidFill>
                  <a:srgbClr val="010000"/>
                </a:solidFill>
              </a:rPr>
              <a:t> each </a:t>
            </a:r>
            <a:r>
              <a:rPr lang="en-US" altLang="en-US" sz="2000" i="1" u="none">
                <a:solidFill>
                  <a:srgbClr val="010000"/>
                </a:solidFill>
              </a:rPr>
              <a:t>v </a:t>
            </a:r>
            <a:r>
              <a:rPr lang="en-US" altLang="en-US" sz="2000" u="none">
                <a:solidFill>
                  <a:srgbClr val="010000"/>
                </a:solidFill>
                <a:sym typeface="Symbol" pitchFamily="18" charset="2"/>
              </a:rPr>
              <a:t></a:t>
            </a:r>
            <a:r>
              <a:rPr lang="en-US" altLang="en-US" sz="2000" i="1" u="none">
                <a:solidFill>
                  <a:srgbClr val="010000"/>
                </a:solidFill>
              </a:rPr>
              <a:t> Adj</a:t>
            </a:r>
            <a:r>
              <a:rPr lang="en-US" altLang="en-US" sz="2000" u="none">
                <a:solidFill>
                  <a:srgbClr val="010000"/>
                </a:solidFill>
              </a:rPr>
              <a:t>[</a:t>
            </a:r>
            <a:r>
              <a:rPr lang="en-US" altLang="en-US" sz="2000" i="1" u="none">
                <a:solidFill>
                  <a:srgbClr val="010000"/>
                </a:solidFill>
              </a:rPr>
              <a:t>u</a:t>
            </a:r>
            <a:r>
              <a:rPr lang="en-US" altLang="en-US" sz="2000" u="none">
                <a:solidFill>
                  <a:srgbClr val="010000"/>
                </a:solidFill>
              </a:rPr>
              <a:t>]</a:t>
            </a:r>
          </a:p>
          <a:p>
            <a:pPr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 altLang="en-US" sz="2000" u="none">
                <a:solidFill>
                  <a:srgbClr val="010000"/>
                </a:solidFill>
              </a:rPr>
              <a:t>       </a:t>
            </a:r>
            <a:r>
              <a:rPr lang="en-US" altLang="en-US" sz="2000" b="1" u="none">
                <a:solidFill>
                  <a:srgbClr val="010000"/>
                </a:solidFill>
              </a:rPr>
              <a:t>do</a:t>
            </a:r>
            <a:r>
              <a:rPr lang="en-US" altLang="en-US" sz="2000" u="none">
                <a:solidFill>
                  <a:srgbClr val="010000"/>
                </a:solidFill>
              </a:rPr>
              <a:t> </a:t>
            </a:r>
            <a:r>
              <a:rPr lang="en-US" altLang="en-US" sz="2000" b="1" u="none">
                <a:solidFill>
                  <a:srgbClr val="010000"/>
                </a:solidFill>
              </a:rPr>
              <a:t>if</a:t>
            </a:r>
            <a:r>
              <a:rPr lang="en-US" altLang="en-US" sz="2000" u="none">
                <a:solidFill>
                  <a:srgbClr val="010000"/>
                </a:solidFill>
              </a:rPr>
              <a:t> </a:t>
            </a:r>
            <a:r>
              <a:rPr lang="en-US" altLang="en-US" sz="2000" i="1" u="none">
                <a:solidFill>
                  <a:srgbClr val="010000"/>
                </a:solidFill>
              </a:rPr>
              <a:t>color</a:t>
            </a:r>
            <a:r>
              <a:rPr lang="en-US" altLang="en-US" sz="2000" u="none">
                <a:solidFill>
                  <a:srgbClr val="010000"/>
                </a:solidFill>
              </a:rPr>
              <a:t>[</a:t>
            </a:r>
            <a:r>
              <a:rPr lang="en-US" altLang="en-US" sz="2000" i="1" u="none">
                <a:solidFill>
                  <a:srgbClr val="010000"/>
                </a:solidFill>
              </a:rPr>
              <a:t>v</a:t>
            </a:r>
            <a:r>
              <a:rPr lang="en-US" altLang="en-US" sz="2000" u="none">
                <a:solidFill>
                  <a:srgbClr val="010000"/>
                </a:solidFill>
              </a:rPr>
              <a:t>] </a:t>
            </a:r>
            <a:r>
              <a:rPr lang="en-US" altLang="en-US" sz="2000" u="none">
                <a:solidFill>
                  <a:srgbClr val="010000"/>
                </a:solidFill>
                <a:sym typeface="Symbol" pitchFamily="18" charset="2"/>
              </a:rPr>
              <a:t>=</a:t>
            </a:r>
            <a:r>
              <a:rPr lang="en-US" altLang="en-US" sz="2000" u="none">
                <a:solidFill>
                  <a:srgbClr val="010000"/>
                </a:solidFill>
              </a:rPr>
              <a:t> WHITE</a:t>
            </a:r>
          </a:p>
          <a:p>
            <a:pPr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 altLang="en-US" sz="2000" u="none">
                <a:solidFill>
                  <a:srgbClr val="010000"/>
                </a:solidFill>
              </a:rPr>
              <a:t>                 </a:t>
            </a:r>
            <a:r>
              <a:rPr lang="en-US" altLang="en-US" sz="2000" b="1" u="none">
                <a:solidFill>
                  <a:srgbClr val="010000"/>
                </a:solidFill>
              </a:rPr>
              <a:t>then</a:t>
            </a:r>
            <a:r>
              <a:rPr lang="en-US" altLang="en-US" sz="2000" u="none">
                <a:solidFill>
                  <a:srgbClr val="010000"/>
                </a:solidFill>
              </a:rPr>
              <a:t> </a:t>
            </a:r>
            <a:r>
              <a:rPr lang="en-US" altLang="en-US" sz="2000" u="none">
                <a:solidFill>
                  <a:srgbClr val="010000"/>
                </a:solidFill>
                <a:sym typeface="Symbol" pitchFamily="18" charset="2"/>
              </a:rPr>
              <a:t></a:t>
            </a:r>
            <a:r>
              <a:rPr lang="en-US" altLang="en-US" sz="2000" u="none">
                <a:solidFill>
                  <a:srgbClr val="010000"/>
                </a:solidFill>
              </a:rPr>
              <a:t>[</a:t>
            </a:r>
            <a:r>
              <a:rPr lang="en-US" altLang="en-US" sz="2000" i="1" u="none">
                <a:solidFill>
                  <a:srgbClr val="010000"/>
                </a:solidFill>
              </a:rPr>
              <a:t>v</a:t>
            </a:r>
            <a:r>
              <a:rPr lang="en-US" altLang="en-US" sz="2000" u="none">
                <a:solidFill>
                  <a:srgbClr val="010000"/>
                </a:solidFill>
              </a:rPr>
              <a:t>] </a:t>
            </a:r>
            <a:r>
              <a:rPr lang="en-US" altLang="en-US" sz="2000" u="none">
                <a:solidFill>
                  <a:srgbClr val="010000"/>
                </a:solidFill>
                <a:sym typeface="Symbol" pitchFamily="18" charset="2"/>
              </a:rPr>
              <a:t></a:t>
            </a:r>
            <a:r>
              <a:rPr lang="en-US" altLang="en-US" sz="2000" u="none">
                <a:solidFill>
                  <a:srgbClr val="010000"/>
                </a:solidFill>
              </a:rPr>
              <a:t> </a:t>
            </a:r>
            <a:r>
              <a:rPr lang="en-US" altLang="en-US" sz="2000" i="1" u="none">
                <a:solidFill>
                  <a:srgbClr val="010000"/>
                </a:solidFill>
              </a:rPr>
              <a:t>u</a:t>
            </a:r>
            <a:endParaRPr lang="en-US" altLang="en-US" sz="2000" u="none">
              <a:solidFill>
                <a:srgbClr val="010000"/>
              </a:solidFill>
            </a:endParaRPr>
          </a:p>
          <a:p>
            <a:pPr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 altLang="en-US" sz="2000" u="none">
                <a:solidFill>
                  <a:srgbClr val="010000"/>
                </a:solidFill>
              </a:rPr>
              <a:t>                          DFS-Visit(</a:t>
            </a:r>
            <a:r>
              <a:rPr lang="en-US" altLang="en-US" sz="2000" i="1" u="none">
                <a:solidFill>
                  <a:srgbClr val="010000"/>
                </a:solidFill>
              </a:rPr>
              <a:t>v</a:t>
            </a:r>
            <a:r>
              <a:rPr lang="en-US" altLang="en-US" sz="2000" u="none">
                <a:solidFill>
                  <a:srgbClr val="010000"/>
                </a:solidFill>
              </a:rPr>
              <a:t>)</a:t>
            </a:r>
          </a:p>
          <a:p>
            <a:pPr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 altLang="en-US" sz="2000" u="none">
                <a:solidFill>
                  <a:srgbClr val="010000"/>
                </a:solidFill>
              </a:rPr>
              <a:t>  </a:t>
            </a:r>
            <a:r>
              <a:rPr lang="en-US" altLang="en-US" sz="2000" i="1" u="none">
                <a:solidFill>
                  <a:srgbClr val="010000"/>
                </a:solidFill>
              </a:rPr>
              <a:t>color</a:t>
            </a:r>
            <a:r>
              <a:rPr lang="en-US" altLang="en-US" sz="2000" u="none">
                <a:solidFill>
                  <a:srgbClr val="010000"/>
                </a:solidFill>
              </a:rPr>
              <a:t>[</a:t>
            </a:r>
            <a:r>
              <a:rPr lang="en-US" altLang="en-US" sz="2000" i="1" u="none">
                <a:solidFill>
                  <a:srgbClr val="010000"/>
                </a:solidFill>
              </a:rPr>
              <a:t>u</a:t>
            </a:r>
            <a:r>
              <a:rPr lang="en-US" altLang="en-US" sz="2000" u="none">
                <a:solidFill>
                  <a:srgbClr val="010000"/>
                </a:solidFill>
              </a:rPr>
              <a:t>] </a:t>
            </a:r>
            <a:r>
              <a:rPr lang="en-US" altLang="en-US" sz="2000" u="none">
                <a:solidFill>
                  <a:srgbClr val="010000"/>
                </a:solidFill>
                <a:sym typeface="Symbol" pitchFamily="18" charset="2"/>
              </a:rPr>
              <a:t></a:t>
            </a:r>
            <a:r>
              <a:rPr lang="en-US" altLang="en-US" sz="2000" u="none">
                <a:solidFill>
                  <a:srgbClr val="010000"/>
                </a:solidFill>
              </a:rPr>
              <a:t> BLACK     </a:t>
            </a:r>
            <a:r>
              <a:rPr lang="en-US" altLang="en-US" sz="2000" u="none">
                <a:solidFill>
                  <a:srgbClr val="010000"/>
                </a:solidFill>
                <a:sym typeface="Symbol" pitchFamily="18" charset="2"/>
              </a:rPr>
              <a:t> Blacken </a:t>
            </a:r>
            <a:r>
              <a:rPr lang="en-US" altLang="en-US" sz="2000" i="1" u="none">
                <a:solidFill>
                  <a:srgbClr val="010000"/>
                </a:solidFill>
              </a:rPr>
              <a:t>u</a:t>
            </a:r>
            <a:r>
              <a:rPr lang="en-US" altLang="en-US" sz="2000" u="none">
                <a:solidFill>
                  <a:srgbClr val="010000"/>
                </a:solidFill>
              </a:rPr>
              <a:t>;  it is finished.</a:t>
            </a:r>
          </a:p>
          <a:p>
            <a:pPr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 altLang="en-US" sz="2000" u="none">
                <a:solidFill>
                  <a:srgbClr val="010000"/>
                </a:solidFill>
              </a:rPr>
              <a:t>  </a:t>
            </a:r>
            <a:r>
              <a:rPr lang="en-US" altLang="en-US" sz="2000" i="1" u="none">
                <a:solidFill>
                  <a:srgbClr val="010000"/>
                </a:solidFill>
              </a:rPr>
              <a:t>f</a:t>
            </a:r>
            <a:r>
              <a:rPr lang="en-US" altLang="en-US" sz="2000" u="none">
                <a:solidFill>
                  <a:srgbClr val="010000"/>
                </a:solidFill>
              </a:rPr>
              <a:t>[</a:t>
            </a:r>
            <a:r>
              <a:rPr lang="en-US" altLang="en-US" sz="2000" i="1" u="none">
                <a:solidFill>
                  <a:srgbClr val="010000"/>
                </a:solidFill>
              </a:rPr>
              <a:t>u</a:t>
            </a:r>
            <a:r>
              <a:rPr lang="en-US" altLang="en-US" sz="2000" u="none">
                <a:solidFill>
                  <a:srgbClr val="010000"/>
                </a:solidFill>
              </a:rPr>
              <a:t>] </a:t>
            </a:r>
            <a:r>
              <a:rPr lang="en-US" altLang="en-US" sz="2000" u="none">
                <a:solidFill>
                  <a:srgbClr val="010000"/>
                </a:solidFill>
                <a:sym typeface="Symbol" pitchFamily="18" charset="2"/>
              </a:rPr>
              <a:t></a:t>
            </a:r>
            <a:r>
              <a:rPr lang="en-US" altLang="en-US" sz="2000" u="none">
                <a:solidFill>
                  <a:srgbClr val="010000"/>
                </a:solidFill>
              </a:rPr>
              <a:t> </a:t>
            </a:r>
            <a:r>
              <a:rPr lang="en-US" altLang="en-US" sz="2000" i="1" u="none">
                <a:solidFill>
                  <a:srgbClr val="010000"/>
                </a:solidFill>
              </a:rPr>
              <a:t>time </a:t>
            </a:r>
            <a:r>
              <a:rPr lang="en-US" altLang="en-US" sz="2000" u="none">
                <a:solidFill>
                  <a:srgbClr val="010000"/>
                </a:solidFill>
                <a:sym typeface="Symbol" pitchFamily="18" charset="2"/>
              </a:rPr>
              <a:t></a:t>
            </a:r>
            <a:r>
              <a:rPr lang="en-US" altLang="en-US" sz="2000" i="1" u="none">
                <a:solidFill>
                  <a:srgbClr val="010000"/>
                </a:solidFill>
              </a:rPr>
              <a:t> time </a:t>
            </a:r>
            <a:r>
              <a:rPr lang="en-US" altLang="en-US" sz="2000" u="none">
                <a:solidFill>
                  <a:srgbClr val="010000"/>
                </a:solidFill>
              </a:rPr>
              <a:t>+ 1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DE723-E4A6-45D8-8E09-BDE5416E6675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3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553"/>
            <a:ext cx="8229600" cy="1401762"/>
          </a:xfrm>
        </p:spPr>
        <p:txBody>
          <a:bodyPr/>
          <a:lstStyle/>
          <a:p>
            <a:r>
              <a:rPr lang="en-US" altLang="en-US" dirty="0"/>
              <a:t>Example (DFS)</a:t>
            </a:r>
          </a:p>
        </p:txBody>
      </p:sp>
      <p:sp>
        <p:nvSpPr>
          <p:cNvPr id="77827" name="Oval 3"/>
          <p:cNvSpPr>
            <a:spLocks noChangeArrowheads="1"/>
          </p:cNvSpPr>
          <p:nvPr/>
        </p:nvSpPr>
        <p:spPr bwMode="auto">
          <a:xfrm>
            <a:off x="2678113" y="2303463"/>
            <a:ext cx="590550" cy="576262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2716213" y="2366963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1/</a:t>
            </a:r>
            <a:endParaRPr lang="en-US" altLang="en-US" b="1" u="none"/>
          </a:p>
        </p:txBody>
      </p:sp>
      <p:sp>
        <p:nvSpPr>
          <p:cNvPr id="77829" name="Oval 5"/>
          <p:cNvSpPr>
            <a:spLocks noChangeArrowheads="1"/>
          </p:cNvSpPr>
          <p:nvPr/>
        </p:nvSpPr>
        <p:spPr bwMode="auto">
          <a:xfrm>
            <a:off x="2678113" y="3719513"/>
            <a:ext cx="590550" cy="576262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2773363" y="37544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b="1" u="none"/>
          </a:p>
        </p:txBody>
      </p:sp>
      <p:sp>
        <p:nvSpPr>
          <p:cNvPr id="77831" name="Oval 7"/>
          <p:cNvSpPr>
            <a:spLocks noChangeArrowheads="1"/>
          </p:cNvSpPr>
          <p:nvPr/>
        </p:nvSpPr>
        <p:spPr bwMode="auto">
          <a:xfrm>
            <a:off x="4159250" y="3713163"/>
            <a:ext cx="590550" cy="576262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2" name="Line 8"/>
          <p:cNvSpPr>
            <a:spLocks noChangeShapeType="1"/>
          </p:cNvSpPr>
          <p:nvPr/>
        </p:nvSpPr>
        <p:spPr bwMode="auto">
          <a:xfrm>
            <a:off x="3254375" y="4008438"/>
            <a:ext cx="923925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3" name="Oval 9"/>
          <p:cNvSpPr>
            <a:spLocks noChangeArrowheads="1"/>
          </p:cNvSpPr>
          <p:nvPr/>
        </p:nvSpPr>
        <p:spPr bwMode="auto">
          <a:xfrm>
            <a:off x="5640388" y="3722688"/>
            <a:ext cx="590550" cy="576262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4" name="Oval 10"/>
          <p:cNvSpPr>
            <a:spLocks noChangeArrowheads="1"/>
          </p:cNvSpPr>
          <p:nvPr/>
        </p:nvSpPr>
        <p:spPr bwMode="auto">
          <a:xfrm>
            <a:off x="4154488" y="2308225"/>
            <a:ext cx="590550" cy="576263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5" name="Oval 11"/>
          <p:cNvSpPr>
            <a:spLocks noChangeArrowheads="1"/>
          </p:cNvSpPr>
          <p:nvPr/>
        </p:nvSpPr>
        <p:spPr bwMode="auto">
          <a:xfrm>
            <a:off x="5635625" y="2317750"/>
            <a:ext cx="590550" cy="576263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6" name="Line 12"/>
          <p:cNvSpPr>
            <a:spLocks noChangeShapeType="1"/>
          </p:cNvSpPr>
          <p:nvPr/>
        </p:nvSpPr>
        <p:spPr bwMode="auto">
          <a:xfrm>
            <a:off x="2965450" y="2881313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7" name="Line 13"/>
          <p:cNvSpPr>
            <a:spLocks noChangeShapeType="1"/>
          </p:cNvSpPr>
          <p:nvPr/>
        </p:nvSpPr>
        <p:spPr bwMode="auto">
          <a:xfrm>
            <a:off x="4446588" y="2890838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8" name="Line 14"/>
          <p:cNvSpPr>
            <a:spLocks noChangeShapeType="1"/>
          </p:cNvSpPr>
          <p:nvPr/>
        </p:nvSpPr>
        <p:spPr bwMode="auto">
          <a:xfrm>
            <a:off x="5927725" y="2900363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9" name="Line 15"/>
          <p:cNvSpPr>
            <a:spLocks noChangeShapeType="1"/>
          </p:cNvSpPr>
          <p:nvPr/>
        </p:nvSpPr>
        <p:spPr bwMode="auto">
          <a:xfrm flipV="1">
            <a:off x="3173413" y="2757488"/>
            <a:ext cx="1023937" cy="10287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40" name="Text Box 16"/>
          <p:cNvSpPr txBox="1">
            <a:spLocks noChangeArrowheads="1"/>
          </p:cNvSpPr>
          <p:nvPr/>
        </p:nvSpPr>
        <p:spPr bwMode="auto">
          <a:xfrm>
            <a:off x="2844800" y="19065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u</a:t>
            </a:r>
          </a:p>
        </p:txBody>
      </p:sp>
      <p:sp>
        <p:nvSpPr>
          <p:cNvPr id="77841" name="Text Box 17"/>
          <p:cNvSpPr txBox="1">
            <a:spLocks noChangeArrowheads="1"/>
          </p:cNvSpPr>
          <p:nvPr/>
        </p:nvSpPr>
        <p:spPr bwMode="auto">
          <a:xfrm>
            <a:off x="4311650" y="19161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v</a:t>
            </a:r>
          </a:p>
        </p:txBody>
      </p:sp>
      <p:sp>
        <p:nvSpPr>
          <p:cNvPr id="77842" name="Text Box 18"/>
          <p:cNvSpPr txBox="1">
            <a:spLocks noChangeArrowheads="1"/>
          </p:cNvSpPr>
          <p:nvPr/>
        </p:nvSpPr>
        <p:spPr bwMode="auto">
          <a:xfrm>
            <a:off x="5778500" y="192563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w</a:t>
            </a:r>
          </a:p>
        </p:txBody>
      </p:sp>
      <p:sp>
        <p:nvSpPr>
          <p:cNvPr id="77843" name="Text Box 19"/>
          <p:cNvSpPr txBox="1">
            <a:spLocks noChangeArrowheads="1"/>
          </p:cNvSpPr>
          <p:nvPr/>
        </p:nvSpPr>
        <p:spPr bwMode="auto">
          <a:xfrm>
            <a:off x="2811463" y="42021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x</a:t>
            </a:r>
          </a:p>
        </p:txBody>
      </p:sp>
      <p:sp>
        <p:nvSpPr>
          <p:cNvPr id="77844" name="Text Box 20"/>
          <p:cNvSpPr txBox="1">
            <a:spLocks noChangeArrowheads="1"/>
          </p:cNvSpPr>
          <p:nvPr/>
        </p:nvSpPr>
        <p:spPr bwMode="auto">
          <a:xfrm>
            <a:off x="4306888" y="42116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y</a:t>
            </a:r>
          </a:p>
        </p:txBody>
      </p:sp>
      <p:sp>
        <p:nvSpPr>
          <p:cNvPr id="77845" name="Text Box 21"/>
          <p:cNvSpPr txBox="1">
            <a:spLocks noChangeArrowheads="1"/>
          </p:cNvSpPr>
          <p:nvPr/>
        </p:nvSpPr>
        <p:spPr bwMode="auto">
          <a:xfrm>
            <a:off x="5788025" y="420687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z</a:t>
            </a:r>
          </a:p>
        </p:txBody>
      </p:sp>
      <p:sp>
        <p:nvSpPr>
          <p:cNvPr id="77846" name="Line 22"/>
          <p:cNvSpPr>
            <a:spLocks noChangeShapeType="1"/>
          </p:cNvSpPr>
          <p:nvPr/>
        </p:nvSpPr>
        <p:spPr bwMode="auto">
          <a:xfrm>
            <a:off x="3263900" y="2617788"/>
            <a:ext cx="923925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47" name="Line 23"/>
          <p:cNvSpPr>
            <a:spLocks noChangeShapeType="1"/>
          </p:cNvSpPr>
          <p:nvPr/>
        </p:nvSpPr>
        <p:spPr bwMode="auto">
          <a:xfrm flipV="1">
            <a:off x="4681538" y="2779713"/>
            <a:ext cx="1023937" cy="10287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48" name="Freeform 24"/>
          <p:cNvSpPr>
            <a:spLocks/>
          </p:cNvSpPr>
          <p:nvPr/>
        </p:nvSpPr>
        <p:spPr bwMode="auto">
          <a:xfrm>
            <a:off x="6146800" y="3797300"/>
            <a:ext cx="598488" cy="590550"/>
          </a:xfrm>
          <a:custGeom>
            <a:avLst/>
            <a:gdLst>
              <a:gd name="T0" fmla="*/ 0 w 377"/>
              <a:gd name="T1" fmla="*/ 254 h 372"/>
              <a:gd name="T2" fmla="*/ 145 w 377"/>
              <a:gd name="T3" fmla="*/ 363 h 372"/>
              <a:gd name="T4" fmla="*/ 345 w 377"/>
              <a:gd name="T5" fmla="*/ 308 h 372"/>
              <a:gd name="T6" fmla="*/ 336 w 377"/>
              <a:gd name="T7" fmla="*/ 136 h 372"/>
              <a:gd name="T8" fmla="*/ 209 w 377"/>
              <a:gd name="T9" fmla="*/ 17 h 372"/>
              <a:gd name="T10" fmla="*/ 36 w 377"/>
              <a:gd name="T11" fmla="*/ 36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7" h="372">
                <a:moveTo>
                  <a:pt x="0" y="254"/>
                </a:moveTo>
                <a:cubicBezTo>
                  <a:pt x="44" y="304"/>
                  <a:pt x="88" y="354"/>
                  <a:pt x="145" y="363"/>
                </a:cubicBezTo>
                <a:cubicBezTo>
                  <a:pt x="202" y="372"/>
                  <a:pt x="313" y="346"/>
                  <a:pt x="345" y="308"/>
                </a:cubicBezTo>
                <a:cubicBezTo>
                  <a:pt x="377" y="270"/>
                  <a:pt x="359" y="184"/>
                  <a:pt x="336" y="136"/>
                </a:cubicBezTo>
                <a:cubicBezTo>
                  <a:pt x="313" y="88"/>
                  <a:pt x="259" y="34"/>
                  <a:pt x="209" y="17"/>
                </a:cubicBezTo>
                <a:cubicBezTo>
                  <a:pt x="159" y="0"/>
                  <a:pt x="97" y="18"/>
                  <a:pt x="36" y="36"/>
                </a:cubicBezTo>
              </a:path>
            </a:pathLst>
          </a:custGeom>
          <a:noFill/>
          <a:ln w="9525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31CDA-0741-410D-BAB8-2980167CC4E5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36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01762"/>
          </a:xfrm>
        </p:spPr>
        <p:txBody>
          <a:bodyPr/>
          <a:lstStyle/>
          <a:p>
            <a:r>
              <a:rPr lang="en-US" altLang="en-US" dirty="0"/>
              <a:t>Example (DFS)</a:t>
            </a:r>
          </a:p>
        </p:txBody>
      </p:sp>
      <p:sp>
        <p:nvSpPr>
          <p:cNvPr id="78851" name="Oval 3"/>
          <p:cNvSpPr>
            <a:spLocks noChangeArrowheads="1"/>
          </p:cNvSpPr>
          <p:nvPr/>
        </p:nvSpPr>
        <p:spPr bwMode="auto">
          <a:xfrm>
            <a:off x="2678113" y="2303463"/>
            <a:ext cx="590550" cy="576262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2716213" y="2366963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1/</a:t>
            </a:r>
            <a:endParaRPr lang="en-US" altLang="en-US" b="1" u="none"/>
          </a:p>
        </p:txBody>
      </p:sp>
      <p:sp>
        <p:nvSpPr>
          <p:cNvPr id="78853" name="Oval 5"/>
          <p:cNvSpPr>
            <a:spLocks noChangeArrowheads="1"/>
          </p:cNvSpPr>
          <p:nvPr/>
        </p:nvSpPr>
        <p:spPr bwMode="auto">
          <a:xfrm>
            <a:off x="2678113" y="3719513"/>
            <a:ext cx="590550" cy="576262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2773363" y="37544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b="1" u="none"/>
          </a:p>
        </p:txBody>
      </p:sp>
      <p:sp>
        <p:nvSpPr>
          <p:cNvPr id="78855" name="Oval 7"/>
          <p:cNvSpPr>
            <a:spLocks noChangeArrowheads="1"/>
          </p:cNvSpPr>
          <p:nvPr/>
        </p:nvSpPr>
        <p:spPr bwMode="auto">
          <a:xfrm>
            <a:off x="4159250" y="3713163"/>
            <a:ext cx="590550" cy="576262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6" name="Line 8"/>
          <p:cNvSpPr>
            <a:spLocks noChangeShapeType="1"/>
          </p:cNvSpPr>
          <p:nvPr/>
        </p:nvSpPr>
        <p:spPr bwMode="auto">
          <a:xfrm>
            <a:off x="3254375" y="4008438"/>
            <a:ext cx="923925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7" name="Oval 9"/>
          <p:cNvSpPr>
            <a:spLocks noChangeArrowheads="1"/>
          </p:cNvSpPr>
          <p:nvPr/>
        </p:nvSpPr>
        <p:spPr bwMode="auto">
          <a:xfrm>
            <a:off x="5640388" y="3722688"/>
            <a:ext cx="590550" cy="576262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8" name="Oval 10"/>
          <p:cNvSpPr>
            <a:spLocks noChangeArrowheads="1"/>
          </p:cNvSpPr>
          <p:nvPr/>
        </p:nvSpPr>
        <p:spPr bwMode="auto">
          <a:xfrm>
            <a:off x="4154488" y="2308225"/>
            <a:ext cx="590550" cy="576263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2/</a:t>
            </a:r>
          </a:p>
        </p:txBody>
      </p:sp>
      <p:sp>
        <p:nvSpPr>
          <p:cNvPr id="78859" name="Oval 11"/>
          <p:cNvSpPr>
            <a:spLocks noChangeArrowheads="1"/>
          </p:cNvSpPr>
          <p:nvPr/>
        </p:nvSpPr>
        <p:spPr bwMode="auto">
          <a:xfrm>
            <a:off x="5635625" y="2317750"/>
            <a:ext cx="590550" cy="576263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0" name="Line 12"/>
          <p:cNvSpPr>
            <a:spLocks noChangeShapeType="1"/>
          </p:cNvSpPr>
          <p:nvPr/>
        </p:nvSpPr>
        <p:spPr bwMode="auto">
          <a:xfrm>
            <a:off x="2965450" y="2881313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1" name="Line 13"/>
          <p:cNvSpPr>
            <a:spLocks noChangeShapeType="1"/>
          </p:cNvSpPr>
          <p:nvPr/>
        </p:nvSpPr>
        <p:spPr bwMode="auto">
          <a:xfrm>
            <a:off x="4446588" y="2890838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2" name="Line 14"/>
          <p:cNvSpPr>
            <a:spLocks noChangeShapeType="1"/>
          </p:cNvSpPr>
          <p:nvPr/>
        </p:nvSpPr>
        <p:spPr bwMode="auto">
          <a:xfrm>
            <a:off x="5927725" y="2900363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3" name="Line 15"/>
          <p:cNvSpPr>
            <a:spLocks noChangeShapeType="1"/>
          </p:cNvSpPr>
          <p:nvPr/>
        </p:nvSpPr>
        <p:spPr bwMode="auto">
          <a:xfrm flipV="1">
            <a:off x="3173413" y="2757488"/>
            <a:ext cx="1023937" cy="10287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4" name="Text Box 16"/>
          <p:cNvSpPr txBox="1">
            <a:spLocks noChangeArrowheads="1"/>
          </p:cNvSpPr>
          <p:nvPr/>
        </p:nvSpPr>
        <p:spPr bwMode="auto">
          <a:xfrm>
            <a:off x="2844800" y="19065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u</a:t>
            </a:r>
          </a:p>
        </p:txBody>
      </p:sp>
      <p:sp>
        <p:nvSpPr>
          <p:cNvPr id="78865" name="Text Box 17"/>
          <p:cNvSpPr txBox="1">
            <a:spLocks noChangeArrowheads="1"/>
          </p:cNvSpPr>
          <p:nvPr/>
        </p:nvSpPr>
        <p:spPr bwMode="auto">
          <a:xfrm>
            <a:off x="4311650" y="19161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v</a:t>
            </a:r>
          </a:p>
        </p:txBody>
      </p:sp>
      <p:sp>
        <p:nvSpPr>
          <p:cNvPr id="78866" name="Text Box 18"/>
          <p:cNvSpPr txBox="1">
            <a:spLocks noChangeArrowheads="1"/>
          </p:cNvSpPr>
          <p:nvPr/>
        </p:nvSpPr>
        <p:spPr bwMode="auto">
          <a:xfrm>
            <a:off x="5778500" y="192563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w</a:t>
            </a:r>
          </a:p>
        </p:txBody>
      </p:sp>
      <p:sp>
        <p:nvSpPr>
          <p:cNvPr id="78867" name="Text Box 19"/>
          <p:cNvSpPr txBox="1">
            <a:spLocks noChangeArrowheads="1"/>
          </p:cNvSpPr>
          <p:nvPr/>
        </p:nvSpPr>
        <p:spPr bwMode="auto">
          <a:xfrm>
            <a:off x="2811463" y="42021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x</a:t>
            </a:r>
          </a:p>
        </p:txBody>
      </p:sp>
      <p:sp>
        <p:nvSpPr>
          <p:cNvPr id="78868" name="Text Box 20"/>
          <p:cNvSpPr txBox="1">
            <a:spLocks noChangeArrowheads="1"/>
          </p:cNvSpPr>
          <p:nvPr/>
        </p:nvSpPr>
        <p:spPr bwMode="auto">
          <a:xfrm>
            <a:off x="4306888" y="42116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y</a:t>
            </a:r>
          </a:p>
        </p:txBody>
      </p:sp>
      <p:sp>
        <p:nvSpPr>
          <p:cNvPr id="78869" name="Text Box 21"/>
          <p:cNvSpPr txBox="1">
            <a:spLocks noChangeArrowheads="1"/>
          </p:cNvSpPr>
          <p:nvPr/>
        </p:nvSpPr>
        <p:spPr bwMode="auto">
          <a:xfrm>
            <a:off x="5788025" y="420687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z</a:t>
            </a:r>
          </a:p>
        </p:txBody>
      </p:sp>
      <p:sp>
        <p:nvSpPr>
          <p:cNvPr id="78870" name="Line 22"/>
          <p:cNvSpPr>
            <a:spLocks noChangeShapeType="1"/>
          </p:cNvSpPr>
          <p:nvPr/>
        </p:nvSpPr>
        <p:spPr bwMode="auto">
          <a:xfrm>
            <a:off x="3263900" y="2617788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71" name="Line 23"/>
          <p:cNvSpPr>
            <a:spLocks noChangeShapeType="1"/>
          </p:cNvSpPr>
          <p:nvPr/>
        </p:nvSpPr>
        <p:spPr bwMode="auto">
          <a:xfrm flipV="1">
            <a:off x="4681538" y="2779713"/>
            <a:ext cx="1023937" cy="10287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72" name="Freeform 24"/>
          <p:cNvSpPr>
            <a:spLocks/>
          </p:cNvSpPr>
          <p:nvPr/>
        </p:nvSpPr>
        <p:spPr bwMode="auto">
          <a:xfrm>
            <a:off x="6146800" y="3797300"/>
            <a:ext cx="598488" cy="590550"/>
          </a:xfrm>
          <a:custGeom>
            <a:avLst/>
            <a:gdLst>
              <a:gd name="T0" fmla="*/ 0 w 377"/>
              <a:gd name="T1" fmla="*/ 254 h 372"/>
              <a:gd name="T2" fmla="*/ 145 w 377"/>
              <a:gd name="T3" fmla="*/ 363 h 372"/>
              <a:gd name="T4" fmla="*/ 345 w 377"/>
              <a:gd name="T5" fmla="*/ 308 h 372"/>
              <a:gd name="T6" fmla="*/ 336 w 377"/>
              <a:gd name="T7" fmla="*/ 136 h 372"/>
              <a:gd name="T8" fmla="*/ 209 w 377"/>
              <a:gd name="T9" fmla="*/ 17 h 372"/>
              <a:gd name="T10" fmla="*/ 36 w 377"/>
              <a:gd name="T11" fmla="*/ 36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7" h="372">
                <a:moveTo>
                  <a:pt x="0" y="254"/>
                </a:moveTo>
                <a:cubicBezTo>
                  <a:pt x="44" y="304"/>
                  <a:pt x="88" y="354"/>
                  <a:pt x="145" y="363"/>
                </a:cubicBezTo>
                <a:cubicBezTo>
                  <a:pt x="202" y="372"/>
                  <a:pt x="313" y="346"/>
                  <a:pt x="345" y="308"/>
                </a:cubicBezTo>
                <a:cubicBezTo>
                  <a:pt x="377" y="270"/>
                  <a:pt x="359" y="184"/>
                  <a:pt x="336" y="136"/>
                </a:cubicBezTo>
                <a:cubicBezTo>
                  <a:pt x="313" y="88"/>
                  <a:pt x="259" y="34"/>
                  <a:pt x="209" y="17"/>
                </a:cubicBezTo>
                <a:cubicBezTo>
                  <a:pt x="159" y="0"/>
                  <a:pt x="97" y="18"/>
                  <a:pt x="36" y="36"/>
                </a:cubicBezTo>
              </a:path>
            </a:pathLst>
          </a:custGeom>
          <a:noFill/>
          <a:ln w="9525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31CDA-0741-410D-BAB8-2980167CC4E5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9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01762"/>
          </a:xfrm>
        </p:spPr>
        <p:txBody>
          <a:bodyPr/>
          <a:lstStyle/>
          <a:p>
            <a:r>
              <a:rPr lang="en-US" altLang="en-US" dirty="0"/>
              <a:t>Example (DFS)</a:t>
            </a:r>
          </a:p>
        </p:txBody>
      </p:sp>
      <p:sp>
        <p:nvSpPr>
          <p:cNvPr id="79875" name="Oval 3"/>
          <p:cNvSpPr>
            <a:spLocks noChangeArrowheads="1"/>
          </p:cNvSpPr>
          <p:nvPr/>
        </p:nvSpPr>
        <p:spPr bwMode="auto">
          <a:xfrm>
            <a:off x="2678113" y="2303463"/>
            <a:ext cx="590550" cy="576262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2716213" y="2366963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1/</a:t>
            </a:r>
            <a:endParaRPr lang="en-US" altLang="en-US" b="1" u="none"/>
          </a:p>
        </p:txBody>
      </p:sp>
      <p:sp>
        <p:nvSpPr>
          <p:cNvPr id="79877" name="Oval 5"/>
          <p:cNvSpPr>
            <a:spLocks noChangeArrowheads="1"/>
          </p:cNvSpPr>
          <p:nvPr/>
        </p:nvSpPr>
        <p:spPr bwMode="auto">
          <a:xfrm>
            <a:off x="2678113" y="3719513"/>
            <a:ext cx="590550" cy="576262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2773363" y="37544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b="1" u="none"/>
          </a:p>
        </p:txBody>
      </p:sp>
      <p:sp>
        <p:nvSpPr>
          <p:cNvPr id="79879" name="Oval 7"/>
          <p:cNvSpPr>
            <a:spLocks noChangeArrowheads="1"/>
          </p:cNvSpPr>
          <p:nvPr/>
        </p:nvSpPr>
        <p:spPr bwMode="auto">
          <a:xfrm>
            <a:off x="4159250" y="3713163"/>
            <a:ext cx="590550" cy="576262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3/</a:t>
            </a:r>
          </a:p>
        </p:txBody>
      </p:sp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3254375" y="4008438"/>
            <a:ext cx="923925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1" name="Oval 9"/>
          <p:cNvSpPr>
            <a:spLocks noChangeArrowheads="1"/>
          </p:cNvSpPr>
          <p:nvPr/>
        </p:nvSpPr>
        <p:spPr bwMode="auto">
          <a:xfrm>
            <a:off x="5640388" y="3722688"/>
            <a:ext cx="590550" cy="576262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2" name="Oval 10"/>
          <p:cNvSpPr>
            <a:spLocks noChangeArrowheads="1"/>
          </p:cNvSpPr>
          <p:nvPr/>
        </p:nvSpPr>
        <p:spPr bwMode="auto">
          <a:xfrm>
            <a:off x="4154488" y="2308225"/>
            <a:ext cx="590550" cy="576263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2/</a:t>
            </a:r>
          </a:p>
        </p:txBody>
      </p:sp>
      <p:sp>
        <p:nvSpPr>
          <p:cNvPr id="79883" name="Oval 11"/>
          <p:cNvSpPr>
            <a:spLocks noChangeArrowheads="1"/>
          </p:cNvSpPr>
          <p:nvPr/>
        </p:nvSpPr>
        <p:spPr bwMode="auto">
          <a:xfrm>
            <a:off x="5635625" y="2317750"/>
            <a:ext cx="590550" cy="576263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4" name="Line 12"/>
          <p:cNvSpPr>
            <a:spLocks noChangeShapeType="1"/>
          </p:cNvSpPr>
          <p:nvPr/>
        </p:nvSpPr>
        <p:spPr bwMode="auto">
          <a:xfrm>
            <a:off x="2965450" y="2881313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5" name="Line 13"/>
          <p:cNvSpPr>
            <a:spLocks noChangeShapeType="1"/>
          </p:cNvSpPr>
          <p:nvPr/>
        </p:nvSpPr>
        <p:spPr bwMode="auto">
          <a:xfrm>
            <a:off x="4446588" y="2890838"/>
            <a:ext cx="0" cy="8429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>
            <a:off x="5927725" y="2900363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7" name="Line 15"/>
          <p:cNvSpPr>
            <a:spLocks noChangeShapeType="1"/>
          </p:cNvSpPr>
          <p:nvPr/>
        </p:nvSpPr>
        <p:spPr bwMode="auto">
          <a:xfrm flipV="1">
            <a:off x="3173413" y="2757488"/>
            <a:ext cx="1023937" cy="10287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2844800" y="19065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u</a:t>
            </a:r>
          </a:p>
        </p:txBody>
      </p:sp>
      <p:sp>
        <p:nvSpPr>
          <p:cNvPr id="79889" name="Text Box 17"/>
          <p:cNvSpPr txBox="1">
            <a:spLocks noChangeArrowheads="1"/>
          </p:cNvSpPr>
          <p:nvPr/>
        </p:nvSpPr>
        <p:spPr bwMode="auto">
          <a:xfrm>
            <a:off x="4311650" y="19161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v</a:t>
            </a:r>
          </a:p>
        </p:txBody>
      </p:sp>
      <p:sp>
        <p:nvSpPr>
          <p:cNvPr id="79890" name="Text Box 18"/>
          <p:cNvSpPr txBox="1">
            <a:spLocks noChangeArrowheads="1"/>
          </p:cNvSpPr>
          <p:nvPr/>
        </p:nvSpPr>
        <p:spPr bwMode="auto">
          <a:xfrm>
            <a:off x="5778500" y="192563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w</a:t>
            </a:r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2811463" y="42021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x</a:t>
            </a:r>
          </a:p>
        </p:txBody>
      </p:sp>
      <p:sp>
        <p:nvSpPr>
          <p:cNvPr id="79892" name="Text Box 20"/>
          <p:cNvSpPr txBox="1">
            <a:spLocks noChangeArrowheads="1"/>
          </p:cNvSpPr>
          <p:nvPr/>
        </p:nvSpPr>
        <p:spPr bwMode="auto">
          <a:xfrm>
            <a:off x="4306888" y="42116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y</a:t>
            </a:r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5788025" y="420687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z</a:t>
            </a:r>
          </a:p>
        </p:txBody>
      </p:sp>
      <p:sp>
        <p:nvSpPr>
          <p:cNvPr id="79894" name="Line 22"/>
          <p:cNvSpPr>
            <a:spLocks noChangeShapeType="1"/>
          </p:cNvSpPr>
          <p:nvPr/>
        </p:nvSpPr>
        <p:spPr bwMode="auto">
          <a:xfrm>
            <a:off x="3263900" y="2617788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95" name="Line 23"/>
          <p:cNvSpPr>
            <a:spLocks noChangeShapeType="1"/>
          </p:cNvSpPr>
          <p:nvPr/>
        </p:nvSpPr>
        <p:spPr bwMode="auto">
          <a:xfrm flipV="1">
            <a:off x="4681538" y="2779713"/>
            <a:ext cx="1023937" cy="10287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96" name="Freeform 24"/>
          <p:cNvSpPr>
            <a:spLocks/>
          </p:cNvSpPr>
          <p:nvPr/>
        </p:nvSpPr>
        <p:spPr bwMode="auto">
          <a:xfrm>
            <a:off x="6146800" y="3797300"/>
            <a:ext cx="598488" cy="590550"/>
          </a:xfrm>
          <a:custGeom>
            <a:avLst/>
            <a:gdLst>
              <a:gd name="T0" fmla="*/ 0 w 377"/>
              <a:gd name="T1" fmla="*/ 254 h 372"/>
              <a:gd name="T2" fmla="*/ 145 w 377"/>
              <a:gd name="T3" fmla="*/ 363 h 372"/>
              <a:gd name="T4" fmla="*/ 345 w 377"/>
              <a:gd name="T5" fmla="*/ 308 h 372"/>
              <a:gd name="T6" fmla="*/ 336 w 377"/>
              <a:gd name="T7" fmla="*/ 136 h 372"/>
              <a:gd name="T8" fmla="*/ 209 w 377"/>
              <a:gd name="T9" fmla="*/ 17 h 372"/>
              <a:gd name="T10" fmla="*/ 36 w 377"/>
              <a:gd name="T11" fmla="*/ 36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7" h="372">
                <a:moveTo>
                  <a:pt x="0" y="254"/>
                </a:moveTo>
                <a:cubicBezTo>
                  <a:pt x="44" y="304"/>
                  <a:pt x="88" y="354"/>
                  <a:pt x="145" y="363"/>
                </a:cubicBezTo>
                <a:cubicBezTo>
                  <a:pt x="202" y="372"/>
                  <a:pt x="313" y="346"/>
                  <a:pt x="345" y="308"/>
                </a:cubicBezTo>
                <a:cubicBezTo>
                  <a:pt x="377" y="270"/>
                  <a:pt x="359" y="184"/>
                  <a:pt x="336" y="136"/>
                </a:cubicBezTo>
                <a:cubicBezTo>
                  <a:pt x="313" y="88"/>
                  <a:pt x="259" y="34"/>
                  <a:pt x="209" y="17"/>
                </a:cubicBezTo>
                <a:cubicBezTo>
                  <a:pt x="159" y="0"/>
                  <a:pt x="97" y="18"/>
                  <a:pt x="36" y="36"/>
                </a:cubicBezTo>
              </a:path>
            </a:pathLst>
          </a:custGeom>
          <a:noFill/>
          <a:ln w="9525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31CDA-0741-410D-BAB8-2980167CC4E5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9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01762"/>
          </a:xfrm>
        </p:spPr>
        <p:txBody>
          <a:bodyPr/>
          <a:lstStyle/>
          <a:p>
            <a:r>
              <a:rPr lang="en-US" altLang="en-US" dirty="0"/>
              <a:t>Example (DFS)</a:t>
            </a:r>
          </a:p>
        </p:txBody>
      </p:sp>
      <p:sp>
        <p:nvSpPr>
          <p:cNvPr id="80899" name="Oval 3"/>
          <p:cNvSpPr>
            <a:spLocks noChangeArrowheads="1"/>
          </p:cNvSpPr>
          <p:nvPr/>
        </p:nvSpPr>
        <p:spPr bwMode="auto">
          <a:xfrm>
            <a:off x="2678113" y="2303463"/>
            <a:ext cx="590550" cy="576262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2716213" y="2366963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1/</a:t>
            </a:r>
            <a:endParaRPr lang="en-US" altLang="en-US" b="1" u="none"/>
          </a:p>
        </p:txBody>
      </p:sp>
      <p:sp>
        <p:nvSpPr>
          <p:cNvPr id="80901" name="Oval 5"/>
          <p:cNvSpPr>
            <a:spLocks noChangeArrowheads="1"/>
          </p:cNvSpPr>
          <p:nvPr/>
        </p:nvSpPr>
        <p:spPr bwMode="auto">
          <a:xfrm>
            <a:off x="2678113" y="3719513"/>
            <a:ext cx="590550" cy="576262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4/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2773363" y="37544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b="1" u="none"/>
          </a:p>
        </p:txBody>
      </p:sp>
      <p:sp>
        <p:nvSpPr>
          <p:cNvPr id="80903" name="Oval 7"/>
          <p:cNvSpPr>
            <a:spLocks noChangeArrowheads="1"/>
          </p:cNvSpPr>
          <p:nvPr/>
        </p:nvSpPr>
        <p:spPr bwMode="auto">
          <a:xfrm>
            <a:off x="4159250" y="3713163"/>
            <a:ext cx="590550" cy="576262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3/</a:t>
            </a:r>
          </a:p>
        </p:txBody>
      </p:sp>
      <p:sp>
        <p:nvSpPr>
          <p:cNvPr id="80904" name="Line 8"/>
          <p:cNvSpPr>
            <a:spLocks noChangeShapeType="1"/>
          </p:cNvSpPr>
          <p:nvPr/>
        </p:nvSpPr>
        <p:spPr bwMode="auto">
          <a:xfrm>
            <a:off x="3254375" y="4008438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5" name="Oval 9"/>
          <p:cNvSpPr>
            <a:spLocks noChangeArrowheads="1"/>
          </p:cNvSpPr>
          <p:nvPr/>
        </p:nvSpPr>
        <p:spPr bwMode="auto">
          <a:xfrm>
            <a:off x="5640388" y="3722688"/>
            <a:ext cx="590550" cy="576262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6" name="Oval 10"/>
          <p:cNvSpPr>
            <a:spLocks noChangeArrowheads="1"/>
          </p:cNvSpPr>
          <p:nvPr/>
        </p:nvSpPr>
        <p:spPr bwMode="auto">
          <a:xfrm>
            <a:off x="4154488" y="2308225"/>
            <a:ext cx="590550" cy="576263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2/</a:t>
            </a:r>
          </a:p>
        </p:txBody>
      </p:sp>
      <p:sp>
        <p:nvSpPr>
          <p:cNvPr id="80907" name="Oval 11"/>
          <p:cNvSpPr>
            <a:spLocks noChangeArrowheads="1"/>
          </p:cNvSpPr>
          <p:nvPr/>
        </p:nvSpPr>
        <p:spPr bwMode="auto">
          <a:xfrm>
            <a:off x="5635625" y="2317750"/>
            <a:ext cx="590550" cy="576263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8" name="Line 12"/>
          <p:cNvSpPr>
            <a:spLocks noChangeShapeType="1"/>
          </p:cNvSpPr>
          <p:nvPr/>
        </p:nvSpPr>
        <p:spPr bwMode="auto">
          <a:xfrm>
            <a:off x="2965450" y="2881313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9" name="Line 13"/>
          <p:cNvSpPr>
            <a:spLocks noChangeShapeType="1"/>
          </p:cNvSpPr>
          <p:nvPr/>
        </p:nvSpPr>
        <p:spPr bwMode="auto">
          <a:xfrm>
            <a:off x="4446588" y="2890838"/>
            <a:ext cx="0" cy="8429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0" name="Line 14"/>
          <p:cNvSpPr>
            <a:spLocks noChangeShapeType="1"/>
          </p:cNvSpPr>
          <p:nvPr/>
        </p:nvSpPr>
        <p:spPr bwMode="auto">
          <a:xfrm>
            <a:off x="5927725" y="2900363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1" name="Line 15"/>
          <p:cNvSpPr>
            <a:spLocks noChangeShapeType="1"/>
          </p:cNvSpPr>
          <p:nvPr/>
        </p:nvSpPr>
        <p:spPr bwMode="auto">
          <a:xfrm flipV="1">
            <a:off x="3173413" y="2757488"/>
            <a:ext cx="1023937" cy="10287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2" name="Text Box 16"/>
          <p:cNvSpPr txBox="1">
            <a:spLocks noChangeArrowheads="1"/>
          </p:cNvSpPr>
          <p:nvPr/>
        </p:nvSpPr>
        <p:spPr bwMode="auto">
          <a:xfrm>
            <a:off x="2844800" y="19065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u</a:t>
            </a:r>
          </a:p>
        </p:txBody>
      </p:sp>
      <p:sp>
        <p:nvSpPr>
          <p:cNvPr id="80913" name="Text Box 17"/>
          <p:cNvSpPr txBox="1">
            <a:spLocks noChangeArrowheads="1"/>
          </p:cNvSpPr>
          <p:nvPr/>
        </p:nvSpPr>
        <p:spPr bwMode="auto">
          <a:xfrm>
            <a:off x="4311650" y="19161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v</a:t>
            </a:r>
          </a:p>
        </p:txBody>
      </p:sp>
      <p:sp>
        <p:nvSpPr>
          <p:cNvPr id="80914" name="Text Box 18"/>
          <p:cNvSpPr txBox="1">
            <a:spLocks noChangeArrowheads="1"/>
          </p:cNvSpPr>
          <p:nvPr/>
        </p:nvSpPr>
        <p:spPr bwMode="auto">
          <a:xfrm>
            <a:off x="5778500" y="192563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w</a:t>
            </a:r>
          </a:p>
        </p:txBody>
      </p:sp>
      <p:sp>
        <p:nvSpPr>
          <p:cNvPr id="80915" name="Text Box 19"/>
          <p:cNvSpPr txBox="1">
            <a:spLocks noChangeArrowheads="1"/>
          </p:cNvSpPr>
          <p:nvPr/>
        </p:nvSpPr>
        <p:spPr bwMode="auto">
          <a:xfrm>
            <a:off x="2811463" y="42021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x</a:t>
            </a:r>
          </a:p>
        </p:txBody>
      </p:sp>
      <p:sp>
        <p:nvSpPr>
          <p:cNvPr id="80916" name="Text Box 20"/>
          <p:cNvSpPr txBox="1">
            <a:spLocks noChangeArrowheads="1"/>
          </p:cNvSpPr>
          <p:nvPr/>
        </p:nvSpPr>
        <p:spPr bwMode="auto">
          <a:xfrm>
            <a:off x="4306888" y="42116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y</a:t>
            </a:r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5788025" y="420687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z</a:t>
            </a:r>
          </a:p>
        </p:txBody>
      </p:sp>
      <p:sp>
        <p:nvSpPr>
          <p:cNvPr id="80918" name="Line 22"/>
          <p:cNvSpPr>
            <a:spLocks noChangeShapeType="1"/>
          </p:cNvSpPr>
          <p:nvPr/>
        </p:nvSpPr>
        <p:spPr bwMode="auto">
          <a:xfrm>
            <a:off x="3263900" y="2617788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9" name="Line 23"/>
          <p:cNvSpPr>
            <a:spLocks noChangeShapeType="1"/>
          </p:cNvSpPr>
          <p:nvPr/>
        </p:nvSpPr>
        <p:spPr bwMode="auto">
          <a:xfrm flipV="1">
            <a:off x="4681538" y="2779713"/>
            <a:ext cx="1023937" cy="10287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20" name="Freeform 24"/>
          <p:cNvSpPr>
            <a:spLocks/>
          </p:cNvSpPr>
          <p:nvPr/>
        </p:nvSpPr>
        <p:spPr bwMode="auto">
          <a:xfrm>
            <a:off x="6146800" y="3797300"/>
            <a:ext cx="598488" cy="590550"/>
          </a:xfrm>
          <a:custGeom>
            <a:avLst/>
            <a:gdLst>
              <a:gd name="T0" fmla="*/ 0 w 377"/>
              <a:gd name="T1" fmla="*/ 254 h 372"/>
              <a:gd name="T2" fmla="*/ 145 w 377"/>
              <a:gd name="T3" fmla="*/ 363 h 372"/>
              <a:gd name="T4" fmla="*/ 345 w 377"/>
              <a:gd name="T5" fmla="*/ 308 h 372"/>
              <a:gd name="T6" fmla="*/ 336 w 377"/>
              <a:gd name="T7" fmla="*/ 136 h 372"/>
              <a:gd name="T8" fmla="*/ 209 w 377"/>
              <a:gd name="T9" fmla="*/ 17 h 372"/>
              <a:gd name="T10" fmla="*/ 36 w 377"/>
              <a:gd name="T11" fmla="*/ 36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7" h="372">
                <a:moveTo>
                  <a:pt x="0" y="254"/>
                </a:moveTo>
                <a:cubicBezTo>
                  <a:pt x="44" y="304"/>
                  <a:pt x="88" y="354"/>
                  <a:pt x="145" y="363"/>
                </a:cubicBezTo>
                <a:cubicBezTo>
                  <a:pt x="202" y="372"/>
                  <a:pt x="313" y="346"/>
                  <a:pt x="345" y="308"/>
                </a:cubicBezTo>
                <a:cubicBezTo>
                  <a:pt x="377" y="270"/>
                  <a:pt x="359" y="184"/>
                  <a:pt x="336" y="136"/>
                </a:cubicBezTo>
                <a:cubicBezTo>
                  <a:pt x="313" y="88"/>
                  <a:pt x="259" y="34"/>
                  <a:pt x="209" y="17"/>
                </a:cubicBezTo>
                <a:cubicBezTo>
                  <a:pt x="159" y="0"/>
                  <a:pt x="97" y="18"/>
                  <a:pt x="36" y="36"/>
                </a:cubicBezTo>
              </a:path>
            </a:pathLst>
          </a:custGeom>
          <a:noFill/>
          <a:ln w="9525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31CDA-0741-410D-BAB8-2980167CC4E5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9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01762"/>
          </a:xfrm>
        </p:spPr>
        <p:txBody>
          <a:bodyPr/>
          <a:lstStyle/>
          <a:p>
            <a:r>
              <a:rPr lang="en-US" altLang="en-US" dirty="0"/>
              <a:t>Example (DFS)</a:t>
            </a:r>
          </a:p>
        </p:txBody>
      </p:sp>
      <p:sp>
        <p:nvSpPr>
          <p:cNvPr id="81923" name="Oval 3"/>
          <p:cNvSpPr>
            <a:spLocks noChangeArrowheads="1"/>
          </p:cNvSpPr>
          <p:nvPr/>
        </p:nvSpPr>
        <p:spPr bwMode="auto">
          <a:xfrm>
            <a:off x="2678113" y="2303463"/>
            <a:ext cx="590550" cy="576262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2716213" y="2366963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1/</a:t>
            </a:r>
            <a:endParaRPr lang="en-US" altLang="en-US" b="1" u="none"/>
          </a:p>
        </p:txBody>
      </p:sp>
      <p:sp>
        <p:nvSpPr>
          <p:cNvPr id="81925" name="Oval 5"/>
          <p:cNvSpPr>
            <a:spLocks noChangeArrowheads="1"/>
          </p:cNvSpPr>
          <p:nvPr/>
        </p:nvSpPr>
        <p:spPr bwMode="auto">
          <a:xfrm>
            <a:off x="2678113" y="3719513"/>
            <a:ext cx="590550" cy="576262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4/</a:t>
            </a: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2773363" y="37544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b="1" u="none"/>
          </a:p>
        </p:txBody>
      </p:sp>
      <p:sp>
        <p:nvSpPr>
          <p:cNvPr id="81927" name="Oval 7"/>
          <p:cNvSpPr>
            <a:spLocks noChangeArrowheads="1"/>
          </p:cNvSpPr>
          <p:nvPr/>
        </p:nvSpPr>
        <p:spPr bwMode="auto">
          <a:xfrm>
            <a:off x="4159250" y="3713163"/>
            <a:ext cx="590550" cy="576262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3/</a:t>
            </a:r>
          </a:p>
        </p:txBody>
      </p:sp>
      <p:sp>
        <p:nvSpPr>
          <p:cNvPr id="81928" name="Line 8"/>
          <p:cNvSpPr>
            <a:spLocks noChangeShapeType="1"/>
          </p:cNvSpPr>
          <p:nvPr/>
        </p:nvSpPr>
        <p:spPr bwMode="auto">
          <a:xfrm>
            <a:off x="3254375" y="4008438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29" name="Oval 9"/>
          <p:cNvSpPr>
            <a:spLocks noChangeArrowheads="1"/>
          </p:cNvSpPr>
          <p:nvPr/>
        </p:nvSpPr>
        <p:spPr bwMode="auto">
          <a:xfrm>
            <a:off x="5640388" y="3722688"/>
            <a:ext cx="590550" cy="576262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30" name="Oval 10"/>
          <p:cNvSpPr>
            <a:spLocks noChangeArrowheads="1"/>
          </p:cNvSpPr>
          <p:nvPr/>
        </p:nvSpPr>
        <p:spPr bwMode="auto">
          <a:xfrm>
            <a:off x="4154488" y="2308225"/>
            <a:ext cx="590550" cy="576263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2/</a:t>
            </a:r>
          </a:p>
        </p:txBody>
      </p:sp>
      <p:sp>
        <p:nvSpPr>
          <p:cNvPr id="81931" name="Oval 11"/>
          <p:cNvSpPr>
            <a:spLocks noChangeArrowheads="1"/>
          </p:cNvSpPr>
          <p:nvPr/>
        </p:nvSpPr>
        <p:spPr bwMode="auto">
          <a:xfrm>
            <a:off x="5635625" y="2317750"/>
            <a:ext cx="590550" cy="576263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>
            <a:off x="2965450" y="2881313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33" name="Line 13"/>
          <p:cNvSpPr>
            <a:spLocks noChangeShapeType="1"/>
          </p:cNvSpPr>
          <p:nvPr/>
        </p:nvSpPr>
        <p:spPr bwMode="auto">
          <a:xfrm>
            <a:off x="4446588" y="2890838"/>
            <a:ext cx="0" cy="8429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34" name="Line 14"/>
          <p:cNvSpPr>
            <a:spLocks noChangeShapeType="1"/>
          </p:cNvSpPr>
          <p:nvPr/>
        </p:nvSpPr>
        <p:spPr bwMode="auto">
          <a:xfrm>
            <a:off x="5927725" y="2900363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35" name="Line 15"/>
          <p:cNvSpPr>
            <a:spLocks noChangeShapeType="1"/>
          </p:cNvSpPr>
          <p:nvPr/>
        </p:nvSpPr>
        <p:spPr bwMode="auto">
          <a:xfrm flipV="1">
            <a:off x="3173413" y="2757488"/>
            <a:ext cx="1023937" cy="102870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36" name="Text Box 16"/>
          <p:cNvSpPr txBox="1">
            <a:spLocks noChangeArrowheads="1"/>
          </p:cNvSpPr>
          <p:nvPr/>
        </p:nvSpPr>
        <p:spPr bwMode="auto">
          <a:xfrm>
            <a:off x="2844800" y="19065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u</a:t>
            </a:r>
          </a:p>
        </p:txBody>
      </p:sp>
      <p:sp>
        <p:nvSpPr>
          <p:cNvPr id="81937" name="Text Box 17"/>
          <p:cNvSpPr txBox="1">
            <a:spLocks noChangeArrowheads="1"/>
          </p:cNvSpPr>
          <p:nvPr/>
        </p:nvSpPr>
        <p:spPr bwMode="auto">
          <a:xfrm>
            <a:off x="4311650" y="19161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v</a:t>
            </a:r>
          </a:p>
        </p:txBody>
      </p:sp>
      <p:sp>
        <p:nvSpPr>
          <p:cNvPr id="81938" name="Text Box 18"/>
          <p:cNvSpPr txBox="1">
            <a:spLocks noChangeArrowheads="1"/>
          </p:cNvSpPr>
          <p:nvPr/>
        </p:nvSpPr>
        <p:spPr bwMode="auto">
          <a:xfrm>
            <a:off x="5778500" y="192563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w</a:t>
            </a:r>
          </a:p>
        </p:txBody>
      </p:sp>
      <p:sp>
        <p:nvSpPr>
          <p:cNvPr id="81939" name="Text Box 19"/>
          <p:cNvSpPr txBox="1">
            <a:spLocks noChangeArrowheads="1"/>
          </p:cNvSpPr>
          <p:nvPr/>
        </p:nvSpPr>
        <p:spPr bwMode="auto">
          <a:xfrm>
            <a:off x="2811463" y="42021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x</a:t>
            </a:r>
          </a:p>
        </p:txBody>
      </p:sp>
      <p:sp>
        <p:nvSpPr>
          <p:cNvPr id="81940" name="Text Box 20"/>
          <p:cNvSpPr txBox="1">
            <a:spLocks noChangeArrowheads="1"/>
          </p:cNvSpPr>
          <p:nvPr/>
        </p:nvSpPr>
        <p:spPr bwMode="auto">
          <a:xfrm>
            <a:off x="4306888" y="42116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y</a:t>
            </a:r>
          </a:p>
        </p:txBody>
      </p:sp>
      <p:sp>
        <p:nvSpPr>
          <p:cNvPr id="81941" name="Text Box 21"/>
          <p:cNvSpPr txBox="1">
            <a:spLocks noChangeArrowheads="1"/>
          </p:cNvSpPr>
          <p:nvPr/>
        </p:nvSpPr>
        <p:spPr bwMode="auto">
          <a:xfrm>
            <a:off x="5788025" y="420687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z</a:t>
            </a:r>
          </a:p>
        </p:txBody>
      </p:sp>
      <p:sp>
        <p:nvSpPr>
          <p:cNvPr id="81942" name="Line 22"/>
          <p:cNvSpPr>
            <a:spLocks noChangeShapeType="1"/>
          </p:cNvSpPr>
          <p:nvPr/>
        </p:nvSpPr>
        <p:spPr bwMode="auto">
          <a:xfrm>
            <a:off x="3263900" y="2617788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43" name="Line 23"/>
          <p:cNvSpPr>
            <a:spLocks noChangeShapeType="1"/>
          </p:cNvSpPr>
          <p:nvPr/>
        </p:nvSpPr>
        <p:spPr bwMode="auto">
          <a:xfrm flipV="1">
            <a:off x="4681538" y="2779713"/>
            <a:ext cx="1023937" cy="10287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44" name="Freeform 24"/>
          <p:cNvSpPr>
            <a:spLocks/>
          </p:cNvSpPr>
          <p:nvPr/>
        </p:nvSpPr>
        <p:spPr bwMode="auto">
          <a:xfrm>
            <a:off x="6146800" y="3797300"/>
            <a:ext cx="598488" cy="590550"/>
          </a:xfrm>
          <a:custGeom>
            <a:avLst/>
            <a:gdLst>
              <a:gd name="T0" fmla="*/ 0 w 377"/>
              <a:gd name="T1" fmla="*/ 254 h 372"/>
              <a:gd name="T2" fmla="*/ 145 w 377"/>
              <a:gd name="T3" fmla="*/ 363 h 372"/>
              <a:gd name="T4" fmla="*/ 345 w 377"/>
              <a:gd name="T5" fmla="*/ 308 h 372"/>
              <a:gd name="T6" fmla="*/ 336 w 377"/>
              <a:gd name="T7" fmla="*/ 136 h 372"/>
              <a:gd name="T8" fmla="*/ 209 w 377"/>
              <a:gd name="T9" fmla="*/ 17 h 372"/>
              <a:gd name="T10" fmla="*/ 36 w 377"/>
              <a:gd name="T11" fmla="*/ 36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7" h="372">
                <a:moveTo>
                  <a:pt x="0" y="254"/>
                </a:moveTo>
                <a:cubicBezTo>
                  <a:pt x="44" y="304"/>
                  <a:pt x="88" y="354"/>
                  <a:pt x="145" y="363"/>
                </a:cubicBezTo>
                <a:cubicBezTo>
                  <a:pt x="202" y="372"/>
                  <a:pt x="313" y="346"/>
                  <a:pt x="345" y="308"/>
                </a:cubicBezTo>
                <a:cubicBezTo>
                  <a:pt x="377" y="270"/>
                  <a:pt x="359" y="184"/>
                  <a:pt x="336" y="136"/>
                </a:cubicBezTo>
                <a:cubicBezTo>
                  <a:pt x="313" y="88"/>
                  <a:pt x="259" y="34"/>
                  <a:pt x="209" y="17"/>
                </a:cubicBezTo>
                <a:cubicBezTo>
                  <a:pt x="159" y="0"/>
                  <a:pt x="97" y="18"/>
                  <a:pt x="36" y="36"/>
                </a:cubicBezTo>
              </a:path>
            </a:pathLst>
          </a:custGeom>
          <a:noFill/>
          <a:ln w="9525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45" name="Text Box 25"/>
          <p:cNvSpPr txBox="1">
            <a:spLocks noChangeArrowheads="1"/>
          </p:cNvSpPr>
          <p:nvPr/>
        </p:nvSpPr>
        <p:spPr bwMode="auto">
          <a:xfrm>
            <a:off x="3357563" y="295116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/>
              <a:t>B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31CDA-0741-410D-BAB8-2980167CC4E5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5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01762"/>
          </a:xfrm>
        </p:spPr>
        <p:txBody>
          <a:bodyPr/>
          <a:lstStyle/>
          <a:p>
            <a:r>
              <a:rPr lang="en-US" altLang="en-US" dirty="0"/>
              <a:t>Example (DFS)</a:t>
            </a:r>
          </a:p>
        </p:txBody>
      </p:sp>
      <p:sp>
        <p:nvSpPr>
          <p:cNvPr id="82947" name="Oval 3"/>
          <p:cNvSpPr>
            <a:spLocks noChangeArrowheads="1"/>
          </p:cNvSpPr>
          <p:nvPr/>
        </p:nvSpPr>
        <p:spPr bwMode="auto">
          <a:xfrm>
            <a:off x="2678113" y="2303463"/>
            <a:ext cx="590550" cy="576262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2716213" y="2366963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1/</a:t>
            </a:r>
            <a:endParaRPr lang="en-US" altLang="en-US" b="1" u="none"/>
          </a:p>
        </p:txBody>
      </p:sp>
      <p:sp>
        <p:nvSpPr>
          <p:cNvPr id="82949" name="Oval 5"/>
          <p:cNvSpPr>
            <a:spLocks noChangeArrowheads="1"/>
          </p:cNvSpPr>
          <p:nvPr/>
        </p:nvSpPr>
        <p:spPr bwMode="auto">
          <a:xfrm>
            <a:off x="2678113" y="3719513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4/5</a:t>
            </a: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2773363" y="37544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b="1" u="none"/>
          </a:p>
        </p:txBody>
      </p:sp>
      <p:sp>
        <p:nvSpPr>
          <p:cNvPr id="82951" name="Oval 7"/>
          <p:cNvSpPr>
            <a:spLocks noChangeArrowheads="1"/>
          </p:cNvSpPr>
          <p:nvPr/>
        </p:nvSpPr>
        <p:spPr bwMode="auto">
          <a:xfrm>
            <a:off x="4159250" y="3713163"/>
            <a:ext cx="590550" cy="576262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3/</a:t>
            </a:r>
          </a:p>
        </p:txBody>
      </p:sp>
      <p:sp>
        <p:nvSpPr>
          <p:cNvPr id="82952" name="Line 8"/>
          <p:cNvSpPr>
            <a:spLocks noChangeShapeType="1"/>
          </p:cNvSpPr>
          <p:nvPr/>
        </p:nvSpPr>
        <p:spPr bwMode="auto">
          <a:xfrm>
            <a:off x="3254375" y="4008438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3" name="Oval 9"/>
          <p:cNvSpPr>
            <a:spLocks noChangeArrowheads="1"/>
          </p:cNvSpPr>
          <p:nvPr/>
        </p:nvSpPr>
        <p:spPr bwMode="auto">
          <a:xfrm>
            <a:off x="5640388" y="3722688"/>
            <a:ext cx="590550" cy="576262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4" name="Oval 10"/>
          <p:cNvSpPr>
            <a:spLocks noChangeArrowheads="1"/>
          </p:cNvSpPr>
          <p:nvPr/>
        </p:nvSpPr>
        <p:spPr bwMode="auto">
          <a:xfrm>
            <a:off x="4154488" y="2308225"/>
            <a:ext cx="590550" cy="576263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2/</a:t>
            </a:r>
          </a:p>
        </p:txBody>
      </p:sp>
      <p:sp>
        <p:nvSpPr>
          <p:cNvPr id="82955" name="Oval 11"/>
          <p:cNvSpPr>
            <a:spLocks noChangeArrowheads="1"/>
          </p:cNvSpPr>
          <p:nvPr/>
        </p:nvSpPr>
        <p:spPr bwMode="auto">
          <a:xfrm>
            <a:off x="5635625" y="2317750"/>
            <a:ext cx="590550" cy="576263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6" name="Line 12"/>
          <p:cNvSpPr>
            <a:spLocks noChangeShapeType="1"/>
          </p:cNvSpPr>
          <p:nvPr/>
        </p:nvSpPr>
        <p:spPr bwMode="auto">
          <a:xfrm>
            <a:off x="2965450" y="2881313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7" name="Line 13"/>
          <p:cNvSpPr>
            <a:spLocks noChangeShapeType="1"/>
          </p:cNvSpPr>
          <p:nvPr/>
        </p:nvSpPr>
        <p:spPr bwMode="auto">
          <a:xfrm>
            <a:off x="4446588" y="2890838"/>
            <a:ext cx="0" cy="8429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8" name="Line 14"/>
          <p:cNvSpPr>
            <a:spLocks noChangeShapeType="1"/>
          </p:cNvSpPr>
          <p:nvPr/>
        </p:nvSpPr>
        <p:spPr bwMode="auto">
          <a:xfrm>
            <a:off x="5927725" y="2900363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9" name="Line 15"/>
          <p:cNvSpPr>
            <a:spLocks noChangeShapeType="1"/>
          </p:cNvSpPr>
          <p:nvPr/>
        </p:nvSpPr>
        <p:spPr bwMode="auto">
          <a:xfrm flipV="1">
            <a:off x="3173413" y="2757488"/>
            <a:ext cx="1023937" cy="102870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0" name="Text Box 16"/>
          <p:cNvSpPr txBox="1">
            <a:spLocks noChangeArrowheads="1"/>
          </p:cNvSpPr>
          <p:nvPr/>
        </p:nvSpPr>
        <p:spPr bwMode="auto">
          <a:xfrm>
            <a:off x="2844800" y="19065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u</a:t>
            </a:r>
          </a:p>
        </p:txBody>
      </p:sp>
      <p:sp>
        <p:nvSpPr>
          <p:cNvPr id="82961" name="Text Box 17"/>
          <p:cNvSpPr txBox="1">
            <a:spLocks noChangeArrowheads="1"/>
          </p:cNvSpPr>
          <p:nvPr/>
        </p:nvSpPr>
        <p:spPr bwMode="auto">
          <a:xfrm>
            <a:off x="4311650" y="19161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v</a:t>
            </a:r>
          </a:p>
        </p:txBody>
      </p:sp>
      <p:sp>
        <p:nvSpPr>
          <p:cNvPr id="82962" name="Text Box 18"/>
          <p:cNvSpPr txBox="1">
            <a:spLocks noChangeArrowheads="1"/>
          </p:cNvSpPr>
          <p:nvPr/>
        </p:nvSpPr>
        <p:spPr bwMode="auto">
          <a:xfrm>
            <a:off x="5778500" y="192563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w</a:t>
            </a:r>
          </a:p>
        </p:txBody>
      </p:sp>
      <p:sp>
        <p:nvSpPr>
          <p:cNvPr id="82963" name="Text Box 19"/>
          <p:cNvSpPr txBox="1">
            <a:spLocks noChangeArrowheads="1"/>
          </p:cNvSpPr>
          <p:nvPr/>
        </p:nvSpPr>
        <p:spPr bwMode="auto">
          <a:xfrm>
            <a:off x="2811463" y="42021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x</a:t>
            </a:r>
          </a:p>
        </p:txBody>
      </p:sp>
      <p:sp>
        <p:nvSpPr>
          <p:cNvPr id="82964" name="Text Box 20"/>
          <p:cNvSpPr txBox="1">
            <a:spLocks noChangeArrowheads="1"/>
          </p:cNvSpPr>
          <p:nvPr/>
        </p:nvSpPr>
        <p:spPr bwMode="auto">
          <a:xfrm>
            <a:off x="4306888" y="42116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y</a:t>
            </a:r>
          </a:p>
        </p:txBody>
      </p:sp>
      <p:sp>
        <p:nvSpPr>
          <p:cNvPr id="82965" name="Text Box 21"/>
          <p:cNvSpPr txBox="1">
            <a:spLocks noChangeArrowheads="1"/>
          </p:cNvSpPr>
          <p:nvPr/>
        </p:nvSpPr>
        <p:spPr bwMode="auto">
          <a:xfrm>
            <a:off x="5788025" y="420687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z</a:t>
            </a:r>
          </a:p>
        </p:txBody>
      </p:sp>
      <p:sp>
        <p:nvSpPr>
          <p:cNvPr id="82966" name="Line 22"/>
          <p:cNvSpPr>
            <a:spLocks noChangeShapeType="1"/>
          </p:cNvSpPr>
          <p:nvPr/>
        </p:nvSpPr>
        <p:spPr bwMode="auto">
          <a:xfrm>
            <a:off x="3263900" y="2617788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7" name="Line 23"/>
          <p:cNvSpPr>
            <a:spLocks noChangeShapeType="1"/>
          </p:cNvSpPr>
          <p:nvPr/>
        </p:nvSpPr>
        <p:spPr bwMode="auto">
          <a:xfrm flipV="1">
            <a:off x="4681538" y="2779713"/>
            <a:ext cx="1023937" cy="10287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8" name="Freeform 24"/>
          <p:cNvSpPr>
            <a:spLocks/>
          </p:cNvSpPr>
          <p:nvPr/>
        </p:nvSpPr>
        <p:spPr bwMode="auto">
          <a:xfrm>
            <a:off x="6146800" y="3797300"/>
            <a:ext cx="598488" cy="590550"/>
          </a:xfrm>
          <a:custGeom>
            <a:avLst/>
            <a:gdLst>
              <a:gd name="T0" fmla="*/ 0 w 377"/>
              <a:gd name="T1" fmla="*/ 254 h 372"/>
              <a:gd name="T2" fmla="*/ 145 w 377"/>
              <a:gd name="T3" fmla="*/ 363 h 372"/>
              <a:gd name="T4" fmla="*/ 345 w 377"/>
              <a:gd name="T5" fmla="*/ 308 h 372"/>
              <a:gd name="T6" fmla="*/ 336 w 377"/>
              <a:gd name="T7" fmla="*/ 136 h 372"/>
              <a:gd name="T8" fmla="*/ 209 w 377"/>
              <a:gd name="T9" fmla="*/ 17 h 372"/>
              <a:gd name="T10" fmla="*/ 36 w 377"/>
              <a:gd name="T11" fmla="*/ 36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7" h="372">
                <a:moveTo>
                  <a:pt x="0" y="254"/>
                </a:moveTo>
                <a:cubicBezTo>
                  <a:pt x="44" y="304"/>
                  <a:pt x="88" y="354"/>
                  <a:pt x="145" y="363"/>
                </a:cubicBezTo>
                <a:cubicBezTo>
                  <a:pt x="202" y="372"/>
                  <a:pt x="313" y="346"/>
                  <a:pt x="345" y="308"/>
                </a:cubicBezTo>
                <a:cubicBezTo>
                  <a:pt x="377" y="270"/>
                  <a:pt x="359" y="184"/>
                  <a:pt x="336" y="136"/>
                </a:cubicBezTo>
                <a:cubicBezTo>
                  <a:pt x="313" y="88"/>
                  <a:pt x="259" y="34"/>
                  <a:pt x="209" y="17"/>
                </a:cubicBezTo>
                <a:cubicBezTo>
                  <a:pt x="159" y="0"/>
                  <a:pt x="97" y="18"/>
                  <a:pt x="36" y="36"/>
                </a:cubicBezTo>
              </a:path>
            </a:pathLst>
          </a:custGeom>
          <a:noFill/>
          <a:ln w="9525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9" name="Text Box 25"/>
          <p:cNvSpPr txBox="1">
            <a:spLocks noChangeArrowheads="1"/>
          </p:cNvSpPr>
          <p:nvPr/>
        </p:nvSpPr>
        <p:spPr bwMode="auto">
          <a:xfrm>
            <a:off x="3357563" y="295116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/>
              <a:t>B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31CDA-0741-410D-BAB8-2980167CC4E5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2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50888" y="17228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Many Applications</a:t>
            </a:r>
            <a:endParaRPr lang="en-US" altLang="en-US" dirty="0"/>
          </a:p>
        </p:txBody>
      </p:sp>
      <p:sp>
        <p:nvSpPr>
          <p:cNvPr id="773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76400"/>
            <a:ext cx="6019800" cy="2590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electronic circuits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sz="2400" dirty="0">
              <a:solidFill>
                <a:srgbClr val="FA2C25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400" dirty="0">
                <a:solidFill>
                  <a:srgbClr val="FA2C25"/>
                </a:solidFill>
              </a:rPr>
              <a:t>networks</a:t>
            </a:r>
            <a:r>
              <a:rPr lang="en-US" altLang="en-US" sz="2400" dirty="0"/>
              <a:t> (roads, flights, communications)</a:t>
            </a:r>
          </a:p>
          <a:p>
            <a:pPr>
              <a:lnSpc>
                <a:spcPct val="90000"/>
              </a:lnSpc>
            </a:pPr>
            <a:endParaRPr lang="en-US" alt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4568459" y="1024227"/>
            <a:ext cx="4248150" cy="2254250"/>
            <a:chOff x="4559300" y="1339850"/>
            <a:chExt cx="4248150" cy="2254250"/>
          </a:xfrm>
        </p:grpSpPr>
        <p:grpSp>
          <p:nvGrpSpPr>
            <p:cNvPr id="3" name="Group 2"/>
            <p:cNvGrpSpPr/>
            <p:nvPr/>
          </p:nvGrpSpPr>
          <p:grpSpPr>
            <a:xfrm>
              <a:off x="4559300" y="1339850"/>
              <a:ext cx="4248150" cy="2190750"/>
              <a:chOff x="4559300" y="1339850"/>
              <a:chExt cx="4248150" cy="2190750"/>
            </a:xfrm>
          </p:grpSpPr>
          <p:sp>
            <p:nvSpPr>
              <p:cNvPr id="773124" name="Rectangle 4"/>
              <p:cNvSpPr>
                <a:spLocks noChangeArrowheads="1"/>
              </p:cNvSpPr>
              <p:nvPr/>
            </p:nvSpPr>
            <p:spPr bwMode="auto">
              <a:xfrm>
                <a:off x="5029200" y="2590800"/>
                <a:ext cx="1828800" cy="914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125" name="Rectangle 5"/>
              <p:cNvSpPr>
                <a:spLocks noChangeArrowheads="1"/>
              </p:cNvSpPr>
              <p:nvPr/>
            </p:nvSpPr>
            <p:spPr bwMode="auto">
              <a:xfrm>
                <a:off x="5035550" y="2597150"/>
                <a:ext cx="1828800" cy="914400"/>
              </a:xfrm>
              <a:prstGeom prst="rect">
                <a:avLst/>
              </a:prstGeom>
              <a:noFill/>
              <a:ln w="38100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126" name="Rectangle 6"/>
              <p:cNvSpPr>
                <a:spLocks noChangeArrowheads="1"/>
              </p:cNvSpPr>
              <p:nvPr/>
            </p:nvSpPr>
            <p:spPr bwMode="auto">
              <a:xfrm>
                <a:off x="5029200" y="3035300"/>
                <a:ext cx="25400" cy="38100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127" name="Rectangle 7"/>
              <p:cNvSpPr>
                <a:spLocks noChangeArrowheads="1"/>
              </p:cNvSpPr>
              <p:nvPr/>
            </p:nvSpPr>
            <p:spPr bwMode="auto">
              <a:xfrm>
                <a:off x="4559300" y="3035300"/>
                <a:ext cx="12700" cy="38100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128" name="Rectangle 8"/>
              <p:cNvSpPr>
                <a:spLocks noChangeArrowheads="1"/>
              </p:cNvSpPr>
              <p:nvPr/>
            </p:nvSpPr>
            <p:spPr bwMode="auto">
              <a:xfrm>
                <a:off x="4572000" y="3035300"/>
                <a:ext cx="457200" cy="38100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129" name="Rectangle 9"/>
              <p:cNvSpPr>
                <a:spLocks noChangeArrowheads="1"/>
              </p:cNvSpPr>
              <p:nvPr/>
            </p:nvSpPr>
            <p:spPr bwMode="auto">
              <a:xfrm>
                <a:off x="6845300" y="2578100"/>
                <a:ext cx="12700" cy="38100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130" name="Rectangle 10"/>
              <p:cNvSpPr>
                <a:spLocks noChangeArrowheads="1"/>
              </p:cNvSpPr>
              <p:nvPr/>
            </p:nvSpPr>
            <p:spPr bwMode="auto">
              <a:xfrm>
                <a:off x="7315200" y="2578100"/>
                <a:ext cx="25400" cy="38100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131" name="Rectangle 11"/>
              <p:cNvSpPr>
                <a:spLocks noChangeArrowheads="1"/>
              </p:cNvSpPr>
              <p:nvPr/>
            </p:nvSpPr>
            <p:spPr bwMode="auto">
              <a:xfrm>
                <a:off x="6858000" y="2578100"/>
                <a:ext cx="457200" cy="38100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132" name="Rectangle 12"/>
              <p:cNvSpPr>
                <a:spLocks noChangeArrowheads="1"/>
              </p:cNvSpPr>
              <p:nvPr/>
            </p:nvSpPr>
            <p:spPr bwMode="auto">
              <a:xfrm>
                <a:off x="7302500" y="2349500"/>
                <a:ext cx="38100" cy="12700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133" name="Rectangle 13"/>
              <p:cNvSpPr>
                <a:spLocks noChangeArrowheads="1"/>
              </p:cNvSpPr>
              <p:nvPr/>
            </p:nvSpPr>
            <p:spPr bwMode="auto">
              <a:xfrm>
                <a:off x="7302500" y="2819400"/>
                <a:ext cx="38100" cy="25400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134" name="Rectangle 14"/>
              <p:cNvSpPr>
                <a:spLocks noChangeArrowheads="1"/>
              </p:cNvSpPr>
              <p:nvPr/>
            </p:nvSpPr>
            <p:spPr bwMode="auto">
              <a:xfrm>
                <a:off x="7302500" y="2362200"/>
                <a:ext cx="38100" cy="457200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135" name="Rectangle 15"/>
              <p:cNvSpPr>
                <a:spLocks noChangeArrowheads="1"/>
              </p:cNvSpPr>
              <p:nvPr/>
            </p:nvSpPr>
            <p:spPr bwMode="auto">
              <a:xfrm>
                <a:off x="7416800" y="2349500"/>
                <a:ext cx="38100" cy="12700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136" name="Rectangle 16"/>
              <p:cNvSpPr>
                <a:spLocks noChangeArrowheads="1"/>
              </p:cNvSpPr>
              <p:nvPr/>
            </p:nvSpPr>
            <p:spPr bwMode="auto">
              <a:xfrm>
                <a:off x="7416800" y="2819400"/>
                <a:ext cx="38100" cy="25400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137" name="Rectangle 17"/>
              <p:cNvSpPr>
                <a:spLocks noChangeArrowheads="1"/>
              </p:cNvSpPr>
              <p:nvPr/>
            </p:nvSpPr>
            <p:spPr bwMode="auto">
              <a:xfrm>
                <a:off x="7416800" y="2362200"/>
                <a:ext cx="38100" cy="457200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138" name="Rectangle 18"/>
              <p:cNvSpPr>
                <a:spLocks noChangeArrowheads="1"/>
              </p:cNvSpPr>
              <p:nvPr/>
            </p:nvSpPr>
            <p:spPr bwMode="auto">
              <a:xfrm>
                <a:off x="7416800" y="2578100"/>
                <a:ext cx="12700" cy="38100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139" name="Rectangle 19"/>
              <p:cNvSpPr>
                <a:spLocks noChangeArrowheads="1"/>
              </p:cNvSpPr>
              <p:nvPr/>
            </p:nvSpPr>
            <p:spPr bwMode="auto">
              <a:xfrm>
                <a:off x="7772400" y="2578100"/>
                <a:ext cx="25400" cy="38100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140" name="Rectangle 20"/>
              <p:cNvSpPr>
                <a:spLocks noChangeArrowheads="1"/>
              </p:cNvSpPr>
              <p:nvPr/>
            </p:nvSpPr>
            <p:spPr bwMode="auto">
              <a:xfrm>
                <a:off x="7429500" y="2578100"/>
                <a:ext cx="342900" cy="38100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142" name="Rectangle 22"/>
              <p:cNvSpPr>
                <a:spLocks noChangeArrowheads="1"/>
              </p:cNvSpPr>
              <p:nvPr/>
            </p:nvSpPr>
            <p:spPr bwMode="auto">
              <a:xfrm>
                <a:off x="8572500" y="3492500"/>
                <a:ext cx="25400" cy="38100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143" name="Rectangle 23"/>
              <p:cNvSpPr>
                <a:spLocks noChangeArrowheads="1"/>
              </p:cNvSpPr>
              <p:nvPr/>
            </p:nvSpPr>
            <p:spPr bwMode="auto">
              <a:xfrm>
                <a:off x="6858000" y="3492500"/>
                <a:ext cx="1714500" cy="38100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144" name="Rectangle 24"/>
              <p:cNvSpPr>
                <a:spLocks noChangeArrowheads="1"/>
              </p:cNvSpPr>
              <p:nvPr/>
            </p:nvSpPr>
            <p:spPr bwMode="auto">
              <a:xfrm>
                <a:off x="8559800" y="3505200"/>
                <a:ext cx="38100" cy="25400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145" name="Rectangle 25"/>
              <p:cNvSpPr>
                <a:spLocks noChangeArrowheads="1"/>
              </p:cNvSpPr>
              <p:nvPr/>
            </p:nvSpPr>
            <p:spPr bwMode="auto">
              <a:xfrm>
                <a:off x="8559800" y="3035300"/>
                <a:ext cx="38100" cy="12700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146" name="Rectangle 26"/>
              <p:cNvSpPr>
                <a:spLocks noChangeArrowheads="1"/>
              </p:cNvSpPr>
              <p:nvPr/>
            </p:nvSpPr>
            <p:spPr bwMode="auto">
              <a:xfrm>
                <a:off x="8559800" y="3048000"/>
                <a:ext cx="38100" cy="457200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147" name="Rectangle 27"/>
              <p:cNvSpPr>
                <a:spLocks noChangeArrowheads="1"/>
              </p:cNvSpPr>
              <p:nvPr/>
            </p:nvSpPr>
            <p:spPr bwMode="auto">
              <a:xfrm>
                <a:off x="7759700" y="2590800"/>
                <a:ext cx="38100" cy="25400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148" name="Rectangle 28"/>
              <p:cNvSpPr>
                <a:spLocks noChangeArrowheads="1"/>
              </p:cNvSpPr>
              <p:nvPr/>
            </p:nvSpPr>
            <p:spPr bwMode="auto">
              <a:xfrm>
                <a:off x="7759700" y="2006600"/>
                <a:ext cx="38100" cy="12700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149" name="Rectangle 29"/>
              <p:cNvSpPr>
                <a:spLocks noChangeArrowheads="1"/>
              </p:cNvSpPr>
              <p:nvPr/>
            </p:nvSpPr>
            <p:spPr bwMode="auto">
              <a:xfrm>
                <a:off x="7759700" y="2019300"/>
                <a:ext cx="38100" cy="571500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150" name="Rectangle 30"/>
              <p:cNvSpPr>
                <a:spLocks noChangeArrowheads="1"/>
              </p:cNvSpPr>
              <p:nvPr/>
            </p:nvSpPr>
            <p:spPr bwMode="auto">
              <a:xfrm>
                <a:off x="8559800" y="2006600"/>
                <a:ext cx="38100" cy="12700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151" name="Rectangle 31"/>
              <p:cNvSpPr>
                <a:spLocks noChangeArrowheads="1"/>
              </p:cNvSpPr>
              <p:nvPr/>
            </p:nvSpPr>
            <p:spPr bwMode="auto">
              <a:xfrm>
                <a:off x="8559800" y="2476500"/>
                <a:ext cx="38100" cy="25400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152" name="Rectangle 32"/>
              <p:cNvSpPr>
                <a:spLocks noChangeArrowheads="1"/>
              </p:cNvSpPr>
              <p:nvPr/>
            </p:nvSpPr>
            <p:spPr bwMode="auto">
              <a:xfrm>
                <a:off x="8559800" y="2019300"/>
                <a:ext cx="38100" cy="457200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153" name="Rectangle 33"/>
              <p:cNvSpPr>
                <a:spLocks noChangeArrowheads="1"/>
              </p:cNvSpPr>
              <p:nvPr/>
            </p:nvSpPr>
            <p:spPr bwMode="auto">
              <a:xfrm>
                <a:off x="7435850" y="1339850"/>
                <a:ext cx="1371600" cy="685800"/>
              </a:xfrm>
              <a:prstGeom prst="rect">
                <a:avLst/>
              </a:prstGeom>
              <a:noFill/>
              <a:ln w="38100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155" name="Rectangle 35"/>
              <p:cNvSpPr>
                <a:spLocks noChangeArrowheads="1"/>
              </p:cNvSpPr>
              <p:nvPr/>
            </p:nvSpPr>
            <p:spPr bwMode="auto">
              <a:xfrm>
                <a:off x="5816600" y="3263900"/>
                <a:ext cx="38100" cy="12700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157" name="Rectangle 37"/>
              <p:cNvSpPr>
                <a:spLocks noChangeArrowheads="1"/>
              </p:cNvSpPr>
              <p:nvPr/>
            </p:nvSpPr>
            <p:spPr bwMode="auto">
              <a:xfrm>
                <a:off x="5816600" y="3276600"/>
                <a:ext cx="38100" cy="228600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158" name="Rectangle 38"/>
              <p:cNvSpPr>
                <a:spLocks noChangeArrowheads="1"/>
              </p:cNvSpPr>
              <p:nvPr/>
            </p:nvSpPr>
            <p:spPr bwMode="auto">
              <a:xfrm>
                <a:off x="5816600" y="2705100"/>
                <a:ext cx="38100" cy="25400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159" name="Rectangle 39"/>
              <p:cNvSpPr>
                <a:spLocks noChangeArrowheads="1"/>
              </p:cNvSpPr>
              <p:nvPr/>
            </p:nvSpPr>
            <p:spPr bwMode="auto">
              <a:xfrm>
                <a:off x="5816600" y="2578100"/>
                <a:ext cx="38100" cy="12700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160" name="Rectangle 40"/>
              <p:cNvSpPr>
                <a:spLocks noChangeArrowheads="1"/>
              </p:cNvSpPr>
              <p:nvPr/>
            </p:nvSpPr>
            <p:spPr bwMode="auto">
              <a:xfrm>
                <a:off x="5816600" y="2590800"/>
                <a:ext cx="38100" cy="114300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161" name="Freeform 41"/>
              <p:cNvSpPr>
                <a:spLocks/>
              </p:cNvSpPr>
              <p:nvPr/>
            </p:nvSpPr>
            <p:spPr bwMode="auto">
              <a:xfrm>
                <a:off x="8382000" y="2476500"/>
                <a:ext cx="342900" cy="571500"/>
              </a:xfrm>
              <a:custGeom>
                <a:avLst/>
                <a:gdLst>
                  <a:gd name="T0" fmla="*/ 120 w 216"/>
                  <a:gd name="T1" fmla="*/ 0 h 360"/>
                  <a:gd name="T2" fmla="*/ 0 w 216"/>
                  <a:gd name="T3" fmla="*/ 40 h 360"/>
                  <a:gd name="T4" fmla="*/ 216 w 216"/>
                  <a:gd name="T5" fmla="*/ 80 h 360"/>
                  <a:gd name="T6" fmla="*/ 0 w 216"/>
                  <a:gd name="T7" fmla="*/ 112 h 360"/>
                  <a:gd name="T8" fmla="*/ 208 w 216"/>
                  <a:gd name="T9" fmla="*/ 144 h 360"/>
                  <a:gd name="T10" fmla="*/ 0 w 216"/>
                  <a:gd name="T11" fmla="*/ 184 h 360"/>
                  <a:gd name="T12" fmla="*/ 208 w 216"/>
                  <a:gd name="T13" fmla="*/ 216 h 360"/>
                  <a:gd name="T14" fmla="*/ 8 w 216"/>
                  <a:gd name="T15" fmla="*/ 256 h 360"/>
                  <a:gd name="T16" fmla="*/ 208 w 216"/>
                  <a:gd name="T17" fmla="*/ 280 h 360"/>
                  <a:gd name="T18" fmla="*/ 8 w 216"/>
                  <a:gd name="T19" fmla="*/ 328 h 360"/>
                  <a:gd name="T20" fmla="*/ 120 w 216"/>
                  <a:gd name="T21" fmla="*/ 360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6" h="360">
                    <a:moveTo>
                      <a:pt x="120" y="0"/>
                    </a:moveTo>
                    <a:lnTo>
                      <a:pt x="0" y="40"/>
                    </a:lnTo>
                    <a:lnTo>
                      <a:pt x="216" y="80"/>
                    </a:lnTo>
                    <a:lnTo>
                      <a:pt x="0" y="112"/>
                    </a:lnTo>
                    <a:lnTo>
                      <a:pt x="208" y="144"/>
                    </a:lnTo>
                    <a:lnTo>
                      <a:pt x="0" y="184"/>
                    </a:lnTo>
                    <a:lnTo>
                      <a:pt x="208" y="216"/>
                    </a:lnTo>
                    <a:lnTo>
                      <a:pt x="8" y="256"/>
                    </a:lnTo>
                    <a:lnTo>
                      <a:pt x="208" y="280"/>
                    </a:lnTo>
                    <a:lnTo>
                      <a:pt x="8" y="328"/>
                    </a:lnTo>
                    <a:lnTo>
                      <a:pt x="120" y="36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162" name="Freeform 42"/>
              <p:cNvSpPr>
                <a:spLocks/>
              </p:cNvSpPr>
              <p:nvPr/>
            </p:nvSpPr>
            <p:spPr bwMode="auto">
              <a:xfrm>
                <a:off x="5664200" y="2705100"/>
                <a:ext cx="342900" cy="571500"/>
              </a:xfrm>
              <a:custGeom>
                <a:avLst/>
                <a:gdLst>
                  <a:gd name="T0" fmla="*/ 120 w 216"/>
                  <a:gd name="T1" fmla="*/ 0 h 360"/>
                  <a:gd name="T2" fmla="*/ 0 w 216"/>
                  <a:gd name="T3" fmla="*/ 40 h 360"/>
                  <a:gd name="T4" fmla="*/ 216 w 216"/>
                  <a:gd name="T5" fmla="*/ 80 h 360"/>
                  <a:gd name="T6" fmla="*/ 0 w 216"/>
                  <a:gd name="T7" fmla="*/ 112 h 360"/>
                  <a:gd name="T8" fmla="*/ 208 w 216"/>
                  <a:gd name="T9" fmla="*/ 144 h 360"/>
                  <a:gd name="T10" fmla="*/ 0 w 216"/>
                  <a:gd name="T11" fmla="*/ 184 h 360"/>
                  <a:gd name="T12" fmla="*/ 208 w 216"/>
                  <a:gd name="T13" fmla="*/ 216 h 360"/>
                  <a:gd name="T14" fmla="*/ 8 w 216"/>
                  <a:gd name="T15" fmla="*/ 256 h 360"/>
                  <a:gd name="T16" fmla="*/ 208 w 216"/>
                  <a:gd name="T17" fmla="*/ 280 h 360"/>
                  <a:gd name="T18" fmla="*/ 8 w 216"/>
                  <a:gd name="T19" fmla="*/ 328 h 360"/>
                  <a:gd name="T20" fmla="*/ 120 w 216"/>
                  <a:gd name="T21" fmla="*/ 360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6" h="360">
                    <a:moveTo>
                      <a:pt x="120" y="0"/>
                    </a:moveTo>
                    <a:lnTo>
                      <a:pt x="0" y="40"/>
                    </a:lnTo>
                    <a:lnTo>
                      <a:pt x="216" y="80"/>
                    </a:lnTo>
                    <a:lnTo>
                      <a:pt x="0" y="112"/>
                    </a:lnTo>
                    <a:lnTo>
                      <a:pt x="208" y="144"/>
                    </a:lnTo>
                    <a:lnTo>
                      <a:pt x="0" y="184"/>
                    </a:lnTo>
                    <a:lnTo>
                      <a:pt x="208" y="216"/>
                    </a:lnTo>
                    <a:lnTo>
                      <a:pt x="8" y="256"/>
                    </a:lnTo>
                    <a:lnTo>
                      <a:pt x="208" y="280"/>
                    </a:lnTo>
                    <a:lnTo>
                      <a:pt x="8" y="328"/>
                    </a:lnTo>
                    <a:lnTo>
                      <a:pt x="120" y="36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165" name="Oval 45"/>
              <p:cNvSpPr>
                <a:spLocks noChangeArrowheads="1"/>
              </p:cNvSpPr>
              <p:nvPr/>
            </p:nvSpPr>
            <p:spPr bwMode="auto">
              <a:xfrm>
                <a:off x="5772150" y="2533650"/>
                <a:ext cx="101600" cy="10160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166" name="Oval 46"/>
              <p:cNvSpPr>
                <a:spLocks noChangeArrowheads="1"/>
              </p:cNvSpPr>
              <p:nvPr/>
            </p:nvSpPr>
            <p:spPr bwMode="auto">
              <a:xfrm>
                <a:off x="6800850" y="2559050"/>
                <a:ext cx="101600" cy="10160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167" name="Oval 47"/>
              <p:cNvSpPr>
                <a:spLocks noChangeArrowheads="1"/>
              </p:cNvSpPr>
              <p:nvPr/>
            </p:nvSpPr>
            <p:spPr bwMode="auto">
              <a:xfrm>
                <a:off x="4972050" y="2990850"/>
                <a:ext cx="101600" cy="10160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168" name="Rectangle 48"/>
              <p:cNvSpPr>
                <a:spLocks noChangeArrowheads="1"/>
              </p:cNvSpPr>
              <p:nvPr/>
            </p:nvSpPr>
            <p:spPr bwMode="auto">
              <a:xfrm>
                <a:off x="6629400" y="2984500"/>
                <a:ext cx="457200" cy="1143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169" name="Rectangle 49"/>
              <p:cNvSpPr>
                <a:spLocks noChangeArrowheads="1"/>
              </p:cNvSpPr>
              <p:nvPr/>
            </p:nvSpPr>
            <p:spPr bwMode="auto">
              <a:xfrm>
                <a:off x="7086600" y="3086100"/>
                <a:ext cx="25400" cy="38100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170" name="Rectangle 50"/>
              <p:cNvSpPr>
                <a:spLocks noChangeArrowheads="1"/>
              </p:cNvSpPr>
              <p:nvPr/>
            </p:nvSpPr>
            <p:spPr bwMode="auto">
              <a:xfrm>
                <a:off x="6616700" y="3086100"/>
                <a:ext cx="12700" cy="38100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171" name="Rectangle 51"/>
              <p:cNvSpPr>
                <a:spLocks noChangeArrowheads="1"/>
              </p:cNvSpPr>
              <p:nvPr/>
            </p:nvSpPr>
            <p:spPr bwMode="auto">
              <a:xfrm>
                <a:off x="6629400" y="3086100"/>
                <a:ext cx="457200" cy="38100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172" name="Rectangle 52"/>
              <p:cNvSpPr>
                <a:spLocks noChangeArrowheads="1"/>
              </p:cNvSpPr>
              <p:nvPr/>
            </p:nvSpPr>
            <p:spPr bwMode="auto">
              <a:xfrm>
                <a:off x="7086600" y="2971800"/>
                <a:ext cx="25400" cy="38100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173" name="Rectangle 53"/>
              <p:cNvSpPr>
                <a:spLocks noChangeArrowheads="1"/>
              </p:cNvSpPr>
              <p:nvPr/>
            </p:nvSpPr>
            <p:spPr bwMode="auto">
              <a:xfrm>
                <a:off x="6616700" y="2971800"/>
                <a:ext cx="12700" cy="38100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174" name="Rectangle 54"/>
              <p:cNvSpPr>
                <a:spLocks noChangeArrowheads="1"/>
              </p:cNvSpPr>
              <p:nvPr/>
            </p:nvSpPr>
            <p:spPr bwMode="auto">
              <a:xfrm>
                <a:off x="6629400" y="2971800"/>
                <a:ext cx="457200" cy="38100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73163" name="Oval 43"/>
            <p:cNvSpPr>
              <a:spLocks noChangeArrowheads="1"/>
            </p:cNvSpPr>
            <p:nvPr/>
          </p:nvSpPr>
          <p:spPr bwMode="auto">
            <a:xfrm>
              <a:off x="6823868" y="3492500"/>
              <a:ext cx="101600" cy="10160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3164" name="Oval 44"/>
            <p:cNvSpPr>
              <a:spLocks noChangeArrowheads="1"/>
            </p:cNvSpPr>
            <p:nvPr/>
          </p:nvSpPr>
          <p:spPr bwMode="auto">
            <a:xfrm>
              <a:off x="5772150" y="3492500"/>
              <a:ext cx="101600" cy="10160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6" name="Group 152"/>
          <p:cNvGrpSpPr>
            <a:grpSpLocks/>
          </p:cNvGrpSpPr>
          <p:nvPr/>
        </p:nvGrpSpPr>
        <p:grpSpPr bwMode="auto">
          <a:xfrm>
            <a:off x="3109118" y="3532077"/>
            <a:ext cx="5662613" cy="3079750"/>
            <a:chOff x="793" y="2362"/>
            <a:chExt cx="3567" cy="1940"/>
          </a:xfrm>
        </p:grpSpPr>
        <p:sp>
          <p:nvSpPr>
            <p:cNvPr id="161" name="Freeform 55"/>
            <p:cNvSpPr>
              <a:spLocks/>
            </p:cNvSpPr>
            <p:nvPr/>
          </p:nvSpPr>
          <p:spPr bwMode="auto">
            <a:xfrm>
              <a:off x="964" y="3703"/>
              <a:ext cx="34" cy="49"/>
            </a:xfrm>
            <a:custGeom>
              <a:avLst/>
              <a:gdLst>
                <a:gd name="T0" fmla="*/ 17 w 34"/>
                <a:gd name="T1" fmla="*/ 0 h 49"/>
                <a:gd name="T2" fmla="*/ 0 w 34"/>
                <a:gd name="T3" fmla="*/ 10 h 49"/>
                <a:gd name="T4" fmla="*/ 17 w 34"/>
                <a:gd name="T5" fmla="*/ 49 h 49"/>
                <a:gd name="T6" fmla="*/ 34 w 34"/>
                <a:gd name="T7" fmla="*/ 49 h 49"/>
                <a:gd name="T8" fmla="*/ 17 w 34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9">
                  <a:moveTo>
                    <a:pt x="17" y="0"/>
                  </a:moveTo>
                  <a:lnTo>
                    <a:pt x="0" y="10"/>
                  </a:lnTo>
                  <a:lnTo>
                    <a:pt x="17" y="49"/>
                  </a:lnTo>
                  <a:lnTo>
                    <a:pt x="34" y="49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Freeform 56"/>
            <p:cNvSpPr>
              <a:spLocks/>
            </p:cNvSpPr>
            <p:nvPr/>
          </p:nvSpPr>
          <p:spPr bwMode="auto">
            <a:xfrm>
              <a:off x="1706" y="3429"/>
              <a:ext cx="35" cy="59"/>
            </a:xfrm>
            <a:custGeom>
              <a:avLst/>
              <a:gdLst>
                <a:gd name="T0" fmla="*/ 0 w 35"/>
                <a:gd name="T1" fmla="*/ 10 h 59"/>
                <a:gd name="T2" fmla="*/ 26 w 35"/>
                <a:gd name="T3" fmla="*/ 0 h 59"/>
                <a:gd name="T4" fmla="*/ 35 w 35"/>
                <a:gd name="T5" fmla="*/ 49 h 59"/>
                <a:gd name="T6" fmla="*/ 17 w 35"/>
                <a:gd name="T7" fmla="*/ 59 h 59"/>
                <a:gd name="T8" fmla="*/ 0 w 35"/>
                <a:gd name="T9" fmla="*/ 1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59">
                  <a:moveTo>
                    <a:pt x="0" y="10"/>
                  </a:moveTo>
                  <a:lnTo>
                    <a:pt x="26" y="0"/>
                  </a:lnTo>
                  <a:lnTo>
                    <a:pt x="35" y="49"/>
                  </a:lnTo>
                  <a:lnTo>
                    <a:pt x="17" y="59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Freeform 57"/>
            <p:cNvSpPr>
              <a:spLocks/>
            </p:cNvSpPr>
            <p:nvPr/>
          </p:nvSpPr>
          <p:spPr bwMode="auto">
            <a:xfrm>
              <a:off x="981" y="3439"/>
              <a:ext cx="742" cy="313"/>
            </a:xfrm>
            <a:custGeom>
              <a:avLst/>
              <a:gdLst>
                <a:gd name="T0" fmla="*/ 0 w 742"/>
                <a:gd name="T1" fmla="*/ 264 h 313"/>
                <a:gd name="T2" fmla="*/ 17 w 742"/>
                <a:gd name="T3" fmla="*/ 313 h 313"/>
                <a:gd name="T4" fmla="*/ 742 w 742"/>
                <a:gd name="T5" fmla="*/ 49 h 313"/>
                <a:gd name="T6" fmla="*/ 725 w 742"/>
                <a:gd name="T7" fmla="*/ 0 h 313"/>
                <a:gd name="T8" fmla="*/ 0 w 742"/>
                <a:gd name="T9" fmla="*/ 264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2" h="313">
                  <a:moveTo>
                    <a:pt x="0" y="264"/>
                  </a:moveTo>
                  <a:lnTo>
                    <a:pt x="17" y="313"/>
                  </a:lnTo>
                  <a:lnTo>
                    <a:pt x="742" y="49"/>
                  </a:lnTo>
                  <a:lnTo>
                    <a:pt x="725" y="0"/>
                  </a:lnTo>
                  <a:lnTo>
                    <a:pt x="0" y="264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Freeform 58"/>
            <p:cNvSpPr>
              <a:spLocks/>
            </p:cNvSpPr>
            <p:nvPr/>
          </p:nvSpPr>
          <p:spPr bwMode="auto">
            <a:xfrm>
              <a:off x="1698" y="2362"/>
              <a:ext cx="341" cy="284"/>
            </a:xfrm>
            <a:custGeom>
              <a:avLst/>
              <a:gdLst>
                <a:gd name="T0" fmla="*/ 341 w 341"/>
                <a:gd name="T1" fmla="*/ 78 h 284"/>
                <a:gd name="T2" fmla="*/ 102 w 341"/>
                <a:gd name="T3" fmla="*/ 0 h 284"/>
                <a:gd name="T4" fmla="*/ 102 w 341"/>
                <a:gd name="T5" fmla="*/ 19 h 284"/>
                <a:gd name="T6" fmla="*/ 111 w 341"/>
                <a:gd name="T7" fmla="*/ 29 h 284"/>
                <a:gd name="T8" fmla="*/ 111 w 341"/>
                <a:gd name="T9" fmla="*/ 39 h 284"/>
                <a:gd name="T10" fmla="*/ 102 w 341"/>
                <a:gd name="T11" fmla="*/ 39 h 284"/>
                <a:gd name="T12" fmla="*/ 102 w 341"/>
                <a:gd name="T13" fmla="*/ 59 h 284"/>
                <a:gd name="T14" fmla="*/ 111 w 341"/>
                <a:gd name="T15" fmla="*/ 78 h 284"/>
                <a:gd name="T16" fmla="*/ 102 w 341"/>
                <a:gd name="T17" fmla="*/ 88 h 284"/>
                <a:gd name="T18" fmla="*/ 94 w 341"/>
                <a:gd name="T19" fmla="*/ 107 h 284"/>
                <a:gd name="T20" fmla="*/ 85 w 341"/>
                <a:gd name="T21" fmla="*/ 117 h 284"/>
                <a:gd name="T22" fmla="*/ 85 w 341"/>
                <a:gd name="T23" fmla="*/ 98 h 284"/>
                <a:gd name="T24" fmla="*/ 94 w 341"/>
                <a:gd name="T25" fmla="*/ 78 h 284"/>
                <a:gd name="T26" fmla="*/ 85 w 341"/>
                <a:gd name="T27" fmla="*/ 59 h 284"/>
                <a:gd name="T28" fmla="*/ 68 w 341"/>
                <a:gd name="T29" fmla="*/ 49 h 284"/>
                <a:gd name="T30" fmla="*/ 43 w 341"/>
                <a:gd name="T31" fmla="*/ 39 h 284"/>
                <a:gd name="T32" fmla="*/ 25 w 341"/>
                <a:gd name="T33" fmla="*/ 19 h 284"/>
                <a:gd name="T34" fmla="*/ 8 w 341"/>
                <a:gd name="T35" fmla="*/ 10 h 284"/>
                <a:gd name="T36" fmla="*/ 8 w 341"/>
                <a:gd name="T37" fmla="*/ 29 h 284"/>
                <a:gd name="T38" fmla="*/ 8 w 341"/>
                <a:gd name="T39" fmla="*/ 49 h 284"/>
                <a:gd name="T40" fmla="*/ 8 w 341"/>
                <a:gd name="T41" fmla="*/ 68 h 284"/>
                <a:gd name="T42" fmla="*/ 8 w 341"/>
                <a:gd name="T43" fmla="*/ 88 h 284"/>
                <a:gd name="T44" fmla="*/ 8 w 341"/>
                <a:gd name="T45" fmla="*/ 107 h 284"/>
                <a:gd name="T46" fmla="*/ 17 w 341"/>
                <a:gd name="T47" fmla="*/ 127 h 284"/>
                <a:gd name="T48" fmla="*/ 8 w 341"/>
                <a:gd name="T49" fmla="*/ 137 h 284"/>
                <a:gd name="T50" fmla="*/ 8 w 341"/>
                <a:gd name="T51" fmla="*/ 147 h 284"/>
                <a:gd name="T52" fmla="*/ 0 w 341"/>
                <a:gd name="T53" fmla="*/ 166 h 284"/>
                <a:gd name="T54" fmla="*/ 0 w 341"/>
                <a:gd name="T55" fmla="*/ 166 h 284"/>
                <a:gd name="T56" fmla="*/ 17 w 341"/>
                <a:gd name="T57" fmla="*/ 176 h 284"/>
                <a:gd name="T58" fmla="*/ 25 w 341"/>
                <a:gd name="T59" fmla="*/ 186 h 284"/>
                <a:gd name="T60" fmla="*/ 43 w 341"/>
                <a:gd name="T61" fmla="*/ 196 h 284"/>
                <a:gd name="T62" fmla="*/ 43 w 341"/>
                <a:gd name="T63" fmla="*/ 215 h 284"/>
                <a:gd name="T64" fmla="*/ 43 w 341"/>
                <a:gd name="T65" fmla="*/ 235 h 284"/>
                <a:gd name="T66" fmla="*/ 68 w 341"/>
                <a:gd name="T67" fmla="*/ 245 h 284"/>
                <a:gd name="T68" fmla="*/ 94 w 341"/>
                <a:gd name="T69" fmla="*/ 245 h 284"/>
                <a:gd name="T70" fmla="*/ 111 w 341"/>
                <a:gd name="T71" fmla="*/ 264 h 284"/>
                <a:gd name="T72" fmla="*/ 136 w 341"/>
                <a:gd name="T73" fmla="*/ 254 h 284"/>
                <a:gd name="T74" fmla="*/ 145 w 341"/>
                <a:gd name="T75" fmla="*/ 264 h 284"/>
                <a:gd name="T76" fmla="*/ 171 w 341"/>
                <a:gd name="T77" fmla="*/ 254 h 284"/>
                <a:gd name="T78" fmla="*/ 205 w 341"/>
                <a:gd name="T79" fmla="*/ 264 h 284"/>
                <a:gd name="T80" fmla="*/ 239 w 341"/>
                <a:gd name="T81" fmla="*/ 264 h 284"/>
                <a:gd name="T82" fmla="*/ 264 w 341"/>
                <a:gd name="T83" fmla="*/ 274 h 284"/>
                <a:gd name="T84" fmla="*/ 281 w 341"/>
                <a:gd name="T85" fmla="*/ 284 h 284"/>
                <a:gd name="T86" fmla="*/ 298 w 341"/>
                <a:gd name="T87" fmla="*/ 284 h 284"/>
                <a:gd name="T88" fmla="*/ 298 w 341"/>
                <a:gd name="T89" fmla="*/ 264 h 284"/>
                <a:gd name="T90" fmla="*/ 307 w 341"/>
                <a:gd name="T91" fmla="*/ 235 h 284"/>
                <a:gd name="T92" fmla="*/ 316 w 341"/>
                <a:gd name="T93" fmla="*/ 186 h 284"/>
                <a:gd name="T94" fmla="*/ 333 w 341"/>
                <a:gd name="T95" fmla="*/ 127 h 284"/>
                <a:gd name="T96" fmla="*/ 333 w 341"/>
                <a:gd name="T97" fmla="*/ 98 h 284"/>
                <a:gd name="T98" fmla="*/ 341 w 341"/>
                <a:gd name="T99" fmla="*/ 78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41" h="284">
                  <a:moveTo>
                    <a:pt x="341" y="78"/>
                  </a:moveTo>
                  <a:lnTo>
                    <a:pt x="102" y="0"/>
                  </a:lnTo>
                  <a:lnTo>
                    <a:pt x="102" y="19"/>
                  </a:lnTo>
                  <a:lnTo>
                    <a:pt x="111" y="29"/>
                  </a:lnTo>
                  <a:lnTo>
                    <a:pt x="111" y="39"/>
                  </a:lnTo>
                  <a:lnTo>
                    <a:pt x="102" y="39"/>
                  </a:lnTo>
                  <a:lnTo>
                    <a:pt x="102" y="59"/>
                  </a:lnTo>
                  <a:lnTo>
                    <a:pt x="111" y="78"/>
                  </a:lnTo>
                  <a:lnTo>
                    <a:pt x="102" y="88"/>
                  </a:lnTo>
                  <a:lnTo>
                    <a:pt x="94" y="107"/>
                  </a:lnTo>
                  <a:lnTo>
                    <a:pt x="85" y="117"/>
                  </a:lnTo>
                  <a:lnTo>
                    <a:pt x="85" y="98"/>
                  </a:lnTo>
                  <a:lnTo>
                    <a:pt x="94" y="78"/>
                  </a:lnTo>
                  <a:lnTo>
                    <a:pt x="85" y="59"/>
                  </a:lnTo>
                  <a:lnTo>
                    <a:pt x="68" y="49"/>
                  </a:lnTo>
                  <a:lnTo>
                    <a:pt x="43" y="39"/>
                  </a:lnTo>
                  <a:lnTo>
                    <a:pt x="25" y="19"/>
                  </a:lnTo>
                  <a:lnTo>
                    <a:pt x="8" y="10"/>
                  </a:lnTo>
                  <a:lnTo>
                    <a:pt x="8" y="29"/>
                  </a:lnTo>
                  <a:lnTo>
                    <a:pt x="8" y="49"/>
                  </a:lnTo>
                  <a:lnTo>
                    <a:pt x="8" y="68"/>
                  </a:lnTo>
                  <a:lnTo>
                    <a:pt x="8" y="88"/>
                  </a:lnTo>
                  <a:lnTo>
                    <a:pt x="8" y="107"/>
                  </a:lnTo>
                  <a:lnTo>
                    <a:pt x="17" y="127"/>
                  </a:lnTo>
                  <a:lnTo>
                    <a:pt x="8" y="137"/>
                  </a:lnTo>
                  <a:lnTo>
                    <a:pt x="8" y="147"/>
                  </a:lnTo>
                  <a:lnTo>
                    <a:pt x="0" y="166"/>
                  </a:lnTo>
                  <a:lnTo>
                    <a:pt x="0" y="166"/>
                  </a:lnTo>
                  <a:lnTo>
                    <a:pt x="17" y="176"/>
                  </a:lnTo>
                  <a:lnTo>
                    <a:pt x="25" y="186"/>
                  </a:lnTo>
                  <a:lnTo>
                    <a:pt x="43" y="196"/>
                  </a:lnTo>
                  <a:lnTo>
                    <a:pt x="43" y="215"/>
                  </a:lnTo>
                  <a:lnTo>
                    <a:pt x="43" y="235"/>
                  </a:lnTo>
                  <a:lnTo>
                    <a:pt x="68" y="245"/>
                  </a:lnTo>
                  <a:lnTo>
                    <a:pt x="94" y="245"/>
                  </a:lnTo>
                  <a:lnTo>
                    <a:pt x="111" y="264"/>
                  </a:lnTo>
                  <a:lnTo>
                    <a:pt x="136" y="254"/>
                  </a:lnTo>
                  <a:lnTo>
                    <a:pt x="145" y="264"/>
                  </a:lnTo>
                  <a:lnTo>
                    <a:pt x="171" y="254"/>
                  </a:lnTo>
                  <a:lnTo>
                    <a:pt x="205" y="264"/>
                  </a:lnTo>
                  <a:lnTo>
                    <a:pt x="239" y="264"/>
                  </a:lnTo>
                  <a:lnTo>
                    <a:pt x="264" y="274"/>
                  </a:lnTo>
                  <a:lnTo>
                    <a:pt x="281" y="284"/>
                  </a:lnTo>
                  <a:lnTo>
                    <a:pt x="298" y="284"/>
                  </a:lnTo>
                  <a:lnTo>
                    <a:pt x="298" y="264"/>
                  </a:lnTo>
                  <a:lnTo>
                    <a:pt x="307" y="235"/>
                  </a:lnTo>
                  <a:lnTo>
                    <a:pt x="316" y="186"/>
                  </a:lnTo>
                  <a:lnTo>
                    <a:pt x="333" y="127"/>
                  </a:lnTo>
                  <a:lnTo>
                    <a:pt x="333" y="98"/>
                  </a:lnTo>
                  <a:lnTo>
                    <a:pt x="341" y="78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Freeform 59"/>
            <p:cNvSpPr>
              <a:spLocks/>
            </p:cNvSpPr>
            <p:nvPr/>
          </p:nvSpPr>
          <p:spPr bwMode="auto">
            <a:xfrm>
              <a:off x="1937" y="2440"/>
              <a:ext cx="307" cy="558"/>
            </a:xfrm>
            <a:custGeom>
              <a:avLst/>
              <a:gdLst>
                <a:gd name="T0" fmla="*/ 102 w 307"/>
                <a:gd name="T1" fmla="*/ 0 h 558"/>
                <a:gd name="T2" fmla="*/ 145 w 307"/>
                <a:gd name="T3" fmla="*/ 10 h 558"/>
                <a:gd name="T4" fmla="*/ 145 w 307"/>
                <a:gd name="T5" fmla="*/ 20 h 558"/>
                <a:gd name="T6" fmla="*/ 136 w 307"/>
                <a:gd name="T7" fmla="*/ 39 h 558"/>
                <a:gd name="T8" fmla="*/ 136 w 307"/>
                <a:gd name="T9" fmla="*/ 59 h 558"/>
                <a:gd name="T10" fmla="*/ 136 w 307"/>
                <a:gd name="T11" fmla="*/ 78 h 558"/>
                <a:gd name="T12" fmla="*/ 136 w 307"/>
                <a:gd name="T13" fmla="*/ 98 h 558"/>
                <a:gd name="T14" fmla="*/ 136 w 307"/>
                <a:gd name="T15" fmla="*/ 118 h 558"/>
                <a:gd name="T16" fmla="*/ 153 w 307"/>
                <a:gd name="T17" fmla="*/ 147 h 558"/>
                <a:gd name="T18" fmla="*/ 162 w 307"/>
                <a:gd name="T19" fmla="*/ 157 h 558"/>
                <a:gd name="T20" fmla="*/ 162 w 307"/>
                <a:gd name="T21" fmla="*/ 176 h 558"/>
                <a:gd name="T22" fmla="*/ 170 w 307"/>
                <a:gd name="T23" fmla="*/ 186 h 558"/>
                <a:gd name="T24" fmla="*/ 187 w 307"/>
                <a:gd name="T25" fmla="*/ 196 h 558"/>
                <a:gd name="T26" fmla="*/ 179 w 307"/>
                <a:gd name="T27" fmla="*/ 216 h 558"/>
                <a:gd name="T28" fmla="*/ 170 w 307"/>
                <a:gd name="T29" fmla="*/ 225 h 558"/>
                <a:gd name="T30" fmla="*/ 170 w 307"/>
                <a:gd name="T31" fmla="*/ 245 h 558"/>
                <a:gd name="T32" fmla="*/ 162 w 307"/>
                <a:gd name="T33" fmla="*/ 255 h 558"/>
                <a:gd name="T34" fmla="*/ 162 w 307"/>
                <a:gd name="T35" fmla="*/ 264 h 558"/>
                <a:gd name="T36" fmla="*/ 179 w 307"/>
                <a:gd name="T37" fmla="*/ 274 h 558"/>
                <a:gd name="T38" fmla="*/ 196 w 307"/>
                <a:gd name="T39" fmla="*/ 264 h 558"/>
                <a:gd name="T40" fmla="*/ 196 w 307"/>
                <a:gd name="T41" fmla="*/ 294 h 558"/>
                <a:gd name="T42" fmla="*/ 204 w 307"/>
                <a:gd name="T43" fmla="*/ 304 h 558"/>
                <a:gd name="T44" fmla="*/ 204 w 307"/>
                <a:gd name="T45" fmla="*/ 333 h 558"/>
                <a:gd name="T46" fmla="*/ 222 w 307"/>
                <a:gd name="T47" fmla="*/ 343 h 558"/>
                <a:gd name="T48" fmla="*/ 213 w 307"/>
                <a:gd name="T49" fmla="*/ 362 h 558"/>
                <a:gd name="T50" fmla="*/ 239 w 307"/>
                <a:gd name="T51" fmla="*/ 362 h 558"/>
                <a:gd name="T52" fmla="*/ 264 w 307"/>
                <a:gd name="T53" fmla="*/ 362 h 558"/>
                <a:gd name="T54" fmla="*/ 281 w 307"/>
                <a:gd name="T55" fmla="*/ 362 h 558"/>
                <a:gd name="T56" fmla="*/ 298 w 307"/>
                <a:gd name="T57" fmla="*/ 362 h 558"/>
                <a:gd name="T58" fmla="*/ 307 w 307"/>
                <a:gd name="T59" fmla="*/ 382 h 558"/>
                <a:gd name="T60" fmla="*/ 281 w 307"/>
                <a:gd name="T61" fmla="*/ 558 h 558"/>
                <a:gd name="T62" fmla="*/ 136 w 307"/>
                <a:gd name="T63" fmla="*/ 529 h 558"/>
                <a:gd name="T64" fmla="*/ 0 w 307"/>
                <a:gd name="T65" fmla="*/ 490 h 558"/>
                <a:gd name="T66" fmla="*/ 25 w 307"/>
                <a:gd name="T67" fmla="*/ 353 h 558"/>
                <a:gd name="T68" fmla="*/ 42 w 307"/>
                <a:gd name="T69" fmla="*/ 333 h 558"/>
                <a:gd name="T70" fmla="*/ 25 w 307"/>
                <a:gd name="T71" fmla="*/ 323 h 558"/>
                <a:gd name="T72" fmla="*/ 51 w 307"/>
                <a:gd name="T73" fmla="*/ 284 h 558"/>
                <a:gd name="T74" fmla="*/ 68 w 307"/>
                <a:gd name="T75" fmla="*/ 255 h 558"/>
                <a:gd name="T76" fmla="*/ 77 w 307"/>
                <a:gd name="T77" fmla="*/ 225 h 558"/>
                <a:gd name="T78" fmla="*/ 59 w 307"/>
                <a:gd name="T79" fmla="*/ 216 h 558"/>
                <a:gd name="T80" fmla="*/ 59 w 307"/>
                <a:gd name="T81" fmla="*/ 186 h 558"/>
                <a:gd name="T82" fmla="*/ 68 w 307"/>
                <a:gd name="T83" fmla="*/ 147 h 558"/>
                <a:gd name="T84" fmla="*/ 77 w 307"/>
                <a:gd name="T85" fmla="*/ 118 h 558"/>
                <a:gd name="T86" fmla="*/ 77 w 307"/>
                <a:gd name="T87" fmla="*/ 118 h 558"/>
                <a:gd name="T88" fmla="*/ 94 w 307"/>
                <a:gd name="T89" fmla="*/ 49 h 558"/>
                <a:gd name="T90" fmla="*/ 94 w 307"/>
                <a:gd name="T91" fmla="*/ 20 h 558"/>
                <a:gd name="T92" fmla="*/ 102 w 307"/>
                <a:gd name="T93" fmla="*/ 0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07" h="558">
                  <a:moveTo>
                    <a:pt x="102" y="0"/>
                  </a:moveTo>
                  <a:lnTo>
                    <a:pt x="145" y="10"/>
                  </a:lnTo>
                  <a:lnTo>
                    <a:pt x="145" y="20"/>
                  </a:lnTo>
                  <a:lnTo>
                    <a:pt x="136" y="39"/>
                  </a:lnTo>
                  <a:lnTo>
                    <a:pt x="136" y="59"/>
                  </a:lnTo>
                  <a:lnTo>
                    <a:pt x="136" y="78"/>
                  </a:lnTo>
                  <a:lnTo>
                    <a:pt x="136" y="98"/>
                  </a:lnTo>
                  <a:lnTo>
                    <a:pt x="136" y="118"/>
                  </a:lnTo>
                  <a:lnTo>
                    <a:pt x="153" y="147"/>
                  </a:lnTo>
                  <a:lnTo>
                    <a:pt x="162" y="157"/>
                  </a:lnTo>
                  <a:lnTo>
                    <a:pt x="162" y="176"/>
                  </a:lnTo>
                  <a:lnTo>
                    <a:pt x="170" y="186"/>
                  </a:lnTo>
                  <a:lnTo>
                    <a:pt x="187" y="196"/>
                  </a:lnTo>
                  <a:lnTo>
                    <a:pt x="179" y="216"/>
                  </a:lnTo>
                  <a:lnTo>
                    <a:pt x="170" y="225"/>
                  </a:lnTo>
                  <a:lnTo>
                    <a:pt x="170" y="245"/>
                  </a:lnTo>
                  <a:lnTo>
                    <a:pt x="162" y="255"/>
                  </a:lnTo>
                  <a:lnTo>
                    <a:pt x="162" y="264"/>
                  </a:lnTo>
                  <a:lnTo>
                    <a:pt x="179" y="274"/>
                  </a:lnTo>
                  <a:lnTo>
                    <a:pt x="196" y="264"/>
                  </a:lnTo>
                  <a:lnTo>
                    <a:pt x="196" y="294"/>
                  </a:lnTo>
                  <a:lnTo>
                    <a:pt x="204" y="304"/>
                  </a:lnTo>
                  <a:lnTo>
                    <a:pt x="204" y="333"/>
                  </a:lnTo>
                  <a:lnTo>
                    <a:pt x="222" y="343"/>
                  </a:lnTo>
                  <a:lnTo>
                    <a:pt x="213" y="362"/>
                  </a:lnTo>
                  <a:lnTo>
                    <a:pt x="239" y="362"/>
                  </a:lnTo>
                  <a:lnTo>
                    <a:pt x="264" y="362"/>
                  </a:lnTo>
                  <a:lnTo>
                    <a:pt x="281" y="362"/>
                  </a:lnTo>
                  <a:lnTo>
                    <a:pt x="298" y="362"/>
                  </a:lnTo>
                  <a:lnTo>
                    <a:pt x="307" y="382"/>
                  </a:lnTo>
                  <a:lnTo>
                    <a:pt x="281" y="558"/>
                  </a:lnTo>
                  <a:lnTo>
                    <a:pt x="136" y="529"/>
                  </a:lnTo>
                  <a:lnTo>
                    <a:pt x="0" y="490"/>
                  </a:lnTo>
                  <a:lnTo>
                    <a:pt x="25" y="353"/>
                  </a:lnTo>
                  <a:lnTo>
                    <a:pt x="42" y="333"/>
                  </a:lnTo>
                  <a:lnTo>
                    <a:pt x="25" y="323"/>
                  </a:lnTo>
                  <a:lnTo>
                    <a:pt x="51" y="284"/>
                  </a:lnTo>
                  <a:lnTo>
                    <a:pt x="68" y="255"/>
                  </a:lnTo>
                  <a:lnTo>
                    <a:pt x="77" y="225"/>
                  </a:lnTo>
                  <a:lnTo>
                    <a:pt x="59" y="216"/>
                  </a:lnTo>
                  <a:lnTo>
                    <a:pt x="59" y="186"/>
                  </a:lnTo>
                  <a:lnTo>
                    <a:pt x="68" y="147"/>
                  </a:lnTo>
                  <a:lnTo>
                    <a:pt x="77" y="118"/>
                  </a:lnTo>
                  <a:lnTo>
                    <a:pt x="77" y="118"/>
                  </a:lnTo>
                  <a:lnTo>
                    <a:pt x="94" y="49"/>
                  </a:lnTo>
                  <a:lnTo>
                    <a:pt x="94" y="20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Freeform 60"/>
            <p:cNvSpPr>
              <a:spLocks/>
            </p:cNvSpPr>
            <p:nvPr/>
          </p:nvSpPr>
          <p:spPr bwMode="auto">
            <a:xfrm>
              <a:off x="1604" y="2528"/>
              <a:ext cx="410" cy="402"/>
            </a:xfrm>
            <a:custGeom>
              <a:avLst/>
              <a:gdLst>
                <a:gd name="T0" fmla="*/ 94 w 410"/>
                <a:gd name="T1" fmla="*/ 0 h 402"/>
                <a:gd name="T2" fmla="*/ 94 w 410"/>
                <a:gd name="T3" fmla="*/ 10 h 402"/>
                <a:gd name="T4" fmla="*/ 85 w 410"/>
                <a:gd name="T5" fmla="*/ 49 h 402"/>
                <a:gd name="T6" fmla="*/ 77 w 410"/>
                <a:gd name="T7" fmla="*/ 59 h 402"/>
                <a:gd name="T8" fmla="*/ 77 w 410"/>
                <a:gd name="T9" fmla="*/ 88 h 402"/>
                <a:gd name="T10" fmla="*/ 60 w 410"/>
                <a:gd name="T11" fmla="*/ 108 h 402"/>
                <a:gd name="T12" fmla="*/ 51 w 410"/>
                <a:gd name="T13" fmla="*/ 128 h 402"/>
                <a:gd name="T14" fmla="*/ 43 w 410"/>
                <a:gd name="T15" fmla="*/ 147 h 402"/>
                <a:gd name="T16" fmla="*/ 34 w 410"/>
                <a:gd name="T17" fmla="*/ 176 h 402"/>
                <a:gd name="T18" fmla="*/ 26 w 410"/>
                <a:gd name="T19" fmla="*/ 196 h 402"/>
                <a:gd name="T20" fmla="*/ 17 w 410"/>
                <a:gd name="T21" fmla="*/ 196 h 402"/>
                <a:gd name="T22" fmla="*/ 17 w 410"/>
                <a:gd name="T23" fmla="*/ 216 h 402"/>
                <a:gd name="T24" fmla="*/ 0 w 410"/>
                <a:gd name="T25" fmla="*/ 225 h 402"/>
                <a:gd name="T26" fmla="*/ 0 w 410"/>
                <a:gd name="T27" fmla="*/ 255 h 402"/>
                <a:gd name="T28" fmla="*/ 0 w 410"/>
                <a:gd name="T29" fmla="*/ 265 h 402"/>
                <a:gd name="T30" fmla="*/ 0 w 410"/>
                <a:gd name="T31" fmla="*/ 284 h 402"/>
                <a:gd name="T32" fmla="*/ 0 w 410"/>
                <a:gd name="T33" fmla="*/ 294 h 402"/>
                <a:gd name="T34" fmla="*/ 196 w 410"/>
                <a:gd name="T35" fmla="*/ 363 h 402"/>
                <a:gd name="T36" fmla="*/ 333 w 410"/>
                <a:gd name="T37" fmla="*/ 402 h 402"/>
                <a:gd name="T38" fmla="*/ 358 w 410"/>
                <a:gd name="T39" fmla="*/ 265 h 402"/>
                <a:gd name="T40" fmla="*/ 375 w 410"/>
                <a:gd name="T41" fmla="*/ 245 h 402"/>
                <a:gd name="T42" fmla="*/ 358 w 410"/>
                <a:gd name="T43" fmla="*/ 235 h 402"/>
                <a:gd name="T44" fmla="*/ 384 w 410"/>
                <a:gd name="T45" fmla="*/ 196 h 402"/>
                <a:gd name="T46" fmla="*/ 401 w 410"/>
                <a:gd name="T47" fmla="*/ 167 h 402"/>
                <a:gd name="T48" fmla="*/ 410 w 410"/>
                <a:gd name="T49" fmla="*/ 137 h 402"/>
                <a:gd name="T50" fmla="*/ 392 w 410"/>
                <a:gd name="T51" fmla="*/ 128 h 402"/>
                <a:gd name="T52" fmla="*/ 392 w 410"/>
                <a:gd name="T53" fmla="*/ 118 h 402"/>
                <a:gd name="T54" fmla="*/ 375 w 410"/>
                <a:gd name="T55" fmla="*/ 118 h 402"/>
                <a:gd name="T56" fmla="*/ 358 w 410"/>
                <a:gd name="T57" fmla="*/ 108 h 402"/>
                <a:gd name="T58" fmla="*/ 333 w 410"/>
                <a:gd name="T59" fmla="*/ 98 h 402"/>
                <a:gd name="T60" fmla="*/ 299 w 410"/>
                <a:gd name="T61" fmla="*/ 98 h 402"/>
                <a:gd name="T62" fmla="*/ 265 w 410"/>
                <a:gd name="T63" fmla="*/ 88 h 402"/>
                <a:gd name="T64" fmla="*/ 239 w 410"/>
                <a:gd name="T65" fmla="*/ 98 h 402"/>
                <a:gd name="T66" fmla="*/ 230 w 410"/>
                <a:gd name="T67" fmla="*/ 88 h 402"/>
                <a:gd name="T68" fmla="*/ 205 w 410"/>
                <a:gd name="T69" fmla="*/ 98 h 402"/>
                <a:gd name="T70" fmla="*/ 188 w 410"/>
                <a:gd name="T71" fmla="*/ 79 h 402"/>
                <a:gd name="T72" fmla="*/ 162 w 410"/>
                <a:gd name="T73" fmla="*/ 79 h 402"/>
                <a:gd name="T74" fmla="*/ 137 w 410"/>
                <a:gd name="T75" fmla="*/ 69 h 402"/>
                <a:gd name="T76" fmla="*/ 137 w 410"/>
                <a:gd name="T77" fmla="*/ 49 h 402"/>
                <a:gd name="T78" fmla="*/ 137 w 410"/>
                <a:gd name="T79" fmla="*/ 30 h 402"/>
                <a:gd name="T80" fmla="*/ 119 w 410"/>
                <a:gd name="T81" fmla="*/ 20 h 402"/>
                <a:gd name="T82" fmla="*/ 111 w 410"/>
                <a:gd name="T83" fmla="*/ 10 h 402"/>
                <a:gd name="T84" fmla="*/ 94 w 410"/>
                <a:gd name="T85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10" h="402">
                  <a:moveTo>
                    <a:pt x="94" y="0"/>
                  </a:moveTo>
                  <a:lnTo>
                    <a:pt x="94" y="10"/>
                  </a:lnTo>
                  <a:lnTo>
                    <a:pt x="85" y="49"/>
                  </a:lnTo>
                  <a:lnTo>
                    <a:pt x="77" y="59"/>
                  </a:lnTo>
                  <a:lnTo>
                    <a:pt x="77" y="88"/>
                  </a:lnTo>
                  <a:lnTo>
                    <a:pt x="60" y="108"/>
                  </a:lnTo>
                  <a:lnTo>
                    <a:pt x="51" y="128"/>
                  </a:lnTo>
                  <a:lnTo>
                    <a:pt x="43" y="147"/>
                  </a:lnTo>
                  <a:lnTo>
                    <a:pt x="34" y="176"/>
                  </a:lnTo>
                  <a:lnTo>
                    <a:pt x="26" y="196"/>
                  </a:lnTo>
                  <a:lnTo>
                    <a:pt x="17" y="196"/>
                  </a:lnTo>
                  <a:lnTo>
                    <a:pt x="17" y="216"/>
                  </a:lnTo>
                  <a:lnTo>
                    <a:pt x="0" y="225"/>
                  </a:lnTo>
                  <a:lnTo>
                    <a:pt x="0" y="255"/>
                  </a:lnTo>
                  <a:lnTo>
                    <a:pt x="0" y="265"/>
                  </a:lnTo>
                  <a:lnTo>
                    <a:pt x="0" y="284"/>
                  </a:lnTo>
                  <a:lnTo>
                    <a:pt x="0" y="294"/>
                  </a:lnTo>
                  <a:lnTo>
                    <a:pt x="196" y="363"/>
                  </a:lnTo>
                  <a:lnTo>
                    <a:pt x="333" y="402"/>
                  </a:lnTo>
                  <a:lnTo>
                    <a:pt x="358" y="265"/>
                  </a:lnTo>
                  <a:lnTo>
                    <a:pt x="375" y="245"/>
                  </a:lnTo>
                  <a:lnTo>
                    <a:pt x="358" y="235"/>
                  </a:lnTo>
                  <a:lnTo>
                    <a:pt x="384" y="196"/>
                  </a:lnTo>
                  <a:lnTo>
                    <a:pt x="401" y="167"/>
                  </a:lnTo>
                  <a:lnTo>
                    <a:pt x="410" y="137"/>
                  </a:lnTo>
                  <a:lnTo>
                    <a:pt x="392" y="128"/>
                  </a:lnTo>
                  <a:lnTo>
                    <a:pt x="392" y="118"/>
                  </a:lnTo>
                  <a:lnTo>
                    <a:pt x="375" y="118"/>
                  </a:lnTo>
                  <a:lnTo>
                    <a:pt x="358" y="108"/>
                  </a:lnTo>
                  <a:lnTo>
                    <a:pt x="333" y="98"/>
                  </a:lnTo>
                  <a:lnTo>
                    <a:pt x="299" y="98"/>
                  </a:lnTo>
                  <a:lnTo>
                    <a:pt x="265" y="88"/>
                  </a:lnTo>
                  <a:lnTo>
                    <a:pt x="239" y="98"/>
                  </a:lnTo>
                  <a:lnTo>
                    <a:pt x="230" y="88"/>
                  </a:lnTo>
                  <a:lnTo>
                    <a:pt x="205" y="98"/>
                  </a:lnTo>
                  <a:lnTo>
                    <a:pt x="188" y="79"/>
                  </a:lnTo>
                  <a:lnTo>
                    <a:pt x="162" y="79"/>
                  </a:lnTo>
                  <a:lnTo>
                    <a:pt x="137" y="69"/>
                  </a:lnTo>
                  <a:lnTo>
                    <a:pt x="137" y="49"/>
                  </a:lnTo>
                  <a:lnTo>
                    <a:pt x="137" y="30"/>
                  </a:lnTo>
                  <a:lnTo>
                    <a:pt x="119" y="20"/>
                  </a:lnTo>
                  <a:lnTo>
                    <a:pt x="111" y="1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Freeform 61"/>
            <p:cNvSpPr>
              <a:spLocks/>
            </p:cNvSpPr>
            <p:nvPr/>
          </p:nvSpPr>
          <p:spPr bwMode="auto">
            <a:xfrm>
              <a:off x="1561" y="2822"/>
              <a:ext cx="401" cy="793"/>
            </a:xfrm>
            <a:custGeom>
              <a:avLst/>
              <a:gdLst>
                <a:gd name="T0" fmla="*/ 43 w 401"/>
                <a:gd name="T1" fmla="*/ 0 h 793"/>
                <a:gd name="T2" fmla="*/ 35 w 401"/>
                <a:gd name="T3" fmla="*/ 49 h 793"/>
                <a:gd name="T4" fmla="*/ 26 w 401"/>
                <a:gd name="T5" fmla="*/ 78 h 793"/>
                <a:gd name="T6" fmla="*/ 0 w 401"/>
                <a:gd name="T7" fmla="*/ 117 h 793"/>
                <a:gd name="T8" fmla="*/ 9 w 401"/>
                <a:gd name="T9" fmla="*/ 147 h 793"/>
                <a:gd name="T10" fmla="*/ 9 w 401"/>
                <a:gd name="T11" fmla="*/ 196 h 793"/>
                <a:gd name="T12" fmla="*/ 0 w 401"/>
                <a:gd name="T13" fmla="*/ 225 h 793"/>
                <a:gd name="T14" fmla="*/ 17 w 401"/>
                <a:gd name="T15" fmla="*/ 264 h 793"/>
                <a:gd name="T16" fmla="*/ 35 w 401"/>
                <a:gd name="T17" fmla="*/ 323 h 793"/>
                <a:gd name="T18" fmla="*/ 52 w 401"/>
                <a:gd name="T19" fmla="*/ 313 h 793"/>
                <a:gd name="T20" fmla="*/ 52 w 401"/>
                <a:gd name="T21" fmla="*/ 333 h 793"/>
                <a:gd name="T22" fmla="*/ 52 w 401"/>
                <a:gd name="T23" fmla="*/ 343 h 793"/>
                <a:gd name="T24" fmla="*/ 35 w 401"/>
                <a:gd name="T25" fmla="*/ 323 h 793"/>
                <a:gd name="T26" fmla="*/ 35 w 401"/>
                <a:gd name="T27" fmla="*/ 372 h 793"/>
                <a:gd name="T28" fmla="*/ 60 w 401"/>
                <a:gd name="T29" fmla="*/ 392 h 793"/>
                <a:gd name="T30" fmla="*/ 43 w 401"/>
                <a:gd name="T31" fmla="*/ 441 h 793"/>
                <a:gd name="T32" fmla="*/ 60 w 401"/>
                <a:gd name="T33" fmla="*/ 480 h 793"/>
                <a:gd name="T34" fmla="*/ 77 w 401"/>
                <a:gd name="T35" fmla="*/ 519 h 793"/>
                <a:gd name="T36" fmla="*/ 86 w 401"/>
                <a:gd name="T37" fmla="*/ 548 h 793"/>
                <a:gd name="T38" fmla="*/ 94 w 401"/>
                <a:gd name="T39" fmla="*/ 597 h 793"/>
                <a:gd name="T40" fmla="*/ 137 w 401"/>
                <a:gd name="T41" fmla="*/ 617 h 793"/>
                <a:gd name="T42" fmla="*/ 154 w 401"/>
                <a:gd name="T43" fmla="*/ 646 h 793"/>
                <a:gd name="T44" fmla="*/ 180 w 401"/>
                <a:gd name="T45" fmla="*/ 676 h 793"/>
                <a:gd name="T46" fmla="*/ 214 w 401"/>
                <a:gd name="T47" fmla="*/ 715 h 793"/>
                <a:gd name="T48" fmla="*/ 222 w 401"/>
                <a:gd name="T49" fmla="*/ 764 h 793"/>
                <a:gd name="T50" fmla="*/ 316 w 401"/>
                <a:gd name="T51" fmla="*/ 793 h 793"/>
                <a:gd name="T52" fmla="*/ 367 w 401"/>
                <a:gd name="T53" fmla="*/ 783 h 793"/>
                <a:gd name="T54" fmla="*/ 367 w 401"/>
                <a:gd name="T55" fmla="*/ 764 h 793"/>
                <a:gd name="T56" fmla="*/ 376 w 401"/>
                <a:gd name="T57" fmla="*/ 734 h 793"/>
                <a:gd name="T58" fmla="*/ 401 w 401"/>
                <a:gd name="T59" fmla="*/ 695 h 793"/>
                <a:gd name="T60" fmla="*/ 393 w 401"/>
                <a:gd name="T61" fmla="*/ 646 h 793"/>
                <a:gd name="T62" fmla="*/ 180 w 401"/>
                <a:gd name="T63" fmla="*/ 284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01" h="793">
                  <a:moveTo>
                    <a:pt x="239" y="69"/>
                  </a:moveTo>
                  <a:lnTo>
                    <a:pt x="43" y="0"/>
                  </a:lnTo>
                  <a:lnTo>
                    <a:pt x="35" y="20"/>
                  </a:lnTo>
                  <a:lnTo>
                    <a:pt x="35" y="49"/>
                  </a:lnTo>
                  <a:lnTo>
                    <a:pt x="26" y="59"/>
                  </a:lnTo>
                  <a:lnTo>
                    <a:pt x="26" y="78"/>
                  </a:lnTo>
                  <a:lnTo>
                    <a:pt x="9" y="88"/>
                  </a:lnTo>
                  <a:lnTo>
                    <a:pt x="0" y="117"/>
                  </a:lnTo>
                  <a:lnTo>
                    <a:pt x="0" y="127"/>
                  </a:lnTo>
                  <a:lnTo>
                    <a:pt x="9" y="147"/>
                  </a:lnTo>
                  <a:lnTo>
                    <a:pt x="17" y="176"/>
                  </a:lnTo>
                  <a:lnTo>
                    <a:pt x="9" y="196"/>
                  </a:lnTo>
                  <a:lnTo>
                    <a:pt x="9" y="215"/>
                  </a:lnTo>
                  <a:lnTo>
                    <a:pt x="0" y="225"/>
                  </a:lnTo>
                  <a:lnTo>
                    <a:pt x="9" y="255"/>
                  </a:lnTo>
                  <a:lnTo>
                    <a:pt x="17" y="264"/>
                  </a:lnTo>
                  <a:lnTo>
                    <a:pt x="17" y="303"/>
                  </a:lnTo>
                  <a:lnTo>
                    <a:pt x="35" y="323"/>
                  </a:lnTo>
                  <a:lnTo>
                    <a:pt x="43" y="323"/>
                  </a:lnTo>
                  <a:lnTo>
                    <a:pt x="52" y="313"/>
                  </a:lnTo>
                  <a:lnTo>
                    <a:pt x="52" y="323"/>
                  </a:lnTo>
                  <a:lnTo>
                    <a:pt x="52" y="333"/>
                  </a:lnTo>
                  <a:lnTo>
                    <a:pt x="52" y="343"/>
                  </a:lnTo>
                  <a:lnTo>
                    <a:pt x="52" y="343"/>
                  </a:lnTo>
                  <a:lnTo>
                    <a:pt x="43" y="333"/>
                  </a:lnTo>
                  <a:lnTo>
                    <a:pt x="35" y="323"/>
                  </a:lnTo>
                  <a:lnTo>
                    <a:pt x="35" y="333"/>
                  </a:lnTo>
                  <a:lnTo>
                    <a:pt x="35" y="372"/>
                  </a:lnTo>
                  <a:lnTo>
                    <a:pt x="43" y="392"/>
                  </a:lnTo>
                  <a:lnTo>
                    <a:pt x="60" y="392"/>
                  </a:lnTo>
                  <a:lnTo>
                    <a:pt x="43" y="421"/>
                  </a:lnTo>
                  <a:lnTo>
                    <a:pt x="43" y="441"/>
                  </a:lnTo>
                  <a:lnTo>
                    <a:pt x="52" y="450"/>
                  </a:lnTo>
                  <a:lnTo>
                    <a:pt x="60" y="480"/>
                  </a:lnTo>
                  <a:lnTo>
                    <a:pt x="69" y="509"/>
                  </a:lnTo>
                  <a:lnTo>
                    <a:pt x="77" y="519"/>
                  </a:lnTo>
                  <a:lnTo>
                    <a:pt x="77" y="529"/>
                  </a:lnTo>
                  <a:lnTo>
                    <a:pt x="86" y="548"/>
                  </a:lnTo>
                  <a:lnTo>
                    <a:pt x="77" y="578"/>
                  </a:lnTo>
                  <a:lnTo>
                    <a:pt x="94" y="597"/>
                  </a:lnTo>
                  <a:lnTo>
                    <a:pt x="120" y="607"/>
                  </a:lnTo>
                  <a:lnTo>
                    <a:pt x="137" y="617"/>
                  </a:lnTo>
                  <a:lnTo>
                    <a:pt x="145" y="636"/>
                  </a:lnTo>
                  <a:lnTo>
                    <a:pt x="154" y="646"/>
                  </a:lnTo>
                  <a:lnTo>
                    <a:pt x="171" y="646"/>
                  </a:lnTo>
                  <a:lnTo>
                    <a:pt x="180" y="676"/>
                  </a:lnTo>
                  <a:lnTo>
                    <a:pt x="188" y="676"/>
                  </a:lnTo>
                  <a:lnTo>
                    <a:pt x="214" y="715"/>
                  </a:lnTo>
                  <a:lnTo>
                    <a:pt x="222" y="734"/>
                  </a:lnTo>
                  <a:lnTo>
                    <a:pt x="222" y="764"/>
                  </a:lnTo>
                  <a:lnTo>
                    <a:pt x="231" y="783"/>
                  </a:lnTo>
                  <a:lnTo>
                    <a:pt x="316" y="793"/>
                  </a:lnTo>
                  <a:lnTo>
                    <a:pt x="367" y="793"/>
                  </a:lnTo>
                  <a:lnTo>
                    <a:pt x="367" y="783"/>
                  </a:lnTo>
                  <a:lnTo>
                    <a:pt x="359" y="773"/>
                  </a:lnTo>
                  <a:lnTo>
                    <a:pt x="367" y="764"/>
                  </a:lnTo>
                  <a:lnTo>
                    <a:pt x="367" y="744"/>
                  </a:lnTo>
                  <a:lnTo>
                    <a:pt x="376" y="734"/>
                  </a:lnTo>
                  <a:lnTo>
                    <a:pt x="384" y="705"/>
                  </a:lnTo>
                  <a:lnTo>
                    <a:pt x="401" y="695"/>
                  </a:lnTo>
                  <a:lnTo>
                    <a:pt x="401" y="676"/>
                  </a:lnTo>
                  <a:lnTo>
                    <a:pt x="393" y="646"/>
                  </a:lnTo>
                  <a:lnTo>
                    <a:pt x="384" y="627"/>
                  </a:lnTo>
                  <a:lnTo>
                    <a:pt x="180" y="284"/>
                  </a:lnTo>
                  <a:lnTo>
                    <a:pt x="239" y="69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Freeform 62"/>
            <p:cNvSpPr>
              <a:spLocks/>
            </p:cNvSpPr>
            <p:nvPr/>
          </p:nvSpPr>
          <p:spPr bwMode="auto">
            <a:xfrm>
              <a:off x="1741" y="2891"/>
              <a:ext cx="324" cy="558"/>
            </a:xfrm>
            <a:custGeom>
              <a:avLst/>
              <a:gdLst>
                <a:gd name="T0" fmla="*/ 324 w 324"/>
                <a:gd name="T1" fmla="*/ 68 h 558"/>
                <a:gd name="T2" fmla="*/ 264 w 324"/>
                <a:gd name="T3" fmla="*/ 430 h 558"/>
                <a:gd name="T4" fmla="*/ 264 w 324"/>
                <a:gd name="T5" fmla="*/ 450 h 558"/>
                <a:gd name="T6" fmla="*/ 264 w 324"/>
                <a:gd name="T7" fmla="*/ 460 h 558"/>
                <a:gd name="T8" fmla="*/ 255 w 324"/>
                <a:gd name="T9" fmla="*/ 479 h 558"/>
                <a:gd name="T10" fmla="*/ 247 w 324"/>
                <a:gd name="T11" fmla="*/ 499 h 558"/>
                <a:gd name="T12" fmla="*/ 238 w 324"/>
                <a:gd name="T13" fmla="*/ 499 h 558"/>
                <a:gd name="T14" fmla="*/ 238 w 324"/>
                <a:gd name="T15" fmla="*/ 489 h 558"/>
                <a:gd name="T16" fmla="*/ 221 w 324"/>
                <a:gd name="T17" fmla="*/ 489 h 558"/>
                <a:gd name="T18" fmla="*/ 213 w 324"/>
                <a:gd name="T19" fmla="*/ 528 h 558"/>
                <a:gd name="T20" fmla="*/ 204 w 324"/>
                <a:gd name="T21" fmla="*/ 558 h 558"/>
                <a:gd name="T22" fmla="*/ 0 w 324"/>
                <a:gd name="T23" fmla="*/ 215 h 558"/>
                <a:gd name="T24" fmla="*/ 59 w 324"/>
                <a:gd name="T25" fmla="*/ 0 h 558"/>
                <a:gd name="T26" fmla="*/ 179 w 324"/>
                <a:gd name="T27" fmla="*/ 29 h 558"/>
                <a:gd name="T28" fmla="*/ 196 w 324"/>
                <a:gd name="T29" fmla="*/ 39 h 558"/>
                <a:gd name="T30" fmla="*/ 196 w 324"/>
                <a:gd name="T31" fmla="*/ 39 h 558"/>
                <a:gd name="T32" fmla="*/ 324 w 324"/>
                <a:gd name="T33" fmla="*/ 68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4" h="558">
                  <a:moveTo>
                    <a:pt x="324" y="68"/>
                  </a:moveTo>
                  <a:lnTo>
                    <a:pt x="264" y="430"/>
                  </a:lnTo>
                  <a:lnTo>
                    <a:pt x="264" y="450"/>
                  </a:lnTo>
                  <a:lnTo>
                    <a:pt x="264" y="460"/>
                  </a:lnTo>
                  <a:lnTo>
                    <a:pt x="255" y="479"/>
                  </a:lnTo>
                  <a:lnTo>
                    <a:pt x="247" y="499"/>
                  </a:lnTo>
                  <a:lnTo>
                    <a:pt x="238" y="499"/>
                  </a:lnTo>
                  <a:lnTo>
                    <a:pt x="238" y="489"/>
                  </a:lnTo>
                  <a:lnTo>
                    <a:pt x="221" y="489"/>
                  </a:lnTo>
                  <a:lnTo>
                    <a:pt x="213" y="528"/>
                  </a:lnTo>
                  <a:lnTo>
                    <a:pt x="204" y="558"/>
                  </a:lnTo>
                  <a:lnTo>
                    <a:pt x="0" y="215"/>
                  </a:lnTo>
                  <a:lnTo>
                    <a:pt x="59" y="0"/>
                  </a:lnTo>
                  <a:lnTo>
                    <a:pt x="179" y="29"/>
                  </a:lnTo>
                  <a:lnTo>
                    <a:pt x="196" y="39"/>
                  </a:lnTo>
                  <a:lnTo>
                    <a:pt x="196" y="39"/>
                  </a:lnTo>
                  <a:lnTo>
                    <a:pt x="324" y="68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Freeform 63"/>
            <p:cNvSpPr>
              <a:spLocks/>
            </p:cNvSpPr>
            <p:nvPr/>
          </p:nvSpPr>
          <p:spPr bwMode="auto">
            <a:xfrm>
              <a:off x="1911" y="3321"/>
              <a:ext cx="350" cy="460"/>
            </a:xfrm>
            <a:custGeom>
              <a:avLst/>
              <a:gdLst>
                <a:gd name="T0" fmla="*/ 94 w 350"/>
                <a:gd name="T1" fmla="*/ 0 h 460"/>
                <a:gd name="T2" fmla="*/ 265 w 350"/>
                <a:gd name="T3" fmla="*/ 39 h 460"/>
                <a:gd name="T4" fmla="*/ 350 w 350"/>
                <a:gd name="T5" fmla="*/ 49 h 460"/>
                <a:gd name="T6" fmla="*/ 316 w 350"/>
                <a:gd name="T7" fmla="*/ 304 h 460"/>
                <a:gd name="T8" fmla="*/ 307 w 350"/>
                <a:gd name="T9" fmla="*/ 353 h 460"/>
                <a:gd name="T10" fmla="*/ 299 w 350"/>
                <a:gd name="T11" fmla="*/ 402 h 460"/>
                <a:gd name="T12" fmla="*/ 290 w 350"/>
                <a:gd name="T13" fmla="*/ 460 h 460"/>
                <a:gd name="T14" fmla="*/ 230 w 350"/>
                <a:gd name="T15" fmla="*/ 451 h 460"/>
                <a:gd name="T16" fmla="*/ 179 w 350"/>
                <a:gd name="T17" fmla="*/ 441 h 460"/>
                <a:gd name="T18" fmla="*/ 94 w 350"/>
                <a:gd name="T19" fmla="*/ 372 h 460"/>
                <a:gd name="T20" fmla="*/ 0 w 350"/>
                <a:gd name="T21" fmla="*/ 314 h 460"/>
                <a:gd name="T22" fmla="*/ 0 w 350"/>
                <a:gd name="T23" fmla="*/ 294 h 460"/>
                <a:gd name="T24" fmla="*/ 17 w 350"/>
                <a:gd name="T25" fmla="*/ 294 h 460"/>
                <a:gd name="T26" fmla="*/ 17 w 350"/>
                <a:gd name="T27" fmla="*/ 284 h 460"/>
                <a:gd name="T28" fmla="*/ 9 w 350"/>
                <a:gd name="T29" fmla="*/ 274 h 460"/>
                <a:gd name="T30" fmla="*/ 17 w 350"/>
                <a:gd name="T31" fmla="*/ 265 h 460"/>
                <a:gd name="T32" fmla="*/ 17 w 350"/>
                <a:gd name="T33" fmla="*/ 245 h 460"/>
                <a:gd name="T34" fmla="*/ 26 w 350"/>
                <a:gd name="T35" fmla="*/ 235 h 460"/>
                <a:gd name="T36" fmla="*/ 34 w 350"/>
                <a:gd name="T37" fmla="*/ 206 h 460"/>
                <a:gd name="T38" fmla="*/ 51 w 350"/>
                <a:gd name="T39" fmla="*/ 196 h 460"/>
                <a:gd name="T40" fmla="*/ 51 w 350"/>
                <a:gd name="T41" fmla="*/ 177 h 460"/>
                <a:gd name="T42" fmla="*/ 43 w 350"/>
                <a:gd name="T43" fmla="*/ 147 h 460"/>
                <a:gd name="T44" fmla="*/ 34 w 350"/>
                <a:gd name="T45" fmla="*/ 128 h 460"/>
                <a:gd name="T46" fmla="*/ 43 w 350"/>
                <a:gd name="T47" fmla="*/ 98 h 460"/>
                <a:gd name="T48" fmla="*/ 51 w 350"/>
                <a:gd name="T49" fmla="*/ 59 h 460"/>
                <a:gd name="T50" fmla="*/ 68 w 350"/>
                <a:gd name="T51" fmla="*/ 59 h 460"/>
                <a:gd name="T52" fmla="*/ 68 w 350"/>
                <a:gd name="T53" fmla="*/ 69 h 460"/>
                <a:gd name="T54" fmla="*/ 77 w 350"/>
                <a:gd name="T55" fmla="*/ 69 h 460"/>
                <a:gd name="T56" fmla="*/ 85 w 350"/>
                <a:gd name="T57" fmla="*/ 49 h 460"/>
                <a:gd name="T58" fmla="*/ 94 w 350"/>
                <a:gd name="T59" fmla="*/ 30 h 460"/>
                <a:gd name="T60" fmla="*/ 94 w 350"/>
                <a:gd name="T61" fmla="*/ 20 h 460"/>
                <a:gd name="T62" fmla="*/ 94 w 350"/>
                <a:gd name="T63" fmla="*/ 0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50" h="460">
                  <a:moveTo>
                    <a:pt x="94" y="0"/>
                  </a:moveTo>
                  <a:lnTo>
                    <a:pt x="265" y="39"/>
                  </a:lnTo>
                  <a:lnTo>
                    <a:pt x="350" y="49"/>
                  </a:lnTo>
                  <a:lnTo>
                    <a:pt x="316" y="304"/>
                  </a:lnTo>
                  <a:lnTo>
                    <a:pt x="307" y="353"/>
                  </a:lnTo>
                  <a:lnTo>
                    <a:pt x="299" y="402"/>
                  </a:lnTo>
                  <a:lnTo>
                    <a:pt x="290" y="460"/>
                  </a:lnTo>
                  <a:lnTo>
                    <a:pt x="230" y="451"/>
                  </a:lnTo>
                  <a:lnTo>
                    <a:pt x="179" y="441"/>
                  </a:lnTo>
                  <a:lnTo>
                    <a:pt x="94" y="372"/>
                  </a:lnTo>
                  <a:lnTo>
                    <a:pt x="0" y="314"/>
                  </a:lnTo>
                  <a:lnTo>
                    <a:pt x="0" y="294"/>
                  </a:lnTo>
                  <a:lnTo>
                    <a:pt x="17" y="294"/>
                  </a:lnTo>
                  <a:lnTo>
                    <a:pt x="17" y="284"/>
                  </a:lnTo>
                  <a:lnTo>
                    <a:pt x="9" y="274"/>
                  </a:lnTo>
                  <a:lnTo>
                    <a:pt x="17" y="265"/>
                  </a:lnTo>
                  <a:lnTo>
                    <a:pt x="17" y="245"/>
                  </a:lnTo>
                  <a:lnTo>
                    <a:pt x="26" y="235"/>
                  </a:lnTo>
                  <a:lnTo>
                    <a:pt x="34" y="206"/>
                  </a:lnTo>
                  <a:lnTo>
                    <a:pt x="51" y="196"/>
                  </a:lnTo>
                  <a:lnTo>
                    <a:pt x="51" y="177"/>
                  </a:lnTo>
                  <a:lnTo>
                    <a:pt x="43" y="147"/>
                  </a:lnTo>
                  <a:lnTo>
                    <a:pt x="34" y="128"/>
                  </a:lnTo>
                  <a:lnTo>
                    <a:pt x="43" y="98"/>
                  </a:lnTo>
                  <a:lnTo>
                    <a:pt x="51" y="59"/>
                  </a:lnTo>
                  <a:lnTo>
                    <a:pt x="68" y="59"/>
                  </a:lnTo>
                  <a:lnTo>
                    <a:pt x="68" y="69"/>
                  </a:lnTo>
                  <a:lnTo>
                    <a:pt x="77" y="69"/>
                  </a:lnTo>
                  <a:lnTo>
                    <a:pt x="85" y="49"/>
                  </a:lnTo>
                  <a:lnTo>
                    <a:pt x="94" y="30"/>
                  </a:lnTo>
                  <a:lnTo>
                    <a:pt x="94" y="2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Freeform 64"/>
            <p:cNvSpPr>
              <a:spLocks/>
            </p:cNvSpPr>
            <p:nvPr/>
          </p:nvSpPr>
          <p:spPr bwMode="auto">
            <a:xfrm>
              <a:off x="2005" y="2959"/>
              <a:ext cx="290" cy="411"/>
            </a:xfrm>
            <a:custGeom>
              <a:avLst/>
              <a:gdLst>
                <a:gd name="T0" fmla="*/ 213 w 290"/>
                <a:gd name="T1" fmla="*/ 39 h 411"/>
                <a:gd name="T2" fmla="*/ 205 w 290"/>
                <a:gd name="T3" fmla="*/ 78 h 411"/>
                <a:gd name="T4" fmla="*/ 196 w 290"/>
                <a:gd name="T5" fmla="*/ 108 h 411"/>
                <a:gd name="T6" fmla="*/ 290 w 290"/>
                <a:gd name="T7" fmla="*/ 127 h 411"/>
                <a:gd name="T8" fmla="*/ 273 w 290"/>
                <a:gd name="T9" fmla="*/ 294 h 411"/>
                <a:gd name="T10" fmla="*/ 256 w 290"/>
                <a:gd name="T11" fmla="*/ 411 h 411"/>
                <a:gd name="T12" fmla="*/ 171 w 290"/>
                <a:gd name="T13" fmla="*/ 401 h 411"/>
                <a:gd name="T14" fmla="*/ 0 w 290"/>
                <a:gd name="T15" fmla="*/ 362 h 411"/>
                <a:gd name="T16" fmla="*/ 9 w 290"/>
                <a:gd name="T17" fmla="*/ 313 h 411"/>
                <a:gd name="T18" fmla="*/ 60 w 290"/>
                <a:gd name="T19" fmla="*/ 0 h 411"/>
                <a:gd name="T20" fmla="*/ 171 w 290"/>
                <a:gd name="T21" fmla="*/ 29 h 411"/>
                <a:gd name="T22" fmla="*/ 213 w 290"/>
                <a:gd name="T23" fmla="*/ 39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0" h="411">
                  <a:moveTo>
                    <a:pt x="213" y="39"/>
                  </a:moveTo>
                  <a:lnTo>
                    <a:pt x="205" y="78"/>
                  </a:lnTo>
                  <a:lnTo>
                    <a:pt x="196" y="108"/>
                  </a:lnTo>
                  <a:lnTo>
                    <a:pt x="290" y="127"/>
                  </a:lnTo>
                  <a:lnTo>
                    <a:pt x="273" y="294"/>
                  </a:lnTo>
                  <a:lnTo>
                    <a:pt x="256" y="411"/>
                  </a:lnTo>
                  <a:lnTo>
                    <a:pt x="171" y="401"/>
                  </a:lnTo>
                  <a:lnTo>
                    <a:pt x="0" y="362"/>
                  </a:lnTo>
                  <a:lnTo>
                    <a:pt x="9" y="313"/>
                  </a:lnTo>
                  <a:lnTo>
                    <a:pt x="60" y="0"/>
                  </a:lnTo>
                  <a:lnTo>
                    <a:pt x="171" y="29"/>
                  </a:lnTo>
                  <a:lnTo>
                    <a:pt x="213" y="39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Freeform 65"/>
            <p:cNvSpPr>
              <a:spLocks/>
            </p:cNvSpPr>
            <p:nvPr/>
          </p:nvSpPr>
          <p:spPr bwMode="auto">
            <a:xfrm>
              <a:off x="2064" y="2448"/>
              <a:ext cx="521" cy="382"/>
            </a:xfrm>
            <a:custGeom>
              <a:avLst/>
              <a:gdLst>
                <a:gd name="T0" fmla="*/ 9 w 521"/>
                <a:gd name="T1" fmla="*/ 0 h 382"/>
                <a:gd name="T2" fmla="*/ 77 w 521"/>
                <a:gd name="T3" fmla="*/ 10 h 382"/>
                <a:gd name="T4" fmla="*/ 145 w 521"/>
                <a:gd name="T5" fmla="*/ 29 h 382"/>
                <a:gd name="T6" fmla="*/ 205 w 521"/>
                <a:gd name="T7" fmla="*/ 39 h 382"/>
                <a:gd name="T8" fmla="*/ 290 w 521"/>
                <a:gd name="T9" fmla="*/ 59 h 382"/>
                <a:gd name="T10" fmla="*/ 367 w 521"/>
                <a:gd name="T11" fmla="*/ 68 h 382"/>
                <a:gd name="T12" fmla="*/ 435 w 521"/>
                <a:gd name="T13" fmla="*/ 78 h 382"/>
                <a:gd name="T14" fmla="*/ 521 w 521"/>
                <a:gd name="T15" fmla="*/ 98 h 382"/>
                <a:gd name="T16" fmla="*/ 512 w 521"/>
                <a:gd name="T17" fmla="*/ 157 h 382"/>
                <a:gd name="T18" fmla="*/ 504 w 521"/>
                <a:gd name="T19" fmla="*/ 264 h 382"/>
                <a:gd name="T20" fmla="*/ 495 w 521"/>
                <a:gd name="T21" fmla="*/ 382 h 382"/>
                <a:gd name="T22" fmla="*/ 179 w 521"/>
                <a:gd name="T23" fmla="*/ 333 h 382"/>
                <a:gd name="T24" fmla="*/ 171 w 521"/>
                <a:gd name="T25" fmla="*/ 372 h 382"/>
                <a:gd name="T26" fmla="*/ 162 w 521"/>
                <a:gd name="T27" fmla="*/ 352 h 382"/>
                <a:gd name="T28" fmla="*/ 145 w 521"/>
                <a:gd name="T29" fmla="*/ 352 h 382"/>
                <a:gd name="T30" fmla="*/ 137 w 521"/>
                <a:gd name="T31" fmla="*/ 352 h 382"/>
                <a:gd name="T32" fmla="*/ 128 w 521"/>
                <a:gd name="T33" fmla="*/ 352 h 382"/>
                <a:gd name="T34" fmla="*/ 111 w 521"/>
                <a:gd name="T35" fmla="*/ 352 h 382"/>
                <a:gd name="T36" fmla="*/ 103 w 521"/>
                <a:gd name="T37" fmla="*/ 352 h 382"/>
                <a:gd name="T38" fmla="*/ 94 w 521"/>
                <a:gd name="T39" fmla="*/ 352 h 382"/>
                <a:gd name="T40" fmla="*/ 77 w 521"/>
                <a:gd name="T41" fmla="*/ 352 h 382"/>
                <a:gd name="T42" fmla="*/ 86 w 521"/>
                <a:gd name="T43" fmla="*/ 333 h 382"/>
                <a:gd name="T44" fmla="*/ 68 w 521"/>
                <a:gd name="T45" fmla="*/ 323 h 382"/>
                <a:gd name="T46" fmla="*/ 68 w 521"/>
                <a:gd name="T47" fmla="*/ 294 h 382"/>
                <a:gd name="T48" fmla="*/ 60 w 521"/>
                <a:gd name="T49" fmla="*/ 284 h 382"/>
                <a:gd name="T50" fmla="*/ 60 w 521"/>
                <a:gd name="T51" fmla="*/ 254 h 382"/>
                <a:gd name="T52" fmla="*/ 43 w 521"/>
                <a:gd name="T53" fmla="*/ 264 h 382"/>
                <a:gd name="T54" fmla="*/ 26 w 521"/>
                <a:gd name="T55" fmla="*/ 254 h 382"/>
                <a:gd name="T56" fmla="*/ 26 w 521"/>
                <a:gd name="T57" fmla="*/ 245 h 382"/>
                <a:gd name="T58" fmla="*/ 34 w 521"/>
                <a:gd name="T59" fmla="*/ 235 h 382"/>
                <a:gd name="T60" fmla="*/ 34 w 521"/>
                <a:gd name="T61" fmla="*/ 215 h 382"/>
                <a:gd name="T62" fmla="*/ 51 w 521"/>
                <a:gd name="T63" fmla="*/ 186 h 382"/>
                <a:gd name="T64" fmla="*/ 34 w 521"/>
                <a:gd name="T65" fmla="*/ 176 h 382"/>
                <a:gd name="T66" fmla="*/ 26 w 521"/>
                <a:gd name="T67" fmla="*/ 166 h 382"/>
                <a:gd name="T68" fmla="*/ 26 w 521"/>
                <a:gd name="T69" fmla="*/ 147 h 382"/>
                <a:gd name="T70" fmla="*/ 17 w 521"/>
                <a:gd name="T71" fmla="*/ 137 h 382"/>
                <a:gd name="T72" fmla="*/ 0 w 521"/>
                <a:gd name="T73" fmla="*/ 108 h 382"/>
                <a:gd name="T74" fmla="*/ 0 w 521"/>
                <a:gd name="T75" fmla="*/ 88 h 382"/>
                <a:gd name="T76" fmla="*/ 0 w 521"/>
                <a:gd name="T77" fmla="*/ 68 h 382"/>
                <a:gd name="T78" fmla="*/ 0 w 521"/>
                <a:gd name="T79" fmla="*/ 49 h 382"/>
                <a:gd name="T80" fmla="*/ 9 w 521"/>
                <a:gd name="T81" fmla="*/ 10 h 382"/>
                <a:gd name="T82" fmla="*/ 9 w 521"/>
                <a:gd name="T83" fmla="*/ 0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21" h="382">
                  <a:moveTo>
                    <a:pt x="9" y="0"/>
                  </a:moveTo>
                  <a:lnTo>
                    <a:pt x="77" y="10"/>
                  </a:lnTo>
                  <a:lnTo>
                    <a:pt x="145" y="29"/>
                  </a:lnTo>
                  <a:lnTo>
                    <a:pt x="205" y="39"/>
                  </a:lnTo>
                  <a:lnTo>
                    <a:pt x="290" y="59"/>
                  </a:lnTo>
                  <a:lnTo>
                    <a:pt x="367" y="68"/>
                  </a:lnTo>
                  <a:lnTo>
                    <a:pt x="435" y="78"/>
                  </a:lnTo>
                  <a:lnTo>
                    <a:pt x="521" y="98"/>
                  </a:lnTo>
                  <a:lnTo>
                    <a:pt x="512" y="157"/>
                  </a:lnTo>
                  <a:lnTo>
                    <a:pt x="504" y="264"/>
                  </a:lnTo>
                  <a:lnTo>
                    <a:pt x="495" y="382"/>
                  </a:lnTo>
                  <a:lnTo>
                    <a:pt x="179" y="333"/>
                  </a:lnTo>
                  <a:lnTo>
                    <a:pt x="171" y="372"/>
                  </a:lnTo>
                  <a:lnTo>
                    <a:pt x="162" y="352"/>
                  </a:lnTo>
                  <a:lnTo>
                    <a:pt x="145" y="352"/>
                  </a:lnTo>
                  <a:lnTo>
                    <a:pt x="137" y="352"/>
                  </a:lnTo>
                  <a:lnTo>
                    <a:pt x="128" y="352"/>
                  </a:lnTo>
                  <a:lnTo>
                    <a:pt x="111" y="352"/>
                  </a:lnTo>
                  <a:lnTo>
                    <a:pt x="103" y="352"/>
                  </a:lnTo>
                  <a:lnTo>
                    <a:pt x="94" y="352"/>
                  </a:lnTo>
                  <a:lnTo>
                    <a:pt x="77" y="352"/>
                  </a:lnTo>
                  <a:lnTo>
                    <a:pt x="86" y="333"/>
                  </a:lnTo>
                  <a:lnTo>
                    <a:pt x="68" y="323"/>
                  </a:lnTo>
                  <a:lnTo>
                    <a:pt x="68" y="294"/>
                  </a:lnTo>
                  <a:lnTo>
                    <a:pt x="60" y="284"/>
                  </a:lnTo>
                  <a:lnTo>
                    <a:pt x="60" y="254"/>
                  </a:lnTo>
                  <a:lnTo>
                    <a:pt x="43" y="264"/>
                  </a:lnTo>
                  <a:lnTo>
                    <a:pt x="26" y="254"/>
                  </a:lnTo>
                  <a:lnTo>
                    <a:pt x="26" y="245"/>
                  </a:lnTo>
                  <a:lnTo>
                    <a:pt x="34" y="235"/>
                  </a:lnTo>
                  <a:lnTo>
                    <a:pt x="34" y="215"/>
                  </a:lnTo>
                  <a:lnTo>
                    <a:pt x="51" y="186"/>
                  </a:lnTo>
                  <a:lnTo>
                    <a:pt x="34" y="176"/>
                  </a:lnTo>
                  <a:lnTo>
                    <a:pt x="26" y="166"/>
                  </a:lnTo>
                  <a:lnTo>
                    <a:pt x="26" y="147"/>
                  </a:lnTo>
                  <a:lnTo>
                    <a:pt x="17" y="137"/>
                  </a:lnTo>
                  <a:lnTo>
                    <a:pt x="0" y="108"/>
                  </a:lnTo>
                  <a:lnTo>
                    <a:pt x="0" y="88"/>
                  </a:lnTo>
                  <a:lnTo>
                    <a:pt x="0" y="68"/>
                  </a:lnTo>
                  <a:lnTo>
                    <a:pt x="0" y="49"/>
                  </a:lnTo>
                  <a:lnTo>
                    <a:pt x="9" y="1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Freeform 66"/>
            <p:cNvSpPr>
              <a:spLocks/>
            </p:cNvSpPr>
            <p:nvPr/>
          </p:nvSpPr>
          <p:spPr bwMode="auto">
            <a:xfrm>
              <a:off x="2544" y="2784"/>
              <a:ext cx="367" cy="333"/>
            </a:xfrm>
            <a:custGeom>
              <a:avLst/>
              <a:gdLst>
                <a:gd name="T0" fmla="*/ 367 w 367"/>
                <a:gd name="T1" fmla="*/ 49 h 333"/>
                <a:gd name="T2" fmla="*/ 341 w 367"/>
                <a:gd name="T3" fmla="*/ 333 h 333"/>
                <a:gd name="T4" fmla="*/ 239 w 367"/>
                <a:gd name="T5" fmla="*/ 323 h 333"/>
                <a:gd name="T6" fmla="*/ 94 w 367"/>
                <a:gd name="T7" fmla="*/ 303 h 333"/>
                <a:gd name="T8" fmla="*/ 0 w 367"/>
                <a:gd name="T9" fmla="*/ 284 h 333"/>
                <a:gd name="T10" fmla="*/ 9 w 367"/>
                <a:gd name="T11" fmla="*/ 254 h 333"/>
                <a:gd name="T12" fmla="*/ 17 w 367"/>
                <a:gd name="T13" fmla="*/ 215 h 333"/>
                <a:gd name="T14" fmla="*/ 43 w 367"/>
                <a:gd name="T15" fmla="*/ 39 h 333"/>
                <a:gd name="T16" fmla="*/ 51 w 367"/>
                <a:gd name="T17" fmla="*/ 0 h 333"/>
                <a:gd name="T18" fmla="*/ 367 w 367"/>
                <a:gd name="T19" fmla="*/ 49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7" h="333">
                  <a:moveTo>
                    <a:pt x="367" y="49"/>
                  </a:moveTo>
                  <a:lnTo>
                    <a:pt x="341" y="333"/>
                  </a:lnTo>
                  <a:lnTo>
                    <a:pt x="239" y="323"/>
                  </a:lnTo>
                  <a:lnTo>
                    <a:pt x="94" y="303"/>
                  </a:lnTo>
                  <a:lnTo>
                    <a:pt x="0" y="284"/>
                  </a:lnTo>
                  <a:lnTo>
                    <a:pt x="9" y="254"/>
                  </a:lnTo>
                  <a:lnTo>
                    <a:pt x="17" y="215"/>
                  </a:lnTo>
                  <a:lnTo>
                    <a:pt x="43" y="39"/>
                  </a:lnTo>
                  <a:lnTo>
                    <a:pt x="51" y="0"/>
                  </a:lnTo>
                  <a:lnTo>
                    <a:pt x="367" y="49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Freeform 67"/>
            <p:cNvSpPr>
              <a:spLocks/>
            </p:cNvSpPr>
            <p:nvPr/>
          </p:nvSpPr>
          <p:spPr bwMode="auto">
            <a:xfrm>
              <a:off x="2261" y="3086"/>
              <a:ext cx="375" cy="343"/>
            </a:xfrm>
            <a:custGeom>
              <a:avLst/>
              <a:gdLst>
                <a:gd name="T0" fmla="*/ 34 w 375"/>
                <a:gd name="T1" fmla="*/ 0 h 343"/>
                <a:gd name="T2" fmla="*/ 179 w 375"/>
                <a:gd name="T3" fmla="*/ 20 h 343"/>
                <a:gd name="T4" fmla="*/ 281 w 375"/>
                <a:gd name="T5" fmla="*/ 30 h 343"/>
                <a:gd name="T6" fmla="*/ 375 w 375"/>
                <a:gd name="T7" fmla="*/ 49 h 343"/>
                <a:gd name="T8" fmla="*/ 367 w 375"/>
                <a:gd name="T9" fmla="*/ 216 h 343"/>
                <a:gd name="T10" fmla="*/ 358 w 375"/>
                <a:gd name="T11" fmla="*/ 343 h 343"/>
                <a:gd name="T12" fmla="*/ 299 w 375"/>
                <a:gd name="T13" fmla="*/ 333 h 343"/>
                <a:gd name="T14" fmla="*/ 0 w 375"/>
                <a:gd name="T15" fmla="*/ 284 h 343"/>
                <a:gd name="T16" fmla="*/ 17 w 375"/>
                <a:gd name="T17" fmla="*/ 167 h 343"/>
                <a:gd name="T18" fmla="*/ 34 w 375"/>
                <a:gd name="T19" fmla="*/ 0 h 343"/>
                <a:gd name="T20" fmla="*/ 34 w 375"/>
                <a:gd name="T21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5" h="343">
                  <a:moveTo>
                    <a:pt x="34" y="0"/>
                  </a:moveTo>
                  <a:lnTo>
                    <a:pt x="179" y="20"/>
                  </a:lnTo>
                  <a:lnTo>
                    <a:pt x="281" y="30"/>
                  </a:lnTo>
                  <a:lnTo>
                    <a:pt x="375" y="49"/>
                  </a:lnTo>
                  <a:lnTo>
                    <a:pt x="367" y="216"/>
                  </a:lnTo>
                  <a:lnTo>
                    <a:pt x="358" y="343"/>
                  </a:lnTo>
                  <a:lnTo>
                    <a:pt x="299" y="333"/>
                  </a:lnTo>
                  <a:lnTo>
                    <a:pt x="0" y="284"/>
                  </a:lnTo>
                  <a:lnTo>
                    <a:pt x="17" y="167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Freeform 68"/>
            <p:cNvSpPr>
              <a:spLocks/>
            </p:cNvSpPr>
            <p:nvPr/>
          </p:nvSpPr>
          <p:spPr bwMode="auto">
            <a:xfrm>
              <a:off x="2201" y="3370"/>
              <a:ext cx="367" cy="421"/>
            </a:xfrm>
            <a:custGeom>
              <a:avLst/>
              <a:gdLst>
                <a:gd name="T0" fmla="*/ 367 w 367"/>
                <a:gd name="T1" fmla="*/ 49 h 421"/>
                <a:gd name="T2" fmla="*/ 367 w 367"/>
                <a:gd name="T3" fmla="*/ 88 h 421"/>
                <a:gd name="T4" fmla="*/ 367 w 367"/>
                <a:gd name="T5" fmla="*/ 88 h 421"/>
                <a:gd name="T6" fmla="*/ 350 w 367"/>
                <a:gd name="T7" fmla="*/ 235 h 421"/>
                <a:gd name="T8" fmla="*/ 341 w 367"/>
                <a:gd name="T9" fmla="*/ 314 h 421"/>
                <a:gd name="T10" fmla="*/ 333 w 367"/>
                <a:gd name="T11" fmla="*/ 411 h 421"/>
                <a:gd name="T12" fmla="*/ 205 w 367"/>
                <a:gd name="T13" fmla="*/ 392 h 421"/>
                <a:gd name="T14" fmla="*/ 137 w 367"/>
                <a:gd name="T15" fmla="*/ 382 h 421"/>
                <a:gd name="T16" fmla="*/ 137 w 367"/>
                <a:gd name="T17" fmla="*/ 402 h 421"/>
                <a:gd name="T18" fmla="*/ 94 w 367"/>
                <a:gd name="T19" fmla="*/ 402 h 421"/>
                <a:gd name="T20" fmla="*/ 51 w 367"/>
                <a:gd name="T21" fmla="*/ 392 h 421"/>
                <a:gd name="T22" fmla="*/ 51 w 367"/>
                <a:gd name="T23" fmla="*/ 421 h 421"/>
                <a:gd name="T24" fmla="*/ 0 w 367"/>
                <a:gd name="T25" fmla="*/ 411 h 421"/>
                <a:gd name="T26" fmla="*/ 9 w 367"/>
                <a:gd name="T27" fmla="*/ 353 h 421"/>
                <a:gd name="T28" fmla="*/ 17 w 367"/>
                <a:gd name="T29" fmla="*/ 304 h 421"/>
                <a:gd name="T30" fmla="*/ 26 w 367"/>
                <a:gd name="T31" fmla="*/ 265 h 421"/>
                <a:gd name="T32" fmla="*/ 60 w 367"/>
                <a:gd name="T33" fmla="*/ 0 h 421"/>
                <a:gd name="T34" fmla="*/ 367 w 367"/>
                <a:gd name="T35" fmla="*/ 49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7" h="421">
                  <a:moveTo>
                    <a:pt x="367" y="49"/>
                  </a:moveTo>
                  <a:lnTo>
                    <a:pt x="367" y="88"/>
                  </a:lnTo>
                  <a:lnTo>
                    <a:pt x="367" y="88"/>
                  </a:lnTo>
                  <a:lnTo>
                    <a:pt x="350" y="235"/>
                  </a:lnTo>
                  <a:lnTo>
                    <a:pt x="341" y="314"/>
                  </a:lnTo>
                  <a:lnTo>
                    <a:pt x="333" y="411"/>
                  </a:lnTo>
                  <a:lnTo>
                    <a:pt x="205" y="392"/>
                  </a:lnTo>
                  <a:lnTo>
                    <a:pt x="137" y="382"/>
                  </a:lnTo>
                  <a:lnTo>
                    <a:pt x="137" y="402"/>
                  </a:lnTo>
                  <a:lnTo>
                    <a:pt x="94" y="402"/>
                  </a:lnTo>
                  <a:lnTo>
                    <a:pt x="51" y="392"/>
                  </a:lnTo>
                  <a:lnTo>
                    <a:pt x="51" y="421"/>
                  </a:lnTo>
                  <a:lnTo>
                    <a:pt x="0" y="411"/>
                  </a:lnTo>
                  <a:lnTo>
                    <a:pt x="9" y="353"/>
                  </a:lnTo>
                  <a:lnTo>
                    <a:pt x="17" y="304"/>
                  </a:lnTo>
                  <a:lnTo>
                    <a:pt x="26" y="265"/>
                  </a:lnTo>
                  <a:lnTo>
                    <a:pt x="60" y="0"/>
                  </a:lnTo>
                  <a:lnTo>
                    <a:pt x="367" y="49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Freeform 69"/>
            <p:cNvSpPr>
              <a:spLocks/>
            </p:cNvSpPr>
            <p:nvPr/>
          </p:nvSpPr>
          <p:spPr bwMode="auto">
            <a:xfrm>
              <a:off x="2338" y="3458"/>
              <a:ext cx="716" cy="793"/>
            </a:xfrm>
            <a:custGeom>
              <a:avLst/>
              <a:gdLst>
                <a:gd name="T0" fmla="*/ 384 w 716"/>
                <a:gd name="T1" fmla="*/ 10 h 793"/>
                <a:gd name="T2" fmla="*/ 392 w 716"/>
                <a:gd name="T3" fmla="*/ 167 h 793"/>
                <a:gd name="T4" fmla="*/ 426 w 716"/>
                <a:gd name="T5" fmla="*/ 186 h 793"/>
                <a:gd name="T6" fmla="*/ 477 w 716"/>
                <a:gd name="T7" fmla="*/ 196 h 793"/>
                <a:gd name="T8" fmla="*/ 495 w 716"/>
                <a:gd name="T9" fmla="*/ 206 h 793"/>
                <a:gd name="T10" fmla="*/ 520 w 716"/>
                <a:gd name="T11" fmla="*/ 226 h 793"/>
                <a:gd name="T12" fmla="*/ 554 w 716"/>
                <a:gd name="T13" fmla="*/ 216 h 793"/>
                <a:gd name="T14" fmla="*/ 588 w 716"/>
                <a:gd name="T15" fmla="*/ 206 h 793"/>
                <a:gd name="T16" fmla="*/ 640 w 716"/>
                <a:gd name="T17" fmla="*/ 206 h 793"/>
                <a:gd name="T18" fmla="*/ 674 w 716"/>
                <a:gd name="T19" fmla="*/ 235 h 793"/>
                <a:gd name="T20" fmla="*/ 691 w 716"/>
                <a:gd name="T21" fmla="*/ 353 h 793"/>
                <a:gd name="T22" fmla="*/ 699 w 716"/>
                <a:gd name="T23" fmla="*/ 382 h 793"/>
                <a:gd name="T24" fmla="*/ 716 w 716"/>
                <a:gd name="T25" fmla="*/ 441 h 793"/>
                <a:gd name="T26" fmla="*/ 708 w 716"/>
                <a:gd name="T27" fmla="*/ 470 h 793"/>
                <a:gd name="T28" fmla="*/ 699 w 716"/>
                <a:gd name="T29" fmla="*/ 500 h 793"/>
                <a:gd name="T30" fmla="*/ 665 w 716"/>
                <a:gd name="T31" fmla="*/ 529 h 793"/>
                <a:gd name="T32" fmla="*/ 648 w 716"/>
                <a:gd name="T33" fmla="*/ 519 h 793"/>
                <a:gd name="T34" fmla="*/ 640 w 716"/>
                <a:gd name="T35" fmla="*/ 539 h 793"/>
                <a:gd name="T36" fmla="*/ 614 w 716"/>
                <a:gd name="T37" fmla="*/ 568 h 793"/>
                <a:gd name="T38" fmla="*/ 571 w 716"/>
                <a:gd name="T39" fmla="*/ 598 h 793"/>
                <a:gd name="T40" fmla="*/ 546 w 716"/>
                <a:gd name="T41" fmla="*/ 598 h 793"/>
                <a:gd name="T42" fmla="*/ 546 w 716"/>
                <a:gd name="T43" fmla="*/ 607 h 793"/>
                <a:gd name="T44" fmla="*/ 529 w 716"/>
                <a:gd name="T45" fmla="*/ 627 h 793"/>
                <a:gd name="T46" fmla="*/ 520 w 716"/>
                <a:gd name="T47" fmla="*/ 637 h 793"/>
                <a:gd name="T48" fmla="*/ 495 w 716"/>
                <a:gd name="T49" fmla="*/ 647 h 793"/>
                <a:gd name="T50" fmla="*/ 495 w 716"/>
                <a:gd name="T51" fmla="*/ 686 h 793"/>
                <a:gd name="T52" fmla="*/ 486 w 716"/>
                <a:gd name="T53" fmla="*/ 725 h 793"/>
                <a:gd name="T54" fmla="*/ 512 w 716"/>
                <a:gd name="T55" fmla="*/ 784 h 793"/>
                <a:gd name="T56" fmla="*/ 495 w 716"/>
                <a:gd name="T57" fmla="*/ 793 h 793"/>
                <a:gd name="T58" fmla="*/ 443 w 716"/>
                <a:gd name="T59" fmla="*/ 774 h 793"/>
                <a:gd name="T60" fmla="*/ 392 w 716"/>
                <a:gd name="T61" fmla="*/ 745 h 793"/>
                <a:gd name="T62" fmla="*/ 375 w 716"/>
                <a:gd name="T63" fmla="*/ 696 h 793"/>
                <a:gd name="T64" fmla="*/ 375 w 716"/>
                <a:gd name="T65" fmla="*/ 676 h 793"/>
                <a:gd name="T66" fmla="*/ 358 w 716"/>
                <a:gd name="T67" fmla="*/ 647 h 793"/>
                <a:gd name="T68" fmla="*/ 315 w 716"/>
                <a:gd name="T69" fmla="*/ 568 h 793"/>
                <a:gd name="T70" fmla="*/ 273 w 716"/>
                <a:gd name="T71" fmla="*/ 500 h 793"/>
                <a:gd name="T72" fmla="*/ 230 w 716"/>
                <a:gd name="T73" fmla="*/ 480 h 793"/>
                <a:gd name="T74" fmla="*/ 187 w 716"/>
                <a:gd name="T75" fmla="*/ 529 h 793"/>
                <a:gd name="T76" fmla="*/ 102 w 716"/>
                <a:gd name="T77" fmla="*/ 490 h 793"/>
                <a:gd name="T78" fmla="*/ 94 w 716"/>
                <a:gd name="T79" fmla="*/ 441 h 793"/>
                <a:gd name="T80" fmla="*/ 85 w 716"/>
                <a:gd name="T81" fmla="*/ 412 h 793"/>
                <a:gd name="T82" fmla="*/ 34 w 716"/>
                <a:gd name="T83" fmla="*/ 353 h 793"/>
                <a:gd name="T84" fmla="*/ 17 w 716"/>
                <a:gd name="T85" fmla="*/ 323 h 793"/>
                <a:gd name="T86" fmla="*/ 0 w 716"/>
                <a:gd name="T87" fmla="*/ 294 h 793"/>
                <a:gd name="T88" fmla="*/ 204 w 716"/>
                <a:gd name="T89" fmla="*/ 226 h 793"/>
                <a:gd name="T90" fmla="*/ 230 w 716"/>
                <a:gd name="T91" fmla="*/ 0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716" h="793">
                  <a:moveTo>
                    <a:pt x="230" y="0"/>
                  </a:moveTo>
                  <a:lnTo>
                    <a:pt x="384" y="10"/>
                  </a:lnTo>
                  <a:lnTo>
                    <a:pt x="375" y="147"/>
                  </a:lnTo>
                  <a:lnTo>
                    <a:pt x="392" y="167"/>
                  </a:lnTo>
                  <a:lnTo>
                    <a:pt x="409" y="167"/>
                  </a:lnTo>
                  <a:lnTo>
                    <a:pt x="426" y="186"/>
                  </a:lnTo>
                  <a:lnTo>
                    <a:pt x="443" y="186"/>
                  </a:lnTo>
                  <a:lnTo>
                    <a:pt x="477" y="196"/>
                  </a:lnTo>
                  <a:lnTo>
                    <a:pt x="486" y="206"/>
                  </a:lnTo>
                  <a:lnTo>
                    <a:pt x="495" y="206"/>
                  </a:lnTo>
                  <a:lnTo>
                    <a:pt x="512" y="216"/>
                  </a:lnTo>
                  <a:lnTo>
                    <a:pt x="520" y="226"/>
                  </a:lnTo>
                  <a:lnTo>
                    <a:pt x="529" y="206"/>
                  </a:lnTo>
                  <a:lnTo>
                    <a:pt x="554" y="216"/>
                  </a:lnTo>
                  <a:lnTo>
                    <a:pt x="571" y="226"/>
                  </a:lnTo>
                  <a:lnTo>
                    <a:pt x="588" y="206"/>
                  </a:lnTo>
                  <a:lnTo>
                    <a:pt x="614" y="206"/>
                  </a:lnTo>
                  <a:lnTo>
                    <a:pt x="640" y="206"/>
                  </a:lnTo>
                  <a:lnTo>
                    <a:pt x="665" y="226"/>
                  </a:lnTo>
                  <a:lnTo>
                    <a:pt x="674" y="235"/>
                  </a:lnTo>
                  <a:lnTo>
                    <a:pt x="691" y="235"/>
                  </a:lnTo>
                  <a:lnTo>
                    <a:pt x="691" y="353"/>
                  </a:lnTo>
                  <a:lnTo>
                    <a:pt x="699" y="363"/>
                  </a:lnTo>
                  <a:lnTo>
                    <a:pt x="699" y="382"/>
                  </a:lnTo>
                  <a:lnTo>
                    <a:pt x="716" y="412"/>
                  </a:lnTo>
                  <a:lnTo>
                    <a:pt x="716" y="441"/>
                  </a:lnTo>
                  <a:lnTo>
                    <a:pt x="708" y="451"/>
                  </a:lnTo>
                  <a:lnTo>
                    <a:pt x="708" y="470"/>
                  </a:lnTo>
                  <a:lnTo>
                    <a:pt x="708" y="490"/>
                  </a:lnTo>
                  <a:lnTo>
                    <a:pt x="699" y="500"/>
                  </a:lnTo>
                  <a:lnTo>
                    <a:pt x="699" y="519"/>
                  </a:lnTo>
                  <a:lnTo>
                    <a:pt x="665" y="529"/>
                  </a:lnTo>
                  <a:lnTo>
                    <a:pt x="648" y="529"/>
                  </a:lnTo>
                  <a:lnTo>
                    <a:pt x="648" y="519"/>
                  </a:lnTo>
                  <a:lnTo>
                    <a:pt x="640" y="519"/>
                  </a:lnTo>
                  <a:lnTo>
                    <a:pt x="640" y="539"/>
                  </a:lnTo>
                  <a:lnTo>
                    <a:pt x="631" y="549"/>
                  </a:lnTo>
                  <a:lnTo>
                    <a:pt x="614" y="568"/>
                  </a:lnTo>
                  <a:lnTo>
                    <a:pt x="588" y="588"/>
                  </a:lnTo>
                  <a:lnTo>
                    <a:pt x="571" y="598"/>
                  </a:lnTo>
                  <a:lnTo>
                    <a:pt x="563" y="588"/>
                  </a:lnTo>
                  <a:lnTo>
                    <a:pt x="546" y="598"/>
                  </a:lnTo>
                  <a:lnTo>
                    <a:pt x="554" y="607"/>
                  </a:lnTo>
                  <a:lnTo>
                    <a:pt x="546" y="607"/>
                  </a:lnTo>
                  <a:lnTo>
                    <a:pt x="537" y="607"/>
                  </a:lnTo>
                  <a:lnTo>
                    <a:pt x="529" y="627"/>
                  </a:lnTo>
                  <a:lnTo>
                    <a:pt x="520" y="627"/>
                  </a:lnTo>
                  <a:lnTo>
                    <a:pt x="520" y="637"/>
                  </a:lnTo>
                  <a:lnTo>
                    <a:pt x="503" y="647"/>
                  </a:lnTo>
                  <a:lnTo>
                    <a:pt x="495" y="647"/>
                  </a:lnTo>
                  <a:lnTo>
                    <a:pt x="503" y="656"/>
                  </a:lnTo>
                  <a:lnTo>
                    <a:pt x="495" y="686"/>
                  </a:lnTo>
                  <a:lnTo>
                    <a:pt x="495" y="696"/>
                  </a:lnTo>
                  <a:lnTo>
                    <a:pt x="486" y="725"/>
                  </a:lnTo>
                  <a:lnTo>
                    <a:pt x="495" y="764"/>
                  </a:lnTo>
                  <a:lnTo>
                    <a:pt x="512" y="784"/>
                  </a:lnTo>
                  <a:lnTo>
                    <a:pt x="503" y="784"/>
                  </a:lnTo>
                  <a:lnTo>
                    <a:pt x="495" y="793"/>
                  </a:lnTo>
                  <a:lnTo>
                    <a:pt x="469" y="774"/>
                  </a:lnTo>
                  <a:lnTo>
                    <a:pt x="443" y="774"/>
                  </a:lnTo>
                  <a:lnTo>
                    <a:pt x="409" y="754"/>
                  </a:lnTo>
                  <a:lnTo>
                    <a:pt x="392" y="745"/>
                  </a:lnTo>
                  <a:lnTo>
                    <a:pt x="392" y="725"/>
                  </a:lnTo>
                  <a:lnTo>
                    <a:pt x="375" y="696"/>
                  </a:lnTo>
                  <a:lnTo>
                    <a:pt x="375" y="686"/>
                  </a:lnTo>
                  <a:lnTo>
                    <a:pt x="375" y="676"/>
                  </a:lnTo>
                  <a:lnTo>
                    <a:pt x="367" y="656"/>
                  </a:lnTo>
                  <a:lnTo>
                    <a:pt x="358" y="647"/>
                  </a:lnTo>
                  <a:lnTo>
                    <a:pt x="332" y="598"/>
                  </a:lnTo>
                  <a:lnTo>
                    <a:pt x="315" y="568"/>
                  </a:lnTo>
                  <a:lnTo>
                    <a:pt x="315" y="549"/>
                  </a:lnTo>
                  <a:lnTo>
                    <a:pt x="273" y="500"/>
                  </a:lnTo>
                  <a:lnTo>
                    <a:pt x="256" y="490"/>
                  </a:lnTo>
                  <a:lnTo>
                    <a:pt x="230" y="480"/>
                  </a:lnTo>
                  <a:lnTo>
                    <a:pt x="213" y="490"/>
                  </a:lnTo>
                  <a:lnTo>
                    <a:pt x="187" y="529"/>
                  </a:lnTo>
                  <a:lnTo>
                    <a:pt x="170" y="539"/>
                  </a:lnTo>
                  <a:lnTo>
                    <a:pt x="102" y="490"/>
                  </a:lnTo>
                  <a:lnTo>
                    <a:pt x="94" y="461"/>
                  </a:lnTo>
                  <a:lnTo>
                    <a:pt x="94" y="441"/>
                  </a:lnTo>
                  <a:lnTo>
                    <a:pt x="85" y="421"/>
                  </a:lnTo>
                  <a:lnTo>
                    <a:pt x="85" y="412"/>
                  </a:lnTo>
                  <a:lnTo>
                    <a:pt x="59" y="382"/>
                  </a:lnTo>
                  <a:lnTo>
                    <a:pt x="34" y="353"/>
                  </a:lnTo>
                  <a:lnTo>
                    <a:pt x="17" y="343"/>
                  </a:lnTo>
                  <a:lnTo>
                    <a:pt x="17" y="323"/>
                  </a:lnTo>
                  <a:lnTo>
                    <a:pt x="0" y="314"/>
                  </a:lnTo>
                  <a:lnTo>
                    <a:pt x="0" y="294"/>
                  </a:lnTo>
                  <a:lnTo>
                    <a:pt x="196" y="323"/>
                  </a:lnTo>
                  <a:lnTo>
                    <a:pt x="204" y="226"/>
                  </a:lnTo>
                  <a:lnTo>
                    <a:pt x="213" y="147"/>
                  </a:lnTo>
                  <a:lnTo>
                    <a:pt x="230" y="0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70"/>
            <p:cNvSpPr>
              <a:spLocks/>
            </p:cNvSpPr>
            <p:nvPr/>
          </p:nvSpPr>
          <p:spPr bwMode="auto">
            <a:xfrm>
              <a:off x="2560" y="3419"/>
              <a:ext cx="443" cy="265"/>
            </a:xfrm>
            <a:custGeom>
              <a:avLst/>
              <a:gdLst>
                <a:gd name="T0" fmla="*/ 59 w 443"/>
                <a:gd name="T1" fmla="*/ 10 h 265"/>
                <a:gd name="T2" fmla="*/ 435 w 443"/>
                <a:gd name="T3" fmla="*/ 20 h 265"/>
                <a:gd name="T4" fmla="*/ 435 w 443"/>
                <a:gd name="T5" fmla="*/ 59 h 265"/>
                <a:gd name="T6" fmla="*/ 443 w 443"/>
                <a:gd name="T7" fmla="*/ 118 h 265"/>
                <a:gd name="T8" fmla="*/ 443 w 443"/>
                <a:gd name="T9" fmla="*/ 235 h 265"/>
                <a:gd name="T10" fmla="*/ 443 w 443"/>
                <a:gd name="T11" fmla="*/ 265 h 265"/>
                <a:gd name="T12" fmla="*/ 418 w 443"/>
                <a:gd name="T13" fmla="*/ 245 h 265"/>
                <a:gd name="T14" fmla="*/ 392 w 443"/>
                <a:gd name="T15" fmla="*/ 245 h 265"/>
                <a:gd name="T16" fmla="*/ 383 w 443"/>
                <a:gd name="T17" fmla="*/ 245 h 265"/>
                <a:gd name="T18" fmla="*/ 366 w 443"/>
                <a:gd name="T19" fmla="*/ 245 h 265"/>
                <a:gd name="T20" fmla="*/ 349 w 443"/>
                <a:gd name="T21" fmla="*/ 265 h 265"/>
                <a:gd name="T22" fmla="*/ 332 w 443"/>
                <a:gd name="T23" fmla="*/ 255 h 265"/>
                <a:gd name="T24" fmla="*/ 307 w 443"/>
                <a:gd name="T25" fmla="*/ 245 h 265"/>
                <a:gd name="T26" fmla="*/ 298 w 443"/>
                <a:gd name="T27" fmla="*/ 265 h 265"/>
                <a:gd name="T28" fmla="*/ 290 w 443"/>
                <a:gd name="T29" fmla="*/ 255 h 265"/>
                <a:gd name="T30" fmla="*/ 273 w 443"/>
                <a:gd name="T31" fmla="*/ 245 h 265"/>
                <a:gd name="T32" fmla="*/ 264 w 443"/>
                <a:gd name="T33" fmla="*/ 245 h 265"/>
                <a:gd name="T34" fmla="*/ 255 w 443"/>
                <a:gd name="T35" fmla="*/ 235 h 265"/>
                <a:gd name="T36" fmla="*/ 221 w 443"/>
                <a:gd name="T37" fmla="*/ 225 h 265"/>
                <a:gd name="T38" fmla="*/ 204 w 443"/>
                <a:gd name="T39" fmla="*/ 225 h 265"/>
                <a:gd name="T40" fmla="*/ 187 w 443"/>
                <a:gd name="T41" fmla="*/ 206 h 265"/>
                <a:gd name="T42" fmla="*/ 170 w 443"/>
                <a:gd name="T43" fmla="*/ 206 h 265"/>
                <a:gd name="T44" fmla="*/ 153 w 443"/>
                <a:gd name="T45" fmla="*/ 186 h 265"/>
                <a:gd name="T46" fmla="*/ 162 w 443"/>
                <a:gd name="T47" fmla="*/ 49 h 265"/>
                <a:gd name="T48" fmla="*/ 8 w 443"/>
                <a:gd name="T49" fmla="*/ 39 h 265"/>
                <a:gd name="T50" fmla="*/ 0 w 443"/>
                <a:gd name="T51" fmla="*/ 0 h 265"/>
                <a:gd name="T52" fmla="*/ 59 w 443"/>
                <a:gd name="T53" fmla="*/ 1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43" h="265">
                  <a:moveTo>
                    <a:pt x="59" y="10"/>
                  </a:moveTo>
                  <a:lnTo>
                    <a:pt x="435" y="20"/>
                  </a:lnTo>
                  <a:lnTo>
                    <a:pt x="435" y="59"/>
                  </a:lnTo>
                  <a:lnTo>
                    <a:pt x="443" y="118"/>
                  </a:lnTo>
                  <a:lnTo>
                    <a:pt x="443" y="235"/>
                  </a:lnTo>
                  <a:lnTo>
                    <a:pt x="443" y="265"/>
                  </a:lnTo>
                  <a:lnTo>
                    <a:pt x="418" y="245"/>
                  </a:lnTo>
                  <a:lnTo>
                    <a:pt x="392" y="245"/>
                  </a:lnTo>
                  <a:lnTo>
                    <a:pt x="383" y="245"/>
                  </a:lnTo>
                  <a:lnTo>
                    <a:pt x="366" y="245"/>
                  </a:lnTo>
                  <a:lnTo>
                    <a:pt x="349" y="265"/>
                  </a:lnTo>
                  <a:lnTo>
                    <a:pt x="332" y="255"/>
                  </a:lnTo>
                  <a:lnTo>
                    <a:pt x="307" y="245"/>
                  </a:lnTo>
                  <a:lnTo>
                    <a:pt x="298" y="265"/>
                  </a:lnTo>
                  <a:lnTo>
                    <a:pt x="290" y="255"/>
                  </a:lnTo>
                  <a:lnTo>
                    <a:pt x="273" y="245"/>
                  </a:lnTo>
                  <a:lnTo>
                    <a:pt x="264" y="245"/>
                  </a:lnTo>
                  <a:lnTo>
                    <a:pt x="255" y="235"/>
                  </a:lnTo>
                  <a:lnTo>
                    <a:pt x="221" y="225"/>
                  </a:lnTo>
                  <a:lnTo>
                    <a:pt x="204" y="225"/>
                  </a:lnTo>
                  <a:lnTo>
                    <a:pt x="187" y="206"/>
                  </a:lnTo>
                  <a:lnTo>
                    <a:pt x="170" y="206"/>
                  </a:lnTo>
                  <a:lnTo>
                    <a:pt x="153" y="186"/>
                  </a:lnTo>
                  <a:lnTo>
                    <a:pt x="162" y="49"/>
                  </a:lnTo>
                  <a:lnTo>
                    <a:pt x="8" y="39"/>
                  </a:lnTo>
                  <a:lnTo>
                    <a:pt x="0" y="0"/>
                  </a:lnTo>
                  <a:lnTo>
                    <a:pt x="59" y="10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Freeform 71"/>
            <p:cNvSpPr>
              <a:spLocks/>
            </p:cNvSpPr>
            <p:nvPr/>
          </p:nvSpPr>
          <p:spPr bwMode="auto">
            <a:xfrm>
              <a:off x="2619" y="3204"/>
              <a:ext cx="376" cy="235"/>
            </a:xfrm>
            <a:custGeom>
              <a:avLst/>
              <a:gdLst>
                <a:gd name="T0" fmla="*/ 17 w 376"/>
                <a:gd name="T1" fmla="*/ 0 h 235"/>
                <a:gd name="T2" fmla="*/ 282 w 376"/>
                <a:gd name="T3" fmla="*/ 19 h 235"/>
                <a:gd name="T4" fmla="*/ 341 w 376"/>
                <a:gd name="T5" fmla="*/ 19 h 235"/>
                <a:gd name="T6" fmla="*/ 359 w 376"/>
                <a:gd name="T7" fmla="*/ 29 h 235"/>
                <a:gd name="T8" fmla="*/ 359 w 376"/>
                <a:gd name="T9" fmla="*/ 39 h 235"/>
                <a:gd name="T10" fmla="*/ 359 w 376"/>
                <a:gd name="T11" fmla="*/ 49 h 235"/>
                <a:gd name="T12" fmla="*/ 367 w 376"/>
                <a:gd name="T13" fmla="*/ 59 h 235"/>
                <a:gd name="T14" fmla="*/ 367 w 376"/>
                <a:gd name="T15" fmla="*/ 78 h 235"/>
                <a:gd name="T16" fmla="*/ 376 w 376"/>
                <a:gd name="T17" fmla="*/ 78 h 235"/>
                <a:gd name="T18" fmla="*/ 376 w 376"/>
                <a:gd name="T19" fmla="*/ 235 h 235"/>
                <a:gd name="T20" fmla="*/ 0 w 376"/>
                <a:gd name="T21" fmla="*/ 225 h 235"/>
                <a:gd name="T22" fmla="*/ 0 w 376"/>
                <a:gd name="T23" fmla="*/ 156 h 235"/>
                <a:gd name="T24" fmla="*/ 9 w 376"/>
                <a:gd name="T25" fmla="*/ 98 h 235"/>
                <a:gd name="T26" fmla="*/ 17 w 376"/>
                <a:gd name="T27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76" h="235">
                  <a:moveTo>
                    <a:pt x="17" y="0"/>
                  </a:moveTo>
                  <a:lnTo>
                    <a:pt x="282" y="19"/>
                  </a:lnTo>
                  <a:lnTo>
                    <a:pt x="341" y="19"/>
                  </a:lnTo>
                  <a:lnTo>
                    <a:pt x="359" y="29"/>
                  </a:lnTo>
                  <a:lnTo>
                    <a:pt x="359" y="39"/>
                  </a:lnTo>
                  <a:lnTo>
                    <a:pt x="359" y="49"/>
                  </a:lnTo>
                  <a:lnTo>
                    <a:pt x="367" y="59"/>
                  </a:lnTo>
                  <a:lnTo>
                    <a:pt x="367" y="78"/>
                  </a:lnTo>
                  <a:lnTo>
                    <a:pt x="376" y="78"/>
                  </a:lnTo>
                  <a:lnTo>
                    <a:pt x="376" y="235"/>
                  </a:lnTo>
                  <a:lnTo>
                    <a:pt x="0" y="225"/>
                  </a:lnTo>
                  <a:lnTo>
                    <a:pt x="0" y="156"/>
                  </a:lnTo>
                  <a:lnTo>
                    <a:pt x="9" y="98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Freeform 72"/>
            <p:cNvSpPr>
              <a:spLocks/>
            </p:cNvSpPr>
            <p:nvPr/>
          </p:nvSpPr>
          <p:spPr bwMode="auto">
            <a:xfrm>
              <a:off x="2542" y="2969"/>
              <a:ext cx="418" cy="254"/>
            </a:xfrm>
            <a:custGeom>
              <a:avLst/>
              <a:gdLst>
                <a:gd name="T0" fmla="*/ 9 w 418"/>
                <a:gd name="T1" fmla="*/ 0 h 254"/>
                <a:gd name="T2" fmla="*/ 137 w 418"/>
                <a:gd name="T3" fmla="*/ 19 h 254"/>
                <a:gd name="T4" fmla="*/ 256 w 418"/>
                <a:gd name="T5" fmla="*/ 29 h 254"/>
                <a:gd name="T6" fmla="*/ 265 w 418"/>
                <a:gd name="T7" fmla="*/ 29 h 254"/>
                <a:gd name="T8" fmla="*/ 273 w 418"/>
                <a:gd name="T9" fmla="*/ 39 h 254"/>
                <a:gd name="T10" fmla="*/ 291 w 418"/>
                <a:gd name="T11" fmla="*/ 39 h 254"/>
                <a:gd name="T12" fmla="*/ 308 w 418"/>
                <a:gd name="T13" fmla="*/ 49 h 254"/>
                <a:gd name="T14" fmla="*/ 316 w 418"/>
                <a:gd name="T15" fmla="*/ 49 h 254"/>
                <a:gd name="T16" fmla="*/ 325 w 418"/>
                <a:gd name="T17" fmla="*/ 49 h 254"/>
                <a:gd name="T18" fmla="*/ 342 w 418"/>
                <a:gd name="T19" fmla="*/ 49 h 254"/>
                <a:gd name="T20" fmla="*/ 350 w 418"/>
                <a:gd name="T21" fmla="*/ 59 h 254"/>
                <a:gd name="T22" fmla="*/ 367 w 418"/>
                <a:gd name="T23" fmla="*/ 68 h 254"/>
                <a:gd name="T24" fmla="*/ 367 w 418"/>
                <a:gd name="T25" fmla="*/ 78 h 254"/>
                <a:gd name="T26" fmla="*/ 376 w 418"/>
                <a:gd name="T27" fmla="*/ 88 h 254"/>
                <a:gd name="T28" fmla="*/ 367 w 418"/>
                <a:gd name="T29" fmla="*/ 98 h 254"/>
                <a:gd name="T30" fmla="*/ 384 w 418"/>
                <a:gd name="T31" fmla="*/ 117 h 254"/>
                <a:gd name="T32" fmla="*/ 393 w 418"/>
                <a:gd name="T33" fmla="*/ 137 h 254"/>
                <a:gd name="T34" fmla="*/ 393 w 418"/>
                <a:gd name="T35" fmla="*/ 156 h 254"/>
                <a:gd name="T36" fmla="*/ 393 w 418"/>
                <a:gd name="T37" fmla="*/ 176 h 254"/>
                <a:gd name="T38" fmla="*/ 393 w 418"/>
                <a:gd name="T39" fmla="*/ 176 h 254"/>
                <a:gd name="T40" fmla="*/ 401 w 418"/>
                <a:gd name="T41" fmla="*/ 186 h 254"/>
                <a:gd name="T42" fmla="*/ 401 w 418"/>
                <a:gd name="T43" fmla="*/ 205 h 254"/>
                <a:gd name="T44" fmla="*/ 410 w 418"/>
                <a:gd name="T45" fmla="*/ 235 h 254"/>
                <a:gd name="T46" fmla="*/ 418 w 418"/>
                <a:gd name="T47" fmla="*/ 254 h 254"/>
                <a:gd name="T48" fmla="*/ 265 w 418"/>
                <a:gd name="T49" fmla="*/ 245 h 254"/>
                <a:gd name="T50" fmla="*/ 94 w 418"/>
                <a:gd name="T51" fmla="*/ 235 h 254"/>
                <a:gd name="T52" fmla="*/ 94 w 418"/>
                <a:gd name="T53" fmla="*/ 166 h 254"/>
                <a:gd name="T54" fmla="*/ 0 w 418"/>
                <a:gd name="T55" fmla="*/ 147 h 254"/>
                <a:gd name="T56" fmla="*/ 9 w 418"/>
                <a:gd name="T57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18" h="254">
                  <a:moveTo>
                    <a:pt x="9" y="0"/>
                  </a:moveTo>
                  <a:lnTo>
                    <a:pt x="137" y="19"/>
                  </a:lnTo>
                  <a:lnTo>
                    <a:pt x="256" y="29"/>
                  </a:lnTo>
                  <a:lnTo>
                    <a:pt x="265" y="29"/>
                  </a:lnTo>
                  <a:lnTo>
                    <a:pt x="273" y="39"/>
                  </a:lnTo>
                  <a:lnTo>
                    <a:pt x="291" y="39"/>
                  </a:lnTo>
                  <a:lnTo>
                    <a:pt x="308" y="49"/>
                  </a:lnTo>
                  <a:lnTo>
                    <a:pt x="316" y="49"/>
                  </a:lnTo>
                  <a:lnTo>
                    <a:pt x="325" y="49"/>
                  </a:lnTo>
                  <a:lnTo>
                    <a:pt x="342" y="49"/>
                  </a:lnTo>
                  <a:lnTo>
                    <a:pt x="350" y="59"/>
                  </a:lnTo>
                  <a:lnTo>
                    <a:pt x="367" y="68"/>
                  </a:lnTo>
                  <a:lnTo>
                    <a:pt x="367" y="78"/>
                  </a:lnTo>
                  <a:lnTo>
                    <a:pt x="376" y="88"/>
                  </a:lnTo>
                  <a:lnTo>
                    <a:pt x="367" y="98"/>
                  </a:lnTo>
                  <a:lnTo>
                    <a:pt x="384" y="117"/>
                  </a:lnTo>
                  <a:lnTo>
                    <a:pt x="393" y="137"/>
                  </a:lnTo>
                  <a:lnTo>
                    <a:pt x="393" y="156"/>
                  </a:lnTo>
                  <a:lnTo>
                    <a:pt x="393" y="176"/>
                  </a:lnTo>
                  <a:lnTo>
                    <a:pt x="393" y="176"/>
                  </a:lnTo>
                  <a:lnTo>
                    <a:pt x="401" y="186"/>
                  </a:lnTo>
                  <a:lnTo>
                    <a:pt x="401" y="205"/>
                  </a:lnTo>
                  <a:lnTo>
                    <a:pt x="410" y="235"/>
                  </a:lnTo>
                  <a:lnTo>
                    <a:pt x="418" y="254"/>
                  </a:lnTo>
                  <a:lnTo>
                    <a:pt x="265" y="245"/>
                  </a:lnTo>
                  <a:lnTo>
                    <a:pt x="94" y="235"/>
                  </a:lnTo>
                  <a:lnTo>
                    <a:pt x="94" y="166"/>
                  </a:lnTo>
                  <a:lnTo>
                    <a:pt x="0" y="14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Freeform 73"/>
            <p:cNvSpPr>
              <a:spLocks/>
            </p:cNvSpPr>
            <p:nvPr/>
          </p:nvSpPr>
          <p:spPr bwMode="auto">
            <a:xfrm>
              <a:off x="2551" y="2763"/>
              <a:ext cx="367" cy="274"/>
            </a:xfrm>
            <a:custGeom>
              <a:avLst/>
              <a:gdLst>
                <a:gd name="T0" fmla="*/ 17 w 367"/>
                <a:gd name="T1" fmla="*/ 0 h 274"/>
                <a:gd name="T2" fmla="*/ 358 w 367"/>
                <a:gd name="T3" fmla="*/ 20 h 274"/>
                <a:gd name="T4" fmla="*/ 358 w 367"/>
                <a:gd name="T5" fmla="*/ 30 h 274"/>
                <a:gd name="T6" fmla="*/ 350 w 367"/>
                <a:gd name="T7" fmla="*/ 39 h 274"/>
                <a:gd name="T8" fmla="*/ 350 w 367"/>
                <a:gd name="T9" fmla="*/ 49 h 274"/>
                <a:gd name="T10" fmla="*/ 358 w 367"/>
                <a:gd name="T11" fmla="*/ 59 h 274"/>
                <a:gd name="T12" fmla="*/ 367 w 367"/>
                <a:gd name="T13" fmla="*/ 69 h 274"/>
                <a:gd name="T14" fmla="*/ 358 w 367"/>
                <a:gd name="T15" fmla="*/ 196 h 274"/>
                <a:gd name="T16" fmla="*/ 358 w 367"/>
                <a:gd name="T17" fmla="*/ 206 h 274"/>
                <a:gd name="T18" fmla="*/ 358 w 367"/>
                <a:gd name="T19" fmla="*/ 225 h 274"/>
                <a:gd name="T20" fmla="*/ 358 w 367"/>
                <a:gd name="T21" fmla="*/ 235 h 274"/>
                <a:gd name="T22" fmla="*/ 350 w 367"/>
                <a:gd name="T23" fmla="*/ 255 h 274"/>
                <a:gd name="T24" fmla="*/ 358 w 367"/>
                <a:gd name="T25" fmla="*/ 274 h 274"/>
                <a:gd name="T26" fmla="*/ 341 w 367"/>
                <a:gd name="T27" fmla="*/ 265 h 274"/>
                <a:gd name="T28" fmla="*/ 333 w 367"/>
                <a:gd name="T29" fmla="*/ 255 h 274"/>
                <a:gd name="T30" fmla="*/ 316 w 367"/>
                <a:gd name="T31" fmla="*/ 255 h 274"/>
                <a:gd name="T32" fmla="*/ 307 w 367"/>
                <a:gd name="T33" fmla="*/ 255 h 274"/>
                <a:gd name="T34" fmla="*/ 299 w 367"/>
                <a:gd name="T35" fmla="*/ 255 h 274"/>
                <a:gd name="T36" fmla="*/ 282 w 367"/>
                <a:gd name="T37" fmla="*/ 245 h 274"/>
                <a:gd name="T38" fmla="*/ 264 w 367"/>
                <a:gd name="T39" fmla="*/ 245 h 274"/>
                <a:gd name="T40" fmla="*/ 256 w 367"/>
                <a:gd name="T41" fmla="*/ 235 h 274"/>
                <a:gd name="T42" fmla="*/ 247 w 367"/>
                <a:gd name="T43" fmla="*/ 235 h 274"/>
                <a:gd name="T44" fmla="*/ 128 w 367"/>
                <a:gd name="T45" fmla="*/ 225 h 274"/>
                <a:gd name="T46" fmla="*/ 0 w 367"/>
                <a:gd name="T47" fmla="*/ 206 h 274"/>
                <a:gd name="T48" fmla="*/ 17 w 367"/>
                <a:gd name="T49" fmla="*/ 69 h 274"/>
                <a:gd name="T50" fmla="*/ 17 w 367"/>
                <a:gd name="T51" fmla="*/ 30 h 274"/>
                <a:gd name="T52" fmla="*/ 17 w 367"/>
                <a:gd name="T53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67" h="274">
                  <a:moveTo>
                    <a:pt x="17" y="0"/>
                  </a:moveTo>
                  <a:lnTo>
                    <a:pt x="358" y="20"/>
                  </a:lnTo>
                  <a:lnTo>
                    <a:pt x="358" y="30"/>
                  </a:lnTo>
                  <a:lnTo>
                    <a:pt x="350" y="39"/>
                  </a:lnTo>
                  <a:lnTo>
                    <a:pt x="350" y="49"/>
                  </a:lnTo>
                  <a:lnTo>
                    <a:pt x="358" y="59"/>
                  </a:lnTo>
                  <a:lnTo>
                    <a:pt x="367" y="69"/>
                  </a:lnTo>
                  <a:lnTo>
                    <a:pt x="358" y="196"/>
                  </a:lnTo>
                  <a:lnTo>
                    <a:pt x="358" y="206"/>
                  </a:lnTo>
                  <a:lnTo>
                    <a:pt x="358" y="225"/>
                  </a:lnTo>
                  <a:lnTo>
                    <a:pt x="358" y="235"/>
                  </a:lnTo>
                  <a:lnTo>
                    <a:pt x="350" y="255"/>
                  </a:lnTo>
                  <a:lnTo>
                    <a:pt x="358" y="274"/>
                  </a:lnTo>
                  <a:lnTo>
                    <a:pt x="341" y="265"/>
                  </a:lnTo>
                  <a:lnTo>
                    <a:pt x="333" y="255"/>
                  </a:lnTo>
                  <a:lnTo>
                    <a:pt x="316" y="255"/>
                  </a:lnTo>
                  <a:lnTo>
                    <a:pt x="307" y="255"/>
                  </a:lnTo>
                  <a:lnTo>
                    <a:pt x="299" y="255"/>
                  </a:lnTo>
                  <a:lnTo>
                    <a:pt x="282" y="245"/>
                  </a:lnTo>
                  <a:lnTo>
                    <a:pt x="264" y="245"/>
                  </a:lnTo>
                  <a:lnTo>
                    <a:pt x="256" y="235"/>
                  </a:lnTo>
                  <a:lnTo>
                    <a:pt x="247" y="235"/>
                  </a:lnTo>
                  <a:lnTo>
                    <a:pt x="128" y="225"/>
                  </a:lnTo>
                  <a:lnTo>
                    <a:pt x="0" y="206"/>
                  </a:lnTo>
                  <a:lnTo>
                    <a:pt x="17" y="69"/>
                  </a:lnTo>
                  <a:lnTo>
                    <a:pt x="17" y="3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Freeform 74"/>
            <p:cNvSpPr>
              <a:spLocks/>
            </p:cNvSpPr>
            <p:nvPr/>
          </p:nvSpPr>
          <p:spPr bwMode="auto">
            <a:xfrm>
              <a:off x="2568" y="2548"/>
              <a:ext cx="341" cy="235"/>
            </a:xfrm>
            <a:custGeom>
              <a:avLst/>
              <a:gdLst>
                <a:gd name="T0" fmla="*/ 26 w 341"/>
                <a:gd name="T1" fmla="*/ 0 h 235"/>
                <a:gd name="T2" fmla="*/ 230 w 341"/>
                <a:gd name="T3" fmla="*/ 10 h 235"/>
                <a:gd name="T4" fmla="*/ 316 w 341"/>
                <a:gd name="T5" fmla="*/ 19 h 235"/>
                <a:gd name="T6" fmla="*/ 316 w 341"/>
                <a:gd name="T7" fmla="*/ 29 h 235"/>
                <a:gd name="T8" fmla="*/ 316 w 341"/>
                <a:gd name="T9" fmla="*/ 59 h 235"/>
                <a:gd name="T10" fmla="*/ 316 w 341"/>
                <a:gd name="T11" fmla="*/ 78 h 235"/>
                <a:gd name="T12" fmla="*/ 324 w 341"/>
                <a:gd name="T13" fmla="*/ 108 h 235"/>
                <a:gd name="T14" fmla="*/ 333 w 341"/>
                <a:gd name="T15" fmla="*/ 117 h 235"/>
                <a:gd name="T16" fmla="*/ 333 w 341"/>
                <a:gd name="T17" fmla="*/ 186 h 235"/>
                <a:gd name="T18" fmla="*/ 333 w 341"/>
                <a:gd name="T19" fmla="*/ 196 h 235"/>
                <a:gd name="T20" fmla="*/ 341 w 341"/>
                <a:gd name="T21" fmla="*/ 215 h 235"/>
                <a:gd name="T22" fmla="*/ 341 w 341"/>
                <a:gd name="T23" fmla="*/ 235 h 235"/>
                <a:gd name="T24" fmla="*/ 0 w 341"/>
                <a:gd name="T25" fmla="*/ 215 h 235"/>
                <a:gd name="T26" fmla="*/ 9 w 341"/>
                <a:gd name="T27" fmla="*/ 147 h 235"/>
                <a:gd name="T28" fmla="*/ 17 w 341"/>
                <a:gd name="T29" fmla="*/ 59 h 235"/>
                <a:gd name="T30" fmla="*/ 26 w 341"/>
                <a:gd name="T31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41" h="235">
                  <a:moveTo>
                    <a:pt x="26" y="0"/>
                  </a:moveTo>
                  <a:lnTo>
                    <a:pt x="230" y="10"/>
                  </a:lnTo>
                  <a:lnTo>
                    <a:pt x="316" y="19"/>
                  </a:lnTo>
                  <a:lnTo>
                    <a:pt x="316" y="29"/>
                  </a:lnTo>
                  <a:lnTo>
                    <a:pt x="316" y="59"/>
                  </a:lnTo>
                  <a:lnTo>
                    <a:pt x="316" y="78"/>
                  </a:lnTo>
                  <a:lnTo>
                    <a:pt x="324" y="108"/>
                  </a:lnTo>
                  <a:lnTo>
                    <a:pt x="333" y="117"/>
                  </a:lnTo>
                  <a:lnTo>
                    <a:pt x="333" y="186"/>
                  </a:lnTo>
                  <a:lnTo>
                    <a:pt x="333" y="196"/>
                  </a:lnTo>
                  <a:lnTo>
                    <a:pt x="341" y="215"/>
                  </a:lnTo>
                  <a:lnTo>
                    <a:pt x="341" y="235"/>
                  </a:lnTo>
                  <a:lnTo>
                    <a:pt x="0" y="215"/>
                  </a:lnTo>
                  <a:lnTo>
                    <a:pt x="9" y="147"/>
                  </a:lnTo>
                  <a:lnTo>
                    <a:pt x="17" y="59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Freeform 75"/>
            <p:cNvSpPr>
              <a:spLocks/>
            </p:cNvSpPr>
            <p:nvPr/>
          </p:nvSpPr>
          <p:spPr bwMode="auto">
            <a:xfrm>
              <a:off x="2884" y="2538"/>
              <a:ext cx="324" cy="421"/>
            </a:xfrm>
            <a:custGeom>
              <a:avLst/>
              <a:gdLst>
                <a:gd name="T0" fmla="*/ 0 w 324"/>
                <a:gd name="T1" fmla="*/ 29 h 421"/>
                <a:gd name="T2" fmla="*/ 85 w 324"/>
                <a:gd name="T3" fmla="*/ 29 h 421"/>
                <a:gd name="T4" fmla="*/ 94 w 324"/>
                <a:gd name="T5" fmla="*/ 20 h 421"/>
                <a:gd name="T6" fmla="*/ 94 w 324"/>
                <a:gd name="T7" fmla="*/ 0 h 421"/>
                <a:gd name="T8" fmla="*/ 102 w 324"/>
                <a:gd name="T9" fmla="*/ 0 h 421"/>
                <a:gd name="T10" fmla="*/ 111 w 324"/>
                <a:gd name="T11" fmla="*/ 10 h 421"/>
                <a:gd name="T12" fmla="*/ 111 w 324"/>
                <a:gd name="T13" fmla="*/ 39 h 421"/>
                <a:gd name="T14" fmla="*/ 119 w 324"/>
                <a:gd name="T15" fmla="*/ 49 h 421"/>
                <a:gd name="T16" fmla="*/ 145 w 324"/>
                <a:gd name="T17" fmla="*/ 59 h 421"/>
                <a:gd name="T18" fmla="*/ 153 w 324"/>
                <a:gd name="T19" fmla="*/ 59 h 421"/>
                <a:gd name="T20" fmla="*/ 162 w 324"/>
                <a:gd name="T21" fmla="*/ 59 h 421"/>
                <a:gd name="T22" fmla="*/ 170 w 324"/>
                <a:gd name="T23" fmla="*/ 59 h 421"/>
                <a:gd name="T24" fmla="*/ 187 w 324"/>
                <a:gd name="T25" fmla="*/ 59 h 421"/>
                <a:gd name="T26" fmla="*/ 196 w 324"/>
                <a:gd name="T27" fmla="*/ 59 h 421"/>
                <a:gd name="T28" fmla="*/ 204 w 324"/>
                <a:gd name="T29" fmla="*/ 78 h 421"/>
                <a:gd name="T30" fmla="*/ 213 w 324"/>
                <a:gd name="T31" fmla="*/ 78 h 421"/>
                <a:gd name="T32" fmla="*/ 222 w 324"/>
                <a:gd name="T33" fmla="*/ 78 h 421"/>
                <a:gd name="T34" fmla="*/ 230 w 324"/>
                <a:gd name="T35" fmla="*/ 88 h 421"/>
                <a:gd name="T36" fmla="*/ 247 w 324"/>
                <a:gd name="T37" fmla="*/ 98 h 421"/>
                <a:gd name="T38" fmla="*/ 256 w 324"/>
                <a:gd name="T39" fmla="*/ 98 h 421"/>
                <a:gd name="T40" fmla="*/ 273 w 324"/>
                <a:gd name="T41" fmla="*/ 78 h 421"/>
                <a:gd name="T42" fmla="*/ 281 w 324"/>
                <a:gd name="T43" fmla="*/ 88 h 421"/>
                <a:gd name="T44" fmla="*/ 307 w 324"/>
                <a:gd name="T45" fmla="*/ 88 h 421"/>
                <a:gd name="T46" fmla="*/ 324 w 324"/>
                <a:gd name="T47" fmla="*/ 98 h 421"/>
                <a:gd name="T48" fmla="*/ 324 w 324"/>
                <a:gd name="T49" fmla="*/ 108 h 421"/>
                <a:gd name="T50" fmla="*/ 315 w 324"/>
                <a:gd name="T51" fmla="*/ 108 h 421"/>
                <a:gd name="T52" fmla="*/ 298 w 324"/>
                <a:gd name="T53" fmla="*/ 118 h 421"/>
                <a:gd name="T54" fmla="*/ 290 w 324"/>
                <a:gd name="T55" fmla="*/ 127 h 421"/>
                <a:gd name="T56" fmla="*/ 281 w 324"/>
                <a:gd name="T57" fmla="*/ 127 h 421"/>
                <a:gd name="T58" fmla="*/ 256 w 324"/>
                <a:gd name="T59" fmla="*/ 157 h 421"/>
                <a:gd name="T60" fmla="*/ 222 w 324"/>
                <a:gd name="T61" fmla="*/ 196 h 421"/>
                <a:gd name="T62" fmla="*/ 213 w 324"/>
                <a:gd name="T63" fmla="*/ 235 h 421"/>
                <a:gd name="T64" fmla="*/ 196 w 324"/>
                <a:gd name="T65" fmla="*/ 255 h 421"/>
                <a:gd name="T66" fmla="*/ 187 w 324"/>
                <a:gd name="T67" fmla="*/ 274 h 421"/>
                <a:gd name="T68" fmla="*/ 204 w 324"/>
                <a:gd name="T69" fmla="*/ 294 h 421"/>
                <a:gd name="T70" fmla="*/ 196 w 324"/>
                <a:gd name="T71" fmla="*/ 333 h 421"/>
                <a:gd name="T72" fmla="*/ 204 w 324"/>
                <a:gd name="T73" fmla="*/ 343 h 421"/>
                <a:gd name="T74" fmla="*/ 222 w 324"/>
                <a:gd name="T75" fmla="*/ 353 h 421"/>
                <a:gd name="T76" fmla="*/ 230 w 324"/>
                <a:gd name="T77" fmla="*/ 362 h 421"/>
                <a:gd name="T78" fmla="*/ 239 w 324"/>
                <a:gd name="T79" fmla="*/ 362 h 421"/>
                <a:gd name="T80" fmla="*/ 239 w 324"/>
                <a:gd name="T81" fmla="*/ 372 h 421"/>
                <a:gd name="T82" fmla="*/ 264 w 324"/>
                <a:gd name="T83" fmla="*/ 392 h 421"/>
                <a:gd name="T84" fmla="*/ 273 w 324"/>
                <a:gd name="T85" fmla="*/ 401 h 421"/>
                <a:gd name="T86" fmla="*/ 264 w 324"/>
                <a:gd name="T87" fmla="*/ 421 h 421"/>
                <a:gd name="T88" fmla="*/ 25 w 324"/>
                <a:gd name="T89" fmla="*/ 421 h 421"/>
                <a:gd name="T90" fmla="*/ 34 w 324"/>
                <a:gd name="T91" fmla="*/ 294 h 421"/>
                <a:gd name="T92" fmla="*/ 17 w 324"/>
                <a:gd name="T93" fmla="*/ 274 h 421"/>
                <a:gd name="T94" fmla="*/ 17 w 324"/>
                <a:gd name="T95" fmla="*/ 264 h 421"/>
                <a:gd name="T96" fmla="*/ 25 w 324"/>
                <a:gd name="T97" fmla="*/ 255 h 421"/>
                <a:gd name="T98" fmla="*/ 25 w 324"/>
                <a:gd name="T99" fmla="*/ 245 h 421"/>
                <a:gd name="T100" fmla="*/ 25 w 324"/>
                <a:gd name="T101" fmla="*/ 225 h 421"/>
                <a:gd name="T102" fmla="*/ 17 w 324"/>
                <a:gd name="T103" fmla="*/ 196 h 421"/>
                <a:gd name="T104" fmla="*/ 17 w 324"/>
                <a:gd name="T105" fmla="*/ 127 h 421"/>
                <a:gd name="T106" fmla="*/ 8 w 324"/>
                <a:gd name="T107" fmla="*/ 118 h 421"/>
                <a:gd name="T108" fmla="*/ 0 w 324"/>
                <a:gd name="T109" fmla="*/ 88 h 421"/>
                <a:gd name="T110" fmla="*/ 0 w 324"/>
                <a:gd name="T111" fmla="*/ 69 h 421"/>
                <a:gd name="T112" fmla="*/ 0 w 324"/>
                <a:gd name="T113" fmla="*/ 29 h 421"/>
                <a:gd name="T114" fmla="*/ 0 w 324"/>
                <a:gd name="T115" fmla="*/ 29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4" h="421">
                  <a:moveTo>
                    <a:pt x="0" y="29"/>
                  </a:moveTo>
                  <a:lnTo>
                    <a:pt x="85" y="29"/>
                  </a:lnTo>
                  <a:lnTo>
                    <a:pt x="94" y="20"/>
                  </a:lnTo>
                  <a:lnTo>
                    <a:pt x="94" y="0"/>
                  </a:lnTo>
                  <a:lnTo>
                    <a:pt x="102" y="0"/>
                  </a:lnTo>
                  <a:lnTo>
                    <a:pt x="111" y="10"/>
                  </a:lnTo>
                  <a:lnTo>
                    <a:pt x="111" y="39"/>
                  </a:lnTo>
                  <a:lnTo>
                    <a:pt x="119" y="49"/>
                  </a:lnTo>
                  <a:lnTo>
                    <a:pt x="145" y="59"/>
                  </a:lnTo>
                  <a:lnTo>
                    <a:pt x="153" y="59"/>
                  </a:lnTo>
                  <a:lnTo>
                    <a:pt x="162" y="59"/>
                  </a:lnTo>
                  <a:lnTo>
                    <a:pt x="170" y="59"/>
                  </a:lnTo>
                  <a:lnTo>
                    <a:pt x="187" y="59"/>
                  </a:lnTo>
                  <a:lnTo>
                    <a:pt x="196" y="59"/>
                  </a:lnTo>
                  <a:lnTo>
                    <a:pt x="204" y="78"/>
                  </a:lnTo>
                  <a:lnTo>
                    <a:pt x="213" y="78"/>
                  </a:lnTo>
                  <a:lnTo>
                    <a:pt x="222" y="78"/>
                  </a:lnTo>
                  <a:lnTo>
                    <a:pt x="230" y="88"/>
                  </a:lnTo>
                  <a:lnTo>
                    <a:pt x="247" y="98"/>
                  </a:lnTo>
                  <a:lnTo>
                    <a:pt x="256" y="98"/>
                  </a:lnTo>
                  <a:lnTo>
                    <a:pt x="273" y="78"/>
                  </a:lnTo>
                  <a:lnTo>
                    <a:pt x="281" y="88"/>
                  </a:lnTo>
                  <a:lnTo>
                    <a:pt x="307" y="88"/>
                  </a:lnTo>
                  <a:lnTo>
                    <a:pt x="324" y="98"/>
                  </a:lnTo>
                  <a:lnTo>
                    <a:pt x="324" y="108"/>
                  </a:lnTo>
                  <a:lnTo>
                    <a:pt x="315" y="108"/>
                  </a:lnTo>
                  <a:lnTo>
                    <a:pt x="298" y="118"/>
                  </a:lnTo>
                  <a:lnTo>
                    <a:pt x="290" y="127"/>
                  </a:lnTo>
                  <a:lnTo>
                    <a:pt x="281" y="127"/>
                  </a:lnTo>
                  <a:lnTo>
                    <a:pt x="256" y="157"/>
                  </a:lnTo>
                  <a:lnTo>
                    <a:pt x="222" y="196"/>
                  </a:lnTo>
                  <a:lnTo>
                    <a:pt x="213" y="235"/>
                  </a:lnTo>
                  <a:lnTo>
                    <a:pt x="196" y="255"/>
                  </a:lnTo>
                  <a:lnTo>
                    <a:pt x="187" y="274"/>
                  </a:lnTo>
                  <a:lnTo>
                    <a:pt x="204" y="294"/>
                  </a:lnTo>
                  <a:lnTo>
                    <a:pt x="196" y="333"/>
                  </a:lnTo>
                  <a:lnTo>
                    <a:pt x="204" y="343"/>
                  </a:lnTo>
                  <a:lnTo>
                    <a:pt x="222" y="353"/>
                  </a:lnTo>
                  <a:lnTo>
                    <a:pt x="230" y="362"/>
                  </a:lnTo>
                  <a:lnTo>
                    <a:pt x="239" y="362"/>
                  </a:lnTo>
                  <a:lnTo>
                    <a:pt x="239" y="372"/>
                  </a:lnTo>
                  <a:lnTo>
                    <a:pt x="264" y="392"/>
                  </a:lnTo>
                  <a:lnTo>
                    <a:pt x="273" y="401"/>
                  </a:lnTo>
                  <a:lnTo>
                    <a:pt x="264" y="421"/>
                  </a:lnTo>
                  <a:lnTo>
                    <a:pt x="25" y="421"/>
                  </a:lnTo>
                  <a:lnTo>
                    <a:pt x="34" y="294"/>
                  </a:lnTo>
                  <a:lnTo>
                    <a:pt x="17" y="274"/>
                  </a:lnTo>
                  <a:lnTo>
                    <a:pt x="17" y="264"/>
                  </a:lnTo>
                  <a:lnTo>
                    <a:pt x="25" y="255"/>
                  </a:lnTo>
                  <a:lnTo>
                    <a:pt x="25" y="245"/>
                  </a:lnTo>
                  <a:lnTo>
                    <a:pt x="25" y="225"/>
                  </a:lnTo>
                  <a:lnTo>
                    <a:pt x="17" y="196"/>
                  </a:lnTo>
                  <a:lnTo>
                    <a:pt x="17" y="127"/>
                  </a:lnTo>
                  <a:lnTo>
                    <a:pt x="8" y="118"/>
                  </a:lnTo>
                  <a:lnTo>
                    <a:pt x="0" y="88"/>
                  </a:lnTo>
                  <a:lnTo>
                    <a:pt x="0" y="69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Freeform 76"/>
            <p:cNvSpPr>
              <a:spLocks/>
            </p:cNvSpPr>
            <p:nvPr/>
          </p:nvSpPr>
          <p:spPr bwMode="auto">
            <a:xfrm>
              <a:off x="2901" y="2959"/>
              <a:ext cx="307" cy="235"/>
            </a:xfrm>
            <a:custGeom>
              <a:avLst/>
              <a:gdLst>
                <a:gd name="T0" fmla="*/ 42 w 307"/>
                <a:gd name="T1" fmla="*/ 215 h 235"/>
                <a:gd name="T2" fmla="*/ 230 w 307"/>
                <a:gd name="T3" fmla="*/ 215 h 235"/>
                <a:gd name="T4" fmla="*/ 247 w 307"/>
                <a:gd name="T5" fmla="*/ 235 h 235"/>
                <a:gd name="T6" fmla="*/ 256 w 307"/>
                <a:gd name="T7" fmla="*/ 215 h 235"/>
                <a:gd name="T8" fmla="*/ 264 w 307"/>
                <a:gd name="T9" fmla="*/ 196 h 235"/>
                <a:gd name="T10" fmla="*/ 273 w 307"/>
                <a:gd name="T11" fmla="*/ 176 h 235"/>
                <a:gd name="T12" fmla="*/ 264 w 307"/>
                <a:gd name="T13" fmla="*/ 166 h 235"/>
                <a:gd name="T14" fmla="*/ 273 w 307"/>
                <a:gd name="T15" fmla="*/ 157 h 235"/>
                <a:gd name="T16" fmla="*/ 298 w 307"/>
                <a:gd name="T17" fmla="*/ 147 h 235"/>
                <a:gd name="T18" fmla="*/ 307 w 307"/>
                <a:gd name="T19" fmla="*/ 127 h 235"/>
                <a:gd name="T20" fmla="*/ 307 w 307"/>
                <a:gd name="T21" fmla="*/ 98 h 235"/>
                <a:gd name="T22" fmla="*/ 290 w 307"/>
                <a:gd name="T23" fmla="*/ 88 h 235"/>
                <a:gd name="T24" fmla="*/ 281 w 307"/>
                <a:gd name="T25" fmla="*/ 69 h 235"/>
                <a:gd name="T26" fmla="*/ 264 w 307"/>
                <a:gd name="T27" fmla="*/ 59 h 235"/>
                <a:gd name="T28" fmla="*/ 256 w 307"/>
                <a:gd name="T29" fmla="*/ 29 h 235"/>
                <a:gd name="T30" fmla="*/ 256 w 307"/>
                <a:gd name="T31" fmla="*/ 10 h 235"/>
                <a:gd name="T32" fmla="*/ 247 w 307"/>
                <a:gd name="T33" fmla="*/ 0 h 235"/>
                <a:gd name="T34" fmla="*/ 8 w 307"/>
                <a:gd name="T35" fmla="*/ 0 h 235"/>
                <a:gd name="T36" fmla="*/ 8 w 307"/>
                <a:gd name="T37" fmla="*/ 10 h 235"/>
                <a:gd name="T38" fmla="*/ 8 w 307"/>
                <a:gd name="T39" fmla="*/ 29 h 235"/>
                <a:gd name="T40" fmla="*/ 8 w 307"/>
                <a:gd name="T41" fmla="*/ 39 h 235"/>
                <a:gd name="T42" fmla="*/ 0 w 307"/>
                <a:gd name="T43" fmla="*/ 59 h 235"/>
                <a:gd name="T44" fmla="*/ 8 w 307"/>
                <a:gd name="T45" fmla="*/ 78 h 235"/>
                <a:gd name="T46" fmla="*/ 8 w 307"/>
                <a:gd name="T47" fmla="*/ 88 h 235"/>
                <a:gd name="T48" fmla="*/ 17 w 307"/>
                <a:gd name="T49" fmla="*/ 98 h 235"/>
                <a:gd name="T50" fmla="*/ 8 w 307"/>
                <a:gd name="T51" fmla="*/ 108 h 235"/>
                <a:gd name="T52" fmla="*/ 17 w 307"/>
                <a:gd name="T53" fmla="*/ 118 h 235"/>
                <a:gd name="T54" fmla="*/ 34 w 307"/>
                <a:gd name="T55" fmla="*/ 147 h 235"/>
                <a:gd name="T56" fmla="*/ 34 w 307"/>
                <a:gd name="T57" fmla="*/ 166 h 235"/>
                <a:gd name="T58" fmla="*/ 34 w 307"/>
                <a:gd name="T59" fmla="*/ 186 h 235"/>
                <a:gd name="T60" fmla="*/ 34 w 307"/>
                <a:gd name="T61" fmla="*/ 186 h 235"/>
                <a:gd name="T62" fmla="*/ 42 w 307"/>
                <a:gd name="T63" fmla="*/ 196 h 235"/>
                <a:gd name="T64" fmla="*/ 42 w 307"/>
                <a:gd name="T65" fmla="*/ 21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07" h="235">
                  <a:moveTo>
                    <a:pt x="42" y="215"/>
                  </a:moveTo>
                  <a:lnTo>
                    <a:pt x="230" y="215"/>
                  </a:lnTo>
                  <a:lnTo>
                    <a:pt x="247" y="235"/>
                  </a:lnTo>
                  <a:lnTo>
                    <a:pt x="256" y="215"/>
                  </a:lnTo>
                  <a:lnTo>
                    <a:pt x="264" y="196"/>
                  </a:lnTo>
                  <a:lnTo>
                    <a:pt x="273" y="176"/>
                  </a:lnTo>
                  <a:lnTo>
                    <a:pt x="264" y="166"/>
                  </a:lnTo>
                  <a:lnTo>
                    <a:pt x="273" y="157"/>
                  </a:lnTo>
                  <a:lnTo>
                    <a:pt x="298" y="147"/>
                  </a:lnTo>
                  <a:lnTo>
                    <a:pt x="307" y="127"/>
                  </a:lnTo>
                  <a:lnTo>
                    <a:pt x="307" y="98"/>
                  </a:lnTo>
                  <a:lnTo>
                    <a:pt x="290" y="88"/>
                  </a:lnTo>
                  <a:lnTo>
                    <a:pt x="281" y="69"/>
                  </a:lnTo>
                  <a:lnTo>
                    <a:pt x="264" y="59"/>
                  </a:lnTo>
                  <a:lnTo>
                    <a:pt x="256" y="29"/>
                  </a:lnTo>
                  <a:lnTo>
                    <a:pt x="256" y="10"/>
                  </a:lnTo>
                  <a:lnTo>
                    <a:pt x="247" y="0"/>
                  </a:lnTo>
                  <a:lnTo>
                    <a:pt x="8" y="0"/>
                  </a:lnTo>
                  <a:lnTo>
                    <a:pt x="8" y="10"/>
                  </a:lnTo>
                  <a:lnTo>
                    <a:pt x="8" y="29"/>
                  </a:lnTo>
                  <a:lnTo>
                    <a:pt x="8" y="39"/>
                  </a:lnTo>
                  <a:lnTo>
                    <a:pt x="0" y="59"/>
                  </a:lnTo>
                  <a:lnTo>
                    <a:pt x="8" y="78"/>
                  </a:lnTo>
                  <a:lnTo>
                    <a:pt x="8" y="88"/>
                  </a:lnTo>
                  <a:lnTo>
                    <a:pt x="17" y="98"/>
                  </a:lnTo>
                  <a:lnTo>
                    <a:pt x="8" y="108"/>
                  </a:lnTo>
                  <a:lnTo>
                    <a:pt x="17" y="118"/>
                  </a:lnTo>
                  <a:lnTo>
                    <a:pt x="34" y="147"/>
                  </a:lnTo>
                  <a:lnTo>
                    <a:pt x="34" y="166"/>
                  </a:lnTo>
                  <a:lnTo>
                    <a:pt x="34" y="186"/>
                  </a:lnTo>
                  <a:lnTo>
                    <a:pt x="34" y="186"/>
                  </a:lnTo>
                  <a:lnTo>
                    <a:pt x="42" y="196"/>
                  </a:lnTo>
                  <a:lnTo>
                    <a:pt x="42" y="215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Freeform 77"/>
            <p:cNvSpPr>
              <a:spLocks/>
            </p:cNvSpPr>
            <p:nvPr/>
          </p:nvSpPr>
          <p:spPr bwMode="auto">
            <a:xfrm>
              <a:off x="2943" y="3174"/>
              <a:ext cx="333" cy="343"/>
            </a:xfrm>
            <a:custGeom>
              <a:avLst/>
              <a:gdLst>
                <a:gd name="T0" fmla="*/ 52 w 333"/>
                <a:gd name="T1" fmla="*/ 304 h 343"/>
                <a:gd name="T2" fmla="*/ 282 w 333"/>
                <a:gd name="T3" fmla="*/ 294 h 343"/>
                <a:gd name="T4" fmla="*/ 290 w 333"/>
                <a:gd name="T5" fmla="*/ 304 h 343"/>
                <a:gd name="T6" fmla="*/ 290 w 333"/>
                <a:gd name="T7" fmla="*/ 314 h 343"/>
                <a:gd name="T8" fmla="*/ 273 w 333"/>
                <a:gd name="T9" fmla="*/ 324 h 343"/>
                <a:gd name="T10" fmla="*/ 273 w 333"/>
                <a:gd name="T11" fmla="*/ 343 h 343"/>
                <a:gd name="T12" fmla="*/ 308 w 333"/>
                <a:gd name="T13" fmla="*/ 333 h 343"/>
                <a:gd name="T14" fmla="*/ 316 w 333"/>
                <a:gd name="T15" fmla="*/ 304 h 343"/>
                <a:gd name="T16" fmla="*/ 325 w 333"/>
                <a:gd name="T17" fmla="*/ 294 h 343"/>
                <a:gd name="T18" fmla="*/ 333 w 333"/>
                <a:gd name="T19" fmla="*/ 275 h 343"/>
                <a:gd name="T20" fmla="*/ 333 w 333"/>
                <a:gd name="T21" fmla="*/ 265 h 343"/>
                <a:gd name="T22" fmla="*/ 325 w 333"/>
                <a:gd name="T23" fmla="*/ 265 h 343"/>
                <a:gd name="T24" fmla="*/ 316 w 333"/>
                <a:gd name="T25" fmla="*/ 245 h 343"/>
                <a:gd name="T26" fmla="*/ 316 w 333"/>
                <a:gd name="T27" fmla="*/ 235 h 343"/>
                <a:gd name="T28" fmla="*/ 308 w 333"/>
                <a:gd name="T29" fmla="*/ 206 h 343"/>
                <a:gd name="T30" fmla="*/ 273 w 333"/>
                <a:gd name="T31" fmla="*/ 186 h 343"/>
                <a:gd name="T32" fmla="*/ 265 w 333"/>
                <a:gd name="T33" fmla="*/ 177 h 343"/>
                <a:gd name="T34" fmla="*/ 265 w 333"/>
                <a:gd name="T35" fmla="*/ 157 h 343"/>
                <a:gd name="T36" fmla="*/ 273 w 333"/>
                <a:gd name="T37" fmla="*/ 147 h 343"/>
                <a:gd name="T38" fmla="*/ 273 w 333"/>
                <a:gd name="T39" fmla="*/ 128 h 343"/>
                <a:gd name="T40" fmla="*/ 265 w 333"/>
                <a:gd name="T41" fmla="*/ 118 h 343"/>
                <a:gd name="T42" fmla="*/ 256 w 333"/>
                <a:gd name="T43" fmla="*/ 128 h 343"/>
                <a:gd name="T44" fmla="*/ 256 w 333"/>
                <a:gd name="T45" fmla="*/ 128 h 343"/>
                <a:gd name="T46" fmla="*/ 248 w 333"/>
                <a:gd name="T47" fmla="*/ 118 h 343"/>
                <a:gd name="T48" fmla="*/ 248 w 333"/>
                <a:gd name="T49" fmla="*/ 108 h 343"/>
                <a:gd name="T50" fmla="*/ 239 w 333"/>
                <a:gd name="T51" fmla="*/ 89 h 343"/>
                <a:gd name="T52" fmla="*/ 222 w 333"/>
                <a:gd name="T53" fmla="*/ 79 h 343"/>
                <a:gd name="T54" fmla="*/ 205 w 333"/>
                <a:gd name="T55" fmla="*/ 49 h 343"/>
                <a:gd name="T56" fmla="*/ 205 w 333"/>
                <a:gd name="T57" fmla="*/ 20 h 343"/>
                <a:gd name="T58" fmla="*/ 188 w 333"/>
                <a:gd name="T59" fmla="*/ 0 h 343"/>
                <a:gd name="T60" fmla="*/ 0 w 333"/>
                <a:gd name="T61" fmla="*/ 0 h 343"/>
                <a:gd name="T62" fmla="*/ 9 w 333"/>
                <a:gd name="T63" fmla="*/ 20 h 343"/>
                <a:gd name="T64" fmla="*/ 9 w 333"/>
                <a:gd name="T65" fmla="*/ 30 h 343"/>
                <a:gd name="T66" fmla="*/ 17 w 333"/>
                <a:gd name="T67" fmla="*/ 40 h 343"/>
                <a:gd name="T68" fmla="*/ 17 w 333"/>
                <a:gd name="T69" fmla="*/ 49 h 343"/>
                <a:gd name="T70" fmla="*/ 35 w 333"/>
                <a:gd name="T71" fmla="*/ 59 h 343"/>
                <a:gd name="T72" fmla="*/ 35 w 333"/>
                <a:gd name="T73" fmla="*/ 79 h 343"/>
                <a:gd name="T74" fmla="*/ 43 w 333"/>
                <a:gd name="T75" fmla="*/ 89 h 343"/>
                <a:gd name="T76" fmla="*/ 43 w 333"/>
                <a:gd name="T77" fmla="*/ 108 h 343"/>
                <a:gd name="T78" fmla="*/ 52 w 333"/>
                <a:gd name="T79" fmla="*/ 108 h 343"/>
                <a:gd name="T80" fmla="*/ 52 w 333"/>
                <a:gd name="T81" fmla="*/ 265 h 343"/>
                <a:gd name="T82" fmla="*/ 52 w 333"/>
                <a:gd name="T83" fmla="*/ 304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33" h="343">
                  <a:moveTo>
                    <a:pt x="52" y="304"/>
                  </a:moveTo>
                  <a:lnTo>
                    <a:pt x="282" y="294"/>
                  </a:lnTo>
                  <a:lnTo>
                    <a:pt x="290" y="304"/>
                  </a:lnTo>
                  <a:lnTo>
                    <a:pt x="290" y="314"/>
                  </a:lnTo>
                  <a:lnTo>
                    <a:pt x="273" y="324"/>
                  </a:lnTo>
                  <a:lnTo>
                    <a:pt x="273" y="343"/>
                  </a:lnTo>
                  <a:lnTo>
                    <a:pt x="308" y="333"/>
                  </a:lnTo>
                  <a:lnTo>
                    <a:pt x="316" y="304"/>
                  </a:lnTo>
                  <a:lnTo>
                    <a:pt x="325" y="294"/>
                  </a:lnTo>
                  <a:lnTo>
                    <a:pt x="333" y="275"/>
                  </a:lnTo>
                  <a:lnTo>
                    <a:pt x="333" y="265"/>
                  </a:lnTo>
                  <a:lnTo>
                    <a:pt x="325" y="265"/>
                  </a:lnTo>
                  <a:lnTo>
                    <a:pt x="316" y="245"/>
                  </a:lnTo>
                  <a:lnTo>
                    <a:pt x="316" y="235"/>
                  </a:lnTo>
                  <a:lnTo>
                    <a:pt x="308" y="206"/>
                  </a:lnTo>
                  <a:lnTo>
                    <a:pt x="273" y="186"/>
                  </a:lnTo>
                  <a:lnTo>
                    <a:pt x="265" y="177"/>
                  </a:lnTo>
                  <a:lnTo>
                    <a:pt x="265" y="157"/>
                  </a:lnTo>
                  <a:lnTo>
                    <a:pt x="273" y="147"/>
                  </a:lnTo>
                  <a:lnTo>
                    <a:pt x="273" y="128"/>
                  </a:lnTo>
                  <a:lnTo>
                    <a:pt x="265" y="118"/>
                  </a:lnTo>
                  <a:lnTo>
                    <a:pt x="256" y="128"/>
                  </a:lnTo>
                  <a:lnTo>
                    <a:pt x="256" y="128"/>
                  </a:lnTo>
                  <a:lnTo>
                    <a:pt x="248" y="118"/>
                  </a:lnTo>
                  <a:lnTo>
                    <a:pt x="248" y="108"/>
                  </a:lnTo>
                  <a:lnTo>
                    <a:pt x="239" y="89"/>
                  </a:lnTo>
                  <a:lnTo>
                    <a:pt x="222" y="79"/>
                  </a:lnTo>
                  <a:lnTo>
                    <a:pt x="205" y="49"/>
                  </a:lnTo>
                  <a:lnTo>
                    <a:pt x="205" y="20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9" y="20"/>
                  </a:lnTo>
                  <a:lnTo>
                    <a:pt x="9" y="30"/>
                  </a:lnTo>
                  <a:lnTo>
                    <a:pt x="17" y="40"/>
                  </a:lnTo>
                  <a:lnTo>
                    <a:pt x="17" y="49"/>
                  </a:lnTo>
                  <a:lnTo>
                    <a:pt x="35" y="59"/>
                  </a:lnTo>
                  <a:lnTo>
                    <a:pt x="35" y="79"/>
                  </a:lnTo>
                  <a:lnTo>
                    <a:pt x="43" y="89"/>
                  </a:lnTo>
                  <a:lnTo>
                    <a:pt x="43" y="108"/>
                  </a:lnTo>
                  <a:lnTo>
                    <a:pt x="52" y="108"/>
                  </a:lnTo>
                  <a:lnTo>
                    <a:pt x="52" y="265"/>
                  </a:lnTo>
                  <a:lnTo>
                    <a:pt x="52" y="304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Freeform 78"/>
            <p:cNvSpPr>
              <a:spLocks/>
            </p:cNvSpPr>
            <p:nvPr/>
          </p:nvSpPr>
          <p:spPr bwMode="auto">
            <a:xfrm>
              <a:off x="2995" y="3468"/>
              <a:ext cx="256" cy="265"/>
            </a:xfrm>
            <a:custGeom>
              <a:avLst/>
              <a:gdLst>
                <a:gd name="T0" fmla="*/ 34 w 256"/>
                <a:gd name="T1" fmla="*/ 265 h 265"/>
                <a:gd name="T2" fmla="*/ 34 w 256"/>
                <a:gd name="T3" fmla="*/ 225 h 265"/>
                <a:gd name="T4" fmla="*/ 17 w 256"/>
                <a:gd name="T5" fmla="*/ 225 h 265"/>
                <a:gd name="T6" fmla="*/ 8 w 256"/>
                <a:gd name="T7" fmla="*/ 216 h 265"/>
                <a:gd name="T8" fmla="*/ 8 w 256"/>
                <a:gd name="T9" fmla="*/ 186 h 265"/>
                <a:gd name="T10" fmla="*/ 8 w 256"/>
                <a:gd name="T11" fmla="*/ 69 h 265"/>
                <a:gd name="T12" fmla="*/ 0 w 256"/>
                <a:gd name="T13" fmla="*/ 10 h 265"/>
                <a:gd name="T14" fmla="*/ 230 w 256"/>
                <a:gd name="T15" fmla="*/ 0 h 265"/>
                <a:gd name="T16" fmla="*/ 238 w 256"/>
                <a:gd name="T17" fmla="*/ 10 h 265"/>
                <a:gd name="T18" fmla="*/ 238 w 256"/>
                <a:gd name="T19" fmla="*/ 20 h 265"/>
                <a:gd name="T20" fmla="*/ 221 w 256"/>
                <a:gd name="T21" fmla="*/ 30 h 265"/>
                <a:gd name="T22" fmla="*/ 221 w 256"/>
                <a:gd name="T23" fmla="*/ 49 h 265"/>
                <a:gd name="T24" fmla="*/ 256 w 256"/>
                <a:gd name="T25" fmla="*/ 39 h 265"/>
                <a:gd name="T26" fmla="*/ 256 w 256"/>
                <a:gd name="T27" fmla="*/ 49 h 265"/>
                <a:gd name="T28" fmla="*/ 247 w 256"/>
                <a:gd name="T29" fmla="*/ 59 h 265"/>
                <a:gd name="T30" fmla="*/ 247 w 256"/>
                <a:gd name="T31" fmla="*/ 79 h 265"/>
                <a:gd name="T32" fmla="*/ 238 w 256"/>
                <a:gd name="T33" fmla="*/ 88 h 265"/>
                <a:gd name="T34" fmla="*/ 238 w 256"/>
                <a:gd name="T35" fmla="*/ 118 h 265"/>
                <a:gd name="T36" fmla="*/ 213 w 256"/>
                <a:gd name="T37" fmla="*/ 137 h 265"/>
                <a:gd name="T38" fmla="*/ 213 w 256"/>
                <a:gd name="T39" fmla="*/ 157 h 265"/>
                <a:gd name="T40" fmla="*/ 204 w 256"/>
                <a:gd name="T41" fmla="*/ 167 h 265"/>
                <a:gd name="T42" fmla="*/ 187 w 256"/>
                <a:gd name="T43" fmla="*/ 176 h 265"/>
                <a:gd name="T44" fmla="*/ 187 w 256"/>
                <a:gd name="T45" fmla="*/ 206 h 265"/>
                <a:gd name="T46" fmla="*/ 179 w 256"/>
                <a:gd name="T47" fmla="*/ 216 h 265"/>
                <a:gd name="T48" fmla="*/ 179 w 256"/>
                <a:gd name="T49" fmla="*/ 225 h 265"/>
                <a:gd name="T50" fmla="*/ 187 w 256"/>
                <a:gd name="T51" fmla="*/ 245 h 265"/>
                <a:gd name="T52" fmla="*/ 187 w 256"/>
                <a:gd name="T53" fmla="*/ 255 h 265"/>
                <a:gd name="T54" fmla="*/ 179 w 256"/>
                <a:gd name="T55" fmla="*/ 265 h 265"/>
                <a:gd name="T56" fmla="*/ 34 w 256"/>
                <a:gd name="T57" fmla="*/ 26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56" h="265">
                  <a:moveTo>
                    <a:pt x="34" y="265"/>
                  </a:moveTo>
                  <a:lnTo>
                    <a:pt x="34" y="225"/>
                  </a:lnTo>
                  <a:lnTo>
                    <a:pt x="17" y="225"/>
                  </a:lnTo>
                  <a:lnTo>
                    <a:pt x="8" y="216"/>
                  </a:lnTo>
                  <a:lnTo>
                    <a:pt x="8" y="186"/>
                  </a:lnTo>
                  <a:lnTo>
                    <a:pt x="8" y="69"/>
                  </a:lnTo>
                  <a:lnTo>
                    <a:pt x="0" y="10"/>
                  </a:lnTo>
                  <a:lnTo>
                    <a:pt x="230" y="0"/>
                  </a:lnTo>
                  <a:lnTo>
                    <a:pt x="238" y="10"/>
                  </a:lnTo>
                  <a:lnTo>
                    <a:pt x="238" y="20"/>
                  </a:lnTo>
                  <a:lnTo>
                    <a:pt x="221" y="30"/>
                  </a:lnTo>
                  <a:lnTo>
                    <a:pt x="221" y="49"/>
                  </a:lnTo>
                  <a:lnTo>
                    <a:pt x="256" y="39"/>
                  </a:lnTo>
                  <a:lnTo>
                    <a:pt x="256" y="49"/>
                  </a:lnTo>
                  <a:lnTo>
                    <a:pt x="247" y="59"/>
                  </a:lnTo>
                  <a:lnTo>
                    <a:pt x="247" y="79"/>
                  </a:lnTo>
                  <a:lnTo>
                    <a:pt x="238" y="88"/>
                  </a:lnTo>
                  <a:lnTo>
                    <a:pt x="238" y="118"/>
                  </a:lnTo>
                  <a:lnTo>
                    <a:pt x="213" y="137"/>
                  </a:lnTo>
                  <a:lnTo>
                    <a:pt x="213" y="157"/>
                  </a:lnTo>
                  <a:lnTo>
                    <a:pt x="204" y="167"/>
                  </a:lnTo>
                  <a:lnTo>
                    <a:pt x="187" y="176"/>
                  </a:lnTo>
                  <a:lnTo>
                    <a:pt x="187" y="206"/>
                  </a:lnTo>
                  <a:lnTo>
                    <a:pt x="179" y="216"/>
                  </a:lnTo>
                  <a:lnTo>
                    <a:pt x="179" y="225"/>
                  </a:lnTo>
                  <a:lnTo>
                    <a:pt x="187" y="245"/>
                  </a:lnTo>
                  <a:lnTo>
                    <a:pt x="187" y="255"/>
                  </a:lnTo>
                  <a:lnTo>
                    <a:pt x="179" y="265"/>
                  </a:lnTo>
                  <a:lnTo>
                    <a:pt x="34" y="265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Freeform 79"/>
            <p:cNvSpPr>
              <a:spLocks/>
            </p:cNvSpPr>
            <p:nvPr/>
          </p:nvSpPr>
          <p:spPr bwMode="auto">
            <a:xfrm>
              <a:off x="3029" y="3733"/>
              <a:ext cx="281" cy="283"/>
            </a:xfrm>
            <a:custGeom>
              <a:avLst/>
              <a:gdLst>
                <a:gd name="T0" fmla="*/ 34 w 281"/>
                <a:gd name="T1" fmla="*/ 235 h 283"/>
                <a:gd name="T2" fmla="*/ 68 w 281"/>
                <a:gd name="T3" fmla="*/ 244 h 283"/>
                <a:gd name="T4" fmla="*/ 102 w 281"/>
                <a:gd name="T5" fmla="*/ 244 h 283"/>
                <a:gd name="T6" fmla="*/ 119 w 281"/>
                <a:gd name="T7" fmla="*/ 235 h 283"/>
                <a:gd name="T8" fmla="*/ 145 w 281"/>
                <a:gd name="T9" fmla="*/ 254 h 283"/>
                <a:gd name="T10" fmla="*/ 170 w 281"/>
                <a:gd name="T11" fmla="*/ 274 h 283"/>
                <a:gd name="T12" fmla="*/ 196 w 281"/>
                <a:gd name="T13" fmla="*/ 264 h 283"/>
                <a:gd name="T14" fmla="*/ 222 w 281"/>
                <a:gd name="T15" fmla="*/ 274 h 283"/>
                <a:gd name="T16" fmla="*/ 222 w 281"/>
                <a:gd name="T17" fmla="*/ 254 h 283"/>
                <a:gd name="T18" fmla="*/ 239 w 281"/>
                <a:gd name="T19" fmla="*/ 264 h 283"/>
                <a:gd name="T20" fmla="*/ 264 w 281"/>
                <a:gd name="T21" fmla="*/ 283 h 283"/>
                <a:gd name="T22" fmla="*/ 281 w 281"/>
                <a:gd name="T23" fmla="*/ 264 h 283"/>
                <a:gd name="T24" fmla="*/ 247 w 281"/>
                <a:gd name="T25" fmla="*/ 244 h 283"/>
                <a:gd name="T26" fmla="*/ 273 w 281"/>
                <a:gd name="T27" fmla="*/ 215 h 283"/>
                <a:gd name="T28" fmla="*/ 247 w 281"/>
                <a:gd name="T29" fmla="*/ 205 h 283"/>
                <a:gd name="T30" fmla="*/ 239 w 281"/>
                <a:gd name="T31" fmla="*/ 215 h 283"/>
                <a:gd name="T32" fmla="*/ 239 w 281"/>
                <a:gd name="T33" fmla="*/ 205 h 283"/>
                <a:gd name="T34" fmla="*/ 222 w 281"/>
                <a:gd name="T35" fmla="*/ 205 h 283"/>
                <a:gd name="T36" fmla="*/ 204 w 281"/>
                <a:gd name="T37" fmla="*/ 195 h 283"/>
                <a:gd name="T38" fmla="*/ 213 w 281"/>
                <a:gd name="T39" fmla="*/ 186 h 283"/>
                <a:gd name="T40" fmla="*/ 230 w 281"/>
                <a:gd name="T41" fmla="*/ 195 h 283"/>
                <a:gd name="T42" fmla="*/ 239 w 281"/>
                <a:gd name="T43" fmla="*/ 195 h 283"/>
                <a:gd name="T44" fmla="*/ 230 w 281"/>
                <a:gd name="T45" fmla="*/ 176 h 283"/>
                <a:gd name="T46" fmla="*/ 136 w 281"/>
                <a:gd name="T47" fmla="*/ 146 h 283"/>
                <a:gd name="T48" fmla="*/ 145 w 281"/>
                <a:gd name="T49" fmla="*/ 97 h 283"/>
                <a:gd name="T50" fmla="*/ 153 w 281"/>
                <a:gd name="T51" fmla="*/ 58 h 283"/>
                <a:gd name="T52" fmla="*/ 162 w 281"/>
                <a:gd name="T53" fmla="*/ 39 h 283"/>
                <a:gd name="T54" fmla="*/ 153 w 281"/>
                <a:gd name="T55" fmla="*/ 19 h 283"/>
                <a:gd name="T56" fmla="*/ 145 w 281"/>
                <a:gd name="T57" fmla="*/ 0 h 283"/>
                <a:gd name="T58" fmla="*/ 0 w 281"/>
                <a:gd name="T59" fmla="*/ 78 h 283"/>
                <a:gd name="T60" fmla="*/ 8 w 281"/>
                <a:gd name="T61" fmla="*/ 107 h 283"/>
                <a:gd name="T62" fmla="*/ 25 w 281"/>
                <a:gd name="T63" fmla="*/ 166 h 283"/>
                <a:gd name="T64" fmla="*/ 17 w 281"/>
                <a:gd name="T65" fmla="*/ 195 h 283"/>
                <a:gd name="T66" fmla="*/ 8 w 281"/>
                <a:gd name="T67" fmla="*/ 225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81" h="283">
                  <a:moveTo>
                    <a:pt x="8" y="244"/>
                  </a:moveTo>
                  <a:lnTo>
                    <a:pt x="34" y="235"/>
                  </a:lnTo>
                  <a:lnTo>
                    <a:pt x="51" y="235"/>
                  </a:lnTo>
                  <a:lnTo>
                    <a:pt x="68" y="244"/>
                  </a:lnTo>
                  <a:lnTo>
                    <a:pt x="85" y="244"/>
                  </a:lnTo>
                  <a:lnTo>
                    <a:pt x="102" y="244"/>
                  </a:lnTo>
                  <a:lnTo>
                    <a:pt x="111" y="235"/>
                  </a:lnTo>
                  <a:lnTo>
                    <a:pt x="119" y="235"/>
                  </a:lnTo>
                  <a:lnTo>
                    <a:pt x="136" y="235"/>
                  </a:lnTo>
                  <a:lnTo>
                    <a:pt x="145" y="254"/>
                  </a:lnTo>
                  <a:lnTo>
                    <a:pt x="153" y="254"/>
                  </a:lnTo>
                  <a:lnTo>
                    <a:pt x="170" y="274"/>
                  </a:lnTo>
                  <a:lnTo>
                    <a:pt x="187" y="274"/>
                  </a:lnTo>
                  <a:lnTo>
                    <a:pt x="196" y="264"/>
                  </a:lnTo>
                  <a:lnTo>
                    <a:pt x="213" y="274"/>
                  </a:lnTo>
                  <a:lnTo>
                    <a:pt x="222" y="274"/>
                  </a:lnTo>
                  <a:lnTo>
                    <a:pt x="222" y="264"/>
                  </a:lnTo>
                  <a:lnTo>
                    <a:pt x="222" y="254"/>
                  </a:lnTo>
                  <a:lnTo>
                    <a:pt x="230" y="244"/>
                  </a:lnTo>
                  <a:lnTo>
                    <a:pt x="239" y="264"/>
                  </a:lnTo>
                  <a:lnTo>
                    <a:pt x="256" y="274"/>
                  </a:lnTo>
                  <a:lnTo>
                    <a:pt x="264" y="283"/>
                  </a:lnTo>
                  <a:lnTo>
                    <a:pt x="281" y="274"/>
                  </a:lnTo>
                  <a:lnTo>
                    <a:pt x="281" y="264"/>
                  </a:lnTo>
                  <a:lnTo>
                    <a:pt x="247" y="254"/>
                  </a:lnTo>
                  <a:lnTo>
                    <a:pt x="247" y="244"/>
                  </a:lnTo>
                  <a:lnTo>
                    <a:pt x="256" y="235"/>
                  </a:lnTo>
                  <a:lnTo>
                    <a:pt x="273" y="215"/>
                  </a:lnTo>
                  <a:lnTo>
                    <a:pt x="273" y="205"/>
                  </a:lnTo>
                  <a:lnTo>
                    <a:pt x="247" y="205"/>
                  </a:lnTo>
                  <a:lnTo>
                    <a:pt x="247" y="225"/>
                  </a:lnTo>
                  <a:lnTo>
                    <a:pt x="239" y="215"/>
                  </a:lnTo>
                  <a:lnTo>
                    <a:pt x="239" y="205"/>
                  </a:lnTo>
                  <a:lnTo>
                    <a:pt x="239" y="205"/>
                  </a:lnTo>
                  <a:lnTo>
                    <a:pt x="230" y="205"/>
                  </a:lnTo>
                  <a:lnTo>
                    <a:pt x="222" y="205"/>
                  </a:lnTo>
                  <a:lnTo>
                    <a:pt x="204" y="205"/>
                  </a:lnTo>
                  <a:lnTo>
                    <a:pt x="204" y="195"/>
                  </a:lnTo>
                  <a:lnTo>
                    <a:pt x="204" y="195"/>
                  </a:lnTo>
                  <a:lnTo>
                    <a:pt x="213" y="186"/>
                  </a:lnTo>
                  <a:lnTo>
                    <a:pt x="222" y="195"/>
                  </a:lnTo>
                  <a:lnTo>
                    <a:pt x="230" y="195"/>
                  </a:lnTo>
                  <a:lnTo>
                    <a:pt x="239" y="195"/>
                  </a:lnTo>
                  <a:lnTo>
                    <a:pt x="239" y="195"/>
                  </a:lnTo>
                  <a:lnTo>
                    <a:pt x="247" y="186"/>
                  </a:lnTo>
                  <a:lnTo>
                    <a:pt x="230" y="176"/>
                  </a:lnTo>
                  <a:lnTo>
                    <a:pt x="230" y="146"/>
                  </a:lnTo>
                  <a:lnTo>
                    <a:pt x="136" y="146"/>
                  </a:lnTo>
                  <a:lnTo>
                    <a:pt x="136" y="127"/>
                  </a:lnTo>
                  <a:lnTo>
                    <a:pt x="145" y="97"/>
                  </a:lnTo>
                  <a:lnTo>
                    <a:pt x="153" y="78"/>
                  </a:lnTo>
                  <a:lnTo>
                    <a:pt x="153" y="58"/>
                  </a:lnTo>
                  <a:lnTo>
                    <a:pt x="162" y="48"/>
                  </a:lnTo>
                  <a:lnTo>
                    <a:pt x="162" y="39"/>
                  </a:lnTo>
                  <a:lnTo>
                    <a:pt x="153" y="29"/>
                  </a:lnTo>
                  <a:lnTo>
                    <a:pt x="153" y="19"/>
                  </a:lnTo>
                  <a:lnTo>
                    <a:pt x="145" y="9"/>
                  </a:lnTo>
                  <a:lnTo>
                    <a:pt x="145" y="0"/>
                  </a:lnTo>
                  <a:lnTo>
                    <a:pt x="0" y="0"/>
                  </a:lnTo>
                  <a:lnTo>
                    <a:pt x="0" y="78"/>
                  </a:lnTo>
                  <a:lnTo>
                    <a:pt x="8" y="88"/>
                  </a:lnTo>
                  <a:lnTo>
                    <a:pt x="8" y="107"/>
                  </a:lnTo>
                  <a:lnTo>
                    <a:pt x="25" y="137"/>
                  </a:lnTo>
                  <a:lnTo>
                    <a:pt x="25" y="166"/>
                  </a:lnTo>
                  <a:lnTo>
                    <a:pt x="17" y="176"/>
                  </a:lnTo>
                  <a:lnTo>
                    <a:pt x="17" y="195"/>
                  </a:lnTo>
                  <a:lnTo>
                    <a:pt x="17" y="215"/>
                  </a:lnTo>
                  <a:lnTo>
                    <a:pt x="8" y="225"/>
                  </a:lnTo>
                  <a:lnTo>
                    <a:pt x="8" y="244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Freeform 80"/>
            <p:cNvSpPr>
              <a:spLocks/>
            </p:cNvSpPr>
            <p:nvPr/>
          </p:nvSpPr>
          <p:spPr bwMode="auto">
            <a:xfrm>
              <a:off x="3165" y="3576"/>
              <a:ext cx="179" cy="352"/>
            </a:xfrm>
            <a:custGeom>
              <a:avLst/>
              <a:gdLst>
                <a:gd name="T0" fmla="*/ 171 w 179"/>
                <a:gd name="T1" fmla="*/ 0 h 352"/>
                <a:gd name="T2" fmla="*/ 171 w 179"/>
                <a:gd name="T3" fmla="*/ 59 h 352"/>
                <a:gd name="T4" fmla="*/ 162 w 179"/>
                <a:gd name="T5" fmla="*/ 225 h 352"/>
                <a:gd name="T6" fmla="*/ 179 w 179"/>
                <a:gd name="T7" fmla="*/ 333 h 352"/>
                <a:gd name="T8" fmla="*/ 171 w 179"/>
                <a:gd name="T9" fmla="*/ 343 h 352"/>
                <a:gd name="T10" fmla="*/ 154 w 179"/>
                <a:gd name="T11" fmla="*/ 343 h 352"/>
                <a:gd name="T12" fmla="*/ 137 w 179"/>
                <a:gd name="T13" fmla="*/ 343 h 352"/>
                <a:gd name="T14" fmla="*/ 120 w 179"/>
                <a:gd name="T15" fmla="*/ 352 h 352"/>
                <a:gd name="T16" fmla="*/ 111 w 179"/>
                <a:gd name="T17" fmla="*/ 352 h 352"/>
                <a:gd name="T18" fmla="*/ 103 w 179"/>
                <a:gd name="T19" fmla="*/ 352 h 352"/>
                <a:gd name="T20" fmla="*/ 103 w 179"/>
                <a:gd name="T21" fmla="*/ 352 h 352"/>
                <a:gd name="T22" fmla="*/ 111 w 179"/>
                <a:gd name="T23" fmla="*/ 343 h 352"/>
                <a:gd name="T24" fmla="*/ 94 w 179"/>
                <a:gd name="T25" fmla="*/ 333 h 352"/>
                <a:gd name="T26" fmla="*/ 94 w 179"/>
                <a:gd name="T27" fmla="*/ 303 h 352"/>
                <a:gd name="T28" fmla="*/ 0 w 179"/>
                <a:gd name="T29" fmla="*/ 303 h 352"/>
                <a:gd name="T30" fmla="*/ 0 w 179"/>
                <a:gd name="T31" fmla="*/ 284 h 352"/>
                <a:gd name="T32" fmla="*/ 9 w 179"/>
                <a:gd name="T33" fmla="*/ 254 h 352"/>
                <a:gd name="T34" fmla="*/ 17 w 179"/>
                <a:gd name="T35" fmla="*/ 235 h 352"/>
                <a:gd name="T36" fmla="*/ 17 w 179"/>
                <a:gd name="T37" fmla="*/ 215 h 352"/>
                <a:gd name="T38" fmla="*/ 26 w 179"/>
                <a:gd name="T39" fmla="*/ 205 h 352"/>
                <a:gd name="T40" fmla="*/ 26 w 179"/>
                <a:gd name="T41" fmla="*/ 196 h 352"/>
                <a:gd name="T42" fmla="*/ 17 w 179"/>
                <a:gd name="T43" fmla="*/ 186 h 352"/>
                <a:gd name="T44" fmla="*/ 17 w 179"/>
                <a:gd name="T45" fmla="*/ 176 h 352"/>
                <a:gd name="T46" fmla="*/ 9 w 179"/>
                <a:gd name="T47" fmla="*/ 157 h 352"/>
                <a:gd name="T48" fmla="*/ 17 w 179"/>
                <a:gd name="T49" fmla="*/ 147 h 352"/>
                <a:gd name="T50" fmla="*/ 17 w 179"/>
                <a:gd name="T51" fmla="*/ 137 h 352"/>
                <a:gd name="T52" fmla="*/ 9 w 179"/>
                <a:gd name="T53" fmla="*/ 117 h 352"/>
                <a:gd name="T54" fmla="*/ 9 w 179"/>
                <a:gd name="T55" fmla="*/ 108 h 352"/>
                <a:gd name="T56" fmla="*/ 17 w 179"/>
                <a:gd name="T57" fmla="*/ 98 h 352"/>
                <a:gd name="T58" fmla="*/ 17 w 179"/>
                <a:gd name="T59" fmla="*/ 68 h 352"/>
                <a:gd name="T60" fmla="*/ 34 w 179"/>
                <a:gd name="T61" fmla="*/ 59 h 352"/>
                <a:gd name="T62" fmla="*/ 43 w 179"/>
                <a:gd name="T63" fmla="*/ 49 h 352"/>
                <a:gd name="T64" fmla="*/ 43 w 179"/>
                <a:gd name="T65" fmla="*/ 29 h 352"/>
                <a:gd name="T66" fmla="*/ 68 w 179"/>
                <a:gd name="T67" fmla="*/ 10 h 352"/>
                <a:gd name="T68" fmla="*/ 171 w 179"/>
                <a:gd name="T69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9" h="352">
                  <a:moveTo>
                    <a:pt x="171" y="0"/>
                  </a:moveTo>
                  <a:lnTo>
                    <a:pt x="171" y="59"/>
                  </a:lnTo>
                  <a:lnTo>
                    <a:pt x="162" y="225"/>
                  </a:lnTo>
                  <a:lnTo>
                    <a:pt x="179" y="333"/>
                  </a:lnTo>
                  <a:lnTo>
                    <a:pt x="171" y="343"/>
                  </a:lnTo>
                  <a:lnTo>
                    <a:pt x="154" y="343"/>
                  </a:lnTo>
                  <a:lnTo>
                    <a:pt x="137" y="343"/>
                  </a:lnTo>
                  <a:lnTo>
                    <a:pt x="120" y="352"/>
                  </a:lnTo>
                  <a:lnTo>
                    <a:pt x="111" y="352"/>
                  </a:lnTo>
                  <a:lnTo>
                    <a:pt x="103" y="352"/>
                  </a:lnTo>
                  <a:lnTo>
                    <a:pt x="103" y="352"/>
                  </a:lnTo>
                  <a:lnTo>
                    <a:pt x="111" y="343"/>
                  </a:lnTo>
                  <a:lnTo>
                    <a:pt x="94" y="333"/>
                  </a:lnTo>
                  <a:lnTo>
                    <a:pt x="94" y="303"/>
                  </a:lnTo>
                  <a:lnTo>
                    <a:pt x="0" y="303"/>
                  </a:lnTo>
                  <a:lnTo>
                    <a:pt x="0" y="284"/>
                  </a:lnTo>
                  <a:lnTo>
                    <a:pt x="9" y="254"/>
                  </a:lnTo>
                  <a:lnTo>
                    <a:pt x="17" y="235"/>
                  </a:lnTo>
                  <a:lnTo>
                    <a:pt x="17" y="215"/>
                  </a:lnTo>
                  <a:lnTo>
                    <a:pt x="26" y="205"/>
                  </a:lnTo>
                  <a:lnTo>
                    <a:pt x="26" y="196"/>
                  </a:lnTo>
                  <a:lnTo>
                    <a:pt x="17" y="186"/>
                  </a:lnTo>
                  <a:lnTo>
                    <a:pt x="17" y="176"/>
                  </a:lnTo>
                  <a:lnTo>
                    <a:pt x="9" y="157"/>
                  </a:lnTo>
                  <a:lnTo>
                    <a:pt x="17" y="147"/>
                  </a:lnTo>
                  <a:lnTo>
                    <a:pt x="17" y="137"/>
                  </a:lnTo>
                  <a:lnTo>
                    <a:pt x="9" y="117"/>
                  </a:lnTo>
                  <a:lnTo>
                    <a:pt x="9" y="108"/>
                  </a:lnTo>
                  <a:lnTo>
                    <a:pt x="17" y="98"/>
                  </a:lnTo>
                  <a:lnTo>
                    <a:pt x="17" y="68"/>
                  </a:lnTo>
                  <a:lnTo>
                    <a:pt x="34" y="59"/>
                  </a:lnTo>
                  <a:lnTo>
                    <a:pt x="43" y="49"/>
                  </a:lnTo>
                  <a:lnTo>
                    <a:pt x="43" y="29"/>
                  </a:lnTo>
                  <a:lnTo>
                    <a:pt x="68" y="10"/>
                  </a:lnTo>
                  <a:lnTo>
                    <a:pt x="171" y="0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Freeform 81"/>
            <p:cNvSpPr>
              <a:spLocks/>
            </p:cNvSpPr>
            <p:nvPr/>
          </p:nvSpPr>
          <p:spPr bwMode="auto">
            <a:xfrm>
              <a:off x="3327" y="3566"/>
              <a:ext cx="197" cy="353"/>
            </a:xfrm>
            <a:custGeom>
              <a:avLst/>
              <a:gdLst>
                <a:gd name="T0" fmla="*/ 9 w 197"/>
                <a:gd name="T1" fmla="*/ 10 h 353"/>
                <a:gd name="T2" fmla="*/ 137 w 197"/>
                <a:gd name="T3" fmla="*/ 0 h 353"/>
                <a:gd name="T4" fmla="*/ 154 w 197"/>
                <a:gd name="T5" fmla="*/ 69 h 353"/>
                <a:gd name="T6" fmla="*/ 171 w 197"/>
                <a:gd name="T7" fmla="*/ 147 h 353"/>
                <a:gd name="T8" fmla="*/ 179 w 197"/>
                <a:gd name="T9" fmla="*/ 167 h 353"/>
                <a:gd name="T10" fmla="*/ 179 w 197"/>
                <a:gd name="T11" fmla="*/ 176 h 353"/>
                <a:gd name="T12" fmla="*/ 188 w 197"/>
                <a:gd name="T13" fmla="*/ 176 h 353"/>
                <a:gd name="T14" fmla="*/ 197 w 197"/>
                <a:gd name="T15" fmla="*/ 196 h 353"/>
                <a:gd name="T16" fmla="*/ 188 w 197"/>
                <a:gd name="T17" fmla="*/ 206 h 353"/>
                <a:gd name="T18" fmla="*/ 188 w 197"/>
                <a:gd name="T19" fmla="*/ 225 h 353"/>
                <a:gd name="T20" fmla="*/ 188 w 197"/>
                <a:gd name="T21" fmla="*/ 245 h 353"/>
                <a:gd name="T22" fmla="*/ 197 w 197"/>
                <a:gd name="T23" fmla="*/ 274 h 353"/>
                <a:gd name="T24" fmla="*/ 197 w 197"/>
                <a:gd name="T25" fmla="*/ 284 h 353"/>
                <a:gd name="T26" fmla="*/ 77 w 197"/>
                <a:gd name="T27" fmla="*/ 294 h 353"/>
                <a:gd name="T28" fmla="*/ 60 w 197"/>
                <a:gd name="T29" fmla="*/ 294 h 353"/>
                <a:gd name="T30" fmla="*/ 52 w 197"/>
                <a:gd name="T31" fmla="*/ 304 h 353"/>
                <a:gd name="T32" fmla="*/ 60 w 197"/>
                <a:gd name="T33" fmla="*/ 323 h 353"/>
                <a:gd name="T34" fmla="*/ 69 w 197"/>
                <a:gd name="T35" fmla="*/ 323 h 353"/>
                <a:gd name="T36" fmla="*/ 69 w 197"/>
                <a:gd name="T37" fmla="*/ 353 h 353"/>
                <a:gd name="T38" fmla="*/ 52 w 197"/>
                <a:gd name="T39" fmla="*/ 353 h 353"/>
                <a:gd name="T40" fmla="*/ 43 w 197"/>
                <a:gd name="T41" fmla="*/ 343 h 353"/>
                <a:gd name="T42" fmla="*/ 34 w 197"/>
                <a:gd name="T43" fmla="*/ 323 h 353"/>
                <a:gd name="T44" fmla="*/ 26 w 197"/>
                <a:gd name="T45" fmla="*/ 333 h 353"/>
                <a:gd name="T46" fmla="*/ 26 w 197"/>
                <a:gd name="T47" fmla="*/ 353 h 353"/>
                <a:gd name="T48" fmla="*/ 17 w 197"/>
                <a:gd name="T49" fmla="*/ 343 h 353"/>
                <a:gd name="T50" fmla="*/ 0 w 197"/>
                <a:gd name="T51" fmla="*/ 235 h 353"/>
                <a:gd name="T52" fmla="*/ 9 w 197"/>
                <a:gd name="T53" fmla="*/ 69 h 353"/>
                <a:gd name="T54" fmla="*/ 9 w 197"/>
                <a:gd name="T55" fmla="*/ 20 h 353"/>
                <a:gd name="T56" fmla="*/ 9 w 197"/>
                <a:gd name="T57" fmla="*/ 1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7" h="353">
                  <a:moveTo>
                    <a:pt x="9" y="10"/>
                  </a:moveTo>
                  <a:lnTo>
                    <a:pt x="137" y="0"/>
                  </a:lnTo>
                  <a:lnTo>
                    <a:pt x="154" y="69"/>
                  </a:lnTo>
                  <a:lnTo>
                    <a:pt x="171" y="147"/>
                  </a:lnTo>
                  <a:lnTo>
                    <a:pt x="179" y="167"/>
                  </a:lnTo>
                  <a:lnTo>
                    <a:pt x="179" y="176"/>
                  </a:lnTo>
                  <a:lnTo>
                    <a:pt x="188" y="176"/>
                  </a:lnTo>
                  <a:lnTo>
                    <a:pt x="197" y="196"/>
                  </a:lnTo>
                  <a:lnTo>
                    <a:pt x="188" y="206"/>
                  </a:lnTo>
                  <a:lnTo>
                    <a:pt x="188" y="225"/>
                  </a:lnTo>
                  <a:lnTo>
                    <a:pt x="188" y="245"/>
                  </a:lnTo>
                  <a:lnTo>
                    <a:pt x="197" y="274"/>
                  </a:lnTo>
                  <a:lnTo>
                    <a:pt x="197" y="284"/>
                  </a:lnTo>
                  <a:lnTo>
                    <a:pt x="77" y="294"/>
                  </a:lnTo>
                  <a:lnTo>
                    <a:pt x="60" y="294"/>
                  </a:lnTo>
                  <a:lnTo>
                    <a:pt x="52" y="304"/>
                  </a:lnTo>
                  <a:lnTo>
                    <a:pt x="60" y="323"/>
                  </a:lnTo>
                  <a:lnTo>
                    <a:pt x="69" y="323"/>
                  </a:lnTo>
                  <a:lnTo>
                    <a:pt x="69" y="353"/>
                  </a:lnTo>
                  <a:lnTo>
                    <a:pt x="52" y="353"/>
                  </a:lnTo>
                  <a:lnTo>
                    <a:pt x="43" y="343"/>
                  </a:lnTo>
                  <a:lnTo>
                    <a:pt x="34" y="323"/>
                  </a:lnTo>
                  <a:lnTo>
                    <a:pt x="26" y="333"/>
                  </a:lnTo>
                  <a:lnTo>
                    <a:pt x="26" y="353"/>
                  </a:lnTo>
                  <a:lnTo>
                    <a:pt x="17" y="343"/>
                  </a:lnTo>
                  <a:lnTo>
                    <a:pt x="0" y="235"/>
                  </a:lnTo>
                  <a:lnTo>
                    <a:pt x="9" y="69"/>
                  </a:lnTo>
                  <a:lnTo>
                    <a:pt x="9" y="20"/>
                  </a:lnTo>
                  <a:lnTo>
                    <a:pt x="9" y="10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Freeform 82"/>
            <p:cNvSpPr>
              <a:spLocks/>
            </p:cNvSpPr>
            <p:nvPr/>
          </p:nvSpPr>
          <p:spPr bwMode="auto">
            <a:xfrm>
              <a:off x="3233" y="3429"/>
              <a:ext cx="410" cy="157"/>
            </a:xfrm>
            <a:custGeom>
              <a:avLst/>
              <a:gdLst>
                <a:gd name="T0" fmla="*/ 35 w 410"/>
                <a:gd name="T1" fmla="*/ 39 h 157"/>
                <a:gd name="T2" fmla="*/ 86 w 410"/>
                <a:gd name="T3" fmla="*/ 39 h 157"/>
                <a:gd name="T4" fmla="*/ 103 w 410"/>
                <a:gd name="T5" fmla="*/ 29 h 157"/>
                <a:gd name="T6" fmla="*/ 103 w 410"/>
                <a:gd name="T7" fmla="*/ 20 h 157"/>
                <a:gd name="T8" fmla="*/ 111 w 410"/>
                <a:gd name="T9" fmla="*/ 20 h 157"/>
                <a:gd name="T10" fmla="*/ 120 w 410"/>
                <a:gd name="T11" fmla="*/ 29 h 157"/>
                <a:gd name="T12" fmla="*/ 154 w 410"/>
                <a:gd name="T13" fmla="*/ 29 h 157"/>
                <a:gd name="T14" fmla="*/ 231 w 410"/>
                <a:gd name="T15" fmla="*/ 20 h 157"/>
                <a:gd name="T16" fmla="*/ 325 w 410"/>
                <a:gd name="T17" fmla="*/ 10 h 157"/>
                <a:gd name="T18" fmla="*/ 350 w 410"/>
                <a:gd name="T19" fmla="*/ 0 h 157"/>
                <a:gd name="T20" fmla="*/ 410 w 410"/>
                <a:gd name="T21" fmla="*/ 0 h 157"/>
                <a:gd name="T22" fmla="*/ 410 w 410"/>
                <a:gd name="T23" fmla="*/ 20 h 157"/>
                <a:gd name="T24" fmla="*/ 401 w 410"/>
                <a:gd name="T25" fmla="*/ 29 h 157"/>
                <a:gd name="T26" fmla="*/ 384 w 410"/>
                <a:gd name="T27" fmla="*/ 39 h 157"/>
                <a:gd name="T28" fmla="*/ 376 w 410"/>
                <a:gd name="T29" fmla="*/ 49 h 157"/>
                <a:gd name="T30" fmla="*/ 359 w 410"/>
                <a:gd name="T31" fmla="*/ 59 h 157"/>
                <a:gd name="T32" fmla="*/ 350 w 410"/>
                <a:gd name="T33" fmla="*/ 69 h 157"/>
                <a:gd name="T34" fmla="*/ 333 w 410"/>
                <a:gd name="T35" fmla="*/ 88 h 157"/>
                <a:gd name="T36" fmla="*/ 316 w 410"/>
                <a:gd name="T37" fmla="*/ 88 h 157"/>
                <a:gd name="T38" fmla="*/ 299 w 410"/>
                <a:gd name="T39" fmla="*/ 98 h 157"/>
                <a:gd name="T40" fmla="*/ 299 w 410"/>
                <a:gd name="T41" fmla="*/ 118 h 157"/>
                <a:gd name="T42" fmla="*/ 291 w 410"/>
                <a:gd name="T43" fmla="*/ 118 h 157"/>
                <a:gd name="T44" fmla="*/ 291 w 410"/>
                <a:gd name="T45" fmla="*/ 137 h 157"/>
                <a:gd name="T46" fmla="*/ 231 w 410"/>
                <a:gd name="T47" fmla="*/ 137 h 157"/>
                <a:gd name="T48" fmla="*/ 103 w 410"/>
                <a:gd name="T49" fmla="*/ 147 h 157"/>
                <a:gd name="T50" fmla="*/ 0 w 410"/>
                <a:gd name="T51" fmla="*/ 157 h 157"/>
                <a:gd name="T52" fmla="*/ 0 w 410"/>
                <a:gd name="T53" fmla="*/ 127 h 157"/>
                <a:gd name="T54" fmla="*/ 9 w 410"/>
                <a:gd name="T55" fmla="*/ 118 h 157"/>
                <a:gd name="T56" fmla="*/ 9 w 410"/>
                <a:gd name="T57" fmla="*/ 98 h 157"/>
                <a:gd name="T58" fmla="*/ 18 w 410"/>
                <a:gd name="T59" fmla="*/ 88 h 157"/>
                <a:gd name="T60" fmla="*/ 18 w 410"/>
                <a:gd name="T61" fmla="*/ 78 h 157"/>
                <a:gd name="T62" fmla="*/ 26 w 410"/>
                <a:gd name="T63" fmla="*/ 49 h 157"/>
                <a:gd name="T64" fmla="*/ 35 w 410"/>
                <a:gd name="T65" fmla="*/ 39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10" h="157">
                  <a:moveTo>
                    <a:pt x="35" y="39"/>
                  </a:moveTo>
                  <a:lnTo>
                    <a:pt x="86" y="39"/>
                  </a:lnTo>
                  <a:lnTo>
                    <a:pt x="103" y="29"/>
                  </a:lnTo>
                  <a:lnTo>
                    <a:pt x="103" y="20"/>
                  </a:lnTo>
                  <a:lnTo>
                    <a:pt x="111" y="20"/>
                  </a:lnTo>
                  <a:lnTo>
                    <a:pt x="120" y="29"/>
                  </a:lnTo>
                  <a:lnTo>
                    <a:pt x="154" y="29"/>
                  </a:lnTo>
                  <a:lnTo>
                    <a:pt x="231" y="20"/>
                  </a:lnTo>
                  <a:lnTo>
                    <a:pt x="325" y="10"/>
                  </a:lnTo>
                  <a:lnTo>
                    <a:pt x="350" y="0"/>
                  </a:lnTo>
                  <a:lnTo>
                    <a:pt x="410" y="0"/>
                  </a:lnTo>
                  <a:lnTo>
                    <a:pt x="410" y="20"/>
                  </a:lnTo>
                  <a:lnTo>
                    <a:pt x="401" y="29"/>
                  </a:lnTo>
                  <a:lnTo>
                    <a:pt x="384" y="39"/>
                  </a:lnTo>
                  <a:lnTo>
                    <a:pt x="376" y="49"/>
                  </a:lnTo>
                  <a:lnTo>
                    <a:pt x="359" y="59"/>
                  </a:lnTo>
                  <a:lnTo>
                    <a:pt x="350" y="69"/>
                  </a:lnTo>
                  <a:lnTo>
                    <a:pt x="333" y="88"/>
                  </a:lnTo>
                  <a:lnTo>
                    <a:pt x="316" y="88"/>
                  </a:lnTo>
                  <a:lnTo>
                    <a:pt x="299" y="98"/>
                  </a:lnTo>
                  <a:lnTo>
                    <a:pt x="299" y="118"/>
                  </a:lnTo>
                  <a:lnTo>
                    <a:pt x="291" y="118"/>
                  </a:lnTo>
                  <a:lnTo>
                    <a:pt x="291" y="137"/>
                  </a:lnTo>
                  <a:lnTo>
                    <a:pt x="231" y="137"/>
                  </a:lnTo>
                  <a:lnTo>
                    <a:pt x="103" y="147"/>
                  </a:lnTo>
                  <a:lnTo>
                    <a:pt x="0" y="157"/>
                  </a:lnTo>
                  <a:lnTo>
                    <a:pt x="0" y="127"/>
                  </a:lnTo>
                  <a:lnTo>
                    <a:pt x="9" y="118"/>
                  </a:lnTo>
                  <a:lnTo>
                    <a:pt x="9" y="98"/>
                  </a:lnTo>
                  <a:lnTo>
                    <a:pt x="18" y="88"/>
                  </a:lnTo>
                  <a:lnTo>
                    <a:pt x="18" y="78"/>
                  </a:lnTo>
                  <a:lnTo>
                    <a:pt x="26" y="49"/>
                  </a:lnTo>
                  <a:lnTo>
                    <a:pt x="35" y="39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Freeform 83"/>
            <p:cNvSpPr>
              <a:spLocks/>
            </p:cNvSpPr>
            <p:nvPr/>
          </p:nvSpPr>
          <p:spPr bwMode="auto">
            <a:xfrm>
              <a:off x="3268" y="3263"/>
              <a:ext cx="366" cy="205"/>
            </a:xfrm>
            <a:custGeom>
              <a:avLst/>
              <a:gdLst>
                <a:gd name="T0" fmla="*/ 290 w 366"/>
                <a:gd name="T1" fmla="*/ 176 h 205"/>
                <a:gd name="T2" fmla="*/ 315 w 366"/>
                <a:gd name="T3" fmla="*/ 166 h 205"/>
                <a:gd name="T4" fmla="*/ 332 w 366"/>
                <a:gd name="T5" fmla="*/ 137 h 205"/>
                <a:gd name="T6" fmla="*/ 341 w 366"/>
                <a:gd name="T7" fmla="*/ 127 h 205"/>
                <a:gd name="T8" fmla="*/ 349 w 366"/>
                <a:gd name="T9" fmla="*/ 117 h 205"/>
                <a:gd name="T10" fmla="*/ 366 w 366"/>
                <a:gd name="T11" fmla="*/ 107 h 205"/>
                <a:gd name="T12" fmla="*/ 366 w 366"/>
                <a:gd name="T13" fmla="*/ 97 h 205"/>
                <a:gd name="T14" fmla="*/ 358 w 366"/>
                <a:gd name="T15" fmla="*/ 88 h 205"/>
                <a:gd name="T16" fmla="*/ 341 w 366"/>
                <a:gd name="T17" fmla="*/ 78 h 205"/>
                <a:gd name="T18" fmla="*/ 332 w 366"/>
                <a:gd name="T19" fmla="*/ 58 h 205"/>
                <a:gd name="T20" fmla="*/ 332 w 366"/>
                <a:gd name="T21" fmla="*/ 29 h 205"/>
                <a:gd name="T22" fmla="*/ 324 w 366"/>
                <a:gd name="T23" fmla="*/ 29 h 205"/>
                <a:gd name="T24" fmla="*/ 307 w 366"/>
                <a:gd name="T25" fmla="*/ 19 h 205"/>
                <a:gd name="T26" fmla="*/ 298 w 366"/>
                <a:gd name="T27" fmla="*/ 19 h 205"/>
                <a:gd name="T28" fmla="*/ 290 w 366"/>
                <a:gd name="T29" fmla="*/ 19 h 205"/>
                <a:gd name="T30" fmla="*/ 281 w 366"/>
                <a:gd name="T31" fmla="*/ 19 h 205"/>
                <a:gd name="T32" fmla="*/ 273 w 366"/>
                <a:gd name="T33" fmla="*/ 29 h 205"/>
                <a:gd name="T34" fmla="*/ 264 w 366"/>
                <a:gd name="T35" fmla="*/ 19 h 205"/>
                <a:gd name="T36" fmla="*/ 247 w 366"/>
                <a:gd name="T37" fmla="*/ 19 h 205"/>
                <a:gd name="T38" fmla="*/ 238 w 366"/>
                <a:gd name="T39" fmla="*/ 0 h 205"/>
                <a:gd name="T40" fmla="*/ 213 w 366"/>
                <a:gd name="T41" fmla="*/ 0 h 205"/>
                <a:gd name="T42" fmla="*/ 213 w 366"/>
                <a:gd name="T43" fmla="*/ 19 h 205"/>
                <a:gd name="T44" fmla="*/ 204 w 366"/>
                <a:gd name="T45" fmla="*/ 29 h 205"/>
                <a:gd name="T46" fmla="*/ 196 w 366"/>
                <a:gd name="T47" fmla="*/ 29 h 205"/>
                <a:gd name="T48" fmla="*/ 187 w 366"/>
                <a:gd name="T49" fmla="*/ 39 h 205"/>
                <a:gd name="T50" fmla="*/ 187 w 366"/>
                <a:gd name="T51" fmla="*/ 49 h 205"/>
                <a:gd name="T52" fmla="*/ 170 w 366"/>
                <a:gd name="T53" fmla="*/ 58 h 205"/>
                <a:gd name="T54" fmla="*/ 170 w 366"/>
                <a:gd name="T55" fmla="*/ 78 h 205"/>
                <a:gd name="T56" fmla="*/ 162 w 366"/>
                <a:gd name="T57" fmla="*/ 88 h 205"/>
                <a:gd name="T58" fmla="*/ 153 w 366"/>
                <a:gd name="T59" fmla="*/ 88 h 205"/>
                <a:gd name="T60" fmla="*/ 145 w 366"/>
                <a:gd name="T61" fmla="*/ 78 h 205"/>
                <a:gd name="T62" fmla="*/ 136 w 366"/>
                <a:gd name="T63" fmla="*/ 78 h 205"/>
                <a:gd name="T64" fmla="*/ 136 w 366"/>
                <a:gd name="T65" fmla="*/ 88 h 205"/>
                <a:gd name="T66" fmla="*/ 128 w 366"/>
                <a:gd name="T67" fmla="*/ 97 h 205"/>
                <a:gd name="T68" fmla="*/ 119 w 366"/>
                <a:gd name="T69" fmla="*/ 88 h 205"/>
                <a:gd name="T70" fmla="*/ 111 w 366"/>
                <a:gd name="T71" fmla="*/ 97 h 205"/>
                <a:gd name="T72" fmla="*/ 102 w 366"/>
                <a:gd name="T73" fmla="*/ 107 h 205"/>
                <a:gd name="T74" fmla="*/ 93 w 366"/>
                <a:gd name="T75" fmla="*/ 97 h 205"/>
                <a:gd name="T76" fmla="*/ 68 w 366"/>
                <a:gd name="T77" fmla="*/ 97 h 205"/>
                <a:gd name="T78" fmla="*/ 59 w 366"/>
                <a:gd name="T79" fmla="*/ 117 h 205"/>
                <a:gd name="T80" fmla="*/ 59 w 366"/>
                <a:gd name="T81" fmla="*/ 127 h 205"/>
                <a:gd name="T82" fmla="*/ 42 w 366"/>
                <a:gd name="T83" fmla="*/ 137 h 205"/>
                <a:gd name="T84" fmla="*/ 42 w 366"/>
                <a:gd name="T85" fmla="*/ 156 h 205"/>
                <a:gd name="T86" fmla="*/ 34 w 366"/>
                <a:gd name="T87" fmla="*/ 166 h 205"/>
                <a:gd name="T88" fmla="*/ 17 w 366"/>
                <a:gd name="T89" fmla="*/ 156 h 205"/>
                <a:gd name="T90" fmla="*/ 8 w 366"/>
                <a:gd name="T91" fmla="*/ 166 h 205"/>
                <a:gd name="T92" fmla="*/ 0 w 366"/>
                <a:gd name="T93" fmla="*/ 176 h 205"/>
                <a:gd name="T94" fmla="*/ 8 w 366"/>
                <a:gd name="T95" fmla="*/ 176 h 205"/>
                <a:gd name="T96" fmla="*/ 8 w 366"/>
                <a:gd name="T97" fmla="*/ 186 h 205"/>
                <a:gd name="T98" fmla="*/ 0 w 366"/>
                <a:gd name="T99" fmla="*/ 205 h 205"/>
                <a:gd name="T100" fmla="*/ 51 w 366"/>
                <a:gd name="T101" fmla="*/ 205 h 205"/>
                <a:gd name="T102" fmla="*/ 68 w 366"/>
                <a:gd name="T103" fmla="*/ 195 h 205"/>
                <a:gd name="T104" fmla="*/ 68 w 366"/>
                <a:gd name="T105" fmla="*/ 186 h 205"/>
                <a:gd name="T106" fmla="*/ 76 w 366"/>
                <a:gd name="T107" fmla="*/ 186 h 205"/>
                <a:gd name="T108" fmla="*/ 85 w 366"/>
                <a:gd name="T109" fmla="*/ 195 h 205"/>
                <a:gd name="T110" fmla="*/ 119 w 366"/>
                <a:gd name="T111" fmla="*/ 195 h 205"/>
                <a:gd name="T112" fmla="*/ 196 w 366"/>
                <a:gd name="T113" fmla="*/ 186 h 205"/>
                <a:gd name="T114" fmla="*/ 290 w 366"/>
                <a:gd name="T115" fmla="*/ 176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66" h="205">
                  <a:moveTo>
                    <a:pt x="290" y="176"/>
                  </a:moveTo>
                  <a:lnTo>
                    <a:pt x="315" y="166"/>
                  </a:lnTo>
                  <a:lnTo>
                    <a:pt x="332" y="137"/>
                  </a:lnTo>
                  <a:lnTo>
                    <a:pt x="341" y="127"/>
                  </a:lnTo>
                  <a:lnTo>
                    <a:pt x="349" y="117"/>
                  </a:lnTo>
                  <a:lnTo>
                    <a:pt x="366" y="107"/>
                  </a:lnTo>
                  <a:lnTo>
                    <a:pt x="366" y="97"/>
                  </a:lnTo>
                  <a:lnTo>
                    <a:pt x="358" y="88"/>
                  </a:lnTo>
                  <a:lnTo>
                    <a:pt x="341" y="78"/>
                  </a:lnTo>
                  <a:lnTo>
                    <a:pt x="332" y="58"/>
                  </a:lnTo>
                  <a:lnTo>
                    <a:pt x="332" y="29"/>
                  </a:lnTo>
                  <a:lnTo>
                    <a:pt x="324" y="29"/>
                  </a:lnTo>
                  <a:lnTo>
                    <a:pt x="307" y="19"/>
                  </a:lnTo>
                  <a:lnTo>
                    <a:pt x="298" y="19"/>
                  </a:lnTo>
                  <a:lnTo>
                    <a:pt x="290" y="19"/>
                  </a:lnTo>
                  <a:lnTo>
                    <a:pt x="281" y="19"/>
                  </a:lnTo>
                  <a:lnTo>
                    <a:pt x="273" y="29"/>
                  </a:lnTo>
                  <a:lnTo>
                    <a:pt x="264" y="19"/>
                  </a:lnTo>
                  <a:lnTo>
                    <a:pt x="247" y="19"/>
                  </a:lnTo>
                  <a:lnTo>
                    <a:pt x="238" y="0"/>
                  </a:lnTo>
                  <a:lnTo>
                    <a:pt x="213" y="0"/>
                  </a:lnTo>
                  <a:lnTo>
                    <a:pt x="213" y="19"/>
                  </a:lnTo>
                  <a:lnTo>
                    <a:pt x="204" y="29"/>
                  </a:lnTo>
                  <a:lnTo>
                    <a:pt x="196" y="29"/>
                  </a:lnTo>
                  <a:lnTo>
                    <a:pt x="187" y="39"/>
                  </a:lnTo>
                  <a:lnTo>
                    <a:pt x="187" y="49"/>
                  </a:lnTo>
                  <a:lnTo>
                    <a:pt x="170" y="58"/>
                  </a:lnTo>
                  <a:lnTo>
                    <a:pt x="170" y="78"/>
                  </a:lnTo>
                  <a:lnTo>
                    <a:pt x="162" y="88"/>
                  </a:lnTo>
                  <a:lnTo>
                    <a:pt x="153" y="88"/>
                  </a:lnTo>
                  <a:lnTo>
                    <a:pt x="145" y="78"/>
                  </a:lnTo>
                  <a:lnTo>
                    <a:pt x="136" y="78"/>
                  </a:lnTo>
                  <a:lnTo>
                    <a:pt x="136" y="88"/>
                  </a:lnTo>
                  <a:lnTo>
                    <a:pt x="128" y="97"/>
                  </a:lnTo>
                  <a:lnTo>
                    <a:pt x="119" y="88"/>
                  </a:lnTo>
                  <a:lnTo>
                    <a:pt x="111" y="97"/>
                  </a:lnTo>
                  <a:lnTo>
                    <a:pt x="102" y="107"/>
                  </a:lnTo>
                  <a:lnTo>
                    <a:pt x="93" y="97"/>
                  </a:lnTo>
                  <a:lnTo>
                    <a:pt x="68" y="97"/>
                  </a:lnTo>
                  <a:lnTo>
                    <a:pt x="59" y="117"/>
                  </a:lnTo>
                  <a:lnTo>
                    <a:pt x="59" y="127"/>
                  </a:lnTo>
                  <a:lnTo>
                    <a:pt x="42" y="137"/>
                  </a:lnTo>
                  <a:lnTo>
                    <a:pt x="42" y="156"/>
                  </a:lnTo>
                  <a:lnTo>
                    <a:pt x="34" y="166"/>
                  </a:lnTo>
                  <a:lnTo>
                    <a:pt x="17" y="156"/>
                  </a:lnTo>
                  <a:lnTo>
                    <a:pt x="8" y="166"/>
                  </a:lnTo>
                  <a:lnTo>
                    <a:pt x="0" y="176"/>
                  </a:lnTo>
                  <a:lnTo>
                    <a:pt x="8" y="176"/>
                  </a:lnTo>
                  <a:lnTo>
                    <a:pt x="8" y="186"/>
                  </a:lnTo>
                  <a:lnTo>
                    <a:pt x="0" y="205"/>
                  </a:lnTo>
                  <a:lnTo>
                    <a:pt x="51" y="205"/>
                  </a:lnTo>
                  <a:lnTo>
                    <a:pt x="68" y="195"/>
                  </a:lnTo>
                  <a:lnTo>
                    <a:pt x="68" y="186"/>
                  </a:lnTo>
                  <a:lnTo>
                    <a:pt x="76" y="186"/>
                  </a:lnTo>
                  <a:lnTo>
                    <a:pt x="85" y="195"/>
                  </a:lnTo>
                  <a:lnTo>
                    <a:pt x="119" y="195"/>
                  </a:lnTo>
                  <a:lnTo>
                    <a:pt x="196" y="186"/>
                  </a:lnTo>
                  <a:lnTo>
                    <a:pt x="290" y="176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Freeform 84"/>
            <p:cNvSpPr>
              <a:spLocks/>
            </p:cNvSpPr>
            <p:nvPr/>
          </p:nvSpPr>
          <p:spPr bwMode="auto">
            <a:xfrm>
              <a:off x="3327" y="3067"/>
              <a:ext cx="154" cy="303"/>
            </a:xfrm>
            <a:custGeom>
              <a:avLst/>
              <a:gdLst>
                <a:gd name="T0" fmla="*/ 0 w 154"/>
                <a:gd name="T1" fmla="*/ 293 h 303"/>
                <a:gd name="T2" fmla="*/ 0 w 154"/>
                <a:gd name="T3" fmla="*/ 274 h 303"/>
                <a:gd name="T4" fmla="*/ 17 w 154"/>
                <a:gd name="T5" fmla="*/ 254 h 303"/>
                <a:gd name="T6" fmla="*/ 17 w 154"/>
                <a:gd name="T7" fmla="*/ 245 h 303"/>
                <a:gd name="T8" fmla="*/ 26 w 154"/>
                <a:gd name="T9" fmla="*/ 235 h 303"/>
                <a:gd name="T10" fmla="*/ 26 w 154"/>
                <a:gd name="T11" fmla="*/ 225 h 303"/>
                <a:gd name="T12" fmla="*/ 17 w 154"/>
                <a:gd name="T13" fmla="*/ 215 h 303"/>
                <a:gd name="T14" fmla="*/ 9 w 154"/>
                <a:gd name="T15" fmla="*/ 19 h 303"/>
                <a:gd name="T16" fmla="*/ 17 w 154"/>
                <a:gd name="T17" fmla="*/ 19 h 303"/>
                <a:gd name="T18" fmla="*/ 26 w 154"/>
                <a:gd name="T19" fmla="*/ 19 h 303"/>
                <a:gd name="T20" fmla="*/ 34 w 154"/>
                <a:gd name="T21" fmla="*/ 19 h 303"/>
                <a:gd name="T22" fmla="*/ 43 w 154"/>
                <a:gd name="T23" fmla="*/ 10 h 303"/>
                <a:gd name="T24" fmla="*/ 52 w 154"/>
                <a:gd name="T25" fmla="*/ 10 h 303"/>
                <a:gd name="T26" fmla="*/ 137 w 154"/>
                <a:gd name="T27" fmla="*/ 0 h 303"/>
                <a:gd name="T28" fmla="*/ 154 w 154"/>
                <a:gd name="T29" fmla="*/ 196 h 303"/>
                <a:gd name="T30" fmla="*/ 154 w 154"/>
                <a:gd name="T31" fmla="*/ 215 h 303"/>
                <a:gd name="T32" fmla="*/ 145 w 154"/>
                <a:gd name="T33" fmla="*/ 225 h 303"/>
                <a:gd name="T34" fmla="*/ 137 w 154"/>
                <a:gd name="T35" fmla="*/ 225 h 303"/>
                <a:gd name="T36" fmla="*/ 128 w 154"/>
                <a:gd name="T37" fmla="*/ 235 h 303"/>
                <a:gd name="T38" fmla="*/ 128 w 154"/>
                <a:gd name="T39" fmla="*/ 245 h 303"/>
                <a:gd name="T40" fmla="*/ 111 w 154"/>
                <a:gd name="T41" fmla="*/ 254 h 303"/>
                <a:gd name="T42" fmla="*/ 103 w 154"/>
                <a:gd name="T43" fmla="*/ 284 h 303"/>
                <a:gd name="T44" fmla="*/ 94 w 154"/>
                <a:gd name="T45" fmla="*/ 284 h 303"/>
                <a:gd name="T46" fmla="*/ 86 w 154"/>
                <a:gd name="T47" fmla="*/ 274 h 303"/>
                <a:gd name="T48" fmla="*/ 77 w 154"/>
                <a:gd name="T49" fmla="*/ 274 h 303"/>
                <a:gd name="T50" fmla="*/ 77 w 154"/>
                <a:gd name="T51" fmla="*/ 284 h 303"/>
                <a:gd name="T52" fmla="*/ 69 w 154"/>
                <a:gd name="T53" fmla="*/ 293 h 303"/>
                <a:gd name="T54" fmla="*/ 60 w 154"/>
                <a:gd name="T55" fmla="*/ 284 h 303"/>
                <a:gd name="T56" fmla="*/ 52 w 154"/>
                <a:gd name="T57" fmla="*/ 293 h 303"/>
                <a:gd name="T58" fmla="*/ 43 w 154"/>
                <a:gd name="T59" fmla="*/ 303 h 303"/>
                <a:gd name="T60" fmla="*/ 34 w 154"/>
                <a:gd name="T61" fmla="*/ 293 h 303"/>
                <a:gd name="T62" fmla="*/ 9 w 154"/>
                <a:gd name="T63" fmla="*/ 293 h 303"/>
                <a:gd name="T64" fmla="*/ 0 w 154"/>
                <a:gd name="T65" fmla="*/ 303 h 303"/>
                <a:gd name="T66" fmla="*/ 0 w 154"/>
                <a:gd name="T67" fmla="*/ 293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54" h="303">
                  <a:moveTo>
                    <a:pt x="0" y="293"/>
                  </a:moveTo>
                  <a:lnTo>
                    <a:pt x="0" y="274"/>
                  </a:lnTo>
                  <a:lnTo>
                    <a:pt x="17" y="254"/>
                  </a:lnTo>
                  <a:lnTo>
                    <a:pt x="17" y="245"/>
                  </a:lnTo>
                  <a:lnTo>
                    <a:pt x="26" y="235"/>
                  </a:lnTo>
                  <a:lnTo>
                    <a:pt x="26" y="225"/>
                  </a:lnTo>
                  <a:lnTo>
                    <a:pt x="17" y="215"/>
                  </a:lnTo>
                  <a:lnTo>
                    <a:pt x="9" y="19"/>
                  </a:lnTo>
                  <a:lnTo>
                    <a:pt x="17" y="19"/>
                  </a:lnTo>
                  <a:lnTo>
                    <a:pt x="26" y="19"/>
                  </a:lnTo>
                  <a:lnTo>
                    <a:pt x="34" y="19"/>
                  </a:lnTo>
                  <a:lnTo>
                    <a:pt x="43" y="10"/>
                  </a:lnTo>
                  <a:lnTo>
                    <a:pt x="52" y="10"/>
                  </a:lnTo>
                  <a:lnTo>
                    <a:pt x="137" y="0"/>
                  </a:lnTo>
                  <a:lnTo>
                    <a:pt x="154" y="196"/>
                  </a:lnTo>
                  <a:lnTo>
                    <a:pt x="154" y="215"/>
                  </a:lnTo>
                  <a:lnTo>
                    <a:pt x="145" y="225"/>
                  </a:lnTo>
                  <a:lnTo>
                    <a:pt x="137" y="225"/>
                  </a:lnTo>
                  <a:lnTo>
                    <a:pt x="128" y="235"/>
                  </a:lnTo>
                  <a:lnTo>
                    <a:pt x="128" y="245"/>
                  </a:lnTo>
                  <a:lnTo>
                    <a:pt x="111" y="254"/>
                  </a:lnTo>
                  <a:lnTo>
                    <a:pt x="103" y="284"/>
                  </a:lnTo>
                  <a:lnTo>
                    <a:pt x="94" y="284"/>
                  </a:lnTo>
                  <a:lnTo>
                    <a:pt x="86" y="274"/>
                  </a:lnTo>
                  <a:lnTo>
                    <a:pt x="77" y="274"/>
                  </a:lnTo>
                  <a:lnTo>
                    <a:pt x="77" y="284"/>
                  </a:lnTo>
                  <a:lnTo>
                    <a:pt x="69" y="293"/>
                  </a:lnTo>
                  <a:lnTo>
                    <a:pt x="60" y="284"/>
                  </a:lnTo>
                  <a:lnTo>
                    <a:pt x="52" y="293"/>
                  </a:lnTo>
                  <a:lnTo>
                    <a:pt x="43" y="303"/>
                  </a:lnTo>
                  <a:lnTo>
                    <a:pt x="34" y="293"/>
                  </a:lnTo>
                  <a:lnTo>
                    <a:pt x="9" y="293"/>
                  </a:lnTo>
                  <a:lnTo>
                    <a:pt x="0" y="303"/>
                  </a:lnTo>
                  <a:lnTo>
                    <a:pt x="0" y="293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Freeform 85"/>
            <p:cNvSpPr>
              <a:spLocks/>
            </p:cNvSpPr>
            <p:nvPr/>
          </p:nvSpPr>
          <p:spPr bwMode="auto">
            <a:xfrm>
              <a:off x="3148" y="3028"/>
              <a:ext cx="205" cy="411"/>
            </a:xfrm>
            <a:custGeom>
              <a:avLst/>
              <a:gdLst>
                <a:gd name="T0" fmla="*/ 34 w 205"/>
                <a:gd name="T1" fmla="*/ 9 h 411"/>
                <a:gd name="T2" fmla="*/ 171 w 205"/>
                <a:gd name="T3" fmla="*/ 0 h 411"/>
                <a:gd name="T4" fmla="*/ 171 w 205"/>
                <a:gd name="T5" fmla="*/ 19 h 411"/>
                <a:gd name="T6" fmla="*/ 179 w 205"/>
                <a:gd name="T7" fmla="*/ 29 h 411"/>
                <a:gd name="T8" fmla="*/ 179 w 205"/>
                <a:gd name="T9" fmla="*/ 49 h 411"/>
                <a:gd name="T10" fmla="*/ 188 w 205"/>
                <a:gd name="T11" fmla="*/ 58 h 411"/>
                <a:gd name="T12" fmla="*/ 196 w 205"/>
                <a:gd name="T13" fmla="*/ 254 h 411"/>
                <a:gd name="T14" fmla="*/ 205 w 205"/>
                <a:gd name="T15" fmla="*/ 264 h 411"/>
                <a:gd name="T16" fmla="*/ 205 w 205"/>
                <a:gd name="T17" fmla="*/ 274 h 411"/>
                <a:gd name="T18" fmla="*/ 196 w 205"/>
                <a:gd name="T19" fmla="*/ 284 h 411"/>
                <a:gd name="T20" fmla="*/ 196 w 205"/>
                <a:gd name="T21" fmla="*/ 293 h 411"/>
                <a:gd name="T22" fmla="*/ 179 w 205"/>
                <a:gd name="T23" fmla="*/ 313 h 411"/>
                <a:gd name="T24" fmla="*/ 179 w 205"/>
                <a:gd name="T25" fmla="*/ 332 h 411"/>
                <a:gd name="T26" fmla="*/ 179 w 205"/>
                <a:gd name="T27" fmla="*/ 342 h 411"/>
                <a:gd name="T28" fmla="*/ 179 w 205"/>
                <a:gd name="T29" fmla="*/ 352 h 411"/>
                <a:gd name="T30" fmla="*/ 179 w 205"/>
                <a:gd name="T31" fmla="*/ 362 h 411"/>
                <a:gd name="T32" fmla="*/ 162 w 205"/>
                <a:gd name="T33" fmla="*/ 372 h 411"/>
                <a:gd name="T34" fmla="*/ 162 w 205"/>
                <a:gd name="T35" fmla="*/ 391 h 411"/>
                <a:gd name="T36" fmla="*/ 154 w 205"/>
                <a:gd name="T37" fmla="*/ 401 h 411"/>
                <a:gd name="T38" fmla="*/ 137 w 205"/>
                <a:gd name="T39" fmla="*/ 391 h 411"/>
                <a:gd name="T40" fmla="*/ 128 w 205"/>
                <a:gd name="T41" fmla="*/ 401 h 411"/>
                <a:gd name="T42" fmla="*/ 120 w 205"/>
                <a:gd name="T43" fmla="*/ 411 h 411"/>
                <a:gd name="T44" fmla="*/ 111 w 205"/>
                <a:gd name="T45" fmla="*/ 391 h 411"/>
                <a:gd name="T46" fmla="*/ 111 w 205"/>
                <a:gd name="T47" fmla="*/ 381 h 411"/>
                <a:gd name="T48" fmla="*/ 103 w 205"/>
                <a:gd name="T49" fmla="*/ 352 h 411"/>
                <a:gd name="T50" fmla="*/ 68 w 205"/>
                <a:gd name="T51" fmla="*/ 332 h 411"/>
                <a:gd name="T52" fmla="*/ 60 w 205"/>
                <a:gd name="T53" fmla="*/ 323 h 411"/>
                <a:gd name="T54" fmla="*/ 60 w 205"/>
                <a:gd name="T55" fmla="*/ 303 h 411"/>
                <a:gd name="T56" fmla="*/ 68 w 205"/>
                <a:gd name="T57" fmla="*/ 293 h 411"/>
                <a:gd name="T58" fmla="*/ 68 w 205"/>
                <a:gd name="T59" fmla="*/ 274 h 411"/>
                <a:gd name="T60" fmla="*/ 60 w 205"/>
                <a:gd name="T61" fmla="*/ 264 h 411"/>
                <a:gd name="T62" fmla="*/ 51 w 205"/>
                <a:gd name="T63" fmla="*/ 274 h 411"/>
                <a:gd name="T64" fmla="*/ 51 w 205"/>
                <a:gd name="T65" fmla="*/ 274 h 411"/>
                <a:gd name="T66" fmla="*/ 43 w 205"/>
                <a:gd name="T67" fmla="*/ 264 h 411"/>
                <a:gd name="T68" fmla="*/ 43 w 205"/>
                <a:gd name="T69" fmla="*/ 254 h 411"/>
                <a:gd name="T70" fmla="*/ 34 w 205"/>
                <a:gd name="T71" fmla="*/ 235 h 411"/>
                <a:gd name="T72" fmla="*/ 17 w 205"/>
                <a:gd name="T73" fmla="*/ 225 h 411"/>
                <a:gd name="T74" fmla="*/ 0 w 205"/>
                <a:gd name="T75" fmla="*/ 195 h 411"/>
                <a:gd name="T76" fmla="*/ 0 w 205"/>
                <a:gd name="T77" fmla="*/ 166 h 411"/>
                <a:gd name="T78" fmla="*/ 17 w 205"/>
                <a:gd name="T79" fmla="*/ 127 h 411"/>
                <a:gd name="T80" fmla="*/ 26 w 205"/>
                <a:gd name="T81" fmla="*/ 107 h 411"/>
                <a:gd name="T82" fmla="*/ 17 w 205"/>
                <a:gd name="T83" fmla="*/ 97 h 411"/>
                <a:gd name="T84" fmla="*/ 26 w 205"/>
                <a:gd name="T85" fmla="*/ 88 h 411"/>
                <a:gd name="T86" fmla="*/ 51 w 205"/>
                <a:gd name="T87" fmla="*/ 78 h 411"/>
                <a:gd name="T88" fmla="*/ 60 w 205"/>
                <a:gd name="T89" fmla="*/ 58 h 411"/>
                <a:gd name="T90" fmla="*/ 60 w 205"/>
                <a:gd name="T91" fmla="*/ 29 h 411"/>
                <a:gd name="T92" fmla="*/ 43 w 205"/>
                <a:gd name="T93" fmla="*/ 19 h 411"/>
                <a:gd name="T94" fmla="*/ 34 w 205"/>
                <a:gd name="T95" fmla="*/ 9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05" h="411">
                  <a:moveTo>
                    <a:pt x="34" y="9"/>
                  </a:moveTo>
                  <a:lnTo>
                    <a:pt x="171" y="0"/>
                  </a:lnTo>
                  <a:lnTo>
                    <a:pt x="171" y="19"/>
                  </a:lnTo>
                  <a:lnTo>
                    <a:pt x="179" y="29"/>
                  </a:lnTo>
                  <a:lnTo>
                    <a:pt x="179" y="49"/>
                  </a:lnTo>
                  <a:lnTo>
                    <a:pt x="188" y="58"/>
                  </a:lnTo>
                  <a:lnTo>
                    <a:pt x="196" y="254"/>
                  </a:lnTo>
                  <a:lnTo>
                    <a:pt x="205" y="264"/>
                  </a:lnTo>
                  <a:lnTo>
                    <a:pt x="205" y="274"/>
                  </a:lnTo>
                  <a:lnTo>
                    <a:pt x="196" y="284"/>
                  </a:lnTo>
                  <a:lnTo>
                    <a:pt x="196" y="293"/>
                  </a:lnTo>
                  <a:lnTo>
                    <a:pt x="179" y="313"/>
                  </a:lnTo>
                  <a:lnTo>
                    <a:pt x="179" y="332"/>
                  </a:lnTo>
                  <a:lnTo>
                    <a:pt x="179" y="342"/>
                  </a:lnTo>
                  <a:lnTo>
                    <a:pt x="179" y="352"/>
                  </a:lnTo>
                  <a:lnTo>
                    <a:pt x="179" y="362"/>
                  </a:lnTo>
                  <a:lnTo>
                    <a:pt x="162" y="372"/>
                  </a:lnTo>
                  <a:lnTo>
                    <a:pt x="162" y="391"/>
                  </a:lnTo>
                  <a:lnTo>
                    <a:pt x="154" y="401"/>
                  </a:lnTo>
                  <a:lnTo>
                    <a:pt x="137" y="391"/>
                  </a:lnTo>
                  <a:lnTo>
                    <a:pt x="128" y="401"/>
                  </a:lnTo>
                  <a:lnTo>
                    <a:pt x="120" y="411"/>
                  </a:lnTo>
                  <a:lnTo>
                    <a:pt x="111" y="391"/>
                  </a:lnTo>
                  <a:lnTo>
                    <a:pt x="111" y="381"/>
                  </a:lnTo>
                  <a:lnTo>
                    <a:pt x="103" y="352"/>
                  </a:lnTo>
                  <a:lnTo>
                    <a:pt x="68" y="332"/>
                  </a:lnTo>
                  <a:lnTo>
                    <a:pt x="60" y="323"/>
                  </a:lnTo>
                  <a:lnTo>
                    <a:pt x="60" y="303"/>
                  </a:lnTo>
                  <a:lnTo>
                    <a:pt x="68" y="293"/>
                  </a:lnTo>
                  <a:lnTo>
                    <a:pt x="68" y="274"/>
                  </a:lnTo>
                  <a:lnTo>
                    <a:pt x="60" y="264"/>
                  </a:lnTo>
                  <a:lnTo>
                    <a:pt x="51" y="274"/>
                  </a:lnTo>
                  <a:lnTo>
                    <a:pt x="51" y="274"/>
                  </a:lnTo>
                  <a:lnTo>
                    <a:pt x="43" y="264"/>
                  </a:lnTo>
                  <a:lnTo>
                    <a:pt x="43" y="254"/>
                  </a:lnTo>
                  <a:lnTo>
                    <a:pt x="34" y="235"/>
                  </a:lnTo>
                  <a:lnTo>
                    <a:pt x="17" y="225"/>
                  </a:lnTo>
                  <a:lnTo>
                    <a:pt x="0" y="195"/>
                  </a:lnTo>
                  <a:lnTo>
                    <a:pt x="0" y="166"/>
                  </a:lnTo>
                  <a:lnTo>
                    <a:pt x="17" y="127"/>
                  </a:lnTo>
                  <a:lnTo>
                    <a:pt x="26" y="107"/>
                  </a:lnTo>
                  <a:lnTo>
                    <a:pt x="17" y="97"/>
                  </a:lnTo>
                  <a:lnTo>
                    <a:pt x="26" y="88"/>
                  </a:lnTo>
                  <a:lnTo>
                    <a:pt x="51" y="78"/>
                  </a:lnTo>
                  <a:lnTo>
                    <a:pt x="60" y="58"/>
                  </a:lnTo>
                  <a:lnTo>
                    <a:pt x="60" y="29"/>
                  </a:lnTo>
                  <a:lnTo>
                    <a:pt x="43" y="19"/>
                  </a:lnTo>
                  <a:lnTo>
                    <a:pt x="34" y="9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Freeform 86"/>
            <p:cNvSpPr>
              <a:spLocks/>
            </p:cNvSpPr>
            <p:nvPr/>
          </p:nvSpPr>
          <p:spPr bwMode="auto">
            <a:xfrm>
              <a:off x="3071" y="2714"/>
              <a:ext cx="273" cy="323"/>
            </a:xfrm>
            <a:custGeom>
              <a:avLst/>
              <a:gdLst>
                <a:gd name="T0" fmla="*/ 43 w 273"/>
                <a:gd name="T1" fmla="*/ 20 h 323"/>
                <a:gd name="T2" fmla="*/ 52 w 273"/>
                <a:gd name="T3" fmla="*/ 20 h 323"/>
                <a:gd name="T4" fmla="*/ 77 w 273"/>
                <a:gd name="T5" fmla="*/ 0 h 323"/>
                <a:gd name="T6" fmla="*/ 94 w 273"/>
                <a:gd name="T7" fmla="*/ 0 h 323"/>
                <a:gd name="T8" fmla="*/ 94 w 273"/>
                <a:gd name="T9" fmla="*/ 20 h 323"/>
                <a:gd name="T10" fmla="*/ 111 w 273"/>
                <a:gd name="T11" fmla="*/ 30 h 323"/>
                <a:gd name="T12" fmla="*/ 120 w 273"/>
                <a:gd name="T13" fmla="*/ 30 h 323"/>
                <a:gd name="T14" fmla="*/ 128 w 273"/>
                <a:gd name="T15" fmla="*/ 39 h 323"/>
                <a:gd name="T16" fmla="*/ 154 w 273"/>
                <a:gd name="T17" fmla="*/ 49 h 323"/>
                <a:gd name="T18" fmla="*/ 180 w 273"/>
                <a:gd name="T19" fmla="*/ 49 h 323"/>
                <a:gd name="T20" fmla="*/ 188 w 273"/>
                <a:gd name="T21" fmla="*/ 59 h 323"/>
                <a:gd name="T22" fmla="*/ 197 w 273"/>
                <a:gd name="T23" fmla="*/ 59 h 323"/>
                <a:gd name="T24" fmla="*/ 222 w 273"/>
                <a:gd name="T25" fmla="*/ 69 h 323"/>
                <a:gd name="T26" fmla="*/ 231 w 273"/>
                <a:gd name="T27" fmla="*/ 79 h 323"/>
                <a:gd name="T28" fmla="*/ 231 w 273"/>
                <a:gd name="T29" fmla="*/ 108 h 323"/>
                <a:gd name="T30" fmla="*/ 239 w 273"/>
                <a:gd name="T31" fmla="*/ 108 h 323"/>
                <a:gd name="T32" fmla="*/ 248 w 273"/>
                <a:gd name="T33" fmla="*/ 128 h 323"/>
                <a:gd name="T34" fmla="*/ 239 w 273"/>
                <a:gd name="T35" fmla="*/ 137 h 323"/>
                <a:gd name="T36" fmla="*/ 231 w 273"/>
                <a:gd name="T37" fmla="*/ 147 h 323"/>
                <a:gd name="T38" fmla="*/ 231 w 273"/>
                <a:gd name="T39" fmla="*/ 157 h 323"/>
                <a:gd name="T40" fmla="*/ 231 w 273"/>
                <a:gd name="T41" fmla="*/ 167 h 323"/>
                <a:gd name="T42" fmla="*/ 248 w 273"/>
                <a:gd name="T43" fmla="*/ 147 h 323"/>
                <a:gd name="T44" fmla="*/ 256 w 273"/>
                <a:gd name="T45" fmla="*/ 137 h 323"/>
                <a:gd name="T46" fmla="*/ 265 w 273"/>
                <a:gd name="T47" fmla="*/ 118 h 323"/>
                <a:gd name="T48" fmla="*/ 273 w 273"/>
                <a:gd name="T49" fmla="*/ 108 h 323"/>
                <a:gd name="T50" fmla="*/ 273 w 273"/>
                <a:gd name="T51" fmla="*/ 118 h 323"/>
                <a:gd name="T52" fmla="*/ 265 w 273"/>
                <a:gd name="T53" fmla="*/ 137 h 323"/>
                <a:gd name="T54" fmla="*/ 256 w 273"/>
                <a:gd name="T55" fmla="*/ 157 h 323"/>
                <a:gd name="T56" fmla="*/ 248 w 273"/>
                <a:gd name="T57" fmla="*/ 167 h 323"/>
                <a:gd name="T58" fmla="*/ 248 w 273"/>
                <a:gd name="T59" fmla="*/ 196 h 323"/>
                <a:gd name="T60" fmla="*/ 248 w 273"/>
                <a:gd name="T61" fmla="*/ 235 h 323"/>
                <a:gd name="T62" fmla="*/ 239 w 273"/>
                <a:gd name="T63" fmla="*/ 255 h 323"/>
                <a:gd name="T64" fmla="*/ 248 w 273"/>
                <a:gd name="T65" fmla="*/ 284 h 323"/>
                <a:gd name="T66" fmla="*/ 248 w 273"/>
                <a:gd name="T67" fmla="*/ 314 h 323"/>
                <a:gd name="T68" fmla="*/ 111 w 273"/>
                <a:gd name="T69" fmla="*/ 323 h 323"/>
                <a:gd name="T70" fmla="*/ 111 w 273"/>
                <a:gd name="T71" fmla="*/ 314 h 323"/>
                <a:gd name="T72" fmla="*/ 94 w 273"/>
                <a:gd name="T73" fmla="*/ 304 h 323"/>
                <a:gd name="T74" fmla="*/ 86 w 273"/>
                <a:gd name="T75" fmla="*/ 274 h 323"/>
                <a:gd name="T76" fmla="*/ 86 w 273"/>
                <a:gd name="T77" fmla="*/ 255 h 323"/>
                <a:gd name="T78" fmla="*/ 77 w 273"/>
                <a:gd name="T79" fmla="*/ 245 h 323"/>
                <a:gd name="T80" fmla="*/ 86 w 273"/>
                <a:gd name="T81" fmla="*/ 225 h 323"/>
                <a:gd name="T82" fmla="*/ 77 w 273"/>
                <a:gd name="T83" fmla="*/ 216 h 323"/>
                <a:gd name="T84" fmla="*/ 52 w 273"/>
                <a:gd name="T85" fmla="*/ 196 h 323"/>
                <a:gd name="T86" fmla="*/ 52 w 273"/>
                <a:gd name="T87" fmla="*/ 186 h 323"/>
                <a:gd name="T88" fmla="*/ 43 w 273"/>
                <a:gd name="T89" fmla="*/ 186 h 323"/>
                <a:gd name="T90" fmla="*/ 35 w 273"/>
                <a:gd name="T91" fmla="*/ 177 h 323"/>
                <a:gd name="T92" fmla="*/ 17 w 273"/>
                <a:gd name="T93" fmla="*/ 167 h 323"/>
                <a:gd name="T94" fmla="*/ 9 w 273"/>
                <a:gd name="T95" fmla="*/ 157 h 323"/>
                <a:gd name="T96" fmla="*/ 17 w 273"/>
                <a:gd name="T97" fmla="*/ 118 h 323"/>
                <a:gd name="T98" fmla="*/ 0 w 273"/>
                <a:gd name="T99" fmla="*/ 98 h 323"/>
                <a:gd name="T100" fmla="*/ 9 w 273"/>
                <a:gd name="T101" fmla="*/ 79 h 323"/>
                <a:gd name="T102" fmla="*/ 26 w 273"/>
                <a:gd name="T103" fmla="*/ 59 h 323"/>
                <a:gd name="T104" fmla="*/ 35 w 273"/>
                <a:gd name="T105" fmla="*/ 20 h 323"/>
                <a:gd name="T106" fmla="*/ 43 w 273"/>
                <a:gd name="T107" fmla="*/ 2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73" h="323">
                  <a:moveTo>
                    <a:pt x="43" y="20"/>
                  </a:moveTo>
                  <a:lnTo>
                    <a:pt x="52" y="20"/>
                  </a:lnTo>
                  <a:lnTo>
                    <a:pt x="77" y="0"/>
                  </a:lnTo>
                  <a:lnTo>
                    <a:pt x="94" y="0"/>
                  </a:lnTo>
                  <a:lnTo>
                    <a:pt x="94" y="20"/>
                  </a:lnTo>
                  <a:lnTo>
                    <a:pt x="111" y="30"/>
                  </a:lnTo>
                  <a:lnTo>
                    <a:pt x="120" y="30"/>
                  </a:lnTo>
                  <a:lnTo>
                    <a:pt x="128" y="39"/>
                  </a:lnTo>
                  <a:lnTo>
                    <a:pt x="154" y="49"/>
                  </a:lnTo>
                  <a:lnTo>
                    <a:pt x="180" y="49"/>
                  </a:lnTo>
                  <a:lnTo>
                    <a:pt x="188" y="59"/>
                  </a:lnTo>
                  <a:lnTo>
                    <a:pt x="197" y="59"/>
                  </a:lnTo>
                  <a:lnTo>
                    <a:pt x="222" y="69"/>
                  </a:lnTo>
                  <a:lnTo>
                    <a:pt x="231" y="79"/>
                  </a:lnTo>
                  <a:lnTo>
                    <a:pt x="231" y="108"/>
                  </a:lnTo>
                  <a:lnTo>
                    <a:pt x="239" y="108"/>
                  </a:lnTo>
                  <a:lnTo>
                    <a:pt x="248" y="128"/>
                  </a:lnTo>
                  <a:lnTo>
                    <a:pt x="239" y="137"/>
                  </a:lnTo>
                  <a:lnTo>
                    <a:pt x="231" y="147"/>
                  </a:lnTo>
                  <a:lnTo>
                    <a:pt x="231" y="157"/>
                  </a:lnTo>
                  <a:lnTo>
                    <a:pt x="231" y="167"/>
                  </a:lnTo>
                  <a:lnTo>
                    <a:pt x="248" y="147"/>
                  </a:lnTo>
                  <a:lnTo>
                    <a:pt x="256" y="137"/>
                  </a:lnTo>
                  <a:lnTo>
                    <a:pt x="265" y="118"/>
                  </a:lnTo>
                  <a:lnTo>
                    <a:pt x="273" y="108"/>
                  </a:lnTo>
                  <a:lnTo>
                    <a:pt x="273" y="118"/>
                  </a:lnTo>
                  <a:lnTo>
                    <a:pt x="265" y="137"/>
                  </a:lnTo>
                  <a:lnTo>
                    <a:pt x="256" y="157"/>
                  </a:lnTo>
                  <a:lnTo>
                    <a:pt x="248" y="167"/>
                  </a:lnTo>
                  <a:lnTo>
                    <a:pt x="248" y="196"/>
                  </a:lnTo>
                  <a:lnTo>
                    <a:pt x="248" y="235"/>
                  </a:lnTo>
                  <a:lnTo>
                    <a:pt x="239" y="255"/>
                  </a:lnTo>
                  <a:lnTo>
                    <a:pt x="248" y="284"/>
                  </a:lnTo>
                  <a:lnTo>
                    <a:pt x="248" y="314"/>
                  </a:lnTo>
                  <a:lnTo>
                    <a:pt x="111" y="323"/>
                  </a:lnTo>
                  <a:lnTo>
                    <a:pt x="111" y="314"/>
                  </a:lnTo>
                  <a:lnTo>
                    <a:pt x="94" y="304"/>
                  </a:lnTo>
                  <a:lnTo>
                    <a:pt x="86" y="274"/>
                  </a:lnTo>
                  <a:lnTo>
                    <a:pt x="86" y="255"/>
                  </a:lnTo>
                  <a:lnTo>
                    <a:pt x="77" y="245"/>
                  </a:lnTo>
                  <a:lnTo>
                    <a:pt x="86" y="225"/>
                  </a:lnTo>
                  <a:lnTo>
                    <a:pt x="77" y="216"/>
                  </a:lnTo>
                  <a:lnTo>
                    <a:pt x="52" y="196"/>
                  </a:lnTo>
                  <a:lnTo>
                    <a:pt x="52" y="186"/>
                  </a:lnTo>
                  <a:lnTo>
                    <a:pt x="43" y="186"/>
                  </a:lnTo>
                  <a:lnTo>
                    <a:pt x="35" y="177"/>
                  </a:lnTo>
                  <a:lnTo>
                    <a:pt x="17" y="167"/>
                  </a:lnTo>
                  <a:lnTo>
                    <a:pt x="9" y="157"/>
                  </a:lnTo>
                  <a:lnTo>
                    <a:pt x="17" y="118"/>
                  </a:lnTo>
                  <a:lnTo>
                    <a:pt x="0" y="98"/>
                  </a:lnTo>
                  <a:lnTo>
                    <a:pt x="9" y="79"/>
                  </a:lnTo>
                  <a:lnTo>
                    <a:pt x="26" y="59"/>
                  </a:lnTo>
                  <a:lnTo>
                    <a:pt x="35" y="20"/>
                  </a:lnTo>
                  <a:lnTo>
                    <a:pt x="43" y="20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Freeform 87"/>
            <p:cNvSpPr>
              <a:spLocks/>
            </p:cNvSpPr>
            <p:nvPr/>
          </p:nvSpPr>
          <p:spPr bwMode="auto">
            <a:xfrm>
              <a:off x="3191" y="2665"/>
              <a:ext cx="298" cy="177"/>
            </a:xfrm>
            <a:custGeom>
              <a:avLst/>
              <a:gdLst>
                <a:gd name="T0" fmla="*/ 0 w 298"/>
                <a:gd name="T1" fmla="*/ 79 h 177"/>
                <a:gd name="T2" fmla="*/ 8 w 298"/>
                <a:gd name="T3" fmla="*/ 59 h 177"/>
                <a:gd name="T4" fmla="*/ 17 w 298"/>
                <a:gd name="T5" fmla="*/ 49 h 177"/>
                <a:gd name="T6" fmla="*/ 42 w 298"/>
                <a:gd name="T7" fmla="*/ 49 h 177"/>
                <a:gd name="T8" fmla="*/ 60 w 298"/>
                <a:gd name="T9" fmla="*/ 39 h 177"/>
                <a:gd name="T10" fmla="*/ 68 w 298"/>
                <a:gd name="T11" fmla="*/ 30 h 177"/>
                <a:gd name="T12" fmla="*/ 77 w 298"/>
                <a:gd name="T13" fmla="*/ 20 h 177"/>
                <a:gd name="T14" fmla="*/ 85 w 298"/>
                <a:gd name="T15" fmla="*/ 0 h 177"/>
                <a:gd name="T16" fmla="*/ 94 w 298"/>
                <a:gd name="T17" fmla="*/ 0 h 177"/>
                <a:gd name="T18" fmla="*/ 102 w 298"/>
                <a:gd name="T19" fmla="*/ 0 h 177"/>
                <a:gd name="T20" fmla="*/ 94 w 298"/>
                <a:gd name="T21" fmla="*/ 10 h 177"/>
                <a:gd name="T22" fmla="*/ 85 w 298"/>
                <a:gd name="T23" fmla="*/ 30 h 177"/>
                <a:gd name="T24" fmla="*/ 77 w 298"/>
                <a:gd name="T25" fmla="*/ 39 h 177"/>
                <a:gd name="T26" fmla="*/ 77 w 298"/>
                <a:gd name="T27" fmla="*/ 49 h 177"/>
                <a:gd name="T28" fmla="*/ 85 w 298"/>
                <a:gd name="T29" fmla="*/ 39 h 177"/>
                <a:gd name="T30" fmla="*/ 102 w 298"/>
                <a:gd name="T31" fmla="*/ 49 h 177"/>
                <a:gd name="T32" fmla="*/ 119 w 298"/>
                <a:gd name="T33" fmla="*/ 59 h 177"/>
                <a:gd name="T34" fmla="*/ 128 w 298"/>
                <a:gd name="T35" fmla="*/ 69 h 177"/>
                <a:gd name="T36" fmla="*/ 145 w 298"/>
                <a:gd name="T37" fmla="*/ 69 h 177"/>
                <a:gd name="T38" fmla="*/ 162 w 298"/>
                <a:gd name="T39" fmla="*/ 69 h 177"/>
                <a:gd name="T40" fmla="*/ 170 w 298"/>
                <a:gd name="T41" fmla="*/ 59 h 177"/>
                <a:gd name="T42" fmla="*/ 196 w 298"/>
                <a:gd name="T43" fmla="*/ 49 h 177"/>
                <a:gd name="T44" fmla="*/ 213 w 298"/>
                <a:gd name="T45" fmla="*/ 49 h 177"/>
                <a:gd name="T46" fmla="*/ 230 w 298"/>
                <a:gd name="T47" fmla="*/ 39 h 177"/>
                <a:gd name="T48" fmla="*/ 230 w 298"/>
                <a:gd name="T49" fmla="*/ 49 h 177"/>
                <a:gd name="T50" fmla="*/ 230 w 298"/>
                <a:gd name="T51" fmla="*/ 59 h 177"/>
                <a:gd name="T52" fmla="*/ 264 w 298"/>
                <a:gd name="T53" fmla="*/ 59 h 177"/>
                <a:gd name="T54" fmla="*/ 273 w 298"/>
                <a:gd name="T55" fmla="*/ 69 h 177"/>
                <a:gd name="T56" fmla="*/ 281 w 298"/>
                <a:gd name="T57" fmla="*/ 79 h 177"/>
                <a:gd name="T58" fmla="*/ 298 w 298"/>
                <a:gd name="T59" fmla="*/ 88 h 177"/>
                <a:gd name="T60" fmla="*/ 298 w 298"/>
                <a:gd name="T61" fmla="*/ 88 h 177"/>
                <a:gd name="T62" fmla="*/ 281 w 298"/>
                <a:gd name="T63" fmla="*/ 98 h 177"/>
                <a:gd name="T64" fmla="*/ 256 w 298"/>
                <a:gd name="T65" fmla="*/ 88 h 177"/>
                <a:gd name="T66" fmla="*/ 247 w 298"/>
                <a:gd name="T67" fmla="*/ 98 h 177"/>
                <a:gd name="T68" fmla="*/ 239 w 298"/>
                <a:gd name="T69" fmla="*/ 98 h 177"/>
                <a:gd name="T70" fmla="*/ 213 w 298"/>
                <a:gd name="T71" fmla="*/ 98 h 177"/>
                <a:gd name="T72" fmla="*/ 205 w 298"/>
                <a:gd name="T73" fmla="*/ 108 h 177"/>
                <a:gd name="T74" fmla="*/ 188 w 298"/>
                <a:gd name="T75" fmla="*/ 108 h 177"/>
                <a:gd name="T76" fmla="*/ 179 w 298"/>
                <a:gd name="T77" fmla="*/ 118 h 177"/>
                <a:gd name="T78" fmla="*/ 170 w 298"/>
                <a:gd name="T79" fmla="*/ 128 h 177"/>
                <a:gd name="T80" fmla="*/ 162 w 298"/>
                <a:gd name="T81" fmla="*/ 118 h 177"/>
                <a:gd name="T82" fmla="*/ 162 w 298"/>
                <a:gd name="T83" fmla="*/ 128 h 177"/>
                <a:gd name="T84" fmla="*/ 153 w 298"/>
                <a:gd name="T85" fmla="*/ 128 h 177"/>
                <a:gd name="T86" fmla="*/ 145 w 298"/>
                <a:gd name="T87" fmla="*/ 118 h 177"/>
                <a:gd name="T88" fmla="*/ 136 w 298"/>
                <a:gd name="T89" fmla="*/ 137 h 177"/>
                <a:gd name="T90" fmla="*/ 128 w 298"/>
                <a:gd name="T91" fmla="*/ 157 h 177"/>
                <a:gd name="T92" fmla="*/ 128 w 298"/>
                <a:gd name="T93" fmla="*/ 177 h 177"/>
                <a:gd name="T94" fmla="*/ 119 w 298"/>
                <a:gd name="T95" fmla="*/ 157 h 177"/>
                <a:gd name="T96" fmla="*/ 111 w 298"/>
                <a:gd name="T97" fmla="*/ 157 h 177"/>
                <a:gd name="T98" fmla="*/ 111 w 298"/>
                <a:gd name="T99" fmla="*/ 128 h 177"/>
                <a:gd name="T100" fmla="*/ 77 w 298"/>
                <a:gd name="T101" fmla="*/ 108 h 177"/>
                <a:gd name="T102" fmla="*/ 68 w 298"/>
                <a:gd name="T103" fmla="*/ 108 h 177"/>
                <a:gd name="T104" fmla="*/ 60 w 298"/>
                <a:gd name="T105" fmla="*/ 98 h 177"/>
                <a:gd name="T106" fmla="*/ 34 w 298"/>
                <a:gd name="T107" fmla="*/ 98 h 177"/>
                <a:gd name="T108" fmla="*/ 8 w 298"/>
                <a:gd name="T109" fmla="*/ 88 h 177"/>
                <a:gd name="T110" fmla="*/ 0 w 298"/>
                <a:gd name="T111" fmla="*/ 79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98" h="177">
                  <a:moveTo>
                    <a:pt x="0" y="79"/>
                  </a:moveTo>
                  <a:lnTo>
                    <a:pt x="8" y="59"/>
                  </a:lnTo>
                  <a:lnTo>
                    <a:pt x="17" y="49"/>
                  </a:lnTo>
                  <a:lnTo>
                    <a:pt x="42" y="49"/>
                  </a:lnTo>
                  <a:lnTo>
                    <a:pt x="60" y="39"/>
                  </a:lnTo>
                  <a:lnTo>
                    <a:pt x="68" y="30"/>
                  </a:lnTo>
                  <a:lnTo>
                    <a:pt x="77" y="20"/>
                  </a:lnTo>
                  <a:lnTo>
                    <a:pt x="85" y="0"/>
                  </a:lnTo>
                  <a:lnTo>
                    <a:pt x="94" y="0"/>
                  </a:lnTo>
                  <a:lnTo>
                    <a:pt x="102" y="0"/>
                  </a:lnTo>
                  <a:lnTo>
                    <a:pt x="94" y="10"/>
                  </a:lnTo>
                  <a:lnTo>
                    <a:pt x="85" y="30"/>
                  </a:lnTo>
                  <a:lnTo>
                    <a:pt x="77" y="39"/>
                  </a:lnTo>
                  <a:lnTo>
                    <a:pt x="77" y="49"/>
                  </a:lnTo>
                  <a:lnTo>
                    <a:pt x="85" y="39"/>
                  </a:lnTo>
                  <a:lnTo>
                    <a:pt x="102" y="49"/>
                  </a:lnTo>
                  <a:lnTo>
                    <a:pt x="119" y="59"/>
                  </a:lnTo>
                  <a:lnTo>
                    <a:pt x="128" y="69"/>
                  </a:lnTo>
                  <a:lnTo>
                    <a:pt x="145" y="69"/>
                  </a:lnTo>
                  <a:lnTo>
                    <a:pt x="162" y="69"/>
                  </a:lnTo>
                  <a:lnTo>
                    <a:pt x="170" y="59"/>
                  </a:lnTo>
                  <a:lnTo>
                    <a:pt x="196" y="49"/>
                  </a:lnTo>
                  <a:lnTo>
                    <a:pt x="213" y="49"/>
                  </a:lnTo>
                  <a:lnTo>
                    <a:pt x="230" y="39"/>
                  </a:lnTo>
                  <a:lnTo>
                    <a:pt x="230" y="49"/>
                  </a:lnTo>
                  <a:lnTo>
                    <a:pt x="230" y="59"/>
                  </a:lnTo>
                  <a:lnTo>
                    <a:pt x="264" y="59"/>
                  </a:lnTo>
                  <a:lnTo>
                    <a:pt x="273" y="69"/>
                  </a:lnTo>
                  <a:lnTo>
                    <a:pt x="281" y="79"/>
                  </a:lnTo>
                  <a:lnTo>
                    <a:pt x="298" y="88"/>
                  </a:lnTo>
                  <a:lnTo>
                    <a:pt x="298" y="88"/>
                  </a:lnTo>
                  <a:lnTo>
                    <a:pt x="281" y="98"/>
                  </a:lnTo>
                  <a:lnTo>
                    <a:pt x="256" y="88"/>
                  </a:lnTo>
                  <a:lnTo>
                    <a:pt x="247" y="98"/>
                  </a:lnTo>
                  <a:lnTo>
                    <a:pt x="239" y="98"/>
                  </a:lnTo>
                  <a:lnTo>
                    <a:pt x="213" y="98"/>
                  </a:lnTo>
                  <a:lnTo>
                    <a:pt x="205" y="108"/>
                  </a:lnTo>
                  <a:lnTo>
                    <a:pt x="188" y="108"/>
                  </a:lnTo>
                  <a:lnTo>
                    <a:pt x="179" y="118"/>
                  </a:lnTo>
                  <a:lnTo>
                    <a:pt x="170" y="128"/>
                  </a:lnTo>
                  <a:lnTo>
                    <a:pt x="162" y="118"/>
                  </a:lnTo>
                  <a:lnTo>
                    <a:pt x="162" y="128"/>
                  </a:lnTo>
                  <a:lnTo>
                    <a:pt x="153" y="128"/>
                  </a:lnTo>
                  <a:lnTo>
                    <a:pt x="145" y="118"/>
                  </a:lnTo>
                  <a:lnTo>
                    <a:pt x="136" y="137"/>
                  </a:lnTo>
                  <a:lnTo>
                    <a:pt x="128" y="157"/>
                  </a:lnTo>
                  <a:lnTo>
                    <a:pt x="128" y="177"/>
                  </a:lnTo>
                  <a:lnTo>
                    <a:pt x="119" y="157"/>
                  </a:lnTo>
                  <a:lnTo>
                    <a:pt x="111" y="157"/>
                  </a:lnTo>
                  <a:lnTo>
                    <a:pt x="111" y="128"/>
                  </a:lnTo>
                  <a:lnTo>
                    <a:pt x="77" y="108"/>
                  </a:lnTo>
                  <a:lnTo>
                    <a:pt x="68" y="108"/>
                  </a:lnTo>
                  <a:lnTo>
                    <a:pt x="60" y="98"/>
                  </a:lnTo>
                  <a:lnTo>
                    <a:pt x="34" y="98"/>
                  </a:lnTo>
                  <a:lnTo>
                    <a:pt x="8" y="88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Freeform 88"/>
            <p:cNvSpPr>
              <a:spLocks/>
            </p:cNvSpPr>
            <p:nvPr/>
          </p:nvSpPr>
          <p:spPr bwMode="auto">
            <a:xfrm>
              <a:off x="3302" y="2763"/>
              <a:ext cx="145" cy="323"/>
            </a:xfrm>
            <a:custGeom>
              <a:avLst/>
              <a:gdLst>
                <a:gd name="T0" fmla="*/ 136 w 145"/>
                <a:gd name="T1" fmla="*/ 0 h 323"/>
                <a:gd name="T2" fmla="*/ 145 w 145"/>
                <a:gd name="T3" fmla="*/ 10 h 323"/>
                <a:gd name="T4" fmla="*/ 128 w 145"/>
                <a:gd name="T5" fmla="*/ 20 h 323"/>
                <a:gd name="T6" fmla="*/ 119 w 145"/>
                <a:gd name="T7" fmla="*/ 39 h 323"/>
                <a:gd name="T8" fmla="*/ 128 w 145"/>
                <a:gd name="T9" fmla="*/ 39 h 323"/>
                <a:gd name="T10" fmla="*/ 119 w 145"/>
                <a:gd name="T11" fmla="*/ 59 h 323"/>
                <a:gd name="T12" fmla="*/ 119 w 145"/>
                <a:gd name="T13" fmla="*/ 79 h 323"/>
                <a:gd name="T14" fmla="*/ 111 w 145"/>
                <a:gd name="T15" fmla="*/ 79 h 323"/>
                <a:gd name="T16" fmla="*/ 102 w 145"/>
                <a:gd name="T17" fmla="*/ 79 h 323"/>
                <a:gd name="T18" fmla="*/ 102 w 145"/>
                <a:gd name="T19" fmla="*/ 69 h 323"/>
                <a:gd name="T20" fmla="*/ 94 w 145"/>
                <a:gd name="T21" fmla="*/ 79 h 323"/>
                <a:gd name="T22" fmla="*/ 85 w 145"/>
                <a:gd name="T23" fmla="*/ 79 h 323"/>
                <a:gd name="T24" fmla="*/ 77 w 145"/>
                <a:gd name="T25" fmla="*/ 98 h 323"/>
                <a:gd name="T26" fmla="*/ 77 w 145"/>
                <a:gd name="T27" fmla="*/ 128 h 323"/>
                <a:gd name="T28" fmla="*/ 68 w 145"/>
                <a:gd name="T29" fmla="*/ 147 h 323"/>
                <a:gd name="T30" fmla="*/ 68 w 145"/>
                <a:gd name="T31" fmla="*/ 176 h 323"/>
                <a:gd name="T32" fmla="*/ 77 w 145"/>
                <a:gd name="T33" fmla="*/ 186 h 323"/>
                <a:gd name="T34" fmla="*/ 85 w 145"/>
                <a:gd name="T35" fmla="*/ 216 h 323"/>
                <a:gd name="T36" fmla="*/ 94 w 145"/>
                <a:gd name="T37" fmla="*/ 235 h 323"/>
                <a:gd name="T38" fmla="*/ 85 w 145"/>
                <a:gd name="T39" fmla="*/ 255 h 323"/>
                <a:gd name="T40" fmla="*/ 77 w 145"/>
                <a:gd name="T41" fmla="*/ 284 h 323"/>
                <a:gd name="T42" fmla="*/ 77 w 145"/>
                <a:gd name="T43" fmla="*/ 314 h 323"/>
                <a:gd name="T44" fmla="*/ 59 w 145"/>
                <a:gd name="T45" fmla="*/ 323 h 323"/>
                <a:gd name="T46" fmla="*/ 51 w 145"/>
                <a:gd name="T47" fmla="*/ 323 h 323"/>
                <a:gd name="T48" fmla="*/ 42 w 145"/>
                <a:gd name="T49" fmla="*/ 323 h 323"/>
                <a:gd name="T50" fmla="*/ 34 w 145"/>
                <a:gd name="T51" fmla="*/ 323 h 323"/>
                <a:gd name="T52" fmla="*/ 25 w 145"/>
                <a:gd name="T53" fmla="*/ 314 h 323"/>
                <a:gd name="T54" fmla="*/ 25 w 145"/>
                <a:gd name="T55" fmla="*/ 294 h 323"/>
                <a:gd name="T56" fmla="*/ 17 w 145"/>
                <a:gd name="T57" fmla="*/ 284 h 323"/>
                <a:gd name="T58" fmla="*/ 17 w 145"/>
                <a:gd name="T59" fmla="*/ 265 h 323"/>
                <a:gd name="T60" fmla="*/ 17 w 145"/>
                <a:gd name="T61" fmla="*/ 235 h 323"/>
                <a:gd name="T62" fmla="*/ 8 w 145"/>
                <a:gd name="T63" fmla="*/ 206 h 323"/>
                <a:gd name="T64" fmla="*/ 17 w 145"/>
                <a:gd name="T65" fmla="*/ 186 h 323"/>
                <a:gd name="T66" fmla="*/ 17 w 145"/>
                <a:gd name="T67" fmla="*/ 118 h 323"/>
                <a:gd name="T68" fmla="*/ 25 w 145"/>
                <a:gd name="T69" fmla="*/ 108 h 323"/>
                <a:gd name="T70" fmla="*/ 34 w 145"/>
                <a:gd name="T71" fmla="*/ 88 h 323"/>
                <a:gd name="T72" fmla="*/ 42 w 145"/>
                <a:gd name="T73" fmla="*/ 69 h 323"/>
                <a:gd name="T74" fmla="*/ 42 w 145"/>
                <a:gd name="T75" fmla="*/ 59 h 323"/>
                <a:gd name="T76" fmla="*/ 34 w 145"/>
                <a:gd name="T77" fmla="*/ 69 h 323"/>
                <a:gd name="T78" fmla="*/ 25 w 145"/>
                <a:gd name="T79" fmla="*/ 88 h 323"/>
                <a:gd name="T80" fmla="*/ 17 w 145"/>
                <a:gd name="T81" fmla="*/ 98 h 323"/>
                <a:gd name="T82" fmla="*/ 0 w 145"/>
                <a:gd name="T83" fmla="*/ 118 h 323"/>
                <a:gd name="T84" fmla="*/ 0 w 145"/>
                <a:gd name="T85" fmla="*/ 108 h 323"/>
                <a:gd name="T86" fmla="*/ 0 w 145"/>
                <a:gd name="T87" fmla="*/ 98 h 323"/>
                <a:gd name="T88" fmla="*/ 17 w 145"/>
                <a:gd name="T89" fmla="*/ 79 h 323"/>
                <a:gd name="T90" fmla="*/ 17 w 145"/>
                <a:gd name="T91" fmla="*/ 59 h 323"/>
                <a:gd name="T92" fmla="*/ 25 w 145"/>
                <a:gd name="T93" fmla="*/ 39 h 323"/>
                <a:gd name="T94" fmla="*/ 34 w 145"/>
                <a:gd name="T95" fmla="*/ 20 h 323"/>
                <a:gd name="T96" fmla="*/ 42 w 145"/>
                <a:gd name="T97" fmla="*/ 30 h 323"/>
                <a:gd name="T98" fmla="*/ 51 w 145"/>
                <a:gd name="T99" fmla="*/ 30 h 323"/>
                <a:gd name="T100" fmla="*/ 51 w 145"/>
                <a:gd name="T101" fmla="*/ 20 h 323"/>
                <a:gd name="T102" fmla="*/ 59 w 145"/>
                <a:gd name="T103" fmla="*/ 30 h 323"/>
                <a:gd name="T104" fmla="*/ 68 w 145"/>
                <a:gd name="T105" fmla="*/ 20 h 323"/>
                <a:gd name="T106" fmla="*/ 77 w 145"/>
                <a:gd name="T107" fmla="*/ 10 h 323"/>
                <a:gd name="T108" fmla="*/ 94 w 145"/>
                <a:gd name="T109" fmla="*/ 10 h 323"/>
                <a:gd name="T110" fmla="*/ 102 w 145"/>
                <a:gd name="T111" fmla="*/ 0 h 323"/>
                <a:gd name="T112" fmla="*/ 128 w 145"/>
                <a:gd name="T113" fmla="*/ 0 h 323"/>
                <a:gd name="T114" fmla="*/ 136 w 145"/>
                <a:gd name="T115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5" h="323">
                  <a:moveTo>
                    <a:pt x="136" y="0"/>
                  </a:moveTo>
                  <a:lnTo>
                    <a:pt x="145" y="10"/>
                  </a:lnTo>
                  <a:lnTo>
                    <a:pt x="128" y="20"/>
                  </a:lnTo>
                  <a:lnTo>
                    <a:pt x="119" y="39"/>
                  </a:lnTo>
                  <a:lnTo>
                    <a:pt x="128" y="39"/>
                  </a:lnTo>
                  <a:lnTo>
                    <a:pt x="119" y="59"/>
                  </a:lnTo>
                  <a:lnTo>
                    <a:pt x="119" y="79"/>
                  </a:lnTo>
                  <a:lnTo>
                    <a:pt x="111" y="79"/>
                  </a:lnTo>
                  <a:lnTo>
                    <a:pt x="102" y="79"/>
                  </a:lnTo>
                  <a:lnTo>
                    <a:pt x="102" y="69"/>
                  </a:lnTo>
                  <a:lnTo>
                    <a:pt x="94" y="79"/>
                  </a:lnTo>
                  <a:lnTo>
                    <a:pt x="85" y="79"/>
                  </a:lnTo>
                  <a:lnTo>
                    <a:pt x="77" y="98"/>
                  </a:lnTo>
                  <a:lnTo>
                    <a:pt x="77" y="128"/>
                  </a:lnTo>
                  <a:lnTo>
                    <a:pt x="68" y="147"/>
                  </a:lnTo>
                  <a:lnTo>
                    <a:pt x="68" y="176"/>
                  </a:lnTo>
                  <a:lnTo>
                    <a:pt x="77" y="186"/>
                  </a:lnTo>
                  <a:lnTo>
                    <a:pt x="85" y="216"/>
                  </a:lnTo>
                  <a:lnTo>
                    <a:pt x="94" y="235"/>
                  </a:lnTo>
                  <a:lnTo>
                    <a:pt x="85" y="255"/>
                  </a:lnTo>
                  <a:lnTo>
                    <a:pt x="77" y="284"/>
                  </a:lnTo>
                  <a:lnTo>
                    <a:pt x="77" y="314"/>
                  </a:lnTo>
                  <a:lnTo>
                    <a:pt x="59" y="323"/>
                  </a:lnTo>
                  <a:lnTo>
                    <a:pt x="51" y="323"/>
                  </a:lnTo>
                  <a:lnTo>
                    <a:pt x="42" y="323"/>
                  </a:lnTo>
                  <a:lnTo>
                    <a:pt x="34" y="323"/>
                  </a:lnTo>
                  <a:lnTo>
                    <a:pt x="25" y="314"/>
                  </a:lnTo>
                  <a:lnTo>
                    <a:pt x="25" y="294"/>
                  </a:lnTo>
                  <a:lnTo>
                    <a:pt x="17" y="284"/>
                  </a:lnTo>
                  <a:lnTo>
                    <a:pt x="17" y="265"/>
                  </a:lnTo>
                  <a:lnTo>
                    <a:pt x="17" y="235"/>
                  </a:lnTo>
                  <a:lnTo>
                    <a:pt x="8" y="206"/>
                  </a:lnTo>
                  <a:lnTo>
                    <a:pt x="17" y="186"/>
                  </a:lnTo>
                  <a:lnTo>
                    <a:pt x="17" y="118"/>
                  </a:lnTo>
                  <a:lnTo>
                    <a:pt x="25" y="108"/>
                  </a:lnTo>
                  <a:lnTo>
                    <a:pt x="34" y="88"/>
                  </a:lnTo>
                  <a:lnTo>
                    <a:pt x="42" y="69"/>
                  </a:lnTo>
                  <a:lnTo>
                    <a:pt x="42" y="59"/>
                  </a:lnTo>
                  <a:lnTo>
                    <a:pt x="34" y="69"/>
                  </a:lnTo>
                  <a:lnTo>
                    <a:pt x="25" y="88"/>
                  </a:lnTo>
                  <a:lnTo>
                    <a:pt x="17" y="98"/>
                  </a:lnTo>
                  <a:lnTo>
                    <a:pt x="0" y="118"/>
                  </a:lnTo>
                  <a:lnTo>
                    <a:pt x="0" y="108"/>
                  </a:lnTo>
                  <a:lnTo>
                    <a:pt x="0" y="98"/>
                  </a:lnTo>
                  <a:lnTo>
                    <a:pt x="17" y="79"/>
                  </a:lnTo>
                  <a:lnTo>
                    <a:pt x="17" y="59"/>
                  </a:lnTo>
                  <a:lnTo>
                    <a:pt x="25" y="39"/>
                  </a:lnTo>
                  <a:lnTo>
                    <a:pt x="34" y="20"/>
                  </a:lnTo>
                  <a:lnTo>
                    <a:pt x="42" y="30"/>
                  </a:lnTo>
                  <a:lnTo>
                    <a:pt x="51" y="30"/>
                  </a:lnTo>
                  <a:lnTo>
                    <a:pt x="51" y="20"/>
                  </a:lnTo>
                  <a:lnTo>
                    <a:pt x="59" y="30"/>
                  </a:lnTo>
                  <a:lnTo>
                    <a:pt x="68" y="20"/>
                  </a:lnTo>
                  <a:lnTo>
                    <a:pt x="77" y="10"/>
                  </a:lnTo>
                  <a:lnTo>
                    <a:pt x="94" y="10"/>
                  </a:lnTo>
                  <a:lnTo>
                    <a:pt x="102" y="0"/>
                  </a:lnTo>
                  <a:lnTo>
                    <a:pt x="128" y="0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Freeform 89"/>
            <p:cNvSpPr>
              <a:spLocks/>
            </p:cNvSpPr>
            <p:nvPr/>
          </p:nvSpPr>
          <p:spPr bwMode="auto">
            <a:xfrm>
              <a:off x="3370" y="2773"/>
              <a:ext cx="196" cy="304"/>
            </a:xfrm>
            <a:custGeom>
              <a:avLst/>
              <a:gdLst>
                <a:gd name="T0" fmla="*/ 77 w 196"/>
                <a:gd name="T1" fmla="*/ 0 h 304"/>
                <a:gd name="T2" fmla="*/ 94 w 196"/>
                <a:gd name="T3" fmla="*/ 10 h 304"/>
                <a:gd name="T4" fmla="*/ 102 w 196"/>
                <a:gd name="T5" fmla="*/ 20 h 304"/>
                <a:gd name="T6" fmla="*/ 119 w 196"/>
                <a:gd name="T7" fmla="*/ 29 h 304"/>
                <a:gd name="T8" fmla="*/ 136 w 196"/>
                <a:gd name="T9" fmla="*/ 29 h 304"/>
                <a:gd name="T10" fmla="*/ 136 w 196"/>
                <a:gd name="T11" fmla="*/ 39 h 304"/>
                <a:gd name="T12" fmla="*/ 136 w 196"/>
                <a:gd name="T13" fmla="*/ 49 h 304"/>
                <a:gd name="T14" fmla="*/ 136 w 196"/>
                <a:gd name="T15" fmla="*/ 59 h 304"/>
                <a:gd name="T16" fmla="*/ 145 w 196"/>
                <a:gd name="T17" fmla="*/ 69 h 304"/>
                <a:gd name="T18" fmla="*/ 145 w 196"/>
                <a:gd name="T19" fmla="*/ 98 h 304"/>
                <a:gd name="T20" fmla="*/ 136 w 196"/>
                <a:gd name="T21" fmla="*/ 108 h 304"/>
                <a:gd name="T22" fmla="*/ 136 w 196"/>
                <a:gd name="T23" fmla="*/ 118 h 304"/>
                <a:gd name="T24" fmla="*/ 128 w 196"/>
                <a:gd name="T25" fmla="*/ 127 h 304"/>
                <a:gd name="T26" fmla="*/ 119 w 196"/>
                <a:gd name="T27" fmla="*/ 147 h 304"/>
                <a:gd name="T28" fmla="*/ 128 w 196"/>
                <a:gd name="T29" fmla="*/ 157 h 304"/>
                <a:gd name="T30" fmla="*/ 136 w 196"/>
                <a:gd name="T31" fmla="*/ 147 h 304"/>
                <a:gd name="T32" fmla="*/ 154 w 196"/>
                <a:gd name="T33" fmla="*/ 127 h 304"/>
                <a:gd name="T34" fmla="*/ 162 w 196"/>
                <a:gd name="T35" fmla="*/ 118 h 304"/>
                <a:gd name="T36" fmla="*/ 179 w 196"/>
                <a:gd name="T37" fmla="*/ 118 h 304"/>
                <a:gd name="T38" fmla="*/ 188 w 196"/>
                <a:gd name="T39" fmla="*/ 147 h 304"/>
                <a:gd name="T40" fmla="*/ 188 w 196"/>
                <a:gd name="T41" fmla="*/ 157 h 304"/>
                <a:gd name="T42" fmla="*/ 188 w 196"/>
                <a:gd name="T43" fmla="*/ 176 h 304"/>
                <a:gd name="T44" fmla="*/ 196 w 196"/>
                <a:gd name="T45" fmla="*/ 186 h 304"/>
                <a:gd name="T46" fmla="*/ 196 w 196"/>
                <a:gd name="T47" fmla="*/ 215 h 304"/>
                <a:gd name="T48" fmla="*/ 179 w 196"/>
                <a:gd name="T49" fmla="*/ 225 h 304"/>
                <a:gd name="T50" fmla="*/ 179 w 196"/>
                <a:gd name="T51" fmla="*/ 235 h 304"/>
                <a:gd name="T52" fmla="*/ 171 w 196"/>
                <a:gd name="T53" fmla="*/ 245 h 304"/>
                <a:gd name="T54" fmla="*/ 171 w 196"/>
                <a:gd name="T55" fmla="*/ 264 h 304"/>
                <a:gd name="T56" fmla="*/ 162 w 196"/>
                <a:gd name="T57" fmla="*/ 274 h 304"/>
                <a:gd name="T58" fmla="*/ 154 w 196"/>
                <a:gd name="T59" fmla="*/ 294 h 304"/>
                <a:gd name="T60" fmla="*/ 94 w 196"/>
                <a:gd name="T61" fmla="*/ 294 h 304"/>
                <a:gd name="T62" fmla="*/ 9 w 196"/>
                <a:gd name="T63" fmla="*/ 304 h 304"/>
                <a:gd name="T64" fmla="*/ 9 w 196"/>
                <a:gd name="T65" fmla="*/ 274 h 304"/>
                <a:gd name="T66" fmla="*/ 17 w 196"/>
                <a:gd name="T67" fmla="*/ 245 h 304"/>
                <a:gd name="T68" fmla="*/ 26 w 196"/>
                <a:gd name="T69" fmla="*/ 225 h 304"/>
                <a:gd name="T70" fmla="*/ 17 w 196"/>
                <a:gd name="T71" fmla="*/ 206 h 304"/>
                <a:gd name="T72" fmla="*/ 9 w 196"/>
                <a:gd name="T73" fmla="*/ 176 h 304"/>
                <a:gd name="T74" fmla="*/ 0 w 196"/>
                <a:gd name="T75" fmla="*/ 166 h 304"/>
                <a:gd name="T76" fmla="*/ 0 w 196"/>
                <a:gd name="T77" fmla="*/ 137 h 304"/>
                <a:gd name="T78" fmla="*/ 9 w 196"/>
                <a:gd name="T79" fmla="*/ 118 h 304"/>
                <a:gd name="T80" fmla="*/ 9 w 196"/>
                <a:gd name="T81" fmla="*/ 88 h 304"/>
                <a:gd name="T82" fmla="*/ 17 w 196"/>
                <a:gd name="T83" fmla="*/ 69 h 304"/>
                <a:gd name="T84" fmla="*/ 26 w 196"/>
                <a:gd name="T85" fmla="*/ 69 h 304"/>
                <a:gd name="T86" fmla="*/ 34 w 196"/>
                <a:gd name="T87" fmla="*/ 59 h 304"/>
                <a:gd name="T88" fmla="*/ 34 w 196"/>
                <a:gd name="T89" fmla="*/ 69 h 304"/>
                <a:gd name="T90" fmla="*/ 43 w 196"/>
                <a:gd name="T91" fmla="*/ 69 h 304"/>
                <a:gd name="T92" fmla="*/ 51 w 196"/>
                <a:gd name="T93" fmla="*/ 69 h 304"/>
                <a:gd name="T94" fmla="*/ 51 w 196"/>
                <a:gd name="T95" fmla="*/ 49 h 304"/>
                <a:gd name="T96" fmla="*/ 60 w 196"/>
                <a:gd name="T97" fmla="*/ 29 h 304"/>
                <a:gd name="T98" fmla="*/ 51 w 196"/>
                <a:gd name="T99" fmla="*/ 29 h 304"/>
                <a:gd name="T100" fmla="*/ 60 w 196"/>
                <a:gd name="T101" fmla="*/ 10 h 304"/>
                <a:gd name="T102" fmla="*/ 77 w 196"/>
                <a:gd name="T103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6" h="304">
                  <a:moveTo>
                    <a:pt x="77" y="0"/>
                  </a:moveTo>
                  <a:lnTo>
                    <a:pt x="94" y="10"/>
                  </a:lnTo>
                  <a:lnTo>
                    <a:pt x="102" y="20"/>
                  </a:lnTo>
                  <a:lnTo>
                    <a:pt x="119" y="29"/>
                  </a:lnTo>
                  <a:lnTo>
                    <a:pt x="136" y="29"/>
                  </a:lnTo>
                  <a:lnTo>
                    <a:pt x="136" y="39"/>
                  </a:lnTo>
                  <a:lnTo>
                    <a:pt x="136" y="49"/>
                  </a:lnTo>
                  <a:lnTo>
                    <a:pt x="136" y="59"/>
                  </a:lnTo>
                  <a:lnTo>
                    <a:pt x="145" y="69"/>
                  </a:lnTo>
                  <a:lnTo>
                    <a:pt x="145" y="98"/>
                  </a:lnTo>
                  <a:lnTo>
                    <a:pt x="136" y="108"/>
                  </a:lnTo>
                  <a:lnTo>
                    <a:pt x="136" y="118"/>
                  </a:lnTo>
                  <a:lnTo>
                    <a:pt x="128" y="127"/>
                  </a:lnTo>
                  <a:lnTo>
                    <a:pt x="119" y="147"/>
                  </a:lnTo>
                  <a:lnTo>
                    <a:pt x="128" y="157"/>
                  </a:lnTo>
                  <a:lnTo>
                    <a:pt x="136" y="147"/>
                  </a:lnTo>
                  <a:lnTo>
                    <a:pt x="154" y="127"/>
                  </a:lnTo>
                  <a:lnTo>
                    <a:pt x="162" y="118"/>
                  </a:lnTo>
                  <a:lnTo>
                    <a:pt x="179" y="118"/>
                  </a:lnTo>
                  <a:lnTo>
                    <a:pt x="188" y="147"/>
                  </a:lnTo>
                  <a:lnTo>
                    <a:pt x="188" y="157"/>
                  </a:lnTo>
                  <a:lnTo>
                    <a:pt x="188" y="176"/>
                  </a:lnTo>
                  <a:lnTo>
                    <a:pt x="196" y="186"/>
                  </a:lnTo>
                  <a:lnTo>
                    <a:pt x="196" y="215"/>
                  </a:lnTo>
                  <a:lnTo>
                    <a:pt x="179" y="225"/>
                  </a:lnTo>
                  <a:lnTo>
                    <a:pt x="179" y="235"/>
                  </a:lnTo>
                  <a:lnTo>
                    <a:pt x="171" y="245"/>
                  </a:lnTo>
                  <a:lnTo>
                    <a:pt x="171" y="264"/>
                  </a:lnTo>
                  <a:lnTo>
                    <a:pt x="162" y="274"/>
                  </a:lnTo>
                  <a:lnTo>
                    <a:pt x="154" y="294"/>
                  </a:lnTo>
                  <a:lnTo>
                    <a:pt x="94" y="294"/>
                  </a:lnTo>
                  <a:lnTo>
                    <a:pt x="9" y="304"/>
                  </a:lnTo>
                  <a:lnTo>
                    <a:pt x="9" y="274"/>
                  </a:lnTo>
                  <a:lnTo>
                    <a:pt x="17" y="245"/>
                  </a:lnTo>
                  <a:lnTo>
                    <a:pt x="26" y="225"/>
                  </a:lnTo>
                  <a:lnTo>
                    <a:pt x="17" y="206"/>
                  </a:lnTo>
                  <a:lnTo>
                    <a:pt x="9" y="176"/>
                  </a:lnTo>
                  <a:lnTo>
                    <a:pt x="0" y="166"/>
                  </a:lnTo>
                  <a:lnTo>
                    <a:pt x="0" y="137"/>
                  </a:lnTo>
                  <a:lnTo>
                    <a:pt x="9" y="118"/>
                  </a:lnTo>
                  <a:lnTo>
                    <a:pt x="9" y="88"/>
                  </a:lnTo>
                  <a:lnTo>
                    <a:pt x="17" y="69"/>
                  </a:lnTo>
                  <a:lnTo>
                    <a:pt x="26" y="69"/>
                  </a:lnTo>
                  <a:lnTo>
                    <a:pt x="34" y="59"/>
                  </a:lnTo>
                  <a:lnTo>
                    <a:pt x="34" y="69"/>
                  </a:lnTo>
                  <a:lnTo>
                    <a:pt x="43" y="69"/>
                  </a:lnTo>
                  <a:lnTo>
                    <a:pt x="51" y="69"/>
                  </a:lnTo>
                  <a:lnTo>
                    <a:pt x="51" y="49"/>
                  </a:lnTo>
                  <a:lnTo>
                    <a:pt x="60" y="29"/>
                  </a:lnTo>
                  <a:lnTo>
                    <a:pt x="51" y="29"/>
                  </a:lnTo>
                  <a:lnTo>
                    <a:pt x="60" y="10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" name="Freeform 90"/>
            <p:cNvSpPr>
              <a:spLocks/>
            </p:cNvSpPr>
            <p:nvPr/>
          </p:nvSpPr>
          <p:spPr bwMode="auto">
            <a:xfrm>
              <a:off x="3464" y="3028"/>
              <a:ext cx="213" cy="264"/>
            </a:xfrm>
            <a:custGeom>
              <a:avLst/>
              <a:gdLst>
                <a:gd name="T0" fmla="*/ 68 w 213"/>
                <a:gd name="T1" fmla="*/ 39 h 264"/>
                <a:gd name="T2" fmla="*/ 94 w 213"/>
                <a:gd name="T3" fmla="*/ 39 h 264"/>
                <a:gd name="T4" fmla="*/ 102 w 213"/>
                <a:gd name="T5" fmla="*/ 49 h 264"/>
                <a:gd name="T6" fmla="*/ 119 w 213"/>
                <a:gd name="T7" fmla="*/ 58 h 264"/>
                <a:gd name="T8" fmla="*/ 128 w 213"/>
                <a:gd name="T9" fmla="*/ 49 h 264"/>
                <a:gd name="T10" fmla="*/ 153 w 213"/>
                <a:gd name="T11" fmla="*/ 39 h 264"/>
                <a:gd name="T12" fmla="*/ 162 w 213"/>
                <a:gd name="T13" fmla="*/ 29 h 264"/>
                <a:gd name="T14" fmla="*/ 179 w 213"/>
                <a:gd name="T15" fmla="*/ 9 h 264"/>
                <a:gd name="T16" fmla="*/ 205 w 213"/>
                <a:gd name="T17" fmla="*/ 0 h 264"/>
                <a:gd name="T18" fmla="*/ 213 w 213"/>
                <a:gd name="T19" fmla="*/ 88 h 264"/>
                <a:gd name="T20" fmla="*/ 213 w 213"/>
                <a:gd name="T21" fmla="*/ 107 h 264"/>
                <a:gd name="T22" fmla="*/ 205 w 213"/>
                <a:gd name="T23" fmla="*/ 117 h 264"/>
                <a:gd name="T24" fmla="*/ 213 w 213"/>
                <a:gd name="T25" fmla="*/ 127 h 264"/>
                <a:gd name="T26" fmla="*/ 213 w 213"/>
                <a:gd name="T27" fmla="*/ 146 h 264"/>
                <a:gd name="T28" fmla="*/ 213 w 213"/>
                <a:gd name="T29" fmla="*/ 156 h 264"/>
                <a:gd name="T30" fmla="*/ 213 w 213"/>
                <a:gd name="T31" fmla="*/ 166 h 264"/>
                <a:gd name="T32" fmla="*/ 205 w 213"/>
                <a:gd name="T33" fmla="*/ 176 h 264"/>
                <a:gd name="T34" fmla="*/ 187 w 213"/>
                <a:gd name="T35" fmla="*/ 195 h 264"/>
                <a:gd name="T36" fmla="*/ 179 w 213"/>
                <a:gd name="T37" fmla="*/ 195 h 264"/>
                <a:gd name="T38" fmla="*/ 170 w 213"/>
                <a:gd name="T39" fmla="*/ 205 h 264"/>
                <a:gd name="T40" fmla="*/ 170 w 213"/>
                <a:gd name="T41" fmla="*/ 225 h 264"/>
                <a:gd name="T42" fmla="*/ 162 w 213"/>
                <a:gd name="T43" fmla="*/ 235 h 264"/>
                <a:gd name="T44" fmla="*/ 153 w 213"/>
                <a:gd name="T45" fmla="*/ 225 h 264"/>
                <a:gd name="T46" fmla="*/ 153 w 213"/>
                <a:gd name="T47" fmla="*/ 244 h 264"/>
                <a:gd name="T48" fmla="*/ 153 w 213"/>
                <a:gd name="T49" fmla="*/ 254 h 264"/>
                <a:gd name="T50" fmla="*/ 145 w 213"/>
                <a:gd name="T51" fmla="*/ 264 h 264"/>
                <a:gd name="T52" fmla="*/ 136 w 213"/>
                <a:gd name="T53" fmla="*/ 264 h 264"/>
                <a:gd name="T54" fmla="*/ 128 w 213"/>
                <a:gd name="T55" fmla="*/ 264 h 264"/>
                <a:gd name="T56" fmla="*/ 111 w 213"/>
                <a:gd name="T57" fmla="*/ 254 h 264"/>
                <a:gd name="T58" fmla="*/ 102 w 213"/>
                <a:gd name="T59" fmla="*/ 254 h 264"/>
                <a:gd name="T60" fmla="*/ 94 w 213"/>
                <a:gd name="T61" fmla="*/ 254 h 264"/>
                <a:gd name="T62" fmla="*/ 85 w 213"/>
                <a:gd name="T63" fmla="*/ 254 h 264"/>
                <a:gd name="T64" fmla="*/ 77 w 213"/>
                <a:gd name="T65" fmla="*/ 264 h 264"/>
                <a:gd name="T66" fmla="*/ 68 w 213"/>
                <a:gd name="T67" fmla="*/ 254 h 264"/>
                <a:gd name="T68" fmla="*/ 51 w 213"/>
                <a:gd name="T69" fmla="*/ 254 h 264"/>
                <a:gd name="T70" fmla="*/ 42 w 213"/>
                <a:gd name="T71" fmla="*/ 235 h 264"/>
                <a:gd name="T72" fmla="*/ 17 w 213"/>
                <a:gd name="T73" fmla="*/ 235 h 264"/>
                <a:gd name="T74" fmla="*/ 0 w 213"/>
                <a:gd name="T75" fmla="*/ 39 h 264"/>
                <a:gd name="T76" fmla="*/ 60 w 213"/>
                <a:gd name="T77" fmla="*/ 39 h 264"/>
                <a:gd name="T78" fmla="*/ 68 w 213"/>
                <a:gd name="T79" fmla="*/ 39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3" h="264">
                  <a:moveTo>
                    <a:pt x="68" y="39"/>
                  </a:moveTo>
                  <a:lnTo>
                    <a:pt x="94" y="39"/>
                  </a:lnTo>
                  <a:lnTo>
                    <a:pt x="102" y="49"/>
                  </a:lnTo>
                  <a:lnTo>
                    <a:pt x="119" y="58"/>
                  </a:lnTo>
                  <a:lnTo>
                    <a:pt x="128" y="49"/>
                  </a:lnTo>
                  <a:lnTo>
                    <a:pt x="153" y="39"/>
                  </a:lnTo>
                  <a:lnTo>
                    <a:pt x="162" y="29"/>
                  </a:lnTo>
                  <a:lnTo>
                    <a:pt x="179" y="9"/>
                  </a:lnTo>
                  <a:lnTo>
                    <a:pt x="205" y="0"/>
                  </a:lnTo>
                  <a:lnTo>
                    <a:pt x="213" y="88"/>
                  </a:lnTo>
                  <a:lnTo>
                    <a:pt x="213" y="107"/>
                  </a:lnTo>
                  <a:lnTo>
                    <a:pt x="205" y="117"/>
                  </a:lnTo>
                  <a:lnTo>
                    <a:pt x="213" y="127"/>
                  </a:lnTo>
                  <a:lnTo>
                    <a:pt x="213" y="146"/>
                  </a:lnTo>
                  <a:lnTo>
                    <a:pt x="213" y="156"/>
                  </a:lnTo>
                  <a:lnTo>
                    <a:pt x="213" y="166"/>
                  </a:lnTo>
                  <a:lnTo>
                    <a:pt x="205" y="176"/>
                  </a:lnTo>
                  <a:lnTo>
                    <a:pt x="187" y="195"/>
                  </a:lnTo>
                  <a:lnTo>
                    <a:pt x="179" y="195"/>
                  </a:lnTo>
                  <a:lnTo>
                    <a:pt x="170" y="205"/>
                  </a:lnTo>
                  <a:lnTo>
                    <a:pt x="170" y="225"/>
                  </a:lnTo>
                  <a:lnTo>
                    <a:pt x="162" y="235"/>
                  </a:lnTo>
                  <a:lnTo>
                    <a:pt x="153" y="225"/>
                  </a:lnTo>
                  <a:lnTo>
                    <a:pt x="153" y="244"/>
                  </a:lnTo>
                  <a:lnTo>
                    <a:pt x="153" y="254"/>
                  </a:lnTo>
                  <a:lnTo>
                    <a:pt x="145" y="264"/>
                  </a:lnTo>
                  <a:lnTo>
                    <a:pt x="136" y="264"/>
                  </a:lnTo>
                  <a:lnTo>
                    <a:pt x="128" y="264"/>
                  </a:lnTo>
                  <a:lnTo>
                    <a:pt x="111" y="254"/>
                  </a:lnTo>
                  <a:lnTo>
                    <a:pt x="102" y="254"/>
                  </a:lnTo>
                  <a:lnTo>
                    <a:pt x="94" y="254"/>
                  </a:lnTo>
                  <a:lnTo>
                    <a:pt x="85" y="254"/>
                  </a:lnTo>
                  <a:lnTo>
                    <a:pt x="77" y="264"/>
                  </a:lnTo>
                  <a:lnTo>
                    <a:pt x="68" y="254"/>
                  </a:lnTo>
                  <a:lnTo>
                    <a:pt x="51" y="254"/>
                  </a:lnTo>
                  <a:lnTo>
                    <a:pt x="42" y="235"/>
                  </a:lnTo>
                  <a:lnTo>
                    <a:pt x="17" y="235"/>
                  </a:lnTo>
                  <a:lnTo>
                    <a:pt x="0" y="39"/>
                  </a:lnTo>
                  <a:lnTo>
                    <a:pt x="60" y="39"/>
                  </a:lnTo>
                  <a:lnTo>
                    <a:pt x="68" y="39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" name="Freeform 91"/>
            <p:cNvSpPr>
              <a:spLocks/>
            </p:cNvSpPr>
            <p:nvPr/>
          </p:nvSpPr>
          <p:spPr bwMode="auto">
            <a:xfrm>
              <a:off x="3464" y="3556"/>
              <a:ext cx="281" cy="323"/>
            </a:xfrm>
            <a:custGeom>
              <a:avLst/>
              <a:gdLst>
                <a:gd name="T0" fmla="*/ 60 w 281"/>
                <a:gd name="T1" fmla="*/ 10 h 323"/>
                <a:gd name="T2" fmla="*/ 136 w 281"/>
                <a:gd name="T3" fmla="*/ 0 h 323"/>
                <a:gd name="T4" fmla="*/ 128 w 281"/>
                <a:gd name="T5" fmla="*/ 10 h 323"/>
                <a:gd name="T6" fmla="*/ 128 w 281"/>
                <a:gd name="T7" fmla="*/ 20 h 323"/>
                <a:gd name="T8" fmla="*/ 136 w 281"/>
                <a:gd name="T9" fmla="*/ 30 h 323"/>
                <a:gd name="T10" fmla="*/ 153 w 281"/>
                <a:gd name="T11" fmla="*/ 30 h 323"/>
                <a:gd name="T12" fmla="*/ 162 w 281"/>
                <a:gd name="T13" fmla="*/ 49 h 323"/>
                <a:gd name="T14" fmla="*/ 170 w 281"/>
                <a:gd name="T15" fmla="*/ 59 h 323"/>
                <a:gd name="T16" fmla="*/ 179 w 281"/>
                <a:gd name="T17" fmla="*/ 69 h 323"/>
                <a:gd name="T18" fmla="*/ 196 w 281"/>
                <a:gd name="T19" fmla="*/ 88 h 323"/>
                <a:gd name="T20" fmla="*/ 213 w 281"/>
                <a:gd name="T21" fmla="*/ 98 h 323"/>
                <a:gd name="T22" fmla="*/ 213 w 281"/>
                <a:gd name="T23" fmla="*/ 108 h 323"/>
                <a:gd name="T24" fmla="*/ 222 w 281"/>
                <a:gd name="T25" fmla="*/ 118 h 323"/>
                <a:gd name="T26" fmla="*/ 239 w 281"/>
                <a:gd name="T27" fmla="*/ 128 h 323"/>
                <a:gd name="T28" fmla="*/ 247 w 281"/>
                <a:gd name="T29" fmla="*/ 147 h 323"/>
                <a:gd name="T30" fmla="*/ 247 w 281"/>
                <a:gd name="T31" fmla="*/ 157 h 323"/>
                <a:gd name="T32" fmla="*/ 256 w 281"/>
                <a:gd name="T33" fmla="*/ 167 h 323"/>
                <a:gd name="T34" fmla="*/ 264 w 281"/>
                <a:gd name="T35" fmla="*/ 186 h 323"/>
                <a:gd name="T36" fmla="*/ 281 w 281"/>
                <a:gd name="T37" fmla="*/ 196 h 323"/>
                <a:gd name="T38" fmla="*/ 281 w 281"/>
                <a:gd name="T39" fmla="*/ 196 h 323"/>
                <a:gd name="T40" fmla="*/ 264 w 281"/>
                <a:gd name="T41" fmla="*/ 225 h 323"/>
                <a:gd name="T42" fmla="*/ 264 w 281"/>
                <a:gd name="T43" fmla="*/ 245 h 323"/>
                <a:gd name="T44" fmla="*/ 256 w 281"/>
                <a:gd name="T45" fmla="*/ 255 h 323"/>
                <a:gd name="T46" fmla="*/ 256 w 281"/>
                <a:gd name="T47" fmla="*/ 294 h 323"/>
                <a:gd name="T48" fmla="*/ 247 w 281"/>
                <a:gd name="T49" fmla="*/ 294 h 323"/>
                <a:gd name="T50" fmla="*/ 239 w 281"/>
                <a:gd name="T51" fmla="*/ 294 h 323"/>
                <a:gd name="T52" fmla="*/ 239 w 281"/>
                <a:gd name="T53" fmla="*/ 284 h 323"/>
                <a:gd name="T54" fmla="*/ 230 w 281"/>
                <a:gd name="T55" fmla="*/ 294 h 323"/>
                <a:gd name="T56" fmla="*/ 230 w 281"/>
                <a:gd name="T57" fmla="*/ 314 h 323"/>
                <a:gd name="T58" fmla="*/ 230 w 281"/>
                <a:gd name="T59" fmla="*/ 323 h 323"/>
                <a:gd name="T60" fmla="*/ 222 w 281"/>
                <a:gd name="T61" fmla="*/ 314 h 323"/>
                <a:gd name="T62" fmla="*/ 222 w 281"/>
                <a:gd name="T63" fmla="*/ 304 h 323"/>
                <a:gd name="T64" fmla="*/ 68 w 281"/>
                <a:gd name="T65" fmla="*/ 314 h 323"/>
                <a:gd name="T66" fmla="*/ 60 w 281"/>
                <a:gd name="T67" fmla="*/ 294 h 323"/>
                <a:gd name="T68" fmla="*/ 60 w 281"/>
                <a:gd name="T69" fmla="*/ 284 h 323"/>
                <a:gd name="T70" fmla="*/ 51 w 281"/>
                <a:gd name="T71" fmla="*/ 255 h 323"/>
                <a:gd name="T72" fmla="*/ 51 w 281"/>
                <a:gd name="T73" fmla="*/ 235 h 323"/>
                <a:gd name="T74" fmla="*/ 51 w 281"/>
                <a:gd name="T75" fmla="*/ 216 h 323"/>
                <a:gd name="T76" fmla="*/ 60 w 281"/>
                <a:gd name="T77" fmla="*/ 206 h 323"/>
                <a:gd name="T78" fmla="*/ 51 w 281"/>
                <a:gd name="T79" fmla="*/ 186 h 323"/>
                <a:gd name="T80" fmla="*/ 42 w 281"/>
                <a:gd name="T81" fmla="*/ 186 h 323"/>
                <a:gd name="T82" fmla="*/ 42 w 281"/>
                <a:gd name="T83" fmla="*/ 177 h 323"/>
                <a:gd name="T84" fmla="*/ 34 w 281"/>
                <a:gd name="T85" fmla="*/ 157 h 323"/>
                <a:gd name="T86" fmla="*/ 17 w 281"/>
                <a:gd name="T87" fmla="*/ 79 h 323"/>
                <a:gd name="T88" fmla="*/ 0 w 281"/>
                <a:gd name="T89" fmla="*/ 10 h 323"/>
                <a:gd name="T90" fmla="*/ 60 w 281"/>
                <a:gd name="T91" fmla="*/ 1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81" h="323">
                  <a:moveTo>
                    <a:pt x="60" y="10"/>
                  </a:moveTo>
                  <a:lnTo>
                    <a:pt x="136" y="0"/>
                  </a:lnTo>
                  <a:lnTo>
                    <a:pt x="128" y="10"/>
                  </a:lnTo>
                  <a:lnTo>
                    <a:pt x="128" y="20"/>
                  </a:lnTo>
                  <a:lnTo>
                    <a:pt x="136" y="30"/>
                  </a:lnTo>
                  <a:lnTo>
                    <a:pt x="153" y="30"/>
                  </a:lnTo>
                  <a:lnTo>
                    <a:pt x="162" y="49"/>
                  </a:lnTo>
                  <a:lnTo>
                    <a:pt x="170" y="59"/>
                  </a:lnTo>
                  <a:lnTo>
                    <a:pt x="179" y="69"/>
                  </a:lnTo>
                  <a:lnTo>
                    <a:pt x="196" y="88"/>
                  </a:lnTo>
                  <a:lnTo>
                    <a:pt x="213" y="98"/>
                  </a:lnTo>
                  <a:lnTo>
                    <a:pt x="213" y="108"/>
                  </a:lnTo>
                  <a:lnTo>
                    <a:pt x="222" y="118"/>
                  </a:lnTo>
                  <a:lnTo>
                    <a:pt x="239" y="128"/>
                  </a:lnTo>
                  <a:lnTo>
                    <a:pt x="247" y="147"/>
                  </a:lnTo>
                  <a:lnTo>
                    <a:pt x="247" y="157"/>
                  </a:lnTo>
                  <a:lnTo>
                    <a:pt x="256" y="167"/>
                  </a:lnTo>
                  <a:lnTo>
                    <a:pt x="264" y="186"/>
                  </a:lnTo>
                  <a:lnTo>
                    <a:pt x="281" y="196"/>
                  </a:lnTo>
                  <a:lnTo>
                    <a:pt x="281" y="196"/>
                  </a:lnTo>
                  <a:lnTo>
                    <a:pt x="264" y="225"/>
                  </a:lnTo>
                  <a:lnTo>
                    <a:pt x="264" y="245"/>
                  </a:lnTo>
                  <a:lnTo>
                    <a:pt x="256" y="255"/>
                  </a:lnTo>
                  <a:lnTo>
                    <a:pt x="256" y="294"/>
                  </a:lnTo>
                  <a:lnTo>
                    <a:pt x="247" y="294"/>
                  </a:lnTo>
                  <a:lnTo>
                    <a:pt x="239" y="294"/>
                  </a:lnTo>
                  <a:lnTo>
                    <a:pt x="239" y="284"/>
                  </a:lnTo>
                  <a:lnTo>
                    <a:pt x="230" y="294"/>
                  </a:lnTo>
                  <a:lnTo>
                    <a:pt x="230" y="314"/>
                  </a:lnTo>
                  <a:lnTo>
                    <a:pt x="230" y="323"/>
                  </a:lnTo>
                  <a:lnTo>
                    <a:pt x="222" y="314"/>
                  </a:lnTo>
                  <a:lnTo>
                    <a:pt x="222" y="304"/>
                  </a:lnTo>
                  <a:lnTo>
                    <a:pt x="68" y="314"/>
                  </a:lnTo>
                  <a:lnTo>
                    <a:pt x="60" y="294"/>
                  </a:lnTo>
                  <a:lnTo>
                    <a:pt x="60" y="284"/>
                  </a:lnTo>
                  <a:lnTo>
                    <a:pt x="51" y="255"/>
                  </a:lnTo>
                  <a:lnTo>
                    <a:pt x="51" y="235"/>
                  </a:lnTo>
                  <a:lnTo>
                    <a:pt x="51" y="216"/>
                  </a:lnTo>
                  <a:lnTo>
                    <a:pt x="60" y="206"/>
                  </a:lnTo>
                  <a:lnTo>
                    <a:pt x="51" y="186"/>
                  </a:lnTo>
                  <a:lnTo>
                    <a:pt x="42" y="186"/>
                  </a:lnTo>
                  <a:lnTo>
                    <a:pt x="42" y="177"/>
                  </a:lnTo>
                  <a:lnTo>
                    <a:pt x="34" y="157"/>
                  </a:lnTo>
                  <a:lnTo>
                    <a:pt x="17" y="79"/>
                  </a:lnTo>
                  <a:lnTo>
                    <a:pt x="0" y="10"/>
                  </a:lnTo>
                  <a:lnTo>
                    <a:pt x="60" y="10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Freeform 92"/>
            <p:cNvSpPr>
              <a:spLocks/>
            </p:cNvSpPr>
            <p:nvPr/>
          </p:nvSpPr>
          <p:spPr bwMode="auto">
            <a:xfrm>
              <a:off x="3379" y="3840"/>
              <a:ext cx="469" cy="402"/>
            </a:xfrm>
            <a:custGeom>
              <a:avLst/>
              <a:gdLst>
                <a:gd name="T0" fmla="*/ 349 w 469"/>
                <a:gd name="T1" fmla="*/ 30 h 402"/>
                <a:gd name="T2" fmla="*/ 358 w 469"/>
                <a:gd name="T3" fmla="*/ 49 h 402"/>
                <a:gd name="T4" fmla="*/ 375 w 469"/>
                <a:gd name="T5" fmla="*/ 98 h 402"/>
                <a:gd name="T6" fmla="*/ 400 w 469"/>
                <a:gd name="T7" fmla="*/ 128 h 402"/>
                <a:gd name="T8" fmla="*/ 418 w 469"/>
                <a:gd name="T9" fmla="*/ 167 h 402"/>
                <a:gd name="T10" fmla="*/ 418 w 469"/>
                <a:gd name="T11" fmla="*/ 186 h 402"/>
                <a:gd name="T12" fmla="*/ 443 w 469"/>
                <a:gd name="T13" fmla="*/ 225 h 402"/>
                <a:gd name="T14" fmla="*/ 460 w 469"/>
                <a:gd name="T15" fmla="*/ 274 h 402"/>
                <a:gd name="T16" fmla="*/ 469 w 469"/>
                <a:gd name="T17" fmla="*/ 343 h 402"/>
                <a:gd name="T18" fmla="*/ 460 w 469"/>
                <a:gd name="T19" fmla="*/ 372 h 402"/>
                <a:gd name="T20" fmla="*/ 443 w 469"/>
                <a:gd name="T21" fmla="*/ 392 h 402"/>
                <a:gd name="T22" fmla="*/ 418 w 469"/>
                <a:gd name="T23" fmla="*/ 402 h 402"/>
                <a:gd name="T24" fmla="*/ 409 w 469"/>
                <a:gd name="T25" fmla="*/ 392 h 402"/>
                <a:gd name="T26" fmla="*/ 400 w 469"/>
                <a:gd name="T27" fmla="*/ 382 h 402"/>
                <a:gd name="T28" fmla="*/ 375 w 469"/>
                <a:gd name="T29" fmla="*/ 353 h 402"/>
                <a:gd name="T30" fmla="*/ 349 w 469"/>
                <a:gd name="T31" fmla="*/ 314 h 402"/>
                <a:gd name="T32" fmla="*/ 332 w 469"/>
                <a:gd name="T33" fmla="*/ 294 h 402"/>
                <a:gd name="T34" fmla="*/ 315 w 469"/>
                <a:gd name="T35" fmla="*/ 265 h 402"/>
                <a:gd name="T36" fmla="*/ 307 w 469"/>
                <a:gd name="T37" fmla="*/ 245 h 402"/>
                <a:gd name="T38" fmla="*/ 315 w 469"/>
                <a:gd name="T39" fmla="*/ 235 h 402"/>
                <a:gd name="T40" fmla="*/ 324 w 469"/>
                <a:gd name="T41" fmla="*/ 216 h 402"/>
                <a:gd name="T42" fmla="*/ 307 w 469"/>
                <a:gd name="T43" fmla="*/ 225 h 402"/>
                <a:gd name="T44" fmla="*/ 307 w 469"/>
                <a:gd name="T45" fmla="*/ 216 h 402"/>
                <a:gd name="T46" fmla="*/ 298 w 469"/>
                <a:gd name="T47" fmla="*/ 225 h 402"/>
                <a:gd name="T48" fmla="*/ 298 w 469"/>
                <a:gd name="T49" fmla="*/ 235 h 402"/>
                <a:gd name="T50" fmla="*/ 290 w 469"/>
                <a:gd name="T51" fmla="*/ 225 h 402"/>
                <a:gd name="T52" fmla="*/ 298 w 469"/>
                <a:gd name="T53" fmla="*/ 176 h 402"/>
                <a:gd name="T54" fmla="*/ 281 w 469"/>
                <a:gd name="T55" fmla="*/ 128 h 402"/>
                <a:gd name="T56" fmla="*/ 247 w 469"/>
                <a:gd name="T57" fmla="*/ 108 h 402"/>
                <a:gd name="T58" fmla="*/ 213 w 469"/>
                <a:gd name="T59" fmla="*/ 79 h 402"/>
                <a:gd name="T60" fmla="*/ 187 w 469"/>
                <a:gd name="T61" fmla="*/ 88 h 402"/>
                <a:gd name="T62" fmla="*/ 162 w 469"/>
                <a:gd name="T63" fmla="*/ 98 h 402"/>
                <a:gd name="T64" fmla="*/ 136 w 469"/>
                <a:gd name="T65" fmla="*/ 108 h 402"/>
                <a:gd name="T66" fmla="*/ 136 w 469"/>
                <a:gd name="T67" fmla="*/ 98 h 402"/>
                <a:gd name="T68" fmla="*/ 102 w 469"/>
                <a:gd name="T69" fmla="*/ 79 h 402"/>
                <a:gd name="T70" fmla="*/ 68 w 469"/>
                <a:gd name="T71" fmla="*/ 69 h 402"/>
                <a:gd name="T72" fmla="*/ 42 w 469"/>
                <a:gd name="T73" fmla="*/ 69 h 402"/>
                <a:gd name="T74" fmla="*/ 34 w 469"/>
                <a:gd name="T75" fmla="*/ 69 h 402"/>
                <a:gd name="T76" fmla="*/ 34 w 469"/>
                <a:gd name="T77" fmla="*/ 59 h 402"/>
                <a:gd name="T78" fmla="*/ 17 w 469"/>
                <a:gd name="T79" fmla="*/ 79 h 402"/>
                <a:gd name="T80" fmla="*/ 17 w 469"/>
                <a:gd name="T81" fmla="*/ 49 h 402"/>
                <a:gd name="T82" fmla="*/ 0 w 469"/>
                <a:gd name="T83" fmla="*/ 30 h 402"/>
                <a:gd name="T84" fmla="*/ 145 w 469"/>
                <a:gd name="T85" fmla="*/ 10 h 402"/>
                <a:gd name="T86" fmla="*/ 307 w 469"/>
                <a:gd name="T87" fmla="*/ 20 h 402"/>
                <a:gd name="T88" fmla="*/ 315 w 469"/>
                <a:gd name="T89" fmla="*/ 39 h 402"/>
                <a:gd name="T90" fmla="*/ 315 w 469"/>
                <a:gd name="T91" fmla="*/ 10 h 402"/>
                <a:gd name="T92" fmla="*/ 324 w 469"/>
                <a:gd name="T93" fmla="*/ 10 h 402"/>
                <a:gd name="T94" fmla="*/ 341 w 469"/>
                <a:gd name="T95" fmla="*/ 1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69" h="402">
                  <a:moveTo>
                    <a:pt x="341" y="10"/>
                  </a:moveTo>
                  <a:lnTo>
                    <a:pt x="349" y="30"/>
                  </a:lnTo>
                  <a:lnTo>
                    <a:pt x="358" y="39"/>
                  </a:lnTo>
                  <a:lnTo>
                    <a:pt x="358" y="49"/>
                  </a:lnTo>
                  <a:lnTo>
                    <a:pt x="366" y="79"/>
                  </a:lnTo>
                  <a:lnTo>
                    <a:pt x="375" y="98"/>
                  </a:lnTo>
                  <a:lnTo>
                    <a:pt x="383" y="128"/>
                  </a:lnTo>
                  <a:lnTo>
                    <a:pt x="400" y="128"/>
                  </a:lnTo>
                  <a:lnTo>
                    <a:pt x="418" y="157"/>
                  </a:lnTo>
                  <a:lnTo>
                    <a:pt x="418" y="167"/>
                  </a:lnTo>
                  <a:lnTo>
                    <a:pt x="418" y="167"/>
                  </a:lnTo>
                  <a:lnTo>
                    <a:pt x="418" y="186"/>
                  </a:lnTo>
                  <a:lnTo>
                    <a:pt x="426" y="206"/>
                  </a:lnTo>
                  <a:lnTo>
                    <a:pt x="443" y="225"/>
                  </a:lnTo>
                  <a:lnTo>
                    <a:pt x="452" y="245"/>
                  </a:lnTo>
                  <a:lnTo>
                    <a:pt x="460" y="274"/>
                  </a:lnTo>
                  <a:lnTo>
                    <a:pt x="460" y="323"/>
                  </a:lnTo>
                  <a:lnTo>
                    <a:pt x="469" y="343"/>
                  </a:lnTo>
                  <a:lnTo>
                    <a:pt x="460" y="363"/>
                  </a:lnTo>
                  <a:lnTo>
                    <a:pt x="460" y="372"/>
                  </a:lnTo>
                  <a:lnTo>
                    <a:pt x="460" y="382"/>
                  </a:lnTo>
                  <a:lnTo>
                    <a:pt x="443" y="392"/>
                  </a:lnTo>
                  <a:lnTo>
                    <a:pt x="435" y="402"/>
                  </a:lnTo>
                  <a:lnTo>
                    <a:pt x="418" y="402"/>
                  </a:lnTo>
                  <a:lnTo>
                    <a:pt x="409" y="402"/>
                  </a:lnTo>
                  <a:lnTo>
                    <a:pt x="409" y="392"/>
                  </a:lnTo>
                  <a:lnTo>
                    <a:pt x="418" y="392"/>
                  </a:lnTo>
                  <a:lnTo>
                    <a:pt x="400" y="382"/>
                  </a:lnTo>
                  <a:lnTo>
                    <a:pt x="392" y="363"/>
                  </a:lnTo>
                  <a:lnTo>
                    <a:pt x="375" y="353"/>
                  </a:lnTo>
                  <a:lnTo>
                    <a:pt x="366" y="323"/>
                  </a:lnTo>
                  <a:lnTo>
                    <a:pt x="349" y="314"/>
                  </a:lnTo>
                  <a:lnTo>
                    <a:pt x="341" y="294"/>
                  </a:lnTo>
                  <a:lnTo>
                    <a:pt x="332" y="294"/>
                  </a:lnTo>
                  <a:lnTo>
                    <a:pt x="324" y="284"/>
                  </a:lnTo>
                  <a:lnTo>
                    <a:pt x="315" y="265"/>
                  </a:lnTo>
                  <a:lnTo>
                    <a:pt x="307" y="255"/>
                  </a:lnTo>
                  <a:lnTo>
                    <a:pt x="307" y="245"/>
                  </a:lnTo>
                  <a:lnTo>
                    <a:pt x="307" y="235"/>
                  </a:lnTo>
                  <a:lnTo>
                    <a:pt x="315" y="235"/>
                  </a:lnTo>
                  <a:lnTo>
                    <a:pt x="324" y="225"/>
                  </a:lnTo>
                  <a:lnTo>
                    <a:pt x="324" y="216"/>
                  </a:lnTo>
                  <a:lnTo>
                    <a:pt x="315" y="225"/>
                  </a:lnTo>
                  <a:lnTo>
                    <a:pt x="307" y="225"/>
                  </a:lnTo>
                  <a:lnTo>
                    <a:pt x="307" y="216"/>
                  </a:lnTo>
                  <a:lnTo>
                    <a:pt x="307" y="216"/>
                  </a:lnTo>
                  <a:lnTo>
                    <a:pt x="298" y="216"/>
                  </a:lnTo>
                  <a:lnTo>
                    <a:pt x="298" y="225"/>
                  </a:lnTo>
                  <a:lnTo>
                    <a:pt x="298" y="235"/>
                  </a:lnTo>
                  <a:lnTo>
                    <a:pt x="298" y="235"/>
                  </a:lnTo>
                  <a:lnTo>
                    <a:pt x="290" y="235"/>
                  </a:lnTo>
                  <a:lnTo>
                    <a:pt x="290" y="225"/>
                  </a:lnTo>
                  <a:lnTo>
                    <a:pt x="290" y="206"/>
                  </a:lnTo>
                  <a:lnTo>
                    <a:pt x="298" y="176"/>
                  </a:lnTo>
                  <a:lnTo>
                    <a:pt x="290" y="157"/>
                  </a:lnTo>
                  <a:lnTo>
                    <a:pt x="281" y="128"/>
                  </a:lnTo>
                  <a:lnTo>
                    <a:pt x="272" y="128"/>
                  </a:lnTo>
                  <a:lnTo>
                    <a:pt x="247" y="108"/>
                  </a:lnTo>
                  <a:lnTo>
                    <a:pt x="230" y="88"/>
                  </a:lnTo>
                  <a:lnTo>
                    <a:pt x="213" y="79"/>
                  </a:lnTo>
                  <a:lnTo>
                    <a:pt x="196" y="79"/>
                  </a:lnTo>
                  <a:lnTo>
                    <a:pt x="187" y="88"/>
                  </a:lnTo>
                  <a:lnTo>
                    <a:pt x="179" y="88"/>
                  </a:lnTo>
                  <a:lnTo>
                    <a:pt x="162" y="98"/>
                  </a:lnTo>
                  <a:lnTo>
                    <a:pt x="145" y="108"/>
                  </a:lnTo>
                  <a:lnTo>
                    <a:pt x="136" y="108"/>
                  </a:lnTo>
                  <a:lnTo>
                    <a:pt x="136" y="98"/>
                  </a:lnTo>
                  <a:lnTo>
                    <a:pt x="136" y="98"/>
                  </a:lnTo>
                  <a:lnTo>
                    <a:pt x="119" y="79"/>
                  </a:lnTo>
                  <a:lnTo>
                    <a:pt x="102" y="79"/>
                  </a:lnTo>
                  <a:lnTo>
                    <a:pt x="93" y="69"/>
                  </a:lnTo>
                  <a:lnTo>
                    <a:pt x="68" y="69"/>
                  </a:lnTo>
                  <a:lnTo>
                    <a:pt x="68" y="59"/>
                  </a:lnTo>
                  <a:lnTo>
                    <a:pt x="42" y="69"/>
                  </a:lnTo>
                  <a:lnTo>
                    <a:pt x="34" y="69"/>
                  </a:lnTo>
                  <a:lnTo>
                    <a:pt x="34" y="69"/>
                  </a:lnTo>
                  <a:lnTo>
                    <a:pt x="42" y="59"/>
                  </a:lnTo>
                  <a:lnTo>
                    <a:pt x="34" y="59"/>
                  </a:lnTo>
                  <a:lnTo>
                    <a:pt x="34" y="69"/>
                  </a:lnTo>
                  <a:lnTo>
                    <a:pt x="17" y="79"/>
                  </a:lnTo>
                  <a:lnTo>
                    <a:pt x="17" y="79"/>
                  </a:lnTo>
                  <a:lnTo>
                    <a:pt x="17" y="49"/>
                  </a:lnTo>
                  <a:lnTo>
                    <a:pt x="8" y="49"/>
                  </a:lnTo>
                  <a:lnTo>
                    <a:pt x="0" y="30"/>
                  </a:lnTo>
                  <a:lnTo>
                    <a:pt x="8" y="20"/>
                  </a:lnTo>
                  <a:lnTo>
                    <a:pt x="145" y="10"/>
                  </a:lnTo>
                  <a:lnTo>
                    <a:pt x="153" y="30"/>
                  </a:lnTo>
                  <a:lnTo>
                    <a:pt x="307" y="20"/>
                  </a:lnTo>
                  <a:lnTo>
                    <a:pt x="307" y="30"/>
                  </a:lnTo>
                  <a:lnTo>
                    <a:pt x="315" y="39"/>
                  </a:lnTo>
                  <a:lnTo>
                    <a:pt x="315" y="30"/>
                  </a:lnTo>
                  <a:lnTo>
                    <a:pt x="315" y="10"/>
                  </a:lnTo>
                  <a:lnTo>
                    <a:pt x="324" y="0"/>
                  </a:lnTo>
                  <a:lnTo>
                    <a:pt x="324" y="10"/>
                  </a:lnTo>
                  <a:lnTo>
                    <a:pt x="332" y="10"/>
                  </a:lnTo>
                  <a:lnTo>
                    <a:pt x="341" y="10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Freeform 93"/>
            <p:cNvSpPr>
              <a:spLocks/>
            </p:cNvSpPr>
            <p:nvPr/>
          </p:nvSpPr>
          <p:spPr bwMode="auto">
            <a:xfrm>
              <a:off x="3592" y="3527"/>
              <a:ext cx="256" cy="225"/>
            </a:xfrm>
            <a:custGeom>
              <a:avLst/>
              <a:gdLst>
                <a:gd name="T0" fmla="*/ 8 w 256"/>
                <a:gd name="T1" fmla="*/ 29 h 225"/>
                <a:gd name="T2" fmla="*/ 25 w 256"/>
                <a:gd name="T3" fmla="*/ 10 h 225"/>
                <a:gd name="T4" fmla="*/ 42 w 256"/>
                <a:gd name="T5" fmla="*/ 0 h 225"/>
                <a:gd name="T6" fmla="*/ 51 w 256"/>
                <a:gd name="T7" fmla="*/ 0 h 225"/>
                <a:gd name="T8" fmla="*/ 111 w 256"/>
                <a:gd name="T9" fmla="*/ 0 h 225"/>
                <a:gd name="T10" fmla="*/ 119 w 256"/>
                <a:gd name="T11" fmla="*/ 10 h 225"/>
                <a:gd name="T12" fmla="*/ 128 w 256"/>
                <a:gd name="T13" fmla="*/ 10 h 225"/>
                <a:gd name="T14" fmla="*/ 128 w 256"/>
                <a:gd name="T15" fmla="*/ 20 h 225"/>
                <a:gd name="T16" fmla="*/ 187 w 256"/>
                <a:gd name="T17" fmla="*/ 20 h 225"/>
                <a:gd name="T18" fmla="*/ 213 w 256"/>
                <a:gd name="T19" fmla="*/ 29 h 225"/>
                <a:gd name="T20" fmla="*/ 256 w 256"/>
                <a:gd name="T21" fmla="*/ 68 h 225"/>
                <a:gd name="T22" fmla="*/ 239 w 256"/>
                <a:gd name="T23" fmla="*/ 88 h 225"/>
                <a:gd name="T24" fmla="*/ 230 w 256"/>
                <a:gd name="T25" fmla="*/ 98 h 225"/>
                <a:gd name="T26" fmla="*/ 230 w 256"/>
                <a:gd name="T27" fmla="*/ 127 h 225"/>
                <a:gd name="T28" fmla="*/ 222 w 256"/>
                <a:gd name="T29" fmla="*/ 137 h 225"/>
                <a:gd name="T30" fmla="*/ 213 w 256"/>
                <a:gd name="T31" fmla="*/ 147 h 225"/>
                <a:gd name="T32" fmla="*/ 196 w 256"/>
                <a:gd name="T33" fmla="*/ 166 h 225"/>
                <a:gd name="T34" fmla="*/ 179 w 256"/>
                <a:gd name="T35" fmla="*/ 186 h 225"/>
                <a:gd name="T36" fmla="*/ 170 w 256"/>
                <a:gd name="T37" fmla="*/ 186 h 225"/>
                <a:gd name="T38" fmla="*/ 162 w 256"/>
                <a:gd name="T39" fmla="*/ 196 h 225"/>
                <a:gd name="T40" fmla="*/ 153 w 256"/>
                <a:gd name="T41" fmla="*/ 196 h 225"/>
                <a:gd name="T42" fmla="*/ 153 w 256"/>
                <a:gd name="T43" fmla="*/ 215 h 225"/>
                <a:gd name="T44" fmla="*/ 153 w 256"/>
                <a:gd name="T45" fmla="*/ 225 h 225"/>
                <a:gd name="T46" fmla="*/ 136 w 256"/>
                <a:gd name="T47" fmla="*/ 215 h 225"/>
                <a:gd name="T48" fmla="*/ 128 w 256"/>
                <a:gd name="T49" fmla="*/ 196 h 225"/>
                <a:gd name="T50" fmla="*/ 119 w 256"/>
                <a:gd name="T51" fmla="*/ 186 h 225"/>
                <a:gd name="T52" fmla="*/ 119 w 256"/>
                <a:gd name="T53" fmla="*/ 176 h 225"/>
                <a:gd name="T54" fmla="*/ 111 w 256"/>
                <a:gd name="T55" fmla="*/ 157 h 225"/>
                <a:gd name="T56" fmla="*/ 94 w 256"/>
                <a:gd name="T57" fmla="*/ 147 h 225"/>
                <a:gd name="T58" fmla="*/ 85 w 256"/>
                <a:gd name="T59" fmla="*/ 137 h 225"/>
                <a:gd name="T60" fmla="*/ 85 w 256"/>
                <a:gd name="T61" fmla="*/ 127 h 225"/>
                <a:gd name="T62" fmla="*/ 68 w 256"/>
                <a:gd name="T63" fmla="*/ 117 h 225"/>
                <a:gd name="T64" fmla="*/ 51 w 256"/>
                <a:gd name="T65" fmla="*/ 98 h 225"/>
                <a:gd name="T66" fmla="*/ 42 w 256"/>
                <a:gd name="T67" fmla="*/ 88 h 225"/>
                <a:gd name="T68" fmla="*/ 34 w 256"/>
                <a:gd name="T69" fmla="*/ 78 h 225"/>
                <a:gd name="T70" fmla="*/ 25 w 256"/>
                <a:gd name="T71" fmla="*/ 59 h 225"/>
                <a:gd name="T72" fmla="*/ 8 w 256"/>
                <a:gd name="T73" fmla="*/ 59 h 225"/>
                <a:gd name="T74" fmla="*/ 0 w 256"/>
                <a:gd name="T75" fmla="*/ 49 h 225"/>
                <a:gd name="T76" fmla="*/ 0 w 256"/>
                <a:gd name="T77" fmla="*/ 39 h 225"/>
                <a:gd name="T78" fmla="*/ 8 w 256"/>
                <a:gd name="T79" fmla="*/ 29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56" h="225">
                  <a:moveTo>
                    <a:pt x="8" y="29"/>
                  </a:moveTo>
                  <a:lnTo>
                    <a:pt x="25" y="10"/>
                  </a:lnTo>
                  <a:lnTo>
                    <a:pt x="42" y="0"/>
                  </a:lnTo>
                  <a:lnTo>
                    <a:pt x="51" y="0"/>
                  </a:lnTo>
                  <a:lnTo>
                    <a:pt x="111" y="0"/>
                  </a:lnTo>
                  <a:lnTo>
                    <a:pt x="119" y="10"/>
                  </a:lnTo>
                  <a:lnTo>
                    <a:pt x="128" y="10"/>
                  </a:lnTo>
                  <a:lnTo>
                    <a:pt x="128" y="20"/>
                  </a:lnTo>
                  <a:lnTo>
                    <a:pt x="187" y="20"/>
                  </a:lnTo>
                  <a:lnTo>
                    <a:pt x="213" y="29"/>
                  </a:lnTo>
                  <a:lnTo>
                    <a:pt x="256" y="68"/>
                  </a:lnTo>
                  <a:lnTo>
                    <a:pt x="239" y="88"/>
                  </a:lnTo>
                  <a:lnTo>
                    <a:pt x="230" y="98"/>
                  </a:lnTo>
                  <a:lnTo>
                    <a:pt x="230" y="127"/>
                  </a:lnTo>
                  <a:lnTo>
                    <a:pt x="222" y="137"/>
                  </a:lnTo>
                  <a:lnTo>
                    <a:pt x="213" y="147"/>
                  </a:lnTo>
                  <a:lnTo>
                    <a:pt x="196" y="166"/>
                  </a:lnTo>
                  <a:lnTo>
                    <a:pt x="179" y="186"/>
                  </a:lnTo>
                  <a:lnTo>
                    <a:pt x="170" y="186"/>
                  </a:lnTo>
                  <a:lnTo>
                    <a:pt x="162" y="196"/>
                  </a:lnTo>
                  <a:lnTo>
                    <a:pt x="153" y="196"/>
                  </a:lnTo>
                  <a:lnTo>
                    <a:pt x="153" y="215"/>
                  </a:lnTo>
                  <a:lnTo>
                    <a:pt x="153" y="225"/>
                  </a:lnTo>
                  <a:lnTo>
                    <a:pt x="136" y="215"/>
                  </a:lnTo>
                  <a:lnTo>
                    <a:pt x="128" y="196"/>
                  </a:lnTo>
                  <a:lnTo>
                    <a:pt x="119" y="186"/>
                  </a:lnTo>
                  <a:lnTo>
                    <a:pt x="119" y="176"/>
                  </a:lnTo>
                  <a:lnTo>
                    <a:pt x="111" y="157"/>
                  </a:lnTo>
                  <a:lnTo>
                    <a:pt x="94" y="147"/>
                  </a:lnTo>
                  <a:lnTo>
                    <a:pt x="85" y="137"/>
                  </a:lnTo>
                  <a:lnTo>
                    <a:pt x="85" y="127"/>
                  </a:lnTo>
                  <a:lnTo>
                    <a:pt x="68" y="117"/>
                  </a:lnTo>
                  <a:lnTo>
                    <a:pt x="51" y="98"/>
                  </a:lnTo>
                  <a:lnTo>
                    <a:pt x="42" y="88"/>
                  </a:lnTo>
                  <a:lnTo>
                    <a:pt x="34" y="78"/>
                  </a:lnTo>
                  <a:lnTo>
                    <a:pt x="25" y="59"/>
                  </a:lnTo>
                  <a:lnTo>
                    <a:pt x="8" y="59"/>
                  </a:lnTo>
                  <a:lnTo>
                    <a:pt x="0" y="49"/>
                  </a:lnTo>
                  <a:lnTo>
                    <a:pt x="0" y="39"/>
                  </a:lnTo>
                  <a:lnTo>
                    <a:pt x="8" y="29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Freeform 94"/>
            <p:cNvSpPr>
              <a:spLocks/>
            </p:cNvSpPr>
            <p:nvPr/>
          </p:nvSpPr>
          <p:spPr bwMode="auto">
            <a:xfrm>
              <a:off x="3524" y="3380"/>
              <a:ext cx="452" cy="215"/>
            </a:xfrm>
            <a:custGeom>
              <a:avLst/>
              <a:gdLst>
                <a:gd name="T0" fmla="*/ 119 w 452"/>
                <a:gd name="T1" fmla="*/ 49 h 215"/>
                <a:gd name="T2" fmla="*/ 145 w 452"/>
                <a:gd name="T3" fmla="*/ 39 h 215"/>
                <a:gd name="T4" fmla="*/ 358 w 452"/>
                <a:gd name="T5" fmla="*/ 10 h 215"/>
                <a:gd name="T6" fmla="*/ 418 w 452"/>
                <a:gd name="T7" fmla="*/ 0 h 215"/>
                <a:gd name="T8" fmla="*/ 426 w 452"/>
                <a:gd name="T9" fmla="*/ 0 h 215"/>
                <a:gd name="T10" fmla="*/ 435 w 452"/>
                <a:gd name="T11" fmla="*/ 10 h 215"/>
                <a:gd name="T12" fmla="*/ 443 w 452"/>
                <a:gd name="T13" fmla="*/ 10 h 215"/>
                <a:gd name="T14" fmla="*/ 443 w 452"/>
                <a:gd name="T15" fmla="*/ 20 h 215"/>
                <a:gd name="T16" fmla="*/ 426 w 452"/>
                <a:gd name="T17" fmla="*/ 20 h 215"/>
                <a:gd name="T18" fmla="*/ 409 w 452"/>
                <a:gd name="T19" fmla="*/ 29 h 215"/>
                <a:gd name="T20" fmla="*/ 418 w 452"/>
                <a:gd name="T21" fmla="*/ 29 h 215"/>
                <a:gd name="T22" fmla="*/ 400 w 452"/>
                <a:gd name="T23" fmla="*/ 39 h 215"/>
                <a:gd name="T24" fmla="*/ 409 w 452"/>
                <a:gd name="T25" fmla="*/ 39 h 215"/>
                <a:gd name="T26" fmla="*/ 426 w 452"/>
                <a:gd name="T27" fmla="*/ 29 h 215"/>
                <a:gd name="T28" fmla="*/ 435 w 452"/>
                <a:gd name="T29" fmla="*/ 39 h 215"/>
                <a:gd name="T30" fmla="*/ 452 w 452"/>
                <a:gd name="T31" fmla="*/ 39 h 215"/>
                <a:gd name="T32" fmla="*/ 452 w 452"/>
                <a:gd name="T33" fmla="*/ 59 h 215"/>
                <a:gd name="T34" fmla="*/ 443 w 452"/>
                <a:gd name="T35" fmla="*/ 69 h 215"/>
                <a:gd name="T36" fmla="*/ 435 w 452"/>
                <a:gd name="T37" fmla="*/ 78 h 215"/>
                <a:gd name="T38" fmla="*/ 426 w 452"/>
                <a:gd name="T39" fmla="*/ 78 h 215"/>
                <a:gd name="T40" fmla="*/ 418 w 452"/>
                <a:gd name="T41" fmla="*/ 78 h 215"/>
                <a:gd name="T42" fmla="*/ 409 w 452"/>
                <a:gd name="T43" fmla="*/ 78 h 215"/>
                <a:gd name="T44" fmla="*/ 418 w 452"/>
                <a:gd name="T45" fmla="*/ 88 h 215"/>
                <a:gd name="T46" fmla="*/ 418 w 452"/>
                <a:gd name="T47" fmla="*/ 98 h 215"/>
                <a:gd name="T48" fmla="*/ 409 w 452"/>
                <a:gd name="T49" fmla="*/ 108 h 215"/>
                <a:gd name="T50" fmla="*/ 392 w 452"/>
                <a:gd name="T51" fmla="*/ 118 h 215"/>
                <a:gd name="T52" fmla="*/ 400 w 452"/>
                <a:gd name="T53" fmla="*/ 118 h 215"/>
                <a:gd name="T54" fmla="*/ 426 w 452"/>
                <a:gd name="T55" fmla="*/ 118 h 215"/>
                <a:gd name="T56" fmla="*/ 426 w 452"/>
                <a:gd name="T57" fmla="*/ 108 h 215"/>
                <a:gd name="T58" fmla="*/ 426 w 452"/>
                <a:gd name="T59" fmla="*/ 118 h 215"/>
                <a:gd name="T60" fmla="*/ 418 w 452"/>
                <a:gd name="T61" fmla="*/ 127 h 215"/>
                <a:gd name="T62" fmla="*/ 400 w 452"/>
                <a:gd name="T63" fmla="*/ 137 h 215"/>
                <a:gd name="T64" fmla="*/ 392 w 452"/>
                <a:gd name="T65" fmla="*/ 147 h 215"/>
                <a:gd name="T66" fmla="*/ 375 w 452"/>
                <a:gd name="T67" fmla="*/ 157 h 215"/>
                <a:gd name="T68" fmla="*/ 366 w 452"/>
                <a:gd name="T69" fmla="*/ 167 h 215"/>
                <a:gd name="T70" fmla="*/ 358 w 452"/>
                <a:gd name="T71" fmla="*/ 186 h 215"/>
                <a:gd name="T72" fmla="*/ 349 w 452"/>
                <a:gd name="T73" fmla="*/ 206 h 215"/>
                <a:gd name="T74" fmla="*/ 324 w 452"/>
                <a:gd name="T75" fmla="*/ 215 h 215"/>
                <a:gd name="T76" fmla="*/ 281 w 452"/>
                <a:gd name="T77" fmla="*/ 176 h 215"/>
                <a:gd name="T78" fmla="*/ 255 w 452"/>
                <a:gd name="T79" fmla="*/ 167 h 215"/>
                <a:gd name="T80" fmla="*/ 196 w 452"/>
                <a:gd name="T81" fmla="*/ 167 h 215"/>
                <a:gd name="T82" fmla="*/ 196 w 452"/>
                <a:gd name="T83" fmla="*/ 157 h 215"/>
                <a:gd name="T84" fmla="*/ 187 w 452"/>
                <a:gd name="T85" fmla="*/ 157 h 215"/>
                <a:gd name="T86" fmla="*/ 179 w 452"/>
                <a:gd name="T87" fmla="*/ 147 h 215"/>
                <a:gd name="T88" fmla="*/ 119 w 452"/>
                <a:gd name="T89" fmla="*/ 147 h 215"/>
                <a:gd name="T90" fmla="*/ 110 w 452"/>
                <a:gd name="T91" fmla="*/ 147 h 215"/>
                <a:gd name="T92" fmla="*/ 76 w 452"/>
                <a:gd name="T93" fmla="*/ 176 h 215"/>
                <a:gd name="T94" fmla="*/ 0 w 452"/>
                <a:gd name="T95" fmla="*/ 186 h 215"/>
                <a:gd name="T96" fmla="*/ 0 w 452"/>
                <a:gd name="T97" fmla="*/ 167 h 215"/>
                <a:gd name="T98" fmla="*/ 8 w 452"/>
                <a:gd name="T99" fmla="*/ 167 h 215"/>
                <a:gd name="T100" fmla="*/ 8 w 452"/>
                <a:gd name="T101" fmla="*/ 147 h 215"/>
                <a:gd name="T102" fmla="*/ 25 w 452"/>
                <a:gd name="T103" fmla="*/ 137 h 215"/>
                <a:gd name="T104" fmla="*/ 42 w 452"/>
                <a:gd name="T105" fmla="*/ 137 h 215"/>
                <a:gd name="T106" fmla="*/ 59 w 452"/>
                <a:gd name="T107" fmla="*/ 118 h 215"/>
                <a:gd name="T108" fmla="*/ 68 w 452"/>
                <a:gd name="T109" fmla="*/ 108 h 215"/>
                <a:gd name="T110" fmla="*/ 85 w 452"/>
                <a:gd name="T111" fmla="*/ 98 h 215"/>
                <a:gd name="T112" fmla="*/ 93 w 452"/>
                <a:gd name="T113" fmla="*/ 88 h 215"/>
                <a:gd name="T114" fmla="*/ 110 w 452"/>
                <a:gd name="T115" fmla="*/ 78 h 215"/>
                <a:gd name="T116" fmla="*/ 119 w 452"/>
                <a:gd name="T117" fmla="*/ 69 h 215"/>
                <a:gd name="T118" fmla="*/ 119 w 452"/>
                <a:gd name="T119" fmla="*/ 49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2" h="215">
                  <a:moveTo>
                    <a:pt x="119" y="49"/>
                  </a:moveTo>
                  <a:lnTo>
                    <a:pt x="145" y="39"/>
                  </a:lnTo>
                  <a:lnTo>
                    <a:pt x="358" y="10"/>
                  </a:lnTo>
                  <a:lnTo>
                    <a:pt x="418" y="0"/>
                  </a:lnTo>
                  <a:lnTo>
                    <a:pt x="426" y="0"/>
                  </a:lnTo>
                  <a:lnTo>
                    <a:pt x="435" y="10"/>
                  </a:lnTo>
                  <a:lnTo>
                    <a:pt x="443" y="10"/>
                  </a:lnTo>
                  <a:lnTo>
                    <a:pt x="443" y="20"/>
                  </a:lnTo>
                  <a:lnTo>
                    <a:pt x="426" y="20"/>
                  </a:lnTo>
                  <a:lnTo>
                    <a:pt x="409" y="29"/>
                  </a:lnTo>
                  <a:lnTo>
                    <a:pt x="418" y="29"/>
                  </a:lnTo>
                  <a:lnTo>
                    <a:pt x="400" y="39"/>
                  </a:lnTo>
                  <a:lnTo>
                    <a:pt x="409" y="39"/>
                  </a:lnTo>
                  <a:lnTo>
                    <a:pt x="426" y="29"/>
                  </a:lnTo>
                  <a:lnTo>
                    <a:pt x="435" y="39"/>
                  </a:lnTo>
                  <a:lnTo>
                    <a:pt x="452" y="39"/>
                  </a:lnTo>
                  <a:lnTo>
                    <a:pt x="452" y="59"/>
                  </a:lnTo>
                  <a:lnTo>
                    <a:pt x="443" y="69"/>
                  </a:lnTo>
                  <a:lnTo>
                    <a:pt x="435" y="78"/>
                  </a:lnTo>
                  <a:lnTo>
                    <a:pt x="426" y="78"/>
                  </a:lnTo>
                  <a:lnTo>
                    <a:pt x="418" y="78"/>
                  </a:lnTo>
                  <a:lnTo>
                    <a:pt x="409" y="78"/>
                  </a:lnTo>
                  <a:lnTo>
                    <a:pt x="418" y="88"/>
                  </a:lnTo>
                  <a:lnTo>
                    <a:pt x="418" y="98"/>
                  </a:lnTo>
                  <a:lnTo>
                    <a:pt x="409" y="108"/>
                  </a:lnTo>
                  <a:lnTo>
                    <a:pt x="392" y="118"/>
                  </a:lnTo>
                  <a:lnTo>
                    <a:pt x="400" y="118"/>
                  </a:lnTo>
                  <a:lnTo>
                    <a:pt x="426" y="118"/>
                  </a:lnTo>
                  <a:lnTo>
                    <a:pt x="426" y="108"/>
                  </a:lnTo>
                  <a:lnTo>
                    <a:pt x="426" y="118"/>
                  </a:lnTo>
                  <a:lnTo>
                    <a:pt x="418" y="127"/>
                  </a:lnTo>
                  <a:lnTo>
                    <a:pt x="400" y="137"/>
                  </a:lnTo>
                  <a:lnTo>
                    <a:pt x="392" y="147"/>
                  </a:lnTo>
                  <a:lnTo>
                    <a:pt x="375" y="157"/>
                  </a:lnTo>
                  <a:lnTo>
                    <a:pt x="366" y="167"/>
                  </a:lnTo>
                  <a:lnTo>
                    <a:pt x="358" y="186"/>
                  </a:lnTo>
                  <a:lnTo>
                    <a:pt x="349" y="206"/>
                  </a:lnTo>
                  <a:lnTo>
                    <a:pt x="324" y="215"/>
                  </a:lnTo>
                  <a:lnTo>
                    <a:pt x="281" y="176"/>
                  </a:lnTo>
                  <a:lnTo>
                    <a:pt x="255" y="167"/>
                  </a:lnTo>
                  <a:lnTo>
                    <a:pt x="196" y="167"/>
                  </a:lnTo>
                  <a:lnTo>
                    <a:pt x="196" y="157"/>
                  </a:lnTo>
                  <a:lnTo>
                    <a:pt x="187" y="157"/>
                  </a:lnTo>
                  <a:lnTo>
                    <a:pt x="179" y="147"/>
                  </a:lnTo>
                  <a:lnTo>
                    <a:pt x="119" y="147"/>
                  </a:lnTo>
                  <a:lnTo>
                    <a:pt x="110" y="147"/>
                  </a:lnTo>
                  <a:lnTo>
                    <a:pt x="76" y="176"/>
                  </a:lnTo>
                  <a:lnTo>
                    <a:pt x="0" y="186"/>
                  </a:lnTo>
                  <a:lnTo>
                    <a:pt x="0" y="167"/>
                  </a:lnTo>
                  <a:lnTo>
                    <a:pt x="8" y="167"/>
                  </a:lnTo>
                  <a:lnTo>
                    <a:pt x="8" y="147"/>
                  </a:lnTo>
                  <a:lnTo>
                    <a:pt x="25" y="137"/>
                  </a:lnTo>
                  <a:lnTo>
                    <a:pt x="42" y="137"/>
                  </a:lnTo>
                  <a:lnTo>
                    <a:pt x="59" y="118"/>
                  </a:lnTo>
                  <a:lnTo>
                    <a:pt x="68" y="108"/>
                  </a:lnTo>
                  <a:lnTo>
                    <a:pt x="85" y="98"/>
                  </a:lnTo>
                  <a:lnTo>
                    <a:pt x="93" y="88"/>
                  </a:lnTo>
                  <a:lnTo>
                    <a:pt x="110" y="78"/>
                  </a:lnTo>
                  <a:lnTo>
                    <a:pt x="119" y="69"/>
                  </a:lnTo>
                  <a:lnTo>
                    <a:pt x="119" y="49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Freeform 95"/>
            <p:cNvSpPr>
              <a:spLocks/>
            </p:cNvSpPr>
            <p:nvPr/>
          </p:nvSpPr>
          <p:spPr bwMode="auto">
            <a:xfrm>
              <a:off x="3583" y="3194"/>
              <a:ext cx="367" cy="235"/>
            </a:xfrm>
            <a:custGeom>
              <a:avLst/>
              <a:gdLst>
                <a:gd name="T0" fmla="*/ 60 w 367"/>
                <a:gd name="T1" fmla="*/ 166 h 235"/>
                <a:gd name="T2" fmla="*/ 68 w 367"/>
                <a:gd name="T3" fmla="*/ 186 h 235"/>
                <a:gd name="T4" fmla="*/ 86 w 367"/>
                <a:gd name="T5" fmla="*/ 176 h 235"/>
                <a:gd name="T6" fmla="*/ 111 w 367"/>
                <a:gd name="T7" fmla="*/ 176 h 235"/>
                <a:gd name="T8" fmla="*/ 137 w 367"/>
                <a:gd name="T9" fmla="*/ 157 h 235"/>
                <a:gd name="T10" fmla="*/ 145 w 367"/>
                <a:gd name="T11" fmla="*/ 127 h 235"/>
                <a:gd name="T12" fmla="*/ 154 w 367"/>
                <a:gd name="T13" fmla="*/ 98 h 235"/>
                <a:gd name="T14" fmla="*/ 162 w 367"/>
                <a:gd name="T15" fmla="*/ 69 h 235"/>
                <a:gd name="T16" fmla="*/ 171 w 367"/>
                <a:gd name="T17" fmla="*/ 78 h 235"/>
                <a:gd name="T18" fmla="*/ 188 w 367"/>
                <a:gd name="T19" fmla="*/ 59 h 235"/>
                <a:gd name="T20" fmla="*/ 196 w 367"/>
                <a:gd name="T21" fmla="*/ 39 h 235"/>
                <a:gd name="T22" fmla="*/ 214 w 367"/>
                <a:gd name="T23" fmla="*/ 20 h 235"/>
                <a:gd name="T24" fmla="*/ 222 w 367"/>
                <a:gd name="T25" fmla="*/ 0 h 235"/>
                <a:gd name="T26" fmla="*/ 239 w 367"/>
                <a:gd name="T27" fmla="*/ 10 h 235"/>
                <a:gd name="T28" fmla="*/ 248 w 367"/>
                <a:gd name="T29" fmla="*/ 0 h 235"/>
                <a:gd name="T30" fmla="*/ 265 w 367"/>
                <a:gd name="T31" fmla="*/ 10 h 235"/>
                <a:gd name="T32" fmla="*/ 282 w 367"/>
                <a:gd name="T33" fmla="*/ 29 h 235"/>
                <a:gd name="T34" fmla="*/ 290 w 367"/>
                <a:gd name="T35" fmla="*/ 39 h 235"/>
                <a:gd name="T36" fmla="*/ 282 w 367"/>
                <a:gd name="T37" fmla="*/ 59 h 235"/>
                <a:gd name="T38" fmla="*/ 316 w 367"/>
                <a:gd name="T39" fmla="*/ 78 h 235"/>
                <a:gd name="T40" fmla="*/ 341 w 367"/>
                <a:gd name="T41" fmla="*/ 88 h 235"/>
                <a:gd name="T42" fmla="*/ 333 w 367"/>
                <a:gd name="T43" fmla="*/ 108 h 235"/>
                <a:gd name="T44" fmla="*/ 341 w 367"/>
                <a:gd name="T45" fmla="*/ 127 h 235"/>
                <a:gd name="T46" fmla="*/ 341 w 367"/>
                <a:gd name="T47" fmla="*/ 137 h 235"/>
                <a:gd name="T48" fmla="*/ 341 w 367"/>
                <a:gd name="T49" fmla="*/ 157 h 235"/>
                <a:gd name="T50" fmla="*/ 359 w 367"/>
                <a:gd name="T51" fmla="*/ 157 h 235"/>
                <a:gd name="T52" fmla="*/ 367 w 367"/>
                <a:gd name="T53" fmla="*/ 166 h 235"/>
                <a:gd name="T54" fmla="*/ 359 w 367"/>
                <a:gd name="T55" fmla="*/ 186 h 235"/>
                <a:gd name="T56" fmla="*/ 86 w 367"/>
                <a:gd name="T57" fmla="*/ 225 h 235"/>
                <a:gd name="T58" fmla="*/ 0 w 367"/>
                <a:gd name="T59" fmla="*/ 235 h 235"/>
                <a:gd name="T60" fmla="*/ 26 w 367"/>
                <a:gd name="T61" fmla="*/ 196 h 235"/>
                <a:gd name="T62" fmla="*/ 51 w 367"/>
                <a:gd name="T63" fmla="*/ 176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67" h="235">
                  <a:moveTo>
                    <a:pt x="51" y="166"/>
                  </a:moveTo>
                  <a:lnTo>
                    <a:pt x="60" y="166"/>
                  </a:lnTo>
                  <a:lnTo>
                    <a:pt x="60" y="176"/>
                  </a:lnTo>
                  <a:lnTo>
                    <a:pt x="68" y="186"/>
                  </a:lnTo>
                  <a:lnTo>
                    <a:pt x="77" y="186"/>
                  </a:lnTo>
                  <a:lnTo>
                    <a:pt x="86" y="176"/>
                  </a:lnTo>
                  <a:lnTo>
                    <a:pt x="94" y="176"/>
                  </a:lnTo>
                  <a:lnTo>
                    <a:pt x="111" y="176"/>
                  </a:lnTo>
                  <a:lnTo>
                    <a:pt x="120" y="166"/>
                  </a:lnTo>
                  <a:lnTo>
                    <a:pt x="137" y="157"/>
                  </a:lnTo>
                  <a:lnTo>
                    <a:pt x="145" y="137"/>
                  </a:lnTo>
                  <a:lnTo>
                    <a:pt x="145" y="127"/>
                  </a:lnTo>
                  <a:lnTo>
                    <a:pt x="154" y="118"/>
                  </a:lnTo>
                  <a:lnTo>
                    <a:pt x="154" y="98"/>
                  </a:lnTo>
                  <a:lnTo>
                    <a:pt x="162" y="88"/>
                  </a:lnTo>
                  <a:lnTo>
                    <a:pt x="162" y="69"/>
                  </a:lnTo>
                  <a:lnTo>
                    <a:pt x="171" y="69"/>
                  </a:lnTo>
                  <a:lnTo>
                    <a:pt x="171" y="78"/>
                  </a:lnTo>
                  <a:lnTo>
                    <a:pt x="188" y="78"/>
                  </a:lnTo>
                  <a:lnTo>
                    <a:pt x="188" y="59"/>
                  </a:lnTo>
                  <a:lnTo>
                    <a:pt x="196" y="49"/>
                  </a:lnTo>
                  <a:lnTo>
                    <a:pt x="196" y="39"/>
                  </a:lnTo>
                  <a:lnTo>
                    <a:pt x="214" y="29"/>
                  </a:lnTo>
                  <a:lnTo>
                    <a:pt x="214" y="20"/>
                  </a:lnTo>
                  <a:lnTo>
                    <a:pt x="214" y="0"/>
                  </a:lnTo>
                  <a:lnTo>
                    <a:pt x="222" y="0"/>
                  </a:lnTo>
                  <a:lnTo>
                    <a:pt x="231" y="10"/>
                  </a:lnTo>
                  <a:lnTo>
                    <a:pt x="239" y="10"/>
                  </a:lnTo>
                  <a:lnTo>
                    <a:pt x="248" y="10"/>
                  </a:lnTo>
                  <a:lnTo>
                    <a:pt x="248" y="0"/>
                  </a:lnTo>
                  <a:lnTo>
                    <a:pt x="265" y="10"/>
                  </a:lnTo>
                  <a:lnTo>
                    <a:pt x="265" y="10"/>
                  </a:lnTo>
                  <a:lnTo>
                    <a:pt x="273" y="10"/>
                  </a:lnTo>
                  <a:lnTo>
                    <a:pt x="282" y="29"/>
                  </a:lnTo>
                  <a:lnTo>
                    <a:pt x="290" y="29"/>
                  </a:lnTo>
                  <a:lnTo>
                    <a:pt x="290" y="39"/>
                  </a:lnTo>
                  <a:lnTo>
                    <a:pt x="282" y="49"/>
                  </a:lnTo>
                  <a:lnTo>
                    <a:pt x="282" y="59"/>
                  </a:lnTo>
                  <a:lnTo>
                    <a:pt x="290" y="59"/>
                  </a:lnTo>
                  <a:lnTo>
                    <a:pt x="316" y="78"/>
                  </a:lnTo>
                  <a:lnTo>
                    <a:pt x="324" y="78"/>
                  </a:lnTo>
                  <a:lnTo>
                    <a:pt x="341" y="88"/>
                  </a:lnTo>
                  <a:lnTo>
                    <a:pt x="333" y="108"/>
                  </a:lnTo>
                  <a:lnTo>
                    <a:pt x="333" y="108"/>
                  </a:lnTo>
                  <a:lnTo>
                    <a:pt x="341" y="118"/>
                  </a:lnTo>
                  <a:lnTo>
                    <a:pt x="341" y="127"/>
                  </a:lnTo>
                  <a:lnTo>
                    <a:pt x="333" y="137"/>
                  </a:lnTo>
                  <a:lnTo>
                    <a:pt x="341" y="137"/>
                  </a:lnTo>
                  <a:lnTo>
                    <a:pt x="350" y="147"/>
                  </a:lnTo>
                  <a:lnTo>
                    <a:pt x="341" y="157"/>
                  </a:lnTo>
                  <a:lnTo>
                    <a:pt x="341" y="157"/>
                  </a:lnTo>
                  <a:lnTo>
                    <a:pt x="359" y="157"/>
                  </a:lnTo>
                  <a:lnTo>
                    <a:pt x="367" y="157"/>
                  </a:lnTo>
                  <a:lnTo>
                    <a:pt x="367" y="166"/>
                  </a:lnTo>
                  <a:lnTo>
                    <a:pt x="367" y="176"/>
                  </a:lnTo>
                  <a:lnTo>
                    <a:pt x="359" y="186"/>
                  </a:lnTo>
                  <a:lnTo>
                    <a:pt x="299" y="196"/>
                  </a:lnTo>
                  <a:lnTo>
                    <a:pt x="86" y="225"/>
                  </a:lnTo>
                  <a:lnTo>
                    <a:pt x="60" y="235"/>
                  </a:lnTo>
                  <a:lnTo>
                    <a:pt x="0" y="235"/>
                  </a:lnTo>
                  <a:lnTo>
                    <a:pt x="17" y="206"/>
                  </a:lnTo>
                  <a:lnTo>
                    <a:pt x="26" y="196"/>
                  </a:lnTo>
                  <a:lnTo>
                    <a:pt x="34" y="186"/>
                  </a:lnTo>
                  <a:lnTo>
                    <a:pt x="51" y="176"/>
                  </a:lnTo>
                  <a:lnTo>
                    <a:pt x="51" y="166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2" name="Freeform 96"/>
            <p:cNvSpPr>
              <a:spLocks/>
            </p:cNvSpPr>
            <p:nvPr/>
          </p:nvSpPr>
          <p:spPr bwMode="auto">
            <a:xfrm>
              <a:off x="3600" y="3116"/>
              <a:ext cx="231" cy="264"/>
            </a:xfrm>
            <a:custGeom>
              <a:avLst/>
              <a:gdLst>
                <a:gd name="T0" fmla="*/ 77 w 231"/>
                <a:gd name="T1" fmla="*/ 19 h 264"/>
                <a:gd name="T2" fmla="*/ 77 w 231"/>
                <a:gd name="T3" fmla="*/ 0 h 264"/>
                <a:gd name="T4" fmla="*/ 86 w 231"/>
                <a:gd name="T5" fmla="*/ 68 h 264"/>
                <a:gd name="T6" fmla="*/ 145 w 231"/>
                <a:gd name="T7" fmla="*/ 58 h 264"/>
                <a:gd name="T8" fmla="*/ 145 w 231"/>
                <a:gd name="T9" fmla="*/ 98 h 264"/>
                <a:gd name="T10" fmla="*/ 154 w 231"/>
                <a:gd name="T11" fmla="*/ 88 h 264"/>
                <a:gd name="T12" fmla="*/ 179 w 231"/>
                <a:gd name="T13" fmla="*/ 68 h 264"/>
                <a:gd name="T14" fmla="*/ 179 w 231"/>
                <a:gd name="T15" fmla="*/ 58 h 264"/>
                <a:gd name="T16" fmla="*/ 188 w 231"/>
                <a:gd name="T17" fmla="*/ 68 h 264"/>
                <a:gd name="T18" fmla="*/ 197 w 231"/>
                <a:gd name="T19" fmla="*/ 68 h 264"/>
                <a:gd name="T20" fmla="*/ 197 w 231"/>
                <a:gd name="T21" fmla="*/ 58 h 264"/>
                <a:gd name="T22" fmla="*/ 222 w 231"/>
                <a:gd name="T23" fmla="*/ 58 h 264"/>
                <a:gd name="T24" fmla="*/ 231 w 231"/>
                <a:gd name="T25" fmla="*/ 68 h 264"/>
                <a:gd name="T26" fmla="*/ 231 w 231"/>
                <a:gd name="T27" fmla="*/ 78 h 264"/>
                <a:gd name="T28" fmla="*/ 231 w 231"/>
                <a:gd name="T29" fmla="*/ 88 h 264"/>
                <a:gd name="T30" fmla="*/ 222 w 231"/>
                <a:gd name="T31" fmla="*/ 88 h 264"/>
                <a:gd name="T32" fmla="*/ 205 w 231"/>
                <a:gd name="T33" fmla="*/ 78 h 264"/>
                <a:gd name="T34" fmla="*/ 197 w 231"/>
                <a:gd name="T35" fmla="*/ 78 h 264"/>
                <a:gd name="T36" fmla="*/ 197 w 231"/>
                <a:gd name="T37" fmla="*/ 98 h 264"/>
                <a:gd name="T38" fmla="*/ 197 w 231"/>
                <a:gd name="T39" fmla="*/ 107 h 264"/>
                <a:gd name="T40" fmla="*/ 179 w 231"/>
                <a:gd name="T41" fmla="*/ 117 h 264"/>
                <a:gd name="T42" fmla="*/ 179 w 231"/>
                <a:gd name="T43" fmla="*/ 127 h 264"/>
                <a:gd name="T44" fmla="*/ 171 w 231"/>
                <a:gd name="T45" fmla="*/ 137 h 264"/>
                <a:gd name="T46" fmla="*/ 171 w 231"/>
                <a:gd name="T47" fmla="*/ 156 h 264"/>
                <a:gd name="T48" fmla="*/ 154 w 231"/>
                <a:gd name="T49" fmla="*/ 156 h 264"/>
                <a:gd name="T50" fmla="*/ 154 w 231"/>
                <a:gd name="T51" fmla="*/ 147 h 264"/>
                <a:gd name="T52" fmla="*/ 145 w 231"/>
                <a:gd name="T53" fmla="*/ 147 h 264"/>
                <a:gd name="T54" fmla="*/ 145 w 231"/>
                <a:gd name="T55" fmla="*/ 166 h 264"/>
                <a:gd name="T56" fmla="*/ 137 w 231"/>
                <a:gd name="T57" fmla="*/ 176 h 264"/>
                <a:gd name="T58" fmla="*/ 137 w 231"/>
                <a:gd name="T59" fmla="*/ 196 h 264"/>
                <a:gd name="T60" fmla="*/ 128 w 231"/>
                <a:gd name="T61" fmla="*/ 205 h 264"/>
                <a:gd name="T62" fmla="*/ 128 w 231"/>
                <a:gd name="T63" fmla="*/ 215 h 264"/>
                <a:gd name="T64" fmla="*/ 120 w 231"/>
                <a:gd name="T65" fmla="*/ 235 h 264"/>
                <a:gd name="T66" fmla="*/ 103 w 231"/>
                <a:gd name="T67" fmla="*/ 244 h 264"/>
                <a:gd name="T68" fmla="*/ 94 w 231"/>
                <a:gd name="T69" fmla="*/ 254 h 264"/>
                <a:gd name="T70" fmla="*/ 77 w 231"/>
                <a:gd name="T71" fmla="*/ 254 h 264"/>
                <a:gd name="T72" fmla="*/ 69 w 231"/>
                <a:gd name="T73" fmla="*/ 254 h 264"/>
                <a:gd name="T74" fmla="*/ 60 w 231"/>
                <a:gd name="T75" fmla="*/ 264 h 264"/>
                <a:gd name="T76" fmla="*/ 51 w 231"/>
                <a:gd name="T77" fmla="*/ 264 h 264"/>
                <a:gd name="T78" fmla="*/ 43 w 231"/>
                <a:gd name="T79" fmla="*/ 254 h 264"/>
                <a:gd name="T80" fmla="*/ 43 w 231"/>
                <a:gd name="T81" fmla="*/ 244 h 264"/>
                <a:gd name="T82" fmla="*/ 34 w 231"/>
                <a:gd name="T83" fmla="*/ 244 h 264"/>
                <a:gd name="T84" fmla="*/ 26 w 231"/>
                <a:gd name="T85" fmla="*/ 235 h 264"/>
                <a:gd name="T86" fmla="*/ 9 w 231"/>
                <a:gd name="T87" fmla="*/ 225 h 264"/>
                <a:gd name="T88" fmla="*/ 0 w 231"/>
                <a:gd name="T89" fmla="*/ 205 h 264"/>
                <a:gd name="T90" fmla="*/ 0 w 231"/>
                <a:gd name="T91" fmla="*/ 176 h 264"/>
                <a:gd name="T92" fmla="*/ 9 w 231"/>
                <a:gd name="T93" fmla="*/ 176 h 264"/>
                <a:gd name="T94" fmla="*/ 17 w 231"/>
                <a:gd name="T95" fmla="*/ 166 h 264"/>
                <a:gd name="T96" fmla="*/ 17 w 231"/>
                <a:gd name="T97" fmla="*/ 137 h 264"/>
                <a:gd name="T98" fmla="*/ 26 w 231"/>
                <a:gd name="T99" fmla="*/ 147 h 264"/>
                <a:gd name="T100" fmla="*/ 34 w 231"/>
                <a:gd name="T101" fmla="*/ 137 h 264"/>
                <a:gd name="T102" fmla="*/ 34 w 231"/>
                <a:gd name="T103" fmla="*/ 117 h 264"/>
                <a:gd name="T104" fmla="*/ 43 w 231"/>
                <a:gd name="T105" fmla="*/ 107 h 264"/>
                <a:gd name="T106" fmla="*/ 51 w 231"/>
                <a:gd name="T107" fmla="*/ 107 h 264"/>
                <a:gd name="T108" fmla="*/ 69 w 231"/>
                <a:gd name="T109" fmla="*/ 88 h 264"/>
                <a:gd name="T110" fmla="*/ 77 w 231"/>
                <a:gd name="T111" fmla="*/ 78 h 264"/>
                <a:gd name="T112" fmla="*/ 77 w 231"/>
                <a:gd name="T113" fmla="*/ 68 h 264"/>
                <a:gd name="T114" fmla="*/ 77 w 231"/>
                <a:gd name="T115" fmla="*/ 58 h 264"/>
                <a:gd name="T116" fmla="*/ 77 w 231"/>
                <a:gd name="T117" fmla="*/ 39 h 264"/>
                <a:gd name="T118" fmla="*/ 69 w 231"/>
                <a:gd name="T119" fmla="*/ 29 h 264"/>
                <a:gd name="T120" fmla="*/ 77 w 231"/>
                <a:gd name="T121" fmla="*/ 19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1" h="264">
                  <a:moveTo>
                    <a:pt x="77" y="19"/>
                  </a:moveTo>
                  <a:lnTo>
                    <a:pt x="77" y="0"/>
                  </a:lnTo>
                  <a:lnTo>
                    <a:pt x="86" y="68"/>
                  </a:lnTo>
                  <a:lnTo>
                    <a:pt x="145" y="58"/>
                  </a:lnTo>
                  <a:lnTo>
                    <a:pt x="145" y="98"/>
                  </a:lnTo>
                  <a:lnTo>
                    <a:pt x="154" y="88"/>
                  </a:lnTo>
                  <a:lnTo>
                    <a:pt x="179" y="68"/>
                  </a:lnTo>
                  <a:lnTo>
                    <a:pt x="179" y="58"/>
                  </a:lnTo>
                  <a:lnTo>
                    <a:pt x="188" y="68"/>
                  </a:lnTo>
                  <a:lnTo>
                    <a:pt x="197" y="68"/>
                  </a:lnTo>
                  <a:lnTo>
                    <a:pt x="197" y="58"/>
                  </a:lnTo>
                  <a:lnTo>
                    <a:pt x="222" y="58"/>
                  </a:lnTo>
                  <a:lnTo>
                    <a:pt x="231" y="68"/>
                  </a:lnTo>
                  <a:lnTo>
                    <a:pt x="231" y="78"/>
                  </a:lnTo>
                  <a:lnTo>
                    <a:pt x="231" y="88"/>
                  </a:lnTo>
                  <a:lnTo>
                    <a:pt x="222" y="88"/>
                  </a:lnTo>
                  <a:lnTo>
                    <a:pt x="205" y="78"/>
                  </a:lnTo>
                  <a:lnTo>
                    <a:pt x="197" y="78"/>
                  </a:lnTo>
                  <a:lnTo>
                    <a:pt x="197" y="98"/>
                  </a:lnTo>
                  <a:lnTo>
                    <a:pt x="197" y="107"/>
                  </a:lnTo>
                  <a:lnTo>
                    <a:pt x="179" y="117"/>
                  </a:lnTo>
                  <a:lnTo>
                    <a:pt x="179" y="127"/>
                  </a:lnTo>
                  <a:lnTo>
                    <a:pt x="171" y="137"/>
                  </a:lnTo>
                  <a:lnTo>
                    <a:pt x="171" y="156"/>
                  </a:lnTo>
                  <a:lnTo>
                    <a:pt x="154" y="156"/>
                  </a:lnTo>
                  <a:lnTo>
                    <a:pt x="154" y="147"/>
                  </a:lnTo>
                  <a:lnTo>
                    <a:pt x="145" y="147"/>
                  </a:lnTo>
                  <a:lnTo>
                    <a:pt x="145" y="166"/>
                  </a:lnTo>
                  <a:lnTo>
                    <a:pt x="137" y="176"/>
                  </a:lnTo>
                  <a:lnTo>
                    <a:pt x="137" y="196"/>
                  </a:lnTo>
                  <a:lnTo>
                    <a:pt x="128" y="205"/>
                  </a:lnTo>
                  <a:lnTo>
                    <a:pt x="128" y="215"/>
                  </a:lnTo>
                  <a:lnTo>
                    <a:pt x="120" y="235"/>
                  </a:lnTo>
                  <a:lnTo>
                    <a:pt x="103" y="244"/>
                  </a:lnTo>
                  <a:lnTo>
                    <a:pt x="94" y="254"/>
                  </a:lnTo>
                  <a:lnTo>
                    <a:pt x="77" y="254"/>
                  </a:lnTo>
                  <a:lnTo>
                    <a:pt x="69" y="254"/>
                  </a:lnTo>
                  <a:lnTo>
                    <a:pt x="60" y="264"/>
                  </a:lnTo>
                  <a:lnTo>
                    <a:pt x="51" y="264"/>
                  </a:lnTo>
                  <a:lnTo>
                    <a:pt x="43" y="254"/>
                  </a:lnTo>
                  <a:lnTo>
                    <a:pt x="43" y="244"/>
                  </a:lnTo>
                  <a:lnTo>
                    <a:pt x="34" y="244"/>
                  </a:lnTo>
                  <a:lnTo>
                    <a:pt x="26" y="235"/>
                  </a:lnTo>
                  <a:lnTo>
                    <a:pt x="9" y="225"/>
                  </a:lnTo>
                  <a:lnTo>
                    <a:pt x="0" y="205"/>
                  </a:lnTo>
                  <a:lnTo>
                    <a:pt x="0" y="176"/>
                  </a:lnTo>
                  <a:lnTo>
                    <a:pt x="9" y="176"/>
                  </a:lnTo>
                  <a:lnTo>
                    <a:pt x="17" y="166"/>
                  </a:lnTo>
                  <a:lnTo>
                    <a:pt x="17" y="137"/>
                  </a:lnTo>
                  <a:lnTo>
                    <a:pt x="26" y="147"/>
                  </a:lnTo>
                  <a:lnTo>
                    <a:pt x="34" y="137"/>
                  </a:lnTo>
                  <a:lnTo>
                    <a:pt x="34" y="117"/>
                  </a:lnTo>
                  <a:lnTo>
                    <a:pt x="43" y="107"/>
                  </a:lnTo>
                  <a:lnTo>
                    <a:pt x="51" y="107"/>
                  </a:lnTo>
                  <a:lnTo>
                    <a:pt x="69" y="88"/>
                  </a:lnTo>
                  <a:lnTo>
                    <a:pt x="77" y="78"/>
                  </a:lnTo>
                  <a:lnTo>
                    <a:pt x="77" y="68"/>
                  </a:lnTo>
                  <a:lnTo>
                    <a:pt x="77" y="58"/>
                  </a:lnTo>
                  <a:lnTo>
                    <a:pt x="77" y="39"/>
                  </a:lnTo>
                  <a:lnTo>
                    <a:pt x="69" y="29"/>
                  </a:lnTo>
                  <a:lnTo>
                    <a:pt x="77" y="19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" name="Freeform 97"/>
            <p:cNvSpPr>
              <a:spLocks/>
            </p:cNvSpPr>
            <p:nvPr/>
          </p:nvSpPr>
          <p:spPr bwMode="auto">
            <a:xfrm>
              <a:off x="3669" y="2979"/>
              <a:ext cx="298" cy="205"/>
            </a:xfrm>
            <a:custGeom>
              <a:avLst/>
              <a:gdLst>
                <a:gd name="T0" fmla="*/ 0 w 298"/>
                <a:gd name="T1" fmla="*/ 49 h 205"/>
                <a:gd name="T2" fmla="*/ 8 w 298"/>
                <a:gd name="T3" fmla="*/ 39 h 205"/>
                <a:gd name="T4" fmla="*/ 34 w 298"/>
                <a:gd name="T5" fmla="*/ 19 h 205"/>
                <a:gd name="T6" fmla="*/ 34 w 298"/>
                <a:gd name="T7" fmla="*/ 39 h 205"/>
                <a:gd name="T8" fmla="*/ 34 w 298"/>
                <a:gd name="T9" fmla="*/ 39 h 205"/>
                <a:gd name="T10" fmla="*/ 238 w 298"/>
                <a:gd name="T11" fmla="*/ 0 h 205"/>
                <a:gd name="T12" fmla="*/ 247 w 298"/>
                <a:gd name="T13" fmla="*/ 0 h 205"/>
                <a:gd name="T14" fmla="*/ 255 w 298"/>
                <a:gd name="T15" fmla="*/ 9 h 205"/>
                <a:gd name="T16" fmla="*/ 264 w 298"/>
                <a:gd name="T17" fmla="*/ 29 h 205"/>
                <a:gd name="T18" fmla="*/ 281 w 298"/>
                <a:gd name="T19" fmla="*/ 39 h 205"/>
                <a:gd name="T20" fmla="*/ 273 w 298"/>
                <a:gd name="T21" fmla="*/ 49 h 205"/>
                <a:gd name="T22" fmla="*/ 273 w 298"/>
                <a:gd name="T23" fmla="*/ 58 h 205"/>
                <a:gd name="T24" fmla="*/ 264 w 298"/>
                <a:gd name="T25" fmla="*/ 68 h 205"/>
                <a:gd name="T26" fmla="*/ 273 w 298"/>
                <a:gd name="T27" fmla="*/ 78 h 205"/>
                <a:gd name="T28" fmla="*/ 273 w 298"/>
                <a:gd name="T29" fmla="*/ 78 h 205"/>
                <a:gd name="T30" fmla="*/ 264 w 298"/>
                <a:gd name="T31" fmla="*/ 88 h 205"/>
                <a:gd name="T32" fmla="*/ 273 w 298"/>
                <a:gd name="T33" fmla="*/ 98 h 205"/>
                <a:gd name="T34" fmla="*/ 281 w 298"/>
                <a:gd name="T35" fmla="*/ 98 h 205"/>
                <a:gd name="T36" fmla="*/ 281 w 298"/>
                <a:gd name="T37" fmla="*/ 107 h 205"/>
                <a:gd name="T38" fmla="*/ 298 w 298"/>
                <a:gd name="T39" fmla="*/ 117 h 205"/>
                <a:gd name="T40" fmla="*/ 298 w 298"/>
                <a:gd name="T41" fmla="*/ 127 h 205"/>
                <a:gd name="T42" fmla="*/ 281 w 298"/>
                <a:gd name="T43" fmla="*/ 137 h 205"/>
                <a:gd name="T44" fmla="*/ 281 w 298"/>
                <a:gd name="T45" fmla="*/ 146 h 205"/>
                <a:gd name="T46" fmla="*/ 273 w 298"/>
                <a:gd name="T47" fmla="*/ 156 h 205"/>
                <a:gd name="T48" fmla="*/ 255 w 298"/>
                <a:gd name="T49" fmla="*/ 156 h 205"/>
                <a:gd name="T50" fmla="*/ 247 w 298"/>
                <a:gd name="T51" fmla="*/ 166 h 205"/>
                <a:gd name="T52" fmla="*/ 76 w 298"/>
                <a:gd name="T53" fmla="*/ 195 h 205"/>
                <a:gd name="T54" fmla="*/ 17 w 298"/>
                <a:gd name="T55" fmla="*/ 205 h 205"/>
                <a:gd name="T56" fmla="*/ 8 w 298"/>
                <a:gd name="T57" fmla="*/ 137 h 205"/>
                <a:gd name="T58" fmla="*/ 0 w 298"/>
                <a:gd name="T59" fmla="*/ 49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98" h="205">
                  <a:moveTo>
                    <a:pt x="0" y="49"/>
                  </a:moveTo>
                  <a:lnTo>
                    <a:pt x="8" y="39"/>
                  </a:lnTo>
                  <a:lnTo>
                    <a:pt x="34" y="19"/>
                  </a:lnTo>
                  <a:lnTo>
                    <a:pt x="34" y="39"/>
                  </a:lnTo>
                  <a:lnTo>
                    <a:pt x="34" y="39"/>
                  </a:lnTo>
                  <a:lnTo>
                    <a:pt x="238" y="0"/>
                  </a:lnTo>
                  <a:lnTo>
                    <a:pt x="247" y="0"/>
                  </a:lnTo>
                  <a:lnTo>
                    <a:pt x="255" y="9"/>
                  </a:lnTo>
                  <a:lnTo>
                    <a:pt x="264" y="29"/>
                  </a:lnTo>
                  <a:lnTo>
                    <a:pt x="281" y="39"/>
                  </a:lnTo>
                  <a:lnTo>
                    <a:pt x="273" y="49"/>
                  </a:lnTo>
                  <a:lnTo>
                    <a:pt x="273" y="58"/>
                  </a:lnTo>
                  <a:lnTo>
                    <a:pt x="264" y="68"/>
                  </a:lnTo>
                  <a:lnTo>
                    <a:pt x="273" y="78"/>
                  </a:lnTo>
                  <a:lnTo>
                    <a:pt x="273" y="78"/>
                  </a:lnTo>
                  <a:lnTo>
                    <a:pt x="264" y="88"/>
                  </a:lnTo>
                  <a:lnTo>
                    <a:pt x="273" y="98"/>
                  </a:lnTo>
                  <a:lnTo>
                    <a:pt x="281" y="98"/>
                  </a:lnTo>
                  <a:lnTo>
                    <a:pt x="281" y="107"/>
                  </a:lnTo>
                  <a:lnTo>
                    <a:pt x="298" y="117"/>
                  </a:lnTo>
                  <a:lnTo>
                    <a:pt x="298" y="127"/>
                  </a:lnTo>
                  <a:lnTo>
                    <a:pt x="281" y="137"/>
                  </a:lnTo>
                  <a:lnTo>
                    <a:pt x="281" y="146"/>
                  </a:lnTo>
                  <a:lnTo>
                    <a:pt x="273" y="156"/>
                  </a:lnTo>
                  <a:lnTo>
                    <a:pt x="255" y="156"/>
                  </a:lnTo>
                  <a:lnTo>
                    <a:pt x="247" y="166"/>
                  </a:lnTo>
                  <a:lnTo>
                    <a:pt x="76" y="195"/>
                  </a:lnTo>
                  <a:lnTo>
                    <a:pt x="17" y="205"/>
                  </a:lnTo>
                  <a:lnTo>
                    <a:pt x="8" y="137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Freeform 98"/>
            <p:cNvSpPr>
              <a:spLocks/>
            </p:cNvSpPr>
            <p:nvPr/>
          </p:nvSpPr>
          <p:spPr bwMode="auto">
            <a:xfrm>
              <a:off x="3745" y="3145"/>
              <a:ext cx="179" cy="118"/>
            </a:xfrm>
            <a:custGeom>
              <a:avLst/>
              <a:gdLst>
                <a:gd name="T0" fmla="*/ 0 w 179"/>
                <a:gd name="T1" fmla="*/ 29 h 118"/>
                <a:gd name="T2" fmla="*/ 171 w 179"/>
                <a:gd name="T3" fmla="*/ 0 h 118"/>
                <a:gd name="T4" fmla="*/ 179 w 179"/>
                <a:gd name="T5" fmla="*/ 20 h 118"/>
                <a:gd name="T6" fmla="*/ 171 w 179"/>
                <a:gd name="T7" fmla="*/ 20 h 118"/>
                <a:gd name="T8" fmla="*/ 171 w 179"/>
                <a:gd name="T9" fmla="*/ 10 h 118"/>
                <a:gd name="T10" fmla="*/ 162 w 179"/>
                <a:gd name="T11" fmla="*/ 20 h 118"/>
                <a:gd name="T12" fmla="*/ 162 w 179"/>
                <a:gd name="T13" fmla="*/ 20 h 118"/>
                <a:gd name="T14" fmla="*/ 154 w 179"/>
                <a:gd name="T15" fmla="*/ 29 h 118"/>
                <a:gd name="T16" fmla="*/ 154 w 179"/>
                <a:gd name="T17" fmla="*/ 39 h 118"/>
                <a:gd name="T18" fmla="*/ 145 w 179"/>
                <a:gd name="T19" fmla="*/ 39 h 118"/>
                <a:gd name="T20" fmla="*/ 154 w 179"/>
                <a:gd name="T21" fmla="*/ 59 h 118"/>
                <a:gd name="T22" fmla="*/ 145 w 179"/>
                <a:gd name="T23" fmla="*/ 78 h 118"/>
                <a:gd name="T24" fmla="*/ 154 w 179"/>
                <a:gd name="T25" fmla="*/ 88 h 118"/>
                <a:gd name="T26" fmla="*/ 162 w 179"/>
                <a:gd name="T27" fmla="*/ 108 h 118"/>
                <a:gd name="T28" fmla="*/ 162 w 179"/>
                <a:gd name="T29" fmla="*/ 118 h 118"/>
                <a:gd name="T30" fmla="*/ 154 w 179"/>
                <a:gd name="T31" fmla="*/ 118 h 118"/>
                <a:gd name="T32" fmla="*/ 137 w 179"/>
                <a:gd name="T33" fmla="*/ 118 h 118"/>
                <a:gd name="T34" fmla="*/ 128 w 179"/>
                <a:gd name="T35" fmla="*/ 108 h 118"/>
                <a:gd name="T36" fmla="*/ 120 w 179"/>
                <a:gd name="T37" fmla="*/ 108 h 118"/>
                <a:gd name="T38" fmla="*/ 120 w 179"/>
                <a:gd name="T39" fmla="*/ 98 h 118"/>
                <a:gd name="T40" fmla="*/ 128 w 179"/>
                <a:gd name="T41" fmla="*/ 88 h 118"/>
                <a:gd name="T42" fmla="*/ 128 w 179"/>
                <a:gd name="T43" fmla="*/ 78 h 118"/>
                <a:gd name="T44" fmla="*/ 120 w 179"/>
                <a:gd name="T45" fmla="*/ 78 h 118"/>
                <a:gd name="T46" fmla="*/ 111 w 179"/>
                <a:gd name="T47" fmla="*/ 59 h 118"/>
                <a:gd name="T48" fmla="*/ 103 w 179"/>
                <a:gd name="T49" fmla="*/ 59 h 118"/>
                <a:gd name="T50" fmla="*/ 103 w 179"/>
                <a:gd name="T51" fmla="*/ 59 h 118"/>
                <a:gd name="T52" fmla="*/ 86 w 179"/>
                <a:gd name="T53" fmla="*/ 49 h 118"/>
                <a:gd name="T54" fmla="*/ 77 w 179"/>
                <a:gd name="T55" fmla="*/ 29 h 118"/>
                <a:gd name="T56" fmla="*/ 52 w 179"/>
                <a:gd name="T57" fmla="*/ 29 h 118"/>
                <a:gd name="T58" fmla="*/ 52 w 179"/>
                <a:gd name="T59" fmla="*/ 39 h 118"/>
                <a:gd name="T60" fmla="*/ 43 w 179"/>
                <a:gd name="T61" fmla="*/ 39 h 118"/>
                <a:gd name="T62" fmla="*/ 34 w 179"/>
                <a:gd name="T63" fmla="*/ 29 h 118"/>
                <a:gd name="T64" fmla="*/ 34 w 179"/>
                <a:gd name="T65" fmla="*/ 39 h 118"/>
                <a:gd name="T66" fmla="*/ 9 w 179"/>
                <a:gd name="T67" fmla="*/ 59 h 118"/>
                <a:gd name="T68" fmla="*/ 0 w 179"/>
                <a:gd name="T69" fmla="*/ 69 h 118"/>
                <a:gd name="T70" fmla="*/ 0 w 179"/>
                <a:gd name="T71" fmla="*/ 29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9" h="118">
                  <a:moveTo>
                    <a:pt x="0" y="29"/>
                  </a:moveTo>
                  <a:lnTo>
                    <a:pt x="171" y="0"/>
                  </a:lnTo>
                  <a:lnTo>
                    <a:pt x="179" y="20"/>
                  </a:lnTo>
                  <a:lnTo>
                    <a:pt x="171" y="20"/>
                  </a:lnTo>
                  <a:lnTo>
                    <a:pt x="171" y="10"/>
                  </a:lnTo>
                  <a:lnTo>
                    <a:pt x="162" y="20"/>
                  </a:lnTo>
                  <a:lnTo>
                    <a:pt x="162" y="20"/>
                  </a:lnTo>
                  <a:lnTo>
                    <a:pt x="154" y="29"/>
                  </a:lnTo>
                  <a:lnTo>
                    <a:pt x="154" y="39"/>
                  </a:lnTo>
                  <a:lnTo>
                    <a:pt x="145" y="39"/>
                  </a:lnTo>
                  <a:lnTo>
                    <a:pt x="154" y="59"/>
                  </a:lnTo>
                  <a:lnTo>
                    <a:pt x="145" y="78"/>
                  </a:lnTo>
                  <a:lnTo>
                    <a:pt x="154" y="88"/>
                  </a:lnTo>
                  <a:lnTo>
                    <a:pt x="162" y="108"/>
                  </a:lnTo>
                  <a:lnTo>
                    <a:pt x="162" y="118"/>
                  </a:lnTo>
                  <a:lnTo>
                    <a:pt x="154" y="118"/>
                  </a:lnTo>
                  <a:lnTo>
                    <a:pt x="137" y="118"/>
                  </a:lnTo>
                  <a:lnTo>
                    <a:pt x="128" y="108"/>
                  </a:lnTo>
                  <a:lnTo>
                    <a:pt x="120" y="108"/>
                  </a:lnTo>
                  <a:lnTo>
                    <a:pt x="120" y="98"/>
                  </a:lnTo>
                  <a:lnTo>
                    <a:pt x="128" y="88"/>
                  </a:lnTo>
                  <a:lnTo>
                    <a:pt x="128" y="78"/>
                  </a:lnTo>
                  <a:lnTo>
                    <a:pt x="120" y="78"/>
                  </a:lnTo>
                  <a:lnTo>
                    <a:pt x="111" y="59"/>
                  </a:lnTo>
                  <a:lnTo>
                    <a:pt x="103" y="59"/>
                  </a:lnTo>
                  <a:lnTo>
                    <a:pt x="103" y="59"/>
                  </a:lnTo>
                  <a:lnTo>
                    <a:pt x="86" y="49"/>
                  </a:lnTo>
                  <a:lnTo>
                    <a:pt x="77" y="29"/>
                  </a:lnTo>
                  <a:lnTo>
                    <a:pt x="52" y="29"/>
                  </a:lnTo>
                  <a:lnTo>
                    <a:pt x="52" y="39"/>
                  </a:lnTo>
                  <a:lnTo>
                    <a:pt x="43" y="39"/>
                  </a:lnTo>
                  <a:lnTo>
                    <a:pt x="34" y="29"/>
                  </a:lnTo>
                  <a:lnTo>
                    <a:pt x="34" y="39"/>
                  </a:lnTo>
                  <a:lnTo>
                    <a:pt x="9" y="59"/>
                  </a:lnTo>
                  <a:lnTo>
                    <a:pt x="0" y="6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" name="Freeform 99"/>
            <p:cNvSpPr>
              <a:spLocks/>
            </p:cNvSpPr>
            <p:nvPr/>
          </p:nvSpPr>
          <p:spPr bwMode="auto">
            <a:xfrm>
              <a:off x="3907" y="3165"/>
              <a:ext cx="69" cy="107"/>
            </a:xfrm>
            <a:custGeom>
              <a:avLst/>
              <a:gdLst>
                <a:gd name="T0" fmla="*/ 17 w 69"/>
                <a:gd name="T1" fmla="*/ 0 h 107"/>
                <a:gd name="T2" fmla="*/ 9 w 69"/>
                <a:gd name="T3" fmla="*/ 9 h 107"/>
                <a:gd name="T4" fmla="*/ 0 w 69"/>
                <a:gd name="T5" fmla="*/ 19 h 107"/>
                <a:gd name="T6" fmla="*/ 0 w 69"/>
                <a:gd name="T7" fmla="*/ 29 h 107"/>
                <a:gd name="T8" fmla="*/ 9 w 69"/>
                <a:gd name="T9" fmla="*/ 39 h 107"/>
                <a:gd name="T10" fmla="*/ 9 w 69"/>
                <a:gd name="T11" fmla="*/ 49 h 107"/>
                <a:gd name="T12" fmla="*/ 0 w 69"/>
                <a:gd name="T13" fmla="*/ 58 h 107"/>
                <a:gd name="T14" fmla="*/ 0 w 69"/>
                <a:gd name="T15" fmla="*/ 58 h 107"/>
                <a:gd name="T16" fmla="*/ 9 w 69"/>
                <a:gd name="T17" fmla="*/ 58 h 107"/>
                <a:gd name="T18" fmla="*/ 9 w 69"/>
                <a:gd name="T19" fmla="*/ 78 h 107"/>
                <a:gd name="T20" fmla="*/ 9 w 69"/>
                <a:gd name="T21" fmla="*/ 88 h 107"/>
                <a:gd name="T22" fmla="*/ 26 w 69"/>
                <a:gd name="T23" fmla="*/ 88 h 107"/>
                <a:gd name="T24" fmla="*/ 26 w 69"/>
                <a:gd name="T25" fmla="*/ 98 h 107"/>
                <a:gd name="T26" fmla="*/ 35 w 69"/>
                <a:gd name="T27" fmla="*/ 107 h 107"/>
                <a:gd name="T28" fmla="*/ 43 w 69"/>
                <a:gd name="T29" fmla="*/ 107 h 107"/>
                <a:gd name="T30" fmla="*/ 60 w 69"/>
                <a:gd name="T31" fmla="*/ 98 h 107"/>
                <a:gd name="T32" fmla="*/ 69 w 69"/>
                <a:gd name="T33" fmla="*/ 78 h 107"/>
                <a:gd name="T34" fmla="*/ 69 w 69"/>
                <a:gd name="T35" fmla="*/ 68 h 107"/>
                <a:gd name="T36" fmla="*/ 35 w 69"/>
                <a:gd name="T37" fmla="*/ 68 h 107"/>
                <a:gd name="T38" fmla="*/ 17 w 69"/>
                <a:gd name="T39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9" h="107">
                  <a:moveTo>
                    <a:pt x="17" y="0"/>
                  </a:moveTo>
                  <a:lnTo>
                    <a:pt x="9" y="9"/>
                  </a:lnTo>
                  <a:lnTo>
                    <a:pt x="0" y="19"/>
                  </a:lnTo>
                  <a:lnTo>
                    <a:pt x="0" y="29"/>
                  </a:lnTo>
                  <a:lnTo>
                    <a:pt x="9" y="39"/>
                  </a:lnTo>
                  <a:lnTo>
                    <a:pt x="9" y="49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9" y="58"/>
                  </a:lnTo>
                  <a:lnTo>
                    <a:pt x="9" y="78"/>
                  </a:lnTo>
                  <a:lnTo>
                    <a:pt x="9" y="88"/>
                  </a:lnTo>
                  <a:lnTo>
                    <a:pt x="26" y="88"/>
                  </a:lnTo>
                  <a:lnTo>
                    <a:pt x="26" y="98"/>
                  </a:lnTo>
                  <a:lnTo>
                    <a:pt x="35" y="107"/>
                  </a:lnTo>
                  <a:lnTo>
                    <a:pt x="43" y="107"/>
                  </a:lnTo>
                  <a:lnTo>
                    <a:pt x="60" y="98"/>
                  </a:lnTo>
                  <a:lnTo>
                    <a:pt x="69" y="78"/>
                  </a:lnTo>
                  <a:lnTo>
                    <a:pt x="69" y="68"/>
                  </a:lnTo>
                  <a:lnTo>
                    <a:pt x="35" y="68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" name="Freeform 100"/>
            <p:cNvSpPr>
              <a:spLocks/>
            </p:cNvSpPr>
            <p:nvPr/>
          </p:nvSpPr>
          <p:spPr bwMode="auto">
            <a:xfrm>
              <a:off x="3916" y="3135"/>
              <a:ext cx="60" cy="98"/>
            </a:xfrm>
            <a:custGeom>
              <a:avLst/>
              <a:gdLst>
                <a:gd name="T0" fmla="*/ 17 w 60"/>
                <a:gd name="T1" fmla="*/ 0 h 98"/>
                <a:gd name="T2" fmla="*/ 17 w 60"/>
                <a:gd name="T3" fmla="*/ 20 h 98"/>
                <a:gd name="T4" fmla="*/ 26 w 60"/>
                <a:gd name="T5" fmla="*/ 30 h 98"/>
                <a:gd name="T6" fmla="*/ 34 w 60"/>
                <a:gd name="T7" fmla="*/ 49 h 98"/>
                <a:gd name="T8" fmla="*/ 34 w 60"/>
                <a:gd name="T9" fmla="*/ 59 h 98"/>
                <a:gd name="T10" fmla="*/ 51 w 60"/>
                <a:gd name="T11" fmla="*/ 69 h 98"/>
                <a:gd name="T12" fmla="*/ 60 w 60"/>
                <a:gd name="T13" fmla="*/ 79 h 98"/>
                <a:gd name="T14" fmla="*/ 60 w 60"/>
                <a:gd name="T15" fmla="*/ 98 h 98"/>
                <a:gd name="T16" fmla="*/ 26 w 60"/>
                <a:gd name="T17" fmla="*/ 98 h 98"/>
                <a:gd name="T18" fmla="*/ 8 w 60"/>
                <a:gd name="T19" fmla="*/ 30 h 98"/>
                <a:gd name="T20" fmla="*/ 0 w 60"/>
                <a:gd name="T21" fmla="*/ 10 h 98"/>
                <a:gd name="T22" fmla="*/ 8 w 60"/>
                <a:gd name="T23" fmla="*/ 0 h 98"/>
                <a:gd name="T24" fmla="*/ 17 w 60"/>
                <a:gd name="T2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0" h="98">
                  <a:moveTo>
                    <a:pt x="17" y="0"/>
                  </a:moveTo>
                  <a:lnTo>
                    <a:pt x="17" y="20"/>
                  </a:lnTo>
                  <a:lnTo>
                    <a:pt x="26" y="30"/>
                  </a:lnTo>
                  <a:lnTo>
                    <a:pt x="34" y="49"/>
                  </a:lnTo>
                  <a:lnTo>
                    <a:pt x="34" y="59"/>
                  </a:lnTo>
                  <a:lnTo>
                    <a:pt x="51" y="69"/>
                  </a:lnTo>
                  <a:lnTo>
                    <a:pt x="60" y="79"/>
                  </a:lnTo>
                  <a:lnTo>
                    <a:pt x="60" y="98"/>
                  </a:lnTo>
                  <a:lnTo>
                    <a:pt x="26" y="98"/>
                  </a:lnTo>
                  <a:lnTo>
                    <a:pt x="8" y="30"/>
                  </a:lnTo>
                  <a:lnTo>
                    <a:pt x="0" y="10"/>
                  </a:lnTo>
                  <a:lnTo>
                    <a:pt x="8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" name="Freeform 101"/>
            <p:cNvSpPr>
              <a:spLocks/>
            </p:cNvSpPr>
            <p:nvPr/>
          </p:nvSpPr>
          <p:spPr bwMode="auto">
            <a:xfrm>
              <a:off x="3942" y="3272"/>
              <a:ext cx="17" cy="59"/>
            </a:xfrm>
            <a:custGeom>
              <a:avLst/>
              <a:gdLst>
                <a:gd name="T0" fmla="*/ 0 w 17"/>
                <a:gd name="T1" fmla="*/ 0 h 59"/>
                <a:gd name="T2" fmla="*/ 8 w 17"/>
                <a:gd name="T3" fmla="*/ 10 h 59"/>
                <a:gd name="T4" fmla="*/ 0 w 17"/>
                <a:gd name="T5" fmla="*/ 20 h 59"/>
                <a:gd name="T6" fmla="*/ 0 w 17"/>
                <a:gd name="T7" fmla="*/ 40 h 59"/>
                <a:gd name="T8" fmla="*/ 0 w 17"/>
                <a:gd name="T9" fmla="*/ 59 h 59"/>
                <a:gd name="T10" fmla="*/ 8 w 17"/>
                <a:gd name="T11" fmla="*/ 40 h 59"/>
                <a:gd name="T12" fmla="*/ 8 w 17"/>
                <a:gd name="T13" fmla="*/ 30 h 59"/>
                <a:gd name="T14" fmla="*/ 17 w 17"/>
                <a:gd name="T15" fmla="*/ 20 h 59"/>
                <a:gd name="T16" fmla="*/ 8 w 17"/>
                <a:gd name="T17" fmla="*/ 0 h 59"/>
                <a:gd name="T18" fmla="*/ 0 w 17"/>
                <a:gd name="T1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59">
                  <a:moveTo>
                    <a:pt x="0" y="0"/>
                  </a:moveTo>
                  <a:lnTo>
                    <a:pt x="8" y="10"/>
                  </a:lnTo>
                  <a:lnTo>
                    <a:pt x="0" y="20"/>
                  </a:lnTo>
                  <a:lnTo>
                    <a:pt x="0" y="40"/>
                  </a:lnTo>
                  <a:lnTo>
                    <a:pt x="0" y="59"/>
                  </a:lnTo>
                  <a:lnTo>
                    <a:pt x="8" y="40"/>
                  </a:lnTo>
                  <a:lnTo>
                    <a:pt x="8" y="30"/>
                  </a:lnTo>
                  <a:lnTo>
                    <a:pt x="17" y="2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" name="Freeform 102"/>
            <p:cNvSpPr>
              <a:spLocks/>
            </p:cNvSpPr>
            <p:nvPr/>
          </p:nvSpPr>
          <p:spPr bwMode="auto">
            <a:xfrm>
              <a:off x="3933" y="3018"/>
              <a:ext cx="68" cy="166"/>
            </a:xfrm>
            <a:custGeom>
              <a:avLst/>
              <a:gdLst>
                <a:gd name="T0" fmla="*/ 9 w 68"/>
                <a:gd name="T1" fmla="*/ 0 h 166"/>
                <a:gd name="T2" fmla="*/ 17 w 68"/>
                <a:gd name="T3" fmla="*/ 0 h 166"/>
                <a:gd name="T4" fmla="*/ 60 w 68"/>
                <a:gd name="T5" fmla="*/ 19 h 166"/>
                <a:gd name="T6" fmla="*/ 60 w 68"/>
                <a:gd name="T7" fmla="*/ 19 h 166"/>
                <a:gd name="T8" fmla="*/ 51 w 68"/>
                <a:gd name="T9" fmla="*/ 49 h 166"/>
                <a:gd name="T10" fmla="*/ 51 w 68"/>
                <a:gd name="T11" fmla="*/ 59 h 166"/>
                <a:gd name="T12" fmla="*/ 68 w 68"/>
                <a:gd name="T13" fmla="*/ 59 h 166"/>
                <a:gd name="T14" fmla="*/ 68 w 68"/>
                <a:gd name="T15" fmla="*/ 117 h 166"/>
                <a:gd name="T16" fmla="*/ 51 w 68"/>
                <a:gd name="T17" fmla="*/ 156 h 166"/>
                <a:gd name="T18" fmla="*/ 43 w 68"/>
                <a:gd name="T19" fmla="*/ 166 h 166"/>
                <a:gd name="T20" fmla="*/ 43 w 68"/>
                <a:gd name="T21" fmla="*/ 166 h 166"/>
                <a:gd name="T22" fmla="*/ 34 w 68"/>
                <a:gd name="T23" fmla="*/ 156 h 166"/>
                <a:gd name="T24" fmla="*/ 17 w 68"/>
                <a:gd name="T25" fmla="*/ 156 h 166"/>
                <a:gd name="T26" fmla="*/ 0 w 68"/>
                <a:gd name="T27" fmla="*/ 137 h 166"/>
                <a:gd name="T28" fmla="*/ 0 w 68"/>
                <a:gd name="T29" fmla="*/ 117 h 166"/>
                <a:gd name="T30" fmla="*/ 9 w 68"/>
                <a:gd name="T31" fmla="*/ 117 h 166"/>
                <a:gd name="T32" fmla="*/ 17 w 68"/>
                <a:gd name="T33" fmla="*/ 107 h 166"/>
                <a:gd name="T34" fmla="*/ 17 w 68"/>
                <a:gd name="T35" fmla="*/ 98 h 166"/>
                <a:gd name="T36" fmla="*/ 34 w 68"/>
                <a:gd name="T37" fmla="*/ 88 h 166"/>
                <a:gd name="T38" fmla="*/ 34 w 68"/>
                <a:gd name="T39" fmla="*/ 78 h 166"/>
                <a:gd name="T40" fmla="*/ 17 w 68"/>
                <a:gd name="T41" fmla="*/ 68 h 166"/>
                <a:gd name="T42" fmla="*/ 17 w 68"/>
                <a:gd name="T43" fmla="*/ 59 h 166"/>
                <a:gd name="T44" fmla="*/ 9 w 68"/>
                <a:gd name="T45" fmla="*/ 59 h 166"/>
                <a:gd name="T46" fmla="*/ 0 w 68"/>
                <a:gd name="T47" fmla="*/ 49 h 166"/>
                <a:gd name="T48" fmla="*/ 9 w 68"/>
                <a:gd name="T49" fmla="*/ 39 h 166"/>
                <a:gd name="T50" fmla="*/ 0 w 68"/>
                <a:gd name="T51" fmla="*/ 29 h 166"/>
                <a:gd name="T52" fmla="*/ 9 w 68"/>
                <a:gd name="T53" fmla="*/ 19 h 166"/>
                <a:gd name="T54" fmla="*/ 9 w 68"/>
                <a:gd name="T55" fmla="*/ 10 h 166"/>
                <a:gd name="T56" fmla="*/ 9 w 68"/>
                <a:gd name="T57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8" h="166">
                  <a:moveTo>
                    <a:pt x="9" y="0"/>
                  </a:moveTo>
                  <a:lnTo>
                    <a:pt x="17" y="0"/>
                  </a:lnTo>
                  <a:lnTo>
                    <a:pt x="60" y="19"/>
                  </a:lnTo>
                  <a:lnTo>
                    <a:pt x="60" y="19"/>
                  </a:lnTo>
                  <a:lnTo>
                    <a:pt x="51" y="49"/>
                  </a:lnTo>
                  <a:lnTo>
                    <a:pt x="51" y="59"/>
                  </a:lnTo>
                  <a:lnTo>
                    <a:pt x="68" y="59"/>
                  </a:lnTo>
                  <a:lnTo>
                    <a:pt x="68" y="117"/>
                  </a:lnTo>
                  <a:lnTo>
                    <a:pt x="51" y="156"/>
                  </a:lnTo>
                  <a:lnTo>
                    <a:pt x="43" y="166"/>
                  </a:lnTo>
                  <a:lnTo>
                    <a:pt x="43" y="166"/>
                  </a:lnTo>
                  <a:lnTo>
                    <a:pt x="34" y="156"/>
                  </a:lnTo>
                  <a:lnTo>
                    <a:pt x="17" y="156"/>
                  </a:lnTo>
                  <a:lnTo>
                    <a:pt x="0" y="137"/>
                  </a:lnTo>
                  <a:lnTo>
                    <a:pt x="0" y="117"/>
                  </a:lnTo>
                  <a:lnTo>
                    <a:pt x="9" y="117"/>
                  </a:lnTo>
                  <a:lnTo>
                    <a:pt x="17" y="107"/>
                  </a:lnTo>
                  <a:lnTo>
                    <a:pt x="17" y="98"/>
                  </a:lnTo>
                  <a:lnTo>
                    <a:pt x="34" y="88"/>
                  </a:lnTo>
                  <a:lnTo>
                    <a:pt x="34" y="78"/>
                  </a:lnTo>
                  <a:lnTo>
                    <a:pt x="17" y="68"/>
                  </a:lnTo>
                  <a:lnTo>
                    <a:pt x="17" y="59"/>
                  </a:lnTo>
                  <a:lnTo>
                    <a:pt x="9" y="59"/>
                  </a:lnTo>
                  <a:lnTo>
                    <a:pt x="0" y="49"/>
                  </a:lnTo>
                  <a:lnTo>
                    <a:pt x="9" y="39"/>
                  </a:lnTo>
                  <a:lnTo>
                    <a:pt x="0" y="29"/>
                  </a:lnTo>
                  <a:lnTo>
                    <a:pt x="9" y="19"/>
                  </a:lnTo>
                  <a:lnTo>
                    <a:pt x="9" y="1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" name="Freeform 103"/>
            <p:cNvSpPr>
              <a:spLocks/>
            </p:cNvSpPr>
            <p:nvPr/>
          </p:nvSpPr>
          <p:spPr bwMode="auto">
            <a:xfrm>
              <a:off x="3703" y="2744"/>
              <a:ext cx="307" cy="293"/>
            </a:xfrm>
            <a:custGeom>
              <a:avLst/>
              <a:gdLst>
                <a:gd name="T0" fmla="*/ 0 w 307"/>
                <a:gd name="T1" fmla="*/ 254 h 293"/>
                <a:gd name="T2" fmla="*/ 17 w 307"/>
                <a:gd name="T3" fmla="*/ 235 h 293"/>
                <a:gd name="T4" fmla="*/ 25 w 307"/>
                <a:gd name="T5" fmla="*/ 225 h 293"/>
                <a:gd name="T6" fmla="*/ 34 w 307"/>
                <a:gd name="T7" fmla="*/ 205 h 293"/>
                <a:gd name="T8" fmla="*/ 34 w 307"/>
                <a:gd name="T9" fmla="*/ 205 h 293"/>
                <a:gd name="T10" fmla="*/ 25 w 307"/>
                <a:gd name="T11" fmla="*/ 195 h 293"/>
                <a:gd name="T12" fmla="*/ 17 w 307"/>
                <a:gd name="T13" fmla="*/ 186 h 293"/>
                <a:gd name="T14" fmla="*/ 25 w 307"/>
                <a:gd name="T15" fmla="*/ 166 h 293"/>
                <a:gd name="T16" fmla="*/ 42 w 307"/>
                <a:gd name="T17" fmla="*/ 166 h 293"/>
                <a:gd name="T18" fmla="*/ 59 w 307"/>
                <a:gd name="T19" fmla="*/ 166 h 293"/>
                <a:gd name="T20" fmla="*/ 85 w 307"/>
                <a:gd name="T21" fmla="*/ 166 h 293"/>
                <a:gd name="T22" fmla="*/ 119 w 307"/>
                <a:gd name="T23" fmla="*/ 156 h 293"/>
                <a:gd name="T24" fmla="*/ 136 w 307"/>
                <a:gd name="T25" fmla="*/ 137 h 293"/>
                <a:gd name="T26" fmla="*/ 145 w 307"/>
                <a:gd name="T27" fmla="*/ 127 h 293"/>
                <a:gd name="T28" fmla="*/ 145 w 307"/>
                <a:gd name="T29" fmla="*/ 117 h 293"/>
                <a:gd name="T30" fmla="*/ 136 w 307"/>
                <a:gd name="T31" fmla="*/ 98 h 293"/>
                <a:gd name="T32" fmla="*/ 136 w 307"/>
                <a:gd name="T33" fmla="*/ 88 h 293"/>
                <a:gd name="T34" fmla="*/ 145 w 307"/>
                <a:gd name="T35" fmla="*/ 78 h 293"/>
                <a:gd name="T36" fmla="*/ 153 w 307"/>
                <a:gd name="T37" fmla="*/ 68 h 293"/>
                <a:gd name="T38" fmla="*/ 153 w 307"/>
                <a:gd name="T39" fmla="*/ 58 h 293"/>
                <a:gd name="T40" fmla="*/ 170 w 307"/>
                <a:gd name="T41" fmla="*/ 29 h 293"/>
                <a:gd name="T42" fmla="*/ 196 w 307"/>
                <a:gd name="T43" fmla="*/ 9 h 293"/>
                <a:gd name="T44" fmla="*/ 256 w 307"/>
                <a:gd name="T45" fmla="*/ 0 h 293"/>
                <a:gd name="T46" fmla="*/ 264 w 307"/>
                <a:gd name="T47" fmla="*/ 19 h 293"/>
                <a:gd name="T48" fmla="*/ 273 w 307"/>
                <a:gd name="T49" fmla="*/ 29 h 293"/>
                <a:gd name="T50" fmla="*/ 273 w 307"/>
                <a:gd name="T51" fmla="*/ 49 h 293"/>
                <a:gd name="T52" fmla="*/ 273 w 307"/>
                <a:gd name="T53" fmla="*/ 58 h 293"/>
                <a:gd name="T54" fmla="*/ 273 w 307"/>
                <a:gd name="T55" fmla="*/ 68 h 293"/>
                <a:gd name="T56" fmla="*/ 273 w 307"/>
                <a:gd name="T57" fmla="*/ 78 h 293"/>
                <a:gd name="T58" fmla="*/ 273 w 307"/>
                <a:gd name="T59" fmla="*/ 98 h 293"/>
                <a:gd name="T60" fmla="*/ 290 w 307"/>
                <a:gd name="T61" fmla="*/ 107 h 293"/>
                <a:gd name="T62" fmla="*/ 290 w 307"/>
                <a:gd name="T63" fmla="*/ 127 h 293"/>
                <a:gd name="T64" fmla="*/ 290 w 307"/>
                <a:gd name="T65" fmla="*/ 156 h 293"/>
                <a:gd name="T66" fmla="*/ 298 w 307"/>
                <a:gd name="T67" fmla="*/ 205 h 293"/>
                <a:gd name="T68" fmla="*/ 298 w 307"/>
                <a:gd name="T69" fmla="*/ 244 h 293"/>
                <a:gd name="T70" fmla="*/ 307 w 307"/>
                <a:gd name="T71" fmla="*/ 264 h 293"/>
                <a:gd name="T72" fmla="*/ 298 w 307"/>
                <a:gd name="T73" fmla="*/ 284 h 293"/>
                <a:gd name="T74" fmla="*/ 290 w 307"/>
                <a:gd name="T75" fmla="*/ 293 h 293"/>
                <a:gd name="T76" fmla="*/ 247 w 307"/>
                <a:gd name="T77" fmla="*/ 274 h 293"/>
                <a:gd name="T78" fmla="*/ 230 w 307"/>
                <a:gd name="T79" fmla="*/ 264 h 293"/>
                <a:gd name="T80" fmla="*/ 221 w 307"/>
                <a:gd name="T81" fmla="*/ 244 h 293"/>
                <a:gd name="T82" fmla="*/ 213 w 307"/>
                <a:gd name="T83" fmla="*/ 235 h 293"/>
                <a:gd name="T84" fmla="*/ 204 w 307"/>
                <a:gd name="T85" fmla="*/ 235 h 293"/>
                <a:gd name="T86" fmla="*/ 0 w 307"/>
                <a:gd name="T87" fmla="*/ 274 h 293"/>
                <a:gd name="T88" fmla="*/ 0 w 307"/>
                <a:gd name="T89" fmla="*/ 274 h 293"/>
                <a:gd name="T90" fmla="*/ 0 w 307"/>
                <a:gd name="T91" fmla="*/ 254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07" h="293">
                  <a:moveTo>
                    <a:pt x="0" y="254"/>
                  </a:moveTo>
                  <a:lnTo>
                    <a:pt x="17" y="235"/>
                  </a:lnTo>
                  <a:lnTo>
                    <a:pt x="25" y="225"/>
                  </a:lnTo>
                  <a:lnTo>
                    <a:pt x="34" y="205"/>
                  </a:lnTo>
                  <a:lnTo>
                    <a:pt x="34" y="205"/>
                  </a:lnTo>
                  <a:lnTo>
                    <a:pt x="25" y="195"/>
                  </a:lnTo>
                  <a:lnTo>
                    <a:pt x="17" y="186"/>
                  </a:lnTo>
                  <a:lnTo>
                    <a:pt x="25" y="166"/>
                  </a:lnTo>
                  <a:lnTo>
                    <a:pt x="42" y="166"/>
                  </a:lnTo>
                  <a:lnTo>
                    <a:pt x="59" y="166"/>
                  </a:lnTo>
                  <a:lnTo>
                    <a:pt x="85" y="166"/>
                  </a:lnTo>
                  <a:lnTo>
                    <a:pt x="119" y="156"/>
                  </a:lnTo>
                  <a:lnTo>
                    <a:pt x="136" y="137"/>
                  </a:lnTo>
                  <a:lnTo>
                    <a:pt x="145" y="127"/>
                  </a:lnTo>
                  <a:lnTo>
                    <a:pt x="145" y="117"/>
                  </a:lnTo>
                  <a:lnTo>
                    <a:pt x="136" y="98"/>
                  </a:lnTo>
                  <a:lnTo>
                    <a:pt x="136" y="88"/>
                  </a:lnTo>
                  <a:lnTo>
                    <a:pt x="145" y="78"/>
                  </a:lnTo>
                  <a:lnTo>
                    <a:pt x="153" y="68"/>
                  </a:lnTo>
                  <a:lnTo>
                    <a:pt x="153" y="58"/>
                  </a:lnTo>
                  <a:lnTo>
                    <a:pt x="170" y="29"/>
                  </a:lnTo>
                  <a:lnTo>
                    <a:pt x="196" y="9"/>
                  </a:lnTo>
                  <a:lnTo>
                    <a:pt x="256" y="0"/>
                  </a:lnTo>
                  <a:lnTo>
                    <a:pt x="264" y="19"/>
                  </a:lnTo>
                  <a:lnTo>
                    <a:pt x="273" y="29"/>
                  </a:lnTo>
                  <a:lnTo>
                    <a:pt x="273" y="49"/>
                  </a:lnTo>
                  <a:lnTo>
                    <a:pt x="273" y="58"/>
                  </a:lnTo>
                  <a:lnTo>
                    <a:pt x="273" y="68"/>
                  </a:lnTo>
                  <a:lnTo>
                    <a:pt x="273" y="78"/>
                  </a:lnTo>
                  <a:lnTo>
                    <a:pt x="273" y="98"/>
                  </a:lnTo>
                  <a:lnTo>
                    <a:pt x="290" y="107"/>
                  </a:lnTo>
                  <a:lnTo>
                    <a:pt x="290" y="127"/>
                  </a:lnTo>
                  <a:lnTo>
                    <a:pt x="290" y="156"/>
                  </a:lnTo>
                  <a:lnTo>
                    <a:pt x="298" y="205"/>
                  </a:lnTo>
                  <a:lnTo>
                    <a:pt x="298" y="244"/>
                  </a:lnTo>
                  <a:lnTo>
                    <a:pt x="307" y="264"/>
                  </a:lnTo>
                  <a:lnTo>
                    <a:pt x="298" y="284"/>
                  </a:lnTo>
                  <a:lnTo>
                    <a:pt x="290" y="293"/>
                  </a:lnTo>
                  <a:lnTo>
                    <a:pt x="247" y="274"/>
                  </a:lnTo>
                  <a:lnTo>
                    <a:pt x="230" y="264"/>
                  </a:lnTo>
                  <a:lnTo>
                    <a:pt x="221" y="244"/>
                  </a:lnTo>
                  <a:lnTo>
                    <a:pt x="213" y="235"/>
                  </a:lnTo>
                  <a:lnTo>
                    <a:pt x="204" y="235"/>
                  </a:lnTo>
                  <a:lnTo>
                    <a:pt x="0" y="274"/>
                  </a:lnTo>
                  <a:lnTo>
                    <a:pt x="0" y="274"/>
                  </a:lnTo>
                  <a:lnTo>
                    <a:pt x="0" y="254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Freeform 104"/>
            <p:cNvSpPr>
              <a:spLocks/>
            </p:cNvSpPr>
            <p:nvPr/>
          </p:nvSpPr>
          <p:spPr bwMode="auto">
            <a:xfrm>
              <a:off x="3984" y="2998"/>
              <a:ext cx="103" cy="69"/>
            </a:xfrm>
            <a:custGeom>
              <a:avLst/>
              <a:gdLst>
                <a:gd name="T0" fmla="*/ 9 w 103"/>
                <a:gd name="T1" fmla="*/ 39 h 69"/>
                <a:gd name="T2" fmla="*/ 17 w 103"/>
                <a:gd name="T3" fmla="*/ 39 h 69"/>
                <a:gd name="T4" fmla="*/ 17 w 103"/>
                <a:gd name="T5" fmla="*/ 49 h 69"/>
                <a:gd name="T6" fmla="*/ 26 w 103"/>
                <a:gd name="T7" fmla="*/ 49 h 69"/>
                <a:gd name="T8" fmla="*/ 60 w 103"/>
                <a:gd name="T9" fmla="*/ 30 h 69"/>
                <a:gd name="T10" fmla="*/ 60 w 103"/>
                <a:gd name="T11" fmla="*/ 20 h 69"/>
                <a:gd name="T12" fmla="*/ 68 w 103"/>
                <a:gd name="T13" fmla="*/ 20 h 69"/>
                <a:gd name="T14" fmla="*/ 77 w 103"/>
                <a:gd name="T15" fmla="*/ 20 h 69"/>
                <a:gd name="T16" fmla="*/ 77 w 103"/>
                <a:gd name="T17" fmla="*/ 0 h 69"/>
                <a:gd name="T18" fmla="*/ 86 w 103"/>
                <a:gd name="T19" fmla="*/ 0 h 69"/>
                <a:gd name="T20" fmla="*/ 86 w 103"/>
                <a:gd name="T21" fmla="*/ 10 h 69"/>
                <a:gd name="T22" fmla="*/ 86 w 103"/>
                <a:gd name="T23" fmla="*/ 10 h 69"/>
                <a:gd name="T24" fmla="*/ 86 w 103"/>
                <a:gd name="T25" fmla="*/ 10 h 69"/>
                <a:gd name="T26" fmla="*/ 94 w 103"/>
                <a:gd name="T27" fmla="*/ 10 h 69"/>
                <a:gd name="T28" fmla="*/ 103 w 103"/>
                <a:gd name="T29" fmla="*/ 0 h 69"/>
                <a:gd name="T30" fmla="*/ 103 w 103"/>
                <a:gd name="T31" fmla="*/ 10 h 69"/>
                <a:gd name="T32" fmla="*/ 103 w 103"/>
                <a:gd name="T33" fmla="*/ 10 h 69"/>
                <a:gd name="T34" fmla="*/ 86 w 103"/>
                <a:gd name="T35" fmla="*/ 20 h 69"/>
                <a:gd name="T36" fmla="*/ 68 w 103"/>
                <a:gd name="T37" fmla="*/ 39 h 69"/>
                <a:gd name="T38" fmla="*/ 51 w 103"/>
                <a:gd name="T39" fmla="*/ 49 h 69"/>
                <a:gd name="T40" fmla="*/ 43 w 103"/>
                <a:gd name="T41" fmla="*/ 59 h 69"/>
                <a:gd name="T42" fmla="*/ 34 w 103"/>
                <a:gd name="T43" fmla="*/ 59 h 69"/>
                <a:gd name="T44" fmla="*/ 17 w 103"/>
                <a:gd name="T45" fmla="*/ 69 h 69"/>
                <a:gd name="T46" fmla="*/ 9 w 103"/>
                <a:gd name="T47" fmla="*/ 69 h 69"/>
                <a:gd name="T48" fmla="*/ 0 w 103"/>
                <a:gd name="T49" fmla="*/ 59 h 69"/>
                <a:gd name="T50" fmla="*/ 9 w 103"/>
                <a:gd name="T51" fmla="*/ 39 h 69"/>
                <a:gd name="T52" fmla="*/ 9 w 103"/>
                <a:gd name="T53" fmla="*/ 3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3" h="69">
                  <a:moveTo>
                    <a:pt x="9" y="39"/>
                  </a:moveTo>
                  <a:lnTo>
                    <a:pt x="17" y="39"/>
                  </a:lnTo>
                  <a:lnTo>
                    <a:pt x="17" y="49"/>
                  </a:lnTo>
                  <a:lnTo>
                    <a:pt x="26" y="49"/>
                  </a:lnTo>
                  <a:lnTo>
                    <a:pt x="60" y="30"/>
                  </a:lnTo>
                  <a:lnTo>
                    <a:pt x="60" y="20"/>
                  </a:lnTo>
                  <a:lnTo>
                    <a:pt x="68" y="20"/>
                  </a:lnTo>
                  <a:lnTo>
                    <a:pt x="77" y="20"/>
                  </a:lnTo>
                  <a:lnTo>
                    <a:pt x="77" y="0"/>
                  </a:lnTo>
                  <a:lnTo>
                    <a:pt x="86" y="0"/>
                  </a:lnTo>
                  <a:lnTo>
                    <a:pt x="86" y="10"/>
                  </a:lnTo>
                  <a:lnTo>
                    <a:pt x="86" y="10"/>
                  </a:lnTo>
                  <a:lnTo>
                    <a:pt x="86" y="10"/>
                  </a:lnTo>
                  <a:lnTo>
                    <a:pt x="94" y="10"/>
                  </a:lnTo>
                  <a:lnTo>
                    <a:pt x="103" y="0"/>
                  </a:lnTo>
                  <a:lnTo>
                    <a:pt x="103" y="10"/>
                  </a:lnTo>
                  <a:lnTo>
                    <a:pt x="103" y="10"/>
                  </a:lnTo>
                  <a:lnTo>
                    <a:pt x="86" y="20"/>
                  </a:lnTo>
                  <a:lnTo>
                    <a:pt x="68" y="39"/>
                  </a:lnTo>
                  <a:lnTo>
                    <a:pt x="51" y="49"/>
                  </a:lnTo>
                  <a:lnTo>
                    <a:pt x="43" y="59"/>
                  </a:lnTo>
                  <a:lnTo>
                    <a:pt x="34" y="59"/>
                  </a:lnTo>
                  <a:lnTo>
                    <a:pt x="17" y="69"/>
                  </a:lnTo>
                  <a:lnTo>
                    <a:pt x="9" y="69"/>
                  </a:lnTo>
                  <a:lnTo>
                    <a:pt x="0" y="59"/>
                  </a:lnTo>
                  <a:lnTo>
                    <a:pt x="9" y="39"/>
                  </a:lnTo>
                  <a:lnTo>
                    <a:pt x="9" y="39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Freeform 105"/>
            <p:cNvSpPr>
              <a:spLocks/>
            </p:cNvSpPr>
            <p:nvPr/>
          </p:nvSpPr>
          <p:spPr bwMode="auto">
            <a:xfrm>
              <a:off x="4001" y="2939"/>
              <a:ext cx="86" cy="89"/>
            </a:xfrm>
            <a:custGeom>
              <a:avLst/>
              <a:gdLst>
                <a:gd name="T0" fmla="*/ 34 w 86"/>
                <a:gd name="T1" fmla="*/ 10 h 89"/>
                <a:gd name="T2" fmla="*/ 60 w 86"/>
                <a:gd name="T3" fmla="*/ 0 h 89"/>
                <a:gd name="T4" fmla="*/ 77 w 86"/>
                <a:gd name="T5" fmla="*/ 0 h 89"/>
                <a:gd name="T6" fmla="*/ 86 w 86"/>
                <a:gd name="T7" fmla="*/ 20 h 89"/>
                <a:gd name="T8" fmla="*/ 86 w 86"/>
                <a:gd name="T9" fmla="*/ 40 h 89"/>
                <a:gd name="T10" fmla="*/ 77 w 86"/>
                <a:gd name="T11" fmla="*/ 49 h 89"/>
                <a:gd name="T12" fmla="*/ 60 w 86"/>
                <a:gd name="T13" fmla="*/ 49 h 89"/>
                <a:gd name="T14" fmla="*/ 34 w 86"/>
                <a:gd name="T15" fmla="*/ 59 h 89"/>
                <a:gd name="T16" fmla="*/ 26 w 86"/>
                <a:gd name="T17" fmla="*/ 79 h 89"/>
                <a:gd name="T18" fmla="*/ 17 w 86"/>
                <a:gd name="T19" fmla="*/ 89 h 89"/>
                <a:gd name="T20" fmla="*/ 0 w 86"/>
                <a:gd name="T21" fmla="*/ 89 h 89"/>
                <a:gd name="T22" fmla="*/ 9 w 86"/>
                <a:gd name="T23" fmla="*/ 69 h 89"/>
                <a:gd name="T24" fmla="*/ 0 w 86"/>
                <a:gd name="T25" fmla="*/ 49 h 89"/>
                <a:gd name="T26" fmla="*/ 0 w 86"/>
                <a:gd name="T27" fmla="*/ 10 h 89"/>
                <a:gd name="T28" fmla="*/ 34 w 86"/>
                <a:gd name="T29" fmla="*/ 1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6" h="89">
                  <a:moveTo>
                    <a:pt x="34" y="10"/>
                  </a:moveTo>
                  <a:lnTo>
                    <a:pt x="60" y="0"/>
                  </a:lnTo>
                  <a:lnTo>
                    <a:pt x="77" y="0"/>
                  </a:lnTo>
                  <a:lnTo>
                    <a:pt x="86" y="20"/>
                  </a:lnTo>
                  <a:lnTo>
                    <a:pt x="86" y="40"/>
                  </a:lnTo>
                  <a:lnTo>
                    <a:pt x="77" y="49"/>
                  </a:lnTo>
                  <a:lnTo>
                    <a:pt x="60" y="49"/>
                  </a:lnTo>
                  <a:lnTo>
                    <a:pt x="34" y="59"/>
                  </a:lnTo>
                  <a:lnTo>
                    <a:pt x="26" y="79"/>
                  </a:lnTo>
                  <a:lnTo>
                    <a:pt x="17" y="89"/>
                  </a:lnTo>
                  <a:lnTo>
                    <a:pt x="0" y="89"/>
                  </a:lnTo>
                  <a:lnTo>
                    <a:pt x="9" y="69"/>
                  </a:lnTo>
                  <a:lnTo>
                    <a:pt x="0" y="49"/>
                  </a:lnTo>
                  <a:lnTo>
                    <a:pt x="0" y="10"/>
                  </a:lnTo>
                  <a:lnTo>
                    <a:pt x="34" y="10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Freeform 106"/>
            <p:cNvSpPr>
              <a:spLocks/>
            </p:cNvSpPr>
            <p:nvPr/>
          </p:nvSpPr>
          <p:spPr bwMode="auto">
            <a:xfrm>
              <a:off x="3993" y="2861"/>
              <a:ext cx="179" cy="98"/>
            </a:xfrm>
            <a:custGeom>
              <a:avLst/>
              <a:gdLst>
                <a:gd name="T0" fmla="*/ 0 w 179"/>
                <a:gd name="T1" fmla="*/ 39 h 98"/>
                <a:gd name="T2" fmla="*/ 94 w 179"/>
                <a:gd name="T3" fmla="*/ 20 h 98"/>
                <a:gd name="T4" fmla="*/ 111 w 179"/>
                <a:gd name="T5" fmla="*/ 0 h 98"/>
                <a:gd name="T6" fmla="*/ 119 w 179"/>
                <a:gd name="T7" fmla="*/ 10 h 98"/>
                <a:gd name="T8" fmla="*/ 119 w 179"/>
                <a:gd name="T9" fmla="*/ 10 h 98"/>
                <a:gd name="T10" fmla="*/ 128 w 179"/>
                <a:gd name="T11" fmla="*/ 20 h 98"/>
                <a:gd name="T12" fmla="*/ 119 w 179"/>
                <a:gd name="T13" fmla="*/ 30 h 98"/>
                <a:gd name="T14" fmla="*/ 119 w 179"/>
                <a:gd name="T15" fmla="*/ 39 h 98"/>
                <a:gd name="T16" fmla="*/ 136 w 179"/>
                <a:gd name="T17" fmla="*/ 49 h 98"/>
                <a:gd name="T18" fmla="*/ 136 w 179"/>
                <a:gd name="T19" fmla="*/ 59 h 98"/>
                <a:gd name="T20" fmla="*/ 145 w 179"/>
                <a:gd name="T21" fmla="*/ 69 h 98"/>
                <a:gd name="T22" fmla="*/ 162 w 179"/>
                <a:gd name="T23" fmla="*/ 69 h 98"/>
                <a:gd name="T24" fmla="*/ 162 w 179"/>
                <a:gd name="T25" fmla="*/ 59 h 98"/>
                <a:gd name="T26" fmla="*/ 162 w 179"/>
                <a:gd name="T27" fmla="*/ 49 h 98"/>
                <a:gd name="T28" fmla="*/ 153 w 179"/>
                <a:gd name="T29" fmla="*/ 49 h 98"/>
                <a:gd name="T30" fmla="*/ 153 w 179"/>
                <a:gd name="T31" fmla="*/ 49 h 98"/>
                <a:gd name="T32" fmla="*/ 162 w 179"/>
                <a:gd name="T33" fmla="*/ 39 h 98"/>
                <a:gd name="T34" fmla="*/ 170 w 179"/>
                <a:gd name="T35" fmla="*/ 49 h 98"/>
                <a:gd name="T36" fmla="*/ 179 w 179"/>
                <a:gd name="T37" fmla="*/ 59 h 98"/>
                <a:gd name="T38" fmla="*/ 179 w 179"/>
                <a:gd name="T39" fmla="*/ 69 h 98"/>
                <a:gd name="T40" fmla="*/ 179 w 179"/>
                <a:gd name="T41" fmla="*/ 78 h 98"/>
                <a:gd name="T42" fmla="*/ 170 w 179"/>
                <a:gd name="T43" fmla="*/ 78 h 98"/>
                <a:gd name="T44" fmla="*/ 170 w 179"/>
                <a:gd name="T45" fmla="*/ 78 h 98"/>
                <a:gd name="T46" fmla="*/ 153 w 179"/>
                <a:gd name="T47" fmla="*/ 78 h 98"/>
                <a:gd name="T48" fmla="*/ 153 w 179"/>
                <a:gd name="T49" fmla="*/ 88 h 98"/>
                <a:gd name="T50" fmla="*/ 145 w 179"/>
                <a:gd name="T51" fmla="*/ 88 h 98"/>
                <a:gd name="T52" fmla="*/ 145 w 179"/>
                <a:gd name="T53" fmla="*/ 88 h 98"/>
                <a:gd name="T54" fmla="*/ 136 w 179"/>
                <a:gd name="T55" fmla="*/ 88 h 98"/>
                <a:gd name="T56" fmla="*/ 136 w 179"/>
                <a:gd name="T57" fmla="*/ 88 h 98"/>
                <a:gd name="T58" fmla="*/ 128 w 179"/>
                <a:gd name="T59" fmla="*/ 98 h 98"/>
                <a:gd name="T60" fmla="*/ 128 w 179"/>
                <a:gd name="T61" fmla="*/ 98 h 98"/>
                <a:gd name="T62" fmla="*/ 119 w 179"/>
                <a:gd name="T63" fmla="*/ 88 h 98"/>
                <a:gd name="T64" fmla="*/ 119 w 179"/>
                <a:gd name="T65" fmla="*/ 78 h 98"/>
                <a:gd name="T66" fmla="*/ 111 w 179"/>
                <a:gd name="T67" fmla="*/ 78 h 98"/>
                <a:gd name="T68" fmla="*/ 102 w 179"/>
                <a:gd name="T69" fmla="*/ 69 h 98"/>
                <a:gd name="T70" fmla="*/ 85 w 179"/>
                <a:gd name="T71" fmla="*/ 78 h 98"/>
                <a:gd name="T72" fmla="*/ 42 w 179"/>
                <a:gd name="T73" fmla="*/ 88 h 98"/>
                <a:gd name="T74" fmla="*/ 8 w 179"/>
                <a:gd name="T75" fmla="*/ 88 h 98"/>
                <a:gd name="T76" fmla="*/ 0 w 179"/>
                <a:gd name="T77" fmla="*/ 39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9" h="98">
                  <a:moveTo>
                    <a:pt x="0" y="39"/>
                  </a:moveTo>
                  <a:lnTo>
                    <a:pt x="94" y="20"/>
                  </a:lnTo>
                  <a:lnTo>
                    <a:pt x="111" y="0"/>
                  </a:lnTo>
                  <a:lnTo>
                    <a:pt x="119" y="10"/>
                  </a:lnTo>
                  <a:lnTo>
                    <a:pt x="119" y="10"/>
                  </a:lnTo>
                  <a:lnTo>
                    <a:pt x="128" y="20"/>
                  </a:lnTo>
                  <a:lnTo>
                    <a:pt x="119" y="30"/>
                  </a:lnTo>
                  <a:lnTo>
                    <a:pt x="119" y="39"/>
                  </a:lnTo>
                  <a:lnTo>
                    <a:pt x="136" y="49"/>
                  </a:lnTo>
                  <a:lnTo>
                    <a:pt x="136" y="59"/>
                  </a:lnTo>
                  <a:lnTo>
                    <a:pt x="145" y="69"/>
                  </a:lnTo>
                  <a:lnTo>
                    <a:pt x="162" y="69"/>
                  </a:lnTo>
                  <a:lnTo>
                    <a:pt x="162" y="59"/>
                  </a:lnTo>
                  <a:lnTo>
                    <a:pt x="162" y="49"/>
                  </a:lnTo>
                  <a:lnTo>
                    <a:pt x="153" y="49"/>
                  </a:lnTo>
                  <a:lnTo>
                    <a:pt x="153" y="49"/>
                  </a:lnTo>
                  <a:lnTo>
                    <a:pt x="162" y="39"/>
                  </a:lnTo>
                  <a:lnTo>
                    <a:pt x="170" y="49"/>
                  </a:lnTo>
                  <a:lnTo>
                    <a:pt x="179" y="59"/>
                  </a:lnTo>
                  <a:lnTo>
                    <a:pt x="179" y="69"/>
                  </a:lnTo>
                  <a:lnTo>
                    <a:pt x="179" y="78"/>
                  </a:lnTo>
                  <a:lnTo>
                    <a:pt x="170" y="78"/>
                  </a:lnTo>
                  <a:lnTo>
                    <a:pt x="170" y="78"/>
                  </a:lnTo>
                  <a:lnTo>
                    <a:pt x="153" y="78"/>
                  </a:lnTo>
                  <a:lnTo>
                    <a:pt x="153" y="88"/>
                  </a:lnTo>
                  <a:lnTo>
                    <a:pt x="145" y="88"/>
                  </a:lnTo>
                  <a:lnTo>
                    <a:pt x="145" y="88"/>
                  </a:lnTo>
                  <a:lnTo>
                    <a:pt x="136" y="88"/>
                  </a:lnTo>
                  <a:lnTo>
                    <a:pt x="136" y="88"/>
                  </a:lnTo>
                  <a:lnTo>
                    <a:pt x="128" y="98"/>
                  </a:lnTo>
                  <a:lnTo>
                    <a:pt x="128" y="98"/>
                  </a:lnTo>
                  <a:lnTo>
                    <a:pt x="119" y="88"/>
                  </a:lnTo>
                  <a:lnTo>
                    <a:pt x="119" y="78"/>
                  </a:lnTo>
                  <a:lnTo>
                    <a:pt x="111" y="78"/>
                  </a:lnTo>
                  <a:lnTo>
                    <a:pt x="102" y="69"/>
                  </a:lnTo>
                  <a:lnTo>
                    <a:pt x="85" y="78"/>
                  </a:lnTo>
                  <a:lnTo>
                    <a:pt x="42" y="88"/>
                  </a:lnTo>
                  <a:lnTo>
                    <a:pt x="8" y="88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" name="Freeform 107"/>
            <p:cNvSpPr>
              <a:spLocks/>
            </p:cNvSpPr>
            <p:nvPr/>
          </p:nvSpPr>
          <p:spPr bwMode="auto">
            <a:xfrm>
              <a:off x="4078" y="2930"/>
              <a:ext cx="43" cy="58"/>
            </a:xfrm>
            <a:custGeom>
              <a:avLst/>
              <a:gdLst>
                <a:gd name="T0" fmla="*/ 0 w 43"/>
                <a:gd name="T1" fmla="*/ 58 h 58"/>
                <a:gd name="T2" fmla="*/ 17 w 43"/>
                <a:gd name="T3" fmla="*/ 49 h 58"/>
                <a:gd name="T4" fmla="*/ 26 w 43"/>
                <a:gd name="T5" fmla="*/ 39 h 58"/>
                <a:gd name="T6" fmla="*/ 26 w 43"/>
                <a:gd name="T7" fmla="*/ 29 h 58"/>
                <a:gd name="T8" fmla="*/ 26 w 43"/>
                <a:gd name="T9" fmla="*/ 29 h 58"/>
                <a:gd name="T10" fmla="*/ 26 w 43"/>
                <a:gd name="T11" fmla="*/ 19 h 58"/>
                <a:gd name="T12" fmla="*/ 34 w 43"/>
                <a:gd name="T13" fmla="*/ 29 h 58"/>
                <a:gd name="T14" fmla="*/ 34 w 43"/>
                <a:gd name="T15" fmla="*/ 29 h 58"/>
                <a:gd name="T16" fmla="*/ 34 w 43"/>
                <a:gd name="T17" fmla="*/ 39 h 58"/>
                <a:gd name="T18" fmla="*/ 43 w 43"/>
                <a:gd name="T19" fmla="*/ 29 h 58"/>
                <a:gd name="T20" fmla="*/ 43 w 43"/>
                <a:gd name="T21" fmla="*/ 29 h 58"/>
                <a:gd name="T22" fmla="*/ 43 w 43"/>
                <a:gd name="T23" fmla="*/ 29 h 58"/>
                <a:gd name="T24" fmla="*/ 34 w 43"/>
                <a:gd name="T25" fmla="*/ 19 h 58"/>
                <a:gd name="T26" fmla="*/ 34 w 43"/>
                <a:gd name="T27" fmla="*/ 9 h 58"/>
                <a:gd name="T28" fmla="*/ 26 w 43"/>
                <a:gd name="T29" fmla="*/ 9 h 58"/>
                <a:gd name="T30" fmla="*/ 17 w 43"/>
                <a:gd name="T31" fmla="*/ 0 h 58"/>
                <a:gd name="T32" fmla="*/ 0 w 43"/>
                <a:gd name="T33" fmla="*/ 9 h 58"/>
                <a:gd name="T34" fmla="*/ 9 w 43"/>
                <a:gd name="T35" fmla="*/ 29 h 58"/>
                <a:gd name="T36" fmla="*/ 9 w 43"/>
                <a:gd name="T37" fmla="*/ 49 h 58"/>
                <a:gd name="T38" fmla="*/ 0 w 43"/>
                <a:gd name="T39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3" h="58">
                  <a:moveTo>
                    <a:pt x="0" y="58"/>
                  </a:moveTo>
                  <a:lnTo>
                    <a:pt x="17" y="49"/>
                  </a:lnTo>
                  <a:lnTo>
                    <a:pt x="26" y="39"/>
                  </a:lnTo>
                  <a:lnTo>
                    <a:pt x="26" y="29"/>
                  </a:lnTo>
                  <a:lnTo>
                    <a:pt x="26" y="29"/>
                  </a:lnTo>
                  <a:lnTo>
                    <a:pt x="26" y="19"/>
                  </a:lnTo>
                  <a:lnTo>
                    <a:pt x="34" y="29"/>
                  </a:lnTo>
                  <a:lnTo>
                    <a:pt x="34" y="29"/>
                  </a:lnTo>
                  <a:lnTo>
                    <a:pt x="34" y="39"/>
                  </a:lnTo>
                  <a:lnTo>
                    <a:pt x="43" y="29"/>
                  </a:lnTo>
                  <a:lnTo>
                    <a:pt x="43" y="29"/>
                  </a:lnTo>
                  <a:lnTo>
                    <a:pt x="43" y="29"/>
                  </a:lnTo>
                  <a:lnTo>
                    <a:pt x="34" y="19"/>
                  </a:lnTo>
                  <a:lnTo>
                    <a:pt x="34" y="9"/>
                  </a:lnTo>
                  <a:lnTo>
                    <a:pt x="26" y="9"/>
                  </a:lnTo>
                  <a:lnTo>
                    <a:pt x="17" y="0"/>
                  </a:lnTo>
                  <a:lnTo>
                    <a:pt x="0" y="9"/>
                  </a:lnTo>
                  <a:lnTo>
                    <a:pt x="9" y="29"/>
                  </a:lnTo>
                  <a:lnTo>
                    <a:pt x="9" y="49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" name="Freeform 108"/>
            <p:cNvSpPr>
              <a:spLocks/>
            </p:cNvSpPr>
            <p:nvPr/>
          </p:nvSpPr>
          <p:spPr bwMode="auto">
            <a:xfrm>
              <a:off x="3959" y="2724"/>
              <a:ext cx="85" cy="176"/>
            </a:xfrm>
            <a:custGeom>
              <a:avLst/>
              <a:gdLst>
                <a:gd name="T0" fmla="*/ 0 w 85"/>
                <a:gd name="T1" fmla="*/ 20 h 176"/>
                <a:gd name="T2" fmla="*/ 85 w 85"/>
                <a:gd name="T3" fmla="*/ 0 h 176"/>
                <a:gd name="T4" fmla="*/ 85 w 85"/>
                <a:gd name="T5" fmla="*/ 20 h 176"/>
                <a:gd name="T6" fmla="*/ 85 w 85"/>
                <a:gd name="T7" fmla="*/ 20 h 176"/>
                <a:gd name="T8" fmla="*/ 85 w 85"/>
                <a:gd name="T9" fmla="*/ 39 h 176"/>
                <a:gd name="T10" fmla="*/ 76 w 85"/>
                <a:gd name="T11" fmla="*/ 49 h 176"/>
                <a:gd name="T12" fmla="*/ 76 w 85"/>
                <a:gd name="T13" fmla="*/ 59 h 176"/>
                <a:gd name="T14" fmla="*/ 68 w 85"/>
                <a:gd name="T15" fmla="*/ 59 h 176"/>
                <a:gd name="T16" fmla="*/ 76 w 85"/>
                <a:gd name="T17" fmla="*/ 69 h 176"/>
                <a:gd name="T18" fmla="*/ 68 w 85"/>
                <a:gd name="T19" fmla="*/ 88 h 176"/>
                <a:gd name="T20" fmla="*/ 68 w 85"/>
                <a:gd name="T21" fmla="*/ 108 h 176"/>
                <a:gd name="T22" fmla="*/ 68 w 85"/>
                <a:gd name="T23" fmla="*/ 127 h 176"/>
                <a:gd name="T24" fmla="*/ 68 w 85"/>
                <a:gd name="T25" fmla="*/ 147 h 176"/>
                <a:gd name="T26" fmla="*/ 76 w 85"/>
                <a:gd name="T27" fmla="*/ 167 h 176"/>
                <a:gd name="T28" fmla="*/ 34 w 85"/>
                <a:gd name="T29" fmla="*/ 176 h 176"/>
                <a:gd name="T30" fmla="*/ 34 w 85"/>
                <a:gd name="T31" fmla="*/ 147 h 176"/>
                <a:gd name="T32" fmla="*/ 34 w 85"/>
                <a:gd name="T33" fmla="*/ 127 h 176"/>
                <a:gd name="T34" fmla="*/ 17 w 85"/>
                <a:gd name="T35" fmla="*/ 118 h 176"/>
                <a:gd name="T36" fmla="*/ 17 w 85"/>
                <a:gd name="T37" fmla="*/ 98 h 176"/>
                <a:gd name="T38" fmla="*/ 17 w 85"/>
                <a:gd name="T39" fmla="*/ 88 h 176"/>
                <a:gd name="T40" fmla="*/ 17 w 85"/>
                <a:gd name="T41" fmla="*/ 78 h 176"/>
                <a:gd name="T42" fmla="*/ 17 w 85"/>
                <a:gd name="T43" fmla="*/ 69 h 176"/>
                <a:gd name="T44" fmla="*/ 17 w 85"/>
                <a:gd name="T45" fmla="*/ 49 h 176"/>
                <a:gd name="T46" fmla="*/ 8 w 85"/>
                <a:gd name="T47" fmla="*/ 39 h 176"/>
                <a:gd name="T48" fmla="*/ 0 w 85"/>
                <a:gd name="T49" fmla="*/ 2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5" h="176">
                  <a:moveTo>
                    <a:pt x="0" y="20"/>
                  </a:moveTo>
                  <a:lnTo>
                    <a:pt x="85" y="0"/>
                  </a:lnTo>
                  <a:lnTo>
                    <a:pt x="85" y="20"/>
                  </a:lnTo>
                  <a:lnTo>
                    <a:pt x="85" y="20"/>
                  </a:lnTo>
                  <a:lnTo>
                    <a:pt x="85" y="39"/>
                  </a:lnTo>
                  <a:lnTo>
                    <a:pt x="76" y="49"/>
                  </a:lnTo>
                  <a:lnTo>
                    <a:pt x="76" y="59"/>
                  </a:lnTo>
                  <a:lnTo>
                    <a:pt x="68" y="59"/>
                  </a:lnTo>
                  <a:lnTo>
                    <a:pt x="76" y="69"/>
                  </a:lnTo>
                  <a:lnTo>
                    <a:pt x="68" y="88"/>
                  </a:lnTo>
                  <a:lnTo>
                    <a:pt x="68" y="108"/>
                  </a:lnTo>
                  <a:lnTo>
                    <a:pt x="68" y="127"/>
                  </a:lnTo>
                  <a:lnTo>
                    <a:pt x="68" y="147"/>
                  </a:lnTo>
                  <a:lnTo>
                    <a:pt x="76" y="167"/>
                  </a:lnTo>
                  <a:lnTo>
                    <a:pt x="34" y="176"/>
                  </a:lnTo>
                  <a:lnTo>
                    <a:pt x="34" y="147"/>
                  </a:lnTo>
                  <a:lnTo>
                    <a:pt x="34" y="127"/>
                  </a:lnTo>
                  <a:lnTo>
                    <a:pt x="17" y="118"/>
                  </a:lnTo>
                  <a:lnTo>
                    <a:pt x="17" y="98"/>
                  </a:lnTo>
                  <a:lnTo>
                    <a:pt x="17" y="88"/>
                  </a:lnTo>
                  <a:lnTo>
                    <a:pt x="17" y="78"/>
                  </a:lnTo>
                  <a:lnTo>
                    <a:pt x="17" y="69"/>
                  </a:lnTo>
                  <a:lnTo>
                    <a:pt x="17" y="49"/>
                  </a:lnTo>
                  <a:lnTo>
                    <a:pt x="8" y="39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" name="Freeform 109"/>
            <p:cNvSpPr>
              <a:spLocks/>
            </p:cNvSpPr>
            <p:nvPr/>
          </p:nvSpPr>
          <p:spPr bwMode="auto">
            <a:xfrm>
              <a:off x="4027" y="2695"/>
              <a:ext cx="85" cy="196"/>
            </a:xfrm>
            <a:custGeom>
              <a:avLst/>
              <a:gdLst>
                <a:gd name="T0" fmla="*/ 17 w 85"/>
                <a:gd name="T1" fmla="*/ 29 h 196"/>
                <a:gd name="T2" fmla="*/ 17 w 85"/>
                <a:gd name="T3" fmla="*/ 9 h 196"/>
                <a:gd name="T4" fmla="*/ 25 w 85"/>
                <a:gd name="T5" fmla="*/ 0 h 196"/>
                <a:gd name="T6" fmla="*/ 34 w 85"/>
                <a:gd name="T7" fmla="*/ 9 h 196"/>
                <a:gd name="T8" fmla="*/ 68 w 85"/>
                <a:gd name="T9" fmla="*/ 117 h 196"/>
                <a:gd name="T10" fmla="*/ 68 w 85"/>
                <a:gd name="T11" fmla="*/ 137 h 196"/>
                <a:gd name="T12" fmla="*/ 77 w 85"/>
                <a:gd name="T13" fmla="*/ 147 h 196"/>
                <a:gd name="T14" fmla="*/ 85 w 85"/>
                <a:gd name="T15" fmla="*/ 176 h 196"/>
                <a:gd name="T16" fmla="*/ 77 w 85"/>
                <a:gd name="T17" fmla="*/ 166 h 196"/>
                <a:gd name="T18" fmla="*/ 60 w 85"/>
                <a:gd name="T19" fmla="*/ 186 h 196"/>
                <a:gd name="T20" fmla="*/ 8 w 85"/>
                <a:gd name="T21" fmla="*/ 196 h 196"/>
                <a:gd name="T22" fmla="*/ 0 w 85"/>
                <a:gd name="T23" fmla="*/ 176 h 196"/>
                <a:gd name="T24" fmla="*/ 0 w 85"/>
                <a:gd name="T25" fmla="*/ 156 h 196"/>
                <a:gd name="T26" fmla="*/ 0 w 85"/>
                <a:gd name="T27" fmla="*/ 137 h 196"/>
                <a:gd name="T28" fmla="*/ 0 w 85"/>
                <a:gd name="T29" fmla="*/ 117 h 196"/>
                <a:gd name="T30" fmla="*/ 8 w 85"/>
                <a:gd name="T31" fmla="*/ 107 h 196"/>
                <a:gd name="T32" fmla="*/ 8 w 85"/>
                <a:gd name="T33" fmla="*/ 98 h 196"/>
                <a:gd name="T34" fmla="*/ 0 w 85"/>
                <a:gd name="T35" fmla="*/ 88 h 196"/>
                <a:gd name="T36" fmla="*/ 8 w 85"/>
                <a:gd name="T37" fmla="*/ 88 h 196"/>
                <a:gd name="T38" fmla="*/ 8 w 85"/>
                <a:gd name="T39" fmla="*/ 88 h 196"/>
                <a:gd name="T40" fmla="*/ 8 w 85"/>
                <a:gd name="T41" fmla="*/ 88 h 196"/>
                <a:gd name="T42" fmla="*/ 8 w 85"/>
                <a:gd name="T43" fmla="*/ 88 h 196"/>
                <a:gd name="T44" fmla="*/ 8 w 85"/>
                <a:gd name="T45" fmla="*/ 78 h 196"/>
                <a:gd name="T46" fmla="*/ 17 w 85"/>
                <a:gd name="T47" fmla="*/ 68 h 196"/>
                <a:gd name="T48" fmla="*/ 17 w 85"/>
                <a:gd name="T49" fmla="*/ 49 h 196"/>
                <a:gd name="T50" fmla="*/ 17 w 85"/>
                <a:gd name="T51" fmla="*/ 49 h 196"/>
                <a:gd name="T52" fmla="*/ 17 w 85"/>
                <a:gd name="T53" fmla="*/ 29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5" h="196">
                  <a:moveTo>
                    <a:pt x="17" y="29"/>
                  </a:moveTo>
                  <a:lnTo>
                    <a:pt x="17" y="9"/>
                  </a:lnTo>
                  <a:lnTo>
                    <a:pt x="25" y="0"/>
                  </a:lnTo>
                  <a:lnTo>
                    <a:pt x="34" y="9"/>
                  </a:lnTo>
                  <a:lnTo>
                    <a:pt x="68" y="117"/>
                  </a:lnTo>
                  <a:lnTo>
                    <a:pt x="68" y="137"/>
                  </a:lnTo>
                  <a:lnTo>
                    <a:pt x="77" y="147"/>
                  </a:lnTo>
                  <a:lnTo>
                    <a:pt x="85" y="176"/>
                  </a:lnTo>
                  <a:lnTo>
                    <a:pt x="77" y="166"/>
                  </a:lnTo>
                  <a:lnTo>
                    <a:pt x="60" y="186"/>
                  </a:lnTo>
                  <a:lnTo>
                    <a:pt x="8" y="196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37"/>
                  </a:lnTo>
                  <a:lnTo>
                    <a:pt x="0" y="117"/>
                  </a:lnTo>
                  <a:lnTo>
                    <a:pt x="8" y="107"/>
                  </a:lnTo>
                  <a:lnTo>
                    <a:pt x="8" y="98"/>
                  </a:lnTo>
                  <a:lnTo>
                    <a:pt x="0" y="88"/>
                  </a:lnTo>
                  <a:lnTo>
                    <a:pt x="8" y="88"/>
                  </a:lnTo>
                  <a:lnTo>
                    <a:pt x="8" y="88"/>
                  </a:lnTo>
                  <a:lnTo>
                    <a:pt x="8" y="88"/>
                  </a:lnTo>
                  <a:lnTo>
                    <a:pt x="8" y="88"/>
                  </a:lnTo>
                  <a:lnTo>
                    <a:pt x="8" y="78"/>
                  </a:lnTo>
                  <a:lnTo>
                    <a:pt x="17" y="68"/>
                  </a:lnTo>
                  <a:lnTo>
                    <a:pt x="17" y="49"/>
                  </a:lnTo>
                  <a:lnTo>
                    <a:pt x="17" y="49"/>
                  </a:lnTo>
                  <a:lnTo>
                    <a:pt x="17" y="29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" name="Freeform 110"/>
            <p:cNvSpPr>
              <a:spLocks/>
            </p:cNvSpPr>
            <p:nvPr/>
          </p:nvSpPr>
          <p:spPr bwMode="auto">
            <a:xfrm>
              <a:off x="4052" y="2518"/>
              <a:ext cx="197" cy="353"/>
            </a:xfrm>
            <a:custGeom>
              <a:avLst/>
              <a:gdLst>
                <a:gd name="T0" fmla="*/ 9 w 197"/>
                <a:gd name="T1" fmla="*/ 177 h 353"/>
                <a:gd name="T2" fmla="*/ 18 w 197"/>
                <a:gd name="T3" fmla="*/ 167 h 353"/>
                <a:gd name="T4" fmla="*/ 18 w 197"/>
                <a:gd name="T5" fmla="*/ 167 h 353"/>
                <a:gd name="T6" fmla="*/ 18 w 197"/>
                <a:gd name="T7" fmla="*/ 147 h 353"/>
                <a:gd name="T8" fmla="*/ 26 w 197"/>
                <a:gd name="T9" fmla="*/ 147 h 353"/>
                <a:gd name="T10" fmla="*/ 35 w 197"/>
                <a:gd name="T11" fmla="*/ 128 h 353"/>
                <a:gd name="T12" fmla="*/ 26 w 197"/>
                <a:gd name="T13" fmla="*/ 118 h 353"/>
                <a:gd name="T14" fmla="*/ 26 w 197"/>
                <a:gd name="T15" fmla="*/ 98 h 353"/>
                <a:gd name="T16" fmla="*/ 35 w 197"/>
                <a:gd name="T17" fmla="*/ 89 h 353"/>
                <a:gd name="T18" fmla="*/ 35 w 197"/>
                <a:gd name="T19" fmla="*/ 79 h 353"/>
                <a:gd name="T20" fmla="*/ 26 w 197"/>
                <a:gd name="T21" fmla="*/ 69 h 353"/>
                <a:gd name="T22" fmla="*/ 52 w 197"/>
                <a:gd name="T23" fmla="*/ 0 h 353"/>
                <a:gd name="T24" fmla="*/ 60 w 197"/>
                <a:gd name="T25" fmla="*/ 0 h 353"/>
                <a:gd name="T26" fmla="*/ 60 w 197"/>
                <a:gd name="T27" fmla="*/ 10 h 353"/>
                <a:gd name="T28" fmla="*/ 69 w 197"/>
                <a:gd name="T29" fmla="*/ 20 h 353"/>
                <a:gd name="T30" fmla="*/ 77 w 197"/>
                <a:gd name="T31" fmla="*/ 0 h 353"/>
                <a:gd name="T32" fmla="*/ 94 w 197"/>
                <a:gd name="T33" fmla="*/ 0 h 353"/>
                <a:gd name="T34" fmla="*/ 120 w 197"/>
                <a:gd name="T35" fmla="*/ 10 h 353"/>
                <a:gd name="T36" fmla="*/ 128 w 197"/>
                <a:gd name="T37" fmla="*/ 49 h 353"/>
                <a:gd name="T38" fmla="*/ 145 w 197"/>
                <a:gd name="T39" fmla="*/ 98 h 353"/>
                <a:gd name="T40" fmla="*/ 154 w 197"/>
                <a:gd name="T41" fmla="*/ 108 h 353"/>
                <a:gd name="T42" fmla="*/ 163 w 197"/>
                <a:gd name="T43" fmla="*/ 108 h 353"/>
                <a:gd name="T44" fmla="*/ 163 w 197"/>
                <a:gd name="T45" fmla="*/ 128 h 353"/>
                <a:gd name="T46" fmla="*/ 171 w 197"/>
                <a:gd name="T47" fmla="*/ 138 h 353"/>
                <a:gd name="T48" fmla="*/ 188 w 197"/>
                <a:gd name="T49" fmla="*/ 138 h 353"/>
                <a:gd name="T50" fmla="*/ 197 w 197"/>
                <a:gd name="T51" fmla="*/ 147 h 353"/>
                <a:gd name="T52" fmla="*/ 188 w 197"/>
                <a:gd name="T53" fmla="*/ 167 h 353"/>
                <a:gd name="T54" fmla="*/ 171 w 197"/>
                <a:gd name="T55" fmla="*/ 186 h 353"/>
                <a:gd name="T56" fmla="*/ 163 w 197"/>
                <a:gd name="T57" fmla="*/ 196 h 353"/>
                <a:gd name="T58" fmla="*/ 145 w 197"/>
                <a:gd name="T59" fmla="*/ 196 h 353"/>
                <a:gd name="T60" fmla="*/ 137 w 197"/>
                <a:gd name="T61" fmla="*/ 206 h 353"/>
                <a:gd name="T62" fmla="*/ 137 w 197"/>
                <a:gd name="T63" fmla="*/ 216 h 353"/>
                <a:gd name="T64" fmla="*/ 120 w 197"/>
                <a:gd name="T65" fmla="*/ 216 h 353"/>
                <a:gd name="T66" fmla="*/ 120 w 197"/>
                <a:gd name="T67" fmla="*/ 235 h 353"/>
                <a:gd name="T68" fmla="*/ 111 w 197"/>
                <a:gd name="T69" fmla="*/ 245 h 353"/>
                <a:gd name="T70" fmla="*/ 103 w 197"/>
                <a:gd name="T71" fmla="*/ 255 h 353"/>
                <a:gd name="T72" fmla="*/ 86 w 197"/>
                <a:gd name="T73" fmla="*/ 265 h 353"/>
                <a:gd name="T74" fmla="*/ 86 w 197"/>
                <a:gd name="T75" fmla="*/ 265 h 353"/>
                <a:gd name="T76" fmla="*/ 77 w 197"/>
                <a:gd name="T77" fmla="*/ 275 h 353"/>
                <a:gd name="T78" fmla="*/ 69 w 197"/>
                <a:gd name="T79" fmla="*/ 284 h 353"/>
                <a:gd name="T80" fmla="*/ 69 w 197"/>
                <a:gd name="T81" fmla="*/ 294 h 353"/>
                <a:gd name="T82" fmla="*/ 60 w 197"/>
                <a:gd name="T83" fmla="*/ 314 h 353"/>
                <a:gd name="T84" fmla="*/ 60 w 197"/>
                <a:gd name="T85" fmla="*/ 324 h 353"/>
                <a:gd name="T86" fmla="*/ 60 w 197"/>
                <a:gd name="T87" fmla="*/ 333 h 353"/>
                <a:gd name="T88" fmla="*/ 60 w 197"/>
                <a:gd name="T89" fmla="*/ 353 h 353"/>
                <a:gd name="T90" fmla="*/ 52 w 197"/>
                <a:gd name="T91" fmla="*/ 324 h 353"/>
                <a:gd name="T92" fmla="*/ 43 w 197"/>
                <a:gd name="T93" fmla="*/ 314 h 353"/>
                <a:gd name="T94" fmla="*/ 43 w 197"/>
                <a:gd name="T95" fmla="*/ 294 h 353"/>
                <a:gd name="T96" fmla="*/ 9 w 197"/>
                <a:gd name="T97" fmla="*/ 186 h 353"/>
                <a:gd name="T98" fmla="*/ 0 w 197"/>
                <a:gd name="T99" fmla="*/ 177 h 353"/>
                <a:gd name="T100" fmla="*/ 9 w 197"/>
                <a:gd name="T101" fmla="*/ 177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7" h="353">
                  <a:moveTo>
                    <a:pt x="9" y="177"/>
                  </a:moveTo>
                  <a:lnTo>
                    <a:pt x="18" y="167"/>
                  </a:lnTo>
                  <a:lnTo>
                    <a:pt x="18" y="167"/>
                  </a:lnTo>
                  <a:lnTo>
                    <a:pt x="18" y="147"/>
                  </a:lnTo>
                  <a:lnTo>
                    <a:pt x="26" y="147"/>
                  </a:lnTo>
                  <a:lnTo>
                    <a:pt x="35" y="128"/>
                  </a:lnTo>
                  <a:lnTo>
                    <a:pt x="26" y="118"/>
                  </a:lnTo>
                  <a:lnTo>
                    <a:pt x="26" y="98"/>
                  </a:lnTo>
                  <a:lnTo>
                    <a:pt x="35" y="89"/>
                  </a:lnTo>
                  <a:lnTo>
                    <a:pt x="35" y="79"/>
                  </a:lnTo>
                  <a:lnTo>
                    <a:pt x="26" y="69"/>
                  </a:lnTo>
                  <a:lnTo>
                    <a:pt x="52" y="0"/>
                  </a:lnTo>
                  <a:lnTo>
                    <a:pt x="60" y="0"/>
                  </a:lnTo>
                  <a:lnTo>
                    <a:pt x="60" y="10"/>
                  </a:lnTo>
                  <a:lnTo>
                    <a:pt x="69" y="20"/>
                  </a:lnTo>
                  <a:lnTo>
                    <a:pt x="77" y="0"/>
                  </a:lnTo>
                  <a:lnTo>
                    <a:pt x="94" y="0"/>
                  </a:lnTo>
                  <a:lnTo>
                    <a:pt x="120" y="10"/>
                  </a:lnTo>
                  <a:lnTo>
                    <a:pt x="128" y="49"/>
                  </a:lnTo>
                  <a:lnTo>
                    <a:pt x="145" y="98"/>
                  </a:lnTo>
                  <a:lnTo>
                    <a:pt x="154" y="108"/>
                  </a:lnTo>
                  <a:lnTo>
                    <a:pt x="163" y="108"/>
                  </a:lnTo>
                  <a:lnTo>
                    <a:pt x="163" y="128"/>
                  </a:lnTo>
                  <a:lnTo>
                    <a:pt x="171" y="138"/>
                  </a:lnTo>
                  <a:lnTo>
                    <a:pt x="188" y="138"/>
                  </a:lnTo>
                  <a:lnTo>
                    <a:pt x="197" y="147"/>
                  </a:lnTo>
                  <a:lnTo>
                    <a:pt x="188" y="167"/>
                  </a:lnTo>
                  <a:lnTo>
                    <a:pt x="171" y="186"/>
                  </a:lnTo>
                  <a:lnTo>
                    <a:pt x="163" y="196"/>
                  </a:lnTo>
                  <a:lnTo>
                    <a:pt x="145" y="196"/>
                  </a:lnTo>
                  <a:lnTo>
                    <a:pt x="137" y="206"/>
                  </a:lnTo>
                  <a:lnTo>
                    <a:pt x="137" y="216"/>
                  </a:lnTo>
                  <a:lnTo>
                    <a:pt x="120" y="216"/>
                  </a:lnTo>
                  <a:lnTo>
                    <a:pt x="120" y="235"/>
                  </a:lnTo>
                  <a:lnTo>
                    <a:pt x="111" y="245"/>
                  </a:lnTo>
                  <a:lnTo>
                    <a:pt x="103" y="255"/>
                  </a:lnTo>
                  <a:lnTo>
                    <a:pt x="86" y="265"/>
                  </a:lnTo>
                  <a:lnTo>
                    <a:pt x="86" y="265"/>
                  </a:lnTo>
                  <a:lnTo>
                    <a:pt x="77" y="275"/>
                  </a:lnTo>
                  <a:lnTo>
                    <a:pt x="69" y="284"/>
                  </a:lnTo>
                  <a:lnTo>
                    <a:pt x="69" y="294"/>
                  </a:lnTo>
                  <a:lnTo>
                    <a:pt x="60" y="314"/>
                  </a:lnTo>
                  <a:lnTo>
                    <a:pt x="60" y="324"/>
                  </a:lnTo>
                  <a:lnTo>
                    <a:pt x="60" y="333"/>
                  </a:lnTo>
                  <a:lnTo>
                    <a:pt x="60" y="353"/>
                  </a:lnTo>
                  <a:lnTo>
                    <a:pt x="52" y="324"/>
                  </a:lnTo>
                  <a:lnTo>
                    <a:pt x="43" y="314"/>
                  </a:lnTo>
                  <a:lnTo>
                    <a:pt x="43" y="294"/>
                  </a:lnTo>
                  <a:lnTo>
                    <a:pt x="9" y="186"/>
                  </a:lnTo>
                  <a:lnTo>
                    <a:pt x="0" y="177"/>
                  </a:lnTo>
                  <a:lnTo>
                    <a:pt x="9" y="177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" name="Freeform 111"/>
            <p:cNvSpPr>
              <a:spLocks/>
            </p:cNvSpPr>
            <p:nvPr/>
          </p:nvSpPr>
          <p:spPr bwMode="auto">
            <a:xfrm>
              <a:off x="1032" y="3586"/>
              <a:ext cx="69" cy="78"/>
            </a:xfrm>
            <a:custGeom>
              <a:avLst/>
              <a:gdLst>
                <a:gd name="T0" fmla="*/ 18 w 69"/>
                <a:gd name="T1" fmla="*/ 9 h 78"/>
                <a:gd name="T2" fmla="*/ 18 w 69"/>
                <a:gd name="T3" fmla="*/ 19 h 78"/>
                <a:gd name="T4" fmla="*/ 9 w 69"/>
                <a:gd name="T5" fmla="*/ 19 h 78"/>
                <a:gd name="T6" fmla="*/ 0 w 69"/>
                <a:gd name="T7" fmla="*/ 29 h 78"/>
                <a:gd name="T8" fmla="*/ 9 w 69"/>
                <a:gd name="T9" fmla="*/ 29 h 78"/>
                <a:gd name="T10" fmla="*/ 9 w 69"/>
                <a:gd name="T11" fmla="*/ 49 h 78"/>
                <a:gd name="T12" fmla="*/ 9 w 69"/>
                <a:gd name="T13" fmla="*/ 58 h 78"/>
                <a:gd name="T14" fmla="*/ 9 w 69"/>
                <a:gd name="T15" fmla="*/ 68 h 78"/>
                <a:gd name="T16" fmla="*/ 18 w 69"/>
                <a:gd name="T17" fmla="*/ 78 h 78"/>
                <a:gd name="T18" fmla="*/ 35 w 69"/>
                <a:gd name="T19" fmla="*/ 78 h 78"/>
                <a:gd name="T20" fmla="*/ 35 w 69"/>
                <a:gd name="T21" fmla="*/ 68 h 78"/>
                <a:gd name="T22" fmla="*/ 43 w 69"/>
                <a:gd name="T23" fmla="*/ 58 h 78"/>
                <a:gd name="T24" fmla="*/ 52 w 69"/>
                <a:gd name="T25" fmla="*/ 58 h 78"/>
                <a:gd name="T26" fmla="*/ 69 w 69"/>
                <a:gd name="T27" fmla="*/ 49 h 78"/>
                <a:gd name="T28" fmla="*/ 60 w 69"/>
                <a:gd name="T29" fmla="*/ 39 h 78"/>
                <a:gd name="T30" fmla="*/ 52 w 69"/>
                <a:gd name="T31" fmla="*/ 19 h 78"/>
                <a:gd name="T32" fmla="*/ 35 w 69"/>
                <a:gd name="T33" fmla="*/ 9 h 78"/>
                <a:gd name="T34" fmla="*/ 35 w 69"/>
                <a:gd name="T35" fmla="*/ 0 h 78"/>
                <a:gd name="T36" fmla="*/ 18 w 69"/>
                <a:gd name="T37" fmla="*/ 0 h 78"/>
                <a:gd name="T38" fmla="*/ 18 w 69"/>
                <a:gd name="T39" fmla="*/ 9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9" h="78">
                  <a:moveTo>
                    <a:pt x="18" y="9"/>
                  </a:moveTo>
                  <a:lnTo>
                    <a:pt x="18" y="19"/>
                  </a:lnTo>
                  <a:lnTo>
                    <a:pt x="9" y="19"/>
                  </a:lnTo>
                  <a:lnTo>
                    <a:pt x="0" y="29"/>
                  </a:lnTo>
                  <a:lnTo>
                    <a:pt x="9" y="29"/>
                  </a:lnTo>
                  <a:lnTo>
                    <a:pt x="9" y="49"/>
                  </a:lnTo>
                  <a:lnTo>
                    <a:pt x="9" y="58"/>
                  </a:lnTo>
                  <a:lnTo>
                    <a:pt x="9" y="68"/>
                  </a:lnTo>
                  <a:lnTo>
                    <a:pt x="18" y="78"/>
                  </a:lnTo>
                  <a:lnTo>
                    <a:pt x="35" y="78"/>
                  </a:lnTo>
                  <a:lnTo>
                    <a:pt x="35" y="68"/>
                  </a:lnTo>
                  <a:lnTo>
                    <a:pt x="43" y="58"/>
                  </a:lnTo>
                  <a:lnTo>
                    <a:pt x="52" y="58"/>
                  </a:lnTo>
                  <a:lnTo>
                    <a:pt x="69" y="49"/>
                  </a:lnTo>
                  <a:lnTo>
                    <a:pt x="60" y="39"/>
                  </a:lnTo>
                  <a:lnTo>
                    <a:pt x="52" y="19"/>
                  </a:lnTo>
                  <a:lnTo>
                    <a:pt x="35" y="9"/>
                  </a:lnTo>
                  <a:lnTo>
                    <a:pt x="35" y="0"/>
                  </a:lnTo>
                  <a:lnTo>
                    <a:pt x="18" y="0"/>
                  </a:lnTo>
                  <a:lnTo>
                    <a:pt x="18" y="9"/>
                  </a:lnTo>
                  <a:close/>
                </a:path>
              </a:pathLst>
            </a:custGeom>
            <a:solidFill>
              <a:srgbClr val="FFFFFF"/>
            </a:solidFill>
            <a:ln w="14288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" name="Rectangle 112"/>
            <p:cNvSpPr>
              <a:spLocks noChangeArrowheads="1"/>
            </p:cNvSpPr>
            <p:nvPr/>
          </p:nvSpPr>
          <p:spPr bwMode="auto">
            <a:xfrm>
              <a:off x="1553" y="3360"/>
              <a:ext cx="378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2300">
                  <a:solidFill>
                    <a:srgbClr val="000000"/>
                  </a:solidFill>
                </a:rPr>
                <a:t>LAX</a:t>
              </a:r>
              <a:endParaRPr lang="en-US" altLang="en-US">
                <a:latin typeface="Times" pitchFamily="18" charset="0"/>
              </a:endParaRPr>
            </a:p>
          </p:txBody>
        </p:sp>
        <p:sp>
          <p:nvSpPr>
            <p:cNvPr id="219" name="Freeform 113"/>
            <p:cNvSpPr>
              <a:spLocks/>
            </p:cNvSpPr>
            <p:nvPr/>
          </p:nvSpPr>
          <p:spPr bwMode="auto">
            <a:xfrm>
              <a:off x="4121" y="2881"/>
              <a:ext cx="42" cy="39"/>
            </a:xfrm>
            <a:custGeom>
              <a:avLst/>
              <a:gdLst>
                <a:gd name="T0" fmla="*/ 42 w 42"/>
                <a:gd name="T1" fmla="*/ 39 h 39"/>
                <a:gd name="T2" fmla="*/ 42 w 42"/>
                <a:gd name="T3" fmla="*/ 10 h 39"/>
                <a:gd name="T4" fmla="*/ 0 w 42"/>
                <a:gd name="T5" fmla="*/ 0 h 39"/>
                <a:gd name="T6" fmla="*/ 0 w 42"/>
                <a:gd name="T7" fmla="*/ 29 h 39"/>
                <a:gd name="T8" fmla="*/ 42 w 42"/>
                <a:gd name="T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9">
                  <a:moveTo>
                    <a:pt x="42" y="39"/>
                  </a:moveTo>
                  <a:lnTo>
                    <a:pt x="42" y="10"/>
                  </a:lnTo>
                  <a:lnTo>
                    <a:pt x="0" y="0"/>
                  </a:lnTo>
                  <a:lnTo>
                    <a:pt x="0" y="29"/>
                  </a:lnTo>
                  <a:lnTo>
                    <a:pt x="42" y="39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" name="Freeform 114"/>
            <p:cNvSpPr>
              <a:spLocks/>
            </p:cNvSpPr>
            <p:nvPr/>
          </p:nvSpPr>
          <p:spPr bwMode="auto">
            <a:xfrm>
              <a:off x="3839" y="4144"/>
              <a:ext cx="51" cy="29"/>
            </a:xfrm>
            <a:custGeom>
              <a:avLst/>
              <a:gdLst>
                <a:gd name="T0" fmla="*/ 51 w 51"/>
                <a:gd name="T1" fmla="*/ 10 h 29"/>
                <a:gd name="T2" fmla="*/ 43 w 51"/>
                <a:gd name="T3" fmla="*/ 29 h 29"/>
                <a:gd name="T4" fmla="*/ 0 w 51"/>
                <a:gd name="T5" fmla="*/ 19 h 29"/>
                <a:gd name="T6" fmla="*/ 9 w 51"/>
                <a:gd name="T7" fmla="*/ 0 h 29"/>
                <a:gd name="T8" fmla="*/ 51 w 51"/>
                <a:gd name="T9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29">
                  <a:moveTo>
                    <a:pt x="51" y="10"/>
                  </a:moveTo>
                  <a:lnTo>
                    <a:pt x="43" y="29"/>
                  </a:lnTo>
                  <a:lnTo>
                    <a:pt x="0" y="19"/>
                  </a:lnTo>
                  <a:lnTo>
                    <a:pt x="9" y="0"/>
                  </a:lnTo>
                  <a:lnTo>
                    <a:pt x="51" y="1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" name="Freeform 115"/>
            <p:cNvSpPr>
              <a:spLocks/>
            </p:cNvSpPr>
            <p:nvPr/>
          </p:nvSpPr>
          <p:spPr bwMode="auto">
            <a:xfrm>
              <a:off x="3848" y="2910"/>
              <a:ext cx="315" cy="1244"/>
            </a:xfrm>
            <a:custGeom>
              <a:avLst/>
              <a:gdLst>
                <a:gd name="T0" fmla="*/ 315 w 315"/>
                <a:gd name="T1" fmla="*/ 10 h 1244"/>
                <a:gd name="T2" fmla="*/ 273 w 315"/>
                <a:gd name="T3" fmla="*/ 0 h 1244"/>
                <a:gd name="T4" fmla="*/ 0 w 315"/>
                <a:gd name="T5" fmla="*/ 1234 h 1244"/>
                <a:gd name="T6" fmla="*/ 42 w 315"/>
                <a:gd name="T7" fmla="*/ 1244 h 1244"/>
                <a:gd name="T8" fmla="*/ 315 w 315"/>
                <a:gd name="T9" fmla="*/ 1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1244">
                  <a:moveTo>
                    <a:pt x="315" y="10"/>
                  </a:moveTo>
                  <a:lnTo>
                    <a:pt x="273" y="0"/>
                  </a:lnTo>
                  <a:lnTo>
                    <a:pt x="0" y="1234"/>
                  </a:lnTo>
                  <a:lnTo>
                    <a:pt x="42" y="1244"/>
                  </a:lnTo>
                  <a:lnTo>
                    <a:pt x="315" y="1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" name="Freeform 116"/>
            <p:cNvSpPr>
              <a:spLocks/>
            </p:cNvSpPr>
            <p:nvPr/>
          </p:nvSpPr>
          <p:spPr bwMode="auto">
            <a:xfrm>
              <a:off x="4129" y="2881"/>
              <a:ext cx="43" cy="49"/>
            </a:xfrm>
            <a:custGeom>
              <a:avLst/>
              <a:gdLst>
                <a:gd name="T0" fmla="*/ 26 w 43"/>
                <a:gd name="T1" fmla="*/ 49 h 49"/>
                <a:gd name="T2" fmla="*/ 43 w 43"/>
                <a:gd name="T3" fmla="*/ 39 h 49"/>
                <a:gd name="T4" fmla="*/ 17 w 43"/>
                <a:gd name="T5" fmla="*/ 0 h 49"/>
                <a:gd name="T6" fmla="*/ 0 w 43"/>
                <a:gd name="T7" fmla="*/ 10 h 49"/>
                <a:gd name="T8" fmla="*/ 26 w 43"/>
                <a:gd name="T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9">
                  <a:moveTo>
                    <a:pt x="26" y="49"/>
                  </a:moveTo>
                  <a:lnTo>
                    <a:pt x="43" y="39"/>
                  </a:lnTo>
                  <a:lnTo>
                    <a:pt x="17" y="0"/>
                  </a:lnTo>
                  <a:lnTo>
                    <a:pt x="0" y="10"/>
                  </a:lnTo>
                  <a:lnTo>
                    <a:pt x="26" y="49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" name="Freeform 117"/>
            <p:cNvSpPr>
              <a:spLocks/>
            </p:cNvSpPr>
            <p:nvPr/>
          </p:nvSpPr>
          <p:spPr bwMode="auto">
            <a:xfrm>
              <a:off x="3293" y="3449"/>
              <a:ext cx="43" cy="58"/>
            </a:xfrm>
            <a:custGeom>
              <a:avLst/>
              <a:gdLst>
                <a:gd name="T0" fmla="*/ 43 w 43"/>
                <a:gd name="T1" fmla="*/ 39 h 58"/>
                <a:gd name="T2" fmla="*/ 17 w 43"/>
                <a:gd name="T3" fmla="*/ 58 h 58"/>
                <a:gd name="T4" fmla="*/ 0 w 43"/>
                <a:gd name="T5" fmla="*/ 9 h 58"/>
                <a:gd name="T6" fmla="*/ 17 w 43"/>
                <a:gd name="T7" fmla="*/ 0 h 58"/>
                <a:gd name="T8" fmla="*/ 43 w 43"/>
                <a:gd name="T9" fmla="*/ 3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8">
                  <a:moveTo>
                    <a:pt x="43" y="39"/>
                  </a:moveTo>
                  <a:lnTo>
                    <a:pt x="17" y="58"/>
                  </a:lnTo>
                  <a:lnTo>
                    <a:pt x="0" y="9"/>
                  </a:lnTo>
                  <a:lnTo>
                    <a:pt x="17" y="0"/>
                  </a:lnTo>
                  <a:lnTo>
                    <a:pt x="43" y="39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" name="Freeform 118"/>
            <p:cNvSpPr>
              <a:spLocks/>
            </p:cNvSpPr>
            <p:nvPr/>
          </p:nvSpPr>
          <p:spPr bwMode="auto">
            <a:xfrm>
              <a:off x="3310" y="2891"/>
              <a:ext cx="845" cy="597"/>
            </a:xfrm>
            <a:custGeom>
              <a:avLst/>
              <a:gdLst>
                <a:gd name="T0" fmla="*/ 845 w 845"/>
                <a:gd name="T1" fmla="*/ 39 h 597"/>
                <a:gd name="T2" fmla="*/ 819 w 845"/>
                <a:gd name="T3" fmla="*/ 0 h 597"/>
                <a:gd name="T4" fmla="*/ 0 w 845"/>
                <a:gd name="T5" fmla="*/ 558 h 597"/>
                <a:gd name="T6" fmla="*/ 26 w 845"/>
                <a:gd name="T7" fmla="*/ 597 h 597"/>
                <a:gd name="T8" fmla="*/ 845 w 845"/>
                <a:gd name="T9" fmla="*/ 39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5" h="597">
                  <a:moveTo>
                    <a:pt x="845" y="39"/>
                  </a:moveTo>
                  <a:lnTo>
                    <a:pt x="819" y="0"/>
                  </a:lnTo>
                  <a:lnTo>
                    <a:pt x="0" y="558"/>
                  </a:lnTo>
                  <a:lnTo>
                    <a:pt x="26" y="597"/>
                  </a:lnTo>
                  <a:lnTo>
                    <a:pt x="845" y="39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Freeform 119"/>
            <p:cNvSpPr>
              <a:spLocks/>
            </p:cNvSpPr>
            <p:nvPr/>
          </p:nvSpPr>
          <p:spPr bwMode="auto">
            <a:xfrm>
              <a:off x="3293" y="3439"/>
              <a:ext cx="43" cy="49"/>
            </a:xfrm>
            <a:custGeom>
              <a:avLst/>
              <a:gdLst>
                <a:gd name="T0" fmla="*/ 43 w 43"/>
                <a:gd name="T1" fmla="*/ 19 h 49"/>
                <a:gd name="T2" fmla="*/ 26 w 43"/>
                <a:gd name="T3" fmla="*/ 0 h 49"/>
                <a:gd name="T4" fmla="*/ 0 w 43"/>
                <a:gd name="T5" fmla="*/ 29 h 49"/>
                <a:gd name="T6" fmla="*/ 9 w 43"/>
                <a:gd name="T7" fmla="*/ 49 h 49"/>
                <a:gd name="T8" fmla="*/ 43 w 43"/>
                <a:gd name="T9" fmla="*/ 1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9">
                  <a:moveTo>
                    <a:pt x="43" y="19"/>
                  </a:moveTo>
                  <a:lnTo>
                    <a:pt x="26" y="0"/>
                  </a:lnTo>
                  <a:lnTo>
                    <a:pt x="0" y="29"/>
                  </a:lnTo>
                  <a:lnTo>
                    <a:pt x="9" y="49"/>
                  </a:lnTo>
                  <a:lnTo>
                    <a:pt x="43" y="19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" name="Freeform 120"/>
            <p:cNvSpPr>
              <a:spLocks/>
            </p:cNvSpPr>
            <p:nvPr/>
          </p:nvSpPr>
          <p:spPr bwMode="auto">
            <a:xfrm>
              <a:off x="3848" y="4134"/>
              <a:ext cx="51" cy="49"/>
            </a:xfrm>
            <a:custGeom>
              <a:avLst/>
              <a:gdLst>
                <a:gd name="T0" fmla="*/ 34 w 51"/>
                <a:gd name="T1" fmla="*/ 0 h 49"/>
                <a:gd name="T2" fmla="*/ 51 w 51"/>
                <a:gd name="T3" fmla="*/ 10 h 49"/>
                <a:gd name="T4" fmla="*/ 17 w 51"/>
                <a:gd name="T5" fmla="*/ 49 h 49"/>
                <a:gd name="T6" fmla="*/ 0 w 51"/>
                <a:gd name="T7" fmla="*/ 29 h 49"/>
                <a:gd name="T8" fmla="*/ 34 w 51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49">
                  <a:moveTo>
                    <a:pt x="34" y="0"/>
                  </a:moveTo>
                  <a:lnTo>
                    <a:pt x="51" y="10"/>
                  </a:lnTo>
                  <a:lnTo>
                    <a:pt x="17" y="49"/>
                  </a:lnTo>
                  <a:lnTo>
                    <a:pt x="0" y="29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" name="Freeform 121"/>
            <p:cNvSpPr>
              <a:spLocks/>
            </p:cNvSpPr>
            <p:nvPr/>
          </p:nvSpPr>
          <p:spPr bwMode="auto">
            <a:xfrm>
              <a:off x="3302" y="3458"/>
              <a:ext cx="580" cy="705"/>
            </a:xfrm>
            <a:custGeom>
              <a:avLst/>
              <a:gdLst>
                <a:gd name="T0" fmla="*/ 34 w 580"/>
                <a:gd name="T1" fmla="*/ 0 h 705"/>
                <a:gd name="T2" fmla="*/ 0 w 580"/>
                <a:gd name="T3" fmla="*/ 30 h 705"/>
                <a:gd name="T4" fmla="*/ 546 w 580"/>
                <a:gd name="T5" fmla="*/ 705 h 705"/>
                <a:gd name="T6" fmla="*/ 580 w 580"/>
                <a:gd name="T7" fmla="*/ 676 h 705"/>
                <a:gd name="T8" fmla="*/ 34 w 580"/>
                <a:gd name="T9" fmla="*/ 0 h 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0" h="705">
                  <a:moveTo>
                    <a:pt x="34" y="0"/>
                  </a:moveTo>
                  <a:lnTo>
                    <a:pt x="0" y="30"/>
                  </a:lnTo>
                  <a:lnTo>
                    <a:pt x="546" y="705"/>
                  </a:lnTo>
                  <a:lnTo>
                    <a:pt x="580" y="676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" name="Freeform 122"/>
            <p:cNvSpPr>
              <a:spLocks/>
            </p:cNvSpPr>
            <p:nvPr/>
          </p:nvSpPr>
          <p:spPr bwMode="auto">
            <a:xfrm>
              <a:off x="3310" y="3439"/>
              <a:ext cx="43" cy="49"/>
            </a:xfrm>
            <a:custGeom>
              <a:avLst/>
              <a:gdLst>
                <a:gd name="T0" fmla="*/ 26 w 43"/>
                <a:gd name="T1" fmla="*/ 49 h 49"/>
                <a:gd name="T2" fmla="*/ 43 w 43"/>
                <a:gd name="T3" fmla="*/ 39 h 49"/>
                <a:gd name="T4" fmla="*/ 17 w 43"/>
                <a:gd name="T5" fmla="*/ 0 h 49"/>
                <a:gd name="T6" fmla="*/ 0 w 43"/>
                <a:gd name="T7" fmla="*/ 10 h 49"/>
                <a:gd name="T8" fmla="*/ 26 w 43"/>
                <a:gd name="T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9">
                  <a:moveTo>
                    <a:pt x="26" y="49"/>
                  </a:moveTo>
                  <a:lnTo>
                    <a:pt x="43" y="39"/>
                  </a:lnTo>
                  <a:lnTo>
                    <a:pt x="17" y="0"/>
                  </a:lnTo>
                  <a:lnTo>
                    <a:pt x="0" y="10"/>
                  </a:lnTo>
                  <a:lnTo>
                    <a:pt x="26" y="49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" name="Freeform 123"/>
            <p:cNvSpPr>
              <a:spLocks/>
            </p:cNvSpPr>
            <p:nvPr/>
          </p:nvSpPr>
          <p:spPr bwMode="auto">
            <a:xfrm>
              <a:off x="2867" y="3870"/>
              <a:ext cx="42" cy="58"/>
            </a:xfrm>
            <a:custGeom>
              <a:avLst/>
              <a:gdLst>
                <a:gd name="T0" fmla="*/ 42 w 42"/>
                <a:gd name="T1" fmla="*/ 39 h 58"/>
                <a:gd name="T2" fmla="*/ 25 w 42"/>
                <a:gd name="T3" fmla="*/ 58 h 58"/>
                <a:gd name="T4" fmla="*/ 0 w 42"/>
                <a:gd name="T5" fmla="*/ 19 h 58"/>
                <a:gd name="T6" fmla="*/ 17 w 42"/>
                <a:gd name="T7" fmla="*/ 0 h 58"/>
                <a:gd name="T8" fmla="*/ 42 w 42"/>
                <a:gd name="T9" fmla="*/ 3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8">
                  <a:moveTo>
                    <a:pt x="42" y="39"/>
                  </a:moveTo>
                  <a:lnTo>
                    <a:pt x="25" y="58"/>
                  </a:lnTo>
                  <a:lnTo>
                    <a:pt x="0" y="19"/>
                  </a:lnTo>
                  <a:lnTo>
                    <a:pt x="17" y="0"/>
                  </a:lnTo>
                  <a:lnTo>
                    <a:pt x="42" y="39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0" name="Freeform 124"/>
            <p:cNvSpPr>
              <a:spLocks/>
            </p:cNvSpPr>
            <p:nvPr/>
          </p:nvSpPr>
          <p:spPr bwMode="auto">
            <a:xfrm>
              <a:off x="2884" y="3449"/>
              <a:ext cx="452" cy="460"/>
            </a:xfrm>
            <a:custGeom>
              <a:avLst/>
              <a:gdLst>
                <a:gd name="T0" fmla="*/ 452 w 452"/>
                <a:gd name="T1" fmla="*/ 39 h 460"/>
                <a:gd name="T2" fmla="*/ 426 w 452"/>
                <a:gd name="T3" fmla="*/ 0 h 460"/>
                <a:gd name="T4" fmla="*/ 0 w 452"/>
                <a:gd name="T5" fmla="*/ 421 h 460"/>
                <a:gd name="T6" fmla="*/ 25 w 452"/>
                <a:gd name="T7" fmla="*/ 460 h 460"/>
                <a:gd name="T8" fmla="*/ 452 w 452"/>
                <a:gd name="T9" fmla="*/ 39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2" h="460">
                  <a:moveTo>
                    <a:pt x="452" y="39"/>
                  </a:moveTo>
                  <a:lnTo>
                    <a:pt x="426" y="0"/>
                  </a:lnTo>
                  <a:lnTo>
                    <a:pt x="0" y="421"/>
                  </a:lnTo>
                  <a:lnTo>
                    <a:pt x="25" y="460"/>
                  </a:lnTo>
                  <a:lnTo>
                    <a:pt x="452" y="39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1" name="Freeform 125"/>
            <p:cNvSpPr>
              <a:spLocks/>
            </p:cNvSpPr>
            <p:nvPr/>
          </p:nvSpPr>
          <p:spPr bwMode="auto">
            <a:xfrm>
              <a:off x="2867" y="3860"/>
              <a:ext cx="34" cy="59"/>
            </a:xfrm>
            <a:custGeom>
              <a:avLst/>
              <a:gdLst>
                <a:gd name="T0" fmla="*/ 34 w 34"/>
                <a:gd name="T1" fmla="*/ 10 h 59"/>
                <a:gd name="T2" fmla="*/ 8 w 34"/>
                <a:gd name="T3" fmla="*/ 0 h 59"/>
                <a:gd name="T4" fmla="*/ 0 w 34"/>
                <a:gd name="T5" fmla="*/ 49 h 59"/>
                <a:gd name="T6" fmla="*/ 25 w 34"/>
                <a:gd name="T7" fmla="*/ 59 h 59"/>
                <a:gd name="T8" fmla="*/ 34 w 34"/>
                <a:gd name="T9" fmla="*/ 1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59">
                  <a:moveTo>
                    <a:pt x="34" y="10"/>
                  </a:moveTo>
                  <a:lnTo>
                    <a:pt x="8" y="0"/>
                  </a:lnTo>
                  <a:lnTo>
                    <a:pt x="0" y="49"/>
                  </a:lnTo>
                  <a:lnTo>
                    <a:pt x="25" y="59"/>
                  </a:lnTo>
                  <a:lnTo>
                    <a:pt x="34" y="1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" name="Freeform 126"/>
            <p:cNvSpPr>
              <a:spLocks/>
            </p:cNvSpPr>
            <p:nvPr/>
          </p:nvSpPr>
          <p:spPr bwMode="auto">
            <a:xfrm>
              <a:off x="3924" y="4134"/>
              <a:ext cx="26" cy="49"/>
            </a:xfrm>
            <a:custGeom>
              <a:avLst/>
              <a:gdLst>
                <a:gd name="T0" fmla="*/ 9 w 26"/>
                <a:gd name="T1" fmla="*/ 0 h 49"/>
                <a:gd name="T2" fmla="*/ 26 w 26"/>
                <a:gd name="T3" fmla="*/ 0 h 49"/>
                <a:gd name="T4" fmla="*/ 18 w 26"/>
                <a:gd name="T5" fmla="*/ 49 h 49"/>
                <a:gd name="T6" fmla="*/ 0 w 26"/>
                <a:gd name="T7" fmla="*/ 49 h 49"/>
                <a:gd name="T8" fmla="*/ 9 w 26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49">
                  <a:moveTo>
                    <a:pt x="9" y="0"/>
                  </a:moveTo>
                  <a:lnTo>
                    <a:pt x="26" y="0"/>
                  </a:lnTo>
                  <a:lnTo>
                    <a:pt x="18" y="49"/>
                  </a:lnTo>
                  <a:lnTo>
                    <a:pt x="0" y="49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3" name="Freeform 127"/>
            <p:cNvSpPr>
              <a:spLocks/>
            </p:cNvSpPr>
            <p:nvPr/>
          </p:nvSpPr>
          <p:spPr bwMode="auto">
            <a:xfrm>
              <a:off x="2892" y="3870"/>
              <a:ext cx="1041" cy="313"/>
            </a:xfrm>
            <a:custGeom>
              <a:avLst/>
              <a:gdLst>
                <a:gd name="T0" fmla="*/ 9 w 1041"/>
                <a:gd name="T1" fmla="*/ 0 h 313"/>
                <a:gd name="T2" fmla="*/ 0 w 1041"/>
                <a:gd name="T3" fmla="*/ 49 h 313"/>
                <a:gd name="T4" fmla="*/ 1032 w 1041"/>
                <a:gd name="T5" fmla="*/ 313 h 313"/>
                <a:gd name="T6" fmla="*/ 1041 w 1041"/>
                <a:gd name="T7" fmla="*/ 264 h 313"/>
                <a:gd name="T8" fmla="*/ 9 w 1041"/>
                <a:gd name="T9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1" h="313">
                  <a:moveTo>
                    <a:pt x="9" y="0"/>
                  </a:moveTo>
                  <a:lnTo>
                    <a:pt x="0" y="49"/>
                  </a:lnTo>
                  <a:lnTo>
                    <a:pt x="1032" y="313"/>
                  </a:lnTo>
                  <a:lnTo>
                    <a:pt x="1041" y="264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Freeform 128"/>
            <p:cNvSpPr>
              <a:spLocks/>
            </p:cNvSpPr>
            <p:nvPr/>
          </p:nvSpPr>
          <p:spPr bwMode="auto">
            <a:xfrm>
              <a:off x="1698" y="3449"/>
              <a:ext cx="34" cy="49"/>
            </a:xfrm>
            <a:custGeom>
              <a:avLst/>
              <a:gdLst>
                <a:gd name="T0" fmla="*/ 25 w 34"/>
                <a:gd name="T1" fmla="*/ 0 h 49"/>
                <a:gd name="T2" fmla="*/ 0 w 34"/>
                <a:gd name="T3" fmla="*/ 0 h 49"/>
                <a:gd name="T4" fmla="*/ 8 w 34"/>
                <a:gd name="T5" fmla="*/ 49 h 49"/>
                <a:gd name="T6" fmla="*/ 34 w 34"/>
                <a:gd name="T7" fmla="*/ 49 h 49"/>
                <a:gd name="T8" fmla="*/ 25 w 34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9">
                  <a:moveTo>
                    <a:pt x="25" y="0"/>
                  </a:moveTo>
                  <a:lnTo>
                    <a:pt x="0" y="0"/>
                  </a:lnTo>
                  <a:lnTo>
                    <a:pt x="8" y="49"/>
                  </a:lnTo>
                  <a:lnTo>
                    <a:pt x="34" y="49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" name="Freeform 129"/>
            <p:cNvSpPr>
              <a:spLocks/>
            </p:cNvSpPr>
            <p:nvPr/>
          </p:nvSpPr>
          <p:spPr bwMode="auto">
            <a:xfrm>
              <a:off x="4129" y="2881"/>
              <a:ext cx="26" cy="58"/>
            </a:xfrm>
            <a:custGeom>
              <a:avLst/>
              <a:gdLst>
                <a:gd name="T0" fmla="*/ 0 w 26"/>
                <a:gd name="T1" fmla="*/ 10 h 58"/>
                <a:gd name="T2" fmla="*/ 17 w 26"/>
                <a:gd name="T3" fmla="*/ 0 h 58"/>
                <a:gd name="T4" fmla="*/ 26 w 26"/>
                <a:gd name="T5" fmla="*/ 49 h 58"/>
                <a:gd name="T6" fmla="*/ 9 w 26"/>
                <a:gd name="T7" fmla="*/ 58 h 58"/>
                <a:gd name="T8" fmla="*/ 0 w 26"/>
                <a:gd name="T9" fmla="*/ 1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58">
                  <a:moveTo>
                    <a:pt x="0" y="10"/>
                  </a:moveTo>
                  <a:lnTo>
                    <a:pt x="17" y="0"/>
                  </a:lnTo>
                  <a:lnTo>
                    <a:pt x="26" y="49"/>
                  </a:lnTo>
                  <a:lnTo>
                    <a:pt x="9" y="58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" name="Freeform 130"/>
            <p:cNvSpPr>
              <a:spLocks/>
            </p:cNvSpPr>
            <p:nvPr/>
          </p:nvSpPr>
          <p:spPr bwMode="auto">
            <a:xfrm>
              <a:off x="1723" y="2891"/>
              <a:ext cx="2415" cy="607"/>
            </a:xfrm>
            <a:custGeom>
              <a:avLst/>
              <a:gdLst>
                <a:gd name="T0" fmla="*/ 0 w 2415"/>
                <a:gd name="T1" fmla="*/ 558 h 607"/>
                <a:gd name="T2" fmla="*/ 9 w 2415"/>
                <a:gd name="T3" fmla="*/ 607 h 607"/>
                <a:gd name="T4" fmla="*/ 2415 w 2415"/>
                <a:gd name="T5" fmla="*/ 48 h 607"/>
                <a:gd name="T6" fmla="*/ 2406 w 2415"/>
                <a:gd name="T7" fmla="*/ 0 h 607"/>
                <a:gd name="T8" fmla="*/ 0 w 2415"/>
                <a:gd name="T9" fmla="*/ 558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15" h="607">
                  <a:moveTo>
                    <a:pt x="0" y="558"/>
                  </a:moveTo>
                  <a:lnTo>
                    <a:pt x="9" y="607"/>
                  </a:lnTo>
                  <a:lnTo>
                    <a:pt x="2415" y="48"/>
                  </a:lnTo>
                  <a:lnTo>
                    <a:pt x="2406" y="0"/>
                  </a:lnTo>
                  <a:lnTo>
                    <a:pt x="0" y="558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" name="Freeform 131"/>
            <p:cNvSpPr>
              <a:spLocks/>
            </p:cNvSpPr>
            <p:nvPr/>
          </p:nvSpPr>
          <p:spPr bwMode="auto">
            <a:xfrm>
              <a:off x="1698" y="3439"/>
              <a:ext cx="34" cy="59"/>
            </a:xfrm>
            <a:custGeom>
              <a:avLst/>
              <a:gdLst>
                <a:gd name="T0" fmla="*/ 34 w 34"/>
                <a:gd name="T1" fmla="*/ 10 h 59"/>
                <a:gd name="T2" fmla="*/ 17 w 34"/>
                <a:gd name="T3" fmla="*/ 0 h 59"/>
                <a:gd name="T4" fmla="*/ 0 w 34"/>
                <a:gd name="T5" fmla="*/ 49 h 59"/>
                <a:gd name="T6" fmla="*/ 17 w 34"/>
                <a:gd name="T7" fmla="*/ 59 h 59"/>
                <a:gd name="T8" fmla="*/ 34 w 34"/>
                <a:gd name="T9" fmla="*/ 1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59">
                  <a:moveTo>
                    <a:pt x="34" y="10"/>
                  </a:moveTo>
                  <a:lnTo>
                    <a:pt x="17" y="0"/>
                  </a:lnTo>
                  <a:lnTo>
                    <a:pt x="0" y="49"/>
                  </a:lnTo>
                  <a:lnTo>
                    <a:pt x="17" y="59"/>
                  </a:lnTo>
                  <a:lnTo>
                    <a:pt x="34" y="1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8" name="Freeform 132"/>
            <p:cNvSpPr>
              <a:spLocks/>
            </p:cNvSpPr>
            <p:nvPr/>
          </p:nvSpPr>
          <p:spPr bwMode="auto">
            <a:xfrm>
              <a:off x="2884" y="3870"/>
              <a:ext cx="34" cy="49"/>
            </a:xfrm>
            <a:custGeom>
              <a:avLst/>
              <a:gdLst>
                <a:gd name="T0" fmla="*/ 17 w 34"/>
                <a:gd name="T1" fmla="*/ 0 h 49"/>
                <a:gd name="T2" fmla="*/ 34 w 34"/>
                <a:gd name="T3" fmla="*/ 9 h 49"/>
                <a:gd name="T4" fmla="*/ 25 w 34"/>
                <a:gd name="T5" fmla="*/ 49 h 49"/>
                <a:gd name="T6" fmla="*/ 0 w 34"/>
                <a:gd name="T7" fmla="*/ 49 h 49"/>
                <a:gd name="T8" fmla="*/ 17 w 34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9">
                  <a:moveTo>
                    <a:pt x="17" y="0"/>
                  </a:moveTo>
                  <a:lnTo>
                    <a:pt x="34" y="9"/>
                  </a:lnTo>
                  <a:lnTo>
                    <a:pt x="25" y="49"/>
                  </a:lnTo>
                  <a:lnTo>
                    <a:pt x="0" y="49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9" name="Freeform 133"/>
            <p:cNvSpPr>
              <a:spLocks/>
            </p:cNvSpPr>
            <p:nvPr/>
          </p:nvSpPr>
          <p:spPr bwMode="auto">
            <a:xfrm>
              <a:off x="1715" y="3449"/>
              <a:ext cx="1186" cy="470"/>
            </a:xfrm>
            <a:custGeom>
              <a:avLst/>
              <a:gdLst>
                <a:gd name="T0" fmla="*/ 17 w 1186"/>
                <a:gd name="T1" fmla="*/ 0 h 470"/>
                <a:gd name="T2" fmla="*/ 0 w 1186"/>
                <a:gd name="T3" fmla="*/ 49 h 470"/>
                <a:gd name="T4" fmla="*/ 1169 w 1186"/>
                <a:gd name="T5" fmla="*/ 470 h 470"/>
                <a:gd name="T6" fmla="*/ 1186 w 1186"/>
                <a:gd name="T7" fmla="*/ 421 h 470"/>
                <a:gd name="T8" fmla="*/ 17 w 1186"/>
                <a:gd name="T9" fmla="*/ 0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6" h="470">
                  <a:moveTo>
                    <a:pt x="17" y="0"/>
                  </a:moveTo>
                  <a:lnTo>
                    <a:pt x="0" y="49"/>
                  </a:lnTo>
                  <a:lnTo>
                    <a:pt x="1169" y="470"/>
                  </a:lnTo>
                  <a:lnTo>
                    <a:pt x="1186" y="42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" name="Oval 134"/>
            <p:cNvSpPr>
              <a:spLocks noChangeArrowheads="1"/>
            </p:cNvSpPr>
            <p:nvPr/>
          </p:nvSpPr>
          <p:spPr bwMode="auto">
            <a:xfrm>
              <a:off x="3890" y="2744"/>
              <a:ext cx="470" cy="32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" name="Oval 135"/>
            <p:cNvSpPr>
              <a:spLocks noChangeArrowheads="1"/>
            </p:cNvSpPr>
            <p:nvPr/>
          </p:nvSpPr>
          <p:spPr bwMode="auto">
            <a:xfrm>
              <a:off x="3890" y="2742"/>
              <a:ext cx="470" cy="327"/>
            </a:xfrm>
            <a:prstGeom prst="ellipse">
              <a:avLst/>
            </a:prstGeom>
            <a:noFill/>
            <a:ln w="2698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" name="Rectangle 136"/>
            <p:cNvSpPr>
              <a:spLocks noChangeArrowheads="1"/>
            </p:cNvSpPr>
            <p:nvPr/>
          </p:nvSpPr>
          <p:spPr bwMode="auto">
            <a:xfrm>
              <a:off x="3976" y="2822"/>
              <a:ext cx="307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2300">
                  <a:solidFill>
                    <a:srgbClr val="000000"/>
                  </a:solidFill>
                </a:rPr>
                <a:t>JFK</a:t>
              </a:r>
              <a:endParaRPr lang="en-US" altLang="en-US">
                <a:latin typeface="Times" pitchFamily="18" charset="0"/>
              </a:endParaRPr>
            </a:p>
          </p:txBody>
        </p:sp>
        <p:sp>
          <p:nvSpPr>
            <p:cNvPr id="243" name="Oval 137"/>
            <p:cNvSpPr>
              <a:spLocks noChangeArrowheads="1"/>
            </p:cNvSpPr>
            <p:nvPr/>
          </p:nvSpPr>
          <p:spPr bwMode="auto">
            <a:xfrm>
              <a:off x="2653" y="3713"/>
              <a:ext cx="470" cy="32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" name="Oval 138"/>
            <p:cNvSpPr>
              <a:spLocks noChangeArrowheads="1"/>
            </p:cNvSpPr>
            <p:nvPr/>
          </p:nvSpPr>
          <p:spPr bwMode="auto">
            <a:xfrm>
              <a:off x="2653" y="3711"/>
              <a:ext cx="470" cy="327"/>
            </a:xfrm>
            <a:prstGeom prst="ellipse">
              <a:avLst/>
            </a:prstGeom>
            <a:noFill/>
            <a:ln w="2698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" name="Oval 139"/>
            <p:cNvSpPr>
              <a:spLocks noChangeArrowheads="1"/>
            </p:cNvSpPr>
            <p:nvPr/>
          </p:nvSpPr>
          <p:spPr bwMode="auto">
            <a:xfrm>
              <a:off x="3626" y="3977"/>
              <a:ext cx="529" cy="32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dirty="0" smtClean="0"/>
                <a:t>FTL</a:t>
              </a:r>
              <a:endParaRPr lang="en-US" dirty="0"/>
            </a:p>
          </p:txBody>
        </p:sp>
        <p:sp>
          <p:nvSpPr>
            <p:cNvPr id="246" name="Oval 140"/>
            <p:cNvSpPr>
              <a:spLocks noChangeArrowheads="1"/>
            </p:cNvSpPr>
            <p:nvPr/>
          </p:nvSpPr>
          <p:spPr bwMode="auto">
            <a:xfrm>
              <a:off x="3625" y="3976"/>
              <a:ext cx="471" cy="326"/>
            </a:xfrm>
            <a:prstGeom prst="ellipse">
              <a:avLst/>
            </a:prstGeom>
            <a:noFill/>
            <a:ln w="2698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" name="Oval 141"/>
            <p:cNvSpPr>
              <a:spLocks noChangeArrowheads="1"/>
            </p:cNvSpPr>
            <p:nvPr/>
          </p:nvSpPr>
          <p:spPr bwMode="auto">
            <a:xfrm>
              <a:off x="3071" y="3302"/>
              <a:ext cx="470" cy="32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" name="Oval 142"/>
            <p:cNvSpPr>
              <a:spLocks noChangeArrowheads="1"/>
            </p:cNvSpPr>
            <p:nvPr/>
          </p:nvSpPr>
          <p:spPr bwMode="auto">
            <a:xfrm>
              <a:off x="3071" y="3300"/>
              <a:ext cx="470" cy="327"/>
            </a:xfrm>
            <a:prstGeom prst="ellipse">
              <a:avLst/>
            </a:prstGeom>
            <a:noFill/>
            <a:ln w="2698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" name="Oval 143"/>
            <p:cNvSpPr>
              <a:spLocks noChangeArrowheads="1"/>
            </p:cNvSpPr>
            <p:nvPr/>
          </p:nvSpPr>
          <p:spPr bwMode="auto">
            <a:xfrm>
              <a:off x="1476" y="3292"/>
              <a:ext cx="469" cy="32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" name="Oval 144"/>
            <p:cNvSpPr>
              <a:spLocks noChangeArrowheads="1"/>
            </p:cNvSpPr>
            <p:nvPr/>
          </p:nvSpPr>
          <p:spPr bwMode="auto">
            <a:xfrm>
              <a:off x="1476" y="3290"/>
              <a:ext cx="470" cy="327"/>
            </a:xfrm>
            <a:prstGeom prst="ellipse">
              <a:avLst/>
            </a:prstGeom>
            <a:noFill/>
            <a:ln w="2698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1" name="Oval 145"/>
            <p:cNvSpPr>
              <a:spLocks noChangeArrowheads="1"/>
            </p:cNvSpPr>
            <p:nvPr/>
          </p:nvSpPr>
          <p:spPr bwMode="auto">
            <a:xfrm>
              <a:off x="794" y="3576"/>
              <a:ext cx="469" cy="32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2" name="Oval 146"/>
            <p:cNvSpPr>
              <a:spLocks noChangeArrowheads="1"/>
            </p:cNvSpPr>
            <p:nvPr/>
          </p:nvSpPr>
          <p:spPr bwMode="auto">
            <a:xfrm>
              <a:off x="793" y="3574"/>
              <a:ext cx="470" cy="327"/>
            </a:xfrm>
            <a:prstGeom prst="ellipse">
              <a:avLst/>
            </a:prstGeom>
            <a:noFill/>
            <a:ln w="2698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3" name="Rectangle 147"/>
            <p:cNvSpPr>
              <a:spLocks noChangeArrowheads="1"/>
            </p:cNvSpPr>
            <p:nvPr/>
          </p:nvSpPr>
          <p:spPr bwMode="auto">
            <a:xfrm>
              <a:off x="1538" y="3360"/>
              <a:ext cx="378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2300" dirty="0">
                  <a:solidFill>
                    <a:srgbClr val="000000"/>
                  </a:solidFill>
                </a:rPr>
                <a:t>LAX</a:t>
              </a:r>
              <a:endParaRPr lang="en-US" altLang="en-US" dirty="0">
                <a:latin typeface="Times" pitchFamily="18" charset="0"/>
              </a:endParaRPr>
            </a:p>
          </p:txBody>
        </p:sp>
        <p:sp>
          <p:nvSpPr>
            <p:cNvPr id="254" name="Rectangle 148"/>
            <p:cNvSpPr>
              <a:spLocks noChangeArrowheads="1"/>
            </p:cNvSpPr>
            <p:nvPr/>
          </p:nvSpPr>
          <p:spPr bwMode="auto">
            <a:xfrm>
              <a:off x="2713" y="3801"/>
              <a:ext cx="409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2300">
                  <a:solidFill>
                    <a:srgbClr val="000000"/>
                  </a:solidFill>
                </a:rPr>
                <a:t>DFW</a:t>
              </a:r>
              <a:endParaRPr lang="en-US" altLang="en-US">
                <a:latin typeface="Times" pitchFamily="18" charset="0"/>
              </a:endParaRPr>
            </a:p>
          </p:txBody>
        </p:sp>
        <p:sp>
          <p:nvSpPr>
            <p:cNvPr id="255" name="Rectangle 150"/>
            <p:cNvSpPr>
              <a:spLocks noChangeArrowheads="1"/>
            </p:cNvSpPr>
            <p:nvPr/>
          </p:nvSpPr>
          <p:spPr bwMode="auto">
            <a:xfrm>
              <a:off x="3174" y="3380"/>
              <a:ext cx="326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2300">
                  <a:solidFill>
                    <a:srgbClr val="000000"/>
                  </a:solidFill>
                </a:rPr>
                <a:t>STL</a:t>
              </a:r>
              <a:endParaRPr lang="en-US" altLang="en-US">
                <a:latin typeface="Times" pitchFamily="18" charset="0"/>
              </a:endParaRPr>
            </a:p>
          </p:txBody>
        </p:sp>
        <p:sp>
          <p:nvSpPr>
            <p:cNvPr id="256" name="Rectangle 151"/>
            <p:cNvSpPr>
              <a:spLocks noChangeArrowheads="1"/>
            </p:cNvSpPr>
            <p:nvPr/>
          </p:nvSpPr>
          <p:spPr bwMode="auto">
            <a:xfrm>
              <a:off x="853" y="3639"/>
              <a:ext cx="378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2300" dirty="0">
                  <a:solidFill>
                    <a:srgbClr val="000000"/>
                  </a:solidFill>
                </a:rPr>
                <a:t>HNL</a:t>
              </a:r>
              <a:endParaRPr lang="en-US" altLang="en-US" dirty="0">
                <a:latin typeface="Times" pitchFamily="18" charset="0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413457-2F9C-4CEA-BDA9-7E17856FA2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01762"/>
          </a:xfrm>
        </p:spPr>
        <p:txBody>
          <a:bodyPr/>
          <a:lstStyle/>
          <a:p>
            <a:r>
              <a:rPr lang="en-US" altLang="en-US" dirty="0"/>
              <a:t>Example (DFS)</a:t>
            </a:r>
          </a:p>
        </p:txBody>
      </p:sp>
      <p:sp>
        <p:nvSpPr>
          <p:cNvPr id="83971" name="Oval 3"/>
          <p:cNvSpPr>
            <a:spLocks noChangeArrowheads="1"/>
          </p:cNvSpPr>
          <p:nvPr/>
        </p:nvSpPr>
        <p:spPr bwMode="auto">
          <a:xfrm>
            <a:off x="2678113" y="2303463"/>
            <a:ext cx="590550" cy="576262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2716213" y="2366963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1/</a:t>
            </a:r>
            <a:endParaRPr lang="en-US" altLang="en-US" b="1" u="none"/>
          </a:p>
        </p:txBody>
      </p:sp>
      <p:sp>
        <p:nvSpPr>
          <p:cNvPr id="83973" name="Oval 5"/>
          <p:cNvSpPr>
            <a:spLocks noChangeArrowheads="1"/>
          </p:cNvSpPr>
          <p:nvPr/>
        </p:nvSpPr>
        <p:spPr bwMode="auto">
          <a:xfrm>
            <a:off x="2678113" y="3719513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4/5</a:t>
            </a: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2773363" y="37544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b="1" u="none"/>
          </a:p>
        </p:txBody>
      </p:sp>
      <p:sp>
        <p:nvSpPr>
          <p:cNvPr id="83975" name="Oval 7"/>
          <p:cNvSpPr>
            <a:spLocks noChangeArrowheads="1"/>
          </p:cNvSpPr>
          <p:nvPr/>
        </p:nvSpPr>
        <p:spPr bwMode="auto">
          <a:xfrm>
            <a:off x="4159250" y="3713163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3/6</a:t>
            </a:r>
          </a:p>
        </p:txBody>
      </p:sp>
      <p:sp>
        <p:nvSpPr>
          <p:cNvPr id="83976" name="Line 8"/>
          <p:cNvSpPr>
            <a:spLocks noChangeShapeType="1"/>
          </p:cNvSpPr>
          <p:nvPr/>
        </p:nvSpPr>
        <p:spPr bwMode="auto">
          <a:xfrm>
            <a:off x="3254375" y="4008438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77" name="Oval 9"/>
          <p:cNvSpPr>
            <a:spLocks noChangeArrowheads="1"/>
          </p:cNvSpPr>
          <p:nvPr/>
        </p:nvSpPr>
        <p:spPr bwMode="auto">
          <a:xfrm>
            <a:off x="5640388" y="3722688"/>
            <a:ext cx="590550" cy="576262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78" name="Oval 10"/>
          <p:cNvSpPr>
            <a:spLocks noChangeArrowheads="1"/>
          </p:cNvSpPr>
          <p:nvPr/>
        </p:nvSpPr>
        <p:spPr bwMode="auto">
          <a:xfrm>
            <a:off x="4154488" y="2308225"/>
            <a:ext cx="590550" cy="576263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2/</a:t>
            </a:r>
          </a:p>
        </p:txBody>
      </p:sp>
      <p:sp>
        <p:nvSpPr>
          <p:cNvPr id="83979" name="Oval 11"/>
          <p:cNvSpPr>
            <a:spLocks noChangeArrowheads="1"/>
          </p:cNvSpPr>
          <p:nvPr/>
        </p:nvSpPr>
        <p:spPr bwMode="auto">
          <a:xfrm>
            <a:off x="5635625" y="2317750"/>
            <a:ext cx="590550" cy="576263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80" name="Line 12"/>
          <p:cNvSpPr>
            <a:spLocks noChangeShapeType="1"/>
          </p:cNvSpPr>
          <p:nvPr/>
        </p:nvSpPr>
        <p:spPr bwMode="auto">
          <a:xfrm>
            <a:off x="2965450" y="2881313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81" name="Line 13"/>
          <p:cNvSpPr>
            <a:spLocks noChangeShapeType="1"/>
          </p:cNvSpPr>
          <p:nvPr/>
        </p:nvSpPr>
        <p:spPr bwMode="auto">
          <a:xfrm>
            <a:off x="4446588" y="2890838"/>
            <a:ext cx="0" cy="8429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82" name="Line 14"/>
          <p:cNvSpPr>
            <a:spLocks noChangeShapeType="1"/>
          </p:cNvSpPr>
          <p:nvPr/>
        </p:nvSpPr>
        <p:spPr bwMode="auto">
          <a:xfrm>
            <a:off x="5927725" y="2900363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83" name="Line 15"/>
          <p:cNvSpPr>
            <a:spLocks noChangeShapeType="1"/>
          </p:cNvSpPr>
          <p:nvPr/>
        </p:nvSpPr>
        <p:spPr bwMode="auto">
          <a:xfrm flipV="1">
            <a:off x="3173413" y="2757488"/>
            <a:ext cx="1023937" cy="102870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84" name="Text Box 16"/>
          <p:cNvSpPr txBox="1">
            <a:spLocks noChangeArrowheads="1"/>
          </p:cNvSpPr>
          <p:nvPr/>
        </p:nvSpPr>
        <p:spPr bwMode="auto">
          <a:xfrm>
            <a:off x="2844800" y="19065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u</a:t>
            </a:r>
          </a:p>
        </p:txBody>
      </p:sp>
      <p:sp>
        <p:nvSpPr>
          <p:cNvPr id="83985" name="Text Box 17"/>
          <p:cNvSpPr txBox="1">
            <a:spLocks noChangeArrowheads="1"/>
          </p:cNvSpPr>
          <p:nvPr/>
        </p:nvSpPr>
        <p:spPr bwMode="auto">
          <a:xfrm>
            <a:off x="4311650" y="19161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v</a:t>
            </a:r>
          </a:p>
        </p:txBody>
      </p:sp>
      <p:sp>
        <p:nvSpPr>
          <p:cNvPr id="83986" name="Text Box 18"/>
          <p:cNvSpPr txBox="1">
            <a:spLocks noChangeArrowheads="1"/>
          </p:cNvSpPr>
          <p:nvPr/>
        </p:nvSpPr>
        <p:spPr bwMode="auto">
          <a:xfrm>
            <a:off x="5778500" y="192563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w</a:t>
            </a:r>
          </a:p>
        </p:txBody>
      </p:sp>
      <p:sp>
        <p:nvSpPr>
          <p:cNvPr id="83987" name="Text Box 19"/>
          <p:cNvSpPr txBox="1">
            <a:spLocks noChangeArrowheads="1"/>
          </p:cNvSpPr>
          <p:nvPr/>
        </p:nvSpPr>
        <p:spPr bwMode="auto">
          <a:xfrm>
            <a:off x="2811463" y="42021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x</a:t>
            </a:r>
          </a:p>
        </p:txBody>
      </p:sp>
      <p:sp>
        <p:nvSpPr>
          <p:cNvPr id="83988" name="Text Box 20"/>
          <p:cNvSpPr txBox="1">
            <a:spLocks noChangeArrowheads="1"/>
          </p:cNvSpPr>
          <p:nvPr/>
        </p:nvSpPr>
        <p:spPr bwMode="auto">
          <a:xfrm>
            <a:off x="4306888" y="42116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y</a:t>
            </a:r>
          </a:p>
        </p:txBody>
      </p:sp>
      <p:sp>
        <p:nvSpPr>
          <p:cNvPr id="83989" name="Text Box 21"/>
          <p:cNvSpPr txBox="1">
            <a:spLocks noChangeArrowheads="1"/>
          </p:cNvSpPr>
          <p:nvPr/>
        </p:nvSpPr>
        <p:spPr bwMode="auto">
          <a:xfrm>
            <a:off x="5788025" y="420687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z</a:t>
            </a:r>
          </a:p>
        </p:txBody>
      </p:sp>
      <p:sp>
        <p:nvSpPr>
          <p:cNvPr id="83990" name="Line 22"/>
          <p:cNvSpPr>
            <a:spLocks noChangeShapeType="1"/>
          </p:cNvSpPr>
          <p:nvPr/>
        </p:nvSpPr>
        <p:spPr bwMode="auto">
          <a:xfrm>
            <a:off x="3263900" y="2617788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91" name="Line 23"/>
          <p:cNvSpPr>
            <a:spLocks noChangeShapeType="1"/>
          </p:cNvSpPr>
          <p:nvPr/>
        </p:nvSpPr>
        <p:spPr bwMode="auto">
          <a:xfrm flipV="1">
            <a:off x="4681538" y="2779713"/>
            <a:ext cx="1023937" cy="10287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92" name="Freeform 24"/>
          <p:cNvSpPr>
            <a:spLocks/>
          </p:cNvSpPr>
          <p:nvPr/>
        </p:nvSpPr>
        <p:spPr bwMode="auto">
          <a:xfrm>
            <a:off x="6146800" y="3797300"/>
            <a:ext cx="598488" cy="590550"/>
          </a:xfrm>
          <a:custGeom>
            <a:avLst/>
            <a:gdLst>
              <a:gd name="T0" fmla="*/ 0 w 377"/>
              <a:gd name="T1" fmla="*/ 254 h 372"/>
              <a:gd name="T2" fmla="*/ 145 w 377"/>
              <a:gd name="T3" fmla="*/ 363 h 372"/>
              <a:gd name="T4" fmla="*/ 345 w 377"/>
              <a:gd name="T5" fmla="*/ 308 h 372"/>
              <a:gd name="T6" fmla="*/ 336 w 377"/>
              <a:gd name="T7" fmla="*/ 136 h 372"/>
              <a:gd name="T8" fmla="*/ 209 w 377"/>
              <a:gd name="T9" fmla="*/ 17 h 372"/>
              <a:gd name="T10" fmla="*/ 36 w 377"/>
              <a:gd name="T11" fmla="*/ 36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7" h="372">
                <a:moveTo>
                  <a:pt x="0" y="254"/>
                </a:moveTo>
                <a:cubicBezTo>
                  <a:pt x="44" y="304"/>
                  <a:pt x="88" y="354"/>
                  <a:pt x="145" y="363"/>
                </a:cubicBezTo>
                <a:cubicBezTo>
                  <a:pt x="202" y="372"/>
                  <a:pt x="313" y="346"/>
                  <a:pt x="345" y="308"/>
                </a:cubicBezTo>
                <a:cubicBezTo>
                  <a:pt x="377" y="270"/>
                  <a:pt x="359" y="184"/>
                  <a:pt x="336" y="136"/>
                </a:cubicBezTo>
                <a:cubicBezTo>
                  <a:pt x="313" y="88"/>
                  <a:pt x="259" y="34"/>
                  <a:pt x="209" y="17"/>
                </a:cubicBezTo>
                <a:cubicBezTo>
                  <a:pt x="159" y="0"/>
                  <a:pt x="97" y="18"/>
                  <a:pt x="36" y="36"/>
                </a:cubicBezTo>
              </a:path>
            </a:pathLst>
          </a:custGeom>
          <a:noFill/>
          <a:ln w="9525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93" name="Text Box 25"/>
          <p:cNvSpPr txBox="1">
            <a:spLocks noChangeArrowheads="1"/>
          </p:cNvSpPr>
          <p:nvPr/>
        </p:nvSpPr>
        <p:spPr bwMode="auto">
          <a:xfrm>
            <a:off x="3357563" y="295116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/>
              <a:t>B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31CDA-0741-410D-BAB8-2980167CC4E5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3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01762"/>
          </a:xfrm>
        </p:spPr>
        <p:txBody>
          <a:bodyPr/>
          <a:lstStyle/>
          <a:p>
            <a:r>
              <a:rPr lang="en-US" altLang="en-US"/>
              <a:t>Example (DFS)</a:t>
            </a:r>
          </a:p>
        </p:txBody>
      </p:sp>
      <p:sp>
        <p:nvSpPr>
          <p:cNvPr id="84995" name="Oval 3"/>
          <p:cNvSpPr>
            <a:spLocks noChangeArrowheads="1"/>
          </p:cNvSpPr>
          <p:nvPr/>
        </p:nvSpPr>
        <p:spPr bwMode="auto">
          <a:xfrm>
            <a:off x="2678113" y="2303463"/>
            <a:ext cx="590550" cy="576262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2716213" y="2366963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1/</a:t>
            </a:r>
            <a:endParaRPr lang="en-US" altLang="en-US" b="1" u="none"/>
          </a:p>
        </p:txBody>
      </p:sp>
      <p:sp>
        <p:nvSpPr>
          <p:cNvPr id="84997" name="Oval 5"/>
          <p:cNvSpPr>
            <a:spLocks noChangeArrowheads="1"/>
          </p:cNvSpPr>
          <p:nvPr/>
        </p:nvSpPr>
        <p:spPr bwMode="auto">
          <a:xfrm>
            <a:off x="2678113" y="3719513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4/5</a:t>
            </a: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2773363" y="37544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b="1" u="none"/>
          </a:p>
        </p:txBody>
      </p:sp>
      <p:sp>
        <p:nvSpPr>
          <p:cNvPr id="84999" name="Oval 7"/>
          <p:cNvSpPr>
            <a:spLocks noChangeArrowheads="1"/>
          </p:cNvSpPr>
          <p:nvPr/>
        </p:nvSpPr>
        <p:spPr bwMode="auto">
          <a:xfrm>
            <a:off x="4159250" y="3713163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3/6</a:t>
            </a:r>
          </a:p>
        </p:txBody>
      </p:sp>
      <p:sp>
        <p:nvSpPr>
          <p:cNvPr id="85000" name="Line 8"/>
          <p:cNvSpPr>
            <a:spLocks noChangeShapeType="1"/>
          </p:cNvSpPr>
          <p:nvPr/>
        </p:nvSpPr>
        <p:spPr bwMode="auto">
          <a:xfrm>
            <a:off x="3254375" y="4008438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1" name="Oval 9"/>
          <p:cNvSpPr>
            <a:spLocks noChangeArrowheads="1"/>
          </p:cNvSpPr>
          <p:nvPr/>
        </p:nvSpPr>
        <p:spPr bwMode="auto">
          <a:xfrm>
            <a:off x="5640388" y="3722688"/>
            <a:ext cx="590550" cy="576262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2" name="Oval 10"/>
          <p:cNvSpPr>
            <a:spLocks noChangeArrowheads="1"/>
          </p:cNvSpPr>
          <p:nvPr/>
        </p:nvSpPr>
        <p:spPr bwMode="auto">
          <a:xfrm>
            <a:off x="4154488" y="2308225"/>
            <a:ext cx="590550" cy="576263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2/7</a:t>
            </a:r>
          </a:p>
        </p:txBody>
      </p:sp>
      <p:sp>
        <p:nvSpPr>
          <p:cNvPr id="85003" name="Oval 11"/>
          <p:cNvSpPr>
            <a:spLocks noChangeArrowheads="1"/>
          </p:cNvSpPr>
          <p:nvPr/>
        </p:nvSpPr>
        <p:spPr bwMode="auto">
          <a:xfrm>
            <a:off x="5635625" y="2317750"/>
            <a:ext cx="590550" cy="576263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4" name="Line 12"/>
          <p:cNvSpPr>
            <a:spLocks noChangeShapeType="1"/>
          </p:cNvSpPr>
          <p:nvPr/>
        </p:nvSpPr>
        <p:spPr bwMode="auto">
          <a:xfrm>
            <a:off x="2965450" y="2881313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5" name="Line 13"/>
          <p:cNvSpPr>
            <a:spLocks noChangeShapeType="1"/>
          </p:cNvSpPr>
          <p:nvPr/>
        </p:nvSpPr>
        <p:spPr bwMode="auto">
          <a:xfrm>
            <a:off x="4446588" y="2890838"/>
            <a:ext cx="0" cy="8429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6" name="Line 14"/>
          <p:cNvSpPr>
            <a:spLocks noChangeShapeType="1"/>
          </p:cNvSpPr>
          <p:nvPr/>
        </p:nvSpPr>
        <p:spPr bwMode="auto">
          <a:xfrm>
            <a:off x="5927725" y="2900363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7" name="Line 15"/>
          <p:cNvSpPr>
            <a:spLocks noChangeShapeType="1"/>
          </p:cNvSpPr>
          <p:nvPr/>
        </p:nvSpPr>
        <p:spPr bwMode="auto">
          <a:xfrm flipV="1">
            <a:off x="3173413" y="2757488"/>
            <a:ext cx="1023937" cy="102870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8" name="Text Box 16"/>
          <p:cNvSpPr txBox="1">
            <a:spLocks noChangeArrowheads="1"/>
          </p:cNvSpPr>
          <p:nvPr/>
        </p:nvSpPr>
        <p:spPr bwMode="auto">
          <a:xfrm>
            <a:off x="2844800" y="19065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u</a:t>
            </a:r>
          </a:p>
        </p:txBody>
      </p:sp>
      <p:sp>
        <p:nvSpPr>
          <p:cNvPr id="85009" name="Text Box 17"/>
          <p:cNvSpPr txBox="1">
            <a:spLocks noChangeArrowheads="1"/>
          </p:cNvSpPr>
          <p:nvPr/>
        </p:nvSpPr>
        <p:spPr bwMode="auto">
          <a:xfrm>
            <a:off x="4311650" y="19161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v</a:t>
            </a:r>
          </a:p>
        </p:txBody>
      </p:sp>
      <p:sp>
        <p:nvSpPr>
          <p:cNvPr id="85010" name="Text Box 18"/>
          <p:cNvSpPr txBox="1">
            <a:spLocks noChangeArrowheads="1"/>
          </p:cNvSpPr>
          <p:nvPr/>
        </p:nvSpPr>
        <p:spPr bwMode="auto">
          <a:xfrm>
            <a:off x="5778500" y="192563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w</a:t>
            </a:r>
          </a:p>
        </p:txBody>
      </p:sp>
      <p:sp>
        <p:nvSpPr>
          <p:cNvPr id="85011" name="Text Box 19"/>
          <p:cNvSpPr txBox="1">
            <a:spLocks noChangeArrowheads="1"/>
          </p:cNvSpPr>
          <p:nvPr/>
        </p:nvSpPr>
        <p:spPr bwMode="auto">
          <a:xfrm>
            <a:off x="2811463" y="42021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x</a:t>
            </a:r>
          </a:p>
        </p:txBody>
      </p:sp>
      <p:sp>
        <p:nvSpPr>
          <p:cNvPr id="85012" name="Text Box 20"/>
          <p:cNvSpPr txBox="1">
            <a:spLocks noChangeArrowheads="1"/>
          </p:cNvSpPr>
          <p:nvPr/>
        </p:nvSpPr>
        <p:spPr bwMode="auto">
          <a:xfrm>
            <a:off x="4306888" y="42116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y</a:t>
            </a:r>
          </a:p>
        </p:txBody>
      </p:sp>
      <p:sp>
        <p:nvSpPr>
          <p:cNvPr id="85013" name="Text Box 21"/>
          <p:cNvSpPr txBox="1">
            <a:spLocks noChangeArrowheads="1"/>
          </p:cNvSpPr>
          <p:nvPr/>
        </p:nvSpPr>
        <p:spPr bwMode="auto">
          <a:xfrm>
            <a:off x="5788025" y="420687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z</a:t>
            </a:r>
          </a:p>
        </p:txBody>
      </p:sp>
      <p:sp>
        <p:nvSpPr>
          <p:cNvPr id="85014" name="Line 22"/>
          <p:cNvSpPr>
            <a:spLocks noChangeShapeType="1"/>
          </p:cNvSpPr>
          <p:nvPr/>
        </p:nvSpPr>
        <p:spPr bwMode="auto">
          <a:xfrm>
            <a:off x="3263900" y="2617788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15" name="Line 23"/>
          <p:cNvSpPr>
            <a:spLocks noChangeShapeType="1"/>
          </p:cNvSpPr>
          <p:nvPr/>
        </p:nvSpPr>
        <p:spPr bwMode="auto">
          <a:xfrm flipV="1">
            <a:off x="4681538" y="2779713"/>
            <a:ext cx="1023937" cy="10287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16" name="Freeform 24"/>
          <p:cNvSpPr>
            <a:spLocks/>
          </p:cNvSpPr>
          <p:nvPr/>
        </p:nvSpPr>
        <p:spPr bwMode="auto">
          <a:xfrm>
            <a:off x="6146800" y="3797300"/>
            <a:ext cx="598488" cy="590550"/>
          </a:xfrm>
          <a:custGeom>
            <a:avLst/>
            <a:gdLst>
              <a:gd name="T0" fmla="*/ 0 w 377"/>
              <a:gd name="T1" fmla="*/ 254 h 372"/>
              <a:gd name="T2" fmla="*/ 145 w 377"/>
              <a:gd name="T3" fmla="*/ 363 h 372"/>
              <a:gd name="T4" fmla="*/ 345 w 377"/>
              <a:gd name="T5" fmla="*/ 308 h 372"/>
              <a:gd name="T6" fmla="*/ 336 w 377"/>
              <a:gd name="T7" fmla="*/ 136 h 372"/>
              <a:gd name="T8" fmla="*/ 209 w 377"/>
              <a:gd name="T9" fmla="*/ 17 h 372"/>
              <a:gd name="T10" fmla="*/ 36 w 377"/>
              <a:gd name="T11" fmla="*/ 36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7" h="372">
                <a:moveTo>
                  <a:pt x="0" y="254"/>
                </a:moveTo>
                <a:cubicBezTo>
                  <a:pt x="44" y="304"/>
                  <a:pt x="88" y="354"/>
                  <a:pt x="145" y="363"/>
                </a:cubicBezTo>
                <a:cubicBezTo>
                  <a:pt x="202" y="372"/>
                  <a:pt x="313" y="346"/>
                  <a:pt x="345" y="308"/>
                </a:cubicBezTo>
                <a:cubicBezTo>
                  <a:pt x="377" y="270"/>
                  <a:pt x="359" y="184"/>
                  <a:pt x="336" y="136"/>
                </a:cubicBezTo>
                <a:cubicBezTo>
                  <a:pt x="313" y="88"/>
                  <a:pt x="259" y="34"/>
                  <a:pt x="209" y="17"/>
                </a:cubicBezTo>
                <a:cubicBezTo>
                  <a:pt x="159" y="0"/>
                  <a:pt x="97" y="18"/>
                  <a:pt x="36" y="36"/>
                </a:cubicBezTo>
              </a:path>
            </a:pathLst>
          </a:custGeom>
          <a:noFill/>
          <a:ln w="9525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17" name="Text Box 25"/>
          <p:cNvSpPr txBox="1">
            <a:spLocks noChangeArrowheads="1"/>
          </p:cNvSpPr>
          <p:nvPr/>
        </p:nvSpPr>
        <p:spPr bwMode="auto">
          <a:xfrm>
            <a:off x="3357563" y="295116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/>
              <a:t>B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31CDA-0741-410D-BAB8-2980167CC4E5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01762"/>
          </a:xfrm>
        </p:spPr>
        <p:txBody>
          <a:bodyPr/>
          <a:lstStyle/>
          <a:p>
            <a:r>
              <a:rPr lang="en-US" altLang="en-US" dirty="0"/>
              <a:t>Example (DFS)</a:t>
            </a:r>
          </a:p>
        </p:txBody>
      </p:sp>
      <p:sp>
        <p:nvSpPr>
          <p:cNvPr id="86019" name="Oval 3"/>
          <p:cNvSpPr>
            <a:spLocks noChangeArrowheads="1"/>
          </p:cNvSpPr>
          <p:nvPr/>
        </p:nvSpPr>
        <p:spPr bwMode="auto">
          <a:xfrm>
            <a:off x="2678113" y="2303463"/>
            <a:ext cx="590550" cy="576262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2716213" y="2366963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1/</a:t>
            </a:r>
            <a:endParaRPr lang="en-US" altLang="en-US" b="1" u="none"/>
          </a:p>
        </p:txBody>
      </p:sp>
      <p:sp>
        <p:nvSpPr>
          <p:cNvPr id="86021" name="Oval 5"/>
          <p:cNvSpPr>
            <a:spLocks noChangeArrowheads="1"/>
          </p:cNvSpPr>
          <p:nvPr/>
        </p:nvSpPr>
        <p:spPr bwMode="auto">
          <a:xfrm>
            <a:off x="2678113" y="3719513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4/5</a:t>
            </a: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2773363" y="37544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b="1" u="none"/>
          </a:p>
        </p:txBody>
      </p:sp>
      <p:sp>
        <p:nvSpPr>
          <p:cNvPr id="86023" name="Oval 7"/>
          <p:cNvSpPr>
            <a:spLocks noChangeArrowheads="1"/>
          </p:cNvSpPr>
          <p:nvPr/>
        </p:nvSpPr>
        <p:spPr bwMode="auto">
          <a:xfrm>
            <a:off x="4159250" y="3713163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3/6</a:t>
            </a:r>
          </a:p>
        </p:txBody>
      </p:sp>
      <p:sp>
        <p:nvSpPr>
          <p:cNvPr id="86024" name="Line 8"/>
          <p:cNvSpPr>
            <a:spLocks noChangeShapeType="1"/>
          </p:cNvSpPr>
          <p:nvPr/>
        </p:nvSpPr>
        <p:spPr bwMode="auto">
          <a:xfrm>
            <a:off x="3254375" y="4008438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5" name="Oval 9"/>
          <p:cNvSpPr>
            <a:spLocks noChangeArrowheads="1"/>
          </p:cNvSpPr>
          <p:nvPr/>
        </p:nvSpPr>
        <p:spPr bwMode="auto">
          <a:xfrm>
            <a:off x="5640388" y="3722688"/>
            <a:ext cx="590550" cy="576262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6" name="Oval 10"/>
          <p:cNvSpPr>
            <a:spLocks noChangeArrowheads="1"/>
          </p:cNvSpPr>
          <p:nvPr/>
        </p:nvSpPr>
        <p:spPr bwMode="auto">
          <a:xfrm>
            <a:off x="4154488" y="2308225"/>
            <a:ext cx="590550" cy="576263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2/7</a:t>
            </a:r>
          </a:p>
        </p:txBody>
      </p:sp>
      <p:sp>
        <p:nvSpPr>
          <p:cNvPr id="86027" name="Oval 11"/>
          <p:cNvSpPr>
            <a:spLocks noChangeArrowheads="1"/>
          </p:cNvSpPr>
          <p:nvPr/>
        </p:nvSpPr>
        <p:spPr bwMode="auto">
          <a:xfrm>
            <a:off x="5635625" y="2317750"/>
            <a:ext cx="590550" cy="576263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8" name="Line 12"/>
          <p:cNvSpPr>
            <a:spLocks noChangeShapeType="1"/>
          </p:cNvSpPr>
          <p:nvPr/>
        </p:nvSpPr>
        <p:spPr bwMode="auto">
          <a:xfrm>
            <a:off x="2965450" y="2881313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9" name="Line 13"/>
          <p:cNvSpPr>
            <a:spLocks noChangeShapeType="1"/>
          </p:cNvSpPr>
          <p:nvPr/>
        </p:nvSpPr>
        <p:spPr bwMode="auto">
          <a:xfrm>
            <a:off x="4446588" y="2890838"/>
            <a:ext cx="0" cy="8429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0" name="Line 14"/>
          <p:cNvSpPr>
            <a:spLocks noChangeShapeType="1"/>
          </p:cNvSpPr>
          <p:nvPr/>
        </p:nvSpPr>
        <p:spPr bwMode="auto">
          <a:xfrm>
            <a:off x="5927725" y="2900363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1" name="Line 15"/>
          <p:cNvSpPr>
            <a:spLocks noChangeShapeType="1"/>
          </p:cNvSpPr>
          <p:nvPr/>
        </p:nvSpPr>
        <p:spPr bwMode="auto">
          <a:xfrm flipV="1">
            <a:off x="3173413" y="2757488"/>
            <a:ext cx="1023937" cy="102870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2" name="Text Box 16"/>
          <p:cNvSpPr txBox="1">
            <a:spLocks noChangeArrowheads="1"/>
          </p:cNvSpPr>
          <p:nvPr/>
        </p:nvSpPr>
        <p:spPr bwMode="auto">
          <a:xfrm>
            <a:off x="2844800" y="19065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u</a:t>
            </a:r>
          </a:p>
        </p:txBody>
      </p:sp>
      <p:sp>
        <p:nvSpPr>
          <p:cNvPr id="86033" name="Text Box 17"/>
          <p:cNvSpPr txBox="1">
            <a:spLocks noChangeArrowheads="1"/>
          </p:cNvSpPr>
          <p:nvPr/>
        </p:nvSpPr>
        <p:spPr bwMode="auto">
          <a:xfrm>
            <a:off x="4311650" y="19161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v</a:t>
            </a:r>
          </a:p>
        </p:txBody>
      </p:sp>
      <p:sp>
        <p:nvSpPr>
          <p:cNvPr id="86034" name="Text Box 18"/>
          <p:cNvSpPr txBox="1">
            <a:spLocks noChangeArrowheads="1"/>
          </p:cNvSpPr>
          <p:nvPr/>
        </p:nvSpPr>
        <p:spPr bwMode="auto">
          <a:xfrm>
            <a:off x="5778500" y="192563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w</a:t>
            </a:r>
          </a:p>
        </p:txBody>
      </p:sp>
      <p:sp>
        <p:nvSpPr>
          <p:cNvPr id="86035" name="Text Box 19"/>
          <p:cNvSpPr txBox="1">
            <a:spLocks noChangeArrowheads="1"/>
          </p:cNvSpPr>
          <p:nvPr/>
        </p:nvSpPr>
        <p:spPr bwMode="auto">
          <a:xfrm>
            <a:off x="2811463" y="42021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x</a:t>
            </a:r>
          </a:p>
        </p:txBody>
      </p:sp>
      <p:sp>
        <p:nvSpPr>
          <p:cNvPr id="86036" name="Text Box 20"/>
          <p:cNvSpPr txBox="1">
            <a:spLocks noChangeArrowheads="1"/>
          </p:cNvSpPr>
          <p:nvPr/>
        </p:nvSpPr>
        <p:spPr bwMode="auto">
          <a:xfrm>
            <a:off x="4306888" y="42116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y</a:t>
            </a:r>
          </a:p>
        </p:txBody>
      </p:sp>
      <p:sp>
        <p:nvSpPr>
          <p:cNvPr id="86037" name="Text Box 21"/>
          <p:cNvSpPr txBox="1">
            <a:spLocks noChangeArrowheads="1"/>
          </p:cNvSpPr>
          <p:nvPr/>
        </p:nvSpPr>
        <p:spPr bwMode="auto">
          <a:xfrm>
            <a:off x="5788025" y="420687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z</a:t>
            </a:r>
          </a:p>
        </p:txBody>
      </p:sp>
      <p:sp>
        <p:nvSpPr>
          <p:cNvPr id="86038" name="Line 22"/>
          <p:cNvSpPr>
            <a:spLocks noChangeShapeType="1"/>
          </p:cNvSpPr>
          <p:nvPr/>
        </p:nvSpPr>
        <p:spPr bwMode="auto">
          <a:xfrm>
            <a:off x="3263900" y="2617788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9" name="Line 23"/>
          <p:cNvSpPr>
            <a:spLocks noChangeShapeType="1"/>
          </p:cNvSpPr>
          <p:nvPr/>
        </p:nvSpPr>
        <p:spPr bwMode="auto">
          <a:xfrm flipV="1">
            <a:off x="4681538" y="2779713"/>
            <a:ext cx="1023937" cy="10287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40" name="Freeform 24"/>
          <p:cNvSpPr>
            <a:spLocks/>
          </p:cNvSpPr>
          <p:nvPr/>
        </p:nvSpPr>
        <p:spPr bwMode="auto">
          <a:xfrm>
            <a:off x="6146800" y="3797300"/>
            <a:ext cx="598488" cy="590550"/>
          </a:xfrm>
          <a:custGeom>
            <a:avLst/>
            <a:gdLst>
              <a:gd name="T0" fmla="*/ 0 w 377"/>
              <a:gd name="T1" fmla="*/ 254 h 372"/>
              <a:gd name="T2" fmla="*/ 145 w 377"/>
              <a:gd name="T3" fmla="*/ 363 h 372"/>
              <a:gd name="T4" fmla="*/ 345 w 377"/>
              <a:gd name="T5" fmla="*/ 308 h 372"/>
              <a:gd name="T6" fmla="*/ 336 w 377"/>
              <a:gd name="T7" fmla="*/ 136 h 372"/>
              <a:gd name="T8" fmla="*/ 209 w 377"/>
              <a:gd name="T9" fmla="*/ 17 h 372"/>
              <a:gd name="T10" fmla="*/ 36 w 377"/>
              <a:gd name="T11" fmla="*/ 36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7" h="372">
                <a:moveTo>
                  <a:pt x="0" y="254"/>
                </a:moveTo>
                <a:cubicBezTo>
                  <a:pt x="44" y="304"/>
                  <a:pt x="88" y="354"/>
                  <a:pt x="145" y="363"/>
                </a:cubicBezTo>
                <a:cubicBezTo>
                  <a:pt x="202" y="372"/>
                  <a:pt x="313" y="346"/>
                  <a:pt x="345" y="308"/>
                </a:cubicBezTo>
                <a:cubicBezTo>
                  <a:pt x="377" y="270"/>
                  <a:pt x="359" y="184"/>
                  <a:pt x="336" y="136"/>
                </a:cubicBezTo>
                <a:cubicBezTo>
                  <a:pt x="313" y="88"/>
                  <a:pt x="259" y="34"/>
                  <a:pt x="209" y="17"/>
                </a:cubicBezTo>
                <a:cubicBezTo>
                  <a:pt x="159" y="0"/>
                  <a:pt x="97" y="18"/>
                  <a:pt x="36" y="36"/>
                </a:cubicBezTo>
              </a:path>
            </a:pathLst>
          </a:custGeom>
          <a:noFill/>
          <a:ln w="9525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41" name="Text Box 25"/>
          <p:cNvSpPr txBox="1">
            <a:spLocks noChangeArrowheads="1"/>
          </p:cNvSpPr>
          <p:nvPr/>
        </p:nvSpPr>
        <p:spPr bwMode="auto">
          <a:xfrm>
            <a:off x="3357563" y="295116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/>
              <a:t>B</a:t>
            </a:r>
          </a:p>
        </p:txBody>
      </p:sp>
      <p:sp>
        <p:nvSpPr>
          <p:cNvPr id="86042" name="Text Box 26"/>
          <p:cNvSpPr txBox="1">
            <a:spLocks noChangeArrowheads="1"/>
          </p:cNvSpPr>
          <p:nvPr/>
        </p:nvSpPr>
        <p:spPr bwMode="auto">
          <a:xfrm>
            <a:off x="2606675" y="30226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/>
              <a:t>F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31CDA-0741-410D-BAB8-2980167CC4E5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2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01762"/>
          </a:xfrm>
        </p:spPr>
        <p:txBody>
          <a:bodyPr/>
          <a:lstStyle/>
          <a:p>
            <a:r>
              <a:rPr lang="en-US" altLang="en-US" dirty="0"/>
              <a:t>Example (DFS)</a:t>
            </a:r>
          </a:p>
        </p:txBody>
      </p:sp>
      <p:sp>
        <p:nvSpPr>
          <p:cNvPr id="87043" name="Oval 3"/>
          <p:cNvSpPr>
            <a:spLocks noChangeArrowheads="1"/>
          </p:cNvSpPr>
          <p:nvPr/>
        </p:nvSpPr>
        <p:spPr bwMode="auto">
          <a:xfrm>
            <a:off x="2678113" y="2303463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2716213" y="2366963"/>
            <a:ext cx="573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1/8</a:t>
            </a:r>
            <a:endParaRPr lang="en-US" altLang="en-US" b="1" u="none"/>
          </a:p>
        </p:txBody>
      </p:sp>
      <p:sp>
        <p:nvSpPr>
          <p:cNvPr id="87045" name="Oval 5"/>
          <p:cNvSpPr>
            <a:spLocks noChangeArrowheads="1"/>
          </p:cNvSpPr>
          <p:nvPr/>
        </p:nvSpPr>
        <p:spPr bwMode="auto">
          <a:xfrm>
            <a:off x="2678113" y="3719513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4/5</a:t>
            </a: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2773363" y="37544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b="1" u="none"/>
          </a:p>
        </p:txBody>
      </p:sp>
      <p:sp>
        <p:nvSpPr>
          <p:cNvPr id="87047" name="Oval 7"/>
          <p:cNvSpPr>
            <a:spLocks noChangeArrowheads="1"/>
          </p:cNvSpPr>
          <p:nvPr/>
        </p:nvSpPr>
        <p:spPr bwMode="auto">
          <a:xfrm>
            <a:off x="4159250" y="3713163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3/6</a:t>
            </a:r>
          </a:p>
        </p:txBody>
      </p:sp>
      <p:sp>
        <p:nvSpPr>
          <p:cNvPr id="87048" name="Line 8"/>
          <p:cNvSpPr>
            <a:spLocks noChangeShapeType="1"/>
          </p:cNvSpPr>
          <p:nvPr/>
        </p:nvSpPr>
        <p:spPr bwMode="auto">
          <a:xfrm>
            <a:off x="3254375" y="4008438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9" name="Oval 9"/>
          <p:cNvSpPr>
            <a:spLocks noChangeArrowheads="1"/>
          </p:cNvSpPr>
          <p:nvPr/>
        </p:nvSpPr>
        <p:spPr bwMode="auto">
          <a:xfrm>
            <a:off x="5640388" y="3722688"/>
            <a:ext cx="590550" cy="576262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0" name="Oval 10"/>
          <p:cNvSpPr>
            <a:spLocks noChangeArrowheads="1"/>
          </p:cNvSpPr>
          <p:nvPr/>
        </p:nvSpPr>
        <p:spPr bwMode="auto">
          <a:xfrm>
            <a:off x="4154488" y="2308225"/>
            <a:ext cx="590550" cy="576263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2/7</a:t>
            </a:r>
          </a:p>
        </p:txBody>
      </p:sp>
      <p:sp>
        <p:nvSpPr>
          <p:cNvPr id="87051" name="Oval 11"/>
          <p:cNvSpPr>
            <a:spLocks noChangeArrowheads="1"/>
          </p:cNvSpPr>
          <p:nvPr/>
        </p:nvSpPr>
        <p:spPr bwMode="auto">
          <a:xfrm>
            <a:off x="5635625" y="2317750"/>
            <a:ext cx="590550" cy="576263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2" name="Line 12"/>
          <p:cNvSpPr>
            <a:spLocks noChangeShapeType="1"/>
          </p:cNvSpPr>
          <p:nvPr/>
        </p:nvSpPr>
        <p:spPr bwMode="auto">
          <a:xfrm>
            <a:off x="2965450" y="2881313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3" name="Line 13"/>
          <p:cNvSpPr>
            <a:spLocks noChangeShapeType="1"/>
          </p:cNvSpPr>
          <p:nvPr/>
        </p:nvSpPr>
        <p:spPr bwMode="auto">
          <a:xfrm>
            <a:off x="4446588" y="2890838"/>
            <a:ext cx="0" cy="8429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4" name="Line 14"/>
          <p:cNvSpPr>
            <a:spLocks noChangeShapeType="1"/>
          </p:cNvSpPr>
          <p:nvPr/>
        </p:nvSpPr>
        <p:spPr bwMode="auto">
          <a:xfrm>
            <a:off x="5927725" y="2900363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5" name="Line 15"/>
          <p:cNvSpPr>
            <a:spLocks noChangeShapeType="1"/>
          </p:cNvSpPr>
          <p:nvPr/>
        </p:nvSpPr>
        <p:spPr bwMode="auto">
          <a:xfrm flipV="1">
            <a:off x="3173413" y="2757488"/>
            <a:ext cx="1023937" cy="102870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6" name="Text Box 16"/>
          <p:cNvSpPr txBox="1">
            <a:spLocks noChangeArrowheads="1"/>
          </p:cNvSpPr>
          <p:nvPr/>
        </p:nvSpPr>
        <p:spPr bwMode="auto">
          <a:xfrm>
            <a:off x="2844800" y="19065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u</a:t>
            </a:r>
          </a:p>
        </p:txBody>
      </p:sp>
      <p:sp>
        <p:nvSpPr>
          <p:cNvPr id="87057" name="Text Box 17"/>
          <p:cNvSpPr txBox="1">
            <a:spLocks noChangeArrowheads="1"/>
          </p:cNvSpPr>
          <p:nvPr/>
        </p:nvSpPr>
        <p:spPr bwMode="auto">
          <a:xfrm>
            <a:off x="4311650" y="19161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v</a:t>
            </a:r>
          </a:p>
        </p:txBody>
      </p:sp>
      <p:sp>
        <p:nvSpPr>
          <p:cNvPr id="87058" name="Text Box 18"/>
          <p:cNvSpPr txBox="1">
            <a:spLocks noChangeArrowheads="1"/>
          </p:cNvSpPr>
          <p:nvPr/>
        </p:nvSpPr>
        <p:spPr bwMode="auto">
          <a:xfrm>
            <a:off x="5778500" y="192563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w</a:t>
            </a:r>
          </a:p>
        </p:txBody>
      </p:sp>
      <p:sp>
        <p:nvSpPr>
          <p:cNvPr id="87059" name="Text Box 19"/>
          <p:cNvSpPr txBox="1">
            <a:spLocks noChangeArrowheads="1"/>
          </p:cNvSpPr>
          <p:nvPr/>
        </p:nvSpPr>
        <p:spPr bwMode="auto">
          <a:xfrm>
            <a:off x="2811463" y="42021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x</a:t>
            </a:r>
          </a:p>
        </p:txBody>
      </p:sp>
      <p:sp>
        <p:nvSpPr>
          <p:cNvPr id="87060" name="Text Box 20"/>
          <p:cNvSpPr txBox="1">
            <a:spLocks noChangeArrowheads="1"/>
          </p:cNvSpPr>
          <p:nvPr/>
        </p:nvSpPr>
        <p:spPr bwMode="auto">
          <a:xfrm>
            <a:off x="4306888" y="42116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y</a:t>
            </a:r>
          </a:p>
        </p:txBody>
      </p:sp>
      <p:sp>
        <p:nvSpPr>
          <p:cNvPr id="87061" name="Text Box 21"/>
          <p:cNvSpPr txBox="1">
            <a:spLocks noChangeArrowheads="1"/>
          </p:cNvSpPr>
          <p:nvPr/>
        </p:nvSpPr>
        <p:spPr bwMode="auto">
          <a:xfrm>
            <a:off x="5788025" y="420687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z</a:t>
            </a:r>
          </a:p>
        </p:txBody>
      </p:sp>
      <p:sp>
        <p:nvSpPr>
          <p:cNvPr id="87062" name="Line 22"/>
          <p:cNvSpPr>
            <a:spLocks noChangeShapeType="1"/>
          </p:cNvSpPr>
          <p:nvPr/>
        </p:nvSpPr>
        <p:spPr bwMode="auto">
          <a:xfrm>
            <a:off x="3263900" y="2617788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63" name="Line 23"/>
          <p:cNvSpPr>
            <a:spLocks noChangeShapeType="1"/>
          </p:cNvSpPr>
          <p:nvPr/>
        </p:nvSpPr>
        <p:spPr bwMode="auto">
          <a:xfrm flipV="1">
            <a:off x="4681538" y="2779713"/>
            <a:ext cx="1023937" cy="10287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64" name="Freeform 24"/>
          <p:cNvSpPr>
            <a:spLocks/>
          </p:cNvSpPr>
          <p:nvPr/>
        </p:nvSpPr>
        <p:spPr bwMode="auto">
          <a:xfrm>
            <a:off x="6146800" y="3797300"/>
            <a:ext cx="598488" cy="590550"/>
          </a:xfrm>
          <a:custGeom>
            <a:avLst/>
            <a:gdLst>
              <a:gd name="T0" fmla="*/ 0 w 377"/>
              <a:gd name="T1" fmla="*/ 254 h 372"/>
              <a:gd name="T2" fmla="*/ 145 w 377"/>
              <a:gd name="T3" fmla="*/ 363 h 372"/>
              <a:gd name="T4" fmla="*/ 345 w 377"/>
              <a:gd name="T5" fmla="*/ 308 h 372"/>
              <a:gd name="T6" fmla="*/ 336 w 377"/>
              <a:gd name="T7" fmla="*/ 136 h 372"/>
              <a:gd name="T8" fmla="*/ 209 w 377"/>
              <a:gd name="T9" fmla="*/ 17 h 372"/>
              <a:gd name="T10" fmla="*/ 36 w 377"/>
              <a:gd name="T11" fmla="*/ 36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7" h="372">
                <a:moveTo>
                  <a:pt x="0" y="254"/>
                </a:moveTo>
                <a:cubicBezTo>
                  <a:pt x="44" y="304"/>
                  <a:pt x="88" y="354"/>
                  <a:pt x="145" y="363"/>
                </a:cubicBezTo>
                <a:cubicBezTo>
                  <a:pt x="202" y="372"/>
                  <a:pt x="313" y="346"/>
                  <a:pt x="345" y="308"/>
                </a:cubicBezTo>
                <a:cubicBezTo>
                  <a:pt x="377" y="270"/>
                  <a:pt x="359" y="184"/>
                  <a:pt x="336" y="136"/>
                </a:cubicBezTo>
                <a:cubicBezTo>
                  <a:pt x="313" y="88"/>
                  <a:pt x="259" y="34"/>
                  <a:pt x="209" y="17"/>
                </a:cubicBezTo>
                <a:cubicBezTo>
                  <a:pt x="159" y="0"/>
                  <a:pt x="97" y="18"/>
                  <a:pt x="36" y="36"/>
                </a:cubicBezTo>
              </a:path>
            </a:pathLst>
          </a:custGeom>
          <a:noFill/>
          <a:ln w="9525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65" name="Text Box 25"/>
          <p:cNvSpPr txBox="1">
            <a:spLocks noChangeArrowheads="1"/>
          </p:cNvSpPr>
          <p:nvPr/>
        </p:nvSpPr>
        <p:spPr bwMode="auto">
          <a:xfrm>
            <a:off x="3357563" y="295116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/>
              <a:t>B</a:t>
            </a:r>
          </a:p>
        </p:txBody>
      </p:sp>
      <p:sp>
        <p:nvSpPr>
          <p:cNvPr id="87066" name="Text Box 26"/>
          <p:cNvSpPr txBox="1">
            <a:spLocks noChangeArrowheads="1"/>
          </p:cNvSpPr>
          <p:nvPr/>
        </p:nvSpPr>
        <p:spPr bwMode="auto">
          <a:xfrm>
            <a:off x="2606675" y="30226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/>
              <a:t>F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31CDA-0741-410D-BAB8-2980167CC4E5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3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01762"/>
          </a:xfrm>
        </p:spPr>
        <p:txBody>
          <a:bodyPr/>
          <a:lstStyle/>
          <a:p>
            <a:r>
              <a:rPr lang="en-US" altLang="en-US" dirty="0"/>
              <a:t>Example (DFS)</a:t>
            </a:r>
          </a:p>
        </p:txBody>
      </p:sp>
      <p:sp>
        <p:nvSpPr>
          <p:cNvPr id="88067" name="Oval 3"/>
          <p:cNvSpPr>
            <a:spLocks noChangeArrowheads="1"/>
          </p:cNvSpPr>
          <p:nvPr/>
        </p:nvSpPr>
        <p:spPr bwMode="auto">
          <a:xfrm>
            <a:off x="2678113" y="2303463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2716213" y="2366963"/>
            <a:ext cx="573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1/8</a:t>
            </a:r>
            <a:endParaRPr lang="en-US" altLang="en-US" b="1" u="none"/>
          </a:p>
        </p:txBody>
      </p:sp>
      <p:sp>
        <p:nvSpPr>
          <p:cNvPr id="88069" name="Oval 5"/>
          <p:cNvSpPr>
            <a:spLocks noChangeArrowheads="1"/>
          </p:cNvSpPr>
          <p:nvPr/>
        </p:nvSpPr>
        <p:spPr bwMode="auto">
          <a:xfrm>
            <a:off x="2678113" y="3719513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4/5</a:t>
            </a: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2773363" y="37544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b="1" u="none"/>
          </a:p>
        </p:txBody>
      </p:sp>
      <p:sp>
        <p:nvSpPr>
          <p:cNvPr id="88071" name="Oval 7"/>
          <p:cNvSpPr>
            <a:spLocks noChangeArrowheads="1"/>
          </p:cNvSpPr>
          <p:nvPr/>
        </p:nvSpPr>
        <p:spPr bwMode="auto">
          <a:xfrm>
            <a:off x="4159250" y="3713163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3/6</a:t>
            </a:r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>
            <a:off x="3254375" y="4008438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3" name="Oval 9"/>
          <p:cNvSpPr>
            <a:spLocks noChangeArrowheads="1"/>
          </p:cNvSpPr>
          <p:nvPr/>
        </p:nvSpPr>
        <p:spPr bwMode="auto">
          <a:xfrm>
            <a:off x="5640388" y="3722688"/>
            <a:ext cx="590550" cy="576262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4" name="Oval 10"/>
          <p:cNvSpPr>
            <a:spLocks noChangeArrowheads="1"/>
          </p:cNvSpPr>
          <p:nvPr/>
        </p:nvSpPr>
        <p:spPr bwMode="auto">
          <a:xfrm>
            <a:off x="4154488" y="2308225"/>
            <a:ext cx="590550" cy="576263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2/7</a:t>
            </a:r>
          </a:p>
        </p:txBody>
      </p:sp>
      <p:sp>
        <p:nvSpPr>
          <p:cNvPr id="88075" name="Oval 11"/>
          <p:cNvSpPr>
            <a:spLocks noChangeArrowheads="1"/>
          </p:cNvSpPr>
          <p:nvPr/>
        </p:nvSpPr>
        <p:spPr bwMode="auto">
          <a:xfrm>
            <a:off x="5635625" y="2317750"/>
            <a:ext cx="590550" cy="576263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9/</a:t>
            </a:r>
          </a:p>
        </p:txBody>
      </p:sp>
      <p:sp>
        <p:nvSpPr>
          <p:cNvPr id="88076" name="Line 12"/>
          <p:cNvSpPr>
            <a:spLocks noChangeShapeType="1"/>
          </p:cNvSpPr>
          <p:nvPr/>
        </p:nvSpPr>
        <p:spPr bwMode="auto">
          <a:xfrm>
            <a:off x="2965450" y="2881313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7" name="Line 13"/>
          <p:cNvSpPr>
            <a:spLocks noChangeShapeType="1"/>
          </p:cNvSpPr>
          <p:nvPr/>
        </p:nvSpPr>
        <p:spPr bwMode="auto">
          <a:xfrm>
            <a:off x="4446588" y="2890838"/>
            <a:ext cx="0" cy="8429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8" name="Line 14"/>
          <p:cNvSpPr>
            <a:spLocks noChangeShapeType="1"/>
          </p:cNvSpPr>
          <p:nvPr/>
        </p:nvSpPr>
        <p:spPr bwMode="auto">
          <a:xfrm>
            <a:off x="5927725" y="2900363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9" name="Line 15"/>
          <p:cNvSpPr>
            <a:spLocks noChangeShapeType="1"/>
          </p:cNvSpPr>
          <p:nvPr/>
        </p:nvSpPr>
        <p:spPr bwMode="auto">
          <a:xfrm flipV="1">
            <a:off x="3173413" y="2757488"/>
            <a:ext cx="1023937" cy="102870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80" name="Text Box 16"/>
          <p:cNvSpPr txBox="1">
            <a:spLocks noChangeArrowheads="1"/>
          </p:cNvSpPr>
          <p:nvPr/>
        </p:nvSpPr>
        <p:spPr bwMode="auto">
          <a:xfrm>
            <a:off x="2844800" y="19065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u</a:t>
            </a:r>
          </a:p>
        </p:txBody>
      </p:sp>
      <p:sp>
        <p:nvSpPr>
          <p:cNvPr id="88081" name="Text Box 17"/>
          <p:cNvSpPr txBox="1">
            <a:spLocks noChangeArrowheads="1"/>
          </p:cNvSpPr>
          <p:nvPr/>
        </p:nvSpPr>
        <p:spPr bwMode="auto">
          <a:xfrm>
            <a:off x="4311650" y="19161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v</a:t>
            </a:r>
          </a:p>
        </p:txBody>
      </p:sp>
      <p:sp>
        <p:nvSpPr>
          <p:cNvPr id="88082" name="Text Box 18"/>
          <p:cNvSpPr txBox="1">
            <a:spLocks noChangeArrowheads="1"/>
          </p:cNvSpPr>
          <p:nvPr/>
        </p:nvSpPr>
        <p:spPr bwMode="auto">
          <a:xfrm>
            <a:off x="5778500" y="192563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w</a:t>
            </a:r>
          </a:p>
        </p:txBody>
      </p: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2811463" y="42021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x</a:t>
            </a:r>
          </a:p>
        </p:txBody>
      </p:sp>
      <p:sp>
        <p:nvSpPr>
          <p:cNvPr id="88084" name="Text Box 20"/>
          <p:cNvSpPr txBox="1">
            <a:spLocks noChangeArrowheads="1"/>
          </p:cNvSpPr>
          <p:nvPr/>
        </p:nvSpPr>
        <p:spPr bwMode="auto">
          <a:xfrm>
            <a:off x="4306888" y="42116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y</a:t>
            </a:r>
          </a:p>
        </p:txBody>
      </p:sp>
      <p:sp>
        <p:nvSpPr>
          <p:cNvPr id="88085" name="Text Box 21"/>
          <p:cNvSpPr txBox="1">
            <a:spLocks noChangeArrowheads="1"/>
          </p:cNvSpPr>
          <p:nvPr/>
        </p:nvSpPr>
        <p:spPr bwMode="auto">
          <a:xfrm>
            <a:off x="5788025" y="420687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z</a:t>
            </a:r>
          </a:p>
        </p:txBody>
      </p:sp>
      <p:sp>
        <p:nvSpPr>
          <p:cNvPr id="88086" name="Line 22"/>
          <p:cNvSpPr>
            <a:spLocks noChangeShapeType="1"/>
          </p:cNvSpPr>
          <p:nvPr/>
        </p:nvSpPr>
        <p:spPr bwMode="auto">
          <a:xfrm>
            <a:off x="3263900" y="2617788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87" name="Line 23"/>
          <p:cNvSpPr>
            <a:spLocks noChangeShapeType="1"/>
          </p:cNvSpPr>
          <p:nvPr/>
        </p:nvSpPr>
        <p:spPr bwMode="auto">
          <a:xfrm flipV="1">
            <a:off x="4681538" y="2779713"/>
            <a:ext cx="1023937" cy="10287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88" name="Freeform 24"/>
          <p:cNvSpPr>
            <a:spLocks/>
          </p:cNvSpPr>
          <p:nvPr/>
        </p:nvSpPr>
        <p:spPr bwMode="auto">
          <a:xfrm>
            <a:off x="6146800" y="3797300"/>
            <a:ext cx="598488" cy="590550"/>
          </a:xfrm>
          <a:custGeom>
            <a:avLst/>
            <a:gdLst>
              <a:gd name="T0" fmla="*/ 0 w 377"/>
              <a:gd name="T1" fmla="*/ 254 h 372"/>
              <a:gd name="T2" fmla="*/ 145 w 377"/>
              <a:gd name="T3" fmla="*/ 363 h 372"/>
              <a:gd name="T4" fmla="*/ 345 w 377"/>
              <a:gd name="T5" fmla="*/ 308 h 372"/>
              <a:gd name="T6" fmla="*/ 336 w 377"/>
              <a:gd name="T7" fmla="*/ 136 h 372"/>
              <a:gd name="T8" fmla="*/ 209 w 377"/>
              <a:gd name="T9" fmla="*/ 17 h 372"/>
              <a:gd name="T10" fmla="*/ 36 w 377"/>
              <a:gd name="T11" fmla="*/ 36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7" h="372">
                <a:moveTo>
                  <a:pt x="0" y="254"/>
                </a:moveTo>
                <a:cubicBezTo>
                  <a:pt x="44" y="304"/>
                  <a:pt x="88" y="354"/>
                  <a:pt x="145" y="363"/>
                </a:cubicBezTo>
                <a:cubicBezTo>
                  <a:pt x="202" y="372"/>
                  <a:pt x="313" y="346"/>
                  <a:pt x="345" y="308"/>
                </a:cubicBezTo>
                <a:cubicBezTo>
                  <a:pt x="377" y="270"/>
                  <a:pt x="359" y="184"/>
                  <a:pt x="336" y="136"/>
                </a:cubicBezTo>
                <a:cubicBezTo>
                  <a:pt x="313" y="88"/>
                  <a:pt x="259" y="34"/>
                  <a:pt x="209" y="17"/>
                </a:cubicBezTo>
                <a:cubicBezTo>
                  <a:pt x="159" y="0"/>
                  <a:pt x="97" y="18"/>
                  <a:pt x="36" y="36"/>
                </a:cubicBezTo>
              </a:path>
            </a:pathLst>
          </a:custGeom>
          <a:noFill/>
          <a:ln w="9525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89" name="Text Box 25"/>
          <p:cNvSpPr txBox="1">
            <a:spLocks noChangeArrowheads="1"/>
          </p:cNvSpPr>
          <p:nvPr/>
        </p:nvSpPr>
        <p:spPr bwMode="auto">
          <a:xfrm>
            <a:off x="3357563" y="295116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/>
              <a:t>B</a:t>
            </a:r>
          </a:p>
        </p:txBody>
      </p:sp>
      <p:sp>
        <p:nvSpPr>
          <p:cNvPr id="88090" name="Text Box 26"/>
          <p:cNvSpPr txBox="1">
            <a:spLocks noChangeArrowheads="1"/>
          </p:cNvSpPr>
          <p:nvPr/>
        </p:nvSpPr>
        <p:spPr bwMode="auto">
          <a:xfrm>
            <a:off x="2606675" y="30226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/>
              <a:t>F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31CDA-0741-410D-BAB8-2980167CC4E5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6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01762"/>
          </a:xfrm>
        </p:spPr>
        <p:txBody>
          <a:bodyPr/>
          <a:lstStyle/>
          <a:p>
            <a:r>
              <a:rPr lang="en-US" altLang="en-US" dirty="0"/>
              <a:t>Example (DFS)</a:t>
            </a:r>
          </a:p>
        </p:txBody>
      </p:sp>
      <p:sp>
        <p:nvSpPr>
          <p:cNvPr id="89091" name="Oval 3"/>
          <p:cNvSpPr>
            <a:spLocks noChangeArrowheads="1"/>
          </p:cNvSpPr>
          <p:nvPr/>
        </p:nvSpPr>
        <p:spPr bwMode="auto">
          <a:xfrm>
            <a:off x="2678113" y="2303463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2716213" y="2366963"/>
            <a:ext cx="573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1/8</a:t>
            </a:r>
            <a:endParaRPr lang="en-US" altLang="en-US" b="1" u="none"/>
          </a:p>
        </p:txBody>
      </p:sp>
      <p:sp>
        <p:nvSpPr>
          <p:cNvPr id="89093" name="Oval 5"/>
          <p:cNvSpPr>
            <a:spLocks noChangeArrowheads="1"/>
          </p:cNvSpPr>
          <p:nvPr/>
        </p:nvSpPr>
        <p:spPr bwMode="auto">
          <a:xfrm>
            <a:off x="2678113" y="3719513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4/5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2773363" y="37544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b="1" u="none"/>
          </a:p>
        </p:txBody>
      </p:sp>
      <p:sp>
        <p:nvSpPr>
          <p:cNvPr id="89095" name="Oval 7"/>
          <p:cNvSpPr>
            <a:spLocks noChangeArrowheads="1"/>
          </p:cNvSpPr>
          <p:nvPr/>
        </p:nvSpPr>
        <p:spPr bwMode="auto">
          <a:xfrm>
            <a:off x="4159250" y="3713163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3/6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3254375" y="4008438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7" name="Oval 9"/>
          <p:cNvSpPr>
            <a:spLocks noChangeArrowheads="1"/>
          </p:cNvSpPr>
          <p:nvPr/>
        </p:nvSpPr>
        <p:spPr bwMode="auto">
          <a:xfrm>
            <a:off x="5640388" y="3722688"/>
            <a:ext cx="590550" cy="576262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8" name="Oval 10"/>
          <p:cNvSpPr>
            <a:spLocks noChangeArrowheads="1"/>
          </p:cNvSpPr>
          <p:nvPr/>
        </p:nvSpPr>
        <p:spPr bwMode="auto">
          <a:xfrm>
            <a:off x="4154488" y="2308225"/>
            <a:ext cx="590550" cy="576263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2/7</a:t>
            </a:r>
          </a:p>
        </p:txBody>
      </p:sp>
      <p:sp>
        <p:nvSpPr>
          <p:cNvPr id="89099" name="Oval 11"/>
          <p:cNvSpPr>
            <a:spLocks noChangeArrowheads="1"/>
          </p:cNvSpPr>
          <p:nvPr/>
        </p:nvSpPr>
        <p:spPr bwMode="auto">
          <a:xfrm>
            <a:off x="5635625" y="2317750"/>
            <a:ext cx="590550" cy="576263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9/</a:t>
            </a:r>
          </a:p>
        </p:txBody>
      </p:sp>
      <p:sp>
        <p:nvSpPr>
          <p:cNvPr id="89100" name="Line 12"/>
          <p:cNvSpPr>
            <a:spLocks noChangeShapeType="1"/>
          </p:cNvSpPr>
          <p:nvPr/>
        </p:nvSpPr>
        <p:spPr bwMode="auto">
          <a:xfrm>
            <a:off x="2965450" y="2881313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1" name="Line 13"/>
          <p:cNvSpPr>
            <a:spLocks noChangeShapeType="1"/>
          </p:cNvSpPr>
          <p:nvPr/>
        </p:nvSpPr>
        <p:spPr bwMode="auto">
          <a:xfrm>
            <a:off x="4446588" y="2890838"/>
            <a:ext cx="0" cy="8429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2" name="Line 14"/>
          <p:cNvSpPr>
            <a:spLocks noChangeShapeType="1"/>
          </p:cNvSpPr>
          <p:nvPr/>
        </p:nvSpPr>
        <p:spPr bwMode="auto">
          <a:xfrm>
            <a:off x="5927725" y="2900363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3" name="Line 15"/>
          <p:cNvSpPr>
            <a:spLocks noChangeShapeType="1"/>
          </p:cNvSpPr>
          <p:nvPr/>
        </p:nvSpPr>
        <p:spPr bwMode="auto">
          <a:xfrm flipV="1">
            <a:off x="3173413" y="2757488"/>
            <a:ext cx="1023937" cy="102870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4" name="Text Box 16"/>
          <p:cNvSpPr txBox="1">
            <a:spLocks noChangeArrowheads="1"/>
          </p:cNvSpPr>
          <p:nvPr/>
        </p:nvSpPr>
        <p:spPr bwMode="auto">
          <a:xfrm>
            <a:off x="2844800" y="19065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u</a:t>
            </a:r>
          </a:p>
        </p:txBody>
      </p:sp>
      <p:sp>
        <p:nvSpPr>
          <p:cNvPr id="89105" name="Text Box 17"/>
          <p:cNvSpPr txBox="1">
            <a:spLocks noChangeArrowheads="1"/>
          </p:cNvSpPr>
          <p:nvPr/>
        </p:nvSpPr>
        <p:spPr bwMode="auto">
          <a:xfrm>
            <a:off x="4311650" y="19161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v</a:t>
            </a:r>
          </a:p>
        </p:txBody>
      </p:sp>
      <p:sp>
        <p:nvSpPr>
          <p:cNvPr id="89106" name="Text Box 18"/>
          <p:cNvSpPr txBox="1">
            <a:spLocks noChangeArrowheads="1"/>
          </p:cNvSpPr>
          <p:nvPr/>
        </p:nvSpPr>
        <p:spPr bwMode="auto">
          <a:xfrm>
            <a:off x="5778500" y="192563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w</a:t>
            </a:r>
          </a:p>
        </p:txBody>
      </p:sp>
      <p:sp>
        <p:nvSpPr>
          <p:cNvPr id="89107" name="Text Box 19"/>
          <p:cNvSpPr txBox="1">
            <a:spLocks noChangeArrowheads="1"/>
          </p:cNvSpPr>
          <p:nvPr/>
        </p:nvSpPr>
        <p:spPr bwMode="auto">
          <a:xfrm>
            <a:off x="2811463" y="42021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x</a:t>
            </a:r>
          </a:p>
        </p:txBody>
      </p:sp>
      <p:sp>
        <p:nvSpPr>
          <p:cNvPr id="89108" name="Text Box 20"/>
          <p:cNvSpPr txBox="1">
            <a:spLocks noChangeArrowheads="1"/>
          </p:cNvSpPr>
          <p:nvPr/>
        </p:nvSpPr>
        <p:spPr bwMode="auto">
          <a:xfrm>
            <a:off x="4306888" y="42116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y</a:t>
            </a:r>
          </a:p>
        </p:txBody>
      </p:sp>
      <p:sp>
        <p:nvSpPr>
          <p:cNvPr id="89109" name="Text Box 21"/>
          <p:cNvSpPr txBox="1">
            <a:spLocks noChangeArrowheads="1"/>
          </p:cNvSpPr>
          <p:nvPr/>
        </p:nvSpPr>
        <p:spPr bwMode="auto">
          <a:xfrm>
            <a:off x="5788025" y="420687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z</a:t>
            </a:r>
          </a:p>
        </p:txBody>
      </p:sp>
      <p:sp>
        <p:nvSpPr>
          <p:cNvPr id="89110" name="Line 22"/>
          <p:cNvSpPr>
            <a:spLocks noChangeShapeType="1"/>
          </p:cNvSpPr>
          <p:nvPr/>
        </p:nvSpPr>
        <p:spPr bwMode="auto">
          <a:xfrm>
            <a:off x="3263900" y="2617788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11" name="Line 23"/>
          <p:cNvSpPr>
            <a:spLocks noChangeShapeType="1"/>
          </p:cNvSpPr>
          <p:nvPr/>
        </p:nvSpPr>
        <p:spPr bwMode="auto">
          <a:xfrm flipV="1">
            <a:off x="4681538" y="2779713"/>
            <a:ext cx="1023937" cy="102870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12" name="Freeform 24"/>
          <p:cNvSpPr>
            <a:spLocks/>
          </p:cNvSpPr>
          <p:nvPr/>
        </p:nvSpPr>
        <p:spPr bwMode="auto">
          <a:xfrm>
            <a:off x="6146800" y="3797300"/>
            <a:ext cx="598488" cy="590550"/>
          </a:xfrm>
          <a:custGeom>
            <a:avLst/>
            <a:gdLst>
              <a:gd name="T0" fmla="*/ 0 w 377"/>
              <a:gd name="T1" fmla="*/ 254 h 372"/>
              <a:gd name="T2" fmla="*/ 145 w 377"/>
              <a:gd name="T3" fmla="*/ 363 h 372"/>
              <a:gd name="T4" fmla="*/ 345 w 377"/>
              <a:gd name="T5" fmla="*/ 308 h 372"/>
              <a:gd name="T6" fmla="*/ 336 w 377"/>
              <a:gd name="T7" fmla="*/ 136 h 372"/>
              <a:gd name="T8" fmla="*/ 209 w 377"/>
              <a:gd name="T9" fmla="*/ 17 h 372"/>
              <a:gd name="T10" fmla="*/ 36 w 377"/>
              <a:gd name="T11" fmla="*/ 36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7" h="372">
                <a:moveTo>
                  <a:pt x="0" y="254"/>
                </a:moveTo>
                <a:cubicBezTo>
                  <a:pt x="44" y="304"/>
                  <a:pt x="88" y="354"/>
                  <a:pt x="145" y="363"/>
                </a:cubicBezTo>
                <a:cubicBezTo>
                  <a:pt x="202" y="372"/>
                  <a:pt x="313" y="346"/>
                  <a:pt x="345" y="308"/>
                </a:cubicBezTo>
                <a:cubicBezTo>
                  <a:pt x="377" y="270"/>
                  <a:pt x="359" y="184"/>
                  <a:pt x="336" y="136"/>
                </a:cubicBezTo>
                <a:cubicBezTo>
                  <a:pt x="313" y="88"/>
                  <a:pt x="259" y="34"/>
                  <a:pt x="209" y="17"/>
                </a:cubicBezTo>
                <a:cubicBezTo>
                  <a:pt x="159" y="0"/>
                  <a:pt x="97" y="18"/>
                  <a:pt x="36" y="36"/>
                </a:cubicBezTo>
              </a:path>
            </a:pathLst>
          </a:custGeom>
          <a:noFill/>
          <a:ln w="9525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13" name="Text Box 25"/>
          <p:cNvSpPr txBox="1">
            <a:spLocks noChangeArrowheads="1"/>
          </p:cNvSpPr>
          <p:nvPr/>
        </p:nvSpPr>
        <p:spPr bwMode="auto">
          <a:xfrm>
            <a:off x="3357563" y="295116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/>
              <a:t>B</a:t>
            </a:r>
          </a:p>
        </p:txBody>
      </p:sp>
      <p:sp>
        <p:nvSpPr>
          <p:cNvPr id="89114" name="Text Box 26"/>
          <p:cNvSpPr txBox="1">
            <a:spLocks noChangeArrowheads="1"/>
          </p:cNvSpPr>
          <p:nvPr/>
        </p:nvSpPr>
        <p:spPr bwMode="auto">
          <a:xfrm>
            <a:off x="2606675" y="30226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/>
              <a:t>F</a:t>
            </a:r>
          </a:p>
        </p:txBody>
      </p:sp>
      <p:sp>
        <p:nvSpPr>
          <p:cNvPr id="89115" name="Text Box 27"/>
          <p:cNvSpPr txBox="1">
            <a:spLocks noChangeArrowheads="1"/>
          </p:cNvSpPr>
          <p:nvPr/>
        </p:nvSpPr>
        <p:spPr bwMode="auto">
          <a:xfrm>
            <a:off x="4872038" y="295116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/>
              <a:t>C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31CDA-0741-410D-BAB8-2980167CC4E5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05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553"/>
            <a:ext cx="8229600" cy="1401762"/>
          </a:xfrm>
        </p:spPr>
        <p:txBody>
          <a:bodyPr/>
          <a:lstStyle/>
          <a:p>
            <a:r>
              <a:rPr lang="en-US" altLang="en-US" dirty="0"/>
              <a:t>Example (DFS)</a:t>
            </a:r>
          </a:p>
        </p:txBody>
      </p:sp>
      <p:sp>
        <p:nvSpPr>
          <p:cNvPr id="90115" name="Oval 3"/>
          <p:cNvSpPr>
            <a:spLocks noChangeArrowheads="1"/>
          </p:cNvSpPr>
          <p:nvPr/>
        </p:nvSpPr>
        <p:spPr bwMode="auto">
          <a:xfrm>
            <a:off x="2678113" y="2303463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2716213" y="2366963"/>
            <a:ext cx="573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1/8</a:t>
            </a:r>
            <a:endParaRPr lang="en-US" altLang="en-US" b="1" u="none"/>
          </a:p>
        </p:txBody>
      </p:sp>
      <p:sp>
        <p:nvSpPr>
          <p:cNvPr id="90117" name="Oval 5"/>
          <p:cNvSpPr>
            <a:spLocks noChangeArrowheads="1"/>
          </p:cNvSpPr>
          <p:nvPr/>
        </p:nvSpPr>
        <p:spPr bwMode="auto">
          <a:xfrm>
            <a:off x="2678113" y="3719513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4/5</a:t>
            </a: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2773363" y="37544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b="1" u="none"/>
          </a:p>
        </p:txBody>
      </p:sp>
      <p:sp>
        <p:nvSpPr>
          <p:cNvPr id="90119" name="Oval 7"/>
          <p:cNvSpPr>
            <a:spLocks noChangeArrowheads="1"/>
          </p:cNvSpPr>
          <p:nvPr/>
        </p:nvSpPr>
        <p:spPr bwMode="auto">
          <a:xfrm>
            <a:off x="4159250" y="3713163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3/6</a:t>
            </a:r>
          </a:p>
        </p:txBody>
      </p:sp>
      <p:sp>
        <p:nvSpPr>
          <p:cNvPr id="90120" name="Line 8"/>
          <p:cNvSpPr>
            <a:spLocks noChangeShapeType="1"/>
          </p:cNvSpPr>
          <p:nvPr/>
        </p:nvSpPr>
        <p:spPr bwMode="auto">
          <a:xfrm>
            <a:off x="3254375" y="4008438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1" name="Oval 9"/>
          <p:cNvSpPr>
            <a:spLocks noChangeArrowheads="1"/>
          </p:cNvSpPr>
          <p:nvPr/>
        </p:nvSpPr>
        <p:spPr bwMode="auto">
          <a:xfrm>
            <a:off x="5640388" y="3722688"/>
            <a:ext cx="590550" cy="576262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10/</a:t>
            </a:r>
          </a:p>
        </p:txBody>
      </p:sp>
      <p:sp>
        <p:nvSpPr>
          <p:cNvPr id="90122" name="Oval 10"/>
          <p:cNvSpPr>
            <a:spLocks noChangeArrowheads="1"/>
          </p:cNvSpPr>
          <p:nvPr/>
        </p:nvSpPr>
        <p:spPr bwMode="auto">
          <a:xfrm>
            <a:off x="4154488" y="2308225"/>
            <a:ext cx="590550" cy="576263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2/7</a:t>
            </a:r>
          </a:p>
        </p:txBody>
      </p:sp>
      <p:sp>
        <p:nvSpPr>
          <p:cNvPr id="90123" name="Oval 11"/>
          <p:cNvSpPr>
            <a:spLocks noChangeArrowheads="1"/>
          </p:cNvSpPr>
          <p:nvPr/>
        </p:nvSpPr>
        <p:spPr bwMode="auto">
          <a:xfrm>
            <a:off x="5635625" y="2317750"/>
            <a:ext cx="590550" cy="576263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9/</a:t>
            </a:r>
          </a:p>
        </p:txBody>
      </p:sp>
      <p:sp>
        <p:nvSpPr>
          <p:cNvPr id="90124" name="Line 12"/>
          <p:cNvSpPr>
            <a:spLocks noChangeShapeType="1"/>
          </p:cNvSpPr>
          <p:nvPr/>
        </p:nvSpPr>
        <p:spPr bwMode="auto">
          <a:xfrm>
            <a:off x="2965450" y="2881313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5" name="Line 13"/>
          <p:cNvSpPr>
            <a:spLocks noChangeShapeType="1"/>
          </p:cNvSpPr>
          <p:nvPr/>
        </p:nvSpPr>
        <p:spPr bwMode="auto">
          <a:xfrm>
            <a:off x="4446588" y="2890838"/>
            <a:ext cx="0" cy="8429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6" name="Line 14"/>
          <p:cNvSpPr>
            <a:spLocks noChangeShapeType="1"/>
          </p:cNvSpPr>
          <p:nvPr/>
        </p:nvSpPr>
        <p:spPr bwMode="auto">
          <a:xfrm>
            <a:off x="5927725" y="2900363"/>
            <a:ext cx="0" cy="8429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7" name="Line 15"/>
          <p:cNvSpPr>
            <a:spLocks noChangeShapeType="1"/>
          </p:cNvSpPr>
          <p:nvPr/>
        </p:nvSpPr>
        <p:spPr bwMode="auto">
          <a:xfrm flipV="1">
            <a:off x="3173413" y="2757488"/>
            <a:ext cx="1023937" cy="102870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8" name="Text Box 16"/>
          <p:cNvSpPr txBox="1">
            <a:spLocks noChangeArrowheads="1"/>
          </p:cNvSpPr>
          <p:nvPr/>
        </p:nvSpPr>
        <p:spPr bwMode="auto">
          <a:xfrm>
            <a:off x="2844800" y="19065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u</a:t>
            </a:r>
          </a:p>
        </p:txBody>
      </p:sp>
      <p:sp>
        <p:nvSpPr>
          <p:cNvPr id="90129" name="Text Box 17"/>
          <p:cNvSpPr txBox="1">
            <a:spLocks noChangeArrowheads="1"/>
          </p:cNvSpPr>
          <p:nvPr/>
        </p:nvSpPr>
        <p:spPr bwMode="auto">
          <a:xfrm>
            <a:off x="4311650" y="19161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v</a:t>
            </a:r>
          </a:p>
        </p:txBody>
      </p:sp>
      <p:sp>
        <p:nvSpPr>
          <p:cNvPr id="90130" name="Text Box 18"/>
          <p:cNvSpPr txBox="1">
            <a:spLocks noChangeArrowheads="1"/>
          </p:cNvSpPr>
          <p:nvPr/>
        </p:nvSpPr>
        <p:spPr bwMode="auto">
          <a:xfrm>
            <a:off x="5778500" y="192563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w</a:t>
            </a:r>
          </a:p>
        </p:txBody>
      </p:sp>
      <p:sp>
        <p:nvSpPr>
          <p:cNvPr id="90131" name="Text Box 19"/>
          <p:cNvSpPr txBox="1">
            <a:spLocks noChangeArrowheads="1"/>
          </p:cNvSpPr>
          <p:nvPr/>
        </p:nvSpPr>
        <p:spPr bwMode="auto">
          <a:xfrm>
            <a:off x="2811463" y="42021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x</a:t>
            </a:r>
          </a:p>
        </p:txBody>
      </p:sp>
      <p:sp>
        <p:nvSpPr>
          <p:cNvPr id="90132" name="Text Box 20"/>
          <p:cNvSpPr txBox="1">
            <a:spLocks noChangeArrowheads="1"/>
          </p:cNvSpPr>
          <p:nvPr/>
        </p:nvSpPr>
        <p:spPr bwMode="auto">
          <a:xfrm>
            <a:off x="4306888" y="42116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y</a:t>
            </a:r>
          </a:p>
        </p:txBody>
      </p:sp>
      <p:sp>
        <p:nvSpPr>
          <p:cNvPr id="90133" name="Text Box 21"/>
          <p:cNvSpPr txBox="1">
            <a:spLocks noChangeArrowheads="1"/>
          </p:cNvSpPr>
          <p:nvPr/>
        </p:nvSpPr>
        <p:spPr bwMode="auto">
          <a:xfrm>
            <a:off x="5788025" y="420687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z</a:t>
            </a:r>
          </a:p>
        </p:txBody>
      </p:sp>
      <p:sp>
        <p:nvSpPr>
          <p:cNvPr id="90134" name="Line 22"/>
          <p:cNvSpPr>
            <a:spLocks noChangeShapeType="1"/>
          </p:cNvSpPr>
          <p:nvPr/>
        </p:nvSpPr>
        <p:spPr bwMode="auto">
          <a:xfrm>
            <a:off x="3263900" y="2617788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35" name="Line 23"/>
          <p:cNvSpPr>
            <a:spLocks noChangeShapeType="1"/>
          </p:cNvSpPr>
          <p:nvPr/>
        </p:nvSpPr>
        <p:spPr bwMode="auto">
          <a:xfrm flipV="1">
            <a:off x="4681538" y="2779713"/>
            <a:ext cx="1023937" cy="102870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36" name="Freeform 24"/>
          <p:cNvSpPr>
            <a:spLocks/>
          </p:cNvSpPr>
          <p:nvPr/>
        </p:nvSpPr>
        <p:spPr bwMode="auto">
          <a:xfrm>
            <a:off x="6146800" y="3797300"/>
            <a:ext cx="598488" cy="590550"/>
          </a:xfrm>
          <a:custGeom>
            <a:avLst/>
            <a:gdLst>
              <a:gd name="T0" fmla="*/ 0 w 377"/>
              <a:gd name="T1" fmla="*/ 254 h 372"/>
              <a:gd name="T2" fmla="*/ 145 w 377"/>
              <a:gd name="T3" fmla="*/ 363 h 372"/>
              <a:gd name="T4" fmla="*/ 345 w 377"/>
              <a:gd name="T5" fmla="*/ 308 h 372"/>
              <a:gd name="T6" fmla="*/ 336 w 377"/>
              <a:gd name="T7" fmla="*/ 136 h 372"/>
              <a:gd name="T8" fmla="*/ 209 w 377"/>
              <a:gd name="T9" fmla="*/ 17 h 372"/>
              <a:gd name="T10" fmla="*/ 36 w 377"/>
              <a:gd name="T11" fmla="*/ 36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7" h="372">
                <a:moveTo>
                  <a:pt x="0" y="254"/>
                </a:moveTo>
                <a:cubicBezTo>
                  <a:pt x="44" y="304"/>
                  <a:pt x="88" y="354"/>
                  <a:pt x="145" y="363"/>
                </a:cubicBezTo>
                <a:cubicBezTo>
                  <a:pt x="202" y="372"/>
                  <a:pt x="313" y="346"/>
                  <a:pt x="345" y="308"/>
                </a:cubicBezTo>
                <a:cubicBezTo>
                  <a:pt x="377" y="270"/>
                  <a:pt x="359" y="184"/>
                  <a:pt x="336" y="136"/>
                </a:cubicBezTo>
                <a:cubicBezTo>
                  <a:pt x="313" y="88"/>
                  <a:pt x="259" y="34"/>
                  <a:pt x="209" y="17"/>
                </a:cubicBezTo>
                <a:cubicBezTo>
                  <a:pt x="159" y="0"/>
                  <a:pt x="97" y="18"/>
                  <a:pt x="36" y="36"/>
                </a:cubicBezTo>
              </a:path>
            </a:pathLst>
          </a:custGeom>
          <a:noFill/>
          <a:ln w="9525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37" name="Text Box 25"/>
          <p:cNvSpPr txBox="1">
            <a:spLocks noChangeArrowheads="1"/>
          </p:cNvSpPr>
          <p:nvPr/>
        </p:nvSpPr>
        <p:spPr bwMode="auto">
          <a:xfrm>
            <a:off x="3357563" y="295116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/>
              <a:t>B</a:t>
            </a:r>
          </a:p>
        </p:txBody>
      </p:sp>
      <p:sp>
        <p:nvSpPr>
          <p:cNvPr id="90138" name="Text Box 26"/>
          <p:cNvSpPr txBox="1">
            <a:spLocks noChangeArrowheads="1"/>
          </p:cNvSpPr>
          <p:nvPr/>
        </p:nvSpPr>
        <p:spPr bwMode="auto">
          <a:xfrm>
            <a:off x="2606675" y="30226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/>
              <a:t>F</a:t>
            </a:r>
          </a:p>
        </p:txBody>
      </p:sp>
      <p:sp>
        <p:nvSpPr>
          <p:cNvPr id="90139" name="Text Box 27"/>
          <p:cNvSpPr txBox="1">
            <a:spLocks noChangeArrowheads="1"/>
          </p:cNvSpPr>
          <p:nvPr/>
        </p:nvSpPr>
        <p:spPr bwMode="auto">
          <a:xfrm>
            <a:off x="4872038" y="295116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/>
              <a:t>C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31CDA-0741-410D-BAB8-2980167CC4E5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8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553"/>
            <a:ext cx="8229600" cy="1401762"/>
          </a:xfrm>
        </p:spPr>
        <p:txBody>
          <a:bodyPr/>
          <a:lstStyle/>
          <a:p>
            <a:r>
              <a:rPr lang="en-US" altLang="en-US" dirty="0"/>
              <a:t>Example (DFS)</a:t>
            </a:r>
          </a:p>
        </p:txBody>
      </p:sp>
      <p:sp>
        <p:nvSpPr>
          <p:cNvPr id="91139" name="Oval 3"/>
          <p:cNvSpPr>
            <a:spLocks noChangeArrowheads="1"/>
          </p:cNvSpPr>
          <p:nvPr/>
        </p:nvSpPr>
        <p:spPr bwMode="auto">
          <a:xfrm>
            <a:off x="2678113" y="2303463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2716213" y="2366963"/>
            <a:ext cx="573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1/8</a:t>
            </a:r>
            <a:endParaRPr lang="en-US" altLang="en-US" b="1" u="none"/>
          </a:p>
        </p:txBody>
      </p:sp>
      <p:sp>
        <p:nvSpPr>
          <p:cNvPr id="91141" name="Oval 5"/>
          <p:cNvSpPr>
            <a:spLocks noChangeArrowheads="1"/>
          </p:cNvSpPr>
          <p:nvPr/>
        </p:nvSpPr>
        <p:spPr bwMode="auto">
          <a:xfrm>
            <a:off x="2678113" y="3719513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4/5</a:t>
            </a: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2773363" y="37544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b="1" u="none"/>
          </a:p>
        </p:txBody>
      </p:sp>
      <p:sp>
        <p:nvSpPr>
          <p:cNvPr id="91143" name="Oval 7"/>
          <p:cNvSpPr>
            <a:spLocks noChangeArrowheads="1"/>
          </p:cNvSpPr>
          <p:nvPr/>
        </p:nvSpPr>
        <p:spPr bwMode="auto">
          <a:xfrm>
            <a:off x="4159250" y="3713163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3/6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3254375" y="4008438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5" name="Oval 9"/>
          <p:cNvSpPr>
            <a:spLocks noChangeArrowheads="1"/>
          </p:cNvSpPr>
          <p:nvPr/>
        </p:nvSpPr>
        <p:spPr bwMode="auto">
          <a:xfrm>
            <a:off x="5640388" y="3722688"/>
            <a:ext cx="590550" cy="576262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10/</a:t>
            </a:r>
          </a:p>
        </p:txBody>
      </p:sp>
      <p:sp>
        <p:nvSpPr>
          <p:cNvPr id="91146" name="Oval 10"/>
          <p:cNvSpPr>
            <a:spLocks noChangeArrowheads="1"/>
          </p:cNvSpPr>
          <p:nvPr/>
        </p:nvSpPr>
        <p:spPr bwMode="auto">
          <a:xfrm>
            <a:off x="4154488" y="2308225"/>
            <a:ext cx="590550" cy="576263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2/7</a:t>
            </a:r>
          </a:p>
        </p:txBody>
      </p:sp>
      <p:sp>
        <p:nvSpPr>
          <p:cNvPr id="91147" name="Oval 11"/>
          <p:cNvSpPr>
            <a:spLocks noChangeArrowheads="1"/>
          </p:cNvSpPr>
          <p:nvPr/>
        </p:nvSpPr>
        <p:spPr bwMode="auto">
          <a:xfrm>
            <a:off x="5635625" y="2317750"/>
            <a:ext cx="590550" cy="576263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9/</a:t>
            </a:r>
          </a:p>
        </p:txBody>
      </p:sp>
      <p:sp>
        <p:nvSpPr>
          <p:cNvPr id="91148" name="Line 12"/>
          <p:cNvSpPr>
            <a:spLocks noChangeShapeType="1"/>
          </p:cNvSpPr>
          <p:nvPr/>
        </p:nvSpPr>
        <p:spPr bwMode="auto">
          <a:xfrm>
            <a:off x="2965450" y="2881313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9" name="Line 13"/>
          <p:cNvSpPr>
            <a:spLocks noChangeShapeType="1"/>
          </p:cNvSpPr>
          <p:nvPr/>
        </p:nvSpPr>
        <p:spPr bwMode="auto">
          <a:xfrm>
            <a:off x="4446588" y="2890838"/>
            <a:ext cx="0" cy="8429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50" name="Line 14"/>
          <p:cNvSpPr>
            <a:spLocks noChangeShapeType="1"/>
          </p:cNvSpPr>
          <p:nvPr/>
        </p:nvSpPr>
        <p:spPr bwMode="auto">
          <a:xfrm>
            <a:off x="5927725" y="2900363"/>
            <a:ext cx="0" cy="8429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51" name="Line 15"/>
          <p:cNvSpPr>
            <a:spLocks noChangeShapeType="1"/>
          </p:cNvSpPr>
          <p:nvPr/>
        </p:nvSpPr>
        <p:spPr bwMode="auto">
          <a:xfrm flipV="1">
            <a:off x="3173413" y="2757488"/>
            <a:ext cx="1023937" cy="102870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52" name="Text Box 16"/>
          <p:cNvSpPr txBox="1">
            <a:spLocks noChangeArrowheads="1"/>
          </p:cNvSpPr>
          <p:nvPr/>
        </p:nvSpPr>
        <p:spPr bwMode="auto">
          <a:xfrm>
            <a:off x="2844800" y="19065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u</a:t>
            </a:r>
          </a:p>
        </p:txBody>
      </p:sp>
      <p:sp>
        <p:nvSpPr>
          <p:cNvPr id="91153" name="Text Box 17"/>
          <p:cNvSpPr txBox="1">
            <a:spLocks noChangeArrowheads="1"/>
          </p:cNvSpPr>
          <p:nvPr/>
        </p:nvSpPr>
        <p:spPr bwMode="auto">
          <a:xfrm>
            <a:off x="4311650" y="19161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v</a:t>
            </a:r>
          </a:p>
        </p:txBody>
      </p:sp>
      <p:sp>
        <p:nvSpPr>
          <p:cNvPr id="91154" name="Text Box 18"/>
          <p:cNvSpPr txBox="1">
            <a:spLocks noChangeArrowheads="1"/>
          </p:cNvSpPr>
          <p:nvPr/>
        </p:nvSpPr>
        <p:spPr bwMode="auto">
          <a:xfrm>
            <a:off x="5778500" y="192563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w</a:t>
            </a:r>
          </a:p>
        </p:txBody>
      </p:sp>
      <p:sp>
        <p:nvSpPr>
          <p:cNvPr id="91155" name="Text Box 19"/>
          <p:cNvSpPr txBox="1">
            <a:spLocks noChangeArrowheads="1"/>
          </p:cNvSpPr>
          <p:nvPr/>
        </p:nvSpPr>
        <p:spPr bwMode="auto">
          <a:xfrm>
            <a:off x="2811463" y="42021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x</a:t>
            </a:r>
          </a:p>
        </p:txBody>
      </p:sp>
      <p:sp>
        <p:nvSpPr>
          <p:cNvPr id="91156" name="Text Box 20"/>
          <p:cNvSpPr txBox="1">
            <a:spLocks noChangeArrowheads="1"/>
          </p:cNvSpPr>
          <p:nvPr/>
        </p:nvSpPr>
        <p:spPr bwMode="auto">
          <a:xfrm>
            <a:off x="4306888" y="42116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y</a:t>
            </a:r>
          </a:p>
        </p:txBody>
      </p:sp>
      <p:sp>
        <p:nvSpPr>
          <p:cNvPr id="91157" name="Text Box 21"/>
          <p:cNvSpPr txBox="1">
            <a:spLocks noChangeArrowheads="1"/>
          </p:cNvSpPr>
          <p:nvPr/>
        </p:nvSpPr>
        <p:spPr bwMode="auto">
          <a:xfrm>
            <a:off x="5788025" y="420687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z</a:t>
            </a:r>
          </a:p>
        </p:txBody>
      </p:sp>
      <p:sp>
        <p:nvSpPr>
          <p:cNvPr id="91158" name="Line 22"/>
          <p:cNvSpPr>
            <a:spLocks noChangeShapeType="1"/>
          </p:cNvSpPr>
          <p:nvPr/>
        </p:nvSpPr>
        <p:spPr bwMode="auto">
          <a:xfrm>
            <a:off x="3263900" y="2617788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59" name="Line 23"/>
          <p:cNvSpPr>
            <a:spLocks noChangeShapeType="1"/>
          </p:cNvSpPr>
          <p:nvPr/>
        </p:nvSpPr>
        <p:spPr bwMode="auto">
          <a:xfrm flipV="1">
            <a:off x="4681538" y="2779713"/>
            <a:ext cx="1023937" cy="102870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60" name="Freeform 24"/>
          <p:cNvSpPr>
            <a:spLocks/>
          </p:cNvSpPr>
          <p:nvPr/>
        </p:nvSpPr>
        <p:spPr bwMode="auto">
          <a:xfrm>
            <a:off x="6146800" y="3797300"/>
            <a:ext cx="598488" cy="590550"/>
          </a:xfrm>
          <a:custGeom>
            <a:avLst/>
            <a:gdLst>
              <a:gd name="T0" fmla="*/ 0 w 377"/>
              <a:gd name="T1" fmla="*/ 254 h 372"/>
              <a:gd name="T2" fmla="*/ 145 w 377"/>
              <a:gd name="T3" fmla="*/ 363 h 372"/>
              <a:gd name="T4" fmla="*/ 345 w 377"/>
              <a:gd name="T5" fmla="*/ 308 h 372"/>
              <a:gd name="T6" fmla="*/ 336 w 377"/>
              <a:gd name="T7" fmla="*/ 136 h 372"/>
              <a:gd name="T8" fmla="*/ 209 w 377"/>
              <a:gd name="T9" fmla="*/ 17 h 372"/>
              <a:gd name="T10" fmla="*/ 36 w 377"/>
              <a:gd name="T11" fmla="*/ 36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7" h="372">
                <a:moveTo>
                  <a:pt x="0" y="254"/>
                </a:moveTo>
                <a:cubicBezTo>
                  <a:pt x="44" y="304"/>
                  <a:pt x="88" y="354"/>
                  <a:pt x="145" y="363"/>
                </a:cubicBezTo>
                <a:cubicBezTo>
                  <a:pt x="202" y="372"/>
                  <a:pt x="313" y="346"/>
                  <a:pt x="345" y="308"/>
                </a:cubicBezTo>
                <a:cubicBezTo>
                  <a:pt x="377" y="270"/>
                  <a:pt x="359" y="184"/>
                  <a:pt x="336" y="136"/>
                </a:cubicBezTo>
                <a:cubicBezTo>
                  <a:pt x="313" y="88"/>
                  <a:pt x="259" y="34"/>
                  <a:pt x="209" y="17"/>
                </a:cubicBezTo>
                <a:cubicBezTo>
                  <a:pt x="159" y="0"/>
                  <a:pt x="97" y="18"/>
                  <a:pt x="36" y="36"/>
                </a:cubicBezTo>
              </a:path>
            </a:pathLst>
          </a:custGeom>
          <a:noFill/>
          <a:ln w="9525" cap="flat" cmpd="sng">
            <a:solidFill>
              <a:schemeClr val="tx2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61" name="Text Box 25"/>
          <p:cNvSpPr txBox="1">
            <a:spLocks noChangeArrowheads="1"/>
          </p:cNvSpPr>
          <p:nvPr/>
        </p:nvSpPr>
        <p:spPr bwMode="auto">
          <a:xfrm>
            <a:off x="3357563" y="295116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/>
              <a:t>B</a:t>
            </a:r>
          </a:p>
        </p:txBody>
      </p:sp>
      <p:sp>
        <p:nvSpPr>
          <p:cNvPr id="91162" name="Text Box 26"/>
          <p:cNvSpPr txBox="1">
            <a:spLocks noChangeArrowheads="1"/>
          </p:cNvSpPr>
          <p:nvPr/>
        </p:nvSpPr>
        <p:spPr bwMode="auto">
          <a:xfrm>
            <a:off x="2606675" y="30226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/>
              <a:t>F</a:t>
            </a:r>
          </a:p>
        </p:txBody>
      </p:sp>
      <p:sp>
        <p:nvSpPr>
          <p:cNvPr id="91163" name="Text Box 27"/>
          <p:cNvSpPr txBox="1">
            <a:spLocks noChangeArrowheads="1"/>
          </p:cNvSpPr>
          <p:nvPr/>
        </p:nvSpPr>
        <p:spPr bwMode="auto">
          <a:xfrm>
            <a:off x="4872038" y="295116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/>
              <a:t>C</a:t>
            </a:r>
          </a:p>
        </p:txBody>
      </p:sp>
      <p:sp>
        <p:nvSpPr>
          <p:cNvPr id="91164" name="Text Box 28"/>
          <p:cNvSpPr txBox="1">
            <a:spLocks noChangeArrowheads="1"/>
          </p:cNvSpPr>
          <p:nvPr/>
        </p:nvSpPr>
        <p:spPr bwMode="auto">
          <a:xfrm>
            <a:off x="6734175" y="380206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/>
              <a:t>B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31CDA-0741-410D-BAB8-2980167CC4E5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553"/>
            <a:ext cx="8229600" cy="1401762"/>
          </a:xfrm>
        </p:spPr>
        <p:txBody>
          <a:bodyPr/>
          <a:lstStyle/>
          <a:p>
            <a:r>
              <a:rPr lang="en-US" altLang="en-US" dirty="0"/>
              <a:t>Example (DFS)</a:t>
            </a:r>
          </a:p>
        </p:txBody>
      </p:sp>
      <p:sp>
        <p:nvSpPr>
          <p:cNvPr id="92163" name="Oval 3"/>
          <p:cNvSpPr>
            <a:spLocks noChangeArrowheads="1"/>
          </p:cNvSpPr>
          <p:nvPr/>
        </p:nvSpPr>
        <p:spPr bwMode="auto">
          <a:xfrm>
            <a:off x="2678113" y="2303463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2716213" y="2366963"/>
            <a:ext cx="573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1/8</a:t>
            </a:r>
            <a:endParaRPr lang="en-US" altLang="en-US" b="1" u="none"/>
          </a:p>
        </p:txBody>
      </p:sp>
      <p:sp>
        <p:nvSpPr>
          <p:cNvPr id="92165" name="Oval 5"/>
          <p:cNvSpPr>
            <a:spLocks noChangeArrowheads="1"/>
          </p:cNvSpPr>
          <p:nvPr/>
        </p:nvSpPr>
        <p:spPr bwMode="auto">
          <a:xfrm>
            <a:off x="2678113" y="3719513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4/5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2773363" y="37544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b="1" u="none"/>
          </a:p>
        </p:txBody>
      </p:sp>
      <p:sp>
        <p:nvSpPr>
          <p:cNvPr id="92167" name="Oval 7"/>
          <p:cNvSpPr>
            <a:spLocks noChangeArrowheads="1"/>
          </p:cNvSpPr>
          <p:nvPr/>
        </p:nvSpPr>
        <p:spPr bwMode="auto">
          <a:xfrm>
            <a:off x="4159250" y="3713163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3/6</a:t>
            </a:r>
          </a:p>
        </p:txBody>
      </p:sp>
      <p:sp>
        <p:nvSpPr>
          <p:cNvPr id="92168" name="Line 8"/>
          <p:cNvSpPr>
            <a:spLocks noChangeShapeType="1"/>
          </p:cNvSpPr>
          <p:nvPr/>
        </p:nvSpPr>
        <p:spPr bwMode="auto">
          <a:xfrm>
            <a:off x="3254375" y="4008438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69" name="Oval 9"/>
          <p:cNvSpPr>
            <a:spLocks noChangeArrowheads="1"/>
          </p:cNvSpPr>
          <p:nvPr/>
        </p:nvSpPr>
        <p:spPr bwMode="auto">
          <a:xfrm>
            <a:off x="5640388" y="3722688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 u="none"/>
              <a:t>10/11</a:t>
            </a:r>
            <a:endParaRPr lang="en-US" altLang="en-US" b="1" u="none"/>
          </a:p>
        </p:txBody>
      </p:sp>
      <p:sp>
        <p:nvSpPr>
          <p:cNvPr id="92170" name="Oval 10"/>
          <p:cNvSpPr>
            <a:spLocks noChangeArrowheads="1"/>
          </p:cNvSpPr>
          <p:nvPr/>
        </p:nvSpPr>
        <p:spPr bwMode="auto">
          <a:xfrm>
            <a:off x="4154488" y="2308225"/>
            <a:ext cx="590550" cy="576263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2/7</a:t>
            </a:r>
          </a:p>
        </p:txBody>
      </p:sp>
      <p:sp>
        <p:nvSpPr>
          <p:cNvPr id="92171" name="Oval 11"/>
          <p:cNvSpPr>
            <a:spLocks noChangeArrowheads="1"/>
          </p:cNvSpPr>
          <p:nvPr/>
        </p:nvSpPr>
        <p:spPr bwMode="auto">
          <a:xfrm>
            <a:off x="5635625" y="2317750"/>
            <a:ext cx="590550" cy="576263"/>
          </a:xfrm>
          <a:prstGeom prst="ellipse">
            <a:avLst/>
          </a:prstGeom>
          <a:solidFill>
            <a:srgbClr val="CCEC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9/</a:t>
            </a:r>
          </a:p>
        </p:txBody>
      </p:sp>
      <p:sp>
        <p:nvSpPr>
          <p:cNvPr id="92172" name="Line 12"/>
          <p:cNvSpPr>
            <a:spLocks noChangeShapeType="1"/>
          </p:cNvSpPr>
          <p:nvPr/>
        </p:nvSpPr>
        <p:spPr bwMode="auto">
          <a:xfrm>
            <a:off x="2965450" y="2881313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73" name="Line 13"/>
          <p:cNvSpPr>
            <a:spLocks noChangeShapeType="1"/>
          </p:cNvSpPr>
          <p:nvPr/>
        </p:nvSpPr>
        <p:spPr bwMode="auto">
          <a:xfrm>
            <a:off x="4446588" y="2890838"/>
            <a:ext cx="0" cy="8429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74" name="Line 14"/>
          <p:cNvSpPr>
            <a:spLocks noChangeShapeType="1"/>
          </p:cNvSpPr>
          <p:nvPr/>
        </p:nvSpPr>
        <p:spPr bwMode="auto">
          <a:xfrm>
            <a:off x="5927725" y="2900363"/>
            <a:ext cx="0" cy="8429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75" name="Line 15"/>
          <p:cNvSpPr>
            <a:spLocks noChangeShapeType="1"/>
          </p:cNvSpPr>
          <p:nvPr/>
        </p:nvSpPr>
        <p:spPr bwMode="auto">
          <a:xfrm flipV="1">
            <a:off x="3173413" y="2757488"/>
            <a:ext cx="1023937" cy="102870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76" name="Text Box 16"/>
          <p:cNvSpPr txBox="1">
            <a:spLocks noChangeArrowheads="1"/>
          </p:cNvSpPr>
          <p:nvPr/>
        </p:nvSpPr>
        <p:spPr bwMode="auto">
          <a:xfrm>
            <a:off x="2844800" y="19065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u</a:t>
            </a:r>
          </a:p>
        </p:txBody>
      </p:sp>
      <p:sp>
        <p:nvSpPr>
          <p:cNvPr id="92177" name="Text Box 17"/>
          <p:cNvSpPr txBox="1">
            <a:spLocks noChangeArrowheads="1"/>
          </p:cNvSpPr>
          <p:nvPr/>
        </p:nvSpPr>
        <p:spPr bwMode="auto">
          <a:xfrm>
            <a:off x="4311650" y="19161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v</a:t>
            </a:r>
          </a:p>
        </p:txBody>
      </p:sp>
      <p:sp>
        <p:nvSpPr>
          <p:cNvPr id="92178" name="Text Box 18"/>
          <p:cNvSpPr txBox="1">
            <a:spLocks noChangeArrowheads="1"/>
          </p:cNvSpPr>
          <p:nvPr/>
        </p:nvSpPr>
        <p:spPr bwMode="auto">
          <a:xfrm>
            <a:off x="5778500" y="192563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w</a:t>
            </a:r>
          </a:p>
        </p:txBody>
      </p:sp>
      <p:sp>
        <p:nvSpPr>
          <p:cNvPr id="92179" name="Text Box 19"/>
          <p:cNvSpPr txBox="1">
            <a:spLocks noChangeArrowheads="1"/>
          </p:cNvSpPr>
          <p:nvPr/>
        </p:nvSpPr>
        <p:spPr bwMode="auto">
          <a:xfrm>
            <a:off x="2811463" y="42021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x</a:t>
            </a:r>
          </a:p>
        </p:txBody>
      </p:sp>
      <p:sp>
        <p:nvSpPr>
          <p:cNvPr id="92180" name="Text Box 20"/>
          <p:cNvSpPr txBox="1">
            <a:spLocks noChangeArrowheads="1"/>
          </p:cNvSpPr>
          <p:nvPr/>
        </p:nvSpPr>
        <p:spPr bwMode="auto">
          <a:xfrm>
            <a:off x="4306888" y="42116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y</a:t>
            </a:r>
          </a:p>
        </p:txBody>
      </p:sp>
      <p:sp>
        <p:nvSpPr>
          <p:cNvPr id="92181" name="Text Box 21"/>
          <p:cNvSpPr txBox="1">
            <a:spLocks noChangeArrowheads="1"/>
          </p:cNvSpPr>
          <p:nvPr/>
        </p:nvSpPr>
        <p:spPr bwMode="auto">
          <a:xfrm>
            <a:off x="5788025" y="420687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z</a:t>
            </a:r>
          </a:p>
        </p:txBody>
      </p:sp>
      <p:sp>
        <p:nvSpPr>
          <p:cNvPr id="92182" name="Line 22"/>
          <p:cNvSpPr>
            <a:spLocks noChangeShapeType="1"/>
          </p:cNvSpPr>
          <p:nvPr/>
        </p:nvSpPr>
        <p:spPr bwMode="auto">
          <a:xfrm>
            <a:off x="3263900" y="2617788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83" name="Line 23"/>
          <p:cNvSpPr>
            <a:spLocks noChangeShapeType="1"/>
          </p:cNvSpPr>
          <p:nvPr/>
        </p:nvSpPr>
        <p:spPr bwMode="auto">
          <a:xfrm flipV="1">
            <a:off x="4681538" y="2779713"/>
            <a:ext cx="1023937" cy="102870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84" name="Freeform 24"/>
          <p:cNvSpPr>
            <a:spLocks/>
          </p:cNvSpPr>
          <p:nvPr/>
        </p:nvSpPr>
        <p:spPr bwMode="auto">
          <a:xfrm>
            <a:off x="6146800" y="3797300"/>
            <a:ext cx="598488" cy="590550"/>
          </a:xfrm>
          <a:custGeom>
            <a:avLst/>
            <a:gdLst>
              <a:gd name="T0" fmla="*/ 0 w 377"/>
              <a:gd name="T1" fmla="*/ 254 h 372"/>
              <a:gd name="T2" fmla="*/ 145 w 377"/>
              <a:gd name="T3" fmla="*/ 363 h 372"/>
              <a:gd name="T4" fmla="*/ 345 w 377"/>
              <a:gd name="T5" fmla="*/ 308 h 372"/>
              <a:gd name="T6" fmla="*/ 336 w 377"/>
              <a:gd name="T7" fmla="*/ 136 h 372"/>
              <a:gd name="T8" fmla="*/ 209 w 377"/>
              <a:gd name="T9" fmla="*/ 17 h 372"/>
              <a:gd name="T10" fmla="*/ 36 w 377"/>
              <a:gd name="T11" fmla="*/ 36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7" h="372">
                <a:moveTo>
                  <a:pt x="0" y="254"/>
                </a:moveTo>
                <a:cubicBezTo>
                  <a:pt x="44" y="304"/>
                  <a:pt x="88" y="354"/>
                  <a:pt x="145" y="363"/>
                </a:cubicBezTo>
                <a:cubicBezTo>
                  <a:pt x="202" y="372"/>
                  <a:pt x="313" y="346"/>
                  <a:pt x="345" y="308"/>
                </a:cubicBezTo>
                <a:cubicBezTo>
                  <a:pt x="377" y="270"/>
                  <a:pt x="359" y="184"/>
                  <a:pt x="336" y="136"/>
                </a:cubicBezTo>
                <a:cubicBezTo>
                  <a:pt x="313" y="88"/>
                  <a:pt x="259" y="34"/>
                  <a:pt x="209" y="17"/>
                </a:cubicBezTo>
                <a:cubicBezTo>
                  <a:pt x="159" y="0"/>
                  <a:pt x="97" y="18"/>
                  <a:pt x="36" y="36"/>
                </a:cubicBezTo>
              </a:path>
            </a:pathLst>
          </a:custGeom>
          <a:noFill/>
          <a:ln w="9525" cap="flat" cmpd="sng">
            <a:solidFill>
              <a:schemeClr val="tx2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85" name="Text Box 25"/>
          <p:cNvSpPr txBox="1">
            <a:spLocks noChangeArrowheads="1"/>
          </p:cNvSpPr>
          <p:nvPr/>
        </p:nvSpPr>
        <p:spPr bwMode="auto">
          <a:xfrm>
            <a:off x="3357563" y="295116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/>
              <a:t>B</a:t>
            </a:r>
          </a:p>
        </p:txBody>
      </p:sp>
      <p:sp>
        <p:nvSpPr>
          <p:cNvPr id="92186" name="Text Box 26"/>
          <p:cNvSpPr txBox="1">
            <a:spLocks noChangeArrowheads="1"/>
          </p:cNvSpPr>
          <p:nvPr/>
        </p:nvSpPr>
        <p:spPr bwMode="auto">
          <a:xfrm>
            <a:off x="2606675" y="30226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/>
              <a:t>F</a:t>
            </a:r>
          </a:p>
        </p:txBody>
      </p:sp>
      <p:sp>
        <p:nvSpPr>
          <p:cNvPr id="92187" name="Text Box 27"/>
          <p:cNvSpPr txBox="1">
            <a:spLocks noChangeArrowheads="1"/>
          </p:cNvSpPr>
          <p:nvPr/>
        </p:nvSpPr>
        <p:spPr bwMode="auto">
          <a:xfrm>
            <a:off x="4872038" y="295116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/>
              <a:t>C</a:t>
            </a:r>
          </a:p>
        </p:txBody>
      </p:sp>
      <p:sp>
        <p:nvSpPr>
          <p:cNvPr id="92188" name="Text Box 28"/>
          <p:cNvSpPr txBox="1">
            <a:spLocks noChangeArrowheads="1"/>
          </p:cNvSpPr>
          <p:nvPr/>
        </p:nvSpPr>
        <p:spPr bwMode="auto">
          <a:xfrm>
            <a:off x="6734175" y="380206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/>
              <a:t>B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31CDA-0741-410D-BAB8-2980167CC4E5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63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456"/>
            <a:ext cx="8229600" cy="1401762"/>
          </a:xfrm>
        </p:spPr>
        <p:txBody>
          <a:bodyPr/>
          <a:lstStyle/>
          <a:p>
            <a:r>
              <a:rPr lang="en-US" altLang="en-US" dirty="0"/>
              <a:t>Example (DFS)</a:t>
            </a:r>
          </a:p>
        </p:txBody>
      </p:sp>
      <p:sp>
        <p:nvSpPr>
          <p:cNvPr id="93187" name="Oval 3"/>
          <p:cNvSpPr>
            <a:spLocks noChangeArrowheads="1"/>
          </p:cNvSpPr>
          <p:nvPr/>
        </p:nvSpPr>
        <p:spPr bwMode="auto">
          <a:xfrm>
            <a:off x="2678113" y="2303463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2716213" y="2366963"/>
            <a:ext cx="573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1/8</a:t>
            </a:r>
            <a:endParaRPr lang="en-US" altLang="en-US" b="1" u="none"/>
          </a:p>
        </p:txBody>
      </p:sp>
      <p:sp>
        <p:nvSpPr>
          <p:cNvPr id="93189" name="Oval 5"/>
          <p:cNvSpPr>
            <a:spLocks noChangeArrowheads="1"/>
          </p:cNvSpPr>
          <p:nvPr/>
        </p:nvSpPr>
        <p:spPr bwMode="auto">
          <a:xfrm>
            <a:off x="2678113" y="3719513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4/5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2773363" y="37544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b="1" u="none"/>
          </a:p>
        </p:txBody>
      </p:sp>
      <p:sp>
        <p:nvSpPr>
          <p:cNvPr id="93191" name="Oval 7"/>
          <p:cNvSpPr>
            <a:spLocks noChangeArrowheads="1"/>
          </p:cNvSpPr>
          <p:nvPr/>
        </p:nvSpPr>
        <p:spPr bwMode="auto">
          <a:xfrm>
            <a:off x="4159250" y="3713163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3/6</a:t>
            </a:r>
          </a:p>
        </p:txBody>
      </p:sp>
      <p:sp>
        <p:nvSpPr>
          <p:cNvPr id="93192" name="Line 8"/>
          <p:cNvSpPr>
            <a:spLocks noChangeShapeType="1"/>
          </p:cNvSpPr>
          <p:nvPr/>
        </p:nvSpPr>
        <p:spPr bwMode="auto">
          <a:xfrm>
            <a:off x="3254375" y="4008438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3" name="Oval 9"/>
          <p:cNvSpPr>
            <a:spLocks noChangeArrowheads="1"/>
          </p:cNvSpPr>
          <p:nvPr/>
        </p:nvSpPr>
        <p:spPr bwMode="auto">
          <a:xfrm>
            <a:off x="5640388" y="3722688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 u="none"/>
              <a:t>10/11</a:t>
            </a:r>
            <a:endParaRPr lang="en-US" altLang="en-US" b="1" u="none"/>
          </a:p>
        </p:txBody>
      </p:sp>
      <p:sp>
        <p:nvSpPr>
          <p:cNvPr id="93194" name="Oval 10"/>
          <p:cNvSpPr>
            <a:spLocks noChangeArrowheads="1"/>
          </p:cNvSpPr>
          <p:nvPr/>
        </p:nvSpPr>
        <p:spPr bwMode="auto">
          <a:xfrm>
            <a:off x="4154488" y="2308225"/>
            <a:ext cx="590550" cy="576263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2/7</a:t>
            </a:r>
          </a:p>
        </p:txBody>
      </p:sp>
      <p:sp>
        <p:nvSpPr>
          <p:cNvPr id="93195" name="Oval 11"/>
          <p:cNvSpPr>
            <a:spLocks noChangeArrowheads="1"/>
          </p:cNvSpPr>
          <p:nvPr/>
        </p:nvSpPr>
        <p:spPr bwMode="auto">
          <a:xfrm>
            <a:off x="5635625" y="2317750"/>
            <a:ext cx="590550" cy="576263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9/12</a:t>
            </a:r>
          </a:p>
        </p:txBody>
      </p:sp>
      <p:sp>
        <p:nvSpPr>
          <p:cNvPr id="93196" name="Line 12"/>
          <p:cNvSpPr>
            <a:spLocks noChangeShapeType="1"/>
          </p:cNvSpPr>
          <p:nvPr/>
        </p:nvSpPr>
        <p:spPr bwMode="auto">
          <a:xfrm>
            <a:off x="2965450" y="2881313"/>
            <a:ext cx="0" cy="842962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7" name="Line 13"/>
          <p:cNvSpPr>
            <a:spLocks noChangeShapeType="1"/>
          </p:cNvSpPr>
          <p:nvPr/>
        </p:nvSpPr>
        <p:spPr bwMode="auto">
          <a:xfrm>
            <a:off x="4446588" y="2890838"/>
            <a:ext cx="0" cy="8429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8" name="Line 14"/>
          <p:cNvSpPr>
            <a:spLocks noChangeShapeType="1"/>
          </p:cNvSpPr>
          <p:nvPr/>
        </p:nvSpPr>
        <p:spPr bwMode="auto">
          <a:xfrm>
            <a:off x="5927725" y="2900363"/>
            <a:ext cx="0" cy="8429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9" name="Line 15"/>
          <p:cNvSpPr>
            <a:spLocks noChangeShapeType="1"/>
          </p:cNvSpPr>
          <p:nvPr/>
        </p:nvSpPr>
        <p:spPr bwMode="auto">
          <a:xfrm flipV="1">
            <a:off x="3173413" y="2757488"/>
            <a:ext cx="1023937" cy="102870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00" name="Text Box 16"/>
          <p:cNvSpPr txBox="1">
            <a:spLocks noChangeArrowheads="1"/>
          </p:cNvSpPr>
          <p:nvPr/>
        </p:nvSpPr>
        <p:spPr bwMode="auto">
          <a:xfrm>
            <a:off x="2844800" y="19065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u</a:t>
            </a:r>
          </a:p>
        </p:txBody>
      </p:sp>
      <p:sp>
        <p:nvSpPr>
          <p:cNvPr id="93201" name="Text Box 17"/>
          <p:cNvSpPr txBox="1">
            <a:spLocks noChangeArrowheads="1"/>
          </p:cNvSpPr>
          <p:nvPr/>
        </p:nvSpPr>
        <p:spPr bwMode="auto">
          <a:xfrm>
            <a:off x="4311650" y="19161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v</a:t>
            </a:r>
          </a:p>
        </p:txBody>
      </p:sp>
      <p:sp>
        <p:nvSpPr>
          <p:cNvPr id="93202" name="Text Box 18"/>
          <p:cNvSpPr txBox="1">
            <a:spLocks noChangeArrowheads="1"/>
          </p:cNvSpPr>
          <p:nvPr/>
        </p:nvSpPr>
        <p:spPr bwMode="auto">
          <a:xfrm>
            <a:off x="5778500" y="192563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w</a:t>
            </a:r>
          </a:p>
        </p:txBody>
      </p:sp>
      <p:sp>
        <p:nvSpPr>
          <p:cNvPr id="93203" name="Text Box 19"/>
          <p:cNvSpPr txBox="1">
            <a:spLocks noChangeArrowheads="1"/>
          </p:cNvSpPr>
          <p:nvPr/>
        </p:nvSpPr>
        <p:spPr bwMode="auto">
          <a:xfrm>
            <a:off x="2811463" y="42021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x</a:t>
            </a:r>
          </a:p>
        </p:txBody>
      </p:sp>
      <p:sp>
        <p:nvSpPr>
          <p:cNvPr id="93204" name="Text Box 20"/>
          <p:cNvSpPr txBox="1">
            <a:spLocks noChangeArrowheads="1"/>
          </p:cNvSpPr>
          <p:nvPr/>
        </p:nvSpPr>
        <p:spPr bwMode="auto">
          <a:xfrm>
            <a:off x="4306888" y="42116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y</a:t>
            </a:r>
          </a:p>
        </p:txBody>
      </p:sp>
      <p:sp>
        <p:nvSpPr>
          <p:cNvPr id="93205" name="Text Box 21"/>
          <p:cNvSpPr txBox="1">
            <a:spLocks noChangeArrowheads="1"/>
          </p:cNvSpPr>
          <p:nvPr/>
        </p:nvSpPr>
        <p:spPr bwMode="auto">
          <a:xfrm>
            <a:off x="5788025" y="420687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z</a:t>
            </a:r>
          </a:p>
        </p:txBody>
      </p:sp>
      <p:sp>
        <p:nvSpPr>
          <p:cNvPr id="93206" name="Line 22"/>
          <p:cNvSpPr>
            <a:spLocks noChangeShapeType="1"/>
          </p:cNvSpPr>
          <p:nvPr/>
        </p:nvSpPr>
        <p:spPr bwMode="auto">
          <a:xfrm>
            <a:off x="3263900" y="2617788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07" name="Line 23"/>
          <p:cNvSpPr>
            <a:spLocks noChangeShapeType="1"/>
          </p:cNvSpPr>
          <p:nvPr/>
        </p:nvSpPr>
        <p:spPr bwMode="auto">
          <a:xfrm flipV="1">
            <a:off x="4681538" y="2779713"/>
            <a:ext cx="1023937" cy="102870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08" name="Freeform 24"/>
          <p:cNvSpPr>
            <a:spLocks/>
          </p:cNvSpPr>
          <p:nvPr/>
        </p:nvSpPr>
        <p:spPr bwMode="auto">
          <a:xfrm>
            <a:off x="6146800" y="3797300"/>
            <a:ext cx="598488" cy="590550"/>
          </a:xfrm>
          <a:custGeom>
            <a:avLst/>
            <a:gdLst>
              <a:gd name="T0" fmla="*/ 0 w 377"/>
              <a:gd name="T1" fmla="*/ 254 h 372"/>
              <a:gd name="T2" fmla="*/ 145 w 377"/>
              <a:gd name="T3" fmla="*/ 363 h 372"/>
              <a:gd name="T4" fmla="*/ 345 w 377"/>
              <a:gd name="T5" fmla="*/ 308 h 372"/>
              <a:gd name="T6" fmla="*/ 336 w 377"/>
              <a:gd name="T7" fmla="*/ 136 h 372"/>
              <a:gd name="T8" fmla="*/ 209 w 377"/>
              <a:gd name="T9" fmla="*/ 17 h 372"/>
              <a:gd name="T10" fmla="*/ 36 w 377"/>
              <a:gd name="T11" fmla="*/ 36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7" h="372">
                <a:moveTo>
                  <a:pt x="0" y="254"/>
                </a:moveTo>
                <a:cubicBezTo>
                  <a:pt x="44" y="304"/>
                  <a:pt x="88" y="354"/>
                  <a:pt x="145" y="363"/>
                </a:cubicBezTo>
                <a:cubicBezTo>
                  <a:pt x="202" y="372"/>
                  <a:pt x="313" y="346"/>
                  <a:pt x="345" y="308"/>
                </a:cubicBezTo>
                <a:cubicBezTo>
                  <a:pt x="377" y="270"/>
                  <a:pt x="359" y="184"/>
                  <a:pt x="336" y="136"/>
                </a:cubicBezTo>
                <a:cubicBezTo>
                  <a:pt x="313" y="88"/>
                  <a:pt x="259" y="34"/>
                  <a:pt x="209" y="17"/>
                </a:cubicBezTo>
                <a:cubicBezTo>
                  <a:pt x="159" y="0"/>
                  <a:pt x="97" y="18"/>
                  <a:pt x="36" y="36"/>
                </a:cubicBezTo>
              </a:path>
            </a:pathLst>
          </a:custGeom>
          <a:noFill/>
          <a:ln w="9525" cap="flat" cmpd="sng">
            <a:solidFill>
              <a:schemeClr val="tx2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09" name="Text Box 25"/>
          <p:cNvSpPr txBox="1">
            <a:spLocks noChangeArrowheads="1"/>
          </p:cNvSpPr>
          <p:nvPr/>
        </p:nvSpPr>
        <p:spPr bwMode="auto">
          <a:xfrm>
            <a:off x="3357563" y="295116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/>
              <a:t>B</a:t>
            </a:r>
          </a:p>
        </p:txBody>
      </p:sp>
      <p:sp>
        <p:nvSpPr>
          <p:cNvPr id="93210" name="Text Box 26"/>
          <p:cNvSpPr txBox="1">
            <a:spLocks noChangeArrowheads="1"/>
          </p:cNvSpPr>
          <p:nvPr/>
        </p:nvSpPr>
        <p:spPr bwMode="auto">
          <a:xfrm>
            <a:off x="2606675" y="30226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/>
              <a:t>F</a:t>
            </a:r>
          </a:p>
        </p:txBody>
      </p:sp>
      <p:sp>
        <p:nvSpPr>
          <p:cNvPr id="93211" name="Text Box 27"/>
          <p:cNvSpPr txBox="1">
            <a:spLocks noChangeArrowheads="1"/>
          </p:cNvSpPr>
          <p:nvPr/>
        </p:nvSpPr>
        <p:spPr bwMode="auto">
          <a:xfrm>
            <a:off x="4872038" y="295116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/>
              <a:t>C</a:t>
            </a:r>
          </a:p>
        </p:txBody>
      </p:sp>
      <p:sp>
        <p:nvSpPr>
          <p:cNvPr id="93212" name="Text Box 28"/>
          <p:cNvSpPr txBox="1">
            <a:spLocks noChangeArrowheads="1"/>
          </p:cNvSpPr>
          <p:nvPr/>
        </p:nvSpPr>
        <p:spPr bwMode="auto">
          <a:xfrm>
            <a:off x="6734175" y="380206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/>
              <a:t>B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31CDA-0741-410D-BAB8-2980167CC4E5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43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01762"/>
          </a:xfrm>
        </p:spPr>
        <p:txBody>
          <a:bodyPr/>
          <a:lstStyle/>
          <a:p>
            <a:r>
              <a:rPr lang="en-US" altLang="en-US" dirty="0" smtClean="0"/>
              <a:t>Formally: Graphs</a:t>
            </a:r>
            <a:endParaRPr lang="en-US" alt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89916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i="1" dirty="0">
                <a:solidFill>
                  <a:srgbClr val="CC3300"/>
                </a:solidFill>
              </a:rPr>
              <a:t>Graph G</a:t>
            </a:r>
            <a:r>
              <a:rPr lang="en-US" altLang="en-US" sz="2800" dirty="0">
                <a:solidFill>
                  <a:srgbClr val="CC3300"/>
                </a:solidFill>
              </a:rPr>
              <a:t> = (</a:t>
            </a:r>
            <a:r>
              <a:rPr lang="en-US" altLang="en-US" sz="2800" i="1" dirty="0">
                <a:solidFill>
                  <a:srgbClr val="CC3300"/>
                </a:solidFill>
              </a:rPr>
              <a:t>V</a:t>
            </a:r>
            <a:r>
              <a:rPr lang="en-US" altLang="en-US" sz="2800" dirty="0">
                <a:solidFill>
                  <a:srgbClr val="CC3300"/>
                </a:solidFill>
              </a:rPr>
              <a:t>, </a:t>
            </a:r>
            <a:r>
              <a:rPr lang="en-US" altLang="en-US" sz="2800" i="1" dirty="0">
                <a:solidFill>
                  <a:srgbClr val="CC3300"/>
                </a:solidFill>
              </a:rPr>
              <a:t>E</a:t>
            </a:r>
            <a:r>
              <a:rPr lang="en-US" altLang="en-US" sz="2800" dirty="0">
                <a:solidFill>
                  <a:srgbClr val="CC3300"/>
                </a:solidFill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sz="2400" i="1" dirty="0"/>
              <a:t>V</a:t>
            </a:r>
            <a:r>
              <a:rPr lang="en-US" altLang="en-US" sz="2400" dirty="0"/>
              <a:t> = set of vertices</a:t>
            </a:r>
          </a:p>
          <a:p>
            <a:pPr lvl="1">
              <a:lnSpc>
                <a:spcPct val="90000"/>
              </a:lnSpc>
            </a:pPr>
            <a:r>
              <a:rPr lang="en-US" altLang="en-US" sz="2400" i="1" dirty="0"/>
              <a:t>E</a:t>
            </a:r>
            <a:r>
              <a:rPr lang="en-US" altLang="en-US" sz="2400" dirty="0"/>
              <a:t> = set of edges </a:t>
            </a:r>
            <a:r>
              <a:rPr lang="en-US" altLang="en-US" sz="2400" dirty="0">
                <a:sym typeface="Symbol" pitchFamily="18" charset="2"/>
              </a:rPr>
              <a:t> (</a:t>
            </a:r>
            <a:r>
              <a:rPr lang="en-US" altLang="en-US" sz="2400" i="1" dirty="0">
                <a:sym typeface="Symbol" pitchFamily="18" charset="2"/>
              </a:rPr>
              <a:t>V</a:t>
            </a:r>
            <a:r>
              <a:rPr lang="en-US" altLang="en-US" sz="2400" dirty="0">
                <a:sym typeface="Symbol" pitchFamily="18" charset="2"/>
              </a:rPr>
              <a:t></a:t>
            </a:r>
            <a:r>
              <a:rPr lang="en-US" altLang="en-US" sz="2400" i="1" dirty="0">
                <a:sym typeface="Symbol" pitchFamily="18" charset="2"/>
              </a:rPr>
              <a:t>V</a:t>
            </a:r>
            <a:r>
              <a:rPr lang="en-US" altLang="en-US" sz="2400" dirty="0">
                <a:sym typeface="Symbol" pitchFamily="18" charset="2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sym typeface="Symbol" pitchFamily="18" charset="2"/>
              </a:rPr>
              <a:t>Types of graphs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rgbClr val="CC3300"/>
                </a:solidFill>
                <a:sym typeface="Symbol" pitchFamily="18" charset="2"/>
              </a:rPr>
              <a:t>Undirected:</a:t>
            </a:r>
            <a:r>
              <a:rPr lang="en-US" altLang="en-US" sz="2400" dirty="0">
                <a:sym typeface="Symbol" pitchFamily="18" charset="2"/>
              </a:rPr>
              <a:t> edge </a:t>
            </a:r>
            <a:r>
              <a:rPr lang="en-US" altLang="en-US" sz="2400" dirty="0">
                <a:solidFill>
                  <a:schemeClr val="hlink"/>
                </a:solidFill>
                <a:sym typeface="Symbol" pitchFamily="18" charset="2"/>
              </a:rPr>
              <a:t>(</a:t>
            </a:r>
            <a:r>
              <a:rPr lang="en-US" altLang="en-US" sz="2400" i="1" dirty="0">
                <a:solidFill>
                  <a:schemeClr val="hlink"/>
                </a:solidFill>
                <a:sym typeface="Symbol" pitchFamily="18" charset="2"/>
              </a:rPr>
              <a:t>u</a:t>
            </a:r>
            <a:r>
              <a:rPr lang="en-US" altLang="en-US" sz="2400" dirty="0">
                <a:solidFill>
                  <a:schemeClr val="hlink"/>
                </a:solidFill>
                <a:sym typeface="Symbol" pitchFamily="18" charset="2"/>
              </a:rPr>
              <a:t>, </a:t>
            </a:r>
            <a:r>
              <a:rPr lang="en-US" altLang="en-US" sz="2400" i="1" dirty="0">
                <a:solidFill>
                  <a:schemeClr val="hlink"/>
                </a:solidFill>
                <a:sym typeface="Symbol" pitchFamily="18" charset="2"/>
              </a:rPr>
              <a:t>v</a:t>
            </a:r>
            <a:r>
              <a:rPr lang="en-US" altLang="en-US" sz="2400" dirty="0">
                <a:solidFill>
                  <a:schemeClr val="hlink"/>
                </a:solidFill>
                <a:sym typeface="Symbol" pitchFamily="18" charset="2"/>
              </a:rPr>
              <a:t>) = (</a:t>
            </a:r>
            <a:r>
              <a:rPr lang="en-US" altLang="en-US" sz="2400" i="1" dirty="0">
                <a:solidFill>
                  <a:schemeClr val="hlink"/>
                </a:solidFill>
                <a:sym typeface="Symbol" pitchFamily="18" charset="2"/>
              </a:rPr>
              <a:t>v</a:t>
            </a:r>
            <a:r>
              <a:rPr lang="en-US" altLang="en-US" sz="2400" dirty="0">
                <a:solidFill>
                  <a:schemeClr val="hlink"/>
                </a:solidFill>
                <a:sym typeface="Symbol" pitchFamily="18" charset="2"/>
              </a:rPr>
              <a:t>, </a:t>
            </a:r>
            <a:r>
              <a:rPr lang="en-US" altLang="en-US" sz="2400" i="1" dirty="0">
                <a:solidFill>
                  <a:schemeClr val="hlink"/>
                </a:solidFill>
                <a:sym typeface="Symbol" pitchFamily="18" charset="2"/>
              </a:rPr>
              <a:t>u</a:t>
            </a:r>
            <a:r>
              <a:rPr lang="en-US" altLang="en-US" sz="2400" dirty="0">
                <a:solidFill>
                  <a:schemeClr val="hlink"/>
                </a:solidFill>
                <a:sym typeface="Symbol" pitchFamily="18" charset="2"/>
              </a:rPr>
              <a:t>)</a:t>
            </a:r>
            <a:r>
              <a:rPr lang="en-US" altLang="en-US" sz="2400" dirty="0">
                <a:sym typeface="Symbol" pitchFamily="18" charset="2"/>
              </a:rPr>
              <a:t>; for all </a:t>
            </a:r>
            <a:r>
              <a:rPr lang="en-US" altLang="en-US" sz="2400" i="1" dirty="0">
                <a:sym typeface="Symbol" pitchFamily="18" charset="2"/>
              </a:rPr>
              <a:t>v</a:t>
            </a:r>
            <a:r>
              <a:rPr lang="en-US" altLang="en-US" sz="2400" dirty="0">
                <a:sym typeface="Symbol" pitchFamily="18" charset="2"/>
              </a:rPr>
              <a:t>, (</a:t>
            </a:r>
            <a:r>
              <a:rPr lang="en-US" altLang="en-US" sz="2400" i="1" dirty="0">
                <a:sym typeface="Symbol" pitchFamily="18" charset="2"/>
              </a:rPr>
              <a:t>v</a:t>
            </a:r>
            <a:r>
              <a:rPr lang="en-US" altLang="en-US" sz="2400" dirty="0">
                <a:sym typeface="Symbol" pitchFamily="18" charset="2"/>
              </a:rPr>
              <a:t>, </a:t>
            </a:r>
            <a:r>
              <a:rPr lang="en-US" altLang="en-US" sz="2400" i="1" dirty="0">
                <a:sym typeface="Symbol" pitchFamily="18" charset="2"/>
              </a:rPr>
              <a:t>v</a:t>
            </a:r>
            <a:r>
              <a:rPr lang="en-US" altLang="en-US" sz="2400" dirty="0">
                <a:sym typeface="Symbol" pitchFamily="18" charset="2"/>
              </a:rPr>
              <a:t>)  </a:t>
            </a:r>
            <a:r>
              <a:rPr lang="en-US" altLang="en-US" sz="2400" i="1" dirty="0">
                <a:sym typeface="Symbol" pitchFamily="18" charset="2"/>
              </a:rPr>
              <a:t>E</a:t>
            </a:r>
            <a:r>
              <a:rPr lang="en-US" altLang="en-US" sz="2400" dirty="0">
                <a:sym typeface="Symbol" pitchFamily="18" charset="2"/>
              </a:rPr>
              <a:t> (</a:t>
            </a:r>
            <a:r>
              <a:rPr lang="en-US" altLang="en-US" sz="2400" dirty="0">
                <a:solidFill>
                  <a:schemeClr val="hlink"/>
                </a:solidFill>
                <a:sym typeface="Symbol" pitchFamily="18" charset="2"/>
              </a:rPr>
              <a:t>No self loops.</a:t>
            </a:r>
            <a:r>
              <a:rPr lang="en-US" altLang="en-US" sz="2400" dirty="0">
                <a:sym typeface="Symbol" pitchFamily="18" charset="2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rgbClr val="CC3300"/>
                </a:solidFill>
                <a:sym typeface="Symbol" pitchFamily="18" charset="2"/>
              </a:rPr>
              <a:t>Directed:</a:t>
            </a:r>
            <a:r>
              <a:rPr lang="en-US" altLang="en-US" sz="2400" dirty="0">
                <a:sym typeface="Symbol" pitchFamily="18" charset="2"/>
              </a:rPr>
              <a:t> (</a:t>
            </a:r>
            <a:r>
              <a:rPr lang="en-US" altLang="en-US" sz="2400" i="1" dirty="0">
                <a:sym typeface="Symbol" pitchFamily="18" charset="2"/>
              </a:rPr>
              <a:t>u</a:t>
            </a:r>
            <a:r>
              <a:rPr lang="en-US" altLang="en-US" sz="2400" dirty="0">
                <a:sym typeface="Symbol" pitchFamily="18" charset="2"/>
              </a:rPr>
              <a:t>, </a:t>
            </a:r>
            <a:r>
              <a:rPr lang="en-US" altLang="en-US" sz="2400" i="1" dirty="0">
                <a:sym typeface="Symbol" pitchFamily="18" charset="2"/>
              </a:rPr>
              <a:t>v</a:t>
            </a:r>
            <a:r>
              <a:rPr lang="en-US" altLang="en-US" sz="2400" dirty="0">
                <a:sym typeface="Symbol" pitchFamily="18" charset="2"/>
              </a:rPr>
              <a:t>) is edge from </a:t>
            </a:r>
            <a:r>
              <a:rPr lang="en-US" altLang="en-US" sz="2400" i="1" dirty="0">
                <a:sym typeface="Symbol" pitchFamily="18" charset="2"/>
              </a:rPr>
              <a:t>u</a:t>
            </a:r>
            <a:r>
              <a:rPr lang="en-US" altLang="en-US" sz="2400" dirty="0">
                <a:sym typeface="Symbol" pitchFamily="18" charset="2"/>
              </a:rPr>
              <a:t> to </a:t>
            </a:r>
            <a:r>
              <a:rPr lang="en-US" altLang="en-US" sz="2400" i="1" dirty="0">
                <a:sym typeface="Symbol" pitchFamily="18" charset="2"/>
              </a:rPr>
              <a:t>v</a:t>
            </a:r>
            <a:r>
              <a:rPr lang="en-US" altLang="en-US" sz="2400" dirty="0">
                <a:sym typeface="Symbol" pitchFamily="18" charset="2"/>
              </a:rPr>
              <a:t>, denoted as </a:t>
            </a:r>
            <a:r>
              <a:rPr lang="en-US" altLang="en-US" sz="2400" i="1" dirty="0">
                <a:sym typeface="Symbol" pitchFamily="18" charset="2"/>
              </a:rPr>
              <a:t>u </a:t>
            </a:r>
            <a:r>
              <a:rPr lang="en-US" altLang="en-US" sz="2400" dirty="0">
                <a:sym typeface="Symbol" pitchFamily="18" charset="2"/>
              </a:rPr>
              <a:t></a:t>
            </a:r>
            <a:r>
              <a:rPr lang="en-US" altLang="en-US" sz="2400" i="1" dirty="0">
                <a:sym typeface="Symbol" pitchFamily="18" charset="2"/>
              </a:rPr>
              <a:t> v</a:t>
            </a:r>
            <a:r>
              <a:rPr lang="en-US" altLang="en-US" sz="2400" dirty="0">
                <a:sym typeface="Symbol" pitchFamily="18" charset="2"/>
              </a:rPr>
              <a:t>. Self loops are allowed.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rgbClr val="CC3300"/>
                </a:solidFill>
                <a:sym typeface="Symbol" pitchFamily="18" charset="2"/>
              </a:rPr>
              <a:t>Weighted</a:t>
            </a:r>
            <a:r>
              <a:rPr lang="en-US" altLang="en-US" sz="2400" dirty="0">
                <a:sym typeface="Symbol" pitchFamily="18" charset="2"/>
              </a:rPr>
              <a:t>: </a:t>
            </a:r>
            <a:r>
              <a:rPr lang="en-US" altLang="en-US" sz="2400" dirty="0">
                <a:solidFill>
                  <a:schemeClr val="hlink"/>
                </a:solidFill>
                <a:sym typeface="Symbol" pitchFamily="18" charset="2"/>
              </a:rPr>
              <a:t>each edge has</a:t>
            </a:r>
            <a:r>
              <a:rPr lang="en-US" altLang="en-US" sz="2400" dirty="0">
                <a:sym typeface="Symbol" pitchFamily="18" charset="2"/>
              </a:rPr>
              <a:t> an associated </a:t>
            </a:r>
            <a:r>
              <a:rPr lang="en-US" altLang="en-US" sz="2400" dirty="0">
                <a:solidFill>
                  <a:schemeClr val="hlink"/>
                </a:solidFill>
                <a:sym typeface="Symbol" pitchFamily="18" charset="2"/>
              </a:rPr>
              <a:t>weight</a:t>
            </a:r>
            <a:r>
              <a:rPr lang="en-US" altLang="en-US" sz="2400" dirty="0">
                <a:sym typeface="Symbol" pitchFamily="18" charset="2"/>
              </a:rPr>
              <a:t>, given by a weight function </a:t>
            </a:r>
            <a:r>
              <a:rPr lang="en-US" altLang="en-US" sz="2400" i="1" dirty="0">
                <a:solidFill>
                  <a:schemeClr val="hlink"/>
                </a:solidFill>
                <a:sym typeface="Symbol" pitchFamily="18" charset="2"/>
              </a:rPr>
              <a:t>w </a:t>
            </a:r>
            <a:r>
              <a:rPr lang="en-US" altLang="en-US" sz="2400" dirty="0">
                <a:solidFill>
                  <a:schemeClr val="hlink"/>
                </a:solidFill>
                <a:sym typeface="Symbol" pitchFamily="18" charset="2"/>
              </a:rPr>
              <a:t>: </a:t>
            </a:r>
            <a:r>
              <a:rPr lang="en-US" altLang="en-US" sz="2400" i="1" dirty="0">
                <a:solidFill>
                  <a:schemeClr val="hlink"/>
                </a:solidFill>
                <a:sym typeface="Symbol" pitchFamily="18" charset="2"/>
              </a:rPr>
              <a:t>E</a:t>
            </a:r>
            <a:r>
              <a:rPr lang="en-US" altLang="en-US" sz="2400" dirty="0">
                <a:solidFill>
                  <a:schemeClr val="hlink"/>
                </a:solidFill>
                <a:sym typeface="Symbol" pitchFamily="18" charset="2"/>
              </a:rPr>
              <a:t>  </a:t>
            </a:r>
            <a:r>
              <a:rPr lang="en-US" altLang="en-US" sz="2400" b="1" dirty="0">
                <a:solidFill>
                  <a:schemeClr val="hlink"/>
                </a:solidFill>
                <a:sym typeface="Symbol" pitchFamily="18" charset="2"/>
              </a:rPr>
              <a:t>R</a:t>
            </a:r>
            <a:r>
              <a:rPr lang="en-US" altLang="en-US" sz="2400" dirty="0">
                <a:sym typeface="Symbol" pitchFamily="18" charset="2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rgbClr val="CC3300"/>
                </a:solidFill>
                <a:sym typeface="Symbol" pitchFamily="18" charset="2"/>
              </a:rPr>
              <a:t>Dense:</a:t>
            </a:r>
            <a:r>
              <a:rPr lang="en-US" altLang="en-US" sz="2400" dirty="0">
                <a:sym typeface="Symbol" pitchFamily="18" charset="2"/>
              </a:rPr>
              <a:t> </a:t>
            </a:r>
            <a:r>
              <a:rPr lang="en-US" altLang="en-US" sz="2400" dirty="0">
                <a:solidFill>
                  <a:schemeClr val="hlink"/>
                </a:solidFill>
                <a:sym typeface="Symbol" pitchFamily="18" charset="2"/>
              </a:rPr>
              <a:t>|</a:t>
            </a:r>
            <a:r>
              <a:rPr lang="en-US" altLang="en-US" sz="2400" i="1" dirty="0">
                <a:solidFill>
                  <a:schemeClr val="hlink"/>
                </a:solidFill>
                <a:sym typeface="Symbol" pitchFamily="18" charset="2"/>
              </a:rPr>
              <a:t>E</a:t>
            </a:r>
            <a:r>
              <a:rPr lang="en-US" altLang="en-US" sz="2400" dirty="0">
                <a:solidFill>
                  <a:schemeClr val="hlink"/>
                </a:solidFill>
                <a:sym typeface="Symbol" pitchFamily="18" charset="2"/>
              </a:rPr>
              <a:t>|  |</a:t>
            </a:r>
            <a:r>
              <a:rPr lang="en-US" altLang="en-US" sz="2400" i="1" dirty="0">
                <a:solidFill>
                  <a:schemeClr val="hlink"/>
                </a:solidFill>
                <a:sym typeface="Symbol" pitchFamily="18" charset="2"/>
              </a:rPr>
              <a:t>V</a:t>
            </a:r>
            <a:r>
              <a:rPr lang="en-US" altLang="en-US" sz="2400" dirty="0">
                <a:solidFill>
                  <a:schemeClr val="hlink"/>
                </a:solidFill>
                <a:sym typeface="Symbol" pitchFamily="18" charset="2"/>
              </a:rPr>
              <a:t>|</a:t>
            </a:r>
            <a:r>
              <a:rPr lang="en-US" altLang="en-US" sz="2400" baseline="30000" dirty="0">
                <a:solidFill>
                  <a:schemeClr val="hlink"/>
                </a:solidFill>
                <a:sym typeface="Symbol" pitchFamily="18" charset="2"/>
              </a:rPr>
              <a:t>2</a:t>
            </a:r>
            <a:r>
              <a:rPr lang="en-US" altLang="en-US" sz="2400" dirty="0">
                <a:sym typeface="Symbol" pitchFamily="18" charset="2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rgbClr val="CC3300"/>
                </a:solidFill>
                <a:sym typeface="Symbol" pitchFamily="18" charset="2"/>
              </a:rPr>
              <a:t>Sparse:</a:t>
            </a:r>
            <a:r>
              <a:rPr lang="en-US" altLang="en-US" sz="2400" dirty="0">
                <a:sym typeface="Symbol" pitchFamily="18" charset="2"/>
              </a:rPr>
              <a:t> </a:t>
            </a:r>
            <a:r>
              <a:rPr lang="en-US" altLang="en-US" sz="2400" dirty="0">
                <a:solidFill>
                  <a:schemeClr val="hlink"/>
                </a:solidFill>
                <a:sym typeface="Symbol" pitchFamily="18" charset="2"/>
              </a:rPr>
              <a:t>|</a:t>
            </a:r>
            <a:r>
              <a:rPr lang="en-US" altLang="en-US" sz="2400" i="1" dirty="0">
                <a:solidFill>
                  <a:schemeClr val="hlink"/>
                </a:solidFill>
                <a:sym typeface="Symbol" pitchFamily="18" charset="2"/>
              </a:rPr>
              <a:t>E</a:t>
            </a:r>
            <a:r>
              <a:rPr lang="en-US" altLang="en-US" sz="2400" dirty="0">
                <a:solidFill>
                  <a:schemeClr val="hlink"/>
                </a:solidFill>
                <a:sym typeface="Symbol" pitchFamily="18" charset="2"/>
              </a:rPr>
              <a:t>| &lt;&lt; |</a:t>
            </a:r>
            <a:r>
              <a:rPr lang="en-US" altLang="en-US" sz="2400" i="1" dirty="0">
                <a:solidFill>
                  <a:schemeClr val="hlink"/>
                </a:solidFill>
                <a:sym typeface="Symbol" pitchFamily="18" charset="2"/>
              </a:rPr>
              <a:t>V</a:t>
            </a:r>
            <a:r>
              <a:rPr lang="en-US" altLang="en-US" sz="2400" dirty="0">
                <a:solidFill>
                  <a:schemeClr val="hlink"/>
                </a:solidFill>
                <a:sym typeface="Symbol" pitchFamily="18" charset="2"/>
              </a:rPr>
              <a:t>|</a:t>
            </a:r>
            <a:r>
              <a:rPr lang="en-US" altLang="en-US" sz="2400" baseline="30000" dirty="0">
                <a:solidFill>
                  <a:schemeClr val="hlink"/>
                </a:solidFill>
                <a:sym typeface="Symbol" pitchFamily="18" charset="2"/>
              </a:rPr>
              <a:t>2</a:t>
            </a:r>
            <a:r>
              <a:rPr lang="en-US" altLang="en-US" sz="2400" dirty="0">
                <a:sym typeface="Symbol" pitchFamily="18" charset="2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sym typeface="Symbol" pitchFamily="18" charset="2"/>
              </a:rPr>
              <a:t>|</a:t>
            </a:r>
            <a:r>
              <a:rPr lang="en-US" altLang="en-US" sz="2800" i="1" dirty="0">
                <a:sym typeface="Symbol" pitchFamily="18" charset="2"/>
              </a:rPr>
              <a:t>E</a:t>
            </a:r>
            <a:r>
              <a:rPr lang="en-US" altLang="en-US" sz="2800" dirty="0">
                <a:sym typeface="Symbol" pitchFamily="18" charset="2"/>
              </a:rPr>
              <a:t>| = </a:t>
            </a:r>
            <a:r>
              <a:rPr lang="en-US" altLang="en-US" sz="2800" i="1" dirty="0">
                <a:sym typeface="Symbol" pitchFamily="18" charset="2"/>
              </a:rPr>
              <a:t>O</a:t>
            </a:r>
            <a:r>
              <a:rPr lang="en-US" altLang="en-US" sz="2800" dirty="0">
                <a:sym typeface="Symbol" pitchFamily="18" charset="2"/>
              </a:rPr>
              <a:t>(|</a:t>
            </a:r>
            <a:r>
              <a:rPr lang="en-US" altLang="en-US" sz="2800" i="1" dirty="0">
                <a:sym typeface="Symbol" pitchFamily="18" charset="2"/>
              </a:rPr>
              <a:t>V|</a:t>
            </a:r>
            <a:r>
              <a:rPr lang="en-US" altLang="en-US" sz="2800" baseline="30000" dirty="0">
                <a:sym typeface="Symbol" pitchFamily="18" charset="2"/>
              </a:rPr>
              <a:t>2</a:t>
            </a:r>
            <a:r>
              <a:rPr lang="en-US" altLang="en-US" sz="2800" dirty="0">
                <a:sym typeface="Symbol" pitchFamily="18" charset="2"/>
              </a:rPr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DE723-E4A6-45D8-8E09-BDE5416E667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2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504"/>
            <a:ext cx="8229600" cy="1401762"/>
          </a:xfrm>
        </p:spPr>
        <p:txBody>
          <a:bodyPr/>
          <a:lstStyle/>
          <a:p>
            <a:r>
              <a:rPr lang="en-US" altLang="en-US" dirty="0"/>
              <a:t>Analysis of DFS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56625" cy="4876800"/>
          </a:xfrm>
        </p:spPr>
        <p:txBody>
          <a:bodyPr/>
          <a:lstStyle/>
          <a:p>
            <a:r>
              <a:rPr lang="en-US" altLang="en-US" sz="2800" dirty="0"/>
              <a:t>Loops on lines 1-2 &amp; 5-7 take </a:t>
            </a:r>
            <a:r>
              <a:rPr lang="en-US" altLang="en-US" sz="2400" dirty="0">
                <a:solidFill>
                  <a:srgbClr val="CC3300"/>
                </a:solidFill>
                <a:sym typeface="Symbol" pitchFamily="18" charset="2"/>
              </a:rPr>
              <a:t></a:t>
            </a:r>
            <a:r>
              <a:rPr lang="en-US" altLang="en-US" sz="2400" dirty="0">
                <a:solidFill>
                  <a:srgbClr val="CC3300"/>
                </a:solidFill>
              </a:rPr>
              <a:t>(</a:t>
            </a:r>
            <a:r>
              <a:rPr lang="en-US" altLang="en-US" sz="2400" i="1" dirty="0">
                <a:solidFill>
                  <a:srgbClr val="CC3300"/>
                </a:solidFill>
              </a:rPr>
              <a:t>V</a:t>
            </a:r>
            <a:r>
              <a:rPr lang="en-US" altLang="en-US" sz="2400" dirty="0">
                <a:solidFill>
                  <a:srgbClr val="CC3300"/>
                </a:solidFill>
              </a:rPr>
              <a:t>)</a:t>
            </a:r>
            <a:r>
              <a:rPr lang="en-US" altLang="en-US" sz="2800" dirty="0"/>
              <a:t> time, excluding time to execute DFS-Visit.</a:t>
            </a:r>
          </a:p>
          <a:p>
            <a:endParaRPr lang="en-US" altLang="en-US" sz="1200" dirty="0"/>
          </a:p>
          <a:p>
            <a:r>
              <a:rPr lang="en-US" altLang="en-US" sz="2800" dirty="0"/>
              <a:t>DFS-Visit is called once for each white vertex </a:t>
            </a:r>
            <a:r>
              <a:rPr lang="en-US" altLang="en-US" sz="2400" i="1" dirty="0" err="1"/>
              <a:t>v</a:t>
            </a:r>
            <a:r>
              <a:rPr lang="en-US" altLang="en-US" sz="2400" dirty="0" err="1">
                <a:sym typeface="Symbol" pitchFamily="18" charset="2"/>
              </a:rPr>
              <a:t></a:t>
            </a:r>
            <a:r>
              <a:rPr lang="en-US" altLang="en-US" sz="2400" i="1" dirty="0" err="1">
                <a:sym typeface="Symbol" pitchFamily="18" charset="2"/>
              </a:rPr>
              <a:t>V</a:t>
            </a:r>
            <a:r>
              <a:rPr lang="en-US" altLang="en-US" sz="2800" dirty="0"/>
              <a:t> when </a:t>
            </a:r>
            <a:r>
              <a:rPr lang="en-US" altLang="en-US" sz="2800" dirty="0" smtClean="0"/>
              <a:t>it is </a:t>
            </a:r>
            <a:r>
              <a:rPr lang="en-US" altLang="en-US" sz="2800" dirty="0"/>
              <a:t>painted gray the first time.  Lines 3-6 of DFS-Visit is executed |</a:t>
            </a:r>
            <a:r>
              <a:rPr lang="en-US" altLang="en-US" sz="2800" dirty="0" err="1"/>
              <a:t>Adj</a:t>
            </a:r>
            <a:r>
              <a:rPr lang="en-US" altLang="en-US" sz="2800" dirty="0"/>
              <a:t>[</a:t>
            </a:r>
            <a:r>
              <a:rPr lang="en-US" altLang="en-US" sz="2800" i="1" dirty="0"/>
              <a:t>v</a:t>
            </a:r>
            <a:r>
              <a:rPr lang="en-US" altLang="en-US" sz="2800" dirty="0"/>
              <a:t>]| times. The total cost of executing DFS-Visit is </a:t>
            </a:r>
            <a:r>
              <a:rPr lang="en-US" altLang="en-US" sz="2800" dirty="0">
                <a:solidFill>
                  <a:srgbClr val="CC3300"/>
                </a:solidFill>
                <a:sym typeface="Symbol" pitchFamily="18" charset="2"/>
              </a:rPr>
              <a:t></a:t>
            </a:r>
            <a:r>
              <a:rPr lang="en-US" altLang="en-US" sz="2400" i="1" baseline="-25000" dirty="0" err="1">
                <a:solidFill>
                  <a:srgbClr val="CC3300"/>
                </a:solidFill>
              </a:rPr>
              <a:t>v</a:t>
            </a:r>
            <a:r>
              <a:rPr lang="en-US" altLang="en-US" sz="2400" baseline="-25000" dirty="0" err="1">
                <a:solidFill>
                  <a:srgbClr val="CC3300"/>
                </a:solidFill>
                <a:sym typeface="Symbol" pitchFamily="18" charset="2"/>
              </a:rPr>
              <a:t></a:t>
            </a:r>
            <a:r>
              <a:rPr lang="en-US" altLang="en-US" sz="2400" i="1" baseline="-25000" dirty="0" err="1">
                <a:solidFill>
                  <a:srgbClr val="CC3300"/>
                </a:solidFill>
                <a:sym typeface="Symbol" pitchFamily="18" charset="2"/>
              </a:rPr>
              <a:t>V</a:t>
            </a:r>
            <a:r>
              <a:rPr lang="en-US" altLang="en-US" sz="2800" dirty="0" err="1">
                <a:solidFill>
                  <a:srgbClr val="CC3300"/>
                </a:solidFill>
              </a:rPr>
              <a:t>|Adj</a:t>
            </a:r>
            <a:r>
              <a:rPr lang="en-US" altLang="en-US" sz="2800" dirty="0">
                <a:solidFill>
                  <a:srgbClr val="CC3300"/>
                </a:solidFill>
              </a:rPr>
              <a:t>[</a:t>
            </a:r>
            <a:r>
              <a:rPr lang="en-US" altLang="en-US" sz="2800" i="1" dirty="0">
                <a:solidFill>
                  <a:srgbClr val="CC3300"/>
                </a:solidFill>
              </a:rPr>
              <a:t>v</a:t>
            </a:r>
            <a:r>
              <a:rPr lang="en-US" altLang="en-US" sz="2800" dirty="0">
                <a:solidFill>
                  <a:srgbClr val="CC3300"/>
                </a:solidFill>
              </a:rPr>
              <a:t>]| = </a:t>
            </a:r>
            <a:r>
              <a:rPr lang="en-US" altLang="en-US" sz="2400" dirty="0">
                <a:solidFill>
                  <a:srgbClr val="CC3300"/>
                </a:solidFill>
                <a:sym typeface="Symbol" pitchFamily="18" charset="2"/>
              </a:rPr>
              <a:t></a:t>
            </a:r>
            <a:r>
              <a:rPr lang="en-US" altLang="en-US" sz="2400" dirty="0">
                <a:solidFill>
                  <a:srgbClr val="CC3300"/>
                </a:solidFill>
              </a:rPr>
              <a:t>(</a:t>
            </a:r>
            <a:r>
              <a:rPr lang="en-US" altLang="en-US" sz="2400" i="1" dirty="0">
                <a:solidFill>
                  <a:srgbClr val="CC3300"/>
                </a:solidFill>
              </a:rPr>
              <a:t>E</a:t>
            </a:r>
            <a:r>
              <a:rPr lang="en-US" altLang="en-US" sz="2400" dirty="0">
                <a:solidFill>
                  <a:srgbClr val="CC3300"/>
                </a:solidFill>
              </a:rPr>
              <a:t>)</a:t>
            </a:r>
            <a:r>
              <a:rPr lang="en-US" altLang="en-US" sz="2800" dirty="0"/>
              <a:t> </a:t>
            </a:r>
          </a:p>
          <a:p>
            <a:endParaRPr lang="en-US" altLang="en-US" sz="1200" dirty="0"/>
          </a:p>
          <a:p>
            <a:r>
              <a:rPr lang="en-US" altLang="en-US" sz="2800" dirty="0"/>
              <a:t>Total running time of DFS is</a:t>
            </a:r>
            <a:r>
              <a:rPr lang="en-US" altLang="en-US" sz="2800" i="1" dirty="0"/>
              <a:t> </a:t>
            </a:r>
            <a:r>
              <a:rPr lang="en-US" altLang="en-US" sz="2800" dirty="0">
                <a:solidFill>
                  <a:srgbClr val="CC3300"/>
                </a:solidFill>
                <a:sym typeface="Symbol" pitchFamily="18" charset="2"/>
              </a:rPr>
              <a:t></a:t>
            </a:r>
            <a:r>
              <a:rPr lang="en-US" altLang="en-US" sz="2800" dirty="0">
                <a:solidFill>
                  <a:srgbClr val="CC3300"/>
                </a:solidFill>
              </a:rPr>
              <a:t>(</a:t>
            </a:r>
            <a:r>
              <a:rPr lang="en-US" altLang="en-US" sz="2800" i="1" dirty="0">
                <a:solidFill>
                  <a:srgbClr val="CC3300"/>
                </a:solidFill>
              </a:rPr>
              <a:t>V+E</a:t>
            </a:r>
            <a:r>
              <a:rPr lang="en-US" altLang="en-US" sz="2800" dirty="0">
                <a:solidFill>
                  <a:srgbClr val="CC3300"/>
                </a:solidFill>
              </a:rPr>
              <a:t>)</a:t>
            </a:r>
            <a:r>
              <a:rPr lang="en-US" altLang="en-US" sz="2800" i="1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DE723-E4A6-45D8-8E09-BDE5416E6675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1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8553"/>
            <a:ext cx="8229600" cy="1401762"/>
          </a:xfrm>
        </p:spPr>
        <p:txBody>
          <a:bodyPr/>
          <a:lstStyle/>
          <a:p>
            <a:r>
              <a:rPr lang="en-US" altLang="en-US" dirty="0"/>
              <a:t>Parenthesis Theorem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839200" cy="2667000"/>
          </a:xfrm>
          <a:solidFill>
            <a:srgbClr val="CCECFF"/>
          </a:solidFill>
          <a:ln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400" b="1" u="sng">
                <a:solidFill>
                  <a:srgbClr val="CC3300"/>
                </a:solidFill>
              </a:rPr>
              <a:t>Theorem 22.7</a:t>
            </a:r>
          </a:p>
          <a:p>
            <a:pPr>
              <a:buFont typeface="Wingdings" pitchFamily="2" charset="2"/>
              <a:buNone/>
            </a:pPr>
            <a:r>
              <a:rPr lang="en-US" altLang="en-US" sz="2400"/>
              <a:t>For all </a:t>
            </a:r>
            <a:r>
              <a:rPr lang="en-US" altLang="en-US" sz="2400" i="1"/>
              <a:t>u</a:t>
            </a:r>
            <a:r>
              <a:rPr lang="en-US" altLang="en-US" sz="2400" i="1">
                <a:latin typeface="RMTMI" charset="-95"/>
              </a:rPr>
              <a:t>, </a:t>
            </a:r>
            <a:r>
              <a:rPr lang="en-US" altLang="en-US" sz="2400" i="1"/>
              <a:t>v</a:t>
            </a:r>
            <a:r>
              <a:rPr lang="en-US" altLang="en-US" sz="2400"/>
              <a:t>, exactly one of the following holds:</a:t>
            </a:r>
          </a:p>
          <a:p>
            <a:pPr>
              <a:buFont typeface="Wingdings" pitchFamily="2" charset="2"/>
              <a:buNone/>
            </a:pPr>
            <a:r>
              <a:rPr lang="en-US" altLang="en-US" sz="2400"/>
              <a:t>1. </a:t>
            </a:r>
            <a:r>
              <a:rPr lang="en-US" altLang="en-US" sz="2400" i="1"/>
              <a:t>d</a:t>
            </a:r>
            <a:r>
              <a:rPr lang="en-US" altLang="en-US" sz="2400"/>
              <a:t>[</a:t>
            </a:r>
            <a:r>
              <a:rPr lang="en-US" altLang="en-US" sz="2400" i="1"/>
              <a:t>u</a:t>
            </a:r>
            <a:r>
              <a:rPr lang="en-US" altLang="en-US" sz="2400"/>
              <a:t>] </a:t>
            </a:r>
            <a:r>
              <a:rPr lang="en-US" altLang="en-US" sz="2400" i="1">
                <a:latin typeface="RMTMI" charset="-95"/>
              </a:rPr>
              <a:t>&lt; </a:t>
            </a:r>
            <a:r>
              <a:rPr lang="en-US" altLang="en-US" sz="2400" i="1"/>
              <a:t>f </a:t>
            </a:r>
            <a:r>
              <a:rPr lang="en-US" altLang="en-US" sz="2400"/>
              <a:t>[</a:t>
            </a:r>
            <a:r>
              <a:rPr lang="en-US" altLang="en-US" sz="2400" i="1"/>
              <a:t>u</a:t>
            </a:r>
            <a:r>
              <a:rPr lang="en-US" altLang="en-US" sz="2400"/>
              <a:t>] </a:t>
            </a:r>
            <a:r>
              <a:rPr lang="en-US" altLang="en-US" sz="2400" i="1">
                <a:latin typeface="RMTMI" charset="-95"/>
              </a:rPr>
              <a:t>&lt; </a:t>
            </a:r>
            <a:r>
              <a:rPr lang="en-US" altLang="en-US" sz="2400" i="1"/>
              <a:t>d</a:t>
            </a:r>
            <a:r>
              <a:rPr lang="en-US" altLang="en-US" sz="2400"/>
              <a:t>[</a:t>
            </a:r>
            <a:r>
              <a:rPr lang="en-US" altLang="en-US" sz="2400" i="1"/>
              <a:t>v</a:t>
            </a:r>
            <a:r>
              <a:rPr lang="en-US" altLang="en-US" sz="2400"/>
              <a:t>] </a:t>
            </a:r>
            <a:r>
              <a:rPr lang="en-US" altLang="en-US" sz="2400" i="1">
                <a:latin typeface="RMTMI" charset="-95"/>
              </a:rPr>
              <a:t>&lt; </a:t>
            </a:r>
            <a:r>
              <a:rPr lang="en-US" altLang="en-US" sz="2400" i="1"/>
              <a:t>f </a:t>
            </a:r>
            <a:r>
              <a:rPr lang="en-US" altLang="en-US" sz="2400"/>
              <a:t>[</a:t>
            </a:r>
            <a:r>
              <a:rPr lang="en-US" altLang="en-US" sz="2400" i="1"/>
              <a:t>v</a:t>
            </a:r>
            <a:r>
              <a:rPr lang="en-US" altLang="en-US" sz="2400"/>
              <a:t>] or </a:t>
            </a:r>
            <a:r>
              <a:rPr lang="en-US" altLang="en-US" sz="2400" i="1"/>
              <a:t>d</a:t>
            </a:r>
            <a:r>
              <a:rPr lang="en-US" altLang="en-US" sz="2400"/>
              <a:t>[</a:t>
            </a:r>
            <a:r>
              <a:rPr lang="en-US" altLang="en-US" sz="2400" i="1"/>
              <a:t>v</a:t>
            </a:r>
            <a:r>
              <a:rPr lang="en-US" altLang="en-US" sz="2400"/>
              <a:t>] </a:t>
            </a:r>
            <a:r>
              <a:rPr lang="en-US" altLang="en-US" sz="2400" i="1">
                <a:latin typeface="RMTMI" charset="-95"/>
              </a:rPr>
              <a:t>&lt; </a:t>
            </a:r>
            <a:r>
              <a:rPr lang="en-US" altLang="en-US" sz="2400" i="1"/>
              <a:t>f </a:t>
            </a:r>
            <a:r>
              <a:rPr lang="en-US" altLang="en-US" sz="2400"/>
              <a:t>[</a:t>
            </a:r>
            <a:r>
              <a:rPr lang="en-US" altLang="en-US" sz="2400" i="1"/>
              <a:t>v</a:t>
            </a:r>
            <a:r>
              <a:rPr lang="en-US" altLang="en-US" sz="2400"/>
              <a:t>] </a:t>
            </a:r>
            <a:r>
              <a:rPr lang="en-US" altLang="en-US" sz="2400" i="1">
                <a:latin typeface="RMTMI" charset="-95"/>
              </a:rPr>
              <a:t>&lt; </a:t>
            </a:r>
            <a:r>
              <a:rPr lang="en-US" altLang="en-US" sz="2400" i="1"/>
              <a:t>d</a:t>
            </a:r>
            <a:r>
              <a:rPr lang="en-US" altLang="en-US" sz="2400"/>
              <a:t>[</a:t>
            </a:r>
            <a:r>
              <a:rPr lang="en-US" altLang="en-US" sz="2400" i="1"/>
              <a:t>u</a:t>
            </a:r>
            <a:r>
              <a:rPr lang="en-US" altLang="en-US" sz="2400"/>
              <a:t>] </a:t>
            </a:r>
            <a:r>
              <a:rPr lang="en-US" altLang="en-US" sz="2400" i="1">
                <a:latin typeface="RMTMI" charset="-95"/>
              </a:rPr>
              <a:t>&lt; </a:t>
            </a:r>
            <a:r>
              <a:rPr lang="en-US" altLang="en-US" sz="2400" i="1"/>
              <a:t>f </a:t>
            </a:r>
            <a:r>
              <a:rPr lang="en-US" altLang="en-US" sz="2400"/>
              <a:t>[</a:t>
            </a:r>
            <a:r>
              <a:rPr lang="en-US" altLang="en-US" sz="2400" i="1"/>
              <a:t>u</a:t>
            </a:r>
            <a:r>
              <a:rPr lang="en-US" altLang="en-US" sz="2400"/>
              <a:t>] and neither </a:t>
            </a:r>
            <a:r>
              <a:rPr lang="en-US" altLang="en-US" sz="2400" i="1"/>
              <a:t>u </a:t>
            </a:r>
            <a:r>
              <a:rPr lang="en-US" altLang="en-US" sz="2400"/>
              <a:t>nor </a:t>
            </a:r>
            <a:r>
              <a:rPr lang="en-US" altLang="en-US" sz="2400" i="1"/>
              <a:t>v</a:t>
            </a:r>
            <a:r>
              <a:rPr lang="en-US" altLang="en-US" sz="2400" i="1">
                <a:latin typeface="RMTMI" charset="-95"/>
              </a:rPr>
              <a:t> </a:t>
            </a:r>
            <a:r>
              <a:rPr lang="en-US" altLang="en-US" sz="2400"/>
              <a:t>is a descendant of the other.</a:t>
            </a:r>
          </a:p>
          <a:p>
            <a:pPr>
              <a:buFont typeface="Wingdings" pitchFamily="2" charset="2"/>
              <a:buNone/>
            </a:pPr>
            <a:r>
              <a:rPr lang="en-US" altLang="en-US" sz="2400"/>
              <a:t>2. </a:t>
            </a:r>
            <a:r>
              <a:rPr lang="en-US" altLang="en-US" sz="2400" i="1"/>
              <a:t>d</a:t>
            </a:r>
            <a:r>
              <a:rPr lang="en-US" altLang="en-US" sz="2400"/>
              <a:t>[</a:t>
            </a:r>
            <a:r>
              <a:rPr lang="en-US" altLang="en-US" sz="2400" i="1"/>
              <a:t>u</a:t>
            </a:r>
            <a:r>
              <a:rPr lang="en-US" altLang="en-US" sz="2400"/>
              <a:t>] </a:t>
            </a:r>
            <a:r>
              <a:rPr lang="en-US" altLang="en-US" sz="2400" i="1">
                <a:latin typeface="RMTMI" charset="-95"/>
              </a:rPr>
              <a:t>&lt; </a:t>
            </a:r>
            <a:r>
              <a:rPr lang="en-US" altLang="en-US" sz="2400" i="1"/>
              <a:t>d</a:t>
            </a:r>
            <a:r>
              <a:rPr lang="en-US" altLang="en-US" sz="2400"/>
              <a:t>[</a:t>
            </a:r>
            <a:r>
              <a:rPr lang="en-US" altLang="en-US" sz="2400" i="1"/>
              <a:t>v</a:t>
            </a:r>
            <a:r>
              <a:rPr lang="en-US" altLang="en-US" sz="2400"/>
              <a:t>] </a:t>
            </a:r>
            <a:r>
              <a:rPr lang="en-US" altLang="en-US" sz="2400" i="1">
                <a:latin typeface="RMTMI" charset="-95"/>
              </a:rPr>
              <a:t>&lt; </a:t>
            </a:r>
            <a:r>
              <a:rPr lang="en-US" altLang="en-US" sz="2400" i="1"/>
              <a:t>f </a:t>
            </a:r>
            <a:r>
              <a:rPr lang="en-US" altLang="en-US" sz="2400"/>
              <a:t>[</a:t>
            </a:r>
            <a:r>
              <a:rPr lang="en-US" altLang="en-US" sz="2400" i="1"/>
              <a:t>v</a:t>
            </a:r>
            <a:r>
              <a:rPr lang="en-US" altLang="en-US" sz="2400"/>
              <a:t>] </a:t>
            </a:r>
            <a:r>
              <a:rPr lang="en-US" altLang="en-US" sz="2400" i="1">
                <a:latin typeface="RMTMI" charset="-95"/>
              </a:rPr>
              <a:t>&lt; </a:t>
            </a:r>
            <a:r>
              <a:rPr lang="en-US" altLang="en-US" sz="2400" i="1"/>
              <a:t>f </a:t>
            </a:r>
            <a:r>
              <a:rPr lang="en-US" altLang="en-US" sz="2400"/>
              <a:t>[</a:t>
            </a:r>
            <a:r>
              <a:rPr lang="en-US" altLang="en-US" sz="2400" i="1"/>
              <a:t>u</a:t>
            </a:r>
            <a:r>
              <a:rPr lang="en-US" altLang="en-US" sz="2400"/>
              <a:t>] and </a:t>
            </a:r>
            <a:r>
              <a:rPr lang="en-US" altLang="en-US" sz="2400" i="1"/>
              <a:t>v</a:t>
            </a:r>
            <a:r>
              <a:rPr lang="en-US" altLang="en-US" sz="2400" i="1">
                <a:latin typeface="RMTMI" charset="-95"/>
              </a:rPr>
              <a:t> </a:t>
            </a:r>
            <a:r>
              <a:rPr lang="en-US" altLang="en-US" sz="2400"/>
              <a:t>is a descendant of </a:t>
            </a:r>
            <a:r>
              <a:rPr lang="en-US" altLang="en-US" sz="2400" i="1"/>
              <a:t>u</a:t>
            </a:r>
            <a:r>
              <a:rPr lang="en-US" altLang="en-US" sz="2400"/>
              <a:t>.</a:t>
            </a:r>
          </a:p>
          <a:p>
            <a:pPr>
              <a:buFont typeface="Wingdings" pitchFamily="2" charset="2"/>
              <a:buNone/>
            </a:pPr>
            <a:r>
              <a:rPr lang="en-US" altLang="en-US" sz="2400"/>
              <a:t>3. </a:t>
            </a:r>
            <a:r>
              <a:rPr lang="en-US" altLang="en-US" sz="2400" i="1"/>
              <a:t>d</a:t>
            </a:r>
            <a:r>
              <a:rPr lang="en-US" altLang="en-US" sz="2400"/>
              <a:t>[</a:t>
            </a:r>
            <a:r>
              <a:rPr lang="en-US" altLang="en-US" sz="2400" i="1"/>
              <a:t>v</a:t>
            </a:r>
            <a:r>
              <a:rPr lang="en-US" altLang="en-US" sz="2400"/>
              <a:t>] </a:t>
            </a:r>
            <a:r>
              <a:rPr lang="en-US" altLang="en-US" sz="2400" i="1">
                <a:latin typeface="RMTMI" charset="-95"/>
              </a:rPr>
              <a:t>&lt; </a:t>
            </a:r>
            <a:r>
              <a:rPr lang="en-US" altLang="en-US" sz="2400" i="1"/>
              <a:t>d</a:t>
            </a:r>
            <a:r>
              <a:rPr lang="en-US" altLang="en-US" sz="2400"/>
              <a:t>[</a:t>
            </a:r>
            <a:r>
              <a:rPr lang="en-US" altLang="en-US" sz="2400" i="1"/>
              <a:t>u</a:t>
            </a:r>
            <a:r>
              <a:rPr lang="en-US" altLang="en-US" sz="2400"/>
              <a:t>] </a:t>
            </a:r>
            <a:r>
              <a:rPr lang="en-US" altLang="en-US" sz="2400" i="1">
                <a:latin typeface="RMTMI" charset="-95"/>
              </a:rPr>
              <a:t>&lt; </a:t>
            </a:r>
            <a:r>
              <a:rPr lang="en-US" altLang="en-US" sz="2400" i="1"/>
              <a:t>f </a:t>
            </a:r>
            <a:r>
              <a:rPr lang="en-US" altLang="en-US" sz="2400"/>
              <a:t>[</a:t>
            </a:r>
            <a:r>
              <a:rPr lang="en-US" altLang="en-US" sz="2400" i="1"/>
              <a:t>u</a:t>
            </a:r>
            <a:r>
              <a:rPr lang="en-US" altLang="en-US" sz="2400"/>
              <a:t>] </a:t>
            </a:r>
            <a:r>
              <a:rPr lang="en-US" altLang="en-US" sz="2400" i="1">
                <a:latin typeface="RMTMI" charset="-95"/>
              </a:rPr>
              <a:t>&lt; </a:t>
            </a:r>
            <a:r>
              <a:rPr lang="en-US" altLang="en-US" sz="2400" i="1"/>
              <a:t>f </a:t>
            </a:r>
            <a:r>
              <a:rPr lang="en-US" altLang="en-US" sz="2400"/>
              <a:t>[</a:t>
            </a:r>
            <a:r>
              <a:rPr lang="en-US" altLang="en-US" sz="2400" i="1"/>
              <a:t>v</a:t>
            </a:r>
            <a:r>
              <a:rPr lang="en-US" altLang="en-US" sz="2400"/>
              <a:t>] and </a:t>
            </a:r>
            <a:r>
              <a:rPr lang="en-US" altLang="en-US" sz="2400" i="1"/>
              <a:t>u </a:t>
            </a:r>
            <a:r>
              <a:rPr lang="en-US" altLang="en-US" sz="2400"/>
              <a:t>is a descendant of </a:t>
            </a:r>
            <a:r>
              <a:rPr lang="en-US" altLang="en-US" sz="2400" i="1"/>
              <a:t>v</a:t>
            </a:r>
            <a:r>
              <a:rPr lang="en-US" altLang="en-US" sz="2400"/>
              <a:t>.</a:t>
            </a:r>
          </a:p>
          <a:p>
            <a:pPr>
              <a:buFont typeface="Wingdings" pitchFamily="2" charset="2"/>
              <a:buNone/>
            </a:pPr>
            <a:endParaRPr lang="en-US" altLang="en-US" sz="2400"/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228600" y="4038600"/>
            <a:ext cx="88392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 typeface="Wingdings" pitchFamily="2" charset="2"/>
              <a:buChar char="w"/>
            </a:pPr>
            <a:r>
              <a:rPr lang="en-US" altLang="en-US" u="none" dirty="0">
                <a:solidFill>
                  <a:srgbClr val="010000"/>
                </a:solidFill>
              </a:rPr>
              <a:t>So </a:t>
            </a:r>
            <a:r>
              <a:rPr lang="en-US" altLang="en-US" i="1" u="none" dirty="0">
                <a:solidFill>
                  <a:srgbClr val="010000"/>
                </a:solidFill>
              </a:rPr>
              <a:t>d</a:t>
            </a:r>
            <a:r>
              <a:rPr lang="en-US" altLang="en-US" u="none" dirty="0">
                <a:solidFill>
                  <a:srgbClr val="010000"/>
                </a:solidFill>
              </a:rPr>
              <a:t>[</a:t>
            </a:r>
            <a:r>
              <a:rPr lang="en-US" altLang="en-US" i="1" u="none" dirty="0">
                <a:solidFill>
                  <a:srgbClr val="010000"/>
                </a:solidFill>
              </a:rPr>
              <a:t>u</a:t>
            </a:r>
            <a:r>
              <a:rPr lang="en-US" altLang="en-US" u="none" dirty="0">
                <a:solidFill>
                  <a:srgbClr val="010000"/>
                </a:solidFill>
              </a:rPr>
              <a:t>] </a:t>
            </a:r>
            <a:r>
              <a:rPr lang="en-US" altLang="en-US" i="1" u="none" dirty="0">
                <a:solidFill>
                  <a:srgbClr val="010000"/>
                </a:solidFill>
                <a:latin typeface="RMTMI" charset="-95"/>
              </a:rPr>
              <a:t>&lt; </a:t>
            </a:r>
            <a:r>
              <a:rPr lang="en-US" altLang="en-US" i="1" u="none" dirty="0">
                <a:solidFill>
                  <a:srgbClr val="010000"/>
                </a:solidFill>
              </a:rPr>
              <a:t>d</a:t>
            </a:r>
            <a:r>
              <a:rPr lang="en-US" altLang="en-US" u="none" dirty="0">
                <a:solidFill>
                  <a:srgbClr val="010000"/>
                </a:solidFill>
              </a:rPr>
              <a:t>[</a:t>
            </a:r>
            <a:r>
              <a:rPr lang="en-US" altLang="en-US" i="1" u="none" dirty="0">
                <a:solidFill>
                  <a:srgbClr val="010000"/>
                </a:solidFill>
                <a:latin typeface="RMTMI" charset="-95"/>
              </a:rPr>
              <a:t>v</a:t>
            </a:r>
            <a:r>
              <a:rPr lang="en-US" altLang="en-US" u="none" dirty="0">
                <a:solidFill>
                  <a:srgbClr val="010000"/>
                </a:solidFill>
              </a:rPr>
              <a:t>] </a:t>
            </a:r>
            <a:r>
              <a:rPr lang="en-US" altLang="en-US" i="1" u="none" dirty="0">
                <a:solidFill>
                  <a:srgbClr val="010000"/>
                </a:solidFill>
                <a:latin typeface="RMTMI" charset="-95"/>
              </a:rPr>
              <a:t>&lt; </a:t>
            </a:r>
            <a:r>
              <a:rPr lang="en-US" altLang="en-US" i="1" u="none" dirty="0">
                <a:solidFill>
                  <a:srgbClr val="010000"/>
                </a:solidFill>
              </a:rPr>
              <a:t>f </a:t>
            </a:r>
            <a:r>
              <a:rPr lang="en-US" altLang="en-US" u="none" dirty="0">
                <a:solidFill>
                  <a:srgbClr val="010000"/>
                </a:solidFill>
              </a:rPr>
              <a:t>[</a:t>
            </a:r>
            <a:r>
              <a:rPr lang="en-US" altLang="en-US" i="1" u="none" dirty="0">
                <a:solidFill>
                  <a:srgbClr val="010000"/>
                </a:solidFill>
              </a:rPr>
              <a:t>u</a:t>
            </a:r>
            <a:r>
              <a:rPr lang="en-US" altLang="en-US" u="none" dirty="0">
                <a:solidFill>
                  <a:srgbClr val="010000"/>
                </a:solidFill>
              </a:rPr>
              <a:t>] </a:t>
            </a:r>
            <a:r>
              <a:rPr lang="en-US" altLang="en-US" i="1" u="none" dirty="0">
                <a:solidFill>
                  <a:srgbClr val="010000"/>
                </a:solidFill>
                <a:latin typeface="RMTMI" charset="-95"/>
              </a:rPr>
              <a:t>&lt; </a:t>
            </a:r>
            <a:r>
              <a:rPr lang="en-US" altLang="en-US" i="1" u="none" dirty="0">
                <a:solidFill>
                  <a:srgbClr val="010000"/>
                </a:solidFill>
              </a:rPr>
              <a:t>f </a:t>
            </a:r>
            <a:r>
              <a:rPr lang="en-US" altLang="en-US" u="none" dirty="0">
                <a:solidFill>
                  <a:srgbClr val="010000"/>
                </a:solidFill>
              </a:rPr>
              <a:t>[</a:t>
            </a:r>
            <a:r>
              <a:rPr lang="en-US" altLang="en-US" i="1" u="none" dirty="0">
                <a:solidFill>
                  <a:srgbClr val="010000"/>
                </a:solidFill>
                <a:latin typeface="RMTMI" charset="-95"/>
              </a:rPr>
              <a:t>v</a:t>
            </a:r>
            <a:r>
              <a:rPr lang="en-US" altLang="en-US" u="none" dirty="0">
                <a:solidFill>
                  <a:srgbClr val="010000"/>
                </a:solidFill>
              </a:rPr>
              <a:t>] </a:t>
            </a:r>
            <a:r>
              <a:rPr lang="en-US" altLang="en-US" i="1" u="none" dirty="0">
                <a:solidFill>
                  <a:srgbClr val="C00000"/>
                </a:solidFill>
              </a:rPr>
              <a:t>cannot</a:t>
            </a:r>
            <a:r>
              <a:rPr lang="en-US" altLang="en-US" i="1" u="none" dirty="0">
                <a:solidFill>
                  <a:srgbClr val="010000"/>
                </a:solidFill>
              </a:rPr>
              <a:t> </a:t>
            </a:r>
            <a:r>
              <a:rPr lang="en-US" altLang="en-US" u="none" dirty="0">
                <a:solidFill>
                  <a:srgbClr val="010000"/>
                </a:solidFill>
              </a:rPr>
              <a:t>happen.</a:t>
            </a:r>
          </a:p>
          <a:p>
            <a:pPr>
              <a:spcBef>
                <a:spcPct val="20000"/>
              </a:spcBef>
              <a:buFont typeface="Wingdings" pitchFamily="2" charset="2"/>
              <a:buChar char="w"/>
            </a:pPr>
            <a:r>
              <a:rPr lang="en-US" altLang="en-US" u="none" dirty="0">
                <a:solidFill>
                  <a:srgbClr val="010000"/>
                </a:solidFill>
              </a:rPr>
              <a:t>Like parentheses:</a:t>
            </a:r>
          </a:p>
          <a:p>
            <a:pPr lvl="1">
              <a:spcBef>
                <a:spcPct val="20000"/>
              </a:spcBef>
              <a:buFont typeface="Wingdings" pitchFamily="2" charset="2"/>
              <a:buChar char="w"/>
            </a:pPr>
            <a:r>
              <a:rPr lang="en-US" altLang="en-US" sz="2000" u="none" dirty="0">
                <a:solidFill>
                  <a:srgbClr val="010000"/>
                </a:solidFill>
              </a:rPr>
              <a:t>OK: ( ) [ ] ( [ ] ) [ ( ) ]</a:t>
            </a:r>
          </a:p>
          <a:p>
            <a:pPr lvl="1">
              <a:spcBef>
                <a:spcPct val="20000"/>
              </a:spcBef>
              <a:buFont typeface="Wingdings" pitchFamily="2" charset="2"/>
              <a:buChar char="w"/>
            </a:pPr>
            <a:r>
              <a:rPr lang="en-US" altLang="en-US" sz="2000" u="none" dirty="0">
                <a:solidFill>
                  <a:srgbClr val="010000"/>
                </a:solidFill>
              </a:rPr>
              <a:t>Not OK: ( [ ) ] [ ( ] )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b="1" i="1" u="none" dirty="0">
                <a:solidFill>
                  <a:schemeClr val="hlink"/>
                </a:solidFill>
              </a:rPr>
              <a:t>Corollary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 i="1" u="none" dirty="0">
                <a:solidFill>
                  <a:srgbClr val="CC3300"/>
                </a:solidFill>
                <a:latin typeface="RMTMI" charset="-95"/>
              </a:rPr>
              <a:t>v </a:t>
            </a:r>
            <a:r>
              <a:rPr lang="en-US" altLang="en-US" u="none" dirty="0">
                <a:solidFill>
                  <a:srgbClr val="CC3300"/>
                </a:solidFill>
              </a:rPr>
              <a:t>is a proper descendant of </a:t>
            </a:r>
            <a:r>
              <a:rPr lang="en-US" altLang="en-US" i="1" u="none" dirty="0">
                <a:solidFill>
                  <a:srgbClr val="CC3300"/>
                </a:solidFill>
              </a:rPr>
              <a:t>u </a:t>
            </a:r>
            <a:r>
              <a:rPr lang="en-US" altLang="en-US" u="none" dirty="0">
                <a:solidFill>
                  <a:srgbClr val="CC3300"/>
                </a:solidFill>
              </a:rPr>
              <a:t>if and only if </a:t>
            </a:r>
            <a:r>
              <a:rPr lang="en-US" altLang="en-US" i="1" u="none" dirty="0">
                <a:solidFill>
                  <a:srgbClr val="CC3300"/>
                </a:solidFill>
              </a:rPr>
              <a:t>d</a:t>
            </a:r>
            <a:r>
              <a:rPr lang="en-US" altLang="en-US" u="none" dirty="0">
                <a:solidFill>
                  <a:srgbClr val="CC3300"/>
                </a:solidFill>
              </a:rPr>
              <a:t>[</a:t>
            </a:r>
            <a:r>
              <a:rPr lang="en-US" altLang="en-US" i="1" u="none" dirty="0">
                <a:solidFill>
                  <a:srgbClr val="CC3300"/>
                </a:solidFill>
              </a:rPr>
              <a:t>u</a:t>
            </a:r>
            <a:r>
              <a:rPr lang="en-US" altLang="en-US" u="none" dirty="0">
                <a:solidFill>
                  <a:srgbClr val="CC3300"/>
                </a:solidFill>
              </a:rPr>
              <a:t>] </a:t>
            </a:r>
            <a:r>
              <a:rPr lang="en-US" altLang="en-US" i="1" u="none" dirty="0">
                <a:solidFill>
                  <a:srgbClr val="CC3300"/>
                </a:solidFill>
                <a:latin typeface="RMTMI" charset="-95"/>
              </a:rPr>
              <a:t>&lt; </a:t>
            </a:r>
            <a:r>
              <a:rPr lang="en-US" altLang="en-US" i="1" u="none" dirty="0">
                <a:solidFill>
                  <a:srgbClr val="CC3300"/>
                </a:solidFill>
              </a:rPr>
              <a:t>d</a:t>
            </a:r>
            <a:r>
              <a:rPr lang="en-US" altLang="en-US" u="none" dirty="0">
                <a:solidFill>
                  <a:srgbClr val="CC3300"/>
                </a:solidFill>
              </a:rPr>
              <a:t>[</a:t>
            </a:r>
            <a:r>
              <a:rPr lang="en-US" altLang="en-US" i="1" u="none" dirty="0">
                <a:solidFill>
                  <a:srgbClr val="CC3300"/>
                </a:solidFill>
                <a:latin typeface="RMTMI" charset="-95"/>
              </a:rPr>
              <a:t>v</a:t>
            </a:r>
            <a:r>
              <a:rPr lang="en-US" altLang="en-US" u="none" dirty="0">
                <a:solidFill>
                  <a:srgbClr val="CC3300"/>
                </a:solidFill>
              </a:rPr>
              <a:t>] </a:t>
            </a:r>
            <a:r>
              <a:rPr lang="en-US" altLang="en-US" i="1" u="none" dirty="0">
                <a:solidFill>
                  <a:srgbClr val="CC3300"/>
                </a:solidFill>
                <a:latin typeface="RMTMI" charset="-95"/>
              </a:rPr>
              <a:t>&lt; </a:t>
            </a:r>
            <a:r>
              <a:rPr lang="en-US" altLang="en-US" i="1" u="none" dirty="0">
                <a:solidFill>
                  <a:srgbClr val="CC3300"/>
                </a:solidFill>
              </a:rPr>
              <a:t>f </a:t>
            </a:r>
            <a:r>
              <a:rPr lang="en-US" altLang="en-US" u="none" dirty="0">
                <a:solidFill>
                  <a:srgbClr val="CC3300"/>
                </a:solidFill>
              </a:rPr>
              <a:t>[</a:t>
            </a:r>
            <a:r>
              <a:rPr lang="en-US" altLang="en-US" i="1" u="none" dirty="0">
                <a:solidFill>
                  <a:srgbClr val="CC3300"/>
                </a:solidFill>
                <a:latin typeface="RMTMI" charset="-95"/>
              </a:rPr>
              <a:t>v</a:t>
            </a:r>
            <a:r>
              <a:rPr lang="en-US" altLang="en-US" u="none" dirty="0">
                <a:solidFill>
                  <a:srgbClr val="CC3300"/>
                </a:solidFill>
              </a:rPr>
              <a:t>] </a:t>
            </a:r>
            <a:r>
              <a:rPr lang="en-US" altLang="en-US" i="1" u="none" dirty="0">
                <a:solidFill>
                  <a:srgbClr val="CC3300"/>
                </a:solidFill>
                <a:latin typeface="RMTMI" charset="-95"/>
              </a:rPr>
              <a:t>&lt; </a:t>
            </a:r>
            <a:r>
              <a:rPr lang="en-US" altLang="en-US" i="1" u="none" dirty="0">
                <a:solidFill>
                  <a:srgbClr val="CC3300"/>
                </a:solidFill>
              </a:rPr>
              <a:t>f </a:t>
            </a:r>
            <a:r>
              <a:rPr lang="en-US" altLang="en-US" u="none" dirty="0">
                <a:solidFill>
                  <a:srgbClr val="CC3300"/>
                </a:solidFill>
              </a:rPr>
              <a:t>[</a:t>
            </a:r>
            <a:r>
              <a:rPr lang="en-US" altLang="en-US" i="1" u="none" dirty="0">
                <a:solidFill>
                  <a:srgbClr val="CC3300"/>
                </a:solidFill>
              </a:rPr>
              <a:t>u</a:t>
            </a:r>
            <a:r>
              <a:rPr lang="en-US" altLang="en-US" u="none" dirty="0">
                <a:solidFill>
                  <a:srgbClr val="CC3300"/>
                </a:solidFill>
              </a:rPr>
              <a:t>].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en-US" altLang="en-US" u="none" dirty="0">
              <a:solidFill>
                <a:srgbClr val="01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DE723-E4A6-45D8-8E09-BDE5416E6675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48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456"/>
            <a:ext cx="8229600" cy="1401762"/>
          </a:xfrm>
        </p:spPr>
        <p:txBody>
          <a:bodyPr/>
          <a:lstStyle/>
          <a:p>
            <a:r>
              <a:rPr lang="en-US" altLang="en-US" dirty="0" smtClean="0"/>
              <a:t>Example</a:t>
            </a:r>
            <a:br>
              <a:rPr lang="en-US" altLang="en-US" dirty="0" smtClean="0"/>
            </a:br>
            <a:r>
              <a:rPr lang="en-US" altLang="en-US" dirty="0" smtClean="0"/>
              <a:t>(Parenthesis </a:t>
            </a:r>
            <a:r>
              <a:rPr lang="en-US" altLang="en-US" dirty="0"/>
              <a:t>Theorem)</a:t>
            </a:r>
          </a:p>
        </p:txBody>
      </p:sp>
      <p:sp>
        <p:nvSpPr>
          <p:cNvPr id="94211" name="Oval 3"/>
          <p:cNvSpPr>
            <a:spLocks noChangeArrowheads="1"/>
          </p:cNvSpPr>
          <p:nvPr/>
        </p:nvSpPr>
        <p:spPr bwMode="auto">
          <a:xfrm>
            <a:off x="1928813" y="2146300"/>
            <a:ext cx="590550" cy="576263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1938338" y="2209800"/>
            <a:ext cx="573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none">
                <a:sym typeface="Symbol" pitchFamily="18" charset="2"/>
              </a:rPr>
              <a:t>3/6</a:t>
            </a:r>
            <a:endParaRPr lang="en-US" altLang="en-US" b="1" u="none"/>
          </a:p>
        </p:txBody>
      </p:sp>
      <p:sp>
        <p:nvSpPr>
          <p:cNvPr id="94213" name="Oval 5"/>
          <p:cNvSpPr>
            <a:spLocks noChangeArrowheads="1"/>
          </p:cNvSpPr>
          <p:nvPr/>
        </p:nvSpPr>
        <p:spPr bwMode="auto">
          <a:xfrm>
            <a:off x="1928813" y="3562350"/>
            <a:ext cx="590550" cy="576263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4/5</a:t>
            </a: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2024063" y="3597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b="1" u="none"/>
          </a:p>
        </p:txBody>
      </p:sp>
      <p:sp>
        <p:nvSpPr>
          <p:cNvPr id="94215" name="Oval 7"/>
          <p:cNvSpPr>
            <a:spLocks noChangeArrowheads="1"/>
          </p:cNvSpPr>
          <p:nvPr/>
        </p:nvSpPr>
        <p:spPr bwMode="auto">
          <a:xfrm>
            <a:off x="3409950" y="3556000"/>
            <a:ext cx="590550" cy="576263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7/8</a:t>
            </a:r>
          </a:p>
        </p:txBody>
      </p:sp>
      <p:sp>
        <p:nvSpPr>
          <p:cNvPr id="94216" name="Line 8"/>
          <p:cNvSpPr>
            <a:spLocks noChangeShapeType="1"/>
          </p:cNvSpPr>
          <p:nvPr/>
        </p:nvSpPr>
        <p:spPr bwMode="auto">
          <a:xfrm>
            <a:off x="2505075" y="3851275"/>
            <a:ext cx="923925" cy="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17" name="Oval 9"/>
          <p:cNvSpPr>
            <a:spLocks noChangeArrowheads="1"/>
          </p:cNvSpPr>
          <p:nvPr/>
        </p:nvSpPr>
        <p:spPr bwMode="auto">
          <a:xfrm>
            <a:off x="4891088" y="3565525"/>
            <a:ext cx="590550" cy="576263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 u="none"/>
              <a:t>12/13</a:t>
            </a:r>
            <a:endParaRPr lang="en-US" altLang="en-US" b="1" u="none"/>
          </a:p>
        </p:txBody>
      </p:sp>
      <p:sp>
        <p:nvSpPr>
          <p:cNvPr id="94218" name="Oval 10"/>
          <p:cNvSpPr>
            <a:spLocks noChangeArrowheads="1"/>
          </p:cNvSpPr>
          <p:nvPr/>
        </p:nvSpPr>
        <p:spPr bwMode="auto">
          <a:xfrm>
            <a:off x="3405188" y="2151063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2/9</a:t>
            </a:r>
          </a:p>
        </p:txBody>
      </p:sp>
      <p:sp>
        <p:nvSpPr>
          <p:cNvPr id="94219" name="Oval 11"/>
          <p:cNvSpPr>
            <a:spLocks noChangeArrowheads="1"/>
          </p:cNvSpPr>
          <p:nvPr/>
        </p:nvSpPr>
        <p:spPr bwMode="auto">
          <a:xfrm>
            <a:off x="4886325" y="2160588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u="none"/>
              <a:t>1/10</a:t>
            </a:r>
          </a:p>
        </p:txBody>
      </p:sp>
      <p:sp>
        <p:nvSpPr>
          <p:cNvPr id="94220" name="Line 12"/>
          <p:cNvSpPr>
            <a:spLocks noChangeShapeType="1"/>
          </p:cNvSpPr>
          <p:nvPr/>
        </p:nvSpPr>
        <p:spPr bwMode="auto">
          <a:xfrm>
            <a:off x="2216150" y="2724150"/>
            <a:ext cx="0" cy="8429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21" name="Line 13"/>
          <p:cNvSpPr>
            <a:spLocks noChangeShapeType="1"/>
          </p:cNvSpPr>
          <p:nvPr/>
        </p:nvSpPr>
        <p:spPr bwMode="auto">
          <a:xfrm>
            <a:off x="3697288" y="2733675"/>
            <a:ext cx="0" cy="8429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22" name="Line 14"/>
          <p:cNvSpPr>
            <a:spLocks noChangeShapeType="1"/>
          </p:cNvSpPr>
          <p:nvPr/>
        </p:nvSpPr>
        <p:spPr bwMode="auto">
          <a:xfrm>
            <a:off x="5178425" y="2743200"/>
            <a:ext cx="0" cy="842963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23" name="Line 15"/>
          <p:cNvSpPr>
            <a:spLocks noChangeShapeType="1"/>
          </p:cNvSpPr>
          <p:nvPr/>
        </p:nvSpPr>
        <p:spPr bwMode="auto">
          <a:xfrm flipV="1">
            <a:off x="2424113" y="2600325"/>
            <a:ext cx="1023937" cy="102870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24" name="Text Box 16"/>
          <p:cNvSpPr txBox="1">
            <a:spLocks noChangeArrowheads="1"/>
          </p:cNvSpPr>
          <p:nvPr/>
        </p:nvSpPr>
        <p:spPr bwMode="auto">
          <a:xfrm>
            <a:off x="2095500" y="17494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y</a:t>
            </a:r>
          </a:p>
        </p:txBody>
      </p:sp>
      <p:sp>
        <p:nvSpPr>
          <p:cNvPr id="94225" name="Text Box 17"/>
          <p:cNvSpPr txBox="1">
            <a:spLocks noChangeArrowheads="1"/>
          </p:cNvSpPr>
          <p:nvPr/>
        </p:nvSpPr>
        <p:spPr bwMode="auto">
          <a:xfrm>
            <a:off x="3562350" y="175895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z</a:t>
            </a:r>
          </a:p>
        </p:txBody>
      </p:sp>
      <p:sp>
        <p:nvSpPr>
          <p:cNvPr id="94226" name="Text Box 18"/>
          <p:cNvSpPr txBox="1">
            <a:spLocks noChangeArrowheads="1"/>
          </p:cNvSpPr>
          <p:nvPr/>
        </p:nvSpPr>
        <p:spPr bwMode="auto">
          <a:xfrm>
            <a:off x="5029200" y="1768475"/>
            <a:ext cx="30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s</a:t>
            </a:r>
          </a:p>
        </p:txBody>
      </p:sp>
      <p:sp>
        <p:nvSpPr>
          <p:cNvPr id="94227" name="Text Box 19"/>
          <p:cNvSpPr txBox="1">
            <a:spLocks noChangeArrowheads="1"/>
          </p:cNvSpPr>
          <p:nvPr/>
        </p:nvSpPr>
        <p:spPr bwMode="auto">
          <a:xfrm>
            <a:off x="2062163" y="40449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x</a:t>
            </a:r>
          </a:p>
        </p:txBody>
      </p:sp>
      <p:sp>
        <p:nvSpPr>
          <p:cNvPr id="94228" name="Text Box 20"/>
          <p:cNvSpPr txBox="1">
            <a:spLocks noChangeArrowheads="1"/>
          </p:cNvSpPr>
          <p:nvPr/>
        </p:nvSpPr>
        <p:spPr bwMode="auto">
          <a:xfrm>
            <a:off x="3557588" y="4054475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w</a:t>
            </a:r>
          </a:p>
        </p:txBody>
      </p:sp>
      <p:sp>
        <p:nvSpPr>
          <p:cNvPr id="94229" name="Text Box 21"/>
          <p:cNvSpPr txBox="1">
            <a:spLocks noChangeArrowheads="1"/>
          </p:cNvSpPr>
          <p:nvPr/>
        </p:nvSpPr>
        <p:spPr bwMode="auto">
          <a:xfrm>
            <a:off x="5038725" y="40497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v</a:t>
            </a:r>
          </a:p>
        </p:txBody>
      </p:sp>
      <p:sp>
        <p:nvSpPr>
          <p:cNvPr id="94230" name="Line 22"/>
          <p:cNvSpPr>
            <a:spLocks noChangeShapeType="1"/>
          </p:cNvSpPr>
          <p:nvPr/>
        </p:nvSpPr>
        <p:spPr bwMode="auto">
          <a:xfrm>
            <a:off x="2514600" y="2460625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31" name="Line 23"/>
          <p:cNvSpPr>
            <a:spLocks noChangeShapeType="1"/>
          </p:cNvSpPr>
          <p:nvPr/>
        </p:nvSpPr>
        <p:spPr bwMode="auto">
          <a:xfrm flipV="1">
            <a:off x="3932238" y="2622550"/>
            <a:ext cx="1023937" cy="102870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32" name="Text Box 24"/>
          <p:cNvSpPr txBox="1">
            <a:spLocks noChangeArrowheads="1"/>
          </p:cNvSpPr>
          <p:nvPr/>
        </p:nvSpPr>
        <p:spPr bwMode="auto">
          <a:xfrm>
            <a:off x="2608263" y="2794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/>
              <a:t>B</a:t>
            </a:r>
          </a:p>
        </p:txBody>
      </p:sp>
      <p:sp>
        <p:nvSpPr>
          <p:cNvPr id="94233" name="Text Box 25"/>
          <p:cNvSpPr txBox="1">
            <a:spLocks noChangeArrowheads="1"/>
          </p:cNvSpPr>
          <p:nvPr/>
        </p:nvSpPr>
        <p:spPr bwMode="auto">
          <a:xfrm>
            <a:off x="4122738" y="27940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/>
              <a:t>F</a:t>
            </a:r>
          </a:p>
        </p:txBody>
      </p:sp>
      <p:sp>
        <p:nvSpPr>
          <p:cNvPr id="94234" name="Oval 26"/>
          <p:cNvSpPr>
            <a:spLocks noChangeArrowheads="1"/>
          </p:cNvSpPr>
          <p:nvPr/>
        </p:nvSpPr>
        <p:spPr bwMode="auto">
          <a:xfrm>
            <a:off x="6386513" y="3589338"/>
            <a:ext cx="590550" cy="576262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 u="none"/>
              <a:t>14/15</a:t>
            </a:r>
            <a:endParaRPr lang="en-US" altLang="en-US" b="1" u="none"/>
          </a:p>
        </p:txBody>
      </p:sp>
      <p:sp>
        <p:nvSpPr>
          <p:cNvPr id="94235" name="Oval 27"/>
          <p:cNvSpPr>
            <a:spLocks noChangeArrowheads="1"/>
          </p:cNvSpPr>
          <p:nvPr/>
        </p:nvSpPr>
        <p:spPr bwMode="auto">
          <a:xfrm>
            <a:off x="6381750" y="2184400"/>
            <a:ext cx="590550" cy="576263"/>
          </a:xfrm>
          <a:prstGeom prst="ellipse">
            <a:avLst/>
          </a:prstGeom>
          <a:solidFill>
            <a:srgbClr val="0099FF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 u="none"/>
              <a:t>11/16</a:t>
            </a:r>
          </a:p>
        </p:txBody>
      </p:sp>
      <p:sp>
        <p:nvSpPr>
          <p:cNvPr id="94236" name="Line 28"/>
          <p:cNvSpPr>
            <a:spLocks noChangeShapeType="1"/>
          </p:cNvSpPr>
          <p:nvPr/>
        </p:nvSpPr>
        <p:spPr bwMode="auto">
          <a:xfrm>
            <a:off x="6602413" y="2767013"/>
            <a:ext cx="0" cy="8429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37" name="Text Box 29"/>
          <p:cNvSpPr txBox="1">
            <a:spLocks noChangeArrowheads="1"/>
          </p:cNvSpPr>
          <p:nvPr/>
        </p:nvSpPr>
        <p:spPr bwMode="auto">
          <a:xfrm>
            <a:off x="6534150" y="40735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u</a:t>
            </a:r>
          </a:p>
        </p:txBody>
      </p:sp>
      <p:sp>
        <p:nvSpPr>
          <p:cNvPr id="94238" name="Line 30"/>
          <p:cNvSpPr>
            <a:spLocks noChangeShapeType="1"/>
          </p:cNvSpPr>
          <p:nvPr/>
        </p:nvSpPr>
        <p:spPr bwMode="auto">
          <a:xfrm flipV="1">
            <a:off x="5427663" y="2646363"/>
            <a:ext cx="1023937" cy="10287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39" name="Text Box 31"/>
          <p:cNvSpPr txBox="1">
            <a:spLocks noChangeArrowheads="1"/>
          </p:cNvSpPr>
          <p:nvPr/>
        </p:nvSpPr>
        <p:spPr bwMode="auto">
          <a:xfrm>
            <a:off x="6467475" y="1763713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>
                <a:solidFill>
                  <a:srgbClr val="CC0000"/>
                </a:solidFill>
              </a:rPr>
              <a:t>t</a:t>
            </a:r>
          </a:p>
        </p:txBody>
      </p:sp>
      <p:sp>
        <p:nvSpPr>
          <p:cNvPr id="94240" name="Line 32"/>
          <p:cNvSpPr>
            <a:spLocks noChangeShapeType="1"/>
          </p:cNvSpPr>
          <p:nvPr/>
        </p:nvSpPr>
        <p:spPr bwMode="auto">
          <a:xfrm>
            <a:off x="3981450" y="2455863"/>
            <a:ext cx="9239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41" name="Text Box 33"/>
          <p:cNvSpPr txBox="1">
            <a:spLocks noChangeArrowheads="1"/>
          </p:cNvSpPr>
          <p:nvPr/>
        </p:nvSpPr>
        <p:spPr bwMode="auto">
          <a:xfrm>
            <a:off x="2779713" y="377348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/>
              <a:t>C</a:t>
            </a:r>
          </a:p>
        </p:txBody>
      </p:sp>
      <p:sp>
        <p:nvSpPr>
          <p:cNvPr id="94242" name="Line 34"/>
          <p:cNvSpPr>
            <a:spLocks noChangeShapeType="1"/>
          </p:cNvSpPr>
          <p:nvPr/>
        </p:nvSpPr>
        <p:spPr bwMode="auto">
          <a:xfrm>
            <a:off x="3971925" y="3846513"/>
            <a:ext cx="923925" cy="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43" name="Text Box 35"/>
          <p:cNvSpPr txBox="1">
            <a:spLocks noChangeArrowheads="1"/>
          </p:cNvSpPr>
          <p:nvPr/>
        </p:nvSpPr>
        <p:spPr bwMode="auto">
          <a:xfrm>
            <a:off x="4246563" y="376872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/>
              <a:t>C</a:t>
            </a:r>
          </a:p>
        </p:txBody>
      </p:sp>
      <p:sp>
        <p:nvSpPr>
          <p:cNvPr id="94244" name="Line 36"/>
          <p:cNvSpPr>
            <a:spLocks noChangeShapeType="1"/>
          </p:cNvSpPr>
          <p:nvPr/>
        </p:nvSpPr>
        <p:spPr bwMode="auto">
          <a:xfrm>
            <a:off x="5438775" y="3841750"/>
            <a:ext cx="923925" cy="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45" name="Text Box 37"/>
          <p:cNvSpPr txBox="1">
            <a:spLocks noChangeArrowheads="1"/>
          </p:cNvSpPr>
          <p:nvPr/>
        </p:nvSpPr>
        <p:spPr bwMode="auto">
          <a:xfrm>
            <a:off x="5713413" y="376396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/>
              <a:t>C</a:t>
            </a:r>
          </a:p>
        </p:txBody>
      </p:sp>
      <p:sp>
        <p:nvSpPr>
          <p:cNvPr id="94246" name="Text Box 38"/>
          <p:cNvSpPr txBox="1">
            <a:spLocks noChangeArrowheads="1"/>
          </p:cNvSpPr>
          <p:nvPr/>
        </p:nvSpPr>
        <p:spPr bwMode="auto">
          <a:xfrm>
            <a:off x="5160963" y="286385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/>
              <a:t>C</a:t>
            </a:r>
          </a:p>
        </p:txBody>
      </p:sp>
      <p:sp>
        <p:nvSpPr>
          <p:cNvPr id="94247" name="Line 39"/>
          <p:cNvSpPr>
            <a:spLocks noChangeShapeType="1"/>
          </p:cNvSpPr>
          <p:nvPr/>
        </p:nvSpPr>
        <p:spPr bwMode="auto">
          <a:xfrm>
            <a:off x="6797675" y="2762250"/>
            <a:ext cx="0" cy="842963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48" name="Text Box 40"/>
          <p:cNvSpPr txBox="1">
            <a:spLocks noChangeArrowheads="1"/>
          </p:cNvSpPr>
          <p:nvPr/>
        </p:nvSpPr>
        <p:spPr bwMode="auto">
          <a:xfrm>
            <a:off x="6834188" y="293687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/>
              <a:t>B</a:t>
            </a:r>
          </a:p>
        </p:txBody>
      </p:sp>
      <p:sp>
        <p:nvSpPr>
          <p:cNvPr id="94249" name="Text Box 41"/>
          <p:cNvSpPr txBox="1">
            <a:spLocks noChangeArrowheads="1"/>
          </p:cNvSpPr>
          <p:nvPr/>
        </p:nvSpPr>
        <p:spPr bwMode="auto">
          <a:xfrm>
            <a:off x="1852558" y="4934476"/>
            <a:ext cx="528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 dirty="0"/>
              <a:t>(s (z (y (x x) y) (w w) z) s) (t (v v) (u u) t)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31CDA-0741-410D-BAB8-2980167CC4E5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75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504"/>
            <a:ext cx="8229600" cy="1401762"/>
          </a:xfrm>
        </p:spPr>
        <p:txBody>
          <a:bodyPr/>
          <a:lstStyle/>
          <a:p>
            <a:r>
              <a:rPr lang="en-US" altLang="en-US" dirty="0"/>
              <a:t>Depth-First Trees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3538" y="1295400"/>
            <a:ext cx="8458200" cy="5105400"/>
          </a:xfrm>
        </p:spPr>
        <p:txBody>
          <a:bodyPr/>
          <a:lstStyle/>
          <a:p>
            <a:r>
              <a:rPr lang="en-US" altLang="en-US" sz="2800" dirty="0"/>
              <a:t>Predecessor subgraph defined </a:t>
            </a:r>
            <a:r>
              <a:rPr lang="en-US" altLang="en-US" sz="2800" dirty="0" smtClean="0"/>
              <a:t>slightly </a:t>
            </a:r>
            <a:r>
              <a:rPr lang="en-US" altLang="en-US" sz="2800" dirty="0"/>
              <a:t>different from that of BFS.</a:t>
            </a:r>
          </a:p>
          <a:p>
            <a:r>
              <a:rPr lang="en-US" altLang="en-US" sz="2800" dirty="0"/>
              <a:t>The predecessor subgraph of DFS is </a:t>
            </a:r>
            <a:r>
              <a:rPr lang="en-US" altLang="en-US" sz="2800" i="1" dirty="0"/>
              <a:t>G</a:t>
            </a:r>
            <a:r>
              <a:rPr lang="en-US" altLang="en-US" sz="2800" i="1" baseline="-25000" dirty="0">
                <a:sym typeface="Symbol" pitchFamily="18" charset="2"/>
              </a:rPr>
              <a:t></a:t>
            </a:r>
            <a:r>
              <a:rPr lang="en-US" altLang="en-US" sz="2800" dirty="0"/>
              <a:t> = (</a:t>
            </a:r>
            <a:r>
              <a:rPr lang="en-US" altLang="en-US" sz="2800" i="1" dirty="0"/>
              <a:t>V, E</a:t>
            </a:r>
            <a:r>
              <a:rPr lang="en-US" altLang="en-US" sz="2800" i="1" baseline="-25000" dirty="0">
                <a:sym typeface="Symbol" pitchFamily="18" charset="2"/>
              </a:rPr>
              <a:t></a:t>
            </a:r>
            <a:r>
              <a:rPr lang="en-US" altLang="en-US" sz="2800" dirty="0"/>
              <a:t>) where </a:t>
            </a:r>
            <a:r>
              <a:rPr lang="en-US" altLang="en-US" sz="2800" i="1" dirty="0"/>
              <a:t>E</a:t>
            </a:r>
            <a:r>
              <a:rPr lang="en-US" altLang="en-US" sz="2800" i="1" baseline="-25000" dirty="0">
                <a:sym typeface="Symbol" pitchFamily="18" charset="2"/>
              </a:rPr>
              <a:t> </a:t>
            </a:r>
            <a:r>
              <a:rPr lang="en-US" altLang="en-US" sz="2800" dirty="0"/>
              <a:t>={(</a:t>
            </a:r>
            <a:r>
              <a:rPr lang="en-US" altLang="en-US" sz="2800" dirty="0">
                <a:sym typeface="Symbol" pitchFamily="18" charset="2"/>
              </a:rPr>
              <a:t></a:t>
            </a:r>
            <a:r>
              <a:rPr lang="en-US" altLang="en-US" sz="2800" dirty="0"/>
              <a:t>[</a:t>
            </a:r>
            <a:r>
              <a:rPr lang="en-US" altLang="en-US" sz="2800" i="1" dirty="0"/>
              <a:t>v</a:t>
            </a:r>
            <a:r>
              <a:rPr lang="en-US" altLang="en-US" sz="2800" dirty="0"/>
              <a:t>],</a:t>
            </a:r>
            <a:r>
              <a:rPr lang="en-US" altLang="en-US" sz="2800" i="1" dirty="0"/>
              <a:t>v</a:t>
            </a:r>
            <a:r>
              <a:rPr lang="en-US" altLang="en-US" sz="2800" dirty="0"/>
              <a:t>)</a:t>
            </a:r>
            <a:r>
              <a:rPr lang="en-US" altLang="en-US" sz="2800" i="1" dirty="0">
                <a:sym typeface="Symbol" pitchFamily="18" charset="2"/>
              </a:rPr>
              <a:t> </a:t>
            </a:r>
            <a:r>
              <a:rPr lang="en-US" altLang="en-US" sz="2800" dirty="0"/>
              <a:t>: </a:t>
            </a:r>
            <a:r>
              <a:rPr lang="en-US" altLang="en-US" sz="2800" i="1" dirty="0"/>
              <a:t>v </a:t>
            </a:r>
            <a:r>
              <a:rPr lang="en-US" altLang="en-US" sz="2800" dirty="0">
                <a:sym typeface="Symbol" pitchFamily="18" charset="2"/>
              </a:rPr>
              <a:t> </a:t>
            </a:r>
            <a:r>
              <a:rPr lang="en-US" altLang="en-US" sz="2800" i="1" dirty="0"/>
              <a:t>V</a:t>
            </a:r>
            <a:r>
              <a:rPr lang="en-US" altLang="en-US" sz="2800" i="1" baseline="-25000" dirty="0">
                <a:sym typeface="Symbol" pitchFamily="18" charset="2"/>
              </a:rPr>
              <a:t> </a:t>
            </a:r>
            <a:r>
              <a:rPr lang="en-US" altLang="en-US" sz="2800" dirty="0">
                <a:sym typeface="Symbol" pitchFamily="18" charset="2"/>
              </a:rPr>
              <a:t>and</a:t>
            </a:r>
            <a:r>
              <a:rPr lang="en-US" altLang="en-US" sz="2800" i="1" dirty="0">
                <a:sym typeface="Symbol" pitchFamily="18" charset="2"/>
              </a:rPr>
              <a:t> </a:t>
            </a:r>
            <a:r>
              <a:rPr lang="en-US" altLang="en-US" sz="2800" dirty="0">
                <a:sym typeface="Symbol" pitchFamily="18" charset="2"/>
              </a:rPr>
              <a:t></a:t>
            </a:r>
            <a:r>
              <a:rPr lang="en-US" altLang="en-US" sz="2800" dirty="0"/>
              <a:t>[</a:t>
            </a:r>
            <a:r>
              <a:rPr lang="en-US" altLang="en-US" sz="2800" i="1" dirty="0"/>
              <a:t>v</a:t>
            </a:r>
            <a:r>
              <a:rPr lang="en-US" altLang="en-US" sz="2800" dirty="0"/>
              <a:t>] </a:t>
            </a:r>
            <a:r>
              <a:rPr lang="en-US" altLang="en-US" sz="2800" i="1" dirty="0">
                <a:sym typeface="Symbol" pitchFamily="18" charset="2"/>
              </a:rPr>
              <a:t> </a:t>
            </a:r>
            <a:r>
              <a:rPr lang="en-US" altLang="en-US" sz="2800" dirty="0">
                <a:sym typeface="Symbol" pitchFamily="18" charset="2"/>
              </a:rPr>
              <a:t>NIL}</a:t>
            </a:r>
            <a:r>
              <a:rPr lang="en-US" altLang="en-US" sz="2800" dirty="0"/>
              <a:t>.</a:t>
            </a:r>
          </a:p>
          <a:p>
            <a:pPr lvl="1"/>
            <a:r>
              <a:rPr lang="en-US" altLang="en-US" sz="2400" u="sng" dirty="0">
                <a:solidFill>
                  <a:schemeClr val="hlink"/>
                </a:solidFill>
              </a:rPr>
              <a:t>How does it differ from that of BFS?</a:t>
            </a:r>
          </a:p>
          <a:p>
            <a:pPr lvl="1"/>
            <a:r>
              <a:rPr lang="en-US" altLang="en-US" sz="2400" dirty="0"/>
              <a:t> The predecessor subgraph </a:t>
            </a:r>
            <a:r>
              <a:rPr lang="en-US" altLang="en-US" sz="2400" i="1" dirty="0"/>
              <a:t>G</a:t>
            </a:r>
            <a:r>
              <a:rPr lang="en-US" altLang="en-US" sz="2400" i="1" baseline="-25000" dirty="0">
                <a:sym typeface="Symbol" pitchFamily="18" charset="2"/>
              </a:rPr>
              <a:t></a:t>
            </a:r>
            <a:r>
              <a:rPr lang="en-US" altLang="en-US" sz="2400" dirty="0"/>
              <a:t> forms a </a:t>
            </a:r>
            <a:r>
              <a:rPr lang="en-US" altLang="en-US" sz="2400" i="1" dirty="0">
                <a:solidFill>
                  <a:srgbClr val="CC3300"/>
                </a:solidFill>
              </a:rPr>
              <a:t>depth-first forest</a:t>
            </a:r>
            <a:r>
              <a:rPr lang="en-US" altLang="en-US" sz="2400" dirty="0"/>
              <a:t> composed of several </a:t>
            </a:r>
            <a:r>
              <a:rPr lang="en-US" altLang="en-US" sz="2400" i="1" dirty="0">
                <a:solidFill>
                  <a:srgbClr val="CC3300"/>
                </a:solidFill>
              </a:rPr>
              <a:t>depth-first trees</a:t>
            </a:r>
            <a:r>
              <a:rPr lang="en-US" altLang="en-US" sz="2400" dirty="0"/>
              <a:t>.  The edges in </a:t>
            </a:r>
            <a:r>
              <a:rPr lang="en-US" altLang="en-US" sz="2400" i="1" dirty="0"/>
              <a:t>E</a:t>
            </a:r>
            <a:r>
              <a:rPr lang="en-US" altLang="en-US" sz="2400" i="1" baseline="-25000" dirty="0">
                <a:sym typeface="Symbol" pitchFamily="18" charset="2"/>
              </a:rPr>
              <a:t></a:t>
            </a:r>
            <a:r>
              <a:rPr lang="en-US" altLang="en-US" sz="2400" dirty="0"/>
              <a:t> are called </a:t>
            </a:r>
            <a:r>
              <a:rPr lang="en-US" altLang="en-US" sz="2400" i="1" dirty="0">
                <a:solidFill>
                  <a:srgbClr val="CC3300"/>
                </a:solidFill>
              </a:rPr>
              <a:t>tree edges</a:t>
            </a:r>
            <a:r>
              <a:rPr lang="en-US" altLang="en-US" sz="2400" dirty="0"/>
              <a:t>.</a:t>
            </a:r>
          </a:p>
          <a:p>
            <a:pPr>
              <a:buFont typeface="Wingdings" pitchFamily="2" charset="2"/>
              <a:buNone/>
            </a:pPr>
            <a:endParaRPr lang="en-US" altLang="en-US" sz="2800" dirty="0"/>
          </a:p>
          <a:p>
            <a:endParaRPr lang="en-US" altLang="en-US" sz="1400" dirty="0"/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365125" y="5299075"/>
            <a:ext cx="6719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none" dirty="0">
                <a:solidFill>
                  <a:schemeClr val="hlink"/>
                </a:solidFill>
              </a:rPr>
              <a:t>Definition:</a:t>
            </a:r>
          </a:p>
          <a:p>
            <a:r>
              <a:rPr lang="en-US" altLang="en-US" u="none" dirty="0">
                <a:solidFill>
                  <a:srgbClr val="CC3300"/>
                </a:solidFill>
              </a:rPr>
              <a:t>Forest:</a:t>
            </a:r>
            <a:r>
              <a:rPr lang="en-US" altLang="en-US" u="none" dirty="0"/>
              <a:t> An acyclic graph G that may be disconnected.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DE723-E4A6-45D8-8E09-BDE5416E6675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2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White-Path </a:t>
            </a:r>
            <a:r>
              <a:rPr lang="en-US" altLang="en-US" dirty="0"/>
              <a:t>Theorem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2286000"/>
            <a:ext cx="8686800" cy="1676400"/>
          </a:xfrm>
          <a:solidFill>
            <a:srgbClr val="CCECFF"/>
          </a:solidFill>
          <a:ln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400" i="1">
                <a:latin typeface="RMTMI" charset="-95"/>
              </a:rPr>
              <a:t>    </a:t>
            </a:r>
            <a:r>
              <a:rPr lang="en-US" altLang="en-US" sz="2400" b="1" u="sng">
                <a:solidFill>
                  <a:srgbClr val="CC3300"/>
                </a:solidFill>
                <a:latin typeface="RMTMI" charset="-95"/>
              </a:rPr>
              <a:t>Theorem 22.9</a:t>
            </a:r>
            <a:endParaRPr lang="en-US" altLang="en-US" sz="2400" b="1" i="1" u="sng">
              <a:solidFill>
                <a:srgbClr val="CC3300"/>
              </a:solidFill>
              <a:latin typeface="RMTMI" charset="-95"/>
            </a:endParaRPr>
          </a:p>
          <a:p>
            <a:pPr>
              <a:buFont typeface="Wingdings" pitchFamily="2" charset="2"/>
              <a:buNone/>
            </a:pPr>
            <a:r>
              <a:rPr lang="en-US" altLang="en-US" sz="2400" i="1">
                <a:latin typeface="RMTMI" charset="-95"/>
              </a:rPr>
              <a:t>    v </a:t>
            </a:r>
            <a:r>
              <a:rPr lang="en-US" altLang="en-US" sz="2400"/>
              <a:t>is a descendant of </a:t>
            </a:r>
            <a:r>
              <a:rPr lang="en-US" altLang="en-US" sz="2400" i="1"/>
              <a:t>u </a:t>
            </a:r>
            <a:r>
              <a:rPr lang="en-US" altLang="en-US" sz="2400"/>
              <a:t>if and only if at time </a:t>
            </a:r>
            <a:r>
              <a:rPr lang="en-US" altLang="en-US" sz="2400" i="1"/>
              <a:t>d</a:t>
            </a:r>
            <a:r>
              <a:rPr lang="en-US" altLang="en-US" sz="2400"/>
              <a:t>[</a:t>
            </a:r>
            <a:r>
              <a:rPr lang="en-US" altLang="en-US" sz="2400" i="1"/>
              <a:t>u</a:t>
            </a:r>
            <a:r>
              <a:rPr lang="en-US" altLang="en-US" sz="2400"/>
              <a:t>], there  is  a    path </a:t>
            </a:r>
            <a:r>
              <a:rPr lang="en-US" altLang="en-US" sz="2400" i="1"/>
              <a:t>u  </a:t>
            </a:r>
            <a:r>
              <a:rPr lang="en-US" altLang="en-US" sz="2400" i="1">
                <a:latin typeface="LASY10" charset="0"/>
              </a:rPr>
              <a:t>    </a:t>
            </a:r>
            <a:r>
              <a:rPr lang="en-US" altLang="en-US" sz="2400" i="1">
                <a:latin typeface="RMTMI" charset="-95"/>
              </a:rPr>
              <a:t>v </a:t>
            </a:r>
            <a:r>
              <a:rPr lang="en-US" altLang="en-US" sz="2400"/>
              <a:t>consisting of only white vertices. (Except for </a:t>
            </a:r>
            <a:r>
              <a:rPr lang="en-US" altLang="en-US" sz="2400" i="1"/>
              <a:t>u</a:t>
            </a:r>
            <a:r>
              <a:rPr lang="en-US" altLang="en-US" sz="2400"/>
              <a:t>, which was </a:t>
            </a:r>
            <a:r>
              <a:rPr lang="en-US" altLang="en-US" sz="2400" i="1"/>
              <a:t>just </a:t>
            </a:r>
            <a:r>
              <a:rPr lang="en-US" altLang="en-US" sz="2400"/>
              <a:t>colored gray.)</a:t>
            </a:r>
          </a:p>
        </p:txBody>
      </p:sp>
      <p:sp>
        <p:nvSpPr>
          <p:cNvPr id="63492" name="Freeform 4"/>
          <p:cNvSpPr>
            <a:spLocks/>
          </p:cNvSpPr>
          <p:nvPr/>
        </p:nvSpPr>
        <p:spPr bwMode="auto">
          <a:xfrm>
            <a:off x="1447800" y="3276600"/>
            <a:ext cx="381000" cy="76200"/>
          </a:xfrm>
          <a:custGeom>
            <a:avLst/>
            <a:gdLst>
              <a:gd name="T0" fmla="*/ 0 w 240"/>
              <a:gd name="T1" fmla="*/ 48 h 48"/>
              <a:gd name="T2" fmla="*/ 48 w 240"/>
              <a:gd name="T3" fmla="*/ 0 h 48"/>
              <a:gd name="T4" fmla="*/ 96 w 240"/>
              <a:gd name="T5" fmla="*/ 48 h 48"/>
              <a:gd name="T6" fmla="*/ 144 w 240"/>
              <a:gd name="T7" fmla="*/ 0 h 48"/>
              <a:gd name="T8" fmla="*/ 240 w 240"/>
              <a:gd name="T9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0" y="48"/>
                  <a:pt x="96" y="48"/>
                </a:cubicBezTo>
                <a:cubicBezTo>
                  <a:pt x="112" y="48"/>
                  <a:pt x="120" y="0"/>
                  <a:pt x="144" y="0"/>
                </a:cubicBezTo>
                <a:cubicBezTo>
                  <a:pt x="168" y="0"/>
                  <a:pt x="204" y="24"/>
                  <a:pt x="240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DE723-E4A6-45D8-8E09-BDE5416E6675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4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87362" y="0"/>
            <a:ext cx="8229600" cy="1401762"/>
          </a:xfrm>
        </p:spPr>
        <p:txBody>
          <a:bodyPr/>
          <a:lstStyle/>
          <a:p>
            <a:r>
              <a:rPr lang="en-US" altLang="en-US" dirty="0"/>
              <a:t>Classification of Edges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43050"/>
            <a:ext cx="8839200" cy="3429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>
                <a:solidFill>
                  <a:srgbClr val="CC3300"/>
                </a:solidFill>
              </a:rPr>
              <a:t>Tree edge:</a:t>
            </a:r>
            <a:r>
              <a:rPr lang="en-US" altLang="en-US" sz="2800" b="1" i="1"/>
              <a:t> </a:t>
            </a:r>
            <a:r>
              <a:rPr lang="en-US" altLang="en-US" sz="2800"/>
              <a:t>in the depth-first forest. Found by exploring </a:t>
            </a:r>
            <a:r>
              <a:rPr lang="en-US" altLang="en-US" sz="2800">
                <a:latin typeface="RMTMI" charset="-95"/>
              </a:rPr>
              <a:t>(</a:t>
            </a:r>
            <a:r>
              <a:rPr lang="en-US" altLang="en-US" sz="2800" i="1"/>
              <a:t>u</a:t>
            </a:r>
            <a:r>
              <a:rPr lang="en-US" altLang="en-US" sz="2800" i="1">
                <a:latin typeface="RMTMI" charset="-95"/>
              </a:rPr>
              <a:t>, </a:t>
            </a:r>
            <a:r>
              <a:rPr lang="en-US" altLang="en-US" sz="2800" i="1"/>
              <a:t>v</a:t>
            </a:r>
            <a:r>
              <a:rPr lang="en-US" altLang="en-US" sz="2800">
                <a:latin typeface="RMTMI" charset="-95"/>
              </a:rPr>
              <a:t>)</a:t>
            </a:r>
            <a:r>
              <a:rPr lang="en-US" altLang="en-US" sz="2800"/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800" b="1">
                <a:solidFill>
                  <a:srgbClr val="CC3300"/>
                </a:solidFill>
              </a:rPr>
              <a:t>Back edge:</a:t>
            </a:r>
            <a:r>
              <a:rPr lang="en-US" altLang="en-US" sz="2800" b="1" i="1"/>
              <a:t> </a:t>
            </a:r>
            <a:r>
              <a:rPr lang="en-US" altLang="en-US" sz="2800">
                <a:latin typeface="RMTMI" charset="-95"/>
              </a:rPr>
              <a:t>(</a:t>
            </a:r>
            <a:r>
              <a:rPr lang="en-US" altLang="en-US" sz="2800" i="1"/>
              <a:t>u</a:t>
            </a:r>
            <a:r>
              <a:rPr lang="en-US" altLang="en-US" sz="2800" i="1">
                <a:latin typeface="RMTMI" charset="-95"/>
              </a:rPr>
              <a:t>, </a:t>
            </a:r>
            <a:r>
              <a:rPr lang="en-US" altLang="en-US" sz="2800" i="1"/>
              <a:t>v</a:t>
            </a:r>
            <a:r>
              <a:rPr lang="en-US" altLang="en-US" sz="2800">
                <a:latin typeface="RMTMI" charset="-95"/>
              </a:rPr>
              <a:t>)</a:t>
            </a:r>
            <a:r>
              <a:rPr lang="en-US" altLang="en-US" sz="2800"/>
              <a:t>, where </a:t>
            </a:r>
            <a:r>
              <a:rPr lang="en-US" altLang="en-US" sz="2800" i="1"/>
              <a:t>u </a:t>
            </a:r>
            <a:r>
              <a:rPr lang="en-US" altLang="en-US" sz="2800"/>
              <a:t>is a descendant of </a:t>
            </a:r>
            <a:r>
              <a:rPr lang="en-US" altLang="en-US" sz="2800" i="1"/>
              <a:t>v</a:t>
            </a:r>
            <a:r>
              <a:rPr lang="en-US" altLang="en-US" sz="2800" i="1">
                <a:latin typeface="RMTMI" charset="-95"/>
              </a:rPr>
              <a:t> </a:t>
            </a:r>
            <a:r>
              <a:rPr lang="en-US" altLang="en-US" sz="2800">
                <a:latin typeface="RMTMI" charset="-95"/>
              </a:rPr>
              <a:t>(</a:t>
            </a:r>
            <a:r>
              <a:rPr lang="en-US" altLang="en-US" sz="2800"/>
              <a:t>in the depth-first tree</a:t>
            </a:r>
            <a:r>
              <a:rPr lang="en-US" altLang="en-US" sz="2800">
                <a:latin typeface="RMTMI" charset="-95"/>
              </a:rPr>
              <a:t>)</a:t>
            </a:r>
            <a:r>
              <a:rPr lang="en-US" altLang="en-US" sz="2800"/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800" b="1">
                <a:solidFill>
                  <a:srgbClr val="CC3300"/>
                </a:solidFill>
              </a:rPr>
              <a:t>Forward edge:</a:t>
            </a:r>
            <a:r>
              <a:rPr lang="en-US" altLang="en-US" sz="2800" b="1" i="1"/>
              <a:t> </a:t>
            </a:r>
            <a:r>
              <a:rPr lang="en-US" altLang="en-US" sz="2800">
                <a:latin typeface="RMTMI" charset="-95"/>
              </a:rPr>
              <a:t>(</a:t>
            </a:r>
            <a:r>
              <a:rPr lang="en-US" altLang="en-US" sz="2800" i="1"/>
              <a:t>u</a:t>
            </a:r>
            <a:r>
              <a:rPr lang="en-US" altLang="en-US" sz="2800" i="1">
                <a:latin typeface="RMTMI" charset="-95"/>
              </a:rPr>
              <a:t>, </a:t>
            </a:r>
            <a:r>
              <a:rPr lang="en-US" altLang="en-US" sz="2800" i="1"/>
              <a:t>v</a:t>
            </a:r>
            <a:r>
              <a:rPr lang="en-US" altLang="en-US" sz="2800">
                <a:latin typeface="RMTMI" charset="-95"/>
              </a:rPr>
              <a:t>)</a:t>
            </a:r>
            <a:r>
              <a:rPr lang="en-US" altLang="en-US" sz="2800"/>
              <a:t>, where </a:t>
            </a:r>
            <a:r>
              <a:rPr lang="en-US" altLang="en-US" sz="2800" i="1"/>
              <a:t>v</a:t>
            </a:r>
            <a:r>
              <a:rPr lang="en-US" altLang="en-US" sz="2800" i="1">
                <a:latin typeface="RMTMI" charset="-95"/>
              </a:rPr>
              <a:t> </a:t>
            </a:r>
            <a:r>
              <a:rPr lang="en-US" altLang="en-US" sz="2800"/>
              <a:t>is a descendant of </a:t>
            </a:r>
            <a:r>
              <a:rPr lang="en-US" altLang="en-US" sz="2800" i="1"/>
              <a:t>u</a:t>
            </a:r>
            <a:r>
              <a:rPr lang="en-US" altLang="en-US" sz="2800"/>
              <a:t>, but not a tree edge.</a:t>
            </a:r>
          </a:p>
          <a:p>
            <a:pPr>
              <a:lnSpc>
                <a:spcPct val="90000"/>
              </a:lnSpc>
            </a:pPr>
            <a:r>
              <a:rPr lang="en-US" altLang="en-US" sz="2800" b="1">
                <a:solidFill>
                  <a:srgbClr val="CC3300"/>
                </a:solidFill>
              </a:rPr>
              <a:t>Cross edge:</a:t>
            </a:r>
            <a:r>
              <a:rPr lang="en-US" altLang="en-US" sz="2800" b="1" i="1"/>
              <a:t> </a:t>
            </a:r>
            <a:r>
              <a:rPr lang="en-US" altLang="en-US" sz="2800"/>
              <a:t>any other edge. Can go between vertices in same depth-first tree or in different depth-first trees.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441325" y="5165725"/>
            <a:ext cx="8321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304800" y="5505450"/>
            <a:ext cx="8321675" cy="120015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en-US" altLang="en-US" b="1">
                <a:solidFill>
                  <a:srgbClr val="CC3300"/>
                </a:solidFill>
              </a:rPr>
              <a:t>Theorem:</a:t>
            </a:r>
          </a:p>
          <a:p>
            <a:r>
              <a:rPr lang="en-US" altLang="en-US" u="none"/>
              <a:t>In DFS of an undirected graph, we get only tree and back edges. No forward or cross edges.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DE723-E4A6-45D8-8E09-BDE5416E6675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6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26504"/>
            <a:ext cx="8229600" cy="1401762"/>
          </a:xfrm>
        </p:spPr>
        <p:txBody>
          <a:bodyPr/>
          <a:lstStyle/>
          <a:p>
            <a:r>
              <a:rPr lang="en-US" altLang="en-US" dirty="0"/>
              <a:t>DFS and </a:t>
            </a:r>
            <a:r>
              <a:rPr lang="en-US" altLang="en-US" dirty="0" smtClean="0"/>
              <a:t>Cycles </a:t>
            </a:r>
            <a:r>
              <a:rPr lang="en-US" altLang="en-US" dirty="0"/>
              <a:t>in </a:t>
            </a:r>
            <a:r>
              <a:rPr lang="en-US" altLang="en-US" dirty="0" smtClean="0"/>
              <a:t>a Graph</a:t>
            </a:r>
            <a:endParaRPr lang="en-US" altLang="en-US" dirty="0"/>
          </a:p>
        </p:txBody>
      </p:sp>
      <p:sp>
        <p:nvSpPr>
          <p:cNvPr id="98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0993" y="1562100"/>
            <a:ext cx="8077200" cy="4495800"/>
          </a:xfrm>
        </p:spPr>
        <p:txBody>
          <a:bodyPr/>
          <a:lstStyle/>
          <a:p>
            <a:r>
              <a:rPr lang="en-US" altLang="en-US" dirty="0"/>
              <a:t>A graph G is acyclic </a:t>
            </a:r>
            <a:r>
              <a:rPr lang="en-US" altLang="en-US" dirty="0" err="1"/>
              <a:t>iff</a:t>
            </a:r>
            <a:r>
              <a:rPr lang="en-US" altLang="en-US" dirty="0"/>
              <a:t> a DFS of G yields no back edges</a:t>
            </a:r>
          </a:p>
        </p:txBody>
      </p:sp>
      <p:sp>
        <p:nvSpPr>
          <p:cNvPr id="986116" name="Oval 4"/>
          <p:cNvSpPr>
            <a:spLocks noChangeArrowheads="1"/>
          </p:cNvSpPr>
          <p:nvPr/>
        </p:nvSpPr>
        <p:spPr bwMode="auto">
          <a:xfrm>
            <a:off x="1905000" y="3657600"/>
            <a:ext cx="1066800" cy="6858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b="1">
                <a:solidFill>
                  <a:schemeClr val="accent1"/>
                </a:solidFill>
                <a:latin typeface="Courier New" pitchFamily="49" charset="0"/>
              </a:rPr>
              <a:t>1 |  </a:t>
            </a:r>
          </a:p>
        </p:txBody>
      </p:sp>
      <p:sp>
        <p:nvSpPr>
          <p:cNvPr id="986117" name="Oval 5"/>
          <p:cNvSpPr>
            <a:spLocks noChangeArrowheads="1"/>
          </p:cNvSpPr>
          <p:nvPr/>
        </p:nvSpPr>
        <p:spPr bwMode="auto">
          <a:xfrm>
            <a:off x="4572000" y="36576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b="1">
                <a:solidFill>
                  <a:schemeClr val="accent1"/>
                </a:solidFill>
                <a:latin typeface="Courier New" pitchFamily="49" charset="0"/>
              </a:rPr>
              <a:t>  |  </a:t>
            </a:r>
          </a:p>
        </p:txBody>
      </p:sp>
      <p:sp>
        <p:nvSpPr>
          <p:cNvPr id="986118" name="Oval 6"/>
          <p:cNvSpPr>
            <a:spLocks noChangeArrowheads="1"/>
          </p:cNvSpPr>
          <p:nvPr/>
        </p:nvSpPr>
        <p:spPr bwMode="auto">
          <a:xfrm>
            <a:off x="7239000" y="36576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b="1">
                <a:solidFill>
                  <a:schemeClr val="accent1"/>
                </a:solidFill>
                <a:latin typeface="Courier New" pitchFamily="49" charset="0"/>
              </a:rPr>
              <a:t>  |  </a:t>
            </a:r>
          </a:p>
        </p:txBody>
      </p:sp>
      <p:sp>
        <p:nvSpPr>
          <p:cNvPr id="986119" name="Oval 7"/>
          <p:cNvSpPr>
            <a:spLocks noChangeArrowheads="1"/>
          </p:cNvSpPr>
          <p:nvPr/>
        </p:nvSpPr>
        <p:spPr bwMode="auto">
          <a:xfrm>
            <a:off x="7239000" y="60198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b="1">
                <a:solidFill>
                  <a:schemeClr val="accent1"/>
                </a:solidFill>
                <a:latin typeface="Courier New" pitchFamily="49" charset="0"/>
              </a:rPr>
              <a:t>  |  </a:t>
            </a:r>
          </a:p>
        </p:txBody>
      </p:sp>
      <p:sp>
        <p:nvSpPr>
          <p:cNvPr id="986120" name="Oval 8"/>
          <p:cNvSpPr>
            <a:spLocks noChangeArrowheads="1"/>
          </p:cNvSpPr>
          <p:nvPr/>
        </p:nvSpPr>
        <p:spPr bwMode="auto">
          <a:xfrm>
            <a:off x="4572000" y="60198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b="1">
                <a:solidFill>
                  <a:schemeClr val="accent1"/>
                </a:solidFill>
                <a:latin typeface="Courier New" pitchFamily="49" charset="0"/>
              </a:rPr>
              <a:t> | </a:t>
            </a:r>
          </a:p>
        </p:txBody>
      </p:sp>
      <p:sp>
        <p:nvSpPr>
          <p:cNvPr id="986121" name="Oval 9"/>
          <p:cNvSpPr>
            <a:spLocks noChangeArrowheads="1"/>
          </p:cNvSpPr>
          <p:nvPr/>
        </p:nvSpPr>
        <p:spPr bwMode="auto">
          <a:xfrm>
            <a:off x="1905000" y="6019800"/>
            <a:ext cx="1066800" cy="6858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b="1">
                <a:solidFill>
                  <a:schemeClr val="accent1"/>
                </a:solidFill>
                <a:latin typeface="Courier New" pitchFamily="49" charset="0"/>
              </a:rPr>
              <a:t>3 |  </a:t>
            </a:r>
          </a:p>
        </p:txBody>
      </p:sp>
      <p:sp>
        <p:nvSpPr>
          <p:cNvPr id="986122" name="Oval 10"/>
          <p:cNvSpPr>
            <a:spLocks noChangeArrowheads="1"/>
          </p:cNvSpPr>
          <p:nvPr/>
        </p:nvSpPr>
        <p:spPr bwMode="auto">
          <a:xfrm>
            <a:off x="609600" y="4800600"/>
            <a:ext cx="1066800" cy="6858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b="1">
                <a:solidFill>
                  <a:schemeClr val="accent1"/>
                </a:solidFill>
                <a:latin typeface="Courier New" pitchFamily="49" charset="0"/>
              </a:rPr>
              <a:t>2 |  </a:t>
            </a:r>
          </a:p>
        </p:txBody>
      </p:sp>
      <p:sp>
        <p:nvSpPr>
          <p:cNvPr id="986123" name="Oval 11"/>
          <p:cNvSpPr>
            <a:spLocks noChangeArrowheads="1"/>
          </p:cNvSpPr>
          <p:nvPr/>
        </p:nvSpPr>
        <p:spPr bwMode="auto">
          <a:xfrm>
            <a:off x="5943600" y="4800600"/>
            <a:ext cx="1066800" cy="685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b="1">
                <a:solidFill>
                  <a:schemeClr val="accent1"/>
                </a:solidFill>
                <a:latin typeface="Courier New" pitchFamily="49" charset="0"/>
              </a:rPr>
              <a:t>  |  </a:t>
            </a:r>
          </a:p>
        </p:txBody>
      </p:sp>
      <p:cxnSp>
        <p:nvCxnSpPr>
          <p:cNvPr id="986124" name="AutoShape 12"/>
          <p:cNvCxnSpPr>
            <a:cxnSpLocks noChangeShapeType="1"/>
            <a:stCxn id="986116" idx="3"/>
            <a:endCxn id="986122" idx="7"/>
          </p:cNvCxnSpPr>
          <p:nvPr/>
        </p:nvCxnSpPr>
        <p:spPr bwMode="auto">
          <a:xfrm flipH="1">
            <a:off x="1520825" y="4257675"/>
            <a:ext cx="539750" cy="628650"/>
          </a:xfrm>
          <a:prstGeom prst="straightConnector1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6125" name="AutoShape 13"/>
          <p:cNvCxnSpPr>
            <a:cxnSpLocks noChangeShapeType="1"/>
            <a:stCxn id="986122" idx="5"/>
            <a:endCxn id="986121" idx="1"/>
          </p:cNvCxnSpPr>
          <p:nvPr/>
        </p:nvCxnSpPr>
        <p:spPr bwMode="auto">
          <a:xfrm>
            <a:off x="1520825" y="5400675"/>
            <a:ext cx="539750" cy="704850"/>
          </a:xfrm>
          <a:prstGeom prst="straightConnector1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6126" name="AutoShape 14"/>
          <p:cNvCxnSpPr>
            <a:cxnSpLocks noChangeShapeType="1"/>
            <a:stCxn id="986122" idx="6"/>
            <a:endCxn id="986120" idx="1"/>
          </p:cNvCxnSpPr>
          <p:nvPr/>
        </p:nvCxnSpPr>
        <p:spPr bwMode="auto">
          <a:xfrm>
            <a:off x="1690688" y="5143500"/>
            <a:ext cx="3036887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6127" name="AutoShape 15"/>
          <p:cNvCxnSpPr>
            <a:cxnSpLocks noChangeShapeType="1"/>
            <a:stCxn id="986120" idx="2"/>
            <a:endCxn id="986121" idx="6"/>
          </p:cNvCxnSpPr>
          <p:nvPr/>
        </p:nvCxnSpPr>
        <p:spPr bwMode="auto">
          <a:xfrm flipH="1">
            <a:off x="2986088" y="63627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6128" name="AutoShape 16"/>
          <p:cNvCxnSpPr>
            <a:cxnSpLocks noChangeShapeType="1"/>
            <a:stCxn id="986121" idx="0"/>
            <a:endCxn id="986116" idx="4"/>
          </p:cNvCxnSpPr>
          <p:nvPr/>
        </p:nvCxnSpPr>
        <p:spPr bwMode="auto">
          <a:xfrm flipV="1">
            <a:off x="2438400" y="4357688"/>
            <a:ext cx="0" cy="1647825"/>
          </a:xfrm>
          <a:prstGeom prst="straightConnector1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6129" name="AutoShape 17"/>
          <p:cNvCxnSpPr>
            <a:cxnSpLocks noChangeShapeType="1"/>
            <a:stCxn id="986116" idx="5"/>
            <a:endCxn id="986120" idx="1"/>
          </p:cNvCxnSpPr>
          <p:nvPr/>
        </p:nvCxnSpPr>
        <p:spPr bwMode="auto">
          <a:xfrm>
            <a:off x="2816225" y="4257675"/>
            <a:ext cx="1911350" cy="18478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6130" name="AutoShape 18"/>
          <p:cNvCxnSpPr>
            <a:cxnSpLocks noChangeShapeType="1"/>
            <a:stCxn id="986117" idx="4"/>
            <a:endCxn id="986120" idx="0"/>
          </p:cNvCxnSpPr>
          <p:nvPr/>
        </p:nvCxnSpPr>
        <p:spPr bwMode="auto">
          <a:xfrm>
            <a:off x="5105400" y="43576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6131" name="AutoShape 19"/>
          <p:cNvCxnSpPr>
            <a:cxnSpLocks noChangeShapeType="1"/>
            <a:stCxn id="986116" idx="6"/>
            <a:endCxn id="986117" idx="2"/>
          </p:cNvCxnSpPr>
          <p:nvPr/>
        </p:nvCxnSpPr>
        <p:spPr bwMode="auto">
          <a:xfrm>
            <a:off x="2986088" y="40005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6132" name="AutoShape 20"/>
          <p:cNvCxnSpPr>
            <a:cxnSpLocks noChangeShapeType="1"/>
            <a:stCxn id="986118" idx="2"/>
            <a:endCxn id="986117" idx="6"/>
          </p:cNvCxnSpPr>
          <p:nvPr/>
        </p:nvCxnSpPr>
        <p:spPr bwMode="auto">
          <a:xfrm flipH="1">
            <a:off x="5653088" y="40005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6133" name="AutoShape 21"/>
          <p:cNvCxnSpPr>
            <a:cxnSpLocks noChangeShapeType="1"/>
            <a:stCxn id="986117" idx="5"/>
            <a:endCxn id="986123" idx="1"/>
          </p:cNvCxnSpPr>
          <p:nvPr/>
        </p:nvCxnSpPr>
        <p:spPr bwMode="auto">
          <a:xfrm>
            <a:off x="5483225" y="4257675"/>
            <a:ext cx="615950" cy="628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6134" name="AutoShape 22"/>
          <p:cNvCxnSpPr>
            <a:cxnSpLocks noChangeShapeType="1"/>
            <a:stCxn id="986118" idx="3"/>
            <a:endCxn id="986123" idx="7"/>
          </p:cNvCxnSpPr>
          <p:nvPr/>
        </p:nvCxnSpPr>
        <p:spPr bwMode="auto">
          <a:xfrm flipH="1">
            <a:off x="6854825" y="4257675"/>
            <a:ext cx="539750" cy="628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6135" name="AutoShape 23"/>
          <p:cNvCxnSpPr>
            <a:cxnSpLocks noChangeShapeType="1"/>
            <a:stCxn id="986118" idx="4"/>
            <a:endCxn id="986119" idx="0"/>
          </p:cNvCxnSpPr>
          <p:nvPr/>
        </p:nvCxnSpPr>
        <p:spPr bwMode="auto">
          <a:xfrm>
            <a:off x="7772400" y="4357688"/>
            <a:ext cx="0" cy="1647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6136" name="AutoShape 24"/>
          <p:cNvCxnSpPr>
            <a:cxnSpLocks noChangeShapeType="1"/>
            <a:stCxn id="986119" idx="2"/>
            <a:endCxn id="986120" idx="6"/>
          </p:cNvCxnSpPr>
          <p:nvPr/>
        </p:nvCxnSpPr>
        <p:spPr bwMode="auto">
          <a:xfrm flipH="1">
            <a:off x="5653088" y="6362700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6137" name="AutoShape 25"/>
          <p:cNvCxnSpPr>
            <a:cxnSpLocks noChangeShapeType="1"/>
            <a:stCxn id="986123" idx="3"/>
            <a:endCxn id="986120" idx="7"/>
          </p:cNvCxnSpPr>
          <p:nvPr/>
        </p:nvCxnSpPr>
        <p:spPr bwMode="auto">
          <a:xfrm flipH="1">
            <a:off x="5483225" y="5400675"/>
            <a:ext cx="615950" cy="7048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6138" name="Oval 26"/>
          <p:cNvSpPr>
            <a:spLocks noChangeArrowheads="1"/>
          </p:cNvSpPr>
          <p:nvPr/>
        </p:nvSpPr>
        <p:spPr bwMode="auto">
          <a:xfrm>
            <a:off x="1905000" y="3124200"/>
            <a:ext cx="1066800" cy="6858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b="1" i="1">
                <a:latin typeface="Times New Roman" pitchFamily="18" charset="0"/>
              </a:rPr>
              <a:t>d      f</a:t>
            </a:r>
          </a:p>
        </p:txBody>
      </p:sp>
      <p:sp>
        <p:nvSpPr>
          <p:cNvPr id="986139" name="Line 27"/>
          <p:cNvSpPr>
            <a:spLocks noChangeShapeType="1"/>
          </p:cNvSpPr>
          <p:nvPr/>
        </p:nvSpPr>
        <p:spPr bwMode="auto">
          <a:xfrm>
            <a:off x="838200" y="3429000"/>
            <a:ext cx="1066800" cy="3810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6140" name="Text Box 28"/>
          <p:cNvSpPr txBox="1">
            <a:spLocks noChangeArrowheads="1"/>
          </p:cNvSpPr>
          <p:nvPr/>
        </p:nvSpPr>
        <p:spPr bwMode="auto">
          <a:xfrm>
            <a:off x="457200" y="2743200"/>
            <a:ext cx="8747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2000" b="1" i="1">
                <a:solidFill>
                  <a:srgbClr val="0000FF"/>
                </a:solidFill>
                <a:latin typeface="Times New Roman" pitchFamily="18" charset="0"/>
              </a:rPr>
              <a:t>source</a:t>
            </a:r>
            <a:br>
              <a:rPr lang="en-US" altLang="en-US" sz="2000" b="1" i="1">
                <a:solidFill>
                  <a:srgbClr val="0000FF"/>
                </a:solidFill>
                <a:latin typeface="Times New Roman" pitchFamily="18" charset="0"/>
              </a:rPr>
            </a:br>
            <a:r>
              <a:rPr lang="en-US" altLang="en-US" sz="2000" b="1" i="1">
                <a:solidFill>
                  <a:srgbClr val="0000FF"/>
                </a:solidFill>
                <a:latin typeface="Times New Roman" pitchFamily="18" charset="0"/>
              </a:rPr>
              <a:t>vertex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DE723-E4A6-45D8-8E09-BDE5416E6675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8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Directed Acyclic Graphs</a:t>
            </a:r>
          </a:p>
        </p:txBody>
      </p:sp>
      <p:sp>
        <p:nvSpPr>
          <p:cNvPr id="96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14500"/>
            <a:ext cx="8077200" cy="4495800"/>
          </a:xfrm>
        </p:spPr>
        <p:txBody>
          <a:bodyPr/>
          <a:lstStyle/>
          <a:p>
            <a:r>
              <a:rPr lang="en-US" altLang="en-US" dirty="0"/>
              <a:t>A </a:t>
            </a:r>
            <a:r>
              <a:rPr lang="en-US" altLang="en-US" i="1" dirty="0">
                <a:solidFill>
                  <a:schemeClr val="tx2"/>
                </a:solidFill>
              </a:rPr>
              <a:t>directed acyclic graph</a:t>
            </a:r>
            <a:r>
              <a:rPr lang="en-US" altLang="en-US" dirty="0"/>
              <a:t> or </a:t>
            </a:r>
            <a:r>
              <a:rPr lang="en-US" altLang="en-US" i="1" dirty="0">
                <a:solidFill>
                  <a:schemeClr val="tx2"/>
                </a:solidFill>
              </a:rPr>
              <a:t>DAG</a:t>
            </a:r>
            <a:r>
              <a:rPr lang="en-US" altLang="en-US" dirty="0"/>
              <a:t> is a directed graph with no directed cycles:</a:t>
            </a:r>
          </a:p>
        </p:txBody>
      </p:sp>
      <p:sp>
        <p:nvSpPr>
          <p:cNvPr id="969732" name="Oval 4"/>
          <p:cNvSpPr>
            <a:spLocks noChangeArrowheads="1"/>
          </p:cNvSpPr>
          <p:nvPr/>
        </p:nvSpPr>
        <p:spPr bwMode="auto">
          <a:xfrm>
            <a:off x="1524000" y="29718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9733" name="Oval 5"/>
          <p:cNvSpPr>
            <a:spLocks noChangeArrowheads="1"/>
          </p:cNvSpPr>
          <p:nvPr/>
        </p:nvSpPr>
        <p:spPr bwMode="auto">
          <a:xfrm>
            <a:off x="4267200" y="30480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9734" name="Oval 6"/>
          <p:cNvSpPr>
            <a:spLocks noChangeArrowheads="1"/>
          </p:cNvSpPr>
          <p:nvPr/>
        </p:nvSpPr>
        <p:spPr bwMode="auto">
          <a:xfrm>
            <a:off x="2895600" y="39624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9735" name="Oval 7"/>
          <p:cNvSpPr>
            <a:spLocks noChangeArrowheads="1"/>
          </p:cNvSpPr>
          <p:nvPr/>
        </p:nvSpPr>
        <p:spPr bwMode="auto">
          <a:xfrm>
            <a:off x="1524000" y="45720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9736" name="Oval 8"/>
          <p:cNvSpPr>
            <a:spLocks noChangeArrowheads="1"/>
          </p:cNvSpPr>
          <p:nvPr/>
        </p:nvSpPr>
        <p:spPr bwMode="auto">
          <a:xfrm>
            <a:off x="4343400" y="45720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9737" name="Oval 9"/>
          <p:cNvSpPr>
            <a:spLocks noChangeArrowheads="1"/>
          </p:cNvSpPr>
          <p:nvPr/>
        </p:nvSpPr>
        <p:spPr bwMode="auto">
          <a:xfrm>
            <a:off x="2438400" y="57150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9738" name="Oval 10"/>
          <p:cNvSpPr>
            <a:spLocks noChangeArrowheads="1"/>
          </p:cNvSpPr>
          <p:nvPr/>
        </p:nvSpPr>
        <p:spPr bwMode="auto">
          <a:xfrm>
            <a:off x="609600" y="57912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69739" name="AutoShape 11"/>
          <p:cNvCxnSpPr>
            <a:cxnSpLocks noChangeShapeType="1"/>
            <a:stCxn id="969732" idx="4"/>
            <a:endCxn id="969735" idx="0"/>
          </p:cNvCxnSpPr>
          <p:nvPr/>
        </p:nvCxnSpPr>
        <p:spPr bwMode="auto">
          <a:xfrm>
            <a:off x="1828800" y="3595688"/>
            <a:ext cx="0" cy="962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9740" name="AutoShape 12"/>
          <p:cNvCxnSpPr>
            <a:cxnSpLocks noChangeShapeType="1"/>
            <a:stCxn id="969732" idx="5"/>
            <a:endCxn id="969734" idx="1"/>
          </p:cNvCxnSpPr>
          <p:nvPr/>
        </p:nvCxnSpPr>
        <p:spPr bwMode="auto">
          <a:xfrm>
            <a:off x="2044700" y="3506788"/>
            <a:ext cx="939800" cy="530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9741" name="AutoShape 13"/>
          <p:cNvCxnSpPr>
            <a:cxnSpLocks noChangeShapeType="1"/>
            <a:stCxn id="969733" idx="3"/>
            <a:endCxn id="969734" idx="7"/>
          </p:cNvCxnSpPr>
          <p:nvPr/>
        </p:nvCxnSpPr>
        <p:spPr bwMode="auto">
          <a:xfrm flipH="1">
            <a:off x="3416300" y="3582988"/>
            <a:ext cx="939800" cy="454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9742" name="AutoShape 14"/>
          <p:cNvCxnSpPr>
            <a:cxnSpLocks noChangeShapeType="1"/>
            <a:stCxn id="969733" idx="4"/>
            <a:endCxn id="969736" idx="0"/>
          </p:cNvCxnSpPr>
          <p:nvPr/>
        </p:nvCxnSpPr>
        <p:spPr bwMode="auto">
          <a:xfrm>
            <a:off x="4572000" y="3671888"/>
            <a:ext cx="76200" cy="885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9743" name="AutoShape 15"/>
          <p:cNvCxnSpPr>
            <a:cxnSpLocks noChangeShapeType="1"/>
            <a:stCxn id="969736" idx="2"/>
            <a:endCxn id="969735" idx="6"/>
          </p:cNvCxnSpPr>
          <p:nvPr/>
        </p:nvCxnSpPr>
        <p:spPr bwMode="auto">
          <a:xfrm flipH="1">
            <a:off x="2147888" y="4876800"/>
            <a:ext cx="21812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9744" name="AutoShape 16"/>
          <p:cNvCxnSpPr>
            <a:cxnSpLocks noChangeShapeType="1"/>
            <a:stCxn id="969734" idx="4"/>
            <a:endCxn id="969737" idx="0"/>
          </p:cNvCxnSpPr>
          <p:nvPr/>
        </p:nvCxnSpPr>
        <p:spPr bwMode="auto">
          <a:xfrm flipH="1">
            <a:off x="2743200" y="4586288"/>
            <a:ext cx="457200" cy="1114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9745" name="AutoShape 17"/>
          <p:cNvCxnSpPr>
            <a:cxnSpLocks noChangeShapeType="1"/>
            <a:stCxn id="969735" idx="5"/>
            <a:endCxn id="969737" idx="1"/>
          </p:cNvCxnSpPr>
          <p:nvPr/>
        </p:nvCxnSpPr>
        <p:spPr bwMode="auto">
          <a:xfrm>
            <a:off x="2044700" y="5106988"/>
            <a:ext cx="482600" cy="682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9746" name="AutoShape 18"/>
          <p:cNvCxnSpPr>
            <a:cxnSpLocks noChangeShapeType="1"/>
            <a:stCxn id="969735" idx="3"/>
            <a:endCxn id="969738" idx="7"/>
          </p:cNvCxnSpPr>
          <p:nvPr/>
        </p:nvCxnSpPr>
        <p:spPr bwMode="auto">
          <a:xfrm flipH="1">
            <a:off x="1130300" y="5106988"/>
            <a:ext cx="482600" cy="758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9747" name="AutoShape 19"/>
          <p:cNvCxnSpPr>
            <a:cxnSpLocks noChangeShapeType="1"/>
            <a:stCxn id="969732" idx="2"/>
            <a:endCxn id="969738" idx="0"/>
          </p:cNvCxnSpPr>
          <p:nvPr/>
        </p:nvCxnSpPr>
        <p:spPr bwMode="auto">
          <a:xfrm rot="10800000" flipV="1">
            <a:off x="914400" y="3276600"/>
            <a:ext cx="595313" cy="2500313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69748" name="Oval 20"/>
          <p:cNvSpPr>
            <a:spLocks noChangeArrowheads="1"/>
          </p:cNvSpPr>
          <p:nvPr/>
        </p:nvSpPr>
        <p:spPr bwMode="auto">
          <a:xfrm>
            <a:off x="7010400" y="36576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9749" name="Oval 21"/>
          <p:cNvSpPr>
            <a:spLocks noChangeArrowheads="1"/>
          </p:cNvSpPr>
          <p:nvPr/>
        </p:nvSpPr>
        <p:spPr bwMode="auto">
          <a:xfrm>
            <a:off x="8077200" y="50292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9750" name="Oval 22"/>
          <p:cNvSpPr>
            <a:spLocks noChangeArrowheads="1"/>
          </p:cNvSpPr>
          <p:nvPr/>
        </p:nvSpPr>
        <p:spPr bwMode="auto">
          <a:xfrm>
            <a:off x="5943600" y="50292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69751" name="AutoShape 23"/>
          <p:cNvCxnSpPr>
            <a:cxnSpLocks noChangeShapeType="1"/>
            <a:stCxn id="969748" idx="3"/>
            <a:endCxn id="969750" idx="7"/>
          </p:cNvCxnSpPr>
          <p:nvPr/>
        </p:nvCxnSpPr>
        <p:spPr bwMode="auto">
          <a:xfrm flipH="1">
            <a:off x="6464300" y="4192588"/>
            <a:ext cx="635000" cy="911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9752" name="AutoShape 24"/>
          <p:cNvCxnSpPr>
            <a:cxnSpLocks noChangeShapeType="1"/>
            <a:stCxn id="969750" idx="6"/>
            <a:endCxn id="969749" idx="2"/>
          </p:cNvCxnSpPr>
          <p:nvPr/>
        </p:nvCxnSpPr>
        <p:spPr bwMode="auto">
          <a:xfrm>
            <a:off x="6567488" y="5334000"/>
            <a:ext cx="14954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9753" name="AutoShape 25"/>
          <p:cNvCxnSpPr>
            <a:cxnSpLocks noChangeShapeType="1"/>
            <a:stCxn id="969748" idx="5"/>
            <a:endCxn id="969749" idx="1"/>
          </p:cNvCxnSpPr>
          <p:nvPr/>
        </p:nvCxnSpPr>
        <p:spPr bwMode="auto">
          <a:xfrm>
            <a:off x="7531100" y="4192588"/>
            <a:ext cx="635000" cy="911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69754" name="Text Box 26"/>
          <p:cNvSpPr txBox="1">
            <a:spLocks noChangeArrowheads="1"/>
          </p:cNvSpPr>
          <p:nvPr/>
        </p:nvSpPr>
        <p:spPr bwMode="auto">
          <a:xfrm>
            <a:off x="3717925" y="5980113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Acyclic</a:t>
            </a:r>
          </a:p>
        </p:txBody>
      </p:sp>
      <p:sp>
        <p:nvSpPr>
          <p:cNvPr id="969755" name="Text Box 27"/>
          <p:cNvSpPr txBox="1">
            <a:spLocks noChangeArrowheads="1"/>
          </p:cNvSpPr>
          <p:nvPr/>
        </p:nvSpPr>
        <p:spPr bwMode="auto">
          <a:xfrm>
            <a:off x="6877050" y="5943600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Cyclic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DE723-E4A6-45D8-8E09-BDE5416E6675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7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401762"/>
          </a:xfrm>
        </p:spPr>
        <p:txBody>
          <a:bodyPr/>
          <a:lstStyle/>
          <a:p>
            <a:r>
              <a:rPr lang="en-US" altLang="en-US" dirty="0"/>
              <a:t>Topological Sort</a:t>
            </a:r>
          </a:p>
        </p:txBody>
      </p:sp>
      <p:sp>
        <p:nvSpPr>
          <p:cNvPr id="98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>
                <a:solidFill>
                  <a:schemeClr val="tx2"/>
                </a:solidFill>
              </a:rPr>
              <a:t>Topological sort</a:t>
            </a:r>
            <a:r>
              <a:rPr lang="en-US" altLang="en-US"/>
              <a:t> of a DAG:</a:t>
            </a:r>
          </a:p>
          <a:p>
            <a:pPr lvl="1"/>
            <a:r>
              <a:rPr lang="en-US" altLang="en-US"/>
              <a:t>Linear ordering of all vertices in graph G such that vertex </a:t>
            </a:r>
            <a:r>
              <a:rPr lang="en-US" altLang="en-US" i="1"/>
              <a:t>u</a:t>
            </a:r>
            <a:r>
              <a:rPr lang="en-US" altLang="en-US"/>
              <a:t> comes before vertex </a:t>
            </a:r>
            <a:r>
              <a:rPr lang="en-US" altLang="en-US" i="1"/>
              <a:t>v</a:t>
            </a:r>
            <a:r>
              <a:rPr lang="en-US" altLang="en-US"/>
              <a:t> if edge (</a:t>
            </a:r>
            <a:r>
              <a:rPr lang="en-US" altLang="en-US" i="1"/>
              <a:t>u</a:t>
            </a:r>
            <a:r>
              <a:rPr lang="en-US" altLang="en-US"/>
              <a:t>, </a:t>
            </a:r>
            <a:r>
              <a:rPr lang="en-US" altLang="en-US" i="1"/>
              <a:t>v</a:t>
            </a:r>
            <a:r>
              <a:rPr lang="en-US" altLang="en-US"/>
              <a:t>) </a:t>
            </a:r>
            <a:r>
              <a:rPr lang="en-US" altLang="en-US">
                <a:sym typeface="Symbol" pitchFamily="18" charset="2"/>
              </a:rPr>
              <a:t> G</a:t>
            </a:r>
          </a:p>
          <a:p>
            <a:r>
              <a:rPr lang="en-US" altLang="en-US"/>
              <a:t>Real-world example: getting dressed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DE723-E4A6-45D8-8E09-BDE5416E6675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8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229600" cy="1401762"/>
          </a:xfrm>
        </p:spPr>
        <p:txBody>
          <a:bodyPr/>
          <a:lstStyle/>
          <a:p>
            <a:r>
              <a:rPr lang="en-US" altLang="en-US" dirty="0"/>
              <a:t>Getting Dressed</a:t>
            </a:r>
          </a:p>
        </p:txBody>
      </p:sp>
      <p:sp>
        <p:nvSpPr>
          <p:cNvPr id="971779" name="AutoShape 3"/>
          <p:cNvSpPr>
            <a:spLocks noChangeArrowheads="1"/>
          </p:cNvSpPr>
          <p:nvPr/>
        </p:nvSpPr>
        <p:spPr bwMode="auto">
          <a:xfrm>
            <a:off x="762000" y="1524000"/>
            <a:ext cx="1295400" cy="5334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000" b="1" i="1">
                <a:solidFill>
                  <a:srgbClr val="0000FF"/>
                </a:solidFill>
                <a:latin typeface="Times New Roman" pitchFamily="18" charset="0"/>
              </a:rPr>
              <a:t>Underwear</a:t>
            </a:r>
          </a:p>
        </p:txBody>
      </p:sp>
      <p:sp>
        <p:nvSpPr>
          <p:cNvPr id="971780" name="AutoShape 4"/>
          <p:cNvSpPr>
            <a:spLocks noChangeArrowheads="1"/>
          </p:cNvSpPr>
          <p:nvPr/>
        </p:nvSpPr>
        <p:spPr bwMode="auto">
          <a:xfrm>
            <a:off x="4648200" y="1524000"/>
            <a:ext cx="1295400" cy="5334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000" b="1" i="1">
                <a:solidFill>
                  <a:srgbClr val="0000FF"/>
                </a:solidFill>
                <a:latin typeface="Times New Roman" pitchFamily="18" charset="0"/>
              </a:rPr>
              <a:t>Socks</a:t>
            </a:r>
          </a:p>
        </p:txBody>
      </p:sp>
      <p:sp>
        <p:nvSpPr>
          <p:cNvPr id="971781" name="AutoShape 5"/>
          <p:cNvSpPr>
            <a:spLocks noChangeArrowheads="1"/>
          </p:cNvSpPr>
          <p:nvPr/>
        </p:nvSpPr>
        <p:spPr bwMode="auto">
          <a:xfrm>
            <a:off x="4648200" y="2438400"/>
            <a:ext cx="1295400" cy="5334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000" b="1" i="1">
                <a:solidFill>
                  <a:srgbClr val="0000FF"/>
                </a:solidFill>
                <a:latin typeface="Times New Roman" pitchFamily="18" charset="0"/>
              </a:rPr>
              <a:t>Shoes</a:t>
            </a:r>
          </a:p>
        </p:txBody>
      </p:sp>
      <p:sp>
        <p:nvSpPr>
          <p:cNvPr id="971782" name="AutoShape 6"/>
          <p:cNvSpPr>
            <a:spLocks noChangeArrowheads="1"/>
          </p:cNvSpPr>
          <p:nvPr/>
        </p:nvSpPr>
        <p:spPr bwMode="auto">
          <a:xfrm>
            <a:off x="762000" y="2438400"/>
            <a:ext cx="1295400" cy="5334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000" b="1" i="1">
                <a:solidFill>
                  <a:srgbClr val="0000FF"/>
                </a:solidFill>
                <a:latin typeface="Times New Roman" pitchFamily="18" charset="0"/>
              </a:rPr>
              <a:t>Pants</a:t>
            </a:r>
          </a:p>
        </p:txBody>
      </p:sp>
      <p:sp>
        <p:nvSpPr>
          <p:cNvPr id="971783" name="AutoShape 7"/>
          <p:cNvSpPr>
            <a:spLocks noChangeArrowheads="1"/>
          </p:cNvSpPr>
          <p:nvPr/>
        </p:nvSpPr>
        <p:spPr bwMode="auto">
          <a:xfrm>
            <a:off x="762000" y="3352800"/>
            <a:ext cx="1295400" cy="5334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000" b="1" i="1">
                <a:solidFill>
                  <a:srgbClr val="0000FF"/>
                </a:solidFill>
                <a:latin typeface="Times New Roman" pitchFamily="18" charset="0"/>
              </a:rPr>
              <a:t>Belt</a:t>
            </a:r>
          </a:p>
        </p:txBody>
      </p:sp>
      <p:sp>
        <p:nvSpPr>
          <p:cNvPr id="971784" name="AutoShape 8"/>
          <p:cNvSpPr>
            <a:spLocks noChangeArrowheads="1"/>
          </p:cNvSpPr>
          <p:nvPr/>
        </p:nvSpPr>
        <p:spPr bwMode="auto">
          <a:xfrm>
            <a:off x="2743200" y="2819400"/>
            <a:ext cx="1295400" cy="5334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000" b="1" i="1">
                <a:solidFill>
                  <a:srgbClr val="0000FF"/>
                </a:solidFill>
                <a:latin typeface="Times New Roman" pitchFamily="18" charset="0"/>
              </a:rPr>
              <a:t>Shirt</a:t>
            </a:r>
          </a:p>
        </p:txBody>
      </p:sp>
      <p:sp>
        <p:nvSpPr>
          <p:cNvPr id="971785" name="AutoShape 9"/>
          <p:cNvSpPr>
            <a:spLocks noChangeArrowheads="1"/>
          </p:cNvSpPr>
          <p:nvPr/>
        </p:nvSpPr>
        <p:spPr bwMode="auto">
          <a:xfrm>
            <a:off x="6705600" y="1981200"/>
            <a:ext cx="1295400" cy="5334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000" b="1" i="1">
                <a:solidFill>
                  <a:srgbClr val="0000FF"/>
                </a:solidFill>
                <a:latin typeface="Times New Roman" pitchFamily="18" charset="0"/>
              </a:rPr>
              <a:t>Watch</a:t>
            </a:r>
          </a:p>
        </p:txBody>
      </p:sp>
      <p:sp>
        <p:nvSpPr>
          <p:cNvPr id="971786" name="AutoShape 10"/>
          <p:cNvSpPr>
            <a:spLocks noChangeArrowheads="1"/>
          </p:cNvSpPr>
          <p:nvPr/>
        </p:nvSpPr>
        <p:spPr bwMode="auto">
          <a:xfrm>
            <a:off x="2743200" y="3733800"/>
            <a:ext cx="1295400" cy="5334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000" b="1" i="1">
                <a:solidFill>
                  <a:srgbClr val="0000FF"/>
                </a:solidFill>
                <a:latin typeface="Times New Roman" pitchFamily="18" charset="0"/>
              </a:rPr>
              <a:t>Tie</a:t>
            </a:r>
          </a:p>
        </p:txBody>
      </p:sp>
      <p:sp>
        <p:nvSpPr>
          <p:cNvPr id="971787" name="AutoShape 11"/>
          <p:cNvSpPr>
            <a:spLocks noChangeArrowheads="1"/>
          </p:cNvSpPr>
          <p:nvPr/>
        </p:nvSpPr>
        <p:spPr bwMode="auto">
          <a:xfrm>
            <a:off x="2743200" y="4648200"/>
            <a:ext cx="1295400" cy="5334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000" b="1" i="1">
                <a:solidFill>
                  <a:srgbClr val="0000FF"/>
                </a:solidFill>
                <a:latin typeface="Times New Roman" pitchFamily="18" charset="0"/>
              </a:rPr>
              <a:t>Jacket</a:t>
            </a:r>
          </a:p>
        </p:txBody>
      </p:sp>
      <p:cxnSp>
        <p:nvCxnSpPr>
          <p:cNvPr id="971788" name="AutoShape 12"/>
          <p:cNvCxnSpPr>
            <a:cxnSpLocks noChangeShapeType="1"/>
            <a:stCxn id="971779" idx="2"/>
            <a:endCxn id="971782" idx="0"/>
          </p:cNvCxnSpPr>
          <p:nvPr/>
        </p:nvCxnSpPr>
        <p:spPr bwMode="auto">
          <a:xfrm>
            <a:off x="1409700" y="2071688"/>
            <a:ext cx="0" cy="352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1789" name="AutoShape 13"/>
          <p:cNvCxnSpPr>
            <a:cxnSpLocks noChangeShapeType="1"/>
            <a:stCxn id="971782" idx="2"/>
            <a:endCxn id="971783" idx="0"/>
          </p:cNvCxnSpPr>
          <p:nvPr/>
        </p:nvCxnSpPr>
        <p:spPr bwMode="auto">
          <a:xfrm>
            <a:off x="1409700" y="2986088"/>
            <a:ext cx="0" cy="352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1790" name="AutoShape 14"/>
          <p:cNvCxnSpPr>
            <a:cxnSpLocks noChangeShapeType="1"/>
            <a:stCxn id="971784" idx="1"/>
            <a:endCxn id="971783" idx="3"/>
          </p:cNvCxnSpPr>
          <p:nvPr/>
        </p:nvCxnSpPr>
        <p:spPr bwMode="auto">
          <a:xfrm flipH="1">
            <a:off x="2071688" y="3086100"/>
            <a:ext cx="657225" cy="533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1791" name="AutoShape 15"/>
          <p:cNvCxnSpPr>
            <a:cxnSpLocks noChangeShapeType="1"/>
            <a:stCxn id="971784" idx="2"/>
            <a:endCxn id="971786" idx="0"/>
          </p:cNvCxnSpPr>
          <p:nvPr/>
        </p:nvCxnSpPr>
        <p:spPr bwMode="auto">
          <a:xfrm>
            <a:off x="3390900" y="3367088"/>
            <a:ext cx="0" cy="352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1792" name="AutoShape 16"/>
          <p:cNvCxnSpPr>
            <a:cxnSpLocks noChangeShapeType="1"/>
            <a:stCxn id="971786" idx="2"/>
            <a:endCxn id="971787" idx="0"/>
          </p:cNvCxnSpPr>
          <p:nvPr/>
        </p:nvCxnSpPr>
        <p:spPr bwMode="auto">
          <a:xfrm>
            <a:off x="3390900" y="4281488"/>
            <a:ext cx="0" cy="352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1793" name="AutoShape 17"/>
          <p:cNvCxnSpPr>
            <a:cxnSpLocks noChangeShapeType="1"/>
            <a:stCxn id="971780" idx="2"/>
            <a:endCxn id="971781" idx="0"/>
          </p:cNvCxnSpPr>
          <p:nvPr/>
        </p:nvCxnSpPr>
        <p:spPr bwMode="auto">
          <a:xfrm>
            <a:off x="5295900" y="2071688"/>
            <a:ext cx="0" cy="352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1794" name="AutoShape 18"/>
          <p:cNvCxnSpPr>
            <a:cxnSpLocks noChangeShapeType="1"/>
            <a:stCxn id="971779" idx="3"/>
            <a:endCxn id="971781" idx="1"/>
          </p:cNvCxnSpPr>
          <p:nvPr/>
        </p:nvCxnSpPr>
        <p:spPr bwMode="auto">
          <a:xfrm>
            <a:off x="2071688" y="1790700"/>
            <a:ext cx="2562225" cy="914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1795" name="AutoShape 19"/>
          <p:cNvCxnSpPr>
            <a:cxnSpLocks noChangeShapeType="1"/>
            <a:stCxn id="971782" idx="3"/>
            <a:endCxn id="971781" idx="1"/>
          </p:cNvCxnSpPr>
          <p:nvPr/>
        </p:nvCxnSpPr>
        <p:spPr bwMode="auto">
          <a:xfrm>
            <a:off x="2071688" y="2705100"/>
            <a:ext cx="25622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DE723-E4A6-45D8-8E09-BDE5416E6675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7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504"/>
            <a:ext cx="8229600" cy="1401762"/>
          </a:xfrm>
        </p:spPr>
        <p:txBody>
          <a:bodyPr/>
          <a:lstStyle/>
          <a:p>
            <a:r>
              <a:rPr lang="en-US" altLang="en-US" dirty="0" smtClean="0"/>
              <a:t>Formally: Graphs</a:t>
            </a:r>
            <a:endParaRPr lang="en-US" alt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077200" cy="4495800"/>
          </a:xfrm>
        </p:spPr>
        <p:txBody>
          <a:bodyPr/>
          <a:lstStyle/>
          <a:p>
            <a:r>
              <a:rPr lang="en-US" altLang="en-US" sz="2800" dirty="0">
                <a:sym typeface="Symbol" pitchFamily="18" charset="2"/>
              </a:rPr>
              <a:t>If (</a:t>
            </a:r>
            <a:r>
              <a:rPr lang="en-US" altLang="en-US" sz="2800" i="1" dirty="0">
                <a:sym typeface="Symbol" pitchFamily="18" charset="2"/>
              </a:rPr>
              <a:t>u</a:t>
            </a:r>
            <a:r>
              <a:rPr lang="en-US" altLang="en-US" sz="2800" dirty="0">
                <a:sym typeface="Symbol" pitchFamily="18" charset="2"/>
              </a:rPr>
              <a:t>, </a:t>
            </a:r>
            <a:r>
              <a:rPr lang="en-US" altLang="en-US" sz="2800" i="1" dirty="0">
                <a:sym typeface="Symbol" pitchFamily="18" charset="2"/>
              </a:rPr>
              <a:t>v</a:t>
            </a:r>
            <a:r>
              <a:rPr lang="en-US" altLang="en-US" sz="2800" dirty="0">
                <a:sym typeface="Symbol" pitchFamily="18" charset="2"/>
              </a:rPr>
              <a:t>)  </a:t>
            </a:r>
            <a:r>
              <a:rPr lang="en-US" altLang="en-US" sz="2800" i="1" dirty="0">
                <a:sym typeface="Symbol" pitchFamily="18" charset="2"/>
              </a:rPr>
              <a:t>E</a:t>
            </a:r>
            <a:r>
              <a:rPr lang="en-US" altLang="en-US" sz="2800" dirty="0">
                <a:sym typeface="Symbol" pitchFamily="18" charset="2"/>
              </a:rPr>
              <a:t>, then vertex </a:t>
            </a:r>
            <a:r>
              <a:rPr lang="en-US" altLang="en-US" sz="2800" i="1" dirty="0">
                <a:sym typeface="Symbol" pitchFamily="18" charset="2"/>
              </a:rPr>
              <a:t>v</a:t>
            </a:r>
            <a:r>
              <a:rPr lang="en-US" altLang="en-US" sz="2800" dirty="0">
                <a:sym typeface="Symbol" pitchFamily="18" charset="2"/>
              </a:rPr>
              <a:t> is </a:t>
            </a:r>
            <a:r>
              <a:rPr lang="en-US" altLang="en-US" sz="2800" dirty="0">
                <a:solidFill>
                  <a:srgbClr val="CC3300"/>
                </a:solidFill>
                <a:sym typeface="Symbol" pitchFamily="18" charset="2"/>
              </a:rPr>
              <a:t>adjacent</a:t>
            </a:r>
            <a:r>
              <a:rPr lang="en-US" altLang="en-US" sz="2800" dirty="0">
                <a:sym typeface="Symbol" pitchFamily="18" charset="2"/>
              </a:rPr>
              <a:t> to vertex </a:t>
            </a:r>
            <a:r>
              <a:rPr lang="en-US" altLang="en-US" sz="2800" i="1" dirty="0">
                <a:sym typeface="Symbol" pitchFamily="18" charset="2"/>
              </a:rPr>
              <a:t>u</a:t>
            </a:r>
            <a:r>
              <a:rPr lang="en-US" altLang="en-US" sz="2800" dirty="0">
                <a:sym typeface="Symbol" pitchFamily="18" charset="2"/>
              </a:rPr>
              <a:t>.</a:t>
            </a:r>
          </a:p>
          <a:p>
            <a:r>
              <a:rPr lang="en-US" altLang="en-US" sz="2400" dirty="0">
                <a:solidFill>
                  <a:srgbClr val="CC3300"/>
                </a:solidFill>
                <a:sym typeface="Symbol" pitchFamily="18" charset="2"/>
              </a:rPr>
              <a:t>Adjacency relationship is</a:t>
            </a:r>
            <a:r>
              <a:rPr lang="en-US" altLang="en-US" sz="2400" dirty="0">
                <a:sym typeface="Symbol" pitchFamily="18" charset="2"/>
              </a:rPr>
              <a:t>:</a:t>
            </a:r>
          </a:p>
          <a:p>
            <a:pPr lvl="1"/>
            <a:r>
              <a:rPr lang="en-US" altLang="en-US" sz="2400" dirty="0"/>
              <a:t>Symmetric if </a:t>
            </a:r>
            <a:r>
              <a:rPr lang="en-US" altLang="en-US" sz="2400" i="1" dirty="0"/>
              <a:t>G </a:t>
            </a:r>
            <a:r>
              <a:rPr lang="en-US" altLang="en-US" sz="2400" dirty="0"/>
              <a:t>is undirected.</a:t>
            </a:r>
          </a:p>
          <a:p>
            <a:pPr lvl="1"/>
            <a:r>
              <a:rPr lang="en-US" altLang="en-US" sz="2400" dirty="0"/>
              <a:t>Not necessarily so if </a:t>
            </a:r>
            <a:r>
              <a:rPr lang="en-US" altLang="en-US" sz="2400" i="1" dirty="0"/>
              <a:t>G</a:t>
            </a:r>
            <a:r>
              <a:rPr lang="en-US" altLang="en-US" sz="2400" dirty="0"/>
              <a:t> is directed.</a:t>
            </a:r>
          </a:p>
          <a:p>
            <a:r>
              <a:rPr lang="en-US" altLang="en-US" sz="2800" dirty="0"/>
              <a:t>If </a:t>
            </a:r>
            <a:r>
              <a:rPr lang="en-US" altLang="en-US" sz="2800" i="1" dirty="0"/>
              <a:t>G</a:t>
            </a:r>
            <a:r>
              <a:rPr lang="en-US" altLang="en-US" sz="2800" dirty="0"/>
              <a:t> is </a:t>
            </a:r>
            <a:r>
              <a:rPr lang="en-US" altLang="en-US" sz="2800" dirty="0">
                <a:solidFill>
                  <a:srgbClr val="CC3300"/>
                </a:solidFill>
              </a:rPr>
              <a:t>connected</a:t>
            </a:r>
            <a:r>
              <a:rPr lang="en-US" altLang="en-US" sz="2800" dirty="0"/>
              <a:t>:</a:t>
            </a:r>
          </a:p>
          <a:p>
            <a:pPr lvl="1"/>
            <a:r>
              <a:rPr lang="en-US" altLang="en-US" sz="2400" dirty="0"/>
              <a:t>There is a </a:t>
            </a:r>
            <a:r>
              <a:rPr lang="en-US" altLang="en-US" sz="2400" dirty="0">
                <a:solidFill>
                  <a:schemeClr val="hlink"/>
                </a:solidFill>
              </a:rPr>
              <a:t>path between every pair of vertices</a:t>
            </a:r>
            <a:r>
              <a:rPr lang="en-US" altLang="en-US" sz="2400" dirty="0"/>
              <a:t>.</a:t>
            </a:r>
          </a:p>
          <a:p>
            <a:pPr lvl="1"/>
            <a:r>
              <a:rPr lang="en-US" altLang="en-US" sz="2400" dirty="0"/>
              <a:t>|</a:t>
            </a:r>
            <a:r>
              <a:rPr lang="en-US" altLang="en-US" sz="2400" i="1" dirty="0"/>
              <a:t>E</a:t>
            </a:r>
            <a:r>
              <a:rPr lang="en-US" altLang="en-US" sz="2400" dirty="0"/>
              <a:t>|</a:t>
            </a:r>
            <a:r>
              <a:rPr lang="en-US" altLang="en-US" sz="2000" dirty="0"/>
              <a:t> </a:t>
            </a:r>
            <a:r>
              <a:rPr lang="en-US" altLang="en-US" sz="2400" dirty="0">
                <a:sym typeface="Symbol" pitchFamily="18" charset="2"/>
              </a:rPr>
              <a:t> |</a:t>
            </a:r>
            <a:r>
              <a:rPr lang="en-US" altLang="en-US" sz="2400" i="1" dirty="0">
                <a:sym typeface="Symbol" pitchFamily="18" charset="2"/>
              </a:rPr>
              <a:t>V</a:t>
            </a:r>
            <a:r>
              <a:rPr lang="en-US" altLang="en-US" sz="2400" dirty="0">
                <a:sym typeface="Symbol" pitchFamily="18" charset="2"/>
              </a:rPr>
              <a:t>| – 1.</a:t>
            </a:r>
          </a:p>
          <a:p>
            <a:pPr lvl="1"/>
            <a:r>
              <a:rPr lang="en-US" altLang="en-US" sz="2400" dirty="0"/>
              <a:t>Furthermore, if |</a:t>
            </a:r>
            <a:r>
              <a:rPr lang="en-US" altLang="en-US" sz="2400" i="1" dirty="0"/>
              <a:t>E</a:t>
            </a:r>
            <a:r>
              <a:rPr lang="en-US" altLang="en-US" sz="2400" dirty="0"/>
              <a:t>|</a:t>
            </a:r>
            <a:r>
              <a:rPr lang="en-US" altLang="en-US" sz="2000" dirty="0"/>
              <a:t> </a:t>
            </a:r>
            <a:r>
              <a:rPr lang="en-US" altLang="en-US" sz="2400" dirty="0">
                <a:sym typeface="Symbol" pitchFamily="18" charset="2"/>
              </a:rPr>
              <a:t>= |</a:t>
            </a:r>
            <a:r>
              <a:rPr lang="en-US" altLang="en-US" sz="2400" i="1" dirty="0">
                <a:sym typeface="Symbol" pitchFamily="18" charset="2"/>
              </a:rPr>
              <a:t>V</a:t>
            </a:r>
            <a:r>
              <a:rPr lang="en-US" altLang="en-US" sz="2400" dirty="0">
                <a:sym typeface="Symbol" pitchFamily="18" charset="2"/>
              </a:rPr>
              <a:t>| – 1, then </a:t>
            </a:r>
            <a:r>
              <a:rPr lang="en-US" altLang="en-US" sz="2400" i="1" dirty="0">
                <a:sym typeface="Symbol" pitchFamily="18" charset="2"/>
              </a:rPr>
              <a:t>G</a:t>
            </a:r>
            <a:r>
              <a:rPr lang="en-US" altLang="en-US" sz="2400" dirty="0">
                <a:sym typeface="Symbol" pitchFamily="18" charset="2"/>
              </a:rPr>
              <a:t> is a tree.</a:t>
            </a:r>
          </a:p>
          <a:p>
            <a:pPr marL="457200" lvl="1" indent="0">
              <a:buNone/>
            </a:pPr>
            <a:endParaRPr lang="en-US" altLang="en-US" sz="2400" dirty="0">
              <a:sym typeface="Symbol" pitchFamily="18" charset="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DE723-E4A6-45D8-8E09-BDE5416E667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14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34456"/>
            <a:ext cx="8229600" cy="1401762"/>
          </a:xfrm>
        </p:spPr>
        <p:txBody>
          <a:bodyPr/>
          <a:lstStyle/>
          <a:p>
            <a:r>
              <a:rPr lang="en-US" altLang="en-US" dirty="0"/>
              <a:t>Getting Dressed</a:t>
            </a:r>
          </a:p>
        </p:txBody>
      </p:sp>
      <p:sp>
        <p:nvSpPr>
          <p:cNvPr id="973827" name="AutoShape 3"/>
          <p:cNvSpPr>
            <a:spLocks noChangeArrowheads="1"/>
          </p:cNvSpPr>
          <p:nvPr/>
        </p:nvSpPr>
        <p:spPr bwMode="auto">
          <a:xfrm>
            <a:off x="762000" y="1524000"/>
            <a:ext cx="1295400" cy="5334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000" b="1" i="1">
                <a:solidFill>
                  <a:srgbClr val="0000FF"/>
                </a:solidFill>
                <a:latin typeface="Times New Roman" pitchFamily="18" charset="0"/>
              </a:rPr>
              <a:t>Underwear</a:t>
            </a:r>
          </a:p>
        </p:txBody>
      </p:sp>
      <p:sp>
        <p:nvSpPr>
          <p:cNvPr id="973828" name="AutoShape 4"/>
          <p:cNvSpPr>
            <a:spLocks noChangeArrowheads="1"/>
          </p:cNvSpPr>
          <p:nvPr/>
        </p:nvSpPr>
        <p:spPr bwMode="auto">
          <a:xfrm>
            <a:off x="4648200" y="1524000"/>
            <a:ext cx="1295400" cy="5334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000" b="1" i="1">
                <a:solidFill>
                  <a:srgbClr val="0000FF"/>
                </a:solidFill>
                <a:latin typeface="Times New Roman" pitchFamily="18" charset="0"/>
              </a:rPr>
              <a:t>Socks</a:t>
            </a:r>
          </a:p>
        </p:txBody>
      </p:sp>
      <p:sp>
        <p:nvSpPr>
          <p:cNvPr id="973829" name="AutoShape 5"/>
          <p:cNvSpPr>
            <a:spLocks noChangeArrowheads="1"/>
          </p:cNvSpPr>
          <p:nvPr/>
        </p:nvSpPr>
        <p:spPr bwMode="auto">
          <a:xfrm>
            <a:off x="4648200" y="2438400"/>
            <a:ext cx="1295400" cy="5334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000" b="1" i="1">
                <a:solidFill>
                  <a:srgbClr val="0000FF"/>
                </a:solidFill>
                <a:latin typeface="Times New Roman" pitchFamily="18" charset="0"/>
              </a:rPr>
              <a:t>Shoes</a:t>
            </a:r>
          </a:p>
        </p:txBody>
      </p:sp>
      <p:sp>
        <p:nvSpPr>
          <p:cNvPr id="973830" name="AutoShape 6"/>
          <p:cNvSpPr>
            <a:spLocks noChangeArrowheads="1"/>
          </p:cNvSpPr>
          <p:nvPr/>
        </p:nvSpPr>
        <p:spPr bwMode="auto">
          <a:xfrm>
            <a:off x="762000" y="2438400"/>
            <a:ext cx="1295400" cy="5334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000" b="1" i="1">
                <a:solidFill>
                  <a:srgbClr val="0000FF"/>
                </a:solidFill>
                <a:latin typeface="Times New Roman" pitchFamily="18" charset="0"/>
              </a:rPr>
              <a:t>Pants</a:t>
            </a:r>
          </a:p>
        </p:txBody>
      </p:sp>
      <p:sp>
        <p:nvSpPr>
          <p:cNvPr id="973831" name="AutoShape 7"/>
          <p:cNvSpPr>
            <a:spLocks noChangeArrowheads="1"/>
          </p:cNvSpPr>
          <p:nvPr/>
        </p:nvSpPr>
        <p:spPr bwMode="auto">
          <a:xfrm>
            <a:off x="762000" y="3352800"/>
            <a:ext cx="1295400" cy="5334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000" b="1" i="1">
                <a:solidFill>
                  <a:srgbClr val="0000FF"/>
                </a:solidFill>
                <a:latin typeface="Times New Roman" pitchFamily="18" charset="0"/>
              </a:rPr>
              <a:t>Belt</a:t>
            </a:r>
          </a:p>
        </p:txBody>
      </p:sp>
      <p:sp>
        <p:nvSpPr>
          <p:cNvPr id="973832" name="AutoShape 8"/>
          <p:cNvSpPr>
            <a:spLocks noChangeArrowheads="1"/>
          </p:cNvSpPr>
          <p:nvPr/>
        </p:nvSpPr>
        <p:spPr bwMode="auto">
          <a:xfrm>
            <a:off x="2743200" y="2819400"/>
            <a:ext cx="1295400" cy="5334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000" b="1" i="1">
                <a:solidFill>
                  <a:srgbClr val="0000FF"/>
                </a:solidFill>
                <a:latin typeface="Times New Roman" pitchFamily="18" charset="0"/>
              </a:rPr>
              <a:t>Shirt</a:t>
            </a:r>
          </a:p>
        </p:txBody>
      </p:sp>
      <p:sp>
        <p:nvSpPr>
          <p:cNvPr id="973833" name="AutoShape 9"/>
          <p:cNvSpPr>
            <a:spLocks noChangeArrowheads="1"/>
          </p:cNvSpPr>
          <p:nvPr/>
        </p:nvSpPr>
        <p:spPr bwMode="auto">
          <a:xfrm>
            <a:off x="6705600" y="1981200"/>
            <a:ext cx="1295400" cy="5334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000" b="1" i="1">
                <a:solidFill>
                  <a:srgbClr val="0000FF"/>
                </a:solidFill>
                <a:latin typeface="Times New Roman" pitchFamily="18" charset="0"/>
              </a:rPr>
              <a:t>Watch</a:t>
            </a:r>
          </a:p>
        </p:txBody>
      </p:sp>
      <p:sp>
        <p:nvSpPr>
          <p:cNvPr id="973834" name="AutoShape 10"/>
          <p:cNvSpPr>
            <a:spLocks noChangeArrowheads="1"/>
          </p:cNvSpPr>
          <p:nvPr/>
        </p:nvSpPr>
        <p:spPr bwMode="auto">
          <a:xfrm>
            <a:off x="2743200" y="3733800"/>
            <a:ext cx="1295400" cy="5334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000" b="1" i="1">
                <a:solidFill>
                  <a:srgbClr val="0000FF"/>
                </a:solidFill>
                <a:latin typeface="Times New Roman" pitchFamily="18" charset="0"/>
              </a:rPr>
              <a:t>Tie</a:t>
            </a:r>
          </a:p>
        </p:txBody>
      </p:sp>
      <p:sp>
        <p:nvSpPr>
          <p:cNvPr id="973835" name="AutoShape 11"/>
          <p:cNvSpPr>
            <a:spLocks noChangeArrowheads="1"/>
          </p:cNvSpPr>
          <p:nvPr/>
        </p:nvSpPr>
        <p:spPr bwMode="auto">
          <a:xfrm>
            <a:off x="2743200" y="4648200"/>
            <a:ext cx="1295400" cy="5334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000" b="1" i="1">
                <a:solidFill>
                  <a:srgbClr val="0000FF"/>
                </a:solidFill>
                <a:latin typeface="Times New Roman" pitchFamily="18" charset="0"/>
              </a:rPr>
              <a:t>Jacket</a:t>
            </a:r>
          </a:p>
        </p:txBody>
      </p:sp>
      <p:cxnSp>
        <p:nvCxnSpPr>
          <p:cNvPr id="973836" name="AutoShape 12"/>
          <p:cNvCxnSpPr>
            <a:cxnSpLocks noChangeShapeType="1"/>
            <a:stCxn id="973827" idx="2"/>
            <a:endCxn id="973830" idx="0"/>
          </p:cNvCxnSpPr>
          <p:nvPr/>
        </p:nvCxnSpPr>
        <p:spPr bwMode="auto">
          <a:xfrm>
            <a:off x="1409700" y="2071688"/>
            <a:ext cx="0" cy="352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3837" name="AutoShape 13"/>
          <p:cNvCxnSpPr>
            <a:cxnSpLocks noChangeShapeType="1"/>
            <a:stCxn id="973830" idx="2"/>
            <a:endCxn id="973831" idx="0"/>
          </p:cNvCxnSpPr>
          <p:nvPr/>
        </p:nvCxnSpPr>
        <p:spPr bwMode="auto">
          <a:xfrm>
            <a:off x="1409700" y="2986088"/>
            <a:ext cx="0" cy="352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3838" name="AutoShape 14"/>
          <p:cNvCxnSpPr>
            <a:cxnSpLocks noChangeShapeType="1"/>
            <a:stCxn id="973832" idx="1"/>
            <a:endCxn id="973831" idx="3"/>
          </p:cNvCxnSpPr>
          <p:nvPr/>
        </p:nvCxnSpPr>
        <p:spPr bwMode="auto">
          <a:xfrm flipH="1">
            <a:off x="2071688" y="3086100"/>
            <a:ext cx="657225" cy="533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3839" name="AutoShape 15"/>
          <p:cNvCxnSpPr>
            <a:cxnSpLocks noChangeShapeType="1"/>
            <a:stCxn id="973832" idx="2"/>
            <a:endCxn id="973834" idx="0"/>
          </p:cNvCxnSpPr>
          <p:nvPr/>
        </p:nvCxnSpPr>
        <p:spPr bwMode="auto">
          <a:xfrm>
            <a:off x="3390900" y="3367088"/>
            <a:ext cx="0" cy="352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3840" name="AutoShape 16"/>
          <p:cNvCxnSpPr>
            <a:cxnSpLocks noChangeShapeType="1"/>
            <a:stCxn id="973834" idx="2"/>
            <a:endCxn id="973835" idx="0"/>
          </p:cNvCxnSpPr>
          <p:nvPr/>
        </p:nvCxnSpPr>
        <p:spPr bwMode="auto">
          <a:xfrm>
            <a:off x="3390900" y="4281488"/>
            <a:ext cx="0" cy="352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3841" name="AutoShape 17"/>
          <p:cNvCxnSpPr>
            <a:cxnSpLocks noChangeShapeType="1"/>
            <a:stCxn id="973828" idx="2"/>
            <a:endCxn id="973829" idx="0"/>
          </p:cNvCxnSpPr>
          <p:nvPr/>
        </p:nvCxnSpPr>
        <p:spPr bwMode="auto">
          <a:xfrm>
            <a:off x="5295900" y="2071688"/>
            <a:ext cx="0" cy="352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3842" name="AutoShape 18"/>
          <p:cNvCxnSpPr>
            <a:cxnSpLocks noChangeShapeType="1"/>
            <a:stCxn id="973827" idx="3"/>
            <a:endCxn id="973829" idx="1"/>
          </p:cNvCxnSpPr>
          <p:nvPr/>
        </p:nvCxnSpPr>
        <p:spPr bwMode="auto">
          <a:xfrm>
            <a:off x="2071688" y="1790700"/>
            <a:ext cx="2562225" cy="914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3843" name="AutoShape 19"/>
          <p:cNvCxnSpPr>
            <a:cxnSpLocks noChangeShapeType="1"/>
            <a:stCxn id="973830" idx="3"/>
            <a:endCxn id="973829" idx="1"/>
          </p:cNvCxnSpPr>
          <p:nvPr/>
        </p:nvCxnSpPr>
        <p:spPr bwMode="auto">
          <a:xfrm>
            <a:off x="2071688" y="2705100"/>
            <a:ext cx="25622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3844" name="AutoShape 20"/>
          <p:cNvSpPr>
            <a:spLocks noChangeArrowheads="1"/>
          </p:cNvSpPr>
          <p:nvPr/>
        </p:nvSpPr>
        <p:spPr bwMode="auto">
          <a:xfrm>
            <a:off x="228600" y="6019800"/>
            <a:ext cx="609600" cy="3810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1600" b="1" i="1">
                <a:solidFill>
                  <a:srgbClr val="0000FF"/>
                </a:solidFill>
                <a:latin typeface="Times New Roman" pitchFamily="18" charset="0"/>
              </a:rPr>
              <a:t>Socks</a:t>
            </a:r>
          </a:p>
        </p:txBody>
      </p:sp>
      <p:sp>
        <p:nvSpPr>
          <p:cNvPr id="973845" name="AutoShape 21"/>
          <p:cNvSpPr>
            <a:spLocks noChangeArrowheads="1"/>
          </p:cNvSpPr>
          <p:nvPr/>
        </p:nvSpPr>
        <p:spPr bwMode="auto">
          <a:xfrm>
            <a:off x="1066800" y="6019800"/>
            <a:ext cx="1066800" cy="3810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1600" b="1" i="1">
                <a:solidFill>
                  <a:srgbClr val="0000FF"/>
                </a:solidFill>
                <a:latin typeface="Times New Roman" pitchFamily="18" charset="0"/>
              </a:rPr>
              <a:t>Underwear</a:t>
            </a:r>
          </a:p>
        </p:txBody>
      </p:sp>
      <p:sp>
        <p:nvSpPr>
          <p:cNvPr id="973846" name="AutoShape 22"/>
          <p:cNvSpPr>
            <a:spLocks noChangeArrowheads="1"/>
          </p:cNvSpPr>
          <p:nvPr/>
        </p:nvSpPr>
        <p:spPr bwMode="auto">
          <a:xfrm>
            <a:off x="2362200" y="6019800"/>
            <a:ext cx="685800" cy="3810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1600" b="1" i="1">
                <a:solidFill>
                  <a:srgbClr val="0000FF"/>
                </a:solidFill>
                <a:latin typeface="Times New Roman" pitchFamily="18" charset="0"/>
              </a:rPr>
              <a:t>Pants</a:t>
            </a:r>
          </a:p>
        </p:txBody>
      </p:sp>
      <p:sp>
        <p:nvSpPr>
          <p:cNvPr id="973847" name="AutoShape 23"/>
          <p:cNvSpPr>
            <a:spLocks noChangeArrowheads="1"/>
          </p:cNvSpPr>
          <p:nvPr/>
        </p:nvSpPr>
        <p:spPr bwMode="auto">
          <a:xfrm>
            <a:off x="3276600" y="6019800"/>
            <a:ext cx="685800" cy="3810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1600" b="1" i="1">
                <a:solidFill>
                  <a:srgbClr val="0000FF"/>
                </a:solidFill>
                <a:latin typeface="Times New Roman" pitchFamily="18" charset="0"/>
              </a:rPr>
              <a:t>Shoes</a:t>
            </a:r>
          </a:p>
        </p:txBody>
      </p:sp>
      <p:sp>
        <p:nvSpPr>
          <p:cNvPr id="973848" name="AutoShape 24"/>
          <p:cNvSpPr>
            <a:spLocks noChangeArrowheads="1"/>
          </p:cNvSpPr>
          <p:nvPr/>
        </p:nvSpPr>
        <p:spPr bwMode="auto">
          <a:xfrm>
            <a:off x="4191000" y="6019800"/>
            <a:ext cx="685800" cy="3810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1600" b="1" i="1">
                <a:solidFill>
                  <a:srgbClr val="0000FF"/>
                </a:solidFill>
                <a:latin typeface="Times New Roman" pitchFamily="18" charset="0"/>
              </a:rPr>
              <a:t>Watch</a:t>
            </a:r>
          </a:p>
        </p:txBody>
      </p:sp>
      <p:sp>
        <p:nvSpPr>
          <p:cNvPr id="973849" name="AutoShape 25"/>
          <p:cNvSpPr>
            <a:spLocks noChangeArrowheads="1"/>
          </p:cNvSpPr>
          <p:nvPr/>
        </p:nvSpPr>
        <p:spPr bwMode="auto">
          <a:xfrm>
            <a:off x="5105400" y="6019800"/>
            <a:ext cx="609600" cy="3810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1600" b="1" i="1">
                <a:solidFill>
                  <a:srgbClr val="0000FF"/>
                </a:solidFill>
                <a:latin typeface="Times New Roman" pitchFamily="18" charset="0"/>
              </a:rPr>
              <a:t>Shirt</a:t>
            </a:r>
          </a:p>
        </p:txBody>
      </p:sp>
      <p:sp>
        <p:nvSpPr>
          <p:cNvPr id="973850" name="AutoShape 26"/>
          <p:cNvSpPr>
            <a:spLocks noChangeArrowheads="1"/>
          </p:cNvSpPr>
          <p:nvPr/>
        </p:nvSpPr>
        <p:spPr bwMode="auto">
          <a:xfrm>
            <a:off x="5943600" y="6019800"/>
            <a:ext cx="533400" cy="3810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1600" b="1" i="1">
                <a:solidFill>
                  <a:srgbClr val="0000FF"/>
                </a:solidFill>
                <a:latin typeface="Times New Roman" pitchFamily="18" charset="0"/>
              </a:rPr>
              <a:t>Belt</a:t>
            </a:r>
          </a:p>
        </p:txBody>
      </p:sp>
      <p:sp>
        <p:nvSpPr>
          <p:cNvPr id="973851" name="AutoShape 27"/>
          <p:cNvSpPr>
            <a:spLocks noChangeArrowheads="1"/>
          </p:cNvSpPr>
          <p:nvPr/>
        </p:nvSpPr>
        <p:spPr bwMode="auto">
          <a:xfrm>
            <a:off x="6705600" y="6019800"/>
            <a:ext cx="457200" cy="3810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1600" b="1" i="1">
                <a:solidFill>
                  <a:srgbClr val="0000FF"/>
                </a:solidFill>
                <a:latin typeface="Times New Roman" pitchFamily="18" charset="0"/>
              </a:rPr>
              <a:t>Tie</a:t>
            </a:r>
          </a:p>
        </p:txBody>
      </p:sp>
      <p:sp>
        <p:nvSpPr>
          <p:cNvPr id="973852" name="AutoShape 28"/>
          <p:cNvSpPr>
            <a:spLocks noChangeArrowheads="1"/>
          </p:cNvSpPr>
          <p:nvPr/>
        </p:nvSpPr>
        <p:spPr bwMode="auto">
          <a:xfrm>
            <a:off x="7391400" y="6019800"/>
            <a:ext cx="838200" cy="3810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1600" b="1" i="1">
                <a:solidFill>
                  <a:srgbClr val="0000FF"/>
                </a:solidFill>
                <a:latin typeface="Times New Roman" pitchFamily="18" charset="0"/>
              </a:rPr>
              <a:t>Jacket</a:t>
            </a:r>
          </a:p>
        </p:txBody>
      </p:sp>
      <p:cxnSp>
        <p:nvCxnSpPr>
          <p:cNvPr id="973853" name="AutoShape 29"/>
          <p:cNvCxnSpPr>
            <a:cxnSpLocks noChangeShapeType="1"/>
            <a:stCxn id="973844" idx="0"/>
            <a:endCxn id="973847" idx="0"/>
          </p:cNvCxnSpPr>
          <p:nvPr/>
        </p:nvCxnSpPr>
        <p:spPr bwMode="auto">
          <a:xfrm rot="5400000" flipV="1">
            <a:off x="2075656" y="4477544"/>
            <a:ext cx="1588" cy="3086100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3854" name="AutoShape 30"/>
          <p:cNvCxnSpPr>
            <a:cxnSpLocks noChangeShapeType="1"/>
            <a:stCxn id="973845" idx="0"/>
            <a:endCxn id="973847" idx="0"/>
          </p:cNvCxnSpPr>
          <p:nvPr/>
        </p:nvCxnSpPr>
        <p:spPr bwMode="auto">
          <a:xfrm rot="5400000" flipV="1">
            <a:off x="2609056" y="5010944"/>
            <a:ext cx="1588" cy="2019300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3855" name="AutoShape 31"/>
          <p:cNvCxnSpPr>
            <a:cxnSpLocks noChangeShapeType="1"/>
            <a:stCxn id="973845" idx="3"/>
            <a:endCxn id="973846" idx="1"/>
          </p:cNvCxnSpPr>
          <p:nvPr/>
        </p:nvCxnSpPr>
        <p:spPr bwMode="auto">
          <a:xfrm>
            <a:off x="2133600" y="6210300"/>
            <a:ext cx="228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3856" name="AutoShape 32"/>
          <p:cNvCxnSpPr>
            <a:cxnSpLocks noChangeShapeType="1"/>
            <a:stCxn id="973846" idx="3"/>
            <a:endCxn id="973847" idx="1"/>
          </p:cNvCxnSpPr>
          <p:nvPr/>
        </p:nvCxnSpPr>
        <p:spPr bwMode="auto">
          <a:xfrm>
            <a:off x="3048000" y="6210300"/>
            <a:ext cx="228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3857" name="AutoShape 33"/>
          <p:cNvCxnSpPr>
            <a:cxnSpLocks noChangeShapeType="1"/>
            <a:stCxn id="973849" idx="3"/>
            <a:endCxn id="973850" idx="1"/>
          </p:cNvCxnSpPr>
          <p:nvPr/>
        </p:nvCxnSpPr>
        <p:spPr bwMode="auto">
          <a:xfrm>
            <a:off x="5715000" y="6210300"/>
            <a:ext cx="228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3858" name="AutoShape 34"/>
          <p:cNvCxnSpPr>
            <a:cxnSpLocks noChangeShapeType="1"/>
            <a:stCxn id="973849" idx="0"/>
            <a:endCxn id="973852" idx="0"/>
          </p:cNvCxnSpPr>
          <p:nvPr/>
        </p:nvCxnSpPr>
        <p:spPr bwMode="auto">
          <a:xfrm rot="5400000" flipV="1">
            <a:off x="6609556" y="4820444"/>
            <a:ext cx="1588" cy="2400300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3859" name="AutoShape 35"/>
          <p:cNvCxnSpPr>
            <a:cxnSpLocks noChangeShapeType="1"/>
            <a:stCxn id="973850" idx="0"/>
            <a:endCxn id="973852" idx="0"/>
          </p:cNvCxnSpPr>
          <p:nvPr/>
        </p:nvCxnSpPr>
        <p:spPr bwMode="auto">
          <a:xfrm rot="5400000" flipV="1">
            <a:off x="7009606" y="5220494"/>
            <a:ext cx="1588" cy="1600200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3860" name="AutoShape 36"/>
          <p:cNvCxnSpPr>
            <a:cxnSpLocks noChangeShapeType="1"/>
            <a:stCxn id="973851" idx="3"/>
            <a:endCxn id="973852" idx="1"/>
          </p:cNvCxnSpPr>
          <p:nvPr/>
        </p:nvCxnSpPr>
        <p:spPr bwMode="auto">
          <a:xfrm>
            <a:off x="7162800" y="6210300"/>
            <a:ext cx="228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DE723-E4A6-45D8-8E09-BDE5416E6675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8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5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553"/>
            <a:ext cx="8229600" cy="1401762"/>
          </a:xfrm>
        </p:spPr>
        <p:txBody>
          <a:bodyPr/>
          <a:lstStyle/>
          <a:p>
            <a:r>
              <a:rPr lang="en-US" altLang="en-US" dirty="0"/>
              <a:t>Topological Sort Algorithm</a:t>
            </a:r>
          </a:p>
        </p:txBody>
      </p:sp>
      <p:sp>
        <p:nvSpPr>
          <p:cNvPr id="97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b="1">
                <a:latin typeface="Courier New" pitchFamily="49" charset="0"/>
              </a:rPr>
              <a:t>Topological-Sort()</a:t>
            </a:r>
          </a:p>
          <a:p>
            <a:pPr>
              <a:buFontTx/>
              <a:buNone/>
            </a:pPr>
            <a:r>
              <a:rPr lang="en-US" altLang="en-US" sz="2400" b="1">
                <a:latin typeface="Courier New" pitchFamily="49" charset="0"/>
              </a:rPr>
              <a:t>{  // condition: the graph is a DAG</a:t>
            </a:r>
          </a:p>
          <a:p>
            <a:pPr lvl="1">
              <a:buFontTx/>
              <a:buNone/>
            </a:pPr>
            <a:r>
              <a:rPr lang="en-US" altLang="en-US" sz="2400" b="1">
                <a:latin typeface="Courier New" pitchFamily="49" charset="0"/>
              </a:rPr>
              <a:t>Run DFS</a:t>
            </a:r>
          </a:p>
          <a:p>
            <a:pPr lvl="1">
              <a:buFontTx/>
              <a:buNone/>
            </a:pPr>
            <a:r>
              <a:rPr lang="en-US" altLang="en-US" sz="2400" b="1">
                <a:latin typeface="Courier New" pitchFamily="49" charset="0"/>
              </a:rPr>
              <a:t>When a vertex is finished, output it</a:t>
            </a:r>
          </a:p>
          <a:p>
            <a:pPr lvl="1">
              <a:buFontTx/>
              <a:buNone/>
            </a:pPr>
            <a:r>
              <a:rPr lang="en-US" altLang="en-US" sz="2400" b="1">
                <a:latin typeface="Courier New" pitchFamily="49" charset="0"/>
              </a:rPr>
              <a:t>Vertices are output in reverse topological order</a:t>
            </a:r>
          </a:p>
          <a:p>
            <a:pPr>
              <a:buFontTx/>
              <a:buNone/>
            </a:pPr>
            <a:r>
              <a:rPr lang="en-US" altLang="en-US" sz="2400" b="1">
                <a:latin typeface="Courier New" pitchFamily="49" charset="0"/>
              </a:rPr>
              <a:t>}</a:t>
            </a:r>
          </a:p>
          <a:p>
            <a:r>
              <a:rPr lang="en-US" altLang="en-US"/>
              <a:t>Time: O(V+E)</a:t>
            </a:r>
          </a:p>
          <a:p>
            <a:r>
              <a:rPr lang="en-US" altLang="en-US"/>
              <a:t>Correctness: Want to prove that</a:t>
            </a:r>
            <a:br>
              <a:rPr lang="en-US" altLang="en-US"/>
            </a:br>
            <a:r>
              <a:rPr lang="en-US" altLang="en-US"/>
              <a:t>	(</a:t>
            </a:r>
            <a:r>
              <a:rPr lang="en-US" altLang="en-US" i="1"/>
              <a:t>u,v</a:t>
            </a:r>
            <a:r>
              <a:rPr lang="en-US" altLang="en-US"/>
              <a:t>) </a:t>
            </a:r>
            <a:r>
              <a:rPr lang="en-US" altLang="en-US">
                <a:sym typeface="Symbol" pitchFamily="18" charset="2"/>
              </a:rPr>
              <a:t> G  </a:t>
            </a:r>
            <a:r>
              <a:rPr lang="en-US" altLang="en-US" i="1">
                <a:sym typeface="Symbol" pitchFamily="18" charset="2"/>
              </a:rPr>
              <a:t>u</a:t>
            </a:r>
            <a:r>
              <a:rPr lang="en-US" altLang="en-US">
                <a:sym typeface="Symbol" pitchFamily="18" charset="2"/>
              </a:rPr>
              <a:t>f &gt; </a:t>
            </a:r>
            <a:r>
              <a:rPr lang="en-US" altLang="en-US" i="1">
                <a:sym typeface="Symbol" pitchFamily="18" charset="2"/>
              </a:rPr>
              <a:t>v</a:t>
            </a:r>
            <a:r>
              <a:rPr lang="en-US" altLang="en-US">
                <a:sym typeface="Symbol" pitchFamily="18" charset="2"/>
              </a:rPr>
              <a:t>f</a:t>
            </a:r>
          </a:p>
          <a:p>
            <a:endParaRPr lang="en-US" altLang="en-US">
              <a:sym typeface="Symbol" pitchFamily="18" charset="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DE723-E4A6-45D8-8E09-BDE5416E6675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6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Correctness of Topological Sort</a:t>
            </a:r>
          </a:p>
        </p:txBody>
      </p:sp>
      <p:sp>
        <p:nvSpPr>
          <p:cNvPr id="97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Claim: (</a:t>
            </a:r>
            <a:r>
              <a:rPr lang="en-US" altLang="en-US" i="1"/>
              <a:t>u,v</a:t>
            </a:r>
            <a:r>
              <a:rPr lang="en-US" altLang="en-US"/>
              <a:t>) </a:t>
            </a:r>
            <a:r>
              <a:rPr lang="en-US" altLang="en-US">
                <a:sym typeface="Symbol" pitchFamily="18" charset="2"/>
              </a:rPr>
              <a:t> G  </a:t>
            </a:r>
            <a:r>
              <a:rPr lang="en-US" altLang="en-US" i="1">
                <a:sym typeface="Symbol" pitchFamily="18" charset="2"/>
              </a:rPr>
              <a:t>u</a:t>
            </a:r>
            <a:r>
              <a:rPr lang="en-US" altLang="en-US">
                <a:sym typeface="Symbol" pitchFamily="18" charset="2"/>
              </a:rPr>
              <a:t>f  &gt;  </a:t>
            </a:r>
            <a:r>
              <a:rPr lang="en-US" altLang="en-US" i="1">
                <a:sym typeface="Symbol" pitchFamily="18" charset="2"/>
              </a:rPr>
              <a:t>v</a:t>
            </a:r>
            <a:r>
              <a:rPr lang="en-US" altLang="en-US">
                <a:sym typeface="Symbol" pitchFamily="18" charset="2"/>
              </a:rPr>
              <a:t>f</a:t>
            </a:r>
          </a:p>
          <a:p>
            <a:pPr lvl="1"/>
            <a:r>
              <a:rPr lang="en-US" altLang="en-US">
                <a:sym typeface="Symbol" pitchFamily="18" charset="2"/>
              </a:rPr>
              <a:t>When (</a:t>
            </a:r>
            <a:r>
              <a:rPr lang="en-US" altLang="en-US" i="1">
                <a:sym typeface="Symbol" pitchFamily="18" charset="2"/>
              </a:rPr>
              <a:t>u,v</a:t>
            </a:r>
            <a:r>
              <a:rPr lang="en-US" altLang="en-US">
                <a:sym typeface="Symbol" pitchFamily="18" charset="2"/>
              </a:rPr>
              <a:t>) is explored, </a:t>
            </a:r>
            <a:r>
              <a:rPr lang="en-US" altLang="en-US" i="1">
                <a:sym typeface="Symbol" pitchFamily="18" charset="2"/>
              </a:rPr>
              <a:t>u </a:t>
            </a:r>
            <a:r>
              <a:rPr lang="en-US" altLang="en-US">
                <a:sym typeface="Symbol" pitchFamily="18" charset="2"/>
              </a:rPr>
              <a:t>is grey</a:t>
            </a:r>
          </a:p>
          <a:p>
            <a:pPr lvl="2"/>
            <a:r>
              <a:rPr lang="en-US" altLang="en-US" i="1">
                <a:sym typeface="Symbol" pitchFamily="18" charset="2"/>
              </a:rPr>
              <a:t>v </a:t>
            </a:r>
            <a:r>
              <a:rPr lang="en-US" altLang="en-US">
                <a:sym typeface="Symbol" pitchFamily="18" charset="2"/>
              </a:rPr>
              <a:t>= grey  (</a:t>
            </a:r>
            <a:r>
              <a:rPr lang="en-US" altLang="en-US" i="1">
                <a:sym typeface="Symbol" pitchFamily="18" charset="2"/>
              </a:rPr>
              <a:t>u,v</a:t>
            </a:r>
            <a:r>
              <a:rPr lang="en-US" altLang="en-US">
                <a:sym typeface="Symbol" pitchFamily="18" charset="2"/>
              </a:rPr>
              <a:t>) is back edge.  Contradiction (</a:t>
            </a:r>
            <a:r>
              <a:rPr lang="en-US" altLang="en-US" i="1">
                <a:solidFill>
                  <a:srgbClr val="0000FF"/>
                </a:solidFill>
                <a:sym typeface="Symbol" pitchFamily="18" charset="2"/>
              </a:rPr>
              <a:t>Why?</a:t>
            </a:r>
            <a:r>
              <a:rPr lang="en-US" altLang="en-US">
                <a:sym typeface="Symbol" pitchFamily="18" charset="2"/>
              </a:rPr>
              <a:t>)</a:t>
            </a:r>
          </a:p>
          <a:p>
            <a:pPr lvl="2"/>
            <a:r>
              <a:rPr lang="en-US" altLang="en-US" i="1">
                <a:sym typeface="Symbol" pitchFamily="18" charset="2"/>
              </a:rPr>
              <a:t>v</a:t>
            </a:r>
            <a:r>
              <a:rPr lang="en-US" altLang="en-US">
                <a:sym typeface="Symbol" pitchFamily="18" charset="2"/>
              </a:rPr>
              <a:t> = white  </a:t>
            </a:r>
            <a:r>
              <a:rPr lang="en-US" altLang="en-US" i="1">
                <a:sym typeface="Symbol" pitchFamily="18" charset="2"/>
              </a:rPr>
              <a:t>v</a:t>
            </a:r>
            <a:r>
              <a:rPr lang="en-US" altLang="en-US">
                <a:sym typeface="Symbol" pitchFamily="18" charset="2"/>
              </a:rPr>
              <a:t> becomes descendent of </a:t>
            </a:r>
            <a:r>
              <a:rPr lang="en-US" altLang="en-US" i="1">
                <a:sym typeface="Symbol" pitchFamily="18" charset="2"/>
              </a:rPr>
              <a:t>u</a:t>
            </a:r>
            <a:r>
              <a:rPr lang="en-US" altLang="en-US">
                <a:sym typeface="Symbol" pitchFamily="18" charset="2"/>
              </a:rPr>
              <a:t>  </a:t>
            </a:r>
            <a:r>
              <a:rPr lang="en-US" altLang="en-US" i="1">
                <a:sym typeface="Symbol" pitchFamily="18" charset="2"/>
              </a:rPr>
              <a:t>v</a:t>
            </a:r>
            <a:r>
              <a:rPr lang="en-US" altLang="en-US">
                <a:sym typeface="Symbol" pitchFamily="18" charset="2"/>
              </a:rPr>
              <a:t>f &lt; </a:t>
            </a:r>
            <a:r>
              <a:rPr lang="en-US" altLang="en-US" i="1">
                <a:sym typeface="Symbol" pitchFamily="18" charset="2"/>
              </a:rPr>
              <a:t>u</a:t>
            </a:r>
            <a:r>
              <a:rPr lang="en-US" altLang="en-US">
                <a:sym typeface="Symbol" pitchFamily="18" charset="2"/>
              </a:rPr>
              <a:t>f </a:t>
            </a:r>
            <a:br>
              <a:rPr lang="en-US" altLang="en-US">
                <a:sym typeface="Symbol" pitchFamily="18" charset="2"/>
              </a:rPr>
            </a:br>
            <a:r>
              <a:rPr lang="en-US" altLang="en-US">
                <a:sym typeface="Symbol" pitchFamily="18" charset="2"/>
              </a:rPr>
              <a:t>(since must finish </a:t>
            </a:r>
            <a:r>
              <a:rPr lang="en-US" altLang="en-US" i="1">
                <a:sym typeface="Symbol" pitchFamily="18" charset="2"/>
              </a:rPr>
              <a:t>v</a:t>
            </a:r>
            <a:r>
              <a:rPr lang="en-US" altLang="en-US">
                <a:sym typeface="Symbol" pitchFamily="18" charset="2"/>
              </a:rPr>
              <a:t> before backtracking and finishing </a:t>
            </a:r>
            <a:r>
              <a:rPr lang="en-US" altLang="en-US" i="1">
                <a:sym typeface="Symbol" pitchFamily="18" charset="2"/>
              </a:rPr>
              <a:t>u</a:t>
            </a:r>
            <a:r>
              <a:rPr lang="en-US" altLang="en-US" u="sng">
                <a:sym typeface="Symbol" pitchFamily="18" charset="2"/>
              </a:rPr>
              <a:t>)</a:t>
            </a:r>
          </a:p>
          <a:p>
            <a:pPr lvl="2"/>
            <a:r>
              <a:rPr lang="en-US" altLang="en-US" i="1">
                <a:sym typeface="Symbol" pitchFamily="18" charset="2"/>
              </a:rPr>
              <a:t>v</a:t>
            </a:r>
            <a:r>
              <a:rPr lang="en-US" altLang="en-US">
                <a:sym typeface="Symbol" pitchFamily="18" charset="2"/>
              </a:rPr>
              <a:t> = black  </a:t>
            </a:r>
            <a:r>
              <a:rPr lang="en-US" altLang="en-US" i="1">
                <a:sym typeface="Symbol" pitchFamily="18" charset="2"/>
              </a:rPr>
              <a:t>v </a:t>
            </a:r>
            <a:r>
              <a:rPr lang="en-US" altLang="en-US">
                <a:sym typeface="Symbol" pitchFamily="18" charset="2"/>
              </a:rPr>
              <a:t>already finished  </a:t>
            </a:r>
            <a:r>
              <a:rPr lang="en-US" altLang="en-US" i="1">
                <a:sym typeface="Symbol" pitchFamily="18" charset="2"/>
              </a:rPr>
              <a:t>v</a:t>
            </a:r>
            <a:r>
              <a:rPr lang="en-US" altLang="en-US">
                <a:sym typeface="Symbol" pitchFamily="18" charset="2"/>
              </a:rPr>
              <a:t>f &lt; </a:t>
            </a:r>
            <a:r>
              <a:rPr lang="en-US" altLang="en-US" i="1">
                <a:sym typeface="Symbol" pitchFamily="18" charset="2"/>
              </a:rPr>
              <a:t>u</a:t>
            </a:r>
            <a:r>
              <a:rPr lang="en-US" altLang="en-US">
                <a:sym typeface="Symbol" pitchFamily="18" charset="2"/>
              </a:rPr>
              <a:t>f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DE723-E4A6-45D8-8E09-BDE5416E6675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70190" y="69382"/>
            <a:ext cx="8229600" cy="1401762"/>
          </a:xfrm>
        </p:spPr>
        <p:txBody>
          <a:bodyPr/>
          <a:lstStyle/>
          <a:p>
            <a:r>
              <a:rPr lang="en-US" altLang="en-US" dirty="0"/>
              <a:t>Another Algorithm</a:t>
            </a:r>
          </a:p>
        </p:txBody>
      </p:sp>
      <p:sp>
        <p:nvSpPr>
          <p:cNvPr id="979971" name="Text Box 3"/>
          <p:cNvSpPr txBox="1">
            <a:spLocks noChangeArrowheads="1"/>
          </p:cNvSpPr>
          <p:nvPr/>
        </p:nvSpPr>
        <p:spPr bwMode="auto">
          <a:xfrm>
            <a:off x="455613" y="1436688"/>
            <a:ext cx="8080375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Clr>
                <a:schemeClr val="accent2"/>
              </a:buClr>
              <a:buFontTx/>
              <a:buChar char="•"/>
            </a:pPr>
            <a:r>
              <a:rPr lang="en-US" altLang="en-US" sz="28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altLang="en-US" sz="2800" dirty="0">
                <a:latin typeface="+mn-lt"/>
                <a:ea typeface="Arial Unicode MS" pitchFamily="34" charset="-128"/>
                <a:cs typeface="Arial Unicode MS" pitchFamily="34" charset="-128"/>
              </a:rPr>
              <a:t>Store vertices in a priority min-queue, with the</a:t>
            </a:r>
            <a:br>
              <a:rPr lang="en-US" altLang="en-US" sz="2800" dirty="0">
                <a:latin typeface="+mn-lt"/>
                <a:ea typeface="Arial Unicode MS" pitchFamily="34" charset="-128"/>
                <a:cs typeface="Arial Unicode MS" pitchFamily="34" charset="-128"/>
              </a:rPr>
            </a:br>
            <a:r>
              <a:rPr lang="en-US" altLang="en-US" sz="2800" dirty="0">
                <a:latin typeface="+mn-lt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en-US" altLang="en-US" sz="2800" dirty="0">
                <a:solidFill>
                  <a:schemeClr val="accent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in-degree</a:t>
            </a:r>
            <a:r>
              <a:rPr lang="en-US" altLang="en-US" sz="2800" dirty="0">
                <a:latin typeface="+mn-lt"/>
                <a:ea typeface="Arial Unicode MS" pitchFamily="34" charset="-128"/>
                <a:cs typeface="Arial Unicode MS" pitchFamily="34" charset="-128"/>
              </a:rPr>
              <a:t> of the vertex as the key</a:t>
            </a:r>
          </a:p>
        </p:txBody>
      </p:sp>
      <p:sp>
        <p:nvSpPr>
          <p:cNvPr id="979972" name="Rectangle 4"/>
          <p:cNvSpPr>
            <a:spLocks noChangeArrowheads="1"/>
          </p:cNvSpPr>
          <p:nvPr/>
        </p:nvSpPr>
        <p:spPr bwMode="auto">
          <a:xfrm>
            <a:off x="476043" y="2302925"/>
            <a:ext cx="8153400" cy="1643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5425" indent="-225425"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90000"/>
              </a:lnSpc>
              <a:buClr>
                <a:schemeClr val="accent2"/>
              </a:buClr>
              <a:buFontTx/>
              <a:buChar char="•"/>
            </a:pPr>
            <a:r>
              <a:rPr lang="en-US" altLang="en-US" sz="2800" dirty="0">
                <a:latin typeface="+mn-lt"/>
                <a:ea typeface="Arial Unicode MS" pitchFamily="34" charset="-128"/>
                <a:cs typeface="Arial Unicode MS" pitchFamily="34" charset="-128"/>
              </a:rPr>
              <a:t>While queue is not empty</a:t>
            </a:r>
          </a:p>
          <a:p>
            <a:pPr lvl="1">
              <a:lnSpc>
                <a:spcPct val="90000"/>
              </a:lnSpc>
              <a:buClr>
                <a:schemeClr val="accent2"/>
              </a:buClr>
              <a:buFontTx/>
              <a:buChar char="•"/>
            </a:pPr>
            <a:r>
              <a:rPr lang="en-US" altLang="en-US" sz="2800" dirty="0">
                <a:latin typeface="+mn-lt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Extract </a:t>
            </a:r>
            <a:r>
              <a:rPr lang="en-US" altLang="en-US" sz="2800" dirty="0" smtClean="0">
                <a:latin typeface="+mn-lt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minimum </a:t>
            </a:r>
            <a:r>
              <a:rPr lang="en-US" altLang="en-US" sz="2800" dirty="0">
                <a:latin typeface="+mn-lt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vertex v, and give it next number</a:t>
            </a:r>
          </a:p>
          <a:p>
            <a:pPr lvl="1">
              <a:lnSpc>
                <a:spcPct val="90000"/>
              </a:lnSpc>
              <a:buClr>
                <a:schemeClr val="accent2"/>
              </a:buClr>
              <a:buFontTx/>
              <a:buChar char="•"/>
            </a:pPr>
            <a:r>
              <a:rPr lang="en-US" altLang="en-US" sz="2800" dirty="0">
                <a:latin typeface="+mn-lt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Decrease keys of all adjacent vertices by 1</a:t>
            </a:r>
          </a:p>
        </p:txBody>
      </p:sp>
      <p:sp>
        <p:nvSpPr>
          <p:cNvPr id="43" name="Oval 5"/>
          <p:cNvSpPr>
            <a:spLocks noChangeArrowheads="1"/>
          </p:cNvSpPr>
          <p:nvPr/>
        </p:nvSpPr>
        <p:spPr bwMode="auto">
          <a:xfrm>
            <a:off x="2806700" y="5065713"/>
            <a:ext cx="679450" cy="67945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/>
          <a:lstStyle/>
          <a:p>
            <a:pPr algn="ctr"/>
            <a:r>
              <a:rPr lang="en-US" altLang="en-US" sz="3200">
                <a:solidFill>
                  <a:srgbClr val="008A87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3</a:t>
            </a:r>
          </a:p>
        </p:txBody>
      </p:sp>
      <p:sp>
        <p:nvSpPr>
          <p:cNvPr id="44" name="Oval 6"/>
          <p:cNvSpPr>
            <a:spLocks noChangeArrowheads="1"/>
          </p:cNvSpPr>
          <p:nvPr/>
        </p:nvSpPr>
        <p:spPr bwMode="auto">
          <a:xfrm>
            <a:off x="3838575" y="5148263"/>
            <a:ext cx="679450" cy="67945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/>
          <a:lstStyle/>
          <a:p>
            <a:pPr algn="ctr"/>
            <a:r>
              <a:rPr lang="en-US" altLang="en-US" sz="3200">
                <a:solidFill>
                  <a:srgbClr val="008A87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5</a:t>
            </a:r>
          </a:p>
        </p:txBody>
      </p:sp>
      <p:sp>
        <p:nvSpPr>
          <p:cNvPr id="45" name="Oval 7"/>
          <p:cNvSpPr>
            <a:spLocks noChangeArrowheads="1"/>
          </p:cNvSpPr>
          <p:nvPr/>
        </p:nvSpPr>
        <p:spPr bwMode="auto">
          <a:xfrm>
            <a:off x="5480050" y="5307013"/>
            <a:ext cx="679450" cy="67945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/>
          <a:lstStyle/>
          <a:p>
            <a:pPr algn="ctr"/>
            <a:r>
              <a:rPr lang="en-US" altLang="en-US" sz="3200">
                <a:solidFill>
                  <a:srgbClr val="008A87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6</a:t>
            </a:r>
          </a:p>
        </p:txBody>
      </p:sp>
      <p:sp>
        <p:nvSpPr>
          <p:cNvPr id="46" name="Oval 8"/>
          <p:cNvSpPr>
            <a:spLocks noChangeArrowheads="1"/>
          </p:cNvSpPr>
          <p:nvPr/>
        </p:nvSpPr>
        <p:spPr bwMode="auto">
          <a:xfrm>
            <a:off x="4191000" y="4462463"/>
            <a:ext cx="679450" cy="67945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/>
          <a:lstStyle/>
          <a:p>
            <a:pPr algn="ctr"/>
            <a:r>
              <a:rPr lang="en-US" altLang="en-US" sz="3200">
                <a:solidFill>
                  <a:srgbClr val="008A87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4</a:t>
            </a:r>
          </a:p>
        </p:txBody>
      </p:sp>
      <p:cxnSp>
        <p:nvCxnSpPr>
          <p:cNvPr id="47" name="AutoShape 9"/>
          <p:cNvCxnSpPr>
            <a:cxnSpLocks noChangeShapeType="1"/>
            <a:stCxn id="43" idx="6"/>
            <a:endCxn id="44" idx="2"/>
          </p:cNvCxnSpPr>
          <p:nvPr/>
        </p:nvCxnSpPr>
        <p:spPr bwMode="auto">
          <a:xfrm>
            <a:off x="3486150" y="5405438"/>
            <a:ext cx="352425" cy="82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8" name="AutoShape 10"/>
          <p:cNvCxnSpPr>
            <a:cxnSpLocks noChangeShapeType="1"/>
            <a:stCxn id="44" idx="6"/>
            <a:endCxn id="45" idx="2"/>
          </p:cNvCxnSpPr>
          <p:nvPr/>
        </p:nvCxnSpPr>
        <p:spPr bwMode="auto">
          <a:xfrm>
            <a:off x="4518025" y="5487988"/>
            <a:ext cx="962025" cy="1587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9" name="AutoShape 11"/>
          <p:cNvCxnSpPr>
            <a:cxnSpLocks noChangeShapeType="1"/>
            <a:stCxn id="43" idx="7"/>
            <a:endCxn id="46" idx="3"/>
          </p:cNvCxnSpPr>
          <p:nvPr/>
        </p:nvCxnSpPr>
        <p:spPr bwMode="auto">
          <a:xfrm flipV="1">
            <a:off x="3386138" y="5041900"/>
            <a:ext cx="904875" cy="123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0" name="Oval 12"/>
          <p:cNvSpPr>
            <a:spLocks noChangeArrowheads="1"/>
          </p:cNvSpPr>
          <p:nvPr/>
        </p:nvSpPr>
        <p:spPr bwMode="auto">
          <a:xfrm>
            <a:off x="1587500" y="5605463"/>
            <a:ext cx="679450" cy="67945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3200">
                <a:solidFill>
                  <a:srgbClr val="008A87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2</a:t>
            </a:r>
          </a:p>
        </p:txBody>
      </p:sp>
      <p:cxnSp>
        <p:nvCxnSpPr>
          <p:cNvPr id="51" name="AutoShape 13"/>
          <p:cNvCxnSpPr>
            <a:cxnSpLocks noChangeShapeType="1"/>
            <a:stCxn id="50" idx="7"/>
            <a:endCxn id="43" idx="2"/>
          </p:cNvCxnSpPr>
          <p:nvPr/>
        </p:nvCxnSpPr>
        <p:spPr bwMode="auto">
          <a:xfrm flipV="1">
            <a:off x="2166938" y="5405438"/>
            <a:ext cx="639762" cy="3000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2" name="AutoShape 14"/>
          <p:cNvCxnSpPr>
            <a:cxnSpLocks noChangeShapeType="1"/>
            <a:stCxn id="46" idx="5"/>
            <a:endCxn id="45" idx="1"/>
          </p:cNvCxnSpPr>
          <p:nvPr/>
        </p:nvCxnSpPr>
        <p:spPr bwMode="auto">
          <a:xfrm>
            <a:off x="4770438" y="5041900"/>
            <a:ext cx="809625" cy="3651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3" name="AutoShape 15"/>
          <p:cNvCxnSpPr>
            <a:cxnSpLocks noChangeShapeType="1"/>
            <a:stCxn id="50" idx="6"/>
            <a:endCxn id="45" idx="3"/>
          </p:cNvCxnSpPr>
          <p:nvPr/>
        </p:nvCxnSpPr>
        <p:spPr bwMode="auto">
          <a:xfrm flipV="1">
            <a:off x="2266950" y="5886450"/>
            <a:ext cx="3313113" cy="587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4" name="Oval 16"/>
          <p:cNvSpPr>
            <a:spLocks noChangeArrowheads="1"/>
          </p:cNvSpPr>
          <p:nvPr/>
        </p:nvSpPr>
        <p:spPr bwMode="auto">
          <a:xfrm>
            <a:off x="5549900" y="4462463"/>
            <a:ext cx="679450" cy="67945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/>
          <a:lstStyle/>
          <a:p>
            <a:pPr algn="ctr"/>
            <a:r>
              <a:rPr lang="en-US" altLang="en-US" sz="3200">
                <a:solidFill>
                  <a:srgbClr val="008A87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7</a:t>
            </a:r>
          </a:p>
        </p:txBody>
      </p:sp>
      <p:sp>
        <p:nvSpPr>
          <p:cNvPr id="55" name="Oval 17"/>
          <p:cNvSpPr>
            <a:spLocks noChangeArrowheads="1"/>
          </p:cNvSpPr>
          <p:nvPr/>
        </p:nvSpPr>
        <p:spPr bwMode="auto">
          <a:xfrm>
            <a:off x="6769100" y="5522913"/>
            <a:ext cx="679450" cy="67945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/>
          <a:lstStyle/>
          <a:p>
            <a:pPr algn="ctr"/>
            <a:r>
              <a:rPr lang="en-US" altLang="en-US" sz="3200">
                <a:solidFill>
                  <a:srgbClr val="008A87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9</a:t>
            </a:r>
          </a:p>
        </p:txBody>
      </p:sp>
      <p:sp>
        <p:nvSpPr>
          <p:cNvPr id="56" name="Oval 18"/>
          <p:cNvSpPr>
            <a:spLocks noChangeArrowheads="1"/>
          </p:cNvSpPr>
          <p:nvPr/>
        </p:nvSpPr>
        <p:spPr bwMode="auto">
          <a:xfrm>
            <a:off x="6692900" y="4538663"/>
            <a:ext cx="679450" cy="67945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/>
          <a:lstStyle/>
          <a:p>
            <a:pPr algn="ctr"/>
            <a:r>
              <a:rPr lang="en-US" altLang="en-US" sz="3200">
                <a:solidFill>
                  <a:srgbClr val="008A87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8</a:t>
            </a:r>
          </a:p>
        </p:txBody>
      </p:sp>
      <p:cxnSp>
        <p:nvCxnSpPr>
          <p:cNvPr id="57" name="AutoShape 19"/>
          <p:cNvCxnSpPr>
            <a:cxnSpLocks noChangeShapeType="1"/>
            <a:stCxn id="46" idx="6"/>
            <a:endCxn id="54" idx="2"/>
          </p:cNvCxnSpPr>
          <p:nvPr/>
        </p:nvCxnSpPr>
        <p:spPr bwMode="auto">
          <a:xfrm>
            <a:off x="4870450" y="4802188"/>
            <a:ext cx="67945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8" name="AutoShape 20"/>
          <p:cNvCxnSpPr>
            <a:cxnSpLocks noChangeShapeType="1"/>
            <a:stCxn id="54" idx="6"/>
            <a:endCxn id="56" idx="2"/>
          </p:cNvCxnSpPr>
          <p:nvPr/>
        </p:nvCxnSpPr>
        <p:spPr bwMode="auto">
          <a:xfrm>
            <a:off x="6229350" y="4802188"/>
            <a:ext cx="463550" cy="76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9" name="AutoShape 21"/>
          <p:cNvCxnSpPr>
            <a:cxnSpLocks noChangeShapeType="1"/>
            <a:stCxn id="45" idx="7"/>
            <a:endCxn id="56" idx="3"/>
          </p:cNvCxnSpPr>
          <p:nvPr/>
        </p:nvCxnSpPr>
        <p:spPr bwMode="auto">
          <a:xfrm flipV="1">
            <a:off x="6059488" y="5118100"/>
            <a:ext cx="733425" cy="2889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0" name="AutoShape 22"/>
          <p:cNvCxnSpPr>
            <a:cxnSpLocks noChangeShapeType="1"/>
            <a:stCxn id="45" idx="6"/>
            <a:endCxn id="55" idx="2"/>
          </p:cNvCxnSpPr>
          <p:nvPr/>
        </p:nvCxnSpPr>
        <p:spPr bwMode="auto">
          <a:xfrm>
            <a:off x="6159500" y="5646738"/>
            <a:ext cx="609600" cy="2159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" name="Oval 23"/>
          <p:cNvSpPr>
            <a:spLocks noChangeArrowheads="1"/>
          </p:cNvSpPr>
          <p:nvPr/>
        </p:nvSpPr>
        <p:spPr bwMode="auto">
          <a:xfrm>
            <a:off x="1816100" y="4462463"/>
            <a:ext cx="679450" cy="67945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3200">
                <a:solidFill>
                  <a:srgbClr val="008A87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1</a:t>
            </a:r>
          </a:p>
        </p:txBody>
      </p:sp>
      <p:cxnSp>
        <p:nvCxnSpPr>
          <p:cNvPr id="62" name="AutoShape 24"/>
          <p:cNvCxnSpPr>
            <a:cxnSpLocks noChangeShapeType="1"/>
            <a:stCxn id="61" idx="6"/>
            <a:endCxn id="46" idx="2"/>
          </p:cNvCxnSpPr>
          <p:nvPr/>
        </p:nvCxnSpPr>
        <p:spPr bwMode="auto">
          <a:xfrm>
            <a:off x="2495550" y="4802188"/>
            <a:ext cx="169545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3" name="Text Box 25"/>
          <p:cNvSpPr txBox="1">
            <a:spLocks noChangeArrowheads="1"/>
          </p:cNvSpPr>
          <p:nvPr/>
        </p:nvSpPr>
        <p:spPr bwMode="auto">
          <a:xfrm>
            <a:off x="1676400" y="4227513"/>
            <a:ext cx="3810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64" name="Text Box 26"/>
          <p:cNvSpPr txBox="1">
            <a:spLocks noChangeArrowheads="1"/>
          </p:cNvSpPr>
          <p:nvPr/>
        </p:nvSpPr>
        <p:spPr bwMode="auto">
          <a:xfrm>
            <a:off x="7315200" y="4379913"/>
            <a:ext cx="3810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65" name="Text Box 27"/>
          <p:cNvSpPr txBox="1">
            <a:spLocks noChangeArrowheads="1"/>
          </p:cNvSpPr>
          <p:nvPr/>
        </p:nvSpPr>
        <p:spPr bwMode="auto">
          <a:xfrm>
            <a:off x="4724400" y="4303713"/>
            <a:ext cx="3810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66" name="Text Box 28"/>
          <p:cNvSpPr txBox="1">
            <a:spLocks noChangeArrowheads="1"/>
          </p:cNvSpPr>
          <p:nvPr/>
        </p:nvSpPr>
        <p:spPr bwMode="auto">
          <a:xfrm>
            <a:off x="2667000" y="4837113"/>
            <a:ext cx="3810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67" name="Text Box 29"/>
          <p:cNvSpPr txBox="1">
            <a:spLocks noChangeArrowheads="1"/>
          </p:cNvSpPr>
          <p:nvPr/>
        </p:nvSpPr>
        <p:spPr bwMode="auto">
          <a:xfrm>
            <a:off x="6096000" y="4227513"/>
            <a:ext cx="3810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68" name="Text Box 30"/>
          <p:cNvSpPr txBox="1">
            <a:spLocks noChangeArrowheads="1"/>
          </p:cNvSpPr>
          <p:nvPr/>
        </p:nvSpPr>
        <p:spPr bwMode="auto">
          <a:xfrm>
            <a:off x="5715000" y="5980113"/>
            <a:ext cx="3810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69" name="Text Box 31"/>
          <p:cNvSpPr txBox="1">
            <a:spLocks noChangeArrowheads="1"/>
          </p:cNvSpPr>
          <p:nvPr/>
        </p:nvSpPr>
        <p:spPr bwMode="auto">
          <a:xfrm>
            <a:off x="4495800" y="5483225"/>
            <a:ext cx="3810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70" name="Text Box 32"/>
          <p:cNvSpPr txBox="1">
            <a:spLocks noChangeArrowheads="1"/>
          </p:cNvSpPr>
          <p:nvPr/>
        </p:nvSpPr>
        <p:spPr bwMode="auto">
          <a:xfrm>
            <a:off x="7391400" y="5370513"/>
            <a:ext cx="3810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71" name="Text Box 33"/>
          <p:cNvSpPr txBox="1">
            <a:spLocks noChangeArrowheads="1"/>
          </p:cNvSpPr>
          <p:nvPr/>
        </p:nvSpPr>
        <p:spPr bwMode="auto">
          <a:xfrm>
            <a:off x="1371600" y="5446713"/>
            <a:ext cx="3810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72" name="Rectangle 34"/>
          <p:cNvSpPr>
            <a:spLocks noChangeArrowheads="1"/>
          </p:cNvSpPr>
          <p:nvPr/>
        </p:nvSpPr>
        <p:spPr bwMode="auto">
          <a:xfrm>
            <a:off x="1981200" y="4608513"/>
            <a:ext cx="228600" cy="381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3" name="Rectangle 35"/>
          <p:cNvSpPr>
            <a:spLocks noChangeArrowheads="1"/>
          </p:cNvSpPr>
          <p:nvPr/>
        </p:nvSpPr>
        <p:spPr bwMode="auto">
          <a:xfrm>
            <a:off x="1828800" y="5751513"/>
            <a:ext cx="228600" cy="381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4" name="Rectangle 36"/>
          <p:cNvSpPr>
            <a:spLocks noChangeArrowheads="1"/>
          </p:cNvSpPr>
          <p:nvPr/>
        </p:nvSpPr>
        <p:spPr bwMode="auto">
          <a:xfrm>
            <a:off x="3048000" y="5218113"/>
            <a:ext cx="228600" cy="381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5" name="Rectangle 37"/>
          <p:cNvSpPr>
            <a:spLocks noChangeArrowheads="1"/>
          </p:cNvSpPr>
          <p:nvPr/>
        </p:nvSpPr>
        <p:spPr bwMode="auto">
          <a:xfrm>
            <a:off x="4038600" y="5294313"/>
            <a:ext cx="228600" cy="381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6" name="Rectangle 38"/>
          <p:cNvSpPr>
            <a:spLocks noChangeArrowheads="1"/>
          </p:cNvSpPr>
          <p:nvPr/>
        </p:nvSpPr>
        <p:spPr bwMode="auto">
          <a:xfrm>
            <a:off x="4419600" y="4608513"/>
            <a:ext cx="228600" cy="381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7" name="Rectangle 39"/>
          <p:cNvSpPr>
            <a:spLocks noChangeArrowheads="1"/>
          </p:cNvSpPr>
          <p:nvPr/>
        </p:nvSpPr>
        <p:spPr bwMode="auto">
          <a:xfrm>
            <a:off x="5791200" y="4608513"/>
            <a:ext cx="228600" cy="381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8" name="Rectangle 40"/>
          <p:cNvSpPr>
            <a:spLocks noChangeArrowheads="1"/>
          </p:cNvSpPr>
          <p:nvPr/>
        </p:nvSpPr>
        <p:spPr bwMode="auto">
          <a:xfrm>
            <a:off x="5715000" y="5446713"/>
            <a:ext cx="228600" cy="381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9" name="Rectangle 41"/>
          <p:cNvSpPr>
            <a:spLocks noChangeArrowheads="1"/>
          </p:cNvSpPr>
          <p:nvPr/>
        </p:nvSpPr>
        <p:spPr bwMode="auto">
          <a:xfrm>
            <a:off x="6934200" y="4684713"/>
            <a:ext cx="228600" cy="381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0" name="Rectangle 42"/>
          <p:cNvSpPr>
            <a:spLocks noChangeArrowheads="1"/>
          </p:cNvSpPr>
          <p:nvPr/>
        </p:nvSpPr>
        <p:spPr bwMode="auto">
          <a:xfrm>
            <a:off x="7010400" y="5675313"/>
            <a:ext cx="228600" cy="381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81" name="AutoShape 43"/>
          <p:cNvCxnSpPr>
            <a:cxnSpLocks noChangeShapeType="1"/>
          </p:cNvCxnSpPr>
          <p:nvPr/>
        </p:nvCxnSpPr>
        <p:spPr bwMode="auto">
          <a:xfrm>
            <a:off x="2533650" y="4818063"/>
            <a:ext cx="1695450" cy="0"/>
          </a:xfrm>
          <a:prstGeom prst="straightConnector1">
            <a:avLst/>
          </a:prstGeom>
          <a:noFill/>
          <a:ln w="63500">
            <a:solidFill>
              <a:schemeClr val="accent2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2" name="Text Box 44"/>
          <p:cNvSpPr txBox="1">
            <a:spLocks noChangeArrowheads="1"/>
          </p:cNvSpPr>
          <p:nvPr/>
        </p:nvSpPr>
        <p:spPr bwMode="auto">
          <a:xfrm>
            <a:off x="4867275" y="4189413"/>
            <a:ext cx="3810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cxnSp>
        <p:nvCxnSpPr>
          <p:cNvPr id="83" name="AutoShape 45"/>
          <p:cNvCxnSpPr>
            <a:cxnSpLocks noChangeShapeType="1"/>
            <a:endCxn id="45" idx="3"/>
          </p:cNvCxnSpPr>
          <p:nvPr/>
        </p:nvCxnSpPr>
        <p:spPr bwMode="auto">
          <a:xfrm flipV="1">
            <a:off x="2262188" y="5886450"/>
            <a:ext cx="3317875" cy="38100"/>
          </a:xfrm>
          <a:prstGeom prst="straightConnector1">
            <a:avLst/>
          </a:prstGeom>
          <a:noFill/>
          <a:ln w="63500">
            <a:solidFill>
              <a:schemeClr val="accent2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4" name="Text Box 46"/>
          <p:cNvSpPr txBox="1">
            <a:spLocks noChangeArrowheads="1"/>
          </p:cNvSpPr>
          <p:nvPr/>
        </p:nvSpPr>
        <p:spPr bwMode="auto">
          <a:xfrm>
            <a:off x="5867400" y="6132513"/>
            <a:ext cx="3810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cxnSp>
        <p:nvCxnSpPr>
          <p:cNvPr id="85" name="AutoShape 47"/>
          <p:cNvCxnSpPr>
            <a:cxnSpLocks noChangeShapeType="1"/>
            <a:stCxn id="50" idx="7"/>
            <a:endCxn id="43" idx="2"/>
          </p:cNvCxnSpPr>
          <p:nvPr/>
        </p:nvCxnSpPr>
        <p:spPr bwMode="auto">
          <a:xfrm flipV="1">
            <a:off x="2166938" y="5405438"/>
            <a:ext cx="639762" cy="300037"/>
          </a:xfrm>
          <a:prstGeom prst="straightConnector1">
            <a:avLst/>
          </a:prstGeom>
          <a:noFill/>
          <a:ln w="63500">
            <a:solidFill>
              <a:schemeClr val="accent2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6" name="Text Box 48"/>
          <p:cNvSpPr txBox="1">
            <a:spLocks noChangeArrowheads="1"/>
          </p:cNvSpPr>
          <p:nvPr/>
        </p:nvSpPr>
        <p:spPr bwMode="auto">
          <a:xfrm>
            <a:off x="2819400" y="4799013"/>
            <a:ext cx="3810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cxnSp>
        <p:nvCxnSpPr>
          <p:cNvPr id="87" name="AutoShape 49"/>
          <p:cNvCxnSpPr>
            <a:cxnSpLocks noChangeShapeType="1"/>
            <a:stCxn id="43" idx="6"/>
            <a:endCxn id="44" idx="2"/>
          </p:cNvCxnSpPr>
          <p:nvPr/>
        </p:nvCxnSpPr>
        <p:spPr bwMode="auto">
          <a:xfrm>
            <a:off x="3486150" y="5405438"/>
            <a:ext cx="352425" cy="82550"/>
          </a:xfrm>
          <a:prstGeom prst="straightConnector1">
            <a:avLst/>
          </a:prstGeom>
          <a:noFill/>
          <a:ln w="63500">
            <a:solidFill>
              <a:schemeClr val="accent2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8" name="Text Box 50"/>
          <p:cNvSpPr txBox="1">
            <a:spLocks noChangeArrowheads="1"/>
          </p:cNvSpPr>
          <p:nvPr/>
        </p:nvSpPr>
        <p:spPr bwMode="auto">
          <a:xfrm>
            <a:off x="4568825" y="5418138"/>
            <a:ext cx="3810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cxnSp>
        <p:nvCxnSpPr>
          <p:cNvPr id="89" name="AutoShape 51"/>
          <p:cNvCxnSpPr>
            <a:cxnSpLocks noChangeShapeType="1"/>
            <a:stCxn id="43" idx="7"/>
            <a:endCxn id="46" idx="3"/>
          </p:cNvCxnSpPr>
          <p:nvPr/>
        </p:nvCxnSpPr>
        <p:spPr bwMode="auto">
          <a:xfrm flipV="1">
            <a:off x="3386138" y="5041900"/>
            <a:ext cx="904875" cy="123825"/>
          </a:xfrm>
          <a:prstGeom prst="straightConnector1">
            <a:avLst/>
          </a:prstGeom>
          <a:noFill/>
          <a:ln w="63500">
            <a:solidFill>
              <a:schemeClr val="accent2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0" name="AutoShape 53"/>
          <p:cNvCxnSpPr>
            <a:cxnSpLocks noChangeShapeType="1"/>
            <a:stCxn id="46" idx="5"/>
            <a:endCxn id="45" idx="1"/>
          </p:cNvCxnSpPr>
          <p:nvPr/>
        </p:nvCxnSpPr>
        <p:spPr bwMode="auto">
          <a:xfrm>
            <a:off x="4770438" y="5041900"/>
            <a:ext cx="809625" cy="365125"/>
          </a:xfrm>
          <a:prstGeom prst="straightConnector1">
            <a:avLst/>
          </a:prstGeom>
          <a:noFill/>
          <a:ln w="63500">
            <a:solidFill>
              <a:schemeClr val="accent2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1" name="Text Box 54"/>
          <p:cNvSpPr txBox="1">
            <a:spLocks noChangeArrowheads="1"/>
          </p:cNvSpPr>
          <p:nvPr/>
        </p:nvSpPr>
        <p:spPr bwMode="auto">
          <a:xfrm>
            <a:off x="5970588" y="5924550"/>
            <a:ext cx="3810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cxnSp>
        <p:nvCxnSpPr>
          <p:cNvPr id="92" name="AutoShape 55"/>
          <p:cNvCxnSpPr>
            <a:cxnSpLocks noChangeShapeType="1"/>
            <a:stCxn id="46" idx="6"/>
            <a:endCxn id="54" idx="2"/>
          </p:cNvCxnSpPr>
          <p:nvPr/>
        </p:nvCxnSpPr>
        <p:spPr bwMode="auto">
          <a:xfrm>
            <a:off x="4870450" y="4802188"/>
            <a:ext cx="679450" cy="0"/>
          </a:xfrm>
          <a:prstGeom prst="straightConnector1">
            <a:avLst/>
          </a:prstGeom>
          <a:noFill/>
          <a:ln w="63500">
            <a:solidFill>
              <a:schemeClr val="accent2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3" name="Text Box 56"/>
          <p:cNvSpPr txBox="1">
            <a:spLocks noChangeArrowheads="1"/>
          </p:cNvSpPr>
          <p:nvPr/>
        </p:nvSpPr>
        <p:spPr bwMode="auto">
          <a:xfrm>
            <a:off x="6210300" y="4203700"/>
            <a:ext cx="3810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cxnSp>
        <p:nvCxnSpPr>
          <p:cNvPr id="94" name="AutoShape 57"/>
          <p:cNvCxnSpPr>
            <a:cxnSpLocks noChangeShapeType="1"/>
            <a:stCxn id="44" idx="6"/>
            <a:endCxn id="45" idx="2"/>
          </p:cNvCxnSpPr>
          <p:nvPr/>
        </p:nvCxnSpPr>
        <p:spPr bwMode="auto">
          <a:xfrm>
            <a:off x="4518025" y="5487988"/>
            <a:ext cx="962025" cy="158750"/>
          </a:xfrm>
          <a:prstGeom prst="straightConnector1">
            <a:avLst/>
          </a:prstGeom>
          <a:noFill/>
          <a:ln w="63500">
            <a:solidFill>
              <a:schemeClr val="accent2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5" name="Text Box 58"/>
          <p:cNvSpPr txBox="1">
            <a:spLocks noChangeArrowheads="1"/>
          </p:cNvSpPr>
          <p:nvPr/>
        </p:nvSpPr>
        <p:spPr bwMode="auto">
          <a:xfrm>
            <a:off x="6054725" y="6096000"/>
            <a:ext cx="3810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cxnSp>
        <p:nvCxnSpPr>
          <p:cNvPr id="96" name="AutoShape 59"/>
          <p:cNvCxnSpPr>
            <a:cxnSpLocks noChangeShapeType="1"/>
            <a:stCxn id="45" idx="6"/>
            <a:endCxn id="55" idx="2"/>
          </p:cNvCxnSpPr>
          <p:nvPr/>
        </p:nvCxnSpPr>
        <p:spPr bwMode="auto">
          <a:xfrm>
            <a:off x="6159500" y="5646738"/>
            <a:ext cx="609600" cy="215900"/>
          </a:xfrm>
          <a:prstGeom prst="straightConnector1">
            <a:avLst/>
          </a:prstGeom>
          <a:noFill/>
          <a:ln w="63500">
            <a:solidFill>
              <a:schemeClr val="accent2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7" name="Text Box 60"/>
          <p:cNvSpPr txBox="1">
            <a:spLocks noChangeArrowheads="1"/>
          </p:cNvSpPr>
          <p:nvPr/>
        </p:nvSpPr>
        <p:spPr bwMode="auto">
          <a:xfrm>
            <a:off x="7543800" y="5522913"/>
            <a:ext cx="3810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cxnSp>
        <p:nvCxnSpPr>
          <p:cNvPr id="98" name="AutoShape 61"/>
          <p:cNvCxnSpPr>
            <a:cxnSpLocks noChangeShapeType="1"/>
            <a:stCxn id="45" idx="7"/>
            <a:endCxn id="56" idx="3"/>
          </p:cNvCxnSpPr>
          <p:nvPr/>
        </p:nvCxnSpPr>
        <p:spPr bwMode="auto">
          <a:xfrm flipV="1">
            <a:off x="6059488" y="5118100"/>
            <a:ext cx="733425" cy="288925"/>
          </a:xfrm>
          <a:prstGeom prst="straightConnector1">
            <a:avLst/>
          </a:prstGeom>
          <a:noFill/>
          <a:ln w="63500">
            <a:solidFill>
              <a:schemeClr val="accent2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9" name="Text Box 62"/>
          <p:cNvSpPr txBox="1">
            <a:spLocks noChangeArrowheads="1"/>
          </p:cNvSpPr>
          <p:nvPr/>
        </p:nvSpPr>
        <p:spPr bwMode="auto">
          <a:xfrm>
            <a:off x="7467600" y="4532313"/>
            <a:ext cx="3810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cxnSp>
        <p:nvCxnSpPr>
          <p:cNvPr id="100" name="AutoShape 63"/>
          <p:cNvCxnSpPr>
            <a:cxnSpLocks noChangeShapeType="1"/>
            <a:stCxn id="54" idx="6"/>
            <a:endCxn id="56" idx="2"/>
          </p:cNvCxnSpPr>
          <p:nvPr/>
        </p:nvCxnSpPr>
        <p:spPr bwMode="auto">
          <a:xfrm>
            <a:off x="6229350" y="4802188"/>
            <a:ext cx="463550" cy="76200"/>
          </a:xfrm>
          <a:prstGeom prst="straightConnector1">
            <a:avLst/>
          </a:prstGeom>
          <a:noFill/>
          <a:ln w="63500">
            <a:solidFill>
              <a:schemeClr val="accent2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1" name="Text Box 64"/>
          <p:cNvSpPr txBox="1">
            <a:spLocks noChangeArrowheads="1"/>
          </p:cNvSpPr>
          <p:nvPr/>
        </p:nvSpPr>
        <p:spPr bwMode="auto">
          <a:xfrm>
            <a:off x="7458075" y="4294188"/>
            <a:ext cx="3810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31CDA-0741-410D-BAB8-2980167CC4E5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2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2" grpId="0"/>
      <p:bldP spid="82" grpId="1"/>
      <p:bldP spid="84" grpId="0"/>
      <p:bldP spid="84" grpId="1"/>
      <p:bldP spid="86" grpId="0"/>
      <p:bldP spid="86" grpId="1"/>
      <p:bldP spid="88" grpId="0"/>
      <p:bldP spid="88" grpId="1"/>
      <p:bldP spid="91" grpId="0"/>
      <p:bldP spid="91" grpId="1"/>
      <p:bldP spid="91" grpId="2"/>
      <p:bldP spid="93" grpId="0"/>
      <p:bldP spid="93" grpId="1"/>
      <p:bldP spid="93" grpId="2"/>
      <p:bldP spid="95" grpId="0"/>
      <p:bldP spid="95" grpId="1"/>
      <p:bldP spid="97" grpId="0"/>
      <p:bldP spid="97" grpId="1"/>
      <p:bldP spid="99" grpId="0"/>
      <p:bldP spid="99" grpId="1"/>
      <p:bldP spid="101" grpId="0"/>
      <p:bldP spid="101" grpId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Another Algorithm</a:t>
            </a:r>
          </a:p>
        </p:txBody>
      </p:sp>
      <p:sp>
        <p:nvSpPr>
          <p:cNvPr id="982019" name="Text Box 3"/>
          <p:cNvSpPr txBox="1">
            <a:spLocks noChangeArrowheads="1"/>
          </p:cNvSpPr>
          <p:nvPr/>
        </p:nvSpPr>
        <p:spPr bwMode="auto">
          <a:xfrm>
            <a:off x="455613" y="1436688"/>
            <a:ext cx="8080375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Clr>
                <a:schemeClr val="accent2"/>
              </a:buClr>
              <a:buFontTx/>
              <a:buChar char="•"/>
            </a:pPr>
            <a:r>
              <a:rPr lang="en-US" altLang="en-US" sz="28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Store vertices in a priority min-queue, with the</a:t>
            </a:r>
            <a:br>
              <a:rPr lang="en-US" altLang="en-US" sz="28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</a:br>
            <a:r>
              <a:rPr lang="en-US" altLang="en-US" sz="28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en-US" altLang="en-US" sz="28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in-degree</a:t>
            </a:r>
            <a:r>
              <a:rPr lang="en-US" altLang="en-US" sz="28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of the vertex as the key</a:t>
            </a:r>
          </a:p>
        </p:txBody>
      </p:sp>
      <p:sp>
        <p:nvSpPr>
          <p:cNvPr id="982020" name="Rectangle 4"/>
          <p:cNvSpPr>
            <a:spLocks noChangeArrowheads="1"/>
          </p:cNvSpPr>
          <p:nvPr/>
        </p:nvSpPr>
        <p:spPr bwMode="auto">
          <a:xfrm>
            <a:off x="455613" y="2144713"/>
            <a:ext cx="8153400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5425" indent="-225425"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90000"/>
              </a:lnSpc>
              <a:buClr>
                <a:schemeClr val="accent2"/>
              </a:buClr>
              <a:buFontTx/>
              <a:buChar char="•"/>
            </a:pPr>
            <a:r>
              <a:rPr lang="en-US" altLang="en-US" sz="280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While queue is not empty</a:t>
            </a:r>
          </a:p>
          <a:p>
            <a:pPr lvl="1">
              <a:lnSpc>
                <a:spcPct val="90000"/>
              </a:lnSpc>
              <a:buClr>
                <a:schemeClr val="accent2"/>
              </a:buClr>
              <a:buFontTx/>
              <a:buChar char="•"/>
            </a:pPr>
            <a:r>
              <a:rPr lang="en-US" altLang="en-US" sz="28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Extract minimum vertex v, and give it next number</a:t>
            </a:r>
          </a:p>
          <a:p>
            <a:pPr lvl="1">
              <a:lnSpc>
                <a:spcPct val="90000"/>
              </a:lnSpc>
              <a:buClr>
                <a:schemeClr val="accent2"/>
              </a:buClr>
              <a:buFontTx/>
              <a:buChar char="•"/>
            </a:pPr>
            <a:r>
              <a:rPr lang="en-US" altLang="en-US" sz="2800"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Decrease keys of all adjacent vertices by 1</a:t>
            </a:r>
          </a:p>
        </p:txBody>
      </p:sp>
      <p:sp>
        <p:nvSpPr>
          <p:cNvPr id="982021" name="Oval 5"/>
          <p:cNvSpPr>
            <a:spLocks noChangeArrowheads="1"/>
          </p:cNvSpPr>
          <p:nvPr/>
        </p:nvSpPr>
        <p:spPr bwMode="auto">
          <a:xfrm>
            <a:off x="2882900" y="4760913"/>
            <a:ext cx="679450" cy="67945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/>
          <a:lstStyle/>
          <a:p>
            <a:pPr algn="ctr"/>
            <a:r>
              <a:rPr lang="en-US" altLang="en-US" sz="3200">
                <a:solidFill>
                  <a:srgbClr val="008A87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3</a:t>
            </a:r>
          </a:p>
        </p:txBody>
      </p:sp>
      <p:sp>
        <p:nvSpPr>
          <p:cNvPr id="982022" name="Oval 6"/>
          <p:cNvSpPr>
            <a:spLocks noChangeArrowheads="1"/>
          </p:cNvSpPr>
          <p:nvPr/>
        </p:nvSpPr>
        <p:spPr bwMode="auto">
          <a:xfrm>
            <a:off x="3914775" y="4843463"/>
            <a:ext cx="679450" cy="67945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/>
          <a:lstStyle/>
          <a:p>
            <a:pPr algn="ctr"/>
            <a:r>
              <a:rPr lang="en-US" altLang="en-US" sz="3200">
                <a:solidFill>
                  <a:srgbClr val="008A87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5</a:t>
            </a:r>
          </a:p>
        </p:txBody>
      </p:sp>
      <p:sp>
        <p:nvSpPr>
          <p:cNvPr id="982023" name="Oval 7"/>
          <p:cNvSpPr>
            <a:spLocks noChangeArrowheads="1"/>
          </p:cNvSpPr>
          <p:nvPr/>
        </p:nvSpPr>
        <p:spPr bwMode="auto">
          <a:xfrm>
            <a:off x="5556250" y="5002213"/>
            <a:ext cx="679450" cy="67945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/>
          <a:lstStyle/>
          <a:p>
            <a:pPr algn="ctr"/>
            <a:r>
              <a:rPr lang="en-US" altLang="en-US" sz="3200">
                <a:solidFill>
                  <a:srgbClr val="008A87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6</a:t>
            </a:r>
          </a:p>
        </p:txBody>
      </p:sp>
      <p:sp>
        <p:nvSpPr>
          <p:cNvPr id="982024" name="Oval 8"/>
          <p:cNvSpPr>
            <a:spLocks noChangeArrowheads="1"/>
          </p:cNvSpPr>
          <p:nvPr/>
        </p:nvSpPr>
        <p:spPr bwMode="auto">
          <a:xfrm>
            <a:off x="4267200" y="4157663"/>
            <a:ext cx="679450" cy="67945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/>
          <a:lstStyle/>
          <a:p>
            <a:pPr algn="ctr"/>
            <a:r>
              <a:rPr lang="en-US" altLang="en-US" sz="3200">
                <a:solidFill>
                  <a:srgbClr val="008A87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4</a:t>
            </a:r>
          </a:p>
        </p:txBody>
      </p:sp>
      <p:cxnSp>
        <p:nvCxnSpPr>
          <p:cNvPr id="982025" name="AutoShape 9"/>
          <p:cNvCxnSpPr>
            <a:cxnSpLocks noChangeShapeType="1"/>
            <a:stCxn id="982021" idx="6"/>
            <a:endCxn id="982022" idx="2"/>
          </p:cNvCxnSpPr>
          <p:nvPr/>
        </p:nvCxnSpPr>
        <p:spPr bwMode="auto">
          <a:xfrm>
            <a:off x="3562350" y="5100638"/>
            <a:ext cx="352425" cy="825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82026" name="AutoShape 10"/>
          <p:cNvCxnSpPr>
            <a:cxnSpLocks noChangeShapeType="1"/>
            <a:stCxn id="982022" idx="6"/>
            <a:endCxn id="982023" idx="2"/>
          </p:cNvCxnSpPr>
          <p:nvPr/>
        </p:nvCxnSpPr>
        <p:spPr bwMode="auto">
          <a:xfrm>
            <a:off x="4594225" y="5183188"/>
            <a:ext cx="962025" cy="1587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82027" name="AutoShape 11"/>
          <p:cNvCxnSpPr>
            <a:cxnSpLocks noChangeShapeType="1"/>
            <a:stCxn id="982021" idx="7"/>
            <a:endCxn id="982024" idx="3"/>
          </p:cNvCxnSpPr>
          <p:nvPr/>
        </p:nvCxnSpPr>
        <p:spPr bwMode="auto">
          <a:xfrm flipV="1">
            <a:off x="3462338" y="4737100"/>
            <a:ext cx="904875" cy="123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82028" name="Oval 12"/>
          <p:cNvSpPr>
            <a:spLocks noChangeArrowheads="1"/>
          </p:cNvSpPr>
          <p:nvPr/>
        </p:nvSpPr>
        <p:spPr bwMode="auto">
          <a:xfrm>
            <a:off x="1663700" y="5300663"/>
            <a:ext cx="679450" cy="67945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3200">
                <a:solidFill>
                  <a:srgbClr val="008A87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2</a:t>
            </a:r>
          </a:p>
        </p:txBody>
      </p:sp>
      <p:cxnSp>
        <p:nvCxnSpPr>
          <p:cNvPr id="982029" name="AutoShape 13"/>
          <p:cNvCxnSpPr>
            <a:cxnSpLocks noChangeShapeType="1"/>
            <a:stCxn id="982028" idx="7"/>
            <a:endCxn id="982021" idx="2"/>
          </p:cNvCxnSpPr>
          <p:nvPr/>
        </p:nvCxnSpPr>
        <p:spPr bwMode="auto">
          <a:xfrm flipV="1">
            <a:off x="2243138" y="5100638"/>
            <a:ext cx="639762" cy="3000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82030" name="AutoShape 14"/>
          <p:cNvCxnSpPr>
            <a:cxnSpLocks noChangeShapeType="1"/>
            <a:stCxn id="982024" idx="5"/>
            <a:endCxn id="982023" idx="1"/>
          </p:cNvCxnSpPr>
          <p:nvPr/>
        </p:nvCxnSpPr>
        <p:spPr bwMode="auto">
          <a:xfrm>
            <a:off x="4846638" y="4737100"/>
            <a:ext cx="809625" cy="3651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82031" name="AutoShape 15"/>
          <p:cNvCxnSpPr>
            <a:cxnSpLocks noChangeShapeType="1"/>
            <a:stCxn id="982028" idx="6"/>
            <a:endCxn id="982023" idx="3"/>
          </p:cNvCxnSpPr>
          <p:nvPr/>
        </p:nvCxnSpPr>
        <p:spPr bwMode="auto">
          <a:xfrm flipV="1">
            <a:off x="2343150" y="5581650"/>
            <a:ext cx="3313113" cy="587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82032" name="Oval 16"/>
          <p:cNvSpPr>
            <a:spLocks noChangeArrowheads="1"/>
          </p:cNvSpPr>
          <p:nvPr/>
        </p:nvSpPr>
        <p:spPr bwMode="auto">
          <a:xfrm>
            <a:off x="5626100" y="4157663"/>
            <a:ext cx="679450" cy="67945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/>
          <a:lstStyle/>
          <a:p>
            <a:pPr algn="ctr"/>
            <a:r>
              <a:rPr lang="en-US" altLang="en-US" sz="3200">
                <a:solidFill>
                  <a:srgbClr val="008A87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7</a:t>
            </a:r>
          </a:p>
        </p:txBody>
      </p:sp>
      <p:sp>
        <p:nvSpPr>
          <p:cNvPr id="982033" name="Oval 17"/>
          <p:cNvSpPr>
            <a:spLocks noChangeArrowheads="1"/>
          </p:cNvSpPr>
          <p:nvPr/>
        </p:nvSpPr>
        <p:spPr bwMode="auto">
          <a:xfrm>
            <a:off x="6845300" y="5218113"/>
            <a:ext cx="679450" cy="67945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/>
          <a:lstStyle/>
          <a:p>
            <a:pPr algn="ctr"/>
            <a:r>
              <a:rPr lang="en-US" altLang="en-US" sz="3200">
                <a:solidFill>
                  <a:srgbClr val="008A87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9</a:t>
            </a:r>
          </a:p>
        </p:txBody>
      </p:sp>
      <p:sp>
        <p:nvSpPr>
          <p:cNvPr id="982034" name="Oval 18"/>
          <p:cNvSpPr>
            <a:spLocks noChangeArrowheads="1"/>
          </p:cNvSpPr>
          <p:nvPr/>
        </p:nvSpPr>
        <p:spPr bwMode="auto">
          <a:xfrm>
            <a:off x="6769100" y="4233863"/>
            <a:ext cx="679450" cy="67945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/>
          <a:lstStyle/>
          <a:p>
            <a:pPr algn="ctr"/>
            <a:r>
              <a:rPr lang="en-US" altLang="en-US" sz="3200">
                <a:solidFill>
                  <a:srgbClr val="008A87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8</a:t>
            </a:r>
          </a:p>
        </p:txBody>
      </p:sp>
      <p:cxnSp>
        <p:nvCxnSpPr>
          <p:cNvPr id="982035" name="AutoShape 19"/>
          <p:cNvCxnSpPr>
            <a:cxnSpLocks noChangeShapeType="1"/>
            <a:stCxn id="982024" idx="6"/>
            <a:endCxn id="982032" idx="2"/>
          </p:cNvCxnSpPr>
          <p:nvPr/>
        </p:nvCxnSpPr>
        <p:spPr bwMode="auto">
          <a:xfrm>
            <a:off x="4946650" y="4497388"/>
            <a:ext cx="67945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82036" name="AutoShape 20"/>
          <p:cNvCxnSpPr>
            <a:cxnSpLocks noChangeShapeType="1"/>
            <a:stCxn id="982032" idx="6"/>
            <a:endCxn id="982034" idx="2"/>
          </p:cNvCxnSpPr>
          <p:nvPr/>
        </p:nvCxnSpPr>
        <p:spPr bwMode="auto">
          <a:xfrm>
            <a:off x="6305550" y="4497388"/>
            <a:ext cx="463550" cy="76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82037" name="AutoShape 21"/>
          <p:cNvCxnSpPr>
            <a:cxnSpLocks noChangeShapeType="1"/>
            <a:stCxn id="982023" idx="7"/>
            <a:endCxn id="982034" idx="3"/>
          </p:cNvCxnSpPr>
          <p:nvPr/>
        </p:nvCxnSpPr>
        <p:spPr bwMode="auto">
          <a:xfrm flipV="1">
            <a:off x="6135688" y="4813300"/>
            <a:ext cx="733425" cy="2889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82038" name="AutoShape 22"/>
          <p:cNvCxnSpPr>
            <a:cxnSpLocks noChangeShapeType="1"/>
            <a:stCxn id="982023" idx="6"/>
            <a:endCxn id="982033" idx="2"/>
          </p:cNvCxnSpPr>
          <p:nvPr/>
        </p:nvCxnSpPr>
        <p:spPr bwMode="auto">
          <a:xfrm>
            <a:off x="6235700" y="5341938"/>
            <a:ext cx="609600" cy="2159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82039" name="Oval 23"/>
          <p:cNvSpPr>
            <a:spLocks noChangeArrowheads="1"/>
          </p:cNvSpPr>
          <p:nvPr/>
        </p:nvSpPr>
        <p:spPr bwMode="auto">
          <a:xfrm>
            <a:off x="1892300" y="4157663"/>
            <a:ext cx="679450" cy="67945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3200">
                <a:solidFill>
                  <a:srgbClr val="008A87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1</a:t>
            </a:r>
          </a:p>
        </p:txBody>
      </p:sp>
      <p:cxnSp>
        <p:nvCxnSpPr>
          <p:cNvPr id="982040" name="AutoShape 24"/>
          <p:cNvCxnSpPr>
            <a:cxnSpLocks noChangeShapeType="1"/>
            <a:stCxn id="982039" idx="6"/>
            <a:endCxn id="982024" idx="2"/>
          </p:cNvCxnSpPr>
          <p:nvPr/>
        </p:nvCxnSpPr>
        <p:spPr bwMode="auto">
          <a:xfrm>
            <a:off x="2571750" y="4497388"/>
            <a:ext cx="169545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82041" name="Text Box 25"/>
          <p:cNvSpPr txBox="1">
            <a:spLocks noChangeArrowheads="1"/>
          </p:cNvSpPr>
          <p:nvPr/>
        </p:nvSpPr>
        <p:spPr bwMode="auto">
          <a:xfrm>
            <a:off x="1752600" y="3922713"/>
            <a:ext cx="3810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982042" name="Text Box 26"/>
          <p:cNvSpPr txBox="1">
            <a:spLocks noChangeArrowheads="1"/>
          </p:cNvSpPr>
          <p:nvPr/>
        </p:nvSpPr>
        <p:spPr bwMode="auto">
          <a:xfrm>
            <a:off x="7391400" y="4075113"/>
            <a:ext cx="3810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982043" name="Text Box 27"/>
          <p:cNvSpPr txBox="1">
            <a:spLocks noChangeArrowheads="1"/>
          </p:cNvSpPr>
          <p:nvPr/>
        </p:nvSpPr>
        <p:spPr bwMode="auto">
          <a:xfrm>
            <a:off x="4800600" y="3998913"/>
            <a:ext cx="3810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982044" name="Text Box 28"/>
          <p:cNvSpPr txBox="1">
            <a:spLocks noChangeArrowheads="1"/>
          </p:cNvSpPr>
          <p:nvPr/>
        </p:nvSpPr>
        <p:spPr bwMode="auto">
          <a:xfrm>
            <a:off x="2743200" y="4532313"/>
            <a:ext cx="3810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982045" name="Text Box 29"/>
          <p:cNvSpPr txBox="1">
            <a:spLocks noChangeArrowheads="1"/>
          </p:cNvSpPr>
          <p:nvPr/>
        </p:nvSpPr>
        <p:spPr bwMode="auto">
          <a:xfrm>
            <a:off x="6172200" y="3922713"/>
            <a:ext cx="3810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982046" name="Text Box 30"/>
          <p:cNvSpPr txBox="1">
            <a:spLocks noChangeArrowheads="1"/>
          </p:cNvSpPr>
          <p:nvPr/>
        </p:nvSpPr>
        <p:spPr bwMode="auto">
          <a:xfrm>
            <a:off x="5791200" y="5675313"/>
            <a:ext cx="3810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</a:t>
            </a:r>
          </a:p>
        </p:txBody>
      </p:sp>
      <p:sp>
        <p:nvSpPr>
          <p:cNvPr id="982047" name="Text Box 31"/>
          <p:cNvSpPr txBox="1">
            <a:spLocks noChangeArrowheads="1"/>
          </p:cNvSpPr>
          <p:nvPr/>
        </p:nvSpPr>
        <p:spPr bwMode="auto">
          <a:xfrm>
            <a:off x="4572000" y="5178425"/>
            <a:ext cx="3810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982048" name="Text Box 32"/>
          <p:cNvSpPr txBox="1">
            <a:spLocks noChangeArrowheads="1"/>
          </p:cNvSpPr>
          <p:nvPr/>
        </p:nvSpPr>
        <p:spPr bwMode="auto">
          <a:xfrm>
            <a:off x="7467600" y="5065713"/>
            <a:ext cx="3810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982049" name="Text Box 33"/>
          <p:cNvSpPr txBox="1">
            <a:spLocks noChangeArrowheads="1"/>
          </p:cNvSpPr>
          <p:nvPr/>
        </p:nvSpPr>
        <p:spPr bwMode="auto">
          <a:xfrm>
            <a:off x="1447800" y="5141913"/>
            <a:ext cx="3810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982050" name="Rectangle 34"/>
          <p:cNvSpPr>
            <a:spLocks noChangeArrowheads="1"/>
          </p:cNvSpPr>
          <p:nvPr/>
        </p:nvSpPr>
        <p:spPr bwMode="auto">
          <a:xfrm>
            <a:off x="2057400" y="4303713"/>
            <a:ext cx="228600" cy="381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82051" name="Rectangle 35"/>
          <p:cNvSpPr>
            <a:spLocks noChangeArrowheads="1"/>
          </p:cNvSpPr>
          <p:nvPr/>
        </p:nvSpPr>
        <p:spPr bwMode="auto">
          <a:xfrm>
            <a:off x="1905000" y="5446713"/>
            <a:ext cx="228600" cy="381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82052" name="Rectangle 36"/>
          <p:cNvSpPr>
            <a:spLocks noChangeArrowheads="1"/>
          </p:cNvSpPr>
          <p:nvPr/>
        </p:nvSpPr>
        <p:spPr bwMode="auto">
          <a:xfrm>
            <a:off x="3124200" y="4913313"/>
            <a:ext cx="228600" cy="381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82053" name="Rectangle 37"/>
          <p:cNvSpPr>
            <a:spLocks noChangeArrowheads="1"/>
          </p:cNvSpPr>
          <p:nvPr/>
        </p:nvSpPr>
        <p:spPr bwMode="auto">
          <a:xfrm>
            <a:off x="4114800" y="4989513"/>
            <a:ext cx="228600" cy="381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82054" name="Rectangle 38"/>
          <p:cNvSpPr>
            <a:spLocks noChangeArrowheads="1"/>
          </p:cNvSpPr>
          <p:nvPr/>
        </p:nvSpPr>
        <p:spPr bwMode="auto">
          <a:xfrm>
            <a:off x="4495800" y="4303713"/>
            <a:ext cx="228600" cy="381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82055" name="Rectangle 39"/>
          <p:cNvSpPr>
            <a:spLocks noChangeArrowheads="1"/>
          </p:cNvSpPr>
          <p:nvPr/>
        </p:nvSpPr>
        <p:spPr bwMode="auto">
          <a:xfrm>
            <a:off x="5867400" y="4303713"/>
            <a:ext cx="228600" cy="381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82056" name="Rectangle 40"/>
          <p:cNvSpPr>
            <a:spLocks noChangeArrowheads="1"/>
          </p:cNvSpPr>
          <p:nvPr/>
        </p:nvSpPr>
        <p:spPr bwMode="auto">
          <a:xfrm>
            <a:off x="5791200" y="5141913"/>
            <a:ext cx="228600" cy="381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82057" name="Rectangle 41"/>
          <p:cNvSpPr>
            <a:spLocks noChangeArrowheads="1"/>
          </p:cNvSpPr>
          <p:nvPr/>
        </p:nvSpPr>
        <p:spPr bwMode="auto">
          <a:xfrm>
            <a:off x="7010400" y="4379913"/>
            <a:ext cx="228600" cy="381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82058" name="Rectangle 42"/>
          <p:cNvSpPr>
            <a:spLocks noChangeArrowheads="1"/>
          </p:cNvSpPr>
          <p:nvPr/>
        </p:nvSpPr>
        <p:spPr bwMode="auto">
          <a:xfrm>
            <a:off x="7086600" y="5370513"/>
            <a:ext cx="228600" cy="381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982059" name="AutoShape 43"/>
          <p:cNvCxnSpPr>
            <a:cxnSpLocks noChangeShapeType="1"/>
          </p:cNvCxnSpPr>
          <p:nvPr/>
        </p:nvCxnSpPr>
        <p:spPr bwMode="auto">
          <a:xfrm>
            <a:off x="2609850" y="4513263"/>
            <a:ext cx="1695450" cy="0"/>
          </a:xfrm>
          <a:prstGeom prst="straightConnector1">
            <a:avLst/>
          </a:prstGeom>
          <a:noFill/>
          <a:ln w="63500">
            <a:solidFill>
              <a:schemeClr val="accent2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82060" name="Text Box 44"/>
          <p:cNvSpPr txBox="1">
            <a:spLocks noChangeArrowheads="1"/>
          </p:cNvSpPr>
          <p:nvPr/>
        </p:nvSpPr>
        <p:spPr bwMode="auto">
          <a:xfrm>
            <a:off x="4943475" y="3884613"/>
            <a:ext cx="3810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cxnSp>
        <p:nvCxnSpPr>
          <p:cNvPr id="982061" name="AutoShape 45"/>
          <p:cNvCxnSpPr>
            <a:cxnSpLocks noChangeShapeType="1"/>
            <a:endCxn id="982023" idx="3"/>
          </p:cNvCxnSpPr>
          <p:nvPr/>
        </p:nvCxnSpPr>
        <p:spPr bwMode="auto">
          <a:xfrm flipV="1">
            <a:off x="2338388" y="5581650"/>
            <a:ext cx="3317875" cy="38100"/>
          </a:xfrm>
          <a:prstGeom prst="straightConnector1">
            <a:avLst/>
          </a:prstGeom>
          <a:noFill/>
          <a:ln w="63500">
            <a:solidFill>
              <a:schemeClr val="accent2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82062" name="Text Box 46"/>
          <p:cNvSpPr txBox="1">
            <a:spLocks noChangeArrowheads="1"/>
          </p:cNvSpPr>
          <p:nvPr/>
        </p:nvSpPr>
        <p:spPr bwMode="auto">
          <a:xfrm>
            <a:off x="5943600" y="5827713"/>
            <a:ext cx="3810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cxnSp>
        <p:nvCxnSpPr>
          <p:cNvPr id="982063" name="AutoShape 47"/>
          <p:cNvCxnSpPr>
            <a:cxnSpLocks noChangeShapeType="1"/>
            <a:stCxn id="982028" idx="7"/>
            <a:endCxn id="982021" idx="2"/>
          </p:cNvCxnSpPr>
          <p:nvPr/>
        </p:nvCxnSpPr>
        <p:spPr bwMode="auto">
          <a:xfrm flipV="1">
            <a:off x="2243138" y="5100638"/>
            <a:ext cx="639762" cy="300037"/>
          </a:xfrm>
          <a:prstGeom prst="straightConnector1">
            <a:avLst/>
          </a:prstGeom>
          <a:noFill/>
          <a:ln w="63500">
            <a:solidFill>
              <a:schemeClr val="accent2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82064" name="Text Box 48"/>
          <p:cNvSpPr txBox="1">
            <a:spLocks noChangeArrowheads="1"/>
          </p:cNvSpPr>
          <p:nvPr/>
        </p:nvSpPr>
        <p:spPr bwMode="auto">
          <a:xfrm>
            <a:off x="2895600" y="4494213"/>
            <a:ext cx="3810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cxnSp>
        <p:nvCxnSpPr>
          <p:cNvPr id="982065" name="AutoShape 49"/>
          <p:cNvCxnSpPr>
            <a:cxnSpLocks noChangeShapeType="1"/>
            <a:stCxn id="982021" idx="6"/>
            <a:endCxn id="982022" idx="2"/>
          </p:cNvCxnSpPr>
          <p:nvPr/>
        </p:nvCxnSpPr>
        <p:spPr bwMode="auto">
          <a:xfrm>
            <a:off x="3562350" y="5100638"/>
            <a:ext cx="352425" cy="82550"/>
          </a:xfrm>
          <a:prstGeom prst="straightConnector1">
            <a:avLst/>
          </a:prstGeom>
          <a:noFill/>
          <a:ln w="63500">
            <a:solidFill>
              <a:schemeClr val="accent2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82066" name="Text Box 50"/>
          <p:cNvSpPr txBox="1">
            <a:spLocks noChangeArrowheads="1"/>
          </p:cNvSpPr>
          <p:nvPr/>
        </p:nvSpPr>
        <p:spPr bwMode="auto">
          <a:xfrm>
            <a:off x="4645025" y="5113338"/>
            <a:ext cx="3810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cxnSp>
        <p:nvCxnSpPr>
          <p:cNvPr id="982067" name="AutoShape 51"/>
          <p:cNvCxnSpPr>
            <a:cxnSpLocks noChangeShapeType="1"/>
            <a:stCxn id="982021" idx="7"/>
            <a:endCxn id="982024" idx="3"/>
          </p:cNvCxnSpPr>
          <p:nvPr/>
        </p:nvCxnSpPr>
        <p:spPr bwMode="auto">
          <a:xfrm flipV="1">
            <a:off x="3462338" y="4737100"/>
            <a:ext cx="904875" cy="123825"/>
          </a:xfrm>
          <a:prstGeom prst="straightConnector1">
            <a:avLst/>
          </a:prstGeom>
          <a:noFill/>
          <a:ln w="63500">
            <a:solidFill>
              <a:schemeClr val="accent2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82068" name="Text Box 52"/>
          <p:cNvSpPr txBox="1">
            <a:spLocks noChangeArrowheads="1"/>
          </p:cNvSpPr>
          <p:nvPr/>
        </p:nvSpPr>
        <p:spPr bwMode="auto">
          <a:xfrm>
            <a:off x="4791075" y="3784600"/>
            <a:ext cx="3810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cxnSp>
        <p:nvCxnSpPr>
          <p:cNvPr id="982069" name="AutoShape 53"/>
          <p:cNvCxnSpPr>
            <a:cxnSpLocks noChangeShapeType="1"/>
            <a:stCxn id="982024" idx="5"/>
            <a:endCxn id="982023" idx="1"/>
          </p:cNvCxnSpPr>
          <p:nvPr/>
        </p:nvCxnSpPr>
        <p:spPr bwMode="auto">
          <a:xfrm>
            <a:off x="4846638" y="4737100"/>
            <a:ext cx="809625" cy="365125"/>
          </a:xfrm>
          <a:prstGeom prst="straightConnector1">
            <a:avLst/>
          </a:prstGeom>
          <a:noFill/>
          <a:ln w="63500">
            <a:solidFill>
              <a:schemeClr val="accent2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82070" name="Text Box 54"/>
          <p:cNvSpPr txBox="1">
            <a:spLocks noChangeArrowheads="1"/>
          </p:cNvSpPr>
          <p:nvPr/>
        </p:nvSpPr>
        <p:spPr bwMode="auto">
          <a:xfrm>
            <a:off x="6046788" y="5619750"/>
            <a:ext cx="3810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cxnSp>
        <p:nvCxnSpPr>
          <p:cNvPr id="982071" name="AutoShape 55"/>
          <p:cNvCxnSpPr>
            <a:cxnSpLocks noChangeShapeType="1"/>
            <a:stCxn id="982024" idx="6"/>
            <a:endCxn id="982032" idx="2"/>
          </p:cNvCxnSpPr>
          <p:nvPr/>
        </p:nvCxnSpPr>
        <p:spPr bwMode="auto">
          <a:xfrm>
            <a:off x="4946650" y="4497388"/>
            <a:ext cx="679450" cy="0"/>
          </a:xfrm>
          <a:prstGeom prst="straightConnector1">
            <a:avLst/>
          </a:prstGeom>
          <a:noFill/>
          <a:ln w="63500">
            <a:solidFill>
              <a:schemeClr val="accent2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82072" name="Text Box 56"/>
          <p:cNvSpPr txBox="1">
            <a:spLocks noChangeArrowheads="1"/>
          </p:cNvSpPr>
          <p:nvPr/>
        </p:nvSpPr>
        <p:spPr bwMode="auto">
          <a:xfrm>
            <a:off x="6286500" y="3898900"/>
            <a:ext cx="3810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cxnSp>
        <p:nvCxnSpPr>
          <p:cNvPr id="982073" name="AutoShape 57"/>
          <p:cNvCxnSpPr>
            <a:cxnSpLocks noChangeShapeType="1"/>
            <a:stCxn id="982022" idx="6"/>
            <a:endCxn id="982023" idx="2"/>
          </p:cNvCxnSpPr>
          <p:nvPr/>
        </p:nvCxnSpPr>
        <p:spPr bwMode="auto">
          <a:xfrm>
            <a:off x="4594225" y="5183188"/>
            <a:ext cx="962025" cy="158750"/>
          </a:xfrm>
          <a:prstGeom prst="straightConnector1">
            <a:avLst/>
          </a:prstGeom>
          <a:noFill/>
          <a:ln w="63500">
            <a:solidFill>
              <a:schemeClr val="accent2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82074" name="Text Box 58"/>
          <p:cNvSpPr txBox="1">
            <a:spLocks noChangeArrowheads="1"/>
          </p:cNvSpPr>
          <p:nvPr/>
        </p:nvSpPr>
        <p:spPr bwMode="auto">
          <a:xfrm>
            <a:off x="6130925" y="5791200"/>
            <a:ext cx="3810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cxnSp>
        <p:nvCxnSpPr>
          <p:cNvPr id="982075" name="AutoShape 59"/>
          <p:cNvCxnSpPr>
            <a:cxnSpLocks noChangeShapeType="1"/>
            <a:stCxn id="982023" idx="6"/>
            <a:endCxn id="982033" idx="2"/>
          </p:cNvCxnSpPr>
          <p:nvPr/>
        </p:nvCxnSpPr>
        <p:spPr bwMode="auto">
          <a:xfrm>
            <a:off x="6235700" y="5341938"/>
            <a:ext cx="609600" cy="215900"/>
          </a:xfrm>
          <a:prstGeom prst="straightConnector1">
            <a:avLst/>
          </a:prstGeom>
          <a:noFill/>
          <a:ln w="63500">
            <a:solidFill>
              <a:schemeClr val="accent2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82076" name="Text Box 60"/>
          <p:cNvSpPr txBox="1">
            <a:spLocks noChangeArrowheads="1"/>
          </p:cNvSpPr>
          <p:nvPr/>
        </p:nvSpPr>
        <p:spPr bwMode="auto">
          <a:xfrm>
            <a:off x="7620000" y="5218113"/>
            <a:ext cx="3810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cxnSp>
        <p:nvCxnSpPr>
          <p:cNvPr id="982077" name="AutoShape 61"/>
          <p:cNvCxnSpPr>
            <a:cxnSpLocks noChangeShapeType="1"/>
            <a:stCxn id="982023" idx="7"/>
            <a:endCxn id="982034" idx="3"/>
          </p:cNvCxnSpPr>
          <p:nvPr/>
        </p:nvCxnSpPr>
        <p:spPr bwMode="auto">
          <a:xfrm flipV="1">
            <a:off x="6135688" y="4813300"/>
            <a:ext cx="733425" cy="288925"/>
          </a:xfrm>
          <a:prstGeom prst="straightConnector1">
            <a:avLst/>
          </a:prstGeom>
          <a:noFill/>
          <a:ln w="63500">
            <a:solidFill>
              <a:schemeClr val="accent2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82078" name="Text Box 62"/>
          <p:cNvSpPr txBox="1">
            <a:spLocks noChangeArrowheads="1"/>
          </p:cNvSpPr>
          <p:nvPr/>
        </p:nvSpPr>
        <p:spPr bwMode="auto">
          <a:xfrm>
            <a:off x="7543800" y="4227513"/>
            <a:ext cx="3810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cxnSp>
        <p:nvCxnSpPr>
          <p:cNvPr id="982079" name="AutoShape 63"/>
          <p:cNvCxnSpPr>
            <a:cxnSpLocks noChangeShapeType="1"/>
            <a:stCxn id="982032" idx="6"/>
            <a:endCxn id="982034" idx="2"/>
          </p:cNvCxnSpPr>
          <p:nvPr/>
        </p:nvCxnSpPr>
        <p:spPr bwMode="auto">
          <a:xfrm>
            <a:off x="6305550" y="4497388"/>
            <a:ext cx="463550" cy="76200"/>
          </a:xfrm>
          <a:prstGeom prst="straightConnector1">
            <a:avLst/>
          </a:prstGeom>
          <a:noFill/>
          <a:ln w="63500">
            <a:solidFill>
              <a:schemeClr val="accent2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82080" name="Text Box 64"/>
          <p:cNvSpPr txBox="1">
            <a:spLocks noChangeArrowheads="1"/>
          </p:cNvSpPr>
          <p:nvPr/>
        </p:nvSpPr>
        <p:spPr bwMode="auto">
          <a:xfrm>
            <a:off x="7534275" y="3989388"/>
            <a:ext cx="3810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31CDA-0741-410D-BAB8-2980167CC4E5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0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98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98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98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98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500"/>
                                        <p:tgtEl>
                                          <p:spTgt spid="98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500"/>
                                        <p:tgtEl>
                                          <p:spTgt spid="98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500"/>
                                        <p:tgtEl>
                                          <p:spTgt spid="98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3" dur="500"/>
                                        <p:tgtEl>
                                          <p:spTgt spid="98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9" dur="500"/>
                                        <p:tgtEl>
                                          <p:spTgt spid="98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9" dur="500"/>
                                        <p:tgtEl>
                                          <p:spTgt spid="98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5" dur="500"/>
                                        <p:tgtEl>
                                          <p:spTgt spid="98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41" grpId="0"/>
      <p:bldP spid="982042" grpId="0"/>
      <p:bldP spid="982043" grpId="0"/>
      <p:bldP spid="982044" grpId="0"/>
      <p:bldP spid="982045" grpId="0"/>
      <p:bldP spid="982046" grpId="0"/>
      <p:bldP spid="982047" grpId="0"/>
      <p:bldP spid="982048" grpId="0"/>
      <p:bldP spid="982049" grpId="0"/>
      <p:bldP spid="982050" grpId="0" animBg="1"/>
      <p:bldP spid="982051" grpId="0" animBg="1"/>
      <p:bldP spid="982052" grpId="0" animBg="1"/>
      <p:bldP spid="982053" grpId="0" animBg="1"/>
      <p:bldP spid="982054" grpId="0" animBg="1"/>
      <p:bldP spid="982055" grpId="0" animBg="1"/>
      <p:bldP spid="982056" grpId="0" animBg="1"/>
      <p:bldP spid="982057" grpId="0" animBg="1"/>
      <p:bldP spid="982058" grpId="0" animBg="1"/>
      <p:bldP spid="982060" grpId="0"/>
      <p:bldP spid="982060" grpId="1"/>
      <p:bldP spid="982062" grpId="0"/>
      <p:bldP spid="982062" grpId="1"/>
      <p:bldP spid="982064" grpId="0"/>
      <p:bldP spid="982064" grpId="1"/>
      <p:bldP spid="982066" grpId="0"/>
      <p:bldP spid="982066" grpId="1"/>
      <p:bldP spid="982068" grpId="0"/>
      <p:bldP spid="982068" grpId="1"/>
      <p:bldP spid="982070" grpId="0"/>
      <p:bldP spid="982070" grpId="1"/>
      <p:bldP spid="982070" grpId="2"/>
      <p:bldP spid="982072" grpId="0"/>
      <p:bldP spid="982072" grpId="1"/>
      <p:bldP spid="982072" grpId="2"/>
      <p:bldP spid="982074" grpId="0"/>
      <p:bldP spid="982074" grpId="1"/>
      <p:bldP spid="982076" grpId="0"/>
      <p:bldP spid="982076" grpId="1"/>
      <p:bldP spid="982078" grpId="0"/>
      <p:bldP spid="982078" grpId="1"/>
      <p:bldP spid="982080" grpId="0"/>
      <p:bldP spid="982080" grpId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Topological Sort Runtime</a:t>
            </a:r>
          </a:p>
        </p:txBody>
      </p:sp>
      <p:sp>
        <p:nvSpPr>
          <p:cNvPr id="984067" name="Text Box 3"/>
          <p:cNvSpPr txBox="1">
            <a:spLocks noChangeArrowheads="1"/>
          </p:cNvSpPr>
          <p:nvPr/>
        </p:nvSpPr>
        <p:spPr bwMode="auto">
          <a:xfrm>
            <a:off x="455613" y="1743075"/>
            <a:ext cx="8080375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969963" indent="-4572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541463" indent="-4572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2112963" indent="-4572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684463" indent="-4572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3141663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598863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4056063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513263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Clr>
                <a:schemeClr val="accent2"/>
              </a:buClr>
            </a:pPr>
            <a:r>
              <a:rPr lang="en-US" altLang="en-US" sz="3200" b="1">
                <a:latin typeface="+mn-lt"/>
                <a:ea typeface="Arial Unicode MS" pitchFamily="34" charset="-128"/>
                <a:cs typeface="Arial Unicode MS" pitchFamily="34" charset="-128"/>
              </a:rPr>
              <a:t>Runtime:</a:t>
            </a:r>
          </a:p>
          <a:p>
            <a:pPr>
              <a:buClr>
                <a:schemeClr val="accent2"/>
              </a:buClr>
              <a:buFontTx/>
              <a:buChar char="•"/>
            </a:pPr>
            <a:r>
              <a:rPr lang="en-US" altLang="en-US" sz="280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altLang="en-US" sz="2800">
                <a:solidFill>
                  <a:srgbClr val="008A87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O(|V|)</a:t>
            </a:r>
            <a:r>
              <a:rPr lang="en-US" altLang="en-US" sz="2800">
                <a:latin typeface="+mn-lt"/>
                <a:ea typeface="Arial Unicode MS" pitchFamily="34" charset="-128"/>
                <a:cs typeface="Arial Unicode MS" pitchFamily="34" charset="-128"/>
              </a:rPr>
              <a:t> to build heap </a:t>
            </a:r>
            <a:r>
              <a:rPr lang="en-US" altLang="en-US" sz="2800">
                <a:solidFill>
                  <a:srgbClr val="008A87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+</a:t>
            </a:r>
            <a:r>
              <a:rPr lang="en-US" altLang="en-US" sz="280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altLang="en-US" sz="2800">
                <a:solidFill>
                  <a:srgbClr val="008A87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O(|E|)</a:t>
            </a:r>
            <a:r>
              <a:rPr lang="en-US" altLang="en-US" sz="2800">
                <a:latin typeface="+mn-lt"/>
                <a:ea typeface="Arial Unicode MS" pitchFamily="34" charset="-128"/>
                <a:cs typeface="Arial Unicode MS" pitchFamily="34" charset="-128"/>
              </a:rPr>
              <a:t> D</a:t>
            </a:r>
            <a:r>
              <a:rPr lang="en-US" altLang="en-US" sz="2400">
                <a:latin typeface="+mn-lt"/>
                <a:ea typeface="Arial Unicode MS" pitchFamily="34" charset="-128"/>
                <a:cs typeface="Arial Unicode MS" pitchFamily="34" charset="-128"/>
              </a:rPr>
              <a:t>ECREASE</a:t>
            </a:r>
            <a:r>
              <a:rPr lang="en-US" altLang="en-US" sz="2800">
                <a:latin typeface="+mn-lt"/>
                <a:ea typeface="Arial Unicode MS" pitchFamily="34" charset="-128"/>
                <a:cs typeface="Arial Unicode MS" pitchFamily="34" charset="-128"/>
              </a:rPr>
              <a:t>-K</a:t>
            </a:r>
            <a:r>
              <a:rPr lang="en-US" altLang="en-US" sz="2400">
                <a:latin typeface="+mn-lt"/>
                <a:ea typeface="Arial Unicode MS" pitchFamily="34" charset="-128"/>
                <a:cs typeface="Arial Unicode MS" pitchFamily="34" charset="-128"/>
              </a:rPr>
              <a:t>EY</a:t>
            </a:r>
            <a:r>
              <a:rPr lang="en-US" altLang="en-US" sz="2800">
                <a:latin typeface="+mn-lt"/>
                <a:ea typeface="Arial Unicode MS" pitchFamily="34" charset="-128"/>
                <a:cs typeface="Arial Unicode MS" pitchFamily="34" charset="-128"/>
              </a:rPr>
              <a:t> ops</a:t>
            </a:r>
          </a:p>
          <a:p>
            <a:pPr>
              <a:buClr>
                <a:schemeClr val="accent2"/>
              </a:buClr>
              <a:buFont typeface="Symbol" pitchFamily="18" charset="2"/>
              <a:buChar char="Þ"/>
            </a:pPr>
            <a:r>
              <a:rPr lang="en-US" altLang="en-US" sz="2800">
                <a:latin typeface="+mn-lt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altLang="en-US" sz="2800">
                <a:solidFill>
                  <a:srgbClr val="008A87"/>
                </a:solidFill>
                <a:latin typeface="+mn-lt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O(|V| + |E| log |V|)</a:t>
            </a:r>
            <a:r>
              <a:rPr lang="en-US" altLang="en-US" sz="2800">
                <a:latin typeface="+mn-lt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with a binary heap</a:t>
            </a:r>
          </a:p>
          <a:p>
            <a:pPr>
              <a:buClr>
                <a:schemeClr val="accent2"/>
              </a:buClr>
              <a:buFont typeface="Symbol" pitchFamily="18" charset="2"/>
              <a:buChar char="Þ"/>
            </a:pPr>
            <a:r>
              <a:rPr lang="en-US" altLang="en-US" sz="2800">
                <a:solidFill>
                  <a:srgbClr val="008A87"/>
                </a:solidFill>
                <a:latin typeface="+mn-lt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O(|V|</a:t>
            </a:r>
            <a:r>
              <a:rPr lang="en-US" altLang="en-US" sz="2800" baseline="30000">
                <a:solidFill>
                  <a:srgbClr val="008A87"/>
                </a:solidFill>
                <a:latin typeface="+mn-lt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2</a:t>
            </a:r>
            <a:r>
              <a:rPr lang="en-US" altLang="en-US" sz="2800">
                <a:solidFill>
                  <a:srgbClr val="008A87"/>
                </a:solidFill>
                <a:latin typeface="+mn-lt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)</a:t>
            </a:r>
            <a:r>
              <a:rPr lang="en-US" altLang="en-US" sz="2800">
                <a:latin typeface="+mn-lt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with an array</a:t>
            </a:r>
          </a:p>
          <a:p>
            <a:pPr>
              <a:buClr>
                <a:schemeClr val="accent2"/>
              </a:buClr>
              <a:buFont typeface="Symbol" pitchFamily="18" charset="2"/>
              <a:buChar char="Þ"/>
            </a:pPr>
            <a:endParaRPr lang="en-US" altLang="en-US" sz="2800">
              <a:latin typeface="+mn-lt"/>
              <a:ea typeface="Arial Unicode MS" pitchFamily="34" charset="-128"/>
              <a:cs typeface="Arial Unicode MS" pitchFamily="34" charset="-128"/>
              <a:sym typeface="Symbol" pitchFamily="18" charset="2"/>
            </a:endParaRPr>
          </a:p>
          <a:p>
            <a:pPr>
              <a:buClr>
                <a:schemeClr val="accent2"/>
              </a:buClr>
              <a:buFont typeface="Symbol" pitchFamily="18" charset="2"/>
              <a:buNone/>
            </a:pPr>
            <a:r>
              <a:rPr lang="en-US" altLang="en-US" sz="2800" b="1">
                <a:latin typeface="+mn-lt"/>
                <a:ea typeface="Arial Unicode MS" pitchFamily="34" charset="-128"/>
                <a:cs typeface="Arial Unicode MS" pitchFamily="34" charset="-128"/>
              </a:rPr>
              <a:t>Compare to DFS:</a:t>
            </a:r>
            <a:endParaRPr lang="en-US" altLang="en-US" sz="2800" b="1">
              <a:latin typeface="+mn-lt"/>
              <a:ea typeface="Arial Unicode MS" pitchFamily="34" charset="-128"/>
              <a:cs typeface="Arial Unicode MS" pitchFamily="34" charset="-128"/>
              <a:sym typeface="Symbol" pitchFamily="18" charset="2"/>
            </a:endParaRPr>
          </a:p>
          <a:p>
            <a:pPr>
              <a:buClr>
                <a:schemeClr val="accent2"/>
              </a:buClr>
              <a:buFont typeface="Symbol" pitchFamily="18" charset="2"/>
              <a:buChar char="Þ"/>
            </a:pPr>
            <a:r>
              <a:rPr lang="en-US" altLang="en-US" sz="2800">
                <a:solidFill>
                  <a:srgbClr val="008A87"/>
                </a:solidFill>
                <a:latin typeface="+mn-lt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O(|V|+|E|)</a:t>
            </a:r>
            <a:endParaRPr lang="en-US" altLang="en-US" sz="2800">
              <a:latin typeface="+mn-lt"/>
              <a:ea typeface="Arial Unicode MS" pitchFamily="34" charset="-128"/>
              <a:cs typeface="Arial Unicode MS" pitchFamily="34" charset="-128"/>
              <a:sym typeface="Symbol" pitchFamily="18" charset="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31CDA-0741-410D-BAB8-2980167CC4E5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8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456"/>
            <a:ext cx="8229600" cy="1401762"/>
          </a:xfrm>
        </p:spPr>
        <p:txBody>
          <a:bodyPr/>
          <a:lstStyle/>
          <a:p>
            <a:r>
              <a:rPr lang="en-US" altLang="en-US" dirty="0"/>
              <a:t>Representation of Graphs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7838" y="1321904"/>
            <a:ext cx="8077200" cy="4495800"/>
          </a:xfrm>
        </p:spPr>
        <p:txBody>
          <a:bodyPr/>
          <a:lstStyle/>
          <a:p>
            <a:r>
              <a:rPr lang="en-US" altLang="en-US" dirty="0">
                <a:solidFill>
                  <a:srgbClr val="CC3300"/>
                </a:solidFill>
              </a:rPr>
              <a:t>Two standard </a:t>
            </a:r>
            <a:r>
              <a:rPr lang="en-US" altLang="en-US" dirty="0" smtClean="0">
                <a:solidFill>
                  <a:srgbClr val="CC3300"/>
                </a:solidFill>
              </a:rPr>
              <a:t>ways</a:t>
            </a:r>
            <a:endParaRPr lang="en-US" altLang="en-US" dirty="0"/>
          </a:p>
          <a:p>
            <a:pPr lvl="1"/>
            <a:r>
              <a:rPr lang="en-US" altLang="en-US" dirty="0"/>
              <a:t>Adjacency </a:t>
            </a:r>
            <a:r>
              <a:rPr lang="en-US" altLang="en-US" dirty="0" smtClean="0"/>
              <a:t>Lists</a:t>
            </a:r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 smtClean="0"/>
          </a:p>
          <a:p>
            <a:pPr marL="457200" lvl="1" indent="0">
              <a:buNone/>
            </a:pPr>
            <a:endParaRPr lang="en-US" altLang="en-US" dirty="0"/>
          </a:p>
          <a:p>
            <a:pPr lvl="1"/>
            <a:r>
              <a:rPr lang="en-US" altLang="en-US" dirty="0"/>
              <a:t>Adjacency </a:t>
            </a:r>
            <a:r>
              <a:rPr lang="en-US" altLang="en-US" dirty="0" smtClean="0"/>
              <a:t>Matrix</a:t>
            </a:r>
            <a:endParaRPr lang="en-US" altLang="en-US" dirty="0"/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2286000" y="2498725"/>
            <a:ext cx="5708650" cy="1644650"/>
            <a:chOff x="336" y="2880"/>
            <a:chExt cx="3596" cy="1036"/>
          </a:xfrm>
        </p:grpSpPr>
        <p:sp>
          <p:nvSpPr>
            <p:cNvPr id="19461" name="Oval 5"/>
            <p:cNvSpPr>
              <a:spLocks noChangeArrowheads="1"/>
            </p:cNvSpPr>
            <p:nvPr/>
          </p:nvSpPr>
          <p:spPr bwMode="auto">
            <a:xfrm>
              <a:off x="336" y="2880"/>
              <a:ext cx="192" cy="19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 u="none"/>
                <a:t>a</a:t>
              </a:r>
            </a:p>
          </p:txBody>
        </p:sp>
        <p:sp>
          <p:nvSpPr>
            <p:cNvPr id="19462" name="Oval 6"/>
            <p:cNvSpPr>
              <a:spLocks noChangeArrowheads="1"/>
            </p:cNvSpPr>
            <p:nvPr/>
          </p:nvSpPr>
          <p:spPr bwMode="auto">
            <a:xfrm>
              <a:off x="816" y="3456"/>
              <a:ext cx="192" cy="19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 u="none"/>
                <a:t>d</a:t>
              </a:r>
            </a:p>
          </p:txBody>
        </p:sp>
        <p:sp>
          <p:nvSpPr>
            <p:cNvPr id="19463" name="Oval 7"/>
            <p:cNvSpPr>
              <a:spLocks noChangeArrowheads="1"/>
            </p:cNvSpPr>
            <p:nvPr/>
          </p:nvSpPr>
          <p:spPr bwMode="auto">
            <a:xfrm>
              <a:off x="336" y="3456"/>
              <a:ext cx="192" cy="19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 u="none"/>
                <a:t>c</a:t>
              </a:r>
            </a:p>
          </p:txBody>
        </p:sp>
        <p:sp>
          <p:nvSpPr>
            <p:cNvPr id="19464" name="Oval 8"/>
            <p:cNvSpPr>
              <a:spLocks noChangeArrowheads="1"/>
            </p:cNvSpPr>
            <p:nvPr/>
          </p:nvSpPr>
          <p:spPr bwMode="auto">
            <a:xfrm>
              <a:off x="816" y="2880"/>
              <a:ext cx="192" cy="19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 u="none"/>
                <a:t>b</a:t>
              </a:r>
            </a:p>
          </p:txBody>
        </p:sp>
        <p:cxnSp>
          <p:nvCxnSpPr>
            <p:cNvPr id="19465" name="AutoShape 9"/>
            <p:cNvCxnSpPr>
              <a:cxnSpLocks noChangeShapeType="1"/>
              <a:stCxn id="19461" idx="6"/>
              <a:endCxn id="19464" idx="2"/>
            </p:cNvCxnSpPr>
            <p:nvPr/>
          </p:nvCxnSpPr>
          <p:spPr bwMode="auto">
            <a:xfrm>
              <a:off x="528" y="2976"/>
              <a:ext cx="28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466" name="AutoShape 10"/>
            <p:cNvCxnSpPr>
              <a:cxnSpLocks noChangeShapeType="1"/>
              <a:stCxn id="19464" idx="4"/>
              <a:endCxn id="19463" idx="7"/>
            </p:cNvCxnSpPr>
            <p:nvPr/>
          </p:nvCxnSpPr>
          <p:spPr bwMode="auto">
            <a:xfrm flipH="1">
              <a:off x="500" y="3072"/>
              <a:ext cx="412" cy="41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467" name="AutoShape 11"/>
            <p:cNvCxnSpPr>
              <a:cxnSpLocks noChangeShapeType="1"/>
              <a:stCxn id="19461" idx="4"/>
              <a:endCxn id="19463" idx="0"/>
            </p:cNvCxnSpPr>
            <p:nvPr/>
          </p:nvCxnSpPr>
          <p:spPr bwMode="auto">
            <a:xfrm>
              <a:off x="432" y="3072"/>
              <a:ext cx="0" cy="38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468" name="AutoShape 12"/>
            <p:cNvCxnSpPr>
              <a:cxnSpLocks noChangeShapeType="1"/>
              <a:stCxn id="19461" idx="5"/>
              <a:endCxn id="19462" idx="1"/>
            </p:cNvCxnSpPr>
            <p:nvPr/>
          </p:nvCxnSpPr>
          <p:spPr bwMode="auto">
            <a:xfrm>
              <a:off x="500" y="3044"/>
              <a:ext cx="344" cy="44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469" name="Text Box 13"/>
            <p:cNvSpPr txBox="1">
              <a:spLocks noChangeArrowheads="1"/>
            </p:cNvSpPr>
            <p:nvPr/>
          </p:nvSpPr>
          <p:spPr bwMode="auto">
            <a:xfrm>
              <a:off x="1728" y="2880"/>
              <a:ext cx="204" cy="1026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u="none"/>
                <a:t> </a:t>
              </a:r>
            </a:p>
            <a:p>
              <a:endParaRPr lang="en-US" altLang="en-US" sz="2000" u="none"/>
            </a:p>
            <a:p>
              <a:endParaRPr lang="en-US" altLang="en-US" sz="2000" u="none"/>
            </a:p>
            <a:p>
              <a:r>
                <a:rPr lang="en-US" altLang="en-US" sz="2000" u="none"/>
                <a:t>  </a:t>
              </a:r>
            </a:p>
            <a:p>
              <a:endParaRPr lang="en-US" altLang="en-US" sz="2000" u="none"/>
            </a:p>
          </p:txBody>
        </p:sp>
        <p:sp>
          <p:nvSpPr>
            <p:cNvPr id="19470" name="Text Box 14"/>
            <p:cNvSpPr txBox="1">
              <a:spLocks noChangeArrowheads="1"/>
            </p:cNvSpPr>
            <p:nvPr/>
          </p:nvSpPr>
          <p:spPr bwMode="auto">
            <a:xfrm>
              <a:off x="1526" y="2889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u="none"/>
                <a:t>a</a:t>
              </a:r>
            </a:p>
          </p:txBody>
        </p:sp>
        <p:sp>
          <p:nvSpPr>
            <p:cNvPr id="19471" name="Text Box 15"/>
            <p:cNvSpPr txBox="1">
              <a:spLocks noChangeArrowheads="1"/>
            </p:cNvSpPr>
            <p:nvPr/>
          </p:nvSpPr>
          <p:spPr bwMode="auto">
            <a:xfrm>
              <a:off x="1536" y="3168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u="none"/>
                <a:t>b</a:t>
              </a:r>
            </a:p>
          </p:txBody>
        </p:sp>
        <p:sp>
          <p:nvSpPr>
            <p:cNvPr id="19472" name="Text Box 16"/>
            <p:cNvSpPr txBox="1">
              <a:spLocks noChangeArrowheads="1"/>
            </p:cNvSpPr>
            <p:nvPr/>
          </p:nvSpPr>
          <p:spPr bwMode="auto">
            <a:xfrm>
              <a:off x="1536" y="3408"/>
              <a:ext cx="1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u="none"/>
                <a:t>c</a:t>
              </a:r>
            </a:p>
          </p:txBody>
        </p:sp>
        <p:sp>
          <p:nvSpPr>
            <p:cNvPr id="19473" name="Text Box 17"/>
            <p:cNvSpPr txBox="1">
              <a:spLocks noChangeArrowheads="1"/>
            </p:cNvSpPr>
            <p:nvPr/>
          </p:nvSpPr>
          <p:spPr bwMode="auto">
            <a:xfrm>
              <a:off x="1536" y="3648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u="none"/>
                <a:t>d</a:t>
              </a:r>
            </a:p>
          </p:txBody>
        </p:sp>
        <p:sp>
          <p:nvSpPr>
            <p:cNvPr id="19474" name="Line 18"/>
            <p:cNvSpPr>
              <a:spLocks noChangeShapeType="1"/>
            </p:cNvSpPr>
            <p:nvPr/>
          </p:nvSpPr>
          <p:spPr bwMode="auto">
            <a:xfrm>
              <a:off x="1728" y="316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Line 19"/>
            <p:cNvSpPr>
              <a:spLocks noChangeShapeType="1"/>
            </p:cNvSpPr>
            <p:nvPr/>
          </p:nvSpPr>
          <p:spPr bwMode="auto">
            <a:xfrm>
              <a:off x="1728" y="340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6" name="Line 20"/>
            <p:cNvSpPr>
              <a:spLocks noChangeShapeType="1"/>
            </p:cNvSpPr>
            <p:nvPr/>
          </p:nvSpPr>
          <p:spPr bwMode="auto">
            <a:xfrm>
              <a:off x="1728" y="364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7" name="Text Box 21"/>
            <p:cNvSpPr txBox="1">
              <a:spLocks noChangeArrowheads="1"/>
            </p:cNvSpPr>
            <p:nvPr/>
          </p:nvSpPr>
          <p:spPr bwMode="auto">
            <a:xfrm>
              <a:off x="2064" y="2880"/>
              <a:ext cx="476" cy="22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u="none"/>
                <a:t>b</a:t>
              </a:r>
              <a:r>
                <a:rPr lang="en-US" altLang="en-US" sz="1600"/>
                <a:t>         </a:t>
              </a:r>
            </a:p>
          </p:txBody>
        </p:sp>
        <p:sp>
          <p:nvSpPr>
            <p:cNvPr id="19478" name="Text Box 22"/>
            <p:cNvSpPr txBox="1">
              <a:spLocks noChangeArrowheads="1"/>
            </p:cNvSpPr>
            <p:nvPr/>
          </p:nvSpPr>
          <p:spPr bwMode="auto">
            <a:xfrm>
              <a:off x="2064" y="3144"/>
              <a:ext cx="469" cy="22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u="none"/>
                <a:t>a</a:t>
              </a:r>
              <a:r>
                <a:rPr lang="en-US" altLang="en-US" sz="1600"/>
                <a:t>         </a:t>
              </a:r>
            </a:p>
          </p:txBody>
        </p:sp>
        <p:sp>
          <p:nvSpPr>
            <p:cNvPr id="19479" name="Text Box 23"/>
            <p:cNvSpPr txBox="1">
              <a:spLocks noChangeArrowheads="1"/>
            </p:cNvSpPr>
            <p:nvPr/>
          </p:nvSpPr>
          <p:spPr bwMode="auto">
            <a:xfrm>
              <a:off x="2064" y="3408"/>
              <a:ext cx="476" cy="22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u="none"/>
                <a:t>d</a:t>
              </a:r>
              <a:r>
                <a:rPr lang="en-US" altLang="en-US" sz="1600"/>
                <a:t>         </a:t>
              </a:r>
            </a:p>
          </p:txBody>
        </p:sp>
        <p:cxnSp>
          <p:nvCxnSpPr>
            <p:cNvPr id="19480" name="AutoShape 24"/>
            <p:cNvCxnSpPr>
              <a:cxnSpLocks noChangeShapeType="1"/>
              <a:stCxn id="19463" idx="6"/>
              <a:endCxn id="19462" idx="2"/>
            </p:cNvCxnSpPr>
            <p:nvPr/>
          </p:nvCxnSpPr>
          <p:spPr bwMode="auto">
            <a:xfrm>
              <a:off x="528" y="3552"/>
              <a:ext cx="28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481" name="Line 25"/>
            <p:cNvSpPr>
              <a:spLocks noChangeShapeType="1"/>
            </p:cNvSpPr>
            <p:nvPr/>
          </p:nvSpPr>
          <p:spPr bwMode="auto">
            <a:xfrm>
              <a:off x="2304" y="288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2" name="Line 26"/>
            <p:cNvSpPr>
              <a:spLocks noChangeShapeType="1"/>
            </p:cNvSpPr>
            <p:nvPr/>
          </p:nvSpPr>
          <p:spPr bwMode="auto">
            <a:xfrm>
              <a:off x="2304" y="316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3" name="Line 27"/>
            <p:cNvSpPr>
              <a:spLocks noChangeShapeType="1"/>
            </p:cNvSpPr>
            <p:nvPr/>
          </p:nvSpPr>
          <p:spPr bwMode="auto">
            <a:xfrm>
              <a:off x="2304" y="340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4" name="Text Box 28"/>
            <p:cNvSpPr txBox="1">
              <a:spLocks noChangeArrowheads="1"/>
            </p:cNvSpPr>
            <p:nvPr/>
          </p:nvSpPr>
          <p:spPr bwMode="auto">
            <a:xfrm>
              <a:off x="2736" y="2880"/>
              <a:ext cx="476" cy="22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u="none"/>
                <a:t>d</a:t>
              </a:r>
              <a:r>
                <a:rPr lang="en-US" altLang="en-US" sz="1600"/>
                <a:t>         </a:t>
              </a:r>
            </a:p>
          </p:txBody>
        </p:sp>
        <p:sp>
          <p:nvSpPr>
            <p:cNvPr id="19485" name="Line 29"/>
            <p:cNvSpPr>
              <a:spLocks noChangeShapeType="1"/>
            </p:cNvSpPr>
            <p:nvPr/>
          </p:nvSpPr>
          <p:spPr bwMode="auto">
            <a:xfrm>
              <a:off x="2976" y="288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6" name="Text Box 30"/>
            <p:cNvSpPr txBox="1">
              <a:spLocks noChangeArrowheads="1"/>
            </p:cNvSpPr>
            <p:nvPr/>
          </p:nvSpPr>
          <p:spPr bwMode="auto">
            <a:xfrm>
              <a:off x="3456" y="2880"/>
              <a:ext cx="469" cy="22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u="none"/>
                <a:t>c</a:t>
              </a:r>
              <a:r>
                <a:rPr lang="en-US" altLang="en-US" sz="1600"/>
                <a:t>         </a:t>
              </a:r>
            </a:p>
          </p:txBody>
        </p:sp>
        <p:sp>
          <p:nvSpPr>
            <p:cNvPr id="19487" name="Line 31"/>
            <p:cNvSpPr>
              <a:spLocks noChangeShapeType="1"/>
            </p:cNvSpPr>
            <p:nvPr/>
          </p:nvSpPr>
          <p:spPr bwMode="auto">
            <a:xfrm>
              <a:off x="3696" y="288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8" name="Line 32"/>
            <p:cNvSpPr>
              <a:spLocks noChangeShapeType="1"/>
            </p:cNvSpPr>
            <p:nvPr/>
          </p:nvSpPr>
          <p:spPr bwMode="auto">
            <a:xfrm>
              <a:off x="1872" y="2976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9" name="Line 33"/>
            <p:cNvSpPr>
              <a:spLocks noChangeShapeType="1"/>
            </p:cNvSpPr>
            <p:nvPr/>
          </p:nvSpPr>
          <p:spPr bwMode="auto">
            <a:xfrm>
              <a:off x="2448" y="2976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0" name="Line 34"/>
            <p:cNvSpPr>
              <a:spLocks noChangeShapeType="1"/>
            </p:cNvSpPr>
            <p:nvPr/>
          </p:nvSpPr>
          <p:spPr bwMode="auto">
            <a:xfrm>
              <a:off x="3120" y="2976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1" name="Line 35"/>
            <p:cNvSpPr>
              <a:spLocks noChangeShapeType="1"/>
            </p:cNvSpPr>
            <p:nvPr/>
          </p:nvSpPr>
          <p:spPr bwMode="auto">
            <a:xfrm flipH="1">
              <a:off x="3744" y="2928"/>
              <a:ext cx="96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2" name="Line 36"/>
            <p:cNvSpPr>
              <a:spLocks noChangeShapeType="1"/>
            </p:cNvSpPr>
            <p:nvPr/>
          </p:nvSpPr>
          <p:spPr bwMode="auto">
            <a:xfrm>
              <a:off x="1872" y="326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3" name="Line 37"/>
            <p:cNvSpPr>
              <a:spLocks noChangeShapeType="1"/>
            </p:cNvSpPr>
            <p:nvPr/>
          </p:nvSpPr>
          <p:spPr bwMode="auto">
            <a:xfrm>
              <a:off x="1872" y="350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4" name="Text Box 38"/>
            <p:cNvSpPr txBox="1">
              <a:spLocks noChangeArrowheads="1"/>
            </p:cNvSpPr>
            <p:nvPr/>
          </p:nvSpPr>
          <p:spPr bwMode="auto">
            <a:xfrm>
              <a:off x="2736" y="3144"/>
              <a:ext cx="469" cy="22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u="none"/>
                <a:t>c</a:t>
              </a:r>
              <a:r>
                <a:rPr lang="en-US" altLang="en-US" sz="1600"/>
                <a:t>         </a:t>
              </a:r>
            </a:p>
          </p:txBody>
        </p:sp>
        <p:sp>
          <p:nvSpPr>
            <p:cNvPr id="19495" name="Line 39"/>
            <p:cNvSpPr>
              <a:spLocks noChangeShapeType="1"/>
            </p:cNvSpPr>
            <p:nvPr/>
          </p:nvSpPr>
          <p:spPr bwMode="auto">
            <a:xfrm>
              <a:off x="2976" y="316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6" name="Text Box 40"/>
            <p:cNvSpPr txBox="1">
              <a:spLocks noChangeArrowheads="1"/>
            </p:cNvSpPr>
            <p:nvPr/>
          </p:nvSpPr>
          <p:spPr bwMode="auto">
            <a:xfrm>
              <a:off x="2760" y="3408"/>
              <a:ext cx="469" cy="22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u="none"/>
                <a:t>a</a:t>
              </a:r>
              <a:r>
                <a:rPr lang="en-US" altLang="en-US" sz="1600"/>
                <a:t>         </a:t>
              </a:r>
            </a:p>
          </p:txBody>
        </p:sp>
        <p:sp>
          <p:nvSpPr>
            <p:cNvPr id="19497" name="Line 41"/>
            <p:cNvSpPr>
              <a:spLocks noChangeShapeType="1"/>
            </p:cNvSpPr>
            <p:nvPr/>
          </p:nvSpPr>
          <p:spPr bwMode="auto">
            <a:xfrm>
              <a:off x="2976" y="340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8" name="Text Box 42"/>
            <p:cNvSpPr txBox="1">
              <a:spLocks noChangeArrowheads="1"/>
            </p:cNvSpPr>
            <p:nvPr/>
          </p:nvSpPr>
          <p:spPr bwMode="auto">
            <a:xfrm>
              <a:off x="3456" y="3408"/>
              <a:ext cx="476" cy="22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u="none"/>
                <a:t>b</a:t>
              </a:r>
              <a:r>
                <a:rPr lang="en-US" altLang="en-US" sz="1600"/>
                <a:t>         </a:t>
              </a:r>
            </a:p>
          </p:txBody>
        </p:sp>
        <p:sp>
          <p:nvSpPr>
            <p:cNvPr id="19499" name="Line 43"/>
            <p:cNvSpPr>
              <a:spLocks noChangeShapeType="1"/>
            </p:cNvSpPr>
            <p:nvPr/>
          </p:nvSpPr>
          <p:spPr bwMode="auto">
            <a:xfrm>
              <a:off x="3696" y="340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0" name="Text Box 44"/>
            <p:cNvSpPr txBox="1">
              <a:spLocks noChangeArrowheads="1"/>
            </p:cNvSpPr>
            <p:nvPr/>
          </p:nvSpPr>
          <p:spPr bwMode="auto">
            <a:xfrm>
              <a:off x="2064" y="3696"/>
              <a:ext cx="469" cy="22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u="none"/>
                <a:t>a</a:t>
              </a:r>
              <a:r>
                <a:rPr lang="en-US" altLang="en-US" sz="1600"/>
                <a:t>         </a:t>
              </a:r>
            </a:p>
          </p:txBody>
        </p:sp>
        <p:sp>
          <p:nvSpPr>
            <p:cNvPr id="19501" name="Line 45"/>
            <p:cNvSpPr>
              <a:spLocks noChangeShapeType="1"/>
            </p:cNvSpPr>
            <p:nvPr/>
          </p:nvSpPr>
          <p:spPr bwMode="auto">
            <a:xfrm>
              <a:off x="2304" y="369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2" name="Text Box 46"/>
            <p:cNvSpPr txBox="1">
              <a:spLocks noChangeArrowheads="1"/>
            </p:cNvSpPr>
            <p:nvPr/>
          </p:nvSpPr>
          <p:spPr bwMode="auto">
            <a:xfrm>
              <a:off x="2760" y="3696"/>
              <a:ext cx="469" cy="22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u="none"/>
                <a:t>c</a:t>
              </a:r>
              <a:r>
                <a:rPr lang="en-US" altLang="en-US" sz="1600"/>
                <a:t>         </a:t>
              </a:r>
            </a:p>
          </p:txBody>
        </p:sp>
        <p:sp>
          <p:nvSpPr>
            <p:cNvPr id="19503" name="Line 47"/>
            <p:cNvSpPr>
              <a:spLocks noChangeShapeType="1"/>
            </p:cNvSpPr>
            <p:nvPr/>
          </p:nvSpPr>
          <p:spPr bwMode="auto">
            <a:xfrm>
              <a:off x="2976" y="369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4" name="Line 48"/>
            <p:cNvSpPr>
              <a:spLocks noChangeShapeType="1"/>
            </p:cNvSpPr>
            <p:nvPr/>
          </p:nvSpPr>
          <p:spPr bwMode="auto">
            <a:xfrm>
              <a:off x="2448" y="326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5" name="Line 49"/>
            <p:cNvSpPr>
              <a:spLocks noChangeShapeType="1"/>
            </p:cNvSpPr>
            <p:nvPr/>
          </p:nvSpPr>
          <p:spPr bwMode="auto">
            <a:xfrm>
              <a:off x="3120" y="3504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6" name="Line 50"/>
            <p:cNvSpPr>
              <a:spLocks noChangeShapeType="1"/>
            </p:cNvSpPr>
            <p:nvPr/>
          </p:nvSpPr>
          <p:spPr bwMode="auto">
            <a:xfrm>
              <a:off x="2448" y="350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7" name="Line 51"/>
            <p:cNvSpPr>
              <a:spLocks noChangeShapeType="1"/>
            </p:cNvSpPr>
            <p:nvPr/>
          </p:nvSpPr>
          <p:spPr bwMode="auto">
            <a:xfrm>
              <a:off x="2448" y="37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8" name="Line 52"/>
            <p:cNvSpPr>
              <a:spLocks noChangeShapeType="1"/>
            </p:cNvSpPr>
            <p:nvPr/>
          </p:nvSpPr>
          <p:spPr bwMode="auto">
            <a:xfrm flipH="1">
              <a:off x="3024" y="3168"/>
              <a:ext cx="14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9" name="Line 53"/>
            <p:cNvSpPr>
              <a:spLocks noChangeShapeType="1"/>
            </p:cNvSpPr>
            <p:nvPr/>
          </p:nvSpPr>
          <p:spPr bwMode="auto">
            <a:xfrm flipH="1">
              <a:off x="3072" y="3744"/>
              <a:ext cx="96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0" name="Line 54"/>
            <p:cNvSpPr>
              <a:spLocks noChangeShapeType="1"/>
            </p:cNvSpPr>
            <p:nvPr/>
          </p:nvSpPr>
          <p:spPr bwMode="auto">
            <a:xfrm>
              <a:off x="1872" y="379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511" name="Group 55"/>
          <p:cNvGrpSpPr>
            <a:grpSpLocks/>
          </p:cNvGrpSpPr>
          <p:nvPr/>
        </p:nvGrpSpPr>
        <p:grpSpPr bwMode="auto">
          <a:xfrm>
            <a:off x="2286000" y="4860925"/>
            <a:ext cx="3444875" cy="1692275"/>
            <a:chOff x="240" y="2928"/>
            <a:chExt cx="2170" cy="1066"/>
          </a:xfrm>
        </p:grpSpPr>
        <p:sp>
          <p:nvSpPr>
            <p:cNvPr id="19512" name="Oval 56"/>
            <p:cNvSpPr>
              <a:spLocks noChangeArrowheads="1"/>
            </p:cNvSpPr>
            <p:nvPr/>
          </p:nvSpPr>
          <p:spPr bwMode="auto">
            <a:xfrm>
              <a:off x="336" y="3072"/>
              <a:ext cx="192" cy="19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 u="none"/>
                <a:t>a</a:t>
              </a:r>
            </a:p>
          </p:txBody>
        </p:sp>
        <p:sp>
          <p:nvSpPr>
            <p:cNvPr id="19513" name="Oval 57"/>
            <p:cNvSpPr>
              <a:spLocks noChangeArrowheads="1"/>
            </p:cNvSpPr>
            <p:nvPr/>
          </p:nvSpPr>
          <p:spPr bwMode="auto">
            <a:xfrm>
              <a:off x="816" y="3648"/>
              <a:ext cx="192" cy="19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 u="none"/>
                <a:t>d</a:t>
              </a:r>
            </a:p>
          </p:txBody>
        </p:sp>
        <p:sp>
          <p:nvSpPr>
            <p:cNvPr id="19514" name="Oval 58"/>
            <p:cNvSpPr>
              <a:spLocks noChangeArrowheads="1"/>
            </p:cNvSpPr>
            <p:nvPr/>
          </p:nvSpPr>
          <p:spPr bwMode="auto">
            <a:xfrm>
              <a:off x="336" y="3648"/>
              <a:ext cx="192" cy="19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 u="none"/>
                <a:t>c</a:t>
              </a:r>
            </a:p>
          </p:txBody>
        </p:sp>
        <p:sp>
          <p:nvSpPr>
            <p:cNvPr id="19515" name="Oval 59"/>
            <p:cNvSpPr>
              <a:spLocks noChangeArrowheads="1"/>
            </p:cNvSpPr>
            <p:nvPr/>
          </p:nvSpPr>
          <p:spPr bwMode="auto">
            <a:xfrm>
              <a:off x="816" y="3072"/>
              <a:ext cx="192" cy="19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 u="none"/>
                <a:t>b</a:t>
              </a:r>
            </a:p>
          </p:txBody>
        </p:sp>
        <p:cxnSp>
          <p:nvCxnSpPr>
            <p:cNvPr id="19516" name="AutoShape 60"/>
            <p:cNvCxnSpPr>
              <a:cxnSpLocks noChangeShapeType="1"/>
              <a:stCxn id="19512" idx="6"/>
              <a:endCxn id="19515" idx="2"/>
            </p:cNvCxnSpPr>
            <p:nvPr/>
          </p:nvCxnSpPr>
          <p:spPr bwMode="auto">
            <a:xfrm>
              <a:off x="528" y="3168"/>
              <a:ext cx="28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17" name="AutoShape 61"/>
            <p:cNvCxnSpPr>
              <a:cxnSpLocks noChangeShapeType="1"/>
              <a:stCxn id="19515" idx="4"/>
              <a:endCxn id="19514" idx="7"/>
            </p:cNvCxnSpPr>
            <p:nvPr/>
          </p:nvCxnSpPr>
          <p:spPr bwMode="auto">
            <a:xfrm flipH="1">
              <a:off x="500" y="3264"/>
              <a:ext cx="412" cy="41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18" name="AutoShape 62"/>
            <p:cNvCxnSpPr>
              <a:cxnSpLocks noChangeShapeType="1"/>
              <a:stCxn id="19512" idx="4"/>
              <a:endCxn id="19514" idx="0"/>
            </p:cNvCxnSpPr>
            <p:nvPr/>
          </p:nvCxnSpPr>
          <p:spPr bwMode="auto">
            <a:xfrm>
              <a:off x="432" y="3264"/>
              <a:ext cx="0" cy="38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19" name="AutoShape 63"/>
            <p:cNvCxnSpPr>
              <a:cxnSpLocks noChangeShapeType="1"/>
              <a:stCxn id="19512" idx="5"/>
              <a:endCxn id="19513" idx="1"/>
            </p:cNvCxnSpPr>
            <p:nvPr/>
          </p:nvCxnSpPr>
          <p:spPr bwMode="auto">
            <a:xfrm>
              <a:off x="500" y="3236"/>
              <a:ext cx="344" cy="44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20" name="AutoShape 64"/>
            <p:cNvCxnSpPr>
              <a:cxnSpLocks noChangeShapeType="1"/>
              <a:stCxn id="19514" idx="6"/>
              <a:endCxn id="19513" idx="2"/>
            </p:cNvCxnSpPr>
            <p:nvPr/>
          </p:nvCxnSpPr>
          <p:spPr bwMode="auto">
            <a:xfrm>
              <a:off x="528" y="3744"/>
              <a:ext cx="28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521" name="Text Box 65"/>
            <p:cNvSpPr txBox="1">
              <a:spLocks noChangeArrowheads="1"/>
            </p:cNvSpPr>
            <p:nvPr/>
          </p:nvSpPr>
          <p:spPr bwMode="auto">
            <a:xfrm>
              <a:off x="240" y="2928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u="none"/>
                <a:t>1</a:t>
              </a:r>
            </a:p>
          </p:txBody>
        </p:sp>
        <p:sp>
          <p:nvSpPr>
            <p:cNvPr id="19522" name="Text Box 66"/>
            <p:cNvSpPr txBox="1">
              <a:spLocks noChangeArrowheads="1"/>
            </p:cNvSpPr>
            <p:nvPr/>
          </p:nvSpPr>
          <p:spPr bwMode="auto">
            <a:xfrm>
              <a:off x="960" y="2928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u="none"/>
                <a:t>2</a:t>
              </a:r>
            </a:p>
          </p:txBody>
        </p:sp>
        <p:sp>
          <p:nvSpPr>
            <p:cNvPr id="19523" name="Text Box 67"/>
            <p:cNvSpPr txBox="1">
              <a:spLocks noChangeArrowheads="1"/>
            </p:cNvSpPr>
            <p:nvPr/>
          </p:nvSpPr>
          <p:spPr bwMode="auto">
            <a:xfrm>
              <a:off x="240" y="3744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u="none"/>
                <a:t>3</a:t>
              </a:r>
            </a:p>
          </p:txBody>
        </p:sp>
        <p:sp>
          <p:nvSpPr>
            <p:cNvPr id="19524" name="Text Box 68"/>
            <p:cNvSpPr txBox="1">
              <a:spLocks noChangeArrowheads="1"/>
            </p:cNvSpPr>
            <p:nvPr/>
          </p:nvSpPr>
          <p:spPr bwMode="auto">
            <a:xfrm>
              <a:off x="960" y="3744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u="none"/>
                <a:t>4</a:t>
              </a:r>
            </a:p>
          </p:txBody>
        </p:sp>
        <p:sp>
          <p:nvSpPr>
            <p:cNvPr id="19525" name="Text Box 69"/>
            <p:cNvSpPr txBox="1">
              <a:spLocks noChangeArrowheads="1"/>
            </p:cNvSpPr>
            <p:nvPr/>
          </p:nvSpPr>
          <p:spPr bwMode="auto">
            <a:xfrm>
              <a:off x="1440" y="2976"/>
              <a:ext cx="956" cy="1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u="none"/>
                <a:t>    1   2   3   4</a:t>
              </a:r>
            </a:p>
            <a:p>
              <a:r>
                <a:rPr lang="en-US" altLang="en-US" sz="2000" u="none"/>
                <a:t>1  0   1   1   1</a:t>
              </a:r>
            </a:p>
            <a:p>
              <a:r>
                <a:rPr lang="en-US" altLang="en-US" sz="2000" u="none"/>
                <a:t>2  1   0   1   0</a:t>
              </a:r>
            </a:p>
            <a:p>
              <a:r>
                <a:rPr lang="en-US" altLang="en-US" sz="2000" u="none"/>
                <a:t>3  1   1   0   1</a:t>
              </a:r>
            </a:p>
            <a:p>
              <a:r>
                <a:rPr lang="en-US" altLang="en-US" sz="2000" u="none"/>
                <a:t>4  1   0   1   0</a:t>
              </a:r>
            </a:p>
          </p:txBody>
        </p:sp>
        <p:sp>
          <p:nvSpPr>
            <p:cNvPr id="19526" name="Line 70"/>
            <p:cNvSpPr>
              <a:spLocks noChangeShapeType="1"/>
            </p:cNvSpPr>
            <p:nvPr/>
          </p:nvSpPr>
          <p:spPr bwMode="auto">
            <a:xfrm>
              <a:off x="1498" y="3207"/>
              <a:ext cx="9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7" name="Line 71"/>
            <p:cNvSpPr>
              <a:spLocks noChangeShapeType="1"/>
            </p:cNvSpPr>
            <p:nvPr/>
          </p:nvSpPr>
          <p:spPr bwMode="auto">
            <a:xfrm>
              <a:off x="1594" y="3063"/>
              <a:ext cx="0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DE723-E4A6-45D8-8E09-BDE5416E667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0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73075" y="0"/>
            <a:ext cx="8229600" cy="1401762"/>
          </a:xfrm>
        </p:spPr>
        <p:txBody>
          <a:bodyPr/>
          <a:lstStyle/>
          <a:p>
            <a:r>
              <a:rPr lang="en-US" altLang="en-US" dirty="0"/>
              <a:t>Adjacency Lists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839200" cy="1600200"/>
          </a:xfrm>
        </p:spPr>
        <p:txBody>
          <a:bodyPr/>
          <a:lstStyle/>
          <a:p>
            <a:r>
              <a:rPr lang="en-US" altLang="en-US" sz="2800" dirty="0"/>
              <a:t>Consists of an array </a:t>
            </a:r>
            <a:r>
              <a:rPr lang="en-US" altLang="en-US" sz="2800" i="1" dirty="0" err="1"/>
              <a:t>Adj</a:t>
            </a:r>
            <a:r>
              <a:rPr lang="en-US" altLang="en-US" sz="2800" dirty="0"/>
              <a:t> of |</a:t>
            </a:r>
            <a:r>
              <a:rPr lang="en-US" altLang="en-US" sz="2800" i="1" dirty="0"/>
              <a:t>V</a:t>
            </a:r>
            <a:r>
              <a:rPr lang="en-US" altLang="en-US" sz="2800" dirty="0"/>
              <a:t>| lists.</a:t>
            </a:r>
          </a:p>
          <a:p>
            <a:r>
              <a:rPr lang="en-US" altLang="en-US" sz="2800" dirty="0"/>
              <a:t>One list per vertex.</a:t>
            </a:r>
          </a:p>
          <a:p>
            <a:r>
              <a:rPr lang="en-US" altLang="en-US" sz="2800" dirty="0"/>
              <a:t>For </a:t>
            </a:r>
            <a:r>
              <a:rPr lang="en-US" altLang="en-US" sz="2800" i="1" dirty="0"/>
              <a:t>u</a:t>
            </a:r>
            <a:r>
              <a:rPr lang="en-US" altLang="en-US" sz="2800" dirty="0"/>
              <a:t> </a:t>
            </a:r>
            <a:r>
              <a:rPr lang="en-US" altLang="en-US" sz="2800" dirty="0">
                <a:sym typeface="Symbol" pitchFamily="18" charset="2"/>
              </a:rPr>
              <a:t></a:t>
            </a:r>
            <a:r>
              <a:rPr lang="en-US" altLang="en-US" sz="2800" dirty="0"/>
              <a:t> </a:t>
            </a:r>
            <a:r>
              <a:rPr lang="en-US" altLang="en-US" sz="2800" i="1" dirty="0"/>
              <a:t>V</a:t>
            </a:r>
            <a:r>
              <a:rPr lang="en-US" altLang="en-US" sz="2800" dirty="0"/>
              <a:t>, </a:t>
            </a:r>
            <a:r>
              <a:rPr lang="en-US" altLang="en-US" sz="2800" i="1" dirty="0" err="1"/>
              <a:t>Adj</a:t>
            </a:r>
            <a:r>
              <a:rPr lang="en-US" altLang="en-US" sz="2800" dirty="0"/>
              <a:t>[</a:t>
            </a:r>
            <a:r>
              <a:rPr lang="en-US" altLang="en-US" sz="2800" i="1" dirty="0"/>
              <a:t>u</a:t>
            </a:r>
            <a:r>
              <a:rPr lang="en-US" altLang="en-US" sz="2800" dirty="0"/>
              <a:t>] consists of all vertices adjacent to </a:t>
            </a:r>
            <a:r>
              <a:rPr lang="en-US" altLang="en-US" sz="2800" i="1" dirty="0"/>
              <a:t>u</a:t>
            </a:r>
            <a:r>
              <a:rPr lang="en-US" altLang="en-US" sz="2800" dirty="0"/>
              <a:t>.</a:t>
            </a:r>
          </a:p>
          <a:p>
            <a:endParaRPr lang="en-US" altLang="en-US" sz="2800" dirty="0"/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473075" y="3217863"/>
            <a:ext cx="304800" cy="304800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 u="none"/>
              <a:t>a</a:t>
            </a:r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1235075" y="4132263"/>
            <a:ext cx="304800" cy="304800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 u="none"/>
              <a:t>d</a:t>
            </a:r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473075" y="4132263"/>
            <a:ext cx="304800" cy="304800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 u="none"/>
              <a:t>c</a:t>
            </a:r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1235075" y="3217863"/>
            <a:ext cx="304800" cy="304800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 u="none"/>
              <a:t>b</a:t>
            </a:r>
          </a:p>
        </p:txBody>
      </p:sp>
      <p:cxnSp>
        <p:nvCxnSpPr>
          <p:cNvPr id="20488" name="AutoShape 8"/>
          <p:cNvCxnSpPr>
            <a:cxnSpLocks noChangeShapeType="1"/>
            <a:stCxn id="20484" idx="6"/>
            <a:endCxn id="20487" idx="2"/>
          </p:cNvCxnSpPr>
          <p:nvPr/>
        </p:nvCxnSpPr>
        <p:spPr bwMode="auto">
          <a:xfrm>
            <a:off x="777875" y="3370263"/>
            <a:ext cx="457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89" name="AutoShape 9"/>
          <p:cNvCxnSpPr>
            <a:cxnSpLocks noChangeShapeType="1"/>
            <a:stCxn id="20487" idx="4"/>
            <a:endCxn id="20486" idx="7"/>
          </p:cNvCxnSpPr>
          <p:nvPr/>
        </p:nvCxnSpPr>
        <p:spPr bwMode="auto">
          <a:xfrm flipH="1">
            <a:off x="733425" y="3522663"/>
            <a:ext cx="654050" cy="6540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90" name="AutoShape 10"/>
          <p:cNvCxnSpPr>
            <a:cxnSpLocks noChangeShapeType="1"/>
            <a:stCxn id="20484" idx="4"/>
            <a:endCxn id="20486" idx="0"/>
          </p:cNvCxnSpPr>
          <p:nvPr/>
        </p:nvCxnSpPr>
        <p:spPr bwMode="auto">
          <a:xfrm>
            <a:off x="625475" y="3522663"/>
            <a:ext cx="0" cy="609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91" name="AutoShape 11"/>
          <p:cNvCxnSpPr>
            <a:cxnSpLocks noChangeShapeType="1"/>
            <a:stCxn id="20484" idx="5"/>
            <a:endCxn id="20485" idx="1"/>
          </p:cNvCxnSpPr>
          <p:nvPr/>
        </p:nvCxnSpPr>
        <p:spPr bwMode="auto">
          <a:xfrm>
            <a:off x="733425" y="3478213"/>
            <a:ext cx="546100" cy="698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2682875" y="3217863"/>
            <a:ext cx="323850" cy="162877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u="none"/>
              <a:t> </a:t>
            </a:r>
          </a:p>
          <a:p>
            <a:endParaRPr lang="en-US" altLang="en-US" sz="2000" u="none"/>
          </a:p>
          <a:p>
            <a:endParaRPr lang="en-US" altLang="en-US" sz="2000" u="none"/>
          </a:p>
          <a:p>
            <a:r>
              <a:rPr lang="en-US" altLang="en-US" sz="2000" u="none"/>
              <a:t>  </a:t>
            </a:r>
          </a:p>
          <a:p>
            <a:endParaRPr lang="en-US" altLang="en-US" sz="2000" u="none"/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2362200" y="323215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u="none"/>
              <a:t>a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2378075" y="3675063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u="none"/>
              <a:t>b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2378075" y="4056063"/>
            <a:ext cx="29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u="none"/>
              <a:t>c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2378075" y="4437063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u="none"/>
              <a:t>d</a:t>
            </a:r>
          </a:p>
        </p:txBody>
      </p:sp>
      <p:sp>
        <p:nvSpPr>
          <p:cNvPr id="20506" name="Line 26"/>
          <p:cNvSpPr>
            <a:spLocks noChangeShapeType="1"/>
          </p:cNvSpPr>
          <p:nvPr/>
        </p:nvSpPr>
        <p:spPr bwMode="auto">
          <a:xfrm>
            <a:off x="2682875" y="3675063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7" name="Line 27"/>
          <p:cNvSpPr>
            <a:spLocks noChangeShapeType="1"/>
          </p:cNvSpPr>
          <p:nvPr/>
        </p:nvSpPr>
        <p:spPr bwMode="auto">
          <a:xfrm>
            <a:off x="2682875" y="4056063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8" name="Line 28"/>
          <p:cNvSpPr>
            <a:spLocks noChangeShapeType="1"/>
          </p:cNvSpPr>
          <p:nvPr/>
        </p:nvSpPr>
        <p:spPr bwMode="auto">
          <a:xfrm>
            <a:off x="2682875" y="4437063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3216275" y="3217863"/>
            <a:ext cx="755650" cy="34925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u="none"/>
              <a:t>b</a:t>
            </a:r>
            <a:r>
              <a:rPr lang="en-US" altLang="en-US" sz="1600"/>
              <a:t>         </a:t>
            </a:r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3216275" y="3636963"/>
            <a:ext cx="744538" cy="34925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u="none"/>
              <a:t>c</a:t>
            </a:r>
            <a:r>
              <a:rPr lang="en-US" altLang="en-US" sz="1600"/>
              <a:t>         </a:t>
            </a: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3216275" y="4056063"/>
            <a:ext cx="755650" cy="34925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u="none"/>
              <a:t>d</a:t>
            </a:r>
            <a:r>
              <a:rPr lang="en-US" altLang="en-US" sz="1600"/>
              <a:t>         </a:t>
            </a:r>
          </a:p>
        </p:txBody>
      </p:sp>
      <p:cxnSp>
        <p:nvCxnSpPr>
          <p:cNvPr id="20513" name="AutoShape 33"/>
          <p:cNvCxnSpPr>
            <a:cxnSpLocks noChangeShapeType="1"/>
            <a:stCxn id="20486" idx="6"/>
            <a:endCxn id="20485" idx="2"/>
          </p:cNvCxnSpPr>
          <p:nvPr/>
        </p:nvCxnSpPr>
        <p:spPr bwMode="auto">
          <a:xfrm>
            <a:off x="777875" y="4284663"/>
            <a:ext cx="457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14" name="Line 34"/>
          <p:cNvSpPr>
            <a:spLocks noChangeShapeType="1"/>
          </p:cNvSpPr>
          <p:nvPr/>
        </p:nvSpPr>
        <p:spPr bwMode="auto">
          <a:xfrm>
            <a:off x="3597275" y="3217863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6" name="Line 36"/>
          <p:cNvSpPr>
            <a:spLocks noChangeShapeType="1"/>
          </p:cNvSpPr>
          <p:nvPr/>
        </p:nvSpPr>
        <p:spPr bwMode="auto">
          <a:xfrm>
            <a:off x="3597275" y="3675063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7" name="Line 37"/>
          <p:cNvSpPr>
            <a:spLocks noChangeShapeType="1"/>
          </p:cNvSpPr>
          <p:nvPr/>
        </p:nvSpPr>
        <p:spPr bwMode="auto">
          <a:xfrm>
            <a:off x="3597275" y="4056063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4283075" y="3217863"/>
            <a:ext cx="755650" cy="34925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u="none"/>
              <a:t>d</a:t>
            </a:r>
            <a:r>
              <a:rPr lang="en-US" altLang="en-US" sz="1600"/>
              <a:t>         </a:t>
            </a:r>
          </a:p>
        </p:txBody>
      </p:sp>
      <p:sp>
        <p:nvSpPr>
          <p:cNvPr id="20519" name="Line 39"/>
          <p:cNvSpPr>
            <a:spLocks noChangeShapeType="1"/>
          </p:cNvSpPr>
          <p:nvPr/>
        </p:nvSpPr>
        <p:spPr bwMode="auto">
          <a:xfrm>
            <a:off x="4664075" y="3217863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5426075" y="3217863"/>
            <a:ext cx="744538" cy="34925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u="none"/>
              <a:t>c</a:t>
            </a:r>
            <a:r>
              <a:rPr lang="en-US" altLang="en-US" sz="1600"/>
              <a:t>         </a:t>
            </a:r>
          </a:p>
        </p:txBody>
      </p:sp>
      <p:sp>
        <p:nvSpPr>
          <p:cNvPr id="20521" name="Line 41"/>
          <p:cNvSpPr>
            <a:spLocks noChangeShapeType="1"/>
          </p:cNvSpPr>
          <p:nvPr/>
        </p:nvSpPr>
        <p:spPr bwMode="auto">
          <a:xfrm>
            <a:off x="5807075" y="3217863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3" name="Line 43"/>
          <p:cNvSpPr>
            <a:spLocks noChangeShapeType="1"/>
          </p:cNvSpPr>
          <p:nvPr/>
        </p:nvSpPr>
        <p:spPr bwMode="auto">
          <a:xfrm>
            <a:off x="2911475" y="3370263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5" name="Line 45"/>
          <p:cNvSpPr>
            <a:spLocks noChangeShapeType="1"/>
          </p:cNvSpPr>
          <p:nvPr/>
        </p:nvSpPr>
        <p:spPr bwMode="auto">
          <a:xfrm>
            <a:off x="3825875" y="3370263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6" name="Line 46"/>
          <p:cNvSpPr>
            <a:spLocks noChangeShapeType="1"/>
          </p:cNvSpPr>
          <p:nvPr/>
        </p:nvSpPr>
        <p:spPr bwMode="auto">
          <a:xfrm>
            <a:off x="4892675" y="3370263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7" name="Line 47"/>
          <p:cNvSpPr>
            <a:spLocks noChangeShapeType="1"/>
          </p:cNvSpPr>
          <p:nvPr/>
        </p:nvSpPr>
        <p:spPr bwMode="auto">
          <a:xfrm flipH="1">
            <a:off x="5883275" y="3294063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9" name="Line 49"/>
          <p:cNvSpPr>
            <a:spLocks noChangeShapeType="1"/>
          </p:cNvSpPr>
          <p:nvPr/>
        </p:nvSpPr>
        <p:spPr bwMode="auto">
          <a:xfrm>
            <a:off x="2911475" y="3827463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1" name="Line 51"/>
          <p:cNvSpPr>
            <a:spLocks noChangeShapeType="1"/>
          </p:cNvSpPr>
          <p:nvPr/>
        </p:nvSpPr>
        <p:spPr bwMode="auto">
          <a:xfrm>
            <a:off x="2911475" y="4208463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2" name="Line 52"/>
          <p:cNvSpPr>
            <a:spLocks noChangeShapeType="1"/>
          </p:cNvSpPr>
          <p:nvPr/>
        </p:nvSpPr>
        <p:spPr bwMode="auto">
          <a:xfrm flipH="1">
            <a:off x="2759075" y="4589463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3" name="Line 53"/>
          <p:cNvSpPr>
            <a:spLocks noChangeShapeType="1"/>
          </p:cNvSpPr>
          <p:nvPr/>
        </p:nvSpPr>
        <p:spPr bwMode="auto">
          <a:xfrm flipH="1">
            <a:off x="3749675" y="3751263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4" name="Line 54"/>
          <p:cNvSpPr>
            <a:spLocks noChangeShapeType="1"/>
          </p:cNvSpPr>
          <p:nvPr/>
        </p:nvSpPr>
        <p:spPr bwMode="auto">
          <a:xfrm flipH="1">
            <a:off x="3673475" y="4132263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593" name="Group 113"/>
          <p:cNvGrpSpPr>
            <a:grpSpLocks/>
          </p:cNvGrpSpPr>
          <p:nvPr/>
        </p:nvGrpSpPr>
        <p:grpSpPr bwMode="auto">
          <a:xfrm>
            <a:off x="533400" y="5060950"/>
            <a:ext cx="5708650" cy="1644650"/>
            <a:chOff x="336" y="2880"/>
            <a:chExt cx="3596" cy="1036"/>
          </a:xfrm>
        </p:grpSpPr>
        <p:sp>
          <p:nvSpPr>
            <p:cNvPr id="20535" name="Oval 55"/>
            <p:cNvSpPr>
              <a:spLocks noChangeArrowheads="1"/>
            </p:cNvSpPr>
            <p:nvPr/>
          </p:nvSpPr>
          <p:spPr bwMode="auto">
            <a:xfrm>
              <a:off x="336" y="2880"/>
              <a:ext cx="192" cy="19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 u="none"/>
                <a:t>a</a:t>
              </a:r>
            </a:p>
          </p:txBody>
        </p:sp>
        <p:sp>
          <p:nvSpPr>
            <p:cNvPr id="20536" name="Oval 56"/>
            <p:cNvSpPr>
              <a:spLocks noChangeArrowheads="1"/>
            </p:cNvSpPr>
            <p:nvPr/>
          </p:nvSpPr>
          <p:spPr bwMode="auto">
            <a:xfrm>
              <a:off x="816" y="3456"/>
              <a:ext cx="192" cy="19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 u="none"/>
                <a:t>d</a:t>
              </a:r>
            </a:p>
          </p:txBody>
        </p:sp>
        <p:sp>
          <p:nvSpPr>
            <p:cNvPr id="20537" name="Oval 57"/>
            <p:cNvSpPr>
              <a:spLocks noChangeArrowheads="1"/>
            </p:cNvSpPr>
            <p:nvPr/>
          </p:nvSpPr>
          <p:spPr bwMode="auto">
            <a:xfrm>
              <a:off x="336" y="3456"/>
              <a:ext cx="192" cy="19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 u="none"/>
                <a:t>c</a:t>
              </a:r>
            </a:p>
          </p:txBody>
        </p:sp>
        <p:sp>
          <p:nvSpPr>
            <p:cNvPr id="20538" name="Oval 58"/>
            <p:cNvSpPr>
              <a:spLocks noChangeArrowheads="1"/>
            </p:cNvSpPr>
            <p:nvPr/>
          </p:nvSpPr>
          <p:spPr bwMode="auto">
            <a:xfrm>
              <a:off x="816" y="2880"/>
              <a:ext cx="192" cy="19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 u="none"/>
                <a:t>b</a:t>
              </a:r>
            </a:p>
          </p:txBody>
        </p:sp>
        <p:cxnSp>
          <p:nvCxnSpPr>
            <p:cNvPr id="20539" name="AutoShape 59"/>
            <p:cNvCxnSpPr>
              <a:cxnSpLocks noChangeShapeType="1"/>
              <a:stCxn id="20535" idx="6"/>
              <a:endCxn id="20538" idx="2"/>
            </p:cNvCxnSpPr>
            <p:nvPr/>
          </p:nvCxnSpPr>
          <p:spPr bwMode="auto">
            <a:xfrm>
              <a:off x="528" y="2976"/>
              <a:ext cx="28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540" name="AutoShape 60"/>
            <p:cNvCxnSpPr>
              <a:cxnSpLocks noChangeShapeType="1"/>
              <a:stCxn id="20538" idx="4"/>
              <a:endCxn id="20537" idx="7"/>
            </p:cNvCxnSpPr>
            <p:nvPr/>
          </p:nvCxnSpPr>
          <p:spPr bwMode="auto">
            <a:xfrm flipH="1">
              <a:off x="500" y="3072"/>
              <a:ext cx="412" cy="41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541" name="AutoShape 61"/>
            <p:cNvCxnSpPr>
              <a:cxnSpLocks noChangeShapeType="1"/>
              <a:stCxn id="20535" idx="4"/>
              <a:endCxn id="20537" idx="0"/>
            </p:cNvCxnSpPr>
            <p:nvPr/>
          </p:nvCxnSpPr>
          <p:spPr bwMode="auto">
            <a:xfrm>
              <a:off x="432" y="3072"/>
              <a:ext cx="0" cy="38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542" name="AutoShape 62"/>
            <p:cNvCxnSpPr>
              <a:cxnSpLocks noChangeShapeType="1"/>
              <a:stCxn id="20535" idx="5"/>
              <a:endCxn id="20536" idx="1"/>
            </p:cNvCxnSpPr>
            <p:nvPr/>
          </p:nvCxnSpPr>
          <p:spPr bwMode="auto">
            <a:xfrm>
              <a:off x="500" y="3044"/>
              <a:ext cx="344" cy="44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543" name="Text Box 63"/>
            <p:cNvSpPr txBox="1">
              <a:spLocks noChangeArrowheads="1"/>
            </p:cNvSpPr>
            <p:nvPr/>
          </p:nvSpPr>
          <p:spPr bwMode="auto">
            <a:xfrm>
              <a:off x="1728" y="2880"/>
              <a:ext cx="204" cy="1026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u="none"/>
                <a:t> </a:t>
              </a:r>
            </a:p>
            <a:p>
              <a:endParaRPr lang="en-US" altLang="en-US" sz="2000" u="none"/>
            </a:p>
            <a:p>
              <a:endParaRPr lang="en-US" altLang="en-US" sz="2000" u="none"/>
            </a:p>
            <a:p>
              <a:r>
                <a:rPr lang="en-US" altLang="en-US" sz="2000" u="none"/>
                <a:t>  </a:t>
              </a:r>
            </a:p>
            <a:p>
              <a:endParaRPr lang="en-US" altLang="en-US" sz="2000" u="none"/>
            </a:p>
          </p:txBody>
        </p:sp>
        <p:sp>
          <p:nvSpPr>
            <p:cNvPr id="20544" name="Text Box 64"/>
            <p:cNvSpPr txBox="1">
              <a:spLocks noChangeArrowheads="1"/>
            </p:cNvSpPr>
            <p:nvPr/>
          </p:nvSpPr>
          <p:spPr bwMode="auto">
            <a:xfrm>
              <a:off x="1526" y="2889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u="none"/>
                <a:t>a</a:t>
              </a:r>
            </a:p>
          </p:txBody>
        </p:sp>
        <p:sp>
          <p:nvSpPr>
            <p:cNvPr id="20545" name="Text Box 65"/>
            <p:cNvSpPr txBox="1">
              <a:spLocks noChangeArrowheads="1"/>
            </p:cNvSpPr>
            <p:nvPr/>
          </p:nvSpPr>
          <p:spPr bwMode="auto">
            <a:xfrm>
              <a:off x="1536" y="3168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u="none"/>
                <a:t>b</a:t>
              </a:r>
            </a:p>
          </p:txBody>
        </p:sp>
        <p:sp>
          <p:nvSpPr>
            <p:cNvPr id="20546" name="Text Box 66"/>
            <p:cNvSpPr txBox="1">
              <a:spLocks noChangeArrowheads="1"/>
            </p:cNvSpPr>
            <p:nvPr/>
          </p:nvSpPr>
          <p:spPr bwMode="auto">
            <a:xfrm>
              <a:off x="1536" y="3408"/>
              <a:ext cx="1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u="none"/>
                <a:t>c</a:t>
              </a:r>
            </a:p>
          </p:txBody>
        </p:sp>
        <p:sp>
          <p:nvSpPr>
            <p:cNvPr id="20547" name="Text Box 67"/>
            <p:cNvSpPr txBox="1">
              <a:spLocks noChangeArrowheads="1"/>
            </p:cNvSpPr>
            <p:nvPr/>
          </p:nvSpPr>
          <p:spPr bwMode="auto">
            <a:xfrm>
              <a:off x="1536" y="3648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 u="none"/>
                <a:t>d</a:t>
              </a:r>
            </a:p>
          </p:txBody>
        </p:sp>
        <p:sp>
          <p:nvSpPr>
            <p:cNvPr id="20548" name="Line 68"/>
            <p:cNvSpPr>
              <a:spLocks noChangeShapeType="1"/>
            </p:cNvSpPr>
            <p:nvPr/>
          </p:nvSpPr>
          <p:spPr bwMode="auto">
            <a:xfrm>
              <a:off x="1728" y="316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9" name="Line 69"/>
            <p:cNvSpPr>
              <a:spLocks noChangeShapeType="1"/>
            </p:cNvSpPr>
            <p:nvPr/>
          </p:nvSpPr>
          <p:spPr bwMode="auto">
            <a:xfrm>
              <a:off x="1728" y="340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0" name="Line 70"/>
            <p:cNvSpPr>
              <a:spLocks noChangeShapeType="1"/>
            </p:cNvSpPr>
            <p:nvPr/>
          </p:nvSpPr>
          <p:spPr bwMode="auto">
            <a:xfrm>
              <a:off x="1728" y="364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1" name="Text Box 71"/>
            <p:cNvSpPr txBox="1">
              <a:spLocks noChangeArrowheads="1"/>
            </p:cNvSpPr>
            <p:nvPr/>
          </p:nvSpPr>
          <p:spPr bwMode="auto">
            <a:xfrm>
              <a:off x="2064" y="2880"/>
              <a:ext cx="476" cy="22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u="none"/>
                <a:t>b</a:t>
              </a:r>
              <a:r>
                <a:rPr lang="en-US" altLang="en-US" sz="1600"/>
                <a:t>         </a:t>
              </a:r>
            </a:p>
          </p:txBody>
        </p:sp>
        <p:sp>
          <p:nvSpPr>
            <p:cNvPr id="20552" name="Text Box 72"/>
            <p:cNvSpPr txBox="1">
              <a:spLocks noChangeArrowheads="1"/>
            </p:cNvSpPr>
            <p:nvPr/>
          </p:nvSpPr>
          <p:spPr bwMode="auto">
            <a:xfrm>
              <a:off x="2064" y="3144"/>
              <a:ext cx="469" cy="22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u="none"/>
                <a:t>a</a:t>
              </a:r>
              <a:r>
                <a:rPr lang="en-US" altLang="en-US" sz="1600"/>
                <a:t>         </a:t>
              </a:r>
            </a:p>
          </p:txBody>
        </p:sp>
        <p:sp>
          <p:nvSpPr>
            <p:cNvPr id="20553" name="Text Box 73"/>
            <p:cNvSpPr txBox="1">
              <a:spLocks noChangeArrowheads="1"/>
            </p:cNvSpPr>
            <p:nvPr/>
          </p:nvSpPr>
          <p:spPr bwMode="auto">
            <a:xfrm>
              <a:off x="2064" y="3408"/>
              <a:ext cx="476" cy="22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u="none"/>
                <a:t>d</a:t>
              </a:r>
              <a:r>
                <a:rPr lang="en-US" altLang="en-US" sz="1600"/>
                <a:t>         </a:t>
              </a:r>
            </a:p>
          </p:txBody>
        </p:sp>
        <p:cxnSp>
          <p:nvCxnSpPr>
            <p:cNvPr id="20554" name="AutoShape 74"/>
            <p:cNvCxnSpPr>
              <a:cxnSpLocks noChangeShapeType="1"/>
              <a:stCxn id="20537" idx="6"/>
              <a:endCxn id="20536" idx="2"/>
            </p:cNvCxnSpPr>
            <p:nvPr/>
          </p:nvCxnSpPr>
          <p:spPr bwMode="auto">
            <a:xfrm>
              <a:off x="528" y="3552"/>
              <a:ext cx="28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555" name="Line 75"/>
            <p:cNvSpPr>
              <a:spLocks noChangeShapeType="1"/>
            </p:cNvSpPr>
            <p:nvPr/>
          </p:nvSpPr>
          <p:spPr bwMode="auto">
            <a:xfrm>
              <a:off x="2304" y="288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6" name="Line 76"/>
            <p:cNvSpPr>
              <a:spLocks noChangeShapeType="1"/>
            </p:cNvSpPr>
            <p:nvPr/>
          </p:nvSpPr>
          <p:spPr bwMode="auto">
            <a:xfrm>
              <a:off x="2304" y="316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7" name="Line 77"/>
            <p:cNvSpPr>
              <a:spLocks noChangeShapeType="1"/>
            </p:cNvSpPr>
            <p:nvPr/>
          </p:nvSpPr>
          <p:spPr bwMode="auto">
            <a:xfrm>
              <a:off x="2304" y="340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8" name="Text Box 78"/>
            <p:cNvSpPr txBox="1">
              <a:spLocks noChangeArrowheads="1"/>
            </p:cNvSpPr>
            <p:nvPr/>
          </p:nvSpPr>
          <p:spPr bwMode="auto">
            <a:xfrm>
              <a:off x="2736" y="2880"/>
              <a:ext cx="476" cy="22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u="none"/>
                <a:t>d</a:t>
              </a:r>
              <a:r>
                <a:rPr lang="en-US" altLang="en-US" sz="1600"/>
                <a:t>         </a:t>
              </a:r>
            </a:p>
          </p:txBody>
        </p:sp>
        <p:sp>
          <p:nvSpPr>
            <p:cNvPr id="20559" name="Line 79"/>
            <p:cNvSpPr>
              <a:spLocks noChangeShapeType="1"/>
            </p:cNvSpPr>
            <p:nvPr/>
          </p:nvSpPr>
          <p:spPr bwMode="auto">
            <a:xfrm>
              <a:off x="2976" y="288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0" name="Text Box 80"/>
            <p:cNvSpPr txBox="1">
              <a:spLocks noChangeArrowheads="1"/>
            </p:cNvSpPr>
            <p:nvPr/>
          </p:nvSpPr>
          <p:spPr bwMode="auto">
            <a:xfrm>
              <a:off x="3456" y="2880"/>
              <a:ext cx="469" cy="22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u="none"/>
                <a:t>c</a:t>
              </a:r>
              <a:r>
                <a:rPr lang="en-US" altLang="en-US" sz="1600"/>
                <a:t>         </a:t>
              </a:r>
            </a:p>
          </p:txBody>
        </p:sp>
        <p:sp>
          <p:nvSpPr>
            <p:cNvPr id="20561" name="Line 81"/>
            <p:cNvSpPr>
              <a:spLocks noChangeShapeType="1"/>
            </p:cNvSpPr>
            <p:nvPr/>
          </p:nvSpPr>
          <p:spPr bwMode="auto">
            <a:xfrm>
              <a:off x="3696" y="288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2" name="Line 82"/>
            <p:cNvSpPr>
              <a:spLocks noChangeShapeType="1"/>
            </p:cNvSpPr>
            <p:nvPr/>
          </p:nvSpPr>
          <p:spPr bwMode="auto">
            <a:xfrm>
              <a:off x="1872" y="2976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3" name="Line 83"/>
            <p:cNvSpPr>
              <a:spLocks noChangeShapeType="1"/>
            </p:cNvSpPr>
            <p:nvPr/>
          </p:nvSpPr>
          <p:spPr bwMode="auto">
            <a:xfrm>
              <a:off x="2448" y="2976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4" name="Line 84"/>
            <p:cNvSpPr>
              <a:spLocks noChangeShapeType="1"/>
            </p:cNvSpPr>
            <p:nvPr/>
          </p:nvSpPr>
          <p:spPr bwMode="auto">
            <a:xfrm>
              <a:off x="3120" y="2976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5" name="Line 85"/>
            <p:cNvSpPr>
              <a:spLocks noChangeShapeType="1"/>
            </p:cNvSpPr>
            <p:nvPr/>
          </p:nvSpPr>
          <p:spPr bwMode="auto">
            <a:xfrm flipH="1">
              <a:off x="3744" y="2928"/>
              <a:ext cx="96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6" name="Line 86"/>
            <p:cNvSpPr>
              <a:spLocks noChangeShapeType="1"/>
            </p:cNvSpPr>
            <p:nvPr/>
          </p:nvSpPr>
          <p:spPr bwMode="auto">
            <a:xfrm>
              <a:off x="1872" y="326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7" name="Line 87"/>
            <p:cNvSpPr>
              <a:spLocks noChangeShapeType="1"/>
            </p:cNvSpPr>
            <p:nvPr/>
          </p:nvSpPr>
          <p:spPr bwMode="auto">
            <a:xfrm>
              <a:off x="1872" y="350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1" name="Text Box 91"/>
            <p:cNvSpPr txBox="1">
              <a:spLocks noChangeArrowheads="1"/>
            </p:cNvSpPr>
            <p:nvPr/>
          </p:nvSpPr>
          <p:spPr bwMode="auto">
            <a:xfrm>
              <a:off x="2736" y="3144"/>
              <a:ext cx="469" cy="22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u="none"/>
                <a:t>c</a:t>
              </a:r>
              <a:r>
                <a:rPr lang="en-US" altLang="en-US" sz="1600"/>
                <a:t>         </a:t>
              </a:r>
            </a:p>
          </p:txBody>
        </p:sp>
        <p:sp>
          <p:nvSpPr>
            <p:cNvPr id="20572" name="Line 92"/>
            <p:cNvSpPr>
              <a:spLocks noChangeShapeType="1"/>
            </p:cNvSpPr>
            <p:nvPr/>
          </p:nvSpPr>
          <p:spPr bwMode="auto">
            <a:xfrm>
              <a:off x="2976" y="316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3" name="Text Box 93"/>
            <p:cNvSpPr txBox="1">
              <a:spLocks noChangeArrowheads="1"/>
            </p:cNvSpPr>
            <p:nvPr/>
          </p:nvSpPr>
          <p:spPr bwMode="auto">
            <a:xfrm>
              <a:off x="2760" y="3408"/>
              <a:ext cx="469" cy="22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u="none"/>
                <a:t>a</a:t>
              </a:r>
              <a:r>
                <a:rPr lang="en-US" altLang="en-US" sz="1600"/>
                <a:t>         </a:t>
              </a:r>
            </a:p>
          </p:txBody>
        </p:sp>
        <p:sp>
          <p:nvSpPr>
            <p:cNvPr id="20574" name="Line 94"/>
            <p:cNvSpPr>
              <a:spLocks noChangeShapeType="1"/>
            </p:cNvSpPr>
            <p:nvPr/>
          </p:nvSpPr>
          <p:spPr bwMode="auto">
            <a:xfrm>
              <a:off x="2976" y="340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5" name="Text Box 95"/>
            <p:cNvSpPr txBox="1">
              <a:spLocks noChangeArrowheads="1"/>
            </p:cNvSpPr>
            <p:nvPr/>
          </p:nvSpPr>
          <p:spPr bwMode="auto">
            <a:xfrm>
              <a:off x="3456" y="3408"/>
              <a:ext cx="476" cy="22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u="none"/>
                <a:t>b</a:t>
              </a:r>
              <a:r>
                <a:rPr lang="en-US" altLang="en-US" sz="1600"/>
                <a:t>         </a:t>
              </a:r>
            </a:p>
          </p:txBody>
        </p:sp>
        <p:sp>
          <p:nvSpPr>
            <p:cNvPr id="20576" name="Line 96"/>
            <p:cNvSpPr>
              <a:spLocks noChangeShapeType="1"/>
            </p:cNvSpPr>
            <p:nvPr/>
          </p:nvSpPr>
          <p:spPr bwMode="auto">
            <a:xfrm>
              <a:off x="3696" y="340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7" name="Text Box 97"/>
            <p:cNvSpPr txBox="1">
              <a:spLocks noChangeArrowheads="1"/>
            </p:cNvSpPr>
            <p:nvPr/>
          </p:nvSpPr>
          <p:spPr bwMode="auto">
            <a:xfrm>
              <a:off x="2064" y="3696"/>
              <a:ext cx="469" cy="22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u="none"/>
                <a:t>a</a:t>
              </a:r>
              <a:r>
                <a:rPr lang="en-US" altLang="en-US" sz="1600"/>
                <a:t>         </a:t>
              </a:r>
            </a:p>
          </p:txBody>
        </p:sp>
        <p:sp>
          <p:nvSpPr>
            <p:cNvPr id="20578" name="Line 98"/>
            <p:cNvSpPr>
              <a:spLocks noChangeShapeType="1"/>
            </p:cNvSpPr>
            <p:nvPr/>
          </p:nvSpPr>
          <p:spPr bwMode="auto">
            <a:xfrm>
              <a:off x="2304" y="369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9" name="Text Box 99"/>
            <p:cNvSpPr txBox="1">
              <a:spLocks noChangeArrowheads="1"/>
            </p:cNvSpPr>
            <p:nvPr/>
          </p:nvSpPr>
          <p:spPr bwMode="auto">
            <a:xfrm>
              <a:off x="2760" y="3696"/>
              <a:ext cx="469" cy="22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 u="none"/>
                <a:t>c</a:t>
              </a:r>
              <a:r>
                <a:rPr lang="en-US" altLang="en-US" sz="1600"/>
                <a:t>         </a:t>
              </a:r>
            </a:p>
          </p:txBody>
        </p:sp>
        <p:sp>
          <p:nvSpPr>
            <p:cNvPr id="20580" name="Line 100"/>
            <p:cNvSpPr>
              <a:spLocks noChangeShapeType="1"/>
            </p:cNvSpPr>
            <p:nvPr/>
          </p:nvSpPr>
          <p:spPr bwMode="auto">
            <a:xfrm>
              <a:off x="2976" y="369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1" name="Line 101"/>
            <p:cNvSpPr>
              <a:spLocks noChangeShapeType="1"/>
            </p:cNvSpPr>
            <p:nvPr/>
          </p:nvSpPr>
          <p:spPr bwMode="auto">
            <a:xfrm>
              <a:off x="2448" y="326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2" name="Line 102"/>
            <p:cNvSpPr>
              <a:spLocks noChangeShapeType="1"/>
            </p:cNvSpPr>
            <p:nvPr/>
          </p:nvSpPr>
          <p:spPr bwMode="auto">
            <a:xfrm>
              <a:off x="3120" y="3504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5" name="Line 105"/>
            <p:cNvSpPr>
              <a:spLocks noChangeShapeType="1"/>
            </p:cNvSpPr>
            <p:nvPr/>
          </p:nvSpPr>
          <p:spPr bwMode="auto">
            <a:xfrm>
              <a:off x="2448" y="350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6" name="Line 106"/>
            <p:cNvSpPr>
              <a:spLocks noChangeShapeType="1"/>
            </p:cNvSpPr>
            <p:nvPr/>
          </p:nvSpPr>
          <p:spPr bwMode="auto">
            <a:xfrm>
              <a:off x="2448" y="37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7" name="Line 107"/>
            <p:cNvSpPr>
              <a:spLocks noChangeShapeType="1"/>
            </p:cNvSpPr>
            <p:nvPr/>
          </p:nvSpPr>
          <p:spPr bwMode="auto">
            <a:xfrm flipH="1">
              <a:off x="3024" y="3168"/>
              <a:ext cx="14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8" name="Line 108"/>
            <p:cNvSpPr>
              <a:spLocks noChangeShapeType="1"/>
            </p:cNvSpPr>
            <p:nvPr/>
          </p:nvSpPr>
          <p:spPr bwMode="auto">
            <a:xfrm flipH="1">
              <a:off x="3072" y="3744"/>
              <a:ext cx="96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9" name="Line 109"/>
            <p:cNvSpPr>
              <a:spLocks noChangeShapeType="1"/>
            </p:cNvSpPr>
            <p:nvPr/>
          </p:nvSpPr>
          <p:spPr bwMode="auto">
            <a:xfrm>
              <a:off x="1872" y="379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91" name="Text Box 111"/>
          <p:cNvSpPr txBox="1">
            <a:spLocks noChangeArrowheads="1"/>
          </p:cNvSpPr>
          <p:nvPr/>
        </p:nvSpPr>
        <p:spPr bwMode="auto">
          <a:xfrm>
            <a:off x="4900613" y="3841750"/>
            <a:ext cx="42433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u="none">
                <a:solidFill>
                  <a:srgbClr val="CC3300"/>
                </a:solidFill>
              </a:rPr>
              <a:t>If weighted, store weights also in adjacency lists.</a:t>
            </a:r>
          </a:p>
        </p:txBody>
      </p:sp>
      <p:sp>
        <p:nvSpPr>
          <p:cNvPr id="20592" name="Text Box 112"/>
          <p:cNvSpPr txBox="1">
            <a:spLocks noChangeArrowheads="1"/>
          </p:cNvSpPr>
          <p:nvPr/>
        </p:nvSpPr>
        <p:spPr bwMode="auto">
          <a:xfrm>
            <a:off x="1905000" y="31559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8458200" y="6324600"/>
            <a:ext cx="609600" cy="476250"/>
          </a:xfrm>
        </p:spPr>
        <p:txBody>
          <a:bodyPr/>
          <a:lstStyle/>
          <a:p>
            <a:pPr>
              <a:defRPr/>
            </a:pPr>
            <a:fld id="{F89DE723-E4A6-45D8-8E09-BDE5416E667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98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553"/>
            <a:ext cx="8229600" cy="1401762"/>
          </a:xfrm>
        </p:spPr>
        <p:txBody>
          <a:bodyPr/>
          <a:lstStyle/>
          <a:p>
            <a:r>
              <a:rPr lang="en-US" altLang="en-US" dirty="0"/>
              <a:t>Storage Requirement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077200" cy="4495800"/>
          </a:xfrm>
        </p:spPr>
        <p:txBody>
          <a:bodyPr/>
          <a:lstStyle/>
          <a:p>
            <a:r>
              <a:rPr lang="en-US" altLang="en-US" sz="2800" dirty="0">
                <a:solidFill>
                  <a:srgbClr val="CC3300"/>
                </a:solidFill>
              </a:rPr>
              <a:t>For directed graphs:</a:t>
            </a:r>
          </a:p>
          <a:p>
            <a:pPr lvl="1"/>
            <a:r>
              <a:rPr lang="en-US" altLang="en-US" sz="2400" dirty="0"/>
              <a:t>Sum of lengths of all adj. lists is</a:t>
            </a:r>
          </a:p>
          <a:p>
            <a:pPr>
              <a:buFont typeface="Wingdings" pitchFamily="2" charset="2"/>
              <a:buNone/>
            </a:pPr>
            <a:r>
              <a:rPr lang="en-US" altLang="en-US" sz="2800" dirty="0"/>
              <a:t>           </a:t>
            </a:r>
            <a:r>
              <a:rPr lang="en-US" altLang="en-US" sz="2800" dirty="0" smtClean="0">
                <a:sym typeface="Symbol" pitchFamily="18" charset="2"/>
              </a:rPr>
              <a:t> </a:t>
            </a:r>
            <a:r>
              <a:rPr lang="en-US" altLang="en-US" sz="2400" dirty="0" smtClean="0">
                <a:sym typeface="Symbol" pitchFamily="18" charset="2"/>
              </a:rPr>
              <a:t>out-degree(</a:t>
            </a:r>
            <a:r>
              <a:rPr lang="en-US" altLang="en-US" sz="2400" i="1" dirty="0" smtClean="0">
                <a:sym typeface="Symbol" pitchFamily="18" charset="2"/>
              </a:rPr>
              <a:t>v</a:t>
            </a:r>
            <a:r>
              <a:rPr lang="en-US" altLang="en-US" sz="2400" dirty="0">
                <a:sym typeface="Symbol" pitchFamily="18" charset="2"/>
              </a:rPr>
              <a:t>) = |</a:t>
            </a:r>
            <a:r>
              <a:rPr lang="en-US" altLang="en-US" sz="2400" i="1" dirty="0">
                <a:sym typeface="Symbol" pitchFamily="18" charset="2"/>
              </a:rPr>
              <a:t>E</a:t>
            </a:r>
            <a:r>
              <a:rPr lang="en-US" altLang="en-US" sz="2400" dirty="0">
                <a:sym typeface="Symbol" pitchFamily="18" charset="2"/>
              </a:rPr>
              <a:t>|</a:t>
            </a:r>
          </a:p>
          <a:p>
            <a:pPr>
              <a:buFont typeface="Wingdings" pitchFamily="2" charset="2"/>
              <a:buNone/>
            </a:pPr>
            <a:r>
              <a:rPr lang="en-US" altLang="en-US" sz="2400" dirty="0">
                <a:sym typeface="Symbol" pitchFamily="18" charset="2"/>
              </a:rPr>
              <a:t>             </a:t>
            </a:r>
            <a:r>
              <a:rPr lang="en-US" altLang="en-US" sz="2400" i="1" baseline="62000" dirty="0" err="1">
                <a:sym typeface="Symbol" pitchFamily="18" charset="2"/>
              </a:rPr>
              <a:t>v</a:t>
            </a:r>
            <a:r>
              <a:rPr lang="en-US" altLang="en-US" sz="2400" baseline="62000" dirty="0" err="1">
                <a:sym typeface="Symbol" pitchFamily="18" charset="2"/>
              </a:rPr>
              <a:t></a:t>
            </a:r>
            <a:r>
              <a:rPr lang="en-US" altLang="en-US" sz="2400" i="1" baseline="62000" dirty="0" err="1">
                <a:sym typeface="Symbol" pitchFamily="18" charset="2"/>
              </a:rPr>
              <a:t>V</a:t>
            </a:r>
            <a:r>
              <a:rPr lang="en-US" altLang="en-US" sz="2400" baseline="62000" dirty="0">
                <a:sym typeface="Symbol" pitchFamily="18" charset="2"/>
              </a:rPr>
              <a:t> </a:t>
            </a:r>
          </a:p>
          <a:p>
            <a:pPr lvl="1"/>
            <a:r>
              <a:rPr lang="en-US" altLang="en-US" dirty="0">
                <a:sym typeface="Symbol" pitchFamily="18" charset="2"/>
              </a:rPr>
              <a:t>Total storage:</a:t>
            </a:r>
            <a:r>
              <a:rPr lang="en-US" altLang="en-US" sz="2000" dirty="0">
                <a:sym typeface="Symbol" pitchFamily="18" charset="2"/>
              </a:rPr>
              <a:t> </a:t>
            </a:r>
            <a:r>
              <a:rPr lang="en-US" altLang="en-US" dirty="0">
                <a:solidFill>
                  <a:schemeClr val="hlink"/>
                </a:solidFill>
                <a:sym typeface="Symbol" pitchFamily="18" charset="2"/>
              </a:rPr>
              <a:t>(</a:t>
            </a:r>
            <a:r>
              <a:rPr lang="en-US" altLang="en-US" i="1" dirty="0">
                <a:solidFill>
                  <a:schemeClr val="hlink"/>
                </a:solidFill>
                <a:sym typeface="Symbol" pitchFamily="18" charset="2"/>
              </a:rPr>
              <a:t>V</a:t>
            </a:r>
            <a:r>
              <a:rPr lang="en-US" altLang="en-US" dirty="0">
                <a:solidFill>
                  <a:schemeClr val="hlink"/>
                </a:solidFill>
                <a:sym typeface="Symbol" pitchFamily="18" charset="2"/>
              </a:rPr>
              <a:t>+</a:t>
            </a:r>
            <a:r>
              <a:rPr lang="en-US" altLang="en-US" i="1" dirty="0">
                <a:solidFill>
                  <a:schemeClr val="hlink"/>
                </a:solidFill>
                <a:sym typeface="Symbol" pitchFamily="18" charset="2"/>
              </a:rPr>
              <a:t>E</a:t>
            </a:r>
            <a:r>
              <a:rPr lang="en-US" altLang="en-US" dirty="0">
                <a:solidFill>
                  <a:schemeClr val="hlink"/>
                </a:solidFill>
                <a:sym typeface="Symbol" pitchFamily="18" charset="2"/>
              </a:rPr>
              <a:t>)</a:t>
            </a:r>
          </a:p>
          <a:p>
            <a:r>
              <a:rPr lang="en-US" altLang="en-US" sz="2800" dirty="0">
                <a:solidFill>
                  <a:srgbClr val="CC3300"/>
                </a:solidFill>
              </a:rPr>
              <a:t>For undirected graphs:</a:t>
            </a:r>
          </a:p>
          <a:p>
            <a:pPr lvl="1"/>
            <a:r>
              <a:rPr lang="en-US" altLang="en-US" sz="2400" dirty="0"/>
              <a:t>Sum of lengths of all adj. lists is</a:t>
            </a:r>
          </a:p>
          <a:p>
            <a:pPr>
              <a:buFont typeface="Wingdings" pitchFamily="2" charset="2"/>
              <a:buNone/>
            </a:pPr>
            <a:r>
              <a:rPr lang="en-US" altLang="en-US" sz="2800" dirty="0"/>
              <a:t>           </a:t>
            </a:r>
            <a:r>
              <a:rPr lang="en-US" altLang="en-US" sz="2800" dirty="0">
                <a:sym typeface="Symbol" pitchFamily="18" charset="2"/>
              </a:rPr>
              <a:t></a:t>
            </a:r>
            <a:r>
              <a:rPr lang="en-US" altLang="en-US" sz="2400" dirty="0">
                <a:sym typeface="Symbol" pitchFamily="18" charset="2"/>
              </a:rPr>
              <a:t>degree(</a:t>
            </a:r>
            <a:r>
              <a:rPr lang="en-US" altLang="en-US" sz="2400" i="1" dirty="0">
                <a:sym typeface="Symbol" pitchFamily="18" charset="2"/>
              </a:rPr>
              <a:t>v</a:t>
            </a:r>
            <a:r>
              <a:rPr lang="en-US" altLang="en-US" sz="2400" dirty="0">
                <a:sym typeface="Symbol" pitchFamily="18" charset="2"/>
              </a:rPr>
              <a:t>) = 2|</a:t>
            </a:r>
            <a:r>
              <a:rPr lang="en-US" altLang="en-US" sz="2400" i="1" dirty="0">
                <a:sym typeface="Symbol" pitchFamily="18" charset="2"/>
              </a:rPr>
              <a:t>E</a:t>
            </a:r>
            <a:r>
              <a:rPr lang="en-US" altLang="en-US" sz="2400" dirty="0">
                <a:sym typeface="Symbol" pitchFamily="18" charset="2"/>
              </a:rPr>
              <a:t>|</a:t>
            </a:r>
          </a:p>
          <a:p>
            <a:pPr>
              <a:buFont typeface="Wingdings" pitchFamily="2" charset="2"/>
              <a:buNone/>
            </a:pPr>
            <a:r>
              <a:rPr lang="en-US" altLang="en-US" sz="2400" dirty="0">
                <a:sym typeface="Symbol" pitchFamily="18" charset="2"/>
              </a:rPr>
              <a:t>             </a:t>
            </a:r>
            <a:r>
              <a:rPr lang="en-US" altLang="en-US" sz="2400" i="1" baseline="62000" dirty="0" err="1">
                <a:sym typeface="Symbol" pitchFamily="18" charset="2"/>
              </a:rPr>
              <a:t>v</a:t>
            </a:r>
            <a:r>
              <a:rPr lang="en-US" altLang="en-US" sz="2400" baseline="62000" dirty="0" err="1">
                <a:sym typeface="Symbol" pitchFamily="18" charset="2"/>
              </a:rPr>
              <a:t></a:t>
            </a:r>
            <a:r>
              <a:rPr lang="en-US" altLang="en-US" sz="2400" i="1" baseline="62000" dirty="0" err="1">
                <a:sym typeface="Symbol" pitchFamily="18" charset="2"/>
              </a:rPr>
              <a:t>V</a:t>
            </a:r>
            <a:r>
              <a:rPr lang="en-US" altLang="en-US" sz="2400" baseline="62000" dirty="0">
                <a:sym typeface="Symbol" pitchFamily="18" charset="2"/>
              </a:rPr>
              <a:t> </a:t>
            </a:r>
          </a:p>
          <a:p>
            <a:pPr lvl="1"/>
            <a:r>
              <a:rPr lang="en-US" altLang="en-US" dirty="0">
                <a:sym typeface="Symbol" pitchFamily="18" charset="2"/>
              </a:rPr>
              <a:t>Total storage:</a:t>
            </a:r>
            <a:r>
              <a:rPr lang="en-US" altLang="en-US" sz="2000" dirty="0">
                <a:sym typeface="Symbol" pitchFamily="18" charset="2"/>
              </a:rPr>
              <a:t> </a:t>
            </a:r>
            <a:r>
              <a:rPr lang="en-US" altLang="en-US" dirty="0">
                <a:solidFill>
                  <a:schemeClr val="hlink"/>
                </a:solidFill>
                <a:sym typeface="Symbol" pitchFamily="18" charset="2"/>
              </a:rPr>
              <a:t>(</a:t>
            </a:r>
            <a:r>
              <a:rPr lang="en-US" altLang="en-US" i="1" dirty="0">
                <a:solidFill>
                  <a:schemeClr val="hlink"/>
                </a:solidFill>
                <a:sym typeface="Symbol" pitchFamily="18" charset="2"/>
              </a:rPr>
              <a:t>V</a:t>
            </a:r>
            <a:r>
              <a:rPr lang="en-US" altLang="en-US" dirty="0">
                <a:solidFill>
                  <a:schemeClr val="hlink"/>
                </a:solidFill>
                <a:sym typeface="Symbol" pitchFamily="18" charset="2"/>
              </a:rPr>
              <a:t>+</a:t>
            </a:r>
            <a:r>
              <a:rPr lang="en-US" altLang="en-US" i="1" dirty="0">
                <a:solidFill>
                  <a:schemeClr val="hlink"/>
                </a:solidFill>
                <a:sym typeface="Symbol" pitchFamily="18" charset="2"/>
              </a:rPr>
              <a:t>E</a:t>
            </a:r>
            <a:r>
              <a:rPr lang="en-US" altLang="en-US" dirty="0">
                <a:solidFill>
                  <a:schemeClr val="hlink"/>
                </a:solidFill>
                <a:sym typeface="Symbol" pitchFamily="18" charset="2"/>
              </a:rPr>
              <a:t>)</a:t>
            </a:r>
          </a:p>
          <a:p>
            <a:pPr lvl="1"/>
            <a:endParaRPr lang="en-US" altLang="en-US" dirty="0">
              <a:sym typeface="Symbol" pitchFamily="18" charset="2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038600" y="2651125"/>
            <a:ext cx="272061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u="none" dirty="0">
                <a:solidFill>
                  <a:srgbClr val="C00000"/>
                </a:solidFill>
              </a:rPr>
              <a:t>No. of edges leaving </a:t>
            </a:r>
            <a:r>
              <a:rPr lang="en-US" altLang="en-US" sz="2000" i="1" u="none" dirty="0">
                <a:solidFill>
                  <a:srgbClr val="C00000"/>
                </a:solidFill>
              </a:rPr>
              <a:t>v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 flipH="1" flipV="1">
            <a:off x="2819400" y="2651125"/>
            <a:ext cx="1219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886200" y="5013325"/>
            <a:ext cx="51577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u="none" dirty="0">
                <a:solidFill>
                  <a:srgbClr val="C00000"/>
                </a:solidFill>
              </a:rPr>
              <a:t>No. of edges incident on </a:t>
            </a:r>
            <a:r>
              <a:rPr lang="en-US" altLang="en-US" sz="2000" i="1" u="none" dirty="0">
                <a:solidFill>
                  <a:srgbClr val="C00000"/>
                </a:solidFill>
              </a:rPr>
              <a:t>v. </a:t>
            </a:r>
            <a:r>
              <a:rPr lang="en-US" altLang="en-US" sz="2000" u="none" dirty="0">
                <a:solidFill>
                  <a:srgbClr val="C00000"/>
                </a:solidFill>
              </a:rPr>
              <a:t>Edge (</a:t>
            </a:r>
            <a:r>
              <a:rPr lang="en-US" altLang="en-US" sz="2000" i="1" u="none" dirty="0" err="1">
                <a:solidFill>
                  <a:srgbClr val="C00000"/>
                </a:solidFill>
              </a:rPr>
              <a:t>u</a:t>
            </a:r>
            <a:r>
              <a:rPr lang="en-US" altLang="en-US" sz="2000" u="none" dirty="0" err="1">
                <a:solidFill>
                  <a:srgbClr val="C00000"/>
                </a:solidFill>
              </a:rPr>
              <a:t>,</a:t>
            </a:r>
            <a:r>
              <a:rPr lang="en-US" altLang="en-US" sz="2000" i="1" u="none" dirty="0" err="1">
                <a:solidFill>
                  <a:srgbClr val="C00000"/>
                </a:solidFill>
              </a:rPr>
              <a:t>v</a:t>
            </a:r>
            <a:r>
              <a:rPr lang="en-US" altLang="en-US" sz="2000" u="none" dirty="0">
                <a:solidFill>
                  <a:srgbClr val="C00000"/>
                </a:solidFill>
              </a:rPr>
              <a:t>) is incident on vertices </a:t>
            </a:r>
            <a:r>
              <a:rPr lang="en-US" altLang="en-US" sz="2000" i="1" u="none" dirty="0">
                <a:solidFill>
                  <a:srgbClr val="C00000"/>
                </a:solidFill>
              </a:rPr>
              <a:t>u</a:t>
            </a:r>
            <a:r>
              <a:rPr lang="en-US" altLang="en-US" sz="2000" u="none" dirty="0">
                <a:solidFill>
                  <a:srgbClr val="C00000"/>
                </a:solidFill>
              </a:rPr>
              <a:t> and </a:t>
            </a:r>
            <a:r>
              <a:rPr lang="en-US" altLang="en-US" sz="2000" i="1" u="none" dirty="0">
                <a:solidFill>
                  <a:srgbClr val="C00000"/>
                </a:solidFill>
              </a:rPr>
              <a:t>v</a:t>
            </a:r>
            <a:r>
              <a:rPr lang="en-US" altLang="en-US" sz="2000" u="none" dirty="0">
                <a:solidFill>
                  <a:srgbClr val="C00000"/>
                </a:solidFill>
              </a:rPr>
              <a:t>.</a:t>
            </a:r>
            <a:endParaRPr lang="en-US" altLang="en-US" sz="2000" i="1" u="none" dirty="0">
              <a:solidFill>
                <a:srgbClr val="C00000"/>
              </a:solidFill>
            </a:endParaRP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H="1" flipV="1">
            <a:off x="2362200" y="5040312"/>
            <a:ext cx="1447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DE723-E4A6-45D8-8E09-BDE5416E667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2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8269</TotalTime>
  <Words>3326</Words>
  <Application>Microsoft Office PowerPoint</Application>
  <PresentationFormat>On-screen Show (4:3)</PresentationFormat>
  <Paragraphs>1015</Paragraphs>
  <Slides>65</Slides>
  <Notes>12</Notes>
  <HiddenSlides>1</HiddenSlides>
  <MMClips>0</MMClips>
  <ScaleCrop>false</ScaleCrop>
  <HeadingPairs>
    <vt:vector size="8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82" baseType="lpstr">
      <vt:lpstr>Arial Unicode MS</vt:lpstr>
      <vt:lpstr>Arial</vt:lpstr>
      <vt:lpstr>CMMI10</vt:lpstr>
      <vt:lpstr>CMR10</vt:lpstr>
      <vt:lpstr>CMR7</vt:lpstr>
      <vt:lpstr>Courier New</vt:lpstr>
      <vt:lpstr>Futura Medium</vt:lpstr>
      <vt:lpstr>LASY10</vt:lpstr>
      <vt:lpstr>MT Extra</vt:lpstr>
      <vt:lpstr>MTSYN</vt:lpstr>
      <vt:lpstr>RMTMI</vt:lpstr>
      <vt:lpstr>Symbol</vt:lpstr>
      <vt:lpstr>Times</vt:lpstr>
      <vt:lpstr>Times New Roman</vt:lpstr>
      <vt:lpstr>Wingdings</vt:lpstr>
      <vt:lpstr>Default Design</vt:lpstr>
      <vt:lpstr>Equation</vt:lpstr>
      <vt:lpstr>CS161: Design and Analysis of Algorithms     Lecture 13 Leonidas Guibas</vt:lpstr>
      <vt:lpstr>Outline</vt:lpstr>
      <vt:lpstr>What is a Graph?</vt:lpstr>
      <vt:lpstr>Many Applications</vt:lpstr>
      <vt:lpstr>Formally: Graphs</vt:lpstr>
      <vt:lpstr>Formally: Graphs</vt:lpstr>
      <vt:lpstr>Representation of Graphs</vt:lpstr>
      <vt:lpstr>Adjacency Lists</vt:lpstr>
      <vt:lpstr>Storage Requirement</vt:lpstr>
      <vt:lpstr>Pros and Cons: Adj List </vt:lpstr>
      <vt:lpstr>Adjacency Matrix</vt:lpstr>
      <vt:lpstr>Space and Time</vt:lpstr>
      <vt:lpstr>Graph-Searching Algorithms</vt:lpstr>
      <vt:lpstr>Breadth-First Search</vt:lpstr>
      <vt:lpstr>Breadth-First Search (BFS)</vt:lpstr>
      <vt:lpstr>BFS for Shortest Paths</vt:lpstr>
      <vt:lpstr>PowerPoint Presentation</vt:lpstr>
      <vt:lpstr>Example (BFS)</vt:lpstr>
      <vt:lpstr>Example (BFS)</vt:lpstr>
      <vt:lpstr>Example (BFS)</vt:lpstr>
      <vt:lpstr>Example (BFS)</vt:lpstr>
      <vt:lpstr>Example (BFS)</vt:lpstr>
      <vt:lpstr>Example (BFS)</vt:lpstr>
      <vt:lpstr>Example (BFS)</vt:lpstr>
      <vt:lpstr>Example (BFS)</vt:lpstr>
      <vt:lpstr>Example (BFS)</vt:lpstr>
      <vt:lpstr>Example (BFS)</vt:lpstr>
      <vt:lpstr>Analysis of BFS</vt:lpstr>
      <vt:lpstr>Breadth-First Search Tree</vt:lpstr>
      <vt:lpstr>Graph Search Algorithms</vt:lpstr>
      <vt:lpstr>Depth-First Search (DFS)</vt:lpstr>
      <vt:lpstr>Depth-First Search</vt:lpstr>
      <vt:lpstr>Pseudo-Code</vt:lpstr>
      <vt:lpstr>Example (DFS)</vt:lpstr>
      <vt:lpstr>Example (DFS)</vt:lpstr>
      <vt:lpstr>Example (DFS)</vt:lpstr>
      <vt:lpstr>Example (DFS)</vt:lpstr>
      <vt:lpstr>Example (DFS)</vt:lpstr>
      <vt:lpstr>Example (DFS)</vt:lpstr>
      <vt:lpstr>Example (DFS)</vt:lpstr>
      <vt:lpstr>Example (DFS)</vt:lpstr>
      <vt:lpstr>Example (DFS)</vt:lpstr>
      <vt:lpstr>Example (DFS)</vt:lpstr>
      <vt:lpstr>Example (DFS)</vt:lpstr>
      <vt:lpstr>Example (DFS)</vt:lpstr>
      <vt:lpstr>Example (DFS)</vt:lpstr>
      <vt:lpstr>Example (DFS)</vt:lpstr>
      <vt:lpstr>Example (DFS)</vt:lpstr>
      <vt:lpstr>Example (DFS)</vt:lpstr>
      <vt:lpstr>Analysis of DFS</vt:lpstr>
      <vt:lpstr>Parenthesis Theorem</vt:lpstr>
      <vt:lpstr>Example (Parenthesis Theorem)</vt:lpstr>
      <vt:lpstr>Depth-First Trees</vt:lpstr>
      <vt:lpstr>White-Path Theorem</vt:lpstr>
      <vt:lpstr>Classification of Edges</vt:lpstr>
      <vt:lpstr>DFS and Cycles in a Graph</vt:lpstr>
      <vt:lpstr>Directed Acyclic Graphs</vt:lpstr>
      <vt:lpstr>Topological Sort</vt:lpstr>
      <vt:lpstr>Getting Dressed</vt:lpstr>
      <vt:lpstr>Getting Dressed</vt:lpstr>
      <vt:lpstr>Topological Sort Algorithm</vt:lpstr>
      <vt:lpstr>Correctness of Topological Sort</vt:lpstr>
      <vt:lpstr>Another Algorithm</vt:lpstr>
      <vt:lpstr>Another Algorithm</vt:lpstr>
      <vt:lpstr>Topological Sort Runtime</vt:lpstr>
    </vt:vector>
  </TitlesOfParts>
  <Company>Stanford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ToDai Talk 2006</dc:title>
  <dc:creator>Leonidas J. Guibas</dc:creator>
  <cp:lastModifiedBy>Leonidas Guibas</cp:lastModifiedBy>
  <cp:revision>529</cp:revision>
  <dcterms:created xsi:type="dcterms:W3CDTF">2004-10-26T14:33:56Z</dcterms:created>
  <dcterms:modified xsi:type="dcterms:W3CDTF">2016-02-23T02:43:14Z</dcterms:modified>
</cp:coreProperties>
</file>