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16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Default Extension="emf" ContentType="image/x-emf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17.xml" ContentType="application/vnd.openxmlformats-officedocument.presentationml.tags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332" r:id="rId4"/>
    <p:sldId id="258" r:id="rId5"/>
    <p:sldId id="259" r:id="rId6"/>
    <p:sldId id="260" r:id="rId7"/>
    <p:sldId id="261" r:id="rId8"/>
    <p:sldId id="327" r:id="rId9"/>
    <p:sldId id="328" r:id="rId10"/>
    <p:sldId id="262" r:id="rId11"/>
    <p:sldId id="263" r:id="rId12"/>
    <p:sldId id="265" r:id="rId13"/>
    <p:sldId id="266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90" r:id="rId29"/>
    <p:sldId id="291" r:id="rId30"/>
    <p:sldId id="292" r:id="rId31"/>
    <p:sldId id="293" r:id="rId32"/>
    <p:sldId id="295" r:id="rId33"/>
    <p:sldId id="296" r:id="rId34"/>
    <p:sldId id="298" r:id="rId35"/>
    <p:sldId id="299" r:id="rId36"/>
    <p:sldId id="300" r:id="rId37"/>
    <p:sldId id="301" r:id="rId38"/>
    <p:sldId id="302" r:id="rId39"/>
    <p:sldId id="304" r:id="rId40"/>
    <p:sldId id="305" r:id="rId41"/>
    <p:sldId id="307" r:id="rId42"/>
    <p:sldId id="308" r:id="rId43"/>
    <p:sldId id="309" r:id="rId44"/>
    <p:sldId id="310" r:id="rId45"/>
    <p:sldId id="312" r:id="rId46"/>
    <p:sldId id="313" r:id="rId47"/>
    <p:sldId id="314" r:id="rId48"/>
    <p:sldId id="315" r:id="rId49"/>
    <p:sldId id="268" r:id="rId50"/>
    <p:sldId id="329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267" r:id="rId63"/>
    <p:sldId id="330" r:id="rId64"/>
    <p:sldId id="331" r:id="rId65"/>
  </p:sldIdLst>
  <p:sldSz cx="9144000" cy="6858000" type="screen4x3"/>
  <p:notesSz cx="7315200" cy="9601200"/>
  <p:custDataLst>
    <p:tags r:id="rId6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onidas J. Guiba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3399"/>
    <a:srgbClr val="0000FF"/>
    <a:srgbClr val="FFCC66"/>
    <a:srgbClr val="3333FF"/>
    <a:srgbClr val="F95737"/>
    <a:srgbClr val="D60093"/>
    <a:srgbClr val="FEFFD9"/>
    <a:srgbClr val="FAFE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052" autoAdjust="0"/>
  </p:normalViewPr>
  <p:slideViewPr>
    <p:cSldViewPr snapToGrid="0">
      <p:cViewPr varScale="1">
        <p:scale>
          <a:sx n="145" d="100"/>
          <a:sy n="145" d="100"/>
        </p:scale>
        <p:origin x="-96" y="-432"/>
      </p:cViewPr>
      <p:guideLst>
        <p:guide orient="horz" pos="1601"/>
        <p:guide pos="3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51F8A01-1358-4890-A728-63CE8F3224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4C6A4C-3899-47E5-A2ED-417EAF2FE1E0}" type="slidenum">
              <a:rPr lang="en-US"/>
              <a:pPr/>
              <a:t>1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4ABE-BBC3-40B4-B670-C857E3005BD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4ABE-BBC3-40B4-B670-C857E3005BD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4ABE-BBC3-40B4-B670-C857E3005BD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4ABE-BBC3-40B4-B670-C857E3005BD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118C10-9946-4030-BF36-502947BCA22E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32907C-C834-4CBB-9FFB-01E5D790B7C3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A3A605-5650-4561-9535-CB683820B852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D1FFE4-1888-45E7-9A84-E9079A07CC52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960B50-D155-4887-AA2E-0A74A96A4AB2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10A8D9-0021-41C9-B20A-2F5017110514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BB895F-C60D-4F85-858C-FE2C18EE93E7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5E82A2-C0A9-4558-B576-261031600BA1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E742E7-9738-4026-BF3A-4BA5A40D0DB0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DDF0EF-319F-450C-A357-5C0C2D7ED089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79D289-92C1-4264-9BF0-60C728BE0146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80A683-DCFC-4E32-A2B4-8A504130B3AF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9BEF29-B5B0-49C3-A8CA-5FC3C1E88A43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C06FF6-6C47-462D-A7CF-E2F42A3E4254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CEF192-5E7F-4B07-A66E-4505020D6DAF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AE13BE-EFCA-4C77-BCB9-3702FD1C7B37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C8B040-72B1-40E6-8E20-AF1704D2ACC2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6D72C5-B93A-41F3-AF59-D1FB9305D0DE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082D1A-A67E-4022-A71C-541A03FB3C34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956461-C0C2-4145-9119-B05546C62450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40FB2E-84BD-45D4-9ED5-5ED17CF1E52E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2739C9-4F0C-4871-AECB-C11DA8DE7138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C3087B-ECB1-4242-80CC-E1D7915D0255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E6808B-AD7A-418C-A6B4-07DE185BBDF2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F53C58-D115-460B-929D-7E93C5D1BF37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D6ABD3-8DB1-45F3-B9F3-3E373910A5FD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6DCA2E-E717-4FF7-B4E0-917BF69BDD6D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458C29-BB47-45A1-AF4A-F5C5CCE574C4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EB64A1-166D-4097-B859-F081E23AF529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3E91E2-1A04-483B-BD8F-7B7479DE040A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F9083-ECC0-4856-85D9-34DC8CC94D23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727A31-64A5-4B8B-845F-DF7FF651663B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F3B028-9D0E-4984-9BA1-58F148FB4B86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2E9C26-50F9-43CB-AAE7-6480724F0533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B6F5C8-0699-4D9A-9648-EA749FEDC770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4ABE-BBC3-40B4-B670-C857E3005BD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4ABE-BBC3-40B4-B670-C857E3005BD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4ABE-BBC3-40B4-B670-C857E3005BD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4ABE-BBC3-40B4-B670-C857E3005BD6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4ABE-BBC3-40B4-B670-C857E3005BD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8A01-1358-4890-A728-63CE8F3224C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B7D0A-6457-4E0D-B625-52D5BD707C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78196-F924-4BFC-8818-5A9BFCA00B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9E6F4-E852-415D-826B-6937B6EED6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67538" y="648811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E05299-AB02-41C4-B1A3-8F241A6354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67538" y="648811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1C7347-5392-46E1-8B7C-CCE005C7E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A518F-AE1F-465A-9D06-098F17E39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2A39B-967A-4FBF-BB80-AEC2EE33CE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74CA-FA9F-48A7-B0B6-51062D130E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05C78-214D-4953-91E5-6901AEE148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56C41-0877-43DC-BFDF-13D457063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56412-7185-4460-BE6D-46A9492389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A54F4-CC1D-4B5A-978F-2CC5C0C425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DC7BE-70C6-4228-B096-B45D637F42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EFFD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7538" y="64881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E8FEBA-06FE-43C0-AA2E-57BABD6A54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29.png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28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7.png"/><Relationship Id="rId5" Type="http://schemas.openxmlformats.org/officeDocument/2006/relationships/tags" Target="../tags/tag14.xml"/><Relationship Id="rId10" Type="http://schemas.openxmlformats.org/officeDocument/2006/relationships/image" Target="../media/image26.png"/><Relationship Id="rId4" Type="http://schemas.openxmlformats.org/officeDocument/2006/relationships/tags" Target="../tags/tag13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0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6.xml"/><Relationship Id="rId7" Type="http://schemas.openxmlformats.org/officeDocument/2006/relationships/image" Target="../media/image1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5.wmf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87375"/>
            <a:ext cx="8371936" cy="1470025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CS164: Shape Registration</a:t>
            </a:r>
            <a:endParaRPr lang="en-US" i="1" dirty="0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457200" y="2133600"/>
            <a:ext cx="8305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5203825" y="2814638"/>
            <a:ext cx="37576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Leonidas Guibas</a:t>
            </a:r>
          </a:p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Science Dept.</a:t>
            </a:r>
          </a:p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Stanford University</a:t>
            </a:r>
          </a:p>
          <a:p>
            <a:endParaRPr lang="en-US" sz="2400" dirty="0">
              <a:solidFill>
                <a:srgbClr val="CC3300"/>
              </a:solidFill>
            </a:endParaRPr>
          </a:p>
        </p:txBody>
      </p:sp>
      <p:pic>
        <p:nvPicPr>
          <p:cNvPr id="114" name="Picture 9" descr="SU_Seal_Card_po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29409" y="4562475"/>
            <a:ext cx="1920732" cy="192073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lide Number Placeholder 1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7D0A-6457-4E0D-B625-52D5BD707C0D}" type="slidenum">
              <a:rPr lang="en-US" smtClean="0"/>
              <a:pPr/>
              <a:t>1</a:t>
            </a:fld>
            <a:endParaRPr lang="en-US"/>
          </a:p>
        </p:txBody>
      </p:sp>
      <p:graphicFrame>
        <p:nvGraphicFramePr>
          <p:cNvPr id="112" name="Object 8"/>
          <p:cNvGraphicFramePr>
            <a:graphicFrameLocks noChangeAspect="1"/>
          </p:cNvGraphicFramePr>
          <p:nvPr/>
        </p:nvGraphicFramePr>
        <p:xfrm>
          <a:off x="1094827" y="3538186"/>
          <a:ext cx="3135312" cy="2105025"/>
        </p:xfrm>
        <a:graphic>
          <a:graphicData uri="http://schemas.openxmlformats.org/presentationml/2006/ole">
            <p:oleObj spid="_x0000_s807937" name="Image" r:id="rId6" imgW="7606349" imgH="5104762" progId="">
              <p:embed/>
            </p:oleObj>
          </a:graphicData>
        </a:graphic>
      </p:graphicFrame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8"/>
              </a:rPr>
              <a:t>A</a:t>
            </a:r>
            <a:r>
              <a:rPr lang="en-US" smtClean="0">
                <a:latin typeface="LCMSS8"/>
              </a:rPr>
              <a:t>A</a:t>
            </a:r>
            <a:r>
              <a:rPr lang="en-US" smtClean="0">
                <a:latin typeface="CMSY8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Simplest Case: Rigid Alignment,</a:t>
            </a:r>
            <a:br>
              <a:rPr lang="en-US" sz="3600" dirty="0" smtClean="0"/>
            </a:br>
            <a:r>
              <a:rPr lang="en-US" sz="3600" dirty="0" smtClean="0"/>
              <a:t>Given </a:t>
            </a:r>
            <a:r>
              <a:rPr lang="en-US" sz="3600" dirty="0"/>
              <a:t>Correspondences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800" dirty="0"/>
              <a:t>We are given two sets of corresponding points </a:t>
            </a:r>
            <a:r>
              <a:rPr lang="en-US" sz="1800" i="1" dirty="0"/>
              <a:t>x</a:t>
            </a:r>
            <a:r>
              <a:rPr lang="en-US" sz="1800" baseline="-25000" dirty="0"/>
              <a:t>1</a:t>
            </a:r>
            <a:r>
              <a:rPr lang="en-US" sz="1800" dirty="0"/>
              <a:t>, </a:t>
            </a:r>
            <a:r>
              <a:rPr lang="en-US" sz="1800" i="1" dirty="0"/>
              <a:t>x</a:t>
            </a:r>
            <a:r>
              <a:rPr lang="en-US" sz="1800" baseline="-25000" dirty="0"/>
              <a:t>2</a:t>
            </a:r>
            <a:r>
              <a:rPr lang="en-US" sz="1800" dirty="0"/>
              <a:t>, ..., </a:t>
            </a:r>
            <a:r>
              <a:rPr lang="en-US" sz="1800" i="1" dirty="0" err="1"/>
              <a:t>x</a:t>
            </a:r>
            <a:r>
              <a:rPr lang="en-US" sz="1800" i="1" baseline="-25000" dirty="0" err="1"/>
              <a:t>n</a:t>
            </a:r>
            <a:r>
              <a:rPr lang="en-US" sz="1800" dirty="0"/>
              <a:t> and </a:t>
            </a:r>
            <a:r>
              <a:rPr lang="en-US" sz="1800" i="1" dirty="0"/>
              <a:t>y</a:t>
            </a:r>
            <a:r>
              <a:rPr lang="en-US" sz="1800" baseline="-25000" dirty="0"/>
              <a:t>1</a:t>
            </a:r>
            <a:r>
              <a:rPr lang="en-US" sz="1800" dirty="0"/>
              <a:t>, </a:t>
            </a:r>
            <a:r>
              <a:rPr lang="en-US" sz="1800" i="1" dirty="0"/>
              <a:t>y</a:t>
            </a:r>
            <a:r>
              <a:rPr lang="en-US" sz="1800" baseline="-25000" dirty="0"/>
              <a:t>2</a:t>
            </a:r>
            <a:r>
              <a:rPr lang="en-US" sz="1800" dirty="0"/>
              <a:t>, ..., </a:t>
            </a:r>
            <a:r>
              <a:rPr lang="en-US" sz="1800" i="1" dirty="0" err="1"/>
              <a:t>y</a:t>
            </a:r>
            <a:r>
              <a:rPr lang="en-US" sz="1800" baseline="-25000" dirty="0" err="1"/>
              <a:t>n</a:t>
            </a:r>
            <a:r>
              <a:rPr lang="en-US" sz="1800" dirty="0"/>
              <a:t> in </a:t>
            </a:r>
            <a:r>
              <a:rPr lang="en-US" sz="1800" i="1" dirty="0"/>
              <a:t>E</a:t>
            </a:r>
            <a:r>
              <a:rPr lang="en-US" sz="1800" baseline="30000" dirty="0"/>
              <a:t>3</a:t>
            </a:r>
            <a:r>
              <a:rPr lang="en-US" sz="1800" dirty="0"/>
              <a:t>. We wish to compute the rigid transform </a:t>
            </a:r>
            <a:r>
              <a:rPr lang="en-US" sz="1800" i="1" dirty="0"/>
              <a:t>T </a:t>
            </a:r>
            <a:r>
              <a:rPr lang="en-US" sz="1800" dirty="0"/>
              <a:t>that best aligns </a:t>
            </a:r>
            <a:r>
              <a:rPr lang="en-US" sz="1800" i="1" dirty="0"/>
              <a:t>x</a:t>
            </a:r>
            <a:r>
              <a:rPr lang="en-US" sz="1800" baseline="-25000" dirty="0"/>
              <a:t>1</a:t>
            </a:r>
            <a:r>
              <a:rPr lang="en-US" sz="1800" dirty="0"/>
              <a:t> to </a:t>
            </a:r>
            <a:r>
              <a:rPr lang="en-US" sz="1800" i="1" dirty="0"/>
              <a:t>y</a:t>
            </a:r>
            <a:r>
              <a:rPr lang="en-US" sz="1800" baseline="-25000" dirty="0"/>
              <a:t>1</a:t>
            </a:r>
            <a:r>
              <a:rPr lang="en-US" sz="1800" dirty="0"/>
              <a:t>, </a:t>
            </a:r>
            <a:r>
              <a:rPr lang="en-US" sz="1800" i="1" dirty="0"/>
              <a:t>x</a:t>
            </a:r>
            <a:r>
              <a:rPr lang="en-US" sz="1800" baseline="-25000" dirty="0"/>
              <a:t>2</a:t>
            </a:r>
            <a:r>
              <a:rPr lang="en-US" sz="1800" dirty="0"/>
              <a:t> to </a:t>
            </a:r>
            <a:r>
              <a:rPr lang="en-US" sz="1800" i="1" dirty="0"/>
              <a:t>y</a:t>
            </a:r>
            <a:r>
              <a:rPr lang="en-US" sz="1800" baseline="-25000" dirty="0"/>
              <a:t>2</a:t>
            </a:r>
            <a:r>
              <a:rPr lang="en-US" sz="1800" dirty="0"/>
              <a:t>, ..., and </a:t>
            </a:r>
            <a:r>
              <a:rPr lang="en-US" sz="1800" i="1" dirty="0" err="1"/>
              <a:t>x</a:t>
            </a:r>
            <a:r>
              <a:rPr lang="en-US" sz="1800" i="1" baseline="-25000" dirty="0" err="1"/>
              <a:t>n</a:t>
            </a:r>
            <a:r>
              <a:rPr lang="en-US" sz="1800" dirty="0"/>
              <a:t> to </a:t>
            </a:r>
            <a:r>
              <a:rPr lang="en-US" sz="1800" i="1" dirty="0" err="1"/>
              <a:t>y</a:t>
            </a:r>
            <a:r>
              <a:rPr lang="en-US" sz="1800" i="1" baseline="-25000" dirty="0" err="1"/>
              <a:t>n</a:t>
            </a:r>
            <a:r>
              <a:rPr lang="en-US" sz="1800" dirty="0"/>
              <a:t>.</a:t>
            </a:r>
          </a:p>
          <a:p>
            <a:r>
              <a:rPr lang="en-US" sz="1800" dirty="0"/>
              <a:t>We define the error to be minimized by</a:t>
            </a:r>
          </a:p>
          <a:p>
            <a:pPr>
              <a:buFontTx/>
              <a:buNone/>
            </a:pPr>
            <a:endParaRPr lang="en-US" sz="1800" i="1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/>
              <a:t>Old Problem:</a:t>
            </a:r>
          </a:p>
          <a:p>
            <a:pPr lvl="1"/>
            <a:r>
              <a:rPr lang="en-US" sz="1800"/>
              <a:t>Known and solved as the </a:t>
            </a:r>
            <a:r>
              <a:rPr lang="en-US" sz="1800" i="1">
                <a:solidFill>
                  <a:srgbClr val="CC3300"/>
                </a:solidFill>
              </a:rPr>
              <a:t>orthogonal Procrustes problem</a:t>
            </a:r>
            <a:r>
              <a:rPr lang="en-US" sz="1800"/>
              <a:t> in Factor Analysis (Statistics) [Sh</a:t>
            </a:r>
            <a:r>
              <a:rPr lang="en-US" sz="1800">
                <a:cs typeface="Arial" charset="0"/>
              </a:rPr>
              <a:t>ö</a:t>
            </a:r>
            <a:r>
              <a:rPr lang="en-US" sz="1800"/>
              <a:t>nemann, 1966]</a:t>
            </a:r>
          </a:p>
          <a:p>
            <a:pPr lvl="1"/>
            <a:r>
              <a:rPr lang="en-US" sz="1800"/>
              <a:t>Known and solved as the </a:t>
            </a:r>
            <a:r>
              <a:rPr lang="en-US" sz="1800" i="1">
                <a:solidFill>
                  <a:srgbClr val="CC3300"/>
                </a:solidFill>
              </a:rPr>
              <a:t>absolute orientation problem</a:t>
            </a:r>
            <a:r>
              <a:rPr lang="en-US" sz="1800"/>
              <a:t> in Photogrammetry [Horn, 1986]</a:t>
            </a:r>
          </a:p>
          <a:p>
            <a:pPr lvl="1"/>
            <a:r>
              <a:rPr lang="en-US" sz="1800"/>
              <a:t>Also in robotics, graphics, medical image analysis, statistical theories of shape, etc ...</a:t>
            </a:r>
          </a:p>
          <a:p>
            <a:pPr lvl="1">
              <a:buFontTx/>
              <a:buNone/>
            </a:pPr>
            <a:endParaRPr lang="en-US" sz="1800"/>
          </a:p>
        </p:txBody>
      </p:sp>
      <p:pic>
        <p:nvPicPr>
          <p:cNvPr id="1024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191000"/>
            <a:ext cx="390366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58795" y="5647037"/>
            <a:ext cx="314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MSE error, RMS distance,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SVD-Based </a:t>
            </a:r>
            <a:r>
              <a:rPr lang="en-US" dirty="0"/>
              <a:t>Solution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 rigid motion </a:t>
            </a:r>
            <a:r>
              <a:rPr lang="en-US" sz="1800" i="1" dirty="0"/>
              <a:t>T</a:t>
            </a:r>
            <a:r>
              <a:rPr lang="en-US" sz="1800" dirty="0"/>
              <a:t> is a combination of a translation </a:t>
            </a:r>
            <a:r>
              <a:rPr lang="en-US" sz="1800" i="1" dirty="0"/>
              <a:t>a</a:t>
            </a:r>
            <a:r>
              <a:rPr lang="en-US" sz="1800" dirty="0"/>
              <a:t> and a rotation </a:t>
            </a:r>
            <a:r>
              <a:rPr lang="en-US" sz="1800" i="1" dirty="0"/>
              <a:t>R</a:t>
            </a:r>
            <a:r>
              <a:rPr lang="en-US" sz="1800" dirty="0"/>
              <a:t>, so that </a:t>
            </a:r>
            <a:r>
              <a:rPr lang="en-US" sz="1800" i="1" dirty="0"/>
              <a:t>T</a:t>
            </a:r>
            <a:r>
              <a:rPr lang="en-US" sz="1800" dirty="0"/>
              <a:t>(</a:t>
            </a:r>
            <a:r>
              <a:rPr lang="en-US" sz="1800" i="1" dirty="0"/>
              <a:t>x</a:t>
            </a:r>
            <a:r>
              <a:rPr lang="en-US" sz="1800" dirty="0"/>
              <a:t>) = </a:t>
            </a:r>
            <a:r>
              <a:rPr lang="en-US" sz="1800" i="1" dirty="0"/>
              <a:t>R</a:t>
            </a:r>
            <a:r>
              <a:rPr lang="en-US" sz="1800" dirty="0"/>
              <a:t>(</a:t>
            </a:r>
            <a:r>
              <a:rPr lang="en-US" sz="1800" i="1" dirty="0"/>
              <a:t>x</a:t>
            </a:r>
            <a:r>
              <a:rPr lang="en-US" sz="1800" dirty="0"/>
              <a:t>) + </a:t>
            </a:r>
            <a:r>
              <a:rPr lang="en-US" sz="1800" i="1" dirty="0"/>
              <a:t>a</a:t>
            </a:r>
            <a:r>
              <a:rPr lang="en-US" sz="1800" dirty="0"/>
              <a:t>.</a:t>
            </a:r>
          </a:p>
          <a:p>
            <a:r>
              <a:rPr lang="en-US" sz="1800" dirty="0"/>
              <a:t>If we place the origin of our coordinate system at the mean of the </a:t>
            </a:r>
            <a:r>
              <a:rPr lang="en-US" sz="1800" i="1" dirty="0"/>
              <a:t>x</a:t>
            </a:r>
            <a:r>
              <a:rPr lang="en-US" sz="1800" i="1" baseline="-25000" dirty="0"/>
              <a:t>i</a:t>
            </a:r>
            <a:r>
              <a:rPr lang="en-US" sz="1800" dirty="0"/>
              <a:t>’s, then the quantity to be minimized simplifies to (up to some constants):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Note that the translational and rotational parts factor. The translational part </a:t>
            </a:r>
            <a:r>
              <a:rPr lang="en-US" sz="1800" i="1" dirty="0"/>
              <a:t>a</a:t>
            </a:r>
            <a:r>
              <a:rPr lang="en-US" sz="1800" dirty="0"/>
              <a:t> </a:t>
            </a:r>
            <a:r>
              <a:rPr lang="en-US" sz="1800" dirty="0" smtClean="0"/>
              <a:t>can easily be seen to </a:t>
            </a:r>
            <a:r>
              <a:rPr lang="en-US" sz="1800" dirty="0"/>
              <a:t>be</a:t>
            </a:r>
          </a:p>
        </p:txBody>
      </p:sp>
      <p:pic>
        <p:nvPicPr>
          <p:cNvPr id="12296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8863" y="3054350"/>
            <a:ext cx="66452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9763" y="5181600"/>
            <a:ext cx="2149475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003925" y="5141913"/>
            <a:ext cx="2622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The centroids of the two</a:t>
            </a:r>
          </a:p>
          <a:p>
            <a:r>
              <a:rPr lang="en-US">
                <a:solidFill>
                  <a:srgbClr val="CC3300"/>
                </a:solidFill>
              </a:rPr>
              <a:t>point sets have to be</a:t>
            </a:r>
          </a:p>
          <a:p>
            <a:r>
              <a:rPr lang="en-US">
                <a:solidFill>
                  <a:srgbClr val="CC3300"/>
                </a:solidFill>
              </a:rPr>
              <a:t>aligned!</a:t>
            </a:r>
          </a:p>
        </p:txBody>
      </p:sp>
      <p:sp>
        <p:nvSpPr>
          <p:cNvPr id="7" name="Oval 6"/>
          <p:cNvSpPr/>
          <p:nvPr/>
        </p:nvSpPr>
        <p:spPr>
          <a:xfrm>
            <a:off x="1723767" y="3091249"/>
            <a:ext cx="2866767" cy="1118286"/>
          </a:xfrm>
          <a:prstGeom prst="ellipse">
            <a:avLst/>
          </a:prstGeom>
          <a:solidFill>
            <a:schemeClr val="accent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46821" y="3091249"/>
            <a:ext cx="2866767" cy="1118286"/>
          </a:xfrm>
          <a:prstGeom prst="ellipse">
            <a:avLst/>
          </a:prstGeom>
          <a:solidFill>
            <a:schemeClr val="accent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Rotation Part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600"/>
              <a:t>Define</a:t>
            </a:r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Here </a:t>
            </a:r>
            <a:r>
              <a:rPr lang="en-US" sz="1600" i="1"/>
              <a:t>X</a:t>
            </a:r>
            <a:r>
              <a:rPr lang="en-US" sz="1600"/>
              <a:t> and </a:t>
            </a:r>
            <a:r>
              <a:rPr lang="en-US" sz="1600" i="1"/>
              <a:t>Y</a:t>
            </a:r>
            <a:r>
              <a:rPr lang="en-US" sz="1600"/>
              <a:t> are 3 by </a:t>
            </a:r>
            <a:r>
              <a:rPr lang="en-US" sz="1600" i="1"/>
              <a:t>n</a:t>
            </a:r>
            <a:r>
              <a:rPr lang="en-US" sz="1600"/>
              <a:t> matrices.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/>
              <a:t>Now compute the SVD*</a:t>
            </a:r>
          </a:p>
          <a:p>
            <a:endParaRPr lang="en-US" sz="1800"/>
          </a:p>
          <a:p>
            <a:endParaRPr lang="en-US" sz="1800"/>
          </a:p>
          <a:p>
            <a:r>
              <a:rPr lang="en-US" sz="1800" i="1"/>
              <a:t>U</a:t>
            </a:r>
            <a:r>
              <a:rPr lang="en-US" sz="1800"/>
              <a:t> and </a:t>
            </a:r>
            <a:r>
              <a:rPr lang="en-US" sz="1800" i="1"/>
              <a:t>V</a:t>
            </a:r>
            <a:r>
              <a:rPr lang="en-US" sz="1800"/>
              <a:t> are 3 by 3 orthogonal matrices, and </a:t>
            </a:r>
            <a:r>
              <a:rPr lang="en-US" sz="1800" i="1"/>
              <a:t>D</a:t>
            </a:r>
            <a:r>
              <a:rPr lang="en-US" sz="1800"/>
              <a:t> is a diagonal matrix with decreasing non-negative entries along the diagonal (the singular values).</a:t>
            </a:r>
          </a:p>
          <a:p>
            <a:r>
              <a:rPr lang="en-US" sz="1800"/>
              <a:t>Define </a:t>
            </a:r>
            <a:r>
              <a:rPr lang="en-US" sz="1800" i="1"/>
              <a:t>S</a:t>
            </a:r>
            <a:r>
              <a:rPr lang="en-US" sz="1800"/>
              <a:t> by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Then</a:t>
            </a:r>
          </a:p>
        </p:txBody>
      </p:sp>
      <p:pic>
        <p:nvPicPr>
          <p:cNvPr id="14347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7325" y="2122488"/>
            <a:ext cx="29940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5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5562600"/>
            <a:ext cx="2276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6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013" y="2060575"/>
            <a:ext cx="3230562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61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7425" y="4554538"/>
            <a:ext cx="3622675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914400" y="6491288"/>
            <a:ext cx="3949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*SVD = singular value decomposition</a:t>
            </a: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609600" y="5410200"/>
            <a:ext cx="990600" cy="304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/>
              <a:t>X</a:t>
            </a: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 rot="-5400000">
            <a:off x="1905000" y="5410200"/>
            <a:ext cx="990600" cy="304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3124200" y="5410200"/>
            <a:ext cx="304800" cy="304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367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5486400"/>
            <a:ext cx="1460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68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5473700"/>
            <a:ext cx="238125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160588" y="5410200"/>
            <a:ext cx="430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Y</a:t>
            </a:r>
            <a:r>
              <a:rPr lang="en-US" i="1" baseline="30000"/>
              <a:t>T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6308725" y="6288088"/>
            <a:ext cx="221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CC3300"/>
                </a:solidFill>
              </a:rPr>
              <a:t>O</a:t>
            </a:r>
            <a:r>
              <a:rPr lang="en-US" sz="2400">
                <a:solidFill>
                  <a:srgbClr val="CC3300"/>
                </a:solidFill>
              </a:rPr>
              <a:t>(</a:t>
            </a:r>
            <a:r>
              <a:rPr lang="en-US" sz="2400" i="1">
                <a:solidFill>
                  <a:srgbClr val="CC3300"/>
                </a:solidFill>
              </a:rPr>
              <a:t>n</a:t>
            </a:r>
            <a:r>
              <a:rPr lang="en-US" sz="2400">
                <a:solidFill>
                  <a:srgbClr val="CC3300"/>
                </a:solidFill>
              </a:rPr>
              <a:t>) algorithm!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Correspondences?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 dirty="0"/>
              <a:t>A chicken-and-egg problem:</a:t>
            </a:r>
            <a:r>
              <a:rPr lang="en-US" sz="2400" dirty="0"/>
              <a:t> if we knew the optimal aligning transform, then we could get correspondences by </a:t>
            </a:r>
            <a:r>
              <a:rPr lang="en-US" sz="2400" dirty="0">
                <a:solidFill>
                  <a:srgbClr val="CC3300"/>
                </a:solidFill>
              </a:rPr>
              <a:t>proximity</a:t>
            </a:r>
            <a:r>
              <a:rPr lang="en-US" sz="2400" dirty="0"/>
              <a:t> (possibly with the aid of some </a:t>
            </a:r>
            <a:r>
              <a:rPr lang="en-US" sz="2400" dirty="0" smtClean="0"/>
              <a:t>global adjustment, e.g., dynamic </a:t>
            </a:r>
            <a:r>
              <a:rPr lang="en-US" sz="2400" dirty="0"/>
              <a:t>programming)</a:t>
            </a:r>
            <a:endParaRPr lang="en-US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09800" y="3251200"/>
            <a:ext cx="1598613" cy="482600"/>
          </a:xfrm>
          <a:prstGeom prst="rect">
            <a:avLst/>
          </a:prstGeom>
          <a:solidFill>
            <a:schemeClr val="accent1">
              <a:alpha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3300"/>
                </a:solidFill>
              </a:rPr>
              <a:t>Transform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029200" y="3251200"/>
            <a:ext cx="2619375" cy="482600"/>
          </a:xfrm>
          <a:prstGeom prst="rect">
            <a:avLst/>
          </a:prstGeom>
          <a:solidFill>
            <a:schemeClr val="accent1">
              <a:alpha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3300"/>
                </a:solidFill>
              </a:rPr>
              <a:t>Correspondences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3962400" y="3340100"/>
            <a:ext cx="914400" cy="3048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822325" y="3925888"/>
            <a:ext cx="5961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Guess one, estimate the other, and </a:t>
            </a:r>
            <a:r>
              <a:rPr lang="en-US" sz="2400" i="1">
                <a:solidFill>
                  <a:srgbClr val="CC3300"/>
                </a:solidFill>
              </a:rPr>
              <a:t>iterate!</a:t>
            </a:r>
          </a:p>
          <a:p>
            <a:endParaRPr lang="en-US" sz="2400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914400" y="4800600"/>
            <a:ext cx="72390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dirty="0"/>
              <a:t> Correspondences from proximity (</a:t>
            </a:r>
            <a:r>
              <a:rPr lang="en-US" dirty="0">
                <a:solidFill>
                  <a:srgbClr val="CC3300"/>
                </a:solidFill>
              </a:rPr>
              <a:t>Iterated Closest Pair</a:t>
            </a:r>
            <a:r>
              <a:rPr lang="en-US" dirty="0"/>
              <a:t>)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dirty="0"/>
              <a:t> Correspondences from local shape </a:t>
            </a:r>
            <a:r>
              <a:rPr lang="en-US" dirty="0" smtClean="0"/>
              <a:t>descriptors (</a:t>
            </a:r>
            <a:r>
              <a:rPr lang="en-US" dirty="0" smtClean="0">
                <a:solidFill>
                  <a:srgbClr val="CC3300"/>
                </a:solidFill>
              </a:rPr>
              <a:t>Shape Features</a:t>
            </a:r>
            <a:r>
              <a:rPr lang="en-US" dirty="0" smtClean="0"/>
              <a:t>)</a:t>
            </a:r>
            <a:endParaRPr lang="en-US" dirty="0"/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dirty="0"/>
              <a:t> Transform from voting schemes (</a:t>
            </a:r>
            <a:r>
              <a:rPr lang="en-US" dirty="0">
                <a:solidFill>
                  <a:srgbClr val="CC3300"/>
                </a:solidFill>
              </a:rPr>
              <a:t>Geometric Hashing</a:t>
            </a:r>
            <a:r>
              <a:rPr lang="en-US" dirty="0"/>
              <a:t>)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dirty="0"/>
              <a:t> Combinations</a:t>
            </a:r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 flipV="1">
            <a:off x="6781800" y="4191000"/>
            <a:ext cx="914400" cy="381000"/>
          </a:xfrm>
          <a:prstGeom prst="wedgeRoundRectCallout">
            <a:avLst>
              <a:gd name="adj1" fmla="val -42190"/>
              <a:gd name="adj2" fmla="val 70000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en-US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842125" y="4202113"/>
            <a:ext cx="766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EM like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Aligning 3D Data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dirty="0" smtClean="0"/>
          </a:p>
        </p:txBody>
      </p:sp>
      <p:sp>
        <p:nvSpPr>
          <p:cNvPr id="219145" name="Freeform 9"/>
          <p:cNvSpPr>
            <a:spLocks/>
          </p:cNvSpPr>
          <p:nvPr/>
        </p:nvSpPr>
        <p:spPr bwMode="auto">
          <a:xfrm>
            <a:off x="3421063" y="4052888"/>
            <a:ext cx="2595562" cy="1863725"/>
          </a:xfrm>
          <a:custGeom>
            <a:avLst/>
            <a:gdLst/>
            <a:ahLst/>
            <a:cxnLst>
              <a:cxn ang="0">
                <a:pos x="0" y="1174"/>
              </a:cxn>
              <a:cxn ang="0">
                <a:pos x="280" y="569"/>
              </a:cxn>
              <a:cxn ang="0">
                <a:pos x="987" y="660"/>
              </a:cxn>
              <a:cxn ang="0">
                <a:pos x="1114" y="338"/>
              </a:cxn>
              <a:cxn ang="0">
                <a:pos x="1596" y="27"/>
              </a:cxn>
              <a:cxn ang="0">
                <a:pos x="1350" y="173"/>
              </a:cxn>
            </a:cxnLst>
            <a:rect l="0" t="0" r="r" b="b"/>
            <a:pathLst>
              <a:path w="1635" h="1174">
                <a:moveTo>
                  <a:pt x="0" y="1174"/>
                </a:moveTo>
                <a:cubicBezTo>
                  <a:pt x="57" y="914"/>
                  <a:pt x="115" y="655"/>
                  <a:pt x="280" y="569"/>
                </a:cubicBezTo>
                <a:cubicBezTo>
                  <a:pt x="444" y="483"/>
                  <a:pt x="848" y="699"/>
                  <a:pt x="987" y="660"/>
                </a:cubicBezTo>
                <a:cubicBezTo>
                  <a:pt x="1126" y="622"/>
                  <a:pt x="1013" y="443"/>
                  <a:pt x="1114" y="338"/>
                </a:cubicBezTo>
                <a:cubicBezTo>
                  <a:pt x="1215" y="233"/>
                  <a:pt x="1557" y="54"/>
                  <a:pt x="1596" y="27"/>
                </a:cubicBezTo>
                <a:cubicBezTo>
                  <a:pt x="1635" y="0"/>
                  <a:pt x="1401" y="143"/>
                  <a:pt x="1350" y="173"/>
                </a:cubicBez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9146" name="Freeform 10"/>
          <p:cNvSpPr>
            <a:spLocks/>
          </p:cNvSpPr>
          <p:nvPr/>
        </p:nvSpPr>
        <p:spPr bwMode="auto">
          <a:xfrm>
            <a:off x="2667000" y="3124200"/>
            <a:ext cx="3181350" cy="873125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307" y="367"/>
              </a:cxn>
              <a:cxn ang="0">
                <a:pos x="900" y="22"/>
              </a:cxn>
              <a:cxn ang="0">
                <a:pos x="1428" y="502"/>
              </a:cxn>
              <a:cxn ang="0">
                <a:pos x="1716" y="310"/>
              </a:cxn>
              <a:cxn ang="0">
                <a:pos x="2004" y="310"/>
              </a:cxn>
            </a:cxnLst>
            <a:rect l="0" t="0" r="r" b="b"/>
            <a:pathLst>
              <a:path w="2004" h="550">
                <a:moveTo>
                  <a:pt x="0" y="453"/>
                </a:moveTo>
                <a:cubicBezTo>
                  <a:pt x="50" y="439"/>
                  <a:pt x="157" y="439"/>
                  <a:pt x="307" y="367"/>
                </a:cubicBezTo>
                <a:cubicBezTo>
                  <a:pt x="457" y="295"/>
                  <a:pt x="713" y="0"/>
                  <a:pt x="900" y="22"/>
                </a:cubicBezTo>
                <a:cubicBezTo>
                  <a:pt x="1087" y="44"/>
                  <a:pt x="1292" y="454"/>
                  <a:pt x="1428" y="502"/>
                </a:cubicBezTo>
                <a:cubicBezTo>
                  <a:pt x="1564" y="550"/>
                  <a:pt x="1620" y="342"/>
                  <a:pt x="1716" y="310"/>
                </a:cubicBezTo>
                <a:cubicBezTo>
                  <a:pt x="1812" y="278"/>
                  <a:pt x="1908" y="294"/>
                  <a:pt x="2004" y="310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Point Set Alignment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smtClean="0"/>
              <a:t>Let </a:t>
            </a:r>
            <a:r>
              <a:rPr lang="en-US" i="1" dirty="0" smtClean="0"/>
              <a:t>M</a:t>
            </a:r>
            <a:r>
              <a:rPr lang="en-US" dirty="0" smtClean="0"/>
              <a:t> be a model point set </a:t>
            </a:r>
          </a:p>
          <a:p>
            <a:pPr marL="609600" indent="-609600" eaLnBrk="1" hangingPunct="1"/>
            <a:r>
              <a:rPr lang="en-US" dirty="0" smtClean="0"/>
              <a:t>Let </a:t>
            </a:r>
            <a:r>
              <a:rPr lang="en-US" i="1" dirty="0" smtClean="0"/>
              <a:t>S</a:t>
            </a:r>
            <a:r>
              <a:rPr lang="en-US" dirty="0" smtClean="0"/>
              <a:t> be a scene point set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In the simplest setting: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i="1" dirty="0" smtClean="0"/>
              <a:t>N</a:t>
            </a:r>
            <a:r>
              <a:rPr lang="en-US" i="1" baseline="-25000" dirty="0" smtClean="0"/>
              <a:t>M</a:t>
            </a:r>
            <a:r>
              <a:rPr lang="en-US" dirty="0" smtClean="0"/>
              <a:t> = </a:t>
            </a:r>
            <a:r>
              <a:rPr lang="en-US" i="1" dirty="0" smtClean="0"/>
              <a:t>N</a:t>
            </a:r>
            <a:r>
              <a:rPr lang="en-US" i="1" baseline="-25000" dirty="0" smtClean="0"/>
              <a:t>S</a:t>
            </a:r>
            <a:endParaRPr lang="en-US" dirty="0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dirty="0" smtClean="0"/>
              <a:t>Each point </a:t>
            </a:r>
            <a:r>
              <a:rPr lang="en-US" i="1" dirty="0" smtClean="0"/>
              <a:t>S</a:t>
            </a:r>
            <a:r>
              <a:rPr lang="en-US" i="1" baseline="-25000" dirty="0" smtClean="0"/>
              <a:t>i</a:t>
            </a:r>
            <a:r>
              <a:rPr lang="en-US" dirty="0" smtClean="0"/>
              <a:t> corresponds to </a:t>
            </a:r>
            <a:r>
              <a:rPr lang="en-US" i="1" dirty="0" smtClean="0"/>
              <a:t>M</a:t>
            </a:r>
            <a:r>
              <a:rPr lang="en-US" i="1" baseline="-25000" dirty="0" smtClean="0"/>
              <a:t>i</a:t>
            </a:r>
            <a:r>
              <a:rPr lang="en-US" baseline="-25000" dirty="0" smtClean="0"/>
              <a:t> </a:t>
            </a:r>
            <a:endParaRPr lang="en-US" dirty="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4064" y="3086911"/>
            <a:ext cx="29670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MSE Objective Function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123112" cy="4154487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The MSE objective function is: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The optimal alignment is given by:</a:t>
            </a:r>
            <a:endParaRPr lang="en-US" sz="2800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269739" y="3383177"/>
          <a:ext cx="4362450" cy="814388"/>
        </p:xfrm>
        <a:graphic>
          <a:graphicData uri="http://schemas.openxmlformats.org/presentationml/2006/ole">
            <p:oleObj spid="_x0000_s824322" name="Equation" r:id="rId4" imgW="2450880" imgH="457200" progId="Equation.DSMT4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1295400" y="5562600"/>
          <a:ext cx="4452938" cy="601663"/>
        </p:xfrm>
        <a:graphic>
          <a:graphicData uri="http://schemas.openxmlformats.org/presentationml/2006/ole">
            <p:oleObj spid="_x0000_s824323" name="Equation" r:id="rId5" imgW="16887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Aligning 3D Data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As we saw, if correct correspondences are known, we can find optimal rotation/translation in essentially closed form</a:t>
            </a:r>
          </a:p>
        </p:txBody>
      </p:sp>
      <p:sp>
        <p:nvSpPr>
          <p:cNvPr id="308228" name="Line 4"/>
          <p:cNvSpPr>
            <a:spLocks noChangeShapeType="1"/>
          </p:cNvSpPr>
          <p:nvPr/>
        </p:nvSpPr>
        <p:spPr bwMode="auto">
          <a:xfrm>
            <a:off x="990600" y="4343400"/>
            <a:ext cx="228600" cy="2209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29" name="Line 5"/>
          <p:cNvSpPr>
            <a:spLocks noChangeShapeType="1"/>
          </p:cNvSpPr>
          <p:nvPr/>
        </p:nvSpPr>
        <p:spPr bwMode="auto">
          <a:xfrm flipH="1">
            <a:off x="1609725" y="3813175"/>
            <a:ext cx="222250" cy="18383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30" name="Line 6"/>
          <p:cNvSpPr>
            <a:spLocks noChangeShapeType="1"/>
          </p:cNvSpPr>
          <p:nvPr/>
        </p:nvSpPr>
        <p:spPr bwMode="auto">
          <a:xfrm flipH="1">
            <a:off x="2457450" y="4343400"/>
            <a:ext cx="28575" cy="1371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31" name="Line 7"/>
          <p:cNvSpPr>
            <a:spLocks noChangeShapeType="1"/>
          </p:cNvSpPr>
          <p:nvPr/>
        </p:nvSpPr>
        <p:spPr bwMode="auto">
          <a:xfrm flipH="1">
            <a:off x="3352800" y="4267200"/>
            <a:ext cx="292100" cy="7239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H="1">
            <a:off x="2965450" y="4327525"/>
            <a:ext cx="149225" cy="9842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33" name="Freeform 9"/>
          <p:cNvSpPr>
            <a:spLocks/>
          </p:cNvSpPr>
          <p:nvPr/>
        </p:nvSpPr>
        <p:spPr bwMode="auto">
          <a:xfrm>
            <a:off x="1230313" y="4703763"/>
            <a:ext cx="2595562" cy="1863725"/>
          </a:xfrm>
          <a:custGeom>
            <a:avLst/>
            <a:gdLst/>
            <a:ahLst/>
            <a:cxnLst>
              <a:cxn ang="0">
                <a:pos x="0" y="1174"/>
              </a:cxn>
              <a:cxn ang="0">
                <a:pos x="280" y="569"/>
              </a:cxn>
              <a:cxn ang="0">
                <a:pos x="987" y="660"/>
              </a:cxn>
              <a:cxn ang="0">
                <a:pos x="1114" y="338"/>
              </a:cxn>
              <a:cxn ang="0">
                <a:pos x="1596" y="27"/>
              </a:cxn>
              <a:cxn ang="0">
                <a:pos x="1350" y="173"/>
              </a:cxn>
            </a:cxnLst>
            <a:rect l="0" t="0" r="r" b="b"/>
            <a:pathLst>
              <a:path w="1635" h="1174">
                <a:moveTo>
                  <a:pt x="0" y="1174"/>
                </a:moveTo>
                <a:cubicBezTo>
                  <a:pt x="57" y="914"/>
                  <a:pt x="115" y="655"/>
                  <a:pt x="280" y="569"/>
                </a:cubicBezTo>
                <a:cubicBezTo>
                  <a:pt x="444" y="483"/>
                  <a:pt x="848" y="699"/>
                  <a:pt x="987" y="660"/>
                </a:cubicBezTo>
                <a:cubicBezTo>
                  <a:pt x="1126" y="622"/>
                  <a:pt x="1013" y="443"/>
                  <a:pt x="1114" y="338"/>
                </a:cubicBezTo>
                <a:cubicBezTo>
                  <a:pt x="1215" y="233"/>
                  <a:pt x="1557" y="54"/>
                  <a:pt x="1596" y="27"/>
                </a:cubicBezTo>
                <a:cubicBezTo>
                  <a:pt x="1635" y="0"/>
                  <a:pt x="1401" y="143"/>
                  <a:pt x="1350" y="173"/>
                </a:cubicBez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34" name="Freeform 10"/>
          <p:cNvSpPr>
            <a:spLocks/>
          </p:cNvSpPr>
          <p:nvPr/>
        </p:nvSpPr>
        <p:spPr bwMode="auto">
          <a:xfrm>
            <a:off x="476250" y="3775075"/>
            <a:ext cx="3181350" cy="873125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307" y="367"/>
              </a:cxn>
              <a:cxn ang="0">
                <a:pos x="900" y="22"/>
              </a:cxn>
              <a:cxn ang="0">
                <a:pos x="1428" y="502"/>
              </a:cxn>
              <a:cxn ang="0">
                <a:pos x="1716" y="310"/>
              </a:cxn>
              <a:cxn ang="0">
                <a:pos x="2004" y="310"/>
              </a:cxn>
            </a:cxnLst>
            <a:rect l="0" t="0" r="r" b="b"/>
            <a:pathLst>
              <a:path w="2004" h="550">
                <a:moveTo>
                  <a:pt x="0" y="453"/>
                </a:moveTo>
                <a:cubicBezTo>
                  <a:pt x="50" y="439"/>
                  <a:pt x="157" y="439"/>
                  <a:pt x="307" y="367"/>
                </a:cubicBezTo>
                <a:cubicBezTo>
                  <a:pt x="457" y="295"/>
                  <a:pt x="713" y="0"/>
                  <a:pt x="900" y="22"/>
                </a:cubicBezTo>
                <a:cubicBezTo>
                  <a:pt x="1087" y="44"/>
                  <a:pt x="1292" y="454"/>
                  <a:pt x="1428" y="502"/>
                </a:cubicBezTo>
                <a:cubicBezTo>
                  <a:pt x="1564" y="550"/>
                  <a:pt x="1620" y="342"/>
                  <a:pt x="1716" y="310"/>
                </a:cubicBezTo>
                <a:cubicBezTo>
                  <a:pt x="1812" y="278"/>
                  <a:pt x="1908" y="294"/>
                  <a:pt x="2004" y="310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35" name="AutoShape 11"/>
          <p:cNvSpPr>
            <a:spLocks noChangeArrowheads="1"/>
          </p:cNvSpPr>
          <p:nvPr/>
        </p:nvSpPr>
        <p:spPr bwMode="auto">
          <a:xfrm>
            <a:off x="4114800" y="47625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36" name="Freeform 12"/>
          <p:cNvSpPr>
            <a:spLocks/>
          </p:cNvSpPr>
          <p:nvPr/>
        </p:nvSpPr>
        <p:spPr bwMode="auto">
          <a:xfrm>
            <a:off x="5181600" y="4343400"/>
            <a:ext cx="3181350" cy="873125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307" y="367"/>
              </a:cxn>
              <a:cxn ang="0">
                <a:pos x="900" y="22"/>
              </a:cxn>
              <a:cxn ang="0">
                <a:pos x="1428" y="502"/>
              </a:cxn>
              <a:cxn ang="0">
                <a:pos x="1716" y="310"/>
              </a:cxn>
              <a:cxn ang="0">
                <a:pos x="2004" y="310"/>
              </a:cxn>
            </a:cxnLst>
            <a:rect l="0" t="0" r="r" b="b"/>
            <a:pathLst>
              <a:path w="2004" h="550">
                <a:moveTo>
                  <a:pt x="0" y="453"/>
                </a:moveTo>
                <a:cubicBezTo>
                  <a:pt x="50" y="439"/>
                  <a:pt x="157" y="439"/>
                  <a:pt x="307" y="367"/>
                </a:cubicBezTo>
                <a:cubicBezTo>
                  <a:pt x="457" y="295"/>
                  <a:pt x="713" y="0"/>
                  <a:pt x="900" y="22"/>
                </a:cubicBezTo>
                <a:cubicBezTo>
                  <a:pt x="1087" y="44"/>
                  <a:pt x="1292" y="454"/>
                  <a:pt x="1428" y="502"/>
                </a:cubicBezTo>
                <a:cubicBezTo>
                  <a:pt x="1564" y="550"/>
                  <a:pt x="1620" y="342"/>
                  <a:pt x="1716" y="310"/>
                </a:cubicBezTo>
                <a:cubicBezTo>
                  <a:pt x="1812" y="278"/>
                  <a:pt x="1908" y="294"/>
                  <a:pt x="2004" y="310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37" name="Freeform 13"/>
          <p:cNvSpPr>
            <a:spLocks/>
          </p:cNvSpPr>
          <p:nvPr/>
        </p:nvSpPr>
        <p:spPr bwMode="auto">
          <a:xfrm rot="2063439">
            <a:off x="6019800" y="3962400"/>
            <a:ext cx="2595563" cy="1863725"/>
          </a:xfrm>
          <a:custGeom>
            <a:avLst/>
            <a:gdLst/>
            <a:ahLst/>
            <a:cxnLst>
              <a:cxn ang="0">
                <a:pos x="0" y="1174"/>
              </a:cxn>
              <a:cxn ang="0">
                <a:pos x="280" y="569"/>
              </a:cxn>
              <a:cxn ang="0">
                <a:pos x="987" y="660"/>
              </a:cxn>
              <a:cxn ang="0">
                <a:pos x="1114" y="338"/>
              </a:cxn>
              <a:cxn ang="0">
                <a:pos x="1596" y="27"/>
              </a:cxn>
              <a:cxn ang="0">
                <a:pos x="1350" y="173"/>
              </a:cxn>
            </a:cxnLst>
            <a:rect l="0" t="0" r="r" b="b"/>
            <a:pathLst>
              <a:path w="1635" h="1174">
                <a:moveTo>
                  <a:pt x="0" y="1174"/>
                </a:moveTo>
                <a:cubicBezTo>
                  <a:pt x="57" y="914"/>
                  <a:pt x="115" y="655"/>
                  <a:pt x="280" y="569"/>
                </a:cubicBezTo>
                <a:cubicBezTo>
                  <a:pt x="444" y="483"/>
                  <a:pt x="848" y="699"/>
                  <a:pt x="987" y="660"/>
                </a:cubicBezTo>
                <a:cubicBezTo>
                  <a:pt x="1126" y="622"/>
                  <a:pt x="1013" y="443"/>
                  <a:pt x="1114" y="338"/>
                </a:cubicBezTo>
                <a:cubicBezTo>
                  <a:pt x="1215" y="233"/>
                  <a:pt x="1557" y="54"/>
                  <a:pt x="1596" y="27"/>
                </a:cubicBezTo>
                <a:cubicBezTo>
                  <a:pt x="1635" y="0"/>
                  <a:pt x="1401" y="143"/>
                  <a:pt x="1350" y="173"/>
                </a:cubicBezTo>
              </a:path>
            </a:pathLst>
          </a:custGeom>
          <a:noFill/>
          <a:ln w="50800" cap="flat" cmpd="sng">
            <a:solidFill>
              <a:schemeClr val="accent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Aligning 3D Data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022" y="1495167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How to find correspondences:  User input? Feature detection?  Local shape signatures?</a:t>
            </a:r>
          </a:p>
          <a:p>
            <a:pPr eaLnBrk="1" hangingPunct="1"/>
            <a:r>
              <a:rPr lang="en-US" sz="2800" dirty="0" smtClean="0"/>
              <a:t>Simplest alternative: </a:t>
            </a:r>
            <a:r>
              <a:rPr lang="en-US" sz="2800" dirty="0" smtClean="0">
                <a:solidFill>
                  <a:srgbClr val="FF0000"/>
                </a:solidFill>
              </a:rPr>
              <a:t>assume closest points correspond</a:t>
            </a:r>
            <a:r>
              <a:rPr lang="en-US" sz="2800" dirty="0" smtClean="0"/>
              <a:t> – makes a lot of sense when </a:t>
            </a:r>
            <a:r>
              <a:rPr lang="en-US" sz="2800" i="1" dirty="0" smtClean="0"/>
              <a:t>A</a:t>
            </a:r>
            <a:r>
              <a:rPr lang="en-US" sz="2800" dirty="0" smtClean="0"/>
              <a:t> and </a:t>
            </a:r>
            <a:r>
              <a:rPr lang="en-US" sz="2800" i="1" dirty="0" smtClean="0"/>
              <a:t>B</a:t>
            </a:r>
            <a:r>
              <a:rPr lang="en-US" sz="2800" dirty="0" smtClean="0"/>
              <a:t> are partial scans of the same stationary object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98834" y="3862387"/>
            <a:ext cx="3690937" cy="2995613"/>
            <a:chOff x="671513" y="3771900"/>
            <a:chExt cx="3690937" cy="2995613"/>
          </a:xfrm>
        </p:grpSpPr>
        <p:sp>
          <p:nvSpPr>
            <p:cNvPr id="220169" name="Freeform 9"/>
            <p:cNvSpPr>
              <a:spLocks/>
            </p:cNvSpPr>
            <p:nvPr/>
          </p:nvSpPr>
          <p:spPr bwMode="auto">
            <a:xfrm>
              <a:off x="671513" y="4978400"/>
              <a:ext cx="2701925" cy="1789113"/>
            </a:xfrm>
            <a:custGeom>
              <a:avLst/>
              <a:gdLst/>
              <a:ahLst/>
              <a:cxnLst>
                <a:cxn ang="0">
                  <a:pos x="0" y="1086"/>
                </a:cxn>
                <a:cxn ang="0">
                  <a:pos x="349" y="1012"/>
                </a:cxn>
                <a:cxn ang="0">
                  <a:pos x="632" y="396"/>
                </a:cxn>
                <a:cxn ang="0">
                  <a:pos x="1339" y="487"/>
                </a:cxn>
                <a:cxn ang="0">
                  <a:pos x="1466" y="165"/>
                </a:cxn>
                <a:cxn ang="0">
                  <a:pos x="1702" y="0"/>
                </a:cxn>
              </a:cxnLst>
              <a:rect l="0" t="0" r="r" b="b"/>
              <a:pathLst>
                <a:path w="1702" h="1127">
                  <a:moveTo>
                    <a:pt x="0" y="1086"/>
                  </a:moveTo>
                  <a:cubicBezTo>
                    <a:pt x="56" y="1074"/>
                    <a:pt x="244" y="1127"/>
                    <a:pt x="349" y="1012"/>
                  </a:cubicBezTo>
                  <a:cubicBezTo>
                    <a:pt x="454" y="897"/>
                    <a:pt x="467" y="483"/>
                    <a:pt x="632" y="396"/>
                  </a:cubicBezTo>
                  <a:cubicBezTo>
                    <a:pt x="797" y="309"/>
                    <a:pt x="1200" y="526"/>
                    <a:pt x="1339" y="487"/>
                  </a:cubicBezTo>
                  <a:cubicBezTo>
                    <a:pt x="1478" y="449"/>
                    <a:pt x="1405" y="246"/>
                    <a:pt x="1466" y="165"/>
                  </a:cubicBezTo>
                  <a:cubicBezTo>
                    <a:pt x="1526" y="84"/>
                    <a:pt x="1614" y="42"/>
                    <a:pt x="1702" y="0"/>
                  </a:cubicBezTo>
                </a:path>
              </a:pathLst>
            </a:custGeom>
            <a:noFill/>
            <a:ln w="508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70" name="Freeform 10"/>
            <p:cNvSpPr>
              <a:spLocks/>
            </p:cNvSpPr>
            <p:nvPr/>
          </p:nvSpPr>
          <p:spPr bwMode="auto">
            <a:xfrm>
              <a:off x="990600" y="3771900"/>
              <a:ext cx="3371850" cy="87630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576" y="24"/>
                </a:cxn>
                <a:cxn ang="0">
                  <a:pos x="1104" y="504"/>
                </a:cxn>
                <a:cxn ang="0">
                  <a:pos x="1392" y="312"/>
                </a:cxn>
                <a:cxn ang="0">
                  <a:pos x="2078" y="308"/>
                </a:cxn>
                <a:cxn ang="0">
                  <a:pos x="1668" y="296"/>
                </a:cxn>
              </a:cxnLst>
              <a:rect l="0" t="0" r="r" b="b"/>
              <a:pathLst>
                <a:path w="2124" h="552">
                  <a:moveTo>
                    <a:pt x="0" y="360"/>
                  </a:moveTo>
                  <a:cubicBezTo>
                    <a:pt x="196" y="180"/>
                    <a:pt x="392" y="0"/>
                    <a:pt x="576" y="24"/>
                  </a:cubicBezTo>
                  <a:cubicBezTo>
                    <a:pt x="760" y="48"/>
                    <a:pt x="968" y="456"/>
                    <a:pt x="1104" y="504"/>
                  </a:cubicBezTo>
                  <a:cubicBezTo>
                    <a:pt x="1240" y="552"/>
                    <a:pt x="1230" y="345"/>
                    <a:pt x="1392" y="312"/>
                  </a:cubicBezTo>
                  <a:cubicBezTo>
                    <a:pt x="1554" y="279"/>
                    <a:pt x="2032" y="311"/>
                    <a:pt x="2078" y="308"/>
                  </a:cubicBezTo>
                  <a:cubicBezTo>
                    <a:pt x="2124" y="305"/>
                    <a:pt x="1753" y="298"/>
                    <a:pt x="1668" y="296"/>
                  </a:cubicBezTo>
                </a:path>
              </a:pathLst>
            </a:custGeom>
            <a:noFill/>
            <a:ln w="508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74" name="Line 14"/>
            <p:cNvSpPr>
              <a:spLocks noChangeShapeType="1"/>
            </p:cNvSpPr>
            <p:nvPr/>
          </p:nvSpPr>
          <p:spPr bwMode="auto">
            <a:xfrm>
              <a:off x="990600" y="4343400"/>
              <a:ext cx="612775" cy="13208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75" name="Line 15"/>
            <p:cNvSpPr>
              <a:spLocks noChangeShapeType="1"/>
            </p:cNvSpPr>
            <p:nvPr/>
          </p:nvSpPr>
          <p:spPr bwMode="auto">
            <a:xfrm>
              <a:off x="2819400" y="4572000"/>
              <a:ext cx="152400" cy="7620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76" name="Line 16"/>
            <p:cNvSpPr>
              <a:spLocks noChangeShapeType="1"/>
            </p:cNvSpPr>
            <p:nvPr/>
          </p:nvSpPr>
          <p:spPr bwMode="auto">
            <a:xfrm>
              <a:off x="3276600" y="4267200"/>
              <a:ext cx="76200" cy="6858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77" name="Line 17"/>
            <p:cNvSpPr>
              <a:spLocks noChangeShapeType="1"/>
            </p:cNvSpPr>
            <p:nvPr/>
          </p:nvSpPr>
          <p:spPr bwMode="auto">
            <a:xfrm flipH="1">
              <a:off x="1828800" y="3810000"/>
              <a:ext cx="0" cy="17780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78" name="Line 18"/>
            <p:cNvSpPr>
              <a:spLocks noChangeShapeType="1"/>
            </p:cNvSpPr>
            <p:nvPr/>
          </p:nvSpPr>
          <p:spPr bwMode="auto">
            <a:xfrm flipH="1">
              <a:off x="2593975" y="4572000"/>
              <a:ext cx="73025" cy="11684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33949" y="418586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23884" y="637300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  <p:pic>
        <p:nvPicPr>
          <p:cNvPr id="14" name="Picture 4" descr="gantry-with-david-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622" y="3902242"/>
            <a:ext cx="1778000" cy="2667000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5" name="AutoShape 13"/>
          <p:cNvSpPr>
            <a:spLocks noChangeArrowheads="1"/>
          </p:cNvSpPr>
          <p:nvPr/>
        </p:nvSpPr>
        <p:spPr bwMode="auto">
          <a:xfrm rot="2769782">
            <a:off x="5654844" y="5039226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467350" y="5354053"/>
            <a:ext cx="3676650" cy="1789113"/>
            <a:chOff x="5334000" y="3886200"/>
            <a:chExt cx="3676650" cy="1789113"/>
          </a:xfrm>
        </p:grpSpPr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5638800" y="4267200"/>
              <a:ext cx="3371850" cy="87630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576" y="24"/>
                </a:cxn>
                <a:cxn ang="0">
                  <a:pos x="1104" y="504"/>
                </a:cxn>
                <a:cxn ang="0">
                  <a:pos x="1392" y="312"/>
                </a:cxn>
                <a:cxn ang="0">
                  <a:pos x="2078" y="308"/>
                </a:cxn>
                <a:cxn ang="0">
                  <a:pos x="1668" y="296"/>
                </a:cxn>
              </a:cxnLst>
              <a:rect l="0" t="0" r="r" b="b"/>
              <a:pathLst>
                <a:path w="2124" h="552">
                  <a:moveTo>
                    <a:pt x="0" y="360"/>
                  </a:moveTo>
                  <a:cubicBezTo>
                    <a:pt x="196" y="180"/>
                    <a:pt x="392" y="0"/>
                    <a:pt x="576" y="24"/>
                  </a:cubicBezTo>
                  <a:cubicBezTo>
                    <a:pt x="760" y="48"/>
                    <a:pt x="968" y="456"/>
                    <a:pt x="1104" y="504"/>
                  </a:cubicBezTo>
                  <a:cubicBezTo>
                    <a:pt x="1240" y="552"/>
                    <a:pt x="1230" y="345"/>
                    <a:pt x="1392" y="312"/>
                  </a:cubicBezTo>
                  <a:cubicBezTo>
                    <a:pt x="1554" y="279"/>
                    <a:pt x="2032" y="311"/>
                    <a:pt x="2078" y="308"/>
                  </a:cubicBezTo>
                  <a:cubicBezTo>
                    <a:pt x="2124" y="305"/>
                    <a:pt x="1753" y="298"/>
                    <a:pt x="1668" y="296"/>
                  </a:cubicBezTo>
                </a:path>
              </a:pathLst>
            </a:custGeom>
            <a:noFill/>
            <a:ln w="508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 rot="1659409">
              <a:off x="5334000" y="3886200"/>
              <a:ext cx="2701925" cy="1789113"/>
            </a:xfrm>
            <a:custGeom>
              <a:avLst/>
              <a:gdLst/>
              <a:ahLst/>
              <a:cxnLst>
                <a:cxn ang="0">
                  <a:pos x="0" y="1086"/>
                </a:cxn>
                <a:cxn ang="0">
                  <a:pos x="349" y="1012"/>
                </a:cxn>
                <a:cxn ang="0">
                  <a:pos x="632" y="396"/>
                </a:cxn>
                <a:cxn ang="0">
                  <a:pos x="1339" y="487"/>
                </a:cxn>
                <a:cxn ang="0">
                  <a:pos x="1466" y="165"/>
                </a:cxn>
                <a:cxn ang="0">
                  <a:pos x="1702" y="0"/>
                </a:cxn>
              </a:cxnLst>
              <a:rect l="0" t="0" r="r" b="b"/>
              <a:pathLst>
                <a:path w="1702" h="1127">
                  <a:moveTo>
                    <a:pt x="0" y="1086"/>
                  </a:moveTo>
                  <a:cubicBezTo>
                    <a:pt x="56" y="1074"/>
                    <a:pt x="244" y="1127"/>
                    <a:pt x="349" y="1012"/>
                  </a:cubicBezTo>
                  <a:cubicBezTo>
                    <a:pt x="454" y="897"/>
                    <a:pt x="467" y="483"/>
                    <a:pt x="632" y="396"/>
                  </a:cubicBezTo>
                  <a:cubicBezTo>
                    <a:pt x="797" y="309"/>
                    <a:pt x="1200" y="526"/>
                    <a:pt x="1339" y="487"/>
                  </a:cubicBezTo>
                  <a:cubicBezTo>
                    <a:pt x="1478" y="449"/>
                    <a:pt x="1405" y="246"/>
                    <a:pt x="1466" y="165"/>
                  </a:cubicBezTo>
                  <a:cubicBezTo>
                    <a:pt x="1526" y="84"/>
                    <a:pt x="1614" y="42"/>
                    <a:pt x="1702" y="0"/>
                  </a:cubicBezTo>
                </a:path>
              </a:pathLst>
            </a:custGeom>
            <a:noFill/>
            <a:ln w="508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Aligning 3D Data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Align the </a:t>
            </a:r>
            <a:r>
              <a:rPr lang="en-US" sz="2800" i="1" dirty="0" smtClean="0"/>
              <a:t>A</a:t>
            </a:r>
            <a:r>
              <a:rPr lang="en-US" sz="2800" dirty="0" smtClean="0"/>
              <a:t> points to their closest </a:t>
            </a:r>
            <a:r>
              <a:rPr lang="en-US" sz="2800" i="1" dirty="0" smtClean="0"/>
              <a:t>B</a:t>
            </a:r>
            <a:r>
              <a:rPr lang="en-US" sz="2800" dirty="0" smtClean="0"/>
              <a:t> neighbors, then repeat</a:t>
            </a:r>
          </a:p>
          <a:p>
            <a:pPr eaLnBrk="1" hangingPunct="1"/>
            <a:r>
              <a:rPr lang="en-US" sz="2800" dirty="0" smtClean="0"/>
              <a:t>Converges, if starting positions are </a:t>
            </a:r>
            <a:r>
              <a:rPr lang="en-US" sz="2800" dirty="0" smtClean="0">
                <a:latin typeface="Times New Roman" pitchFamily="18" charset="0"/>
              </a:rPr>
              <a:t>“</a:t>
            </a:r>
            <a:r>
              <a:rPr lang="en-US" sz="2800" dirty="0" smtClean="0"/>
              <a:t>close enough</a:t>
            </a:r>
            <a:r>
              <a:rPr lang="en-US" sz="2800" dirty="0" smtClean="0">
                <a:latin typeface="Times New Roman" pitchFamily="18" charset="0"/>
              </a:rPr>
              <a:t>”</a:t>
            </a:r>
            <a:endParaRPr lang="en-US" sz="2800" dirty="0" smtClean="0"/>
          </a:p>
        </p:txBody>
      </p:sp>
      <p:sp>
        <p:nvSpPr>
          <p:cNvPr id="221188" name="Line 4"/>
          <p:cNvSpPr>
            <a:spLocks noChangeShapeType="1"/>
          </p:cNvSpPr>
          <p:nvPr/>
        </p:nvSpPr>
        <p:spPr bwMode="auto">
          <a:xfrm>
            <a:off x="1000125" y="3374263"/>
            <a:ext cx="47625" cy="50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89" name="Line 5"/>
          <p:cNvSpPr>
            <a:spLocks noChangeShapeType="1"/>
          </p:cNvSpPr>
          <p:nvPr/>
        </p:nvSpPr>
        <p:spPr bwMode="auto">
          <a:xfrm flipH="1">
            <a:off x="1816100" y="2850388"/>
            <a:ext cx="12700" cy="127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0" name="Line 6"/>
          <p:cNvSpPr>
            <a:spLocks noChangeShapeType="1"/>
          </p:cNvSpPr>
          <p:nvPr/>
        </p:nvSpPr>
        <p:spPr bwMode="auto">
          <a:xfrm flipH="1">
            <a:off x="2470150" y="4241400"/>
            <a:ext cx="73025" cy="1143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1" name="Line 7"/>
          <p:cNvSpPr>
            <a:spLocks noChangeShapeType="1"/>
          </p:cNvSpPr>
          <p:nvPr/>
        </p:nvSpPr>
        <p:spPr bwMode="auto">
          <a:xfrm flipH="1">
            <a:off x="3571875" y="4098525"/>
            <a:ext cx="73025" cy="76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2" name="Line 8"/>
          <p:cNvSpPr>
            <a:spLocks noChangeShapeType="1"/>
          </p:cNvSpPr>
          <p:nvPr/>
        </p:nvSpPr>
        <p:spPr bwMode="auto">
          <a:xfrm>
            <a:off x="3187700" y="4104875"/>
            <a:ext cx="6350" cy="635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3" name="Freeform 9"/>
          <p:cNvSpPr>
            <a:spLocks/>
          </p:cNvSpPr>
          <p:nvPr/>
        </p:nvSpPr>
        <p:spPr bwMode="auto">
          <a:xfrm>
            <a:off x="990600" y="3591776"/>
            <a:ext cx="2667000" cy="876300"/>
          </a:xfrm>
          <a:custGeom>
            <a:avLst/>
            <a:gdLst/>
            <a:ahLst/>
            <a:cxnLst>
              <a:cxn ang="0">
                <a:pos x="0" y="360"/>
              </a:cxn>
              <a:cxn ang="0">
                <a:pos x="576" y="24"/>
              </a:cxn>
              <a:cxn ang="0">
                <a:pos x="1104" y="504"/>
              </a:cxn>
              <a:cxn ang="0">
                <a:pos x="1392" y="312"/>
              </a:cxn>
              <a:cxn ang="0">
                <a:pos x="1680" y="312"/>
              </a:cxn>
            </a:cxnLst>
            <a:rect l="0" t="0" r="r" b="b"/>
            <a:pathLst>
              <a:path w="1680" h="552">
                <a:moveTo>
                  <a:pt x="0" y="360"/>
                </a:moveTo>
                <a:cubicBezTo>
                  <a:pt x="196" y="180"/>
                  <a:pt x="392" y="0"/>
                  <a:pt x="576" y="24"/>
                </a:cubicBezTo>
                <a:cubicBezTo>
                  <a:pt x="760" y="48"/>
                  <a:pt x="968" y="456"/>
                  <a:pt x="1104" y="504"/>
                </a:cubicBezTo>
                <a:cubicBezTo>
                  <a:pt x="1240" y="552"/>
                  <a:pt x="1296" y="344"/>
                  <a:pt x="1392" y="312"/>
                </a:cubicBezTo>
                <a:cubicBezTo>
                  <a:pt x="1488" y="280"/>
                  <a:pt x="1584" y="296"/>
                  <a:pt x="1680" y="312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4" name="Freeform 10"/>
          <p:cNvSpPr>
            <a:spLocks/>
          </p:cNvSpPr>
          <p:nvPr/>
        </p:nvSpPr>
        <p:spPr bwMode="auto">
          <a:xfrm rot="-111546">
            <a:off x="914400" y="3756532"/>
            <a:ext cx="2667000" cy="876300"/>
          </a:xfrm>
          <a:custGeom>
            <a:avLst/>
            <a:gdLst/>
            <a:ahLst/>
            <a:cxnLst>
              <a:cxn ang="0">
                <a:pos x="0" y="360"/>
              </a:cxn>
              <a:cxn ang="0">
                <a:pos x="576" y="24"/>
              </a:cxn>
              <a:cxn ang="0">
                <a:pos x="1104" y="504"/>
              </a:cxn>
              <a:cxn ang="0">
                <a:pos x="1392" y="312"/>
              </a:cxn>
              <a:cxn ang="0">
                <a:pos x="1680" y="312"/>
              </a:cxn>
            </a:cxnLst>
            <a:rect l="0" t="0" r="r" b="b"/>
            <a:pathLst>
              <a:path w="1680" h="552">
                <a:moveTo>
                  <a:pt x="0" y="360"/>
                </a:moveTo>
                <a:cubicBezTo>
                  <a:pt x="196" y="180"/>
                  <a:pt x="392" y="0"/>
                  <a:pt x="576" y="24"/>
                </a:cubicBezTo>
                <a:cubicBezTo>
                  <a:pt x="760" y="48"/>
                  <a:pt x="968" y="456"/>
                  <a:pt x="1104" y="504"/>
                </a:cubicBezTo>
                <a:cubicBezTo>
                  <a:pt x="1240" y="552"/>
                  <a:pt x="1296" y="344"/>
                  <a:pt x="1392" y="312"/>
                </a:cubicBezTo>
                <a:cubicBezTo>
                  <a:pt x="1488" y="280"/>
                  <a:pt x="1584" y="296"/>
                  <a:pt x="1680" y="312"/>
                </a:cubicBez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5" name="Freeform 11"/>
          <p:cNvSpPr>
            <a:spLocks/>
          </p:cNvSpPr>
          <p:nvPr/>
        </p:nvSpPr>
        <p:spPr bwMode="auto">
          <a:xfrm>
            <a:off x="5638800" y="3756532"/>
            <a:ext cx="2667000" cy="876300"/>
          </a:xfrm>
          <a:custGeom>
            <a:avLst/>
            <a:gdLst/>
            <a:ahLst/>
            <a:cxnLst>
              <a:cxn ang="0">
                <a:pos x="0" y="360"/>
              </a:cxn>
              <a:cxn ang="0">
                <a:pos x="576" y="24"/>
              </a:cxn>
              <a:cxn ang="0">
                <a:pos x="1104" y="504"/>
              </a:cxn>
              <a:cxn ang="0">
                <a:pos x="1392" y="312"/>
              </a:cxn>
              <a:cxn ang="0">
                <a:pos x="1680" y="312"/>
              </a:cxn>
            </a:cxnLst>
            <a:rect l="0" t="0" r="r" b="b"/>
            <a:pathLst>
              <a:path w="1680" h="552">
                <a:moveTo>
                  <a:pt x="0" y="360"/>
                </a:moveTo>
                <a:cubicBezTo>
                  <a:pt x="196" y="180"/>
                  <a:pt x="392" y="0"/>
                  <a:pt x="576" y="24"/>
                </a:cubicBezTo>
                <a:cubicBezTo>
                  <a:pt x="760" y="48"/>
                  <a:pt x="968" y="456"/>
                  <a:pt x="1104" y="504"/>
                </a:cubicBezTo>
                <a:cubicBezTo>
                  <a:pt x="1240" y="552"/>
                  <a:pt x="1296" y="344"/>
                  <a:pt x="1392" y="312"/>
                </a:cubicBezTo>
                <a:cubicBezTo>
                  <a:pt x="1488" y="280"/>
                  <a:pt x="1584" y="296"/>
                  <a:pt x="1680" y="312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6" name="Freeform 12"/>
          <p:cNvSpPr>
            <a:spLocks/>
          </p:cNvSpPr>
          <p:nvPr/>
        </p:nvSpPr>
        <p:spPr bwMode="auto">
          <a:xfrm>
            <a:off x="5638800" y="3830668"/>
            <a:ext cx="2667000" cy="876300"/>
          </a:xfrm>
          <a:custGeom>
            <a:avLst/>
            <a:gdLst/>
            <a:ahLst/>
            <a:cxnLst>
              <a:cxn ang="0">
                <a:pos x="0" y="360"/>
              </a:cxn>
              <a:cxn ang="0">
                <a:pos x="576" y="24"/>
              </a:cxn>
              <a:cxn ang="0">
                <a:pos x="1104" y="504"/>
              </a:cxn>
              <a:cxn ang="0">
                <a:pos x="1392" y="312"/>
              </a:cxn>
              <a:cxn ang="0">
                <a:pos x="1680" y="312"/>
              </a:cxn>
            </a:cxnLst>
            <a:rect l="0" t="0" r="r" b="b"/>
            <a:pathLst>
              <a:path w="1680" h="552">
                <a:moveTo>
                  <a:pt x="0" y="360"/>
                </a:moveTo>
                <a:cubicBezTo>
                  <a:pt x="196" y="180"/>
                  <a:pt x="392" y="0"/>
                  <a:pt x="576" y="24"/>
                </a:cubicBezTo>
                <a:cubicBezTo>
                  <a:pt x="760" y="48"/>
                  <a:pt x="968" y="456"/>
                  <a:pt x="1104" y="504"/>
                </a:cubicBezTo>
                <a:cubicBezTo>
                  <a:pt x="1240" y="552"/>
                  <a:pt x="1296" y="344"/>
                  <a:pt x="1392" y="312"/>
                </a:cubicBezTo>
                <a:cubicBezTo>
                  <a:pt x="1488" y="280"/>
                  <a:pt x="1584" y="296"/>
                  <a:pt x="1680" y="312"/>
                </a:cubicBezTo>
              </a:path>
            </a:pathLst>
          </a:custGeom>
          <a:noFill/>
          <a:ln w="50800" cap="flat" cmpd="sng">
            <a:solidFill>
              <a:schemeClr val="accent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7" name="AutoShape 13"/>
          <p:cNvSpPr>
            <a:spLocks noChangeArrowheads="1"/>
          </p:cNvSpPr>
          <p:nvPr/>
        </p:nvSpPr>
        <p:spPr bwMode="auto">
          <a:xfrm>
            <a:off x="4114800" y="3972776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8540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3020" y="4792980"/>
            <a:ext cx="4030980" cy="206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77516" y="6256422"/>
            <a:ext cx="569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Successive iterations bring the objects closer together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and Matching</a:t>
            </a:r>
            <a:br>
              <a:rPr lang="en-US" dirty="0" smtClean="0"/>
            </a:br>
            <a:r>
              <a:rPr lang="en-US" dirty="0" smtClean="0"/>
              <a:t>(Partial or Entire)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2458" y="1969851"/>
            <a:ext cx="6498077" cy="2389909"/>
          </a:xfrm>
        </p:spPr>
        <p:txBody>
          <a:bodyPr/>
          <a:lstStyle/>
          <a:p>
            <a:r>
              <a:rPr lang="en-US" dirty="0" smtClean="0"/>
              <a:t>The need to align and match shapes arises in many domains</a:t>
            </a:r>
          </a:p>
          <a:p>
            <a:r>
              <a:rPr lang="en-US" dirty="0" smtClean="0"/>
              <a:t>A classic example is shape acquisition through a 3D scanner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518F-AE1F-465A-9D06-098F17E39C3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8397" y="4679276"/>
            <a:ext cx="1415310" cy="1549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8684" y="4648437"/>
            <a:ext cx="2194286" cy="13714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7" name="Picture 15" descr="david-head-scan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5113" y="4502826"/>
            <a:ext cx="1636647" cy="1748874"/>
          </a:xfrm>
          <a:prstGeom prst="rect">
            <a:avLst/>
          </a:prstGeom>
          <a:noFill/>
        </p:spPr>
      </p:pic>
      <p:pic>
        <p:nvPicPr>
          <p:cNvPr id="8" name="Picture 4" descr="gantry-with-david-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508443"/>
            <a:ext cx="2032000" cy="3048000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Closest Points		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6742112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Given two points </a:t>
            </a:r>
            <a:r>
              <a:rPr lang="en-US" sz="2800" i="1" dirty="0" smtClean="0"/>
              <a:t>r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and </a:t>
            </a:r>
            <a:r>
              <a:rPr lang="en-US" sz="2800" i="1" dirty="0" smtClean="0"/>
              <a:t>r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, their Euclidean distance is: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 Given a point </a:t>
            </a:r>
            <a:r>
              <a:rPr lang="en-US" sz="2800" i="1" dirty="0" smtClean="0"/>
              <a:t>r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and set of points </a:t>
            </a:r>
            <a:r>
              <a:rPr lang="en-US" sz="2800" i="1" dirty="0" smtClean="0"/>
              <a:t>A</a:t>
            </a:r>
            <a:r>
              <a:rPr lang="en-US" sz="2800" dirty="0" smtClean="0"/>
              <a:t> , the Euclidean distance is: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371600" y="3124200"/>
          <a:ext cx="7620000" cy="671513"/>
        </p:xfrm>
        <a:graphic>
          <a:graphicData uri="http://schemas.openxmlformats.org/presentationml/2006/ole">
            <p:oleObj spid="_x0000_s825346" name="Equation" r:id="rId4" imgW="3314520" imgH="291960" progId="Equation.3">
              <p:embed/>
            </p:oleObj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824038" y="5257800"/>
          <a:ext cx="3509962" cy="706438"/>
        </p:xfrm>
        <a:graphic>
          <a:graphicData uri="http://schemas.openxmlformats.org/presentationml/2006/ole">
            <p:oleObj spid="_x0000_s825347" name="Equation" r:id="rId5" imgW="138420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Matches	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199312" cy="3163887"/>
          </a:xfrm>
        </p:spPr>
        <p:txBody>
          <a:bodyPr/>
          <a:lstStyle/>
          <a:p>
            <a:pPr eaLnBrk="1" hangingPunct="1"/>
            <a:r>
              <a:rPr lang="en-US" dirty="0" smtClean="0"/>
              <a:t>The scene</a:t>
            </a:r>
            <a:r>
              <a:rPr lang="en-US" b="1" dirty="0" smtClean="0"/>
              <a:t> </a:t>
            </a:r>
            <a:r>
              <a:rPr lang="en-US" dirty="0" smtClean="0"/>
              <a:t>shape </a:t>
            </a:r>
            <a:r>
              <a:rPr lang="en-US" i="1" dirty="0" smtClean="0"/>
              <a:t>S</a:t>
            </a:r>
            <a:r>
              <a:rPr lang="en-US" dirty="0" smtClean="0"/>
              <a:t> is aligned to be in the best alignment with the model shape </a:t>
            </a:r>
            <a:r>
              <a:rPr lang="en-US" i="1" dirty="0" smtClean="0"/>
              <a:t>M</a:t>
            </a:r>
            <a:endParaRPr lang="en-US" dirty="0" smtClean="0"/>
          </a:p>
          <a:p>
            <a:pPr eaLnBrk="1" hangingPunct="1"/>
            <a:r>
              <a:rPr lang="en-US" dirty="0" smtClean="0"/>
              <a:t>The distance of each point </a:t>
            </a:r>
            <a:r>
              <a:rPr lang="en-US" i="1" dirty="0" smtClean="0"/>
              <a:t>s</a:t>
            </a:r>
            <a:r>
              <a:rPr lang="en-US" dirty="0" smtClean="0"/>
              <a:t> of the scene from the model is :</a:t>
            </a:r>
          </a:p>
          <a:p>
            <a:pPr eaLnBrk="1" hangingPunct="1"/>
            <a:endParaRPr lang="en-US" sz="2800" dirty="0" smtClean="0"/>
          </a:p>
        </p:txBody>
      </p:sp>
      <p:graphicFrame>
        <p:nvGraphicFramePr>
          <p:cNvPr id="3074" name="Rectangle 4"/>
          <p:cNvGraphicFramePr>
            <a:graphicFrameLocks/>
          </p:cNvGraphicFramePr>
          <p:nvPr>
            <p:ph sz="quarter" idx="2"/>
          </p:nvPr>
        </p:nvGraphicFramePr>
        <p:xfrm>
          <a:off x="5564188" y="2017713"/>
          <a:ext cx="2971800" cy="1981200"/>
        </p:xfrm>
        <a:graphic>
          <a:graphicData uri="http://schemas.openxmlformats.org/presentationml/2006/ole">
            <p:oleObj spid="_x0000_s826370" name="Equation" r:id="rId4" imgW="0" imgH="0" progId="Equation.3">
              <p:embed/>
            </p:oleObj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1954213" y="4724400"/>
          <a:ext cx="3841750" cy="833438"/>
        </p:xfrm>
        <a:graphic>
          <a:graphicData uri="http://schemas.openxmlformats.org/presentationml/2006/ole">
            <p:oleObj spid="_x0000_s826371" name="Equation" r:id="rId5" imgW="1346040" imgH="291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Matches 	</a:t>
            </a:r>
          </a:p>
        </p:txBody>
      </p:sp>
      <p:graphicFrame>
        <p:nvGraphicFramePr>
          <p:cNvPr id="4098" name="Rectangle 4"/>
          <p:cNvGraphicFramePr>
            <a:graphicFrameLocks/>
          </p:cNvGraphicFramePr>
          <p:nvPr>
            <p:ph sz="quarter" idx="2"/>
          </p:nvPr>
        </p:nvGraphicFramePr>
        <p:xfrm>
          <a:off x="5564188" y="2017713"/>
          <a:ext cx="2971800" cy="1981200"/>
        </p:xfrm>
        <a:graphic>
          <a:graphicData uri="http://schemas.openxmlformats.org/presentationml/2006/ole">
            <p:oleObj spid="_x0000_s827394" name="Equation" r:id="rId4" imgW="0" imgH="0" progId="Equation.3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1962150" y="2549525"/>
          <a:ext cx="4522788" cy="2246313"/>
        </p:xfrm>
        <a:graphic>
          <a:graphicData uri="http://schemas.openxmlformats.org/presentationml/2006/ole">
            <p:oleObj spid="_x0000_s827395" name="Equation" r:id="rId5" imgW="1917360" imgH="952200" progId="Equation.DSMT4">
              <p:embed/>
            </p:oleObj>
          </a:graphicData>
        </a:graphic>
      </p:graphicFrame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4447674" y="3416968"/>
            <a:ext cx="427522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 </a:t>
            </a:r>
            <a:r>
              <a:rPr lang="en-US" dirty="0">
                <a:latin typeface="Times New Roman" pitchFamily="18" charset="0"/>
              </a:rPr>
              <a:t>–</a:t>
            </a:r>
            <a:r>
              <a:rPr lang="en-US" dirty="0"/>
              <a:t> the closest point operator</a:t>
            </a:r>
          </a:p>
          <a:p>
            <a:pPr>
              <a:spcBef>
                <a:spcPct val="50000"/>
              </a:spcBef>
            </a:pPr>
            <a:r>
              <a:rPr lang="en-US" dirty="0"/>
              <a:t>Y </a:t>
            </a:r>
            <a:r>
              <a:rPr lang="en-US" dirty="0">
                <a:latin typeface="Times New Roman" pitchFamily="18" charset="0"/>
              </a:rPr>
              <a:t>–</a:t>
            </a:r>
            <a:r>
              <a:rPr lang="en-US" dirty="0"/>
              <a:t> the set of closest points to 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Matches 	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8866" y="2017713"/>
            <a:ext cx="7199312" cy="316388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Finding each match is performed in O(</a:t>
            </a:r>
            <a:r>
              <a:rPr lang="en-US" sz="2800" i="1" dirty="0" smtClean="0"/>
              <a:t>N</a:t>
            </a:r>
            <a:r>
              <a:rPr lang="en-US" sz="2800" i="1" baseline="-25000" dirty="0" smtClean="0"/>
              <a:t>M</a:t>
            </a:r>
            <a:r>
              <a:rPr lang="en-US" sz="2800" dirty="0" smtClean="0"/>
              <a:t>) time, in the worst case.</a:t>
            </a:r>
          </a:p>
          <a:p>
            <a:pPr eaLnBrk="1" hangingPunct="1"/>
            <a:r>
              <a:rPr lang="en-US" sz="2800" dirty="0" smtClean="0"/>
              <a:t>Given </a:t>
            </a:r>
            <a:r>
              <a:rPr lang="en-US" sz="2800" i="1" dirty="0" smtClean="0"/>
              <a:t>Y</a:t>
            </a:r>
            <a:r>
              <a:rPr lang="en-US" sz="2800" dirty="0" smtClean="0"/>
              <a:t> we can calculate optimal alignment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i="1" dirty="0" smtClean="0"/>
              <a:t>S</a:t>
            </a:r>
            <a:r>
              <a:rPr lang="en-US" sz="2800" dirty="0" smtClean="0"/>
              <a:t> is then updated to be :</a:t>
            </a:r>
          </a:p>
        </p:txBody>
      </p:sp>
      <p:graphicFrame>
        <p:nvGraphicFramePr>
          <p:cNvPr id="5122" name="Rectangle 4"/>
          <p:cNvGraphicFramePr>
            <a:graphicFrameLocks/>
          </p:cNvGraphicFramePr>
          <p:nvPr>
            <p:ph sz="quarter" idx="2"/>
          </p:nvPr>
        </p:nvGraphicFramePr>
        <p:xfrm>
          <a:off x="5564188" y="2017713"/>
          <a:ext cx="2971800" cy="1981200"/>
        </p:xfrm>
        <a:graphic>
          <a:graphicData uri="http://schemas.openxmlformats.org/presentationml/2006/ole">
            <p:oleObj spid="_x0000_s828418" name="Equation" r:id="rId4" imgW="0" imgH="0" progId="Equation.3">
              <p:embed/>
            </p:oleObj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2494993" y="4041947"/>
          <a:ext cx="3792537" cy="523875"/>
        </p:xfrm>
        <a:graphic>
          <a:graphicData uri="http://schemas.openxmlformats.org/presentationml/2006/ole">
            <p:oleObj spid="_x0000_s828419" name="Equation" r:id="rId5" imgW="1473120" imgH="203040" progId="Equation.3">
              <p:embed/>
            </p:oleObj>
          </a:graphicData>
        </a:graphic>
      </p:graphicFrame>
      <p:graphicFrame>
        <p:nvGraphicFramePr>
          <p:cNvPr id="5124" name="Object 9"/>
          <p:cNvGraphicFramePr>
            <a:graphicFrameLocks noChangeAspect="1"/>
          </p:cNvGraphicFramePr>
          <p:nvPr/>
        </p:nvGraphicFramePr>
        <p:xfrm>
          <a:off x="1676787" y="5539946"/>
          <a:ext cx="3513137" cy="627063"/>
        </p:xfrm>
        <a:graphic>
          <a:graphicData uri="http://schemas.openxmlformats.org/presentationml/2006/ole">
            <p:oleObj spid="_x0000_s828420" name="Equation" r:id="rId6" imgW="12826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Iterated Closest Pair (ICP) Algorithm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362200" y="2047875"/>
            <a:ext cx="4114800" cy="466725"/>
          </a:xfrm>
          <a:prstGeom prst="rect">
            <a:avLst/>
          </a:prstGeom>
          <a:solidFill>
            <a:schemeClr val="accent1">
              <a:alpha val="36862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Init the error to ∞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2362200" y="2809875"/>
            <a:ext cx="4114800" cy="466725"/>
          </a:xfrm>
          <a:prstGeom prst="rect">
            <a:avLst/>
          </a:prstGeom>
          <a:solidFill>
            <a:schemeClr val="accent1">
              <a:alpha val="36862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Calculate </a:t>
            </a:r>
            <a:r>
              <a:rPr lang="en-US" dirty="0" smtClean="0"/>
              <a:t>correspondence</a:t>
            </a:r>
            <a:endParaRPr lang="en-US" dirty="0"/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2362200" y="3571875"/>
            <a:ext cx="4114800" cy="466725"/>
          </a:xfrm>
          <a:prstGeom prst="rect">
            <a:avLst/>
          </a:prstGeom>
          <a:solidFill>
            <a:schemeClr val="accent1">
              <a:alpha val="36862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Calculate alignment</a:t>
            </a: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2362200" y="4343400"/>
            <a:ext cx="4114800" cy="466725"/>
          </a:xfrm>
          <a:prstGeom prst="rect">
            <a:avLst/>
          </a:prstGeom>
          <a:solidFill>
            <a:schemeClr val="accent1">
              <a:alpha val="36862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Apply alignment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2362200" y="5105400"/>
            <a:ext cx="4114800" cy="466725"/>
          </a:xfrm>
          <a:prstGeom prst="rect">
            <a:avLst/>
          </a:prstGeom>
          <a:solidFill>
            <a:schemeClr val="accent1">
              <a:alpha val="36862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Update error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2362200" y="5867400"/>
            <a:ext cx="4114800" cy="466725"/>
          </a:xfrm>
          <a:prstGeom prst="rect">
            <a:avLst/>
          </a:prstGeom>
          <a:solidFill>
            <a:schemeClr val="accent1">
              <a:alpha val="36862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If error &gt; threshold</a:t>
            </a:r>
          </a:p>
        </p:txBody>
      </p:sp>
      <p:sp>
        <p:nvSpPr>
          <p:cNvPr id="29705" name="Line 13"/>
          <p:cNvSpPr>
            <a:spLocks noChangeShapeType="1"/>
          </p:cNvSpPr>
          <p:nvPr/>
        </p:nvSpPr>
        <p:spPr bwMode="auto">
          <a:xfrm>
            <a:off x="6477000" y="61722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06" name="Line 14"/>
          <p:cNvSpPr>
            <a:spLocks noChangeShapeType="1"/>
          </p:cNvSpPr>
          <p:nvPr/>
        </p:nvSpPr>
        <p:spPr bwMode="auto">
          <a:xfrm flipV="1">
            <a:off x="7162800" y="3048000"/>
            <a:ext cx="0" cy="31242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07" name="Line 15"/>
          <p:cNvSpPr>
            <a:spLocks noChangeShapeType="1"/>
          </p:cNvSpPr>
          <p:nvPr/>
        </p:nvSpPr>
        <p:spPr bwMode="auto">
          <a:xfrm flipH="1">
            <a:off x="6477000" y="30480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08" name="Line 16"/>
          <p:cNvSpPr>
            <a:spLocks noChangeShapeType="1"/>
          </p:cNvSpPr>
          <p:nvPr/>
        </p:nvSpPr>
        <p:spPr bwMode="auto">
          <a:xfrm flipH="1">
            <a:off x="4419600" y="2514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09" name="Line 17"/>
          <p:cNvSpPr>
            <a:spLocks noChangeShapeType="1"/>
          </p:cNvSpPr>
          <p:nvPr/>
        </p:nvSpPr>
        <p:spPr bwMode="auto">
          <a:xfrm flipH="1">
            <a:off x="4419600" y="3276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10" name="Line 18"/>
          <p:cNvSpPr>
            <a:spLocks noChangeShapeType="1"/>
          </p:cNvSpPr>
          <p:nvPr/>
        </p:nvSpPr>
        <p:spPr bwMode="auto">
          <a:xfrm flipH="1">
            <a:off x="4419600" y="4038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11" name="Line 19"/>
          <p:cNvSpPr>
            <a:spLocks noChangeShapeType="1"/>
          </p:cNvSpPr>
          <p:nvPr/>
        </p:nvSpPr>
        <p:spPr bwMode="auto">
          <a:xfrm flipH="1">
            <a:off x="4419600" y="4800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12" name="Line 20"/>
          <p:cNvSpPr>
            <a:spLocks noChangeShapeType="1"/>
          </p:cNvSpPr>
          <p:nvPr/>
        </p:nvSpPr>
        <p:spPr bwMode="auto">
          <a:xfrm flipH="1">
            <a:off x="4419600" y="5562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13" name="AutoShape 21"/>
          <p:cNvSpPr>
            <a:spLocks noChangeArrowheads="1"/>
          </p:cNvSpPr>
          <p:nvPr/>
        </p:nvSpPr>
        <p:spPr bwMode="auto">
          <a:xfrm>
            <a:off x="152400" y="2590800"/>
            <a:ext cx="1828800" cy="533400"/>
          </a:xfrm>
          <a:prstGeom prst="wedgeRectCallout">
            <a:avLst>
              <a:gd name="adj1" fmla="val 69968"/>
              <a:gd name="adj2" fmla="val 34819"/>
            </a:avLst>
          </a:prstGeom>
          <a:solidFill>
            <a:srgbClr val="FF99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/>
              <a:t>Y = CP(M,S),e</a:t>
            </a:r>
          </a:p>
        </p:txBody>
      </p:sp>
      <p:sp>
        <p:nvSpPr>
          <p:cNvPr id="29714" name="AutoShape 22"/>
          <p:cNvSpPr>
            <a:spLocks noChangeArrowheads="1"/>
          </p:cNvSpPr>
          <p:nvPr/>
        </p:nvSpPr>
        <p:spPr bwMode="auto">
          <a:xfrm>
            <a:off x="152400" y="3352800"/>
            <a:ext cx="1828800" cy="533400"/>
          </a:xfrm>
          <a:prstGeom prst="wedgeRectCallout">
            <a:avLst>
              <a:gd name="adj1" fmla="val 69968"/>
              <a:gd name="adj2" fmla="val 34819"/>
            </a:avLst>
          </a:prstGeom>
          <a:solidFill>
            <a:srgbClr val="FF99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/>
              <a:t>(rot,trans,d)</a:t>
            </a:r>
          </a:p>
        </p:txBody>
      </p:sp>
      <p:sp>
        <p:nvSpPr>
          <p:cNvPr id="29715" name="AutoShape 23"/>
          <p:cNvSpPr>
            <a:spLocks noChangeArrowheads="1"/>
          </p:cNvSpPr>
          <p:nvPr/>
        </p:nvSpPr>
        <p:spPr bwMode="auto">
          <a:xfrm>
            <a:off x="152400" y="4114800"/>
            <a:ext cx="1828800" cy="533400"/>
          </a:xfrm>
          <a:prstGeom prst="wedgeRectCallout">
            <a:avLst>
              <a:gd name="adj1" fmla="val 69968"/>
              <a:gd name="adj2" fmla="val 34819"/>
            </a:avLst>
          </a:prstGeom>
          <a:solidFill>
            <a:srgbClr val="FF99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 smtClean="0"/>
              <a:t>S’= </a:t>
            </a:r>
            <a:r>
              <a:rPr lang="en-US" sz="1600" dirty="0"/>
              <a:t>rot(S)+trans</a:t>
            </a:r>
          </a:p>
        </p:txBody>
      </p:sp>
      <p:sp>
        <p:nvSpPr>
          <p:cNvPr id="29716" name="AutoShape 24"/>
          <p:cNvSpPr>
            <a:spLocks noChangeArrowheads="1"/>
          </p:cNvSpPr>
          <p:nvPr/>
        </p:nvSpPr>
        <p:spPr bwMode="auto">
          <a:xfrm>
            <a:off x="152400" y="4953000"/>
            <a:ext cx="1828800" cy="533400"/>
          </a:xfrm>
          <a:prstGeom prst="wedgeRectCallout">
            <a:avLst>
              <a:gd name="adj1" fmla="val 69968"/>
              <a:gd name="adj2" fmla="val 34819"/>
            </a:avLst>
          </a:prstGeom>
          <a:solidFill>
            <a:srgbClr val="FF99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dirty="0" smtClean="0"/>
              <a:t>d’ </a:t>
            </a:r>
            <a:r>
              <a:rPr lang="en-US" sz="1800" dirty="0"/>
              <a:t>= d</a:t>
            </a:r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3347480" y="1531681"/>
            <a:ext cx="21600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/>
              <a:t>Besl</a:t>
            </a:r>
            <a:r>
              <a:rPr lang="en-US" dirty="0"/>
              <a:t> &amp; McKay, </a:t>
            </a:r>
            <a:r>
              <a:rPr lang="en-US" dirty="0" smtClean="0"/>
              <a:t>‘92</a:t>
            </a:r>
            <a:r>
              <a:rPr lang="en-US" dirty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Algorithm in Code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function ICP(</a:t>
            </a:r>
            <a:r>
              <a:rPr lang="en-US" sz="1800" dirty="0" err="1" smtClean="0"/>
              <a:t>Scene,Model</a:t>
            </a:r>
            <a:r>
              <a:rPr lang="en-US" sz="1800" dirty="0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begin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E’ </a:t>
            </a:r>
            <a:r>
              <a:rPr lang="en-US" sz="1800" dirty="0" smtClean="0">
                <a:sym typeface="Wingdings" pitchFamily="2" charset="2"/>
              </a:rPr>
              <a:t> + ∞;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(</a:t>
            </a:r>
            <a:r>
              <a:rPr lang="en-US" sz="1800" dirty="0" err="1" smtClean="0"/>
              <a:t>Rot,Trans</a:t>
            </a:r>
            <a:r>
              <a:rPr lang="en-US" sz="1800" dirty="0" smtClean="0"/>
              <a:t>) </a:t>
            </a:r>
            <a:r>
              <a:rPr lang="en-US" sz="1800" dirty="0" smtClean="0">
                <a:sym typeface="Wingdings" pitchFamily="2" charset="2"/>
              </a:rPr>
              <a:t> In Initialize-Alignment</a:t>
            </a:r>
            <a:r>
              <a:rPr lang="en-US" sz="1800" dirty="0" smtClean="0"/>
              <a:t>(</a:t>
            </a:r>
            <a:r>
              <a:rPr lang="en-US" sz="1800" dirty="0" err="1" smtClean="0"/>
              <a:t>Scene,Model</a:t>
            </a:r>
            <a:r>
              <a:rPr lang="en-US" sz="1800" dirty="0" smtClean="0"/>
              <a:t>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ym typeface="Wingdings" pitchFamily="2" charset="2"/>
              </a:rPr>
              <a:t>repeat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ym typeface="Wingdings" pitchFamily="2" charset="2"/>
              </a:rPr>
              <a:t>   	E  E’;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ym typeface="Wingdings" pitchFamily="2" charset="2"/>
              </a:rPr>
              <a:t>   	Aligned-Scene  Apply-Alignment(</a:t>
            </a:r>
            <a:r>
              <a:rPr lang="en-US" sz="1800" dirty="0" err="1" smtClean="0">
                <a:sym typeface="Wingdings" pitchFamily="2" charset="2"/>
              </a:rPr>
              <a:t>Scene,Rot,Trans</a:t>
            </a:r>
            <a:r>
              <a:rPr lang="en-US" sz="1800" dirty="0" smtClean="0">
                <a:sym typeface="Wingdings" pitchFamily="2" charset="2"/>
              </a:rPr>
              <a:t>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ym typeface="Wingdings" pitchFamily="2" charset="2"/>
              </a:rPr>
              <a:t>   	Pairs  Return-Closest-Pairs(Aligned-</a:t>
            </a:r>
            <a:r>
              <a:rPr lang="en-US" sz="1800" dirty="0" err="1" smtClean="0">
                <a:sym typeface="Wingdings" pitchFamily="2" charset="2"/>
              </a:rPr>
              <a:t>Scene,Model</a:t>
            </a:r>
            <a:r>
              <a:rPr lang="en-US" sz="1800" dirty="0" smtClean="0">
                <a:sym typeface="Wingdings" pitchFamily="2" charset="2"/>
              </a:rPr>
              <a:t>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ym typeface="Wingdings" pitchFamily="2" charset="2"/>
              </a:rPr>
              <a:t>   	</a:t>
            </a:r>
            <a:r>
              <a:rPr lang="en-US" sz="1800" dirty="0" smtClean="0"/>
              <a:t>(</a:t>
            </a:r>
            <a:r>
              <a:rPr lang="en-US" sz="1800" dirty="0" err="1" smtClean="0"/>
              <a:t>Rot,Trans,E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Wingdings" pitchFamily="2" charset="2"/>
              </a:rPr>
              <a:t> Update-Alignment(</a:t>
            </a:r>
            <a:r>
              <a:rPr lang="en-US" sz="1800" dirty="0" err="1" smtClean="0">
                <a:sym typeface="Wingdings" pitchFamily="2" charset="2"/>
              </a:rPr>
              <a:t>Scene,Model,Pairs,Rot,Trans</a:t>
            </a:r>
            <a:r>
              <a:rPr lang="en-US" sz="1800" dirty="0" smtClean="0">
                <a:sym typeface="Wingdings" pitchFamily="2" charset="2"/>
              </a:rPr>
              <a:t>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ym typeface="Wingdings" pitchFamily="2" charset="2"/>
              </a:rPr>
              <a:t>Until |E’- E|  &lt; Threshold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ym typeface="Wingdings" pitchFamily="2" charset="2"/>
              </a:rPr>
              <a:t>return (</a:t>
            </a:r>
            <a:r>
              <a:rPr lang="en-US" sz="1800" dirty="0" err="1" smtClean="0">
                <a:sym typeface="Wingdings" pitchFamily="2" charset="2"/>
              </a:rPr>
              <a:t>Rot,Trans</a:t>
            </a:r>
            <a:r>
              <a:rPr lang="en-US" sz="1800" dirty="0" smtClean="0">
                <a:sym typeface="Wingdings" pitchFamily="2" charset="2"/>
              </a:rPr>
              <a:t>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ym typeface="Wingdings" pitchFamily="2" charset="2"/>
              </a:rPr>
              <a:t>end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Convergence Theorem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ICP algorithm always converges monotonically to a local minimum with respect to the MSE distance objective function</a:t>
            </a:r>
          </a:p>
          <a:p>
            <a:pPr lvl="1"/>
            <a:r>
              <a:rPr lang="en-US" dirty="0" smtClean="0"/>
              <a:t>Correspondence step improves error bound – because of nearest neighbor computation</a:t>
            </a:r>
          </a:p>
          <a:p>
            <a:pPr lvl="1"/>
            <a:r>
              <a:rPr lang="en-US" dirty="0" smtClean="0"/>
              <a:t>Rotation/Translation step improves error bound – because of transform 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Convergence Theorem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504112" cy="4114800"/>
          </a:xfrm>
        </p:spPr>
        <p:txBody>
          <a:bodyPr/>
          <a:lstStyle/>
          <a:p>
            <a:pPr eaLnBrk="1" hangingPunct="1"/>
            <a:r>
              <a:rPr lang="en-US" smtClean="0"/>
              <a:t>Correspondence error 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Alignment error: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	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905000" y="2670175"/>
          <a:ext cx="3581400" cy="1216025"/>
        </p:xfrm>
        <a:graphic>
          <a:graphicData uri="http://schemas.openxmlformats.org/presentationml/2006/ole">
            <p:oleObj spid="_x0000_s829442" name="Equation" r:id="rId4" imgW="1346040" imgH="457200" progId="Equation.3">
              <p:embed/>
            </p:oleObj>
          </a:graphicData>
        </a:graphic>
      </p:graphicFrame>
      <p:graphicFrame>
        <p:nvGraphicFramePr>
          <p:cNvPr id="6147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1905000" y="5230813"/>
          <a:ext cx="4897438" cy="968375"/>
        </p:xfrm>
        <a:graphic>
          <a:graphicData uri="http://schemas.openxmlformats.org/presentationml/2006/ole">
            <p:oleObj spid="_x0000_s829443" name="Equation" r:id="rId5" imgW="23112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Time Analysis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Each iteration includes three main steps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     </a:t>
            </a:r>
            <a:r>
              <a:rPr lang="en-US" sz="2800" dirty="0" smtClean="0"/>
              <a:t>A.  Finding the closest points: 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dirty="0" smtClean="0"/>
              <a:t>	     O(</a:t>
            </a:r>
            <a:r>
              <a:rPr lang="en-US" sz="2800" i="1" dirty="0" smtClean="0"/>
              <a:t>N</a:t>
            </a:r>
            <a:r>
              <a:rPr lang="en-US" sz="2800" i="1" baseline="-25000" dirty="0" smtClean="0"/>
              <a:t>M</a:t>
            </a:r>
            <a:r>
              <a:rPr lang="en-US" sz="2800" dirty="0" smtClean="0"/>
              <a:t>) per point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dirty="0" smtClean="0"/>
              <a:t>		   O(</a:t>
            </a:r>
            <a:r>
              <a:rPr lang="en-US" sz="2800" i="1" dirty="0" smtClean="0"/>
              <a:t>N</a:t>
            </a:r>
            <a:r>
              <a:rPr lang="en-US" sz="2800" i="1" baseline="-25000" dirty="0" smtClean="0"/>
              <a:t>M</a:t>
            </a:r>
            <a:r>
              <a:rPr lang="en-US" sz="2800" dirty="0" smtClean="0"/>
              <a:t>*</a:t>
            </a:r>
            <a:r>
              <a:rPr lang="en-US" sz="2800" i="1" dirty="0" smtClean="0"/>
              <a:t>N</a:t>
            </a:r>
            <a:r>
              <a:rPr lang="en-US" sz="2800" i="1" baseline="-25000" dirty="0" smtClean="0"/>
              <a:t>S</a:t>
            </a:r>
            <a:r>
              <a:rPr lang="en-US" sz="2800" dirty="0" smtClean="0"/>
              <a:t>) total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dirty="0" smtClean="0"/>
              <a:t>	B. Calculating the optimal alignment: O(</a:t>
            </a:r>
            <a:r>
              <a:rPr lang="en-US" sz="2800" i="1" dirty="0" smtClean="0"/>
              <a:t>N</a:t>
            </a:r>
            <a:r>
              <a:rPr lang="en-US" sz="2800" i="1" baseline="-25000" dirty="0" smtClean="0"/>
              <a:t>S</a:t>
            </a:r>
            <a:r>
              <a:rPr lang="en-US" sz="2800" dirty="0" smtClean="0"/>
              <a:t>)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dirty="0" smtClean="0"/>
              <a:t>	C. Updating the scene: O(</a:t>
            </a:r>
            <a:r>
              <a:rPr lang="en-US" sz="2800" i="1" dirty="0" smtClean="0"/>
              <a:t>N</a:t>
            </a:r>
            <a:r>
              <a:rPr lang="en-US" sz="2800" i="1" baseline="-25000" dirty="0" smtClean="0"/>
              <a:t>S</a:t>
            </a:r>
            <a:r>
              <a:rPr lang="en-US" sz="2800" dirty="0" smtClean="0"/>
              <a:t>)</a:t>
            </a:r>
            <a:r>
              <a:rPr lang="en-US" dirty="0" smtClean="0"/>
              <a:t> 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8505" y="5305927"/>
            <a:ext cx="6413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Fast nearest-neighbor data structures can be </a:t>
            </a:r>
          </a:p>
          <a:p>
            <a:r>
              <a:rPr lang="en-US" sz="2400" dirty="0" smtClean="0"/>
              <a:t>very helpful here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ICP Variants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Variants on the following stages of ICP</a:t>
            </a:r>
            <a:br>
              <a:rPr lang="en-US" sz="2800" dirty="0" smtClean="0"/>
            </a:br>
            <a:r>
              <a:rPr lang="en-US" sz="2800" dirty="0" smtClean="0"/>
              <a:t>have been proposed: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717884" y="3306930"/>
            <a:ext cx="7553991" cy="248452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98463" indent="-398463">
              <a:lnSpc>
                <a:spcPct val="105000"/>
              </a:lnSpc>
              <a:spcBef>
                <a:spcPct val="5000"/>
              </a:spcBef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solidFill>
                  <a:srgbClr val="CC3300"/>
                </a:solidFill>
                <a:cs typeface="Tahoma" pitchFamily="34" charset="0"/>
              </a:rPr>
              <a:t>Selecting sample points (from one or both meshes)</a:t>
            </a:r>
          </a:p>
          <a:p>
            <a:pPr marL="398463" indent="-398463">
              <a:lnSpc>
                <a:spcPct val="105000"/>
              </a:lnSpc>
              <a:spcBef>
                <a:spcPct val="5000"/>
              </a:spcBef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solidFill>
                  <a:srgbClr val="CC3300"/>
                </a:solidFill>
                <a:cs typeface="Tahoma" pitchFamily="34" charset="0"/>
              </a:rPr>
              <a:t>Matching to points in the other mesh</a:t>
            </a:r>
          </a:p>
          <a:p>
            <a:pPr marL="398463" indent="-398463">
              <a:lnSpc>
                <a:spcPct val="105000"/>
              </a:lnSpc>
              <a:spcBef>
                <a:spcPct val="5000"/>
              </a:spcBef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solidFill>
                  <a:srgbClr val="CC3300"/>
                </a:solidFill>
                <a:cs typeface="Tahoma" pitchFamily="34" charset="0"/>
              </a:rPr>
              <a:t>Weighting the correspondences</a:t>
            </a:r>
          </a:p>
          <a:p>
            <a:pPr marL="398463" indent="-398463">
              <a:lnSpc>
                <a:spcPct val="105000"/>
              </a:lnSpc>
              <a:spcBef>
                <a:spcPct val="5000"/>
              </a:spcBef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solidFill>
                  <a:srgbClr val="CC3300"/>
                </a:solidFill>
                <a:cs typeface="Tahoma" pitchFamily="34" charset="0"/>
              </a:rPr>
              <a:t>Rejecting certain (outlier) point pairs</a:t>
            </a:r>
          </a:p>
          <a:p>
            <a:pPr marL="398463" indent="-398463">
              <a:lnSpc>
                <a:spcPct val="105000"/>
              </a:lnSpc>
              <a:spcBef>
                <a:spcPct val="5000"/>
              </a:spcBef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solidFill>
                  <a:srgbClr val="CC3300"/>
                </a:solidFill>
                <a:cs typeface="Tahoma" pitchFamily="34" charset="0"/>
              </a:rPr>
              <a:t>Assigning an error metric to the current transform</a:t>
            </a:r>
          </a:p>
          <a:p>
            <a:pPr marL="398463" indent="-398463">
              <a:lnSpc>
                <a:spcPct val="105000"/>
              </a:lnSpc>
              <a:spcBef>
                <a:spcPct val="5000"/>
              </a:spcBef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solidFill>
                  <a:srgbClr val="CC3300"/>
                </a:solidFill>
                <a:cs typeface="Tahoma" pitchFamily="34" charset="0"/>
              </a:rPr>
              <a:t>Minimizing the error metric </a:t>
            </a:r>
            <a:r>
              <a:rPr lang="en-US" sz="2400" dirty="0" err="1">
                <a:solidFill>
                  <a:srgbClr val="CC3300"/>
                </a:solidFill>
                <a:cs typeface="Tahoma" pitchFamily="34" charset="0"/>
              </a:rPr>
              <a:t>w.r.t</a:t>
            </a:r>
            <a:r>
              <a:rPr lang="en-US" sz="2400" dirty="0">
                <a:solidFill>
                  <a:srgbClr val="CC3300"/>
                </a:solidFill>
                <a:cs typeface="Tahoma" pitchFamily="34" charset="0"/>
              </a:rPr>
              <a:t>. transformation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Image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518F-AE1F-465A-9D06-098F17E39C3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1392" y="1990896"/>
            <a:ext cx="65151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192" y="1959146"/>
            <a:ext cx="1824038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Performance of Variants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Can analyze various aspects of performance:</a:t>
            </a:r>
          </a:p>
          <a:p>
            <a:pPr lvl="1" eaLnBrk="1" hangingPunct="1"/>
            <a:r>
              <a:rPr lang="en-US" dirty="0" smtClean="0"/>
              <a:t>Speed</a:t>
            </a:r>
          </a:p>
          <a:p>
            <a:pPr lvl="1" eaLnBrk="1" hangingPunct="1"/>
            <a:r>
              <a:rPr lang="en-US" dirty="0" smtClean="0"/>
              <a:t>Stability</a:t>
            </a:r>
          </a:p>
          <a:p>
            <a:pPr lvl="1" eaLnBrk="1" hangingPunct="1"/>
            <a:r>
              <a:rPr lang="en-US" dirty="0" smtClean="0"/>
              <a:t>Tolerance of noise and/or outliers</a:t>
            </a:r>
          </a:p>
          <a:p>
            <a:pPr lvl="1" eaLnBrk="1" hangingPunct="1"/>
            <a:r>
              <a:rPr lang="en-US" dirty="0" smtClean="0"/>
              <a:t>Maximum initial misalignment tolerated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ICP Variants</a:t>
            </a:r>
          </a:p>
        </p:txBody>
      </p:sp>
      <p:sp>
        <p:nvSpPr>
          <p:cNvPr id="266243" name="AutoShape 3"/>
          <p:cNvSpPr>
            <a:spLocks noChangeArrowheads="1"/>
          </p:cNvSpPr>
          <p:nvPr/>
        </p:nvSpPr>
        <p:spPr bwMode="auto">
          <a:xfrm>
            <a:off x="304800" y="22860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295400" y="2133600"/>
            <a:ext cx="7467600" cy="9971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8463" indent="-398463">
              <a:lnSpc>
                <a:spcPct val="105000"/>
              </a:lnSpc>
              <a:spcBef>
                <a:spcPct val="5000"/>
              </a:spcBef>
              <a:buClr>
                <a:schemeClr val="tx1"/>
              </a:buClr>
            </a:pPr>
            <a:r>
              <a:rPr lang="en-US" sz="2800" dirty="0">
                <a:solidFill>
                  <a:srgbClr val="CC3300"/>
                </a:solidFill>
                <a:cs typeface="Tahoma" pitchFamily="34" charset="0"/>
              </a:rPr>
              <a:t>Selecting sample points (from one or both </a:t>
            </a:r>
            <a:r>
              <a:rPr lang="en-US" sz="2800" dirty="0" smtClean="0">
                <a:solidFill>
                  <a:srgbClr val="CC3300"/>
                </a:solidFill>
                <a:cs typeface="Tahoma" pitchFamily="34" charset="0"/>
              </a:rPr>
              <a:t>shapes)</a:t>
            </a:r>
            <a:endParaRPr lang="en-US" sz="2800" dirty="0">
              <a:solidFill>
                <a:srgbClr val="CC3300"/>
              </a:solidFill>
              <a:cs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2486" y="3188043"/>
            <a:ext cx="8229600" cy="4525963"/>
          </a:xfrm>
          <a:prstGeom prst="rect">
            <a:avLst/>
          </a:prstGeom>
        </p:spPr>
        <p:txBody>
          <a:bodyPr/>
          <a:lstStyle/>
          <a:p>
            <a:pPr marL="800100" lvl="1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all available points [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92]</a:t>
            </a:r>
          </a:p>
          <a:p>
            <a:pPr marL="800100" lvl="1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Uniform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subsampling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[Turk 94]</a:t>
            </a:r>
          </a:p>
          <a:p>
            <a:pPr marL="800100" lvl="1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 sampling in each iteration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None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[Masuda 96]</a:t>
            </a:r>
          </a:p>
          <a:p>
            <a:pPr marL="800100" lvl="1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Ensure that samples have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distributed as uniformly as possible [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Rusinkiewicz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Selection of Points</a:t>
            </a:r>
          </a:p>
        </p:txBody>
      </p:sp>
      <p:sp>
        <p:nvSpPr>
          <p:cNvPr id="209923" name="Line 3"/>
          <p:cNvSpPr>
            <a:spLocks noChangeShapeType="1"/>
          </p:cNvSpPr>
          <p:nvPr/>
        </p:nvSpPr>
        <p:spPr bwMode="auto">
          <a:xfrm>
            <a:off x="1066800" y="2833688"/>
            <a:ext cx="12700" cy="736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9924" name="Line 4"/>
          <p:cNvSpPr>
            <a:spLocks noChangeShapeType="1"/>
          </p:cNvSpPr>
          <p:nvPr/>
        </p:nvSpPr>
        <p:spPr bwMode="auto">
          <a:xfrm flipH="1">
            <a:off x="1524000" y="2819400"/>
            <a:ext cx="0" cy="6873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9925" name="Line 5"/>
          <p:cNvSpPr>
            <a:spLocks noChangeShapeType="1"/>
          </p:cNvSpPr>
          <p:nvPr/>
        </p:nvSpPr>
        <p:spPr bwMode="auto">
          <a:xfrm>
            <a:off x="1981200" y="2819400"/>
            <a:ext cx="1588" cy="7000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9926" name="Line 6"/>
          <p:cNvSpPr>
            <a:spLocks noChangeShapeType="1"/>
          </p:cNvSpPr>
          <p:nvPr/>
        </p:nvSpPr>
        <p:spPr bwMode="auto">
          <a:xfrm>
            <a:off x="2482850" y="2936875"/>
            <a:ext cx="47625" cy="6508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9927" name="Line 7"/>
          <p:cNvSpPr>
            <a:spLocks noChangeShapeType="1"/>
          </p:cNvSpPr>
          <p:nvPr/>
        </p:nvSpPr>
        <p:spPr bwMode="auto">
          <a:xfrm flipH="1">
            <a:off x="3321050" y="2895600"/>
            <a:ext cx="107950" cy="70961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9928" name="Line 8"/>
          <p:cNvSpPr>
            <a:spLocks noChangeShapeType="1"/>
          </p:cNvSpPr>
          <p:nvPr/>
        </p:nvSpPr>
        <p:spPr bwMode="auto">
          <a:xfrm flipH="1">
            <a:off x="2916238" y="2819400"/>
            <a:ext cx="55562" cy="7239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9929" name="Line 9"/>
          <p:cNvSpPr>
            <a:spLocks noChangeShapeType="1"/>
          </p:cNvSpPr>
          <p:nvPr/>
        </p:nvSpPr>
        <p:spPr bwMode="auto">
          <a:xfrm flipH="1">
            <a:off x="3790950" y="2971800"/>
            <a:ext cx="95250" cy="6953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9930" name="Freeform 10"/>
          <p:cNvSpPr>
            <a:spLocks/>
          </p:cNvSpPr>
          <p:nvPr/>
        </p:nvSpPr>
        <p:spPr bwMode="auto">
          <a:xfrm>
            <a:off x="320675" y="2778125"/>
            <a:ext cx="3879850" cy="319088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777" y="13"/>
              </a:cxn>
              <a:cxn ang="0">
                <a:pos x="1128" y="27"/>
              </a:cxn>
              <a:cxn ang="0">
                <a:pos x="1236" y="176"/>
              </a:cxn>
              <a:cxn ang="0">
                <a:pos x="1314" y="176"/>
              </a:cxn>
              <a:cxn ang="0">
                <a:pos x="1445" y="27"/>
              </a:cxn>
              <a:cxn ang="0">
                <a:pos x="1921" y="67"/>
              </a:cxn>
              <a:cxn ang="0">
                <a:pos x="2444" y="155"/>
              </a:cxn>
            </a:cxnLst>
            <a:rect l="0" t="0" r="r" b="b"/>
            <a:pathLst>
              <a:path w="2444" h="201">
                <a:moveTo>
                  <a:pt x="0" y="85"/>
                </a:moveTo>
                <a:cubicBezTo>
                  <a:pt x="128" y="73"/>
                  <a:pt x="589" y="23"/>
                  <a:pt x="777" y="13"/>
                </a:cubicBezTo>
                <a:cubicBezTo>
                  <a:pt x="965" y="3"/>
                  <a:pt x="1052" y="0"/>
                  <a:pt x="1128" y="27"/>
                </a:cubicBezTo>
                <a:cubicBezTo>
                  <a:pt x="1204" y="54"/>
                  <a:pt x="1205" y="151"/>
                  <a:pt x="1236" y="176"/>
                </a:cubicBezTo>
                <a:cubicBezTo>
                  <a:pt x="1267" y="201"/>
                  <a:pt x="1279" y="201"/>
                  <a:pt x="1314" y="176"/>
                </a:cubicBezTo>
                <a:cubicBezTo>
                  <a:pt x="1349" y="151"/>
                  <a:pt x="1344" y="45"/>
                  <a:pt x="1445" y="27"/>
                </a:cubicBezTo>
                <a:cubicBezTo>
                  <a:pt x="1546" y="9"/>
                  <a:pt x="1755" y="46"/>
                  <a:pt x="1921" y="67"/>
                </a:cubicBezTo>
                <a:cubicBezTo>
                  <a:pt x="2087" y="88"/>
                  <a:pt x="2335" y="137"/>
                  <a:pt x="2444" y="155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9931" name="Line 11"/>
          <p:cNvSpPr>
            <a:spLocks noChangeShapeType="1"/>
          </p:cNvSpPr>
          <p:nvPr/>
        </p:nvSpPr>
        <p:spPr bwMode="auto">
          <a:xfrm flipH="1">
            <a:off x="5210175" y="2819400"/>
            <a:ext cx="47625" cy="7239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9932" name="Line 12"/>
          <p:cNvSpPr>
            <a:spLocks noChangeShapeType="1"/>
          </p:cNvSpPr>
          <p:nvPr/>
        </p:nvSpPr>
        <p:spPr bwMode="auto">
          <a:xfrm flipH="1">
            <a:off x="5995988" y="2819400"/>
            <a:ext cx="68262" cy="6953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9933" name="Line 13"/>
          <p:cNvSpPr>
            <a:spLocks noChangeShapeType="1"/>
          </p:cNvSpPr>
          <p:nvPr/>
        </p:nvSpPr>
        <p:spPr bwMode="auto">
          <a:xfrm flipH="1">
            <a:off x="6154738" y="3028950"/>
            <a:ext cx="42862" cy="5889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9934" name="Line 14"/>
          <p:cNvSpPr>
            <a:spLocks noChangeShapeType="1"/>
          </p:cNvSpPr>
          <p:nvPr/>
        </p:nvSpPr>
        <p:spPr bwMode="auto">
          <a:xfrm>
            <a:off x="6343650" y="3063875"/>
            <a:ext cx="71438" cy="59531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9935" name="Line 15"/>
          <p:cNvSpPr>
            <a:spLocks noChangeShapeType="1"/>
          </p:cNvSpPr>
          <p:nvPr/>
        </p:nvSpPr>
        <p:spPr bwMode="auto">
          <a:xfrm flipH="1">
            <a:off x="6877050" y="2838450"/>
            <a:ext cx="92075" cy="7270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9936" name="Line 16"/>
          <p:cNvSpPr>
            <a:spLocks noChangeShapeType="1"/>
          </p:cNvSpPr>
          <p:nvPr/>
        </p:nvSpPr>
        <p:spPr bwMode="auto">
          <a:xfrm>
            <a:off x="6430963" y="2933700"/>
            <a:ext cx="112712" cy="63341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9937" name="Line 17"/>
          <p:cNvSpPr>
            <a:spLocks noChangeShapeType="1"/>
          </p:cNvSpPr>
          <p:nvPr/>
        </p:nvSpPr>
        <p:spPr bwMode="auto">
          <a:xfrm flipH="1">
            <a:off x="7442200" y="2925763"/>
            <a:ext cx="111125" cy="6905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9938" name="Text Box 18"/>
          <p:cNvSpPr txBox="1">
            <a:spLocks noChangeArrowheads="1"/>
          </p:cNvSpPr>
          <p:nvPr/>
        </p:nvSpPr>
        <p:spPr bwMode="auto">
          <a:xfrm>
            <a:off x="1130300" y="4875213"/>
            <a:ext cx="25701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apfHumnst Dm BT" pitchFamily="34" charset="0"/>
              </a:rPr>
              <a:t>Uniform Sampling</a:t>
            </a:r>
          </a:p>
        </p:txBody>
      </p:sp>
      <p:sp>
        <p:nvSpPr>
          <p:cNvPr id="209939" name="Text Box 19"/>
          <p:cNvSpPr txBox="1">
            <a:spLocks noChangeArrowheads="1"/>
          </p:cNvSpPr>
          <p:nvPr/>
        </p:nvSpPr>
        <p:spPr bwMode="auto">
          <a:xfrm>
            <a:off x="4686300" y="4876800"/>
            <a:ext cx="332263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apfHumnst Dm BT" pitchFamily="34" charset="0"/>
              </a:rPr>
              <a:t>Normal-Space Sampling</a:t>
            </a:r>
          </a:p>
        </p:txBody>
      </p:sp>
      <p:sp>
        <p:nvSpPr>
          <p:cNvPr id="209940" name="Freeform 20"/>
          <p:cNvSpPr>
            <a:spLocks/>
          </p:cNvSpPr>
          <p:nvPr/>
        </p:nvSpPr>
        <p:spPr bwMode="auto">
          <a:xfrm>
            <a:off x="774700" y="3505200"/>
            <a:ext cx="3749675" cy="341313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493" y="13"/>
              </a:cxn>
              <a:cxn ang="0">
                <a:pos x="844" y="27"/>
              </a:cxn>
              <a:cxn ang="0">
                <a:pos x="952" y="176"/>
              </a:cxn>
              <a:cxn ang="0">
                <a:pos x="1030" y="176"/>
              </a:cxn>
              <a:cxn ang="0">
                <a:pos x="1161" y="27"/>
              </a:cxn>
              <a:cxn ang="0">
                <a:pos x="1637" y="67"/>
              </a:cxn>
              <a:cxn ang="0">
                <a:pos x="2362" y="215"/>
              </a:cxn>
            </a:cxnLst>
            <a:rect l="0" t="0" r="r" b="b"/>
            <a:pathLst>
              <a:path w="2362" h="215">
                <a:moveTo>
                  <a:pt x="0" y="56"/>
                </a:moveTo>
                <a:cubicBezTo>
                  <a:pt x="82" y="48"/>
                  <a:pt x="352" y="18"/>
                  <a:pt x="493" y="13"/>
                </a:cubicBezTo>
                <a:cubicBezTo>
                  <a:pt x="634" y="8"/>
                  <a:pt x="768" y="0"/>
                  <a:pt x="844" y="27"/>
                </a:cubicBezTo>
                <a:cubicBezTo>
                  <a:pt x="920" y="54"/>
                  <a:pt x="921" y="151"/>
                  <a:pt x="952" y="176"/>
                </a:cubicBezTo>
                <a:cubicBezTo>
                  <a:pt x="983" y="201"/>
                  <a:pt x="995" y="201"/>
                  <a:pt x="1030" y="176"/>
                </a:cubicBezTo>
                <a:cubicBezTo>
                  <a:pt x="1065" y="151"/>
                  <a:pt x="1060" y="45"/>
                  <a:pt x="1161" y="27"/>
                </a:cubicBezTo>
                <a:cubicBezTo>
                  <a:pt x="1262" y="9"/>
                  <a:pt x="1437" y="36"/>
                  <a:pt x="1637" y="67"/>
                </a:cubicBezTo>
                <a:cubicBezTo>
                  <a:pt x="1837" y="98"/>
                  <a:pt x="2211" y="184"/>
                  <a:pt x="2362" y="215"/>
                </a:cubicBez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9943" name="Freeform 23"/>
          <p:cNvSpPr>
            <a:spLocks/>
          </p:cNvSpPr>
          <p:nvPr/>
        </p:nvSpPr>
        <p:spPr bwMode="auto">
          <a:xfrm>
            <a:off x="4273550" y="2743200"/>
            <a:ext cx="3879850" cy="319088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777" y="13"/>
              </a:cxn>
              <a:cxn ang="0">
                <a:pos x="1128" y="27"/>
              </a:cxn>
              <a:cxn ang="0">
                <a:pos x="1236" y="176"/>
              </a:cxn>
              <a:cxn ang="0">
                <a:pos x="1314" y="176"/>
              </a:cxn>
              <a:cxn ang="0">
                <a:pos x="1445" y="27"/>
              </a:cxn>
              <a:cxn ang="0">
                <a:pos x="1921" y="67"/>
              </a:cxn>
              <a:cxn ang="0">
                <a:pos x="2444" y="155"/>
              </a:cxn>
            </a:cxnLst>
            <a:rect l="0" t="0" r="r" b="b"/>
            <a:pathLst>
              <a:path w="2444" h="201">
                <a:moveTo>
                  <a:pt x="0" y="85"/>
                </a:moveTo>
                <a:cubicBezTo>
                  <a:pt x="128" y="73"/>
                  <a:pt x="589" y="23"/>
                  <a:pt x="777" y="13"/>
                </a:cubicBezTo>
                <a:cubicBezTo>
                  <a:pt x="965" y="3"/>
                  <a:pt x="1052" y="0"/>
                  <a:pt x="1128" y="27"/>
                </a:cubicBezTo>
                <a:cubicBezTo>
                  <a:pt x="1204" y="54"/>
                  <a:pt x="1205" y="151"/>
                  <a:pt x="1236" y="176"/>
                </a:cubicBezTo>
                <a:cubicBezTo>
                  <a:pt x="1267" y="201"/>
                  <a:pt x="1279" y="201"/>
                  <a:pt x="1314" y="176"/>
                </a:cubicBezTo>
                <a:cubicBezTo>
                  <a:pt x="1349" y="151"/>
                  <a:pt x="1344" y="45"/>
                  <a:pt x="1445" y="27"/>
                </a:cubicBezTo>
                <a:cubicBezTo>
                  <a:pt x="1546" y="9"/>
                  <a:pt x="1755" y="46"/>
                  <a:pt x="1921" y="67"/>
                </a:cubicBezTo>
                <a:cubicBezTo>
                  <a:pt x="2087" y="88"/>
                  <a:pt x="2335" y="137"/>
                  <a:pt x="2444" y="155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9944" name="Freeform 24"/>
          <p:cNvSpPr>
            <a:spLocks/>
          </p:cNvSpPr>
          <p:nvPr/>
        </p:nvSpPr>
        <p:spPr bwMode="auto">
          <a:xfrm>
            <a:off x="4724400" y="3505200"/>
            <a:ext cx="3749675" cy="341313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493" y="13"/>
              </a:cxn>
              <a:cxn ang="0">
                <a:pos x="844" y="27"/>
              </a:cxn>
              <a:cxn ang="0">
                <a:pos x="952" y="176"/>
              </a:cxn>
              <a:cxn ang="0">
                <a:pos x="1030" y="176"/>
              </a:cxn>
              <a:cxn ang="0">
                <a:pos x="1161" y="27"/>
              </a:cxn>
              <a:cxn ang="0">
                <a:pos x="1637" y="67"/>
              </a:cxn>
              <a:cxn ang="0">
                <a:pos x="2362" y="215"/>
              </a:cxn>
            </a:cxnLst>
            <a:rect l="0" t="0" r="r" b="b"/>
            <a:pathLst>
              <a:path w="2362" h="215">
                <a:moveTo>
                  <a:pt x="0" y="56"/>
                </a:moveTo>
                <a:cubicBezTo>
                  <a:pt x="82" y="48"/>
                  <a:pt x="352" y="18"/>
                  <a:pt x="493" y="13"/>
                </a:cubicBezTo>
                <a:cubicBezTo>
                  <a:pt x="634" y="8"/>
                  <a:pt x="768" y="0"/>
                  <a:pt x="844" y="27"/>
                </a:cubicBezTo>
                <a:cubicBezTo>
                  <a:pt x="920" y="54"/>
                  <a:pt x="921" y="151"/>
                  <a:pt x="952" y="176"/>
                </a:cubicBezTo>
                <a:cubicBezTo>
                  <a:pt x="983" y="201"/>
                  <a:pt x="995" y="201"/>
                  <a:pt x="1030" y="176"/>
                </a:cubicBezTo>
                <a:cubicBezTo>
                  <a:pt x="1065" y="151"/>
                  <a:pt x="1060" y="45"/>
                  <a:pt x="1161" y="27"/>
                </a:cubicBezTo>
                <a:cubicBezTo>
                  <a:pt x="1262" y="9"/>
                  <a:pt x="1437" y="36"/>
                  <a:pt x="1637" y="67"/>
                </a:cubicBezTo>
                <a:cubicBezTo>
                  <a:pt x="1837" y="98"/>
                  <a:pt x="2211" y="184"/>
                  <a:pt x="2362" y="215"/>
                </a:cubicBez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406315" y="6051884"/>
            <a:ext cx="4002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Slippage motions and stability of ICP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ICP Variants</a:t>
            </a:r>
          </a:p>
        </p:txBody>
      </p:sp>
      <p:sp>
        <p:nvSpPr>
          <p:cNvPr id="278531" name="AutoShape 3"/>
          <p:cNvSpPr>
            <a:spLocks noChangeArrowheads="1"/>
          </p:cNvSpPr>
          <p:nvPr/>
        </p:nvSpPr>
        <p:spPr bwMode="auto">
          <a:xfrm>
            <a:off x="348048" y="1723768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338648" y="1589903"/>
            <a:ext cx="7467600" cy="5134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8463" indent="-398463">
              <a:lnSpc>
                <a:spcPct val="105000"/>
              </a:lnSpc>
              <a:spcBef>
                <a:spcPct val="5000"/>
              </a:spcBef>
              <a:buClr>
                <a:schemeClr val="tx1"/>
              </a:buClr>
            </a:pPr>
            <a:r>
              <a:rPr lang="en-US" sz="2800" dirty="0" smtClean="0">
                <a:solidFill>
                  <a:srgbClr val="CC3300"/>
                </a:solidFill>
                <a:cs typeface="Tahoma" pitchFamily="34" charset="0"/>
              </a:rPr>
              <a:t>Matching </a:t>
            </a:r>
            <a:r>
              <a:rPr lang="en-US" sz="2800" dirty="0">
                <a:solidFill>
                  <a:srgbClr val="CC3300"/>
                </a:solidFill>
                <a:cs typeface="Tahoma" pitchFamily="34" charset="0"/>
              </a:rPr>
              <a:t>to points in the other </a:t>
            </a:r>
            <a:r>
              <a:rPr lang="en-US" sz="2800" dirty="0" smtClean="0">
                <a:solidFill>
                  <a:srgbClr val="CC3300"/>
                </a:solidFill>
                <a:cs typeface="Tahoma" pitchFamily="34" charset="0"/>
              </a:rPr>
              <a:t>mesh</a:t>
            </a:r>
            <a:endParaRPr lang="en-US" sz="2800" dirty="0">
              <a:solidFill>
                <a:srgbClr val="CC3300"/>
              </a:solidFill>
              <a:cs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2487" y="2218038"/>
            <a:ext cx="8229600" cy="4525963"/>
          </a:xfrm>
          <a:prstGeom prst="rect">
            <a:avLst/>
          </a:prstGeom>
        </p:spPr>
        <p:txBody>
          <a:bodyPr/>
          <a:lstStyle/>
          <a:p>
            <a:pPr marL="800100" lvl="1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Closest point in the other mesh [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92]</a:t>
            </a:r>
          </a:p>
          <a:p>
            <a:pPr marL="800100" lvl="1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 shooting [Chen 91]</a:t>
            </a:r>
          </a:p>
          <a:p>
            <a:pPr marL="800100" lvl="1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Reverse calibration [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Blais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95]</a:t>
            </a:r>
          </a:p>
          <a:p>
            <a:pPr marL="800100" lvl="1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Restricting matches to compatible points (color, intensity,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curvature  ..) [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Pulli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99]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Point Matching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1828800"/>
            <a:ext cx="7772400" cy="4303713"/>
          </a:xfrm>
        </p:spPr>
        <p:txBody>
          <a:bodyPr/>
          <a:lstStyle/>
          <a:p>
            <a:pPr eaLnBrk="1" hangingPunct="1"/>
            <a:r>
              <a:rPr lang="en-US" sz="2800" smtClean="0"/>
              <a:t>Closest point :</a:t>
            </a:r>
          </a:p>
        </p:txBody>
      </p:sp>
      <p:sp>
        <p:nvSpPr>
          <p:cNvPr id="56324" name="Freeform 4"/>
          <p:cNvSpPr>
            <a:spLocks/>
          </p:cNvSpPr>
          <p:nvPr/>
        </p:nvSpPr>
        <p:spPr bwMode="auto">
          <a:xfrm rot="-2094435">
            <a:off x="3162300" y="3924300"/>
            <a:ext cx="2667000" cy="876300"/>
          </a:xfrm>
          <a:custGeom>
            <a:avLst/>
            <a:gdLst>
              <a:gd name="T0" fmla="*/ 0 w 1680"/>
              <a:gd name="T1" fmla="*/ 360 h 552"/>
              <a:gd name="T2" fmla="*/ 576 w 1680"/>
              <a:gd name="T3" fmla="*/ 24 h 552"/>
              <a:gd name="T4" fmla="*/ 1104 w 1680"/>
              <a:gd name="T5" fmla="*/ 504 h 552"/>
              <a:gd name="T6" fmla="*/ 1392 w 1680"/>
              <a:gd name="T7" fmla="*/ 312 h 552"/>
              <a:gd name="T8" fmla="*/ 1680 w 1680"/>
              <a:gd name="T9" fmla="*/ 312 h 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552"/>
              <a:gd name="T17" fmla="*/ 1680 w 1680"/>
              <a:gd name="T18" fmla="*/ 552 h 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552">
                <a:moveTo>
                  <a:pt x="0" y="360"/>
                </a:moveTo>
                <a:cubicBezTo>
                  <a:pt x="196" y="180"/>
                  <a:pt x="392" y="0"/>
                  <a:pt x="576" y="24"/>
                </a:cubicBezTo>
                <a:cubicBezTo>
                  <a:pt x="760" y="48"/>
                  <a:pt x="968" y="456"/>
                  <a:pt x="1104" y="504"/>
                </a:cubicBezTo>
                <a:cubicBezTo>
                  <a:pt x="1240" y="552"/>
                  <a:pt x="1296" y="344"/>
                  <a:pt x="1392" y="312"/>
                </a:cubicBezTo>
                <a:cubicBezTo>
                  <a:pt x="1488" y="280"/>
                  <a:pt x="1584" y="296"/>
                  <a:pt x="1680" y="312"/>
                </a:cubicBezTo>
              </a:path>
            </a:pathLst>
          </a:custGeom>
          <a:noFill/>
          <a:ln w="508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Freeform 5"/>
          <p:cNvSpPr>
            <a:spLocks/>
          </p:cNvSpPr>
          <p:nvPr/>
        </p:nvSpPr>
        <p:spPr bwMode="auto">
          <a:xfrm>
            <a:off x="3238500" y="2438400"/>
            <a:ext cx="2667000" cy="876300"/>
          </a:xfrm>
          <a:custGeom>
            <a:avLst/>
            <a:gdLst>
              <a:gd name="T0" fmla="*/ 0 w 1680"/>
              <a:gd name="T1" fmla="*/ 360 h 552"/>
              <a:gd name="T2" fmla="*/ 576 w 1680"/>
              <a:gd name="T3" fmla="*/ 24 h 552"/>
              <a:gd name="T4" fmla="*/ 1104 w 1680"/>
              <a:gd name="T5" fmla="*/ 504 h 552"/>
              <a:gd name="T6" fmla="*/ 1392 w 1680"/>
              <a:gd name="T7" fmla="*/ 312 h 552"/>
              <a:gd name="T8" fmla="*/ 1680 w 1680"/>
              <a:gd name="T9" fmla="*/ 312 h 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552"/>
              <a:gd name="T17" fmla="*/ 1680 w 1680"/>
              <a:gd name="T18" fmla="*/ 552 h 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552">
                <a:moveTo>
                  <a:pt x="0" y="360"/>
                </a:moveTo>
                <a:cubicBezTo>
                  <a:pt x="196" y="180"/>
                  <a:pt x="392" y="0"/>
                  <a:pt x="576" y="24"/>
                </a:cubicBezTo>
                <a:cubicBezTo>
                  <a:pt x="760" y="48"/>
                  <a:pt x="968" y="456"/>
                  <a:pt x="1104" y="504"/>
                </a:cubicBezTo>
                <a:cubicBezTo>
                  <a:pt x="1240" y="552"/>
                  <a:pt x="1296" y="344"/>
                  <a:pt x="1392" y="312"/>
                </a:cubicBezTo>
                <a:cubicBezTo>
                  <a:pt x="1488" y="280"/>
                  <a:pt x="1584" y="296"/>
                  <a:pt x="1680" y="312"/>
                </a:cubicBez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5202238" y="3784600"/>
            <a:ext cx="152400" cy="1524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Line 7"/>
          <p:cNvSpPr>
            <a:spLocks noChangeShapeType="1"/>
          </p:cNvSpPr>
          <p:nvPr/>
        </p:nvSpPr>
        <p:spPr bwMode="auto">
          <a:xfrm flipH="1" flipV="1">
            <a:off x="4991100" y="3286125"/>
            <a:ext cx="252413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stealth" w="sm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4891088" y="3152775"/>
            <a:ext cx="152400" cy="15240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0" grpId="0" animBg="1"/>
      <p:bldP spid="246791" grpId="0" animBg="1"/>
      <p:bldP spid="24679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Point Matching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1905000"/>
            <a:ext cx="7772400" cy="4227513"/>
          </a:xfrm>
        </p:spPr>
        <p:txBody>
          <a:bodyPr/>
          <a:lstStyle/>
          <a:p>
            <a:pPr eaLnBrk="1" hangingPunct="1"/>
            <a:r>
              <a:rPr lang="en-US" sz="2800" smtClean="0"/>
              <a:t>Normal Shooting</a:t>
            </a:r>
          </a:p>
        </p:txBody>
      </p:sp>
      <p:sp>
        <p:nvSpPr>
          <p:cNvPr id="57348" name="Freeform 4"/>
          <p:cNvSpPr>
            <a:spLocks/>
          </p:cNvSpPr>
          <p:nvPr/>
        </p:nvSpPr>
        <p:spPr bwMode="auto">
          <a:xfrm rot="-2094435">
            <a:off x="3162300" y="3924300"/>
            <a:ext cx="2667000" cy="876300"/>
          </a:xfrm>
          <a:custGeom>
            <a:avLst/>
            <a:gdLst>
              <a:gd name="T0" fmla="*/ 0 w 1680"/>
              <a:gd name="T1" fmla="*/ 360 h 552"/>
              <a:gd name="T2" fmla="*/ 576 w 1680"/>
              <a:gd name="T3" fmla="*/ 24 h 552"/>
              <a:gd name="T4" fmla="*/ 1104 w 1680"/>
              <a:gd name="T5" fmla="*/ 504 h 552"/>
              <a:gd name="T6" fmla="*/ 1392 w 1680"/>
              <a:gd name="T7" fmla="*/ 312 h 552"/>
              <a:gd name="T8" fmla="*/ 1680 w 1680"/>
              <a:gd name="T9" fmla="*/ 312 h 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552"/>
              <a:gd name="T17" fmla="*/ 1680 w 1680"/>
              <a:gd name="T18" fmla="*/ 552 h 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552">
                <a:moveTo>
                  <a:pt x="0" y="360"/>
                </a:moveTo>
                <a:cubicBezTo>
                  <a:pt x="196" y="180"/>
                  <a:pt x="392" y="0"/>
                  <a:pt x="576" y="24"/>
                </a:cubicBezTo>
                <a:cubicBezTo>
                  <a:pt x="760" y="48"/>
                  <a:pt x="968" y="456"/>
                  <a:pt x="1104" y="504"/>
                </a:cubicBezTo>
                <a:cubicBezTo>
                  <a:pt x="1240" y="552"/>
                  <a:pt x="1296" y="344"/>
                  <a:pt x="1392" y="312"/>
                </a:cubicBezTo>
                <a:cubicBezTo>
                  <a:pt x="1488" y="280"/>
                  <a:pt x="1584" y="296"/>
                  <a:pt x="1680" y="312"/>
                </a:cubicBezTo>
              </a:path>
            </a:pathLst>
          </a:custGeom>
          <a:noFill/>
          <a:ln w="508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Freeform 5"/>
          <p:cNvSpPr>
            <a:spLocks/>
          </p:cNvSpPr>
          <p:nvPr/>
        </p:nvSpPr>
        <p:spPr bwMode="auto">
          <a:xfrm>
            <a:off x="3238500" y="2438400"/>
            <a:ext cx="2667000" cy="876300"/>
          </a:xfrm>
          <a:custGeom>
            <a:avLst/>
            <a:gdLst>
              <a:gd name="T0" fmla="*/ 0 w 1680"/>
              <a:gd name="T1" fmla="*/ 360 h 552"/>
              <a:gd name="T2" fmla="*/ 576 w 1680"/>
              <a:gd name="T3" fmla="*/ 24 h 552"/>
              <a:gd name="T4" fmla="*/ 1104 w 1680"/>
              <a:gd name="T5" fmla="*/ 504 h 552"/>
              <a:gd name="T6" fmla="*/ 1392 w 1680"/>
              <a:gd name="T7" fmla="*/ 312 h 552"/>
              <a:gd name="T8" fmla="*/ 1680 w 1680"/>
              <a:gd name="T9" fmla="*/ 312 h 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552"/>
              <a:gd name="T17" fmla="*/ 1680 w 1680"/>
              <a:gd name="T18" fmla="*/ 552 h 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552">
                <a:moveTo>
                  <a:pt x="0" y="360"/>
                </a:moveTo>
                <a:cubicBezTo>
                  <a:pt x="196" y="180"/>
                  <a:pt x="392" y="0"/>
                  <a:pt x="576" y="24"/>
                </a:cubicBezTo>
                <a:cubicBezTo>
                  <a:pt x="760" y="48"/>
                  <a:pt x="968" y="456"/>
                  <a:pt x="1104" y="504"/>
                </a:cubicBezTo>
                <a:cubicBezTo>
                  <a:pt x="1240" y="552"/>
                  <a:pt x="1296" y="344"/>
                  <a:pt x="1392" y="312"/>
                </a:cubicBezTo>
                <a:cubicBezTo>
                  <a:pt x="1488" y="280"/>
                  <a:pt x="1584" y="296"/>
                  <a:pt x="1680" y="312"/>
                </a:cubicBez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7814" name="Oval 6"/>
          <p:cNvSpPr>
            <a:spLocks noChangeArrowheads="1"/>
          </p:cNvSpPr>
          <p:nvPr/>
        </p:nvSpPr>
        <p:spPr bwMode="auto">
          <a:xfrm>
            <a:off x="4511675" y="4279900"/>
            <a:ext cx="152400" cy="1524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7815" name="Line 7"/>
          <p:cNvSpPr>
            <a:spLocks noChangeShapeType="1"/>
          </p:cNvSpPr>
          <p:nvPr/>
        </p:nvSpPr>
        <p:spPr bwMode="auto">
          <a:xfrm flipV="1">
            <a:off x="4610100" y="3276600"/>
            <a:ext cx="342900" cy="10128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stealth" w="sm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772025" y="3152775"/>
            <a:ext cx="271463" cy="657225"/>
            <a:chOff x="3006" y="1986"/>
            <a:chExt cx="171" cy="414"/>
          </a:xfrm>
        </p:grpSpPr>
        <p:sp>
          <p:nvSpPr>
            <p:cNvPr id="57353" name="Line 10"/>
            <p:cNvSpPr>
              <a:spLocks noChangeShapeType="1"/>
            </p:cNvSpPr>
            <p:nvPr/>
          </p:nvSpPr>
          <p:spPr bwMode="auto">
            <a:xfrm flipH="1">
              <a:off x="3006" y="2064"/>
              <a:ext cx="114" cy="336"/>
            </a:xfrm>
            <a:prstGeom prst="line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4" name="Oval 11"/>
            <p:cNvSpPr>
              <a:spLocks noChangeArrowheads="1"/>
            </p:cNvSpPr>
            <p:nvPr/>
          </p:nvSpPr>
          <p:spPr bwMode="auto">
            <a:xfrm>
              <a:off x="3081" y="1986"/>
              <a:ext cx="96" cy="96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4" grpId="0" animBg="1"/>
      <p:bldP spid="2478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Point Matching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924800" cy="4191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r>
              <a:rPr lang="en-US" sz="2800" smtClean="0"/>
              <a:t>Projection (reverse calibration)</a:t>
            </a:r>
          </a:p>
          <a:p>
            <a:pPr eaLnBrk="1" hangingPunct="1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n-US" sz="2800" smtClean="0"/>
              <a:t>	Project the sample point onto the destination mesh , from the point of view of the destination mesh</a:t>
            </a:r>
            <a:r>
              <a:rPr lang="en-US" sz="2800" smtClean="0">
                <a:latin typeface="Times New Roman" pitchFamily="18" charset="0"/>
              </a:rPr>
              <a:t>’</a:t>
            </a:r>
            <a:r>
              <a:rPr lang="en-US" sz="2800" smtClean="0"/>
              <a:t>s camera.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19400" y="3886200"/>
            <a:ext cx="3389313" cy="2667000"/>
            <a:chOff x="1776" y="2496"/>
            <a:chExt cx="2135" cy="1680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3648" y="3120"/>
              <a:ext cx="263" cy="198"/>
              <a:chOff x="520" y="3004"/>
              <a:chExt cx="336" cy="328"/>
            </a:xfrm>
          </p:grpSpPr>
          <p:sp>
            <p:nvSpPr>
              <p:cNvPr id="282630" name="Freeform 6"/>
              <p:cNvSpPr>
                <a:spLocks noChangeAspect="1"/>
              </p:cNvSpPr>
              <p:nvPr/>
            </p:nvSpPr>
            <p:spPr bwMode="auto">
              <a:xfrm>
                <a:off x="520" y="3004"/>
                <a:ext cx="336" cy="1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144"/>
                  </a:cxn>
                  <a:cxn ang="0">
                    <a:pos x="384" y="192"/>
                  </a:cxn>
                </a:cxnLst>
                <a:rect l="0" t="0" r="r" b="b"/>
                <a:pathLst>
                  <a:path w="384" h="192">
                    <a:moveTo>
                      <a:pt x="0" y="0"/>
                    </a:moveTo>
                    <a:cubicBezTo>
                      <a:pt x="40" y="56"/>
                      <a:pt x="80" y="112"/>
                      <a:pt x="144" y="144"/>
                    </a:cubicBezTo>
                    <a:cubicBezTo>
                      <a:pt x="208" y="176"/>
                      <a:pt x="296" y="184"/>
                      <a:pt x="384" y="192"/>
                    </a:cubicBez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2631" name="Freeform 7"/>
              <p:cNvSpPr>
                <a:spLocks noChangeAspect="1"/>
              </p:cNvSpPr>
              <p:nvPr/>
            </p:nvSpPr>
            <p:spPr bwMode="auto">
              <a:xfrm flipV="1">
                <a:off x="520" y="3168"/>
                <a:ext cx="336" cy="1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144"/>
                  </a:cxn>
                  <a:cxn ang="0">
                    <a:pos x="384" y="192"/>
                  </a:cxn>
                </a:cxnLst>
                <a:rect l="0" t="0" r="r" b="b"/>
                <a:pathLst>
                  <a:path w="384" h="192">
                    <a:moveTo>
                      <a:pt x="0" y="0"/>
                    </a:moveTo>
                    <a:cubicBezTo>
                      <a:pt x="40" y="56"/>
                      <a:pt x="80" y="112"/>
                      <a:pt x="144" y="144"/>
                    </a:cubicBezTo>
                    <a:cubicBezTo>
                      <a:pt x="208" y="176"/>
                      <a:pt x="296" y="184"/>
                      <a:pt x="384" y="192"/>
                    </a:cubicBez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2632" name="Freeform 8"/>
              <p:cNvSpPr>
                <a:spLocks noChangeAspect="1"/>
              </p:cNvSpPr>
              <p:nvPr/>
            </p:nvSpPr>
            <p:spPr bwMode="auto">
              <a:xfrm>
                <a:off x="544" y="3088"/>
                <a:ext cx="47" cy="16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96"/>
                  </a:cxn>
                  <a:cxn ang="0">
                    <a:pos x="48" y="192"/>
                  </a:cxn>
                </a:cxnLst>
                <a:rect l="0" t="0" r="r" b="b"/>
                <a:pathLst>
                  <a:path w="48" h="192">
                    <a:moveTo>
                      <a:pt x="48" y="0"/>
                    </a:moveTo>
                    <a:cubicBezTo>
                      <a:pt x="24" y="32"/>
                      <a:pt x="0" y="64"/>
                      <a:pt x="0" y="96"/>
                    </a:cubicBezTo>
                    <a:cubicBezTo>
                      <a:pt x="0" y="128"/>
                      <a:pt x="24" y="160"/>
                      <a:pt x="48" y="192"/>
                    </a:cubicBez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82633" name="Freeform 9"/>
            <p:cNvSpPr>
              <a:spLocks/>
            </p:cNvSpPr>
            <p:nvPr/>
          </p:nvSpPr>
          <p:spPr bwMode="auto">
            <a:xfrm rot="-5400000">
              <a:off x="1212" y="3060"/>
              <a:ext cx="1680" cy="552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576" y="24"/>
                </a:cxn>
                <a:cxn ang="0">
                  <a:pos x="1104" y="504"/>
                </a:cxn>
                <a:cxn ang="0">
                  <a:pos x="1392" y="312"/>
                </a:cxn>
                <a:cxn ang="0">
                  <a:pos x="1680" y="312"/>
                </a:cxn>
              </a:cxnLst>
              <a:rect l="0" t="0" r="r" b="b"/>
              <a:pathLst>
                <a:path w="1680" h="552">
                  <a:moveTo>
                    <a:pt x="0" y="360"/>
                  </a:moveTo>
                  <a:cubicBezTo>
                    <a:pt x="196" y="180"/>
                    <a:pt x="392" y="0"/>
                    <a:pt x="576" y="24"/>
                  </a:cubicBezTo>
                  <a:cubicBezTo>
                    <a:pt x="760" y="48"/>
                    <a:pt x="968" y="456"/>
                    <a:pt x="1104" y="504"/>
                  </a:cubicBezTo>
                  <a:cubicBezTo>
                    <a:pt x="1240" y="552"/>
                    <a:pt x="1296" y="344"/>
                    <a:pt x="1392" y="312"/>
                  </a:cubicBezTo>
                  <a:cubicBezTo>
                    <a:pt x="1488" y="280"/>
                    <a:pt x="1584" y="296"/>
                    <a:pt x="1680" y="312"/>
                  </a:cubicBezTo>
                </a:path>
              </a:pathLst>
            </a:custGeom>
            <a:noFill/>
            <a:ln w="508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733800" y="4114800"/>
            <a:ext cx="2322513" cy="2667000"/>
            <a:chOff x="2352" y="2640"/>
            <a:chExt cx="1463" cy="1680"/>
          </a:xfrm>
        </p:grpSpPr>
        <p:grpSp>
          <p:nvGrpSpPr>
            <p:cNvPr id="5" name="Group 11"/>
            <p:cNvGrpSpPr>
              <a:grpSpLocks noChangeAspect="1"/>
            </p:cNvGrpSpPr>
            <p:nvPr/>
          </p:nvGrpSpPr>
          <p:grpSpPr bwMode="auto">
            <a:xfrm rot="12900000" flipH="1">
              <a:off x="3552" y="3936"/>
              <a:ext cx="263" cy="198"/>
              <a:chOff x="520" y="3004"/>
              <a:chExt cx="336" cy="328"/>
            </a:xfrm>
          </p:grpSpPr>
          <p:sp>
            <p:nvSpPr>
              <p:cNvPr id="282636" name="Freeform 12"/>
              <p:cNvSpPr>
                <a:spLocks noChangeAspect="1"/>
              </p:cNvSpPr>
              <p:nvPr/>
            </p:nvSpPr>
            <p:spPr bwMode="auto">
              <a:xfrm>
                <a:off x="519" y="3005"/>
                <a:ext cx="336" cy="1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144"/>
                  </a:cxn>
                  <a:cxn ang="0">
                    <a:pos x="384" y="192"/>
                  </a:cxn>
                </a:cxnLst>
                <a:rect l="0" t="0" r="r" b="b"/>
                <a:pathLst>
                  <a:path w="384" h="192">
                    <a:moveTo>
                      <a:pt x="0" y="0"/>
                    </a:moveTo>
                    <a:cubicBezTo>
                      <a:pt x="40" y="56"/>
                      <a:pt x="80" y="112"/>
                      <a:pt x="144" y="144"/>
                    </a:cubicBezTo>
                    <a:cubicBezTo>
                      <a:pt x="208" y="176"/>
                      <a:pt x="296" y="184"/>
                      <a:pt x="384" y="192"/>
                    </a:cubicBezTo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2637" name="Freeform 13"/>
              <p:cNvSpPr>
                <a:spLocks noChangeAspect="1"/>
              </p:cNvSpPr>
              <p:nvPr/>
            </p:nvSpPr>
            <p:spPr bwMode="auto">
              <a:xfrm flipV="1">
                <a:off x="519" y="3169"/>
                <a:ext cx="336" cy="1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144"/>
                  </a:cxn>
                  <a:cxn ang="0">
                    <a:pos x="384" y="192"/>
                  </a:cxn>
                </a:cxnLst>
                <a:rect l="0" t="0" r="r" b="b"/>
                <a:pathLst>
                  <a:path w="384" h="192">
                    <a:moveTo>
                      <a:pt x="0" y="0"/>
                    </a:moveTo>
                    <a:cubicBezTo>
                      <a:pt x="40" y="56"/>
                      <a:pt x="80" y="112"/>
                      <a:pt x="144" y="144"/>
                    </a:cubicBezTo>
                    <a:cubicBezTo>
                      <a:pt x="208" y="176"/>
                      <a:pt x="296" y="184"/>
                      <a:pt x="384" y="192"/>
                    </a:cubicBezTo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2638" name="Freeform 14"/>
              <p:cNvSpPr>
                <a:spLocks noChangeAspect="1"/>
              </p:cNvSpPr>
              <p:nvPr/>
            </p:nvSpPr>
            <p:spPr bwMode="auto">
              <a:xfrm>
                <a:off x="543" y="3090"/>
                <a:ext cx="47" cy="16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96"/>
                  </a:cxn>
                  <a:cxn ang="0">
                    <a:pos x="48" y="192"/>
                  </a:cxn>
                </a:cxnLst>
                <a:rect l="0" t="0" r="r" b="b"/>
                <a:pathLst>
                  <a:path w="48" h="192">
                    <a:moveTo>
                      <a:pt x="48" y="0"/>
                    </a:moveTo>
                    <a:cubicBezTo>
                      <a:pt x="24" y="32"/>
                      <a:pt x="0" y="64"/>
                      <a:pt x="0" y="96"/>
                    </a:cubicBezTo>
                    <a:cubicBezTo>
                      <a:pt x="0" y="128"/>
                      <a:pt x="24" y="160"/>
                      <a:pt x="48" y="192"/>
                    </a:cubicBezTo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82639" name="Freeform 15"/>
            <p:cNvSpPr>
              <a:spLocks/>
            </p:cNvSpPr>
            <p:nvPr/>
          </p:nvSpPr>
          <p:spPr bwMode="auto">
            <a:xfrm rot="-3319477">
              <a:off x="1788" y="3204"/>
              <a:ext cx="1680" cy="552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576" y="24"/>
                </a:cxn>
                <a:cxn ang="0">
                  <a:pos x="1104" y="504"/>
                </a:cxn>
                <a:cxn ang="0">
                  <a:pos x="1392" y="312"/>
                </a:cxn>
                <a:cxn ang="0">
                  <a:pos x="1680" y="312"/>
                </a:cxn>
              </a:cxnLst>
              <a:rect l="0" t="0" r="r" b="b"/>
              <a:pathLst>
                <a:path w="1680" h="552">
                  <a:moveTo>
                    <a:pt x="0" y="360"/>
                  </a:moveTo>
                  <a:cubicBezTo>
                    <a:pt x="196" y="180"/>
                    <a:pt x="392" y="0"/>
                    <a:pt x="576" y="24"/>
                  </a:cubicBezTo>
                  <a:cubicBezTo>
                    <a:pt x="760" y="48"/>
                    <a:pt x="968" y="456"/>
                    <a:pt x="1104" y="504"/>
                  </a:cubicBezTo>
                  <a:cubicBezTo>
                    <a:pt x="1240" y="552"/>
                    <a:pt x="1296" y="344"/>
                    <a:pt x="1392" y="312"/>
                  </a:cubicBezTo>
                  <a:cubicBezTo>
                    <a:pt x="1488" y="280"/>
                    <a:pt x="1584" y="296"/>
                    <a:pt x="1680" y="312"/>
                  </a:cubicBezTo>
                </a:path>
              </a:pathLst>
            </a:custGeom>
            <a:noFill/>
            <a:ln w="508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cxnSp>
        <p:nvCxnSpPr>
          <p:cNvPr id="282640" name="AutoShape 16"/>
          <p:cNvCxnSpPr>
            <a:cxnSpLocks noChangeShapeType="1"/>
            <a:stCxn id="282641" idx="1"/>
            <a:endCxn id="282638" idx="1"/>
          </p:cNvCxnSpPr>
          <p:nvPr/>
        </p:nvCxnSpPr>
        <p:spPr bwMode="auto">
          <a:xfrm>
            <a:off x="3451225" y="4899025"/>
            <a:ext cx="2243138" cy="1319213"/>
          </a:xfrm>
          <a:prstGeom prst="straightConnector1">
            <a:avLst/>
          </a:prstGeom>
          <a:noFill/>
          <a:ln w="25400">
            <a:solidFill>
              <a:schemeClr val="folHlink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282641" name="Oval 17"/>
          <p:cNvSpPr>
            <a:spLocks noChangeArrowheads="1"/>
          </p:cNvSpPr>
          <p:nvPr/>
        </p:nvSpPr>
        <p:spPr bwMode="auto">
          <a:xfrm>
            <a:off x="3429000" y="4876800"/>
            <a:ext cx="152400" cy="152400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2642" name="Oval 18"/>
          <p:cNvSpPr>
            <a:spLocks noChangeArrowheads="1"/>
          </p:cNvSpPr>
          <p:nvPr/>
        </p:nvSpPr>
        <p:spPr bwMode="auto">
          <a:xfrm>
            <a:off x="4206875" y="5318125"/>
            <a:ext cx="152400" cy="152400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2643" name="Line 19"/>
          <p:cNvSpPr>
            <a:spLocks noChangeShapeType="1"/>
          </p:cNvSpPr>
          <p:nvPr/>
        </p:nvSpPr>
        <p:spPr bwMode="auto">
          <a:xfrm flipH="1" flipV="1">
            <a:off x="3581400" y="4981575"/>
            <a:ext cx="652463" cy="3841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stealth" w="sm" len="med"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41" grpId="0" animBg="1"/>
      <p:bldP spid="2826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Point Matching</a:t>
            </a:r>
          </a:p>
        </p:txBody>
      </p:sp>
      <p:pic>
        <p:nvPicPr>
          <p:cNvPr id="5939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62000" y="2378075"/>
            <a:ext cx="7772400" cy="3794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ICP Variants</a:t>
            </a:r>
          </a:p>
        </p:txBody>
      </p:sp>
      <p:sp>
        <p:nvSpPr>
          <p:cNvPr id="287747" name="AutoShape 3"/>
          <p:cNvSpPr>
            <a:spLocks noChangeArrowheads="1"/>
          </p:cNvSpPr>
          <p:nvPr/>
        </p:nvSpPr>
        <p:spPr bwMode="auto">
          <a:xfrm>
            <a:off x="286265" y="1748512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295400" y="1633182"/>
            <a:ext cx="7467600" cy="101874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8463" indent="-398463">
              <a:lnSpc>
                <a:spcPct val="105000"/>
              </a:lnSpc>
              <a:spcBef>
                <a:spcPct val="5000"/>
              </a:spcBef>
              <a:buClr>
                <a:schemeClr val="tx1"/>
              </a:buClr>
            </a:pPr>
            <a:r>
              <a:rPr lang="en-US" sz="2800" dirty="0" smtClean="0">
                <a:solidFill>
                  <a:srgbClr val="CC3300"/>
                </a:solidFill>
                <a:cs typeface="Tahoma" pitchFamily="34" charset="0"/>
              </a:rPr>
              <a:t>Weighting </a:t>
            </a:r>
            <a:r>
              <a:rPr lang="en-US" sz="2800" dirty="0">
                <a:solidFill>
                  <a:srgbClr val="CC3300"/>
                </a:solidFill>
                <a:cs typeface="Tahoma" pitchFamily="34" charset="0"/>
              </a:rPr>
              <a:t>the </a:t>
            </a:r>
            <a:r>
              <a:rPr lang="en-US" sz="2800" dirty="0" smtClean="0">
                <a:solidFill>
                  <a:srgbClr val="CC3300"/>
                </a:solidFill>
                <a:cs typeface="Tahoma" pitchFamily="34" charset="0"/>
              </a:rPr>
              <a:t>correspondences</a:t>
            </a:r>
            <a:endParaRPr lang="en-US" sz="2800" dirty="0">
              <a:solidFill>
                <a:srgbClr val="CC3300"/>
              </a:solidFill>
              <a:cs typeface="Tahoma" pitchFamily="34" charset="0"/>
            </a:endParaRPr>
          </a:p>
          <a:p>
            <a:pPr marL="398463" indent="-398463">
              <a:lnSpc>
                <a:spcPct val="105000"/>
              </a:lnSpc>
              <a:spcBef>
                <a:spcPct val="5000"/>
              </a:spcBef>
              <a:buClr>
                <a:schemeClr val="tx1"/>
              </a:buClr>
              <a:buFontTx/>
              <a:buAutoNum type="arabicPeriod"/>
            </a:pPr>
            <a:endParaRPr lang="en-US" sz="2800" dirty="0">
              <a:cs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57975" y="2332811"/>
            <a:ext cx="7123112" cy="4114800"/>
          </a:xfrm>
          <a:prstGeom prst="rect">
            <a:avLst/>
          </a:prstGeom>
        </p:spPr>
        <p:txBody>
          <a:bodyPr/>
          <a:lstStyle/>
          <a:p>
            <a:pPr marL="800100" lvl="1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Constant weight</a:t>
            </a:r>
          </a:p>
          <a:p>
            <a:pPr marL="800100" lvl="1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Assigning lower weights to pairs with greater point-to-point distance: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None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Weighting based on compatibility of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800100" lvl="1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Scanner uncertainty </a:t>
            </a:r>
          </a:p>
        </p:txBody>
      </p:sp>
      <p:graphicFrame>
        <p:nvGraphicFramePr>
          <p:cNvPr id="886785" name="Object 4"/>
          <p:cNvGraphicFramePr>
            <a:graphicFrameLocks noChangeAspect="1"/>
          </p:cNvGraphicFramePr>
          <p:nvPr/>
        </p:nvGraphicFramePr>
        <p:xfrm>
          <a:off x="3169507" y="3566985"/>
          <a:ext cx="3645243" cy="899984"/>
        </p:xfrm>
        <a:graphic>
          <a:graphicData uri="http://schemas.openxmlformats.org/presentationml/2006/ole">
            <p:oleObj spid="_x0000_s886785" name="Equation" r:id="rId5" imgW="1562040" imgH="431640" progId="Equation.3">
              <p:embed/>
            </p:oleObj>
          </a:graphicData>
        </a:graphic>
      </p:graphicFrame>
      <p:graphicFrame>
        <p:nvGraphicFramePr>
          <p:cNvPr id="886786" name="Object 6"/>
          <p:cNvGraphicFramePr>
            <a:graphicFrameLocks noChangeAspect="1"/>
          </p:cNvGraphicFramePr>
          <p:nvPr/>
        </p:nvGraphicFramePr>
        <p:xfrm>
          <a:off x="4022125" y="4872896"/>
          <a:ext cx="2286000" cy="506412"/>
        </p:xfrm>
        <a:graphic>
          <a:graphicData uri="http://schemas.openxmlformats.org/presentationml/2006/ole">
            <p:oleObj spid="_x0000_s886786" name="Equation" r:id="rId6" imgW="9777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Weighting of Pairs</a:t>
            </a:r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438400"/>
            <a:ext cx="82692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685800" y="2057400"/>
            <a:ext cx="73152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The rectangles and circles 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indicate the scanner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 reflectance </a:t>
            </a:r>
            <a:r>
              <a:rPr lang="en-US" sz="2800" dirty="0" smtClean="0"/>
              <a:t>value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Registration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518F-AE1F-465A-9D06-098F17E39C3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69925" y="173355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Given: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14400" y="2114550"/>
            <a:ext cx="3471746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Two shapes </a:t>
            </a:r>
            <a:r>
              <a:rPr lang="en-US" sz="2000" i="1" dirty="0" smtClean="0"/>
              <a:t>A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i="1" dirty="0" smtClean="0"/>
              <a:t>B</a:t>
            </a:r>
            <a:r>
              <a:rPr lang="en-US" sz="2000" b="1" dirty="0" smtClean="0"/>
              <a:t> </a:t>
            </a:r>
            <a:r>
              <a:rPr lang="en-US" sz="2000" dirty="0"/>
              <a:t>which partially </a:t>
            </a:r>
            <a:r>
              <a:rPr lang="en-US" sz="2000" dirty="0" smtClean="0"/>
              <a:t>overlap </a:t>
            </a:r>
            <a:endParaRPr lang="en-US" sz="2000" dirty="0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69925" y="3413125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Goal: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914400" y="3794125"/>
            <a:ext cx="33676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Using only rigid transforms</a:t>
            </a:r>
            <a:r>
              <a:rPr lang="en-US" sz="1800" dirty="0"/>
              <a:t>, </a:t>
            </a:r>
            <a:r>
              <a:rPr lang="en-US" sz="2000" dirty="0"/>
              <a:t>register </a:t>
            </a:r>
            <a:r>
              <a:rPr lang="en-US" sz="2000" i="1" dirty="0" smtClean="0"/>
              <a:t>B</a:t>
            </a:r>
            <a:r>
              <a:rPr lang="en-US" sz="2000" dirty="0" smtClean="0"/>
              <a:t> </a:t>
            </a:r>
            <a:r>
              <a:rPr lang="en-US" sz="2000" dirty="0"/>
              <a:t>against </a:t>
            </a:r>
            <a:r>
              <a:rPr lang="en-US" sz="2000" i="1" dirty="0" smtClean="0"/>
              <a:t>A</a:t>
            </a:r>
            <a:r>
              <a:rPr lang="en-US" sz="2000" dirty="0" smtClean="0"/>
              <a:t> </a:t>
            </a:r>
            <a:r>
              <a:rPr lang="en-US" sz="2000" dirty="0"/>
              <a:t>by minimizing </a:t>
            </a:r>
            <a:r>
              <a:rPr lang="en-US" sz="2000" dirty="0" smtClean="0"/>
              <a:t>a measure of distance between </a:t>
            </a:r>
            <a:r>
              <a:rPr lang="en-US" sz="2000" i="1" dirty="0" smtClean="0"/>
              <a:t>A</a:t>
            </a:r>
            <a:r>
              <a:rPr lang="en-US" sz="2000" dirty="0" smtClean="0"/>
              <a:t> and </a:t>
            </a:r>
            <a:r>
              <a:rPr lang="en-US" sz="2000" i="1" dirty="0" smtClean="0"/>
              <a:t>B</a:t>
            </a:r>
            <a:endParaRPr lang="en-US" sz="2000" i="1" dirty="0"/>
          </a:p>
        </p:txBody>
      </p:sp>
      <p:pic>
        <p:nvPicPr>
          <p:cNvPr id="9" name="Picture 18" descr="david-blu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1600200"/>
            <a:ext cx="1746250" cy="2133600"/>
          </a:xfrm>
          <a:prstGeom prst="rect">
            <a:avLst/>
          </a:prstGeom>
          <a:noFill/>
        </p:spPr>
      </p:pic>
      <p:pic>
        <p:nvPicPr>
          <p:cNvPr id="10" name="Picture 19" descr="david-ic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4267200"/>
            <a:ext cx="2068513" cy="2390775"/>
          </a:xfrm>
          <a:prstGeom prst="rect">
            <a:avLst/>
          </a:prstGeom>
          <a:noFill/>
        </p:spPr>
      </p:pic>
      <p:pic>
        <p:nvPicPr>
          <p:cNvPr id="11" name="Picture 17" descr="david-gra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524000"/>
            <a:ext cx="1552575" cy="21653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01049" y="36607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80422" y="36607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ICP Variants</a:t>
            </a:r>
          </a:p>
        </p:txBody>
      </p:sp>
      <p:sp>
        <p:nvSpPr>
          <p:cNvPr id="292867" name="AutoShape 3"/>
          <p:cNvSpPr>
            <a:spLocks noChangeArrowheads="1"/>
          </p:cNvSpPr>
          <p:nvPr/>
        </p:nvSpPr>
        <p:spPr bwMode="auto">
          <a:xfrm>
            <a:off x="249194" y="1853513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283044" y="1713470"/>
            <a:ext cx="7467600" cy="5134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8463" indent="-398463">
              <a:lnSpc>
                <a:spcPct val="105000"/>
              </a:lnSpc>
              <a:spcBef>
                <a:spcPct val="5000"/>
              </a:spcBef>
              <a:buClr>
                <a:schemeClr val="tx1"/>
              </a:buClr>
            </a:pPr>
            <a:r>
              <a:rPr lang="en-US" sz="2800" dirty="0" smtClean="0">
                <a:solidFill>
                  <a:srgbClr val="CC3300"/>
                </a:solidFill>
                <a:cs typeface="Tahoma" pitchFamily="34" charset="0"/>
              </a:rPr>
              <a:t>Rejecting </a:t>
            </a:r>
            <a:r>
              <a:rPr lang="en-US" sz="2800" dirty="0">
                <a:solidFill>
                  <a:srgbClr val="CC3300"/>
                </a:solidFill>
                <a:cs typeface="Tahoma" pitchFamily="34" charset="0"/>
              </a:rPr>
              <a:t>certain (outlier) point </a:t>
            </a:r>
            <a:r>
              <a:rPr lang="en-US" sz="2800" dirty="0" smtClean="0">
                <a:solidFill>
                  <a:srgbClr val="CC3300"/>
                </a:solidFill>
                <a:cs typeface="Tahoma" pitchFamily="34" charset="0"/>
              </a:rPr>
              <a:t>pairs</a:t>
            </a:r>
            <a:endParaRPr lang="en-US" sz="2800" dirty="0">
              <a:solidFill>
                <a:srgbClr val="CC3300"/>
              </a:solidFill>
              <a:cs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35553" y="2196886"/>
            <a:ext cx="7808912" cy="44592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Corresponding points with point to point distance higher than a given threshold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Rejection of worst n% pairs based on some metric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Pairs containing points on end vertices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Rejection of pairs whose point to point distance is higher than n*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σ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Rejection of pairs that are not consistent with their neighboring pairs  [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Dorai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98]: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	 (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p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,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q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) , (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p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,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q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) are inconsistent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iff</a:t>
            </a: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19553" name="Object 4"/>
          <p:cNvGraphicFramePr>
            <a:graphicFrameLocks noChangeAspect="1"/>
          </p:cNvGraphicFramePr>
          <p:nvPr/>
        </p:nvGraphicFramePr>
        <p:xfrm>
          <a:off x="2102708" y="5527675"/>
          <a:ext cx="5257800" cy="568325"/>
        </p:xfrm>
        <a:graphic>
          <a:graphicData uri="http://schemas.openxmlformats.org/presentationml/2006/ole">
            <p:oleObj spid="_x0000_s919553" name="Equation" r:id="rId5" imgW="23493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Rejecting Pairs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808912" cy="4459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Tahoma" pitchFamily="34" charset="0"/>
              </a:rPr>
              <a:t>Distance thresholding</a:t>
            </a:r>
            <a:endParaRPr lang="el-GR" smtClean="0">
              <a:cs typeface="Tahoma" pitchFamily="34" charset="0"/>
            </a:endParaRPr>
          </a:p>
          <a:p>
            <a:pPr eaLnBrk="1" hangingPunct="1"/>
            <a:endParaRPr lang="en-US" smtClean="0"/>
          </a:p>
        </p:txBody>
      </p:sp>
      <p:sp>
        <p:nvSpPr>
          <p:cNvPr id="322567" name="Freeform 7"/>
          <p:cNvSpPr>
            <a:spLocks/>
          </p:cNvSpPr>
          <p:nvPr/>
        </p:nvSpPr>
        <p:spPr bwMode="auto">
          <a:xfrm>
            <a:off x="3421063" y="4052888"/>
            <a:ext cx="2595562" cy="1863725"/>
          </a:xfrm>
          <a:custGeom>
            <a:avLst/>
            <a:gdLst/>
            <a:ahLst/>
            <a:cxnLst>
              <a:cxn ang="0">
                <a:pos x="0" y="1174"/>
              </a:cxn>
              <a:cxn ang="0">
                <a:pos x="280" y="569"/>
              </a:cxn>
              <a:cxn ang="0">
                <a:pos x="987" y="660"/>
              </a:cxn>
              <a:cxn ang="0">
                <a:pos x="1114" y="338"/>
              </a:cxn>
              <a:cxn ang="0">
                <a:pos x="1596" y="27"/>
              </a:cxn>
              <a:cxn ang="0">
                <a:pos x="1350" y="173"/>
              </a:cxn>
            </a:cxnLst>
            <a:rect l="0" t="0" r="r" b="b"/>
            <a:pathLst>
              <a:path w="1635" h="1174">
                <a:moveTo>
                  <a:pt x="0" y="1174"/>
                </a:moveTo>
                <a:cubicBezTo>
                  <a:pt x="57" y="914"/>
                  <a:pt x="115" y="655"/>
                  <a:pt x="280" y="569"/>
                </a:cubicBezTo>
                <a:cubicBezTo>
                  <a:pt x="444" y="483"/>
                  <a:pt x="848" y="699"/>
                  <a:pt x="987" y="660"/>
                </a:cubicBezTo>
                <a:cubicBezTo>
                  <a:pt x="1126" y="622"/>
                  <a:pt x="1013" y="443"/>
                  <a:pt x="1114" y="338"/>
                </a:cubicBezTo>
                <a:cubicBezTo>
                  <a:pt x="1215" y="233"/>
                  <a:pt x="1557" y="54"/>
                  <a:pt x="1596" y="27"/>
                </a:cubicBezTo>
                <a:cubicBezTo>
                  <a:pt x="1635" y="0"/>
                  <a:pt x="1401" y="143"/>
                  <a:pt x="1350" y="173"/>
                </a:cubicBez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68" name="Freeform 8"/>
          <p:cNvSpPr>
            <a:spLocks/>
          </p:cNvSpPr>
          <p:nvPr/>
        </p:nvSpPr>
        <p:spPr bwMode="auto">
          <a:xfrm>
            <a:off x="2667000" y="3124200"/>
            <a:ext cx="3181350" cy="873125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307" y="367"/>
              </a:cxn>
              <a:cxn ang="0">
                <a:pos x="900" y="22"/>
              </a:cxn>
              <a:cxn ang="0">
                <a:pos x="1428" y="502"/>
              </a:cxn>
              <a:cxn ang="0">
                <a:pos x="1716" y="310"/>
              </a:cxn>
              <a:cxn ang="0">
                <a:pos x="2004" y="310"/>
              </a:cxn>
            </a:cxnLst>
            <a:rect l="0" t="0" r="r" b="b"/>
            <a:pathLst>
              <a:path w="2004" h="550">
                <a:moveTo>
                  <a:pt x="0" y="453"/>
                </a:moveTo>
                <a:cubicBezTo>
                  <a:pt x="50" y="439"/>
                  <a:pt x="157" y="439"/>
                  <a:pt x="307" y="367"/>
                </a:cubicBezTo>
                <a:cubicBezTo>
                  <a:pt x="457" y="295"/>
                  <a:pt x="713" y="0"/>
                  <a:pt x="900" y="22"/>
                </a:cubicBezTo>
                <a:cubicBezTo>
                  <a:pt x="1087" y="44"/>
                  <a:pt x="1292" y="454"/>
                  <a:pt x="1428" y="502"/>
                </a:cubicBezTo>
                <a:cubicBezTo>
                  <a:pt x="1564" y="550"/>
                  <a:pt x="1620" y="342"/>
                  <a:pt x="1716" y="310"/>
                </a:cubicBezTo>
                <a:cubicBezTo>
                  <a:pt x="1812" y="278"/>
                  <a:pt x="1908" y="294"/>
                  <a:pt x="2004" y="310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3494" name="Line 9"/>
          <p:cNvSpPr>
            <a:spLocks noChangeShapeType="1"/>
          </p:cNvSpPr>
          <p:nvPr/>
        </p:nvSpPr>
        <p:spPr bwMode="auto">
          <a:xfrm flipH="1" flipV="1">
            <a:off x="3048000" y="3733800"/>
            <a:ext cx="762000" cy="12192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495" name="Line 10"/>
          <p:cNvSpPr>
            <a:spLocks noChangeShapeType="1"/>
          </p:cNvSpPr>
          <p:nvPr/>
        </p:nvSpPr>
        <p:spPr bwMode="auto">
          <a:xfrm flipH="1" flipV="1">
            <a:off x="5181600" y="3886200"/>
            <a:ext cx="152400" cy="60960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496" name="Line 21"/>
          <p:cNvSpPr>
            <a:spLocks noChangeShapeType="1"/>
          </p:cNvSpPr>
          <p:nvPr/>
        </p:nvSpPr>
        <p:spPr bwMode="auto">
          <a:xfrm flipH="1" flipV="1">
            <a:off x="5029200" y="3962400"/>
            <a:ext cx="152400" cy="60960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497" name="Line 22"/>
          <p:cNvSpPr>
            <a:spLocks noChangeShapeType="1"/>
          </p:cNvSpPr>
          <p:nvPr/>
        </p:nvSpPr>
        <p:spPr bwMode="auto">
          <a:xfrm flipH="1" flipV="1">
            <a:off x="5562600" y="3581400"/>
            <a:ext cx="152400" cy="60960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498" name="Line 23"/>
          <p:cNvSpPr>
            <a:spLocks noChangeShapeType="1"/>
          </p:cNvSpPr>
          <p:nvPr/>
        </p:nvSpPr>
        <p:spPr bwMode="auto">
          <a:xfrm flipH="1" flipV="1">
            <a:off x="4343400" y="3352800"/>
            <a:ext cx="76200" cy="16764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499" name="Line 24"/>
          <p:cNvSpPr>
            <a:spLocks noChangeShapeType="1"/>
          </p:cNvSpPr>
          <p:nvPr/>
        </p:nvSpPr>
        <p:spPr bwMode="auto">
          <a:xfrm flipH="1" flipV="1">
            <a:off x="3657600" y="3352800"/>
            <a:ext cx="381000" cy="16002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Rejecting Pairs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808912" cy="4459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Tahoma" pitchFamily="34" charset="0"/>
              </a:rPr>
              <a:t>Points on end vertices</a:t>
            </a:r>
            <a:endParaRPr lang="el-GR" smtClean="0">
              <a:cs typeface="Tahoma" pitchFamily="34" charset="0"/>
            </a:endParaRPr>
          </a:p>
          <a:p>
            <a:pPr eaLnBrk="1" hangingPunct="1"/>
            <a:endParaRPr lang="en-US" smtClean="0"/>
          </a:p>
        </p:txBody>
      </p:sp>
      <p:sp>
        <p:nvSpPr>
          <p:cNvPr id="324621" name="Freeform 13"/>
          <p:cNvSpPr>
            <a:spLocks/>
          </p:cNvSpPr>
          <p:nvPr/>
        </p:nvSpPr>
        <p:spPr bwMode="auto">
          <a:xfrm>
            <a:off x="2743200" y="4191000"/>
            <a:ext cx="4076700" cy="1036638"/>
          </a:xfrm>
          <a:custGeom>
            <a:avLst/>
            <a:gdLst/>
            <a:ahLst/>
            <a:cxnLst>
              <a:cxn ang="0">
                <a:pos x="0" y="199"/>
              </a:cxn>
              <a:cxn ang="0">
                <a:pos x="307" y="367"/>
              </a:cxn>
              <a:cxn ang="0">
                <a:pos x="900" y="22"/>
              </a:cxn>
              <a:cxn ang="0">
                <a:pos x="1428" y="502"/>
              </a:cxn>
              <a:cxn ang="0">
                <a:pos x="1716" y="310"/>
              </a:cxn>
              <a:cxn ang="0">
                <a:pos x="2568" y="653"/>
              </a:cxn>
            </a:cxnLst>
            <a:rect l="0" t="0" r="r" b="b"/>
            <a:pathLst>
              <a:path w="2568" h="653">
                <a:moveTo>
                  <a:pt x="0" y="199"/>
                </a:moveTo>
                <a:cubicBezTo>
                  <a:pt x="51" y="226"/>
                  <a:pt x="157" y="396"/>
                  <a:pt x="307" y="367"/>
                </a:cubicBezTo>
                <a:cubicBezTo>
                  <a:pt x="457" y="338"/>
                  <a:pt x="713" y="0"/>
                  <a:pt x="900" y="22"/>
                </a:cubicBezTo>
                <a:cubicBezTo>
                  <a:pt x="1087" y="44"/>
                  <a:pt x="1292" y="454"/>
                  <a:pt x="1428" y="502"/>
                </a:cubicBezTo>
                <a:cubicBezTo>
                  <a:pt x="1564" y="550"/>
                  <a:pt x="1526" y="285"/>
                  <a:pt x="1716" y="310"/>
                </a:cubicBezTo>
                <a:cubicBezTo>
                  <a:pt x="1906" y="335"/>
                  <a:pt x="2391" y="582"/>
                  <a:pt x="2568" y="653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4623" name="Freeform 15"/>
          <p:cNvSpPr>
            <a:spLocks/>
          </p:cNvSpPr>
          <p:nvPr/>
        </p:nvSpPr>
        <p:spPr bwMode="auto">
          <a:xfrm>
            <a:off x="3200400" y="3165475"/>
            <a:ext cx="3152775" cy="873125"/>
          </a:xfrm>
          <a:custGeom>
            <a:avLst/>
            <a:gdLst/>
            <a:ahLst/>
            <a:cxnLst>
              <a:cxn ang="0">
                <a:pos x="96" y="370"/>
              </a:cxn>
              <a:cxn ang="0">
                <a:pos x="99" y="367"/>
              </a:cxn>
              <a:cxn ang="0">
                <a:pos x="692" y="22"/>
              </a:cxn>
              <a:cxn ang="0">
                <a:pos x="1220" y="502"/>
              </a:cxn>
              <a:cxn ang="0">
                <a:pos x="1508" y="310"/>
              </a:cxn>
              <a:cxn ang="0">
                <a:pos x="1986" y="478"/>
              </a:cxn>
            </a:cxnLst>
            <a:rect l="0" t="0" r="r" b="b"/>
            <a:pathLst>
              <a:path w="1986" h="550">
                <a:moveTo>
                  <a:pt x="96" y="370"/>
                </a:moveTo>
                <a:cubicBezTo>
                  <a:pt x="98" y="370"/>
                  <a:pt x="0" y="425"/>
                  <a:pt x="99" y="367"/>
                </a:cubicBezTo>
                <a:cubicBezTo>
                  <a:pt x="198" y="309"/>
                  <a:pt x="505" y="0"/>
                  <a:pt x="692" y="22"/>
                </a:cubicBezTo>
                <a:cubicBezTo>
                  <a:pt x="879" y="44"/>
                  <a:pt x="1084" y="454"/>
                  <a:pt x="1220" y="502"/>
                </a:cubicBezTo>
                <a:cubicBezTo>
                  <a:pt x="1356" y="550"/>
                  <a:pt x="1380" y="314"/>
                  <a:pt x="1508" y="310"/>
                </a:cubicBezTo>
                <a:cubicBezTo>
                  <a:pt x="1636" y="306"/>
                  <a:pt x="1887" y="443"/>
                  <a:pt x="1986" y="478"/>
                </a:cubicBez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8" name="Line 17"/>
          <p:cNvSpPr>
            <a:spLocks noChangeShapeType="1"/>
          </p:cNvSpPr>
          <p:nvPr/>
        </p:nvSpPr>
        <p:spPr bwMode="auto">
          <a:xfrm flipV="1">
            <a:off x="2743200" y="3810000"/>
            <a:ext cx="533400" cy="6858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4519" name="Line 18"/>
          <p:cNvSpPr>
            <a:spLocks noChangeShapeType="1"/>
          </p:cNvSpPr>
          <p:nvPr/>
        </p:nvSpPr>
        <p:spPr bwMode="auto">
          <a:xfrm flipV="1">
            <a:off x="2895600" y="3810000"/>
            <a:ext cx="381000" cy="8382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4520" name="Line 19"/>
          <p:cNvSpPr>
            <a:spLocks noChangeShapeType="1"/>
          </p:cNvSpPr>
          <p:nvPr/>
        </p:nvSpPr>
        <p:spPr bwMode="auto">
          <a:xfrm flipV="1">
            <a:off x="3200400" y="3810000"/>
            <a:ext cx="76200" cy="9906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4521" name="Line 20"/>
          <p:cNvSpPr>
            <a:spLocks noChangeShapeType="1"/>
          </p:cNvSpPr>
          <p:nvPr/>
        </p:nvSpPr>
        <p:spPr bwMode="auto">
          <a:xfrm flipH="1" flipV="1">
            <a:off x="3276600" y="3810000"/>
            <a:ext cx="228600" cy="8382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4522" name="Line 21"/>
          <p:cNvSpPr>
            <a:spLocks noChangeShapeType="1"/>
          </p:cNvSpPr>
          <p:nvPr/>
        </p:nvSpPr>
        <p:spPr bwMode="auto">
          <a:xfrm flipH="1" flipV="1">
            <a:off x="3429000" y="3733800"/>
            <a:ext cx="381000" cy="60960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4523" name="Line 22"/>
          <p:cNvSpPr>
            <a:spLocks noChangeShapeType="1"/>
          </p:cNvSpPr>
          <p:nvPr/>
        </p:nvSpPr>
        <p:spPr bwMode="auto">
          <a:xfrm flipH="1" flipV="1">
            <a:off x="3657600" y="3581400"/>
            <a:ext cx="381000" cy="68580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4524" name="Line 23"/>
          <p:cNvSpPr>
            <a:spLocks noChangeShapeType="1"/>
          </p:cNvSpPr>
          <p:nvPr/>
        </p:nvSpPr>
        <p:spPr bwMode="auto">
          <a:xfrm flipH="1" flipV="1">
            <a:off x="3962400" y="3352800"/>
            <a:ext cx="304800" cy="91440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4525" name="Line 24"/>
          <p:cNvSpPr>
            <a:spLocks noChangeShapeType="1"/>
          </p:cNvSpPr>
          <p:nvPr/>
        </p:nvSpPr>
        <p:spPr bwMode="auto">
          <a:xfrm flipV="1">
            <a:off x="4495800" y="3733800"/>
            <a:ext cx="381000" cy="68580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4526" name="Line 25"/>
          <p:cNvSpPr>
            <a:spLocks noChangeShapeType="1"/>
          </p:cNvSpPr>
          <p:nvPr/>
        </p:nvSpPr>
        <p:spPr bwMode="auto">
          <a:xfrm flipV="1">
            <a:off x="4648200" y="3886200"/>
            <a:ext cx="381000" cy="76200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4527" name="Line 26"/>
          <p:cNvSpPr>
            <a:spLocks noChangeShapeType="1"/>
          </p:cNvSpPr>
          <p:nvPr/>
        </p:nvSpPr>
        <p:spPr bwMode="auto">
          <a:xfrm flipV="1">
            <a:off x="4343400" y="3581400"/>
            <a:ext cx="381000" cy="68580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4528" name="Line 27"/>
          <p:cNvSpPr>
            <a:spLocks noChangeShapeType="1"/>
          </p:cNvSpPr>
          <p:nvPr/>
        </p:nvSpPr>
        <p:spPr bwMode="auto">
          <a:xfrm flipV="1">
            <a:off x="4876800" y="3962400"/>
            <a:ext cx="304800" cy="91440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4529" name="Line 28"/>
          <p:cNvSpPr>
            <a:spLocks noChangeShapeType="1"/>
          </p:cNvSpPr>
          <p:nvPr/>
        </p:nvSpPr>
        <p:spPr bwMode="auto">
          <a:xfrm flipV="1">
            <a:off x="5334000" y="3886200"/>
            <a:ext cx="0" cy="83820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4530" name="Line 29"/>
          <p:cNvSpPr>
            <a:spLocks noChangeShapeType="1"/>
          </p:cNvSpPr>
          <p:nvPr/>
        </p:nvSpPr>
        <p:spPr bwMode="auto">
          <a:xfrm flipV="1">
            <a:off x="6172200" y="3962400"/>
            <a:ext cx="152400" cy="9906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4531" name="Line 31"/>
          <p:cNvSpPr>
            <a:spLocks noChangeShapeType="1"/>
          </p:cNvSpPr>
          <p:nvPr/>
        </p:nvSpPr>
        <p:spPr bwMode="auto">
          <a:xfrm flipH="1" flipV="1">
            <a:off x="6324600" y="3962400"/>
            <a:ext cx="152400" cy="11430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4532" name="Line 32"/>
          <p:cNvSpPr>
            <a:spLocks noChangeShapeType="1"/>
          </p:cNvSpPr>
          <p:nvPr/>
        </p:nvSpPr>
        <p:spPr bwMode="auto">
          <a:xfrm flipH="1" flipV="1">
            <a:off x="6324600" y="3886200"/>
            <a:ext cx="457200" cy="12954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4533" name="Line 33"/>
          <p:cNvSpPr>
            <a:spLocks noChangeShapeType="1"/>
          </p:cNvSpPr>
          <p:nvPr/>
        </p:nvSpPr>
        <p:spPr bwMode="auto">
          <a:xfrm flipV="1">
            <a:off x="5638800" y="3657600"/>
            <a:ext cx="0" cy="106680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4534" name="Line 34"/>
          <p:cNvSpPr>
            <a:spLocks noChangeShapeType="1"/>
          </p:cNvSpPr>
          <p:nvPr/>
        </p:nvSpPr>
        <p:spPr bwMode="auto">
          <a:xfrm flipV="1">
            <a:off x="5943600" y="3733800"/>
            <a:ext cx="0" cy="106680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Rejecting Pairs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808912" cy="4459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Tahoma" pitchFamily="34" charset="0"/>
              </a:rPr>
              <a:t>Inconsistent Pairs</a:t>
            </a:r>
            <a:endParaRPr lang="el-GR" smtClean="0">
              <a:cs typeface="Tahoma" pitchFamily="34" charset="0"/>
            </a:endParaRPr>
          </a:p>
          <a:p>
            <a:pPr eaLnBrk="1" hangingPunct="1"/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67000" y="2895600"/>
            <a:ext cx="3733800" cy="3021013"/>
            <a:chOff x="1680" y="1824"/>
            <a:chExt cx="2352" cy="1903"/>
          </a:xfrm>
        </p:grpSpPr>
        <p:sp>
          <p:nvSpPr>
            <p:cNvPr id="323589" name="Freeform 5"/>
            <p:cNvSpPr>
              <a:spLocks/>
            </p:cNvSpPr>
            <p:nvPr/>
          </p:nvSpPr>
          <p:spPr bwMode="auto">
            <a:xfrm>
              <a:off x="2155" y="2553"/>
              <a:ext cx="1635" cy="1174"/>
            </a:xfrm>
            <a:custGeom>
              <a:avLst/>
              <a:gdLst/>
              <a:ahLst/>
              <a:cxnLst>
                <a:cxn ang="0">
                  <a:pos x="0" y="1174"/>
                </a:cxn>
                <a:cxn ang="0">
                  <a:pos x="280" y="569"/>
                </a:cxn>
                <a:cxn ang="0">
                  <a:pos x="987" y="660"/>
                </a:cxn>
                <a:cxn ang="0">
                  <a:pos x="1114" y="338"/>
                </a:cxn>
                <a:cxn ang="0">
                  <a:pos x="1596" y="27"/>
                </a:cxn>
                <a:cxn ang="0">
                  <a:pos x="1350" y="173"/>
                </a:cxn>
              </a:cxnLst>
              <a:rect l="0" t="0" r="r" b="b"/>
              <a:pathLst>
                <a:path w="1635" h="1174">
                  <a:moveTo>
                    <a:pt x="0" y="1174"/>
                  </a:moveTo>
                  <a:cubicBezTo>
                    <a:pt x="57" y="914"/>
                    <a:pt x="115" y="655"/>
                    <a:pt x="280" y="569"/>
                  </a:cubicBezTo>
                  <a:cubicBezTo>
                    <a:pt x="444" y="483"/>
                    <a:pt x="848" y="699"/>
                    <a:pt x="987" y="660"/>
                  </a:cubicBezTo>
                  <a:cubicBezTo>
                    <a:pt x="1126" y="622"/>
                    <a:pt x="1013" y="443"/>
                    <a:pt x="1114" y="338"/>
                  </a:cubicBezTo>
                  <a:cubicBezTo>
                    <a:pt x="1215" y="233"/>
                    <a:pt x="1557" y="54"/>
                    <a:pt x="1596" y="27"/>
                  </a:cubicBezTo>
                  <a:cubicBezTo>
                    <a:pt x="1635" y="0"/>
                    <a:pt x="1401" y="143"/>
                    <a:pt x="1350" y="173"/>
                  </a:cubicBezTo>
                </a:path>
              </a:pathLst>
            </a:custGeom>
            <a:noFill/>
            <a:ln w="508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590" name="Freeform 6"/>
            <p:cNvSpPr>
              <a:spLocks/>
            </p:cNvSpPr>
            <p:nvPr/>
          </p:nvSpPr>
          <p:spPr bwMode="auto">
            <a:xfrm>
              <a:off x="1680" y="1968"/>
              <a:ext cx="2004" cy="550"/>
            </a:xfrm>
            <a:custGeom>
              <a:avLst/>
              <a:gdLst/>
              <a:ahLst/>
              <a:cxnLst>
                <a:cxn ang="0">
                  <a:pos x="0" y="453"/>
                </a:cxn>
                <a:cxn ang="0">
                  <a:pos x="307" y="367"/>
                </a:cxn>
                <a:cxn ang="0">
                  <a:pos x="900" y="22"/>
                </a:cxn>
                <a:cxn ang="0">
                  <a:pos x="1428" y="502"/>
                </a:cxn>
                <a:cxn ang="0">
                  <a:pos x="1716" y="310"/>
                </a:cxn>
                <a:cxn ang="0">
                  <a:pos x="2004" y="310"/>
                </a:cxn>
              </a:cxnLst>
              <a:rect l="0" t="0" r="r" b="b"/>
              <a:pathLst>
                <a:path w="2004" h="550">
                  <a:moveTo>
                    <a:pt x="0" y="453"/>
                  </a:moveTo>
                  <a:cubicBezTo>
                    <a:pt x="50" y="439"/>
                    <a:pt x="157" y="439"/>
                    <a:pt x="307" y="367"/>
                  </a:cubicBezTo>
                  <a:cubicBezTo>
                    <a:pt x="457" y="295"/>
                    <a:pt x="713" y="0"/>
                    <a:pt x="900" y="22"/>
                  </a:cubicBezTo>
                  <a:cubicBezTo>
                    <a:pt x="1087" y="44"/>
                    <a:pt x="1292" y="454"/>
                    <a:pt x="1428" y="502"/>
                  </a:cubicBezTo>
                  <a:cubicBezTo>
                    <a:pt x="1564" y="550"/>
                    <a:pt x="1620" y="342"/>
                    <a:pt x="1716" y="310"/>
                  </a:cubicBezTo>
                  <a:cubicBezTo>
                    <a:pt x="1812" y="278"/>
                    <a:pt x="1908" y="294"/>
                    <a:pt x="2004" y="310"/>
                  </a:cubicBezTo>
                </a:path>
              </a:pathLst>
            </a:custGeom>
            <a:noFill/>
            <a:ln w="508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43" name="Line 7"/>
            <p:cNvSpPr>
              <a:spLocks noChangeShapeType="1"/>
            </p:cNvSpPr>
            <p:nvPr/>
          </p:nvSpPr>
          <p:spPr bwMode="auto">
            <a:xfrm flipH="1" flipV="1">
              <a:off x="2352" y="2064"/>
              <a:ext cx="912" cy="8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44" name="Line 8"/>
            <p:cNvSpPr>
              <a:spLocks noChangeShapeType="1"/>
            </p:cNvSpPr>
            <p:nvPr/>
          </p:nvSpPr>
          <p:spPr bwMode="auto">
            <a:xfrm flipH="1" flipV="1">
              <a:off x="3264" y="2448"/>
              <a:ext cx="96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2928" y="2880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65546" name="Text Box 10"/>
            <p:cNvSpPr txBox="1">
              <a:spLocks noChangeArrowheads="1"/>
            </p:cNvSpPr>
            <p:nvPr/>
          </p:nvSpPr>
          <p:spPr bwMode="auto">
            <a:xfrm>
              <a:off x="3408" y="2784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65547" name="Text Box 11"/>
            <p:cNvSpPr txBox="1">
              <a:spLocks noChangeArrowheads="1"/>
            </p:cNvSpPr>
            <p:nvPr/>
          </p:nvSpPr>
          <p:spPr bwMode="auto">
            <a:xfrm>
              <a:off x="2976" y="2160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q2</a:t>
              </a:r>
            </a:p>
          </p:txBody>
        </p:sp>
        <p:sp>
          <p:nvSpPr>
            <p:cNvPr id="65548" name="Text Box 12"/>
            <p:cNvSpPr txBox="1">
              <a:spLocks noChangeArrowheads="1"/>
            </p:cNvSpPr>
            <p:nvPr/>
          </p:nvSpPr>
          <p:spPr bwMode="auto">
            <a:xfrm>
              <a:off x="2112" y="1824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q1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ICP Variants</a:t>
            </a:r>
          </a:p>
        </p:txBody>
      </p:sp>
      <p:sp>
        <p:nvSpPr>
          <p:cNvPr id="299011" name="AutoShape 3"/>
          <p:cNvSpPr>
            <a:spLocks noChangeArrowheads="1"/>
          </p:cNvSpPr>
          <p:nvPr/>
        </p:nvSpPr>
        <p:spPr bwMode="auto">
          <a:xfrm>
            <a:off x="218303" y="166202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295400" y="1577580"/>
            <a:ext cx="7467600" cy="189224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8463" indent="-398463">
              <a:lnSpc>
                <a:spcPct val="105000"/>
              </a:lnSpc>
              <a:spcBef>
                <a:spcPct val="5000"/>
              </a:spcBef>
              <a:buClr>
                <a:schemeClr val="tx1"/>
              </a:buClr>
              <a:buFontTx/>
              <a:buAutoNum type="arabicPeriod"/>
            </a:pPr>
            <a:r>
              <a:rPr lang="en-US" sz="2800" dirty="0" smtClean="0">
                <a:solidFill>
                  <a:srgbClr val="CC3300"/>
                </a:solidFill>
                <a:cs typeface="Tahoma" pitchFamily="34" charset="0"/>
              </a:rPr>
              <a:t>Assigning </a:t>
            </a:r>
            <a:r>
              <a:rPr lang="en-US" sz="2800" dirty="0">
                <a:solidFill>
                  <a:srgbClr val="CC3300"/>
                </a:solidFill>
                <a:cs typeface="Tahoma" pitchFamily="34" charset="0"/>
              </a:rPr>
              <a:t>an error metric to the current </a:t>
            </a:r>
            <a:r>
              <a:rPr lang="en-US" sz="2800" dirty="0" smtClean="0">
                <a:solidFill>
                  <a:srgbClr val="CC3300"/>
                </a:solidFill>
                <a:cs typeface="Tahoma" pitchFamily="34" charset="0"/>
              </a:rPr>
              <a:t>transform</a:t>
            </a:r>
            <a:endParaRPr lang="en-US" sz="2800" dirty="0">
              <a:solidFill>
                <a:srgbClr val="CC3300"/>
              </a:solidFill>
              <a:cs typeface="Tahoma" pitchFamily="34" charset="0"/>
            </a:endParaRPr>
          </a:p>
          <a:p>
            <a:pPr marL="398463" indent="-398463">
              <a:lnSpc>
                <a:spcPct val="105000"/>
              </a:lnSpc>
              <a:spcBef>
                <a:spcPct val="5000"/>
              </a:spcBef>
              <a:buClr>
                <a:schemeClr val="tx1"/>
              </a:buClr>
              <a:buFontTx/>
              <a:buAutoNum type="arabicPeriod"/>
            </a:pPr>
            <a:r>
              <a:rPr lang="en-US" sz="2800" dirty="0">
                <a:solidFill>
                  <a:srgbClr val="CC3300"/>
                </a:solidFill>
                <a:cs typeface="Tahoma" pitchFamily="34" charset="0"/>
              </a:rPr>
              <a:t>Minimizing the error metric </a:t>
            </a:r>
            <a:r>
              <a:rPr lang="en-US" sz="2800" dirty="0" err="1">
                <a:solidFill>
                  <a:srgbClr val="CC3300"/>
                </a:solidFill>
                <a:cs typeface="Tahoma" pitchFamily="34" charset="0"/>
              </a:rPr>
              <a:t>w.r.t</a:t>
            </a:r>
            <a:r>
              <a:rPr lang="en-US" sz="2800" dirty="0">
                <a:solidFill>
                  <a:srgbClr val="CC3300"/>
                </a:solidFill>
                <a:cs typeface="Tahoma" pitchFamily="34" charset="0"/>
              </a:rPr>
              <a:t>. </a:t>
            </a:r>
            <a:r>
              <a:rPr lang="en-US" sz="2800" dirty="0" smtClean="0">
                <a:solidFill>
                  <a:srgbClr val="CC3300"/>
                </a:solidFill>
                <a:cs typeface="Tahoma" pitchFamily="34" charset="0"/>
              </a:rPr>
              <a:t>transformation</a:t>
            </a:r>
            <a:endParaRPr lang="en-US" sz="2800" dirty="0">
              <a:solidFill>
                <a:srgbClr val="CC3300"/>
              </a:solidFill>
              <a:cs typeface="Tahoma" pitchFamily="34" charset="0"/>
            </a:endParaRPr>
          </a:p>
        </p:txBody>
      </p:sp>
      <p:sp>
        <p:nvSpPr>
          <p:cNvPr id="299013" name="AutoShape 5"/>
          <p:cNvSpPr>
            <a:spLocks noChangeArrowheads="1"/>
          </p:cNvSpPr>
          <p:nvPr/>
        </p:nvSpPr>
        <p:spPr bwMode="auto">
          <a:xfrm>
            <a:off x="218303" y="257642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Error Metric and Minimization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808912" cy="4459287"/>
          </a:xfrm>
        </p:spPr>
        <p:txBody>
          <a:bodyPr/>
          <a:lstStyle/>
          <a:p>
            <a:pPr marL="533400" indent="-533400" eaLnBrk="1" hangingPunct="1"/>
            <a:r>
              <a:rPr lang="en-US" sz="2800" dirty="0" smtClean="0"/>
              <a:t>Sum of squared distances from each sample point to the plane containing the destination point (</a:t>
            </a:r>
            <a:r>
              <a:rPr lang="en-US" sz="2800" dirty="0" smtClean="0">
                <a:latin typeface="Times New Roman" pitchFamily="18" charset="0"/>
              </a:rPr>
              <a:t>“</a:t>
            </a:r>
            <a:r>
              <a:rPr lang="en-US" sz="2800" dirty="0" smtClean="0"/>
              <a:t>Point to Plane</a:t>
            </a:r>
            <a:r>
              <a:rPr lang="en-US" sz="2800" dirty="0" smtClean="0">
                <a:latin typeface="Times New Roman" pitchFamily="18" charset="0"/>
              </a:rPr>
              <a:t>”</a:t>
            </a:r>
            <a:r>
              <a:rPr lang="en-US" sz="2800" dirty="0" smtClean="0"/>
              <a:t>)  [Chen 91]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hlink"/>
                </a:solidFill>
              </a:rPr>
              <a:t>No closed form solution available</a:t>
            </a:r>
          </a:p>
          <a:p>
            <a:pPr marL="533400" indent="-533400" eaLnBrk="1" hangingPunct="1"/>
            <a:endParaRPr lang="en-US" sz="280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Error Metric and Minimization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Using point-to-plane distance instead of point-to-point lets flat regions slide along each other [Chen &amp; Medioni 91]</a:t>
            </a:r>
          </a:p>
        </p:txBody>
      </p:sp>
      <p:sp>
        <p:nvSpPr>
          <p:cNvPr id="214020" name="Line 4"/>
          <p:cNvSpPr>
            <a:spLocks noChangeShapeType="1"/>
          </p:cNvSpPr>
          <p:nvPr/>
        </p:nvSpPr>
        <p:spPr bwMode="auto">
          <a:xfrm>
            <a:off x="1219200" y="3810000"/>
            <a:ext cx="2209800" cy="1676400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4021" name="Line 5"/>
          <p:cNvSpPr>
            <a:spLocks noChangeShapeType="1"/>
          </p:cNvSpPr>
          <p:nvPr/>
        </p:nvSpPr>
        <p:spPr bwMode="auto">
          <a:xfrm flipV="1">
            <a:off x="2743200" y="4419600"/>
            <a:ext cx="381000" cy="53340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4022" name="Oval 6"/>
          <p:cNvSpPr>
            <a:spLocks noChangeArrowheads="1"/>
          </p:cNvSpPr>
          <p:nvPr/>
        </p:nvSpPr>
        <p:spPr bwMode="auto">
          <a:xfrm>
            <a:off x="2667000" y="4876800"/>
            <a:ext cx="152400" cy="152400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4023" name="Line 7"/>
          <p:cNvSpPr>
            <a:spLocks noChangeShapeType="1"/>
          </p:cNvSpPr>
          <p:nvPr/>
        </p:nvSpPr>
        <p:spPr bwMode="auto">
          <a:xfrm flipV="1">
            <a:off x="1219200" y="4495800"/>
            <a:ext cx="914400" cy="1295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4024" name="Oval 8"/>
          <p:cNvSpPr>
            <a:spLocks noChangeArrowheads="1"/>
          </p:cNvSpPr>
          <p:nvPr/>
        </p:nvSpPr>
        <p:spPr bwMode="auto">
          <a:xfrm>
            <a:off x="1143000" y="5715000"/>
            <a:ext cx="152400" cy="152400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05400" y="4419600"/>
            <a:ext cx="2651125" cy="846138"/>
            <a:chOff x="3216" y="2784"/>
            <a:chExt cx="1670" cy="533"/>
          </a:xfrm>
        </p:grpSpPr>
        <p:sp>
          <p:nvSpPr>
            <p:cNvPr id="214026" name="Line 10"/>
            <p:cNvSpPr>
              <a:spLocks noChangeShapeType="1"/>
            </p:cNvSpPr>
            <p:nvPr/>
          </p:nvSpPr>
          <p:spPr bwMode="auto">
            <a:xfrm>
              <a:off x="3240" y="2912"/>
              <a:ext cx="194" cy="38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027" name="Line 11"/>
            <p:cNvSpPr>
              <a:spLocks noChangeShapeType="1"/>
            </p:cNvSpPr>
            <p:nvPr/>
          </p:nvSpPr>
          <p:spPr bwMode="auto">
            <a:xfrm>
              <a:off x="3506" y="2890"/>
              <a:ext cx="16" cy="39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028" name="Line 12"/>
            <p:cNvSpPr>
              <a:spLocks noChangeShapeType="1"/>
            </p:cNvSpPr>
            <p:nvPr/>
          </p:nvSpPr>
          <p:spPr bwMode="auto">
            <a:xfrm flipH="1">
              <a:off x="3780" y="2890"/>
              <a:ext cx="0" cy="38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029" name="Line 13"/>
            <p:cNvSpPr>
              <a:spLocks noChangeShapeType="1"/>
            </p:cNvSpPr>
            <p:nvPr/>
          </p:nvSpPr>
          <p:spPr bwMode="auto">
            <a:xfrm>
              <a:off x="4024" y="2898"/>
              <a:ext cx="0" cy="38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030" name="Line 14"/>
            <p:cNvSpPr>
              <a:spLocks noChangeShapeType="1"/>
            </p:cNvSpPr>
            <p:nvPr/>
          </p:nvSpPr>
          <p:spPr bwMode="auto">
            <a:xfrm>
              <a:off x="4460" y="2832"/>
              <a:ext cx="194" cy="37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031" name="Line 15"/>
            <p:cNvSpPr>
              <a:spLocks noChangeShapeType="1"/>
            </p:cNvSpPr>
            <p:nvPr/>
          </p:nvSpPr>
          <p:spPr bwMode="auto">
            <a:xfrm>
              <a:off x="4250" y="2902"/>
              <a:ext cx="0" cy="37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032" name="Line 16"/>
            <p:cNvSpPr>
              <a:spLocks noChangeShapeType="1"/>
            </p:cNvSpPr>
            <p:nvPr/>
          </p:nvSpPr>
          <p:spPr bwMode="auto">
            <a:xfrm>
              <a:off x="4666" y="2852"/>
              <a:ext cx="62" cy="32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033" name="Freeform 17"/>
            <p:cNvSpPr>
              <a:spLocks/>
            </p:cNvSpPr>
            <p:nvPr/>
          </p:nvSpPr>
          <p:spPr bwMode="auto">
            <a:xfrm>
              <a:off x="3216" y="2784"/>
              <a:ext cx="1478" cy="149"/>
            </a:xfrm>
            <a:custGeom>
              <a:avLst/>
              <a:gdLst/>
              <a:ahLst/>
              <a:cxnLst>
                <a:cxn ang="0">
                  <a:pos x="4" y="149"/>
                </a:cxn>
                <a:cxn ang="0">
                  <a:pos x="66" y="118"/>
                </a:cxn>
                <a:cxn ang="0">
                  <a:pos x="400" y="106"/>
                </a:cxn>
                <a:cxn ang="0">
                  <a:pos x="899" y="112"/>
                </a:cxn>
                <a:cxn ang="0">
                  <a:pos x="1175" y="100"/>
                </a:cxn>
                <a:cxn ang="0">
                  <a:pos x="1286" y="13"/>
                </a:cxn>
                <a:cxn ang="0">
                  <a:pos x="1410" y="19"/>
                </a:cxn>
                <a:cxn ang="0">
                  <a:pos x="1478" y="93"/>
                </a:cxn>
              </a:cxnLst>
              <a:rect l="0" t="0" r="r" b="b"/>
              <a:pathLst>
                <a:path w="1478" h="149">
                  <a:moveTo>
                    <a:pt x="4" y="149"/>
                  </a:moveTo>
                  <a:cubicBezTo>
                    <a:pt x="14" y="144"/>
                    <a:pt x="0" y="125"/>
                    <a:pt x="66" y="118"/>
                  </a:cubicBezTo>
                  <a:cubicBezTo>
                    <a:pt x="132" y="111"/>
                    <a:pt x="261" y="107"/>
                    <a:pt x="400" y="106"/>
                  </a:cubicBezTo>
                  <a:cubicBezTo>
                    <a:pt x="539" y="105"/>
                    <a:pt x="770" y="113"/>
                    <a:pt x="899" y="112"/>
                  </a:cubicBezTo>
                  <a:cubicBezTo>
                    <a:pt x="1028" y="111"/>
                    <a:pt x="1111" y="116"/>
                    <a:pt x="1175" y="100"/>
                  </a:cubicBezTo>
                  <a:cubicBezTo>
                    <a:pt x="1239" y="84"/>
                    <a:pt x="1247" y="26"/>
                    <a:pt x="1286" y="13"/>
                  </a:cubicBezTo>
                  <a:cubicBezTo>
                    <a:pt x="1325" y="0"/>
                    <a:pt x="1378" y="6"/>
                    <a:pt x="1410" y="19"/>
                  </a:cubicBezTo>
                  <a:cubicBezTo>
                    <a:pt x="1442" y="32"/>
                    <a:pt x="1464" y="78"/>
                    <a:pt x="1478" y="93"/>
                  </a:cubicBezTo>
                </a:path>
              </a:pathLst>
            </a:custGeom>
            <a:noFill/>
            <a:ln w="508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034" name="Freeform 18"/>
            <p:cNvSpPr>
              <a:spLocks/>
            </p:cNvSpPr>
            <p:nvPr/>
          </p:nvSpPr>
          <p:spPr bwMode="auto">
            <a:xfrm>
              <a:off x="3408" y="3168"/>
              <a:ext cx="1478" cy="149"/>
            </a:xfrm>
            <a:custGeom>
              <a:avLst/>
              <a:gdLst/>
              <a:ahLst/>
              <a:cxnLst>
                <a:cxn ang="0">
                  <a:pos x="4" y="149"/>
                </a:cxn>
                <a:cxn ang="0">
                  <a:pos x="66" y="118"/>
                </a:cxn>
                <a:cxn ang="0">
                  <a:pos x="400" y="106"/>
                </a:cxn>
                <a:cxn ang="0">
                  <a:pos x="899" y="112"/>
                </a:cxn>
                <a:cxn ang="0">
                  <a:pos x="1175" y="100"/>
                </a:cxn>
                <a:cxn ang="0">
                  <a:pos x="1286" y="13"/>
                </a:cxn>
                <a:cxn ang="0">
                  <a:pos x="1410" y="19"/>
                </a:cxn>
                <a:cxn ang="0">
                  <a:pos x="1478" y="93"/>
                </a:cxn>
              </a:cxnLst>
              <a:rect l="0" t="0" r="r" b="b"/>
              <a:pathLst>
                <a:path w="1478" h="149">
                  <a:moveTo>
                    <a:pt x="4" y="149"/>
                  </a:moveTo>
                  <a:cubicBezTo>
                    <a:pt x="14" y="144"/>
                    <a:pt x="0" y="125"/>
                    <a:pt x="66" y="118"/>
                  </a:cubicBezTo>
                  <a:cubicBezTo>
                    <a:pt x="132" y="111"/>
                    <a:pt x="261" y="107"/>
                    <a:pt x="400" y="106"/>
                  </a:cubicBezTo>
                  <a:cubicBezTo>
                    <a:pt x="539" y="105"/>
                    <a:pt x="770" y="113"/>
                    <a:pt x="899" y="112"/>
                  </a:cubicBezTo>
                  <a:cubicBezTo>
                    <a:pt x="1028" y="111"/>
                    <a:pt x="1111" y="116"/>
                    <a:pt x="1175" y="100"/>
                  </a:cubicBezTo>
                  <a:cubicBezTo>
                    <a:pt x="1239" y="84"/>
                    <a:pt x="1247" y="26"/>
                    <a:pt x="1286" y="13"/>
                  </a:cubicBezTo>
                  <a:cubicBezTo>
                    <a:pt x="1325" y="0"/>
                    <a:pt x="1378" y="6"/>
                    <a:pt x="1410" y="19"/>
                  </a:cubicBezTo>
                  <a:cubicBezTo>
                    <a:pt x="1442" y="32"/>
                    <a:pt x="1464" y="78"/>
                    <a:pt x="1478" y="93"/>
                  </a:cubicBezTo>
                </a:path>
              </a:pathLst>
            </a:custGeom>
            <a:noFill/>
            <a:ln w="508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Error Metric and Minimization</a:t>
            </a:r>
          </a:p>
        </p:txBody>
      </p:sp>
      <p:sp>
        <p:nvSpPr>
          <p:cNvPr id="70659" name="Freeform 3"/>
          <p:cNvSpPr>
            <a:spLocks/>
          </p:cNvSpPr>
          <p:nvPr/>
        </p:nvSpPr>
        <p:spPr bwMode="auto">
          <a:xfrm>
            <a:off x="1981200" y="1705296"/>
            <a:ext cx="5410200" cy="2668588"/>
          </a:xfrm>
          <a:custGeom>
            <a:avLst/>
            <a:gdLst>
              <a:gd name="T0" fmla="*/ 3408 w 3408"/>
              <a:gd name="T1" fmla="*/ 1057 h 1681"/>
              <a:gd name="T2" fmla="*/ 2650 w 3408"/>
              <a:gd name="T3" fmla="*/ 104 h 1681"/>
              <a:gd name="T4" fmla="*/ 0 w 3408"/>
              <a:gd name="T5" fmla="*/ 1681 h 1681"/>
              <a:gd name="T6" fmla="*/ 0 60000 65536"/>
              <a:gd name="T7" fmla="*/ 0 60000 65536"/>
              <a:gd name="T8" fmla="*/ 0 60000 65536"/>
              <a:gd name="T9" fmla="*/ 0 w 3408"/>
              <a:gd name="T10" fmla="*/ 0 h 1681"/>
              <a:gd name="T11" fmla="*/ 3408 w 3408"/>
              <a:gd name="T12" fmla="*/ 1681 h 16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08" h="1681">
                <a:moveTo>
                  <a:pt x="3408" y="1057"/>
                </a:moveTo>
                <a:cubicBezTo>
                  <a:pt x="3282" y="898"/>
                  <a:pt x="3218" y="0"/>
                  <a:pt x="2650" y="104"/>
                </a:cubicBezTo>
                <a:cubicBezTo>
                  <a:pt x="2082" y="208"/>
                  <a:pt x="552" y="1353"/>
                  <a:pt x="0" y="1681"/>
                </a:cubicBezTo>
              </a:path>
            </a:pathLst>
          </a:cu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0660" name="Freeform 4"/>
          <p:cNvSpPr>
            <a:spLocks/>
          </p:cNvSpPr>
          <p:nvPr/>
        </p:nvSpPr>
        <p:spPr bwMode="auto">
          <a:xfrm>
            <a:off x="228600" y="1400496"/>
            <a:ext cx="5410200" cy="2668588"/>
          </a:xfrm>
          <a:custGeom>
            <a:avLst/>
            <a:gdLst>
              <a:gd name="T0" fmla="*/ 3408 w 3408"/>
              <a:gd name="T1" fmla="*/ 1057 h 1681"/>
              <a:gd name="T2" fmla="*/ 2650 w 3408"/>
              <a:gd name="T3" fmla="*/ 104 h 1681"/>
              <a:gd name="T4" fmla="*/ 0 w 3408"/>
              <a:gd name="T5" fmla="*/ 1681 h 1681"/>
              <a:gd name="T6" fmla="*/ 0 60000 65536"/>
              <a:gd name="T7" fmla="*/ 0 60000 65536"/>
              <a:gd name="T8" fmla="*/ 0 60000 65536"/>
              <a:gd name="T9" fmla="*/ 0 w 3408"/>
              <a:gd name="T10" fmla="*/ 0 h 1681"/>
              <a:gd name="T11" fmla="*/ 3408 w 3408"/>
              <a:gd name="T12" fmla="*/ 1681 h 16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08" h="1681">
                <a:moveTo>
                  <a:pt x="3408" y="1057"/>
                </a:moveTo>
                <a:cubicBezTo>
                  <a:pt x="3282" y="898"/>
                  <a:pt x="3218" y="0"/>
                  <a:pt x="2650" y="104"/>
                </a:cubicBezTo>
                <a:cubicBezTo>
                  <a:pt x="2082" y="208"/>
                  <a:pt x="552" y="1353"/>
                  <a:pt x="0" y="1681"/>
                </a:cubicBezTo>
              </a:path>
            </a:pathLst>
          </a:cu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6248400" y="184658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 flipH="1">
            <a:off x="5410200" y="1922784"/>
            <a:ext cx="838200" cy="457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819400" y="421989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Closest Point</a:t>
            </a:r>
          </a:p>
        </p:txBody>
      </p:sp>
      <p:sp>
        <p:nvSpPr>
          <p:cNvPr id="70664" name="Oval 8"/>
          <p:cNvSpPr>
            <a:spLocks noChangeArrowheads="1"/>
          </p:cNvSpPr>
          <p:nvPr/>
        </p:nvSpPr>
        <p:spPr bwMode="auto">
          <a:xfrm>
            <a:off x="5334000" y="2314896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>
            <a:stCxn id="23" idx="2"/>
            <a:endCxn id="18" idx="2"/>
          </p:cNvCxnSpPr>
          <p:nvPr/>
        </p:nvCxnSpPr>
        <p:spPr>
          <a:xfrm rot="10800000">
            <a:off x="5612028" y="5309287"/>
            <a:ext cx="422189" cy="2677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3" idx="3"/>
          </p:cNvCxnSpPr>
          <p:nvPr/>
        </p:nvCxnSpPr>
        <p:spPr>
          <a:xfrm flipV="1">
            <a:off x="5844746" y="5366642"/>
            <a:ext cx="202137" cy="11358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Error Metric and Minimization</a:t>
            </a:r>
          </a:p>
        </p:txBody>
      </p:sp>
      <p:sp>
        <p:nvSpPr>
          <p:cNvPr id="71683" name="Freeform 3"/>
          <p:cNvSpPr>
            <a:spLocks/>
          </p:cNvSpPr>
          <p:nvPr/>
        </p:nvSpPr>
        <p:spPr bwMode="auto">
          <a:xfrm>
            <a:off x="1981200" y="2168646"/>
            <a:ext cx="5410200" cy="2668588"/>
          </a:xfrm>
          <a:custGeom>
            <a:avLst/>
            <a:gdLst>
              <a:gd name="T0" fmla="*/ 3408 w 3408"/>
              <a:gd name="T1" fmla="*/ 1057 h 1681"/>
              <a:gd name="T2" fmla="*/ 2650 w 3408"/>
              <a:gd name="T3" fmla="*/ 104 h 1681"/>
              <a:gd name="T4" fmla="*/ 0 w 3408"/>
              <a:gd name="T5" fmla="*/ 1681 h 1681"/>
              <a:gd name="T6" fmla="*/ 0 60000 65536"/>
              <a:gd name="T7" fmla="*/ 0 60000 65536"/>
              <a:gd name="T8" fmla="*/ 0 60000 65536"/>
              <a:gd name="T9" fmla="*/ 0 w 3408"/>
              <a:gd name="T10" fmla="*/ 0 h 1681"/>
              <a:gd name="T11" fmla="*/ 3408 w 3408"/>
              <a:gd name="T12" fmla="*/ 1681 h 16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08" h="1681">
                <a:moveTo>
                  <a:pt x="3408" y="1057"/>
                </a:moveTo>
                <a:cubicBezTo>
                  <a:pt x="3282" y="898"/>
                  <a:pt x="3218" y="0"/>
                  <a:pt x="2650" y="104"/>
                </a:cubicBezTo>
                <a:cubicBezTo>
                  <a:pt x="2082" y="208"/>
                  <a:pt x="552" y="1353"/>
                  <a:pt x="0" y="1681"/>
                </a:cubicBezTo>
              </a:path>
            </a:pathLst>
          </a:cu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684" name="Freeform 4"/>
          <p:cNvSpPr>
            <a:spLocks/>
          </p:cNvSpPr>
          <p:nvPr/>
        </p:nvSpPr>
        <p:spPr bwMode="auto">
          <a:xfrm>
            <a:off x="228600" y="1863846"/>
            <a:ext cx="5410200" cy="2668588"/>
          </a:xfrm>
          <a:custGeom>
            <a:avLst/>
            <a:gdLst>
              <a:gd name="T0" fmla="*/ 3408 w 3408"/>
              <a:gd name="T1" fmla="*/ 1057 h 1681"/>
              <a:gd name="T2" fmla="*/ 2650 w 3408"/>
              <a:gd name="T3" fmla="*/ 104 h 1681"/>
              <a:gd name="T4" fmla="*/ 0 w 3408"/>
              <a:gd name="T5" fmla="*/ 1681 h 1681"/>
              <a:gd name="T6" fmla="*/ 0 60000 65536"/>
              <a:gd name="T7" fmla="*/ 0 60000 65536"/>
              <a:gd name="T8" fmla="*/ 0 60000 65536"/>
              <a:gd name="T9" fmla="*/ 0 w 3408"/>
              <a:gd name="T10" fmla="*/ 0 h 1681"/>
              <a:gd name="T11" fmla="*/ 3408 w 3408"/>
              <a:gd name="T12" fmla="*/ 1681 h 16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08" h="1681">
                <a:moveTo>
                  <a:pt x="3408" y="1057"/>
                </a:moveTo>
                <a:cubicBezTo>
                  <a:pt x="3282" y="898"/>
                  <a:pt x="3218" y="0"/>
                  <a:pt x="2650" y="104"/>
                </a:cubicBezTo>
                <a:cubicBezTo>
                  <a:pt x="2082" y="208"/>
                  <a:pt x="552" y="1353"/>
                  <a:pt x="0" y="1681"/>
                </a:cubicBezTo>
              </a:path>
            </a:pathLst>
          </a:cu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6248400" y="230993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5334" name="Line 6"/>
          <p:cNvSpPr>
            <a:spLocks noChangeShapeType="1"/>
          </p:cNvSpPr>
          <p:nvPr/>
        </p:nvSpPr>
        <p:spPr bwMode="auto">
          <a:xfrm flipH="1">
            <a:off x="5410200" y="2397246"/>
            <a:ext cx="838200" cy="457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6248400" y="1643484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Point to plane</a:t>
            </a:r>
          </a:p>
        </p:txBody>
      </p:sp>
      <p:sp>
        <p:nvSpPr>
          <p:cNvPr id="355337" name="Line 9"/>
          <p:cNvSpPr>
            <a:spLocks noChangeShapeType="1"/>
          </p:cNvSpPr>
          <p:nvPr/>
        </p:nvSpPr>
        <p:spPr bwMode="auto">
          <a:xfrm>
            <a:off x="4267200" y="1406646"/>
            <a:ext cx="2590800" cy="2514600"/>
          </a:xfrm>
          <a:prstGeom prst="line">
            <a:avLst/>
          </a:prstGeom>
          <a:noFill/>
          <a:ln w="28575">
            <a:solidFill>
              <a:srgbClr val="21C34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5338" name="Line 10"/>
          <p:cNvSpPr>
            <a:spLocks noChangeShapeType="1"/>
          </p:cNvSpPr>
          <p:nvPr/>
        </p:nvSpPr>
        <p:spPr bwMode="auto">
          <a:xfrm>
            <a:off x="4724400" y="1101846"/>
            <a:ext cx="1143000" cy="2819400"/>
          </a:xfrm>
          <a:prstGeom prst="line">
            <a:avLst/>
          </a:prstGeom>
          <a:noFill/>
          <a:ln w="28575">
            <a:solidFill>
              <a:srgbClr val="CC66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5339" name="Line 11"/>
          <p:cNvSpPr>
            <a:spLocks noChangeShapeType="1"/>
          </p:cNvSpPr>
          <p:nvPr/>
        </p:nvSpPr>
        <p:spPr bwMode="auto">
          <a:xfrm flipH="1">
            <a:off x="5715000" y="2397246"/>
            <a:ext cx="53340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5340" name="Oval 12"/>
          <p:cNvSpPr>
            <a:spLocks noChangeArrowheads="1"/>
          </p:cNvSpPr>
          <p:nvPr/>
        </p:nvSpPr>
        <p:spPr bwMode="auto">
          <a:xfrm>
            <a:off x="5334000" y="2778246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5341" name="Oval 13"/>
          <p:cNvSpPr>
            <a:spLocks noChangeArrowheads="1"/>
          </p:cNvSpPr>
          <p:nvPr/>
        </p:nvSpPr>
        <p:spPr bwMode="auto">
          <a:xfrm>
            <a:off x="4953000" y="2092446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5342" name="Line 14"/>
          <p:cNvSpPr>
            <a:spLocks noChangeShapeType="1"/>
          </p:cNvSpPr>
          <p:nvPr/>
        </p:nvSpPr>
        <p:spPr bwMode="auto">
          <a:xfrm flipH="1" flipV="1">
            <a:off x="5029200" y="2168646"/>
            <a:ext cx="1295400" cy="152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1276" y="5671752"/>
            <a:ext cx="4540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Works well when spacing of shapes is less</a:t>
            </a:r>
          </a:p>
          <a:p>
            <a:r>
              <a:rPr lang="en-US" dirty="0" smtClean="0"/>
              <a:t>than the sampling density</a:t>
            </a:r>
            <a:endParaRPr lang="en-US" dirty="0"/>
          </a:p>
        </p:txBody>
      </p:sp>
      <p:sp>
        <p:nvSpPr>
          <p:cNvPr id="15" name="Arc 14"/>
          <p:cNvSpPr/>
          <p:nvPr/>
        </p:nvSpPr>
        <p:spPr>
          <a:xfrm>
            <a:off x="2835876" y="4769708"/>
            <a:ext cx="3361038" cy="4028302"/>
          </a:xfrm>
          <a:prstGeom prst="arc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46140" y="4744995"/>
            <a:ext cx="86497" cy="86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12492" y="4940644"/>
            <a:ext cx="86497" cy="86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612027" y="5266038"/>
            <a:ext cx="86497" cy="86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18887" y="5708822"/>
            <a:ext cx="86497" cy="86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08356" y="6256638"/>
            <a:ext cx="86497" cy="86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05000" y="2405449"/>
            <a:ext cx="86497" cy="86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57400" y="2557849"/>
            <a:ext cx="86497" cy="86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34216" y="5292812"/>
            <a:ext cx="86497" cy="8649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5220730" y="4893276"/>
            <a:ext cx="809368" cy="62401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5427706" y="5501845"/>
            <a:ext cx="1105930" cy="53134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55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55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55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4" grpId="0" animBg="1"/>
      <p:bldP spid="355337" grpId="0" animBg="1"/>
      <p:bldP spid="355338" grpId="0" animBg="1"/>
      <p:bldP spid="355339" grpId="0" animBg="1"/>
      <p:bldP spid="355339" grpId="1" animBg="1"/>
      <p:bldP spid="355340" grpId="0" animBg="1"/>
      <p:bldP spid="355341" grpId="0" animBg="1"/>
      <p:bldP spid="35534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ICP </a:t>
            </a:r>
            <a:r>
              <a:rPr lang="en-US" dirty="0" smtClean="0"/>
              <a:t>Without Correspondences</a:t>
            </a:r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36837" y="1402481"/>
            <a:ext cx="4038600" cy="531959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ICP without correspondences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define a </a:t>
            </a:r>
            <a:r>
              <a:rPr lang="en-US" sz="1600" dirty="0">
                <a:solidFill>
                  <a:srgbClr val="CC3300"/>
                </a:solidFill>
              </a:rPr>
              <a:t>quadratic approximant to the square distance function</a:t>
            </a:r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perform iterative gradient-descent in this field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point to foot-point distance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case </a:t>
            </a:r>
            <a:r>
              <a:rPr lang="en-US" sz="1400" i="1" dirty="0"/>
              <a:t>d</a:t>
            </a:r>
            <a:r>
              <a:rPr lang="en-US" sz="1400" dirty="0"/>
              <a:t> </a:t>
            </a:r>
            <a:r>
              <a:rPr lang="en-US" sz="1400" dirty="0">
                <a:latin typeface="cmsy10" pitchFamily="82" charset="0"/>
              </a:rPr>
              <a:t>!</a:t>
            </a:r>
            <a:r>
              <a:rPr lang="en-US" sz="1400" dirty="0"/>
              <a:t> </a:t>
            </a:r>
            <a:r>
              <a:rPr lang="en-US" sz="1400" dirty="0">
                <a:latin typeface="cmsy10" pitchFamily="82" charset="0"/>
              </a:rPr>
              <a:t>1</a:t>
            </a:r>
            <a:r>
              <a:rPr lang="en-US" sz="1400" dirty="0"/>
              <a:t> : classical ICP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case </a:t>
            </a:r>
            <a:r>
              <a:rPr lang="en-US" sz="1400" i="1" dirty="0"/>
              <a:t>d </a:t>
            </a:r>
            <a:r>
              <a:rPr lang="en-US" sz="1400" i="1" dirty="0">
                <a:latin typeface="cmsy10" pitchFamily="82" charset="0"/>
              </a:rPr>
              <a:t>!</a:t>
            </a:r>
            <a:r>
              <a:rPr lang="en-US" sz="1400" dirty="0"/>
              <a:t> 0: point-to-plane ICP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708" y="2265406"/>
            <a:ext cx="275113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237" y="4417541"/>
            <a:ext cx="31178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515" name="Text Box 59"/>
          <p:cNvSpPr txBox="1">
            <a:spLocks noChangeArrowheads="1"/>
          </p:cNvSpPr>
          <p:nvPr/>
        </p:nvSpPr>
        <p:spPr bwMode="auto">
          <a:xfrm>
            <a:off x="5576501" y="1738185"/>
            <a:ext cx="238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Pottman</a:t>
            </a:r>
            <a:r>
              <a:rPr lang="en-US" dirty="0"/>
              <a:t> &amp; Hofer, 02]</a:t>
            </a:r>
          </a:p>
        </p:txBody>
      </p:sp>
      <p:sp>
        <p:nvSpPr>
          <p:cNvPr id="19516" name="Text Box 60"/>
          <p:cNvSpPr txBox="1">
            <a:spLocks noChangeArrowheads="1"/>
          </p:cNvSpPr>
          <p:nvPr/>
        </p:nvSpPr>
        <p:spPr bwMode="auto">
          <a:xfrm>
            <a:off x="3421362" y="4809654"/>
            <a:ext cx="922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curvature</a:t>
            </a:r>
          </a:p>
        </p:txBody>
      </p:sp>
      <p:sp>
        <p:nvSpPr>
          <p:cNvPr id="19517" name="Line 61"/>
          <p:cNvSpPr>
            <a:spLocks noChangeShapeType="1"/>
          </p:cNvSpPr>
          <p:nvPr/>
        </p:nvSpPr>
        <p:spPr bwMode="auto">
          <a:xfrm flipH="1" flipV="1">
            <a:off x="2980037" y="4950941"/>
            <a:ext cx="4572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0" name="Picture 6" descr="align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97611" y="3608174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298756" y="2464486"/>
            <a:ext cx="5845244" cy="71378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Distance or Similarity of Shapes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92163" y="1828800"/>
            <a:ext cx="7559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Given two shapes </a:t>
            </a:r>
            <a:r>
              <a:rPr lang="en-US" sz="2400" i="1" dirty="0"/>
              <a:t>A</a:t>
            </a:r>
            <a:r>
              <a:rPr lang="en-US" sz="2400" dirty="0"/>
              <a:t> and </a:t>
            </a:r>
            <a:r>
              <a:rPr lang="en-US" sz="2400" i="1" dirty="0"/>
              <a:t>B</a:t>
            </a:r>
            <a:r>
              <a:rPr lang="en-US" sz="2400" dirty="0"/>
              <a:t>, we are interested in defining a distance or (</a:t>
            </a:r>
            <a:r>
              <a:rPr lang="en-US" sz="2400" dirty="0" err="1"/>
              <a:t>dis</a:t>
            </a:r>
            <a:r>
              <a:rPr lang="en-US" sz="2400" dirty="0"/>
              <a:t>-)similarity measure</a:t>
            </a:r>
            <a:endParaRPr lang="en-US" dirty="0">
              <a:latin typeface="Symbol" pitchFamily="18" charset="2"/>
              <a:sym typeface="Symbol" pitchFamily="18" charset="2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23900" y="19050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28891" y="2921000"/>
            <a:ext cx="3657616" cy="762004"/>
          </a:xfrm>
          <a:prstGeom prst="rect">
            <a:avLst/>
          </a:prstGeom>
          <a:noFill/>
          <a:ln/>
          <a:effectLst/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4826" y="3730881"/>
            <a:ext cx="7559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/>
              <a:t>Such measures are crucial in shape similarity search, shape classification, etc. </a:t>
            </a:r>
            <a:endParaRPr lang="en-US" dirty="0">
              <a:latin typeface="Symbol" pitchFamily="18" charset="2"/>
              <a:sym typeface="Symbol" pitchFamily="18" charset="2"/>
            </a:endParaRPr>
          </a:p>
        </p:txBody>
      </p:sp>
      <p:pic>
        <p:nvPicPr>
          <p:cNvPr id="17" name="Picture 16" descr="300px-Alignment_of_thioredoxins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262" y="4330930"/>
            <a:ext cx="2285714" cy="22095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8835" y="4789962"/>
            <a:ext cx="5544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 another example, shape registration</a:t>
            </a:r>
          </a:p>
          <a:p>
            <a:r>
              <a:rPr lang="en-US" sz="2400" dirty="0" smtClean="0"/>
              <a:t>and matching is very important in modern structural biology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211336" y="6486293"/>
            <a:ext cx="3834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Human (red)  and fly (yellow) </a:t>
            </a:r>
            <a:r>
              <a:rPr lang="en-US" sz="1200" dirty="0" err="1" smtClean="0"/>
              <a:t>thierodoxins</a:t>
            </a:r>
            <a:r>
              <a:rPr lang="en-US" sz="1200" dirty="0" smtClean="0"/>
              <a:t>, compared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701589" y="308008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[extrinsic]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74CA-FA9F-48A7-B0B6-51062D130EE8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18938" y="2983834"/>
            <a:ext cx="6760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Shape Models and Shape Variability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Models and</a:t>
            </a:r>
            <a:br>
              <a:rPr lang="en-US" dirty="0" smtClean="0"/>
            </a:br>
            <a:r>
              <a:rPr lang="en-US" dirty="0" smtClean="0"/>
              <a:t>Shape Variability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74CA-FA9F-48A7-B0B6-51062D130EE8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9277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5228" y="1821077"/>
            <a:ext cx="1443038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77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3183" y="2016211"/>
            <a:ext cx="47339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86971" y="1439562"/>
            <a:ext cx="738664" cy="51962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3600" dirty="0" smtClean="0">
                <a:solidFill>
                  <a:srgbClr val="CC3300"/>
                </a:solidFill>
              </a:rPr>
              <a:t>Point Distribution Models</a:t>
            </a:r>
            <a:endParaRPr lang="en-US" sz="36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Shape Family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6C41-0877-43DC-BFDF-13D457063831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9287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896" y="1464275"/>
            <a:ext cx="6862286" cy="498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Shape Instances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6C41-0877-43DC-BFDF-13D457063831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9297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0772" y="1958547"/>
            <a:ext cx="6347936" cy="402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PCA Models of Shape Variability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6C41-0877-43DC-BFDF-13D457063831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9308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9497" y="2743200"/>
            <a:ext cx="6442234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79373" y="1575486"/>
            <a:ext cx="5312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3300"/>
                </a:solidFill>
              </a:rPr>
              <a:t>PCA  = Principal Component Analysis</a:t>
            </a:r>
            <a:endParaRPr lang="en-US" sz="24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6C41-0877-43DC-BFDF-13D457063831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9318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0071" y="1736124"/>
            <a:ext cx="6643688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Approximation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6C41-0877-43DC-BFDF-13D457063831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9328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9498" y="2286001"/>
            <a:ext cx="6762750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Hand Shapes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6C41-0877-43DC-BFDF-13D457063831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9338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508" y="1532238"/>
            <a:ext cx="75247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Face Shapes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6C41-0877-43DC-BFDF-13D457063831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9349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438" y="1594021"/>
            <a:ext cx="7167563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Shape in an Image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6C41-0877-43DC-BFDF-13D457063831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93593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3827" y="1779373"/>
            <a:ext cx="712946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Issues about Similarity Measures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51038"/>
            <a:ext cx="4330390" cy="4525962"/>
          </a:xfrm>
        </p:spPr>
        <p:txBody>
          <a:bodyPr/>
          <a:lstStyle/>
          <a:p>
            <a:r>
              <a:rPr lang="en-US" sz="2000" dirty="0"/>
              <a:t>We are familiar with function norms (</a:t>
            </a:r>
            <a:r>
              <a:rPr lang="en-US" sz="2000" i="1" dirty="0"/>
              <a:t>L</a:t>
            </a:r>
            <a:r>
              <a:rPr lang="en-US" sz="2000" baseline="-25000" dirty="0"/>
              <a:t>2</a:t>
            </a:r>
            <a:r>
              <a:rPr lang="en-US" sz="2000" dirty="0"/>
              <a:t>, etc.). The common </a:t>
            </a:r>
            <a:r>
              <a:rPr lang="en-US" sz="2000" dirty="0" err="1"/>
              <a:t>parametrization</a:t>
            </a:r>
            <a:r>
              <a:rPr lang="en-US" sz="2000" dirty="0"/>
              <a:t> establishes </a:t>
            </a:r>
            <a:r>
              <a:rPr lang="en-US" sz="2000" dirty="0">
                <a:solidFill>
                  <a:srgbClr val="CC3300"/>
                </a:solidFill>
              </a:rPr>
              <a:t>correspondences</a:t>
            </a:r>
            <a:r>
              <a:rPr lang="en-US" sz="2000" dirty="0"/>
              <a:t>. We don’t have that for </a:t>
            </a:r>
            <a:r>
              <a:rPr lang="en-US" sz="2000" dirty="0" smtClean="0"/>
              <a:t>structures or shapes.</a:t>
            </a:r>
            <a:endParaRPr lang="en-US" sz="2000" dirty="0"/>
          </a:p>
          <a:p>
            <a:r>
              <a:rPr lang="en-US" sz="2000" dirty="0"/>
              <a:t>Partial matches need to be considered  -- notion of </a:t>
            </a:r>
            <a:r>
              <a:rPr lang="en-US" sz="2000" dirty="0">
                <a:solidFill>
                  <a:srgbClr val="CC3300"/>
                </a:solidFill>
              </a:rPr>
              <a:t>support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CC3300"/>
                </a:solidFill>
                <a:latin typeface="Symbol" pitchFamily="18" charset="2"/>
                <a:sym typeface="Symbol" pitchFamily="18" charset="2"/>
              </a:rPr>
              <a:t></a:t>
            </a:r>
            <a:r>
              <a:rPr lang="en-US" sz="2000" dirty="0"/>
              <a:t> for the match.</a:t>
            </a:r>
          </a:p>
          <a:p>
            <a:r>
              <a:rPr lang="en-US" sz="2000" dirty="0"/>
              <a:t>What group of </a:t>
            </a:r>
            <a:r>
              <a:rPr lang="en-US" sz="2000" dirty="0">
                <a:solidFill>
                  <a:srgbClr val="CC3300"/>
                </a:solidFill>
              </a:rPr>
              <a:t>aligning transforms</a:t>
            </a:r>
            <a:r>
              <a:rPr lang="en-US" sz="2000" dirty="0"/>
              <a:t> is to be considered?</a:t>
            </a:r>
          </a:p>
          <a:p>
            <a:r>
              <a:rPr lang="en-US" sz="2000" dirty="0"/>
              <a:t>Is the resulting distance or similarity a </a:t>
            </a:r>
            <a:r>
              <a:rPr lang="en-US" sz="2000" dirty="0">
                <a:solidFill>
                  <a:srgbClr val="CC3300"/>
                </a:solidFill>
              </a:rPr>
              <a:t>metric</a:t>
            </a:r>
            <a:r>
              <a:rPr lang="en-US" sz="2000" dirty="0"/>
              <a:t>?</a:t>
            </a:r>
          </a:p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029200" y="1600200"/>
            <a:ext cx="3038475" cy="1182688"/>
            <a:chOff x="576" y="1655"/>
            <a:chExt cx="1914" cy="745"/>
          </a:xfrm>
        </p:grpSpPr>
        <p:sp>
          <p:nvSpPr>
            <p:cNvPr id="6148" name="Line 4"/>
            <p:cNvSpPr>
              <a:spLocks noChangeShapeType="1"/>
            </p:cNvSpPr>
            <p:nvPr/>
          </p:nvSpPr>
          <p:spPr bwMode="auto">
            <a:xfrm>
              <a:off x="672" y="1680"/>
              <a:ext cx="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576" y="2304"/>
              <a:ext cx="17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768" y="1776"/>
              <a:ext cx="1488" cy="384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48" y="192"/>
                </a:cxn>
                <a:cxn ang="0">
                  <a:pos x="144" y="96"/>
                </a:cxn>
                <a:cxn ang="0">
                  <a:pos x="240" y="96"/>
                </a:cxn>
                <a:cxn ang="0">
                  <a:pos x="384" y="240"/>
                </a:cxn>
                <a:cxn ang="0">
                  <a:pos x="528" y="336"/>
                </a:cxn>
                <a:cxn ang="0">
                  <a:pos x="672" y="384"/>
                </a:cxn>
                <a:cxn ang="0">
                  <a:pos x="816" y="336"/>
                </a:cxn>
                <a:cxn ang="0">
                  <a:pos x="960" y="192"/>
                </a:cxn>
                <a:cxn ang="0">
                  <a:pos x="1008" y="144"/>
                </a:cxn>
                <a:cxn ang="0">
                  <a:pos x="1104" y="48"/>
                </a:cxn>
                <a:cxn ang="0">
                  <a:pos x="1200" y="0"/>
                </a:cxn>
                <a:cxn ang="0">
                  <a:pos x="1296" y="48"/>
                </a:cxn>
                <a:cxn ang="0">
                  <a:pos x="1344" y="192"/>
                </a:cxn>
                <a:cxn ang="0">
                  <a:pos x="1488" y="384"/>
                </a:cxn>
              </a:cxnLst>
              <a:rect l="0" t="0" r="r" b="b"/>
              <a:pathLst>
                <a:path w="1488" h="384">
                  <a:moveTo>
                    <a:pt x="0" y="384"/>
                  </a:moveTo>
                  <a:cubicBezTo>
                    <a:pt x="12" y="312"/>
                    <a:pt x="24" y="240"/>
                    <a:pt x="48" y="192"/>
                  </a:cubicBezTo>
                  <a:cubicBezTo>
                    <a:pt x="72" y="144"/>
                    <a:pt x="112" y="112"/>
                    <a:pt x="144" y="96"/>
                  </a:cubicBezTo>
                  <a:cubicBezTo>
                    <a:pt x="176" y="80"/>
                    <a:pt x="200" y="72"/>
                    <a:pt x="240" y="96"/>
                  </a:cubicBezTo>
                  <a:cubicBezTo>
                    <a:pt x="280" y="120"/>
                    <a:pt x="336" y="200"/>
                    <a:pt x="384" y="240"/>
                  </a:cubicBezTo>
                  <a:cubicBezTo>
                    <a:pt x="432" y="280"/>
                    <a:pt x="480" y="312"/>
                    <a:pt x="528" y="336"/>
                  </a:cubicBezTo>
                  <a:cubicBezTo>
                    <a:pt x="576" y="360"/>
                    <a:pt x="624" y="384"/>
                    <a:pt x="672" y="384"/>
                  </a:cubicBezTo>
                  <a:cubicBezTo>
                    <a:pt x="720" y="384"/>
                    <a:pt x="768" y="368"/>
                    <a:pt x="816" y="336"/>
                  </a:cubicBezTo>
                  <a:cubicBezTo>
                    <a:pt x="864" y="304"/>
                    <a:pt x="928" y="224"/>
                    <a:pt x="960" y="192"/>
                  </a:cubicBezTo>
                  <a:cubicBezTo>
                    <a:pt x="992" y="160"/>
                    <a:pt x="984" y="168"/>
                    <a:pt x="1008" y="144"/>
                  </a:cubicBezTo>
                  <a:cubicBezTo>
                    <a:pt x="1032" y="120"/>
                    <a:pt x="1072" y="72"/>
                    <a:pt x="1104" y="48"/>
                  </a:cubicBezTo>
                  <a:cubicBezTo>
                    <a:pt x="1136" y="24"/>
                    <a:pt x="1168" y="0"/>
                    <a:pt x="1200" y="0"/>
                  </a:cubicBezTo>
                  <a:cubicBezTo>
                    <a:pt x="1232" y="0"/>
                    <a:pt x="1272" y="16"/>
                    <a:pt x="1296" y="48"/>
                  </a:cubicBezTo>
                  <a:cubicBezTo>
                    <a:pt x="1320" y="80"/>
                    <a:pt x="1312" y="136"/>
                    <a:pt x="1344" y="192"/>
                  </a:cubicBezTo>
                  <a:cubicBezTo>
                    <a:pt x="1376" y="248"/>
                    <a:pt x="1432" y="316"/>
                    <a:pt x="1488" y="384"/>
                  </a:cubicBezTo>
                </a:path>
              </a:pathLst>
            </a:custGeom>
            <a:noFill/>
            <a:ln w="254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720" y="1824"/>
              <a:ext cx="1584" cy="2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92"/>
                </a:cxn>
                <a:cxn ang="0">
                  <a:pos x="480" y="240"/>
                </a:cxn>
                <a:cxn ang="0">
                  <a:pos x="960" y="240"/>
                </a:cxn>
                <a:cxn ang="0">
                  <a:pos x="1248" y="192"/>
                </a:cxn>
                <a:cxn ang="0">
                  <a:pos x="1584" y="0"/>
                </a:cxn>
              </a:cxnLst>
              <a:rect l="0" t="0" r="r" b="b"/>
              <a:pathLst>
                <a:path w="1584" h="248">
                  <a:moveTo>
                    <a:pt x="0" y="0"/>
                  </a:moveTo>
                  <a:cubicBezTo>
                    <a:pt x="56" y="76"/>
                    <a:pt x="112" y="152"/>
                    <a:pt x="192" y="192"/>
                  </a:cubicBezTo>
                  <a:cubicBezTo>
                    <a:pt x="272" y="232"/>
                    <a:pt x="352" y="232"/>
                    <a:pt x="480" y="240"/>
                  </a:cubicBezTo>
                  <a:cubicBezTo>
                    <a:pt x="608" y="248"/>
                    <a:pt x="832" y="248"/>
                    <a:pt x="960" y="240"/>
                  </a:cubicBezTo>
                  <a:cubicBezTo>
                    <a:pt x="1088" y="232"/>
                    <a:pt x="1144" y="232"/>
                    <a:pt x="1248" y="192"/>
                  </a:cubicBezTo>
                  <a:cubicBezTo>
                    <a:pt x="1352" y="152"/>
                    <a:pt x="1468" y="76"/>
                    <a:pt x="1584" y="0"/>
                  </a:cubicBezTo>
                </a:path>
              </a:pathLst>
            </a:custGeom>
            <a:noFill/>
            <a:ln w="2540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2294" y="1655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f</a:t>
              </a:r>
            </a:p>
          </p:txBody>
        </p:sp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2294" y="199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i="1"/>
                <a:t>g</a:t>
              </a:r>
            </a:p>
          </p:txBody>
        </p:sp>
      </p:grpSp>
      <p:pic>
        <p:nvPicPr>
          <p:cNvPr id="6161" name="Picture 17" descr="rotate_trans"/>
          <p:cNvPicPr>
            <a:picLocks noChangeAspect="1" noChangeArrowheads="1"/>
          </p:cNvPicPr>
          <p:nvPr/>
        </p:nvPicPr>
        <p:blipFill>
          <a:blip r:embed="rId6"/>
          <a:srcRect l="5176" t="-1117" r="39844" b="70883"/>
          <a:stretch>
            <a:fillRect/>
          </a:stretch>
        </p:blipFill>
        <p:spPr bwMode="auto">
          <a:xfrm>
            <a:off x="5248512" y="3276600"/>
            <a:ext cx="2395538" cy="1479550"/>
          </a:xfrm>
          <a:prstGeom prst="rect">
            <a:avLst/>
          </a:prstGeom>
          <a:noFill/>
        </p:spPr>
      </p:pic>
      <p:pic>
        <p:nvPicPr>
          <p:cNvPr id="6163" name="Picture 19" descr="rotate_trans"/>
          <p:cNvPicPr>
            <a:picLocks noChangeAspect="1" noChangeArrowheads="1"/>
          </p:cNvPicPr>
          <p:nvPr/>
        </p:nvPicPr>
        <p:blipFill>
          <a:blip r:embed="rId6"/>
          <a:srcRect l="5176" t="30280" r="33412" b="38373"/>
          <a:stretch>
            <a:fillRect/>
          </a:stretch>
        </p:blipFill>
        <p:spPr bwMode="auto">
          <a:xfrm>
            <a:off x="5248512" y="4876800"/>
            <a:ext cx="2687638" cy="1541463"/>
          </a:xfrm>
          <a:prstGeom prst="rect">
            <a:avLst/>
          </a:prstGeom>
          <a:noFill/>
        </p:spPr>
      </p:pic>
      <p:pic>
        <p:nvPicPr>
          <p:cNvPr id="6168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785" y="6450980"/>
            <a:ext cx="34242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0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0863" y="2686050"/>
            <a:ext cx="154781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1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8112" y="6477000"/>
            <a:ext cx="170021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72" name="AutoShape 28"/>
          <p:cNvSpPr>
            <a:spLocks noChangeArrowheads="1"/>
          </p:cNvSpPr>
          <p:nvPr/>
        </p:nvSpPr>
        <p:spPr bwMode="auto">
          <a:xfrm flipV="1">
            <a:off x="3612290" y="5577474"/>
            <a:ext cx="1524000" cy="609600"/>
          </a:xfrm>
          <a:prstGeom prst="wedgeRoundRectCallout">
            <a:avLst>
              <a:gd name="adj1" fmla="val -83023"/>
              <a:gd name="adj2" fmla="val 33333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en-US"/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3619724" y="5562600"/>
            <a:ext cx="1562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/>
              <a:t>Not for </a:t>
            </a:r>
            <a:endParaRPr lang="en-US" sz="1600" dirty="0"/>
          </a:p>
          <a:p>
            <a:r>
              <a:rPr lang="en-US" sz="1600" dirty="0"/>
              <a:t>partial matches</a:t>
            </a:r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5791200" y="1905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 flipH="1" flipV="1">
            <a:off x="6324600" y="5791200"/>
            <a:ext cx="76200" cy="685800"/>
          </a:xfrm>
          <a:prstGeom prst="line">
            <a:avLst/>
          </a:prstGeom>
          <a:noFill/>
          <a:ln w="25400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 flipH="1" flipV="1">
            <a:off x="7010400" y="6096000"/>
            <a:ext cx="152400" cy="381000"/>
          </a:xfrm>
          <a:prstGeom prst="line">
            <a:avLst/>
          </a:prstGeom>
          <a:noFill/>
          <a:ln w="25400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1" name="Picture 18" descr="david-blu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84274" y="3481040"/>
            <a:ext cx="893445" cy="1091565"/>
          </a:xfrm>
          <a:prstGeom prst="rect">
            <a:avLst/>
          </a:prstGeom>
          <a:noFill/>
        </p:spPr>
      </p:pic>
      <p:pic>
        <p:nvPicPr>
          <p:cNvPr id="22" name="Picture 17" descr="david-gray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34814" y="5226205"/>
            <a:ext cx="769620" cy="1072515"/>
          </a:xfrm>
          <a:prstGeom prst="rect">
            <a:avLst/>
          </a:prstGeom>
          <a:noFill/>
        </p:spPr>
      </p:pic>
      <p:grpSp>
        <p:nvGrpSpPr>
          <p:cNvPr id="23" name="Group 22"/>
          <p:cNvGrpSpPr>
            <a:grpSpLocks noChangeAspect="1"/>
          </p:cNvGrpSpPr>
          <p:nvPr/>
        </p:nvGrpSpPr>
        <p:grpSpPr>
          <a:xfrm rot="5400000">
            <a:off x="7777559" y="1742303"/>
            <a:ext cx="1838325" cy="894557"/>
            <a:chOff x="5334000" y="3886200"/>
            <a:chExt cx="3676650" cy="1789113"/>
          </a:xfrm>
        </p:grpSpPr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5638800" y="4267200"/>
              <a:ext cx="3371850" cy="87630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576" y="24"/>
                </a:cxn>
                <a:cxn ang="0">
                  <a:pos x="1104" y="504"/>
                </a:cxn>
                <a:cxn ang="0">
                  <a:pos x="1392" y="312"/>
                </a:cxn>
                <a:cxn ang="0">
                  <a:pos x="2078" y="308"/>
                </a:cxn>
                <a:cxn ang="0">
                  <a:pos x="1668" y="296"/>
                </a:cxn>
              </a:cxnLst>
              <a:rect l="0" t="0" r="r" b="b"/>
              <a:pathLst>
                <a:path w="2124" h="552">
                  <a:moveTo>
                    <a:pt x="0" y="360"/>
                  </a:moveTo>
                  <a:cubicBezTo>
                    <a:pt x="196" y="180"/>
                    <a:pt x="392" y="0"/>
                    <a:pt x="576" y="24"/>
                  </a:cubicBezTo>
                  <a:cubicBezTo>
                    <a:pt x="760" y="48"/>
                    <a:pt x="968" y="456"/>
                    <a:pt x="1104" y="504"/>
                  </a:cubicBezTo>
                  <a:cubicBezTo>
                    <a:pt x="1240" y="552"/>
                    <a:pt x="1230" y="345"/>
                    <a:pt x="1392" y="312"/>
                  </a:cubicBezTo>
                  <a:cubicBezTo>
                    <a:pt x="1554" y="279"/>
                    <a:pt x="2032" y="311"/>
                    <a:pt x="2078" y="308"/>
                  </a:cubicBezTo>
                  <a:cubicBezTo>
                    <a:pt x="2124" y="305"/>
                    <a:pt x="1753" y="298"/>
                    <a:pt x="1668" y="296"/>
                  </a:cubicBezTo>
                </a:path>
              </a:pathLst>
            </a:custGeom>
            <a:noFill/>
            <a:ln w="508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 rot="1659409">
              <a:off x="5334000" y="3886200"/>
              <a:ext cx="2701925" cy="1789113"/>
            </a:xfrm>
            <a:custGeom>
              <a:avLst/>
              <a:gdLst/>
              <a:ahLst/>
              <a:cxnLst>
                <a:cxn ang="0">
                  <a:pos x="0" y="1086"/>
                </a:cxn>
                <a:cxn ang="0">
                  <a:pos x="349" y="1012"/>
                </a:cxn>
                <a:cxn ang="0">
                  <a:pos x="632" y="396"/>
                </a:cxn>
                <a:cxn ang="0">
                  <a:pos x="1339" y="487"/>
                </a:cxn>
                <a:cxn ang="0">
                  <a:pos x="1466" y="165"/>
                </a:cxn>
                <a:cxn ang="0">
                  <a:pos x="1702" y="0"/>
                </a:cxn>
              </a:cxnLst>
              <a:rect l="0" t="0" r="r" b="b"/>
              <a:pathLst>
                <a:path w="1702" h="1127">
                  <a:moveTo>
                    <a:pt x="0" y="1086"/>
                  </a:moveTo>
                  <a:cubicBezTo>
                    <a:pt x="56" y="1074"/>
                    <a:pt x="244" y="1127"/>
                    <a:pt x="349" y="1012"/>
                  </a:cubicBezTo>
                  <a:cubicBezTo>
                    <a:pt x="454" y="897"/>
                    <a:pt x="467" y="483"/>
                    <a:pt x="632" y="396"/>
                  </a:cubicBezTo>
                  <a:cubicBezTo>
                    <a:pt x="797" y="309"/>
                    <a:pt x="1200" y="526"/>
                    <a:pt x="1339" y="487"/>
                  </a:cubicBezTo>
                  <a:cubicBezTo>
                    <a:pt x="1478" y="449"/>
                    <a:pt x="1405" y="246"/>
                    <a:pt x="1466" y="165"/>
                  </a:cubicBezTo>
                  <a:cubicBezTo>
                    <a:pt x="1526" y="84"/>
                    <a:pt x="1614" y="42"/>
                    <a:pt x="1702" y="0"/>
                  </a:cubicBezTo>
                </a:path>
              </a:pathLst>
            </a:custGeom>
            <a:noFill/>
            <a:ln w="508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Pose and Parameters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6C41-0877-43DC-BFDF-13D457063831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9369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978" y="2045043"/>
            <a:ext cx="78486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Kee</a:t>
            </a:r>
            <a:r>
              <a:rPr lang="en-US" dirty="0" smtClean="0"/>
              <a:t> </a:t>
            </a:r>
            <a:r>
              <a:rPr lang="en-US" dirty="0" err="1" smtClean="0"/>
              <a:t>Cartilege</a:t>
            </a:r>
            <a:r>
              <a:rPr lang="en-US" dirty="0" smtClean="0"/>
              <a:t> in MRI Images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6C41-0877-43DC-BFDF-13D457063831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9379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1665" y="1390135"/>
            <a:ext cx="5694521" cy="528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Correspondences from Proximity (ICP)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4038600" cy="4525963"/>
          </a:xfrm>
        </p:spPr>
        <p:txBody>
          <a:bodyPr/>
          <a:lstStyle/>
          <a:p>
            <a:r>
              <a:rPr lang="en-US" sz="1800"/>
              <a:t>Associate with a sample of points of </a:t>
            </a:r>
            <a:r>
              <a:rPr lang="en-US" sz="1800" i="1"/>
              <a:t>A</a:t>
            </a:r>
            <a:r>
              <a:rPr lang="en-US" sz="1800"/>
              <a:t> their </a:t>
            </a:r>
            <a:r>
              <a:rPr lang="en-US" sz="1800">
                <a:solidFill>
                  <a:srgbClr val="CC3300"/>
                </a:solidFill>
              </a:rPr>
              <a:t>closest</a:t>
            </a:r>
            <a:r>
              <a:rPr lang="en-US" sz="1800"/>
              <a:t> point of </a:t>
            </a:r>
            <a:r>
              <a:rPr lang="en-US" sz="1800" i="1"/>
              <a:t>B</a:t>
            </a:r>
            <a:r>
              <a:rPr lang="en-US" sz="1800"/>
              <a:t>.</a:t>
            </a:r>
          </a:p>
          <a:p>
            <a:r>
              <a:rPr lang="en-US" sz="1800"/>
              <a:t>This defines a set of corresponding points.</a:t>
            </a:r>
          </a:p>
          <a:p>
            <a:r>
              <a:rPr lang="en-US" sz="1800"/>
              <a:t>Compute the best rigid alignment, and iterate.</a:t>
            </a:r>
          </a:p>
          <a:p>
            <a:endParaRPr lang="en-US" sz="1800"/>
          </a:p>
          <a:p>
            <a:r>
              <a:rPr lang="en-US" sz="1800"/>
              <a:t>Works if A and B are close (but can get stuck in local minima).</a:t>
            </a:r>
          </a:p>
          <a:p>
            <a:r>
              <a:rPr lang="en-US" sz="1800"/>
              <a:t>Relatively slow convergence (linear).</a:t>
            </a:r>
          </a:p>
          <a:p>
            <a:r>
              <a:rPr lang="en-US" sz="1800"/>
              <a:t>Can go especially wrong in flat regions</a:t>
            </a:r>
          </a:p>
          <a:p>
            <a:pPr>
              <a:buFontTx/>
              <a:buNone/>
            </a:pPr>
            <a:endParaRPr lang="en-US" sz="1800"/>
          </a:p>
        </p:txBody>
      </p:sp>
      <p:pic>
        <p:nvPicPr>
          <p:cNvPr id="17414" name="Picture 6" descr="align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1828800"/>
            <a:ext cx="2286000" cy="2286000"/>
          </a:xfrm>
          <a:noFill/>
          <a:ln/>
        </p:spPr>
      </p:pic>
      <p:sp>
        <p:nvSpPr>
          <p:cNvPr id="17438" name="Line 30"/>
          <p:cNvSpPr>
            <a:spLocks noChangeAspect="1" noChangeShapeType="1"/>
          </p:cNvSpPr>
          <p:nvPr/>
        </p:nvSpPr>
        <p:spPr bwMode="auto">
          <a:xfrm>
            <a:off x="5370513" y="4919663"/>
            <a:ext cx="292100" cy="628650"/>
          </a:xfrm>
          <a:prstGeom prst="line">
            <a:avLst/>
          </a:prstGeom>
          <a:noFill/>
          <a:ln w="25400">
            <a:solidFill>
              <a:srgbClr val="99CC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Line 31"/>
          <p:cNvSpPr>
            <a:spLocks noChangeAspect="1" noChangeShapeType="1"/>
          </p:cNvSpPr>
          <p:nvPr/>
        </p:nvSpPr>
        <p:spPr bwMode="auto">
          <a:xfrm flipH="1">
            <a:off x="5761038" y="4667250"/>
            <a:ext cx="9525" cy="836613"/>
          </a:xfrm>
          <a:prstGeom prst="line">
            <a:avLst/>
          </a:prstGeom>
          <a:noFill/>
          <a:ln w="25400">
            <a:solidFill>
              <a:srgbClr val="99CC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Line 32"/>
          <p:cNvSpPr>
            <a:spLocks noChangeAspect="1" noChangeShapeType="1"/>
          </p:cNvSpPr>
          <p:nvPr/>
        </p:nvSpPr>
        <p:spPr bwMode="auto">
          <a:xfrm>
            <a:off x="6081713" y="4919663"/>
            <a:ext cx="274637" cy="387350"/>
          </a:xfrm>
          <a:prstGeom prst="line">
            <a:avLst/>
          </a:prstGeom>
          <a:noFill/>
          <a:ln w="25400">
            <a:solidFill>
              <a:srgbClr val="99CC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Line 33"/>
          <p:cNvSpPr>
            <a:spLocks noChangeAspect="1" noChangeShapeType="1"/>
          </p:cNvSpPr>
          <p:nvPr/>
        </p:nvSpPr>
        <p:spPr bwMode="auto">
          <a:xfrm flipH="1">
            <a:off x="6500813" y="4883150"/>
            <a:ext cx="139700" cy="3444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34"/>
          <p:cNvSpPr>
            <a:spLocks noChangeAspect="1" noChangeShapeType="1"/>
          </p:cNvSpPr>
          <p:nvPr/>
        </p:nvSpPr>
        <p:spPr bwMode="auto">
          <a:xfrm>
            <a:off x="6381750" y="4913313"/>
            <a:ext cx="112713" cy="312737"/>
          </a:xfrm>
          <a:prstGeom prst="line">
            <a:avLst/>
          </a:prstGeom>
          <a:noFill/>
          <a:ln w="25400">
            <a:solidFill>
              <a:srgbClr val="99CC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43" name="Freeform 35"/>
          <p:cNvSpPr>
            <a:spLocks noChangeAspect="1"/>
          </p:cNvSpPr>
          <p:nvPr/>
        </p:nvSpPr>
        <p:spPr bwMode="auto">
          <a:xfrm rot="-2094435">
            <a:off x="5334000" y="5354638"/>
            <a:ext cx="1270000" cy="417512"/>
          </a:xfrm>
          <a:custGeom>
            <a:avLst/>
            <a:gdLst/>
            <a:ahLst/>
            <a:cxnLst>
              <a:cxn ang="0">
                <a:pos x="0" y="360"/>
              </a:cxn>
              <a:cxn ang="0">
                <a:pos x="576" y="24"/>
              </a:cxn>
              <a:cxn ang="0">
                <a:pos x="1104" y="504"/>
              </a:cxn>
              <a:cxn ang="0">
                <a:pos x="1392" y="312"/>
              </a:cxn>
              <a:cxn ang="0">
                <a:pos x="1680" y="312"/>
              </a:cxn>
            </a:cxnLst>
            <a:rect l="0" t="0" r="r" b="b"/>
            <a:pathLst>
              <a:path w="1680" h="552">
                <a:moveTo>
                  <a:pt x="0" y="360"/>
                </a:moveTo>
                <a:cubicBezTo>
                  <a:pt x="196" y="180"/>
                  <a:pt x="392" y="0"/>
                  <a:pt x="576" y="24"/>
                </a:cubicBezTo>
                <a:cubicBezTo>
                  <a:pt x="760" y="48"/>
                  <a:pt x="968" y="456"/>
                  <a:pt x="1104" y="504"/>
                </a:cubicBezTo>
                <a:cubicBezTo>
                  <a:pt x="1240" y="552"/>
                  <a:pt x="1296" y="344"/>
                  <a:pt x="1392" y="312"/>
                </a:cubicBezTo>
                <a:cubicBezTo>
                  <a:pt x="1488" y="280"/>
                  <a:pt x="1584" y="296"/>
                  <a:pt x="1680" y="312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Freeform 36"/>
          <p:cNvSpPr>
            <a:spLocks noChangeAspect="1"/>
          </p:cNvSpPr>
          <p:nvPr/>
        </p:nvSpPr>
        <p:spPr bwMode="auto">
          <a:xfrm>
            <a:off x="5370513" y="4648200"/>
            <a:ext cx="1270000" cy="417513"/>
          </a:xfrm>
          <a:custGeom>
            <a:avLst/>
            <a:gdLst/>
            <a:ahLst/>
            <a:cxnLst>
              <a:cxn ang="0">
                <a:pos x="0" y="360"/>
              </a:cxn>
              <a:cxn ang="0">
                <a:pos x="576" y="24"/>
              </a:cxn>
              <a:cxn ang="0">
                <a:pos x="1104" y="504"/>
              </a:cxn>
              <a:cxn ang="0">
                <a:pos x="1392" y="312"/>
              </a:cxn>
              <a:cxn ang="0">
                <a:pos x="1680" y="312"/>
              </a:cxn>
            </a:cxnLst>
            <a:rect l="0" t="0" r="r" b="b"/>
            <a:pathLst>
              <a:path w="1680" h="552">
                <a:moveTo>
                  <a:pt x="0" y="360"/>
                </a:moveTo>
                <a:cubicBezTo>
                  <a:pt x="196" y="180"/>
                  <a:pt x="392" y="0"/>
                  <a:pt x="576" y="24"/>
                </a:cubicBezTo>
                <a:cubicBezTo>
                  <a:pt x="760" y="48"/>
                  <a:pt x="968" y="456"/>
                  <a:pt x="1104" y="504"/>
                </a:cubicBezTo>
                <a:cubicBezTo>
                  <a:pt x="1240" y="552"/>
                  <a:pt x="1296" y="344"/>
                  <a:pt x="1392" y="312"/>
                </a:cubicBezTo>
                <a:cubicBezTo>
                  <a:pt x="1488" y="280"/>
                  <a:pt x="1584" y="296"/>
                  <a:pt x="1680" y="312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Freeform 37"/>
          <p:cNvSpPr>
            <a:spLocks noChangeAspect="1"/>
          </p:cNvSpPr>
          <p:nvPr/>
        </p:nvSpPr>
        <p:spPr bwMode="auto">
          <a:xfrm>
            <a:off x="7583488" y="4938713"/>
            <a:ext cx="1270000" cy="415925"/>
          </a:xfrm>
          <a:custGeom>
            <a:avLst/>
            <a:gdLst/>
            <a:ahLst/>
            <a:cxnLst>
              <a:cxn ang="0">
                <a:pos x="0" y="360"/>
              </a:cxn>
              <a:cxn ang="0">
                <a:pos x="576" y="24"/>
              </a:cxn>
              <a:cxn ang="0">
                <a:pos x="1104" y="504"/>
              </a:cxn>
              <a:cxn ang="0">
                <a:pos x="1392" y="312"/>
              </a:cxn>
              <a:cxn ang="0">
                <a:pos x="1680" y="312"/>
              </a:cxn>
            </a:cxnLst>
            <a:rect l="0" t="0" r="r" b="b"/>
            <a:pathLst>
              <a:path w="1680" h="552">
                <a:moveTo>
                  <a:pt x="0" y="360"/>
                </a:moveTo>
                <a:cubicBezTo>
                  <a:pt x="196" y="180"/>
                  <a:pt x="392" y="0"/>
                  <a:pt x="576" y="24"/>
                </a:cubicBezTo>
                <a:cubicBezTo>
                  <a:pt x="760" y="48"/>
                  <a:pt x="968" y="456"/>
                  <a:pt x="1104" y="504"/>
                </a:cubicBezTo>
                <a:cubicBezTo>
                  <a:pt x="1240" y="552"/>
                  <a:pt x="1296" y="344"/>
                  <a:pt x="1392" y="312"/>
                </a:cubicBezTo>
                <a:cubicBezTo>
                  <a:pt x="1488" y="280"/>
                  <a:pt x="1584" y="296"/>
                  <a:pt x="1680" y="312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Freeform 38"/>
          <p:cNvSpPr>
            <a:spLocks noChangeAspect="1"/>
          </p:cNvSpPr>
          <p:nvPr/>
        </p:nvSpPr>
        <p:spPr bwMode="auto">
          <a:xfrm rot="-111546">
            <a:off x="7546975" y="4992688"/>
            <a:ext cx="1270000" cy="417512"/>
          </a:xfrm>
          <a:custGeom>
            <a:avLst/>
            <a:gdLst/>
            <a:ahLst/>
            <a:cxnLst>
              <a:cxn ang="0">
                <a:pos x="0" y="360"/>
              </a:cxn>
              <a:cxn ang="0">
                <a:pos x="576" y="24"/>
              </a:cxn>
              <a:cxn ang="0">
                <a:pos x="1104" y="504"/>
              </a:cxn>
              <a:cxn ang="0">
                <a:pos x="1392" y="312"/>
              </a:cxn>
              <a:cxn ang="0">
                <a:pos x="1680" y="312"/>
              </a:cxn>
            </a:cxnLst>
            <a:rect l="0" t="0" r="r" b="b"/>
            <a:pathLst>
              <a:path w="1680" h="552">
                <a:moveTo>
                  <a:pt x="0" y="360"/>
                </a:moveTo>
                <a:cubicBezTo>
                  <a:pt x="196" y="180"/>
                  <a:pt x="392" y="0"/>
                  <a:pt x="576" y="24"/>
                </a:cubicBezTo>
                <a:cubicBezTo>
                  <a:pt x="760" y="48"/>
                  <a:pt x="968" y="456"/>
                  <a:pt x="1104" y="504"/>
                </a:cubicBezTo>
                <a:cubicBezTo>
                  <a:pt x="1240" y="552"/>
                  <a:pt x="1296" y="344"/>
                  <a:pt x="1392" y="312"/>
                </a:cubicBezTo>
                <a:cubicBezTo>
                  <a:pt x="1488" y="280"/>
                  <a:pt x="1584" y="296"/>
                  <a:pt x="1680" y="312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47" name="AutoShape 39"/>
          <p:cNvSpPr>
            <a:spLocks noChangeAspect="1" noChangeArrowheads="1"/>
          </p:cNvSpPr>
          <p:nvPr/>
        </p:nvSpPr>
        <p:spPr bwMode="auto">
          <a:xfrm>
            <a:off x="6858000" y="5119688"/>
            <a:ext cx="434975" cy="144462"/>
          </a:xfrm>
          <a:prstGeom prst="rightArrow">
            <a:avLst>
              <a:gd name="adj1" fmla="val 50000"/>
              <a:gd name="adj2" fmla="val 75275"/>
            </a:avLst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6308725" y="451008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A</a:t>
            </a: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6324600" y="52578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B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5899150" y="5980113"/>
            <a:ext cx="291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CC3300"/>
                </a:solidFill>
              </a:rPr>
              <a:t>Iterated Closest Pair (ICP),</a:t>
            </a:r>
          </a:p>
          <a:p>
            <a:r>
              <a:rPr lang="en-US" dirty="0"/>
              <a:t>[</a:t>
            </a:r>
            <a:r>
              <a:rPr lang="en-US" dirty="0" err="1"/>
              <a:t>Besl</a:t>
            </a:r>
            <a:r>
              <a:rPr lang="en-US" dirty="0"/>
              <a:t> &amp; McKay, 92]</a:t>
            </a: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914400" y="5715000"/>
            <a:ext cx="2651125" cy="846138"/>
            <a:chOff x="576" y="3312"/>
            <a:chExt cx="1670" cy="533"/>
          </a:xfrm>
        </p:grpSpPr>
        <p:sp>
          <p:nvSpPr>
            <p:cNvPr id="17462" name="Line 54"/>
            <p:cNvSpPr>
              <a:spLocks noChangeShapeType="1"/>
            </p:cNvSpPr>
            <p:nvPr/>
          </p:nvSpPr>
          <p:spPr bwMode="auto">
            <a:xfrm>
              <a:off x="600" y="3440"/>
              <a:ext cx="194" cy="3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3" name="Line 55"/>
            <p:cNvSpPr>
              <a:spLocks noChangeShapeType="1"/>
            </p:cNvSpPr>
            <p:nvPr/>
          </p:nvSpPr>
          <p:spPr bwMode="auto">
            <a:xfrm>
              <a:off x="866" y="3418"/>
              <a:ext cx="16" cy="39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4" name="Line 56"/>
            <p:cNvSpPr>
              <a:spLocks noChangeShapeType="1"/>
            </p:cNvSpPr>
            <p:nvPr/>
          </p:nvSpPr>
          <p:spPr bwMode="auto">
            <a:xfrm flipH="1">
              <a:off x="1140" y="3418"/>
              <a:ext cx="0" cy="38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5" name="Line 57"/>
            <p:cNvSpPr>
              <a:spLocks noChangeShapeType="1"/>
            </p:cNvSpPr>
            <p:nvPr/>
          </p:nvSpPr>
          <p:spPr bwMode="auto">
            <a:xfrm>
              <a:off x="1384" y="3426"/>
              <a:ext cx="0" cy="3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6" name="Line 58"/>
            <p:cNvSpPr>
              <a:spLocks noChangeShapeType="1"/>
            </p:cNvSpPr>
            <p:nvPr/>
          </p:nvSpPr>
          <p:spPr bwMode="auto">
            <a:xfrm>
              <a:off x="1820" y="3360"/>
              <a:ext cx="194" cy="37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7" name="Line 59"/>
            <p:cNvSpPr>
              <a:spLocks noChangeShapeType="1"/>
            </p:cNvSpPr>
            <p:nvPr/>
          </p:nvSpPr>
          <p:spPr bwMode="auto">
            <a:xfrm>
              <a:off x="1610" y="3430"/>
              <a:ext cx="0" cy="37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8" name="Line 60"/>
            <p:cNvSpPr>
              <a:spLocks noChangeShapeType="1"/>
            </p:cNvSpPr>
            <p:nvPr/>
          </p:nvSpPr>
          <p:spPr bwMode="auto">
            <a:xfrm>
              <a:off x="2026" y="3380"/>
              <a:ext cx="62" cy="32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9" name="Freeform 61"/>
            <p:cNvSpPr>
              <a:spLocks/>
            </p:cNvSpPr>
            <p:nvPr/>
          </p:nvSpPr>
          <p:spPr bwMode="auto">
            <a:xfrm>
              <a:off x="576" y="3312"/>
              <a:ext cx="1478" cy="149"/>
            </a:xfrm>
            <a:custGeom>
              <a:avLst/>
              <a:gdLst/>
              <a:ahLst/>
              <a:cxnLst>
                <a:cxn ang="0">
                  <a:pos x="4" y="149"/>
                </a:cxn>
                <a:cxn ang="0">
                  <a:pos x="66" y="118"/>
                </a:cxn>
                <a:cxn ang="0">
                  <a:pos x="400" y="106"/>
                </a:cxn>
                <a:cxn ang="0">
                  <a:pos x="899" y="112"/>
                </a:cxn>
                <a:cxn ang="0">
                  <a:pos x="1175" y="100"/>
                </a:cxn>
                <a:cxn ang="0">
                  <a:pos x="1286" y="13"/>
                </a:cxn>
                <a:cxn ang="0">
                  <a:pos x="1410" y="19"/>
                </a:cxn>
                <a:cxn ang="0">
                  <a:pos x="1478" y="93"/>
                </a:cxn>
              </a:cxnLst>
              <a:rect l="0" t="0" r="r" b="b"/>
              <a:pathLst>
                <a:path w="1478" h="149">
                  <a:moveTo>
                    <a:pt x="4" y="149"/>
                  </a:moveTo>
                  <a:cubicBezTo>
                    <a:pt x="14" y="144"/>
                    <a:pt x="0" y="125"/>
                    <a:pt x="66" y="118"/>
                  </a:cubicBezTo>
                  <a:cubicBezTo>
                    <a:pt x="132" y="111"/>
                    <a:pt x="261" y="107"/>
                    <a:pt x="400" y="106"/>
                  </a:cubicBezTo>
                  <a:cubicBezTo>
                    <a:pt x="539" y="105"/>
                    <a:pt x="770" y="113"/>
                    <a:pt x="899" y="112"/>
                  </a:cubicBezTo>
                  <a:cubicBezTo>
                    <a:pt x="1028" y="111"/>
                    <a:pt x="1111" y="116"/>
                    <a:pt x="1175" y="100"/>
                  </a:cubicBezTo>
                  <a:cubicBezTo>
                    <a:pt x="1239" y="84"/>
                    <a:pt x="1247" y="26"/>
                    <a:pt x="1286" y="13"/>
                  </a:cubicBezTo>
                  <a:cubicBezTo>
                    <a:pt x="1325" y="0"/>
                    <a:pt x="1378" y="6"/>
                    <a:pt x="1410" y="19"/>
                  </a:cubicBezTo>
                  <a:cubicBezTo>
                    <a:pt x="1442" y="32"/>
                    <a:pt x="1464" y="78"/>
                    <a:pt x="1478" y="93"/>
                  </a:cubicBezTo>
                </a:path>
              </a:pathLst>
            </a:custGeom>
            <a:noFill/>
            <a:ln w="5080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0" name="Freeform 62"/>
            <p:cNvSpPr>
              <a:spLocks/>
            </p:cNvSpPr>
            <p:nvPr/>
          </p:nvSpPr>
          <p:spPr bwMode="auto">
            <a:xfrm>
              <a:off x="768" y="3696"/>
              <a:ext cx="1478" cy="149"/>
            </a:xfrm>
            <a:custGeom>
              <a:avLst/>
              <a:gdLst/>
              <a:ahLst/>
              <a:cxnLst>
                <a:cxn ang="0">
                  <a:pos x="4" y="149"/>
                </a:cxn>
                <a:cxn ang="0">
                  <a:pos x="66" y="118"/>
                </a:cxn>
                <a:cxn ang="0">
                  <a:pos x="400" y="106"/>
                </a:cxn>
                <a:cxn ang="0">
                  <a:pos x="899" y="112"/>
                </a:cxn>
                <a:cxn ang="0">
                  <a:pos x="1175" y="100"/>
                </a:cxn>
                <a:cxn ang="0">
                  <a:pos x="1286" y="13"/>
                </a:cxn>
                <a:cxn ang="0">
                  <a:pos x="1410" y="19"/>
                </a:cxn>
                <a:cxn ang="0">
                  <a:pos x="1478" y="93"/>
                </a:cxn>
              </a:cxnLst>
              <a:rect l="0" t="0" r="r" b="b"/>
              <a:pathLst>
                <a:path w="1478" h="149">
                  <a:moveTo>
                    <a:pt x="4" y="149"/>
                  </a:moveTo>
                  <a:cubicBezTo>
                    <a:pt x="14" y="144"/>
                    <a:pt x="0" y="125"/>
                    <a:pt x="66" y="118"/>
                  </a:cubicBezTo>
                  <a:cubicBezTo>
                    <a:pt x="132" y="111"/>
                    <a:pt x="261" y="107"/>
                    <a:pt x="400" y="106"/>
                  </a:cubicBezTo>
                  <a:cubicBezTo>
                    <a:pt x="539" y="105"/>
                    <a:pt x="770" y="113"/>
                    <a:pt x="899" y="112"/>
                  </a:cubicBezTo>
                  <a:cubicBezTo>
                    <a:pt x="1028" y="111"/>
                    <a:pt x="1111" y="116"/>
                    <a:pt x="1175" y="100"/>
                  </a:cubicBezTo>
                  <a:cubicBezTo>
                    <a:pt x="1239" y="84"/>
                    <a:pt x="1247" y="26"/>
                    <a:pt x="1286" y="13"/>
                  </a:cubicBezTo>
                  <a:cubicBezTo>
                    <a:pt x="1325" y="0"/>
                    <a:pt x="1378" y="6"/>
                    <a:pt x="1410" y="19"/>
                  </a:cubicBezTo>
                  <a:cubicBezTo>
                    <a:pt x="1442" y="32"/>
                    <a:pt x="1464" y="78"/>
                    <a:pt x="1478" y="93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72" name="AutoShape 64"/>
          <p:cNvSpPr>
            <a:spLocks noChangeArrowheads="1"/>
          </p:cNvSpPr>
          <p:nvPr/>
        </p:nvSpPr>
        <p:spPr bwMode="auto">
          <a:xfrm>
            <a:off x="4495800" y="2895600"/>
            <a:ext cx="1066800" cy="685800"/>
          </a:xfrm>
          <a:prstGeom prst="wedgeRoundRectCallout">
            <a:avLst>
              <a:gd name="adj1" fmla="val -264435"/>
              <a:gd name="adj2" fmla="val -3472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7473" name="Text Box 65"/>
          <p:cNvSpPr txBox="1">
            <a:spLocks noChangeArrowheads="1"/>
          </p:cNvSpPr>
          <p:nvPr/>
        </p:nvSpPr>
        <p:spPr bwMode="auto">
          <a:xfrm>
            <a:off x="4560888" y="2987675"/>
            <a:ext cx="10017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RMSD</a:t>
            </a:r>
          </a:p>
          <a:p>
            <a:r>
              <a:rPr lang="en-US" sz="1400"/>
              <a:t>decreases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Models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variability in a set of related shapes can be captured through PCA analysis of sets of corresponding points</a:t>
            </a:r>
          </a:p>
          <a:p>
            <a:r>
              <a:rPr lang="en-US" dirty="0" smtClean="0"/>
              <a:t>Fitting such shape models requires the simultaneous estimation of pose and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74CA-FA9F-48A7-B0B6-51062D130EE8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18" r="1895" b="24170"/>
          <a:stretch>
            <a:fillRect/>
          </a:stretch>
        </p:blipFill>
        <p:spPr bwMode="auto">
          <a:xfrm>
            <a:off x="4896852" y="2350385"/>
            <a:ext cx="3693695" cy="337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74CA-FA9F-48A7-B0B6-51062D130EE8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20717" y="2995866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The End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Simultaneous Estimation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sz="1800" dirty="0"/>
              <a:t>We are given two shapes </a:t>
            </a:r>
            <a:r>
              <a:rPr lang="en-US" sz="1800" i="1" dirty="0"/>
              <a:t>A</a:t>
            </a:r>
            <a:r>
              <a:rPr lang="en-US" sz="1800" dirty="0"/>
              <a:t> and </a:t>
            </a:r>
            <a:r>
              <a:rPr lang="en-US" sz="1800" i="1" dirty="0"/>
              <a:t>B</a:t>
            </a:r>
            <a:r>
              <a:rPr lang="en-US" sz="1800" dirty="0"/>
              <a:t>, each in its own coordinate </a:t>
            </a:r>
            <a:r>
              <a:rPr lang="en-US" sz="1800" dirty="0" smtClean="0"/>
              <a:t>system</a:t>
            </a:r>
            <a:endParaRPr lang="en-US" sz="1800" dirty="0"/>
          </a:p>
          <a:p>
            <a:r>
              <a:rPr lang="en-US" sz="1800" dirty="0"/>
              <a:t>We must establish </a:t>
            </a:r>
            <a:r>
              <a:rPr lang="en-US" sz="1800" dirty="0">
                <a:solidFill>
                  <a:srgbClr val="CC3300"/>
                </a:solidFill>
              </a:rPr>
              <a:t>correspondences</a:t>
            </a:r>
            <a:r>
              <a:rPr lang="en-US" sz="1800" dirty="0"/>
              <a:t> between certain parts (the </a:t>
            </a:r>
            <a:r>
              <a:rPr lang="en-US" sz="1800" dirty="0">
                <a:solidFill>
                  <a:srgbClr val="CC3300"/>
                </a:solidFill>
              </a:rPr>
              <a:t>alignment supports</a:t>
            </a:r>
            <a:r>
              <a:rPr lang="en-US" sz="1800" dirty="0"/>
              <a:t>) of </a:t>
            </a:r>
            <a:r>
              <a:rPr lang="en-US" sz="1800" i="1" dirty="0"/>
              <a:t>A</a:t>
            </a:r>
            <a:r>
              <a:rPr lang="en-US" sz="1800" dirty="0"/>
              <a:t> and </a:t>
            </a:r>
            <a:r>
              <a:rPr lang="en-US" sz="1800" i="1" dirty="0" smtClean="0"/>
              <a:t>B</a:t>
            </a:r>
            <a:endParaRPr lang="en-US" sz="1800" dirty="0"/>
          </a:p>
          <a:p>
            <a:r>
              <a:rPr lang="en-US" sz="1800" dirty="0"/>
              <a:t>We must find an optimal </a:t>
            </a:r>
            <a:r>
              <a:rPr lang="en-US" sz="1800" dirty="0" smtClean="0">
                <a:solidFill>
                  <a:srgbClr val="CC3300"/>
                </a:solidFill>
              </a:rPr>
              <a:t>transform</a:t>
            </a:r>
            <a:r>
              <a:rPr lang="en-US" sz="1800" dirty="0" smtClean="0"/>
              <a:t> </a:t>
            </a:r>
            <a:r>
              <a:rPr lang="en-US" sz="1800" dirty="0"/>
              <a:t>that best </a:t>
            </a:r>
            <a:r>
              <a:rPr lang="en-US" sz="1800" dirty="0">
                <a:solidFill>
                  <a:srgbClr val="CC3300"/>
                </a:solidFill>
              </a:rPr>
              <a:t>aligns</a:t>
            </a:r>
            <a:r>
              <a:rPr lang="en-US" sz="1800" dirty="0"/>
              <a:t> the supports of </a:t>
            </a:r>
            <a:r>
              <a:rPr lang="en-US" sz="1800" i="1" dirty="0"/>
              <a:t>A</a:t>
            </a:r>
            <a:r>
              <a:rPr lang="en-US" sz="1800" dirty="0"/>
              <a:t> and </a:t>
            </a:r>
            <a:r>
              <a:rPr lang="en-US" sz="1800" i="1" dirty="0" smtClean="0"/>
              <a:t>B</a:t>
            </a:r>
            <a:endParaRPr lang="en-US" sz="1800" dirty="0"/>
          </a:p>
          <a:p>
            <a:r>
              <a:rPr lang="en-US" sz="1800" dirty="0"/>
              <a:t>We must </a:t>
            </a:r>
            <a:r>
              <a:rPr lang="en-US" sz="1800" dirty="0">
                <a:solidFill>
                  <a:srgbClr val="CC3300"/>
                </a:solidFill>
              </a:rPr>
              <a:t>score</a:t>
            </a:r>
            <a:r>
              <a:rPr lang="en-US" sz="1800" dirty="0"/>
              <a:t> this choice of supports and transform to produce a </a:t>
            </a:r>
            <a:r>
              <a:rPr lang="en-US" sz="1800" dirty="0">
                <a:solidFill>
                  <a:srgbClr val="CC3300"/>
                </a:solidFill>
              </a:rPr>
              <a:t>(</a:t>
            </a:r>
            <a:r>
              <a:rPr lang="en-US" sz="1800" dirty="0" err="1">
                <a:solidFill>
                  <a:srgbClr val="CC3300"/>
                </a:solidFill>
              </a:rPr>
              <a:t>dis</a:t>
            </a:r>
            <a:r>
              <a:rPr lang="en-US" sz="1800" dirty="0">
                <a:solidFill>
                  <a:srgbClr val="CC3300"/>
                </a:solidFill>
              </a:rPr>
              <a:t>-) similarity measure</a:t>
            </a:r>
            <a:r>
              <a:rPr lang="en-US" sz="1800" dirty="0"/>
              <a:t> </a:t>
            </a:r>
            <a:r>
              <a:rPr lang="en-US" sz="1800" dirty="0" smtClean="0">
                <a:latin typeface="Symbol" pitchFamily="18" charset="2"/>
                <a:sym typeface="Symbol" pitchFamily="18" charset="2"/>
              </a:rPr>
              <a:t>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8198" name="Picture 6" descr="align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981200"/>
            <a:ext cx="3565525" cy="3316288"/>
          </a:xfrm>
          <a:prstGeom prst="rect">
            <a:avLst/>
          </a:prstGeom>
          <a:noFill/>
        </p:spPr>
      </p:pic>
      <p:pic>
        <p:nvPicPr>
          <p:cNvPr id="8199" name="Picture 7" descr="rotate_trans"/>
          <p:cNvPicPr>
            <a:picLocks noChangeAspect="1" noChangeArrowheads="1"/>
          </p:cNvPicPr>
          <p:nvPr/>
        </p:nvPicPr>
        <p:blipFill>
          <a:blip r:embed="rId4"/>
          <a:srcRect l="5176" t="30280" r="33412" b="38373"/>
          <a:stretch>
            <a:fillRect/>
          </a:stretch>
        </p:blipFill>
        <p:spPr bwMode="auto">
          <a:xfrm>
            <a:off x="381000" y="5410200"/>
            <a:ext cx="1782763" cy="1022350"/>
          </a:xfrm>
          <a:prstGeom prst="rect">
            <a:avLst/>
          </a:prstGeom>
          <a:noFill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651125" y="5294313"/>
            <a:ext cx="4740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879725" y="5638800"/>
            <a:ext cx="6076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accent2"/>
                </a:solidFill>
              </a:rPr>
              <a:t>In computing the score, how do we</a:t>
            </a:r>
          </a:p>
          <a:p>
            <a:pPr marL="342900" indent="-342900">
              <a:buFontTx/>
              <a:buAutoNum type="arabicPeriod"/>
            </a:pPr>
            <a:r>
              <a:rPr lang="en-US">
                <a:solidFill>
                  <a:schemeClr val="accent2"/>
                </a:solidFill>
              </a:rPr>
              <a:t>aggregate distances?</a:t>
            </a:r>
          </a:p>
          <a:p>
            <a:pPr marL="342900" indent="-342900">
              <a:buFontTx/>
              <a:buAutoNum type="arabicPeriod"/>
            </a:pPr>
            <a:r>
              <a:rPr lang="en-US">
                <a:solidFill>
                  <a:schemeClr val="accent2"/>
                </a:solidFill>
              </a:rPr>
              <a:t>trade-off larger supports for larger aggregate distance?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Degrees of Freedom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93676" cy="4525963"/>
          </a:xfrm>
        </p:spPr>
        <p:txBody>
          <a:bodyPr/>
          <a:lstStyle/>
          <a:p>
            <a:r>
              <a:rPr lang="en-US" dirty="0" smtClean="0"/>
              <a:t>Transform estimation</a:t>
            </a:r>
          </a:p>
          <a:p>
            <a:pPr lvl="1"/>
            <a:r>
              <a:rPr lang="en-US" sz="1800" dirty="0" smtClean="0"/>
              <a:t>A rigid motion has 6 degrees of freedom (3 for translation and 3 for rotation)</a:t>
            </a:r>
          </a:p>
          <a:p>
            <a:pPr lvl="1"/>
            <a:r>
              <a:rPr lang="en-US" sz="1800" dirty="0" smtClean="0"/>
              <a:t>We typically estimate the motion using many more pairs of corresponding points, so the problem is </a:t>
            </a:r>
            <a:r>
              <a:rPr lang="en-US" sz="1800" dirty="0" err="1" smtClean="0">
                <a:solidFill>
                  <a:srgbClr val="FF0000"/>
                </a:solidFill>
              </a:rPr>
              <a:t>overdetermined</a:t>
            </a:r>
            <a:r>
              <a:rPr lang="en-US" sz="1800" dirty="0" smtClean="0"/>
              <a:t> (which is good, given noise, outliers, etc)</a:t>
            </a:r>
          </a:p>
          <a:p>
            <a:pPr lvl="1"/>
            <a:r>
              <a:rPr lang="en-US" sz="1800" dirty="0" smtClean="0"/>
              <a:t>More general transforms require more degrees of freedom. When shape deformations are allowed, the degrees of freedom can grow rapidly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5299-AB02-41C4-B1A3-8F241A6354C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390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5401" y="4373713"/>
            <a:ext cx="5786438" cy="210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74CA-FA9F-48A7-B0B6-51062D130EE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18938" y="2983834"/>
            <a:ext cx="6380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Shape Alignment and Registration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usepackage{colordvi}&#10;\newcommand{\ov}{\overline}&#10;\begin{document}&#10;\RedViolet{&#10;&#10;}&#10;\end{document}&#10;"/>
  <p:tag name="TEX2PS" val="latex $(base).tex; dvips -D $(res) -E -o $(base).ps $(base).dvi"/>
  <p:tag name="EXTERNALEDITCOMMAND" val="notepad %"/>
  <p:tag name="GHOSTSCRIPTCOMMAND" val="gswin32c"/>
  <p:tag name="DEFAULTBITMAP" val="png16m"/>
  <p:tag name="DEFAULTBLEND" val="False"/>
  <p:tag name="DEFAULTTRANSPARENT" val="True"/>
  <p:tag name="DEFAULTWORKAROUNDTRANSPARENCYBUG" val="False"/>
  <p:tag name="DEFAULTRESOLUTION" val="1200"/>
  <p:tag name="DEFAULTMAGNIFICATION" val="2"/>
  <p:tag name="DEFAULTFONTSIZE" val="10"/>
  <p:tag name="DEFAULTWIDTH" val="626"/>
  <p:tag name="DEFAULTHEIGHT" val="5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dvi}&#10;\newcommand{\ov}{\overline}&#10;\begin{document}&#10;\RedViolet{&#10;$$XY^T = UDV^T \quad(3\times 3)$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6"/>
  <p:tag name="BOXHEIGHT" val="518"/>
  <p:tag name="BOXFONT" val="10"/>
  <p:tag name="BOXWRAP" val="False"/>
  <p:tag name="WORKAROUNDTRANSPARENCYBUG" val="False"/>
  <p:tag name="ALLOWFONTSUBSTITUTION" val="False"/>
  <p:tag name="BITMAPFORMAT" val="png16m"/>
  <p:tag name="ORIGWIDTH" val="237"/>
  <p:tag name="PICTUREFILESIZE" val="177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dvi}&#10;\newcommand{\ov}{\overline}&#10;\begin{document}&#10;\RedViolet{&#10;\fbox{$R = USV^T$}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6"/>
  <p:tag name="BOXHEIGHT" val="518"/>
  <p:tag name="BOXFONT" val="10"/>
  <p:tag name="BOXWRAP" val="False"/>
  <p:tag name="WORKAROUNDTRANSPARENCYBUG" val="False"/>
  <p:tag name="ALLOWFONTSUBSTITUTION" val="False"/>
  <p:tag name="BITMAPFORMAT" val="png16m"/>
  <p:tag name="ORIGWIDTH" val="119"/>
  <p:tag name="PICTUREFILESIZE" val="96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dvi}&#10;\newcommand{\ov}{\overline}&#10;\begin{document}&#10;\RedViolet{&#10;\begin{eqnarray*}&#10;\ov{x} &amp; = &amp; \frac{1}{n}\sum_{i=1}^n x_i \\&#10;\ov{y} &amp; = &amp; \frac{1}{n}\sum_{i=1}^n y_i \\&#10;X &amp; = &amp; \left[x_1-\ov{x}, \ldots x_n-\ov{x}\right]^T \\&#10;Y &amp; = &amp; \left[y_1-\ov{y}, \ldots y_n-\ov{y}\right]^T&#10;\end{eqnarray*}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6"/>
  <p:tag name="BOXHEIGHT" val="518"/>
  <p:tag name="BOXFONT" val="10"/>
  <p:tag name="BOXWRAP" val="False"/>
  <p:tag name="WORKAROUNDTRANSPARENCYBUG" val="False"/>
  <p:tag name="ALLOWFONTSUBSTITUTION" val="False"/>
  <p:tag name="BITMAPFORMAT" val="png16m"/>
  <p:tag name="ORIGWIDTH" val="255"/>
  <p:tag name="PICTUREFILESIZE" val="781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dvi}&#10;\newcommand{\ov}{\overline}&#10;\begin{document}&#10;\RedViolet{&#10;$$S = \left\{\begin{array}{l}&#10;I,  \quad\mbox{if det}\,U\,\mbox{det}\,V = 1 \\&#10;\mbox{diag}(1,\ldots,1,-1), \\&#10;\quad\mbox{otherwise}&#10;\end{array}&#10;\right.$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6"/>
  <p:tag name="BOXHEIGHT" val="518"/>
  <p:tag name="BOXFONT" val="10"/>
  <p:tag name="BOXWRAP" val="False"/>
  <p:tag name="WORKAROUNDTRANSPARENCYBUG" val="False"/>
  <p:tag name="ALLOWFONTSUBSTITUTION" val="False"/>
  <p:tag name="BITMAPFORMAT" val="png16m"/>
  <p:tag name="ORIGWIDTH" val="284"/>
  <p:tag name="PICTUREFILESIZE" val="4447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dvi}&#10;\newcommand{\ov}{\overline}&#10;\begin{document}&#10;\RedViolet{&#10;$$\times$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6"/>
  <p:tag name="BOXHEIGHT" val="518"/>
  <p:tag name="BOXFONT" val="10"/>
  <p:tag name="BOXWRAP" val="False"/>
  <p:tag name="WORKAROUNDTRANSPARENCYBUG" val="False"/>
  <p:tag name="ALLOWFONTSUBSTITUTION" val="False"/>
  <p:tag name="BITMAPFORMAT" val="png16m"/>
  <p:tag name="ORIGWIDTH" val="12"/>
  <p:tag name="PICTUREFILESIZE" val="16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dvi}&#10;\newcommand{\ov}{\overline}&#10;\begin{document}&#10;\RedViolet{&#10;$$=$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6"/>
  <p:tag name="BOXHEIGHT" val="518"/>
  <p:tag name="BOXFONT" val="10"/>
  <p:tag name="BOXWRAP" val="False"/>
  <p:tag name="WORKAROUNDTRANSPARENCYBUG" val="False"/>
  <p:tag name="ALLOWFONTSUBSTITUTION" val="False"/>
  <p:tag name="BITMAPFORMAT" val="png16m"/>
  <p:tag name="ORIGWIDTH" val="18"/>
  <p:tag name="PICTUREFILESIZE" val="66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dvi}&#10;\newcommand{\ov}{\overline}&#10;\begin{document}&#10;\RedViolet{&#10;$$F(x_1,x_2) = \frac{d}{d-\rho}x_1^2 + x_2^2$$&#10;}&#10;\end{document}&#10;"/>
  <p:tag name="FILENAME" val="txp_fig"/>
  <p:tag name="FORMAT" val="png16m"/>
  <p:tag name="RES" val="1200"/>
  <p:tag name="BLEND" val="0"/>
  <p:tag name="TRANSPARENT" val="1"/>
  <p:tag name="TBUG" val="0"/>
  <p:tag name="ALLOWFS" val="0"/>
  <p:tag name="ORIGWIDTH" val="244"/>
  <p:tag name="PICTUREFILESIZE" val="2612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dvi}&#10;\newcommand{\ov}{\overline}&#10;\begin{document}&#10;\RedViolet{&#10;$$F(x_1,x_2,x_3)=\frac{d}{d-\rho_1}x_1^2+\frac{d}{d-\rho_2}x_2^2+x_3^2$$&#10;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01"/>
  <p:tag name="PICTUREFILESIZE" val="139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dvi}&#10;\begin{document}&#10;\RedViolet{&#10;$$\min_T\delta(A,T(B))$$&#10;}&#10;\end{document}&#10;"/>
  <p:tag name="FILENAME" val="txp_fig"/>
  <p:tag name="FORMAT" val="png16m"/>
  <p:tag name="RES" val="1200"/>
  <p:tag name="BLEND" val="0"/>
  <p:tag name="TRANSPARENT" val="1"/>
  <p:tag name="TBUG" val="0"/>
  <p:tag name="ALLOWFS" val="0"/>
  <p:tag name="ORIGWIDTH" val="144"/>
  <p:tag name="PICTUREFILESIZE" val="137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dvi}&#10;\begin{document}&#10;\RedViolet{&#10;$$\delta(A,C) \le \delta(A,B) + \delta(B,C)$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0"/>
  <p:tag name="BOXHEIGHT" val="375"/>
  <p:tag name="BOXFONT" val="10"/>
  <p:tag name="BOXWRAP" val="False"/>
  <p:tag name="WORKAROUNDTRANSPARENCYBUG" val="False"/>
  <p:tag name="ALLOWFONTSUBSTITUTION" val="False"/>
  <p:tag name="BITMAPFORMAT" val="png16m"/>
  <p:tag name="ORIGWIDTH" val="269"/>
  <p:tag name="PICTUREFILESIZE" val="1994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dvi}&#10;\begin{document}&#10;\RedViolet{&#10;$$\left|\left|f-g\right|\right|_2$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0"/>
  <p:tag name="BOXHEIGHT" val="375"/>
  <p:tag name="BOXFONT" val="10"/>
  <p:tag name="BOXWRAP" val="False"/>
  <p:tag name="WORKAROUNDTRANSPARENCYBUG" val="False"/>
  <p:tag name="ALLOWFONTSUBSTITUTION" val="False"/>
  <p:tag name="BITMAPFORMAT" val="png16m"/>
  <p:tag name="ORIGWIDTH" val="81"/>
  <p:tag name="PICTUREFILESIZE" val="55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dvi}&#10;\begin{document}&#10;\RedViolet{&#10;$$\delta(\sigma(A),\sigma(B))$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0"/>
  <p:tag name="BOXHEIGHT" val="375"/>
  <p:tag name="BOXFONT" val="10"/>
  <p:tag name="BOXWRAP" val="False"/>
  <p:tag name="WORKAROUNDTRANSPARENCYBUG" val="False"/>
  <p:tag name="ALLOWFONTSUBSTITUTION" val="False"/>
  <p:tag name="BITMAPFORMAT" val="png16m"/>
  <p:tag name="ORIGWIDTH" val="133"/>
  <p:tag name="PICTUREFILESIZE" val="116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dvi}&#10;\begin{document}&#10;\RedViolet{&#10;$$\min_T\sum_{i=1}^n||T(x_i)-y_i||^2$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0"/>
  <p:tag name="BOXHEIGHT" val="375"/>
  <p:tag name="BOXFONT" val="10"/>
  <p:tag name="BOXWRAP" val="False"/>
  <p:tag name="WORKAROUNDTRANSPARENCYBUG" val="False"/>
  <p:tag name="ALLOWFONTSUBSTITUTION" val="False"/>
  <p:tag name="BITMAPFORMAT" val="png16m"/>
  <p:tag name="ORIGWIDTH" val="204"/>
  <p:tag name="PICTUREFILESIZE" val="2457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dvi}&#10;\begin{document}&#10;\RedViolet{&#10;$$\min_{a,R}\left(\sum_{i=1}^n|y_i-a|^2 - 2 \sum_{i=1}^n\langle R(x_i),y_i\rangle\right)$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0"/>
  <p:tag name="BOXHEIGHT" val="375"/>
  <p:tag name="BOXFONT" val="10"/>
  <p:tag name="BOXWRAP" val="False"/>
  <p:tag name="WORKAROUNDTRANSPARENCYBUG" val="False"/>
  <p:tag name="ALLOWFONTSUBSTITUTION" val="False"/>
  <p:tag name="BITMAPFORMAT" val="png16m"/>
  <p:tag name="ORIGWIDTH" val="347"/>
  <p:tag name="PICTUREFILESIZE" val="4869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dvi}&#10;\begin{document}&#10;\RedViolet{&#10;$$a = \frac{1}{n}\sum_{i=1}^n y_i$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0"/>
  <p:tag name="BOXHEIGHT" val="375"/>
  <p:tag name="BOXFONT" val="10"/>
  <p:tag name="BOXWRAP" val="False"/>
  <p:tag name="WORKAROUNDTRANSPARENCYBUG" val="False"/>
  <p:tag name="ALLOWFONTSUBSTITUTION" val="False"/>
  <p:tag name="BITMAPFORMAT" val="png16m"/>
  <p:tag name="ORIGWIDTH" val="112"/>
  <p:tag name="PICTUREFILESIZE" val="1572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5146</TotalTime>
  <Words>1865</Words>
  <Application>Microsoft Office PowerPoint</Application>
  <PresentationFormat>On-screen Show (4:3)</PresentationFormat>
  <Paragraphs>418</Paragraphs>
  <Slides>64</Slides>
  <Notes>64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Default Design</vt:lpstr>
      <vt:lpstr>Image</vt:lpstr>
      <vt:lpstr>Equation</vt:lpstr>
      <vt:lpstr>CS164: Shape Registration</vt:lpstr>
      <vt:lpstr>Aligning and Matching (Partial or Entire) Shapes</vt:lpstr>
      <vt:lpstr>Range Image Registration</vt:lpstr>
      <vt:lpstr>The Registration Problem</vt:lpstr>
      <vt:lpstr>Distance or Similarity of Shapes</vt:lpstr>
      <vt:lpstr>Issues about Similarity Measures</vt:lpstr>
      <vt:lpstr>Simultaneous Estimation</vt:lpstr>
      <vt:lpstr>Degrees of Freedom</vt:lpstr>
      <vt:lpstr>Slide 9</vt:lpstr>
      <vt:lpstr>Simplest Case: Rigid Alignment, Given Correspondences</vt:lpstr>
      <vt:lpstr>SVD-Based Solution</vt:lpstr>
      <vt:lpstr>The Rotation Part</vt:lpstr>
      <vt:lpstr>How to Get Correspondences?</vt:lpstr>
      <vt:lpstr>Aligning 3D Data</vt:lpstr>
      <vt:lpstr>Point Set Alignment</vt:lpstr>
      <vt:lpstr>MSE Objective Function</vt:lpstr>
      <vt:lpstr>Aligning 3D Data</vt:lpstr>
      <vt:lpstr>Aligning 3D Data</vt:lpstr>
      <vt:lpstr>Aligning 3D Data</vt:lpstr>
      <vt:lpstr>Closest Points  </vt:lpstr>
      <vt:lpstr>Finding Matches </vt:lpstr>
      <vt:lpstr>Finding Matches  </vt:lpstr>
      <vt:lpstr>Finding Matches  </vt:lpstr>
      <vt:lpstr>The Iterated Closest Pair (ICP) Algorithm</vt:lpstr>
      <vt:lpstr>The Algorithm in Code</vt:lpstr>
      <vt:lpstr>Convergence Theorem</vt:lpstr>
      <vt:lpstr>Convergence Theorem</vt:lpstr>
      <vt:lpstr>Time Analysis</vt:lpstr>
      <vt:lpstr>ICP Variants</vt:lpstr>
      <vt:lpstr>Performance of Variants</vt:lpstr>
      <vt:lpstr>ICP Variants</vt:lpstr>
      <vt:lpstr>Selection of Points</vt:lpstr>
      <vt:lpstr>ICP Variants</vt:lpstr>
      <vt:lpstr>Point Matching</vt:lpstr>
      <vt:lpstr>Point Matching</vt:lpstr>
      <vt:lpstr>Point Matching</vt:lpstr>
      <vt:lpstr>Point Matching</vt:lpstr>
      <vt:lpstr>ICP Variants</vt:lpstr>
      <vt:lpstr>Weighting of Pairs</vt:lpstr>
      <vt:lpstr>ICP Variants</vt:lpstr>
      <vt:lpstr>Rejecting Pairs</vt:lpstr>
      <vt:lpstr>Rejecting Pairs</vt:lpstr>
      <vt:lpstr>Rejecting Pairs</vt:lpstr>
      <vt:lpstr>ICP Variants</vt:lpstr>
      <vt:lpstr>Error Metric and Minimization</vt:lpstr>
      <vt:lpstr>Error Metric and Minimization</vt:lpstr>
      <vt:lpstr>Error Metric and Minimization</vt:lpstr>
      <vt:lpstr>Error Metric and Minimization</vt:lpstr>
      <vt:lpstr>ICP Without Correspondences</vt:lpstr>
      <vt:lpstr>Slide 50</vt:lpstr>
      <vt:lpstr>Shape Models and Shape Variability</vt:lpstr>
      <vt:lpstr>Learning a Shape Family</vt:lpstr>
      <vt:lpstr>Aligning Shape Instances</vt:lpstr>
      <vt:lpstr>PCA Models of Shape Variability</vt:lpstr>
      <vt:lpstr>PCA Analysis</vt:lpstr>
      <vt:lpstr>Shape Approximation</vt:lpstr>
      <vt:lpstr>Example: Hand Shapes</vt:lpstr>
      <vt:lpstr>Example: Face Shapes</vt:lpstr>
      <vt:lpstr>Finding a Shape in an Image</vt:lpstr>
      <vt:lpstr>Fitting Pose and Parameters</vt:lpstr>
      <vt:lpstr>Kee Cartilege in MRI Images</vt:lpstr>
      <vt:lpstr>Correspondences from Proximity (ICP)</vt:lpstr>
      <vt:lpstr>Shape Models</vt:lpstr>
      <vt:lpstr>Slide 64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05cs321</dc:title>
  <dc:creator>Leonidas J. Guibas</dc:creator>
  <cp:lastModifiedBy>guibas</cp:lastModifiedBy>
  <cp:revision>530</cp:revision>
  <dcterms:created xsi:type="dcterms:W3CDTF">2004-04-17T03:10:04Z</dcterms:created>
  <dcterms:modified xsi:type="dcterms:W3CDTF">2009-05-09T13:33:42Z</dcterms:modified>
</cp:coreProperties>
</file>