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5" r:id="rId3"/>
    <p:sldId id="41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6" r:id="rId24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idas J. Guiba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D9"/>
    <a:srgbClr val="003399"/>
    <a:srgbClr val="CC3300"/>
    <a:srgbClr val="0000FF"/>
    <a:srgbClr val="FFCC66"/>
    <a:srgbClr val="3333FF"/>
    <a:srgbClr val="F95737"/>
    <a:srgbClr val="D60093"/>
    <a:srgbClr val="FAFE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7368" autoAdjust="0"/>
  </p:normalViewPr>
  <p:slideViewPr>
    <p:cSldViewPr snapToGrid="0">
      <p:cViewPr varScale="1">
        <p:scale>
          <a:sx n="124" d="100"/>
          <a:sy n="124" d="100"/>
        </p:scale>
        <p:origin x="-96" y="-624"/>
      </p:cViewPr>
      <p:guideLst>
        <p:guide orient="horz" pos="1601"/>
        <p:guide pos="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51F8A01-1358-4890-A728-63CE8F3224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C6A4C-3899-47E5-A2ED-417EAF2FE1E0}" type="slidenum">
              <a:rPr lang="en-US"/>
              <a:pPr/>
              <a:t>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D0A-6457-4E0D-B625-52D5BD707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8196-F924-4BFC-8818-5A9BFCA00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E6F4-E852-415D-826B-6937B6EED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4881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E05299-AB02-41C4-B1A3-8F241A635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67538" y="64881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1C7347-5392-46E1-8B7C-CCE005C7E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A518F-AE1F-465A-9D06-098F17E3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2A39B-967A-4FBF-BB80-AEC2EE33C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74CA-FA9F-48A7-B0B6-51062D130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5C78-214D-4953-91E5-6901AEE14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6C41-0877-43DC-BFDF-13D457063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6412-7185-4460-BE6D-46A949238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54F4-CC1D-4B5A-978F-2CC5C0C42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C7BE-70C6-4228-B096-B45D637F4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EF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4881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E8FEBA-06FE-43C0-AA2E-57BABD6A54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87375"/>
            <a:ext cx="8371936" cy="1470025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CS164: Topology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i="1" dirty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57200" y="2133600"/>
            <a:ext cx="830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203825" y="2814638"/>
            <a:ext cx="3757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Leonidas Guibas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 Dept.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Stanford University</a:t>
            </a:r>
          </a:p>
          <a:p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114" name="Picture 9" descr="SU_Seal_Card_p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9409" y="4562475"/>
            <a:ext cx="1920732" cy="192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7D0A-6457-4E0D-B625-52D5BD707C0D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112" name="Object 8"/>
          <p:cNvGraphicFramePr>
            <a:graphicFrameLocks noChangeAspect="1"/>
          </p:cNvGraphicFramePr>
          <p:nvPr/>
        </p:nvGraphicFramePr>
        <p:xfrm>
          <a:off x="1094827" y="3538186"/>
          <a:ext cx="3135312" cy="2105025"/>
        </p:xfrm>
        <a:graphic>
          <a:graphicData uri="http://schemas.openxmlformats.org/presentationml/2006/ole">
            <p:oleObj spid="_x0000_s807937" name="Image" r:id="rId6" imgW="7606349" imgH="5104762" progId="">
              <p:embed/>
            </p:oleObj>
          </a:graphicData>
        </a:graphic>
      </p:graphicFrame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2605" y="6347012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</a:t>
            </a:r>
            <a:r>
              <a:rPr lang="en-US" dirty="0" err="1" smtClean="0"/>
              <a:t>Afra</a:t>
            </a:r>
            <a:r>
              <a:rPr lang="en-US" dirty="0" smtClean="0"/>
              <a:t> </a:t>
            </a:r>
            <a:r>
              <a:rPr lang="en-US" dirty="0" err="1" smtClean="0"/>
              <a:t>Zomorodian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294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037" y="900546"/>
            <a:ext cx="6040755" cy="54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klein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60" y="858548"/>
            <a:ext cx="285750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304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236" y="782782"/>
            <a:ext cx="6509385" cy="570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4646" y="6252307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Möbius</a:t>
            </a:r>
            <a:r>
              <a:rPr lang="en-US" dirty="0" smtClean="0"/>
              <a:t> + </a:t>
            </a:r>
            <a:r>
              <a:rPr lang="en-US" dirty="0" err="1" smtClean="0"/>
              <a:t>Möbius</a:t>
            </a:r>
            <a:r>
              <a:rPr lang="en-US" dirty="0" smtClean="0"/>
              <a:t> = Klein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314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146" y="949036"/>
            <a:ext cx="750951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325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382" y="1378526"/>
            <a:ext cx="77152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225px-John_H_Conway_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784" y="3347720"/>
            <a:ext cx="2057400" cy="1362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5354" y="4790831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Horton Conway</a:t>
            </a:r>
          </a:p>
          <a:p>
            <a:r>
              <a:rPr lang="en-US" sz="1200" dirty="0" smtClean="0"/>
              <a:t>1937-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335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219" y="734291"/>
            <a:ext cx="6480810" cy="55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345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4509" y="782782"/>
            <a:ext cx="6898005" cy="56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355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7691" y="949036"/>
            <a:ext cx="6326505" cy="54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366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4509" y="775855"/>
            <a:ext cx="6840855" cy="57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c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05" y="1142479"/>
            <a:ext cx="6097389" cy="457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1729" y="976745"/>
            <a:ext cx="5040630" cy="54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386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6964" y="720436"/>
            <a:ext cx="6143625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lein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73" y="716451"/>
            <a:ext cx="285750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Erlangen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Geometry and topology study </a:t>
            </a:r>
            <a:r>
              <a:rPr lang="en-US" sz="2400" dirty="0" err="1" smtClean="0"/>
              <a:t>invariances</a:t>
            </a:r>
            <a:r>
              <a:rPr lang="en-US" sz="2400" dirty="0" smtClean="0"/>
              <a:t> of spaces under certain transformation groups</a:t>
            </a:r>
          </a:p>
          <a:p>
            <a:pPr lvl="1"/>
            <a:r>
              <a:rPr lang="en-US" sz="2000" dirty="0" smtClean="0"/>
              <a:t>rigid motions: Euclidean geometry</a:t>
            </a:r>
          </a:p>
          <a:p>
            <a:pPr lvl="1"/>
            <a:r>
              <a:rPr lang="en-US" sz="2000" dirty="0" smtClean="0"/>
              <a:t>continuous deformations: topology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225px-Felix_Kl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05" y="2236661"/>
            <a:ext cx="28575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71" y="586794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Felix Klein</a:t>
            </a:r>
          </a:p>
          <a:p>
            <a:r>
              <a:rPr lang="en-US" dirty="0" smtClean="0"/>
              <a:t>1849-1925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0204" y="962891"/>
            <a:ext cx="6572250" cy="54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396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473" y="949036"/>
            <a:ext cx="8063865" cy="54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407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218" y="1080655"/>
            <a:ext cx="7486650" cy="43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31631" y="5744308"/>
            <a:ext cx="565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Manifolds w. boundary = the above, plus perforations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738" y="1531815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Spheres with handles and cross caps is all there is …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Doubletoru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54" y="2228362"/>
            <a:ext cx="4572000" cy="3429000"/>
          </a:xfrm>
          <a:prstGeom prst="rect">
            <a:avLst/>
          </a:prstGeom>
        </p:spPr>
      </p:pic>
      <p:pic>
        <p:nvPicPr>
          <p:cNvPr id="5" name="Picture 4" descr="klein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698" y="2240451"/>
            <a:ext cx="1857375" cy="348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830"/>
            <a:ext cx="8229600" cy="1143000"/>
          </a:xfrm>
        </p:spPr>
        <p:txBody>
          <a:bodyPr/>
          <a:lstStyle/>
          <a:p>
            <a:r>
              <a:rPr lang="en-US" dirty="0" smtClean="0"/>
              <a:t>Intrinsic vs. Extrinsic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843" y="981075"/>
            <a:ext cx="80105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74CA-FA9F-48A7-B0B6-51062D130E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6247" y="2844601"/>
            <a:ext cx="462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2-Manifold Classification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9037" y="803564"/>
            <a:ext cx="712089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253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727" y="713509"/>
            <a:ext cx="752665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263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73" y="775854"/>
            <a:ext cx="7189470" cy="57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0676" y="627581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C. Escher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273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454" y="907473"/>
            <a:ext cx="7063740" cy="57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55327" y="297872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Möbius</a:t>
            </a:r>
            <a:r>
              <a:rPr lang="en-US" dirty="0" smtClean="0"/>
              <a:t> + cap = RP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5" name="Picture 4" descr="cc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614" y="1918333"/>
            <a:ext cx="6097389" cy="457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412-7185-4460-BE6D-46A9492389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284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181" y="928255"/>
            <a:ext cx="7658100" cy="53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dvi}&#10;\newcommand{\ov}{\overline}&#10;\begin{document}&#10;\RedViolet{&#10;&#10;}&#10;\end{document}&#10;"/>
  <p:tag name="TEX2PS" val="latex $(base).tex; dvips -D $(res) -E -o $(base).ps $(base).dvi"/>
  <p:tag name="EXTERNALEDITCOMMAND" val="notepad %"/>
  <p:tag name="GHOSTSCRIPTCOMMAND" val="gswin32c"/>
  <p:tag name="DEFAULTBITMAP" val="png16m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26"/>
  <p:tag name="DEFAULTHEIGHT" val="5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151</Words>
  <Application>Microsoft Office PowerPoint</Application>
  <PresentationFormat>On-screen Show (4:3)</PresentationFormat>
  <Paragraphs>68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Image</vt:lpstr>
      <vt:lpstr>CS164: Topology </vt:lpstr>
      <vt:lpstr>Erlangen Program</vt:lpstr>
      <vt:lpstr>Intrinsic vs. Extrinsic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05cs321</dc:title>
  <dc:creator>Leonidas J. Guibas</dc:creator>
  <cp:lastModifiedBy>guibas</cp:lastModifiedBy>
  <cp:revision>566</cp:revision>
  <dcterms:created xsi:type="dcterms:W3CDTF">2004-04-17T03:10:04Z</dcterms:created>
  <dcterms:modified xsi:type="dcterms:W3CDTF">2009-05-03T22:12:34Z</dcterms:modified>
</cp:coreProperties>
</file>