
<file path=[Content_Types].xml><?xml version="1.0" encoding="utf-8"?>
<Types xmlns="http://schemas.openxmlformats.org/package/2006/content-types">
  <Override PartName="/ppt/slides/slide45.xml" ContentType="application/vnd.openxmlformats-officedocument.presentationml.slide+xml"/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41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ppt/slides/slide46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42.xml" ContentType="application/vnd.openxmlformats-officedocument.presentationml.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47.xml" ContentType="application/vnd.openxmlformats-officedocument.presentationml.slide+xml"/>
  <Override PartName="/ppt/slides/slide43.xml" ContentType="application/vnd.openxmlformats-officedocument.presentationml.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48.xml" ContentType="application/vnd.openxmlformats-officedocument.presentationml.slide+xml"/>
  <Override PartName="/ppt/slides/slide20.xml" ContentType="application/vnd.openxmlformats-officedocument.presentationml.slide+xml"/>
  <Override PartName="/ppt/slides/slide44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72" r:id="rId1"/>
  </p:sldMasterIdLst>
  <p:notesMasterIdLst>
    <p:notesMasterId r:id="rId50"/>
  </p:notesMasterIdLst>
  <p:handoutMasterIdLst>
    <p:handoutMasterId r:id="rId51"/>
  </p:handoutMasterIdLst>
  <p:sldIdLst>
    <p:sldId id="1197" r:id="rId2"/>
    <p:sldId id="1198" r:id="rId3"/>
    <p:sldId id="1199" r:id="rId4"/>
    <p:sldId id="1200" r:id="rId5"/>
    <p:sldId id="1201" r:id="rId6"/>
    <p:sldId id="1203" r:id="rId7"/>
    <p:sldId id="1013" r:id="rId8"/>
    <p:sldId id="1204" r:id="rId9"/>
    <p:sldId id="1205" r:id="rId10"/>
    <p:sldId id="1206" r:id="rId11"/>
    <p:sldId id="1213" r:id="rId12"/>
    <p:sldId id="1214" r:id="rId13"/>
    <p:sldId id="1209" r:id="rId14"/>
    <p:sldId id="1210" r:id="rId15"/>
    <p:sldId id="1211" r:id="rId16"/>
    <p:sldId id="1212" r:id="rId17"/>
    <p:sldId id="1215" r:id="rId18"/>
    <p:sldId id="1014" r:id="rId19"/>
    <p:sldId id="1217" r:id="rId20"/>
    <p:sldId id="1218" r:id="rId21"/>
    <p:sldId id="1219" r:id="rId22"/>
    <p:sldId id="1220" r:id="rId23"/>
    <p:sldId id="1216" r:id="rId24"/>
    <p:sldId id="1222" r:id="rId25"/>
    <p:sldId id="1223" r:id="rId26"/>
    <p:sldId id="1230" r:id="rId27"/>
    <p:sldId id="1225" r:id="rId28"/>
    <p:sldId id="1224" r:id="rId29"/>
    <p:sldId id="1226" r:id="rId30"/>
    <p:sldId id="1227" r:id="rId31"/>
    <p:sldId id="1228" r:id="rId32"/>
    <p:sldId id="1250" r:id="rId33"/>
    <p:sldId id="1231" r:id="rId34"/>
    <p:sldId id="1234" r:id="rId35"/>
    <p:sldId id="1233" r:id="rId36"/>
    <p:sldId id="1232" r:id="rId37"/>
    <p:sldId id="1236" r:id="rId38"/>
    <p:sldId id="1237" r:id="rId39"/>
    <p:sldId id="1238" r:id="rId40"/>
    <p:sldId id="1239" r:id="rId41"/>
    <p:sldId id="1240" r:id="rId42"/>
    <p:sldId id="1241" r:id="rId43"/>
    <p:sldId id="1242" r:id="rId44"/>
    <p:sldId id="1243" r:id="rId45"/>
    <p:sldId id="1244" r:id="rId46"/>
    <p:sldId id="1249" r:id="rId47"/>
    <p:sldId id="1246" r:id="rId48"/>
    <p:sldId id="1247" r:id="rId4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1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1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1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1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1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11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11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11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1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rgbClr val="FF0000"/>
    </p:penClr>
  </p:showPr>
  <p:clrMru>
    <a:srgbClr val="B2B2B2"/>
    <a:srgbClr val="00FF00"/>
    <a:srgbClr val="99CCFF"/>
    <a:srgbClr val="660033"/>
    <a:srgbClr val="660066"/>
    <a:srgbClr val="292929"/>
    <a:srgbClr val="5F5F5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>
      <p:cViewPr>
        <p:scale>
          <a:sx n="200" d="100"/>
          <a:sy n="200" d="100"/>
        </p:scale>
        <p:origin x="-2240" y="-2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notesMaster" Target="notesMasters/notesMaster1.xml"/><Relationship Id="rId51" Type="http://schemas.openxmlformats.org/officeDocument/2006/relationships/handoutMaster" Target="handoutMasters/handoutMaster1.xml"/><Relationship Id="rId52" Type="http://schemas.openxmlformats.org/officeDocument/2006/relationships/printerSettings" Target="printerSettings/printerSettings1.bin"/><Relationship Id="rId53" Type="http://schemas.openxmlformats.org/officeDocument/2006/relationships/presProps" Target="presProps.xml"/><Relationship Id="rId54" Type="http://schemas.openxmlformats.org/officeDocument/2006/relationships/viewProps" Target="viewProps.xml"/><Relationship Id="rId55" Type="http://schemas.openxmlformats.org/officeDocument/2006/relationships/theme" Target="theme/theme1.xml"/><Relationship Id="rId56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-107" charset="0"/>
                <a:cs typeface="宋体" pitchFamily="-107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-107" charset="0"/>
                <a:cs typeface="宋体" pitchFamily="-107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-107" charset="0"/>
                <a:cs typeface="宋体" pitchFamily="-107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-107" charset="0"/>
                <a:cs typeface="宋体" pitchFamily="-107" charset="-122"/>
              </a:defRPr>
            </a:lvl1pPr>
          </a:lstStyle>
          <a:p>
            <a:pPr>
              <a:defRPr/>
            </a:pPr>
            <a:fld id="{6D23E44C-E241-0742-B410-4465E1ADBFE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-107" charset="0"/>
                <a:cs typeface="宋体" pitchFamily="-107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0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-107" charset="0"/>
                <a:cs typeface="宋体" pitchFamily="-107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38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5120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-107" charset="0"/>
                <a:cs typeface="宋体" pitchFamily="-107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0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-107" charset="0"/>
                <a:cs typeface="宋体" pitchFamily="-107" charset="-122"/>
              </a:defRPr>
            </a:lvl1pPr>
          </a:lstStyle>
          <a:p>
            <a:pPr>
              <a:defRPr/>
            </a:pPr>
            <a:fld id="{F86D99AC-8CD7-9749-BEDE-E77C479C2DD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D99AC-8CD7-9749-BEDE-E77C479C2DD2}" type="slidenum">
              <a:rPr lang="en-US" altLang="zh-CN" smtClean="0"/>
              <a:pPr>
                <a:defRPr/>
              </a:pPr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D99AC-8CD7-9749-BEDE-E77C479C2DD2}" type="slidenum">
              <a:rPr lang="en-US" altLang="zh-CN" smtClean="0"/>
              <a:pPr>
                <a:defRPr/>
              </a:pPr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D99AC-8CD7-9749-BEDE-E77C479C2DD2}" type="slidenum">
              <a:rPr lang="en-US" altLang="zh-CN" smtClean="0"/>
              <a:pPr>
                <a:defRPr/>
              </a:pPr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8359775" cy="2133600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32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443288"/>
            <a:ext cx="7826375" cy="2362200"/>
          </a:xfrm>
        </p:spPr>
        <p:txBody>
          <a:bodyPr/>
          <a:lstStyle>
            <a:lvl1pPr marL="0" indent="0" algn="r">
              <a:buFont typeface="Wingdings" pitchFamily="-107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8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CBC59-0A78-BB4C-B590-75903AFADE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9088" y="122238"/>
            <a:ext cx="2087562" cy="6008687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122238"/>
            <a:ext cx="6110288" cy="6008687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8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28AD1-730D-9646-BA1B-52B699E672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22238"/>
            <a:ext cx="8350250" cy="12954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8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4C165-147F-E445-88E1-75EADA51C9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22238"/>
            <a:ext cx="8350250" cy="12954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8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639FA-75FD-8747-8791-FABF6F2CEC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8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814BC-7D2C-4547-A122-34637624F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Rectangle 8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0D056-30CF-2944-91BE-1F8DEC04E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8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61804-708E-9741-BA26-7514C7CA4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Rectangle 8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D4FB3-F273-F34A-99C3-6E51F950D2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Rectangle 8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81AFF-61DB-B040-976F-C596D0DEE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7D88A-2C2D-DD42-BF01-00F3222CB4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8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1A6AE-E45B-2445-8CEA-D15715A2C7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8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B887A-82BD-8C4E-BB93-D16F4D72A7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122238"/>
            <a:ext cx="83502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52341" name="Rectangle 8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34288" y="6432550"/>
            <a:ext cx="121126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Arial" pitchFamily="-107" charset="0"/>
              </a:defRPr>
            </a:lvl1pPr>
          </a:lstStyle>
          <a:p>
            <a:pPr>
              <a:defRPr/>
            </a:pPr>
            <a:fld id="{32BA21E2-3D9D-054D-A204-339407BA9D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52350" name="Line 94"/>
          <p:cNvSpPr>
            <a:spLocks noChangeShapeType="1"/>
          </p:cNvSpPr>
          <p:nvPr userDrawn="1"/>
        </p:nvSpPr>
        <p:spPr bwMode="auto">
          <a:xfrm>
            <a:off x="0" y="6235700"/>
            <a:ext cx="9144000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" pitchFamily="-107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  <p:sldLayoutId id="2147483865" r:id="rId12"/>
    <p:sldLayoutId id="2147483866" r:id="rId13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-107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-107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-107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-107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-107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-107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-107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-111" charset="2"/>
        <a:buChar char="l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-111" charset="2"/>
        <a:buChar char="l"/>
        <a:defRPr sz="2400">
          <a:solidFill>
            <a:schemeClr val="tx1"/>
          </a:solidFill>
          <a:latin typeface="+mn-lt"/>
          <a:ea typeface="ＭＳ Ｐゴシック" pitchFamily="-107" charset="-128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-111" charset="2"/>
        <a:buChar char="l"/>
        <a:defRPr sz="2000">
          <a:solidFill>
            <a:schemeClr val="tx1"/>
          </a:solidFill>
          <a:latin typeface="+mn-lt"/>
          <a:ea typeface="ＭＳ Ｐゴシック" pitchFamily="-107" charset="-128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-111" charset="2"/>
        <a:buChar char="§"/>
        <a:defRPr>
          <a:solidFill>
            <a:schemeClr val="tx1"/>
          </a:solidFill>
          <a:latin typeface="+mn-lt"/>
          <a:ea typeface="ＭＳ Ｐゴシック" pitchFamily="-107" charset="-128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11" charset="2"/>
        <a:buChar char="§"/>
        <a:defRPr sz="1600">
          <a:solidFill>
            <a:schemeClr val="tx1"/>
          </a:solidFill>
          <a:latin typeface="+mn-lt"/>
          <a:ea typeface="ＭＳ Ｐゴシック" pitchFamily="-107" charset="-128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07" charset="2"/>
        <a:buChar char="§"/>
        <a:defRPr sz="1600">
          <a:solidFill>
            <a:schemeClr val="tx1"/>
          </a:solidFill>
          <a:latin typeface="+mn-lt"/>
          <a:ea typeface="ＭＳ Ｐゴシック" pitchFamily="-107" charset="-128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07" charset="2"/>
        <a:buChar char="§"/>
        <a:defRPr sz="1600">
          <a:solidFill>
            <a:schemeClr val="tx1"/>
          </a:solidFill>
          <a:latin typeface="+mn-lt"/>
          <a:ea typeface="ＭＳ Ｐゴシック" pitchFamily="-107" charset="-128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07" charset="2"/>
        <a:buChar char="§"/>
        <a:defRPr sz="1600">
          <a:solidFill>
            <a:schemeClr val="tx1"/>
          </a:solidFill>
          <a:latin typeface="+mn-lt"/>
          <a:ea typeface="ＭＳ Ｐゴシック" pitchFamily="-107" charset="-128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07" charset="2"/>
        <a:buChar char="§"/>
        <a:defRPr sz="16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62100"/>
            <a:ext cx="8013700" cy="4381500"/>
          </a:xfrm>
        </p:spPr>
        <p:txBody>
          <a:bodyPr/>
          <a:lstStyle/>
          <a:p>
            <a:pPr algn="r"/>
            <a:r>
              <a:rPr lang="en-US" dirty="0" smtClean="0"/>
              <a:t>A Divide-and-Conquer Algorithm for Delaunay Triangulation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b="0" dirty="0" smtClean="0"/>
              <a:t/>
            </a:r>
            <a:br>
              <a:rPr lang="en-US" sz="2800" b="0" dirty="0" smtClean="0"/>
            </a:br>
            <a:r>
              <a:rPr lang="en-US" sz="2800" b="0" dirty="0" smtClean="0"/>
              <a:t>CS 268 @ Gates 219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b="0" dirty="0" smtClean="0"/>
              <a:t>October 17, 3:00 – 4:20</a:t>
            </a:r>
            <a:br>
              <a:rPr lang="en-US" sz="2800" b="0" dirty="0" smtClean="0"/>
            </a:br>
            <a:r>
              <a:rPr lang="en-US" sz="2800" b="0" dirty="0" smtClean="0"/>
              <a:t/>
            </a:r>
            <a:br>
              <a:rPr lang="en-US" sz="2800" b="0" dirty="0" smtClean="0"/>
            </a:br>
            <a:r>
              <a:rPr lang="en-US" sz="2800" b="0" i="1" dirty="0" smtClean="0"/>
              <a:t>Richard Zhang</a:t>
            </a:r>
            <a:r>
              <a:rPr lang="en-US" sz="2800" b="0" dirty="0" smtClean="0"/>
              <a:t> (for Leo G.)</a:t>
            </a:r>
            <a:endParaRPr lang="en-US" sz="2800" b="0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596188" y="6356350"/>
            <a:ext cx="1211262" cy="457200"/>
          </a:xfrm>
          <a:prstGeom prst="rect">
            <a:avLst/>
          </a:prstGeom>
        </p:spPr>
        <p:txBody>
          <a:bodyPr/>
          <a:lstStyle/>
          <a:p>
            <a:fld id="{FF5A4B82-A97B-7642-BFD0-6189BA55B712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3200" y="4699000"/>
            <a:ext cx="4000500" cy="1323439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Disclaimer: All figures in the slides are for illustration only. Best approximations were attempted, but preciseness or c</a:t>
            </a:r>
            <a:r>
              <a:rPr lang="en-US" sz="1600" dirty="0" smtClean="0"/>
              <a:t>orrectness of the geometric constructions should not be assumed.</a:t>
            </a:r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FCAF0A-2815-BC47-BBEC-E76EA8340900}" type="slidenum">
              <a:rPr lang="en-US" smtClean="0">
                <a:latin typeface="Arial" charset="0"/>
              </a:rPr>
              <a:pPr/>
              <a:t>10</a:t>
            </a:fld>
            <a:endParaRPr lang="en-US" smtClean="0">
              <a:latin typeface="Arial" charset="0"/>
            </a:endParaRPr>
          </a:p>
        </p:txBody>
      </p:sp>
      <p:sp>
        <p:nvSpPr>
          <p:cNvPr id="21507" name="Rectangle 3"/>
          <p:cNvSpPr>
            <a:spLocks noGrp="1"/>
          </p:cNvSpPr>
          <p:nvPr>
            <p:ph type="body" idx="4294967295"/>
          </p:nvPr>
        </p:nvSpPr>
        <p:spPr>
          <a:xfrm>
            <a:off x="368300" y="1562100"/>
            <a:ext cx="8453438" cy="4602163"/>
          </a:xfrm>
        </p:spPr>
        <p:txBody>
          <a:bodyPr/>
          <a:lstStyle/>
          <a:p>
            <a:pPr marL="365125" indent="-255588" eaLnBrk="1" hangingPunct="1">
              <a:lnSpc>
                <a:spcPct val="160000"/>
              </a:lnSpc>
            </a:pPr>
            <a:r>
              <a:rPr lang="en-CA" sz="2000" dirty="0" smtClean="0"/>
              <a:t>Think </a:t>
            </a:r>
            <a:r>
              <a:rPr lang="en-CA" sz="2000" dirty="0" smtClean="0"/>
              <a:t>of </a:t>
            </a:r>
            <a:r>
              <a:rPr lang="en-CA" sz="2000" dirty="0" smtClean="0">
                <a:solidFill>
                  <a:srgbClr val="0000FF"/>
                </a:solidFill>
              </a:rPr>
              <a:t>all circles that pass through two end points of a </a:t>
            </a:r>
            <a:r>
              <a:rPr lang="en-CA" sz="2000" dirty="0" err="1" smtClean="0">
                <a:solidFill>
                  <a:srgbClr val="0000FF"/>
                </a:solidFill>
              </a:rPr>
              <a:t>basel</a:t>
            </a:r>
            <a:endParaRPr lang="en-CA" sz="2000" dirty="0" smtClean="0">
              <a:solidFill>
                <a:srgbClr val="0000FF"/>
              </a:solidFill>
            </a:endParaRPr>
          </a:p>
          <a:p>
            <a:pPr marL="365125" indent="-255588" eaLnBrk="1" hangingPunct="1">
              <a:lnSpc>
                <a:spcPct val="160000"/>
              </a:lnSpc>
            </a:pPr>
            <a:r>
              <a:rPr lang="en-CA" sz="2000" dirty="0" smtClean="0"/>
              <a:t>To go from one such circle to another is like </a:t>
            </a:r>
            <a:r>
              <a:rPr lang="en-CA" sz="2000" dirty="0" smtClean="0">
                <a:solidFill>
                  <a:srgbClr val="0000FF"/>
                </a:solidFill>
              </a:rPr>
              <a:t>stretching a circular bubble</a:t>
            </a:r>
            <a:r>
              <a:rPr lang="en-CA" sz="2000" dirty="0" smtClean="0"/>
              <a:t> by rising it through a chord (the </a:t>
            </a:r>
            <a:r>
              <a:rPr lang="en-CA" sz="2000" dirty="0" err="1" smtClean="0"/>
              <a:t>basel</a:t>
            </a:r>
            <a:r>
              <a:rPr lang="en-CA" sz="2000" dirty="0" smtClean="0"/>
              <a:t>)</a:t>
            </a:r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457200" y="122238"/>
            <a:ext cx="850741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r>
              <a:rPr lang="en-CA" altLang="zh-CN" sz="3600" b="1" dirty="0" smtClean="0">
                <a:solidFill>
                  <a:schemeClr val="tx2"/>
                </a:solidFill>
                <a:ea typeface="宋体" charset="-122"/>
                <a:cs typeface="宋体" charset="-122"/>
              </a:rPr>
              <a:t>Useful visualization: circular bubbles</a:t>
            </a:r>
            <a:endParaRPr lang="zh-CN" altLang="en-CA" sz="3600" b="1" dirty="0">
              <a:solidFill>
                <a:schemeClr val="tx2"/>
              </a:solidFill>
              <a:ea typeface="宋体" charset="-122"/>
              <a:cs typeface="宋体" charset="-122"/>
            </a:endParaRPr>
          </a:p>
        </p:txBody>
      </p:sp>
      <p:cxnSp>
        <p:nvCxnSpPr>
          <p:cNvPr id="67" name="Straight Connector 66"/>
          <p:cNvCxnSpPr/>
          <p:nvPr/>
        </p:nvCxnSpPr>
        <p:spPr bwMode="auto">
          <a:xfrm rot="16200000" flipH="1">
            <a:off x="2705100" y="4400550"/>
            <a:ext cx="2400300" cy="127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rot="5400000" flipH="1">
            <a:off x="3825875" y="4181476"/>
            <a:ext cx="675411" cy="112626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Oval 71"/>
          <p:cNvSpPr>
            <a:spLocks noChangeAspect="1"/>
          </p:cNvSpPr>
          <p:nvPr/>
        </p:nvSpPr>
        <p:spPr bwMode="auto">
          <a:xfrm>
            <a:off x="3517900" y="4064000"/>
            <a:ext cx="1320800" cy="1320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75" name="Oval 74"/>
          <p:cNvSpPr>
            <a:spLocks noChangeAspect="1"/>
          </p:cNvSpPr>
          <p:nvPr/>
        </p:nvSpPr>
        <p:spPr bwMode="auto">
          <a:xfrm flipV="1">
            <a:off x="4667250" y="3536950"/>
            <a:ext cx="69850" cy="69850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76" name="Oval 75"/>
          <p:cNvSpPr>
            <a:spLocks noChangeAspect="1"/>
          </p:cNvSpPr>
          <p:nvPr/>
        </p:nvSpPr>
        <p:spPr bwMode="auto">
          <a:xfrm flipV="1">
            <a:off x="3644900" y="3543300"/>
            <a:ext cx="69850" cy="69850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77" name="Oval 76"/>
          <p:cNvSpPr>
            <a:spLocks noChangeAspect="1"/>
          </p:cNvSpPr>
          <p:nvPr/>
        </p:nvSpPr>
        <p:spPr bwMode="auto">
          <a:xfrm>
            <a:off x="3600450" y="3746500"/>
            <a:ext cx="1447800" cy="1447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81" name="Oval 80"/>
          <p:cNvSpPr>
            <a:spLocks noChangeAspect="1"/>
          </p:cNvSpPr>
          <p:nvPr/>
        </p:nvSpPr>
        <p:spPr bwMode="auto">
          <a:xfrm flipV="1">
            <a:off x="3568700" y="4381500"/>
            <a:ext cx="69850" cy="6985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83" name="Oval 82"/>
          <p:cNvSpPr>
            <a:spLocks noChangeAspect="1"/>
          </p:cNvSpPr>
          <p:nvPr/>
        </p:nvSpPr>
        <p:spPr bwMode="auto">
          <a:xfrm flipV="1">
            <a:off x="4692650" y="5041900"/>
            <a:ext cx="69850" cy="6985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87" name="Straight Arrow Connector 86"/>
          <p:cNvCxnSpPr>
            <a:endCxn id="77" idx="0"/>
          </p:cNvCxnSpPr>
          <p:nvPr/>
        </p:nvCxnSpPr>
        <p:spPr bwMode="auto">
          <a:xfrm rot="16200000" flipV="1">
            <a:off x="4171950" y="3898900"/>
            <a:ext cx="355600" cy="50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0" name="TextBox 89"/>
          <p:cNvSpPr txBox="1"/>
          <p:nvPr/>
        </p:nvSpPr>
        <p:spPr>
          <a:xfrm>
            <a:off x="4051300" y="4375150"/>
            <a:ext cx="2025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Basel = chord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2889250" y="4171950"/>
            <a:ext cx="984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Fixed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4686300" y="5003800"/>
            <a:ext cx="86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Fixed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FCAF0A-2815-BC47-BBEC-E76EA8340900}" type="slidenum">
              <a:rPr lang="en-US" smtClean="0">
                <a:latin typeface="Arial" charset="0"/>
              </a:rPr>
              <a:pPr/>
              <a:t>11</a:t>
            </a:fld>
            <a:endParaRPr lang="en-US" smtClean="0">
              <a:latin typeface="Arial" charset="0"/>
            </a:endParaRPr>
          </a:p>
        </p:txBody>
      </p:sp>
      <p:sp>
        <p:nvSpPr>
          <p:cNvPr id="21507" name="Rectangle 3"/>
          <p:cNvSpPr>
            <a:spLocks noGrp="1"/>
          </p:cNvSpPr>
          <p:nvPr>
            <p:ph type="body" idx="4294967295"/>
          </p:nvPr>
        </p:nvSpPr>
        <p:spPr>
          <a:xfrm>
            <a:off x="368300" y="1562100"/>
            <a:ext cx="8453438" cy="4602163"/>
          </a:xfrm>
        </p:spPr>
        <p:txBody>
          <a:bodyPr/>
          <a:lstStyle/>
          <a:p>
            <a:pPr marL="365125" indent="-255588" eaLnBrk="1" hangingPunct="1">
              <a:lnSpc>
                <a:spcPct val="160000"/>
              </a:lnSpc>
            </a:pPr>
            <a:r>
              <a:rPr lang="en-CA" sz="2000" dirty="0" smtClean="0"/>
              <a:t>Think </a:t>
            </a:r>
            <a:r>
              <a:rPr lang="en-CA" sz="2000" dirty="0" smtClean="0"/>
              <a:t>of </a:t>
            </a:r>
            <a:r>
              <a:rPr lang="en-CA" sz="2000" dirty="0" smtClean="0">
                <a:solidFill>
                  <a:srgbClr val="0000FF"/>
                </a:solidFill>
              </a:rPr>
              <a:t>all circles that pass through two end points of a </a:t>
            </a:r>
            <a:r>
              <a:rPr lang="en-CA" sz="2000" dirty="0" err="1" smtClean="0">
                <a:solidFill>
                  <a:srgbClr val="0000FF"/>
                </a:solidFill>
              </a:rPr>
              <a:t>basel</a:t>
            </a:r>
            <a:endParaRPr lang="en-CA" sz="2000" dirty="0" smtClean="0">
              <a:solidFill>
                <a:srgbClr val="0000FF"/>
              </a:solidFill>
            </a:endParaRPr>
          </a:p>
          <a:p>
            <a:pPr marL="365125" indent="-255588" eaLnBrk="1" hangingPunct="1">
              <a:lnSpc>
                <a:spcPct val="160000"/>
              </a:lnSpc>
            </a:pPr>
            <a:r>
              <a:rPr lang="en-CA" sz="2000" dirty="0" smtClean="0"/>
              <a:t>To go from one such circle to another is like </a:t>
            </a:r>
            <a:r>
              <a:rPr lang="en-CA" sz="2000" dirty="0" smtClean="0">
                <a:solidFill>
                  <a:srgbClr val="0000FF"/>
                </a:solidFill>
              </a:rPr>
              <a:t>stretching </a:t>
            </a:r>
            <a:r>
              <a:rPr lang="en-CA" sz="2000" dirty="0" smtClean="0"/>
              <a:t>a circular bubble by rising it through a chord (the </a:t>
            </a:r>
            <a:r>
              <a:rPr lang="en-CA" sz="2000" dirty="0" err="1" smtClean="0"/>
              <a:t>basel</a:t>
            </a:r>
            <a:r>
              <a:rPr lang="en-CA" sz="2000" dirty="0" smtClean="0"/>
              <a:t>)</a:t>
            </a:r>
          </a:p>
        </p:txBody>
      </p:sp>
      <p:cxnSp>
        <p:nvCxnSpPr>
          <p:cNvPr id="67" name="Straight Connector 66"/>
          <p:cNvCxnSpPr/>
          <p:nvPr/>
        </p:nvCxnSpPr>
        <p:spPr bwMode="auto">
          <a:xfrm rot="16200000" flipH="1">
            <a:off x="2705100" y="4400550"/>
            <a:ext cx="2400300" cy="127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rot="5400000" flipH="1">
            <a:off x="3825875" y="4181476"/>
            <a:ext cx="675411" cy="112626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Oval 71"/>
          <p:cNvSpPr>
            <a:spLocks noChangeAspect="1"/>
          </p:cNvSpPr>
          <p:nvPr/>
        </p:nvSpPr>
        <p:spPr bwMode="auto">
          <a:xfrm>
            <a:off x="3517900" y="4064000"/>
            <a:ext cx="1320800" cy="1320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76" name="Oval 75"/>
          <p:cNvSpPr>
            <a:spLocks noChangeAspect="1"/>
          </p:cNvSpPr>
          <p:nvPr/>
        </p:nvSpPr>
        <p:spPr bwMode="auto">
          <a:xfrm flipV="1">
            <a:off x="3644900" y="3543300"/>
            <a:ext cx="69850" cy="69850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77" name="Oval 76"/>
          <p:cNvSpPr>
            <a:spLocks noChangeAspect="1"/>
          </p:cNvSpPr>
          <p:nvPr/>
        </p:nvSpPr>
        <p:spPr bwMode="auto">
          <a:xfrm>
            <a:off x="3600450" y="3746500"/>
            <a:ext cx="1447800" cy="1447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81" name="Oval 80"/>
          <p:cNvSpPr>
            <a:spLocks noChangeAspect="1"/>
          </p:cNvSpPr>
          <p:nvPr/>
        </p:nvSpPr>
        <p:spPr bwMode="auto">
          <a:xfrm flipV="1">
            <a:off x="3568700" y="4381500"/>
            <a:ext cx="69850" cy="6985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83" name="Oval 82"/>
          <p:cNvSpPr>
            <a:spLocks noChangeAspect="1"/>
          </p:cNvSpPr>
          <p:nvPr/>
        </p:nvSpPr>
        <p:spPr bwMode="auto">
          <a:xfrm flipV="1">
            <a:off x="4692650" y="5041900"/>
            <a:ext cx="69850" cy="6985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87" name="Straight Arrow Connector 86"/>
          <p:cNvCxnSpPr>
            <a:endCxn id="77" idx="0"/>
          </p:cNvCxnSpPr>
          <p:nvPr/>
        </p:nvCxnSpPr>
        <p:spPr bwMode="auto">
          <a:xfrm rot="16200000" flipV="1">
            <a:off x="4171950" y="3898900"/>
            <a:ext cx="355600" cy="50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0" name="TextBox 89"/>
          <p:cNvSpPr txBox="1"/>
          <p:nvPr/>
        </p:nvSpPr>
        <p:spPr>
          <a:xfrm>
            <a:off x="4051300" y="4375150"/>
            <a:ext cx="2025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Basel = chord</a:t>
            </a:r>
            <a:endParaRPr lang="en-US" dirty="0"/>
          </a:p>
        </p:txBody>
      </p:sp>
      <p:sp>
        <p:nvSpPr>
          <p:cNvPr id="19" name="Oval 18"/>
          <p:cNvSpPr>
            <a:spLocks noChangeAspect="1"/>
          </p:cNvSpPr>
          <p:nvPr/>
        </p:nvSpPr>
        <p:spPr bwMode="auto">
          <a:xfrm>
            <a:off x="3587750" y="3524250"/>
            <a:ext cx="1619250" cy="161925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20" name="Straight Arrow Connector 19"/>
          <p:cNvCxnSpPr>
            <a:endCxn id="19" idx="0"/>
          </p:cNvCxnSpPr>
          <p:nvPr/>
        </p:nvCxnSpPr>
        <p:spPr bwMode="auto">
          <a:xfrm rot="5400000" flipH="1" flipV="1">
            <a:off x="4240212" y="3595688"/>
            <a:ext cx="228600" cy="8572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5" name="Oval 74"/>
          <p:cNvSpPr>
            <a:spLocks noChangeAspect="1"/>
          </p:cNvSpPr>
          <p:nvPr/>
        </p:nvSpPr>
        <p:spPr bwMode="auto">
          <a:xfrm flipV="1">
            <a:off x="4667250" y="3536950"/>
            <a:ext cx="69850" cy="69850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457200" y="122238"/>
            <a:ext cx="850741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r>
              <a:rPr lang="en-CA" altLang="zh-CN" sz="3600" b="1" dirty="0" smtClean="0">
                <a:solidFill>
                  <a:schemeClr val="tx2"/>
                </a:solidFill>
                <a:ea typeface="宋体" charset="-122"/>
                <a:cs typeface="宋体" charset="-122"/>
              </a:rPr>
              <a:t>Useful visualization: circular bubbles</a:t>
            </a:r>
            <a:endParaRPr lang="zh-CN" altLang="en-CA" sz="3600" b="1" dirty="0">
              <a:solidFill>
                <a:schemeClr val="tx2"/>
              </a:solidFill>
              <a:ea typeface="宋体" charset="-122"/>
              <a:cs typeface="宋体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89250" y="4171950"/>
            <a:ext cx="984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Fixed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686300" y="5003800"/>
            <a:ext cx="86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Fixed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FCAF0A-2815-BC47-BBEC-E76EA8340900}" type="slidenum">
              <a:rPr lang="en-US" smtClean="0">
                <a:latin typeface="Arial" charset="0"/>
              </a:rPr>
              <a:pPr/>
              <a:t>12</a:t>
            </a:fld>
            <a:endParaRPr lang="en-US" smtClean="0">
              <a:latin typeface="Arial" charset="0"/>
            </a:endParaRPr>
          </a:p>
        </p:txBody>
      </p:sp>
      <p:sp>
        <p:nvSpPr>
          <p:cNvPr id="21507" name="Rectangle 3"/>
          <p:cNvSpPr>
            <a:spLocks noGrp="1"/>
          </p:cNvSpPr>
          <p:nvPr>
            <p:ph type="body" idx="4294967295"/>
          </p:nvPr>
        </p:nvSpPr>
        <p:spPr>
          <a:xfrm>
            <a:off x="368300" y="1562100"/>
            <a:ext cx="8453438" cy="4602163"/>
          </a:xfrm>
        </p:spPr>
        <p:txBody>
          <a:bodyPr/>
          <a:lstStyle/>
          <a:p>
            <a:pPr marL="365125" indent="-255588" eaLnBrk="1" hangingPunct="1">
              <a:lnSpc>
                <a:spcPct val="160000"/>
              </a:lnSpc>
            </a:pPr>
            <a:r>
              <a:rPr lang="en-CA" sz="2000" dirty="0" smtClean="0"/>
              <a:t>Think </a:t>
            </a:r>
            <a:r>
              <a:rPr lang="en-CA" sz="2000" dirty="0" smtClean="0"/>
              <a:t>of all circles that pass through two end points of a </a:t>
            </a:r>
            <a:r>
              <a:rPr lang="en-CA" sz="2000" dirty="0" err="1" smtClean="0"/>
              <a:t>basel</a:t>
            </a:r>
            <a:endParaRPr lang="en-CA" sz="2000" dirty="0" smtClean="0"/>
          </a:p>
          <a:p>
            <a:pPr marL="365125" indent="-255588" eaLnBrk="1" hangingPunct="1">
              <a:lnSpc>
                <a:spcPct val="160000"/>
              </a:lnSpc>
            </a:pPr>
            <a:r>
              <a:rPr lang="en-CA" sz="2000" dirty="0" smtClean="0">
                <a:solidFill>
                  <a:srgbClr val="0000FF"/>
                </a:solidFill>
              </a:rPr>
              <a:t>Stretching on one side = shrinking on the other side</a:t>
            </a:r>
          </a:p>
        </p:txBody>
      </p:sp>
      <p:cxnSp>
        <p:nvCxnSpPr>
          <p:cNvPr id="67" name="Straight Connector 66"/>
          <p:cNvCxnSpPr/>
          <p:nvPr/>
        </p:nvCxnSpPr>
        <p:spPr bwMode="auto">
          <a:xfrm rot="16200000" flipH="1">
            <a:off x="2705100" y="4400550"/>
            <a:ext cx="2400300" cy="127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rot="5400000" flipH="1">
            <a:off x="3825875" y="4181476"/>
            <a:ext cx="675411" cy="112626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Oval 71"/>
          <p:cNvSpPr>
            <a:spLocks noChangeAspect="1"/>
          </p:cNvSpPr>
          <p:nvPr/>
        </p:nvSpPr>
        <p:spPr bwMode="auto">
          <a:xfrm>
            <a:off x="3517900" y="4064000"/>
            <a:ext cx="1320800" cy="1320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76" name="Oval 75"/>
          <p:cNvSpPr>
            <a:spLocks noChangeAspect="1"/>
          </p:cNvSpPr>
          <p:nvPr/>
        </p:nvSpPr>
        <p:spPr bwMode="auto">
          <a:xfrm flipV="1">
            <a:off x="3644900" y="3543300"/>
            <a:ext cx="69850" cy="69850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77" name="Oval 76"/>
          <p:cNvSpPr>
            <a:spLocks noChangeAspect="1"/>
          </p:cNvSpPr>
          <p:nvPr/>
        </p:nvSpPr>
        <p:spPr bwMode="auto">
          <a:xfrm>
            <a:off x="3600450" y="3746500"/>
            <a:ext cx="1447800" cy="1447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81" name="Oval 80"/>
          <p:cNvSpPr>
            <a:spLocks noChangeAspect="1"/>
          </p:cNvSpPr>
          <p:nvPr/>
        </p:nvSpPr>
        <p:spPr bwMode="auto">
          <a:xfrm flipV="1">
            <a:off x="3568700" y="4381500"/>
            <a:ext cx="69850" cy="6985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83" name="Oval 82"/>
          <p:cNvSpPr>
            <a:spLocks noChangeAspect="1"/>
          </p:cNvSpPr>
          <p:nvPr/>
        </p:nvSpPr>
        <p:spPr bwMode="auto">
          <a:xfrm flipV="1">
            <a:off x="4692650" y="5041900"/>
            <a:ext cx="69850" cy="6985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87" name="Straight Arrow Connector 86"/>
          <p:cNvCxnSpPr>
            <a:endCxn id="77" idx="0"/>
          </p:cNvCxnSpPr>
          <p:nvPr/>
        </p:nvCxnSpPr>
        <p:spPr bwMode="auto">
          <a:xfrm rot="16200000" flipV="1">
            <a:off x="4171950" y="3898900"/>
            <a:ext cx="355600" cy="50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0" name="TextBox 89"/>
          <p:cNvSpPr txBox="1"/>
          <p:nvPr/>
        </p:nvSpPr>
        <p:spPr>
          <a:xfrm>
            <a:off x="4051300" y="4375150"/>
            <a:ext cx="2025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Basel = chord</a:t>
            </a:r>
            <a:endParaRPr lang="en-US" dirty="0"/>
          </a:p>
        </p:txBody>
      </p:sp>
      <p:sp>
        <p:nvSpPr>
          <p:cNvPr id="19" name="Oval 18"/>
          <p:cNvSpPr>
            <a:spLocks noChangeAspect="1"/>
          </p:cNvSpPr>
          <p:nvPr/>
        </p:nvSpPr>
        <p:spPr bwMode="auto">
          <a:xfrm>
            <a:off x="3587750" y="3524250"/>
            <a:ext cx="1619250" cy="161925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20" name="Straight Arrow Connector 19"/>
          <p:cNvCxnSpPr>
            <a:endCxn id="19" idx="0"/>
          </p:cNvCxnSpPr>
          <p:nvPr/>
        </p:nvCxnSpPr>
        <p:spPr bwMode="auto">
          <a:xfrm rot="5400000" flipH="1" flipV="1">
            <a:off x="4240212" y="3595688"/>
            <a:ext cx="228600" cy="8572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5" name="Oval 74"/>
          <p:cNvSpPr>
            <a:spLocks noChangeAspect="1"/>
          </p:cNvSpPr>
          <p:nvPr/>
        </p:nvSpPr>
        <p:spPr bwMode="auto">
          <a:xfrm flipV="1">
            <a:off x="4667250" y="3536950"/>
            <a:ext cx="69850" cy="69850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21" name="Straight Arrow Connector 20"/>
          <p:cNvCxnSpPr>
            <a:endCxn id="19" idx="3"/>
          </p:cNvCxnSpPr>
          <p:nvPr/>
        </p:nvCxnSpPr>
        <p:spPr bwMode="auto">
          <a:xfrm rot="5400000" flipH="1" flipV="1">
            <a:off x="3632200" y="4912716"/>
            <a:ext cx="199034" cy="18633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870200" y="4787900"/>
            <a:ext cx="869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shrink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19600" y="3708400"/>
            <a:ext cx="869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stretch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457200" y="122238"/>
            <a:ext cx="850741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r>
              <a:rPr lang="en-CA" altLang="zh-CN" sz="3600" b="1" dirty="0" smtClean="0">
                <a:solidFill>
                  <a:schemeClr val="tx2"/>
                </a:solidFill>
                <a:ea typeface="宋体" charset="-122"/>
                <a:cs typeface="宋体" charset="-122"/>
              </a:rPr>
              <a:t>Useful visualization: circular bubbles</a:t>
            </a:r>
            <a:endParaRPr lang="zh-CN" altLang="en-CA" sz="3600" b="1" dirty="0">
              <a:solidFill>
                <a:schemeClr val="tx2"/>
              </a:solidFill>
              <a:ea typeface="宋体" charset="-122"/>
              <a:cs typeface="宋体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89250" y="4171950"/>
            <a:ext cx="984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Fixed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686300" y="5003800"/>
            <a:ext cx="86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Fixed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FCAF0A-2815-BC47-BBEC-E76EA8340900}" type="slidenum">
              <a:rPr lang="en-US" smtClean="0">
                <a:latin typeface="Arial" charset="0"/>
              </a:rPr>
              <a:pPr/>
              <a:t>13</a:t>
            </a:fld>
            <a:endParaRPr lang="en-US" smtClean="0">
              <a:latin typeface="Arial" charset="0"/>
            </a:endParaRPr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457200" y="122238"/>
            <a:ext cx="850741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r>
              <a:rPr lang="en-CA" altLang="zh-CN" sz="3600" b="1" dirty="0" smtClean="0">
                <a:solidFill>
                  <a:schemeClr val="tx2"/>
                </a:solidFill>
                <a:ea typeface="宋体" charset="-122"/>
                <a:cs typeface="宋体" charset="-122"/>
              </a:rPr>
              <a:t>Some notations</a:t>
            </a:r>
            <a:endParaRPr lang="zh-CN" altLang="en-CA" sz="3600" b="1" dirty="0">
              <a:solidFill>
                <a:schemeClr val="tx2"/>
              </a:solidFill>
              <a:ea typeface="宋体" charset="-122"/>
              <a:cs typeface="宋体" charset="-122"/>
            </a:endParaRPr>
          </a:p>
        </p:txBody>
      </p:sp>
      <p:cxnSp>
        <p:nvCxnSpPr>
          <p:cNvPr id="67" name="Straight Connector 66"/>
          <p:cNvCxnSpPr/>
          <p:nvPr/>
        </p:nvCxnSpPr>
        <p:spPr bwMode="auto">
          <a:xfrm rot="16200000" flipH="1">
            <a:off x="2698750" y="3968750"/>
            <a:ext cx="2400300" cy="127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rot="10800000">
            <a:off x="1047750" y="2438402"/>
            <a:ext cx="5638800" cy="339724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Oval 71"/>
          <p:cNvSpPr>
            <a:spLocks noChangeAspect="1"/>
          </p:cNvSpPr>
          <p:nvPr/>
        </p:nvSpPr>
        <p:spPr bwMode="auto">
          <a:xfrm>
            <a:off x="3511550" y="3632200"/>
            <a:ext cx="1320800" cy="1320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77" name="Oval 76"/>
          <p:cNvSpPr>
            <a:spLocks noChangeAspect="1"/>
          </p:cNvSpPr>
          <p:nvPr/>
        </p:nvSpPr>
        <p:spPr bwMode="auto">
          <a:xfrm>
            <a:off x="3594100" y="3314700"/>
            <a:ext cx="1447800" cy="1447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79" name="Oval 78"/>
          <p:cNvSpPr>
            <a:spLocks noChangeAspect="1"/>
          </p:cNvSpPr>
          <p:nvPr/>
        </p:nvSpPr>
        <p:spPr bwMode="auto">
          <a:xfrm>
            <a:off x="3594100" y="3086100"/>
            <a:ext cx="1619250" cy="161925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81" name="Oval 80"/>
          <p:cNvSpPr>
            <a:spLocks noChangeAspect="1"/>
          </p:cNvSpPr>
          <p:nvPr/>
        </p:nvSpPr>
        <p:spPr bwMode="auto">
          <a:xfrm flipV="1">
            <a:off x="3562350" y="3949700"/>
            <a:ext cx="69850" cy="6985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83" name="Oval 82"/>
          <p:cNvSpPr>
            <a:spLocks noChangeAspect="1"/>
          </p:cNvSpPr>
          <p:nvPr/>
        </p:nvSpPr>
        <p:spPr bwMode="auto">
          <a:xfrm flipV="1">
            <a:off x="4686300" y="4610100"/>
            <a:ext cx="69850" cy="6985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038600" y="3981450"/>
            <a:ext cx="86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basel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3314700" y="3841750"/>
            <a:ext cx="86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4705350" y="4394200"/>
            <a:ext cx="86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435100" y="2254250"/>
            <a:ext cx="331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Us(AB</a:t>
            </a:r>
            <a:r>
              <a:rPr lang="en-US" dirty="0" smtClean="0"/>
              <a:t>): upper half plane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111500" y="5492750"/>
            <a:ext cx="331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Ls(AB</a:t>
            </a:r>
            <a:r>
              <a:rPr lang="en-US" dirty="0" smtClean="0"/>
              <a:t>): lower half plane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334000" y="2355850"/>
            <a:ext cx="3695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Hs(AB</a:t>
            </a:r>
            <a:r>
              <a:rPr lang="en-US" dirty="0" smtClean="0"/>
              <a:t>): either </a:t>
            </a:r>
            <a:r>
              <a:rPr lang="en-US" dirty="0" err="1" smtClean="0"/>
              <a:t>Us(AB</a:t>
            </a:r>
            <a:r>
              <a:rPr lang="en-US" dirty="0" smtClean="0"/>
              <a:t>) or </a:t>
            </a:r>
            <a:r>
              <a:rPr lang="en-US" dirty="0" err="1" smtClean="0"/>
              <a:t>Ls(AB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Cir(XYZ</a:t>
            </a:r>
            <a:r>
              <a:rPr lang="en-US" dirty="0" smtClean="0"/>
              <a:t>): circle through X, Y, Z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FCAF0A-2815-BC47-BBEC-E76EA8340900}" type="slidenum">
              <a:rPr lang="en-US" smtClean="0">
                <a:latin typeface="Arial" charset="0"/>
              </a:rPr>
              <a:pPr/>
              <a:t>14</a:t>
            </a:fld>
            <a:endParaRPr lang="en-US" smtClean="0">
              <a:latin typeface="Arial" charset="0"/>
            </a:endParaRPr>
          </a:p>
        </p:txBody>
      </p:sp>
      <p:sp>
        <p:nvSpPr>
          <p:cNvPr id="21507" name="Rectangle 3"/>
          <p:cNvSpPr>
            <a:spLocks noGrp="1"/>
          </p:cNvSpPr>
          <p:nvPr>
            <p:ph type="body" idx="4294967295"/>
          </p:nvPr>
        </p:nvSpPr>
        <p:spPr>
          <a:xfrm>
            <a:off x="127000" y="1562100"/>
            <a:ext cx="8864600" cy="4602163"/>
          </a:xfrm>
        </p:spPr>
        <p:txBody>
          <a:bodyPr/>
          <a:lstStyle/>
          <a:p>
            <a:pPr marL="365125" indent="-255588" eaLnBrk="1" hangingPunct="1">
              <a:lnSpc>
                <a:spcPct val="160000"/>
              </a:lnSpc>
            </a:pPr>
            <a:r>
              <a:rPr lang="en-CA" sz="2000" dirty="0" smtClean="0"/>
              <a:t>Consider </a:t>
            </a:r>
            <a:r>
              <a:rPr lang="en-CA" sz="2000" dirty="0" smtClean="0">
                <a:solidFill>
                  <a:srgbClr val="0000FF"/>
                </a:solidFill>
              </a:rPr>
              <a:t>truncated circles</a:t>
            </a:r>
            <a:r>
              <a:rPr lang="en-CA" sz="2000" dirty="0" smtClean="0"/>
              <a:t>, </a:t>
            </a:r>
            <a:r>
              <a:rPr lang="en-CA" sz="2000" dirty="0" err="1" smtClean="0"/>
              <a:t>Hs(AB</a:t>
            </a:r>
            <a:r>
              <a:rPr lang="en-CA" sz="2000" dirty="0" smtClean="0"/>
              <a:t>) ∩ </a:t>
            </a:r>
            <a:r>
              <a:rPr lang="en-CA" sz="2000" dirty="0" err="1" smtClean="0"/>
              <a:t>Cir(ABM</a:t>
            </a:r>
            <a:r>
              <a:rPr lang="en-CA" sz="2000" dirty="0" smtClean="0"/>
              <a:t>) and </a:t>
            </a:r>
            <a:r>
              <a:rPr lang="en-CA" sz="2000" dirty="0" err="1" smtClean="0"/>
              <a:t>Hs(AB</a:t>
            </a:r>
            <a:r>
              <a:rPr lang="en-CA" sz="2000" dirty="0" smtClean="0"/>
              <a:t>) ∩ </a:t>
            </a:r>
            <a:r>
              <a:rPr lang="en-CA" sz="2000" dirty="0" err="1" smtClean="0"/>
              <a:t>Cir(ABN</a:t>
            </a:r>
            <a:r>
              <a:rPr lang="en-CA" sz="2000" dirty="0" smtClean="0"/>
              <a:t>) for any points M and N. One of them must entirely </a:t>
            </a:r>
            <a:r>
              <a:rPr lang="en-CA" sz="2000" dirty="0" smtClean="0"/>
              <a:t>contain </a:t>
            </a:r>
            <a:r>
              <a:rPr lang="en-CA" sz="2000" dirty="0" smtClean="0"/>
              <a:t>the other. </a:t>
            </a:r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457200" y="122238"/>
            <a:ext cx="850741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r>
              <a:rPr lang="en-CA" altLang="zh-CN" sz="3600" b="1" dirty="0" smtClean="0">
                <a:solidFill>
                  <a:schemeClr val="tx2"/>
                </a:solidFill>
                <a:ea typeface="宋体" charset="-122"/>
                <a:cs typeface="宋体" charset="-122"/>
              </a:rPr>
              <a:t>Lemma 29</a:t>
            </a:r>
            <a:endParaRPr lang="zh-CN" altLang="en-CA" sz="3600" b="1" dirty="0">
              <a:solidFill>
                <a:schemeClr val="tx2"/>
              </a:solidFill>
              <a:ea typeface="宋体" charset="-122"/>
              <a:cs typeface="宋体" charset="-122"/>
            </a:endParaRPr>
          </a:p>
        </p:txBody>
      </p:sp>
      <p:cxnSp>
        <p:nvCxnSpPr>
          <p:cNvPr id="67" name="Straight Connector 66"/>
          <p:cNvCxnSpPr/>
          <p:nvPr/>
        </p:nvCxnSpPr>
        <p:spPr bwMode="auto">
          <a:xfrm rot="16200000" flipH="1">
            <a:off x="2698750" y="3968750"/>
            <a:ext cx="2400300" cy="127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Oval 71"/>
          <p:cNvSpPr>
            <a:spLocks noChangeAspect="1"/>
          </p:cNvSpPr>
          <p:nvPr/>
        </p:nvSpPr>
        <p:spPr bwMode="auto">
          <a:xfrm>
            <a:off x="3511550" y="3632200"/>
            <a:ext cx="1320800" cy="1320800"/>
          </a:xfrm>
          <a:prstGeom prst="ellipse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79" name="Oval 78"/>
          <p:cNvSpPr>
            <a:spLocks noChangeAspect="1"/>
          </p:cNvSpPr>
          <p:nvPr/>
        </p:nvSpPr>
        <p:spPr bwMode="auto">
          <a:xfrm>
            <a:off x="3594100" y="3086100"/>
            <a:ext cx="1619250" cy="161925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81" name="Oval 80"/>
          <p:cNvSpPr>
            <a:spLocks noChangeAspect="1"/>
          </p:cNvSpPr>
          <p:nvPr/>
        </p:nvSpPr>
        <p:spPr bwMode="auto">
          <a:xfrm flipV="1">
            <a:off x="3562350" y="3949700"/>
            <a:ext cx="69850" cy="6985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83" name="Oval 82"/>
          <p:cNvSpPr>
            <a:spLocks noChangeAspect="1"/>
          </p:cNvSpPr>
          <p:nvPr/>
        </p:nvSpPr>
        <p:spPr bwMode="auto">
          <a:xfrm flipV="1">
            <a:off x="4686300" y="4610100"/>
            <a:ext cx="69850" cy="6985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200400" y="3848100"/>
            <a:ext cx="86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4622800" y="4692650"/>
            <a:ext cx="86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78" name="Straight Connector 77"/>
          <p:cNvCxnSpPr/>
          <p:nvPr/>
        </p:nvCxnSpPr>
        <p:spPr bwMode="auto">
          <a:xfrm rot="10800000">
            <a:off x="1479550" y="2705100"/>
            <a:ext cx="5207000" cy="313055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Freeform 19"/>
          <p:cNvSpPr/>
          <p:nvPr/>
        </p:nvSpPr>
        <p:spPr bwMode="auto">
          <a:xfrm>
            <a:off x="3219450" y="2533650"/>
            <a:ext cx="2489200" cy="2222500"/>
          </a:xfrm>
          <a:custGeom>
            <a:avLst/>
            <a:gdLst>
              <a:gd name="connsiteX0" fmla="*/ 0 w 2343150"/>
              <a:gd name="connsiteY0" fmla="*/ 1130300 h 2108200"/>
              <a:gd name="connsiteX1" fmla="*/ 1612900 w 2343150"/>
              <a:gd name="connsiteY1" fmla="*/ 2108200 h 2108200"/>
              <a:gd name="connsiteX2" fmla="*/ 2343150 w 2343150"/>
              <a:gd name="connsiteY2" fmla="*/ 901700 h 2108200"/>
              <a:gd name="connsiteX3" fmla="*/ 774700 w 2343150"/>
              <a:gd name="connsiteY3" fmla="*/ 0 h 2108200"/>
              <a:gd name="connsiteX4" fmla="*/ 0 w 2343150"/>
              <a:gd name="connsiteY4" fmla="*/ 1130300 h 210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43150" h="2108200">
                <a:moveTo>
                  <a:pt x="0" y="1130300"/>
                </a:moveTo>
                <a:lnTo>
                  <a:pt x="1612900" y="2108200"/>
                </a:lnTo>
                <a:lnTo>
                  <a:pt x="2343150" y="901700"/>
                </a:lnTo>
                <a:lnTo>
                  <a:pt x="774700" y="0"/>
                </a:lnTo>
                <a:lnTo>
                  <a:pt x="0" y="1130300"/>
                </a:lnTo>
                <a:close/>
              </a:path>
            </a:pathLst>
          </a:cu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06850" y="3784600"/>
            <a:ext cx="77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either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206750" y="4457700"/>
            <a:ext cx="86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790950" y="4337050"/>
            <a:ext cx="86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Straight Connector 66"/>
          <p:cNvCxnSpPr/>
          <p:nvPr/>
        </p:nvCxnSpPr>
        <p:spPr bwMode="auto">
          <a:xfrm rot="16200000" flipH="1">
            <a:off x="2698750" y="3968750"/>
            <a:ext cx="2400300" cy="127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Oval 78"/>
          <p:cNvSpPr>
            <a:spLocks noChangeAspect="1"/>
          </p:cNvSpPr>
          <p:nvPr/>
        </p:nvSpPr>
        <p:spPr bwMode="auto">
          <a:xfrm>
            <a:off x="3594100" y="3086100"/>
            <a:ext cx="1619250" cy="161925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21506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FCAF0A-2815-BC47-BBEC-E76EA8340900}" type="slidenum">
              <a:rPr lang="en-US" smtClean="0">
                <a:latin typeface="Arial" charset="0"/>
              </a:rPr>
              <a:pPr/>
              <a:t>15</a:t>
            </a:fld>
            <a:endParaRPr lang="en-US" smtClean="0">
              <a:latin typeface="Arial" charset="0"/>
            </a:endParaRPr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457200" y="122238"/>
            <a:ext cx="850741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r>
              <a:rPr lang="en-CA" altLang="zh-CN" sz="3600" b="1" dirty="0" smtClean="0">
                <a:solidFill>
                  <a:schemeClr val="tx2"/>
                </a:solidFill>
                <a:ea typeface="宋体" charset="-122"/>
                <a:cs typeface="宋体" charset="-122"/>
              </a:rPr>
              <a:t>Lemma 29</a:t>
            </a:r>
            <a:endParaRPr lang="zh-CN" altLang="en-CA" sz="3600" b="1" dirty="0">
              <a:solidFill>
                <a:schemeClr val="tx2"/>
              </a:solidFill>
              <a:ea typeface="宋体" charset="-122"/>
              <a:cs typeface="宋体" charset="-122"/>
            </a:endParaRPr>
          </a:p>
        </p:txBody>
      </p:sp>
      <p:sp>
        <p:nvSpPr>
          <p:cNvPr id="72" name="Oval 71"/>
          <p:cNvSpPr>
            <a:spLocks noChangeAspect="1"/>
          </p:cNvSpPr>
          <p:nvPr/>
        </p:nvSpPr>
        <p:spPr bwMode="auto">
          <a:xfrm>
            <a:off x="3511550" y="3632200"/>
            <a:ext cx="1320800" cy="1320800"/>
          </a:xfrm>
          <a:prstGeom prst="ellipse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81" name="Oval 80"/>
          <p:cNvSpPr>
            <a:spLocks noChangeAspect="1"/>
          </p:cNvSpPr>
          <p:nvPr/>
        </p:nvSpPr>
        <p:spPr bwMode="auto">
          <a:xfrm flipV="1">
            <a:off x="3562350" y="3949700"/>
            <a:ext cx="69850" cy="6985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83" name="Oval 82"/>
          <p:cNvSpPr>
            <a:spLocks noChangeAspect="1"/>
          </p:cNvSpPr>
          <p:nvPr/>
        </p:nvSpPr>
        <p:spPr bwMode="auto">
          <a:xfrm flipV="1">
            <a:off x="4686300" y="4610100"/>
            <a:ext cx="69850" cy="6985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346450" y="3454400"/>
            <a:ext cx="86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4864100" y="4419600"/>
            <a:ext cx="86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78" name="Straight Connector 77"/>
          <p:cNvCxnSpPr/>
          <p:nvPr/>
        </p:nvCxnSpPr>
        <p:spPr bwMode="auto">
          <a:xfrm rot="10800000">
            <a:off x="1479550" y="2705100"/>
            <a:ext cx="5207000" cy="313055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Freeform 19"/>
          <p:cNvSpPr/>
          <p:nvPr/>
        </p:nvSpPr>
        <p:spPr bwMode="auto">
          <a:xfrm>
            <a:off x="2387600" y="3803650"/>
            <a:ext cx="2489200" cy="2222500"/>
          </a:xfrm>
          <a:custGeom>
            <a:avLst/>
            <a:gdLst>
              <a:gd name="connsiteX0" fmla="*/ 0 w 2343150"/>
              <a:gd name="connsiteY0" fmla="*/ 1130300 h 2108200"/>
              <a:gd name="connsiteX1" fmla="*/ 1612900 w 2343150"/>
              <a:gd name="connsiteY1" fmla="*/ 2108200 h 2108200"/>
              <a:gd name="connsiteX2" fmla="*/ 2343150 w 2343150"/>
              <a:gd name="connsiteY2" fmla="*/ 901700 h 2108200"/>
              <a:gd name="connsiteX3" fmla="*/ 774700 w 2343150"/>
              <a:gd name="connsiteY3" fmla="*/ 0 h 2108200"/>
              <a:gd name="connsiteX4" fmla="*/ 0 w 2343150"/>
              <a:gd name="connsiteY4" fmla="*/ 1130300 h 210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43150" h="2108200">
                <a:moveTo>
                  <a:pt x="0" y="1130300"/>
                </a:moveTo>
                <a:lnTo>
                  <a:pt x="1612900" y="2108200"/>
                </a:lnTo>
                <a:lnTo>
                  <a:pt x="2343150" y="901700"/>
                </a:lnTo>
                <a:lnTo>
                  <a:pt x="774700" y="0"/>
                </a:lnTo>
                <a:lnTo>
                  <a:pt x="0" y="1130300"/>
                </a:lnTo>
                <a:close/>
              </a:path>
            </a:pathLst>
          </a:cu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14750" y="4445000"/>
            <a:ext cx="77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17" name="Rectangle 3"/>
          <p:cNvSpPr txBox="1">
            <a:spLocks/>
          </p:cNvSpPr>
          <p:nvPr/>
        </p:nvSpPr>
        <p:spPr bwMode="auto">
          <a:xfrm>
            <a:off x="139700" y="1562100"/>
            <a:ext cx="8851900" cy="460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marR="0" lvl="0" indent="-255588" algn="l" defTabSz="914400" rtl="0" eaLnBrk="1" fontAlgn="base" latinLnBrk="0" hangingPunct="1">
              <a:lnSpc>
                <a:spcPct val="16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-111" charset="2"/>
              <a:buChar char="l"/>
              <a:tabLst/>
              <a:defRPr/>
            </a:pPr>
            <a:r>
              <a:rPr kumimoji="0" lang="en-CA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Consider </a:t>
            </a:r>
            <a:r>
              <a:rPr kumimoji="0" lang="en-CA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truncated circles</a:t>
            </a:r>
            <a:r>
              <a:rPr kumimoji="0" lang="en-CA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, </a:t>
            </a:r>
            <a:r>
              <a:rPr kumimoji="0" lang="en-CA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Hs(AB</a:t>
            </a:r>
            <a:r>
              <a:rPr kumimoji="0" lang="en-CA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) ∩ </a:t>
            </a:r>
            <a:r>
              <a:rPr kumimoji="0" lang="en-CA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Cir(ABM</a:t>
            </a:r>
            <a:r>
              <a:rPr kumimoji="0" lang="en-CA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) and </a:t>
            </a:r>
            <a:r>
              <a:rPr kumimoji="0" lang="en-CA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Hs(AB</a:t>
            </a:r>
            <a:r>
              <a:rPr kumimoji="0" lang="en-CA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) ∩ </a:t>
            </a:r>
            <a:r>
              <a:rPr kumimoji="0" lang="en-CA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Cir(ABN</a:t>
            </a:r>
            <a:r>
              <a:rPr kumimoji="0" lang="en-CA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) for any points M and N. One of them must entirely </a:t>
            </a:r>
            <a:r>
              <a:rPr kumimoji="0" lang="en-CA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contain </a:t>
            </a:r>
            <a:r>
              <a:rPr kumimoji="0" lang="en-CA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the other.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30700" y="3581400"/>
            <a:ext cx="86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953000" y="3397250"/>
            <a:ext cx="86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Straight Connector 66"/>
          <p:cNvCxnSpPr/>
          <p:nvPr/>
        </p:nvCxnSpPr>
        <p:spPr bwMode="auto">
          <a:xfrm rot="16200000" flipH="1">
            <a:off x="2698750" y="3968750"/>
            <a:ext cx="2400300" cy="127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Oval 78"/>
          <p:cNvSpPr>
            <a:spLocks noChangeAspect="1"/>
          </p:cNvSpPr>
          <p:nvPr/>
        </p:nvSpPr>
        <p:spPr bwMode="auto">
          <a:xfrm>
            <a:off x="3594100" y="3086100"/>
            <a:ext cx="1619250" cy="161925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21506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FCAF0A-2815-BC47-BBEC-E76EA8340900}" type="slidenum">
              <a:rPr lang="en-US" smtClean="0">
                <a:latin typeface="Arial" charset="0"/>
              </a:rPr>
              <a:pPr/>
              <a:t>16</a:t>
            </a:fld>
            <a:endParaRPr lang="en-US" smtClean="0">
              <a:latin typeface="Arial" charset="0"/>
            </a:endParaRPr>
          </a:p>
        </p:txBody>
      </p:sp>
      <p:sp>
        <p:nvSpPr>
          <p:cNvPr id="21507" name="Rectangle 3"/>
          <p:cNvSpPr>
            <a:spLocks noGrp="1"/>
          </p:cNvSpPr>
          <p:nvPr>
            <p:ph type="body" idx="4294967295"/>
          </p:nvPr>
        </p:nvSpPr>
        <p:spPr>
          <a:xfrm>
            <a:off x="228600" y="1562100"/>
            <a:ext cx="8763000" cy="4602163"/>
          </a:xfrm>
        </p:spPr>
        <p:txBody>
          <a:bodyPr/>
          <a:lstStyle/>
          <a:p>
            <a:pPr marL="365125" indent="-255588" eaLnBrk="1" hangingPunct="1">
              <a:lnSpc>
                <a:spcPct val="160000"/>
              </a:lnSpc>
            </a:pPr>
            <a:r>
              <a:rPr lang="en-CA" sz="2000" dirty="0" smtClean="0"/>
              <a:t>If Yellow </a:t>
            </a:r>
            <a:r>
              <a:rPr lang="en-CA" sz="2000" dirty="0" smtClean="0">
                <a:solidFill>
                  <a:srgbClr val="0000FF"/>
                </a:solidFill>
              </a:rPr>
              <a:t>contains </a:t>
            </a:r>
            <a:r>
              <a:rPr lang="en-CA" sz="2000" dirty="0" smtClean="0"/>
              <a:t>Green on one side (Green to Yellow is a </a:t>
            </a:r>
            <a:r>
              <a:rPr lang="en-CA" sz="2000" dirty="0" smtClean="0">
                <a:solidFill>
                  <a:srgbClr val="0000FF"/>
                </a:solidFill>
              </a:rPr>
              <a:t>stretch</a:t>
            </a:r>
            <a:r>
              <a:rPr lang="en-CA" sz="2000" dirty="0" smtClean="0"/>
              <a:t>), then Yellow is </a:t>
            </a:r>
            <a:r>
              <a:rPr lang="en-CA" sz="2000" dirty="0" smtClean="0">
                <a:solidFill>
                  <a:srgbClr val="0000FF"/>
                </a:solidFill>
              </a:rPr>
              <a:t>contained </a:t>
            </a:r>
            <a:r>
              <a:rPr lang="en-CA" sz="2000" dirty="0" smtClean="0"/>
              <a:t>by Green on the other side (G to Y is a </a:t>
            </a:r>
            <a:r>
              <a:rPr lang="en-CA" sz="2000" dirty="0" smtClean="0">
                <a:solidFill>
                  <a:srgbClr val="0000FF"/>
                </a:solidFill>
              </a:rPr>
              <a:t>shrink</a:t>
            </a:r>
            <a:r>
              <a:rPr lang="en-CA" sz="2000" dirty="0" smtClean="0"/>
              <a:t>).</a:t>
            </a:r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457200" y="122238"/>
            <a:ext cx="850741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r>
              <a:rPr lang="en-CA" altLang="zh-CN" sz="3600" b="1" dirty="0" smtClean="0">
                <a:solidFill>
                  <a:schemeClr val="tx2"/>
                </a:solidFill>
                <a:ea typeface="宋体" charset="-122"/>
                <a:cs typeface="宋体" charset="-122"/>
              </a:rPr>
              <a:t>Lemma 29</a:t>
            </a:r>
            <a:endParaRPr lang="zh-CN" altLang="en-CA" sz="3600" b="1" dirty="0">
              <a:solidFill>
                <a:schemeClr val="tx2"/>
              </a:solidFill>
              <a:ea typeface="宋体" charset="-122"/>
              <a:cs typeface="宋体" charset="-122"/>
            </a:endParaRPr>
          </a:p>
        </p:txBody>
      </p:sp>
      <p:sp>
        <p:nvSpPr>
          <p:cNvPr id="72" name="Oval 71"/>
          <p:cNvSpPr>
            <a:spLocks noChangeAspect="1"/>
          </p:cNvSpPr>
          <p:nvPr/>
        </p:nvSpPr>
        <p:spPr bwMode="auto">
          <a:xfrm>
            <a:off x="3511550" y="3632200"/>
            <a:ext cx="1320800" cy="1320800"/>
          </a:xfrm>
          <a:prstGeom prst="ellipse">
            <a:avLst/>
          </a:prstGeom>
          <a:solidFill>
            <a:srgbClr val="CCFFCC">
              <a:alpha val="6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81" name="Oval 80"/>
          <p:cNvSpPr>
            <a:spLocks noChangeAspect="1"/>
          </p:cNvSpPr>
          <p:nvPr/>
        </p:nvSpPr>
        <p:spPr bwMode="auto">
          <a:xfrm flipV="1">
            <a:off x="3562350" y="3949700"/>
            <a:ext cx="69850" cy="6985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83" name="Oval 82"/>
          <p:cNvSpPr>
            <a:spLocks noChangeAspect="1"/>
          </p:cNvSpPr>
          <p:nvPr/>
        </p:nvSpPr>
        <p:spPr bwMode="auto">
          <a:xfrm flipV="1">
            <a:off x="4686300" y="4610100"/>
            <a:ext cx="69850" cy="6985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346450" y="3454400"/>
            <a:ext cx="86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4864100" y="4419600"/>
            <a:ext cx="86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78" name="Straight Connector 77"/>
          <p:cNvCxnSpPr/>
          <p:nvPr/>
        </p:nvCxnSpPr>
        <p:spPr bwMode="auto">
          <a:xfrm rot="10800000">
            <a:off x="1479550" y="2705100"/>
            <a:ext cx="5207000" cy="313055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rot="5400000" flipH="1" flipV="1">
            <a:off x="4362450" y="3263900"/>
            <a:ext cx="514350" cy="3492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2978150" y="4273550"/>
            <a:ext cx="869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shrink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 bwMode="auto">
          <a:xfrm flipV="1">
            <a:off x="3657600" y="4502150"/>
            <a:ext cx="241300" cy="203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3778250" y="3206750"/>
            <a:ext cx="869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stretch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038600" y="4832350"/>
            <a:ext cx="86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029200" y="3340100"/>
            <a:ext cx="86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1" name="Straight Connector 90"/>
          <p:cNvCxnSpPr/>
          <p:nvPr/>
        </p:nvCxnSpPr>
        <p:spPr bwMode="auto">
          <a:xfrm>
            <a:off x="5962650" y="3333750"/>
            <a:ext cx="2882900" cy="3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253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0E1B4F9-A5CB-2E4F-A6D2-18C3C66EC3C3}" type="slidenum">
              <a:rPr lang="en-US" smtClean="0">
                <a:latin typeface="Arial" charset="0"/>
              </a:rPr>
              <a:pPr/>
              <a:t>17</a:t>
            </a:fld>
            <a:endParaRPr lang="en-US" smtClean="0">
              <a:latin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54350" y="302260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178550" y="300355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 bwMode="auto">
          <a:xfrm flipV="1">
            <a:off x="3492500" y="3340100"/>
            <a:ext cx="2546350" cy="381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 rot="10800000">
            <a:off x="5746750" y="2622550"/>
            <a:ext cx="395328" cy="2454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rot="10800000" flipV="1">
            <a:off x="4432300" y="2622549"/>
            <a:ext cx="1320800" cy="889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rot="10800000">
            <a:off x="3365500" y="1917701"/>
            <a:ext cx="1092202" cy="7810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 rot="16200000" flipV="1">
            <a:off x="3044825" y="1590675"/>
            <a:ext cx="463550" cy="203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flipV="1">
            <a:off x="3517900" y="2889250"/>
            <a:ext cx="2622550" cy="469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 flipV="1">
            <a:off x="3511550" y="2622550"/>
            <a:ext cx="2235200" cy="723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 flipV="1">
            <a:off x="3549650" y="2705100"/>
            <a:ext cx="895350" cy="622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rot="16200000" flipV="1">
            <a:off x="2743200" y="2552700"/>
            <a:ext cx="1403350" cy="1460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 rot="16200000" flipV="1">
            <a:off x="2384425" y="2270125"/>
            <a:ext cx="1905000" cy="3111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Oval 84"/>
          <p:cNvSpPr/>
          <p:nvPr/>
        </p:nvSpPr>
        <p:spPr bwMode="auto">
          <a:xfrm>
            <a:off x="3422650" y="3282950"/>
            <a:ext cx="171450" cy="17145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5937250" y="3270250"/>
            <a:ext cx="171450" cy="17145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87" name="Straight Connector 86"/>
          <p:cNvCxnSpPr>
            <a:endCxn id="85" idx="2"/>
          </p:cNvCxnSpPr>
          <p:nvPr/>
        </p:nvCxnSpPr>
        <p:spPr bwMode="auto">
          <a:xfrm>
            <a:off x="539750" y="3365500"/>
            <a:ext cx="2882900" cy="3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Oval 91"/>
          <p:cNvSpPr>
            <a:spLocks noChangeAspect="1"/>
          </p:cNvSpPr>
          <p:nvPr/>
        </p:nvSpPr>
        <p:spPr bwMode="auto">
          <a:xfrm>
            <a:off x="5708651" y="257810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3" name="Oval 92"/>
          <p:cNvSpPr>
            <a:spLocks noChangeAspect="1"/>
          </p:cNvSpPr>
          <p:nvPr/>
        </p:nvSpPr>
        <p:spPr bwMode="auto">
          <a:xfrm>
            <a:off x="4394201" y="266700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4" name="Oval 93"/>
          <p:cNvSpPr>
            <a:spLocks noChangeAspect="1"/>
          </p:cNvSpPr>
          <p:nvPr/>
        </p:nvSpPr>
        <p:spPr bwMode="auto">
          <a:xfrm>
            <a:off x="3340101" y="188595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5" name="Oval 94"/>
          <p:cNvSpPr>
            <a:spLocks noChangeAspect="1"/>
          </p:cNvSpPr>
          <p:nvPr/>
        </p:nvSpPr>
        <p:spPr bwMode="auto">
          <a:xfrm>
            <a:off x="3130551" y="141605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619750" y="2209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2</a:t>
            </a:r>
            <a:endParaRPr lang="en-US" baseline="-25000" dirty="0"/>
          </a:p>
        </p:txBody>
      </p:sp>
      <p:sp>
        <p:nvSpPr>
          <p:cNvPr id="97" name="TextBox 96"/>
          <p:cNvSpPr txBox="1"/>
          <p:nvPr/>
        </p:nvSpPr>
        <p:spPr>
          <a:xfrm>
            <a:off x="4311650" y="22987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3</a:t>
            </a:r>
            <a:endParaRPr lang="en-US" baseline="-25000" dirty="0"/>
          </a:p>
        </p:txBody>
      </p:sp>
      <p:sp>
        <p:nvSpPr>
          <p:cNvPr id="98" name="TextBox 97"/>
          <p:cNvSpPr txBox="1"/>
          <p:nvPr/>
        </p:nvSpPr>
        <p:spPr>
          <a:xfrm>
            <a:off x="3314700" y="159385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4</a:t>
            </a:r>
            <a:endParaRPr lang="en-US" baseline="-25000" dirty="0"/>
          </a:p>
        </p:txBody>
      </p:sp>
      <p:sp>
        <p:nvSpPr>
          <p:cNvPr id="99" name="TextBox 98"/>
          <p:cNvSpPr txBox="1"/>
          <p:nvPr/>
        </p:nvSpPr>
        <p:spPr>
          <a:xfrm>
            <a:off x="2749550" y="1168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5</a:t>
            </a:r>
            <a:endParaRPr lang="en-US" baseline="-25000" dirty="0"/>
          </a:p>
        </p:txBody>
      </p:sp>
      <p:sp>
        <p:nvSpPr>
          <p:cNvPr id="100" name="Oval 99"/>
          <p:cNvSpPr>
            <a:spLocks noChangeAspect="1"/>
          </p:cNvSpPr>
          <p:nvPr/>
        </p:nvSpPr>
        <p:spPr bwMode="auto">
          <a:xfrm>
            <a:off x="6089651" y="283845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994400" y="25019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1</a:t>
            </a:r>
            <a:endParaRPr lang="en-US" baseline="-25000" dirty="0"/>
          </a:p>
        </p:txBody>
      </p:sp>
      <p:sp>
        <p:nvSpPr>
          <p:cNvPr id="102" name="TextBox 101"/>
          <p:cNvSpPr txBox="1"/>
          <p:nvPr/>
        </p:nvSpPr>
        <p:spPr>
          <a:xfrm>
            <a:off x="641350" y="3746500"/>
            <a:ext cx="8051800" cy="21236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Lemma 30: characterize</a:t>
            </a:r>
            <a:r>
              <a:rPr lang="en-US" sz="2400" b="1" dirty="0" smtClean="0"/>
              <a:t> the </a:t>
            </a:r>
            <a:r>
              <a:rPr lang="en-US" sz="2400" b="1" dirty="0" smtClean="0">
                <a:solidFill>
                  <a:srgbClr val="0000FF"/>
                </a:solidFill>
              </a:rPr>
              <a:t>candidate </a:t>
            </a:r>
            <a:r>
              <a:rPr lang="en-US" sz="2400" b="1" dirty="0" smtClean="0"/>
              <a:t>for next </a:t>
            </a:r>
            <a:r>
              <a:rPr lang="en-US" sz="2400" b="1" dirty="0" err="1" smtClean="0"/>
              <a:t>basel</a:t>
            </a:r>
            <a:endParaRPr lang="en-US" sz="2400" b="1" dirty="0" smtClean="0"/>
          </a:p>
          <a:p>
            <a:endParaRPr lang="en-US" dirty="0" smtClean="0"/>
          </a:p>
          <a:p>
            <a:r>
              <a:rPr lang="en-US" dirty="0" smtClean="0"/>
              <a:t>Consider a </a:t>
            </a:r>
            <a:r>
              <a:rPr lang="en-US" dirty="0" err="1" smtClean="0"/>
              <a:t>basel</a:t>
            </a:r>
            <a:r>
              <a:rPr lang="en-US" dirty="0" smtClean="0"/>
              <a:t> AB and let N</a:t>
            </a:r>
            <a:r>
              <a:rPr lang="en-US" baseline="-25000" dirty="0" smtClean="0"/>
              <a:t>1</a:t>
            </a:r>
            <a:r>
              <a:rPr lang="en-US" dirty="0" smtClean="0"/>
              <a:t>, …,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k</a:t>
            </a:r>
            <a:r>
              <a:rPr lang="en-US" dirty="0" smtClean="0"/>
              <a:t> be A’s </a:t>
            </a:r>
            <a:r>
              <a:rPr lang="en-US" dirty="0" smtClean="0">
                <a:solidFill>
                  <a:srgbClr val="0000FF"/>
                </a:solidFill>
              </a:rPr>
              <a:t>L-neighbors </a:t>
            </a:r>
            <a:r>
              <a:rPr lang="en-US" dirty="0" smtClean="0"/>
              <a:t>in the </a:t>
            </a:r>
            <a:r>
              <a:rPr lang="en-US" dirty="0" smtClean="0">
                <a:solidFill>
                  <a:srgbClr val="0000FF"/>
                </a:solidFill>
              </a:rPr>
              <a:t>upper half </a:t>
            </a:r>
            <a:r>
              <a:rPr lang="en-US" dirty="0" smtClean="0">
                <a:solidFill>
                  <a:srgbClr val="0000FF"/>
                </a:solidFill>
              </a:rPr>
              <a:t>plane </a:t>
            </a:r>
            <a:r>
              <a:rPr lang="en-US" dirty="0" err="1" smtClean="0">
                <a:solidFill>
                  <a:srgbClr val="0000FF"/>
                </a:solidFill>
              </a:rPr>
              <a:t>Us(AB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smtClean="0">
                <a:solidFill>
                  <a:srgbClr val="000000"/>
                </a:solidFill>
              </a:rPr>
              <a:t>sorted in </a:t>
            </a:r>
            <a:r>
              <a:rPr lang="en-US" dirty="0" smtClean="0">
                <a:solidFill>
                  <a:srgbClr val="0000FF"/>
                </a:solidFill>
              </a:rPr>
              <a:t>counterclockwise order.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Note: some edges </a:t>
            </a:r>
            <a:r>
              <a:rPr lang="en-US" dirty="0" err="1" smtClean="0"/>
              <a:t>AN</a:t>
            </a:r>
            <a:r>
              <a:rPr lang="en-US" baseline="-25000" dirty="0" err="1" smtClean="0"/>
              <a:t>i</a:t>
            </a:r>
            <a:r>
              <a:rPr lang="en-US" dirty="0" smtClean="0"/>
              <a:t> may be </a:t>
            </a:r>
            <a:r>
              <a:rPr lang="en-US" dirty="0" smtClean="0">
                <a:solidFill>
                  <a:srgbClr val="0000FF"/>
                </a:solidFill>
              </a:rPr>
              <a:t>interior edges </a:t>
            </a:r>
            <a:r>
              <a:rPr lang="en-US" dirty="0" smtClean="0"/>
              <a:t>in the Delaunay triangulation L.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1" name="Straight Connector 90"/>
          <p:cNvCxnSpPr/>
          <p:nvPr/>
        </p:nvCxnSpPr>
        <p:spPr bwMode="auto">
          <a:xfrm>
            <a:off x="5962650" y="3333750"/>
            <a:ext cx="2882900" cy="3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253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0E1B4F9-A5CB-2E4F-A6D2-18C3C66EC3C3}" type="slidenum">
              <a:rPr lang="en-US" smtClean="0">
                <a:latin typeface="Arial" charset="0"/>
              </a:rPr>
              <a:pPr/>
              <a:t>18</a:t>
            </a:fld>
            <a:endParaRPr lang="en-US" smtClean="0">
              <a:latin typeface="Arial" charset="0"/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 bwMode="auto">
          <a:xfrm>
            <a:off x="3278789" y="899439"/>
            <a:ext cx="2978783" cy="3206639"/>
          </a:xfrm>
          <a:prstGeom prst="ellipse">
            <a:avLst/>
          </a:prstGeom>
          <a:solidFill>
            <a:srgbClr val="FFFF00">
              <a:alpha val="6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24" name="Oval 23"/>
          <p:cNvSpPr>
            <a:spLocks noChangeAspect="1"/>
          </p:cNvSpPr>
          <p:nvPr/>
        </p:nvSpPr>
        <p:spPr bwMode="auto">
          <a:xfrm>
            <a:off x="3390203" y="1278831"/>
            <a:ext cx="2751875" cy="2962373"/>
          </a:xfrm>
          <a:prstGeom prst="ellipse">
            <a:avLst/>
          </a:prstGeom>
          <a:solidFill>
            <a:srgbClr val="CCFFCC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27" name="Oval 26"/>
          <p:cNvSpPr>
            <a:spLocks noChangeAspect="1"/>
          </p:cNvSpPr>
          <p:nvPr/>
        </p:nvSpPr>
        <p:spPr bwMode="auto">
          <a:xfrm>
            <a:off x="3395015" y="2458583"/>
            <a:ext cx="2751875" cy="296237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28" name="Oval 27"/>
          <p:cNvSpPr>
            <a:spLocks noChangeAspect="1"/>
          </p:cNvSpPr>
          <p:nvPr/>
        </p:nvSpPr>
        <p:spPr bwMode="auto">
          <a:xfrm>
            <a:off x="3501189" y="2125966"/>
            <a:ext cx="2544277" cy="2738896"/>
          </a:xfrm>
          <a:prstGeom prst="ellipse">
            <a:avLst/>
          </a:prstGeom>
          <a:solidFill>
            <a:srgbClr val="3366FF">
              <a:alpha val="3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29" name="Oval 28"/>
          <p:cNvSpPr>
            <a:spLocks noChangeAspect="1"/>
          </p:cNvSpPr>
          <p:nvPr/>
        </p:nvSpPr>
        <p:spPr bwMode="auto">
          <a:xfrm>
            <a:off x="3197713" y="2671666"/>
            <a:ext cx="3157414" cy="3398934"/>
          </a:xfrm>
          <a:prstGeom prst="ellipse">
            <a:avLst/>
          </a:prstGeom>
          <a:solidFill>
            <a:srgbClr val="FF6600">
              <a:alpha val="29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31" name="Oval 30"/>
          <p:cNvSpPr>
            <a:spLocks noChangeAspect="1"/>
          </p:cNvSpPr>
          <p:nvPr/>
        </p:nvSpPr>
        <p:spPr bwMode="auto">
          <a:xfrm>
            <a:off x="3067050" y="323850"/>
            <a:ext cx="3378200" cy="363660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54350" y="302260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178550" y="300355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 bwMode="auto">
          <a:xfrm flipV="1">
            <a:off x="3492500" y="3340100"/>
            <a:ext cx="2546350" cy="381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 rot="10800000">
            <a:off x="5746750" y="2622550"/>
            <a:ext cx="395328" cy="2454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rot="10800000" flipV="1">
            <a:off x="4432300" y="2622549"/>
            <a:ext cx="1320800" cy="889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rot="10800000">
            <a:off x="3365500" y="1917701"/>
            <a:ext cx="1092202" cy="7810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 rot="16200000" flipV="1">
            <a:off x="3044825" y="1590675"/>
            <a:ext cx="463550" cy="203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flipV="1">
            <a:off x="3517900" y="2889250"/>
            <a:ext cx="2622550" cy="469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 flipV="1">
            <a:off x="3511550" y="2622550"/>
            <a:ext cx="2235200" cy="723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 flipV="1">
            <a:off x="3549650" y="2705100"/>
            <a:ext cx="895350" cy="622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rot="16200000" flipV="1">
            <a:off x="2743200" y="2552700"/>
            <a:ext cx="1403350" cy="1460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 rot="16200000" flipV="1">
            <a:off x="2384425" y="2270125"/>
            <a:ext cx="1905000" cy="3111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endCxn id="85" idx="2"/>
          </p:cNvCxnSpPr>
          <p:nvPr/>
        </p:nvCxnSpPr>
        <p:spPr bwMode="auto">
          <a:xfrm>
            <a:off x="539750" y="3365500"/>
            <a:ext cx="2882900" cy="3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Oval 91"/>
          <p:cNvSpPr>
            <a:spLocks noChangeAspect="1"/>
          </p:cNvSpPr>
          <p:nvPr/>
        </p:nvSpPr>
        <p:spPr bwMode="auto">
          <a:xfrm>
            <a:off x="5708651" y="257810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3" name="Oval 92"/>
          <p:cNvSpPr>
            <a:spLocks noChangeAspect="1"/>
          </p:cNvSpPr>
          <p:nvPr/>
        </p:nvSpPr>
        <p:spPr bwMode="auto">
          <a:xfrm>
            <a:off x="4394201" y="266700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4" name="Oval 93"/>
          <p:cNvSpPr>
            <a:spLocks noChangeAspect="1"/>
          </p:cNvSpPr>
          <p:nvPr/>
        </p:nvSpPr>
        <p:spPr bwMode="auto">
          <a:xfrm>
            <a:off x="3340101" y="188595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5" name="Oval 94"/>
          <p:cNvSpPr>
            <a:spLocks noChangeAspect="1"/>
          </p:cNvSpPr>
          <p:nvPr/>
        </p:nvSpPr>
        <p:spPr bwMode="auto">
          <a:xfrm>
            <a:off x="3130551" y="141605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619750" y="2209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2</a:t>
            </a:r>
            <a:endParaRPr lang="en-US" baseline="-25000" dirty="0"/>
          </a:p>
        </p:txBody>
      </p:sp>
      <p:sp>
        <p:nvSpPr>
          <p:cNvPr id="97" name="TextBox 96"/>
          <p:cNvSpPr txBox="1"/>
          <p:nvPr/>
        </p:nvSpPr>
        <p:spPr>
          <a:xfrm>
            <a:off x="4311650" y="22987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3</a:t>
            </a:r>
            <a:endParaRPr lang="en-US" baseline="-25000" dirty="0"/>
          </a:p>
        </p:txBody>
      </p:sp>
      <p:sp>
        <p:nvSpPr>
          <p:cNvPr id="98" name="TextBox 97"/>
          <p:cNvSpPr txBox="1"/>
          <p:nvPr/>
        </p:nvSpPr>
        <p:spPr>
          <a:xfrm>
            <a:off x="3314700" y="159385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4</a:t>
            </a:r>
            <a:endParaRPr lang="en-US" baseline="-25000" dirty="0"/>
          </a:p>
        </p:txBody>
      </p:sp>
      <p:sp>
        <p:nvSpPr>
          <p:cNvPr id="99" name="TextBox 98"/>
          <p:cNvSpPr txBox="1"/>
          <p:nvPr/>
        </p:nvSpPr>
        <p:spPr>
          <a:xfrm>
            <a:off x="2749550" y="1168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5</a:t>
            </a:r>
            <a:endParaRPr lang="en-US" baseline="-25000" dirty="0"/>
          </a:p>
        </p:txBody>
      </p:sp>
      <p:sp>
        <p:nvSpPr>
          <p:cNvPr id="100" name="Oval 99"/>
          <p:cNvSpPr>
            <a:spLocks noChangeAspect="1"/>
          </p:cNvSpPr>
          <p:nvPr/>
        </p:nvSpPr>
        <p:spPr bwMode="auto">
          <a:xfrm>
            <a:off x="6089651" y="283845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994400" y="25019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1</a:t>
            </a:r>
            <a:endParaRPr lang="en-US" baseline="-25000" dirty="0"/>
          </a:p>
        </p:txBody>
      </p:sp>
      <p:sp>
        <p:nvSpPr>
          <p:cNvPr id="103" name="Rectangle 102"/>
          <p:cNvSpPr/>
          <p:nvPr/>
        </p:nvSpPr>
        <p:spPr bwMode="auto">
          <a:xfrm>
            <a:off x="2997200" y="3390900"/>
            <a:ext cx="3943350" cy="274955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5937250" y="3270250"/>
            <a:ext cx="171450" cy="17145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85" name="Oval 84"/>
          <p:cNvSpPr/>
          <p:nvPr/>
        </p:nvSpPr>
        <p:spPr bwMode="auto">
          <a:xfrm>
            <a:off x="3422650" y="3282950"/>
            <a:ext cx="171450" cy="17145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361950" y="3473450"/>
            <a:ext cx="8451850" cy="26776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Lemma 30: </a:t>
            </a:r>
            <a:r>
              <a:rPr lang="en-US" sz="2400" b="1" dirty="0" smtClean="0"/>
              <a:t>characterize the </a:t>
            </a:r>
            <a:r>
              <a:rPr lang="en-US" sz="2400" b="1" dirty="0" smtClean="0">
                <a:solidFill>
                  <a:srgbClr val="0000FF"/>
                </a:solidFill>
              </a:rPr>
              <a:t>candidate </a:t>
            </a:r>
            <a:r>
              <a:rPr lang="en-US" sz="2400" b="1" dirty="0" smtClean="0"/>
              <a:t>for next </a:t>
            </a:r>
            <a:r>
              <a:rPr lang="en-US" sz="2400" b="1" dirty="0" err="1" smtClean="0"/>
              <a:t>basel</a:t>
            </a:r>
            <a:endParaRPr lang="en-US" sz="2400" b="1" dirty="0" smtClean="0"/>
          </a:p>
          <a:p>
            <a:endParaRPr lang="en-US" dirty="0" smtClean="0"/>
          </a:p>
          <a:p>
            <a:r>
              <a:rPr lang="en-US" dirty="0" smtClean="0"/>
              <a:t>Consider all the </a:t>
            </a:r>
            <a:r>
              <a:rPr lang="en-US" dirty="0" err="1" smtClean="0"/>
              <a:t>Ω</a:t>
            </a:r>
            <a:r>
              <a:rPr lang="en-US" baseline="-25000" dirty="0" err="1" smtClean="0"/>
              <a:t>i</a:t>
            </a:r>
            <a:r>
              <a:rPr lang="en-US" dirty="0" smtClean="0"/>
              <a:t> = </a:t>
            </a:r>
            <a:r>
              <a:rPr lang="en-CA" dirty="0" err="1" smtClean="0"/>
              <a:t>Us(AB</a:t>
            </a:r>
            <a:r>
              <a:rPr lang="en-CA" dirty="0" smtClean="0"/>
              <a:t>) ∩ </a:t>
            </a:r>
            <a:r>
              <a:rPr lang="en-CA" dirty="0" err="1" smtClean="0"/>
              <a:t>Cir(ABN</a:t>
            </a:r>
            <a:r>
              <a:rPr lang="en-CA" baseline="-25000" dirty="0" err="1" smtClean="0"/>
              <a:t>i</a:t>
            </a:r>
            <a:r>
              <a:rPr lang="en-CA" dirty="0" smtClean="0"/>
              <a:t>) ‘</a:t>
            </a:r>
            <a:r>
              <a:rPr lang="en-CA" dirty="0" err="1" smtClean="0"/>
              <a:t>s</a:t>
            </a:r>
            <a:r>
              <a:rPr lang="en-CA" dirty="0" smtClean="0"/>
              <a:t>, the </a:t>
            </a:r>
            <a:r>
              <a:rPr lang="en-CA" dirty="0" smtClean="0">
                <a:solidFill>
                  <a:srgbClr val="0000FF"/>
                </a:solidFill>
              </a:rPr>
              <a:t>truncated circles</a:t>
            </a:r>
            <a:endParaRPr lang="en-US" dirty="0" smtClean="0">
              <a:solidFill>
                <a:srgbClr val="0000FF"/>
              </a:solidFill>
            </a:endParaRP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0000FF"/>
                </a:solidFill>
              </a:rPr>
              <a:t>containment </a:t>
            </a:r>
            <a:r>
              <a:rPr lang="en-US" dirty="0" smtClean="0"/>
              <a:t>of Ω</a:t>
            </a:r>
            <a:r>
              <a:rPr lang="en-US" baseline="-25000" dirty="0" smtClean="0"/>
              <a:t>i+1</a:t>
            </a:r>
            <a:r>
              <a:rPr lang="en-US" dirty="0" smtClean="0"/>
              <a:t> by </a:t>
            </a:r>
            <a:r>
              <a:rPr lang="en-US" dirty="0" err="1" smtClean="0"/>
              <a:t>Ω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is </a:t>
            </a:r>
            <a:r>
              <a:rPr lang="en-US" dirty="0" err="1" smtClean="0">
                <a:solidFill>
                  <a:srgbClr val="0000FF"/>
                </a:solidFill>
              </a:rPr>
              <a:t>unimodal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in that there is a </a:t>
            </a:r>
            <a:r>
              <a:rPr lang="en-US" dirty="0" smtClean="0">
                <a:solidFill>
                  <a:srgbClr val="0000FF"/>
                </a:solidFill>
              </a:rPr>
              <a:t>“switching point”</a:t>
            </a:r>
            <a:r>
              <a:rPr lang="en-US" dirty="0" smtClean="0"/>
              <a:t> </a:t>
            </a:r>
            <a:r>
              <a:rPr lang="en-US" dirty="0" err="1" smtClean="0"/>
              <a:t>j</a:t>
            </a:r>
            <a:r>
              <a:rPr lang="en-US" dirty="0" smtClean="0"/>
              <a:t> so that before </a:t>
            </a:r>
            <a:r>
              <a:rPr lang="en-US" dirty="0" err="1" smtClean="0"/>
              <a:t>j</a:t>
            </a:r>
            <a:r>
              <a:rPr lang="en-US" dirty="0" smtClean="0"/>
              <a:t>,</a:t>
            </a:r>
            <a:r>
              <a:rPr lang="en-US" dirty="0" smtClean="0"/>
              <a:t> i.e., </a:t>
            </a:r>
            <a:r>
              <a:rPr lang="en-US" dirty="0" err="1" smtClean="0"/>
              <a:t>i</a:t>
            </a:r>
            <a:r>
              <a:rPr lang="en-US" dirty="0" smtClean="0"/>
              <a:t> &lt; </a:t>
            </a:r>
            <a:r>
              <a:rPr lang="en-US" dirty="0" err="1" smtClean="0"/>
              <a:t>j</a:t>
            </a:r>
            <a:r>
              <a:rPr lang="en-US" dirty="0" smtClean="0"/>
              <a:t>, we </a:t>
            </a:r>
            <a:r>
              <a:rPr lang="en-US" dirty="0" smtClean="0"/>
              <a:t>have:</a:t>
            </a:r>
          </a:p>
          <a:p>
            <a:pPr algn="ctr"/>
            <a:r>
              <a:rPr lang="en-US" dirty="0" err="1" smtClean="0"/>
              <a:t>Ω</a:t>
            </a:r>
            <a:r>
              <a:rPr lang="en-US" baseline="-25000" dirty="0" err="1" smtClean="0"/>
              <a:t>i</a:t>
            </a:r>
            <a:r>
              <a:rPr lang="en-US" dirty="0" smtClean="0"/>
              <a:t> ⊇Ω</a:t>
            </a:r>
            <a:r>
              <a:rPr lang="en-US" baseline="-25000" dirty="0" smtClean="0"/>
              <a:t>i+1</a:t>
            </a:r>
          </a:p>
          <a:p>
            <a:r>
              <a:rPr lang="en-US" dirty="0" smtClean="0"/>
              <a:t>And after </a:t>
            </a:r>
            <a:r>
              <a:rPr lang="en-US" dirty="0" err="1" smtClean="0"/>
              <a:t>j</a:t>
            </a:r>
            <a:r>
              <a:rPr lang="en-US" dirty="0" smtClean="0"/>
              <a:t>,</a:t>
            </a:r>
            <a:r>
              <a:rPr lang="en-US" dirty="0" smtClean="0"/>
              <a:t> i.e., </a:t>
            </a:r>
            <a:r>
              <a:rPr lang="en-US" dirty="0" err="1" smtClean="0"/>
              <a:t>i</a:t>
            </a:r>
            <a:r>
              <a:rPr lang="en-US" dirty="0" smtClean="0"/>
              <a:t> ≥ </a:t>
            </a:r>
            <a:r>
              <a:rPr lang="en-US" dirty="0" err="1" smtClean="0"/>
              <a:t>j</a:t>
            </a:r>
            <a:r>
              <a:rPr lang="en-US" dirty="0" smtClean="0"/>
              <a:t>, we </a:t>
            </a:r>
            <a:r>
              <a:rPr lang="en-US" dirty="0" smtClean="0"/>
              <a:t>have</a:t>
            </a:r>
          </a:p>
          <a:p>
            <a:pPr algn="ctr"/>
            <a:r>
              <a:rPr lang="en-US" dirty="0" smtClean="0"/>
              <a:t>Ω</a:t>
            </a:r>
            <a:r>
              <a:rPr lang="en-US" baseline="-25000" dirty="0" smtClean="0"/>
              <a:t>i</a:t>
            </a:r>
            <a:r>
              <a:rPr lang="en-US" dirty="0" smtClean="0"/>
              <a:t>⊆Ω</a:t>
            </a:r>
            <a:r>
              <a:rPr lang="en-US" baseline="-25000" dirty="0" smtClean="0"/>
              <a:t>i+1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1" name="Straight Connector 90"/>
          <p:cNvCxnSpPr/>
          <p:nvPr/>
        </p:nvCxnSpPr>
        <p:spPr bwMode="auto">
          <a:xfrm>
            <a:off x="5962650" y="3333750"/>
            <a:ext cx="2882900" cy="3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253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0E1B4F9-A5CB-2E4F-A6D2-18C3C66EC3C3}" type="slidenum">
              <a:rPr lang="en-US" smtClean="0">
                <a:latin typeface="Arial" charset="0"/>
              </a:rPr>
              <a:pPr/>
              <a:t>19</a:t>
            </a:fld>
            <a:endParaRPr lang="en-US" smtClean="0">
              <a:latin typeface="Arial" charset="0"/>
            </a:endParaRPr>
          </a:p>
        </p:txBody>
      </p:sp>
      <p:sp>
        <p:nvSpPr>
          <p:cNvPr id="24" name="Oval 23"/>
          <p:cNvSpPr>
            <a:spLocks noChangeAspect="1"/>
          </p:cNvSpPr>
          <p:nvPr/>
        </p:nvSpPr>
        <p:spPr bwMode="auto">
          <a:xfrm>
            <a:off x="3390203" y="1278831"/>
            <a:ext cx="2751875" cy="2962373"/>
          </a:xfrm>
          <a:prstGeom prst="ellipse">
            <a:avLst/>
          </a:prstGeom>
          <a:solidFill>
            <a:srgbClr val="CCFFCC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28" name="Oval 27"/>
          <p:cNvSpPr>
            <a:spLocks noChangeAspect="1"/>
          </p:cNvSpPr>
          <p:nvPr/>
        </p:nvSpPr>
        <p:spPr bwMode="auto">
          <a:xfrm>
            <a:off x="3501189" y="2125966"/>
            <a:ext cx="2544277" cy="2738896"/>
          </a:xfrm>
          <a:prstGeom prst="ellipse">
            <a:avLst/>
          </a:prstGeom>
          <a:solidFill>
            <a:srgbClr val="3366FF">
              <a:alpha val="3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54350" y="302260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178550" y="300355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 bwMode="auto">
          <a:xfrm flipV="1">
            <a:off x="3492500" y="3340100"/>
            <a:ext cx="2546350" cy="381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 rot="10800000">
            <a:off x="5746750" y="2622550"/>
            <a:ext cx="395328" cy="2454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rot="10800000" flipV="1">
            <a:off x="4432300" y="2622549"/>
            <a:ext cx="1320800" cy="889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rot="10800000">
            <a:off x="3365500" y="1917701"/>
            <a:ext cx="1092202" cy="7810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 rot="16200000" flipV="1">
            <a:off x="3044825" y="1590675"/>
            <a:ext cx="463550" cy="203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flipV="1">
            <a:off x="3517900" y="2889250"/>
            <a:ext cx="2622550" cy="469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 flipV="1">
            <a:off x="3511550" y="2622550"/>
            <a:ext cx="2235200" cy="723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 flipV="1">
            <a:off x="3549650" y="2705100"/>
            <a:ext cx="895350" cy="622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rot="16200000" flipV="1">
            <a:off x="2743200" y="2552700"/>
            <a:ext cx="1403350" cy="1460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 rot="16200000" flipV="1">
            <a:off x="2384425" y="2270125"/>
            <a:ext cx="1905000" cy="3111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endCxn id="85" idx="2"/>
          </p:cNvCxnSpPr>
          <p:nvPr/>
        </p:nvCxnSpPr>
        <p:spPr bwMode="auto">
          <a:xfrm>
            <a:off x="539750" y="3365500"/>
            <a:ext cx="2882900" cy="3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Oval 91"/>
          <p:cNvSpPr>
            <a:spLocks noChangeAspect="1"/>
          </p:cNvSpPr>
          <p:nvPr/>
        </p:nvSpPr>
        <p:spPr bwMode="auto">
          <a:xfrm>
            <a:off x="5708651" y="257810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3" name="Oval 92"/>
          <p:cNvSpPr>
            <a:spLocks noChangeAspect="1"/>
          </p:cNvSpPr>
          <p:nvPr/>
        </p:nvSpPr>
        <p:spPr bwMode="auto">
          <a:xfrm>
            <a:off x="4394201" y="266700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4" name="Oval 93"/>
          <p:cNvSpPr>
            <a:spLocks noChangeAspect="1"/>
          </p:cNvSpPr>
          <p:nvPr/>
        </p:nvSpPr>
        <p:spPr bwMode="auto">
          <a:xfrm>
            <a:off x="3340101" y="188595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5" name="Oval 94"/>
          <p:cNvSpPr>
            <a:spLocks noChangeAspect="1"/>
          </p:cNvSpPr>
          <p:nvPr/>
        </p:nvSpPr>
        <p:spPr bwMode="auto">
          <a:xfrm>
            <a:off x="3130551" y="141605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619750" y="2209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2</a:t>
            </a:r>
            <a:endParaRPr lang="en-US" baseline="-25000" dirty="0"/>
          </a:p>
        </p:txBody>
      </p:sp>
      <p:sp>
        <p:nvSpPr>
          <p:cNvPr id="97" name="TextBox 96"/>
          <p:cNvSpPr txBox="1"/>
          <p:nvPr/>
        </p:nvSpPr>
        <p:spPr>
          <a:xfrm>
            <a:off x="4311650" y="22987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3</a:t>
            </a:r>
            <a:endParaRPr lang="en-US" baseline="-25000" dirty="0"/>
          </a:p>
        </p:txBody>
      </p:sp>
      <p:sp>
        <p:nvSpPr>
          <p:cNvPr id="98" name="TextBox 97"/>
          <p:cNvSpPr txBox="1"/>
          <p:nvPr/>
        </p:nvSpPr>
        <p:spPr>
          <a:xfrm>
            <a:off x="3314700" y="159385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4</a:t>
            </a:r>
            <a:endParaRPr lang="en-US" baseline="-25000" dirty="0"/>
          </a:p>
        </p:txBody>
      </p:sp>
      <p:sp>
        <p:nvSpPr>
          <p:cNvPr id="99" name="TextBox 98"/>
          <p:cNvSpPr txBox="1"/>
          <p:nvPr/>
        </p:nvSpPr>
        <p:spPr>
          <a:xfrm>
            <a:off x="2749550" y="1168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5</a:t>
            </a:r>
            <a:endParaRPr lang="en-US" baseline="-25000" dirty="0"/>
          </a:p>
        </p:txBody>
      </p:sp>
      <p:sp>
        <p:nvSpPr>
          <p:cNvPr id="100" name="Oval 99"/>
          <p:cNvSpPr>
            <a:spLocks noChangeAspect="1"/>
          </p:cNvSpPr>
          <p:nvPr/>
        </p:nvSpPr>
        <p:spPr bwMode="auto">
          <a:xfrm>
            <a:off x="6089651" y="283845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994400" y="25019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1</a:t>
            </a:r>
            <a:endParaRPr lang="en-US" baseline="-25000" dirty="0"/>
          </a:p>
        </p:txBody>
      </p:sp>
      <p:sp>
        <p:nvSpPr>
          <p:cNvPr id="103" name="Rectangle 102"/>
          <p:cNvSpPr/>
          <p:nvPr/>
        </p:nvSpPr>
        <p:spPr bwMode="auto">
          <a:xfrm>
            <a:off x="3092450" y="3378200"/>
            <a:ext cx="3943350" cy="274955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5937250" y="3270250"/>
            <a:ext cx="171450" cy="17145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85" name="Oval 84"/>
          <p:cNvSpPr/>
          <p:nvPr/>
        </p:nvSpPr>
        <p:spPr bwMode="auto">
          <a:xfrm>
            <a:off x="3422650" y="3282950"/>
            <a:ext cx="171450" cy="17145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07950" y="323850"/>
            <a:ext cx="2717800" cy="184665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Lemma 30</a:t>
            </a:r>
          </a:p>
          <a:p>
            <a:endParaRPr lang="en-US" dirty="0" smtClean="0"/>
          </a:p>
          <a:p>
            <a:r>
              <a:rPr lang="x-none" dirty="0" smtClean="0"/>
              <a:t>Specifically, in the example here, we have</a:t>
            </a:r>
            <a:endParaRPr lang="en-US" dirty="0" smtClean="0">
              <a:solidFill>
                <a:srgbClr val="0000FF"/>
              </a:solidFill>
            </a:endParaRPr>
          </a:p>
          <a:p>
            <a:endParaRPr lang="en-US" dirty="0" smtClean="0">
              <a:solidFill>
                <a:srgbClr val="0000FF"/>
              </a:solidFill>
            </a:endParaRPr>
          </a:p>
          <a:p>
            <a:pPr algn="ctr"/>
            <a:r>
              <a:rPr lang="en-US" dirty="0" smtClean="0"/>
              <a:t>Ω</a:t>
            </a:r>
            <a:r>
              <a:rPr lang="en-US" baseline="-25000" dirty="0" smtClean="0"/>
              <a:t>1</a:t>
            </a:r>
            <a:r>
              <a:rPr lang="en-US" dirty="0" smtClean="0"/>
              <a:t> ⊇Ω</a:t>
            </a:r>
            <a:r>
              <a:rPr lang="en-US" baseline="-25000" dirty="0" smtClean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FCAF0A-2815-BC47-BBEC-E76EA8340900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21507" name="Rectangle 3"/>
          <p:cNvSpPr>
            <a:spLocks noGrp="1"/>
          </p:cNvSpPr>
          <p:nvPr>
            <p:ph type="body" idx="4294967295"/>
          </p:nvPr>
        </p:nvSpPr>
        <p:spPr>
          <a:xfrm>
            <a:off x="368300" y="1693863"/>
            <a:ext cx="8453438" cy="4470400"/>
          </a:xfrm>
        </p:spPr>
        <p:txBody>
          <a:bodyPr/>
          <a:lstStyle/>
          <a:p>
            <a:pPr marL="365125" indent="-255588" eaLnBrk="1" hangingPunct="1">
              <a:lnSpc>
                <a:spcPct val="160000"/>
              </a:lnSpc>
              <a:buNone/>
            </a:pPr>
            <a:r>
              <a:rPr lang="en-CA" dirty="0" smtClean="0"/>
              <a:t>1. Sort </a:t>
            </a:r>
            <a:r>
              <a:rPr lang="en-CA" i="1" dirty="0" err="1" smtClean="0"/>
              <a:t>n</a:t>
            </a:r>
            <a:r>
              <a:rPr lang="en-CA" dirty="0" smtClean="0"/>
              <a:t> input sites by their </a:t>
            </a:r>
            <a:r>
              <a:rPr lang="en-CA" i="1" dirty="0" err="1" smtClean="0"/>
              <a:t>x</a:t>
            </a:r>
            <a:r>
              <a:rPr lang="en-CA" dirty="0" smtClean="0"/>
              <a:t>-coordinates</a:t>
            </a:r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457200" y="122238"/>
            <a:ext cx="850741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r>
              <a:rPr lang="en-CA" altLang="zh-CN" sz="3600" b="1" dirty="0" smtClean="0">
                <a:solidFill>
                  <a:schemeClr val="tx2"/>
                </a:solidFill>
                <a:ea typeface="宋体" charset="-122"/>
                <a:cs typeface="宋体" charset="-122"/>
              </a:rPr>
              <a:t>Algorithm pipeline</a:t>
            </a:r>
            <a:endParaRPr lang="zh-CN" altLang="en-CA" sz="3600" b="1" dirty="0">
              <a:solidFill>
                <a:schemeClr val="tx2"/>
              </a:solidFill>
              <a:ea typeface="宋体" charset="-122"/>
              <a:cs typeface="宋体" charset="-122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371600" y="39116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828800" y="32639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933700" y="45212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108200" y="52324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768600" y="34925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441700" y="40005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3060700" y="49403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254500" y="36957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6045200" y="55880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4927600" y="29337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7061200" y="50165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4724400" y="45212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6667500" y="41529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4584700" y="51689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7429500" y="33909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609600" y="5892800"/>
            <a:ext cx="8153400" cy="25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8318500" y="54991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/>
              <a:t>x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1" name="Straight Connector 90"/>
          <p:cNvCxnSpPr/>
          <p:nvPr/>
        </p:nvCxnSpPr>
        <p:spPr bwMode="auto">
          <a:xfrm>
            <a:off x="5962650" y="3333750"/>
            <a:ext cx="2882900" cy="3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253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0E1B4F9-A5CB-2E4F-A6D2-18C3C66EC3C3}" type="slidenum">
              <a:rPr lang="en-US" smtClean="0">
                <a:latin typeface="Arial" charset="0"/>
              </a:rPr>
              <a:pPr/>
              <a:t>20</a:t>
            </a:fld>
            <a:endParaRPr lang="en-US" smtClean="0">
              <a:latin typeface="Arial" charset="0"/>
            </a:endParaRPr>
          </a:p>
        </p:txBody>
      </p:sp>
      <p:sp>
        <p:nvSpPr>
          <p:cNvPr id="28" name="Oval 27"/>
          <p:cNvSpPr>
            <a:spLocks noChangeAspect="1"/>
          </p:cNvSpPr>
          <p:nvPr/>
        </p:nvSpPr>
        <p:spPr bwMode="auto">
          <a:xfrm>
            <a:off x="3501189" y="2125966"/>
            <a:ext cx="2544277" cy="2738896"/>
          </a:xfrm>
          <a:prstGeom prst="ellipse">
            <a:avLst/>
          </a:prstGeom>
          <a:solidFill>
            <a:srgbClr val="3366FF">
              <a:alpha val="3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29" name="Oval 28"/>
          <p:cNvSpPr>
            <a:spLocks noChangeAspect="1"/>
          </p:cNvSpPr>
          <p:nvPr/>
        </p:nvSpPr>
        <p:spPr bwMode="auto">
          <a:xfrm>
            <a:off x="3210413" y="2652616"/>
            <a:ext cx="3157414" cy="3398934"/>
          </a:xfrm>
          <a:prstGeom prst="ellipse">
            <a:avLst/>
          </a:prstGeom>
          <a:solidFill>
            <a:srgbClr val="FF6600">
              <a:alpha val="29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54350" y="302260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178550" y="300355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 bwMode="auto">
          <a:xfrm flipV="1">
            <a:off x="3492500" y="3340100"/>
            <a:ext cx="2546350" cy="381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 rot="10800000">
            <a:off x="5746750" y="2622550"/>
            <a:ext cx="395328" cy="2454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rot="10800000" flipV="1">
            <a:off x="4432300" y="2622549"/>
            <a:ext cx="1320800" cy="889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rot="10800000">
            <a:off x="3365500" y="1917701"/>
            <a:ext cx="1092202" cy="7810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 rot="16200000" flipV="1">
            <a:off x="3044825" y="1590675"/>
            <a:ext cx="463550" cy="203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flipV="1">
            <a:off x="3517900" y="2889250"/>
            <a:ext cx="2622550" cy="469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 flipV="1">
            <a:off x="3511550" y="2622550"/>
            <a:ext cx="2235200" cy="723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 flipV="1">
            <a:off x="3549650" y="2705100"/>
            <a:ext cx="895350" cy="622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rot="16200000" flipV="1">
            <a:off x="2743200" y="2552700"/>
            <a:ext cx="1403350" cy="1460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 rot="16200000" flipV="1">
            <a:off x="2384425" y="2270125"/>
            <a:ext cx="1905000" cy="3111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endCxn id="85" idx="2"/>
          </p:cNvCxnSpPr>
          <p:nvPr/>
        </p:nvCxnSpPr>
        <p:spPr bwMode="auto">
          <a:xfrm>
            <a:off x="539750" y="3365500"/>
            <a:ext cx="2882900" cy="3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Oval 91"/>
          <p:cNvSpPr>
            <a:spLocks noChangeAspect="1"/>
          </p:cNvSpPr>
          <p:nvPr/>
        </p:nvSpPr>
        <p:spPr bwMode="auto">
          <a:xfrm>
            <a:off x="5708651" y="257810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3" name="Oval 92"/>
          <p:cNvSpPr>
            <a:spLocks noChangeAspect="1"/>
          </p:cNvSpPr>
          <p:nvPr/>
        </p:nvSpPr>
        <p:spPr bwMode="auto">
          <a:xfrm>
            <a:off x="4394201" y="266700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4" name="Oval 93"/>
          <p:cNvSpPr>
            <a:spLocks noChangeAspect="1"/>
          </p:cNvSpPr>
          <p:nvPr/>
        </p:nvSpPr>
        <p:spPr bwMode="auto">
          <a:xfrm>
            <a:off x="3340101" y="188595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5" name="Oval 94"/>
          <p:cNvSpPr>
            <a:spLocks noChangeAspect="1"/>
          </p:cNvSpPr>
          <p:nvPr/>
        </p:nvSpPr>
        <p:spPr bwMode="auto">
          <a:xfrm>
            <a:off x="3130551" y="141605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619750" y="2209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2</a:t>
            </a:r>
            <a:endParaRPr lang="en-US" baseline="-25000" dirty="0"/>
          </a:p>
        </p:txBody>
      </p:sp>
      <p:sp>
        <p:nvSpPr>
          <p:cNvPr id="97" name="TextBox 96"/>
          <p:cNvSpPr txBox="1"/>
          <p:nvPr/>
        </p:nvSpPr>
        <p:spPr>
          <a:xfrm>
            <a:off x="4311650" y="22987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3</a:t>
            </a:r>
            <a:endParaRPr lang="en-US" baseline="-25000" dirty="0"/>
          </a:p>
        </p:txBody>
      </p:sp>
      <p:sp>
        <p:nvSpPr>
          <p:cNvPr id="98" name="TextBox 97"/>
          <p:cNvSpPr txBox="1"/>
          <p:nvPr/>
        </p:nvSpPr>
        <p:spPr>
          <a:xfrm>
            <a:off x="3314700" y="159385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4</a:t>
            </a:r>
            <a:endParaRPr lang="en-US" baseline="-25000" dirty="0"/>
          </a:p>
        </p:txBody>
      </p:sp>
      <p:sp>
        <p:nvSpPr>
          <p:cNvPr id="99" name="TextBox 98"/>
          <p:cNvSpPr txBox="1"/>
          <p:nvPr/>
        </p:nvSpPr>
        <p:spPr>
          <a:xfrm>
            <a:off x="2749550" y="1168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5</a:t>
            </a:r>
            <a:endParaRPr lang="en-US" baseline="-25000" dirty="0"/>
          </a:p>
        </p:txBody>
      </p:sp>
      <p:sp>
        <p:nvSpPr>
          <p:cNvPr id="100" name="Oval 99"/>
          <p:cNvSpPr>
            <a:spLocks noChangeAspect="1"/>
          </p:cNvSpPr>
          <p:nvPr/>
        </p:nvSpPr>
        <p:spPr bwMode="auto">
          <a:xfrm>
            <a:off x="6089651" y="283845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994400" y="25019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1</a:t>
            </a:r>
            <a:endParaRPr lang="en-US" baseline="-25000" dirty="0"/>
          </a:p>
        </p:txBody>
      </p:sp>
      <p:sp>
        <p:nvSpPr>
          <p:cNvPr id="103" name="Rectangle 102"/>
          <p:cNvSpPr/>
          <p:nvPr/>
        </p:nvSpPr>
        <p:spPr bwMode="auto">
          <a:xfrm>
            <a:off x="2565400" y="3390900"/>
            <a:ext cx="3943350" cy="274955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5937250" y="3270250"/>
            <a:ext cx="171450" cy="17145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85" name="Oval 84"/>
          <p:cNvSpPr/>
          <p:nvPr/>
        </p:nvSpPr>
        <p:spPr bwMode="auto">
          <a:xfrm>
            <a:off x="3422650" y="3282950"/>
            <a:ext cx="171450" cy="17145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07950" y="323850"/>
            <a:ext cx="2717800" cy="184665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Lemma 30</a:t>
            </a:r>
          </a:p>
          <a:p>
            <a:endParaRPr lang="en-US" dirty="0" smtClean="0"/>
          </a:p>
          <a:p>
            <a:r>
              <a:rPr lang="x-none" dirty="0" smtClean="0"/>
              <a:t>Specifically, in the example here, we have</a:t>
            </a:r>
            <a:endParaRPr lang="en-US" dirty="0" smtClean="0">
              <a:solidFill>
                <a:srgbClr val="0000FF"/>
              </a:solidFill>
            </a:endParaRPr>
          </a:p>
          <a:p>
            <a:endParaRPr lang="en-US" dirty="0" smtClean="0">
              <a:solidFill>
                <a:srgbClr val="0000FF"/>
              </a:solidFill>
            </a:endParaRPr>
          </a:p>
          <a:p>
            <a:pPr algn="ctr"/>
            <a:r>
              <a:rPr lang="en-US" dirty="0" smtClean="0"/>
              <a:t>Ω</a:t>
            </a:r>
            <a:r>
              <a:rPr lang="en-US" baseline="-25000" dirty="0" smtClean="0"/>
              <a:t>2</a:t>
            </a:r>
            <a:r>
              <a:rPr lang="en-US" dirty="0" smtClean="0"/>
              <a:t> ⊇Ω</a:t>
            </a:r>
            <a:r>
              <a:rPr lang="en-US" baseline="-25000" dirty="0" smtClean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1" name="Straight Connector 90"/>
          <p:cNvCxnSpPr/>
          <p:nvPr/>
        </p:nvCxnSpPr>
        <p:spPr bwMode="auto">
          <a:xfrm>
            <a:off x="5962650" y="3333750"/>
            <a:ext cx="2882900" cy="3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253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0E1B4F9-A5CB-2E4F-A6D2-18C3C66EC3C3}" type="slidenum">
              <a:rPr lang="en-US" smtClean="0">
                <a:latin typeface="Arial" charset="0"/>
              </a:rPr>
              <a:pPr/>
              <a:t>21</a:t>
            </a:fld>
            <a:endParaRPr lang="en-US" smtClean="0">
              <a:latin typeface="Arial" charset="0"/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 bwMode="auto">
          <a:xfrm>
            <a:off x="3278789" y="899439"/>
            <a:ext cx="2978783" cy="3206639"/>
          </a:xfrm>
          <a:prstGeom prst="ellipse">
            <a:avLst/>
          </a:prstGeom>
          <a:solidFill>
            <a:srgbClr val="FFFF00">
              <a:alpha val="6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29" name="Oval 28"/>
          <p:cNvSpPr>
            <a:spLocks noChangeAspect="1"/>
          </p:cNvSpPr>
          <p:nvPr/>
        </p:nvSpPr>
        <p:spPr bwMode="auto">
          <a:xfrm>
            <a:off x="3191363" y="2678016"/>
            <a:ext cx="3157414" cy="3398934"/>
          </a:xfrm>
          <a:prstGeom prst="ellipse">
            <a:avLst/>
          </a:prstGeom>
          <a:solidFill>
            <a:srgbClr val="FF6600">
              <a:alpha val="29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31" name="Oval 30"/>
          <p:cNvSpPr>
            <a:spLocks noChangeAspect="1"/>
          </p:cNvSpPr>
          <p:nvPr/>
        </p:nvSpPr>
        <p:spPr bwMode="auto">
          <a:xfrm>
            <a:off x="3067050" y="323850"/>
            <a:ext cx="3378200" cy="363660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54350" y="302260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178550" y="300355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 bwMode="auto">
          <a:xfrm flipV="1">
            <a:off x="3492500" y="3340100"/>
            <a:ext cx="2546350" cy="381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 rot="10800000">
            <a:off x="5746750" y="2622550"/>
            <a:ext cx="395328" cy="2454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rot="10800000" flipV="1">
            <a:off x="4432300" y="2622549"/>
            <a:ext cx="1320800" cy="889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rot="10800000">
            <a:off x="3365500" y="1917701"/>
            <a:ext cx="1092202" cy="7810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 rot="16200000" flipV="1">
            <a:off x="3044825" y="1590675"/>
            <a:ext cx="463550" cy="203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flipV="1">
            <a:off x="3517900" y="2889250"/>
            <a:ext cx="2622550" cy="469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 flipV="1">
            <a:off x="3511550" y="2622550"/>
            <a:ext cx="2235200" cy="723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 flipV="1">
            <a:off x="3549650" y="2705100"/>
            <a:ext cx="895350" cy="622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rot="16200000" flipV="1">
            <a:off x="2743200" y="2552700"/>
            <a:ext cx="1403350" cy="1460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 rot="16200000" flipV="1">
            <a:off x="2384425" y="2270125"/>
            <a:ext cx="1905000" cy="3111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endCxn id="85" idx="2"/>
          </p:cNvCxnSpPr>
          <p:nvPr/>
        </p:nvCxnSpPr>
        <p:spPr bwMode="auto">
          <a:xfrm>
            <a:off x="539750" y="3365500"/>
            <a:ext cx="2882900" cy="3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Oval 91"/>
          <p:cNvSpPr>
            <a:spLocks noChangeAspect="1"/>
          </p:cNvSpPr>
          <p:nvPr/>
        </p:nvSpPr>
        <p:spPr bwMode="auto">
          <a:xfrm>
            <a:off x="5708651" y="257810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3" name="Oval 92"/>
          <p:cNvSpPr>
            <a:spLocks noChangeAspect="1"/>
          </p:cNvSpPr>
          <p:nvPr/>
        </p:nvSpPr>
        <p:spPr bwMode="auto">
          <a:xfrm>
            <a:off x="4394201" y="266700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4" name="Oval 93"/>
          <p:cNvSpPr>
            <a:spLocks noChangeAspect="1"/>
          </p:cNvSpPr>
          <p:nvPr/>
        </p:nvSpPr>
        <p:spPr bwMode="auto">
          <a:xfrm>
            <a:off x="3340101" y="188595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5" name="Oval 94"/>
          <p:cNvSpPr>
            <a:spLocks noChangeAspect="1"/>
          </p:cNvSpPr>
          <p:nvPr/>
        </p:nvSpPr>
        <p:spPr bwMode="auto">
          <a:xfrm>
            <a:off x="3130551" y="141605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619750" y="2209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2</a:t>
            </a:r>
            <a:endParaRPr lang="en-US" baseline="-25000" dirty="0"/>
          </a:p>
        </p:txBody>
      </p:sp>
      <p:sp>
        <p:nvSpPr>
          <p:cNvPr id="97" name="TextBox 96"/>
          <p:cNvSpPr txBox="1"/>
          <p:nvPr/>
        </p:nvSpPr>
        <p:spPr>
          <a:xfrm>
            <a:off x="4311650" y="22987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3</a:t>
            </a:r>
            <a:endParaRPr lang="en-US" baseline="-25000" dirty="0"/>
          </a:p>
        </p:txBody>
      </p:sp>
      <p:sp>
        <p:nvSpPr>
          <p:cNvPr id="98" name="TextBox 97"/>
          <p:cNvSpPr txBox="1"/>
          <p:nvPr/>
        </p:nvSpPr>
        <p:spPr>
          <a:xfrm>
            <a:off x="3314700" y="159385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4</a:t>
            </a:r>
            <a:endParaRPr lang="en-US" baseline="-25000" dirty="0"/>
          </a:p>
        </p:txBody>
      </p:sp>
      <p:sp>
        <p:nvSpPr>
          <p:cNvPr id="99" name="TextBox 98"/>
          <p:cNvSpPr txBox="1"/>
          <p:nvPr/>
        </p:nvSpPr>
        <p:spPr>
          <a:xfrm>
            <a:off x="2749550" y="1168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5</a:t>
            </a:r>
            <a:endParaRPr lang="en-US" baseline="-25000" dirty="0"/>
          </a:p>
        </p:txBody>
      </p:sp>
      <p:sp>
        <p:nvSpPr>
          <p:cNvPr id="100" name="Oval 99"/>
          <p:cNvSpPr>
            <a:spLocks noChangeAspect="1"/>
          </p:cNvSpPr>
          <p:nvPr/>
        </p:nvSpPr>
        <p:spPr bwMode="auto">
          <a:xfrm>
            <a:off x="6089651" y="283845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994400" y="25019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1</a:t>
            </a:r>
            <a:endParaRPr lang="en-US" baseline="-25000" dirty="0"/>
          </a:p>
        </p:txBody>
      </p:sp>
      <p:sp>
        <p:nvSpPr>
          <p:cNvPr id="103" name="Rectangle 102"/>
          <p:cNvSpPr/>
          <p:nvPr/>
        </p:nvSpPr>
        <p:spPr bwMode="auto">
          <a:xfrm>
            <a:off x="2482850" y="3390900"/>
            <a:ext cx="3943350" cy="274955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5937250" y="3270250"/>
            <a:ext cx="171450" cy="17145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85" name="Oval 84"/>
          <p:cNvSpPr/>
          <p:nvPr/>
        </p:nvSpPr>
        <p:spPr bwMode="auto">
          <a:xfrm>
            <a:off x="3422650" y="3282950"/>
            <a:ext cx="171450" cy="17145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07950" y="323850"/>
            <a:ext cx="2717800" cy="21236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Lemma 30</a:t>
            </a:r>
          </a:p>
          <a:p>
            <a:endParaRPr lang="en-US" dirty="0" smtClean="0"/>
          </a:p>
          <a:p>
            <a:r>
              <a:rPr lang="x-none" dirty="0" smtClean="0"/>
              <a:t>Specifically, in the example here, but then a </a:t>
            </a:r>
            <a:r>
              <a:rPr lang="x-none" dirty="0" smtClean="0">
                <a:solidFill>
                  <a:srgbClr val="0000FF"/>
                </a:solidFill>
              </a:rPr>
              <a:t>switch </a:t>
            </a:r>
            <a:r>
              <a:rPr lang="x-none" dirty="0" smtClean="0"/>
              <a:t>at N</a:t>
            </a:r>
            <a:r>
              <a:rPr lang="x-none" baseline="-25000" dirty="0" smtClean="0"/>
              <a:t>3</a:t>
            </a:r>
            <a:r>
              <a:rPr lang="x-none" dirty="0" smtClean="0"/>
              <a:t>:</a:t>
            </a:r>
            <a:endParaRPr lang="en-US" dirty="0" smtClean="0">
              <a:solidFill>
                <a:srgbClr val="0000FF"/>
              </a:solidFill>
            </a:endParaRPr>
          </a:p>
          <a:p>
            <a:endParaRPr lang="en-US" dirty="0" smtClean="0">
              <a:solidFill>
                <a:srgbClr val="0000FF"/>
              </a:solidFill>
            </a:endParaRPr>
          </a:p>
          <a:p>
            <a:pPr algn="ctr"/>
            <a:r>
              <a:rPr lang="en-US" dirty="0" smtClean="0"/>
              <a:t>Ω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⊆</a:t>
            </a:r>
            <a:r>
              <a:rPr lang="en-US" dirty="0" smtClean="0"/>
              <a:t>Ω</a:t>
            </a:r>
            <a:r>
              <a:rPr lang="en-US" baseline="-25000" dirty="0" smtClean="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1" name="Straight Connector 90"/>
          <p:cNvCxnSpPr/>
          <p:nvPr/>
        </p:nvCxnSpPr>
        <p:spPr bwMode="auto">
          <a:xfrm>
            <a:off x="5962650" y="3333750"/>
            <a:ext cx="2882900" cy="3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253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0E1B4F9-A5CB-2E4F-A6D2-18C3C66EC3C3}" type="slidenum">
              <a:rPr lang="en-US" smtClean="0">
                <a:latin typeface="Arial" charset="0"/>
              </a:rPr>
              <a:pPr/>
              <a:t>22</a:t>
            </a:fld>
            <a:endParaRPr lang="en-US" smtClean="0">
              <a:latin typeface="Arial" charset="0"/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 bwMode="auto">
          <a:xfrm>
            <a:off x="3278789" y="899439"/>
            <a:ext cx="2978783" cy="3206639"/>
          </a:xfrm>
          <a:prstGeom prst="ellipse">
            <a:avLst/>
          </a:prstGeom>
          <a:solidFill>
            <a:srgbClr val="FFFF00">
              <a:alpha val="6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31" name="Oval 30"/>
          <p:cNvSpPr>
            <a:spLocks noChangeAspect="1"/>
          </p:cNvSpPr>
          <p:nvPr/>
        </p:nvSpPr>
        <p:spPr bwMode="auto">
          <a:xfrm>
            <a:off x="3067050" y="323850"/>
            <a:ext cx="3378200" cy="3636609"/>
          </a:xfrm>
          <a:prstGeom prst="ellipse">
            <a:avLst/>
          </a:prstGeom>
          <a:solidFill>
            <a:srgbClr val="3366FF">
              <a:alpha val="36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54350" y="302260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178550" y="300355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 bwMode="auto">
          <a:xfrm flipV="1">
            <a:off x="3492500" y="3340100"/>
            <a:ext cx="2546350" cy="381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 rot="10800000">
            <a:off x="5746750" y="2622550"/>
            <a:ext cx="395328" cy="2454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rot="10800000" flipV="1">
            <a:off x="4432300" y="2622549"/>
            <a:ext cx="1320800" cy="889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rot="10800000">
            <a:off x="3365500" y="1917701"/>
            <a:ext cx="1092202" cy="7810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 rot="16200000" flipV="1">
            <a:off x="3044825" y="1590675"/>
            <a:ext cx="463550" cy="203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flipV="1">
            <a:off x="3517900" y="2889250"/>
            <a:ext cx="2622550" cy="469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 flipV="1">
            <a:off x="3511550" y="2622550"/>
            <a:ext cx="2235200" cy="723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 flipV="1">
            <a:off x="3549650" y="2705100"/>
            <a:ext cx="895350" cy="622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rot="16200000" flipV="1">
            <a:off x="2743200" y="2552700"/>
            <a:ext cx="1403350" cy="1460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 rot="16200000" flipV="1">
            <a:off x="2384425" y="2270125"/>
            <a:ext cx="1905000" cy="3111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endCxn id="85" idx="2"/>
          </p:cNvCxnSpPr>
          <p:nvPr/>
        </p:nvCxnSpPr>
        <p:spPr bwMode="auto">
          <a:xfrm>
            <a:off x="539750" y="3365500"/>
            <a:ext cx="2882900" cy="3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Oval 91"/>
          <p:cNvSpPr>
            <a:spLocks noChangeAspect="1"/>
          </p:cNvSpPr>
          <p:nvPr/>
        </p:nvSpPr>
        <p:spPr bwMode="auto">
          <a:xfrm>
            <a:off x="5708651" y="257810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3" name="Oval 92"/>
          <p:cNvSpPr>
            <a:spLocks noChangeAspect="1"/>
          </p:cNvSpPr>
          <p:nvPr/>
        </p:nvSpPr>
        <p:spPr bwMode="auto">
          <a:xfrm>
            <a:off x="4394201" y="266700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4" name="Oval 93"/>
          <p:cNvSpPr>
            <a:spLocks noChangeAspect="1"/>
          </p:cNvSpPr>
          <p:nvPr/>
        </p:nvSpPr>
        <p:spPr bwMode="auto">
          <a:xfrm>
            <a:off x="3340101" y="188595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5" name="Oval 94"/>
          <p:cNvSpPr>
            <a:spLocks noChangeAspect="1"/>
          </p:cNvSpPr>
          <p:nvPr/>
        </p:nvSpPr>
        <p:spPr bwMode="auto">
          <a:xfrm>
            <a:off x="3130551" y="141605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619750" y="2209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2</a:t>
            </a:r>
            <a:endParaRPr lang="en-US" baseline="-25000" dirty="0"/>
          </a:p>
        </p:txBody>
      </p:sp>
      <p:sp>
        <p:nvSpPr>
          <p:cNvPr id="97" name="TextBox 96"/>
          <p:cNvSpPr txBox="1"/>
          <p:nvPr/>
        </p:nvSpPr>
        <p:spPr>
          <a:xfrm>
            <a:off x="4311650" y="22987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3</a:t>
            </a:r>
            <a:endParaRPr lang="en-US" baseline="-25000" dirty="0"/>
          </a:p>
        </p:txBody>
      </p:sp>
      <p:sp>
        <p:nvSpPr>
          <p:cNvPr id="98" name="TextBox 97"/>
          <p:cNvSpPr txBox="1"/>
          <p:nvPr/>
        </p:nvSpPr>
        <p:spPr>
          <a:xfrm>
            <a:off x="3314700" y="159385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4</a:t>
            </a:r>
            <a:endParaRPr lang="en-US" baseline="-25000" dirty="0"/>
          </a:p>
        </p:txBody>
      </p:sp>
      <p:sp>
        <p:nvSpPr>
          <p:cNvPr id="99" name="TextBox 98"/>
          <p:cNvSpPr txBox="1"/>
          <p:nvPr/>
        </p:nvSpPr>
        <p:spPr>
          <a:xfrm>
            <a:off x="2749550" y="1168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5</a:t>
            </a:r>
            <a:endParaRPr lang="en-US" baseline="-25000" dirty="0"/>
          </a:p>
        </p:txBody>
      </p:sp>
      <p:sp>
        <p:nvSpPr>
          <p:cNvPr id="100" name="Oval 99"/>
          <p:cNvSpPr>
            <a:spLocks noChangeAspect="1"/>
          </p:cNvSpPr>
          <p:nvPr/>
        </p:nvSpPr>
        <p:spPr bwMode="auto">
          <a:xfrm>
            <a:off x="6089651" y="283845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994400" y="25019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1</a:t>
            </a:r>
            <a:endParaRPr lang="en-US" baseline="-25000" dirty="0"/>
          </a:p>
        </p:txBody>
      </p:sp>
      <p:sp>
        <p:nvSpPr>
          <p:cNvPr id="103" name="Rectangle 102"/>
          <p:cNvSpPr/>
          <p:nvPr/>
        </p:nvSpPr>
        <p:spPr bwMode="auto">
          <a:xfrm>
            <a:off x="2997200" y="3390900"/>
            <a:ext cx="3943350" cy="274955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5937250" y="3270250"/>
            <a:ext cx="171450" cy="17145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85" name="Oval 84"/>
          <p:cNvSpPr/>
          <p:nvPr/>
        </p:nvSpPr>
        <p:spPr bwMode="auto">
          <a:xfrm>
            <a:off x="3422650" y="3282950"/>
            <a:ext cx="171450" cy="17145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07950" y="323850"/>
            <a:ext cx="2717800" cy="21236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Lemma 30</a:t>
            </a:r>
          </a:p>
          <a:p>
            <a:endParaRPr lang="en-US" dirty="0" smtClean="0"/>
          </a:p>
          <a:p>
            <a:r>
              <a:rPr lang="x-none" dirty="0" smtClean="0"/>
              <a:t>Then the containment does not switch back any more, we have</a:t>
            </a:r>
            <a:endParaRPr lang="en-US" dirty="0" smtClean="0">
              <a:solidFill>
                <a:srgbClr val="0000FF"/>
              </a:solidFill>
            </a:endParaRPr>
          </a:p>
          <a:p>
            <a:endParaRPr lang="en-US" dirty="0" smtClean="0">
              <a:solidFill>
                <a:srgbClr val="0000FF"/>
              </a:solidFill>
            </a:endParaRPr>
          </a:p>
          <a:p>
            <a:pPr algn="ctr"/>
            <a:r>
              <a:rPr lang="en-US" dirty="0" smtClean="0"/>
              <a:t>Ω</a:t>
            </a:r>
            <a:r>
              <a:rPr lang="en-US" baseline="-25000" dirty="0" smtClean="0"/>
              <a:t>4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⊆</a:t>
            </a:r>
            <a:r>
              <a:rPr lang="en-US" dirty="0" smtClean="0"/>
              <a:t>Ω</a:t>
            </a:r>
            <a:r>
              <a:rPr lang="en-US" baseline="-25000" dirty="0" smtClean="0"/>
              <a:t>5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1" name="Straight Connector 90"/>
          <p:cNvCxnSpPr/>
          <p:nvPr/>
        </p:nvCxnSpPr>
        <p:spPr bwMode="auto">
          <a:xfrm>
            <a:off x="5962650" y="3333750"/>
            <a:ext cx="2882900" cy="3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253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0E1B4F9-A5CB-2E4F-A6D2-18C3C66EC3C3}" type="slidenum">
              <a:rPr lang="en-US" smtClean="0">
                <a:latin typeface="Arial" charset="0"/>
              </a:rPr>
              <a:pPr/>
              <a:t>23</a:t>
            </a:fld>
            <a:endParaRPr lang="en-US" smtClean="0">
              <a:latin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54350" y="302260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178550" y="300355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 bwMode="auto">
          <a:xfrm flipV="1">
            <a:off x="3492500" y="3340100"/>
            <a:ext cx="2546350" cy="381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 rot="10800000">
            <a:off x="5746750" y="2622550"/>
            <a:ext cx="395328" cy="2454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rot="10800000" flipV="1">
            <a:off x="4432300" y="2622549"/>
            <a:ext cx="1320800" cy="889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rot="10800000">
            <a:off x="3365500" y="1917701"/>
            <a:ext cx="1092202" cy="7810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 rot="16200000" flipV="1">
            <a:off x="3044825" y="1590675"/>
            <a:ext cx="463550" cy="203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flipV="1">
            <a:off x="3517900" y="2889250"/>
            <a:ext cx="2622550" cy="469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 flipV="1">
            <a:off x="3511550" y="2622550"/>
            <a:ext cx="2235200" cy="723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 flipV="1">
            <a:off x="3549650" y="2705100"/>
            <a:ext cx="895350" cy="622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rot="16200000" flipV="1">
            <a:off x="2743200" y="2552700"/>
            <a:ext cx="1403350" cy="1460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 rot="16200000" flipV="1">
            <a:off x="2384425" y="2270125"/>
            <a:ext cx="1905000" cy="3111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endCxn id="85" idx="2"/>
          </p:cNvCxnSpPr>
          <p:nvPr/>
        </p:nvCxnSpPr>
        <p:spPr bwMode="auto">
          <a:xfrm>
            <a:off x="539750" y="3365500"/>
            <a:ext cx="2882900" cy="3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Oval 91"/>
          <p:cNvSpPr>
            <a:spLocks noChangeAspect="1"/>
          </p:cNvSpPr>
          <p:nvPr/>
        </p:nvSpPr>
        <p:spPr bwMode="auto">
          <a:xfrm>
            <a:off x="5708651" y="257810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3" name="Oval 92"/>
          <p:cNvSpPr>
            <a:spLocks noChangeAspect="1"/>
          </p:cNvSpPr>
          <p:nvPr/>
        </p:nvSpPr>
        <p:spPr bwMode="auto">
          <a:xfrm>
            <a:off x="4394201" y="266700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4" name="Oval 93"/>
          <p:cNvSpPr>
            <a:spLocks noChangeAspect="1"/>
          </p:cNvSpPr>
          <p:nvPr/>
        </p:nvSpPr>
        <p:spPr bwMode="auto">
          <a:xfrm>
            <a:off x="3340101" y="188595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5" name="Oval 94"/>
          <p:cNvSpPr>
            <a:spLocks noChangeAspect="1"/>
          </p:cNvSpPr>
          <p:nvPr/>
        </p:nvSpPr>
        <p:spPr bwMode="auto">
          <a:xfrm>
            <a:off x="3130551" y="141605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619750" y="2209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2</a:t>
            </a:r>
            <a:endParaRPr lang="en-US" baseline="-25000" dirty="0"/>
          </a:p>
        </p:txBody>
      </p:sp>
      <p:sp>
        <p:nvSpPr>
          <p:cNvPr id="97" name="TextBox 96"/>
          <p:cNvSpPr txBox="1"/>
          <p:nvPr/>
        </p:nvSpPr>
        <p:spPr>
          <a:xfrm>
            <a:off x="4311650" y="22987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3</a:t>
            </a:r>
            <a:endParaRPr lang="en-US" baseline="-25000" dirty="0"/>
          </a:p>
        </p:txBody>
      </p:sp>
      <p:sp>
        <p:nvSpPr>
          <p:cNvPr id="98" name="TextBox 97"/>
          <p:cNvSpPr txBox="1"/>
          <p:nvPr/>
        </p:nvSpPr>
        <p:spPr>
          <a:xfrm>
            <a:off x="3314700" y="159385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4</a:t>
            </a:r>
            <a:endParaRPr lang="en-US" baseline="-25000" dirty="0"/>
          </a:p>
        </p:txBody>
      </p:sp>
      <p:sp>
        <p:nvSpPr>
          <p:cNvPr id="99" name="TextBox 98"/>
          <p:cNvSpPr txBox="1"/>
          <p:nvPr/>
        </p:nvSpPr>
        <p:spPr>
          <a:xfrm>
            <a:off x="2749550" y="1168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5</a:t>
            </a:r>
            <a:endParaRPr lang="en-US" baseline="-25000" dirty="0"/>
          </a:p>
        </p:txBody>
      </p:sp>
      <p:sp>
        <p:nvSpPr>
          <p:cNvPr id="100" name="Oval 99"/>
          <p:cNvSpPr>
            <a:spLocks noChangeAspect="1"/>
          </p:cNvSpPr>
          <p:nvPr/>
        </p:nvSpPr>
        <p:spPr bwMode="auto">
          <a:xfrm>
            <a:off x="6089651" y="283845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994400" y="25019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1</a:t>
            </a:r>
            <a:endParaRPr lang="en-US" baseline="-25000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2482850" y="3390900"/>
            <a:ext cx="3943350" cy="274955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85" name="Oval 84"/>
          <p:cNvSpPr/>
          <p:nvPr/>
        </p:nvSpPr>
        <p:spPr bwMode="auto">
          <a:xfrm>
            <a:off x="3422650" y="3282950"/>
            <a:ext cx="171450" cy="17145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5937250" y="3270250"/>
            <a:ext cx="171450" cy="17145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61" name="Straight Connector 60"/>
          <p:cNvCxnSpPr/>
          <p:nvPr/>
        </p:nvCxnSpPr>
        <p:spPr bwMode="auto">
          <a:xfrm flipV="1">
            <a:off x="3225800" y="2178050"/>
            <a:ext cx="5137150" cy="1790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7975600" y="186690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8134350" y="217170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</a:t>
            </a:r>
            <a:endParaRPr lang="en-US" dirty="0"/>
          </a:p>
        </p:txBody>
      </p:sp>
      <p:sp>
        <p:nvSpPr>
          <p:cNvPr id="43" name="Oval 42"/>
          <p:cNvSpPr/>
          <p:nvPr/>
        </p:nvSpPr>
        <p:spPr bwMode="auto">
          <a:xfrm>
            <a:off x="4146550" y="2197100"/>
            <a:ext cx="762000" cy="749300"/>
          </a:xfrm>
          <a:prstGeom prst="ellips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457200" y="3905250"/>
            <a:ext cx="827405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Lemma 30</a:t>
            </a:r>
          </a:p>
          <a:p>
            <a:endParaRPr lang="en-US" dirty="0" smtClean="0"/>
          </a:p>
          <a:p>
            <a:r>
              <a:rPr lang="x-none" dirty="0" smtClean="0"/>
              <a:t>The </a:t>
            </a:r>
            <a:r>
              <a:rPr lang="x-none" dirty="0" smtClean="0">
                <a:solidFill>
                  <a:srgbClr val="0000FF"/>
                </a:solidFill>
              </a:rPr>
              <a:t>switching point N</a:t>
            </a:r>
            <a:r>
              <a:rPr lang="x-none" baseline="-25000" dirty="0" smtClean="0">
                <a:solidFill>
                  <a:srgbClr val="0000FF"/>
                </a:solidFill>
              </a:rPr>
              <a:t>3</a:t>
            </a:r>
            <a:r>
              <a:rPr lang="x-none" dirty="0" smtClean="0">
                <a:solidFill>
                  <a:srgbClr val="0000FF"/>
                </a:solidFill>
              </a:rPr>
              <a:t> </a:t>
            </a:r>
            <a:r>
              <a:rPr lang="x-none" dirty="0" smtClean="0"/>
              <a:t>is special. It is the </a:t>
            </a:r>
            <a:r>
              <a:rPr lang="x-none" dirty="0" smtClean="0">
                <a:solidFill>
                  <a:srgbClr val="0000FF"/>
                </a:solidFill>
              </a:rPr>
              <a:t>candidate </a:t>
            </a:r>
            <a:r>
              <a:rPr lang="x-none" dirty="0" smtClean="0"/>
              <a:t>(on the L side) for B as the </a:t>
            </a:r>
            <a:r>
              <a:rPr lang="x-none" dirty="0" smtClean="0">
                <a:solidFill>
                  <a:srgbClr val="0000FF"/>
                </a:solidFill>
              </a:rPr>
              <a:t>next basel.</a:t>
            </a:r>
          </a:p>
          <a:p>
            <a:endParaRPr lang="x-none" dirty="0" smtClean="0"/>
          </a:p>
          <a:p>
            <a:r>
              <a:rPr lang="x-none" dirty="0" smtClean="0"/>
              <a:t>There is also a similar candidate on the R side for A, as the next basel.</a:t>
            </a:r>
          </a:p>
          <a:p>
            <a:endParaRPr lang="x-non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1" name="Straight Connector 90"/>
          <p:cNvCxnSpPr/>
          <p:nvPr/>
        </p:nvCxnSpPr>
        <p:spPr bwMode="auto">
          <a:xfrm>
            <a:off x="5962650" y="3333750"/>
            <a:ext cx="2882900" cy="3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253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0E1B4F9-A5CB-2E4F-A6D2-18C3C66EC3C3}" type="slidenum">
              <a:rPr lang="en-US" smtClean="0">
                <a:latin typeface="Arial" charset="0"/>
              </a:rPr>
              <a:pPr/>
              <a:t>24</a:t>
            </a:fld>
            <a:endParaRPr lang="en-US" smtClean="0">
              <a:latin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54350" y="302260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178550" y="300355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 bwMode="auto">
          <a:xfrm flipV="1">
            <a:off x="3492500" y="3340100"/>
            <a:ext cx="2546350" cy="381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 rot="10800000">
            <a:off x="5746750" y="2622550"/>
            <a:ext cx="395328" cy="2454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rot="10800000" flipV="1">
            <a:off x="4432300" y="2622549"/>
            <a:ext cx="1320800" cy="889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rot="10800000">
            <a:off x="3365500" y="1917701"/>
            <a:ext cx="1092202" cy="7810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 rot="16200000" flipV="1">
            <a:off x="3044825" y="1590675"/>
            <a:ext cx="463550" cy="203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flipV="1">
            <a:off x="3517900" y="2889250"/>
            <a:ext cx="2622550" cy="469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 flipV="1">
            <a:off x="3511550" y="2622550"/>
            <a:ext cx="2235200" cy="723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 flipV="1">
            <a:off x="3549650" y="2705100"/>
            <a:ext cx="895350" cy="622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rot="16200000" flipV="1">
            <a:off x="2743200" y="2552700"/>
            <a:ext cx="1403350" cy="1460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 rot="16200000" flipV="1">
            <a:off x="2384425" y="2270125"/>
            <a:ext cx="1905000" cy="3111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endCxn id="85" idx="2"/>
          </p:cNvCxnSpPr>
          <p:nvPr/>
        </p:nvCxnSpPr>
        <p:spPr bwMode="auto">
          <a:xfrm>
            <a:off x="539750" y="3365500"/>
            <a:ext cx="2882900" cy="3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Oval 91"/>
          <p:cNvSpPr>
            <a:spLocks noChangeAspect="1"/>
          </p:cNvSpPr>
          <p:nvPr/>
        </p:nvSpPr>
        <p:spPr bwMode="auto">
          <a:xfrm>
            <a:off x="5708651" y="257810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3" name="Oval 92"/>
          <p:cNvSpPr>
            <a:spLocks noChangeAspect="1"/>
          </p:cNvSpPr>
          <p:nvPr/>
        </p:nvSpPr>
        <p:spPr bwMode="auto">
          <a:xfrm>
            <a:off x="4394201" y="266700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4" name="Oval 93"/>
          <p:cNvSpPr>
            <a:spLocks noChangeAspect="1"/>
          </p:cNvSpPr>
          <p:nvPr/>
        </p:nvSpPr>
        <p:spPr bwMode="auto">
          <a:xfrm>
            <a:off x="3340101" y="188595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5" name="Oval 94"/>
          <p:cNvSpPr>
            <a:spLocks noChangeAspect="1"/>
          </p:cNvSpPr>
          <p:nvPr/>
        </p:nvSpPr>
        <p:spPr bwMode="auto">
          <a:xfrm>
            <a:off x="3130551" y="141605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619750" y="2209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2</a:t>
            </a:r>
            <a:endParaRPr lang="en-US" baseline="-25000" dirty="0"/>
          </a:p>
        </p:txBody>
      </p:sp>
      <p:sp>
        <p:nvSpPr>
          <p:cNvPr id="97" name="TextBox 96"/>
          <p:cNvSpPr txBox="1"/>
          <p:nvPr/>
        </p:nvSpPr>
        <p:spPr>
          <a:xfrm>
            <a:off x="4311650" y="22987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3</a:t>
            </a:r>
            <a:endParaRPr lang="en-US" baseline="-25000" dirty="0"/>
          </a:p>
        </p:txBody>
      </p:sp>
      <p:sp>
        <p:nvSpPr>
          <p:cNvPr id="98" name="TextBox 97"/>
          <p:cNvSpPr txBox="1"/>
          <p:nvPr/>
        </p:nvSpPr>
        <p:spPr>
          <a:xfrm>
            <a:off x="3314700" y="159385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4</a:t>
            </a:r>
            <a:endParaRPr lang="en-US" baseline="-25000" dirty="0"/>
          </a:p>
        </p:txBody>
      </p:sp>
      <p:sp>
        <p:nvSpPr>
          <p:cNvPr id="99" name="TextBox 98"/>
          <p:cNvSpPr txBox="1"/>
          <p:nvPr/>
        </p:nvSpPr>
        <p:spPr>
          <a:xfrm>
            <a:off x="2749550" y="1168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5</a:t>
            </a:r>
            <a:endParaRPr lang="en-US" baseline="-25000" dirty="0"/>
          </a:p>
        </p:txBody>
      </p:sp>
      <p:sp>
        <p:nvSpPr>
          <p:cNvPr id="100" name="Oval 99"/>
          <p:cNvSpPr>
            <a:spLocks noChangeAspect="1"/>
          </p:cNvSpPr>
          <p:nvPr/>
        </p:nvSpPr>
        <p:spPr bwMode="auto">
          <a:xfrm>
            <a:off x="6089651" y="283845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994400" y="25019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1</a:t>
            </a:r>
            <a:endParaRPr lang="en-US" baseline="-25000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2482850" y="3390900"/>
            <a:ext cx="3943350" cy="274955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85" name="Oval 84"/>
          <p:cNvSpPr/>
          <p:nvPr/>
        </p:nvSpPr>
        <p:spPr bwMode="auto">
          <a:xfrm>
            <a:off x="3422650" y="3282950"/>
            <a:ext cx="171450" cy="17145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5937250" y="3270250"/>
            <a:ext cx="171450" cy="17145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61" name="Straight Connector 60"/>
          <p:cNvCxnSpPr/>
          <p:nvPr/>
        </p:nvCxnSpPr>
        <p:spPr bwMode="auto">
          <a:xfrm flipV="1">
            <a:off x="3225800" y="2178050"/>
            <a:ext cx="5137150" cy="1790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7975600" y="186690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8134350" y="217170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482600" y="4057650"/>
            <a:ext cx="838835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Lemma 30</a:t>
            </a:r>
          </a:p>
          <a:p>
            <a:endParaRPr lang="en-US" dirty="0" smtClean="0"/>
          </a:p>
          <a:p>
            <a:r>
              <a:rPr lang="x-none" dirty="0" smtClean="0"/>
              <a:t>If N</a:t>
            </a:r>
            <a:r>
              <a:rPr lang="x-none" baseline="-25000" dirty="0" smtClean="0"/>
              <a:t>3</a:t>
            </a:r>
            <a:r>
              <a:rPr lang="x-none" dirty="0" smtClean="0"/>
              <a:t> were chosen</a:t>
            </a:r>
            <a:r>
              <a:rPr lang="en-CA" dirty="0" smtClean="0"/>
              <a:t>, </a:t>
            </a:r>
            <a:r>
              <a:rPr lang="x-none" dirty="0" smtClean="0"/>
              <a:t>then edges AN</a:t>
            </a:r>
            <a:r>
              <a:rPr lang="x-none" baseline="-25000" dirty="0" smtClean="0"/>
              <a:t>1</a:t>
            </a:r>
            <a:r>
              <a:rPr lang="x-none" dirty="0" smtClean="0"/>
              <a:t> and AN</a:t>
            </a:r>
            <a:r>
              <a:rPr lang="x-none" baseline="-25000" dirty="0" smtClean="0"/>
              <a:t>2</a:t>
            </a:r>
            <a:r>
              <a:rPr lang="x-none" dirty="0" smtClean="0"/>
              <a:t> </a:t>
            </a:r>
            <a:r>
              <a:rPr lang="x-none" dirty="0" smtClean="0"/>
              <a:t>w</a:t>
            </a:r>
            <a:r>
              <a:rPr lang="en-CA" dirty="0" err="1" smtClean="0"/>
              <a:t>ould</a:t>
            </a:r>
            <a:r>
              <a:rPr lang="x-none" dirty="0" smtClean="0"/>
              <a:t> </a:t>
            </a:r>
            <a:r>
              <a:rPr lang="x-none" dirty="0" smtClean="0"/>
              <a:t>be </a:t>
            </a:r>
            <a:r>
              <a:rPr lang="x-none" dirty="0" smtClean="0"/>
              <a:t>deleted</a:t>
            </a:r>
            <a:r>
              <a:rPr lang="en-CA" dirty="0" smtClean="0"/>
              <a:t>, since they cannot be </a:t>
            </a:r>
            <a:r>
              <a:rPr lang="en-CA" dirty="0" err="1" smtClean="0"/>
              <a:t>Delaunary</a:t>
            </a:r>
            <a:r>
              <a:rPr lang="en-CA" dirty="0" smtClean="0"/>
              <a:t>. </a:t>
            </a:r>
            <a:r>
              <a:rPr lang="x-none" dirty="0" smtClean="0"/>
              <a:t>N</a:t>
            </a:r>
            <a:r>
              <a:rPr lang="x-none" baseline="-25000" dirty="0" smtClean="0"/>
              <a:t>3</a:t>
            </a:r>
            <a:r>
              <a:rPr lang="x-none" dirty="0" smtClean="0"/>
              <a:t> </a:t>
            </a:r>
            <a:r>
              <a:rPr lang="x-none" dirty="0" smtClean="0"/>
              <a:t>becomes the next </a:t>
            </a:r>
            <a:r>
              <a:rPr lang="x-none" dirty="0" smtClean="0"/>
              <a:t>A</a:t>
            </a:r>
            <a:r>
              <a:rPr lang="en-CA" dirty="0" smtClean="0"/>
              <a:t> to form the next </a:t>
            </a:r>
            <a:r>
              <a:rPr lang="en-CA" dirty="0" err="1" smtClean="0"/>
              <a:t>basel</a:t>
            </a:r>
            <a:r>
              <a:rPr lang="en-CA" dirty="0" smtClean="0"/>
              <a:t> edge.</a:t>
            </a:r>
            <a:r>
              <a:rPr lang="x-none" dirty="0" smtClean="0"/>
              <a:t> </a:t>
            </a:r>
            <a:r>
              <a:rPr lang="en-CA" dirty="0" smtClean="0"/>
              <a:t>W</a:t>
            </a:r>
            <a:r>
              <a:rPr lang="x-none" dirty="0" smtClean="0"/>
              <a:t>e </a:t>
            </a:r>
            <a:r>
              <a:rPr lang="x-none" dirty="0" smtClean="0"/>
              <a:t>will start at </a:t>
            </a:r>
            <a:r>
              <a:rPr lang="x-none" dirty="0" smtClean="0"/>
              <a:t>t</a:t>
            </a:r>
            <a:r>
              <a:rPr lang="en-CA" dirty="0" smtClean="0"/>
              <a:t>he new AB </a:t>
            </a:r>
            <a:r>
              <a:rPr lang="x-none" dirty="0" smtClean="0"/>
              <a:t>and </a:t>
            </a:r>
            <a:r>
              <a:rPr lang="x-none" dirty="0" smtClean="0"/>
              <a:t>repeat …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Connector 34"/>
          <p:cNvCxnSpPr>
            <a:stCxn id="93" idx="1"/>
            <a:endCxn id="86" idx="1"/>
          </p:cNvCxnSpPr>
          <p:nvPr/>
        </p:nvCxnSpPr>
        <p:spPr bwMode="auto">
          <a:xfrm rot="16200000" flipH="1">
            <a:off x="4876654" y="2209655"/>
            <a:ext cx="615803" cy="155560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/>
          <p:cNvCxnSpPr/>
          <p:nvPr/>
        </p:nvCxnSpPr>
        <p:spPr bwMode="auto">
          <a:xfrm>
            <a:off x="5962650" y="3333750"/>
            <a:ext cx="2882900" cy="3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253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0E1B4F9-A5CB-2E4F-A6D2-18C3C66EC3C3}" type="slidenum">
              <a:rPr lang="en-US" smtClean="0">
                <a:latin typeface="Arial" charset="0"/>
              </a:rPr>
              <a:pPr/>
              <a:t>25</a:t>
            </a:fld>
            <a:endParaRPr lang="en-US" smtClean="0">
              <a:latin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178550" y="300355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 bwMode="auto">
          <a:xfrm flipV="1">
            <a:off x="3492500" y="3340100"/>
            <a:ext cx="2546350" cy="381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 rot="10800000">
            <a:off x="5746750" y="2622550"/>
            <a:ext cx="395328" cy="2454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rot="10800000" flipV="1">
            <a:off x="4432300" y="2622549"/>
            <a:ext cx="1320800" cy="889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rot="10800000">
            <a:off x="3365500" y="1917701"/>
            <a:ext cx="1092202" cy="7810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 rot="16200000" flipV="1">
            <a:off x="3044825" y="1590675"/>
            <a:ext cx="463550" cy="203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 flipV="1">
            <a:off x="3549650" y="2705100"/>
            <a:ext cx="895350" cy="622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rot="16200000" flipV="1">
            <a:off x="2743200" y="2552700"/>
            <a:ext cx="1403350" cy="1460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 rot="16200000" flipV="1">
            <a:off x="2384425" y="2270125"/>
            <a:ext cx="1905000" cy="3111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endCxn id="85" idx="2"/>
          </p:cNvCxnSpPr>
          <p:nvPr/>
        </p:nvCxnSpPr>
        <p:spPr bwMode="auto">
          <a:xfrm>
            <a:off x="539750" y="3365500"/>
            <a:ext cx="2882900" cy="3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Oval 91"/>
          <p:cNvSpPr>
            <a:spLocks noChangeAspect="1"/>
          </p:cNvSpPr>
          <p:nvPr/>
        </p:nvSpPr>
        <p:spPr bwMode="auto">
          <a:xfrm>
            <a:off x="5708651" y="257810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3" name="Oval 92"/>
          <p:cNvSpPr>
            <a:spLocks noChangeAspect="1"/>
          </p:cNvSpPr>
          <p:nvPr/>
        </p:nvSpPr>
        <p:spPr bwMode="auto">
          <a:xfrm>
            <a:off x="4394201" y="266700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4" name="Oval 93"/>
          <p:cNvSpPr>
            <a:spLocks noChangeAspect="1"/>
          </p:cNvSpPr>
          <p:nvPr/>
        </p:nvSpPr>
        <p:spPr bwMode="auto">
          <a:xfrm>
            <a:off x="3340101" y="188595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5" name="Oval 94"/>
          <p:cNvSpPr>
            <a:spLocks noChangeAspect="1"/>
          </p:cNvSpPr>
          <p:nvPr/>
        </p:nvSpPr>
        <p:spPr bwMode="auto">
          <a:xfrm>
            <a:off x="3130551" y="141605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619750" y="2209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2</a:t>
            </a:r>
            <a:endParaRPr lang="en-US" baseline="-25000" dirty="0"/>
          </a:p>
        </p:txBody>
      </p:sp>
      <p:sp>
        <p:nvSpPr>
          <p:cNvPr id="97" name="TextBox 96"/>
          <p:cNvSpPr txBox="1"/>
          <p:nvPr/>
        </p:nvSpPr>
        <p:spPr>
          <a:xfrm>
            <a:off x="4311650" y="22987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en-US" baseline="-25000" dirty="0"/>
          </a:p>
        </p:txBody>
      </p:sp>
      <p:sp>
        <p:nvSpPr>
          <p:cNvPr id="98" name="TextBox 97"/>
          <p:cNvSpPr txBox="1"/>
          <p:nvPr/>
        </p:nvSpPr>
        <p:spPr>
          <a:xfrm>
            <a:off x="3314700" y="159385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4</a:t>
            </a:r>
            <a:endParaRPr lang="en-US" baseline="-25000" dirty="0"/>
          </a:p>
        </p:txBody>
      </p:sp>
      <p:sp>
        <p:nvSpPr>
          <p:cNvPr id="99" name="TextBox 98"/>
          <p:cNvSpPr txBox="1"/>
          <p:nvPr/>
        </p:nvSpPr>
        <p:spPr>
          <a:xfrm>
            <a:off x="2749550" y="1168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5</a:t>
            </a:r>
            <a:endParaRPr lang="en-US" baseline="-25000" dirty="0"/>
          </a:p>
        </p:txBody>
      </p:sp>
      <p:sp>
        <p:nvSpPr>
          <p:cNvPr id="100" name="Oval 99"/>
          <p:cNvSpPr>
            <a:spLocks noChangeAspect="1"/>
          </p:cNvSpPr>
          <p:nvPr/>
        </p:nvSpPr>
        <p:spPr bwMode="auto">
          <a:xfrm>
            <a:off x="6089651" y="283845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994400" y="25019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1</a:t>
            </a:r>
            <a:endParaRPr lang="en-US" baseline="-25000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2482850" y="3390900"/>
            <a:ext cx="3943350" cy="274955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85" name="Oval 84"/>
          <p:cNvSpPr/>
          <p:nvPr/>
        </p:nvSpPr>
        <p:spPr bwMode="auto">
          <a:xfrm>
            <a:off x="3422650" y="3282950"/>
            <a:ext cx="171450" cy="17145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5937250" y="3270250"/>
            <a:ext cx="171450" cy="17145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61" name="Straight Connector 60"/>
          <p:cNvCxnSpPr/>
          <p:nvPr/>
        </p:nvCxnSpPr>
        <p:spPr bwMode="auto">
          <a:xfrm flipV="1">
            <a:off x="3225800" y="2178050"/>
            <a:ext cx="5137150" cy="1790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7975600" y="186690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8134350" y="217170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82600" y="4057650"/>
            <a:ext cx="838835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Lemma 30</a:t>
            </a:r>
          </a:p>
          <a:p>
            <a:endParaRPr lang="en-US" dirty="0" smtClean="0"/>
          </a:p>
          <a:p>
            <a:r>
              <a:rPr lang="x-none" dirty="0" smtClean="0"/>
              <a:t>If N</a:t>
            </a:r>
            <a:r>
              <a:rPr lang="x-none" baseline="-25000" dirty="0" smtClean="0"/>
              <a:t>3</a:t>
            </a:r>
            <a:r>
              <a:rPr lang="x-none" dirty="0" smtClean="0"/>
              <a:t> were chosen</a:t>
            </a:r>
            <a:r>
              <a:rPr lang="en-CA" dirty="0" smtClean="0"/>
              <a:t>, </a:t>
            </a:r>
            <a:r>
              <a:rPr lang="x-none" dirty="0" smtClean="0"/>
              <a:t>then </a:t>
            </a:r>
            <a:r>
              <a:rPr lang="x-none" dirty="0" smtClean="0">
                <a:solidFill>
                  <a:srgbClr val="0000FF"/>
                </a:solidFill>
              </a:rPr>
              <a:t>edges AN</a:t>
            </a:r>
            <a:r>
              <a:rPr lang="x-none" baseline="-25000" dirty="0" smtClean="0">
                <a:solidFill>
                  <a:srgbClr val="0000FF"/>
                </a:solidFill>
              </a:rPr>
              <a:t>1</a:t>
            </a:r>
            <a:r>
              <a:rPr lang="x-none" dirty="0" smtClean="0">
                <a:solidFill>
                  <a:srgbClr val="0000FF"/>
                </a:solidFill>
              </a:rPr>
              <a:t> and AN</a:t>
            </a:r>
            <a:r>
              <a:rPr lang="x-none" baseline="-25000" dirty="0" smtClean="0">
                <a:solidFill>
                  <a:srgbClr val="0000FF"/>
                </a:solidFill>
              </a:rPr>
              <a:t>2</a:t>
            </a:r>
            <a:r>
              <a:rPr lang="x-none" dirty="0" smtClean="0">
                <a:solidFill>
                  <a:srgbClr val="0000FF"/>
                </a:solidFill>
              </a:rPr>
              <a:t> </a:t>
            </a:r>
            <a:r>
              <a:rPr lang="x-none" dirty="0" smtClean="0">
                <a:solidFill>
                  <a:srgbClr val="0000FF"/>
                </a:solidFill>
              </a:rPr>
              <a:t>w</a:t>
            </a:r>
            <a:r>
              <a:rPr lang="en-CA" dirty="0" err="1" smtClean="0">
                <a:solidFill>
                  <a:srgbClr val="0000FF"/>
                </a:solidFill>
              </a:rPr>
              <a:t>ould</a:t>
            </a:r>
            <a:r>
              <a:rPr lang="x-none" dirty="0" smtClean="0">
                <a:solidFill>
                  <a:srgbClr val="0000FF"/>
                </a:solidFill>
              </a:rPr>
              <a:t> </a:t>
            </a:r>
            <a:r>
              <a:rPr lang="x-none" dirty="0" smtClean="0">
                <a:solidFill>
                  <a:srgbClr val="0000FF"/>
                </a:solidFill>
              </a:rPr>
              <a:t>be </a:t>
            </a:r>
            <a:r>
              <a:rPr lang="x-none" dirty="0" smtClean="0">
                <a:solidFill>
                  <a:srgbClr val="0000FF"/>
                </a:solidFill>
              </a:rPr>
              <a:t>deleted</a:t>
            </a:r>
            <a:r>
              <a:rPr lang="en-CA" dirty="0" smtClean="0"/>
              <a:t>, since they cannot be </a:t>
            </a:r>
            <a:r>
              <a:rPr lang="en-CA" dirty="0" err="1" smtClean="0"/>
              <a:t>Delaunary</a:t>
            </a:r>
            <a:r>
              <a:rPr lang="en-CA" dirty="0" smtClean="0"/>
              <a:t>. </a:t>
            </a:r>
            <a:r>
              <a:rPr lang="x-none" dirty="0" smtClean="0">
                <a:solidFill>
                  <a:srgbClr val="0000FF"/>
                </a:solidFill>
              </a:rPr>
              <a:t>N</a:t>
            </a:r>
            <a:r>
              <a:rPr lang="x-none" baseline="-25000" dirty="0" smtClean="0">
                <a:solidFill>
                  <a:srgbClr val="0000FF"/>
                </a:solidFill>
              </a:rPr>
              <a:t>3</a:t>
            </a:r>
            <a:r>
              <a:rPr lang="x-none" dirty="0" smtClean="0">
                <a:solidFill>
                  <a:srgbClr val="0000FF"/>
                </a:solidFill>
              </a:rPr>
              <a:t> </a:t>
            </a:r>
            <a:r>
              <a:rPr lang="x-none" dirty="0" smtClean="0">
                <a:solidFill>
                  <a:srgbClr val="0000FF"/>
                </a:solidFill>
              </a:rPr>
              <a:t>becomes the next </a:t>
            </a:r>
            <a:r>
              <a:rPr lang="x-none" dirty="0" smtClean="0">
                <a:solidFill>
                  <a:srgbClr val="0000FF"/>
                </a:solidFill>
              </a:rPr>
              <a:t>A</a:t>
            </a:r>
            <a:r>
              <a:rPr lang="en-CA" dirty="0" smtClean="0">
                <a:solidFill>
                  <a:srgbClr val="0000FF"/>
                </a:solidFill>
              </a:rPr>
              <a:t> to form the next </a:t>
            </a:r>
            <a:r>
              <a:rPr lang="en-CA" dirty="0" err="1" smtClean="0">
                <a:solidFill>
                  <a:srgbClr val="0000FF"/>
                </a:solidFill>
              </a:rPr>
              <a:t>basel</a:t>
            </a:r>
            <a:r>
              <a:rPr lang="en-CA" dirty="0" smtClean="0">
                <a:solidFill>
                  <a:srgbClr val="0000FF"/>
                </a:solidFill>
              </a:rPr>
              <a:t> edge.</a:t>
            </a:r>
            <a:r>
              <a:rPr lang="x-none" dirty="0" smtClean="0">
                <a:solidFill>
                  <a:srgbClr val="0000FF"/>
                </a:solidFill>
              </a:rPr>
              <a:t> </a:t>
            </a:r>
            <a:r>
              <a:rPr lang="en-CA" dirty="0" smtClean="0"/>
              <a:t>W</a:t>
            </a:r>
            <a:r>
              <a:rPr lang="x-none" dirty="0" smtClean="0"/>
              <a:t>e </a:t>
            </a:r>
            <a:r>
              <a:rPr lang="x-none" dirty="0" smtClean="0"/>
              <a:t>will start at </a:t>
            </a:r>
            <a:r>
              <a:rPr lang="x-none" dirty="0" smtClean="0"/>
              <a:t>t</a:t>
            </a:r>
            <a:r>
              <a:rPr lang="en-CA" dirty="0" smtClean="0"/>
              <a:t>he new AB </a:t>
            </a:r>
            <a:r>
              <a:rPr lang="x-none" dirty="0" smtClean="0"/>
              <a:t>and </a:t>
            </a:r>
            <a:r>
              <a:rPr lang="x-none" dirty="0" smtClean="0"/>
              <a:t>repeat …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1" name="Straight Connector 90"/>
          <p:cNvCxnSpPr/>
          <p:nvPr/>
        </p:nvCxnSpPr>
        <p:spPr bwMode="auto">
          <a:xfrm>
            <a:off x="5962650" y="3333750"/>
            <a:ext cx="2882900" cy="3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253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0E1B4F9-A5CB-2E4F-A6D2-18C3C66EC3C3}" type="slidenum">
              <a:rPr lang="en-US" smtClean="0">
                <a:latin typeface="Arial" charset="0"/>
              </a:rPr>
              <a:pPr/>
              <a:t>26</a:t>
            </a:fld>
            <a:endParaRPr lang="en-US" smtClean="0">
              <a:latin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54350" y="302260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178550" y="300355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 bwMode="auto">
          <a:xfrm flipV="1">
            <a:off x="3492500" y="3340100"/>
            <a:ext cx="2546350" cy="381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 rot="10800000">
            <a:off x="5746750" y="2622550"/>
            <a:ext cx="395328" cy="2454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rot="10800000" flipV="1">
            <a:off x="4432300" y="2622549"/>
            <a:ext cx="1320800" cy="889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rot="10800000">
            <a:off x="3365500" y="1917701"/>
            <a:ext cx="1092202" cy="7810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 rot="16200000" flipV="1">
            <a:off x="3044825" y="1590675"/>
            <a:ext cx="463550" cy="203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flipV="1">
            <a:off x="3517900" y="2889250"/>
            <a:ext cx="2622550" cy="469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 flipV="1">
            <a:off x="3511550" y="2622550"/>
            <a:ext cx="2235200" cy="723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 flipV="1">
            <a:off x="3549650" y="2705100"/>
            <a:ext cx="895350" cy="622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rot="16200000" flipV="1">
            <a:off x="2743200" y="2552700"/>
            <a:ext cx="1403350" cy="1460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 rot="16200000" flipV="1">
            <a:off x="2384425" y="2270125"/>
            <a:ext cx="1905000" cy="3111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endCxn id="85" idx="2"/>
          </p:cNvCxnSpPr>
          <p:nvPr/>
        </p:nvCxnSpPr>
        <p:spPr bwMode="auto">
          <a:xfrm>
            <a:off x="539750" y="3365500"/>
            <a:ext cx="2882900" cy="3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Oval 91"/>
          <p:cNvSpPr>
            <a:spLocks noChangeAspect="1"/>
          </p:cNvSpPr>
          <p:nvPr/>
        </p:nvSpPr>
        <p:spPr bwMode="auto">
          <a:xfrm>
            <a:off x="5708651" y="257810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3" name="Oval 92"/>
          <p:cNvSpPr>
            <a:spLocks noChangeAspect="1"/>
          </p:cNvSpPr>
          <p:nvPr/>
        </p:nvSpPr>
        <p:spPr bwMode="auto">
          <a:xfrm>
            <a:off x="4394201" y="266700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4" name="Oval 93"/>
          <p:cNvSpPr>
            <a:spLocks noChangeAspect="1"/>
          </p:cNvSpPr>
          <p:nvPr/>
        </p:nvSpPr>
        <p:spPr bwMode="auto">
          <a:xfrm>
            <a:off x="3340101" y="188595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5" name="Oval 94"/>
          <p:cNvSpPr>
            <a:spLocks noChangeAspect="1"/>
          </p:cNvSpPr>
          <p:nvPr/>
        </p:nvSpPr>
        <p:spPr bwMode="auto">
          <a:xfrm>
            <a:off x="3130551" y="141605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619750" y="2209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2</a:t>
            </a:r>
            <a:endParaRPr lang="en-US" baseline="-25000" dirty="0"/>
          </a:p>
        </p:txBody>
      </p:sp>
      <p:sp>
        <p:nvSpPr>
          <p:cNvPr id="97" name="TextBox 96"/>
          <p:cNvSpPr txBox="1"/>
          <p:nvPr/>
        </p:nvSpPr>
        <p:spPr>
          <a:xfrm>
            <a:off x="4311650" y="22987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3</a:t>
            </a:r>
            <a:endParaRPr lang="en-US" baseline="-25000" dirty="0"/>
          </a:p>
        </p:txBody>
      </p:sp>
      <p:sp>
        <p:nvSpPr>
          <p:cNvPr id="98" name="TextBox 97"/>
          <p:cNvSpPr txBox="1"/>
          <p:nvPr/>
        </p:nvSpPr>
        <p:spPr>
          <a:xfrm>
            <a:off x="3314700" y="159385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4</a:t>
            </a:r>
            <a:endParaRPr lang="en-US" baseline="-25000" dirty="0"/>
          </a:p>
        </p:txBody>
      </p:sp>
      <p:sp>
        <p:nvSpPr>
          <p:cNvPr id="99" name="TextBox 98"/>
          <p:cNvSpPr txBox="1"/>
          <p:nvPr/>
        </p:nvSpPr>
        <p:spPr>
          <a:xfrm>
            <a:off x="2749550" y="1168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5</a:t>
            </a:r>
            <a:endParaRPr lang="en-US" baseline="-25000" dirty="0"/>
          </a:p>
        </p:txBody>
      </p:sp>
      <p:sp>
        <p:nvSpPr>
          <p:cNvPr id="100" name="Oval 99"/>
          <p:cNvSpPr>
            <a:spLocks noChangeAspect="1"/>
          </p:cNvSpPr>
          <p:nvPr/>
        </p:nvSpPr>
        <p:spPr bwMode="auto">
          <a:xfrm>
            <a:off x="6089651" y="283845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994400" y="25019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1</a:t>
            </a:r>
            <a:endParaRPr lang="en-US" baseline="-25000" dirty="0"/>
          </a:p>
        </p:txBody>
      </p:sp>
      <p:sp>
        <p:nvSpPr>
          <p:cNvPr id="85" name="Oval 84"/>
          <p:cNvSpPr/>
          <p:nvPr/>
        </p:nvSpPr>
        <p:spPr bwMode="auto">
          <a:xfrm>
            <a:off x="3422650" y="3282950"/>
            <a:ext cx="171450" cy="17145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5937250" y="3270250"/>
            <a:ext cx="171450" cy="17145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61" name="Straight Connector 60"/>
          <p:cNvCxnSpPr/>
          <p:nvPr/>
        </p:nvCxnSpPr>
        <p:spPr bwMode="auto">
          <a:xfrm flipV="1">
            <a:off x="3225800" y="2178050"/>
            <a:ext cx="5137150" cy="1790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7975600" y="186690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8134350" y="217170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</a:t>
            </a:r>
            <a:endParaRPr lang="en-US" dirty="0"/>
          </a:p>
        </p:txBody>
      </p:sp>
      <p:sp>
        <p:nvSpPr>
          <p:cNvPr id="43" name="Oval 42"/>
          <p:cNvSpPr/>
          <p:nvPr/>
        </p:nvSpPr>
        <p:spPr bwMode="auto">
          <a:xfrm>
            <a:off x="4146550" y="2197100"/>
            <a:ext cx="762000" cy="749300"/>
          </a:xfrm>
          <a:prstGeom prst="ellips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38" name="Oval 37"/>
          <p:cNvSpPr>
            <a:spLocks noChangeAspect="1"/>
          </p:cNvSpPr>
          <p:nvPr/>
        </p:nvSpPr>
        <p:spPr bwMode="auto">
          <a:xfrm>
            <a:off x="3191363" y="2678016"/>
            <a:ext cx="3157414" cy="3398934"/>
          </a:xfrm>
          <a:prstGeom prst="ellipse">
            <a:avLst/>
          </a:prstGeom>
          <a:solidFill>
            <a:srgbClr val="FF6600">
              <a:alpha val="29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2482850" y="3390900"/>
            <a:ext cx="3943350" cy="274955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47650" y="3962400"/>
            <a:ext cx="8572500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 key observation about the switching point (used later)</a:t>
            </a:r>
          </a:p>
          <a:p>
            <a:endParaRPr lang="en-US" dirty="0" smtClean="0"/>
          </a:p>
          <a:p>
            <a:r>
              <a:rPr lang="en-CA" dirty="0" smtClean="0"/>
              <a:t>Since </a:t>
            </a:r>
            <a:r>
              <a:rPr lang="en-US" dirty="0" smtClean="0"/>
              <a:t>Ω</a:t>
            </a:r>
            <a:r>
              <a:rPr lang="en-US" baseline="-25000" dirty="0" smtClean="0"/>
              <a:t>3, </a:t>
            </a:r>
            <a:r>
              <a:rPr lang="en-US" dirty="0" smtClean="0"/>
              <a:t>the truncated circle Cir(ABN</a:t>
            </a:r>
            <a:r>
              <a:rPr lang="en-US" baseline="-25000" dirty="0" smtClean="0"/>
              <a:t>3</a:t>
            </a:r>
            <a:r>
              <a:rPr lang="en-US" dirty="0" smtClean="0"/>
              <a:t>) </a:t>
            </a:r>
            <a:r>
              <a:rPr lang="en-CA" dirty="0" smtClean="0"/>
              <a:t>∩ </a:t>
            </a:r>
            <a:r>
              <a:rPr lang="en-CA" dirty="0" err="1" smtClean="0"/>
              <a:t>Us(AB</a:t>
            </a:r>
            <a:r>
              <a:rPr lang="en-CA" dirty="0" smtClean="0"/>
              <a:t>) for the switching point,</a:t>
            </a:r>
            <a:r>
              <a:rPr lang="en-US" baseline="-25000" dirty="0" smtClean="0"/>
              <a:t>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rgbClr val="0000FF"/>
                </a:solidFill>
              </a:rPr>
              <a:t>contained by all the other </a:t>
            </a:r>
            <a:r>
              <a:rPr lang="en-US" dirty="0" err="1" smtClean="0">
                <a:solidFill>
                  <a:srgbClr val="0000FF"/>
                </a:solidFill>
              </a:rPr>
              <a:t>Ω’s</a:t>
            </a:r>
            <a:r>
              <a:rPr lang="en-US" dirty="0" smtClean="0"/>
              <a:t>, </a:t>
            </a:r>
            <a:r>
              <a:rPr lang="en-CA" dirty="0" smtClean="0"/>
              <a:t>ALL other N’s, N</a:t>
            </a:r>
            <a:r>
              <a:rPr lang="en-CA" baseline="-25000" dirty="0" smtClean="0"/>
              <a:t>1</a:t>
            </a:r>
            <a:r>
              <a:rPr lang="en-CA" dirty="0" smtClean="0"/>
              <a:t>, N</a:t>
            </a:r>
            <a:r>
              <a:rPr lang="en-CA" baseline="-25000" dirty="0" smtClean="0"/>
              <a:t>2</a:t>
            </a:r>
            <a:r>
              <a:rPr lang="en-CA" dirty="0" smtClean="0"/>
              <a:t>, N</a:t>
            </a:r>
            <a:r>
              <a:rPr lang="en-CA" baseline="-25000" dirty="0" smtClean="0"/>
              <a:t>4</a:t>
            </a:r>
            <a:r>
              <a:rPr lang="en-CA" dirty="0" smtClean="0"/>
              <a:t>, …, must lie </a:t>
            </a:r>
            <a:r>
              <a:rPr lang="en-CA" dirty="0" smtClean="0">
                <a:solidFill>
                  <a:srgbClr val="0000FF"/>
                </a:solidFill>
              </a:rPr>
              <a:t>outside of </a:t>
            </a:r>
            <a:r>
              <a:rPr lang="en-US" dirty="0" smtClean="0">
                <a:solidFill>
                  <a:srgbClr val="0000FF"/>
                </a:solidFill>
              </a:rPr>
              <a:t>Ω</a:t>
            </a:r>
            <a:r>
              <a:rPr lang="en-US" baseline="-25000" dirty="0" smtClean="0">
                <a:solidFill>
                  <a:srgbClr val="0000FF"/>
                </a:solidFill>
              </a:rPr>
              <a:t>3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  <a:endParaRPr lang="x-none" dirty="0" smtClean="0">
              <a:solidFill>
                <a:srgbClr val="0000FF"/>
              </a:solidFill>
            </a:endParaRPr>
          </a:p>
          <a:p>
            <a:endParaRPr lang="x-non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1" name="Straight Connector 90"/>
          <p:cNvCxnSpPr/>
          <p:nvPr/>
        </p:nvCxnSpPr>
        <p:spPr bwMode="auto">
          <a:xfrm>
            <a:off x="5962650" y="3714750"/>
            <a:ext cx="2882900" cy="3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253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0E1B4F9-A5CB-2E4F-A6D2-18C3C66EC3C3}" type="slidenum">
              <a:rPr lang="en-US" smtClean="0">
                <a:latin typeface="Arial" charset="0"/>
              </a:rPr>
              <a:pPr/>
              <a:t>27</a:t>
            </a:fld>
            <a:endParaRPr lang="en-US" smtClean="0">
              <a:latin typeface="Arial" charset="0"/>
            </a:endParaRPr>
          </a:p>
        </p:txBody>
      </p:sp>
      <p:sp>
        <p:nvSpPr>
          <p:cNvPr id="24" name="Oval 23"/>
          <p:cNvSpPr>
            <a:spLocks noChangeAspect="1"/>
          </p:cNvSpPr>
          <p:nvPr/>
        </p:nvSpPr>
        <p:spPr bwMode="auto">
          <a:xfrm>
            <a:off x="2876550" y="3073401"/>
            <a:ext cx="4616450" cy="461645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54350" y="340360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746750" y="374650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 bwMode="auto">
          <a:xfrm flipV="1">
            <a:off x="3492500" y="3721100"/>
            <a:ext cx="2546350" cy="381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Arrow Connector 39"/>
          <p:cNvCxnSpPr>
            <a:endCxn id="92" idx="6"/>
          </p:cNvCxnSpPr>
          <p:nvPr/>
        </p:nvCxnSpPr>
        <p:spPr bwMode="auto">
          <a:xfrm rot="10800000">
            <a:off x="5438776" y="3103564"/>
            <a:ext cx="703302" cy="1454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>
            <a:stCxn id="92" idx="2"/>
          </p:cNvCxnSpPr>
          <p:nvPr/>
        </p:nvCxnSpPr>
        <p:spPr bwMode="auto">
          <a:xfrm rot="10800000">
            <a:off x="4432301" y="3092450"/>
            <a:ext cx="920751" cy="111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rot="10800000">
            <a:off x="3365500" y="2298701"/>
            <a:ext cx="1092202" cy="7810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 rot="16200000" flipV="1">
            <a:off x="3044825" y="1971675"/>
            <a:ext cx="463550" cy="203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flipV="1">
            <a:off x="3517900" y="3270250"/>
            <a:ext cx="2622550" cy="469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endCxn id="92" idx="3"/>
          </p:cNvCxnSpPr>
          <p:nvPr/>
        </p:nvCxnSpPr>
        <p:spPr bwMode="auto">
          <a:xfrm flipV="1">
            <a:off x="3511550" y="3133872"/>
            <a:ext cx="1854055" cy="59357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 flipV="1">
            <a:off x="3549650" y="3086100"/>
            <a:ext cx="895350" cy="622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rot="16200000" flipV="1">
            <a:off x="2743200" y="2933700"/>
            <a:ext cx="1403350" cy="1460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 rot="16200000" flipV="1">
            <a:off x="2384425" y="2651125"/>
            <a:ext cx="1905000" cy="3111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endCxn id="85" idx="2"/>
          </p:cNvCxnSpPr>
          <p:nvPr/>
        </p:nvCxnSpPr>
        <p:spPr bwMode="auto">
          <a:xfrm>
            <a:off x="539750" y="3746500"/>
            <a:ext cx="2882900" cy="3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Oval 91"/>
          <p:cNvSpPr>
            <a:spLocks noChangeAspect="1"/>
          </p:cNvSpPr>
          <p:nvPr/>
        </p:nvSpPr>
        <p:spPr bwMode="auto">
          <a:xfrm>
            <a:off x="5353051" y="306070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3" name="Oval 92"/>
          <p:cNvSpPr>
            <a:spLocks noChangeAspect="1"/>
          </p:cNvSpPr>
          <p:nvPr/>
        </p:nvSpPr>
        <p:spPr bwMode="auto">
          <a:xfrm>
            <a:off x="4394201" y="304800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4" name="Oval 93"/>
          <p:cNvSpPr>
            <a:spLocks noChangeAspect="1"/>
          </p:cNvSpPr>
          <p:nvPr/>
        </p:nvSpPr>
        <p:spPr bwMode="auto">
          <a:xfrm>
            <a:off x="3340101" y="226695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5" name="Oval 94"/>
          <p:cNvSpPr>
            <a:spLocks noChangeAspect="1"/>
          </p:cNvSpPr>
          <p:nvPr/>
        </p:nvSpPr>
        <p:spPr bwMode="auto">
          <a:xfrm>
            <a:off x="3130551" y="179705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32400" y="272415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2</a:t>
            </a:r>
            <a:endParaRPr lang="en-US" baseline="-25000" dirty="0"/>
          </a:p>
        </p:txBody>
      </p:sp>
      <p:sp>
        <p:nvSpPr>
          <p:cNvPr id="97" name="TextBox 96"/>
          <p:cNvSpPr txBox="1"/>
          <p:nvPr/>
        </p:nvSpPr>
        <p:spPr>
          <a:xfrm>
            <a:off x="4311650" y="26797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3</a:t>
            </a:r>
            <a:endParaRPr lang="en-US" baseline="-25000" dirty="0"/>
          </a:p>
        </p:txBody>
      </p:sp>
      <p:sp>
        <p:nvSpPr>
          <p:cNvPr id="98" name="TextBox 97"/>
          <p:cNvSpPr txBox="1"/>
          <p:nvPr/>
        </p:nvSpPr>
        <p:spPr>
          <a:xfrm>
            <a:off x="3314700" y="197485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4</a:t>
            </a:r>
            <a:endParaRPr lang="en-US" baseline="-25000" dirty="0"/>
          </a:p>
        </p:txBody>
      </p:sp>
      <p:sp>
        <p:nvSpPr>
          <p:cNvPr id="99" name="TextBox 98"/>
          <p:cNvSpPr txBox="1"/>
          <p:nvPr/>
        </p:nvSpPr>
        <p:spPr>
          <a:xfrm>
            <a:off x="2749550" y="1549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5</a:t>
            </a:r>
            <a:endParaRPr lang="en-US" baseline="-25000" dirty="0"/>
          </a:p>
        </p:txBody>
      </p:sp>
      <p:sp>
        <p:nvSpPr>
          <p:cNvPr id="100" name="Oval 99"/>
          <p:cNvSpPr>
            <a:spLocks noChangeAspect="1"/>
          </p:cNvSpPr>
          <p:nvPr/>
        </p:nvSpPr>
        <p:spPr bwMode="auto">
          <a:xfrm>
            <a:off x="6089651" y="321945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994400" y="28829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1</a:t>
            </a:r>
            <a:endParaRPr lang="en-US" baseline="-25000" dirty="0"/>
          </a:p>
        </p:txBody>
      </p:sp>
      <p:sp>
        <p:nvSpPr>
          <p:cNvPr id="85" name="Oval 84"/>
          <p:cNvSpPr/>
          <p:nvPr/>
        </p:nvSpPr>
        <p:spPr bwMode="auto">
          <a:xfrm>
            <a:off x="3422650" y="3663950"/>
            <a:ext cx="171450" cy="17145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5937250" y="3651250"/>
            <a:ext cx="171450" cy="17145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38" name="Oval 37"/>
          <p:cNvSpPr>
            <a:spLocks noChangeAspect="1"/>
          </p:cNvSpPr>
          <p:nvPr/>
        </p:nvSpPr>
        <p:spPr bwMode="auto">
          <a:xfrm>
            <a:off x="6724651" y="3670301"/>
            <a:ext cx="85725" cy="85725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64350" y="3302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X</a:t>
            </a:r>
            <a:r>
              <a:rPr lang="en-US" altLang="zh-CN" baseline="-25000" dirty="0" smtClean="0"/>
              <a:t>1</a:t>
            </a:r>
            <a:endParaRPr lang="en-US" baseline="-25000" dirty="0"/>
          </a:p>
        </p:txBody>
      </p:sp>
      <p:sp>
        <p:nvSpPr>
          <p:cNvPr id="35" name="TextBox 34"/>
          <p:cNvSpPr txBox="1"/>
          <p:nvPr/>
        </p:nvSpPr>
        <p:spPr>
          <a:xfrm>
            <a:off x="184150" y="317500"/>
            <a:ext cx="85661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Proof of Lemma 30</a:t>
            </a:r>
          </a:p>
          <a:p>
            <a:r>
              <a:rPr lang="en-US" sz="2000" dirty="0" smtClean="0"/>
              <a:t>The key is to look at </a:t>
            </a:r>
            <a:r>
              <a:rPr lang="en-US" sz="2000" dirty="0" smtClean="0">
                <a:solidFill>
                  <a:srgbClr val="0000FF"/>
                </a:solidFill>
              </a:rPr>
              <a:t>intersection X</a:t>
            </a:r>
            <a:r>
              <a:rPr lang="en-US" sz="2000" baseline="-25000" dirty="0" smtClean="0">
                <a:solidFill>
                  <a:srgbClr val="0000FF"/>
                </a:solidFill>
              </a:rPr>
              <a:t>i</a:t>
            </a:r>
            <a:r>
              <a:rPr lang="en-US" sz="2000" dirty="0" smtClean="0">
                <a:solidFill>
                  <a:srgbClr val="0000FF"/>
                </a:solidFill>
              </a:rPr>
              <a:t> between Cir(AN</a:t>
            </a:r>
            <a:r>
              <a:rPr lang="en-US" sz="2000" baseline="-25000" dirty="0" smtClean="0">
                <a:solidFill>
                  <a:srgbClr val="0000FF"/>
                </a:solidFill>
              </a:rPr>
              <a:t>i</a:t>
            </a:r>
            <a:r>
              <a:rPr lang="en-US" sz="2000" dirty="0" smtClean="0">
                <a:solidFill>
                  <a:srgbClr val="0000FF"/>
                </a:solidFill>
              </a:rPr>
              <a:t>N</a:t>
            </a:r>
            <a:r>
              <a:rPr lang="en-US" sz="2000" baseline="-25000" dirty="0" smtClean="0">
                <a:solidFill>
                  <a:srgbClr val="0000FF"/>
                </a:solidFill>
              </a:rPr>
              <a:t>i+1</a:t>
            </a:r>
            <a:r>
              <a:rPr lang="en-US" sz="2000" dirty="0" smtClean="0">
                <a:solidFill>
                  <a:srgbClr val="0000FF"/>
                </a:solidFill>
              </a:rPr>
              <a:t>) and line AB</a:t>
            </a:r>
            <a:r>
              <a:rPr lang="en-US" sz="2000" dirty="0" smtClean="0"/>
              <a:t> and noticing that they </a:t>
            </a:r>
            <a:r>
              <a:rPr lang="en-US" sz="2000" dirty="0" smtClean="0">
                <a:solidFill>
                  <a:srgbClr val="0000FF"/>
                </a:solidFill>
              </a:rPr>
              <a:t>monotonically move </a:t>
            </a:r>
            <a:r>
              <a:rPr lang="en-US" sz="2000" dirty="0" smtClean="0">
                <a:solidFill>
                  <a:srgbClr val="0000FF"/>
                </a:solidFill>
              </a:rPr>
              <a:t>toward A.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1" name="Straight Connector 90"/>
          <p:cNvCxnSpPr/>
          <p:nvPr/>
        </p:nvCxnSpPr>
        <p:spPr bwMode="auto">
          <a:xfrm>
            <a:off x="5962650" y="3714750"/>
            <a:ext cx="2882900" cy="3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253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0E1B4F9-A5CB-2E4F-A6D2-18C3C66EC3C3}" type="slidenum">
              <a:rPr lang="en-US" smtClean="0">
                <a:latin typeface="Arial" charset="0"/>
              </a:rPr>
              <a:pPr/>
              <a:t>28</a:t>
            </a:fld>
            <a:endParaRPr lang="en-US" smtClean="0">
              <a:latin typeface="Arial" charset="0"/>
            </a:endParaRPr>
          </a:p>
        </p:txBody>
      </p:sp>
      <p:sp>
        <p:nvSpPr>
          <p:cNvPr id="24" name="Oval 23"/>
          <p:cNvSpPr>
            <a:spLocks noChangeAspect="1"/>
          </p:cNvSpPr>
          <p:nvPr/>
        </p:nvSpPr>
        <p:spPr bwMode="auto">
          <a:xfrm>
            <a:off x="3155253" y="3034605"/>
            <a:ext cx="3537646" cy="353764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54350" y="340360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746750" y="374650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 bwMode="auto">
          <a:xfrm flipV="1">
            <a:off x="3492500" y="3721100"/>
            <a:ext cx="2546350" cy="381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Arrow Connector 39"/>
          <p:cNvCxnSpPr>
            <a:endCxn id="92" idx="6"/>
          </p:cNvCxnSpPr>
          <p:nvPr/>
        </p:nvCxnSpPr>
        <p:spPr bwMode="auto">
          <a:xfrm rot="10800000">
            <a:off x="5438776" y="3103564"/>
            <a:ext cx="703302" cy="1454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>
            <a:stCxn id="92" idx="2"/>
          </p:cNvCxnSpPr>
          <p:nvPr/>
        </p:nvCxnSpPr>
        <p:spPr bwMode="auto">
          <a:xfrm rot="10800000">
            <a:off x="4432301" y="3092450"/>
            <a:ext cx="920751" cy="111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rot="10800000">
            <a:off x="3365500" y="2298701"/>
            <a:ext cx="1092202" cy="7810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 rot="16200000" flipV="1">
            <a:off x="3044825" y="1971675"/>
            <a:ext cx="463550" cy="203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flipV="1">
            <a:off x="3517900" y="3270250"/>
            <a:ext cx="2622550" cy="469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endCxn id="92" idx="3"/>
          </p:cNvCxnSpPr>
          <p:nvPr/>
        </p:nvCxnSpPr>
        <p:spPr bwMode="auto">
          <a:xfrm flipV="1">
            <a:off x="3511550" y="3133872"/>
            <a:ext cx="1854055" cy="59357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 flipV="1">
            <a:off x="3549650" y="3086100"/>
            <a:ext cx="895350" cy="622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rot="16200000" flipV="1">
            <a:off x="2743200" y="2933700"/>
            <a:ext cx="1403350" cy="1460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 rot="16200000" flipV="1">
            <a:off x="2384425" y="2651125"/>
            <a:ext cx="1905000" cy="3111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endCxn id="85" idx="2"/>
          </p:cNvCxnSpPr>
          <p:nvPr/>
        </p:nvCxnSpPr>
        <p:spPr bwMode="auto">
          <a:xfrm>
            <a:off x="539750" y="3746500"/>
            <a:ext cx="2882900" cy="3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Oval 91"/>
          <p:cNvSpPr>
            <a:spLocks noChangeAspect="1"/>
          </p:cNvSpPr>
          <p:nvPr/>
        </p:nvSpPr>
        <p:spPr bwMode="auto">
          <a:xfrm>
            <a:off x="5353051" y="306070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3" name="Oval 92"/>
          <p:cNvSpPr>
            <a:spLocks noChangeAspect="1"/>
          </p:cNvSpPr>
          <p:nvPr/>
        </p:nvSpPr>
        <p:spPr bwMode="auto">
          <a:xfrm>
            <a:off x="4394201" y="304800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4" name="Oval 93"/>
          <p:cNvSpPr>
            <a:spLocks noChangeAspect="1"/>
          </p:cNvSpPr>
          <p:nvPr/>
        </p:nvSpPr>
        <p:spPr bwMode="auto">
          <a:xfrm>
            <a:off x="3340101" y="226695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5" name="Oval 94"/>
          <p:cNvSpPr>
            <a:spLocks noChangeAspect="1"/>
          </p:cNvSpPr>
          <p:nvPr/>
        </p:nvSpPr>
        <p:spPr bwMode="auto">
          <a:xfrm>
            <a:off x="3130551" y="179705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32400" y="272415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2</a:t>
            </a:r>
            <a:endParaRPr lang="en-US" baseline="-25000" dirty="0"/>
          </a:p>
        </p:txBody>
      </p:sp>
      <p:sp>
        <p:nvSpPr>
          <p:cNvPr id="97" name="TextBox 96"/>
          <p:cNvSpPr txBox="1"/>
          <p:nvPr/>
        </p:nvSpPr>
        <p:spPr>
          <a:xfrm>
            <a:off x="4311650" y="26797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3</a:t>
            </a:r>
            <a:endParaRPr lang="en-US" baseline="-25000" dirty="0"/>
          </a:p>
        </p:txBody>
      </p:sp>
      <p:sp>
        <p:nvSpPr>
          <p:cNvPr id="98" name="TextBox 97"/>
          <p:cNvSpPr txBox="1"/>
          <p:nvPr/>
        </p:nvSpPr>
        <p:spPr>
          <a:xfrm>
            <a:off x="3314700" y="197485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4</a:t>
            </a:r>
            <a:endParaRPr lang="en-US" baseline="-25000" dirty="0"/>
          </a:p>
        </p:txBody>
      </p:sp>
      <p:sp>
        <p:nvSpPr>
          <p:cNvPr id="99" name="TextBox 98"/>
          <p:cNvSpPr txBox="1"/>
          <p:nvPr/>
        </p:nvSpPr>
        <p:spPr>
          <a:xfrm>
            <a:off x="2749550" y="1549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5</a:t>
            </a:r>
            <a:endParaRPr lang="en-US" baseline="-25000" dirty="0"/>
          </a:p>
        </p:txBody>
      </p:sp>
      <p:sp>
        <p:nvSpPr>
          <p:cNvPr id="100" name="Oval 99"/>
          <p:cNvSpPr>
            <a:spLocks noChangeAspect="1"/>
          </p:cNvSpPr>
          <p:nvPr/>
        </p:nvSpPr>
        <p:spPr bwMode="auto">
          <a:xfrm>
            <a:off x="6089651" y="321945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994400" y="28829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1</a:t>
            </a:r>
            <a:endParaRPr lang="en-US" baseline="-25000" dirty="0"/>
          </a:p>
        </p:txBody>
      </p:sp>
      <p:sp>
        <p:nvSpPr>
          <p:cNvPr id="102" name="TextBox 101"/>
          <p:cNvSpPr txBox="1"/>
          <p:nvPr/>
        </p:nvSpPr>
        <p:spPr>
          <a:xfrm>
            <a:off x="184150" y="317500"/>
            <a:ext cx="85661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Proof of Lemma 30</a:t>
            </a:r>
          </a:p>
          <a:p>
            <a:r>
              <a:rPr lang="en-US" sz="2000" dirty="0" smtClean="0"/>
              <a:t>The key is to look at </a:t>
            </a:r>
            <a:r>
              <a:rPr lang="en-US" sz="2000" dirty="0" smtClean="0">
                <a:solidFill>
                  <a:srgbClr val="0000FF"/>
                </a:solidFill>
              </a:rPr>
              <a:t>intersection X</a:t>
            </a:r>
            <a:r>
              <a:rPr lang="en-US" sz="2000" baseline="-25000" dirty="0" smtClean="0">
                <a:solidFill>
                  <a:srgbClr val="0000FF"/>
                </a:solidFill>
              </a:rPr>
              <a:t>i</a:t>
            </a:r>
            <a:r>
              <a:rPr lang="en-US" sz="2000" dirty="0" smtClean="0">
                <a:solidFill>
                  <a:srgbClr val="0000FF"/>
                </a:solidFill>
              </a:rPr>
              <a:t> between Cir(AN</a:t>
            </a:r>
            <a:r>
              <a:rPr lang="en-US" sz="2000" baseline="-25000" dirty="0" smtClean="0">
                <a:solidFill>
                  <a:srgbClr val="0000FF"/>
                </a:solidFill>
              </a:rPr>
              <a:t>i</a:t>
            </a:r>
            <a:r>
              <a:rPr lang="en-US" sz="2000" dirty="0" smtClean="0">
                <a:solidFill>
                  <a:srgbClr val="0000FF"/>
                </a:solidFill>
              </a:rPr>
              <a:t>N</a:t>
            </a:r>
            <a:r>
              <a:rPr lang="en-US" sz="2000" baseline="-25000" dirty="0" smtClean="0">
                <a:solidFill>
                  <a:srgbClr val="0000FF"/>
                </a:solidFill>
              </a:rPr>
              <a:t>i+1</a:t>
            </a:r>
            <a:r>
              <a:rPr lang="en-US" sz="2000" dirty="0" smtClean="0">
                <a:solidFill>
                  <a:srgbClr val="0000FF"/>
                </a:solidFill>
              </a:rPr>
              <a:t>) and line AB</a:t>
            </a:r>
            <a:r>
              <a:rPr lang="en-US" sz="2000" dirty="0" smtClean="0"/>
              <a:t> and noticing that they </a:t>
            </a:r>
            <a:r>
              <a:rPr lang="en-US" sz="2000" dirty="0" smtClean="0">
                <a:solidFill>
                  <a:srgbClr val="0000FF"/>
                </a:solidFill>
              </a:rPr>
              <a:t>monotonically move </a:t>
            </a:r>
            <a:r>
              <a:rPr lang="en-US" sz="2000" dirty="0" smtClean="0">
                <a:solidFill>
                  <a:srgbClr val="0000FF"/>
                </a:solidFill>
              </a:rPr>
              <a:t>toward A.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sp>
        <p:nvSpPr>
          <p:cNvPr id="85" name="Oval 84"/>
          <p:cNvSpPr/>
          <p:nvPr/>
        </p:nvSpPr>
        <p:spPr bwMode="auto">
          <a:xfrm>
            <a:off x="3422650" y="3663950"/>
            <a:ext cx="171450" cy="17145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5937250" y="3651250"/>
            <a:ext cx="171450" cy="17145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43" name="Oval 42"/>
          <p:cNvSpPr>
            <a:spLocks noChangeAspect="1"/>
          </p:cNvSpPr>
          <p:nvPr/>
        </p:nvSpPr>
        <p:spPr bwMode="auto">
          <a:xfrm>
            <a:off x="6280151" y="3676651"/>
            <a:ext cx="85725" cy="85725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102350" y="333375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X</a:t>
            </a:r>
            <a:r>
              <a:rPr lang="en-US" altLang="zh-CN" baseline="-25000" dirty="0" smtClean="0"/>
              <a:t>2</a:t>
            </a:r>
            <a:endParaRPr lang="en-US" baseline="-25000" dirty="0"/>
          </a:p>
        </p:txBody>
      </p:sp>
      <p:sp>
        <p:nvSpPr>
          <p:cNvPr id="47" name="Oval 46"/>
          <p:cNvSpPr>
            <a:spLocks noChangeAspect="1"/>
          </p:cNvSpPr>
          <p:nvPr/>
        </p:nvSpPr>
        <p:spPr bwMode="auto">
          <a:xfrm>
            <a:off x="6724651" y="3670301"/>
            <a:ext cx="85725" cy="85725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864350" y="3302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X</a:t>
            </a:r>
            <a:r>
              <a:rPr lang="en-US" altLang="zh-CN" baseline="-25000" dirty="0" smtClean="0"/>
              <a:t>1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1" name="Straight Connector 90"/>
          <p:cNvCxnSpPr/>
          <p:nvPr/>
        </p:nvCxnSpPr>
        <p:spPr bwMode="auto">
          <a:xfrm>
            <a:off x="5962650" y="3714750"/>
            <a:ext cx="2882900" cy="3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253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0E1B4F9-A5CB-2E4F-A6D2-18C3C66EC3C3}" type="slidenum">
              <a:rPr lang="en-US" smtClean="0">
                <a:latin typeface="Arial" charset="0"/>
              </a:rPr>
              <a:pPr/>
              <a:t>29</a:t>
            </a:fld>
            <a:endParaRPr lang="en-US" smtClean="0">
              <a:latin typeface="Arial" charset="0"/>
            </a:endParaRPr>
          </a:p>
        </p:txBody>
      </p:sp>
      <p:sp>
        <p:nvSpPr>
          <p:cNvPr id="24" name="Oval 23"/>
          <p:cNvSpPr>
            <a:spLocks noChangeAspect="1"/>
          </p:cNvSpPr>
          <p:nvPr/>
        </p:nvSpPr>
        <p:spPr bwMode="auto">
          <a:xfrm>
            <a:off x="2946400" y="2241552"/>
            <a:ext cx="1524000" cy="1524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54350" y="340360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746750" y="374650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 bwMode="auto">
          <a:xfrm flipV="1">
            <a:off x="3492500" y="3721100"/>
            <a:ext cx="2546350" cy="381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Arrow Connector 39"/>
          <p:cNvCxnSpPr>
            <a:endCxn id="92" idx="6"/>
          </p:cNvCxnSpPr>
          <p:nvPr/>
        </p:nvCxnSpPr>
        <p:spPr bwMode="auto">
          <a:xfrm rot="10800000">
            <a:off x="5438776" y="3103564"/>
            <a:ext cx="703302" cy="1454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>
            <a:stCxn id="92" idx="2"/>
          </p:cNvCxnSpPr>
          <p:nvPr/>
        </p:nvCxnSpPr>
        <p:spPr bwMode="auto">
          <a:xfrm rot="10800000">
            <a:off x="4432301" y="3092450"/>
            <a:ext cx="920751" cy="111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rot="10800000">
            <a:off x="3365500" y="2298701"/>
            <a:ext cx="1092202" cy="7810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 rot="16200000" flipV="1">
            <a:off x="3044825" y="1971675"/>
            <a:ext cx="463550" cy="203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flipV="1">
            <a:off x="3517900" y="3270250"/>
            <a:ext cx="2622550" cy="469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endCxn id="92" idx="3"/>
          </p:cNvCxnSpPr>
          <p:nvPr/>
        </p:nvCxnSpPr>
        <p:spPr bwMode="auto">
          <a:xfrm flipV="1">
            <a:off x="3511550" y="3133872"/>
            <a:ext cx="1854055" cy="59357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 flipV="1">
            <a:off x="3549650" y="3086100"/>
            <a:ext cx="895350" cy="622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rot="16200000" flipV="1">
            <a:off x="2743200" y="2933700"/>
            <a:ext cx="1403350" cy="1460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 rot="16200000" flipV="1">
            <a:off x="2384425" y="2651125"/>
            <a:ext cx="1905000" cy="3111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endCxn id="85" idx="2"/>
          </p:cNvCxnSpPr>
          <p:nvPr/>
        </p:nvCxnSpPr>
        <p:spPr bwMode="auto">
          <a:xfrm>
            <a:off x="539750" y="3746500"/>
            <a:ext cx="2882900" cy="3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Oval 91"/>
          <p:cNvSpPr>
            <a:spLocks noChangeAspect="1"/>
          </p:cNvSpPr>
          <p:nvPr/>
        </p:nvSpPr>
        <p:spPr bwMode="auto">
          <a:xfrm>
            <a:off x="5353051" y="306070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3" name="Oval 92"/>
          <p:cNvSpPr>
            <a:spLocks noChangeAspect="1"/>
          </p:cNvSpPr>
          <p:nvPr/>
        </p:nvSpPr>
        <p:spPr bwMode="auto">
          <a:xfrm>
            <a:off x="4394201" y="304800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4" name="Oval 93"/>
          <p:cNvSpPr>
            <a:spLocks noChangeAspect="1"/>
          </p:cNvSpPr>
          <p:nvPr/>
        </p:nvSpPr>
        <p:spPr bwMode="auto">
          <a:xfrm>
            <a:off x="3340101" y="226695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5" name="Oval 94"/>
          <p:cNvSpPr>
            <a:spLocks noChangeAspect="1"/>
          </p:cNvSpPr>
          <p:nvPr/>
        </p:nvSpPr>
        <p:spPr bwMode="auto">
          <a:xfrm>
            <a:off x="3130551" y="179705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32400" y="272415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2</a:t>
            </a:r>
            <a:endParaRPr lang="en-US" baseline="-25000" dirty="0"/>
          </a:p>
        </p:txBody>
      </p:sp>
      <p:sp>
        <p:nvSpPr>
          <p:cNvPr id="97" name="TextBox 96"/>
          <p:cNvSpPr txBox="1"/>
          <p:nvPr/>
        </p:nvSpPr>
        <p:spPr>
          <a:xfrm>
            <a:off x="4311650" y="26797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3</a:t>
            </a:r>
            <a:endParaRPr lang="en-US" baseline="-25000" dirty="0"/>
          </a:p>
        </p:txBody>
      </p:sp>
      <p:sp>
        <p:nvSpPr>
          <p:cNvPr id="98" name="TextBox 97"/>
          <p:cNvSpPr txBox="1"/>
          <p:nvPr/>
        </p:nvSpPr>
        <p:spPr>
          <a:xfrm>
            <a:off x="3314700" y="197485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4</a:t>
            </a:r>
            <a:endParaRPr lang="en-US" baseline="-25000" dirty="0"/>
          </a:p>
        </p:txBody>
      </p:sp>
      <p:sp>
        <p:nvSpPr>
          <p:cNvPr id="99" name="TextBox 98"/>
          <p:cNvSpPr txBox="1"/>
          <p:nvPr/>
        </p:nvSpPr>
        <p:spPr>
          <a:xfrm>
            <a:off x="2749550" y="1549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5</a:t>
            </a:r>
            <a:endParaRPr lang="en-US" baseline="-25000" dirty="0"/>
          </a:p>
        </p:txBody>
      </p:sp>
      <p:sp>
        <p:nvSpPr>
          <p:cNvPr id="100" name="Oval 99"/>
          <p:cNvSpPr>
            <a:spLocks noChangeAspect="1"/>
          </p:cNvSpPr>
          <p:nvPr/>
        </p:nvSpPr>
        <p:spPr bwMode="auto">
          <a:xfrm>
            <a:off x="6089651" y="321945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994400" y="28829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1</a:t>
            </a:r>
            <a:endParaRPr lang="en-US" baseline="-25000" dirty="0"/>
          </a:p>
        </p:txBody>
      </p:sp>
      <p:sp>
        <p:nvSpPr>
          <p:cNvPr id="102" name="TextBox 101"/>
          <p:cNvSpPr txBox="1"/>
          <p:nvPr/>
        </p:nvSpPr>
        <p:spPr>
          <a:xfrm>
            <a:off x="184150" y="317500"/>
            <a:ext cx="85661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Proof of Lemma 30</a:t>
            </a:r>
          </a:p>
          <a:p>
            <a:r>
              <a:rPr lang="en-US" sz="2000" dirty="0" smtClean="0"/>
              <a:t>The switch (at N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) occurs when </a:t>
            </a:r>
            <a:r>
              <a:rPr lang="en-US" sz="2000" dirty="0" smtClean="0">
                <a:solidFill>
                  <a:srgbClr val="0000FF"/>
                </a:solidFill>
              </a:rPr>
              <a:t>X</a:t>
            </a:r>
            <a:r>
              <a:rPr lang="en-US" sz="2000" baseline="-25000" dirty="0" smtClean="0">
                <a:solidFill>
                  <a:srgbClr val="0000FF"/>
                </a:solidFill>
              </a:rPr>
              <a:t>i</a:t>
            </a:r>
            <a:r>
              <a:rPr lang="en-US" sz="2000" dirty="0" smtClean="0">
                <a:solidFill>
                  <a:srgbClr val="0000FF"/>
                </a:solidFill>
              </a:rPr>
              <a:t> crosses B</a:t>
            </a:r>
          </a:p>
        </p:txBody>
      </p:sp>
      <p:sp>
        <p:nvSpPr>
          <p:cNvPr id="85" name="Oval 84"/>
          <p:cNvSpPr/>
          <p:nvPr/>
        </p:nvSpPr>
        <p:spPr bwMode="auto">
          <a:xfrm>
            <a:off x="3422650" y="3663950"/>
            <a:ext cx="171450" cy="17145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5937250" y="3651250"/>
            <a:ext cx="171450" cy="17145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43" name="Oval 42"/>
          <p:cNvSpPr>
            <a:spLocks noChangeAspect="1"/>
          </p:cNvSpPr>
          <p:nvPr/>
        </p:nvSpPr>
        <p:spPr bwMode="auto">
          <a:xfrm>
            <a:off x="6280151" y="3676651"/>
            <a:ext cx="85725" cy="85725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102350" y="333375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X</a:t>
            </a:r>
            <a:r>
              <a:rPr lang="en-US" altLang="zh-CN" baseline="-25000" dirty="0" smtClean="0"/>
              <a:t>2</a:t>
            </a:r>
            <a:endParaRPr lang="en-US" baseline="-25000" dirty="0"/>
          </a:p>
        </p:txBody>
      </p:sp>
      <p:sp>
        <p:nvSpPr>
          <p:cNvPr id="47" name="Oval 46"/>
          <p:cNvSpPr>
            <a:spLocks noChangeAspect="1"/>
          </p:cNvSpPr>
          <p:nvPr/>
        </p:nvSpPr>
        <p:spPr bwMode="auto">
          <a:xfrm>
            <a:off x="6724651" y="3670301"/>
            <a:ext cx="85725" cy="85725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864350" y="3302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X</a:t>
            </a:r>
            <a:r>
              <a:rPr lang="en-US" altLang="zh-CN" baseline="-25000" dirty="0" smtClean="0"/>
              <a:t>1</a:t>
            </a:r>
            <a:endParaRPr lang="en-US" baseline="-25000" dirty="0"/>
          </a:p>
        </p:txBody>
      </p:sp>
      <p:sp>
        <p:nvSpPr>
          <p:cNvPr id="35" name="Oval 34"/>
          <p:cNvSpPr>
            <a:spLocks noChangeAspect="1"/>
          </p:cNvSpPr>
          <p:nvPr/>
        </p:nvSpPr>
        <p:spPr bwMode="auto">
          <a:xfrm>
            <a:off x="3873501" y="3714751"/>
            <a:ext cx="85725" cy="85725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41750" y="37719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X</a:t>
            </a:r>
            <a:r>
              <a:rPr lang="en-US" altLang="zh-CN" baseline="-25000" dirty="0" smtClean="0"/>
              <a:t>3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FCAF0A-2815-BC47-BBEC-E76EA8340900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21507" name="Rectangle 3"/>
          <p:cNvSpPr>
            <a:spLocks noGrp="1"/>
          </p:cNvSpPr>
          <p:nvPr>
            <p:ph type="body" idx="4294967295"/>
          </p:nvPr>
        </p:nvSpPr>
        <p:spPr>
          <a:xfrm>
            <a:off x="368300" y="1693863"/>
            <a:ext cx="8453438" cy="4470400"/>
          </a:xfrm>
        </p:spPr>
        <p:txBody>
          <a:bodyPr/>
          <a:lstStyle/>
          <a:p>
            <a:pPr marL="365125" indent="-255588" eaLnBrk="1" hangingPunct="1">
              <a:lnSpc>
                <a:spcPct val="160000"/>
              </a:lnSpc>
              <a:buNone/>
            </a:pPr>
            <a:r>
              <a:rPr lang="en-CA" dirty="0" smtClean="0"/>
              <a:t>2. Divide the </a:t>
            </a:r>
            <a:r>
              <a:rPr lang="en-CA" i="1" dirty="0" err="1" smtClean="0"/>
              <a:t>n</a:t>
            </a:r>
            <a:r>
              <a:rPr lang="en-CA" dirty="0" smtClean="0"/>
              <a:t> sites into two equal halves</a:t>
            </a:r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457200" y="122238"/>
            <a:ext cx="850741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r>
              <a:rPr lang="en-CA" altLang="zh-CN" sz="3600" b="1" dirty="0" smtClean="0">
                <a:solidFill>
                  <a:schemeClr val="tx2"/>
                </a:solidFill>
                <a:ea typeface="宋体" charset="-122"/>
                <a:cs typeface="宋体" charset="-122"/>
              </a:rPr>
              <a:t>Algorithm pipeline</a:t>
            </a:r>
            <a:endParaRPr lang="zh-CN" altLang="en-CA" sz="3600" b="1" dirty="0">
              <a:solidFill>
                <a:schemeClr val="tx2"/>
              </a:solidFill>
              <a:ea typeface="宋体" charset="-122"/>
              <a:cs typeface="宋体" charset="-122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371600" y="39116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828800" y="32639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933700" y="45212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108200" y="52324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768600" y="34925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441700" y="40005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254500" y="36957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6045200" y="55880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4927600" y="29337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7061200" y="50165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6667500" y="41529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4584700" y="51689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7429500" y="33909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609600" y="5892800"/>
            <a:ext cx="8153400" cy="25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8318500" y="54991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/>
              <a:t>x</a:t>
            </a:r>
            <a:endParaRPr lang="en-US" sz="2400" i="1" dirty="0"/>
          </a:p>
        </p:txBody>
      </p:sp>
      <p:cxnSp>
        <p:nvCxnSpPr>
          <p:cNvPr id="25" name="Straight Connector 24"/>
          <p:cNvCxnSpPr/>
          <p:nvPr/>
        </p:nvCxnSpPr>
        <p:spPr bwMode="auto">
          <a:xfrm rot="16200000" flipH="1">
            <a:off x="2209800" y="4216400"/>
            <a:ext cx="3365500" cy="127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Oval 25"/>
          <p:cNvSpPr/>
          <p:nvPr/>
        </p:nvSpPr>
        <p:spPr bwMode="auto">
          <a:xfrm>
            <a:off x="3365500" y="49911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851400" y="43434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1" name="Straight Connector 90"/>
          <p:cNvCxnSpPr/>
          <p:nvPr/>
        </p:nvCxnSpPr>
        <p:spPr bwMode="auto">
          <a:xfrm>
            <a:off x="5962650" y="3714750"/>
            <a:ext cx="2882900" cy="3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253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0E1B4F9-A5CB-2E4F-A6D2-18C3C66EC3C3}" type="slidenum">
              <a:rPr lang="en-US" smtClean="0">
                <a:latin typeface="Arial" charset="0"/>
              </a:rPr>
              <a:pPr/>
              <a:t>30</a:t>
            </a:fld>
            <a:endParaRPr lang="en-US" smtClean="0">
              <a:latin typeface="Arial" charset="0"/>
            </a:endParaRPr>
          </a:p>
        </p:txBody>
      </p:sp>
      <p:sp>
        <p:nvSpPr>
          <p:cNvPr id="24" name="Oval 23"/>
          <p:cNvSpPr>
            <a:spLocks noChangeAspect="1"/>
          </p:cNvSpPr>
          <p:nvPr/>
        </p:nvSpPr>
        <p:spPr bwMode="auto">
          <a:xfrm>
            <a:off x="2946400" y="2241552"/>
            <a:ext cx="1524000" cy="1524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54350" y="340360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746750" y="374650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 bwMode="auto">
          <a:xfrm flipV="1">
            <a:off x="3492500" y="3721100"/>
            <a:ext cx="2546350" cy="381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Arrow Connector 39"/>
          <p:cNvCxnSpPr>
            <a:endCxn id="92" idx="6"/>
          </p:cNvCxnSpPr>
          <p:nvPr/>
        </p:nvCxnSpPr>
        <p:spPr bwMode="auto">
          <a:xfrm rot="10800000">
            <a:off x="5438776" y="3103564"/>
            <a:ext cx="703302" cy="1454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>
            <a:stCxn id="92" idx="2"/>
          </p:cNvCxnSpPr>
          <p:nvPr/>
        </p:nvCxnSpPr>
        <p:spPr bwMode="auto">
          <a:xfrm rot="10800000">
            <a:off x="4432301" y="3092450"/>
            <a:ext cx="920751" cy="111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rot="10800000">
            <a:off x="3365500" y="2298701"/>
            <a:ext cx="1092202" cy="7810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 rot="16200000" flipV="1">
            <a:off x="3044825" y="1971675"/>
            <a:ext cx="463550" cy="203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flipV="1">
            <a:off x="3517900" y="3270250"/>
            <a:ext cx="2622550" cy="469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endCxn id="92" idx="3"/>
          </p:cNvCxnSpPr>
          <p:nvPr/>
        </p:nvCxnSpPr>
        <p:spPr bwMode="auto">
          <a:xfrm flipV="1">
            <a:off x="3511550" y="3133872"/>
            <a:ext cx="1854055" cy="59357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 flipV="1">
            <a:off x="3549650" y="3086100"/>
            <a:ext cx="895350" cy="622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rot="16200000" flipV="1">
            <a:off x="2743200" y="2933700"/>
            <a:ext cx="1403350" cy="1460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 rot="16200000" flipV="1">
            <a:off x="2384425" y="2651125"/>
            <a:ext cx="1905000" cy="3111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endCxn id="85" idx="2"/>
          </p:cNvCxnSpPr>
          <p:nvPr/>
        </p:nvCxnSpPr>
        <p:spPr bwMode="auto">
          <a:xfrm>
            <a:off x="539750" y="3746500"/>
            <a:ext cx="2882900" cy="3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Oval 91"/>
          <p:cNvSpPr>
            <a:spLocks noChangeAspect="1"/>
          </p:cNvSpPr>
          <p:nvPr/>
        </p:nvSpPr>
        <p:spPr bwMode="auto">
          <a:xfrm>
            <a:off x="5353051" y="306070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3" name="Oval 92"/>
          <p:cNvSpPr>
            <a:spLocks noChangeAspect="1"/>
          </p:cNvSpPr>
          <p:nvPr/>
        </p:nvSpPr>
        <p:spPr bwMode="auto">
          <a:xfrm>
            <a:off x="4394201" y="304800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4" name="Oval 93"/>
          <p:cNvSpPr>
            <a:spLocks noChangeAspect="1"/>
          </p:cNvSpPr>
          <p:nvPr/>
        </p:nvSpPr>
        <p:spPr bwMode="auto">
          <a:xfrm>
            <a:off x="3340101" y="226695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5" name="Oval 94"/>
          <p:cNvSpPr>
            <a:spLocks noChangeAspect="1"/>
          </p:cNvSpPr>
          <p:nvPr/>
        </p:nvSpPr>
        <p:spPr bwMode="auto">
          <a:xfrm>
            <a:off x="3130551" y="179705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32400" y="272415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2</a:t>
            </a:r>
            <a:endParaRPr lang="en-US" baseline="-25000" dirty="0"/>
          </a:p>
        </p:txBody>
      </p:sp>
      <p:sp>
        <p:nvSpPr>
          <p:cNvPr id="97" name="TextBox 96"/>
          <p:cNvSpPr txBox="1"/>
          <p:nvPr/>
        </p:nvSpPr>
        <p:spPr>
          <a:xfrm>
            <a:off x="4311650" y="26797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3</a:t>
            </a:r>
            <a:endParaRPr lang="en-US" baseline="-25000" dirty="0"/>
          </a:p>
        </p:txBody>
      </p:sp>
      <p:sp>
        <p:nvSpPr>
          <p:cNvPr id="98" name="TextBox 97"/>
          <p:cNvSpPr txBox="1"/>
          <p:nvPr/>
        </p:nvSpPr>
        <p:spPr>
          <a:xfrm>
            <a:off x="3314700" y="197485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4</a:t>
            </a:r>
            <a:endParaRPr lang="en-US" baseline="-25000" dirty="0"/>
          </a:p>
        </p:txBody>
      </p:sp>
      <p:sp>
        <p:nvSpPr>
          <p:cNvPr id="99" name="TextBox 98"/>
          <p:cNvSpPr txBox="1"/>
          <p:nvPr/>
        </p:nvSpPr>
        <p:spPr>
          <a:xfrm>
            <a:off x="2749550" y="1549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5</a:t>
            </a:r>
            <a:endParaRPr lang="en-US" baseline="-25000" dirty="0"/>
          </a:p>
        </p:txBody>
      </p:sp>
      <p:sp>
        <p:nvSpPr>
          <p:cNvPr id="100" name="Oval 99"/>
          <p:cNvSpPr>
            <a:spLocks noChangeAspect="1"/>
          </p:cNvSpPr>
          <p:nvPr/>
        </p:nvSpPr>
        <p:spPr bwMode="auto">
          <a:xfrm>
            <a:off x="6089651" y="321945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994400" y="28829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1</a:t>
            </a:r>
            <a:endParaRPr lang="en-US" baseline="-25000" dirty="0"/>
          </a:p>
        </p:txBody>
      </p:sp>
      <p:sp>
        <p:nvSpPr>
          <p:cNvPr id="102" name="TextBox 101"/>
          <p:cNvSpPr txBox="1"/>
          <p:nvPr/>
        </p:nvSpPr>
        <p:spPr>
          <a:xfrm>
            <a:off x="184150" y="317500"/>
            <a:ext cx="85661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Proof of Lemma 30</a:t>
            </a:r>
          </a:p>
          <a:p>
            <a:r>
              <a:rPr lang="en-US" sz="2000" dirty="0" smtClean="0"/>
              <a:t>The switch (at N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) occurs when </a:t>
            </a:r>
            <a:r>
              <a:rPr lang="en-US" sz="2000" dirty="0" smtClean="0">
                <a:solidFill>
                  <a:srgbClr val="0000FF"/>
                </a:solidFill>
              </a:rPr>
              <a:t>X</a:t>
            </a:r>
            <a:r>
              <a:rPr lang="en-US" sz="2000" baseline="-25000" dirty="0" smtClean="0">
                <a:solidFill>
                  <a:srgbClr val="0000FF"/>
                </a:solidFill>
              </a:rPr>
              <a:t>i</a:t>
            </a:r>
            <a:r>
              <a:rPr lang="en-US" sz="2000" dirty="0" smtClean="0">
                <a:solidFill>
                  <a:srgbClr val="0000FF"/>
                </a:solidFill>
              </a:rPr>
              <a:t> crosses B</a:t>
            </a:r>
          </a:p>
          <a:p>
            <a:r>
              <a:rPr lang="en-US" sz="2000" dirty="0" smtClean="0"/>
              <a:t>Before crossing,</a:t>
            </a:r>
            <a:r>
              <a:rPr lang="en-US" sz="2000" dirty="0" smtClean="0">
                <a:solidFill>
                  <a:srgbClr val="0000FF"/>
                </a:solidFill>
              </a:rPr>
              <a:t> Cir(AN</a:t>
            </a:r>
            <a:r>
              <a:rPr lang="en-US" sz="2000" baseline="-25000" dirty="0" smtClean="0">
                <a:solidFill>
                  <a:srgbClr val="0000FF"/>
                </a:solidFill>
              </a:rPr>
              <a:t>i</a:t>
            </a:r>
            <a:r>
              <a:rPr lang="en-US" sz="2000" dirty="0" smtClean="0">
                <a:solidFill>
                  <a:srgbClr val="0000FF"/>
                </a:solidFill>
              </a:rPr>
              <a:t>N</a:t>
            </a:r>
            <a:r>
              <a:rPr lang="en-US" sz="2000" baseline="-25000" dirty="0" smtClean="0">
                <a:solidFill>
                  <a:srgbClr val="0000FF"/>
                </a:solidFill>
              </a:rPr>
              <a:t>i+1</a:t>
            </a:r>
            <a:r>
              <a:rPr lang="en-US" sz="2000" dirty="0" smtClean="0">
                <a:solidFill>
                  <a:srgbClr val="0000FF"/>
                </a:solidFill>
              </a:rPr>
              <a:t>) contains B. </a:t>
            </a:r>
            <a:r>
              <a:rPr lang="en-US" sz="2000" dirty="0" smtClean="0">
                <a:solidFill>
                  <a:srgbClr val="000000"/>
                </a:solidFill>
              </a:rPr>
              <a:t>Afterwards,</a:t>
            </a:r>
            <a:r>
              <a:rPr lang="en-US" sz="2000" dirty="0" smtClean="0">
                <a:solidFill>
                  <a:srgbClr val="0000FF"/>
                </a:solidFill>
              </a:rPr>
              <a:t> B is outside.</a:t>
            </a:r>
          </a:p>
        </p:txBody>
      </p:sp>
      <p:sp>
        <p:nvSpPr>
          <p:cNvPr id="85" name="Oval 84"/>
          <p:cNvSpPr/>
          <p:nvPr/>
        </p:nvSpPr>
        <p:spPr bwMode="auto">
          <a:xfrm>
            <a:off x="3422650" y="3663950"/>
            <a:ext cx="171450" cy="17145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5937250" y="3651250"/>
            <a:ext cx="171450" cy="17145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43" name="Oval 42"/>
          <p:cNvSpPr>
            <a:spLocks noChangeAspect="1"/>
          </p:cNvSpPr>
          <p:nvPr/>
        </p:nvSpPr>
        <p:spPr bwMode="auto">
          <a:xfrm>
            <a:off x="6280151" y="3676651"/>
            <a:ext cx="85725" cy="85725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102350" y="333375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X</a:t>
            </a:r>
            <a:r>
              <a:rPr lang="en-US" altLang="zh-CN" baseline="-25000" dirty="0" smtClean="0"/>
              <a:t>2</a:t>
            </a:r>
            <a:endParaRPr lang="en-US" baseline="-25000" dirty="0"/>
          </a:p>
        </p:txBody>
      </p:sp>
      <p:sp>
        <p:nvSpPr>
          <p:cNvPr id="47" name="Oval 46"/>
          <p:cNvSpPr>
            <a:spLocks noChangeAspect="1"/>
          </p:cNvSpPr>
          <p:nvPr/>
        </p:nvSpPr>
        <p:spPr bwMode="auto">
          <a:xfrm>
            <a:off x="6724651" y="3670301"/>
            <a:ext cx="85725" cy="85725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864350" y="3302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X</a:t>
            </a:r>
            <a:r>
              <a:rPr lang="en-US" altLang="zh-CN" baseline="-25000" dirty="0" smtClean="0"/>
              <a:t>1</a:t>
            </a:r>
            <a:endParaRPr lang="en-US" baseline="-25000" dirty="0"/>
          </a:p>
        </p:txBody>
      </p:sp>
      <p:sp>
        <p:nvSpPr>
          <p:cNvPr id="35" name="Oval 34"/>
          <p:cNvSpPr>
            <a:spLocks noChangeAspect="1"/>
          </p:cNvSpPr>
          <p:nvPr/>
        </p:nvSpPr>
        <p:spPr bwMode="auto">
          <a:xfrm>
            <a:off x="3873501" y="3714751"/>
            <a:ext cx="85725" cy="85725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41750" y="37719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X</a:t>
            </a:r>
            <a:r>
              <a:rPr lang="en-US" altLang="zh-CN" baseline="-25000" dirty="0" smtClean="0"/>
              <a:t>3</a:t>
            </a:r>
            <a:endParaRPr lang="en-US" baseline="-25000" dirty="0"/>
          </a:p>
        </p:txBody>
      </p:sp>
      <p:sp>
        <p:nvSpPr>
          <p:cNvPr id="38" name="Oval 37"/>
          <p:cNvSpPr>
            <a:spLocks noChangeAspect="1"/>
          </p:cNvSpPr>
          <p:nvPr/>
        </p:nvSpPr>
        <p:spPr bwMode="auto">
          <a:xfrm>
            <a:off x="3155253" y="3034605"/>
            <a:ext cx="3537646" cy="353764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1" name="Straight Connector 90"/>
          <p:cNvCxnSpPr/>
          <p:nvPr/>
        </p:nvCxnSpPr>
        <p:spPr bwMode="auto">
          <a:xfrm flipV="1">
            <a:off x="4438650" y="2235200"/>
            <a:ext cx="1289050" cy="8572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253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0E1B4F9-A5CB-2E4F-A6D2-18C3C66EC3C3}" type="slidenum">
              <a:rPr lang="en-US" smtClean="0">
                <a:latin typeface="Arial" charset="0"/>
              </a:rPr>
              <a:pPr/>
              <a:t>31</a:t>
            </a:fld>
            <a:endParaRPr lang="en-US" smtClean="0">
              <a:latin typeface="Arial" charset="0"/>
            </a:endParaRPr>
          </a:p>
        </p:txBody>
      </p:sp>
      <p:sp>
        <p:nvSpPr>
          <p:cNvPr id="24" name="Oval 23"/>
          <p:cNvSpPr>
            <a:spLocks noChangeAspect="1"/>
          </p:cNvSpPr>
          <p:nvPr/>
        </p:nvSpPr>
        <p:spPr bwMode="auto">
          <a:xfrm>
            <a:off x="3308350" y="2686052"/>
            <a:ext cx="1174748" cy="117474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54350" y="340360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 bwMode="auto">
          <a:xfrm flipV="1">
            <a:off x="3492500" y="3721100"/>
            <a:ext cx="2546350" cy="381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Arrow Connector 41"/>
          <p:cNvCxnSpPr>
            <a:stCxn id="92" idx="2"/>
          </p:cNvCxnSpPr>
          <p:nvPr/>
        </p:nvCxnSpPr>
        <p:spPr bwMode="auto">
          <a:xfrm rot="10800000">
            <a:off x="4432301" y="3092450"/>
            <a:ext cx="920751" cy="111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4" name="Straight Arrow Connector 43"/>
          <p:cNvCxnSpPr>
            <a:endCxn id="94" idx="5"/>
          </p:cNvCxnSpPr>
          <p:nvPr/>
        </p:nvCxnSpPr>
        <p:spPr bwMode="auto">
          <a:xfrm rot="10800000">
            <a:off x="3749822" y="2727473"/>
            <a:ext cx="707880" cy="35228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72" name="Straight Connector 71"/>
          <p:cNvCxnSpPr>
            <a:endCxn id="92" idx="3"/>
          </p:cNvCxnSpPr>
          <p:nvPr/>
        </p:nvCxnSpPr>
        <p:spPr bwMode="auto">
          <a:xfrm flipV="1">
            <a:off x="3511550" y="3133872"/>
            <a:ext cx="1854055" cy="59357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 flipV="1">
            <a:off x="3549650" y="3086100"/>
            <a:ext cx="895350" cy="622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>
            <a:endCxn id="94" idx="4"/>
          </p:cNvCxnSpPr>
          <p:nvPr/>
        </p:nvCxnSpPr>
        <p:spPr bwMode="auto">
          <a:xfrm rot="5400000" flipH="1" flipV="1">
            <a:off x="3134520" y="3123406"/>
            <a:ext cx="968374" cy="2016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/>
          <p:nvPr/>
        </p:nvCxnSpPr>
        <p:spPr bwMode="auto">
          <a:xfrm flipV="1">
            <a:off x="977900" y="3651250"/>
            <a:ext cx="2660650" cy="170815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Oval 91"/>
          <p:cNvSpPr>
            <a:spLocks noChangeAspect="1"/>
          </p:cNvSpPr>
          <p:nvPr/>
        </p:nvSpPr>
        <p:spPr bwMode="auto">
          <a:xfrm>
            <a:off x="5353051" y="306070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3" name="Oval 92"/>
          <p:cNvSpPr>
            <a:spLocks noChangeAspect="1"/>
          </p:cNvSpPr>
          <p:nvPr/>
        </p:nvSpPr>
        <p:spPr bwMode="auto">
          <a:xfrm>
            <a:off x="4394201" y="304800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4" name="Oval 93"/>
          <p:cNvSpPr>
            <a:spLocks noChangeAspect="1"/>
          </p:cNvSpPr>
          <p:nvPr/>
        </p:nvSpPr>
        <p:spPr bwMode="auto">
          <a:xfrm>
            <a:off x="3676651" y="265430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32400" y="2724150"/>
            <a:ext cx="71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i-1</a:t>
            </a:r>
            <a:endParaRPr lang="en-US" baseline="-25000" dirty="0"/>
          </a:p>
        </p:txBody>
      </p:sp>
      <p:sp>
        <p:nvSpPr>
          <p:cNvPr id="97" name="TextBox 96"/>
          <p:cNvSpPr txBox="1"/>
          <p:nvPr/>
        </p:nvSpPr>
        <p:spPr>
          <a:xfrm>
            <a:off x="4311650" y="26797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i</a:t>
            </a:r>
            <a:endParaRPr lang="en-US" baseline="-25000" dirty="0"/>
          </a:p>
        </p:txBody>
      </p:sp>
      <p:sp>
        <p:nvSpPr>
          <p:cNvPr id="98" name="TextBox 97"/>
          <p:cNvSpPr txBox="1"/>
          <p:nvPr/>
        </p:nvSpPr>
        <p:spPr>
          <a:xfrm>
            <a:off x="3536950" y="2324100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i+1</a:t>
            </a:r>
            <a:endParaRPr lang="en-US" baseline="-25000" dirty="0"/>
          </a:p>
        </p:txBody>
      </p:sp>
      <p:sp>
        <p:nvSpPr>
          <p:cNvPr id="102" name="TextBox 101"/>
          <p:cNvSpPr txBox="1"/>
          <p:nvPr/>
        </p:nvSpPr>
        <p:spPr>
          <a:xfrm>
            <a:off x="184150" y="317500"/>
            <a:ext cx="88138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To prove </a:t>
            </a:r>
            <a:r>
              <a:rPr lang="en-US" sz="2400" b="1" dirty="0" err="1" smtClean="0"/>
              <a:t>monotonicity</a:t>
            </a:r>
            <a:r>
              <a:rPr lang="en-US" sz="2400" b="1" dirty="0" smtClean="0"/>
              <a:t> of the X</a:t>
            </a:r>
            <a:r>
              <a:rPr lang="en-US" sz="2400" b="1" baseline="-25000" dirty="0" smtClean="0"/>
              <a:t>i</a:t>
            </a:r>
            <a:r>
              <a:rPr lang="en-US" sz="2400" b="1" dirty="0" smtClean="0"/>
              <a:t>’s:</a:t>
            </a:r>
          </a:p>
          <a:p>
            <a:r>
              <a:rPr lang="en-US" sz="2000" dirty="0" smtClean="0"/>
              <a:t>Look at</a:t>
            </a:r>
            <a:r>
              <a:rPr lang="en-US" sz="2000" dirty="0" smtClean="0"/>
              <a:t> ANY three </a:t>
            </a:r>
            <a:r>
              <a:rPr lang="en-US" sz="2000" dirty="0" smtClean="0"/>
              <a:t>consecutive points</a:t>
            </a:r>
            <a:r>
              <a:rPr lang="en-US" sz="2000" dirty="0" smtClean="0"/>
              <a:t> </a:t>
            </a:r>
            <a:r>
              <a:rPr lang="en-US" sz="2000" dirty="0" smtClean="0"/>
              <a:t>N</a:t>
            </a:r>
            <a:r>
              <a:rPr lang="en-US" sz="2000" baseline="-25000" dirty="0" smtClean="0"/>
              <a:t>i-1</a:t>
            </a:r>
            <a:r>
              <a:rPr lang="en-US" sz="2000" dirty="0" smtClean="0"/>
              <a:t>, N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, </a:t>
            </a:r>
            <a:r>
              <a:rPr lang="en-US" sz="2000" dirty="0" smtClean="0"/>
              <a:t>and</a:t>
            </a:r>
            <a:r>
              <a:rPr lang="en-US" sz="2000" dirty="0" smtClean="0"/>
              <a:t> N</a:t>
            </a:r>
            <a:r>
              <a:rPr lang="en-US" sz="2000" baseline="-25000" dirty="0" smtClean="0"/>
              <a:t>i+1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r>
              <a:rPr lang="en-US" sz="2000" dirty="0" smtClean="0"/>
              <a:t>Since </a:t>
            </a:r>
            <a:r>
              <a:rPr lang="en-US" sz="2000" dirty="0" smtClean="0"/>
              <a:t>AN</a:t>
            </a:r>
            <a:r>
              <a:rPr lang="en-US" sz="2000" baseline="-25000" dirty="0" smtClean="0"/>
              <a:t>i-1</a:t>
            </a:r>
            <a:r>
              <a:rPr lang="en-US" sz="2000" dirty="0" smtClean="0"/>
              <a:t>N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 </a:t>
            </a:r>
            <a:r>
              <a:rPr lang="en-US" sz="2000" dirty="0" smtClean="0"/>
              <a:t>is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Delaunay</a:t>
            </a:r>
            <a:r>
              <a:rPr lang="en-US" sz="2000" dirty="0" smtClean="0"/>
              <a:t>, N</a:t>
            </a:r>
            <a:r>
              <a:rPr lang="en-US" sz="2000" baseline="-25000" dirty="0" smtClean="0"/>
              <a:t>i+1</a:t>
            </a:r>
            <a:r>
              <a:rPr lang="en-US" sz="2000" dirty="0" smtClean="0"/>
              <a:t> </a:t>
            </a:r>
            <a:r>
              <a:rPr lang="en-US" sz="2000" dirty="0" smtClean="0"/>
              <a:t>must lie </a:t>
            </a:r>
            <a:r>
              <a:rPr lang="en-US" sz="2000" dirty="0" smtClean="0">
                <a:solidFill>
                  <a:srgbClr val="0000FF"/>
                </a:solidFill>
              </a:rPr>
              <a:t>outside</a:t>
            </a:r>
            <a:r>
              <a:rPr lang="en-US" sz="2000" dirty="0" smtClean="0"/>
              <a:t> </a:t>
            </a:r>
            <a:r>
              <a:rPr lang="en-US" sz="2000" dirty="0" smtClean="0"/>
              <a:t>Cir(</a:t>
            </a:r>
            <a:r>
              <a:rPr lang="en-US" sz="2000" dirty="0" smtClean="0"/>
              <a:t>AN</a:t>
            </a:r>
            <a:r>
              <a:rPr lang="en-US" sz="2000" baseline="-25000" dirty="0" smtClean="0"/>
              <a:t>i-1</a:t>
            </a:r>
            <a:r>
              <a:rPr lang="en-US" sz="2000" dirty="0" smtClean="0"/>
              <a:t>N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)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Consider </a:t>
            </a:r>
            <a:r>
              <a:rPr lang="en-US" sz="2000" dirty="0" err="1" smtClean="0"/>
              <a:t>AN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smtClean="0"/>
              <a:t>as the chord, to get from Cir(</a:t>
            </a:r>
            <a:r>
              <a:rPr lang="en-US" sz="2000" dirty="0" smtClean="0"/>
              <a:t>AN</a:t>
            </a:r>
            <a:r>
              <a:rPr lang="en-US" sz="2000" baseline="-25000" dirty="0" smtClean="0"/>
              <a:t>i-1</a:t>
            </a:r>
            <a:r>
              <a:rPr lang="en-US" sz="2000" dirty="0" smtClean="0"/>
              <a:t>N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) </a:t>
            </a:r>
            <a:r>
              <a:rPr lang="en-US" sz="2000" dirty="0" smtClean="0"/>
              <a:t>to Cir(</a:t>
            </a:r>
            <a:r>
              <a:rPr lang="en-US" sz="2000" dirty="0" smtClean="0"/>
              <a:t>AN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N</a:t>
            </a:r>
            <a:r>
              <a:rPr lang="en-US" sz="2000" baseline="-25000" dirty="0" smtClean="0"/>
              <a:t>i+1</a:t>
            </a:r>
            <a:r>
              <a:rPr lang="en-US" sz="2000" dirty="0" smtClean="0"/>
              <a:t>)</a:t>
            </a:r>
            <a:r>
              <a:rPr lang="en-US" sz="2000" dirty="0" smtClean="0"/>
              <a:t>, Cir(</a:t>
            </a:r>
            <a:r>
              <a:rPr lang="en-US" sz="2000" dirty="0" smtClean="0"/>
              <a:t>AN</a:t>
            </a:r>
            <a:r>
              <a:rPr lang="en-US" sz="2000" baseline="-25000" dirty="0" smtClean="0"/>
              <a:t>i-1</a:t>
            </a:r>
            <a:r>
              <a:rPr lang="en-US" sz="2000" dirty="0" smtClean="0"/>
              <a:t>N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) </a:t>
            </a:r>
            <a:r>
              <a:rPr lang="en-US" sz="2000" dirty="0" smtClean="0"/>
              <a:t>must be </a:t>
            </a:r>
            <a:r>
              <a:rPr lang="en-US" sz="2000" dirty="0" smtClean="0">
                <a:solidFill>
                  <a:srgbClr val="0000FF"/>
                </a:solidFill>
              </a:rPr>
              <a:t>stretched </a:t>
            </a:r>
            <a:r>
              <a:rPr lang="en-US" sz="2000" dirty="0" smtClean="0"/>
              <a:t>through the chord.   </a:t>
            </a:r>
          </a:p>
        </p:txBody>
      </p:sp>
      <p:sp>
        <p:nvSpPr>
          <p:cNvPr id="85" name="Oval 84"/>
          <p:cNvSpPr/>
          <p:nvPr/>
        </p:nvSpPr>
        <p:spPr bwMode="auto">
          <a:xfrm>
            <a:off x="3422650" y="3663950"/>
            <a:ext cx="171450" cy="17145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5937250" y="3651250"/>
            <a:ext cx="171450" cy="17145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43" name="Oval 42"/>
          <p:cNvSpPr>
            <a:spLocks noChangeAspect="1"/>
          </p:cNvSpPr>
          <p:nvPr/>
        </p:nvSpPr>
        <p:spPr bwMode="auto">
          <a:xfrm>
            <a:off x="6280151" y="3676651"/>
            <a:ext cx="85725" cy="85725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35" name="Oval 34"/>
          <p:cNvSpPr>
            <a:spLocks noChangeAspect="1"/>
          </p:cNvSpPr>
          <p:nvPr/>
        </p:nvSpPr>
        <p:spPr bwMode="auto">
          <a:xfrm>
            <a:off x="4184651" y="3708401"/>
            <a:ext cx="85725" cy="85725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152900" y="381635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X</a:t>
            </a:r>
            <a:r>
              <a:rPr lang="en-US" altLang="zh-CN" baseline="-25000" dirty="0" smtClean="0"/>
              <a:t>i</a:t>
            </a:r>
            <a:endParaRPr lang="en-US" baseline="-25000" dirty="0"/>
          </a:p>
        </p:txBody>
      </p:sp>
      <p:sp>
        <p:nvSpPr>
          <p:cNvPr id="38" name="Oval 37"/>
          <p:cNvSpPr>
            <a:spLocks noChangeAspect="1"/>
          </p:cNvSpPr>
          <p:nvPr/>
        </p:nvSpPr>
        <p:spPr bwMode="auto">
          <a:xfrm>
            <a:off x="3155253" y="3034605"/>
            <a:ext cx="3537646" cy="353764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39" name="Straight Arrow Connector 38"/>
          <p:cNvCxnSpPr>
            <a:endCxn id="24" idx="1"/>
          </p:cNvCxnSpPr>
          <p:nvPr/>
        </p:nvCxnSpPr>
        <p:spPr bwMode="auto">
          <a:xfrm rot="16200000" flipV="1">
            <a:off x="3442289" y="2896189"/>
            <a:ext cx="501060" cy="42486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2717800" y="2870200"/>
            <a:ext cx="1873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00FF"/>
                </a:solidFill>
              </a:rPr>
              <a:t>Stretch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708650" y="330200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172200" y="3733800"/>
            <a:ext cx="55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X</a:t>
            </a:r>
            <a:r>
              <a:rPr lang="en-US" altLang="zh-CN" baseline="-25000" dirty="0" smtClean="0"/>
              <a:t>i-1</a:t>
            </a:r>
            <a:endParaRPr lang="en-US" baseline="-25000" dirty="0"/>
          </a:p>
        </p:txBody>
      </p:sp>
      <p:cxnSp>
        <p:nvCxnSpPr>
          <p:cNvPr id="56" name="Straight Connector 55"/>
          <p:cNvCxnSpPr/>
          <p:nvPr/>
        </p:nvCxnSpPr>
        <p:spPr bwMode="auto">
          <a:xfrm>
            <a:off x="5962650" y="3714750"/>
            <a:ext cx="2882900" cy="3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>
            <a:off x="539750" y="3746500"/>
            <a:ext cx="2882900" cy="3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1" name="Straight Connector 90"/>
          <p:cNvCxnSpPr/>
          <p:nvPr/>
        </p:nvCxnSpPr>
        <p:spPr bwMode="auto">
          <a:xfrm flipV="1">
            <a:off x="4438650" y="2235200"/>
            <a:ext cx="1289050" cy="8572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253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0E1B4F9-A5CB-2E4F-A6D2-18C3C66EC3C3}" type="slidenum">
              <a:rPr lang="en-US" smtClean="0">
                <a:latin typeface="Arial" charset="0"/>
              </a:rPr>
              <a:pPr/>
              <a:t>32</a:t>
            </a:fld>
            <a:endParaRPr lang="en-US" smtClean="0">
              <a:latin typeface="Arial" charset="0"/>
            </a:endParaRPr>
          </a:p>
        </p:txBody>
      </p:sp>
      <p:sp>
        <p:nvSpPr>
          <p:cNvPr id="24" name="Oval 23"/>
          <p:cNvSpPr>
            <a:spLocks noChangeAspect="1"/>
          </p:cNvSpPr>
          <p:nvPr/>
        </p:nvSpPr>
        <p:spPr bwMode="auto">
          <a:xfrm>
            <a:off x="3308350" y="2686052"/>
            <a:ext cx="1174748" cy="117474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54350" y="340360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 bwMode="auto">
          <a:xfrm flipV="1">
            <a:off x="3492500" y="3721100"/>
            <a:ext cx="2546350" cy="381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Arrow Connector 41"/>
          <p:cNvCxnSpPr>
            <a:stCxn id="92" idx="2"/>
          </p:cNvCxnSpPr>
          <p:nvPr/>
        </p:nvCxnSpPr>
        <p:spPr bwMode="auto">
          <a:xfrm rot="10800000">
            <a:off x="4432301" y="3092450"/>
            <a:ext cx="920751" cy="111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4" name="Straight Arrow Connector 43"/>
          <p:cNvCxnSpPr>
            <a:endCxn id="94" idx="5"/>
          </p:cNvCxnSpPr>
          <p:nvPr/>
        </p:nvCxnSpPr>
        <p:spPr bwMode="auto">
          <a:xfrm rot="10800000">
            <a:off x="3749822" y="2727473"/>
            <a:ext cx="707880" cy="35228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72" name="Straight Connector 71"/>
          <p:cNvCxnSpPr>
            <a:endCxn id="92" idx="3"/>
          </p:cNvCxnSpPr>
          <p:nvPr/>
        </p:nvCxnSpPr>
        <p:spPr bwMode="auto">
          <a:xfrm flipV="1">
            <a:off x="3511550" y="3133872"/>
            <a:ext cx="1854055" cy="59357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 flipV="1">
            <a:off x="3549650" y="3086100"/>
            <a:ext cx="895350" cy="622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>
            <a:endCxn id="94" idx="4"/>
          </p:cNvCxnSpPr>
          <p:nvPr/>
        </p:nvCxnSpPr>
        <p:spPr bwMode="auto">
          <a:xfrm rot="5400000" flipH="1" flipV="1">
            <a:off x="3134520" y="3123406"/>
            <a:ext cx="968374" cy="2016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/>
          <p:nvPr/>
        </p:nvCxnSpPr>
        <p:spPr bwMode="auto">
          <a:xfrm flipV="1">
            <a:off x="977900" y="3651250"/>
            <a:ext cx="2660650" cy="170815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Oval 91"/>
          <p:cNvSpPr>
            <a:spLocks noChangeAspect="1"/>
          </p:cNvSpPr>
          <p:nvPr/>
        </p:nvSpPr>
        <p:spPr bwMode="auto">
          <a:xfrm>
            <a:off x="5353051" y="306070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3" name="Oval 92"/>
          <p:cNvSpPr>
            <a:spLocks noChangeAspect="1"/>
          </p:cNvSpPr>
          <p:nvPr/>
        </p:nvSpPr>
        <p:spPr bwMode="auto">
          <a:xfrm>
            <a:off x="4394201" y="304800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4" name="Oval 93"/>
          <p:cNvSpPr>
            <a:spLocks noChangeAspect="1"/>
          </p:cNvSpPr>
          <p:nvPr/>
        </p:nvSpPr>
        <p:spPr bwMode="auto">
          <a:xfrm>
            <a:off x="3676651" y="265430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32400" y="2724150"/>
            <a:ext cx="71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i-1</a:t>
            </a:r>
            <a:endParaRPr lang="en-US" baseline="-25000" dirty="0"/>
          </a:p>
        </p:txBody>
      </p:sp>
      <p:sp>
        <p:nvSpPr>
          <p:cNvPr id="97" name="TextBox 96"/>
          <p:cNvSpPr txBox="1"/>
          <p:nvPr/>
        </p:nvSpPr>
        <p:spPr>
          <a:xfrm>
            <a:off x="4311650" y="26797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i</a:t>
            </a:r>
            <a:endParaRPr lang="en-US" baseline="-25000" dirty="0"/>
          </a:p>
        </p:txBody>
      </p:sp>
      <p:sp>
        <p:nvSpPr>
          <p:cNvPr id="98" name="TextBox 97"/>
          <p:cNvSpPr txBox="1"/>
          <p:nvPr/>
        </p:nvSpPr>
        <p:spPr>
          <a:xfrm>
            <a:off x="3536950" y="2324100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i+1</a:t>
            </a:r>
            <a:endParaRPr lang="en-US" baseline="-25000" dirty="0"/>
          </a:p>
        </p:txBody>
      </p:sp>
      <p:sp>
        <p:nvSpPr>
          <p:cNvPr id="102" name="TextBox 101"/>
          <p:cNvSpPr txBox="1"/>
          <p:nvPr/>
        </p:nvSpPr>
        <p:spPr>
          <a:xfrm>
            <a:off x="184150" y="317500"/>
            <a:ext cx="8813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To prove </a:t>
            </a:r>
            <a:r>
              <a:rPr lang="en-US" sz="2400" b="1" dirty="0" err="1" smtClean="0"/>
              <a:t>monotonicity</a:t>
            </a:r>
            <a:r>
              <a:rPr lang="en-US" sz="2400" b="1" dirty="0" smtClean="0"/>
              <a:t> of the X</a:t>
            </a:r>
            <a:r>
              <a:rPr lang="en-US" sz="2400" b="1" baseline="-25000" dirty="0" smtClean="0"/>
              <a:t>i</a:t>
            </a:r>
            <a:r>
              <a:rPr lang="en-US" sz="2400" b="1" dirty="0" smtClean="0"/>
              <a:t>’s:</a:t>
            </a:r>
          </a:p>
          <a:p>
            <a:r>
              <a:rPr lang="en-US" sz="2000" dirty="0" smtClean="0"/>
              <a:t>Look at</a:t>
            </a:r>
            <a:r>
              <a:rPr lang="en-US" sz="2000" dirty="0" smtClean="0"/>
              <a:t> ANY three </a:t>
            </a:r>
            <a:r>
              <a:rPr lang="en-US" sz="2000" dirty="0" smtClean="0"/>
              <a:t>consecutive points</a:t>
            </a:r>
            <a:r>
              <a:rPr lang="en-US" sz="2000" dirty="0" smtClean="0"/>
              <a:t> </a:t>
            </a:r>
            <a:r>
              <a:rPr lang="en-US" sz="2000" dirty="0" smtClean="0"/>
              <a:t>N</a:t>
            </a:r>
            <a:r>
              <a:rPr lang="en-US" sz="2000" baseline="-25000" dirty="0" smtClean="0"/>
              <a:t>i-1</a:t>
            </a:r>
            <a:r>
              <a:rPr lang="en-US" sz="2000" dirty="0" smtClean="0"/>
              <a:t>, N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, </a:t>
            </a:r>
            <a:r>
              <a:rPr lang="en-US" sz="2000" dirty="0" smtClean="0"/>
              <a:t>and</a:t>
            </a:r>
            <a:r>
              <a:rPr lang="en-US" sz="2000" dirty="0" smtClean="0"/>
              <a:t> N</a:t>
            </a:r>
            <a:r>
              <a:rPr lang="en-US" sz="2000" baseline="-25000" dirty="0" smtClean="0"/>
              <a:t>i+1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Recall Lemma 29, </a:t>
            </a:r>
            <a:r>
              <a:rPr lang="en-US" sz="2000" dirty="0" smtClean="0">
                <a:solidFill>
                  <a:srgbClr val="0000FF"/>
                </a:solidFill>
              </a:rPr>
              <a:t>on the other </a:t>
            </a:r>
            <a:r>
              <a:rPr lang="en-US" sz="2000" dirty="0" smtClean="0">
                <a:solidFill>
                  <a:srgbClr val="0000FF"/>
                </a:solidFill>
              </a:rPr>
              <a:t>side of </a:t>
            </a:r>
            <a:r>
              <a:rPr lang="en-US" sz="2000" dirty="0" err="1" smtClean="0">
                <a:solidFill>
                  <a:srgbClr val="0000FF"/>
                </a:solidFill>
              </a:rPr>
              <a:t>AN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i</a:t>
            </a:r>
            <a:r>
              <a:rPr lang="en-US" sz="2000" dirty="0" smtClean="0"/>
              <a:t>, </a:t>
            </a:r>
            <a:r>
              <a:rPr lang="en-US" sz="2000" dirty="0" smtClean="0"/>
              <a:t>Cir(</a:t>
            </a:r>
            <a:r>
              <a:rPr lang="en-US" sz="2000" dirty="0" smtClean="0"/>
              <a:t>AN</a:t>
            </a:r>
            <a:r>
              <a:rPr lang="en-US" sz="2000" baseline="-25000" dirty="0" smtClean="0"/>
              <a:t>i-1</a:t>
            </a:r>
            <a:r>
              <a:rPr lang="en-US" sz="2000" dirty="0" smtClean="0"/>
              <a:t>N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) </a:t>
            </a:r>
            <a:r>
              <a:rPr lang="en-US" sz="2000" dirty="0" smtClean="0"/>
              <a:t>must be </a:t>
            </a:r>
            <a:r>
              <a:rPr lang="en-US" sz="2000" dirty="0" smtClean="0">
                <a:solidFill>
                  <a:srgbClr val="0000FF"/>
                </a:solidFill>
              </a:rPr>
              <a:t>shrunk </a:t>
            </a:r>
            <a:r>
              <a:rPr lang="en-US" sz="2000" dirty="0" smtClean="0"/>
              <a:t>through the chord. Hence, the intersection </a:t>
            </a:r>
            <a:r>
              <a:rPr lang="en-US" sz="2000" dirty="0" smtClean="0"/>
              <a:t>X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 </a:t>
            </a:r>
            <a:r>
              <a:rPr lang="en-US" sz="2000" dirty="0" smtClean="0"/>
              <a:t>must move from </a:t>
            </a:r>
            <a:r>
              <a:rPr lang="en-US" sz="2000" dirty="0" smtClean="0"/>
              <a:t>X</a:t>
            </a:r>
            <a:r>
              <a:rPr lang="en-US" sz="2000" baseline="-25000" dirty="0" smtClean="0"/>
              <a:t>i-1</a:t>
            </a:r>
            <a:r>
              <a:rPr lang="en-US" sz="2000" dirty="0" smtClean="0"/>
              <a:t> toward </a:t>
            </a:r>
            <a:r>
              <a:rPr lang="en-US" sz="2000" dirty="0" smtClean="0"/>
              <a:t>A.</a:t>
            </a:r>
            <a:endParaRPr lang="en-US" sz="2000" dirty="0" smtClean="0"/>
          </a:p>
        </p:txBody>
      </p:sp>
      <p:sp>
        <p:nvSpPr>
          <p:cNvPr id="85" name="Oval 84"/>
          <p:cNvSpPr/>
          <p:nvPr/>
        </p:nvSpPr>
        <p:spPr bwMode="auto">
          <a:xfrm>
            <a:off x="3422650" y="3663950"/>
            <a:ext cx="171450" cy="17145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5937250" y="3651250"/>
            <a:ext cx="171450" cy="17145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43" name="Oval 42"/>
          <p:cNvSpPr>
            <a:spLocks noChangeAspect="1"/>
          </p:cNvSpPr>
          <p:nvPr/>
        </p:nvSpPr>
        <p:spPr bwMode="auto">
          <a:xfrm>
            <a:off x="6280151" y="3676651"/>
            <a:ext cx="85725" cy="85725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35" name="Oval 34"/>
          <p:cNvSpPr>
            <a:spLocks noChangeAspect="1"/>
          </p:cNvSpPr>
          <p:nvPr/>
        </p:nvSpPr>
        <p:spPr bwMode="auto">
          <a:xfrm>
            <a:off x="4184651" y="3708401"/>
            <a:ext cx="85725" cy="85725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152900" y="381635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X</a:t>
            </a:r>
            <a:r>
              <a:rPr lang="en-US" altLang="zh-CN" baseline="-25000" dirty="0" smtClean="0"/>
              <a:t>i</a:t>
            </a:r>
            <a:endParaRPr lang="en-US" baseline="-25000" dirty="0"/>
          </a:p>
        </p:txBody>
      </p:sp>
      <p:sp>
        <p:nvSpPr>
          <p:cNvPr id="38" name="Oval 37"/>
          <p:cNvSpPr>
            <a:spLocks noChangeAspect="1"/>
          </p:cNvSpPr>
          <p:nvPr/>
        </p:nvSpPr>
        <p:spPr bwMode="auto">
          <a:xfrm>
            <a:off x="3155253" y="3034605"/>
            <a:ext cx="3537646" cy="353764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39" name="Straight Arrow Connector 38"/>
          <p:cNvCxnSpPr>
            <a:endCxn id="24" idx="1"/>
          </p:cNvCxnSpPr>
          <p:nvPr/>
        </p:nvCxnSpPr>
        <p:spPr bwMode="auto">
          <a:xfrm rot="16200000" flipV="1">
            <a:off x="3442289" y="2896189"/>
            <a:ext cx="501060" cy="42486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2717800" y="2870200"/>
            <a:ext cx="1873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00FF"/>
                </a:solidFill>
              </a:rPr>
              <a:t>Stretch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708650" y="330200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172200" y="3733800"/>
            <a:ext cx="55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X</a:t>
            </a:r>
            <a:r>
              <a:rPr lang="en-US" altLang="zh-CN" baseline="-25000" dirty="0" smtClean="0"/>
              <a:t>i-1</a:t>
            </a:r>
            <a:endParaRPr lang="en-US" baseline="-25000" dirty="0"/>
          </a:p>
        </p:txBody>
      </p:sp>
      <p:cxnSp>
        <p:nvCxnSpPr>
          <p:cNvPr id="56" name="Straight Connector 55"/>
          <p:cNvCxnSpPr/>
          <p:nvPr/>
        </p:nvCxnSpPr>
        <p:spPr bwMode="auto">
          <a:xfrm>
            <a:off x="5962650" y="3714750"/>
            <a:ext cx="2882900" cy="3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>
            <a:off x="539750" y="3746500"/>
            <a:ext cx="2882900" cy="3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rot="16200000" flipV="1">
            <a:off x="3431588" y="4269787"/>
            <a:ext cx="2565987" cy="17468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4616450" y="4705350"/>
            <a:ext cx="1873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Shrink</a:t>
            </a: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 rot="10800000">
            <a:off x="4438650" y="3917950"/>
            <a:ext cx="1733550" cy="5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9" name="Straight Connector 68"/>
          <p:cNvCxnSpPr>
            <a:stCxn id="73" idx="3"/>
          </p:cNvCxnSpPr>
          <p:nvPr/>
        </p:nvCxnSpPr>
        <p:spPr bwMode="auto">
          <a:xfrm rot="5400000" flipH="1" flipV="1">
            <a:off x="3523958" y="3523958"/>
            <a:ext cx="2407234" cy="271203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85" idx="0"/>
            <a:endCxn id="73" idx="5"/>
          </p:cNvCxnSpPr>
          <p:nvPr/>
        </p:nvCxnSpPr>
        <p:spPr bwMode="auto">
          <a:xfrm rot="16200000" flipH="1" flipV="1">
            <a:off x="2290763" y="4865979"/>
            <a:ext cx="2419642" cy="1558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Oval 67"/>
          <p:cNvSpPr>
            <a:spLocks noChangeAspect="1"/>
          </p:cNvSpPr>
          <p:nvPr/>
        </p:nvSpPr>
        <p:spPr bwMode="auto">
          <a:xfrm>
            <a:off x="3276600" y="3034606"/>
            <a:ext cx="2997894" cy="299789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91" name="Straight Connector 90"/>
          <p:cNvCxnSpPr/>
          <p:nvPr/>
        </p:nvCxnSpPr>
        <p:spPr bwMode="auto">
          <a:xfrm>
            <a:off x="5962650" y="3714750"/>
            <a:ext cx="2882900" cy="3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253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0E1B4F9-A5CB-2E4F-A6D2-18C3C66EC3C3}" type="slidenum">
              <a:rPr lang="en-US" smtClean="0">
                <a:latin typeface="Arial" charset="0"/>
              </a:rPr>
              <a:pPr/>
              <a:t>33</a:t>
            </a:fld>
            <a:endParaRPr lang="en-US" smtClean="0">
              <a:latin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54350" y="340360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 bwMode="auto">
          <a:xfrm flipV="1">
            <a:off x="3492500" y="3721100"/>
            <a:ext cx="2546350" cy="381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endCxn id="85" idx="2"/>
          </p:cNvCxnSpPr>
          <p:nvPr/>
        </p:nvCxnSpPr>
        <p:spPr bwMode="auto">
          <a:xfrm>
            <a:off x="539750" y="3746500"/>
            <a:ext cx="2882900" cy="3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3" name="Oval 92"/>
          <p:cNvSpPr>
            <a:spLocks noChangeAspect="1"/>
          </p:cNvSpPr>
          <p:nvPr/>
        </p:nvSpPr>
        <p:spPr bwMode="auto">
          <a:xfrm>
            <a:off x="4394201" y="304800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311650" y="26797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endParaRPr lang="en-US" baseline="-25000" dirty="0"/>
          </a:p>
        </p:txBody>
      </p:sp>
      <p:sp>
        <p:nvSpPr>
          <p:cNvPr id="98" name="TextBox 97"/>
          <p:cNvSpPr txBox="1"/>
          <p:nvPr/>
        </p:nvSpPr>
        <p:spPr>
          <a:xfrm>
            <a:off x="6330950" y="305435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</a:t>
            </a:r>
            <a:endParaRPr lang="en-US" baseline="-25000" dirty="0"/>
          </a:p>
        </p:txBody>
      </p:sp>
      <p:sp>
        <p:nvSpPr>
          <p:cNvPr id="102" name="TextBox 101"/>
          <p:cNvSpPr txBox="1"/>
          <p:nvPr/>
        </p:nvSpPr>
        <p:spPr>
          <a:xfrm>
            <a:off x="336550" y="330200"/>
            <a:ext cx="85661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Lemma 31: how to choose the </a:t>
            </a:r>
            <a:r>
              <a:rPr lang="en-US" sz="2400" b="1" dirty="0" smtClean="0">
                <a:solidFill>
                  <a:srgbClr val="0000FF"/>
                </a:solidFill>
              </a:rPr>
              <a:t>next Delaunay cross edge</a:t>
            </a:r>
          </a:p>
          <a:p>
            <a:r>
              <a:rPr lang="en-US" sz="2000" dirty="0" smtClean="0"/>
              <a:t>Let </a:t>
            </a:r>
            <a:r>
              <a:rPr lang="en-US" sz="2000" dirty="0" smtClean="0">
                <a:solidFill>
                  <a:srgbClr val="0000FF"/>
                </a:solidFill>
              </a:rPr>
              <a:t>N be the L candidate </a:t>
            </a:r>
            <a:r>
              <a:rPr lang="en-US" sz="2000" dirty="0" smtClean="0"/>
              <a:t>and </a:t>
            </a:r>
            <a:r>
              <a:rPr lang="en-US" sz="2000" dirty="0" smtClean="0">
                <a:solidFill>
                  <a:srgbClr val="0000FF"/>
                </a:solidFill>
              </a:rPr>
              <a:t>M be the R candidate </a:t>
            </a:r>
            <a:r>
              <a:rPr lang="en-US" sz="2000" dirty="0" smtClean="0"/>
              <a:t>for </a:t>
            </a:r>
            <a:r>
              <a:rPr lang="en-US" sz="2000" dirty="0" err="1" smtClean="0"/>
              <a:t>besal</a:t>
            </a:r>
            <a:r>
              <a:rPr lang="en-US" sz="2000" dirty="0" smtClean="0"/>
              <a:t> edge AB, which is the current Delaunay cross edge found. Let </a:t>
            </a:r>
            <a:r>
              <a:rPr lang="en-US" sz="2000" dirty="0" smtClean="0">
                <a:solidFill>
                  <a:srgbClr val="0000FF"/>
                </a:solidFill>
              </a:rPr>
              <a:t>ABC be the current Delaunay triangle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dirty="0" smtClean="0"/>
              <a:t>Recall: N is the </a:t>
            </a:r>
            <a:r>
              <a:rPr lang="en-US" sz="2000" dirty="0" smtClean="0">
                <a:solidFill>
                  <a:srgbClr val="0000FF"/>
                </a:solidFill>
              </a:rPr>
              <a:t>“switching point”</a:t>
            </a:r>
            <a:r>
              <a:rPr lang="en-US" sz="2000" dirty="0" smtClean="0"/>
              <a:t> in A’s L-neighbors. M is the “switching point” in B’s B-neighbors. </a:t>
            </a:r>
          </a:p>
        </p:txBody>
      </p:sp>
      <p:sp>
        <p:nvSpPr>
          <p:cNvPr id="43" name="Oval 42"/>
          <p:cNvSpPr>
            <a:spLocks noChangeAspect="1"/>
          </p:cNvSpPr>
          <p:nvPr/>
        </p:nvSpPr>
        <p:spPr bwMode="auto">
          <a:xfrm>
            <a:off x="6223001" y="3295651"/>
            <a:ext cx="85725" cy="85725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 flipV="1">
            <a:off x="2076450" y="2374900"/>
            <a:ext cx="6426200" cy="22288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7410450" y="238125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7493000" y="263525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</a:t>
            </a:r>
            <a:endParaRPr lang="en-US" dirty="0"/>
          </a:p>
        </p:txBody>
      </p:sp>
      <p:sp>
        <p:nvSpPr>
          <p:cNvPr id="85" name="Oval 84"/>
          <p:cNvSpPr/>
          <p:nvPr/>
        </p:nvSpPr>
        <p:spPr bwMode="auto">
          <a:xfrm>
            <a:off x="3422650" y="3663950"/>
            <a:ext cx="171450" cy="17145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5937250" y="3651250"/>
            <a:ext cx="171450" cy="17145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73" name="Oval 72"/>
          <p:cNvSpPr/>
          <p:nvPr/>
        </p:nvSpPr>
        <p:spPr bwMode="auto">
          <a:xfrm>
            <a:off x="3346450" y="5937250"/>
            <a:ext cx="171450" cy="17145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971800" y="580390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5867400" y="379730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Connector 30"/>
          <p:cNvCxnSpPr>
            <a:stCxn id="85" idx="3"/>
            <a:endCxn id="93" idx="3"/>
          </p:cNvCxnSpPr>
          <p:nvPr/>
        </p:nvCxnSpPr>
        <p:spPr bwMode="auto">
          <a:xfrm rot="5400000" flipH="1" flipV="1">
            <a:off x="3582696" y="2986233"/>
            <a:ext cx="689120" cy="95899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93" idx="5"/>
            <a:endCxn id="86" idx="6"/>
          </p:cNvCxnSpPr>
          <p:nvPr/>
        </p:nvCxnSpPr>
        <p:spPr bwMode="auto">
          <a:xfrm rot="16200000" flipH="1">
            <a:off x="4980135" y="2608409"/>
            <a:ext cx="615803" cy="164132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>
            <a:stCxn id="73" idx="3"/>
          </p:cNvCxnSpPr>
          <p:nvPr/>
        </p:nvCxnSpPr>
        <p:spPr bwMode="auto">
          <a:xfrm rot="5400000" flipH="1" flipV="1">
            <a:off x="3523958" y="3523958"/>
            <a:ext cx="2407234" cy="271203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85" idx="0"/>
            <a:endCxn id="73" idx="5"/>
          </p:cNvCxnSpPr>
          <p:nvPr/>
        </p:nvCxnSpPr>
        <p:spPr bwMode="auto">
          <a:xfrm rot="16200000" flipH="1" flipV="1">
            <a:off x="2290763" y="4865979"/>
            <a:ext cx="2419642" cy="1558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Oval 67"/>
          <p:cNvSpPr>
            <a:spLocks noChangeAspect="1"/>
          </p:cNvSpPr>
          <p:nvPr/>
        </p:nvSpPr>
        <p:spPr bwMode="auto">
          <a:xfrm>
            <a:off x="3276600" y="3034606"/>
            <a:ext cx="2997894" cy="299789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91" name="Straight Connector 90"/>
          <p:cNvCxnSpPr/>
          <p:nvPr/>
        </p:nvCxnSpPr>
        <p:spPr bwMode="auto">
          <a:xfrm>
            <a:off x="5962650" y="3714750"/>
            <a:ext cx="2882900" cy="3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253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0E1B4F9-A5CB-2E4F-A6D2-18C3C66EC3C3}" type="slidenum">
              <a:rPr lang="en-US" smtClean="0">
                <a:latin typeface="Arial" charset="0"/>
              </a:rPr>
              <a:pPr/>
              <a:t>34</a:t>
            </a:fld>
            <a:endParaRPr lang="en-US" smtClean="0">
              <a:latin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54350" y="340360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 bwMode="auto">
          <a:xfrm flipV="1">
            <a:off x="3492500" y="3721100"/>
            <a:ext cx="2546350" cy="381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endCxn id="85" idx="2"/>
          </p:cNvCxnSpPr>
          <p:nvPr/>
        </p:nvCxnSpPr>
        <p:spPr bwMode="auto">
          <a:xfrm>
            <a:off x="539750" y="3746500"/>
            <a:ext cx="2882900" cy="3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3" name="Oval 92"/>
          <p:cNvSpPr>
            <a:spLocks noChangeAspect="1"/>
          </p:cNvSpPr>
          <p:nvPr/>
        </p:nvSpPr>
        <p:spPr bwMode="auto">
          <a:xfrm>
            <a:off x="4394201" y="304800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311650" y="26797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endParaRPr lang="en-US" baseline="-25000" dirty="0"/>
          </a:p>
        </p:txBody>
      </p:sp>
      <p:sp>
        <p:nvSpPr>
          <p:cNvPr id="98" name="TextBox 97"/>
          <p:cNvSpPr txBox="1"/>
          <p:nvPr/>
        </p:nvSpPr>
        <p:spPr>
          <a:xfrm>
            <a:off x="6330950" y="305435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</a:t>
            </a:r>
            <a:endParaRPr lang="en-US" baseline="-25000" dirty="0"/>
          </a:p>
        </p:txBody>
      </p:sp>
      <p:sp>
        <p:nvSpPr>
          <p:cNvPr id="102" name="TextBox 101"/>
          <p:cNvSpPr txBox="1"/>
          <p:nvPr/>
        </p:nvSpPr>
        <p:spPr>
          <a:xfrm>
            <a:off x="336550" y="330200"/>
            <a:ext cx="85661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Lemma 31: how to choose the </a:t>
            </a:r>
            <a:r>
              <a:rPr lang="en-US" sz="2400" b="1" dirty="0" smtClean="0">
                <a:solidFill>
                  <a:srgbClr val="0000FF"/>
                </a:solidFill>
              </a:rPr>
              <a:t>next Delaunay cross edge</a:t>
            </a:r>
            <a:endParaRPr lang="en-US" sz="2400" b="1" dirty="0" smtClean="0"/>
          </a:p>
          <a:p>
            <a:r>
              <a:rPr lang="en-US" sz="2000" dirty="0" smtClean="0"/>
              <a:t>Let </a:t>
            </a:r>
            <a:r>
              <a:rPr lang="en-US" sz="2000" dirty="0" smtClean="0">
                <a:solidFill>
                  <a:srgbClr val="0000FF"/>
                </a:solidFill>
              </a:rPr>
              <a:t>N be the L candidate </a:t>
            </a:r>
            <a:r>
              <a:rPr lang="en-US" sz="2000" dirty="0" smtClean="0"/>
              <a:t>and </a:t>
            </a:r>
            <a:r>
              <a:rPr lang="en-US" sz="2000" dirty="0" smtClean="0">
                <a:solidFill>
                  <a:srgbClr val="0000FF"/>
                </a:solidFill>
              </a:rPr>
              <a:t>M be the R candidate </a:t>
            </a:r>
            <a:r>
              <a:rPr lang="en-US" sz="2000" dirty="0" smtClean="0"/>
              <a:t>for </a:t>
            </a:r>
            <a:r>
              <a:rPr lang="en-US" sz="2000" dirty="0" err="1" smtClean="0"/>
              <a:t>besal</a:t>
            </a:r>
            <a:r>
              <a:rPr lang="en-US" sz="2000" dirty="0" smtClean="0"/>
              <a:t> edge AB, which is the current Delaunay cross edge found. Let </a:t>
            </a:r>
            <a:r>
              <a:rPr lang="en-US" sz="2000" dirty="0" smtClean="0">
                <a:solidFill>
                  <a:srgbClr val="0000FF"/>
                </a:solidFill>
              </a:rPr>
              <a:t>ABC be the current Delaunay triangle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u="sng" dirty="0" smtClean="0"/>
              <a:t>How to choose:</a:t>
            </a:r>
            <a:r>
              <a:rPr lang="en-US" sz="2000" dirty="0" smtClean="0"/>
              <a:t> If </a:t>
            </a:r>
            <a:r>
              <a:rPr lang="en-US" sz="2000" dirty="0" smtClean="0">
                <a:solidFill>
                  <a:srgbClr val="0000FF"/>
                </a:solidFill>
              </a:rPr>
              <a:t>M is outside </a:t>
            </a:r>
            <a:r>
              <a:rPr lang="en-US" sz="2000" dirty="0" err="1" smtClean="0">
                <a:solidFill>
                  <a:srgbClr val="0000FF"/>
                </a:solidFill>
              </a:rPr>
              <a:t>Cir(ABN</a:t>
            </a:r>
            <a:r>
              <a:rPr lang="en-US" sz="2000" dirty="0" smtClean="0">
                <a:solidFill>
                  <a:srgbClr val="0000FF"/>
                </a:solidFill>
              </a:rPr>
              <a:t>)</a:t>
            </a:r>
            <a:r>
              <a:rPr lang="en-US" sz="2000" dirty="0" smtClean="0"/>
              <a:t>, then BN is chosen instead of AM. Need to show that </a:t>
            </a:r>
            <a:r>
              <a:rPr lang="en-US" sz="2000" dirty="0" smtClean="0">
                <a:solidFill>
                  <a:srgbClr val="FF0000"/>
                </a:solidFill>
              </a:rPr>
              <a:t>BN must be a Delaunay edge</a:t>
            </a:r>
            <a:r>
              <a:rPr lang="en-US" sz="2000" dirty="0" smtClean="0"/>
              <a:t>.</a:t>
            </a:r>
          </a:p>
        </p:txBody>
      </p:sp>
      <p:sp>
        <p:nvSpPr>
          <p:cNvPr id="43" name="Oval 42"/>
          <p:cNvSpPr>
            <a:spLocks noChangeAspect="1"/>
          </p:cNvSpPr>
          <p:nvPr/>
        </p:nvSpPr>
        <p:spPr bwMode="auto">
          <a:xfrm>
            <a:off x="6223001" y="3295651"/>
            <a:ext cx="85725" cy="85725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 flipV="1">
            <a:off x="2076450" y="2374900"/>
            <a:ext cx="6426200" cy="22288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7410450" y="238125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7493000" y="263525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</a:t>
            </a:r>
            <a:endParaRPr lang="en-US" dirty="0"/>
          </a:p>
        </p:txBody>
      </p:sp>
      <p:sp>
        <p:nvSpPr>
          <p:cNvPr id="85" name="Oval 84"/>
          <p:cNvSpPr/>
          <p:nvPr/>
        </p:nvSpPr>
        <p:spPr bwMode="auto">
          <a:xfrm>
            <a:off x="3422650" y="3663950"/>
            <a:ext cx="171450" cy="17145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5937250" y="3651250"/>
            <a:ext cx="171450" cy="17145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867400" y="379730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</a:t>
            </a:r>
            <a:endParaRPr lang="en-US" dirty="0"/>
          </a:p>
        </p:txBody>
      </p:sp>
      <p:sp>
        <p:nvSpPr>
          <p:cNvPr id="73" name="Oval 72"/>
          <p:cNvSpPr/>
          <p:nvPr/>
        </p:nvSpPr>
        <p:spPr bwMode="auto">
          <a:xfrm>
            <a:off x="3346450" y="5937250"/>
            <a:ext cx="171450" cy="17145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971800" y="580390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/>
          <p:cNvSpPr>
            <a:spLocks noChangeAspect="1"/>
          </p:cNvSpPr>
          <p:nvPr/>
        </p:nvSpPr>
        <p:spPr bwMode="auto">
          <a:xfrm>
            <a:off x="3067050" y="3180656"/>
            <a:ext cx="3429694" cy="342969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68" name="Oval 67"/>
          <p:cNvSpPr>
            <a:spLocks noChangeAspect="1"/>
          </p:cNvSpPr>
          <p:nvPr/>
        </p:nvSpPr>
        <p:spPr bwMode="auto">
          <a:xfrm>
            <a:off x="3276600" y="3034606"/>
            <a:ext cx="2997894" cy="2997894"/>
          </a:xfrm>
          <a:prstGeom prst="ellipse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63" name="Straight Connector 62"/>
          <p:cNvCxnSpPr>
            <a:stCxn id="59" idx="3"/>
            <a:endCxn id="86" idx="7"/>
          </p:cNvCxnSpPr>
          <p:nvPr/>
        </p:nvCxnSpPr>
        <p:spPr bwMode="auto">
          <a:xfrm rot="5400000" flipH="1" flipV="1">
            <a:off x="3523958" y="3523958"/>
            <a:ext cx="2407234" cy="271203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85" idx="1"/>
            <a:endCxn id="59" idx="5"/>
          </p:cNvCxnSpPr>
          <p:nvPr/>
        </p:nvCxnSpPr>
        <p:spPr bwMode="auto">
          <a:xfrm rot="16200000" flipH="1">
            <a:off x="2273008" y="4863808"/>
            <a:ext cx="2394534" cy="4503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/>
          <p:cNvCxnSpPr/>
          <p:nvPr/>
        </p:nvCxnSpPr>
        <p:spPr bwMode="auto">
          <a:xfrm>
            <a:off x="5962650" y="3714750"/>
            <a:ext cx="2882900" cy="3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253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0E1B4F9-A5CB-2E4F-A6D2-18C3C66EC3C3}" type="slidenum">
              <a:rPr lang="en-US" smtClean="0">
                <a:latin typeface="Arial" charset="0"/>
              </a:rPr>
              <a:pPr/>
              <a:t>35</a:t>
            </a:fld>
            <a:endParaRPr lang="en-US" smtClean="0">
              <a:latin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54350" y="340360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 bwMode="auto">
          <a:xfrm flipV="1">
            <a:off x="3492500" y="3721100"/>
            <a:ext cx="2546350" cy="381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endCxn id="85" idx="2"/>
          </p:cNvCxnSpPr>
          <p:nvPr/>
        </p:nvCxnSpPr>
        <p:spPr bwMode="auto">
          <a:xfrm>
            <a:off x="539750" y="3746500"/>
            <a:ext cx="2882900" cy="3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8" name="TextBox 97"/>
          <p:cNvSpPr txBox="1"/>
          <p:nvPr/>
        </p:nvSpPr>
        <p:spPr>
          <a:xfrm>
            <a:off x="6330950" y="305435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</a:t>
            </a:r>
            <a:endParaRPr lang="en-US" baseline="-25000" dirty="0"/>
          </a:p>
        </p:txBody>
      </p:sp>
      <p:sp>
        <p:nvSpPr>
          <p:cNvPr id="102" name="TextBox 101"/>
          <p:cNvSpPr txBox="1"/>
          <p:nvPr/>
        </p:nvSpPr>
        <p:spPr>
          <a:xfrm>
            <a:off x="336550" y="330200"/>
            <a:ext cx="85661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Lemma 31</a:t>
            </a:r>
          </a:p>
          <a:p>
            <a:r>
              <a:rPr lang="en-US" sz="2000" dirty="0" smtClean="0"/>
              <a:t>To show that BN is a Delaunay edge, we show </a:t>
            </a:r>
            <a:r>
              <a:rPr lang="en-US" sz="2000" dirty="0" err="1" smtClean="0"/>
              <a:t>Cir(ABN</a:t>
            </a:r>
            <a:r>
              <a:rPr lang="en-US" sz="2000" dirty="0" smtClean="0"/>
              <a:t>) is empty of ALL sites. First, look at the </a:t>
            </a:r>
            <a:r>
              <a:rPr lang="en-US" sz="2000" dirty="0" err="1" smtClean="0"/>
              <a:t>Ls(AB</a:t>
            </a:r>
            <a:r>
              <a:rPr lang="en-US" sz="2000" dirty="0" smtClean="0"/>
              <a:t>), </a:t>
            </a:r>
            <a:r>
              <a:rPr lang="en-US" sz="2000" dirty="0" smtClean="0">
                <a:solidFill>
                  <a:srgbClr val="0000FF"/>
                </a:solidFill>
              </a:rPr>
              <a:t>the lower side of AB.</a:t>
            </a:r>
          </a:p>
          <a:p>
            <a:endParaRPr lang="en-US" sz="2000" dirty="0" smtClean="0"/>
          </a:p>
          <a:p>
            <a:r>
              <a:rPr lang="en-US" sz="2000" dirty="0" smtClean="0"/>
              <a:t>Since ABC is Delaunay, ALL sites, including N, must lie outside </a:t>
            </a:r>
            <a:r>
              <a:rPr lang="en-US" sz="2000" dirty="0" err="1" smtClean="0"/>
              <a:t>Cir(ABC</a:t>
            </a:r>
            <a:r>
              <a:rPr lang="en-US" sz="2000" dirty="0" smtClean="0"/>
              <a:t>). </a:t>
            </a:r>
            <a:r>
              <a:rPr lang="en-US" sz="2000" dirty="0" smtClean="0">
                <a:solidFill>
                  <a:srgbClr val="0000FF"/>
                </a:solidFill>
              </a:rPr>
              <a:t>Since N lies outside, in </a:t>
            </a:r>
            <a:r>
              <a:rPr lang="en-US" sz="2000" dirty="0" err="1" smtClean="0">
                <a:solidFill>
                  <a:srgbClr val="0000FF"/>
                </a:solidFill>
              </a:rPr>
              <a:t>Ls(AB</a:t>
            </a:r>
            <a:r>
              <a:rPr lang="en-US" sz="2000" dirty="0" smtClean="0">
                <a:solidFill>
                  <a:srgbClr val="0000FF"/>
                </a:solidFill>
              </a:rPr>
              <a:t>), </a:t>
            </a:r>
            <a:r>
              <a:rPr lang="en-US" sz="2000" dirty="0" err="1" smtClean="0">
                <a:solidFill>
                  <a:srgbClr val="0000FF"/>
                </a:solidFill>
              </a:rPr>
              <a:t>Cir(ABN</a:t>
            </a:r>
            <a:r>
              <a:rPr lang="en-US" sz="2000" dirty="0" smtClean="0">
                <a:solidFill>
                  <a:srgbClr val="0000FF"/>
                </a:solidFill>
              </a:rPr>
              <a:t>) is contained in </a:t>
            </a:r>
            <a:r>
              <a:rPr lang="en-US" sz="2000" dirty="0" err="1" smtClean="0">
                <a:solidFill>
                  <a:srgbClr val="0000FF"/>
                </a:solidFill>
              </a:rPr>
              <a:t>Cir(ABC</a:t>
            </a:r>
            <a:r>
              <a:rPr lang="en-US" sz="2000" dirty="0" smtClean="0">
                <a:solidFill>
                  <a:srgbClr val="0000FF"/>
                </a:solidFill>
              </a:rPr>
              <a:t>)</a:t>
            </a:r>
            <a:r>
              <a:rPr lang="en-US" sz="2000" dirty="0" smtClean="0"/>
              <a:t>. So in the lower side, </a:t>
            </a:r>
            <a:r>
              <a:rPr lang="en-US" sz="2000" dirty="0" err="1" smtClean="0"/>
              <a:t>Cir(ABN</a:t>
            </a:r>
            <a:r>
              <a:rPr lang="en-US" sz="2000" dirty="0" smtClean="0"/>
              <a:t>) cannot contain any site.</a:t>
            </a:r>
          </a:p>
        </p:txBody>
      </p:sp>
      <p:sp>
        <p:nvSpPr>
          <p:cNvPr id="43" name="Oval 42"/>
          <p:cNvSpPr>
            <a:spLocks noChangeAspect="1"/>
          </p:cNvSpPr>
          <p:nvPr/>
        </p:nvSpPr>
        <p:spPr bwMode="auto">
          <a:xfrm>
            <a:off x="6223001" y="3295651"/>
            <a:ext cx="85725" cy="85725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410450" y="238125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7493000" y="263525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</a:t>
            </a:r>
            <a:endParaRPr lang="en-US" dirty="0"/>
          </a:p>
        </p:txBody>
      </p:sp>
      <p:sp>
        <p:nvSpPr>
          <p:cNvPr id="59" name="Oval 58"/>
          <p:cNvSpPr/>
          <p:nvPr/>
        </p:nvSpPr>
        <p:spPr bwMode="auto">
          <a:xfrm>
            <a:off x="3346450" y="5937250"/>
            <a:ext cx="171450" cy="17145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971800" y="580390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867400" y="379730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3435350" y="2686050"/>
            <a:ext cx="2743200" cy="103505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85" name="Oval 84"/>
          <p:cNvSpPr/>
          <p:nvPr/>
        </p:nvSpPr>
        <p:spPr bwMode="auto">
          <a:xfrm>
            <a:off x="3422650" y="3663950"/>
            <a:ext cx="171450" cy="17145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5937250" y="3651250"/>
            <a:ext cx="171450" cy="17145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 flipV="1">
            <a:off x="2076450" y="2374900"/>
            <a:ext cx="6426200" cy="22288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>
            <a:spLocks noChangeAspect="1"/>
          </p:cNvSpPr>
          <p:nvPr/>
        </p:nvSpPr>
        <p:spPr bwMode="auto">
          <a:xfrm>
            <a:off x="4394201" y="304800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311650" y="26797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1" name="Straight Connector 90"/>
          <p:cNvCxnSpPr/>
          <p:nvPr/>
        </p:nvCxnSpPr>
        <p:spPr bwMode="auto">
          <a:xfrm>
            <a:off x="5962650" y="3714750"/>
            <a:ext cx="2882900" cy="3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253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0E1B4F9-A5CB-2E4F-A6D2-18C3C66EC3C3}" type="slidenum">
              <a:rPr lang="en-US" smtClean="0">
                <a:latin typeface="Arial" charset="0"/>
              </a:rPr>
              <a:pPr/>
              <a:t>36</a:t>
            </a:fld>
            <a:endParaRPr lang="en-US" smtClean="0">
              <a:latin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54350" y="340360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057900" y="335915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 bwMode="auto">
          <a:xfrm flipV="1">
            <a:off x="3492500" y="3721100"/>
            <a:ext cx="2546350" cy="381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endCxn id="85" idx="2"/>
          </p:cNvCxnSpPr>
          <p:nvPr/>
        </p:nvCxnSpPr>
        <p:spPr bwMode="auto">
          <a:xfrm>
            <a:off x="539750" y="3746500"/>
            <a:ext cx="2882900" cy="3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3" name="Oval 92"/>
          <p:cNvSpPr>
            <a:spLocks noChangeAspect="1"/>
          </p:cNvSpPr>
          <p:nvPr/>
        </p:nvSpPr>
        <p:spPr bwMode="auto">
          <a:xfrm>
            <a:off x="4394201" y="304800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311650" y="26797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endParaRPr lang="en-US" baseline="-25000" dirty="0"/>
          </a:p>
        </p:txBody>
      </p:sp>
      <p:sp>
        <p:nvSpPr>
          <p:cNvPr id="98" name="TextBox 97"/>
          <p:cNvSpPr txBox="1"/>
          <p:nvPr/>
        </p:nvSpPr>
        <p:spPr>
          <a:xfrm>
            <a:off x="6330950" y="305435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</a:t>
            </a:r>
            <a:endParaRPr lang="en-US" baseline="-25000" dirty="0"/>
          </a:p>
        </p:txBody>
      </p:sp>
      <p:sp>
        <p:nvSpPr>
          <p:cNvPr id="43" name="Oval 42"/>
          <p:cNvSpPr>
            <a:spLocks noChangeAspect="1"/>
          </p:cNvSpPr>
          <p:nvPr/>
        </p:nvSpPr>
        <p:spPr bwMode="auto">
          <a:xfrm>
            <a:off x="6223001" y="3295651"/>
            <a:ext cx="85725" cy="85725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38" name="Oval 37"/>
          <p:cNvSpPr>
            <a:spLocks noChangeAspect="1"/>
          </p:cNvSpPr>
          <p:nvPr/>
        </p:nvSpPr>
        <p:spPr bwMode="auto">
          <a:xfrm>
            <a:off x="3276600" y="3034606"/>
            <a:ext cx="2997894" cy="299789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689850" y="210185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7924800" y="264795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36550" y="330200"/>
            <a:ext cx="856615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Lemma 31</a:t>
            </a:r>
          </a:p>
          <a:p>
            <a:r>
              <a:rPr lang="en-US" sz="2000" dirty="0" smtClean="0"/>
              <a:t>To show that BN is a Delaunay edge, we show </a:t>
            </a:r>
            <a:r>
              <a:rPr lang="en-US" sz="2000" dirty="0" err="1" smtClean="0"/>
              <a:t>Cir(ABN</a:t>
            </a:r>
            <a:r>
              <a:rPr lang="en-US" sz="2000" dirty="0" smtClean="0"/>
              <a:t>) is empty of ALL sites. Now let us look at the </a:t>
            </a:r>
            <a:r>
              <a:rPr lang="en-US" sz="2000" dirty="0" err="1" smtClean="0"/>
              <a:t>Us(AB</a:t>
            </a:r>
            <a:r>
              <a:rPr lang="en-US" sz="2000" dirty="0" smtClean="0"/>
              <a:t>), </a:t>
            </a:r>
            <a:r>
              <a:rPr lang="en-US" sz="2000" dirty="0" smtClean="0">
                <a:solidFill>
                  <a:srgbClr val="0000FF"/>
                </a:solidFill>
              </a:rPr>
              <a:t>the upper side of AB.</a:t>
            </a:r>
          </a:p>
          <a:p>
            <a:endParaRPr lang="en-US" sz="2000" dirty="0" smtClean="0"/>
          </a:p>
          <a:p>
            <a:r>
              <a:rPr lang="en-US" sz="2000" dirty="0" smtClean="0"/>
              <a:t>Recall a </a:t>
            </a:r>
            <a:r>
              <a:rPr lang="en-US" sz="2000" dirty="0" smtClean="0">
                <a:solidFill>
                  <a:srgbClr val="0000FF"/>
                </a:solidFill>
              </a:rPr>
              <a:t>previous key observation about the choice of switching point N.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3168650" y="3778250"/>
            <a:ext cx="3308350" cy="23241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85" name="Oval 84"/>
          <p:cNvSpPr/>
          <p:nvPr/>
        </p:nvSpPr>
        <p:spPr bwMode="auto">
          <a:xfrm>
            <a:off x="3422650" y="3663950"/>
            <a:ext cx="171450" cy="17145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5937250" y="3651250"/>
            <a:ext cx="171450" cy="17145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 flipV="1">
            <a:off x="2076450" y="2374900"/>
            <a:ext cx="6426200" cy="22288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1" name="Straight Connector 90"/>
          <p:cNvCxnSpPr/>
          <p:nvPr/>
        </p:nvCxnSpPr>
        <p:spPr bwMode="auto">
          <a:xfrm>
            <a:off x="5962650" y="3333750"/>
            <a:ext cx="2882900" cy="3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253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0E1B4F9-A5CB-2E4F-A6D2-18C3C66EC3C3}" type="slidenum">
              <a:rPr lang="en-US" smtClean="0">
                <a:latin typeface="Arial" charset="0"/>
              </a:rPr>
              <a:pPr/>
              <a:t>37</a:t>
            </a:fld>
            <a:endParaRPr lang="en-US" smtClean="0">
              <a:latin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54350" y="302260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178550" y="300355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 bwMode="auto">
          <a:xfrm flipV="1">
            <a:off x="3492500" y="3340100"/>
            <a:ext cx="2546350" cy="381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 rot="10800000">
            <a:off x="5746750" y="2622550"/>
            <a:ext cx="395328" cy="2454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rot="10800000" flipV="1">
            <a:off x="4432300" y="2622549"/>
            <a:ext cx="1320800" cy="889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rot="10800000">
            <a:off x="3365500" y="1917701"/>
            <a:ext cx="1092202" cy="7810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 rot="16200000" flipV="1">
            <a:off x="3044825" y="1590675"/>
            <a:ext cx="463550" cy="203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flipV="1">
            <a:off x="3517900" y="2889250"/>
            <a:ext cx="2622550" cy="469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 flipV="1">
            <a:off x="3511550" y="2622550"/>
            <a:ext cx="2235200" cy="723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 flipV="1">
            <a:off x="3549650" y="2705100"/>
            <a:ext cx="895350" cy="622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rot="16200000" flipV="1">
            <a:off x="2743200" y="2552700"/>
            <a:ext cx="1403350" cy="1460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 rot="16200000" flipV="1">
            <a:off x="2384425" y="2270125"/>
            <a:ext cx="1905000" cy="3111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endCxn id="85" idx="2"/>
          </p:cNvCxnSpPr>
          <p:nvPr/>
        </p:nvCxnSpPr>
        <p:spPr bwMode="auto">
          <a:xfrm>
            <a:off x="539750" y="3365500"/>
            <a:ext cx="2882900" cy="3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Oval 91"/>
          <p:cNvSpPr>
            <a:spLocks noChangeAspect="1"/>
          </p:cNvSpPr>
          <p:nvPr/>
        </p:nvSpPr>
        <p:spPr bwMode="auto">
          <a:xfrm>
            <a:off x="5708651" y="257810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3" name="Oval 92"/>
          <p:cNvSpPr>
            <a:spLocks noChangeAspect="1"/>
          </p:cNvSpPr>
          <p:nvPr/>
        </p:nvSpPr>
        <p:spPr bwMode="auto">
          <a:xfrm>
            <a:off x="4394201" y="266700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4" name="Oval 93"/>
          <p:cNvSpPr>
            <a:spLocks noChangeAspect="1"/>
          </p:cNvSpPr>
          <p:nvPr/>
        </p:nvSpPr>
        <p:spPr bwMode="auto">
          <a:xfrm>
            <a:off x="3340101" y="188595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5" name="Oval 94"/>
          <p:cNvSpPr>
            <a:spLocks noChangeAspect="1"/>
          </p:cNvSpPr>
          <p:nvPr/>
        </p:nvSpPr>
        <p:spPr bwMode="auto">
          <a:xfrm>
            <a:off x="3130551" y="141605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619750" y="2209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2</a:t>
            </a:r>
            <a:endParaRPr lang="en-US" baseline="-25000" dirty="0"/>
          </a:p>
        </p:txBody>
      </p:sp>
      <p:sp>
        <p:nvSpPr>
          <p:cNvPr id="97" name="TextBox 96"/>
          <p:cNvSpPr txBox="1"/>
          <p:nvPr/>
        </p:nvSpPr>
        <p:spPr>
          <a:xfrm>
            <a:off x="4311650" y="22987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3</a:t>
            </a:r>
            <a:endParaRPr lang="en-US" baseline="-25000" dirty="0"/>
          </a:p>
        </p:txBody>
      </p:sp>
      <p:sp>
        <p:nvSpPr>
          <p:cNvPr id="98" name="TextBox 97"/>
          <p:cNvSpPr txBox="1"/>
          <p:nvPr/>
        </p:nvSpPr>
        <p:spPr>
          <a:xfrm>
            <a:off x="3314700" y="159385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4</a:t>
            </a:r>
            <a:endParaRPr lang="en-US" baseline="-25000" dirty="0"/>
          </a:p>
        </p:txBody>
      </p:sp>
      <p:sp>
        <p:nvSpPr>
          <p:cNvPr id="99" name="TextBox 98"/>
          <p:cNvSpPr txBox="1"/>
          <p:nvPr/>
        </p:nvSpPr>
        <p:spPr>
          <a:xfrm>
            <a:off x="2749550" y="1168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5</a:t>
            </a:r>
            <a:endParaRPr lang="en-US" baseline="-25000" dirty="0"/>
          </a:p>
        </p:txBody>
      </p:sp>
      <p:sp>
        <p:nvSpPr>
          <p:cNvPr id="100" name="Oval 99"/>
          <p:cNvSpPr>
            <a:spLocks noChangeAspect="1"/>
          </p:cNvSpPr>
          <p:nvPr/>
        </p:nvSpPr>
        <p:spPr bwMode="auto">
          <a:xfrm>
            <a:off x="6089651" y="283845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994400" y="25019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1</a:t>
            </a:r>
            <a:endParaRPr lang="en-US" baseline="-25000" dirty="0"/>
          </a:p>
        </p:txBody>
      </p:sp>
      <p:sp>
        <p:nvSpPr>
          <p:cNvPr id="85" name="Oval 84"/>
          <p:cNvSpPr/>
          <p:nvPr/>
        </p:nvSpPr>
        <p:spPr bwMode="auto">
          <a:xfrm>
            <a:off x="3422650" y="3282950"/>
            <a:ext cx="171450" cy="17145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5937250" y="3270250"/>
            <a:ext cx="171450" cy="17145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61" name="Straight Connector 60"/>
          <p:cNvCxnSpPr/>
          <p:nvPr/>
        </p:nvCxnSpPr>
        <p:spPr bwMode="auto">
          <a:xfrm flipV="1">
            <a:off x="3225800" y="2178050"/>
            <a:ext cx="5137150" cy="1790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7975600" y="186690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8134350" y="217170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</a:t>
            </a:r>
            <a:endParaRPr lang="en-US" dirty="0"/>
          </a:p>
        </p:txBody>
      </p:sp>
      <p:sp>
        <p:nvSpPr>
          <p:cNvPr id="43" name="Oval 42"/>
          <p:cNvSpPr/>
          <p:nvPr/>
        </p:nvSpPr>
        <p:spPr bwMode="auto">
          <a:xfrm>
            <a:off x="4146550" y="2197100"/>
            <a:ext cx="762000" cy="749300"/>
          </a:xfrm>
          <a:prstGeom prst="ellips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38" name="Oval 37"/>
          <p:cNvSpPr>
            <a:spLocks noChangeAspect="1"/>
          </p:cNvSpPr>
          <p:nvPr/>
        </p:nvSpPr>
        <p:spPr bwMode="auto">
          <a:xfrm>
            <a:off x="3191363" y="2678016"/>
            <a:ext cx="3157414" cy="3398934"/>
          </a:xfrm>
          <a:prstGeom prst="ellipse">
            <a:avLst/>
          </a:prstGeom>
          <a:solidFill>
            <a:srgbClr val="FF6600">
              <a:alpha val="29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2482850" y="3390900"/>
            <a:ext cx="3943350" cy="274955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84150" y="317500"/>
            <a:ext cx="271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Reminder slide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47650" y="3962400"/>
            <a:ext cx="8572500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 key observation about the switching point (used now)</a:t>
            </a:r>
          </a:p>
          <a:p>
            <a:endParaRPr lang="en-US" dirty="0" smtClean="0"/>
          </a:p>
          <a:p>
            <a:r>
              <a:rPr lang="en-CA" dirty="0" smtClean="0"/>
              <a:t>Since </a:t>
            </a:r>
            <a:r>
              <a:rPr lang="en-US" dirty="0" smtClean="0"/>
              <a:t>Ω</a:t>
            </a:r>
            <a:r>
              <a:rPr lang="en-US" baseline="-25000" dirty="0" smtClean="0"/>
              <a:t>3, </a:t>
            </a:r>
            <a:r>
              <a:rPr lang="en-US" dirty="0" smtClean="0"/>
              <a:t>the truncated circle Cir(ABN</a:t>
            </a:r>
            <a:r>
              <a:rPr lang="en-US" baseline="-25000" dirty="0" smtClean="0"/>
              <a:t>3</a:t>
            </a:r>
            <a:r>
              <a:rPr lang="en-US" dirty="0" smtClean="0"/>
              <a:t>) </a:t>
            </a:r>
            <a:r>
              <a:rPr lang="en-CA" dirty="0" smtClean="0"/>
              <a:t>∩ </a:t>
            </a:r>
            <a:r>
              <a:rPr lang="en-CA" dirty="0" err="1" smtClean="0"/>
              <a:t>Us(AB</a:t>
            </a:r>
            <a:r>
              <a:rPr lang="en-CA" dirty="0" smtClean="0"/>
              <a:t>) for the switching point,</a:t>
            </a:r>
            <a:r>
              <a:rPr lang="en-US" baseline="-25000" dirty="0" smtClean="0"/>
              <a:t>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rgbClr val="0000FF"/>
                </a:solidFill>
              </a:rPr>
              <a:t>contained by all the other </a:t>
            </a:r>
            <a:r>
              <a:rPr lang="en-US" dirty="0" err="1" smtClean="0">
                <a:solidFill>
                  <a:srgbClr val="0000FF"/>
                </a:solidFill>
              </a:rPr>
              <a:t>Ω’s</a:t>
            </a:r>
            <a:r>
              <a:rPr lang="en-US" dirty="0" smtClean="0"/>
              <a:t>, </a:t>
            </a:r>
            <a:r>
              <a:rPr lang="en-CA" dirty="0" smtClean="0"/>
              <a:t>ALL other N’s, N</a:t>
            </a:r>
            <a:r>
              <a:rPr lang="en-CA" baseline="-25000" dirty="0" smtClean="0"/>
              <a:t>1</a:t>
            </a:r>
            <a:r>
              <a:rPr lang="en-CA" dirty="0" smtClean="0"/>
              <a:t>, N</a:t>
            </a:r>
            <a:r>
              <a:rPr lang="en-CA" baseline="-25000" dirty="0" smtClean="0"/>
              <a:t>2</a:t>
            </a:r>
            <a:r>
              <a:rPr lang="en-CA" dirty="0" smtClean="0"/>
              <a:t>, N</a:t>
            </a:r>
            <a:r>
              <a:rPr lang="en-CA" baseline="-25000" dirty="0" smtClean="0"/>
              <a:t>4</a:t>
            </a:r>
            <a:r>
              <a:rPr lang="en-CA" dirty="0" smtClean="0"/>
              <a:t>, …, must lie </a:t>
            </a:r>
            <a:r>
              <a:rPr lang="en-CA" dirty="0" smtClean="0">
                <a:solidFill>
                  <a:srgbClr val="0000FF"/>
                </a:solidFill>
              </a:rPr>
              <a:t>outside of </a:t>
            </a:r>
            <a:r>
              <a:rPr lang="en-US" dirty="0" smtClean="0">
                <a:solidFill>
                  <a:srgbClr val="0000FF"/>
                </a:solidFill>
              </a:rPr>
              <a:t>Ω</a:t>
            </a:r>
            <a:r>
              <a:rPr lang="en-US" baseline="-25000" dirty="0" smtClean="0">
                <a:solidFill>
                  <a:srgbClr val="0000FF"/>
                </a:solidFill>
              </a:rPr>
              <a:t>3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  <a:endParaRPr lang="x-none" dirty="0" smtClean="0">
              <a:solidFill>
                <a:srgbClr val="0000FF"/>
              </a:solidFill>
            </a:endParaRPr>
          </a:p>
          <a:p>
            <a:endParaRPr lang="x-non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1" name="Straight Connector 90"/>
          <p:cNvCxnSpPr/>
          <p:nvPr/>
        </p:nvCxnSpPr>
        <p:spPr bwMode="auto">
          <a:xfrm>
            <a:off x="5962650" y="3333750"/>
            <a:ext cx="2882900" cy="3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253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0E1B4F9-A5CB-2E4F-A6D2-18C3C66EC3C3}" type="slidenum">
              <a:rPr lang="en-US" smtClean="0">
                <a:latin typeface="Arial" charset="0"/>
              </a:rPr>
              <a:pPr/>
              <a:t>38</a:t>
            </a:fld>
            <a:endParaRPr lang="en-US" smtClean="0">
              <a:latin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54350" y="302260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178550" y="300355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 bwMode="auto">
          <a:xfrm flipV="1">
            <a:off x="3492500" y="3340100"/>
            <a:ext cx="2546350" cy="381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 flipV="1">
            <a:off x="3549650" y="2705100"/>
            <a:ext cx="895350" cy="622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endCxn id="85" idx="2"/>
          </p:cNvCxnSpPr>
          <p:nvPr/>
        </p:nvCxnSpPr>
        <p:spPr bwMode="auto">
          <a:xfrm>
            <a:off x="539750" y="3365500"/>
            <a:ext cx="2882900" cy="3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4311650" y="22987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endParaRPr lang="en-US" baseline="-25000" dirty="0"/>
          </a:p>
        </p:txBody>
      </p:sp>
      <p:sp>
        <p:nvSpPr>
          <p:cNvPr id="86" name="Oval 85"/>
          <p:cNvSpPr/>
          <p:nvPr/>
        </p:nvSpPr>
        <p:spPr bwMode="auto">
          <a:xfrm>
            <a:off x="5937250" y="3270250"/>
            <a:ext cx="171450" cy="17145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61" name="Straight Connector 60"/>
          <p:cNvCxnSpPr/>
          <p:nvPr/>
        </p:nvCxnSpPr>
        <p:spPr bwMode="auto">
          <a:xfrm flipV="1">
            <a:off x="3225800" y="2178050"/>
            <a:ext cx="5137150" cy="1790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7975600" y="186690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8134350" y="217170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</a:t>
            </a:r>
            <a:endParaRPr lang="en-US" dirty="0"/>
          </a:p>
        </p:txBody>
      </p:sp>
      <p:sp>
        <p:nvSpPr>
          <p:cNvPr id="38" name="Oval 37"/>
          <p:cNvSpPr>
            <a:spLocks noChangeAspect="1"/>
          </p:cNvSpPr>
          <p:nvPr/>
        </p:nvSpPr>
        <p:spPr bwMode="auto">
          <a:xfrm>
            <a:off x="3191363" y="2678016"/>
            <a:ext cx="3157414" cy="3398934"/>
          </a:xfrm>
          <a:prstGeom prst="ellipse">
            <a:avLst/>
          </a:prstGeom>
          <a:solidFill>
            <a:srgbClr val="FF6600">
              <a:alpha val="29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2482850" y="3390900"/>
            <a:ext cx="3943350" cy="274955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87400" y="3962401"/>
            <a:ext cx="787400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With N as the switching point, it is not hard to see: </a:t>
            </a:r>
            <a:r>
              <a:rPr lang="en-US" dirty="0" smtClean="0">
                <a:solidFill>
                  <a:srgbClr val="0000FF"/>
                </a:solidFill>
              </a:rPr>
              <a:t>not any sites in the L side </a:t>
            </a:r>
            <a:r>
              <a:rPr lang="en-US" dirty="0" smtClean="0">
                <a:solidFill>
                  <a:srgbClr val="0000FF"/>
                </a:solidFill>
              </a:rPr>
              <a:t>can lie inside </a:t>
            </a:r>
            <a:r>
              <a:rPr lang="en-US" dirty="0" err="1" smtClean="0">
                <a:solidFill>
                  <a:srgbClr val="0000FF"/>
                </a:solidFill>
              </a:rPr>
              <a:t>Cir(ABN</a:t>
            </a:r>
            <a:r>
              <a:rPr lang="en-US" dirty="0" smtClean="0">
                <a:solidFill>
                  <a:srgbClr val="0000FF"/>
                </a:solidFill>
              </a:rPr>
              <a:t>) in the upper side of AB.</a:t>
            </a:r>
            <a:endParaRPr lang="x-none" dirty="0" smtClean="0">
              <a:solidFill>
                <a:srgbClr val="0000FF"/>
              </a:solidFill>
            </a:endParaRPr>
          </a:p>
        </p:txBody>
      </p:sp>
      <p:sp>
        <p:nvSpPr>
          <p:cNvPr id="19" name="Freeform 18"/>
          <p:cNvSpPr/>
          <p:nvPr/>
        </p:nvSpPr>
        <p:spPr bwMode="auto">
          <a:xfrm>
            <a:off x="3492500" y="2673350"/>
            <a:ext cx="2292350" cy="698500"/>
          </a:xfrm>
          <a:custGeom>
            <a:avLst/>
            <a:gdLst>
              <a:gd name="connsiteX0" fmla="*/ 0 w 2292350"/>
              <a:gd name="connsiteY0" fmla="*/ 698500 h 698500"/>
              <a:gd name="connsiteX1" fmla="*/ 177800 w 2292350"/>
              <a:gd name="connsiteY1" fmla="*/ 482600 h 698500"/>
              <a:gd name="connsiteX2" fmla="*/ 387350 w 2292350"/>
              <a:gd name="connsiteY2" fmla="*/ 304800 h 698500"/>
              <a:gd name="connsiteX3" fmla="*/ 609600 w 2292350"/>
              <a:gd name="connsiteY3" fmla="*/ 152400 h 698500"/>
              <a:gd name="connsiteX4" fmla="*/ 889000 w 2292350"/>
              <a:gd name="connsiteY4" fmla="*/ 50800 h 698500"/>
              <a:gd name="connsiteX5" fmla="*/ 1212850 w 2292350"/>
              <a:gd name="connsiteY5" fmla="*/ 0 h 698500"/>
              <a:gd name="connsiteX6" fmla="*/ 1485900 w 2292350"/>
              <a:gd name="connsiteY6" fmla="*/ 25400 h 698500"/>
              <a:gd name="connsiteX7" fmla="*/ 1841500 w 2292350"/>
              <a:gd name="connsiteY7" fmla="*/ 107950 h 698500"/>
              <a:gd name="connsiteX8" fmla="*/ 2139950 w 2292350"/>
              <a:gd name="connsiteY8" fmla="*/ 285750 h 698500"/>
              <a:gd name="connsiteX9" fmla="*/ 2292350 w 2292350"/>
              <a:gd name="connsiteY9" fmla="*/ 406400 h 698500"/>
              <a:gd name="connsiteX10" fmla="*/ 1536700 w 2292350"/>
              <a:gd name="connsiteY10" fmla="*/ 666750 h 698500"/>
              <a:gd name="connsiteX11" fmla="*/ 50800 w 2292350"/>
              <a:gd name="connsiteY11" fmla="*/ 692150 h 698500"/>
              <a:gd name="connsiteX12" fmla="*/ 50800 w 2292350"/>
              <a:gd name="connsiteY12" fmla="*/ 692150 h 69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92350" h="698500">
                <a:moveTo>
                  <a:pt x="0" y="698500"/>
                </a:moveTo>
                <a:lnTo>
                  <a:pt x="177800" y="482600"/>
                </a:lnTo>
                <a:lnTo>
                  <a:pt x="387350" y="304800"/>
                </a:lnTo>
                <a:lnTo>
                  <a:pt x="609600" y="152400"/>
                </a:lnTo>
                <a:lnTo>
                  <a:pt x="889000" y="50800"/>
                </a:lnTo>
                <a:lnTo>
                  <a:pt x="1212850" y="0"/>
                </a:lnTo>
                <a:lnTo>
                  <a:pt x="1485900" y="25400"/>
                </a:lnTo>
                <a:lnTo>
                  <a:pt x="1841500" y="107950"/>
                </a:lnTo>
                <a:lnTo>
                  <a:pt x="2139950" y="285750"/>
                </a:lnTo>
                <a:lnTo>
                  <a:pt x="2292350" y="406400"/>
                </a:lnTo>
                <a:lnTo>
                  <a:pt x="1536700" y="666750"/>
                </a:lnTo>
                <a:lnTo>
                  <a:pt x="50800" y="692150"/>
                </a:lnTo>
                <a:lnTo>
                  <a:pt x="50800" y="692150"/>
                </a:lnTo>
              </a:path>
            </a:pathLst>
          </a:custGeom>
          <a:solidFill>
            <a:srgbClr val="00FF00">
              <a:alpha val="28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3" name="Oval 92"/>
          <p:cNvSpPr>
            <a:spLocks noChangeAspect="1"/>
          </p:cNvSpPr>
          <p:nvPr/>
        </p:nvSpPr>
        <p:spPr bwMode="auto">
          <a:xfrm>
            <a:off x="4394201" y="266700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85" name="Oval 84"/>
          <p:cNvSpPr/>
          <p:nvPr/>
        </p:nvSpPr>
        <p:spPr bwMode="auto">
          <a:xfrm>
            <a:off x="3422650" y="3282950"/>
            <a:ext cx="171450" cy="17145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>
            <a:spLocks noChangeAspect="1"/>
          </p:cNvSpPr>
          <p:nvPr/>
        </p:nvSpPr>
        <p:spPr bwMode="auto">
          <a:xfrm>
            <a:off x="3263900" y="2653606"/>
            <a:ext cx="2997894" cy="299789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21" name="Oval 20"/>
          <p:cNvSpPr>
            <a:spLocks noChangeAspect="1"/>
          </p:cNvSpPr>
          <p:nvPr/>
        </p:nvSpPr>
        <p:spPr bwMode="auto">
          <a:xfrm>
            <a:off x="3136900" y="749300"/>
            <a:ext cx="3238500" cy="32385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91" name="Straight Connector 90"/>
          <p:cNvCxnSpPr/>
          <p:nvPr/>
        </p:nvCxnSpPr>
        <p:spPr bwMode="auto">
          <a:xfrm>
            <a:off x="5962650" y="3333750"/>
            <a:ext cx="2882900" cy="3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253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0E1B4F9-A5CB-2E4F-A6D2-18C3C66EC3C3}" type="slidenum">
              <a:rPr lang="en-US" smtClean="0">
                <a:latin typeface="Arial" charset="0"/>
              </a:rPr>
              <a:pPr/>
              <a:t>39</a:t>
            </a:fld>
            <a:endParaRPr lang="en-US" smtClean="0">
              <a:latin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54350" y="302260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178550" y="300355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 bwMode="auto">
          <a:xfrm flipV="1">
            <a:off x="3492500" y="3340100"/>
            <a:ext cx="2546350" cy="381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endCxn id="85" idx="2"/>
          </p:cNvCxnSpPr>
          <p:nvPr/>
        </p:nvCxnSpPr>
        <p:spPr bwMode="auto">
          <a:xfrm>
            <a:off x="539750" y="3365500"/>
            <a:ext cx="2882900" cy="3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3" name="Oval 92"/>
          <p:cNvSpPr>
            <a:spLocks noChangeAspect="1"/>
          </p:cNvSpPr>
          <p:nvPr/>
        </p:nvSpPr>
        <p:spPr bwMode="auto">
          <a:xfrm>
            <a:off x="4394201" y="266700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311650" y="22987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endParaRPr lang="en-US" baseline="-25000" dirty="0"/>
          </a:p>
        </p:txBody>
      </p:sp>
      <p:sp>
        <p:nvSpPr>
          <p:cNvPr id="85" name="Oval 84"/>
          <p:cNvSpPr/>
          <p:nvPr/>
        </p:nvSpPr>
        <p:spPr bwMode="auto">
          <a:xfrm>
            <a:off x="3422650" y="3282950"/>
            <a:ext cx="171450" cy="17145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5937250" y="3270250"/>
            <a:ext cx="171450" cy="17145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61" name="Straight Connector 60"/>
          <p:cNvCxnSpPr/>
          <p:nvPr/>
        </p:nvCxnSpPr>
        <p:spPr bwMode="auto">
          <a:xfrm flipV="1">
            <a:off x="3225800" y="2178050"/>
            <a:ext cx="5137150" cy="1790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7975600" y="186690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8134350" y="217170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305550" y="2717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</a:t>
            </a:r>
            <a:endParaRPr lang="en-US" baseline="-25000" dirty="0"/>
          </a:p>
        </p:txBody>
      </p:sp>
      <p:sp>
        <p:nvSpPr>
          <p:cNvPr id="20" name="Oval 19"/>
          <p:cNvSpPr>
            <a:spLocks noChangeAspect="1"/>
          </p:cNvSpPr>
          <p:nvPr/>
        </p:nvSpPr>
        <p:spPr bwMode="auto">
          <a:xfrm>
            <a:off x="6197601" y="2959101"/>
            <a:ext cx="85725" cy="85725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2482850" y="3390900"/>
            <a:ext cx="3943350" cy="274955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87400" y="3962401"/>
            <a:ext cx="787400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Similarly, since M is the switching point on the R side for B, </a:t>
            </a:r>
            <a:r>
              <a:rPr lang="en-US" dirty="0" smtClean="0">
                <a:solidFill>
                  <a:srgbClr val="0000FF"/>
                </a:solidFill>
              </a:rPr>
              <a:t>no R sites can lie inside </a:t>
            </a:r>
            <a:r>
              <a:rPr lang="en-US" dirty="0" err="1" smtClean="0">
                <a:solidFill>
                  <a:srgbClr val="0000FF"/>
                </a:solidFill>
              </a:rPr>
              <a:t>Cir(ABM</a:t>
            </a:r>
            <a:r>
              <a:rPr lang="en-US" dirty="0" smtClean="0">
                <a:solidFill>
                  <a:srgbClr val="0000FF"/>
                </a:solidFill>
              </a:rPr>
              <a:t>) in the upper side of AB.</a:t>
            </a:r>
          </a:p>
        </p:txBody>
      </p:sp>
      <p:sp>
        <p:nvSpPr>
          <p:cNvPr id="24" name="Freeform 23"/>
          <p:cNvSpPr/>
          <p:nvPr/>
        </p:nvSpPr>
        <p:spPr bwMode="auto">
          <a:xfrm>
            <a:off x="5035550" y="2901950"/>
            <a:ext cx="1244600" cy="444500"/>
          </a:xfrm>
          <a:custGeom>
            <a:avLst/>
            <a:gdLst>
              <a:gd name="connsiteX0" fmla="*/ 0 w 1244600"/>
              <a:gd name="connsiteY0" fmla="*/ 438150 h 444500"/>
              <a:gd name="connsiteX1" fmla="*/ 1244600 w 1244600"/>
              <a:gd name="connsiteY1" fmla="*/ 0 h 444500"/>
              <a:gd name="connsiteX2" fmla="*/ 1206500 w 1244600"/>
              <a:gd name="connsiteY2" fmla="*/ 114300 h 444500"/>
              <a:gd name="connsiteX3" fmla="*/ 1149350 w 1244600"/>
              <a:gd name="connsiteY3" fmla="*/ 228600 h 444500"/>
              <a:gd name="connsiteX4" fmla="*/ 1079500 w 1244600"/>
              <a:gd name="connsiteY4" fmla="*/ 349250 h 444500"/>
              <a:gd name="connsiteX5" fmla="*/ 1016000 w 1244600"/>
              <a:gd name="connsiteY5" fmla="*/ 444500 h 444500"/>
              <a:gd name="connsiteX6" fmla="*/ 0 w 1244600"/>
              <a:gd name="connsiteY6" fmla="*/ 438150 h 44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44600" h="444500">
                <a:moveTo>
                  <a:pt x="0" y="438150"/>
                </a:moveTo>
                <a:lnTo>
                  <a:pt x="1244600" y="0"/>
                </a:lnTo>
                <a:lnTo>
                  <a:pt x="1206500" y="114300"/>
                </a:lnTo>
                <a:lnTo>
                  <a:pt x="1149350" y="228600"/>
                </a:lnTo>
                <a:lnTo>
                  <a:pt x="1079500" y="349250"/>
                </a:lnTo>
                <a:lnTo>
                  <a:pt x="1016000" y="444500"/>
                </a:lnTo>
                <a:lnTo>
                  <a:pt x="0" y="438150"/>
                </a:lnTo>
                <a:close/>
              </a:path>
            </a:pathLst>
          </a:custGeom>
          <a:solidFill>
            <a:srgbClr val="CCFFCC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2" name="Straight Connector 131"/>
          <p:cNvCxnSpPr/>
          <p:nvPr/>
        </p:nvCxnSpPr>
        <p:spPr bwMode="auto">
          <a:xfrm rot="16200000" flipV="1">
            <a:off x="2944089" y="4569689"/>
            <a:ext cx="469900" cy="406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3" name="Straight Connector 132"/>
          <p:cNvCxnSpPr/>
          <p:nvPr/>
        </p:nvCxnSpPr>
        <p:spPr bwMode="auto">
          <a:xfrm rot="5400000" flipH="1" flipV="1">
            <a:off x="2977286" y="4486276"/>
            <a:ext cx="1007339" cy="3578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traight Connector 133"/>
          <p:cNvCxnSpPr/>
          <p:nvPr/>
        </p:nvCxnSpPr>
        <p:spPr bwMode="auto">
          <a:xfrm flipV="1">
            <a:off x="2159000" y="5048250"/>
            <a:ext cx="1320800" cy="24765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stCxn id="14" idx="0"/>
            <a:endCxn id="17" idx="0"/>
          </p:cNvCxnSpPr>
          <p:nvPr/>
        </p:nvCxnSpPr>
        <p:spPr bwMode="auto">
          <a:xfrm rot="16200000" flipH="1" flipV="1">
            <a:off x="4241800" y="3600450"/>
            <a:ext cx="1409700" cy="76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/>
          <p:cNvCxnSpPr>
            <a:stCxn id="17" idx="0"/>
            <a:endCxn id="19" idx="4"/>
          </p:cNvCxnSpPr>
          <p:nvPr/>
        </p:nvCxnSpPr>
        <p:spPr bwMode="auto">
          <a:xfrm rot="16200000" flipH="1" flipV="1">
            <a:off x="4324350" y="4699000"/>
            <a:ext cx="939800" cy="228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Connector 87"/>
          <p:cNvCxnSpPr>
            <a:endCxn id="18" idx="5"/>
          </p:cNvCxnSpPr>
          <p:nvPr/>
        </p:nvCxnSpPr>
        <p:spPr bwMode="auto">
          <a:xfrm>
            <a:off x="4999768" y="3001235"/>
            <a:ext cx="1765293" cy="124922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>
            <a:endCxn id="16" idx="5"/>
          </p:cNvCxnSpPr>
          <p:nvPr/>
        </p:nvCxnSpPr>
        <p:spPr bwMode="auto">
          <a:xfrm rot="16200000" flipH="1">
            <a:off x="6489701" y="4445001"/>
            <a:ext cx="919026" cy="41909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endCxn id="18" idx="7"/>
          </p:cNvCxnSpPr>
          <p:nvPr/>
        </p:nvCxnSpPr>
        <p:spPr bwMode="auto">
          <a:xfrm rot="10800000" flipV="1">
            <a:off x="6765062" y="3445733"/>
            <a:ext cx="736607" cy="72390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18" idx="2"/>
            <a:endCxn id="17" idx="6"/>
          </p:cNvCxnSpPr>
          <p:nvPr/>
        </p:nvCxnSpPr>
        <p:spPr bwMode="auto">
          <a:xfrm rot="10800000" flipV="1">
            <a:off x="4965700" y="4210050"/>
            <a:ext cx="1701800" cy="1905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Straight Connector 102"/>
          <p:cNvCxnSpPr>
            <a:stCxn id="17" idx="5"/>
            <a:endCxn id="13" idx="5"/>
          </p:cNvCxnSpPr>
          <p:nvPr/>
        </p:nvCxnSpPr>
        <p:spPr bwMode="auto">
          <a:xfrm rot="16200000" flipH="1">
            <a:off x="4923561" y="4466361"/>
            <a:ext cx="1244600" cy="11938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>
            <a:endCxn id="13" idx="7"/>
          </p:cNvCxnSpPr>
          <p:nvPr/>
        </p:nvCxnSpPr>
        <p:spPr bwMode="auto">
          <a:xfrm rot="5400000">
            <a:off x="5723663" y="4614134"/>
            <a:ext cx="1409704" cy="57150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12" idx="5"/>
            <a:endCxn id="17" idx="1"/>
          </p:cNvCxnSpPr>
          <p:nvPr/>
        </p:nvCxnSpPr>
        <p:spPr bwMode="auto">
          <a:xfrm rot="16200000" flipH="1">
            <a:off x="4326661" y="3818661"/>
            <a:ext cx="566878" cy="51607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endCxn id="13" idx="1"/>
          </p:cNvCxnSpPr>
          <p:nvPr/>
        </p:nvCxnSpPr>
        <p:spPr bwMode="auto">
          <a:xfrm>
            <a:off x="4682268" y="5211035"/>
            <a:ext cx="1379671" cy="39370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endCxn id="13" idx="7"/>
          </p:cNvCxnSpPr>
          <p:nvPr/>
        </p:nvCxnSpPr>
        <p:spPr bwMode="auto">
          <a:xfrm rot="10800000" flipV="1">
            <a:off x="6142762" y="5071335"/>
            <a:ext cx="977907" cy="53340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>
            <a:endCxn id="16" idx="7"/>
          </p:cNvCxnSpPr>
          <p:nvPr/>
        </p:nvCxnSpPr>
        <p:spPr bwMode="auto">
          <a:xfrm rot="5400000">
            <a:off x="6530114" y="4074382"/>
            <a:ext cx="1587505" cy="33020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endCxn id="20" idx="6"/>
          </p:cNvCxnSpPr>
          <p:nvPr/>
        </p:nvCxnSpPr>
        <p:spPr bwMode="auto">
          <a:xfrm>
            <a:off x="4987068" y="2975835"/>
            <a:ext cx="2556732" cy="47221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>
            <a:endCxn id="12" idx="7"/>
          </p:cNvCxnSpPr>
          <p:nvPr/>
        </p:nvCxnSpPr>
        <p:spPr bwMode="auto">
          <a:xfrm rot="5400000">
            <a:off x="4313963" y="3026634"/>
            <a:ext cx="723904" cy="64770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 rot="16200000" flipH="1">
            <a:off x="3768726" y="4295775"/>
            <a:ext cx="1475515" cy="38503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7" idx="4"/>
          </p:cNvCxnSpPr>
          <p:nvPr/>
        </p:nvCxnSpPr>
        <p:spPr bwMode="auto">
          <a:xfrm rot="5400000" flipH="1">
            <a:off x="2365377" y="4010028"/>
            <a:ext cx="1100859" cy="15008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endCxn id="7" idx="1"/>
          </p:cNvCxnSpPr>
          <p:nvPr/>
        </p:nvCxnSpPr>
        <p:spPr bwMode="auto">
          <a:xfrm>
            <a:off x="1418363" y="3979140"/>
            <a:ext cx="1532076" cy="55879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endCxn id="7" idx="7"/>
          </p:cNvCxnSpPr>
          <p:nvPr/>
        </p:nvCxnSpPr>
        <p:spPr bwMode="auto">
          <a:xfrm flipV="1">
            <a:off x="2142263" y="4537939"/>
            <a:ext cx="888998" cy="76200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7" idx="7"/>
          </p:cNvCxnSpPr>
          <p:nvPr/>
        </p:nvCxnSpPr>
        <p:spPr bwMode="auto">
          <a:xfrm rot="5400000" flipH="1" flipV="1">
            <a:off x="3024912" y="4061690"/>
            <a:ext cx="482599" cy="4699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endCxn id="10" idx="1"/>
          </p:cNvCxnSpPr>
          <p:nvPr/>
        </p:nvCxnSpPr>
        <p:spPr bwMode="auto">
          <a:xfrm>
            <a:off x="2810739" y="3551961"/>
            <a:ext cx="647700" cy="46527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endCxn id="9" idx="6"/>
          </p:cNvCxnSpPr>
          <p:nvPr/>
        </p:nvCxnSpPr>
        <p:spPr bwMode="auto">
          <a:xfrm>
            <a:off x="1896339" y="3323361"/>
            <a:ext cx="986561" cy="22628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5" idx="3"/>
            <a:endCxn id="6" idx="7"/>
          </p:cNvCxnSpPr>
          <p:nvPr/>
        </p:nvCxnSpPr>
        <p:spPr bwMode="auto">
          <a:xfrm rot="5400000" flipH="1" flipV="1">
            <a:off x="1293089" y="3375889"/>
            <a:ext cx="728522" cy="53802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506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FCAF0A-2815-BC47-BBEC-E76EA8340900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21507" name="Rectangle 3"/>
          <p:cNvSpPr>
            <a:spLocks noGrp="1"/>
          </p:cNvSpPr>
          <p:nvPr>
            <p:ph type="body" idx="4294967295"/>
          </p:nvPr>
        </p:nvSpPr>
        <p:spPr>
          <a:xfrm>
            <a:off x="368300" y="1693863"/>
            <a:ext cx="8453438" cy="4470400"/>
          </a:xfrm>
        </p:spPr>
        <p:txBody>
          <a:bodyPr/>
          <a:lstStyle/>
          <a:p>
            <a:pPr marL="365125" indent="-255588" eaLnBrk="1" hangingPunct="1">
              <a:lnSpc>
                <a:spcPct val="160000"/>
              </a:lnSpc>
              <a:buNone/>
            </a:pPr>
            <a:r>
              <a:rPr lang="en-CA" dirty="0" smtClean="0"/>
              <a:t>3. Recursively build Delaunay, </a:t>
            </a:r>
            <a:r>
              <a:rPr lang="en-CA" i="1" dirty="0" smtClean="0">
                <a:solidFill>
                  <a:srgbClr val="008000"/>
                </a:solidFill>
              </a:rPr>
              <a:t>L</a:t>
            </a:r>
            <a:r>
              <a:rPr lang="en-CA" dirty="0" smtClean="0"/>
              <a:t> &amp; </a:t>
            </a:r>
            <a:r>
              <a:rPr lang="en-CA" i="1" dirty="0" smtClean="0">
                <a:solidFill>
                  <a:srgbClr val="FF6600"/>
                </a:solidFill>
              </a:rPr>
              <a:t>R</a:t>
            </a:r>
            <a:r>
              <a:rPr lang="en-CA" dirty="0" smtClean="0"/>
              <a:t>, for each half</a:t>
            </a:r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457200" y="122238"/>
            <a:ext cx="850741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r>
              <a:rPr lang="en-CA" altLang="zh-CN" sz="3600" b="1" dirty="0" smtClean="0">
                <a:solidFill>
                  <a:schemeClr val="tx2"/>
                </a:solidFill>
                <a:ea typeface="宋体" charset="-122"/>
                <a:cs typeface="宋体" charset="-122"/>
              </a:rPr>
              <a:t>Algorithm pipeline</a:t>
            </a:r>
            <a:endParaRPr lang="zh-CN" altLang="en-CA" sz="3600" b="1" dirty="0">
              <a:solidFill>
                <a:schemeClr val="tx2"/>
              </a:solidFill>
              <a:ea typeface="宋体" charset="-122"/>
              <a:cs typeface="宋体" charset="-122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371600" y="39116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828800" y="32639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933700" y="45212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108200" y="52324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768600" y="34925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441700" y="40005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254500" y="36957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6045200" y="55880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4927600" y="29337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7061200" y="50165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4851400" y="43434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6667500" y="41529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4622800" y="51689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7429500" y="33909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609600" y="5892800"/>
            <a:ext cx="8153400" cy="25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8318500" y="54991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/>
              <a:t>x</a:t>
            </a:r>
            <a:endParaRPr lang="en-US" sz="2400" i="1" dirty="0"/>
          </a:p>
        </p:txBody>
      </p:sp>
      <p:cxnSp>
        <p:nvCxnSpPr>
          <p:cNvPr id="25" name="Straight Connector 24"/>
          <p:cNvCxnSpPr/>
          <p:nvPr/>
        </p:nvCxnSpPr>
        <p:spPr bwMode="auto">
          <a:xfrm rot="16200000" flipH="1">
            <a:off x="2209800" y="4216400"/>
            <a:ext cx="3365500" cy="127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rot="16200000" flipV="1">
            <a:off x="1177926" y="4289425"/>
            <a:ext cx="1223239" cy="69618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rot="5400000" flipH="1" flipV="1">
            <a:off x="1942236" y="3101976"/>
            <a:ext cx="378689" cy="129943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9" name="TextBox 118"/>
          <p:cNvSpPr txBox="1"/>
          <p:nvPr/>
        </p:nvSpPr>
        <p:spPr>
          <a:xfrm>
            <a:off x="1257300" y="5194300"/>
            <a:ext cx="10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L</a:t>
            </a:r>
            <a:endParaRPr lang="en-US" sz="2400" i="1" dirty="0"/>
          </a:p>
        </p:txBody>
      </p:sp>
      <p:sp>
        <p:nvSpPr>
          <p:cNvPr id="120" name="TextBox 119"/>
          <p:cNvSpPr txBox="1"/>
          <p:nvPr/>
        </p:nvSpPr>
        <p:spPr>
          <a:xfrm>
            <a:off x="7353300" y="5181600"/>
            <a:ext cx="10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R</a:t>
            </a:r>
            <a:endParaRPr lang="en-US" sz="2400" i="1" dirty="0"/>
          </a:p>
        </p:txBody>
      </p:sp>
      <p:sp>
        <p:nvSpPr>
          <p:cNvPr id="121" name="Oval 120"/>
          <p:cNvSpPr/>
          <p:nvPr/>
        </p:nvSpPr>
        <p:spPr bwMode="auto">
          <a:xfrm>
            <a:off x="3365500" y="49911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>
            <a:spLocks noChangeAspect="1"/>
          </p:cNvSpPr>
          <p:nvPr/>
        </p:nvSpPr>
        <p:spPr bwMode="auto">
          <a:xfrm>
            <a:off x="3263900" y="2653606"/>
            <a:ext cx="2997894" cy="299789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21" name="Oval 20"/>
          <p:cNvSpPr>
            <a:spLocks noChangeAspect="1"/>
          </p:cNvSpPr>
          <p:nvPr/>
        </p:nvSpPr>
        <p:spPr bwMode="auto">
          <a:xfrm>
            <a:off x="3136900" y="749300"/>
            <a:ext cx="3238500" cy="32385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91" name="Straight Connector 90"/>
          <p:cNvCxnSpPr/>
          <p:nvPr/>
        </p:nvCxnSpPr>
        <p:spPr bwMode="auto">
          <a:xfrm>
            <a:off x="5962650" y="3333750"/>
            <a:ext cx="2882900" cy="3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253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0E1B4F9-A5CB-2E4F-A6D2-18C3C66EC3C3}" type="slidenum">
              <a:rPr lang="en-US" smtClean="0">
                <a:latin typeface="Arial" charset="0"/>
              </a:rPr>
              <a:pPr/>
              <a:t>40</a:t>
            </a:fld>
            <a:endParaRPr lang="en-US" smtClean="0">
              <a:latin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54350" y="302260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178550" y="300355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 bwMode="auto">
          <a:xfrm flipV="1">
            <a:off x="3492500" y="3340100"/>
            <a:ext cx="2546350" cy="381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endCxn id="85" idx="2"/>
          </p:cNvCxnSpPr>
          <p:nvPr/>
        </p:nvCxnSpPr>
        <p:spPr bwMode="auto">
          <a:xfrm>
            <a:off x="539750" y="3365500"/>
            <a:ext cx="2882900" cy="3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3" name="Oval 92"/>
          <p:cNvSpPr>
            <a:spLocks noChangeAspect="1"/>
          </p:cNvSpPr>
          <p:nvPr/>
        </p:nvSpPr>
        <p:spPr bwMode="auto">
          <a:xfrm>
            <a:off x="4394201" y="266700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311650" y="22987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endParaRPr lang="en-US" baseline="-25000" dirty="0"/>
          </a:p>
        </p:txBody>
      </p:sp>
      <p:sp>
        <p:nvSpPr>
          <p:cNvPr id="85" name="Oval 84"/>
          <p:cNvSpPr/>
          <p:nvPr/>
        </p:nvSpPr>
        <p:spPr bwMode="auto">
          <a:xfrm>
            <a:off x="3422650" y="3282950"/>
            <a:ext cx="171450" cy="17145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5937250" y="3270250"/>
            <a:ext cx="171450" cy="17145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61" name="Straight Connector 60"/>
          <p:cNvCxnSpPr/>
          <p:nvPr/>
        </p:nvCxnSpPr>
        <p:spPr bwMode="auto">
          <a:xfrm flipV="1">
            <a:off x="3225800" y="2178050"/>
            <a:ext cx="5137150" cy="1790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7975600" y="186690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8134350" y="217170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305550" y="2717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</a:t>
            </a:r>
            <a:endParaRPr lang="en-US" baseline="-25000" dirty="0"/>
          </a:p>
        </p:txBody>
      </p:sp>
      <p:sp>
        <p:nvSpPr>
          <p:cNvPr id="20" name="Oval 19"/>
          <p:cNvSpPr>
            <a:spLocks noChangeAspect="1"/>
          </p:cNvSpPr>
          <p:nvPr/>
        </p:nvSpPr>
        <p:spPr bwMode="auto">
          <a:xfrm>
            <a:off x="6197601" y="2959101"/>
            <a:ext cx="85725" cy="85725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2482850" y="3390900"/>
            <a:ext cx="3943350" cy="274955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87400" y="3962401"/>
            <a:ext cx="7874000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Since </a:t>
            </a:r>
            <a:r>
              <a:rPr lang="en-US" dirty="0" smtClean="0">
                <a:solidFill>
                  <a:srgbClr val="0000FF"/>
                </a:solidFill>
              </a:rPr>
              <a:t>M lies outside </a:t>
            </a:r>
            <a:r>
              <a:rPr lang="en-US" dirty="0" err="1" smtClean="0">
                <a:solidFill>
                  <a:srgbClr val="0000FF"/>
                </a:solidFill>
              </a:rPr>
              <a:t>Cir(ABN</a:t>
            </a:r>
            <a:r>
              <a:rPr lang="en-US" dirty="0" smtClean="0">
                <a:solidFill>
                  <a:srgbClr val="0000FF"/>
                </a:solidFill>
              </a:rPr>
              <a:t>) </a:t>
            </a:r>
            <a:r>
              <a:rPr lang="en-US" dirty="0" smtClean="0">
                <a:solidFill>
                  <a:srgbClr val="000000"/>
                </a:solidFill>
              </a:rPr>
              <a:t>---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which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was why BN was chosen over AM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Cir(ABN</a:t>
            </a:r>
            <a:r>
              <a:rPr lang="en-US" dirty="0" smtClean="0">
                <a:solidFill>
                  <a:srgbClr val="000000"/>
                </a:solidFill>
              </a:rPr>
              <a:t>) lies inside of </a:t>
            </a:r>
            <a:r>
              <a:rPr lang="en-US" dirty="0" err="1" smtClean="0">
                <a:solidFill>
                  <a:srgbClr val="000000"/>
                </a:solidFill>
              </a:rPr>
              <a:t>Cir(AMB</a:t>
            </a:r>
            <a:r>
              <a:rPr lang="en-US" dirty="0" smtClean="0">
                <a:solidFill>
                  <a:srgbClr val="000000"/>
                </a:solidFill>
              </a:rPr>
              <a:t>) in </a:t>
            </a:r>
            <a:r>
              <a:rPr lang="en-US" dirty="0" err="1" smtClean="0">
                <a:solidFill>
                  <a:srgbClr val="000000"/>
                </a:solidFill>
              </a:rPr>
              <a:t>Us(AB</a:t>
            </a:r>
            <a:r>
              <a:rPr lang="en-US" dirty="0" smtClean="0">
                <a:solidFill>
                  <a:srgbClr val="000000"/>
                </a:solidFill>
              </a:rPr>
              <a:t>). Hence,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no R sides can lie inside of </a:t>
            </a:r>
            <a:r>
              <a:rPr lang="en-US" dirty="0" err="1" smtClean="0">
                <a:solidFill>
                  <a:srgbClr val="0000FF"/>
                </a:solidFill>
              </a:rPr>
              <a:t>Cir(ABN</a:t>
            </a:r>
            <a:r>
              <a:rPr lang="en-US" dirty="0" smtClean="0">
                <a:solidFill>
                  <a:srgbClr val="0000FF"/>
                </a:solidFill>
              </a:rPr>
              <a:t>) in the upper side of AB.</a:t>
            </a:r>
          </a:p>
        </p:txBody>
      </p:sp>
      <p:sp>
        <p:nvSpPr>
          <p:cNvPr id="24" name="Freeform 23"/>
          <p:cNvSpPr/>
          <p:nvPr/>
        </p:nvSpPr>
        <p:spPr bwMode="auto">
          <a:xfrm>
            <a:off x="5035550" y="2901950"/>
            <a:ext cx="1244600" cy="444500"/>
          </a:xfrm>
          <a:custGeom>
            <a:avLst/>
            <a:gdLst>
              <a:gd name="connsiteX0" fmla="*/ 0 w 1244600"/>
              <a:gd name="connsiteY0" fmla="*/ 438150 h 444500"/>
              <a:gd name="connsiteX1" fmla="*/ 1244600 w 1244600"/>
              <a:gd name="connsiteY1" fmla="*/ 0 h 444500"/>
              <a:gd name="connsiteX2" fmla="*/ 1206500 w 1244600"/>
              <a:gd name="connsiteY2" fmla="*/ 114300 h 444500"/>
              <a:gd name="connsiteX3" fmla="*/ 1149350 w 1244600"/>
              <a:gd name="connsiteY3" fmla="*/ 228600 h 444500"/>
              <a:gd name="connsiteX4" fmla="*/ 1079500 w 1244600"/>
              <a:gd name="connsiteY4" fmla="*/ 349250 h 444500"/>
              <a:gd name="connsiteX5" fmla="*/ 1016000 w 1244600"/>
              <a:gd name="connsiteY5" fmla="*/ 444500 h 444500"/>
              <a:gd name="connsiteX6" fmla="*/ 0 w 1244600"/>
              <a:gd name="connsiteY6" fmla="*/ 438150 h 44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44600" h="444500">
                <a:moveTo>
                  <a:pt x="0" y="438150"/>
                </a:moveTo>
                <a:lnTo>
                  <a:pt x="1244600" y="0"/>
                </a:lnTo>
                <a:lnTo>
                  <a:pt x="1206500" y="114300"/>
                </a:lnTo>
                <a:lnTo>
                  <a:pt x="1149350" y="228600"/>
                </a:lnTo>
                <a:lnTo>
                  <a:pt x="1079500" y="349250"/>
                </a:lnTo>
                <a:lnTo>
                  <a:pt x="1016000" y="444500"/>
                </a:lnTo>
                <a:lnTo>
                  <a:pt x="0" y="438150"/>
                </a:lnTo>
                <a:close/>
              </a:path>
            </a:pathLst>
          </a:custGeom>
          <a:solidFill>
            <a:srgbClr val="CCFFCC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5022850" y="3073400"/>
            <a:ext cx="990600" cy="266700"/>
          </a:xfrm>
          <a:custGeom>
            <a:avLst/>
            <a:gdLst>
              <a:gd name="connsiteX0" fmla="*/ 0 w 990600"/>
              <a:gd name="connsiteY0" fmla="*/ 266700 h 266700"/>
              <a:gd name="connsiteX1" fmla="*/ 768350 w 990600"/>
              <a:gd name="connsiteY1" fmla="*/ 0 h 266700"/>
              <a:gd name="connsiteX2" fmla="*/ 876300 w 990600"/>
              <a:gd name="connsiteY2" fmla="*/ 95250 h 266700"/>
              <a:gd name="connsiteX3" fmla="*/ 939800 w 990600"/>
              <a:gd name="connsiteY3" fmla="*/ 184150 h 266700"/>
              <a:gd name="connsiteX4" fmla="*/ 990600 w 990600"/>
              <a:gd name="connsiteY4" fmla="*/ 260350 h 266700"/>
              <a:gd name="connsiteX5" fmla="*/ 63500 w 990600"/>
              <a:gd name="connsiteY5" fmla="*/ 254000 h 266700"/>
              <a:gd name="connsiteX6" fmla="*/ 63500 w 990600"/>
              <a:gd name="connsiteY6" fmla="*/ 254000 h 26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0600" h="266700">
                <a:moveTo>
                  <a:pt x="0" y="266700"/>
                </a:moveTo>
                <a:lnTo>
                  <a:pt x="768350" y="0"/>
                </a:lnTo>
                <a:lnTo>
                  <a:pt x="876300" y="95250"/>
                </a:lnTo>
                <a:lnTo>
                  <a:pt x="939800" y="184150"/>
                </a:lnTo>
                <a:lnTo>
                  <a:pt x="990600" y="260350"/>
                </a:lnTo>
                <a:lnTo>
                  <a:pt x="63500" y="254000"/>
                </a:lnTo>
                <a:lnTo>
                  <a:pt x="63500" y="254000"/>
                </a:lnTo>
              </a:path>
            </a:pathLst>
          </a:custGeom>
          <a:solidFill>
            <a:srgbClr val="0000FF">
              <a:alpha val="5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>
            <a:stCxn id="93" idx="5"/>
            <a:endCxn id="86" idx="6"/>
          </p:cNvCxnSpPr>
          <p:nvPr/>
        </p:nvCxnSpPr>
        <p:spPr bwMode="auto">
          <a:xfrm rot="16200000" flipH="1">
            <a:off x="4980135" y="2227409"/>
            <a:ext cx="615803" cy="164132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Oval 21"/>
          <p:cNvSpPr>
            <a:spLocks noChangeAspect="1"/>
          </p:cNvSpPr>
          <p:nvPr/>
        </p:nvSpPr>
        <p:spPr bwMode="auto">
          <a:xfrm>
            <a:off x="3263900" y="2653606"/>
            <a:ext cx="2997894" cy="299789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91" name="Straight Connector 90"/>
          <p:cNvCxnSpPr/>
          <p:nvPr/>
        </p:nvCxnSpPr>
        <p:spPr bwMode="auto">
          <a:xfrm>
            <a:off x="5962650" y="3333750"/>
            <a:ext cx="2882900" cy="3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253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0E1B4F9-A5CB-2E4F-A6D2-18C3C66EC3C3}" type="slidenum">
              <a:rPr lang="en-US" smtClean="0">
                <a:latin typeface="Arial" charset="0"/>
              </a:rPr>
              <a:pPr/>
              <a:t>41</a:t>
            </a:fld>
            <a:endParaRPr lang="en-US" smtClean="0">
              <a:latin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54350" y="302260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178550" y="300355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 bwMode="auto">
          <a:xfrm flipV="1">
            <a:off x="3492500" y="3340100"/>
            <a:ext cx="2546350" cy="381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endCxn id="85" idx="2"/>
          </p:cNvCxnSpPr>
          <p:nvPr/>
        </p:nvCxnSpPr>
        <p:spPr bwMode="auto">
          <a:xfrm>
            <a:off x="539750" y="3365500"/>
            <a:ext cx="2882900" cy="3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3" name="Oval 92"/>
          <p:cNvSpPr>
            <a:spLocks noChangeAspect="1"/>
          </p:cNvSpPr>
          <p:nvPr/>
        </p:nvSpPr>
        <p:spPr bwMode="auto">
          <a:xfrm>
            <a:off x="4394201" y="266700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311650" y="22987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endParaRPr lang="en-US" baseline="-25000" dirty="0"/>
          </a:p>
        </p:txBody>
      </p:sp>
      <p:sp>
        <p:nvSpPr>
          <p:cNvPr id="85" name="Oval 84"/>
          <p:cNvSpPr/>
          <p:nvPr/>
        </p:nvSpPr>
        <p:spPr bwMode="auto">
          <a:xfrm>
            <a:off x="3422650" y="3282950"/>
            <a:ext cx="171450" cy="17145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5937250" y="3270250"/>
            <a:ext cx="171450" cy="17145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61" name="Straight Connector 60"/>
          <p:cNvCxnSpPr/>
          <p:nvPr/>
        </p:nvCxnSpPr>
        <p:spPr bwMode="auto">
          <a:xfrm flipV="1">
            <a:off x="3225800" y="2178050"/>
            <a:ext cx="5137150" cy="1790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7975600" y="186690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8134350" y="217170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305550" y="2717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</a:t>
            </a:r>
            <a:endParaRPr lang="en-US" baseline="-25000" dirty="0"/>
          </a:p>
        </p:txBody>
      </p:sp>
      <p:sp>
        <p:nvSpPr>
          <p:cNvPr id="20" name="Oval 19"/>
          <p:cNvSpPr>
            <a:spLocks noChangeAspect="1"/>
          </p:cNvSpPr>
          <p:nvPr/>
        </p:nvSpPr>
        <p:spPr bwMode="auto">
          <a:xfrm>
            <a:off x="6197601" y="2959101"/>
            <a:ext cx="85725" cy="85725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38200" y="336551"/>
            <a:ext cx="6985000" cy="20313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Hence, in the upper side (of AB), </a:t>
            </a:r>
            <a:r>
              <a:rPr lang="en-US" dirty="0" err="1" smtClean="0">
                <a:solidFill>
                  <a:srgbClr val="000000"/>
                </a:solidFill>
              </a:rPr>
              <a:t>Cir(ABN</a:t>
            </a:r>
            <a:r>
              <a:rPr lang="en-US" dirty="0" smtClean="0">
                <a:solidFill>
                  <a:srgbClr val="000000"/>
                </a:solidFill>
              </a:rPr>
              <a:t>) cannot contain any site. 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err="1" smtClean="0">
                <a:solidFill>
                  <a:srgbClr val="0000FF"/>
                </a:solidFill>
              </a:rPr>
              <a:t>Cir(ABN</a:t>
            </a:r>
            <a:r>
              <a:rPr lang="en-US" dirty="0" smtClean="0">
                <a:solidFill>
                  <a:srgbClr val="0000FF"/>
                </a:solidFill>
              </a:rPr>
              <a:t>) cannot contain any site in either side of AB. 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BN is Delaunay.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Lemma 31 is proved.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FCAF0A-2815-BC47-BBEC-E76EA8340900}" type="slidenum">
              <a:rPr lang="en-US" smtClean="0">
                <a:latin typeface="Arial" charset="0"/>
              </a:rPr>
              <a:pPr/>
              <a:t>42</a:t>
            </a:fld>
            <a:endParaRPr lang="en-US" smtClean="0">
              <a:latin typeface="Arial" charset="0"/>
            </a:endParaRPr>
          </a:p>
        </p:txBody>
      </p:sp>
      <p:sp>
        <p:nvSpPr>
          <p:cNvPr id="21507" name="Rectangle 3"/>
          <p:cNvSpPr>
            <a:spLocks noGrp="1"/>
          </p:cNvSpPr>
          <p:nvPr>
            <p:ph type="body" idx="4294967295"/>
          </p:nvPr>
        </p:nvSpPr>
        <p:spPr>
          <a:xfrm>
            <a:off x="368300" y="1693863"/>
            <a:ext cx="8453438" cy="4470400"/>
          </a:xfrm>
        </p:spPr>
        <p:txBody>
          <a:bodyPr/>
          <a:lstStyle/>
          <a:p>
            <a:pPr marL="566737" indent="-457200" eaLnBrk="1" hangingPunct="1">
              <a:lnSpc>
                <a:spcPct val="160000"/>
              </a:lnSpc>
              <a:buFont typeface="+mj-lt"/>
              <a:buAutoNum type="arabicPeriod"/>
            </a:pPr>
            <a:r>
              <a:rPr lang="en-CA" sz="2000" dirty="0" smtClean="0"/>
              <a:t>Get </a:t>
            </a:r>
            <a:r>
              <a:rPr lang="en-CA" sz="2000" dirty="0" smtClean="0">
                <a:solidFill>
                  <a:srgbClr val="0000FF"/>
                </a:solidFill>
              </a:rPr>
              <a:t>lower common tangent </a:t>
            </a:r>
            <a:r>
              <a:rPr lang="en-CA" sz="2000" dirty="0" smtClean="0"/>
              <a:t>of </a:t>
            </a:r>
            <a:r>
              <a:rPr lang="en-CA" sz="2000" i="1" dirty="0" smtClean="0"/>
              <a:t>L</a:t>
            </a:r>
            <a:r>
              <a:rPr lang="en-CA" sz="2000" dirty="0" smtClean="0"/>
              <a:t>’s and </a:t>
            </a:r>
            <a:r>
              <a:rPr lang="en-CA" sz="2000" i="1" dirty="0" smtClean="0"/>
              <a:t>R</a:t>
            </a:r>
            <a:r>
              <a:rPr lang="en-CA" sz="2000" dirty="0" smtClean="0"/>
              <a:t>’s convex hulls at first </a:t>
            </a:r>
            <a:r>
              <a:rPr lang="en-CA" sz="2000" dirty="0" err="1" smtClean="0"/>
              <a:t>basel</a:t>
            </a:r>
            <a:endParaRPr lang="en-CA" sz="2000" dirty="0" smtClean="0"/>
          </a:p>
          <a:p>
            <a:pPr marL="566737" indent="-457200" eaLnBrk="1" hangingPunct="1">
              <a:lnSpc>
                <a:spcPct val="160000"/>
              </a:lnSpc>
              <a:buFont typeface="+mj-lt"/>
              <a:buAutoNum type="arabicPeriod"/>
            </a:pPr>
            <a:r>
              <a:rPr lang="en-CA" sz="2000" dirty="0" smtClean="0"/>
              <a:t>For each </a:t>
            </a:r>
            <a:r>
              <a:rPr lang="en-CA" sz="2000" dirty="0" err="1" smtClean="0"/>
              <a:t>basel</a:t>
            </a:r>
            <a:r>
              <a:rPr lang="en-CA" sz="2000" dirty="0" smtClean="0"/>
              <a:t> edge AB, </a:t>
            </a:r>
          </a:p>
          <a:p>
            <a:pPr marL="915987" lvl="1" indent="-457200" eaLnBrk="1" hangingPunct="1">
              <a:lnSpc>
                <a:spcPct val="160000"/>
              </a:lnSpc>
              <a:buFont typeface="+mj-lt"/>
              <a:buAutoNum type="arabicPeriod"/>
            </a:pPr>
            <a:r>
              <a:rPr lang="en-CA" sz="1600" dirty="0" smtClean="0"/>
              <a:t>Search for </a:t>
            </a:r>
            <a:r>
              <a:rPr lang="en-CA" sz="1600" dirty="0" smtClean="0">
                <a:solidFill>
                  <a:srgbClr val="0000FF"/>
                </a:solidFill>
              </a:rPr>
              <a:t>switching points on L and R sides</a:t>
            </a:r>
            <a:r>
              <a:rPr lang="en-CA" sz="1600" dirty="0" smtClean="0"/>
              <a:t>. Let them be N for A and M for B.</a:t>
            </a:r>
          </a:p>
          <a:p>
            <a:pPr marL="915987" lvl="1" indent="-457200" eaLnBrk="1" hangingPunct="1">
              <a:lnSpc>
                <a:spcPct val="160000"/>
              </a:lnSpc>
              <a:buFont typeface="+mj-lt"/>
              <a:buAutoNum type="arabicPeriod"/>
            </a:pPr>
            <a:r>
              <a:rPr lang="en-CA" sz="1600" dirty="0" smtClean="0"/>
              <a:t>Choose between N and M to </a:t>
            </a:r>
            <a:r>
              <a:rPr lang="en-CA" sz="1600" dirty="0" smtClean="0">
                <a:solidFill>
                  <a:srgbClr val="0000FF"/>
                </a:solidFill>
              </a:rPr>
              <a:t>determine the next </a:t>
            </a:r>
            <a:r>
              <a:rPr lang="en-CA" sz="1600" dirty="0" err="1" smtClean="0">
                <a:solidFill>
                  <a:srgbClr val="0000FF"/>
                </a:solidFill>
              </a:rPr>
              <a:t>basel</a:t>
            </a:r>
            <a:r>
              <a:rPr lang="en-CA" sz="1600" dirty="0" smtClean="0">
                <a:solidFill>
                  <a:srgbClr val="0000FF"/>
                </a:solidFill>
              </a:rPr>
              <a:t> edge</a:t>
            </a:r>
            <a:r>
              <a:rPr lang="en-CA" sz="1600" dirty="0" smtClean="0"/>
              <a:t>, then repeat.</a:t>
            </a:r>
          </a:p>
          <a:p>
            <a:pPr marL="566737" indent="-457200" eaLnBrk="1" hangingPunct="1">
              <a:lnSpc>
                <a:spcPct val="160000"/>
              </a:lnSpc>
              <a:buFont typeface="+mj-lt"/>
              <a:buAutoNum type="arabicPeriod"/>
            </a:pPr>
            <a:r>
              <a:rPr lang="en-CA" sz="2000" dirty="0" smtClean="0"/>
              <a:t>Stop when reaching the </a:t>
            </a:r>
            <a:r>
              <a:rPr lang="en-CA" sz="2000" dirty="0" smtClean="0">
                <a:solidFill>
                  <a:srgbClr val="0000FF"/>
                </a:solidFill>
              </a:rPr>
              <a:t>upper common tangent</a:t>
            </a:r>
            <a:r>
              <a:rPr lang="en-CA" sz="2000" dirty="0" smtClean="0"/>
              <a:t>.</a:t>
            </a:r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457200" y="122238"/>
            <a:ext cx="850741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r>
              <a:rPr lang="en-CA" altLang="zh-CN" sz="3600" b="1" dirty="0" smtClean="0">
                <a:solidFill>
                  <a:schemeClr val="tx2"/>
                </a:solidFill>
                <a:ea typeface="宋体" charset="-122"/>
                <a:cs typeface="宋体" charset="-122"/>
              </a:rPr>
              <a:t>Now recall how we build cross edges</a:t>
            </a:r>
            <a:endParaRPr lang="zh-CN" altLang="en-CA" sz="3600" b="1" dirty="0">
              <a:solidFill>
                <a:schemeClr val="tx2"/>
              </a:solidFill>
              <a:ea typeface="宋体" charset="-122"/>
              <a:cs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FCAF0A-2815-BC47-BBEC-E76EA8340900}" type="slidenum">
              <a:rPr lang="en-US" smtClean="0">
                <a:latin typeface="Arial" charset="0"/>
              </a:rPr>
              <a:pPr/>
              <a:t>43</a:t>
            </a:fld>
            <a:endParaRPr lang="en-US" smtClean="0">
              <a:latin typeface="Arial" charset="0"/>
            </a:endParaRPr>
          </a:p>
        </p:txBody>
      </p:sp>
      <p:sp>
        <p:nvSpPr>
          <p:cNvPr id="21507" name="Rectangle 3"/>
          <p:cNvSpPr>
            <a:spLocks noGrp="1"/>
          </p:cNvSpPr>
          <p:nvPr>
            <p:ph type="body" idx="4294967295"/>
          </p:nvPr>
        </p:nvSpPr>
        <p:spPr>
          <a:xfrm>
            <a:off x="368300" y="1693863"/>
            <a:ext cx="8453438" cy="4470400"/>
          </a:xfrm>
        </p:spPr>
        <p:txBody>
          <a:bodyPr/>
          <a:lstStyle/>
          <a:p>
            <a:pPr marL="566737" indent="-457200" eaLnBrk="1" hangingPunct="1">
              <a:lnSpc>
                <a:spcPct val="160000"/>
              </a:lnSpc>
              <a:buFont typeface="+mj-lt"/>
              <a:buAutoNum type="arabicPeriod"/>
            </a:pPr>
            <a:r>
              <a:rPr lang="en-CA" sz="2000" dirty="0" smtClean="0"/>
              <a:t>Get </a:t>
            </a:r>
            <a:r>
              <a:rPr lang="en-CA" sz="2000" dirty="0" smtClean="0">
                <a:solidFill>
                  <a:srgbClr val="0000FF"/>
                </a:solidFill>
              </a:rPr>
              <a:t>lower common tangent </a:t>
            </a:r>
            <a:r>
              <a:rPr lang="en-CA" sz="2000" dirty="0" smtClean="0"/>
              <a:t>of </a:t>
            </a:r>
            <a:r>
              <a:rPr lang="en-CA" sz="2000" i="1" dirty="0" smtClean="0"/>
              <a:t>L</a:t>
            </a:r>
            <a:r>
              <a:rPr lang="en-CA" sz="2000" dirty="0" smtClean="0"/>
              <a:t>’s and </a:t>
            </a:r>
            <a:r>
              <a:rPr lang="en-CA" sz="2000" i="1" dirty="0" smtClean="0"/>
              <a:t>R</a:t>
            </a:r>
            <a:r>
              <a:rPr lang="en-CA" sz="2000" dirty="0" smtClean="0"/>
              <a:t>’s convex hulls at first </a:t>
            </a:r>
            <a:r>
              <a:rPr lang="en-CA" sz="2000" dirty="0" err="1" smtClean="0"/>
              <a:t>basel</a:t>
            </a:r>
            <a:endParaRPr lang="en-CA" sz="2000" dirty="0" smtClean="0"/>
          </a:p>
          <a:p>
            <a:pPr marL="566737" indent="-457200" eaLnBrk="1" hangingPunct="1">
              <a:lnSpc>
                <a:spcPct val="160000"/>
              </a:lnSpc>
              <a:buFont typeface="+mj-lt"/>
              <a:buAutoNum type="arabicPeriod"/>
            </a:pPr>
            <a:r>
              <a:rPr lang="en-CA" sz="2000" dirty="0" smtClean="0"/>
              <a:t>For each </a:t>
            </a:r>
            <a:r>
              <a:rPr lang="en-CA" sz="2000" dirty="0" err="1" smtClean="0"/>
              <a:t>basel</a:t>
            </a:r>
            <a:r>
              <a:rPr lang="en-CA" sz="2000" dirty="0" smtClean="0"/>
              <a:t> edge AB, </a:t>
            </a:r>
          </a:p>
          <a:p>
            <a:pPr marL="915987" lvl="1" indent="-457200" eaLnBrk="1" hangingPunct="1">
              <a:lnSpc>
                <a:spcPct val="160000"/>
              </a:lnSpc>
              <a:buFont typeface="+mj-lt"/>
              <a:buAutoNum type="arabicPeriod"/>
            </a:pPr>
            <a:r>
              <a:rPr lang="en-CA" sz="1600" dirty="0" smtClean="0"/>
              <a:t>Search for switching points on L and R sides. Let them be N for A and M for B.</a:t>
            </a:r>
          </a:p>
          <a:p>
            <a:pPr marL="915987" lvl="1" indent="-457200" eaLnBrk="1" hangingPunct="1">
              <a:lnSpc>
                <a:spcPct val="160000"/>
              </a:lnSpc>
              <a:buFont typeface="+mj-lt"/>
              <a:buAutoNum type="arabicPeriod"/>
            </a:pPr>
            <a:r>
              <a:rPr lang="en-CA" sz="1600" dirty="0" smtClean="0"/>
              <a:t>Choose between N and M to determine the next </a:t>
            </a:r>
            <a:r>
              <a:rPr lang="en-CA" sz="1600" dirty="0" err="1" smtClean="0"/>
              <a:t>basel</a:t>
            </a:r>
            <a:r>
              <a:rPr lang="en-CA" sz="1600" dirty="0" smtClean="0"/>
              <a:t> edge, then repeat.</a:t>
            </a:r>
          </a:p>
          <a:p>
            <a:pPr marL="566737" indent="-457200" eaLnBrk="1" hangingPunct="1">
              <a:lnSpc>
                <a:spcPct val="160000"/>
              </a:lnSpc>
              <a:buFont typeface="+mj-lt"/>
              <a:buAutoNum type="arabicPeriod"/>
            </a:pPr>
            <a:r>
              <a:rPr lang="en-CA" sz="2000" dirty="0" smtClean="0">
                <a:solidFill>
                  <a:srgbClr val="000000"/>
                </a:solidFill>
              </a:rPr>
              <a:t>Stop when reaching the upper common tangent.</a:t>
            </a:r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457200" y="122238"/>
            <a:ext cx="850741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r>
              <a:rPr lang="en-CA" altLang="zh-CN" sz="3600" b="1" dirty="0" smtClean="0">
                <a:solidFill>
                  <a:schemeClr val="tx2"/>
                </a:solidFill>
                <a:ea typeface="宋体" charset="-122"/>
                <a:cs typeface="宋体" charset="-122"/>
              </a:rPr>
              <a:t>Complexity analysis</a:t>
            </a:r>
            <a:endParaRPr lang="zh-CN" altLang="en-CA" sz="3600" b="1" dirty="0">
              <a:solidFill>
                <a:schemeClr val="tx2"/>
              </a:solidFill>
              <a:ea typeface="宋体" charset="-122"/>
              <a:cs typeface="宋体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64150" y="762000"/>
            <a:ext cx="3314700" cy="923330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Linear time. Straightforward scheme (see notes) visits only L and R hull vertices. 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 rot="10800000" flipV="1">
            <a:off x="4933950" y="1670050"/>
            <a:ext cx="330200" cy="266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FCAF0A-2815-BC47-BBEC-E76EA8340900}" type="slidenum">
              <a:rPr lang="en-US" smtClean="0">
                <a:latin typeface="Arial" charset="0"/>
              </a:rPr>
              <a:pPr/>
              <a:t>44</a:t>
            </a:fld>
            <a:endParaRPr lang="en-US" smtClean="0">
              <a:latin typeface="Arial" charset="0"/>
            </a:endParaRPr>
          </a:p>
        </p:txBody>
      </p:sp>
      <p:sp>
        <p:nvSpPr>
          <p:cNvPr id="21507" name="Rectangle 3"/>
          <p:cNvSpPr>
            <a:spLocks noGrp="1"/>
          </p:cNvSpPr>
          <p:nvPr>
            <p:ph type="body" idx="4294967295"/>
          </p:nvPr>
        </p:nvSpPr>
        <p:spPr>
          <a:xfrm>
            <a:off x="368300" y="1693863"/>
            <a:ext cx="8453438" cy="4470400"/>
          </a:xfrm>
        </p:spPr>
        <p:txBody>
          <a:bodyPr/>
          <a:lstStyle/>
          <a:p>
            <a:pPr marL="566737" indent="-457200" eaLnBrk="1" hangingPunct="1">
              <a:lnSpc>
                <a:spcPct val="160000"/>
              </a:lnSpc>
              <a:buFont typeface="+mj-lt"/>
              <a:buAutoNum type="arabicPeriod"/>
            </a:pPr>
            <a:r>
              <a:rPr lang="en-CA" sz="2000" dirty="0" smtClean="0"/>
              <a:t>Get lower common tangent of </a:t>
            </a:r>
            <a:r>
              <a:rPr lang="en-CA" sz="2000" i="1" dirty="0" smtClean="0"/>
              <a:t>L</a:t>
            </a:r>
            <a:r>
              <a:rPr lang="en-CA" sz="2000" dirty="0" smtClean="0"/>
              <a:t>’s and </a:t>
            </a:r>
            <a:r>
              <a:rPr lang="en-CA" sz="2000" i="1" dirty="0" smtClean="0"/>
              <a:t>R</a:t>
            </a:r>
            <a:r>
              <a:rPr lang="en-CA" sz="2000" dirty="0" smtClean="0"/>
              <a:t>’s convex hulls at first </a:t>
            </a:r>
            <a:r>
              <a:rPr lang="en-CA" sz="2000" dirty="0" err="1" smtClean="0"/>
              <a:t>basel</a:t>
            </a:r>
            <a:endParaRPr lang="en-CA" sz="2000" dirty="0" smtClean="0"/>
          </a:p>
          <a:p>
            <a:pPr marL="566737" indent="-457200" eaLnBrk="1" hangingPunct="1">
              <a:lnSpc>
                <a:spcPct val="160000"/>
              </a:lnSpc>
              <a:buFont typeface="+mj-lt"/>
              <a:buAutoNum type="arabicPeriod"/>
            </a:pPr>
            <a:r>
              <a:rPr lang="en-CA" sz="2000" dirty="0" smtClean="0"/>
              <a:t>For each </a:t>
            </a:r>
            <a:r>
              <a:rPr lang="en-CA" sz="2000" dirty="0" err="1" smtClean="0"/>
              <a:t>basel</a:t>
            </a:r>
            <a:r>
              <a:rPr lang="en-CA" sz="2000" dirty="0" smtClean="0"/>
              <a:t> edge AB, </a:t>
            </a:r>
          </a:p>
          <a:p>
            <a:pPr marL="915987" lvl="1" indent="-457200" eaLnBrk="1" hangingPunct="1">
              <a:lnSpc>
                <a:spcPct val="160000"/>
              </a:lnSpc>
              <a:buFont typeface="+mj-lt"/>
              <a:buAutoNum type="arabicPeriod"/>
            </a:pPr>
            <a:r>
              <a:rPr lang="en-CA" sz="1600" dirty="0" smtClean="0"/>
              <a:t>Search for switching points on L and R sides. Let them be N for A and M for B.</a:t>
            </a:r>
          </a:p>
          <a:p>
            <a:pPr marL="915987" lvl="1" indent="-457200" eaLnBrk="1" hangingPunct="1">
              <a:lnSpc>
                <a:spcPct val="160000"/>
              </a:lnSpc>
              <a:buFont typeface="+mj-lt"/>
              <a:buAutoNum type="arabicPeriod"/>
            </a:pPr>
            <a:r>
              <a:rPr lang="en-CA" sz="1600" dirty="0" smtClean="0"/>
              <a:t>Choose between N and M to </a:t>
            </a:r>
            <a:r>
              <a:rPr lang="en-CA" sz="1600" dirty="0" smtClean="0">
                <a:solidFill>
                  <a:srgbClr val="0000FF"/>
                </a:solidFill>
              </a:rPr>
              <a:t>determine the next </a:t>
            </a:r>
            <a:r>
              <a:rPr lang="en-CA" sz="1600" dirty="0" err="1" smtClean="0">
                <a:solidFill>
                  <a:srgbClr val="0000FF"/>
                </a:solidFill>
              </a:rPr>
              <a:t>basel</a:t>
            </a:r>
            <a:r>
              <a:rPr lang="en-CA" sz="1600" dirty="0" smtClean="0">
                <a:solidFill>
                  <a:srgbClr val="0000FF"/>
                </a:solidFill>
              </a:rPr>
              <a:t> edge</a:t>
            </a:r>
            <a:r>
              <a:rPr lang="en-CA" sz="1600" dirty="0" smtClean="0"/>
              <a:t>, then repeat.</a:t>
            </a:r>
          </a:p>
          <a:p>
            <a:pPr marL="566737" indent="-457200" eaLnBrk="1" hangingPunct="1">
              <a:lnSpc>
                <a:spcPct val="160000"/>
              </a:lnSpc>
              <a:buFont typeface="+mj-lt"/>
              <a:buAutoNum type="arabicPeriod"/>
            </a:pPr>
            <a:r>
              <a:rPr lang="en-CA" sz="2000" dirty="0" smtClean="0"/>
              <a:t>Stop when reaching the upper common tangent.</a:t>
            </a:r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457200" y="122238"/>
            <a:ext cx="850741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r>
              <a:rPr lang="en-CA" altLang="zh-CN" sz="3600" b="1" dirty="0" smtClean="0">
                <a:solidFill>
                  <a:schemeClr val="tx2"/>
                </a:solidFill>
                <a:ea typeface="宋体" charset="-122"/>
                <a:cs typeface="宋体" charset="-122"/>
              </a:rPr>
              <a:t>Complexity analysis</a:t>
            </a:r>
            <a:endParaRPr lang="zh-CN" altLang="en-CA" sz="3600" b="1" dirty="0">
              <a:solidFill>
                <a:schemeClr val="tx2"/>
              </a:solidFill>
              <a:ea typeface="宋体" charset="-122"/>
              <a:cs typeface="宋体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80000" y="4406900"/>
            <a:ext cx="3733800" cy="36933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Do </a:t>
            </a:r>
            <a:r>
              <a:rPr lang="en-US" dirty="0" err="1" smtClean="0"/>
              <a:t>inCircle</a:t>
            </a:r>
            <a:r>
              <a:rPr lang="en-US" dirty="0" smtClean="0"/>
              <a:t> test. Constant time.</a:t>
            </a:r>
            <a:endParaRPr lang="en-US" dirty="0"/>
          </a:p>
        </p:txBody>
      </p:sp>
      <p:cxnSp>
        <p:nvCxnSpPr>
          <p:cNvPr id="7" name="Straight Arrow Connector 6"/>
          <p:cNvCxnSpPr>
            <a:stCxn id="5" idx="0"/>
          </p:cNvCxnSpPr>
          <p:nvPr/>
        </p:nvCxnSpPr>
        <p:spPr bwMode="auto">
          <a:xfrm rot="16200000" flipV="1">
            <a:off x="6378575" y="3838575"/>
            <a:ext cx="742950" cy="393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FCAF0A-2815-BC47-BBEC-E76EA8340900}" type="slidenum">
              <a:rPr lang="en-US" smtClean="0">
                <a:latin typeface="Arial" charset="0"/>
              </a:rPr>
              <a:pPr/>
              <a:t>45</a:t>
            </a:fld>
            <a:endParaRPr lang="en-US" smtClean="0">
              <a:latin typeface="Arial" charset="0"/>
            </a:endParaRPr>
          </a:p>
        </p:txBody>
      </p:sp>
      <p:sp>
        <p:nvSpPr>
          <p:cNvPr id="21507" name="Rectangle 3"/>
          <p:cNvSpPr>
            <a:spLocks noGrp="1"/>
          </p:cNvSpPr>
          <p:nvPr>
            <p:ph type="body" idx="4294967295"/>
          </p:nvPr>
        </p:nvSpPr>
        <p:spPr>
          <a:xfrm>
            <a:off x="368300" y="1693863"/>
            <a:ext cx="8453438" cy="4470400"/>
          </a:xfrm>
        </p:spPr>
        <p:txBody>
          <a:bodyPr/>
          <a:lstStyle/>
          <a:p>
            <a:pPr marL="566737" indent="-457200" eaLnBrk="1" hangingPunct="1">
              <a:lnSpc>
                <a:spcPct val="160000"/>
              </a:lnSpc>
              <a:buFont typeface="+mj-lt"/>
              <a:buAutoNum type="arabicPeriod"/>
            </a:pPr>
            <a:r>
              <a:rPr lang="en-CA" sz="2000" dirty="0" smtClean="0">
                <a:solidFill>
                  <a:srgbClr val="000000"/>
                </a:solidFill>
              </a:rPr>
              <a:t>Get lower common tangent of </a:t>
            </a:r>
            <a:r>
              <a:rPr lang="en-CA" sz="2000" i="1" dirty="0" smtClean="0">
                <a:solidFill>
                  <a:srgbClr val="000000"/>
                </a:solidFill>
              </a:rPr>
              <a:t>L</a:t>
            </a:r>
            <a:r>
              <a:rPr lang="en-CA" sz="2000" dirty="0" smtClean="0">
                <a:solidFill>
                  <a:srgbClr val="000000"/>
                </a:solidFill>
              </a:rPr>
              <a:t>’s and </a:t>
            </a:r>
            <a:r>
              <a:rPr lang="en-CA" sz="2000" i="1" dirty="0" smtClean="0">
                <a:solidFill>
                  <a:srgbClr val="000000"/>
                </a:solidFill>
              </a:rPr>
              <a:t>R</a:t>
            </a:r>
            <a:r>
              <a:rPr lang="en-CA" sz="2000" dirty="0" smtClean="0">
                <a:solidFill>
                  <a:srgbClr val="000000"/>
                </a:solidFill>
              </a:rPr>
              <a:t>’s convex hulls at first </a:t>
            </a:r>
            <a:r>
              <a:rPr lang="en-CA" sz="2000" dirty="0" err="1" smtClean="0">
                <a:solidFill>
                  <a:srgbClr val="000000"/>
                </a:solidFill>
              </a:rPr>
              <a:t>basel</a:t>
            </a:r>
            <a:endParaRPr lang="en-CA" sz="2000" dirty="0" smtClean="0">
              <a:solidFill>
                <a:srgbClr val="000000"/>
              </a:solidFill>
            </a:endParaRPr>
          </a:p>
          <a:p>
            <a:pPr marL="566737" indent="-457200" eaLnBrk="1" hangingPunct="1">
              <a:lnSpc>
                <a:spcPct val="160000"/>
              </a:lnSpc>
              <a:buFont typeface="+mj-lt"/>
              <a:buAutoNum type="arabicPeriod"/>
            </a:pPr>
            <a:r>
              <a:rPr lang="en-CA" sz="2000" dirty="0" smtClean="0"/>
              <a:t>For each </a:t>
            </a:r>
            <a:r>
              <a:rPr lang="en-CA" sz="2000" dirty="0" err="1" smtClean="0"/>
              <a:t>basel</a:t>
            </a:r>
            <a:r>
              <a:rPr lang="en-CA" sz="2000" dirty="0" smtClean="0"/>
              <a:t> edge AB, </a:t>
            </a:r>
          </a:p>
          <a:p>
            <a:pPr marL="915987" lvl="1" indent="-457200" eaLnBrk="1" hangingPunct="1">
              <a:lnSpc>
                <a:spcPct val="160000"/>
              </a:lnSpc>
              <a:buFont typeface="+mj-lt"/>
              <a:buAutoNum type="arabicPeriod"/>
            </a:pPr>
            <a:r>
              <a:rPr lang="en-CA" sz="1600" dirty="0" smtClean="0"/>
              <a:t>Search for switching points on L and R sides. Let them be N for A and M for B.</a:t>
            </a:r>
          </a:p>
          <a:p>
            <a:pPr marL="915987" lvl="1" indent="-457200" eaLnBrk="1" hangingPunct="1">
              <a:lnSpc>
                <a:spcPct val="160000"/>
              </a:lnSpc>
              <a:buFont typeface="+mj-lt"/>
              <a:buAutoNum type="arabicPeriod"/>
            </a:pPr>
            <a:r>
              <a:rPr lang="en-CA" sz="1600" dirty="0" smtClean="0"/>
              <a:t>Choose between N and M to determine the next </a:t>
            </a:r>
            <a:r>
              <a:rPr lang="en-CA" sz="1600" dirty="0" err="1" smtClean="0"/>
              <a:t>basel</a:t>
            </a:r>
            <a:r>
              <a:rPr lang="en-CA" sz="1600" dirty="0" smtClean="0"/>
              <a:t> edge, then repeat.</a:t>
            </a:r>
          </a:p>
          <a:p>
            <a:pPr marL="566737" indent="-457200" eaLnBrk="1" hangingPunct="1">
              <a:lnSpc>
                <a:spcPct val="160000"/>
              </a:lnSpc>
              <a:buFont typeface="+mj-lt"/>
              <a:buAutoNum type="arabicPeriod"/>
            </a:pPr>
            <a:r>
              <a:rPr lang="en-CA" sz="2000" dirty="0" smtClean="0">
                <a:solidFill>
                  <a:srgbClr val="000000"/>
                </a:solidFill>
              </a:rPr>
              <a:t>Stop when reaching the upper common tangent.</a:t>
            </a:r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457200" y="122238"/>
            <a:ext cx="850741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r>
              <a:rPr lang="en-CA" altLang="zh-CN" sz="3600" b="1" dirty="0" smtClean="0">
                <a:solidFill>
                  <a:schemeClr val="tx2"/>
                </a:solidFill>
                <a:ea typeface="宋体" charset="-122"/>
                <a:cs typeface="宋体" charset="-122"/>
              </a:rPr>
              <a:t>Complexity analysis</a:t>
            </a:r>
            <a:endParaRPr lang="zh-CN" altLang="en-CA" sz="3600" b="1" dirty="0">
              <a:solidFill>
                <a:schemeClr val="tx2"/>
              </a:solidFill>
              <a:ea typeface="宋体" charset="-122"/>
              <a:cs typeface="宋体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6950" y="4432300"/>
            <a:ext cx="7816850" cy="1200329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Only tricky analysis is this step. Need an </a:t>
            </a:r>
            <a:r>
              <a:rPr lang="en-US" dirty="0" smtClean="0">
                <a:solidFill>
                  <a:srgbClr val="0000FF"/>
                </a:solidFill>
              </a:rPr>
              <a:t>amortized </a:t>
            </a:r>
            <a:r>
              <a:rPr lang="en-US" dirty="0" smtClean="0"/>
              <a:t>analysis.</a:t>
            </a:r>
          </a:p>
          <a:p>
            <a:endParaRPr lang="en-US" dirty="0" smtClean="0"/>
          </a:p>
          <a:p>
            <a:r>
              <a:rPr lang="en-US" dirty="0" smtClean="0"/>
              <a:t>Recall that to search for the switching point N for the L (or A’s) side, we simply need to perform a series of </a:t>
            </a:r>
            <a:r>
              <a:rPr lang="en-US" dirty="0" err="1" smtClean="0">
                <a:solidFill>
                  <a:srgbClr val="0000FF"/>
                </a:solidFill>
              </a:rPr>
              <a:t>inCircle</a:t>
            </a:r>
            <a:r>
              <a:rPr lang="en-US" dirty="0" smtClean="0">
                <a:solidFill>
                  <a:srgbClr val="0000FF"/>
                </a:solidFill>
              </a:rPr>
              <a:t> tests. </a:t>
            </a: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rot="10800000">
            <a:off x="5435604" y="3263901"/>
            <a:ext cx="1930401" cy="117475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Rounded Rectangle 7"/>
          <p:cNvSpPr/>
          <p:nvPr/>
        </p:nvSpPr>
        <p:spPr bwMode="auto">
          <a:xfrm>
            <a:off x="692150" y="2857500"/>
            <a:ext cx="4768850" cy="412750"/>
          </a:xfrm>
          <a:prstGeom prst="roundRect">
            <a:avLst/>
          </a:prstGeom>
          <a:solidFill>
            <a:schemeClr val="accent1">
              <a:lumMod val="40000"/>
              <a:lumOff val="60000"/>
              <a:alpha val="37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Straight Connector 37"/>
          <p:cNvCxnSpPr/>
          <p:nvPr/>
        </p:nvCxnSpPr>
        <p:spPr bwMode="auto">
          <a:xfrm rot="16200000" flipH="1">
            <a:off x="4876654" y="2209655"/>
            <a:ext cx="615803" cy="155560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/>
          <p:cNvCxnSpPr/>
          <p:nvPr/>
        </p:nvCxnSpPr>
        <p:spPr bwMode="auto">
          <a:xfrm>
            <a:off x="5962650" y="3333750"/>
            <a:ext cx="2882900" cy="3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253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0E1B4F9-A5CB-2E4F-A6D2-18C3C66EC3C3}" type="slidenum">
              <a:rPr lang="en-US" smtClean="0">
                <a:latin typeface="Arial" charset="0"/>
              </a:rPr>
              <a:pPr/>
              <a:t>46</a:t>
            </a:fld>
            <a:endParaRPr lang="en-US" smtClean="0">
              <a:latin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54350" y="302260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178550" y="300355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 bwMode="auto">
          <a:xfrm flipV="1">
            <a:off x="3492500" y="3340100"/>
            <a:ext cx="2546350" cy="381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 rot="10800000">
            <a:off x="5746750" y="2622550"/>
            <a:ext cx="395328" cy="2454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rot="10800000" flipV="1">
            <a:off x="4432300" y="2622549"/>
            <a:ext cx="1320800" cy="889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rot="10800000">
            <a:off x="3365500" y="1917701"/>
            <a:ext cx="1092202" cy="7810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 rot="16200000" flipV="1">
            <a:off x="3044825" y="1590675"/>
            <a:ext cx="463550" cy="203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flipV="1">
            <a:off x="3517900" y="2889250"/>
            <a:ext cx="2622550" cy="469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 flipV="1">
            <a:off x="3511550" y="2622550"/>
            <a:ext cx="2235200" cy="723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 flipV="1">
            <a:off x="3549650" y="2705100"/>
            <a:ext cx="895350" cy="622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rot="16200000" flipV="1">
            <a:off x="2743200" y="2552700"/>
            <a:ext cx="1403350" cy="1460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 rot="16200000" flipV="1">
            <a:off x="2384425" y="2270125"/>
            <a:ext cx="1905000" cy="3111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endCxn id="85" idx="2"/>
          </p:cNvCxnSpPr>
          <p:nvPr/>
        </p:nvCxnSpPr>
        <p:spPr bwMode="auto">
          <a:xfrm>
            <a:off x="539750" y="3365500"/>
            <a:ext cx="2882900" cy="3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Oval 91"/>
          <p:cNvSpPr>
            <a:spLocks noChangeAspect="1"/>
          </p:cNvSpPr>
          <p:nvPr/>
        </p:nvSpPr>
        <p:spPr bwMode="auto">
          <a:xfrm>
            <a:off x="5708651" y="257810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3" name="Oval 92"/>
          <p:cNvSpPr>
            <a:spLocks noChangeAspect="1"/>
          </p:cNvSpPr>
          <p:nvPr/>
        </p:nvSpPr>
        <p:spPr bwMode="auto">
          <a:xfrm>
            <a:off x="4394201" y="266700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4" name="Oval 93"/>
          <p:cNvSpPr>
            <a:spLocks noChangeAspect="1"/>
          </p:cNvSpPr>
          <p:nvPr/>
        </p:nvSpPr>
        <p:spPr bwMode="auto">
          <a:xfrm>
            <a:off x="3340101" y="188595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5" name="Oval 94"/>
          <p:cNvSpPr>
            <a:spLocks noChangeAspect="1"/>
          </p:cNvSpPr>
          <p:nvPr/>
        </p:nvSpPr>
        <p:spPr bwMode="auto">
          <a:xfrm>
            <a:off x="3130551" y="141605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619750" y="2209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2</a:t>
            </a:r>
            <a:endParaRPr lang="en-US" baseline="-25000" dirty="0"/>
          </a:p>
        </p:txBody>
      </p:sp>
      <p:sp>
        <p:nvSpPr>
          <p:cNvPr id="97" name="TextBox 96"/>
          <p:cNvSpPr txBox="1"/>
          <p:nvPr/>
        </p:nvSpPr>
        <p:spPr>
          <a:xfrm>
            <a:off x="4178300" y="2241550"/>
            <a:ext cx="139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New A = N</a:t>
            </a:r>
            <a:r>
              <a:rPr lang="en-US" altLang="zh-CN" baseline="-25000" dirty="0" smtClean="0"/>
              <a:t>3</a:t>
            </a:r>
            <a:endParaRPr lang="en-US" baseline="-25000" dirty="0"/>
          </a:p>
        </p:txBody>
      </p:sp>
      <p:sp>
        <p:nvSpPr>
          <p:cNvPr id="98" name="TextBox 97"/>
          <p:cNvSpPr txBox="1"/>
          <p:nvPr/>
        </p:nvSpPr>
        <p:spPr>
          <a:xfrm>
            <a:off x="3314700" y="159385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4</a:t>
            </a:r>
            <a:endParaRPr lang="en-US" baseline="-25000" dirty="0"/>
          </a:p>
        </p:txBody>
      </p:sp>
      <p:sp>
        <p:nvSpPr>
          <p:cNvPr id="99" name="TextBox 98"/>
          <p:cNvSpPr txBox="1"/>
          <p:nvPr/>
        </p:nvSpPr>
        <p:spPr>
          <a:xfrm>
            <a:off x="2749550" y="1168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5</a:t>
            </a:r>
            <a:endParaRPr lang="en-US" baseline="-25000" dirty="0"/>
          </a:p>
        </p:txBody>
      </p:sp>
      <p:sp>
        <p:nvSpPr>
          <p:cNvPr id="100" name="Oval 99"/>
          <p:cNvSpPr>
            <a:spLocks noChangeAspect="1"/>
          </p:cNvSpPr>
          <p:nvPr/>
        </p:nvSpPr>
        <p:spPr bwMode="auto">
          <a:xfrm>
            <a:off x="6089651" y="2838451"/>
            <a:ext cx="85725" cy="85725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994400" y="25019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1</a:t>
            </a:r>
            <a:endParaRPr lang="en-US" baseline="-25000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2482850" y="3390900"/>
            <a:ext cx="3943350" cy="274955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85" name="Oval 84"/>
          <p:cNvSpPr/>
          <p:nvPr/>
        </p:nvSpPr>
        <p:spPr bwMode="auto">
          <a:xfrm>
            <a:off x="3422650" y="3282950"/>
            <a:ext cx="171450" cy="17145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5937250" y="3270250"/>
            <a:ext cx="171450" cy="17145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61" name="Straight Connector 60"/>
          <p:cNvCxnSpPr/>
          <p:nvPr/>
        </p:nvCxnSpPr>
        <p:spPr bwMode="auto">
          <a:xfrm flipV="1">
            <a:off x="3225800" y="2178050"/>
            <a:ext cx="5137150" cy="1790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7975600" y="186690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8134350" y="2171700"/>
            <a:ext cx="35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482600" y="4057650"/>
            <a:ext cx="838835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Lemma 30</a:t>
            </a:r>
          </a:p>
          <a:p>
            <a:endParaRPr lang="en-US" dirty="0" smtClean="0"/>
          </a:p>
          <a:p>
            <a:r>
              <a:rPr lang="x-none" dirty="0" smtClean="0"/>
              <a:t>If N</a:t>
            </a:r>
            <a:r>
              <a:rPr lang="x-none" baseline="-25000" dirty="0" smtClean="0"/>
              <a:t>3</a:t>
            </a:r>
            <a:r>
              <a:rPr lang="x-none" dirty="0" smtClean="0"/>
              <a:t> were chosen</a:t>
            </a:r>
            <a:r>
              <a:rPr lang="en-CA" dirty="0" smtClean="0"/>
              <a:t>, </a:t>
            </a:r>
            <a:r>
              <a:rPr lang="x-none" dirty="0" smtClean="0"/>
              <a:t>then edges AN</a:t>
            </a:r>
            <a:r>
              <a:rPr lang="x-none" baseline="-25000" dirty="0" smtClean="0"/>
              <a:t>1</a:t>
            </a:r>
            <a:r>
              <a:rPr lang="x-none" dirty="0" smtClean="0"/>
              <a:t> and AN</a:t>
            </a:r>
            <a:r>
              <a:rPr lang="x-none" baseline="-25000" dirty="0" smtClean="0"/>
              <a:t>2</a:t>
            </a:r>
            <a:r>
              <a:rPr lang="x-none" dirty="0" smtClean="0"/>
              <a:t> </a:t>
            </a:r>
            <a:r>
              <a:rPr lang="x-none" dirty="0" smtClean="0"/>
              <a:t>w</a:t>
            </a:r>
            <a:r>
              <a:rPr lang="en-CA" dirty="0" err="1" smtClean="0"/>
              <a:t>ould</a:t>
            </a:r>
            <a:r>
              <a:rPr lang="x-none" dirty="0" smtClean="0"/>
              <a:t> </a:t>
            </a:r>
            <a:r>
              <a:rPr lang="x-none" dirty="0" smtClean="0"/>
              <a:t>be deleted. N</a:t>
            </a:r>
            <a:r>
              <a:rPr lang="x-none" baseline="-25000" dirty="0" smtClean="0"/>
              <a:t>3</a:t>
            </a:r>
            <a:r>
              <a:rPr lang="x-none" dirty="0" smtClean="0"/>
              <a:t> becomes the next A, we will start at the basel AB and repeat … 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To test for </a:t>
            </a:r>
            <a:r>
              <a:rPr lang="en-CA" dirty="0" smtClean="0">
                <a:solidFill>
                  <a:srgbClr val="0000FF"/>
                </a:solidFill>
              </a:rPr>
              <a:t>switching points</a:t>
            </a:r>
            <a:r>
              <a:rPr lang="en-CA" dirty="0" smtClean="0"/>
              <a:t>, can do tests </a:t>
            </a:r>
            <a:r>
              <a:rPr lang="en-CA" dirty="0" err="1" smtClean="0">
                <a:solidFill>
                  <a:srgbClr val="0000FF"/>
                </a:solidFill>
              </a:rPr>
              <a:t>inCircle(A</a:t>
            </a:r>
            <a:r>
              <a:rPr lang="en-CA" dirty="0" smtClean="0">
                <a:solidFill>
                  <a:srgbClr val="0000FF"/>
                </a:solidFill>
              </a:rPr>
              <a:t>, B, N</a:t>
            </a:r>
            <a:r>
              <a:rPr lang="en-CA" baseline="-25000" dirty="0" smtClean="0">
                <a:solidFill>
                  <a:srgbClr val="0000FF"/>
                </a:solidFill>
              </a:rPr>
              <a:t>i</a:t>
            </a:r>
            <a:r>
              <a:rPr lang="en-CA" dirty="0" smtClean="0">
                <a:solidFill>
                  <a:srgbClr val="0000FF"/>
                </a:solidFill>
              </a:rPr>
              <a:t>, N</a:t>
            </a:r>
            <a:r>
              <a:rPr lang="en-CA" baseline="-25000" dirty="0" smtClean="0">
                <a:solidFill>
                  <a:srgbClr val="0000FF"/>
                </a:solidFill>
              </a:rPr>
              <a:t>i+1</a:t>
            </a:r>
            <a:r>
              <a:rPr lang="en-CA" dirty="0" smtClean="0">
                <a:solidFill>
                  <a:srgbClr val="0000FF"/>
                </a:solidFill>
              </a:rPr>
              <a:t>)</a:t>
            </a:r>
            <a:r>
              <a:rPr lang="en-CA" dirty="0" smtClean="0"/>
              <a:t>, etc.</a:t>
            </a:r>
            <a:endParaRPr lang="en-US" dirty="0" smtClean="0"/>
          </a:p>
        </p:txBody>
      </p:sp>
      <p:sp>
        <p:nvSpPr>
          <p:cNvPr id="35" name="TextBox 34"/>
          <p:cNvSpPr txBox="1"/>
          <p:nvPr/>
        </p:nvSpPr>
        <p:spPr>
          <a:xfrm>
            <a:off x="184150" y="317500"/>
            <a:ext cx="271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Reminder slide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FCAF0A-2815-BC47-BBEC-E76EA8340900}" type="slidenum">
              <a:rPr lang="en-US" smtClean="0">
                <a:latin typeface="Arial" charset="0"/>
              </a:rPr>
              <a:pPr/>
              <a:t>47</a:t>
            </a:fld>
            <a:endParaRPr lang="en-US" smtClean="0">
              <a:latin typeface="Arial" charset="0"/>
            </a:endParaRPr>
          </a:p>
        </p:txBody>
      </p:sp>
      <p:sp>
        <p:nvSpPr>
          <p:cNvPr id="21507" name="Rectangle 3"/>
          <p:cNvSpPr>
            <a:spLocks noGrp="1"/>
          </p:cNvSpPr>
          <p:nvPr>
            <p:ph type="body" idx="4294967295"/>
          </p:nvPr>
        </p:nvSpPr>
        <p:spPr>
          <a:xfrm>
            <a:off x="368300" y="1693863"/>
            <a:ext cx="8453438" cy="4470400"/>
          </a:xfrm>
        </p:spPr>
        <p:txBody>
          <a:bodyPr/>
          <a:lstStyle/>
          <a:p>
            <a:pPr marL="566737" indent="-457200" eaLnBrk="1" hangingPunct="1">
              <a:lnSpc>
                <a:spcPct val="160000"/>
              </a:lnSpc>
              <a:buFont typeface="+mj-lt"/>
              <a:buAutoNum type="arabicPeriod"/>
            </a:pPr>
            <a:r>
              <a:rPr lang="en-CA" sz="2000" dirty="0" smtClean="0"/>
              <a:t>Get </a:t>
            </a:r>
            <a:r>
              <a:rPr lang="en-CA" sz="2000" dirty="0" smtClean="0">
                <a:solidFill>
                  <a:srgbClr val="0000FF"/>
                </a:solidFill>
              </a:rPr>
              <a:t>lower common tangent </a:t>
            </a:r>
            <a:r>
              <a:rPr lang="en-CA" sz="2000" dirty="0" smtClean="0"/>
              <a:t>of </a:t>
            </a:r>
            <a:r>
              <a:rPr lang="en-CA" sz="2000" i="1" dirty="0" smtClean="0"/>
              <a:t>L</a:t>
            </a:r>
            <a:r>
              <a:rPr lang="en-CA" sz="2000" dirty="0" smtClean="0"/>
              <a:t>’s and </a:t>
            </a:r>
            <a:r>
              <a:rPr lang="en-CA" sz="2000" i="1" dirty="0" smtClean="0"/>
              <a:t>R</a:t>
            </a:r>
            <a:r>
              <a:rPr lang="en-CA" sz="2000" dirty="0" smtClean="0"/>
              <a:t>’s convex hulls at first </a:t>
            </a:r>
            <a:r>
              <a:rPr lang="en-CA" sz="2000" dirty="0" err="1" smtClean="0"/>
              <a:t>basel</a:t>
            </a:r>
            <a:endParaRPr lang="en-CA" sz="2000" dirty="0" smtClean="0"/>
          </a:p>
          <a:p>
            <a:pPr marL="566737" indent="-457200" eaLnBrk="1" hangingPunct="1">
              <a:lnSpc>
                <a:spcPct val="160000"/>
              </a:lnSpc>
              <a:buFont typeface="+mj-lt"/>
              <a:buAutoNum type="arabicPeriod"/>
            </a:pPr>
            <a:r>
              <a:rPr lang="en-CA" sz="2000" dirty="0" smtClean="0"/>
              <a:t>For each </a:t>
            </a:r>
            <a:r>
              <a:rPr lang="en-CA" sz="2000" dirty="0" err="1" smtClean="0"/>
              <a:t>basel</a:t>
            </a:r>
            <a:r>
              <a:rPr lang="en-CA" sz="2000" dirty="0" smtClean="0"/>
              <a:t> edge AB, </a:t>
            </a:r>
          </a:p>
          <a:p>
            <a:pPr marL="915987" lvl="1" indent="-457200" eaLnBrk="1" hangingPunct="1">
              <a:lnSpc>
                <a:spcPct val="160000"/>
              </a:lnSpc>
              <a:buFont typeface="+mj-lt"/>
              <a:buAutoNum type="arabicPeriod"/>
            </a:pPr>
            <a:r>
              <a:rPr lang="en-CA" sz="1600" dirty="0" smtClean="0"/>
              <a:t>Search for switching points on L and R sides. Let them be N for A and M for B.</a:t>
            </a:r>
          </a:p>
          <a:p>
            <a:pPr marL="915987" lvl="1" indent="-457200" eaLnBrk="1" hangingPunct="1">
              <a:lnSpc>
                <a:spcPct val="160000"/>
              </a:lnSpc>
              <a:buFont typeface="+mj-lt"/>
              <a:buAutoNum type="arabicPeriod"/>
            </a:pPr>
            <a:r>
              <a:rPr lang="en-CA" sz="1600" dirty="0" smtClean="0"/>
              <a:t>Choose between N and M to determine the next </a:t>
            </a:r>
            <a:r>
              <a:rPr lang="en-CA" sz="1600" dirty="0" err="1" smtClean="0"/>
              <a:t>basel</a:t>
            </a:r>
            <a:r>
              <a:rPr lang="en-CA" sz="1600" dirty="0" smtClean="0"/>
              <a:t> edge, then repeat.</a:t>
            </a:r>
          </a:p>
          <a:p>
            <a:pPr marL="566737" indent="-457200" eaLnBrk="1" hangingPunct="1">
              <a:lnSpc>
                <a:spcPct val="160000"/>
              </a:lnSpc>
              <a:buFont typeface="+mj-lt"/>
              <a:buAutoNum type="arabicPeriod"/>
            </a:pPr>
            <a:r>
              <a:rPr lang="en-CA" sz="2000" dirty="0" smtClean="0"/>
              <a:t>Stop when reaching the </a:t>
            </a:r>
            <a:r>
              <a:rPr lang="en-CA" sz="2000" dirty="0" smtClean="0">
                <a:solidFill>
                  <a:srgbClr val="0000FF"/>
                </a:solidFill>
              </a:rPr>
              <a:t>upper common tangent</a:t>
            </a:r>
            <a:r>
              <a:rPr lang="en-CA" sz="2000" dirty="0" smtClean="0"/>
              <a:t>.</a:t>
            </a:r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457200" y="122238"/>
            <a:ext cx="850741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r>
              <a:rPr lang="en-CA" altLang="zh-CN" sz="3600" b="1" dirty="0" smtClean="0">
                <a:solidFill>
                  <a:schemeClr val="tx2"/>
                </a:solidFill>
                <a:ea typeface="宋体" charset="-122"/>
                <a:cs typeface="宋体" charset="-122"/>
              </a:rPr>
              <a:t>Complexity analysis</a:t>
            </a:r>
            <a:endParaRPr lang="zh-CN" altLang="en-CA" sz="3600" b="1" dirty="0">
              <a:solidFill>
                <a:schemeClr val="tx2"/>
              </a:solidFill>
              <a:ea typeface="宋体" charset="-122"/>
              <a:cs typeface="宋体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6950" y="4432300"/>
            <a:ext cx="7816850" cy="36933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The number of </a:t>
            </a:r>
            <a:r>
              <a:rPr lang="en-US" dirty="0" err="1" smtClean="0"/>
              <a:t>inCircle</a:t>
            </a:r>
            <a:r>
              <a:rPr lang="en-US" dirty="0" smtClean="0"/>
              <a:t> tests = number of delete edges, for this step.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 rot="10800000">
            <a:off x="5441950" y="3251201"/>
            <a:ext cx="1924056" cy="11874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Rounded Rectangle 7"/>
          <p:cNvSpPr/>
          <p:nvPr/>
        </p:nvSpPr>
        <p:spPr bwMode="auto">
          <a:xfrm>
            <a:off x="692150" y="2857500"/>
            <a:ext cx="4781550" cy="412750"/>
          </a:xfrm>
          <a:prstGeom prst="roundRect">
            <a:avLst/>
          </a:prstGeom>
          <a:solidFill>
            <a:schemeClr val="accent1">
              <a:lumMod val="40000"/>
              <a:lumOff val="60000"/>
              <a:alpha val="37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FCAF0A-2815-BC47-BBEC-E76EA8340900}" type="slidenum">
              <a:rPr lang="en-US" smtClean="0">
                <a:latin typeface="Arial" charset="0"/>
              </a:rPr>
              <a:pPr/>
              <a:t>48</a:t>
            </a:fld>
            <a:endParaRPr lang="en-US" smtClean="0">
              <a:latin typeface="Arial" charset="0"/>
            </a:endParaRPr>
          </a:p>
        </p:txBody>
      </p:sp>
      <p:sp>
        <p:nvSpPr>
          <p:cNvPr id="21507" name="Rectangle 3"/>
          <p:cNvSpPr>
            <a:spLocks noGrp="1"/>
          </p:cNvSpPr>
          <p:nvPr>
            <p:ph type="body" idx="4294967295"/>
          </p:nvPr>
        </p:nvSpPr>
        <p:spPr>
          <a:xfrm>
            <a:off x="368300" y="1693863"/>
            <a:ext cx="8453438" cy="4470400"/>
          </a:xfrm>
        </p:spPr>
        <p:txBody>
          <a:bodyPr/>
          <a:lstStyle/>
          <a:p>
            <a:pPr marL="566737" indent="-457200" eaLnBrk="1" hangingPunct="1">
              <a:lnSpc>
                <a:spcPct val="160000"/>
              </a:lnSpc>
              <a:buFont typeface="+mj-lt"/>
              <a:buAutoNum type="arabicPeriod"/>
            </a:pPr>
            <a:r>
              <a:rPr lang="en-CA" sz="2000" dirty="0" smtClean="0"/>
              <a:t>Get </a:t>
            </a:r>
            <a:r>
              <a:rPr lang="en-CA" sz="2000" dirty="0" smtClean="0">
                <a:solidFill>
                  <a:srgbClr val="0000FF"/>
                </a:solidFill>
              </a:rPr>
              <a:t>lower common tangent </a:t>
            </a:r>
            <a:r>
              <a:rPr lang="en-CA" sz="2000" dirty="0" smtClean="0"/>
              <a:t>of </a:t>
            </a:r>
            <a:r>
              <a:rPr lang="en-CA" sz="2000" i="1" dirty="0" smtClean="0"/>
              <a:t>L</a:t>
            </a:r>
            <a:r>
              <a:rPr lang="en-CA" sz="2000" dirty="0" smtClean="0"/>
              <a:t>’s and </a:t>
            </a:r>
            <a:r>
              <a:rPr lang="en-CA" sz="2000" i="1" dirty="0" smtClean="0"/>
              <a:t>R</a:t>
            </a:r>
            <a:r>
              <a:rPr lang="en-CA" sz="2000" dirty="0" smtClean="0"/>
              <a:t>’s convex hulls at first </a:t>
            </a:r>
            <a:r>
              <a:rPr lang="en-CA" sz="2000" dirty="0" err="1" smtClean="0"/>
              <a:t>basel</a:t>
            </a:r>
            <a:endParaRPr lang="en-CA" sz="2000" dirty="0" smtClean="0"/>
          </a:p>
          <a:p>
            <a:pPr marL="566737" indent="-457200" eaLnBrk="1" hangingPunct="1">
              <a:lnSpc>
                <a:spcPct val="160000"/>
              </a:lnSpc>
              <a:buFont typeface="+mj-lt"/>
              <a:buAutoNum type="arabicPeriod"/>
            </a:pPr>
            <a:r>
              <a:rPr lang="en-CA" sz="2000" dirty="0" smtClean="0"/>
              <a:t>For each </a:t>
            </a:r>
            <a:r>
              <a:rPr lang="en-CA" sz="2000" dirty="0" err="1" smtClean="0"/>
              <a:t>basel</a:t>
            </a:r>
            <a:r>
              <a:rPr lang="en-CA" sz="2000" dirty="0" smtClean="0"/>
              <a:t> edge AB, </a:t>
            </a:r>
          </a:p>
          <a:p>
            <a:pPr marL="915987" lvl="1" indent="-457200" eaLnBrk="1" hangingPunct="1">
              <a:lnSpc>
                <a:spcPct val="160000"/>
              </a:lnSpc>
              <a:buFont typeface="+mj-lt"/>
              <a:buAutoNum type="arabicPeriod"/>
            </a:pPr>
            <a:r>
              <a:rPr lang="en-CA" sz="1600" dirty="0" smtClean="0"/>
              <a:t>Search for switching points on L and R sides. Let them be N for A and M for B.</a:t>
            </a:r>
          </a:p>
          <a:p>
            <a:pPr marL="915987" lvl="1" indent="-457200" eaLnBrk="1" hangingPunct="1">
              <a:lnSpc>
                <a:spcPct val="160000"/>
              </a:lnSpc>
              <a:buFont typeface="+mj-lt"/>
              <a:buAutoNum type="arabicPeriod"/>
            </a:pPr>
            <a:r>
              <a:rPr lang="en-CA" sz="1600" dirty="0" smtClean="0"/>
              <a:t>Choose between N and M to determine the next </a:t>
            </a:r>
            <a:r>
              <a:rPr lang="en-CA" sz="1600" dirty="0" err="1" smtClean="0"/>
              <a:t>basel</a:t>
            </a:r>
            <a:r>
              <a:rPr lang="en-CA" sz="1600" dirty="0" smtClean="0"/>
              <a:t> edge, then repeat.</a:t>
            </a:r>
          </a:p>
          <a:p>
            <a:pPr marL="566737" indent="-457200" eaLnBrk="1" hangingPunct="1">
              <a:lnSpc>
                <a:spcPct val="160000"/>
              </a:lnSpc>
              <a:buFont typeface="+mj-lt"/>
              <a:buAutoNum type="arabicPeriod"/>
            </a:pPr>
            <a:r>
              <a:rPr lang="en-CA" sz="2000" dirty="0" smtClean="0"/>
              <a:t>Stop when reaching the </a:t>
            </a:r>
            <a:r>
              <a:rPr lang="en-CA" sz="2000" dirty="0" smtClean="0">
                <a:solidFill>
                  <a:srgbClr val="0000FF"/>
                </a:solidFill>
              </a:rPr>
              <a:t>upper common tangent</a:t>
            </a:r>
            <a:r>
              <a:rPr lang="en-CA" sz="2000" dirty="0" smtClean="0"/>
              <a:t>.</a:t>
            </a:r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457200" y="122238"/>
            <a:ext cx="850741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r>
              <a:rPr lang="en-CA" altLang="zh-CN" sz="3600" b="1" dirty="0" smtClean="0">
                <a:solidFill>
                  <a:schemeClr val="tx2"/>
                </a:solidFill>
                <a:ea typeface="宋体" charset="-122"/>
                <a:cs typeface="宋体" charset="-122"/>
              </a:rPr>
              <a:t>Complexity analysis</a:t>
            </a:r>
            <a:endParaRPr lang="zh-CN" altLang="en-CA" sz="3600" b="1" dirty="0">
              <a:solidFill>
                <a:schemeClr val="tx2"/>
              </a:solidFill>
              <a:ea typeface="宋体" charset="-122"/>
              <a:cs typeface="宋体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5600" y="4432300"/>
            <a:ext cx="8458200" cy="2031325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Overall, the </a:t>
            </a:r>
            <a:r>
              <a:rPr lang="en-US" dirty="0" smtClean="0">
                <a:solidFill>
                  <a:srgbClr val="0000FF"/>
                </a:solidFill>
              </a:rPr>
              <a:t>total number of </a:t>
            </a:r>
            <a:r>
              <a:rPr lang="en-US" dirty="0" err="1" smtClean="0">
                <a:solidFill>
                  <a:srgbClr val="0000FF"/>
                </a:solidFill>
              </a:rPr>
              <a:t>inCircle</a:t>
            </a:r>
            <a:r>
              <a:rPr lang="en-US" dirty="0" smtClean="0">
                <a:solidFill>
                  <a:srgbClr val="0000FF"/>
                </a:solidFill>
              </a:rPr>
              <a:t> tests </a:t>
            </a:r>
            <a:r>
              <a:rPr lang="en-US" dirty="0" smtClean="0"/>
              <a:t>for candidate selections in the </a:t>
            </a:r>
            <a:r>
              <a:rPr lang="en-US" dirty="0" smtClean="0">
                <a:solidFill>
                  <a:srgbClr val="0000FF"/>
                </a:solidFill>
              </a:rPr>
              <a:t>entire process of finding cross edges </a:t>
            </a:r>
            <a:r>
              <a:rPr lang="en-US" dirty="0" smtClean="0"/>
              <a:t>will be </a:t>
            </a:r>
            <a:r>
              <a:rPr lang="en-US" dirty="0" smtClean="0">
                <a:solidFill>
                  <a:srgbClr val="0000FF"/>
                </a:solidFill>
              </a:rPr>
              <a:t>no more than the total number of L or R Delaunay edges deleted. </a:t>
            </a:r>
            <a:r>
              <a:rPr lang="en-US" dirty="0" smtClean="0"/>
              <a:t>There are linear number of edges in the L and R Delaunay triangulations and no edge is deleted twice. </a:t>
            </a:r>
          </a:p>
          <a:p>
            <a:endParaRPr lang="en-US" dirty="0" smtClean="0"/>
          </a:p>
          <a:p>
            <a:r>
              <a:rPr lang="en-US" dirty="0" smtClean="0"/>
              <a:t>Hence this step is linear-time and the entire process of finding cross edges is linear time. The whole divide-and-</a:t>
            </a:r>
            <a:r>
              <a:rPr lang="en-US" dirty="0" err="1" smtClean="0"/>
              <a:t>conqure</a:t>
            </a:r>
            <a:r>
              <a:rPr lang="en-US" dirty="0" smtClean="0"/>
              <a:t> algorithm takes </a:t>
            </a:r>
            <a:r>
              <a:rPr lang="en-US" dirty="0" err="1" smtClean="0"/>
              <a:t>O(</a:t>
            </a:r>
            <a:r>
              <a:rPr lang="en-US" i="1" dirty="0" err="1" smtClean="0"/>
              <a:t>n</a:t>
            </a:r>
            <a:r>
              <a:rPr lang="en-US" dirty="0" smtClean="0"/>
              <a:t> log </a:t>
            </a:r>
            <a:r>
              <a:rPr lang="en-US" i="1" dirty="0" err="1" smtClean="0"/>
              <a:t>n</a:t>
            </a:r>
            <a:r>
              <a:rPr lang="en-US" dirty="0" smtClean="0"/>
              <a:t>).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 rot="10800000">
            <a:off x="5416554" y="3257551"/>
            <a:ext cx="1949451" cy="11811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Rounded Rectangle 7"/>
          <p:cNvSpPr/>
          <p:nvPr/>
        </p:nvSpPr>
        <p:spPr bwMode="auto">
          <a:xfrm>
            <a:off x="450850" y="2343150"/>
            <a:ext cx="5010150" cy="927100"/>
          </a:xfrm>
          <a:prstGeom prst="roundRect">
            <a:avLst/>
          </a:prstGeom>
          <a:solidFill>
            <a:schemeClr val="accent1">
              <a:lumMod val="40000"/>
              <a:lumOff val="60000"/>
              <a:alpha val="37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Straight Connector 58"/>
          <p:cNvCxnSpPr>
            <a:endCxn id="13" idx="6"/>
          </p:cNvCxnSpPr>
          <p:nvPr/>
        </p:nvCxnSpPr>
        <p:spPr bwMode="auto">
          <a:xfrm>
            <a:off x="2146300" y="5289550"/>
            <a:ext cx="4013200" cy="355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>
            <a:endCxn id="19" idx="6"/>
          </p:cNvCxnSpPr>
          <p:nvPr/>
        </p:nvCxnSpPr>
        <p:spPr bwMode="auto">
          <a:xfrm flipV="1">
            <a:off x="2133600" y="5226050"/>
            <a:ext cx="2603500" cy="76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>
            <a:endCxn id="14" idx="6"/>
          </p:cNvCxnSpPr>
          <p:nvPr/>
        </p:nvCxnSpPr>
        <p:spPr bwMode="auto">
          <a:xfrm flipV="1">
            <a:off x="2806700" y="2990850"/>
            <a:ext cx="2235200" cy="5588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>
            <a:endCxn id="14" idx="7"/>
          </p:cNvCxnSpPr>
          <p:nvPr/>
        </p:nvCxnSpPr>
        <p:spPr bwMode="auto">
          <a:xfrm flipV="1">
            <a:off x="3479800" y="2950439"/>
            <a:ext cx="1545361" cy="111991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>
            <a:endCxn id="12" idx="6"/>
          </p:cNvCxnSpPr>
          <p:nvPr/>
        </p:nvCxnSpPr>
        <p:spPr bwMode="auto">
          <a:xfrm flipV="1">
            <a:off x="3517900" y="3752850"/>
            <a:ext cx="850900" cy="3175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>
            <a:stCxn id="10" idx="5"/>
            <a:endCxn id="91" idx="2"/>
          </p:cNvCxnSpPr>
          <p:nvPr/>
        </p:nvCxnSpPr>
        <p:spPr bwMode="auto">
          <a:xfrm rot="16200000" flipH="1">
            <a:off x="4044086" y="3593235"/>
            <a:ext cx="302489" cy="131213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6" idx="2"/>
            <a:endCxn id="14" idx="2"/>
          </p:cNvCxnSpPr>
          <p:nvPr/>
        </p:nvCxnSpPr>
        <p:spPr bwMode="auto">
          <a:xfrm rot="10800000" flipH="1">
            <a:off x="1828800" y="2990850"/>
            <a:ext cx="3098800" cy="330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stCxn id="14" idx="0"/>
            <a:endCxn id="91" idx="0"/>
          </p:cNvCxnSpPr>
          <p:nvPr/>
        </p:nvCxnSpPr>
        <p:spPr bwMode="auto">
          <a:xfrm rot="16200000" flipH="1" flipV="1">
            <a:off x="4241800" y="3600450"/>
            <a:ext cx="1409700" cy="76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/>
          <p:cNvCxnSpPr>
            <a:stCxn id="91" idx="0"/>
            <a:endCxn id="19" idx="4"/>
          </p:cNvCxnSpPr>
          <p:nvPr/>
        </p:nvCxnSpPr>
        <p:spPr bwMode="auto">
          <a:xfrm rot="16200000" flipH="1" flipV="1">
            <a:off x="4324350" y="4699000"/>
            <a:ext cx="939800" cy="228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Connector 87"/>
          <p:cNvCxnSpPr>
            <a:endCxn id="18" idx="5"/>
          </p:cNvCxnSpPr>
          <p:nvPr/>
        </p:nvCxnSpPr>
        <p:spPr bwMode="auto">
          <a:xfrm>
            <a:off x="4999768" y="3001235"/>
            <a:ext cx="1765293" cy="124922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>
            <a:endCxn id="16" idx="5"/>
          </p:cNvCxnSpPr>
          <p:nvPr/>
        </p:nvCxnSpPr>
        <p:spPr bwMode="auto">
          <a:xfrm rot="16200000" flipH="1">
            <a:off x="6489701" y="4445001"/>
            <a:ext cx="919026" cy="41909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endCxn id="18" idx="7"/>
          </p:cNvCxnSpPr>
          <p:nvPr/>
        </p:nvCxnSpPr>
        <p:spPr bwMode="auto">
          <a:xfrm rot="10800000" flipV="1">
            <a:off x="6765062" y="3445733"/>
            <a:ext cx="736607" cy="72390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endCxn id="91" idx="7"/>
          </p:cNvCxnSpPr>
          <p:nvPr/>
        </p:nvCxnSpPr>
        <p:spPr bwMode="auto">
          <a:xfrm rot="10800000" flipV="1">
            <a:off x="4948961" y="4195037"/>
            <a:ext cx="1735284" cy="16510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Straight Connector 102"/>
          <p:cNvCxnSpPr>
            <a:stCxn id="91" idx="5"/>
            <a:endCxn id="13" idx="5"/>
          </p:cNvCxnSpPr>
          <p:nvPr/>
        </p:nvCxnSpPr>
        <p:spPr bwMode="auto">
          <a:xfrm rot="16200000" flipH="1">
            <a:off x="4923561" y="4466361"/>
            <a:ext cx="1244600" cy="11938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>
            <a:endCxn id="13" idx="7"/>
          </p:cNvCxnSpPr>
          <p:nvPr/>
        </p:nvCxnSpPr>
        <p:spPr bwMode="auto">
          <a:xfrm rot="5400000">
            <a:off x="5723663" y="4614134"/>
            <a:ext cx="1409704" cy="57150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12" idx="5"/>
            <a:endCxn id="91" idx="1"/>
          </p:cNvCxnSpPr>
          <p:nvPr/>
        </p:nvCxnSpPr>
        <p:spPr bwMode="auto">
          <a:xfrm rot="16200000" flipH="1">
            <a:off x="4326661" y="3818661"/>
            <a:ext cx="566878" cy="51607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endCxn id="13" idx="1"/>
          </p:cNvCxnSpPr>
          <p:nvPr/>
        </p:nvCxnSpPr>
        <p:spPr bwMode="auto">
          <a:xfrm>
            <a:off x="4682268" y="5211035"/>
            <a:ext cx="1379671" cy="39370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endCxn id="13" idx="7"/>
          </p:cNvCxnSpPr>
          <p:nvPr/>
        </p:nvCxnSpPr>
        <p:spPr bwMode="auto">
          <a:xfrm rot="10800000" flipV="1">
            <a:off x="6142762" y="5071335"/>
            <a:ext cx="977907" cy="53340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>
            <a:endCxn id="16" idx="7"/>
          </p:cNvCxnSpPr>
          <p:nvPr/>
        </p:nvCxnSpPr>
        <p:spPr bwMode="auto">
          <a:xfrm rot="5400000">
            <a:off x="6530114" y="4074382"/>
            <a:ext cx="1587505" cy="33020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endCxn id="20" idx="6"/>
          </p:cNvCxnSpPr>
          <p:nvPr/>
        </p:nvCxnSpPr>
        <p:spPr bwMode="auto">
          <a:xfrm>
            <a:off x="4987068" y="2975835"/>
            <a:ext cx="2556732" cy="47221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>
            <a:endCxn id="12" idx="7"/>
          </p:cNvCxnSpPr>
          <p:nvPr/>
        </p:nvCxnSpPr>
        <p:spPr bwMode="auto">
          <a:xfrm rot="5400000">
            <a:off x="4313963" y="3026634"/>
            <a:ext cx="723904" cy="64770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7" idx="4"/>
          </p:cNvCxnSpPr>
          <p:nvPr/>
        </p:nvCxnSpPr>
        <p:spPr bwMode="auto">
          <a:xfrm rot="5400000" flipH="1">
            <a:off x="2365377" y="4010028"/>
            <a:ext cx="1100859" cy="15008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endCxn id="7" idx="1"/>
          </p:cNvCxnSpPr>
          <p:nvPr/>
        </p:nvCxnSpPr>
        <p:spPr bwMode="auto">
          <a:xfrm>
            <a:off x="1418363" y="3979140"/>
            <a:ext cx="1532076" cy="55879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endCxn id="7" idx="7"/>
          </p:cNvCxnSpPr>
          <p:nvPr/>
        </p:nvCxnSpPr>
        <p:spPr bwMode="auto">
          <a:xfrm flipV="1">
            <a:off x="2142263" y="4537939"/>
            <a:ext cx="888998" cy="76200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11" idx="1"/>
          </p:cNvCxnSpPr>
          <p:nvPr/>
        </p:nvCxnSpPr>
        <p:spPr bwMode="auto">
          <a:xfrm rot="16200000" flipV="1">
            <a:off x="2944089" y="4569689"/>
            <a:ext cx="469900" cy="406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7" idx="7"/>
          </p:cNvCxnSpPr>
          <p:nvPr/>
        </p:nvCxnSpPr>
        <p:spPr bwMode="auto">
          <a:xfrm rot="5400000" flipH="1" flipV="1">
            <a:off x="3024912" y="4061690"/>
            <a:ext cx="482599" cy="4699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endCxn id="10" idx="1"/>
          </p:cNvCxnSpPr>
          <p:nvPr/>
        </p:nvCxnSpPr>
        <p:spPr bwMode="auto">
          <a:xfrm>
            <a:off x="2810739" y="3551961"/>
            <a:ext cx="647700" cy="46527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endCxn id="9" idx="6"/>
          </p:cNvCxnSpPr>
          <p:nvPr/>
        </p:nvCxnSpPr>
        <p:spPr bwMode="auto">
          <a:xfrm>
            <a:off x="1896339" y="3323361"/>
            <a:ext cx="986561" cy="22628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1" idx="7"/>
            <a:endCxn id="10" idx="0"/>
          </p:cNvCxnSpPr>
          <p:nvPr/>
        </p:nvCxnSpPr>
        <p:spPr bwMode="auto">
          <a:xfrm rot="5400000" flipH="1" flipV="1">
            <a:off x="2977286" y="4486276"/>
            <a:ext cx="1007339" cy="3578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endCxn id="11" idx="6"/>
          </p:cNvCxnSpPr>
          <p:nvPr/>
        </p:nvCxnSpPr>
        <p:spPr bwMode="auto">
          <a:xfrm flipV="1">
            <a:off x="2159000" y="5048250"/>
            <a:ext cx="1320800" cy="24765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5" idx="3"/>
            <a:endCxn id="6" idx="7"/>
          </p:cNvCxnSpPr>
          <p:nvPr/>
        </p:nvCxnSpPr>
        <p:spPr bwMode="auto">
          <a:xfrm rot="5400000" flipH="1" flipV="1">
            <a:off x="1293089" y="3375889"/>
            <a:ext cx="728522" cy="53802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506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FCAF0A-2815-BC47-BBEC-E76EA8340900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21507" name="Rectangle 3"/>
          <p:cNvSpPr>
            <a:spLocks noGrp="1"/>
          </p:cNvSpPr>
          <p:nvPr>
            <p:ph type="body" idx="4294967295"/>
          </p:nvPr>
        </p:nvSpPr>
        <p:spPr>
          <a:xfrm>
            <a:off x="273050" y="1693863"/>
            <a:ext cx="8636000" cy="4470400"/>
          </a:xfrm>
        </p:spPr>
        <p:txBody>
          <a:bodyPr/>
          <a:lstStyle/>
          <a:p>
            <a:pPr marL="365125" indent="-255588" eaLnBrk="1" hangingPunct="1">
              <a:lnSpc>
                <a:spcPct val="160000"/>
              </a:lnSpc>
              <a:buNone/>
            </a:pPr>
            <a:r>
              <a:rPr lang="en-CA" dirty="0" smtClean="0"/>
              <a:t>3. Recombine by adding </a:t>
            </a:r>
            <a:r>
              <a:rPr lang="en-CA" dirty="0" smtClean="0">
                <a:solidFill>
                  <a:srgbClr val="0000FF"/>
                </a:solidFill>
              </a:rPr>
              <a:t>cross edges</a:t>
            </a:r>
            <a:r>
              <a:rPr lang="en-CA" dirty="0" smtClean="0"/>
              <a:t> between </a:t>
            </a:r>
            <a:r>
              <a:rPr lang="en-CA" i="1" dirty="0" smtClean="0"/>
              <a:t>L</a:t>
            </a:r>
            <a:r>
              <a:rPr lang="en-CA" dirty="0" smtClean="0"/>
              <a:t> &amp; R</a:t>
            </a:r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457200" y="122238"/>
            <a:ext cx="850741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r>
              <a:rPr lang="en-CA" altLang="zh-CN" sz="3600" b="1" dirty="0" smtClean="0">
                <a:solidFill>
                  <a:schemeClr val="tx2"/>
                </a:solidFill>
                <a:ea typeface="宋体" charset="-122"/>
                <a:cs typeface="宋体" charset="-122"/>
              </a:rPr>
              <a:t>Algorithm pipeline</a:t>
            </a:r>
            <a:endParaRPr lang="zh-CN" altLang="en-CA" sz="3600" b="1" dirty="0">
              <a:solidFill>
                <a:schemeClr val="tx2"/>
              </a:solidFill>
              <a:ea typeface="宋体" charset="-122"/>
              <a:cs typeface="宋体" charset="-122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371600" y="39116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828800" y="32639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933700" y="45212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108200" y="52324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768600" y="34925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441700" y="40005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3365500" y="49911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254500" y="36957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6045200" y="55880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4927600" y="29337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7061200" y="50165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6667500" y="41529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4622800" y="51689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7429500" y="33909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609600" y="5892800"/>
            <a:ext cx="8153400" cy="25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8318500" y="54991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/>
              <a:t>x</a:t>
            </a:r>
            <a:endParaRPr lang="en-US" sz="2400" i="1" dirty="0"/>
          </a:p>
        </p:txBody>
      </p:sp>
      <p:cxnSp>
        <p:nvCxnSpPr>
          <p:cNvPr id="25" name="Straight Connector 24"/>
          <p:cNvCxnSpPr/>
          <p:nvPr/>
        </p:nvCxnSpPr>
        <p:spPr bwMode="auto">
          <a:xfrm rot="16200000" flipH="1">
            <a:off x="2209800" y="4216400"/>
            <a:ext cx="3365500" cy="127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rot="16200000" flipV="1">
            <a:off x="1177926" y="4289425"/>
            <a:ext cx="1223239" cy="69618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rot="5400000" flipH="1" flipV="1">
            <a:off x="1942236" y="3101976"/>
            <a:ext cx="378689" cy="129943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9" name="TextBox 118"/>
          <p:cNvSpPr txBox="1"/>
          <p:nvPr/>
        </p:nvSpPr>
        <p:spPr>
          <a:xfrm>
            <a:off x="1257300" y="5194300"/>
            <a:ext cx="10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L</a:t>
            </a:r>
            <a:endParaRPr lang="en-US" sz="2400" i="1" dirty="0"/>
          </a:p>
        </p:txBody>
      </p:sp>
      <p:sp>
        <p:nvSpPr>
          <p:cNvPr id="120" name="TextBox 119"/>
          <p:cNvSpPr txBox="1"/>
          <p:nvPr/>
        </p:nvSpPr>
        <p:spPr>
          <a:xfrm>
            <a:off x="7353300" y="5181600"/>
            <a:ext cx="10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R</a:t>
            </a:r>
            <a:endParaRPr lang="en-US" sz="2400" i="1" dirty="0"/>
          </a:p>
        </p:txBody>
      </p:sp>
      <p:cxnSp>
        <p:nvCxnSpPr>
          <p:cNvPr id="64" name="Straight Connector 63"/>
          <p:cNvCxnSpPr>
            <a:stCxn id="11" idx="6"/>
            <a:endCxn id="19" idx="1"/>
          </p:cNvCxnSpPr>
          <p:nvPr/>
        </p:nvCxnSpPr>
        <p:spPr bwMode="auto">
          <a:xfrm>
            <a:off x="3479800" y="5048250"/>
            <a:ext cx="1159739" cy="13738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>
            <a:stCxn id="11" idx="6"/>
            <a:endCxn id="91" idx="7"/>
          </p:cNvCxnSpPr>
          <p:nvPr/>
        </p:nvCxnSpPr>
        <p:spPr bwMode="auto">
          <a:xfrm flipV="1">
            <a:off x="3479800" y="4360139"/>
            <a:ext cx="1469161" cy="68811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Oval 90"/>
          <p:cNvSpPr/>
          <p:nvPr/>
        </p:nvSpPr>
        <p:spPr bwMode="auto">
          <a:xfrm>
            <a:off x="4851400" y="43434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Straight Connector 58"/>
          <p:cNvCxnSpPr>
            <a:endCxn id="13" idx="6"/>
          </p:cNvCxnSpPr>
          <p:nvPr/>
        </p:nvCxnSpPr>
        <p:spPr bwMode="auto">
          <a:xfrm>
            <a:off x="2146300" y="5289550"/>
            <a:ext cx="4013200" cy="355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>
            <a:endCxn id="19" idx="6"/>
          </p:cNvCxnSpPr>
          <p:nvPr/>
        </p:nvCxnSpPr>
        <p:spPr bwMode="auto">
          <a:xfrm flipV="1">
            <a:off x="2133600" y="5226050"/>
            <a:ext cx="2603500" cy="76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>
            <a:endCxn id="14" idx="6"/>
          </p:cNvCxnSpPr>
          <p:nvPr/>
        </p:nvCxnSpPr>
        <p:spPr bwMode="auto">
          <a:xfrm flipV="1">
            <a:off x="2806700" y="2990850"/>
            <a:ext cx="2235200" cy="5588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>
            <a:endCxn id="14" idx="7"/>
          </p:cNvCxnSpPr>
          <p:nvPr/>
        </p:nvCxnSpPr>
        <p:spPr bwMode="auto">
          <a:xfrm flipV="1">
            <a:off x="3479800" y="2950439"/>
            <a:ext cx="1545361" cy="111991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>
            <a:endCxn id="12" idx="6"/>
          </p:cNvCxnSpPr>
          <p:nvPr/>
        </p:nvCxnSpPr>
        <p:spPr bwMode="auto">
          <a:xfrm flipV="1">
            <a:off x="3517900" y="3752850"/>
            <a:ext cx="850900" cy="3175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>
            <a:stCxn id="10" idx="5"/>
            <a:endCxn id="91" idx="2"/>
          </p:cNvCxnSpPr>
          <p:nvPr/>
        </p:nvCxnSpPr>
        <p:spPr bwMode="auto">
          <a:xfrm rot="16200000" flipH="1">
            <a:off x="4044086" y="3593235"/>
            <a:ext cx="302489" cy="131213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6" idx="2"/>
            <a:endCxn id="14" idx="2"/>
          </p:cNvCxnSpPr>
          <p:nvPr/>
        </p:nvCxnSpPr>
        <p:spPr bwMode="auto">
          <a:xfrm rot="10800000" flipH="1">
            <a:off x="1828800" y="2990850"/>
            <a:ext cx="3098800" cy="330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stCxn id="14" idx="0"/>
            <a:endCxn id="91" idx="0"/>
          </p:cNvCxnSpPr>
          <p:nvPr/>
        </p:nvCxnSpPr>
        <p:spPr bwMode="auto">
          <a:xfrm rot="16200000" flipH="1" flipV="1">
            <a:off x="4241800" y="3600450"/>
            <a:ext cx="1409700" cy="76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/>
          <p:cNvCxnSpPr>
            <a:stCxn id="91" idx="0"/>
            <a:endCxn id="19" idx="4"/>
          </p:cNvCxnSpPr>
          <p:nvPr/>
        </p:nvCxnSpPr>
        <p:spPr bwMode="auto">
          <a:xfrm rot="16200000" flipH="1" flipV="1">
            <a:off x="4324350" y="4699000"/>
            <a:ext cx="939800" cy="228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Connector 87"/>
          <p:cNvCxnSpPr>
            <a:endCxn id="18" idx="5"/>
          </p:cNvCxnSpPr>
          <p:nvPr/>
        </p:nvCxnSpPr>
        <p:spPr bwMode="auto">
          <a:xfrm>
            <a:off x="4999768" y="3001235"/>
            <a:ext cx="1765293" cy="124922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>
            <a:endCxn id="16" idx="5"/>
          </p:cNvCxnSpPr>
          <p:nvPr/>
        </p:nvCxnSpPr>
        <p:spPr bwMode="auto">
          <a:xfrm rot="16200000" flipH="1">
            <a:off x="6489701" y="4445001"/>
            <a:ext cx="919026" cy="41909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endCxn id="18" idx="7"/>
          </p:cNvCxnSpPr>
          <p:nvPr/>
        </p:nvCxnSpPr>
        <p:spPr bwMode="auto">
          <a:xfrm rot="10800000" flipV="1">
            <a:off x="6765062" y="3445733"/>
            <a:ext cx="736607" cy="72390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endCxn id="91" idx="7"/>
          </p:cNvCxnSpPr>
          <p:nvPr/>
        </p:nvCxnSpPr>
        <p:spPr bwMode="auto">
          <a:xfrm rot="10800000" flipV="1">
            <a:off x="4948961" y="4195037"/>
            <a:ext cx="1735284" cy="16510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Straight Connector 102"/>
          <p:cNvCxnSpPr>
            <a:stCxn id="91" idx="5"/>
            <a:endCxn id="13" idx="5"/>
          </p:cNvCxnSpPr>
          <p:nvPr/>
        </p:nvCxnSpPr>
        <p:spPr bwMode="auto">
          <a:xfrm rot="16200000" flipH="1">
            <a:off x="4923561" y="4466361"/>
            <a:ext cx="1244600" cy="11938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>
            <a:endCxn id="13" idx="7"/>
          </p:cNvCxnSpPr>
          <p:nvPr/>
        </p:nvCxnSpPr>
        <p:spPr bwMode="auto">
          <a:xfrm rot="5400000">
            <a:off x="5723663" y="4614134"/>
            <a:ext cx="1409704" cy="57150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12" idx="5"/>
            <a:endCxn id="91" idx="1"/>
          </p:cNvCxnSpPr>
          <p:nvPr/>
        </p:nvCxnSpPr>
        <p:spPr bwMode="auto">
          <a:xfrm rot="16200000" flipH="1">
            <a:off x="4326661" y="3818661"/>
            <a:ext cx="566878" cy="51607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endCxn id="13" idx="1"/>
          </p:cNvCxnSpPr>
          <p:nvPr/>
        </p:nvCxnSpPr>
        <p:spPr bwMode="auto">
          <a:xfrm>
            <a:off x="4682268" y="5211035"/>
            <a:ext cx="1379671" cy="39370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endCxn id="13" idx="7"/>
          </p:cNvCxnSpPr>
          <p:nvPr/>
        </p:nvCxnSpPr>
        <p:spPr bwMode="auto">
          <a:xfrm rot="10800000" flipV="1">
            <a:off x="6142762" y="5071335"/>
            <a:ext cx="977907" cy="53340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>
            <a:endCxn id="16" idx="7"/>
          </p:cNvCxnSpPr>
          <p:nvPr/>
        </p:nvCxnSpPr>
        <p:spPr bwMode="auto">
          <a:xfrm rot="5400000">
            <a:off x="6530114" y="4074382"/>
            <a:ext cx="1587505" cy="33020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endCxn id="20" idx="6"/>
          </p:cNvCxnSpPr>
          <p:nvPr/>
        </p:nvCxnSpPr>
        <p:spPr bwMode="auto">
          <a:xfrm>
            <a:off x="4987068" y="2975835"/>
            <a:ext cx="2556732" cy="47221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>
            <a:endCxn id="12" idx="7"/>
          </p:cNvCxnSpPr>
          <p:nvPr/>
        </p:nvCxnSpPr>
        <p:spPr bwMode="auto">
          <a:xfrm rot="5400000">
            <a:off x="4313963" y="3026634"/>
            <a:ext cx="723904" cy="64770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7" idx="4"/>
          </p:cNvCxnSpPr>
          <p:nvPr/>
        </p:nvCxnSpPr>
        <p:spPr bwMode="auto">
          <a:xfrm rot="5400000" flipH="1">
            <a:off x="2365377" y="4010028"/>
            <a:ext cx="1100859" cy="15008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endCxn id="7" idx="1"/>
          </p:cNvCxnSpPr>
          <p:nvPr/>
        </p:nvCxnSpPr>
        <p:spPr bwMode="auto">
          <a:xfrm>
            <a:off x="1418363" y="3979140"/>
            <a:ext cx="1532076" cy="55879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endCxn id="7" idx="7"/>
          </p:cNvCxnSpPr>
          <p:nvPr/>
        </p:nvCxnSpPr>
        <p:spPr bwMode="auto">
          <a:xfrm flipV="1">
            <a:off x="2142263" y="4537939"/>
            <a:ext cx="888998" cy="76200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11" idx="1"/>
          </p:cNvCxnSpPr>
          <p:nvPr/>
        </p:nvCxnSpPr>
        <p:spPr bwMode="auto">
          <a:xfrm rot="16200000" flipV="1">
            <a:off x="2944089" y="4569689"/>
            <a:ext cx="469900" cy="406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7" idx="7"/>
          </p:cNvCxnSpPr>
          <p:nvPr/>
        </p:nvCxnSpPr>
        <p:spPr bwMode="auto">
          <a:xfrm rot="5400000" flipH="1" flipV="1">
            <a:off x="3024912" y="4061690"/>
            <a:ext cx="482599" cy="4699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endCxn id="10" idx="1"/>
          </p:cNvCxnSpPr>
          <p:nvPr/>
        </p:nvCxnSpPr>
        <p:spPr bwMode="auto">
          <a:xfrm>
            <a:off x="2810739" y="3551961"/>
            <a:ext cx="647700" cy="46527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endCxn id="9" idx="6"/>
          </p:cNvCxnSpPr>
          <p:nvPr/>
        </p:nvCxnSpPr>
        <p:spPr bwMode="auto">
          <a:xfrm>
            <a:off x="1896339" y="3323361"/>
            <a:ext cx="986561" cy="22628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1" idx="7"/>
            <a:endCxn id="10" idx="0"/>
          </p:cNvCxnSpPr>
          <p:nvPr/>
        </p:nvCxnSpPr>
        <p:spPr bwMode="auto">
          <a:xfrm rot="5400000" flipH="1" flipV="1">
            <a:off x="2977286" y="4486276"/>
            <a:ext cx="1007339" cy="3578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endCxn id="11" idx="6"/>
          </p:cNvCxnSpPr>
          <p:nvPr/>
        </p:nvCxnSpPr>
        <p:spPr bwMode="auto">
          <a:xfrm flipV="1">
            <a:off x="2159000" y="5048250"/>
            <a:ext cx="1320800" cy="24765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5" idx="3"/>
            <a:endCxn id="6" idx="7"/>
          </p:cNvCxnSpPr>
          <p:nvPr/>
        </p:nvCxnSpPr>
        <p:spPr bwMode="auto">
          <a:xfrm rot="5400000" flipH="1" flipV="1">
            <a:off x="1293089" y="3375889"/>
            <a:ext cx="728522" cy="53802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506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FCAF0A-2815-BC47-BBEC-E76EA8340900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  <p:sp>
        <p:nvSpPr>
          <p:cNvPr id="21507" name="Rectangle 3"/>
          <p:cNvSpPr>
            <a:spLocks noGrp="1"/>
          </p:cNvSpPr>
          <p:nvPr>
            <p:ph type="body" idx="4294967295"/>
          </p:nvPr>
        </p:nvSpPr>
        <p:spPr>
          <a:xfrm>
            <a:off x="273050" y="1693863"/>
            <a:ext cx="8636000" cy="4470400"/>
          </a:xfrm>
        </p:spPr>
        <p:txBody>
          <a:bodyPr/>
          <a:lstStyle/>
          <a:p>
            <a:pPr marL="365125" indent="-255588" eaLnBrk="1" hangingPunct="1">
              <a:lnSpc>
                <a:spcPct val="160000"/>
              </a:lnSpc>
              <a:buNone/>
            </a:pPr>
            <a:r>
              <a:rPr lang="en-CA" dirty="0" smtClean="0"/>
              <a:t>3. Recombine by adding </a:t>
            </a:r>
            <a:r>
              <a:rPr lang="en-CA" dirty="0" smtClean="0">
                <a:solidFill>
                  <a:srgbClr val="0000FF"/>
                </a:solidFill>
              </a:rPr>
              <a:t>cross edges</a:t>
            </a:r>
            <a:r>
              <a:rPr lang="en-CA" dirty="0" smtClean="0"/>
              <a:t> between </a:t>
            </a:r>
            <a:r>
              <a:rPr lang="en-CA" i="1" dirty="0" smtClean="0"/>
              <a:t>L</a:t>
            </a:r>
            <a:r>
              <a:rPr lang="en-CA" dirty="0" smtClean="0"/>
              <a:t> &amp; R</a:t>
            </a:r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457200" y="122238"/>
            <a:ext cx="850741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r>
              <a:rPr lang="en-CA" altLang="zh-CN" sz="3600" b="1" dirty="0" smtClean="0">
                <a:solidFill>
                  <a:schemeClr val="tx2"/>
                </a:solidFill>
                <a:ea typeface="宋体" charset="-122"/>
                <a:cs typeface="宋体" charset="-122"/>
              </a:rPr>
              <a:t>Algorithm pipeline</a:t>
            </a:r>
            <a:endParaRPr lang="zh-CN" altLang="en-CA" sz="3600" b="1" dirty="0">
              <a:solidFill>
                <a:schemeClr val="tx2"/>
              </a:solidFill>
              <a:ea typeface="宋体" charset="-122"/>
              <a:cs typeface="宋体" charset="-122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371600" y="39116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828800" y="32639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933700" y="45212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108200" y="52324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768600" y="34925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441700" y="40005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3365500" y="49911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254500" y="36957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6045200" y="55880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4927600" y="29337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7061200" y="50165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6667500" y="41529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4622800" y="51689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7429500" y="33909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609600" y="5892800"/>
            <a:ext cx="8153400" cy="25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8318500" y="54991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/>
              <a:t>x</a:t>
            </a:r>
            <a:endParaRPr lang="en-US" sz="2400" i="1" dirty="0"/>
          </a:p>
        </p:txBody>
      </p:sp>
      <p:cxnSp>
        <p:nvCxnSpPr>
          <p:cNvPr id="25" name="Straight Connector 24"/>
          <p:cNvCxnSpPr/>
          <p:nvPr/>
        </p:nvCxnSpPr>
        <p:spPr bwMode="auto">
          <a:xfrm rot="16200000" flipH="1">
            <a:off x="2209800" y="4216400"/>
            <a:ext cx="3365500" cy="127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rot="16200000" flipV="1">
            <a:off x="1177926" y="4289425"/>
            <a:ext cx="1223239" cy="69618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rot="5400000" flipH="1" flipV="1">
            <a:off x="1942236" y="3101976"/>
            <a:ext cx="378689" cy="129943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9" name="TextBox 118"/>
          <p:cNvSpPr txBox="1"/>
          <p:nvPr/>
        </p:nvSpPr>
        <p:spPr>
          <a:xfrm>
            <a:off x="1257300" y="5194300"/>
            <a:ext cx="10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L</a:t>
            </a:r>
            <a:endParaRPr lang="en-US" sz="2400" i="1" dirty="0"/>
          </a:p>
        </p:txBody>
      </p:sp>
      <p:sp>
        <p:nvSpPr>
          <p:cNvPr id="120" name="TextBox 119"/>
          <p:cNvSpPr txBox="1"/>
          <p:nvPr/>
        </p:nvSpPr>
        <p:spPr>
          <a:xfrm>
            <a:off x="7353300" y="5181600"/>
            <a:ext cx="10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R</a:t>
            </a:r>
            <a:endParaRPr lang="en-US" sz="2400" i="1" dirty="0"/>
          </a:p>
        </p:txBody>
      </p:sp>
      <p:cxnSp>
        <p:nvCxnSpPr>
          <p:cNvPr id="64" name="Straight Connector 63"/>
          <p:cNvCxnSpPr>
            <a:stCxn id="11" idx="6"/>
            <a:endCxn id="19" idx="1"/>
          </p:cNvCxnSpPr>
          <p:nvPr/>
        </p:nvCxnSpPr>
        <p:spPr bwMode="auto">
          <a:xfrm>
            <a:off x="3479800" y="5048250"/>
            <a:ext cx="1159739" cy="13738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>
            <a:stCxn id="11" idx="6"/>
            <a:endCxn id="91" idx="7"/>
          </p:cNvCxnSpPr>
          <p:nvPr/>
        </p:nvCxnSpPr>
        <p:spPr bwMode="auto">
          <a:xfrm flipV="1">
            <a:off x="3479800" y="4360139"/>
            <a:ext cx="1469161" cy="68811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Oval 90"/>
          <p:cNvSpPr/>
          <p:nvPr/>
        </p:nvSpPr>
        <p:spPr bwMode="auto">
          <a:xfrm>
            <a:off x="4851400" y="43434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007100" y="2451100"/>
            <a:ext cx="259715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Some </a:t>
            </a:r>
            <a:r>
              <a:rPr lang="en-US" i="1" dirty="0" smtClean="0"/>
              <a:t>LL</a:t>
            </a:r>
            <a:r>
              <a:rPr lang="en-US" dirty="0" smtClean="0"/>
              <a:t> or </a:t>
            </a:r>
            <a:r>
              <a:rPr lang="en-US" i="1" dirty="0" smtClean="0"/>
              <a:t>RR</a:t>
            </a:r>
            <a:r>
              <a:rPr lang="en-US" dirty="0" smtClean="0"/>
              <a:t> edges may be </a:t>
            </a:r>
            <a:r>
              <a:rPr lang="en-US" dirty="0" smtClean="0">
                <a:solidFill>
                  <a:srgbClr val="0000FF"/>
                </a:solidFill>
              </a:rPr>
              <a:t>deleted</a:t>
            </a: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65" name="Straight Connector 64"/>
          <p:cNvCxnSpPr/>
          <p:nvPr/>
        </p:nvCxnSpPr>
        <p:spPr bwMode="auto">
          <a:xfrm rot="16200000" flipH="1">
            <a:off x="3768726" y="4295775"/>
            <a:ext cx="1475515" cy="38503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Straight Connector 75"/>
          <p:cNvCxnSpPr/>
          <p:nvPr/>
        </p:nvCxnSpPr>
        <p:spPr bwMode="auto">
          <a:xfrm rot="16200000" flipH="1">
            <a:off x="3768726" y="4295775"/>
            <a:ext cx="1475515" cy="38503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506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FCAF0A-2815-BC47-BBEC-E76EA8340900}" type="slidenum">
              <a:rPr lang="en-US" smtClean="0">
                <a:latin typeface="Arial" charset="0"/>
              </a:rPr>
              <a:pPr/>
              <a:t>7</a:t>
            </a:fld>
            <a:endParaRPr lang="en-US" smtClean="0">
              <a:latin typeface="Arial" charset="0"/>
            </a:endParaRPr>
          </a:p>
        </p:txBody>
      </p:sp>
      <p:sp>
        <p:nvSpPr>
          <p:cNvPr id="21507" name="Rectangle 3"/>
          <p:cNvSpPr>
            <a:spLocks noGrp="1"/>
          </p:cNvSpPr>
          <p:nvPr>
            <p:ph type="body" idx="4294967295"/>
          </p:nvPr>
        </p:nvSpPr>
        <p:spPr>
          <a:xfrm>
            <a:off x="368300" y="1693863"/>
            <a:ext cx="8453438" cy="4470400"/>
          </a:xfrm>
        </p:spPr>
        <p:txBody>
          <a:bodyPr/>
          <a:lstStyle/>
          <a:p>
            <a:pPr marL="365125" indent="-255588" eaLnBrk="1" hangingPunct="1">
              <a:lnSpc>
                <a:spcPct val="160000"/>
              </a:lnSpc>
            </a:pPr>
            <a:r>
              <a:rPr lang="en-CA" sz="2000" dirty="0" smtClean="0"/>
              <a:t>Start with the </a:t>
            </a:r>
            <a:r>
              <a:rPr lang="en-CA" sz="2000" dirty="0" smtClean="0">
                <a:solidFill>
                  <a:srgbClr val="0000FF"/>
                </a:solidFill>
              </a:rPr>
              <a:t>lower common tangent </a:t>
            </a:r>
            <a:r>
              <a:rPr lang="en-CA" sz="2000" dirty="0" smtClean="0"/>
              <a:t>of </a:t>
            </a:r>
            <a:r>
              <a:rPr lang="en-CA" sz="2000" i="1" dirty="0" smtClean="0"/>
              <a:t>L</a:t>
            </a:r>
            <a:r>
              <a:rPr lang="en-CA" sz="2000" dirty="0" smtClean="0"/>
              <a:t>’s and </a:t>
            </a:r>
            <a:r>
              <a:rPr lang="en-CA" sz="2000" i="1" dirty="0" smtClean="0"/>
              <a:t>R</a:t>
            </a:r>
            <a:r>
              <a:rPr lang="en-CA" sz="2000" dirty="0" smtClean="0"/>
              <a:t>’s convex hulls</a:t>
            </a:r>
          </a:p>
          <a:p>
            <a:pPr marL="714375" lvl="1" indent="-255588" eaLnBrk="1" hangingPunct="1">
              <a:lnSpc>
                <a:spcPct val="160000"/>
              </a:lnSpc>
            </a:pPr>
            <a:r>
              <a:rPr lang="en-CA" sz="1600" dirty="0" smtClean="0"/>
              <a:t>This edge is on the convex hull, hence a Delaunay edge</a:t>
            </a:r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457200" y="122238"/>
            <a:ext cx="850741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r>
              <a:rPr lang="en-CA" altLang="zh-CN" sz="3200" b="1" dirty="0" smtClean="0">
                <a:solidFill>
                  <a:schemeClr val="tx2"/>
                </a:solidFill>
                <a:ea typeface="宋体" charset="-122"/>
                <a:cs typeface="宋体" charset="-122"/>
              </a:rPr>
              <a:t>Key step: build cross edges (linear time)</a:t>
            </a:r>
            <a:endParaRPr lang="zh-CN" altLang="en-CA" sz="3200" b="1" dirty="0">
              <a:solidFill>
                <a:schemeClr val="tx2"/>
              </a:solidFill>
              <a:ea typeface="宋体" charset="-122"/>
              <a:cs typeface="宋体" charset="-122"/>
            </a:endParaRPr>
          </a:p>
        </p:txBody>
      </p:sp>
      <p:cxnSp>
        <p:nvCxnSpPr>
          <p:cNvPr id="20" name="Straight Connector 19"/>
          <p:cNvCxnSpPr>
            <a:endCxn id="59" idx="6"/>
          </p:cNvCxnSpPr>
          <p:nvPr/>
        </p:nvCxnSpPr>
        <p:spPr bwMode="auto">
          <a:xfrm>
            <a:off x="2146300" y="5289550"/>
            <a:ext cx="4013200" cy="355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60" idx="0"/>
            <a:endCxn id="74" idx="0"/>
          </p:cNvCxnSpPr>
          <p:nvPr/>
        </p:nvCxnSpPr>
        <p:spPr bwMode="auto">
          <a:xfrm rot="16200000" flipH="1" flipV="1">
            <a:off x="4241800" y="3600450"/>
            <a:ext cx="1409700" cy="76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74" idx="0"/>
            <a:endCxn id="63" idx="4"/>
          </p:cNvCxnSpPr>
          <p:nvPr/>
        </p:nvCxnSpPr>
        <p:spPr bwMode="auto">
          <a:xfrm rot="16200000" flipH="1" flipV="1">
            <a:off x="4324350" y="4699000"/>
            <a:ext cx="939800" cy="228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endCxn id="62" idx="5"/>
          </p:cNvCxnSpPr>
          <p:nvPr/>
        </p:nvCxnSpPr>
        <p:spPr bwMode="auto">
          <a:xfrm>
            <a:off x="4999768" y="3001235"/>
            <a:ext cx="1765293" cy="124922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endCxn id="61" idx="5"/>
          </p:cNvCxnSpPr>
          <p:nvPr/>
        </p:nvCxnSpPr>
        <p:spPr bwMode="auto">
          <a:xfrm rot="16200000" flipH="1">
            <a:off x="6489701" y="4445001"/>
            <a:ext cx="919026" cy="41909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endCxn id="62" idx="7"/>
          </p:cNvCxnSpPr>
          <p:nvPr/>
        </p:nvCxnSpPr>
        <p:spPr bwMode="auto">
          <a:xfrm rot="10800000" flipV="1">
            <a:off x="6765062" y="3445733"/>
            <a:ext cx="736607" cy="72390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endCxn id="74" idx="7"/>
          </p:cNvCxnSpPr>
          <p:nvPr/>
        </p:nvCxnSpPr>
        <p:spPr bwMode="auto">
          <a:xfrm rot="10800000" flipV="1">
            <a:off x="4948961" y="4195037"/>
            <a:ext cx="1735284" cy="16510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74" idx="5"/>
            <a:endCxn id="59" idx="5"/>
          </p:cNvCxnSpPr>
          <p:nvPr/>
        </p:nvCxnSpPr>
        <p:spPr bwMode="auto">
          <a:xfrm rot="16200000" flipH="1">
            <a:off x="4923561" y="4466361"/>
            <a:ext cx="1244600" cy="11938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endCxn id="59" idx="7"/>
          </p:cNvCxnSpPr>
          <p:nvPr/>
        </p:nvCxnSpPr>
        <p:spPr bwMode="auto">
          <a:xfrm rot="5400000">
            <a:off x="5723663" y="4614134"/>
            <a:ext cx="1409704" cy="57150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58" idx="5"/>
            <a:endCxn id="74" idx="1"/>
          </p:cNvCxnSpPr>
          <p:nvPr/>
        </p:nvCxnSpPr>
        <p:spPr bwMode="auto">
          <a:xfrm rot="16200000" flipH="1">
            <a:off x="4326661" y="3818661"/>
            <a:ext cx="566878" cy="51607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endCxn id="59" idx="1"/>
          </p:cNvCxnSpPr>
          <p:nvPr/>
        </p:nvCxnSpPr>
        <p:spPr bwMode="auto">
          <a:xfrm>
            <a:off x="4682268" y="5211035"/>
            <a:ext cx="1379671" cy="39370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endCxn id="59" idx="7"/>
          </p:cNvCxnSpPr>
          <p:nvPr/>
        </p:nvCxnSpPr>
        <p:spPr bwMode="auto">
          <a:xfrm rot="10800000" flipV="1">
            <a:off x="6142762" y="5071335"/>
            <a:ext cx="977907" cy="53340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endCxn id="61" idx="7"/>
          </p:cNvCxnSpPr>
          <p:nvPr/>
        </p:nvCxnSpPr>
        <p:spPr bwMode="auto">
          <a:xfrm rot="5400000">
            <a:off x="6530114" y="4074382"/>
            <a:ext cx="1587505" cy="33020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endCxn id="64" idx="6"/>
          </p:cNvCxnSpPr>
          <p:nvPr/>
        </p:nvCxnSpPr>
        <p:spPr bwMode="auto">
          <a:xfrm>
            <a:off x="4987068" y="2975835"/>
            <a:ext cx="2556732" cy="47221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endCxn id="58" idx="7"/>
          </p:cNvCxnSpPr>
          <p:nvPr/>
        </p:nvCxnSpPr>
        <p:spPr bwMode="auto">
          <a:xfrm rot="5400000">
            <a:off x="4313963" y="3026634"/>
            <a:ext cx="723904" cy="64770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53" idx="4"/>
          </p:cNvCxnSpPr>
          <p:nvPr/>
        </p:nvCxnSpPr>
        <p:spPr bwMode="auto">
          <a:xfrm rot="5400000" flipH="1">
            <a:off x="2365377" y="4010028"/>
            <a:ext cx="1100859" cy="15008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endCxn id="53" idx="1"/>
          </p:cNvCxnSpPr>
          <p:nvPr/>
        </p:nvCxnSpPr>
        <p:spPr bwMode="auto">
          <a:xfrm>
            <a:off x="1418363" y="3979140"/>
            <a:ext cx="1532076" cy="55879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endCxn id="53" idx="7"/>
          </p:cNvCxnSpPr>
          <p:nvPr/>
        </p:nvCxnSpPr>
        <p:spPr bwMode="auto">
          <a:xfrm flipV="1">
            <a:off x="2142263" y="4537939"/>
            <a:ext cx="888998" cy="76200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57" idx="1"/>
          </p:cNvCxnSpPr>
          <p:nvPr/>
        </p:nvCxnSpPr>
        <p:spPr bwMode="auto">
          <a:xfrm rot="16200000" flipV="1">
            <a:off x="2944089" y="4569689"/>
            <a:ext cx="469900" cy="406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53" idx="7"/>
          </p:cNvCxnSpPr>
          <p:nvPr/>
        </p:nvCxnSpPr>
        <p:spPr bwMode="auto">
          <a:xfrm rot="5400000" flipH="1" flipV="1">
            <a:off x="3024912" y="4061690"/>
            <a:ext cx="482599" cy="4699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endCxn id="56" idx="1"/>
          </p:cNvCxnSpPr>
          <p:nvPr/>
        </p:nvCxnSpPr>
        <p:spPr bwMode="auto">
          <a:xfrm>
            <a:off x="2810739" y="3551961"/>
            <a:ext cx="647700" cy="46527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endCxn id="55" idx="6"/>
          </p:cNvCxnSpPr>
          <p:nvPr/>
        </p:nvCxnSpPr>
        <p:spPr bwMode="auto">
          <a:xfrm>
            <a:off x="1896339" y="3323361"/>
            <a:ext cx="986561" cy="22628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57" idx="7"/>
            <a:endCxn id="56" idx="0"/>
          </p:cNvCxnSpPr>
          <p:nvPr/>
        </p:nvCxnSpPr>
        <p:spPr bwMode="auto">
          <a:xfrm rot="5400000" flipH="1" flipV="1">
            <a:off x="2977286" y="4486276"/>
            <a:ext cx="1007339" cy="3578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endCxn id="57" idx="6"/>
          </p:cNvCxnSpPr>
          <p:nvPr/>
        </p:nvCxnSpPr>
        <p:spPr bwMode="auto">
          <a:xfrm flipV="1">
            <a:off x="2159000" y="5048250"/>
            <a:ext cx="1320800" cy="24765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51" idx="3"/>
            <a:endCxn id="52" idx="7"/>
          </p:cNvCxnSpPr>
          <p:nvPr/>
        </p:nvCxnSpPr>
        <p:spPr bwMode="auto">
          <a:xfrm rot="5400000" flipH="1" flipV="1">
            <a:off x="1293089" y="3375889"/>
            <a:ext cx="728522" cy="53802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Oval 50"/>
          <p:cNvSpPr/>
          <p:nvPr/>
        </p:nvSpPr>
        <p:spPr bwMode="auto">
          <a:xfrm>
            <a:off x="1371600" y="39116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1828800" y="32639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2933700" y="45212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2108200" y="52324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2768600" y="34925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3441700" y="40005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3365500" y="49911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4254500" y="36957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6045200" y="55880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4927600" y="29337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7061200" y="50165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6667500" y="41529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4622800" y="51689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7429500" y="33909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65" name="Straight Arrow Connector 64"/>
          <p:cNvCxnSpPr/>
          <p:nvPr/>
        </p:nvCxnSpPr>
        <p:spPr bwMode="auto">
          <a:xfrm>
            <a:off x="609600" y="5892800"/>
            <a:ext cx="8153400" cy="25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8318500" y="54991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/>
              <a:t>x</a:t>
            </a:r>
            <a:endParaRPr lang="en-US" sz="2400" i="1" dirty="0"/>
          </a:p>
        </p:txBody>
      </p:sp>
      <p:cxnSp>
        <p:nvCxnSpPr>
          <p:cNvPr id="67" name="Straight Connector 66"/>
          <p:cNvCxnSpPr/>
          <p:nvPr/>
        </p:nvCxnSpPr>
        <p:spPr bwMode="auto">
          <a:xfrm rot="16200000" flipH="1">
            <a:off x="2397125" y="4314825"/>
            <a:ext cx="3003550" cy="127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 rot="16200000" flipV="1">
            <a:off x="1177926" y="4289425"/>
            <a:ext cx="1223239" cy="69618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/>
          <p:nvPr/>
        </p:nvCxnSpPr>
        <p:spPr bwMode="auto">
          <a:xfrm rot="5400000" flipH="1" flipV="1">
            <a:off x="1942236" y="3101976"/>
            <a:ext cx="378689" cy="129943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0" name="TextBox 69"/>
          <p:cNvSpPr txBox="1"/>
          <p:nvPr/>
        </p:nvSpPr>
        <p:spPr>
          <a:xfrm>
            <a:off x="1257300" y="5194300"/>
            <a:ext cx="10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L</a:t>
            </a:r>
            <a:endParaRPr lang="en-US" sz="2400" i="1" dirty="0"/>
          </a:p>
        </p:txBody>
      </p:sp>
      <p:sp>
        <p:nvSpPr>
          <p:cNvPr id="71" name="TextBox 70"/>
          <p:cNvSpPr txBox="1"/>
          <p:nvPr/>
        </p:nvSpPr>
        <p:spPr>
          <a:xfrm>
            <a:off x="7353300" y="5181600"/>
            <a:ext cx="10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R</a:t>
            </a:r>
            <a:endParaRPr lang="en-US" sz="2400" i="1" dirty="0"/>
          </a:p>
        </p:txBody>
      </p:sp>
      <p:sp>
        <p:nvSpPr>
          <p:cNvPr id="74" name="Oval 73"/>
          <p:cNvSpPr/>
          <p:nvPr/>
        </p:nvSpPr>
        <p:spPr bwMode="auto">
          <a:xfrm>
            <a:off x="4851400" y="43434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3" name="Straight Connector 72"/>
          <p:cNvCxnSpPr/>
          <p:nvPr/>
        </p:nvCxnSpPr>
        <p:spPr bwMode="auto">
          <a:xfrm rot="16200000" flipH="1">
            <a:off x="3768726" y="4295775"/>
            <a:ext cx="1475515" cy="38503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506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FCAF0A-2815-BC47-BBEC-E76EA8340900}" type="slidenum">
              <a:rPr lang="en-US" smtClean="0">
                <a:latin typeface="Arial" charset="0"/>
              </a:rPr>
              <a:pPr/>
              <a:t>8</a:t>
            </a:fld>
            <a:endParaRPr lang="en-US" smtClean="0">
              <a:latin typeface="Arial" charset="0"/>
            </a:endParaRPr>
          </a:p>
        </p:txBody>
      </p:sp>
      <p:sp>
        <p:nvSpPr>
          <p:cNvPr id="21507" name="Rectangle 3"/>
          <p:cNvSpPr>
            <a:spLocks noGrp="1"/>
          </p:cNvSpPr>
          <p:nvPr>
            <p:ph type="body" idx="4294967295"/>
          </p:nvPr>
        </p:nvSpPr>
        <p:spPr>
          <a:xfrm>
            <a:off x="146050" y="1693863"/>
            <a:ext cx="8675688" cy="4470400"/>
          </a:xfrm>
        </p:spPr>
        <p:txBody>
          <a:bodyPr/>
          <a:lstStyle/>
          <a:p>
            <a:pPr marL="365125" indent="-255588" eaLnBrk="1" hangingPunct="1">
              <a:lnSpc>
                <a:spcPct val="160000"/>
              </a:lnSpc>
            </a:pPr>
            <a:r>
              <a:rPr lang="en-CA" sz="2000" dirty="0" smtClean="0"/>
              <a:t>Add Delaunay edges </a:t>
            </a:r>
            <a:r>
              <a:rPr lang="en-CA" sz="2000" dirty="0" smtClean="0">
                <a:solidFill>
                  <a:srgbClr val="0000FF"/>
                </a:solidFill>
              </a:rPr>
              <a:t>bottom-up (ascending </a:t>
            </a:r>
            <a:r>
              <a:rPr lang="en-CA" sz="2000" i="1" dirty="0" err="1" smtClean="0">
                <a:solidFill>
                  <a:srgbClr val="0000FF"/>
                </a:solidFill>
              </a:rPr>
              <a:t>y</a:t>
            </a:r>
            <a:r>
              <a:rPr lang="en-CA" sz="2000" dirty="0" smtClean="0">
                <a:solidFill>
                  <a:srgbClr val="0000FF"/>
                </a:solidFill>
              </a:rPr>
              <a:t>-order)</a:t>
            </a:r>
          </a:p>
          <a:p>
            <a:pPr marL="714375" lvl="1" indent="-255588" eaLnBrk="1" hangingPunct="1">
              <a:lnSpc>
                <a:spcPct val="160000"/>
              </a:lnSpc>
            </a:pPr>
            <a:r>
              <a:rPr lang="en-CA" sz="1600" dirty="0" smtClean="0"/>
              <a:t>Given a current Delaunay edge (called a </a:t>
            </a:r>
            <a:r>
              <a:rPr lang="en-CA" sz="1600" dirty="0" err="1" smtClean="0">
                <a:solidFill>
                  <a:srgbClr val="0000FF"/>
                </a:solidFill>
              </a:rPr>
              <a:t>basel</a:t>
            </a:r>
            <a:r>
              <a:rPr lang="en-CA" sz="1600" dirty="0" smtClean="0"/>
              <a:t> edge), the next Delaunay edge must share a vertex with the </a:t>
            </a:r>
            <a:r>
              <a:rPr lang="en-CA" sz="1600" dirty="0" err="1" smtClean="0"/>
              <a:t>basel</a:t>
            </a:r>
            <a:r>
              <a:rPr lang="en-CA" sz="1600" dirty="0" smtClean="0"/>
              <a:t> – </a:t>
            </a:r>
            <a:r>
              <a:rPr lang="en-CA" sz="1600" b="1" dirty="0" smtClean="0"/>
              <a:t>Lemma 28</a:t>
            </a:r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457200" y="122238"/>
            <a:ext cx="850741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r>
              <a:rPr lang="en-CA" altLang="zh-CN" sz="3600" b="1" dirty="0" smtClean="0">
                <a:solidFill>
                  <a:schemeClr val="tx2"/>
                </a:solidFill>
                <a:ea typeface="宋体" charset="-122"/>
                <a:cs typeface="宋体" charset="-122"/>
              </a:rPr>
              <a:t>Key step: build cross edges</a:t>
            </a:r>
            <a:endParaRPr lang="zh-CN" altLang="en-CA" sz="3600" b="1" dirty="0">
              <a:solidFill>
                <a:schemeClr val="tx2"/>
              </a:solidFill>
              <a:ea typeface="宋体" charset="-122"/>
              <a:cs typeface="宋体" charset="-122"/>
            </a:endParaRPr>
          </a:p>
        </p:txBody>
      </p:sp>
      <p:cxnSp>
        <p:nvCxnSpPr>
          <p:cNvPr id="20" name="Straight Connector 19"/>
          <p:cNvCxnSpPr>
            <a:endCxn id="63" idx="2"/>
          </p:cNvCxnSpPr>
          <p:nvPr/>
        </p:nvCxnSpPr>
        <p:spPr bwMode="auto">
          <a:xfrm>
            <a:off x="3403600" y="5041900"/>
            <a:ext cx="1219200" cy="18415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60" idx="0"/>
            <a:endCxn id="74" idx="0"/>
          </p:cNvCxnSpPr>
          <p:nvPr/>
        </p:nvCxnSpPr>
        <p:spPr bwMode="auto">
          <a:xfrm rot="16200000" flipH="1" flipV="1">
            <a:off x="4241800" y="3600450"/>
            <a:ext cx="1409700" cy="76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74" idx="0"/>
            <a:endCxn id="63" idx="4"/>
          </p:cNvCxnSpPr>
          <p:nvPr/>
        </p:nvCxnSpPr>
        <p:spPr bwMode="auto">
          <a:xfrm rot="16200000" flipH="1" flipV="1">
            <a:off x="4324350" y="4699000"/>
            <a:ext cx="939800" cy="228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endCxn id="62" idx="5"/>
          </p:cNvCxnSpPr>
          <p:nvPr/>
        </p:nvCxnSpPr>
        <p:spPr bwMode="auto">
          <a:xfrm>
            <a:off x="4999768" y="3001235"/>
            <a:ext cx="1765293" cy="124922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endCxn id="61" idx="5"/>
          </p:cNvCxnSpPr>
          <p:nvPr/>
        </p:nvCxnSpPr>
        <p:spPr bwMode="auto">
          <a:xfrm rot="16200000" flipH="1">
            <a:off x="6489701" y="4445001"/>
            <a:ext cx="919026" cy="41909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endCxn id="62" idx="7"/>
          </p:cNvCxnSpPr>
          <p:nvPr/>
        </p:nvCxnSpPr>
        <p:spPr bwMode="auto">
          <a:xfrm rot="10800000" flipV="1">
            <a:off x="6765062" y="3445733"/>
            <a:ext cx="736607" cy="72390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endCxn id="74" idx="7"/>
          </p:cNvCxnSpPr>
          <p:nvPr/>
        </p:nvCxnSpPr>
        <p:spPr bwMode="auto">
          <a:xfrm rot="10800000" flipV="1">
            <a:off x="4948961" y="4195037"/>
            <a:ext cx="1735284" cy="16510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74" idx="5"/>
            <a:endCxn id="59" idx="5"/>
          </p:cNvCxnSpPr>
          <p:nvPr/>
        </p:nvCxnSpPr>
        <p:spPr bwMode="auto">
          <a:xfrm rot="16200000" flipH="1">
            <a:off x="4923561" y="4466361"/>
            <a:ext cx="1244600" cy="11938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endCxn id="59" idx="7"/>
          </p:cNvCxnSpPr>
          <p:nvPr/>
        </p:nvCxnSpPr>
        <p:spPr bwMode="auto">
          <a:xfrm rot="5400000">
            <a:off x="5723663" y="4614134"/>
            <a:ext cx="1409704" cy="57150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58" idx="5"/>
            <a:endCxn id="74" idx="1"/>
          </p:cNvCxnSpPr>
          <p:nvPr/>
        </p:nvCxnSpPr>
        <p:spPr bwMode="auto">
          <a:xfrm rot="16200000" flipH="1">
            <a:off x="4326661" y="3818661"/>
            <a:ext cx="566878" cy="51607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endCxn id="59" idx="1"/>
          </p:cNvCxnSpPr>
          <p:nvPr/>
        </p:nvCxnSpPr>
        <p:spPr bwMode="auto">
          <a:xfrm>
            <a:off x="4682268" y="5211035"/>
            <a:ext cx="1379671" cy="39370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endCxn id="59" idx="7"/>
          </p:cNvCxnSpPr>
          <p:nvPr/>
        </p:nvCxnSpPr>
        <p:spPr bwMode="auto">
          <a:xfrm rot="10800000" flipV="1">
            <a:off x="6142762" y="5071335"/>
            <a:ext cx="977907" cy="53340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endCxn id="61" idx="7"/>
          </p:cNvCxnSpPr>
          <p:nvPr/>
        </p:nvCxnSpPr>
        <p:spPr bwMode="auto">
          <a:xfrm rot="5400000">
            <a:off x="6530114" y="4074382"/>
            <a:ext cx="1587505" cy="33020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endCxn id="64" idx="6"/>
          </p:cNvCxnSpPr>
          <p:nvPr/>
        </p:nvCxnSpPr>
        <p:spPr bwMode="auto">
          <a:xfrm>
            <a:off x="4987068" y="2975835"/>
            <a:ext cx="2556732" cy="47221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endCxn id="58" idx="7"/>
          </p:cNvCxnSpPr>
          <p:nvPr/>
        </p:nvCxnSpPr>
        <p:spPr bwMode="auto">
          <a:xfrm rot="5400000">
            <a:off x="4313963" y="3026634"/>
            <a:ext cx="723904" cy="64770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53" idx="4"/>
          </p:cNvCxnSpPr>
          <p:nvPr/>
        </p:nvCxnSpPr>
        <p:spPr bwMode="auto">
          <a:xfrm rot="5400000" flipH="1">
            <a:off x="2365377" y="4010028"/>
            <a:ext cx="1100859" cy="15008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endCxn id="53" idx="1"/>
          </p:cNvCxnSpPr>
          <p:nvPr/>
        </p:nvCxnSpPr>
        <p:spPr bwMode="auto">
          <a:xfrm>
            <a:off x="1418363" y="3979140"/>
            <a:ext cx="1532076" cy="55879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endCxn id="53" idx="7"/>
          </p:cNvCxnSpPr>
          <p:nvPr/>
        </p:nvCxnSpPr>
        <p:spPr bwMode="auto">
          <a:xfrm flipV="1">
            <a:off x="2142263" y="4537939"/>
            <a:ext cx="888998" cy="76200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57" idx="1"/>
          </p:cNvCxnSpPr>
          <p:nvPr/>
        </p:nvCxnSpPr>
        <p:spPr bwMode="auto">
          <a:xfrm rot="16200000" flipV="1">
            <a:off x="2944089" y="4569689"/>
            <a:ext cx="469900" cy="406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53" idx="7"/>
          </p:cNvCxnSpPr>
          <p:nvPr/>
        </p:nvCxnSpPr>
        <p:spPr bwMode="auto">
          <a:xfrm rot="5400000" flipH="1" flipV="1">
            <a:off x="3024912" y="4061690"/>
            <a:ext cx="482599" cy="4699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endCxn id="56" idx="1"/>
          </p:cNvCxnSpPr>
          <p:nvPr/>
        </p:nvCxnSpPr>
        <p:spPr bwMode="auto">
          <a:xfrm>
            <a:off x="2810739" y="3551961"/>
            <a:ext cx="647700" cy="46527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endCxn id="55" idx="6"/>
          </p:cNvCxnSpPr>
          <p:nvPr/>
        </p:nvCxnSpPr>
        <p:spPr bwMode="auto">
          <a:xfrm>
            <a:off x="1896339" y="3323361"/>
            <a:ext cx="986561" cy="22628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57" idx="7"/>
            <a:endCxn id="56" idx="0"/>
          </p:cNvCxnSpPr>
          <p:nvPr/>
        </p:nvCxnSpPr>
        <p:spPr bwMode="auto">
          <a:xfrm rot="5400000" flipH="1" flipV="1">
            <a:off x="2977286" y="4486276"/>
            <a:ext cx="1007339" cy="3578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endCxn id="57" idx="6"/>
          </p:cNvCxnSpPr>
          <p:nvPr/>
        </p:nvCxnSpPr>
        <p:spPr bwMode="auto">
          <a:xfrm flipV="1">
            <a:off x="2159000" y="5048250"/>
            <a:ext cx="1320800" cy="24765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51" idx="3"/>
            <a:endCxn id="52" idx="7"/>
          </p:cNvCxnSpPr>
          <p:nvPr/>
        </p:nvCxnSpPr>
        <p:spPr bwMode="auto">
          <a:xfrm rot="5400000" flipH="1" flipV="1">
            <a:off x="1293089" y="3375889"/>
            <a:ext cx="728522" cy="53802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Oval 50"/>
          <p:cNvSpPr/>
          <p:nvPr/>
        </p:nvSpPr>
        <p:spPr bwMode="auto">
          <a:xfrm>
            <a:off x="1371600" y="39116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1828800" y="32639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2933700" y="45212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2108200" y="52324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2768600" y="34925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3441700" y="40005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3365500" y="49911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4254500" y="36957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6045200" y="55880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4927600" y="29337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7061200" y="50165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6667500" y="41529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4622800" y="51689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7429500" y="33909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65" name="Straight Arrow Connector 64"/>
          <p:cNvCxnSpPr/>
          <p:nvPr/>
        </p:nvCxnSpPr>
        <p:spPr bwMode="auto">
          <a:xfrm>
            <a:off x="609600" y="5892800"/>
            <a:ext cx="8153400" cy="25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8318500" y="54991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/>
              <a:t>x</a:t>
            </a:r>
            <a:endParaRPr lang="en-US" sz="2400" i="1" dirty="0"/>
          </a:p>
        </p:txBody>
      </p:sp>
      <p:cxnSp>
        <p:nvCxnSpPr>
          <p:cNvPr id="67" name="Straight Connector 66"/>
          <p:cNvCxnSpPr/>
          <p:nvPr/>
        </p:nvCxnSpPr>
        <p:spPr bwMode="auto">
          <a:xfrm rot="16200000" flipH="1">
            <a:off x="2698750" y="4584700"/>
            <a:ext cx="2400300" cy="127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 rot="16200000" flipV="1">
            <a:off x="1177926" y="4289425"/>
            <a:ext cx="1223239" cy="69618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/>
          <p:nvPr/>
        </p:nvCxnSpPr>
        <p:spPr bwMode="auto">
          <a:xfrm rot="5400000" flipH="1" flipV="1">
            <a:off x="1942236" y="3101976"/>
            <a:ext cx="378689" cy="129943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0" name="TextBox 69"/>
          <p:cNvSpPr txBox="1"/>
          <p:nvPr/>
        </p:nvSpPr>
        <p:spPr>
          <a:xfrm>
            <a:off x="1257300" y="5194300"/>
            <a:ext cx="10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L</a:t>
            </a:r>
            <a:endParaRPr lang="en-US" sz="2400" i="1" dirty="0"/>
          </a:p>
        </p:txBody>
      </p:sp>
      <p:sp>
        <p:nvSpPr>
          <p:cNvPr id="71" name="TextBox 70"/>
          <p:cNvSpPr txBox="1"/>
          <p:nvPr/>
        </p:nvSpPr>
        <p:spPr>
          <a:xfrm>
            <a:off x="7353300" y="5181600"/>
            <a:ext cx="10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R</a:t>
            </a:r>
            <a:endParaRPr lang="en-US" sz="2400" i="1" dirty="0"/>
          </a:p>
        </p:txBody>
      </p:sp>
      <p:sp>
        <p:nvSpPr>
          <p:cNvPr id="74" name="Oval 73"/>
          <p:cNvSpPr/>
          <p:nvPr/>
        </p:nvSpPr>
        <p:spPr bwMode="auto">
          <a:xfrm>
            <a:off x="4851400" y="43434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" name="Straight Connector 77"/>
          <p:cNvCxnSpPr>
            <a:stCxn id="63" idx="5"/>
          </p:cNvCxnSpPr>
          <p:nvPr/>
        </p:nvCxnSpPr>
        <p:spPr bwMode="auto">
          <a:xfrm rot="5400000" flipH="1">
            <a:off x="3819525" y="4365626"/>
            <a:ext cx="675411" cy="112626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/>
          <p:nvPr/>
        </p:nvCxnSpPr>
        <p:spPr bwMode="auto">
          <a:xfrm rot="16200000" flipH="1">
            <a:off x="3768726" y="4295775"/>
            <a:ext cx="1475515" cy="38503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506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FCAF0A-2815-BC47-BBEC-E76EA8340900}" type="slidenum">
              <a:rPr lang="en-US" smtClean="0">
                <a:latin typeface="Arial" charset="0"/>
              </a:rPr>
              <a:pPr/>
              <a:t>9</a:t>
            </a:fld>
            <a:endParaRPr lang="en-US" smtClean="0">
              <a:latin typeface="Arial" charset="0"/>
            </a:endParaRPr>
          </a:p>
        </p:txBody>
      </p:sp>
      <p:sp>
        <p:nvSpPr>
          <p:cNvPr id="21507" name="Rectangle 3"/>
          <p:cNvSpPr>
            <a:spLocks noGrp="1"/>
          </p:cNvSpPr>
          <p:nvPr>
            <p:ph type="body" idx="4294967295"/>
          </p:nvPr>
        </p:nvSpPr>
        <p:spPr>
          <a:xfrm>
            <a:off x="368300" y="1562100"/>
            <a:ext cx="8528050" cy="4602163"/>
          </a:xfrm>
        </p:spPr>
        <p:txBody>
          <a:bodyPr/>
          <a:lstStyle/>
          <a:p>
            <a:pPr marL="365125" indent="-255588" eaLnBrk="1" hangingPunct="1">
              <a:lnSpc>
                <a:spcPct val="160000"/>
              </a:lnSpc>
            </a:pPr>
            <a:r>
              <a:rPr lang="en-CA" sz="2000" b="1" dirty="0" smtClean="0"/>
              <a:t>Lemma </a:t>
            </a:r>
            <a:r>
              <a:rPr lang="en-CA" sz="2000" b="1" dirty="0" smtClean="0"/>
              <a:t>28 </a:t>
            </a:r>
            <a:r>
              <a:rPr lang="en-CA" sz="2000" dirty="0" smtClean="0"/>
              <a:t>proof sketch:</a:t>
            </a:r>
            <a:r>
              <a:rPr lang="en-CA" sz="2000" dirty="0" smtClean="0"/>
              <a:t> </a:t>
            </a:r>
            <a:r>
              <a:rPr lang="en-CA" sz="2000" dirty="0" smtClean="0"/>
              <a:t>W</a:t>
            </a:r>
            <a:r>
              <a:rPr lang="en-CA" sz="2000" dirty="0" smtClean="0"/>
              <a:t>e have a </a:t>
            </a:r>
            <a:r>
              <a:rPr lang="en-CA" sz="2000" dirty="0" smtClean="0">
                <a:solidFill>
                  <a:srgbClr val="0000FF"/>
                </a:solidFill>
              </a:rPr>
              <a:t>triangulation</a:t>
            </a:r>
            <a:r>
              <a:rPr lang="en-CA" sz="2000" dirty="0" smtClean="0"/>
              <a:t>, the split line (dash) cuts through a series of triangles. Hence, two consecutive cross edges must belong to one triangle.</a:t>
            </a:r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457200" y="122238"/>
            <a:ext cx="850741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r>
              <a:rPr lang="en-CA" altLang="zh-CN" sz="3600" b="1" dirty="0" smtClean="0">
                <a:solidFill>
                  <a:schemeClr val="tx2"/>
                </a:solidFill>
                <a:ea typeface="宋体" charset="-122"/>
                <a:cs typeface="宋体" charset="-122"/>
              </a:rPr>
              <a:t>Key step: build cross edges</a:t>
            </a:r>
            <a:endParaRPr lang="zh-CN" altLang="en-CA" sz="3600" b="1" dirty="0">
              <a:solidFill>
                <a:schemeClr val="tx2"/>
              </a:solidFill>
              <a:ea typeface="宋体" charset="-122"/>
              <a:cs typeface="宋体" charset="-122"/>
            </a:endParaRPr>
          </a:p>
        </p:txBody>
      </p:sp>
      <p:cxnSp>
        <p:nvCxnSpPr>
          <p:cNvPr id="20" name="Straight Connector 19"/>
          <p:cNvCxnSpPr>
            <a:endCxn id="63" idx="2"/>
          </p:cNvCxnSpPr>
          <p:nvPr/>
        </p:nvCxnSpPr>
        <p:spPr bwMode="auto">
          <a:xfrm>
            <a:off x="3403600" y="5041900"/>
            <a:ext cx="1219200" cy="18415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60" idx="0"/>
            <a:endCxn id="74" idx="0"/>
          </p:cNvCxnSpPr>
          <p:nvPr/>
        </p:nvCxnSpPr>
        <p:spPr bwMode="auto">
          <a:xfrm rot="16200000" flipH="1" flipV="1">
            <a:off x="4241800" y="3600450"/>
            <a:ext cx="1409700" cy="76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74" idx="0"/>
            <a:endCxn id="63" idx="4"/>
          </p:cNvCxnSpPr>
          <p:nvPr/>
        </p:nvCxnSpPr>
        <p:spPr bwMode="auto">
          <a:xfrm rot="16200000" flipH="1" flipV="1">
            <a:off x="4324350" y="4699000"/>
            <a:ext cx="939800" cy="228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endCxn id="62" idx="5"/>
          </p:cNvCxnSpPr>
          <p:nvPr/>
        </p:nvCxnSpPr>
        <p:spPr bwMode="auto">
          <a:xfrm>
            <a:off x="4999768" y="3001235"/>
            <a:ext cx="1765293" cy="124922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endCxn id="61" idx="5"/>
          </p:cNvCxnSpPr>
          <p:nvPr/>
        </p:nvCxnSpPr>
        <p:spPr bwMode="auto">
          <a:xfrm rot="16200000" flipH="1">
            <a:off x="6489701" y="4445001"/>
            <a:ext cx="919026" cy="41909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endCxn id="62" idx="7"/>
          </p:cNvCxnSpPr>
          <p:nvPr/>
        </p:nvCxnSpPr>
        <p:spPr bwMode="auto">
          <a:xfrm rot="10800000" flipV="1">
            <a:off x="6765062" y="3445733"/>
            <a:ext cx="736607" cy="72390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endCxn id="74" idx="7"/>
          </p:cNvCxnSpPr>
          <p:nvPr/>
        </p:nvCxnSpPr>
        <p:spPr bwMode="auto">
          <a:xfrm rot="10800000" flipV="1">
            <a:off x="4948961" y="4195037"/>
            <a:ext cx="1735284" cy="16510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74" idx="5"/>
            <a:endCxn id="59" idx="5"/>
          </p:cNvCxnSpPr>
          <p:nvPr/>
        </p:nvCxnSpPr>
        <p:spPr bwMode="auto">
          <a:xfrm rot="16200000" flipH="1">
            <a:off x="4923561" y="4466361"/>
            <a:ext cx="1244600" cy="11938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endCxn id="59" idx="7"/>
          </p:cNvCxnSpPr>
          <p:nvPr/>
        </p:nvCxnSpPr>
        <p:spPr bwMode="auto">
          <a:xfrm rot="5400000">
            <a:off x="5723663" y="4614134"/>
            <a:ext cx="1409704" cy="57150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58" idx="5"/>
            <a:endCxn id="74" idx="1"/>
          </p:cNvCxnSpPr>
          <p:nvPr/>
        </p:nvCxnSpPr>
        <p:spPr bwMode="auto">
          <a:xfrm rot="16200000" flipH="1">
            <a:off x="4326661" y="3818661"/>
            <a:ext cx="566878" cy="51607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endCxn id="59" idx="1"/>
          </p:cNvCxnSpPr>
          <p:nvPr/>
        </p:nvCxnSpPr>
        <p:spPr bwMode="auto">
          <a:xfrm>
            <a:off x="4682268" y="5211035"/>
            <a:ext cx="1379671" cy="39370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endCxn id="59" idx="7"/>
          </p:cNvCxnSpPr>
          <p:nvPr/>
        </p:nvCxnSpPr>
        <p:spPr bwMode="auto">
          <a:xfrm rot="10800000" flipV="1">
            <a:off x="6142762" y="5071335"/>
            <a:ext cx="977907" cy="53340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endCxn id="61" idx="7"/>
          </p:cNvCxnSpPr>
          <p:nvPr/>
        </p:nvCxnSpPr>
        <p:spPr bwMode="auto">
          <a:xfrm rot="5400000">
            <a:off x="6530114" y="4074382"/>
            <a:ext cx="1587505" cy="33020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endCxn id="64" idx="6"/>
          </p:cNvCxnSpPr>
          <p:nvPr/>
        </p:nvCxnSpPr>
        <p:spPr bwMode="auto">
          <a:xfrm>
            <a:off x="4987068" y="2975835"/>
            <a:ext cx="2556732" cy="47221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endCxn id="58" idx="7"/>
          </p:cNvCxnSpPr>
          <p:nvPr/>
        </p:nvCxnSpPr>
        <p:spPr bwMode="auto">
          <a:xfrm rot="5400000">
            <a:off x="4313963" y="3026634"/>
            <a:ext cx="723904" cy="64770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53" idx="4"/>
          </p:cNvCxnSpPr>
          <p:nvPr/>
        </p:nvCxnSpPr>
        <p:spPr bwMode="auto">
          <a:xfrm rot="5400000" flipH="1">
            <a:off x="2365377" y="4010028"/>
            <a:ext cx="1100859" cy="15008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endCxn id="53" idx="1"/>
          </p:cNvCxnSpPr>
          <p:nvPr/>
        </p:nvCxnSpPr>
        <p:spPr bwMode="auto">
          <a:xfrm>
            <a:off x="1418363" y="3979140"/>
            <a:ext cx="1532076" cy="55879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endCxn id="53" idx="7"/>
          </p:cNvCxnSpPr>
          <p:nvPr/>
        </p:nvCxnSpPr>
        <p:spPr bwMode="auto">
          <a:xfrm flipV="1">
            <a:off x="2142263" y="4537939"/>
            <a:ext cx="888998" cy="76200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57" idx="1"/>
          </p:cNvCxnSpPr>
          <p:nvPr/>
        </p:nvCxnSpPr>
        <p:spPr bwMode="auto">
          <a:xfrm rot="16200000" flipV="1">
            <a:off x="2944089" y="4569689"/>
            <a:ext cx="469900" cy="406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53" idx="7"/>
          </p:cNvCxnSpPr>
          <p:nvPr/>
        </p:nvCxnSpPr>
        <p:spPr bwMode="auto">
          <a:xfrm rot="5400000" flipH="1" flipV="1">
            <a:off x="3024912" y="4061690"/>
            <a:ext cx="482599" cy="4699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endCxn id="56" idx="1"/>
          </p:cNvCxnSpPr>
          <p:nvPr/>
        </p:nvCxnSpPr>
        <p:spPr bwMode="auto">
          <a:xfrm>
            <a:off x="2810739" y="3551961"/>
            <a:ext cx="647700" cy="46527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endCxn id="55" idx="6"/>
          </p:cNvCxnSpPr>
          <p:nvPr/>
        </p:nvCxnSpPr>
        <p:spPr bwMode="auto">
          <a:xfrm>
            <a:off x="1896339" y="3323361"/>
            <a:ext cx="986561" cy="22628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57" idx="7"/>
            <a:endCxn id="56" idx="0"/>
          </p:cNvCxnSpPr>
          <p:nvPr/>
        </p:nvCxnSpPr>
        <p:spPr bwMode="auto">
          <a:xfrm rot="5400000" flipH="1" flipV="1">
            <a:off x="2977286" y="4486276"/>
            <a:ext cx="1007339" cy="3578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endCxn id="57" idx="6"/>
          </p:cNvCxnSpPr>
          <p:nvPr/>
        </p:nvCxnSpPr>
        <p:spPr bwMode="auto">
          <a:xfrm flipV="1">
            <a:off x="2159000" y="5048250"/>
            <a:ext cx="1320800" cy="24765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51" idx="3"/>
            <a:endCxn id="52" idx="7"/>
          </p:cNvCxnSpPr>
          <p:nvPr/>
        </p:nvCxnSpPr>
        <p:spPr bwMode="auto">
          <a:xfrm rot="5400000" flipH="1" flipV="1">
            <a:off x="1293089" y="3375889"/>
            <a:ext cx="728522" cy="53802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Oval 50"/>
          <p:cNvSpPr/>
          <p:nvPr/>
        </p:nvSpPr>
        <p:spPr bwMode="auto">
          <a:xfrm>
            <a:off x="1371600" y="39116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1828800" y="32639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2933700" y="45212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2108200" y="52324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2768600" y="34925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3441700" y="40005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3365500" y="49911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4254500" y="36957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6045200" y="55880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4927600" y="29337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7061200" y="50165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6667500" y="41529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4622800" y="51689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7429500" y="33909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65" name="Straight Arrow Connector 64"/>
          <p:cNvCxnSpPr/>
          <p:nvPr/>
        </p:nvCxnSpPr>
        <p:spPr bwMode="auto">
          <a:xfrm>
            <a:off x="609600" y="5892800"/>
            <a:ext cx="8153400" cy="25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8318500" y="54991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/>
              <a:t>x</a:t>
            </a:r>
            <a:endParaRPr lang="en-US" sz="2400" i="1" dirty="0"/>
          </a:p>
        </p:txBody>
      </p:sp>
      <p:cxnSp>
        <p:nvCxnSpPr>
          <p:cNvPr id="67" name="Straight Connector 66"/>
          <p:cNvCxnSpPr/>
          <p:nvPr/>
        </p:nvCxnSpPr>
        <p:spPr bwMode="auto">
          <a:xfrm rot="16200000" flipH="1">
            <a:off x="2698750" y="4584700"/>
            <a:ext cx="2400300" cy="127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 rot="16200000" flipV="1">
            <a:off x="1177926" y="4289425"/>
            <a:ext cx="1223239" cy="69618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/>
          <p:nvPr/>
        </p:nvCxnSpPr>
        <p:spPr bwMode="auto">
          <a:xfrm rot="5400000" flipH="1" flipV="1">
            <a:off x="1942236" y="3101976"/>
            <a:ext cx="378689" cy="129943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0" name="TextBox 69"/>
          <p:cNvSpPr txBox="1"/>
          <p:nvPr/>
        </p:nvSpPr>
        <p:spPr>
          <a:xfrm>
            <a:off x="1257300" y="5194300"/>
            <a:ext cx="10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L</a:t>
            </a:r>
            <a:endParaRPr lang="en-US" sz="2400" i="1" dirty="0"/>
          </a:p>
        </p:txBody>
      </p:sp>
      <p:sp>
        <p:nvSpPr>
          <p:cNvPr id="71" name="TextBox 70"/>
          <p:cNvSpPr txBox="1"/>
          <p:nvPr/>
        </p:nvSpPr>
        <p:spPr>
          <a:xfrm>
            <a:off x="7353300" y="5181600"/>
            <a:ext cx="10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R</a:t>
            </a:r>
            <a:endParaRPr lang="en-US" sz="2400" i="1" dirty="0"/>
          </a:p>
        </p:txBody>
      </p:sp>
      <p:sp>
        <p:nvSpPr>
          <p:cNvPr id="74" name="Oval 73"/>
          <p:cNvSpPr/>
          <p:nvPr/>
        </p:nvSpPr>
        <p:spPr bwMode="auto">
          <a:xfrm>
            <a:off x="4851400" y="4343400"/>
            <a:ext cx="114300" cy="114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80" name="Straight Connector 79"/>
          <p:cNvCxnSpPr/>
          <p:nvPr/>
        </p:nvCxnSpPr>
        <p:spPr bwMode="auto">
          <a:xfrm flipV="1">
            <a:off x="3600450" y="4451350"/>
            <a:ext cx="711200" cy="14605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/>
          <p:nvPr/>
        </p:nvCxnSpPr>
        <p:spPr bwMode="auto">
          <a:xfrm flipV="1">
            <a:off x="3613150" y="4083050"/>
            <a:ext cx="546100" cy="50165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/>
          <p:nvPr/>
        </p:nvCxnSpPr>
        <p:spPr bwMode="auto">
          <a:xfrm rot="10800000">
            <a:off x="3600450" y="3879850"/>
            <a:ext cx="565150" cy="1905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/>
          <p:cNvCxnSpPr/>
          <p:nvPr/>
        </p:nvCxnSpPr>
        <p:spPr bwMode="auto">
          <a:xfrm flipV="1">
            <a:off x="3600450" y="3352800"/>
            <a:ext cx="882650" cy="5207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50128</TotalTime>
  <Words>2660</Words>
  <Application>Microsoft Macintosh PowerPoint</Application>
  <PresentationFormat>On-screen Show (4:3)</PresentationFormat>
  <Paragraphs>485</Paragraphs>
  <Slides>48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Network</vt:lpstr>
      <vt:lpstr>A Divide-and-Conquer Algorithm for Delaunay Triangulation   CS 268 @ Gates 219 October 17, 3:00 – 4:20  Richard Zhang (for Leo G.)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</vt:vector>
  </TitlesOfParts>
  <Company>Simon Fraser University, Canada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Blurb and Projects</dc:title>
  <dc:creator>Richard (Hao) Zhang</dc:creator>
  <cp:lastModifiedBy>Hao Zhang</cp:lastModifiedBy>
  <cp:revision>2184</cp:revision>
  <dcterms:created xsi:type="dcterms:W3CDTF">2016-10-18T00:44:34Z</dcterms:created>
  <dcterms:modified xsi:type="dcterms:W3CDTF">2016-10-18T01:17:44Z</dcterms:modified>
</cp:coreProperties>
</file>