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1197" r:id="rId2"/>
    <p:sldId id="1198" r:id="rId3"/>
    <p:sldId id="1261" r:id="rId4"/>
    <p:sldId id="1201" r:id="rId5"/>
    <p:sldId id="1256" r:id="rId6"/>
    <p:sldId id="1257" r:id="rId7"/>
    <p:sldId id="1258" r:id="rId8"/>
    <p:sldId id="1259" r:id="rId9"/>
    <p:sldId id="1255" r:id="rId10"/>
    <p:sldId id="1260" r:id="rId11"/>
    <p:sldId id="1200" r:id="rId12"/>
    <p:sldId id="1013" r:id="rId13"/>
    <p:sldId id="1204" r:id="rId14"/>
    <p:sldId id="1262" r:id="rId15"/>
    <p:sldId id="1274" r:id="rId16"/>
    <p:sldId id="1275" r:id="rId17"/>
    <p:sldId id="1276" r:id="rId18"/>
    <p:sldId id="1277" r:id="rId19"/>
    <p:sldId id="1278" r:id="rId20"/>
    <p:sldId id="1205" r:id="rId21"/>
    <p:sldId id="1271" r:id="rId22"/>
    <p:sldId id="1272" r:id="rId23"/>
    <p:sldId id="1273" r:id="rId24"/>
    <p:sldId id="1280" r:id="rId25"/>
    <p:sldId id="1285" r:id="rId26"/>
    <p:sldId id="1281" r:id="rId27"/>
    <p:sldId id="1282" r:id="rId28"/>
    <p:sldId id="1283" r:id="rId29"/>
    <p:sldId id="1279" r:id="rId30"/>
    <p:sldId id="1284" r:id="rId31"/>
    <p:sldId id="1263" r:id="rId32"/>
    <p:sldId id="1264" r:id="rId33"/>
    <p:sldId id="1265" r:id="rId34"/>
    <p:sldId id="1269" r:id="rId35"/>
    <p:sldId id="1270" r:id="rId36"/>
    <p:sldId id="1266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B2B2B2"/>
    <a:srgbClr val="00FF00"/>
    <a:srgbClr val="99CCFF"/>
    <a:srgbClr val="660033"/>
    <a:srgbClr val="660066"/>
    <a:srgbClr val="292929"/>
    <a:srgbClr val="5F5F5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78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fld id="{6D23E44C-E241-0742-B410-4465E1ADBF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cs typeface="宋体" pitchFamily="-107" charset="-122"/>
              </a:defRPr>
            </a:lvl1pPr>
          </a:lstStyle>
          <a:p>
            <a:pPr>
              <a:defRPr/>
            </a:pPr>
            <a:fld id="{F86D99AC-8CD7-9749-BEDE-E77C479C2D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99AC-8CD7-9749-BEDE-E77C479C2DD2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8359775" cy="2133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443288"/>
            <a:ext cx="7826375" cy="2362200"/>
          </a:xfrm>
        </p:spPr>
        <p:txBody>
          <a:bodyPr/>
          <a:lstStyle>
            <a:lvl1pPr marL="0" indent="0" algn="r">
              <a:buFont typeface="Wingdings" pitchFamily="-107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BC59-0A78-BB4C-B590-75903AFAD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122238"/>
            <a:ext cx="2087562" cy="6008687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22238"/>
            <a:ext cx="6110288" cy="600868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8AD1-730D-9646-BA1B-52B699E6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2238"/>
            <a:ext cx="8350250" cy="1295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C165-147F-E445-88E1-75EADA51C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2238"/>
            <a:ext cx="8350250" cy="1295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39FA-75FD-8747-8791-FABF6F2CE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14BC-7D2C-4547-A122-34637624F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0D056-30CF-2944-91BE-1F8DEC04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1804-708E-9741-BA26-7514C7CA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4FB3-F273-F34A-99C3-6E51F950D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1AFF-61DB-B040-976F-C596D0DE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D88A-2C2D-DD42-BF01-00F3222C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A6AE-E45B-2445-8CEA-D15715A2C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887A-82BD-8C4E-BB93-D16F4D72A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22238"/>
            <a:ext cx="8350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2341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288" y="6432550"/>
            <a:ext cx="1211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7" charset="0"/>
              </a:defRPr>
            </a:lvl1pPr>
          </a:lstStyle>
          <a:p>
            <a:pPr>
              <a:defRPr/>
            </a:pPr>
            <a:fld id="{32BA21E2-3D9D-054D-A204-339407BA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2350" name="Line 94"/>
          <p:cNvSpPr>
            <a:spLocks noChangeShapeType="1"/>
          </p:cNvSpPr>
          <p:nvPr userDrawn="1"/>
        </p:nvSpPr>
        <p:spPr bwMode="auto">
          <a:xfrm>
            <a:off x="0" y="62357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11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1" charset="2"/>
        <a:buChar char="l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11" charset="2"/>
        <a:buChar char="§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11" charset="2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62100"/>
            <a:ext cx="8013700" cy="4381500"/>
          </a:xfrm>
        </p:spPr>
        <p:txBody>
          <a:bodyPr/>
          <a:lstStyle/>
          <a:p>
            <a:pPr algn="r"/>
            <a:r>
              <a:rPr lang="en-US" dirty="0" smtClean="0"/>
              <a:t>Randomized Incremental Algorithm for Delaunay Triangulation (DT)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CS 268 @ Gates 219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/>
              <a:t>October 19, 3:00 – 4:20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i="1" dirty="0" smtClean="0"/>
              <a:t>Richard Zhang</a:t>
            </a:r>
            <a:r>
              <a:rPr lang="en-US" sz="2800" b="0" dirty="0" smtClean="0"/>
              <a:t> (for Leo G.)</a:t>
            </a:r>
            <a:endParaRPr lang="en-US" sz="2800" b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96188" y="6356350"/>
            <a:ext cx="1211262" cy="457200"/>
          </a:xfrm>
          <a:prstGeom prst="rect">
            <a:avLst/>
          </a:prstGeom>
        </p:spPr>
        <p:txBody>
          <a:bodyPr/>
          <a:lstStyle/>
          <a:p>
            <a:fld id="{FF5A4B82-A97B-7642-BFD0-6189BA55B71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4699000"/>
            <a:ext cx="4000500" cy="1323439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Disclaimer: All figures in the slides are for illustration only. Best approximations were attempted, but preciseness or correctness of the geometric constructions should not be assumed.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stCxn id="28" idx="0"/>
            <a:endCxn id="18" idx="0"/>
          </p:cNvCxnSpPr>
          <p:nvPr/>
        </p:nvCxnSpPr>
        <p:spPr bwMode="auto">
          <a:xfrm rot="16200000" flipH="1">
            <a:off x="3854450" y="3155950"/>
            <a:ext cx="1619250" cy="209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8" idx="0"/>
            <a:endCxn id="9" idx="0"/>
          </p:cNvCxnSpPr>
          <p:nvPr/>
        </p:nvCxnSpPr>
        <p:spPr bwMode="auto">
          <a:xfrm rot="16200000" flipH="1">
            <a:off x="3717925" y="3292475"/>
            <a:ext cx="1701800" cy="190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0"/>
            <a:endCxn id="10" idx="0"/>
          </p:cNvCxnSpPr>
          <p:nvPr/>
        </p:nvCxnSpPr>
        <p:spPr bwMode="auto">
          <a:xfrm rot="16200000" flipH="1" flipV="1">
            <a:off x="3387725" y="3267075"/>
            <a:ext cx="1987550" cy="35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8" idx="0"/>
            <a:endCxn id="13" idx="0"/>
          </p:cNvCxnSpPr>
          <p:nvPr/>
        </p:nvCxnSpPr>
        <p:spPr bwMode="auto">
          <a:xfrm rot="16200000" flipH="1">
            <a:off x="3927475" y="3082925"/>
            <a:ext cx="1879600" cy="61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4210050" y="4121150"/>
            <a:ext cx="984250" cy="762000"/>
          </a:xfrm>
          <a:custGeom>
            <a:avLst/>
            <a:gdLst>
              <a:gd name="connsiteX0" fmla="*/ 552450 w 984250"/>
              <a:gd name="connsiteY0" fmla="*/ 0 h 762000"/>
              <a:gd name="connsiteX1" fmla="*/ 984250 w 984250"/>
              <a:gd name="connsiteY1" fmla="*/ 273050 h 762000"/>
              <a:gd name="connsiteX2" fmla="*/ 698500 w 984250"/>
              <a:gd name="connsiteY2" fmla="*/ 762000 h 762000"/>
              <a:gd name="connsiteX3" fmla="*/ 215900 w 984250"/>
              <a:gd name="connsiteY3" fmla="*/ 603250 h 762000"/>
              <a:gd name="connsiteX4" fmla="*/ 0 w 984250"/>
              <a:gd name="connsiteY4" fmla="*/ 374650 h 762000"/>
              <a:gd name="connsiteX5" fmla="*/ 361950 w 984250"/>
              <a:gd name="connsiteY5" fmla="*/ 76200 h 762000"/>
              <a:gd name="connsiteX6" fmla="*/ 552450 w 984250"/>
              <a:gd name="connsiteY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50" h="762000">
                <a:moveTo>
                  <a:pt x="552450" y="0"/>
                </a:moveTo>
                <a:lnTo>
                  <a:pt x="984250" y="273050"/>
                </a:lnTo>
                <a:lnTo>
                  <a:pt x="698500" y="762000"/>
                </a:lnTo>
                <a:lnTo>
                  <a:pt x="215900" y="603250"/>
                </a:lnTo>
                <a:lnTo>
                  <a:pt x="0" y="374650"/>
                </a:lnTo>
                <a:lnTo>
                  <a:pt x="361950" y="76200"/>
                </a:lnTo>
                <a:lnTo>
                  <a:pt x="552450" y="0"/>
                </a:lnTo>
                <a:close/>
              </a:path>
            </a:pathLst>
          </a:custGeom>
          <a:solidFill>
            <a:srgbClr val="FF66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752600" y="2508250"/>
            <a:ext cx="6235700" cy="3587750"/>
          </a:xfrm>
          <a:custGeom>
            <a:avLst/>
            <a:gdLst>
              <a:gd name="connsiteX0" fmla="*/ 2806700 w 6235700"/>
              <a:gd name="connsiteY0" fmla="*/ 0 h 3587750"/>
              <a:gd name="connsiteX1" fmla="*/ 6235700 w 6235700"/>
              <a:gd name="connsiteY1" fmla="*/ 3587750 h 3587750"/>
              <a:gd name="connsiteX2" fmla="*/ 0 w 6235700"/>
              <a:gd name="connsiteY2" fmla="*/ 3409950 h 3587750"/>
              <a:gd name="connsiteX3" fmla="*/ 2806700 w 6235700"/>
              <a:gd name="connsiteY3" fmla="*/ 0 h 35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700" h="3587750">
                <a:moveTo>
                  <a:pt x="2806700" y="0"/>
                </a:moveTo>
                <a:lnTo>
                  <a:pt x="6235700" y="3587750"/>
                </a:lnTo>
                <a:lnTo>
                  <a:pt x="0" y="3409950"/>
                </a:lnTo>
                <a:lnTo>
                  <a:pt x="2806700" y="0"/>
                </a:ln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 detail: what is the first triangle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19600" y="4337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1850" y="46355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81500" y="46672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57700" y="4533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1200" y="4152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46550" y="44386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95850" y="4279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29150" y="4464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18100" y="43307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749800" y="43878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21250" y="44323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57750" y="4591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11700" y="40703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851400" y="48260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48200" y="45720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02150" y="245110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708150" y="586105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12100" y="603885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2" name="Rectangle 3"/>
          <p:cNvSpPr txBox="1">
            <a:spLocks/>
          </p:cNvSpPr>
          <p:nvPr/>
        </p:nvSpPr>
        <p:spPr bwMode="auto">
          <a:xfrm>
            <a:off x="368300" y="1693863"/>
            <a:ext cx="845343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7" marR="0" lvl="0" indent="-51435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Char char="l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very large triangle that encloses all sites but is exterior to 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all </a:t>
            </a: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circumcircles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693863"/>
            <a:ext cx="8453438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  <a:buNone/>
            </a:pPr>
            <a:r>
              <a:rPr lang="en-CA" dirty="0" smtClean="0"/>
              <a:t>Lemma 32: When a new site is inserted, no edge is tested more than once.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Any current Delaunay edge, that has a circle                                     witness </a:t>
            </a:r>
            <a:r>
              <a:rPr lang="en-CA" sz="2000" dirty="0" smtClean="0">
                <a:solidFill>
                  <a:srgbClr val="0000FF"/>
                </a:solidFill>
              </a:rPr>
              <a:t>after insertion </a:t>
            </a:r>
            <a:r>
              <a:rPr lang="en-CA" sz="2000" dirty="0" smtClean="0"/>
              <a:t>of </a:t>
            </a:r>
            <a:r>
              <a:rPr lang="en-CA" sz="2000" dirty="0" err="1" smtClean="0"/>
              <a:t>p</a:t>
            </a:r>
            <a:r>
              <a:rPr lang="en-CA" sz="2000" dirty="0" smtClean="0"/>
              <a:t>,</a:t>
            </a:r>
            <a:r>
              <a:rPr lang="en-CA" sz="2000" dirty="0" smtClean="0"/>
              <a:t> is tested </a:t>
            </a:r>
            <a:r>
              <a:rPr lang="en-CA" sz="2000" dirty="0" smtClean="0"/>
              <a:t>at most once</a:t>
            </a:r>
            <a:endParaRPr lang="en-CA" sz="2000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If</a:t>
            </a:r>
            <a:r>
              <a:rPr lang="en-CA" sz="2000" dirty="0" smtClean="0"/>
              <a:t> tested </a:t>
            </a:r>
            <a:r>
              <a:rPr lang="en-CA" sz="2000" dirty="0" smtClean="0"/>
              <a:t>edge is not </a:t>
            </a:r>
            <a:r>
              <a:rPr lang="en-CA" sz="2000" dirty="0" smtClean="0"/>
              <a:t>Delaunay, </a:t>
            </a:r>
            <a:r>
              <a:rPr lang="en-CA" sz="2000" dirty="0" smtClean="0"/>
              <a:t>it</a:t>
            </a:r>
            <a:r>
              <a:rPr lang="en-CA" sz="2000" dirty="0" smtClean="0"/>
              <a:t> </a:t>
            </a:r>
            <a:r>
              <a:rPr lang="en-CA" sz="2000" dirty="0" smtClean="0"/>
              <a:t>is</a:t>
            </a:r>
            <a:r>
              <a:rPr lang="en-CA" sz="2000" dirty="0" smtClean="0"/>
              <a:t> </a:t>
            </a:r>
            <a:r>
              <a:rPr lang="en-CA" sz="2000" dirty="0" smtClean="0"/>
              <a:t>flipped</a:t>
            </a:r>
            <a:r>
              <a:rPr lang="en-CA" sz="2000" dirty="0" smtClean="0"/>
              <a:t> to become                                               (and </a:t>
            </a:r>
            <a:r>
              <a:rPr lang="en-CA" sz="2000" dirty="0" smtClean="0"/>
              <a:t>stay to be)</a:t>
            </a:r>
            <a:r>
              <a:rPr lang="en-CA" sz="2000" dirty="0" smtClean="0"/>
              <a:t> Delaunay</a:t>
            </a:r>
            <a:r>
              <a:rPr lang="en-CA" sz="2000" dirty="0" smtClean="0"/>
              <a:t>; it is never tested again.</a:t>
            </a:r>
            <a:endParaRPr lang="en-CA" sz="2000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solidFill>
                  <a:srgbClr val="0000FF"/>
                </a:solidFill>
              </a:rPr>
              <a:t>Each insertion is </a:t>
            </a:r>
            <a:r>
              <a:rPr lang="en-CA" sz="2000" dirty="0" err="1" smtClean="0">
                <a:solidFill>
                  <a:srgbClr val="0000FF"/>
                </a:solidFill>
              </a:rPr>
              <a:t>O(n</a:t>
            </a:r>
            <a:r>
              <a:rPr lang="en-CA" sz="2000" dirty="0" smtClean="0">
                <a:solidFill>
                  <a:srgbClr val="0000FF"/>
                </a:solidFill>
              </a:rPr>
              <a:t>), so overall O(n</a:t>
            </a:r>
            <a:r>
              <a:rPr lang="en-CA" sz="2000" baseline="30000" dirty="0" smtClean="0">
                <a:solidFill>
                  <a:srgbClr val="0000FF"/>
                </a:solidFill>
              </a:rPr>
              <a:t>2</a:t>
            </a:r>
            <a:r>
              <a:rPr lang="en-CA" sz="20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Time complexity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006" y="2679700"/>
            <a:ext cx="1966059" cy="1485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92" y="4660900"/>
            <a:ext cx="1957658" cy="14795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96200" y="51371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7600950" y="304800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  <p:cxnSp>
        <p:nvCxnSpPr>
          <p:cNvPr id="58" name="Straight Arrow Connector 57"/>
          <p:cNvCxnSpPr>
            <a:stCxn id="52" idx="2"/>
          </p:cNvCxnSpPr>
          <p:nvPr/>
        </p:nvCxnSpPr>
        <p:spPr bwMode="auto">
          <a:xfrm rot="16200000" flipH="1">
            <a:off x="7526968" y="4364668"/>
            <a:ext cx="406400" cy="8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>
            <a:stCxn id="61" idx="4"/>
          </p:cNvCxnSpPr>
          <p:nvPr/>
        </p:nvCxnSpPr>
        <p:spPr bwMode="auto">
          <a:xfrm rot="5400000" flipH="1">
            <a:off x="7312027" y="3019428"/>
            <a:ext cx="461237" cy="1293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62" idx="4"/>
          </p:cNvCxnSpPr>
          <p:nvPr/>
        </p:nvCxnSpPr>
        <p:spPr bwMode="auto">
          <a:xfrm rot="5400000" flipH="1">
            <a:off x="7359653" y="3479803"/>
            <a:ext cx="537436" cy="594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59" idx="4"/>
          </p:cNvCxnSpPr>
          <p:nvPr/>
        </p:nvCxnSpPr>
        <p:spPr bwMode="auto">
          <a:xfrm rot="5400000" flipH="1">
            <a:off x="7451728" y="3895728"/>
            <a:ext cx="454886" cy="721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63" idx="4"/>
          </p:cNvCxnSpPr>
          <p:nvPr/>
        </p:nvCxnSpPr>
        <p:spPr bwMode="auto">
          <a:xfrm rot="5400000" flipH="1">
            <a:off x="7458078" y="4327528"/>
            <a:ext cx="537436" cy="404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57" idx="4"/>
          </p:cNvCxnSpPr>
          <p:nvPr/>
        </p:nvCxnSpPr>
        <p:spPr bwMode="auto">
          <a:xfrm rot="5400000" flipH="1" flipV="1">
            <a:off x="7464428" y="4856886"/>
            <a:ext cx="581886" cy="16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60" idx="4"/>
            <a:endCxn id="57" idx="0"/>
          </p:cNvCxnSpPr>
          <p:nvPr/>
        </p:nvCxnSpPr>
        <p:spPr bwMode="auto">
          <a:xfrm rot="5400000" flipH="1" flipV="1">
            <a:off x="7400925" y="5337175"/>
            <a:ext cx="641350" cy="5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74" idx="4"/>
          </p:cNvCxnSpPr>
          <p:nvPr/>
        </p:nvCxnSpPr>
        <p:spPr bwMode="auto">
          <a:xfrm rot="5400000" flipH="1" flipV="1">
            <a:off x="7397753" y="5837961"/>
            <a:ext cx="531086" cy="86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693863"/>
            <a:ext cx="8453438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Yes. Imagine cases of DTs and insertions that require a lot of flips. Here are specific about both the </a:t>
            </a:r>
            <a:r>
              <a:rPr lang="en-CA" sz="2000" dirty="0" smtClean="0">
                <a:solidFill>
                  <a:srgbClr val="0000FF"/>
                </a:solidFill>
              </a:rPr>
              <a:t>site locations </a:t>
            </a:r>
            <a:r>
              <a:rPr lang="en-CA" sz="2000" dirty="0" smtClean="0"/>
              <a:t>and </a:t>
            </a:r>
            <a:r>
              <a:rPr lang="en-CA" sz="2000" dirty="0" smtClean="0">
                <a:solidFill>
                  <a:srgbClr val="0000FF"/>
                </a:solidFill>
              </a:rPr>
              <a:t>insertion orders</a:t>
            </a:r>
            <a:r>
              <a:rPr lang="en-CA" sz="2000" dirty="0" smtClean="0"/>
              <a:t>.</a:t>
            </a:r>
            <a:endParaRPr lang="en-CA" sz="1600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2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Can we reach quadratic time?</a:t>
            </a:r>
            <a:endParaRPr lang="zh-CN" altLang="en-CA" sz="32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cxnSp>
        <p:nvCxnSpPr>
          <p:cNvPr id="29" name="Straight Connector 28"/>
          <p:cNvCxnSpPr>
            <a:stCxn id="51" idx="2"/>
            <a:endCxn id="62" idx="6"/>
          </p:cNvCxnSpPr>
          <p:nvPr/>
        </p:nvCxnSpPr>
        <p:spPr bwMode="auto">
          <a:xfrm rot="10800000" flipH="1">
            <a:off x="1085850" y="3721100"/>
            <a:ext cx="6629400" cy="55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51" idx="2"/>
          </p:cNvCxnSpPr>
          <p:nvPr/>
        </p:nvCxnSpPr>
        <p:spPr bwMode="auto">
          <a:xfrm rot="10800000" flipH="1">
            <a:off x="1085850" y="3267940"/>
            <a:ext cx="6504714" cy="10119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51" idx="2"/>
          </p:cNvCxnSpPr>
          <p:nvPr/>
        </p:nvCxnSpPr>
        <p:spPr bwMode="auto">
          <a:xfrm rot="10800000">
            <a:off x="1085851" y="4279901"/>
            <a:ext cx="6620745" cy="13375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74" idx="5"/>
            <a:endCxn id="51" idx="2"/>
          </p:cNvCxnSpPr>
          <p:nvPr/>
        </p:nvCxnSpPr>
        <p:spPr bwMode="auto">
          <a:xfrm rot="5400000" flipH="1">
            <a:off x="3448050" y="1917701"/>
            <a:ext cx="1850161" cy="65745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51" idx="2"/>
            <a:endCxn id="59" idx="6"/>
          </p:cNvCxnSpPr>
          <p:nvPr/>
        </p:nvCxnSpPr>
        <p:spPr bwMode="auto">
          <a:xfrm rot="10800000" flipH="1">
            <a:off x="1085850" y="4102100"/>
            <a:ext cx="6686550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51" idx="2"/>
          </p:cNvCxnSpPr>
          <p:nvPr/>
        </p:nvCxnSpPr>
        <p:spPr bwMode="auto">
          <a:xfrm rot="10800000" flipH="1" flipV="1">
            <a:off x="1085849" y="4279899"/>
            <a:ext cx="6627089" cy="2834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51" idx="2"/>
            <a:endCxn id="64" idx="6"/>
          </p:cNvCxnSpPr>
          <p:nvPr/>
        </p:nvCxnSpPr>
        <p:spPr bwMode="auto">
          <a:xfrm rot="10800000" flipH="1">
            <a:off x="1085850" y="2857500"/>
            <a:ext cx="6438900" cy="142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57" idx="6"/>
            <a:endCxn id="51" idx="2"/>
          </p:cNvCxnSpPr>
          <p:nvPr/>
        </p:nvCxnSpPr>
        <p:spPr bwMode="auto">
          <a:xfrm flipH="1" flipV="1">
            <a:off x="1085850" y="4279900"/>
            <a:ext cx="6718300" cy="8191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1085850" y="42227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358900" y="422910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689850" y="5041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658100" y="40449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639050" y="55689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550150" y="32004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600950" y="36639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689850" y="45021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410450" y="28003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562850" y="60325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46050" y="1693863"/>
            <a:ext cx="8675688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To achieve good </a:t>
            </a:r>
            <a:r>
              <a:rPr lang="en-CA" sz="2000" dirty="0" smtClean="0">
                <a:solidFill>
                  <a:srgbClr val="0000FF"/>
                </a:solidFill>
              </a:rPr>
              <a:t>expected </a:t>
            </a:r>
            <a:r>
              <a:rPr lang="en-CA" sz="2000" dirty="0" smtClean="0"/>
              <a:t>running time</a:t>
            </a: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Only need to </a:t>
            </a:r>
            <a:r>
              <a:rPr lang="en-CA" sz="2000" dirty="0" smtClean="0">
                <a:solidFill>
                  <a:srgbClr val="0000FF"/>
                </a:solidFill>
              </a:rPr>
              <a:t>randomize the point insertion order </a:t>
            </a:r>
            <a:r>
              <a:rPr lang="en-CA" sz="2000" dirty="0" smtClean="0"/>
              <a:t>— a trivial matter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solidFill>
                  <a:srgbClr val="0000FF"/>
                </a:solidFill>
              </a:rPr>
              <a:t>No assumptions made on site locations</a:t>
            </a:r>
            <a:r>
              <a:rPr lang="en-CA" sz="2000" dirty="0" smtClean="0"/>
              <a:t> except for general positioning</a:t>
            </a:r>
            <a:endParaRPr lang="en-CA" sz="2000" b="1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Randomization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46050" y="1693863"/>
            <a:ext cx="8675688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To achieve good expected running time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Only need to randomize the point insertion order — the one liner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No assumptions made on site locations except for general positioning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000" b="1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To analyze the expected running time</a:t>
            </a:r>
          </a:p>
          <a:p>
            <a:pPr marL="719138" lvl="1" indent="-261938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sz="1600" dirty="0" smtClean="0"/>
              <a:t>Estimate the expected total </a:t>
            </a:r>
            <a:r>
              <a:rPr lang="en-CA" sz="1600" dirty="0" smtClean="0">
                <a:solidFill>
                  <a:srgbClr val="0000FF"/>
                </a:solidFill>
              </a:rPr>
              <a:t>number of structural changes </a:t>
            </a:r>
            <a:r>
              <a:rPr lang="en-CA" sz="1600" dirty="0" smtClean="0"/>
              <a:t>(the updates) needed after point insertion — proportional to total number of </a:t>
            </a:r>
            <a:r>
              <a:rPr lang="en-CA" sz="1600" dirty="0" smtClean="0">
                <a:solidFill>
                  <a:srgbClr val="0000FF"/>
                </a:solidFill>
              </a:rPr>
              <a:t>Delaunay triangles that will ever arise</a:t>
            </a:r>
          </a:p>
          <a:p>
            <a:pPr marL="719138" lvl="1" indent="-261938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sz="1600" dirty="0" smtClean="0"/>
              <a:t>Estimate the time needed for all </a:t>
            </a:r>
            <a:r>
              <a:rPr lang="en-CA" sz="1600" dirty="0" smtClean="0">
                <a:solidFill>
                  <a:srgbClr val="0000FF"/>
                </a:solidFill>
              </a:rPr>
              <a:t>point location </a:t>
            </a:r>
            <a:r>
              <a:rPr lang="en-CA" sz="1600" dirty="0" smtClean="0"/>
              <a:t>tests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Randomization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46050" y="1693863"/>
            <a:ext cx="8675688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Introduce the notion of </a:t>
            </a:r>
            <a:r>
              <a:rPr lang="en-CA" sz="2000" dirty="0" smtClean="0">
                <a:solidFill>
                  <a:srgbClr val="0000FF"/>
                </a:solidFill>
              </a:rPr>
              <a:t>scope of a </a:t>
            </a:r>
            <a:r>
              <a:rPr lang="en-CA" altLang="zh-CN" sz="20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XYZ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: </a:t>
            </a:r>
          </a:p>
          <a:p>
            <a:pPr marL="365125" indent="-255588" algn="ctr" eaLnBrk="1" hangingPunct="1">
              <a:lnSpc>
                <a:spcPct val="160000"/>
              </a:lnSpc>
              <a:buNone/>
            </a:pPr>
            <a:r>
              <a:rPr lang="en-CA" altLang="zh-CN" sz="2000" i="1" dirty="0" err="1" smtClean="0">
                <a:ea typeface="宋体" charset="-122"/>
                <a:cs typeface="宋体" charset="-122"/>
              </a:rPr>
              <a:t>w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(</a:t>
            </a:r>
            <a:r>
              <a:rPr lang="en-CA" altLang="zh-CN" sz="2000" b="1" dirty="0" err="1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XYZ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) = number of points interior to the 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circumcircle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of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 </a:t>
            </a:r>
            <a:endParaRPr lang="en-CA" sz="2000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Let </a:t>
            </a:r>
            <a:r>
              <a:rPr lang="en-CA" sz="2000" dirty="0" err="1" smtClean="0"/>
              <a:t>T</a:t>
            </a:r>
            <a:r>
              <a:rPr lang="en-CA" sz="2000" baseline="-25000" dirty="0" err="1" smtClean="0"/>
              <a:t>j</a:t>
            </a:r>
            <a:r>
              <a:rPr lang="en-CA" sz="2000" dirty="0" smtClean="0"/>
              <a:t> be the number of triangles with scope </a:t>
            </a:r>
            <a:r>
              <a:rPr lang="en-CA" sz="2000" dirty="0" err="1" smtClean="0"/>
              <a:t>j</a:t>
            </a:r>
            <a:r>
              <a:rPr lang="en-CA" sz="2000" dirty="0" smtClean="0"/>
              <a:t>. </a:t>
            </a:r>
            <a:r>
              <a:rPr lang="en-CA" sz="2000" dirty="0" smtClean="0"/>
              <a:t>Then we need to bound</a:t>
            </a:r>
            <a:endParaRPr lang="en-CA" sz="2000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Estimate number of D-△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2" y="3427876"/>
            <a:ext cx="7722895" cy="2000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0" y="5367082"/>
            <a:ext cx="7691146" cy="826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56007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Rewrite over scope: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Estimate number of D-△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899" y="3346632"/>
            <a:ext cx="1006459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 to bound </a:t>
            </a:r>
            <a:r>
              <a:rPr lang="en-US" dirty="0" err="1" smtClean="0"/>
              <a:t>τ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" y="1650296"/>
            <a:ext cx="7915882" cy="2632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514619" y="3067081"/>
            <a:ext cx="1286031" cy="115015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838" y="4361005"/>
            <a:ext cx="7516492" cy="95410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that a </a:t>
            </a:r>
            <a:r>
              <a:rPr lang="en-CA" altLang="zh-CN" b="1" dirty="0" smtClean="0">
                <a:ea typeface="宋体" charset="-122"/>
                <a:cs typeface="宋体" charset="-122"/>
              </a:rPr>
              <a:t>△ </a:t>
            </a:r>
            <a:r>
              <a:rPr lang="en-CA" altLang="zh-CN" dirty="0" smtClean="0">
                <a:ea typeface="宋体" charset="-122"/>
                <a:cs typeface="宋体" charset="-122"/>
              </a:rPr>
              <a:t>with scope </a:t>
            </a:r>
            <a:r>
              <a:rPr lang="en-CA" altLang="zh-CN" dirty="0" err="1" smtClean="0">
                <a:ea typeface="宋体" charset="-122"/>
                <a:cs typeface="宋体" charset="-122"/>
              </a:rPr>
              <a:t>j</a:t>
            </a:r>
            <a:r>
              <a:rPr lang="en-CA" altLang="zh-CN" dirty="0" smtClean="0">
                <a:ea typeface="宋体" charset="-122"/>
                <a:cs typeface="宋体" charset="-122"/>
              </a:rPr>
              <a:t> appears in the </a:t>
            </a:r>
            <a:r>
              <a:rPr lang="en-CA" altLang="zh-CN" dirty="0" err="1" smtClean="0">
                <a:ea typeface="宋体" charset="-122"/>
                <a:cs typeface="宋体" charset="-122"/>
              </a:rPr>
              <a:t>r</a:t>
            </a:r>
            <a:r>
              <a:rPr lang="en-CA" altLang="zh-CN" dirty="0" smtClean="0">
                <a:ea typeface="宋体" charset="-122"/>
                <a:cs typeface="宋体" charset="-122"/>
              </a:rPr>
              <a:t>-set. This is the same as the probability that the </a:t>
            </a:r>
            <a:r>
              <a:rPr lang="en-CA" altLang="zh-CN" dirty="0" err="1" smtClean="0">
                <a:ea typeface="宋体" charset="-122"/>
                <a:cs typeface="宋体" charset="-122"/>
              </a:rPr>
              <a:t>r</a:t>
            </a:r>
            <a:r>
              <a:rPr lang="en-CA" altLang="zh-CN" dirty="0" smtClean="0">
                <a:ea typeface="宋体" charset="-122"/>
                <a:cs typeface="宋体" charset="-122"/>
              </a:rPr>
              <a:t>-set contains three vertices of the </a:t>
            </a:r>
            <a:r>
              <a:rPr lang="en-CA" altLang="zh-CN" b="1" dirty="0" smtClean="0">
                <a:ea typeface="宋体" charset="-122"/>
                <a:cs typeface="宋体" charset="-122"/>
              </a:rPr>
              <a:t>△ </a:t>
            </a:r>
            <a:r>
              <a:rPr lang="en-CA" altLang="zh-CN" dirty="0" smtClean="0">
                <a:ea typeface="宋体" charset="-122"/>
                <a:cs typeface="宋体" charset="-122"/>
              </a:rPr>
              <a:t>but none of the </a:t>
            </a:r>
            <a:r>
              <a:rPr lang="en-CA" altLang="zh-CN" dirty="0" err="1" smtClean="0">
                <a:ea typeface="宋体" charset="-122"/>
                <a:cs typeface="宋体" charset="-122"/>
              </a:rPr>
              <a:t>j</a:t>
            </a:r>
            <a:r>
              <a:rPr lang="en-CA" altLang="zh-CN" dirty="0" smtClean="0">
                <a:ea typeface="宋体" charset="-122"/>
                <a:cs typeface="宋体" charset="-122"/>
              </a:rPr>
              <a:t> sites enclosed by the </a:t>
            </a:r>
            <a:r>
              <a:rPr lang="en-CA" altLang="zh-CN" dirty="0" err="1" smtClean="0">
                <a:ea typeface="宋体" charset="-122"/>
                <a:cs typeface="宋体" charset="-122"/>
              </a:rPr>
              <a:t>circumcircle</a:t>
            </a:r>
            <a:r>
              <a:rPr lang="en-CA" altLang="zh-CN" dirty="0" smtClean="0">
                <a:ea typeface="宋体" charset="-122"/>
                <a:cs typeface="宋体" charset="-122"/>
              </a:rPr>
              <a:t> of the △.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3330901" y="4201260"/>
            <a:ext cx="191707" cy="167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 txBox="1">
            <a:spLocks/>
          </p:cNvSpPr>
          <p:nvPr/>
        </p:nvSpPr>
        <p:spPr bwMode="auto">
          <a:xfrm>
            <a:off x="146050" y="5415313"/>
            <a:ext cx="8675688" cy="74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Char char="l"/>
              <a:tabLst/>
              <a:defRPr/>
            </a:pPr>
            <a:r>
              <a:rPr lang="en-CA" altLang="zh-CN" sz="2000" kern="0" dirty="0" smtClean="0">
                <a:latin typeface="+mn-lt"/>
                <a:ea typeface="ＭＳ Ｐゴシック" charset="-128"/>
                <a:cs typeface="ＭＳ Ｐゴシック" charset="-128"/>
              </a:rPr>
              <a:t>To bound     , the rest is algebraic manipulation …</a:t>
            </a:r>
            <a:endParaRPr kumimoji="0" lang="en-CA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宋体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70" y="5622980"/>
            <a:ext cx="364123" cy="39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To bound 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76" y="862616"/>
            <a:ext cx="599659" cy="657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80" y="1564376"/>
            <a:ext cx="7576700" cy="434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To bound 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76" y="862616"/>
            <a:ext cx="599659" cy="65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71" y="1517566"/>
            <a:ext cx="7826742" cy="3752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b="27561"/>
          <a:stretch>
            <a:fillRect/>
          </a:stretch>
        </p:blipFill>
        <p:spPr>
          <a:xfrm>
            <a:off x="718900" y="5175699"/>
            <a:ext cx="7829051" cy="934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 looser bound for      : 9n +1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3" y="846642"/>
            <a:ext cx="599659" cy="657691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46050" y="1693863"/>
            <a:ext cx="86756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Count how many new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triangles </a:t>
            </a:r>
            <a:r>
              <a:rPr lang="en-CA" sz="2000" kern="0" noProof="0" dirty="0" smtClean="0">
                <a:latin typeface="+mn-lt"/>
                <a:ea typeface="ＭＳ Ｐゴシック" charset="-128"/>
                <a:cs typeface="ＭＳ Ｐゴシック" charset="-128"/>
              </a:rPr>
              <a:t>are expected to be created per step</a:t>
            </a:r>
          </a:p>
          <a:p>
            <a:pPr marL="365125" marR="0" lvl="0" indent="-255588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</a:t>
            </a:r>
            <a:r>
              <a:rPr kumimoji="0" lang="en-CA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each step, when a new site </a:t>
            </a:r>
            <a:r>
              <a:rPr kumimoji="0" lang="en-CA" sz="20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</a:t>
            </a:r>
            <a:r>
              <a:rPr kumimoji="0" lang="en-CA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is inserted</a:t>
            </a:r>
          </a:p>
          <a:p>
            <a:pPr marL="822325" lvl="1" indent="-255588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11" charset="2"/>
              <a:buChar char="l"/>
            </a:pPr>
            <a:r>
              <a:rPr lang="en-CA" sz="2000" kern="0" dirty="0" smtClean="0">
                <a:latin typeface="+mn-lt"/>
                <a:ea typeface="ＭＳ Ｐゴシック" charset="-128"/>
                <a:cs typeface="ＭＳ Ｐゴシック" charset="-128"/>
              </a:rPr>
              <a:t>Three new triangles are created by a split</a:t>
            </a:r>
          </a:p>
          <a:p>
            <a:pPr marL="822325" lvl="1" indent="-255588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11" charset="2"/>
              <a:buChar char="l"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822325" lvl="1" indent="-255588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11" charset="2"/>
              <a:buChar char="l"/>
            </a:pPr>
            <a:r>
              <a:rPr lang="en-CA" sz="2000" kern="0" dirty="0" smtClean="0">
                <a:latin typeface="+mn-lt"/>
                <a:ea typeface="ＭＳ Ｐゴシック" charset="-128"/>
                <a:cs typeface="ＭＳ Ｐゴシック" charset="-128"/>
              </a:rPr>
              <a:t>Two new triangles are created by a flip</a:t>
            </a:r>
          </a:p>
          <a:p>
            <a:pPr marL="822325" lvl="1" indent="-255588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11" charset="2"/>
              <a:buChar char="l"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Each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CA" sz="2000" kern="0" dirty="0" smtClean="0">
                <a:latin typeface="+mn-lt"/>
                <a:ea typeface="ＭＳ Ｐゴシック" charset="-128"/>
                <a:cs typeface="ＭＳ Ｐゴシック" charset="-128"/>
              </a:rPr>
              <a:t>flip leads to one new edge to </a:t>
            </a:r>
            <a:r>
              <a:rPr lang="en-CA" sz="2000" kern="0" dirty="0" err="1" smtClean="0">
                <a:latin typeface="+mn-lt"/>
                <a:ea typeface="ＭＳ Ｐゴシック" charset="-128"/>
                <a:cs typeface="ＭＳ Ｐゴシック" charset="-128"/>
              </a:rPr>
              <a:t>p</a:t>
            </a:r>
            <a:endParaRPr lang="en-CA" sz="20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65125" indent="-255588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11" charset="2"/>
              <a:buChar char="l"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Total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number of new triangles 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≤ 2(k – 3) + 3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                                        where </a:t>
            </a:r>
            <a:r>
              <a:rPr kumimoji="0" lang="en-CA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is the 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expected valence </a:t>
            </a:r>
            <a:r>
              <a:rPr lang="en-CA" sz="20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of a site in a DT</a:t>
            </a:r>
            <a:r>
              <a:rPr lang="en-CA" sz="2000" kern="0" dirty="0" smtClean="0">
                <a:latin typeface="+mn-lt"/>
                <a:ea typeface="ＭＳ Ｐゴシック" charset="-128"/>
                <a:cs typeface="ＭＳ Ｐゴシック" charset="-128"/>
              </a:rPr>
              <a:t>. Exercise: </a:t>
            </a:r>
            <a:r>
              <a:rPr lang="en-CA" sz="2000" kern="0" dirty="0" err="1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lang="en-CA" sz="20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 = 6</a:t>
            </a:r>
            <a:r>
              <a:rPr lang="en-CA" sz="2000" kern="0" dirty="0" smtClean="0">
                <a:latin typeface="+mn-lt"/>
                <a:ea typeface="ＭＳ Ｐゴシック" charset="-128"/>
                <a:cs typeface="ＭＳ Ｐゴシック" charset="-128"/>
              </a:rPr>
              <a:t>.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57742" t="8861" r="3426" b="1565"/>
          <a:stretch>
            <a:fillRect/>
          </a:stretch>
        </p:blipFill>
        <p:spPr>
          <a:xfrm>
            <a:off x="6321247" y="2460054"/>
            <a:ext cx="2009997" cy="1493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4969" y="3043119"/>
            <a:ext cx="17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67" y="4118191"/>
            <a:ext cx="2022756" cy="1528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7893" y="4666165"/>
            <a:ext cx="16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</a:t>
            </a:r>
            <a:endParaRPr lang="en-US" i="1" dirty="0"/>
          </a:p>
        </p:txBody>
      </p:sp>
      <p:sp>
        <p:nvSpPr>
          <p:cNvPr id="14" name="Freeform 13"/>
          <p:cNvSpPr/>
          <p:nvPr/>
        </p:nvSpPr>
        <p:spPr bwMode="auto">
          <a:xfrm>
            <a:off x="6925397" y="4712441"/>
            <a:ext cx="327498" cy="814694"/>
          </a:xfrm>
          <a:custGeom>
            <a:avLst/>
            <a:gdLst>
              <a:gd name="connsiteX0" fmla="*/ 71890 w 327498"/>
              <a:gd name="connsiteY0" fmla="*/ 0 h 814694"/>
              <a:gd name="connsiteX1" fmla="*/ 0 w 327498"/>
              <a:gd name="connsiteY1" fmla="*/ 814694 h 814694"/>
              <a:gd name="connsiteX2" fmla="*/ 327498 w 327498"/>
              <a:gd name="connsiteY2" fmla="*/ 127795 h 814694"/>
              <a:gd name="connsiteX3" fmla="*/ 71890 w 327498"/>
              <a:gd name="connsiteY3" fmla="*/ 0 h 81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98" h="814694">
                <a:moveTo>
                  <a:pt x="71890" y="0"/>
                </a:moveTo>
                <a:lnTo>
                  <a:pt x="0" y="814694"/>
                </a:lnTo>
                <a:lnTo>
                  <a:pt x="327498" y="127795"/>
                </a:lnTo>
                <a:lnTo>
                  <a:pt x="71890" y="0"/>
                </a:lnTo>
                <a:close/>
              </a:path>
            </a:pathLst>
          </a:cu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949360" y="4832249"/>
            <a:ext cx="439327" cy="710860"/>
          </a:xfrm>
          <a:custGeom>
            <a:avLst/>
            <a:gdLst>
              <a:gd name="connsiteX0" fmla="*/ 311523 w 439327"/>
              <a:gd name="connsiteY0" fmla="*/ 0 h 710860"/>
              <a:gd name="connsiteX1" fmla="*/ 439327 w 439327"/>
              <a:gd name="connsiteY1" fmla="*/ 383385 h 710860"/>
              <a:gd name="connsiteX2" fmla="*/ 0 w 439327"/>
              <a:gd name="connsiteY2" fmla="*/ 710860 h 710860"/>
              <a:gd name="connsiteX3" fmla="*/ 311523 w 439327"/>
              <a:gd name="connsiteY3" fmla="*/ 0 h 71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27" h="710860">
                <a:moveTo>
                  <a:pt x="311523" y="0"/>
                </a:moveTo>
                <a:lnTo>
                  <a:pt x="439327" y="383385"/>
                </a:lnTo>
                <a:lnTo>
                  <a:pt x="0" y="710860"/>
                </a:lnTo>
                <a:lnTo>
                  <a:pt x="311523" y="0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2190751"/>
            <a:ext cx="8566150" cy="3973512"/>
          </a:xfrm>
        </p:spPr>
        <p:txBody>
          <a:bodyPr/>
          <a:lstStyle/>
          <a:p>
            <a:pPr marL="450850" eaLnBrk="1" hangingPunct="1">
              <a:lnSpc>
                <a:spcPct val="160000"/>
              </a:lnSpc>
            </a:pPr>
            <a:r>
              <a:rPr lang="en-CA" dirty="0" smtClean="0"/>
              <a:t>The incremental algorithm is simple to code</a:t>
            </a:r>
          </a:p>
          <a:p>
            <a:pPr marL="450850" eaLnBrk="1" hangingPunct="1">
              <a:lnSpc>
                <a:spcPct val="160000"/>
              </a:lnSpc>
            </a:pPr>
            <a:r>
              <a:rPr lang="en-CA" dirty="0" smtClean="0"/>
              <a:t>Adding randomization is a trivial matter</a:t>
            </a:r>
          </a:p>
          <a:p>
            <a:pPr marL="450850" eaLnBrk="1" hangingPunct="1">
              <a:lnSpc>
                <a:spcPct val="160000"/>
              </a:lnSpc>
            </a:pPr>
            <a:r>
              <a:rPr lang="en-CA" dirty="0" smtClean="0"/>
              <a:t>Point location idea is also meant for simplicity</a:t>
            </a:r>
          </a:p>
          <a:p>
            <a:pPr marL="800100" lvl="1" eaLnBrk="1" hangingPunct="1">
              <a:lnSpc>
                <a:spcPct val="160000"/>
              </a:lnSpc>
            </a:pPr>
            <a:r>
              <a:rPr lang="en-CA" dirty="0" smtClean="0"/>
              <a:t>No complex search data structures</a:t>
            </a:r>
          </a:p>
          <a:p>
            <a:pPr marL="450850" eaLnBrk="1" hangingPunct="1">
              <a:lnSpc>
                <a:spcPct val="160000"/>
              </a:lnSpc>
            </a:pPr>
            <a:r>
              <a:rPr lang="en-CA" dirty="0" smtClean="0"/>
              <a:t>But simple algorithm ≠ simple analysis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Striving for simplicity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150" y="1555750"/>
            <a:ext cx="7277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Reference: </a:t>
            </a:r>
            <a:r>
              <a:rPr lang="en-US" dirty="0" err="1" smtClean="0"/>
              <a:t>Guibas</a:t>
            </a:r>
            <a:r>
              <a:rPr lang="en-US" dirty="0" smtClean="0"/>
              <a:t>, Knuth, and </a:t>
            </a:r>
            <a:r>
              <a:rPr lang="en-US" dirty="0" err="1" smtClean="0"/>
              <a:t>Sharir</a:t>
            </a:r>
            <a:r>
              <a:rPr lang="en-US" dirty="0" smtClean="0"/>
              <a:t>, “Randomized Incremental Construction of Delaunay and </a:t>
            </a:r>
            <a:r>
              <a:rPr lang="en-US" dirty="0" err="1" smtClean="0"/>
              <a:t>Voronoi</a:t>
            </a:r>
            <a:r>
              <a:rPr lang="en-US" dirty="0" smtClean="0"/>
              <a:t> Diagrams,” </a:t>
            </a:r>
            <a:r>
              <a:rPr lang="en-US" i="1" dirty="0" err="1" smtClean="0"/>
              <a:t>Algorithmica</a:t>
            </a:r>
            <a:r>
              <a:rPr lang="en-US" dirty="0" smtClean="0"/>
              <a:t>, 1992.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528050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Keep track of all triangles arising during the whole process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Maintain </a:t>
            </a:r>
            <a:r>
              <a:rPr lang="en-CA" sz="2400" dirty="0" smtClean="0">
                <a:solidFill>
                  <a:srgbClr val="0000FF"/>
                </a:solidFill>
              </a:rPr>
              <a:t>pointers between old and newly created triangles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400" dirty="0" smtClean="0"/>
          </a:p>
          <a:p>
            <a:pPr marL="365125" indent="-255588" eaLnBrk="1" hangingPunct="1">
              <a:lnSpc>
                <a:spcPct val="160000"/>
              </a:lnSpc>
            </a:pPr>
            <a:endParaRPr lang="en-CA" sz="2400" dirty="0" smtClean="0"/>
          </a:p>
          <a:p>
            <a:pPr marL="365125" indent="-255588" eaLnBrk="1" hangingPunct="1">
              <a:lnSpc>
                <a:spcPct val="160000"/>
              </a:lnSpc>
            </a:pPr>
            <a:endParaRPr lang="en-CA" sz="2400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To locate a point, trace in </a:t>
            </a:r>
            <a:r>
              <a:rPr lang="en-CA" sz="2400" dirty="0" smtClean="0">
                <a:solidFill>
                  <a:srgbClr val="0000FF"/>
                </a:solidFill>
              </a:rPr>
              <a:t>“top-down” </a:t>
            </a:r>
            <a:r>
              <a:rPr lang="en-CA" sz="2400" dirty="0" smtClean="0"/>
              <a:t>manner the </a:t>
            </a:r>
            <a:r>
              <a:rPr lang="en-CA" sz="2400" dirty="0" smtClean="0">
                <a:solidFill>
                  <a:srgbClr val="0000FF"/>
                </a:solidFill>
              </a:rPr>
              <a:t>stacked triangles in chronological order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Point location: the elegant idea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997200" y="2838450"/>
            <a:ext cx="5797549" cy="2038350"/>
            <a:chOff x="2997200" y="2838450"/>
            <a:chExt cx="5797549" cy="203835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5306" y="2838450"/>
              <a:ext cx="3159443" cy="203835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997200" y="3949700"/>
              <a:ext cx="320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Like stacking paper triangles on top of each other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If a new site is </a:t>
            </a:r>
            <a:r>
              <a:rPr lang="en-CA" sz="2000" dirty="0" smtClean="0">
                <a:solidFill>
                  <a:srgbClr val="0000FF"/>
                </a:solidFill>
              </a:rPr>
              <a:t>inserted</a:t>
            </a:r>
            <a:r>
              <a:rPr lang="en-CA" sz="2000" dirty="0" smtClean="0"/>
              <a:t>, there are three</a:t>
            </a:r>
            <a:r>
              <a:rPr lang="en-CA" sz="2000" dirty="0" smtClean="0"/>
              <a:t> new triangles</a:t>
            </a: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  <a:buNone/>
            </a:pPr>
            <a:endParaRPr lang="en-CA" sz="2000" dirty="0" smtClean="0">
              <a:solidFill>
                <a:srgbClr val="0000FF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070362" y="2324272"/>
            <a:ext cx="2907548" cy="1429707"/>
          </a:xfrm>
          <a:custGeom>
            <a:avLst/>
            <a:gdLst>
              <a:gd name="connsiteX0" fmla="*/ 0 w 2907548"/>
              <a:gd name="connsiteY0" fmla="*/ 175718 h 1429707"/>
              <a:gd name="connsiteX1" fmla="*/ 1949016 w 2907548"/>
              <a:gd name="connsiteY1" fmla="*/ 1429707 h 1429707"/>
              <a:gd name="connsiteX2" fmla="*/ 2907548 w 2907548"/>
              <a:gd name="connsiteY2" fmla="*/ 0 h 1429707"/>
              <a:gd name="connsiteX3" fmla="*/ 0 w 2907548"/>
              <a:gd name="connsiteY3" fmla="*/ 175718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8" h="1429707">
                <a:moveTo>
                  <a:pt x="0" y="175718"/>
                </a:moveTo>
                <a:lnTo>
                  <a:pt x="1949016" y="1429707"/>
                </a:lnTo>
                <a:lnTo>
                  <a:pt x="2907548" y="0"/>
                </a:lnTo>
                <a:lnTo>
                  <a:pt x="0" y="175718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cxnSp>
        <p:nvCxnSpPr>
          <p:cNvPr id="27" name="Straight Connector 26"/>
          <p:cNvCxnSpPr>
            <a:stCxn id="15" idx="0"/>
            <a:endCxn id="16" idx="6"/>
          </p:cNvCxnSpPr>
          <p:nvPr/>
        </p:nvCxnSpPr>
        <p:spPr bwMode="auto">
          <a:xfrm>
            <a:off x="1070362" y="2499990"/>
            <a:ext cx="1701395" cy="395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5" idx="2"/>
            <a:endCxn id="16" idx="3"/>
          </p:cNvCxnSpPr>
          <p:nvPr/>
        </p:nvCxnSpPr>
        <p:spPr bwMode="auto">
          <a:xfrm flipH="1">
            <a:off x="2628579" y="2324272"/>
            <a:ext cx="1349331" cy="6303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5" idx="1"/>
            <a:endCxn id="16" idx="1"/>
          </p:cNvCxnSpPr>
          <p:nvPr/>
        </p:nvCxnSpPr>
        <p:spPr bwMode="auto">
          <a:xfrm flipH="1" flipV="1">
            <a:off x="2628579" y="2836055"/>
            <a:ext cx="390799" cy="9179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Stacking the triangles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04013" y="2811491"/>
            <a:ext cx="167744" cy="1677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064879" y="2420761"/>
            <a:ext cx="2907548" cy="1429707"/>
          </a:xfrm>
          <a:custGeom>
            <a:avLst/>
            <a:gdLst>
              <a:gd name="connsiteX0" fmla="*/ 0 w 2907548"/>
              <a:gd name="connsiteY0" fmla="*/ 175718 h 1429707"/>
              <a:gd name="connsiteX1" fmla="*/ 1949016 w 2907548"/>
              <a:gd name="connsiteY1" fmla="*/ 1429707 h 1429707"/>
              <a:gd name="connsiteX2" fmla="*/ 2907548 w 2907548"/>
              <a:gd name="connsiteY2" fmla="*/ 0 h 1429707"/>
              <a:gd name="connsiteX3" fmla="*/ 0 w 2907548"/>
              <a:gd name="connsiteY3" fmla="*/ 175718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8" h="1429707">
                <a:moveTo>
                  <a:pt x="0" y="175718"/>
                </a:moveTo>
                <a:lnTo>
                  <a:pt x="1949016" y="1429707"/>
                </a:lnTo>
                <a:lnTo>
                  <a:pt x="2907548" y="0"/>
                </a:lnTo>
                <a:lnTo>
                  <a:pt x="0" y="175718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53508" y="2499990"/>
            <a:ext cx="1286031" cy="1429707"/>
          </a:xfrm>
          <a:custGeom>
            <a:avLst/>
            <a:gdLst>
              <a:gd name="connsiteX0" fmla="*/ 0 w 1286031"/>
              <a:gd name="connsiteY0" fmla="*/ 583065 h 1429707"/>
              <a:gd name="connsiteX1" fmla="*/ 1286031 w 1286031"/>
              <a:gd name="connsiteY1" fmla="*/ 0 h 1429707"/>
              <a:gd name="connsiteX2" fmla="*/ 319510 w 1286031"/>
              <a:gd name="connsiteY2" fmla="*/ 1429707 h 1429707"/>
              <a:gd name="connsiteX3" fmla="*/ 0 w 1286031"/>
              <a:gd name="connsiteY3" fmla="*/ 583065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31" h="1429707">
                <a:moveTo>
                  <a:pt x="0" y="583065"/>
                </a:moveTo>
                <a:lnTo>
                  <a:pt x="1286031" y="0"/>
                </a:lnTo>
                <a:lnTo>
                  <a:pt x="319510" y="1429707"/>
                </a:lnTo>
                <a:lnTo>
                  <a:pt x="0" y="583065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032294" y="2188489"/>
            <a:ext cx="2891573" cy="599039"/>
          </a:xfrm>
          <a:custGeom>
            <a:avLst/>
            <a:gdLst>
              <a:gd name="connsiteX0" fmla="*/ 0 w 2891573"/>
              <a:gd name="connsiteY0" fmla="*/ 159744 h 599039"/>
              <a:gd name="connsiteX1" fmla="*/ 2891573 w 2891573"/>
              <a:gd name="connsiteY1" fmla="*/ 0 h 599039"/>
              <a:gd name="connsiteX2" fmla="*/ 1621517 w 2891573"/>
              <a:gd name="connsiteY2" fmla="*/ 599039 h 599039"/>
              <a:gd name="connsiteX3" fmla="*/ 0 w 2891573"/>
              <a:gd name="connsiteY3" fmla="*/ 159744 h 5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573" h="599039">
                <a:moveTo>
                  <a:pt x="0" y="159744"/>
                </a:moveTo>
                <a:lnTo>
                  <a:pt x="2891573" y="0"/>
                </a:lnTo>
                <a:lnTo>
                  <a:pt x="1621517" y="599039"/>
                </a:lnTo>
                <a:lnTo>
                  <a:pt x="0" y="159744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800650" y="2739605"/>
            <a:ext cx="1941028" cy="1238015"/>
          </a:xfrm>
          <a:custGeom>
            <a:avLst/>
            <a:gdLst>
              <a:gd name="connsiteX0" fmla="*/ 0 w 1941028"/>
              <a:gd name="connsiteY0" fmla="*/ 0 h 1238015"/>
              <a:gd name="connsiteX1" fmla="*/ 1941028 w 1941028"/>
              <a:gd name="connsiteY1" fmla="*/ 1238015 h 1238015"/>
              <a:gd name="connsiteX2" fmla="*/ 1605542 w 1941028"/>
              <a:gd name="connsiteY2" fmla="*/ 359424 h 1238015"/>
              <a:gd name="connsiteX3" fmla="*/ 0 w 1941028"/>
              <a:gd name="connsiteY3" fmla="*/ 0 h 12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28" h="1238015">
                <a:moveTo>
                  <a:pt x="0" y="0"/>
                </a:moveTo>
                <a:lnTo>
                  <a:pt x="1941028" y="1238015"/>
                </a:lnTo>
                <a:lnTo>
                  <a:pt x="1605542" y="359424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669788" y="2394825"/>
            <a:ext cx="432671" cy="576409"/>
          </a:xfrm>
          <a:custGeom>
            <a:avLst/>
            <a:gdLst>
              <a:gd name="connsiteX0" fmla="*/ 0 w 432671"/>
              <a:gd name="connsiteY0" fmla="*/ 576409 h 576409"/>
              <a:gd name="connsiteX1" fmla="*/ 391401 w 432671"/>
              <a:gd name="connsiteY1" fmla="*/ 352768 h 576409"/>
              <a:gd name="connsiteX2" fmla="*/ 247621 w 432671"/>
              <a:gd name="connsiteY2" fmla="*/ 33280 h 576409"/>
              <a:gd name="connsiteX3" fmla="*/ 0 w 432671"/>
              <a:gd name="connsiteY3" fmla="*/ 153088 h 5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671" h="576409">
                <a:moveTo>
                  <a:pt x="0" y="576409"/>
                </a:moveTo>
                <a:cubicBezTo>
                  <a:pt x="175065" y="509849"/>
                  <a:pt x="350131" y="443289"/>
                  <a:pt x="391401" y="352768"/>
                </a:cubicBezTo>
                <a:cubicBezTo>
                  <a:pt x="432671" y="262247"/>
                  <a:pt x="312854" y="66560"/>
                  <a:pt x="247621" y="33280"/>
                </a:cubicBezTo>
                <a:cubicBezTo>
                  <a:pt x="182388" y="0"/>
                  <a:pt x="0" y="153088"/>
                  <a:pt x="0" y="153088"/>
                </a:cubicBez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677776" y="2963247"/>
            <a:ext cx="757507" cy="529817"/>
          </a:xfrm>
          <a:custGeom>
            <a:avLst/>
            <a:gdLst>
              <a:gd name="connsiteX0" fmla="*/ 0 w 757507"/>
              <a:gd name="connsiteY0" fmla="*/ 0 h 529817"/>
              <a:gd name="connsiteX1" fmla="*/ 223658 w 757507"/>
              <a:gd name="connsiteY1" fmla="*/ 471244 h 529817"/>
              <a:gd name="connsiteX2" fmla="*/ 694936 w 757507"/>
              <a:gd name="connsiteY2" fmla="*/ 351436 h 529817"/>
              <a:gd name="connsiteX3" fmla="*/ 599083 w 757507"/>
              <a:gd name="connsiteY3" fmla="*/ 127795 h 5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507" h="529817">
                <a:moveTo>
                  <a:pt x="0" y="0"/>
                </a:moveTo>
                <a:cubicBezTo>
                  <a:pt x="53917" y="206335"/>
                  <a:pt x="107835" y="412671"/>
                  <a:pt x="223658" y="471244"/>
                </a:cubicBezTo>
                <a:cubicBezTo>
                  <a:pt x="339481" y="529817"/>
                  <a:pt x="632365" y="408677"/>
                  <a:pt x="694936" y="351436"/>
                </a:cubicBezTo>
                <a:cubicBezTo>
                  <a:pt x="757507" y="294195"/>
                  <a:pt x="678295" y="210995"/>
                  <a:pt x="599083" y="12779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744538" y="2731619"/>
            <a:ext cx="933238" cy="439295"/>
          </a:xfrm>
          <a:custGeom>
            <a:avLst/>
            <a:gdLst>
              <a:gd name="connsiteX0" fmla="*/ 933238 w 933238"/>
              <a:gd name="connsiteY0" fmla="*/ 239615 h 439295"/>
              <a:gd name="connsiteX1" fmla="*/ 326167 w 933238"/>
              <a:gd name="connsiteY1" fmla="*/ 15974 h 439295"/>
              <a:gd name="connsiteX2" fmla="*/ 30620 w 933238"/>
              <a:gd name="connsiteY2" fmla="*/ 143769 h 439295"/>
              <a:gd name="connsiteX3" fmla="*/ 142449 w 933238"/>
              <a:gd name="connsiteY3" fmla="*/ 439295 h 43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238" h="439295">
                <a:moveTo>
                  <a:pt x="933238" y="239615"/>
                </a:moveTo>
                <a:cubicBezTo>
                  <a:pt x="704920" y="135781"/>
                  <a:pt x="476603" y="31948"/>
                  <a:pt x="326167" y="15974"/>
                </a:cubicBezTo>
                <a:cubicBezTo>
                  <a:pt x="175731" y="0"/>
                  <a:pt x="61240" y="73216"/>
                  <a:pt x="30620" y="143769"/>
                </a:cubicBezTo>
                <a:cubicBezTo>
                  <a:pt x="0" y="214323"/>
                  <a:pt x="142449" y="439295"/>
                  <a:pt x="142449" y="43929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116" y="2460055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293466" y="2764210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72277" y="3132266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832970" y="2262305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If a new site is </a:t>
            </a:r>
            <a:r>
              <a:rPr lang="en-CA" sz="2000" dirty="0" smtClean="0">
                <a:solidFill>
                  <a:srgbClr val="0000FF"/>
                </a:solidFill>
              </a:rPr>
              <a:t>inserted</a:t>
            </a:r>
            <a:r>
              <a:rPr lang="en-CA" sz="2000" dirty="0" smtClean="0"/>
              <a:t>, there are three</a:t>
            </a:r>
            <a:r>
              <a:rPr lang="en-CA" sz="2000" dirty="0" smtClean="0"/>
              <a:t> </a:t>
            </a:r>
            <a:r>
              <a:rPr lang="en-CA" sz="2000" dirty="0" smtClean="0"/>
              <a:t>new triangles</a:t>
            </a: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  <a:buNone/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When an edge is </a:t>
            </a:r>
            <a:r>
              <a:rPr lang="en-CA" sz="2000" dirty="0" smtClean="0">
                <a:solidFill>
                  <a:srgbClr val="0000FF"/>
                </a:solidFill>
              </a:rPr>
              <a:t>flipped</a:t>
            </a:r>
            <a:r>
              <a:rPr lang="en-CA" sz="2000" dirty="0" smtClean="0"/>
              <a:t>, two new triangles</a:t>
            </a:r>
            <a:endParaRPr lang="en-CA" sz="2000" dirty="0" smtClean="0"/>
          </a:p>
        </p:txBody>
      </p:sp>
      <p:sp>
        <p:nvSpPr>
          <p:cNvPr id="15" name="Freeform 14"/>
          <p:cNvSpPr/>
          <p:nvPr/>
        </p:nvSpPr>
        <p:spPr bwMode="auto">
          <a:xfrm>
            <a:off x="1070362" y="2324272"/>
            <a:ext cx="2907548" cy="1429707"/>
          </a:xfrm>
          <a:custGeom>
            <a:avLst/>
            <a:gdLst>
              <a:gd name="connsiteX0" fmla="*/ 0 w 2907548"/>
              <a:gd name="connsiteY0" fmla="*/ 175718 h 1429707"/>
              <a:gd name="connsiteX1" fmla="*/ 1949016 w 2907548"/>
              <a:gd name="connsiteY1" fmla="*/ 1429707 h 1429707"/>
              <a:gd name="connsiteX2" fmla="*/ 2907548 w 2907548"/>
              <a:gd name="connsiteY2" fmla="*/ 0 h 1429707"/>
              <a:gd name="connsiteX3" fmla="*/ 0 w 2907548"/>
              <a:gd name="connsiteY3" fmla="*/ 175718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8" h="1429707">
                <a:moveTo>
                  <a:pt x="0" y="175718"/>
                </a:moveTo>
                <a:lnTo>
                  <a:pt x="1949016" y="1429707"/>
                </a:lnTo>
                <a:lnTo>
                  <a:pt x="2907548" y="0"/>
                </a:lnTo>
                <a:lnTo>
                  <a:pt x="0" y="175718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cxnSp>
        <p:nvCxnSpPr>
          <p:cNvPr id="27" name="Straight Connector 26"/>
          <p:cNvCxnSpPr>
            <a:stCxn id="15" idx="0"/>
            <a:endCxn id="16" idx="6"/>
          </p:cNvCxnSpPr>
          <p:nvPr/>
        </p:nvCxnSpPr>
        <p:spPr bwMode="auto">
          <a:xfrm>
            <a:off x="1070362" y="2499990"/>
            <a:ext cx="1701395" cy="395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5" idx="2"/>
            <a:endCxn id="16" idx="3"/>
          </p:cNvCxnSpPr>
          <p:nvPr/>
        </p:nvCxnSpPr>
        <p:spPr bwMode="auto">
          <a:xfrm flipH="1">
            <a:off x="2628579" y="2324272"/>
            <a:ext cx="1349331" cy="6303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5" idx="1"/>
            <a:endCxn id="16" idx="1"/>
          </p:cNvCxnSpPr>
          <p:nvPr/>
        </p:nvCxnSpPr>
        <p:spPr bwMode="auto">
          <a:xfrm flipH="1" flipV="1">
            <a:off x="2628579" y="2836055"/>
            <a:ext cx="390799" cy="9179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Stacking the triangles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04013" y="2811491"/>
            <a:ext cx="167744" cy="1677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1278043" y="4464839"/>
            <a:ext cx="2803708" cy="1597437"/>
          </a:xfrm>
          <a:custGeom>
            <a:avLst/>
            <a:gdLst>
              <a:gd name="connsiteX0" fmla="*/ 0 w 2803708"/>
              <a:gd name="connsiteY0" fmla="*/ 1230027 h 1597437"/>
              <a:gd name="connsiteX1" fmla="*/ 1565603 w 2803708"/>
              <a:gd name="connsiteY1" fmla="*/ 0 h 1597437"/>
              <a:gd name="connsiteX2" fmla="*/ 2803708 w 2803708"/>
              <a:gd name="connsiteY2" fmla="*/ 774757 h 1597437"/>
              <a:gd name="connsiteX3" fmla="*/ 1845175 w 2803708"/>
              <a:gd name="connsiteY3" fmla="*/ 1597437 h 1597437"/>
              <a:gd name="connsiteX4" fmla="*/ 0 w 2803708"/>
              <a:gd name="connsiteY4" fmla="*/ 1230027 h 15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708" h="1597437">
                <a:moveTo>
                  <a:pt x="0" y="1230027"/>
                </a:moveTo>
                <a:lnTo>
                  <a:pt x="1565603" y="0"/>
                </a:lnTo>
                <a:lnTo>
                  <a:pt x="2803708" y="774757"/>
                </a:lnTo>
                <a:lnTo>
                  <a:pt x="1845175" y="1597437"/>
                </a:lnTo>
                <a:lnTo>
                  <a:pt x="0" y="1230027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cxnSp>
        <p:nvCxnSpPr>
          <p:cNvPr id="35" name="Straight Connector 34"/>
          <p:cNvCxnSpPr>
            <a:stCxn id="33" idx="0"/>
            <a:endCxn id="33" idx="2"/>
          </p:cNvCxnSpPr>
          <p:nvPr/>
        </p:nvCxnSpPr>
        <p:spPr bwMode="auto">
          <a:xfrm flipV="1">
            <a:off x="1278043" y="5239596"/>
            <a:ext cx="2803708" cy="455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3" idx="1"/>
            <a:endCxn id="33" idx="3"/>
          </p:cNvCxnSpPr>
          <p:nvPr/>
        </p:nvCxnSpPr>
        <p:spPr bwMode="auto">
          <a:xfrm>
            <a:off x="2843646" y="4464839"/>
            <a:ext cx="279572" cy="15974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reeform 37"/>
          <p:cNvSpPr/>
          <p:nvPr/>
        </p:nvSpPr>
        <p:spPr bwMode="auto">
          <a:xfrm>
            <a:off x="5064879" y="2420761"/>
            <a:ext cx="2907548" cy="1429707"/>
          </a:xfrm>
          <a:custGeom>
            <a:avLst/>
            <a:gdLst>
              <a:gd name="connsiteX0" fmla="*/ 0 w 2907548"/>
              <a:gd name="connsiteY0" fmla="*/ 175718 h 1429707"/>
              <a:gd name="connsiteX1" fmla="*/ 1949016 w 2907548"/>
              <a:gd name="connsiteY1" fmla="*/ 1429707 h 1429707"/>
              <a:gd name="connsiteX2" fmla="*/ 2907548 w 2907548"/>
              <a:gd name="connsiteY2" fmla="*/ 0 h 1429707"/>
              <a:gd name="connsiteX3" fmla="*/ 0 w 2907548"/>
              <a:gd name="connsiteY3" fmla="*/ 175718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8" h="1429707">
                <a:moveTo>
                  <a:pt x="0" y="175718"/>
                </a:moveTo>
                <a:lnTo>
                  <a:pt x="1949016" y="1429707"/>
                </a:lnTo>
                <a:lnTo>
                  <a:pt x="2907548" y="0"/>
                </a:lnTo>
                <a:lnTo>
                  <a:pt x="0" y="175718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53508" y="2499990"/>
            <a:ext cx="1286031" cy="1429707"/>
          </a:xfrm>
          <a:custGeom>
            <a:avLst/>
            <a:gdLst>
              <a:gd name="connsiteX0" fmla="*/ 0 w 1286031"/>
              <a:gd name="connsiteY0" fmla="*/ 583065 h 1429707"/>
              <a:gd name="connsiteX1" fmla="*/ 1286031 w 1286031"/>
              <a:gd name="connsiteY1" fmla="*/ 0 h 1429707"/>
              <a:gd name="connsiteX2" fmla="*/ 319510 w 1286031"/>
              <a:gd name="connsiteY2" fmla="*/ 1429707 h 1429707"/>
              <a:gd name="connsiteX3" fmla="*/ 0 w 1286031"/>
              <a:gd name="connsiteY3" fmla="*/ 583065 h 142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31" h="1429707">
                <a:moveTo>
                  <a:pt x="0" y="583065"/>
                </a:moveTo>
                <a:lnTo>
                  <a:pt x="1286031" y="0"/>
                </a:lnTo>
                <a:lnTo>
                  <a:pt x="319510" y="1429707"/>
                </a:lnTo>
                <a:lnTo>
                  <a:pt x="0" y="583065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032294" y="2188489"/>
            <a:ext cx="2891573" cy="599039"/>
          </a:xfrm>
          <a:custGeom>
            <a:avLst/>
            <a:gdLst>
              <a:gd name="connsiteX0" fmla="*/ 0 w 2891573"/>
              <a:gd name="connsiteY0" fmla="*/ 159744 h 599039"/>
              <a:gd name="connsiteX1" fmla="*/ 2891573 w 2891573"/>
              <a:gd name="connsiteY1" fmla="*/ 0 h 599039"/>
              <a:gd name="connsiteX2" fmla="*/ 1621517 w 2891573"/>
              <a:gd name="connsiteY2" fmla="*/ 599039 h 599039"/>
              <a:gd name="connsiteX3" fmla="*/ 0 w 2891573"/>
              <a:gd name="connsiteY3" fmla="*/ 159744 h 5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573" h="599039">
                <a:moveTo>
                  <a:pt x="0" y="159744"/>
                </a:moveTo>
                <a:lnTo>
                  <a:pt x="2891573" y="0"/>
                </a:lnTo>
                <a:lnTo>
                  <a:pt x="1621517" y="599039"/>
                </a:lnTo>
                <a:lnTo>
                  <a:pt x="0" y="159744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800650" y="2739605"/>
            <a:ext cx="1941028" cy="1238015"/>
          </a:xfrm>
          <a:custGeom>
            <a:avLst/>
            <a:gdLst>
              <a:gd name="connsiteX0" fmla="*/ 0 w 1941028"/>
              <a:gd name="connsiteY0" fmla="*/ 0 h 1238015"/>
              <a:gd name="connsiteX1" fmla="*/ 1941028 w 1941028"/>
              <a:gd name="connsiteY1" fmla="*/ 1238015 h 1238015"/>
              <a:gd name="connsiteX2" fmla="*/ 1605542 w 1941028"/>
              <a:gd name="connsiteY2" fmla="*/ 359424 h 1238015"/>
              <a:gd name="connsiteX3" fmla="*/ 0 w 1941028"/>
              <a:gd name="connsiteY3" fmla="*/ 0 h 12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28" h="1238015">
                <a:moveTo>
                  <a:pt x="0" y="0"/>
                </a:moveTo>
                <a:lnTo>
                  <a:pt x="1941028" y="1238015"/>
                </a:lnTo>
                <a:lnTo>
                  <a:pt x="1605542" y="359424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669788" y="2394825"/>
            <a:ext cx="432671" cy="576409"/>
          </a:xfrm>
          <a:custGeom>
            <a:avLst/>
            <a:gdLst>
              <a:gd name="connsiteX0" fmla="*/ 0 w 432671"/>
              <a:gd name="connsiteY0" fmla="*/ 576409 h 576409"/>
              <a:gd name="connsiteX1" fmla="*/ 391401 w 432671"/>
              <a:gd name="connsiteY1" fmla="*/ 352768 h 576409"/>
              <a:gd name="connsiteX2" fmla="*/ 247621 w 432671"/>
              <a:gd name="connsiteY2" fmla="*/ 33280 h 576409"/>
              <a:gd name="connsiteX3" fmla="*/ 0 w 432671"/>
              <a:gd name="connsiteY3" fmla="*/ 153088 h 5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671" h="576409">
                <a:moveTo>
                  <a:pt x="0" y="576409"/>
                </a:moveTo>
                <a:cubicBezTo>
                  <a:pt x="175065" y="509849"/>
                  <a:pt x="350131" y="443289"/>
                  <a:pt x="391401" y="352768"/>
                </a:cubicBezTo>
                <a:cubicBezTo>
                  <a:pt x="432671" y="262247"/>
                  <a:pt x="312854" y="66560"/>
                  <a:pt x="247621" y="33280"/>
                </a:cubicBezTo>
                <a:cubicBezTo>
                  <a:pt x="182388" y="0"/>
                  <a:pt x="0" y="153088"/>
                  <a:pt x="0" y="153088"/>
                </a:cubicBez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677776" y="2963247"/>
            <a:ext cx="757507" cy="529817"/>
          </a:xfrm>
          <a:custGeom>
            <a:avLst/>
            <a:gdLst>
              <a:gd name="connsiteX0" fmla="*/ 0 w 757507"/>
              <a:gd name="connsiteY0" fmla="*/ 0 h 529817"/>
              <a:gd name="connsiteX1" fmla="*/ 223658 w 757507"/>
              <a:gd name="connsiteY1" fmla="*/ 471244 h 529817"/>
              <a:gd name="connsiteX2" fmla="*/ 694936 w 757507"/>
              <a:gd name="connsiteY2" fmla="*/ 351436 h 529817"/>
              <a:gd name="connsiteX3" fmla="*/ 599083 w 757507"/>
              <a:gd name="connsiteY3" fmla="*/ 127795 h 5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507" h="529817">
                <a:moveTo>
                  <a:pt x="0" y="0"/>
                </a:moveTo>
                <a:cubicBezTo>
                  <a:pt x="53917" y="206335"/>
                  <a:pt x="107835" y="412671"/>
                  <a:pt x="223658" y="471244"/>
                </a:cubicBezTo>
                <a:cubicBezTo>
                  <a:pt x="339481" y="529817"/>
                  <a:pt x="632365" y="408677"/>
                  <a:pt x="694936" y="351436"/>
                </a:cubicBezTo>
                <a:cubicBezTo>
                  <a:pt x="757507" y="294195"/>
                  <a:pt x="678295" y="210995"/>
                  <a:pt x="599083" y="12779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744538" y="2731619"/>
            <a:ext cx="933238" cy="439295"/>
          </a:xfrm>
          <a:custGeom>
            <a:avLst/>
            <a:gdLst>
              <a:gd name="connsiteX0" fmla="*/ 933238 w 933238"/>
              <a:gd name="connsiteY0" fmla="*/ 239615 h 439295"/>
              <a:gd name="connsiteX1" fmla="*/ 326167 w 933238"/>
              <a:gd name="connsiteY1" fmla="*/ 15974 h 439295"/>
              <a:gd name="connsiteX2" fmla="*/ 30620 w 933238"/>
              <a:gd name="connsiteY2" fmla="*/ 143769 h 439295"/>
              <a:gd name="connsiteX3" fmla="*/ 142449 w 933238"/>
              <a:gd name="connsiteY3" fmla="*/ 439295 h 43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238" h="439295">
                <a:moveTo>
                  <a:pt x="933238" y="239615"/>
                </a:moveTo>
                <a:cubicBezTo>
                  <a:pt x="704920" y="135781"/>
                  <a:pt x="476603" y="31948"/>
                  <a:pt x="326167" y="15974"/>
                </a:cubicBezTo>
                <a:cubicBezTo>
                  <a:pt x="175731" y="0"/>
                  <a:pt x="61240" y="73216"/>
                  <a:pt x="30620" y="143769"/>
                </a:cubicBezTo>
                <a:cubicBezTo>
                  <a:pt x="0" y="214323"/>
                  <a:pt x="142449" y="439295"/>
                  <a:pt x="142449" y="43929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4736747" y="3961645"/>
            <a:ext cx="2771757" cy="1238015"/>
          </a:xfrm>
          <a:custGeom>
            <a:avLst/>
            <a:gdLst>
              <a:gd name="connsiteX0" fmla="*/ 0 w 2771757"/>
              <a:gd name="connsiteY0" fmla="*/ 1238015 h 1238015"/>
              <a:gd name="connsiteX1" fmla="*/ 1573591 w 2771757"/>
              <a:gd name="connsiteY1" fmla="*/ 0 h 1238015"/>
              <a:gd name="connsiteX2" fmla="*/ 2771757 w 2771757"/>
              <a:gd name="connsiteY2" fmla="*/ 758783 h 1238015"/>
              <a:gd name="connsiteX3" fmla="*/ 0 w 2771757"/>
              <a:gd name="connsiteY3" fmla="*/ 1238015 h 12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57" h="1238015">
                <a:moveTo>
                  <a:pt x="0" y="1238015"/>
                </a:moveTo>
                <a:lnTo>
                  <a:pt x="1573591" y="0"/>
                </a:lnTo>
                <a:lnTo>
                  <a:pt x="2771757" y="758783"/>
                </a:lnTo>
                <a:lnTo>
                  <a:pt x="0" y="1238015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942900" y="5239596"/>
            <a:ext cx="2811695" cy="822680"/>
          </a:xfrm>
          <a:custGeom>
            <a:avLst/>
            <a:gdLst>
              <a:gd name="connsiteX0" fmla="*/ 0 w 2811695"/>
              <a:gd name="connsiteY0" fmla="*/ 455270 h 822680"/>
              <a:gd name="connsiteX1" fmla="*/ 2811695 w 2811695"/>
              <a:gd name="connsiteY1" fmla="*/ 0 h 822680"/>
              <a:gd name="connsiteX2" fmla="*/ 1829200 w 2811695"/>
              <a:gd name="connsiteY2" fmla="*/ 822680 h 822680"/>
              <a:gd name="connsiteX3" fmla="*/ 0 w 2811695"/>
              <a:gd name="connsiteY3" fmla="*/ 455270 h 8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695" h="822680">
                <a:moveTo>
                  <a:pt x="0" y="455270"/>
                </a:moveTo>
                <a:lnTo>
                  <a:pt x="2811695" y="0"/>
                </a:lnTo>
                <a:lnTo>
                  <a:pt x="1829200" y="822680"/>
                </a:lnTo>
                <a:lnTo>
                  <a:pt x="0" y="45527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4569005" y="4528736"/>
            <a:ext cx="1861150" cy="1573476"/>
          </a:xfrm>
          <a:custGeom>
            <a:avLst/>
            <a:gdLst>
              <a:gd name="connsiteX0" fmla="*/ 1557615 w 1861150"/>
              <a:gd name="connsiteY0" fmla="*/ 0 h 1573476"/>
              <a:gd name="connsiteX1" fmla="*/ 0 w 1861150"/>
              <a:gd name="connsiteY1" fmla="*/ 1214052 h 1573476"/>
              <a:gd name="connsiteX2" fmla="*/ 1861150 w 1861150"/>
              <a:gd name="connsiteY2" fmla="*/ 1573476 h 1573476"/>
              <a:gd name="connsiteX3" fmla="*/ 1557615 w 1861150"/>
              <a:gd name="connsiteY3" fmla="*/ 0 h 15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150" h="1573476">
                <a:moveTo>
                  <a:pt x="1557615" y="0"/>
                </a:moveTo>
                <a:lnTo>
                  <a:pt x="0" y="1214052"/>
                </a:lnTo>
                <a:lnTo>
                  <a:pt x="1861150" y="1573476"/>
                </a:lnTo>
                <a:lnTo>
                  <a:pt x="1557615" y="0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133079" y="4089441"/>
            <a:ext cx="1222129" cy="1573476"/>
          </a:xfrm>
          <a:custGeom>
            <a:avLst/>
            <a:gdLst>
              <a:gd name="connsiteX0" fmla="*/ 0 w 1222129"/>
              <a:gd name="connsiteY0" fmla="*/ 0 h 1573476"/>
              <a:gd name="connsiteX1" fmla="*/ 1222129 w 1222129"/>
              <a:gd name="connsiteY1" fmla="*/ 774757 h 1573476"/>
              <a:gd name="connsiteX2" fmla="*/ 263596 w 1222129"/>
              <a:gd name="connsiteY2" fmla="*/ 1573476 h 1573476"/>
              <a:gd name="connsiteX3" fmla="*/ 0 w 1222129"/>
              <a:gd name="connsiteY3" fmla="*/ 0 h 15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129" h="1573476">
                <a:moveTo>
                  <a:pt x="0" y="0"/>
                </a:moveTo>
                <a:lnTo>
                  <a:pt x="1222129" y="774757"/>
                </a:lnTo>
                <a:lnTo>
                  <a:pt x="263596" y="157347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990828" y="4400941"/>
            <a:ext cx="523199" cy="750796"/>
          </a:xfrm>
          <a:custGeom>
            <a:avLst/>
            <a:gdLst>
              <a:gd name="connsiteX0" fmla="*/ 407376 w 523199"/>
              <a:gd name="connsiteY0" fmla="*/ 0 h 750796"/>
              <a:gd name="connsiteX1" fmla="*/ 455303 w 523199"/>
              <a:gd name="connsiteY1" fmla="*/ 359424 h 750796"/>
              <a:gd name="connsiteX2" fmla="*/ 0 w 523199"/>
              <a:gd name="connsiteY2" fmla="*/ 750796 h 75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199" h="750796">
                <a:moveTo>
                  <a:pt x="407376" y="0"/>
                </a:moveTo>
                <a:cubicBezTo>
                  <a:pt x="465287" y="117145"/>
                  <a:pt x="523199" y="234291"/>
                  <a:pt x="455303" y="359424"/>
                </a:cubicBezTo>
                <a:cubicBezTo>
                  <a:pt x="387407" y="484557"/>
                  <a:pt x="193703" y="617676"/>
                  <a:pt x="0" y="75079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406192" y="4400941"/>
            <a:ext cx="1126275" cy="548454"/>
          </a:xfrm>
          <a:custGeom>
            <a:avLst/>
            <a:gdLst>
              <a:gd name="connsiteX0" fmla="*/ 0 w 1126275"/>
              <a:gd name="connsiteY0" fmla="*/ 0 h 548454"/>
              <a:gd name="connsiteX1" fmla="*/ 367437 w 1126275"/>
              <a:gd name="connsiteY1" fmla="*/ 471244 h 548454"/>
              <a:gd name="connsiteX2" fmla="*/ 1126275 w 1126275"/>
              <a:gd name="connsiteY2" fmla="*/ 463257 h 54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275" h="548454">
                <a:moveTo>
                  <a:pt x="0" y="0"/>
                </a:moveTo>
                <a:cubicBezTo>
                  <a:pt x="89862" y="197017"/>
                  <a:pt x="179725" y="394035"/>
                  <a:pt x="367437" y="471244"/>
                </a:cubicBezTo>
                <a:cubicBezTo>
                  <a:pt x="555150" y="548454"/>
                  <a:pt x="1126275" y="463257"/>
                  <a:pt x="1126275" y="46325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062718" y="5279532"/>
            <a:ext cx="918593" cy="463257"/>
          </a:xfrm>
          <a:custGeom>
            <a:avLst/>
            <a:gdLst>
              <a:gd name="connsiteX0" fmla="*/ 918593 w 918593"/>
              <a:gd name="connsiteY0" fmla="*/ 463257 h 463257"/>
              <a:gd name="connsiteX1" fmla="*/ 678960 w 918593"/>
              <a:gd name="connsiteY1" fmla="*/ 47923 h 463257"/>
              <a:gd name="connsiteX2" fmla="*/ 0 w 918593"/>
              <a:gd name="connsiteY2" fmla="*/ 175718 h 46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593" h="463257">
                <a:moveTo>
                  <a:pt x="918593" y="463257"/>
                </a:moveTo>
                <a:cubicBezTo>
                  <a:pt x="875326" y="279551"/>
                  <a:pt x="832059" y="95846"/>
                  <a:pt x="678960" y="47923"/>
                </a:cubicBezTo>
                <a:cubicBezTo>
                  <a:pt x="525861" y="0"/>
                  <a:pt x="262930" y="87859"/>
                  <a:pt x="0" y="17571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964004" y="5079852"/>
            <a:ext cx="520537" cy="654950"/>
          </a:xfrm>
          <a:custGeom>
            <a:avLst/>
            <a:gdLst>
              <a:gd name="connsiteX0" fmla="*/ 33283 w 520537"/>
              <a:gd name="connsiteY0" fmla="*/ 654950 h 654950"/>
              <a:gd name="connsiteX1" fmla="*/ 81209 w 520537"/>
              <a:gd name="connsiteY1" fmla="*/ 207667 h 654950"/>
              <a:gd name="connsiteX2" fmla="*/ 520537 w 520537"/>
              <a:gd name="connsiteY2" fmla="*/ 0 h 65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37" h="654950">
                <a:moveTo>
                  <a:pt x="33283" y="654950"/>
                </a:moveTo>
                <a:cubicBezTo>
                  <a:pt x="16641" y="485887"/>
                  <a:pt x="0" y="316825"/>
                  <a:pt x="81209" y="207667"/>
                </a:cubicBezTo>
                <a:cubicBezTo>
                  <a:pt x="162418" y="98509"/>
                  <a:pt x="341477" y="49254"/>
                  <a:pt x="520537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9116" y="2460055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93466" y="2764210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72277" y="3132266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32970" y="2262305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09443" y="5583690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25744" y="4657817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52788" y="4059424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54642" y="5298081"/>
            <a:ext cx="7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Start with the largest triangle which contains all sites</a:t>
            </a:r>
            <a:endParaRPr lang="en-CA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At each step of chronological trace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sz="2000" dirty="0" smtClean="0"/>
              <a:t>Test </a:t>
            </a:r>
            <a:r>
              <a:rPr lang="en-CA" sz="2000" dirty="0" smtClean="0">
                <a:solidFill>
                  <a:srgbClr val="0000FF"/>
                </a:solidFill>
              </a:rPr>
              <a:t>two or three triangles </a:t>
            </a:r>
            <a:r>
              <a:rPr lang="en-CA" sz="2000" dirty="0" smtClean="0"/>
              <a:t>for containment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sz="2000" dirty="0" smtClean="0"/>
              <a:t>Then </a:t>
            </a:r>
            <a:r>
              <a:rPr lang="en-CA" sz="2000" dirty="0" err="1" smtClean="0"/>
              <a:t>recurse</a:t>
            </a:r>
            <a:endParaRPr lang="en-CA" sz="2000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Each step only involves </a:t>
            </a:r>
            <a:r>
              <a:rPr lang="en-CA" sz="2400" dirty="0" smtClean="0">
                <a:solidFill>
                  <a:srgbClr val="0000FF"/>
                </a:solidFill>
              </a:rPr>
              <a:t>constant </a:t>
            </a:r>
            <a:r>
              <a:rPr lang="en-CA" sz="2400" dirty="0" smtClean="0"/>
              <a:t>number of tests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400" dirty="0" smtClean="0"/>
              <a:t>Need to estimate the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000FF"/>
                </a:solidFill>
              </a:rPr>
              <a:t>total number of triangles tested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Search for triangle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2843439"/>
            <a:ext cx="8453438" cy="3320824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Key is to </a:t>
            </a:r>
            <a:r>
              <a:rPr lang="en-CA" sz="2000" dirty="0" smtClean="0"/>
              <a:t>relate the #triangles tested to their </a:t>
            </a:r>
            <a:r>
              <a:rPr lang="en-CA" sz="2000" dirty="0" smtClean="0">
                <a:solidFill>
                  <a:srgbClr val="0000FF"/>
                </a:solidFill>
              </a:rPr>
              <a:t>scopes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sz="2000" dirty="0" smtClean="0"/>
              <a:t>There are </a:t>
            </a:r>
            <a:r>
              <a:rPr lang="en-CA" sz="2000" i="1" dirty="0" err="1" smtClean="0"/>
              <a:t>n</a:t>
            </a:r>
            <a:r>
              <a:rPr lang="en-CA" sz="2000" dirty="0" smtClean="0"/>
              <a:t> sites, but </a:t>
            </a:r>
            <a:r>
              <a:rPr lang="en-CA" sz="2000" dirty="0" smtClean="0"/>
              <a:t>one</a:t>
            </a:r>
            <a:r>
              <a:rPr lang="en-CA" sz="2000" dirty="0" smtClean="0"/>
              <a:t> site may be  </a:t>
            </a:r>
            <a:r>
              <a:rPr lang="en-CA" sz="2000" dirty="0" smtClean="0">
                <a:solidFill>
                  <a:srgbClr val="0000FF"/>
                </a:solidFill>
              </a:rPr>
              <a:t>counted in multiple scopes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Let </a:t>
            </a:r>
            <a:r>
              <a:rPr lang="en-CA" sz="2000" dirty="0" err="1" smtClean="0"/>
              <a:t>p</a:t>
            </a:r>
            <a:r>
              <a:rPr lang="en-CA" sz="2000" dirty="0" smtClean="0"/>
              <a:t> be an inserted site for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/>
              <a:t> location. L</a:t>
            </a:r>
            <a:r>
              <a:rPr lang="en-CA" sz="2000" dirty="0" smtClean="0"/>
              <a:t>et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be one of the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’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s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tested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. We only need to count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XYZ’s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that contain </a:t>
            </a:r>
            <a:r>
              <a:rPr lang="en-CA" altLang="zh-CN" sz="20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p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.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Two cases:</a:t>
            </a:r>
            <a:endParaRPr lang="en-CA" sz="2000" dirty="0" smtClean="0"/>
          </a:p>
          <a:p>
            <a:pPr marL="915987" lvl="1" indent="-4572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8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XYZ 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i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s in the final DT: there are </a:t>
            </a:r>
            <a:r>
              <a:rPr lang="en-CA" altLang="zh-CN" sz="18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O(n</a:t>
            </a:r>
            <a:r>
              <a:rPr lang="en-CA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) such △’</a:t>
            </a:r>
            <a:r>
              <a:rPr lang="en-CA" altLang="zh-CN" sz="18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s</a:t>
            </a:r>
            <a:r>
              <a:rPr lang="en-CA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in total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Amortized boun</a:t>
            </a:r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d of total search cost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59" y="1560811"/>
            <a:ext cx="6881106" cy="1146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495586" y="3554298"/>
            <a:ext cx="3139194" cy="40734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2843439"/>
            <a:ext cx="8453438" cy="3320824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Key is to </a:t>
            </a:r>
            <a:r>
              <a:rPr lang="en-CA" sz="2000" dirty="0" smtClean="0"/>
              <a:t>relate the #triangles tested to their </a:t>
            </a:r>
            <a:r>
              <a:rPr lang="en-CA" sz="2000" dirty="0" smtClean="0">
                <a:solidFill>
                  <a:srgbClr val="0000FF"/>
                </a:solidFill>
              </a:rPr>
              <a:t>scopes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sz="2000" dirty="0" smtClean="0"/>
              <a:t>There are </a:t>
            </a:r>
            <a:r>
              <a:rPr lang="en-CA" sz="2000" i="1" dirty="0" err="1" smtClean="0"/>
              <a:t>n</a:t>
            </a:r>
            <a:r>
              <a:rPr lang="en-CA" sz="2000" dirty="0" smtClean="0"/>
              <a:t> sites, but </a:t>
            </a:r>
            <a:r>
              <a:rPr lang="en-CA" sz="2000" dirty="0" smtClean="0"/>
              <a:t>one</a:t>
            </a:r>
            <a:r>
              <a:rPr lang="en-CA" sz="2000" dirty="0" smtClean="0"/>
              <a:t> site may be  </a:t>
            </a:r>
            <a:r>
              <a:rPr lang="en-CA" sz="2000" dirty="0" smtClean="0">
                <a:solidFill>
                  <a:srgbClr val="0000FF"/>
                </a:solidFill>
              </a:rPr>
              <a:t>counted in multiple scopes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Let </a:t>
            </a:r>
            <a:r>
              <a:rPr lang="en-CA" sz="2000" dirty="0" err="1" smtClean="0"/>
              <a:t>p</a:t>
            </a:r>
            <a:r>
              <a:rPr lang="en-CA" sz="2000" dirty="0" smtClean="0"/>
              <a:t> be an inserted site for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/>
              <a:t> location. L</a:t>
            </a:r>
            <a:r>
              <a:rPr lang="en-CA" sz="2000" dirty="0" smtClean="0"/>
              <a:t>et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be one of the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’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s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tested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. We only need to count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err="1" smtClean="0">
                <a:ea typeface="宋体" charset="-122"/>
                <a:cs typeface="宋体" charset="-122"/>
              </a:rPr>
              <a:t>XYZ’s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 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that contain </a:t>
            </a:r>
            <a:r>
              <a:rPr lang="en-CA" altLang="zh-CN" sz="20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p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.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Two cases:</a:t>
            </a:r>
            <a:endParaRPr lang="en-CA" sz="2000" dirty="0" smtClean="0"/>
          </a:p>
          <a:p>
            <a:pPr marL="915987" lvl="1" indent="-4572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8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XYZ 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i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s in the final DT: there are </a:t>
            </a:r>
            <a:r>
              <a:rPr lang="en-CA" altLang="zh-CN" sz="18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O(n</a:t>
            </a:r>
            <a:r>
              <a:rPr lang="en-CA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) such △’</a:t>
            </a:r>
            <a:r>
              <a:rPr lang="en-CA" altLang="zh-CN" sz="18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s</a:t>
            </a:r>
            <a:r>
              <a:rPr lang="en-CA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in total</a:t>
            </a:r>
          </a:p>
          <a:p>
            <a:pPr marL="915987" lvl="1" indent="-4572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8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 was </a:t>
            </a:r>
            <a:r>
              <a:rPr lang="en-CA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destroyed </a:t>
            </a:r>
            <a:r>
              <a:rPr lang="en-CA" altLang="zh-CN" sz="1800" dirty="0" smtClean="0">
                <a:ea typeface="宋体" charset="-122"/>
                <a:cs typeface="宋体" charset="-122"/>
              </a:rPr>
              <a:t>at some time during construction process</a:t>
            </a:r>
            <a:endParaRPr lang="en-CA" sz="1800" dirty="0" smtClean="0">
              <a:solidFill>
                <a:srgbClr val="0000FF"/>
              </a:solidFill>
            </a:endParaRP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Amortized boun</a:t>
            </a:r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d of total search cost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59" y="1560811"/>
            <a:ext cx="6881106" cy="1146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495586" y="3554298"/>
            <a:ext cx="3139194" cy="40734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3666119"/>
            <a:ext cx="8453438" cy="249814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altLang="zh-CN" sz="2000" dirty="0" smtClean="0">
                <a:ea typeface="宋体" charset="-122"/>
                <a:cs typeface="宋体" charset="-122"/>
              </a:rPr>
              <a:t>Before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△XYZ was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destroyed, it was Delaunay.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ea typeface="宋体" charset="-122"/>
                <a:cs typeface="宋体" charset="-122"/>
              </a:rPr>
              <a:t>Since </a:t>
            </a:r>
            <a:r>
              <a:rPr lang="en-CA" sz="2000" dirty="0" err="1" smtClean="0">
                <a:ea typeface="宋体" charset="-122"/>
                <a:cs typeface="宋体" charset="-122"/>
              </a:rPr>
              <a:t>p</a:t>
            </a:r>
            <a:r>
              <a:rPr lang="en-CA" sz="2000" dirty="0" smtClean="0">
                <a:ea typeface="宋体" charset="-122"/>
                <a:cs typeface="宋体" charset="-122"/>
              </a:rPr>
              <a:t> lies inside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XYZ, it lies inside </a:t>
            </a:r>
            <a:r>
              <a:rPr lang="en-CA" sz="2000" dirty="0" smtClean="0">
                <a:ea typeface="宋体" charset="-122"/>
                <a:cs typeface="宋体" charset="-122"/>
              </a:rPr>
              <a:t>the </a:t>
            </a:r>
            <a:r>
              <a:rPr lang="en-CA" sz="2000" dirty="0" err="1" smtClean="0">
                <a:ea typeface="宋体" charset="-122"/>
                <a:cs typeface="宋体" charset="-122"/>
              </a:rPr>
              <a:t>circumcircle</a:t>
            </a:r>
            <a:r>
              <a:rPr lang="en-CA" sz="2000" dirty="0" smtClean="0">
                <a:ea typeface="宋体" charset="-122"/>
                <a:cs typeface="宋体" charset="-122"/>
              </a:rPr>
              <a:t> of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</a:t>
            </a:r>
          </a:p>
          <a:p>
            <a:pPr marL="365125" indent="-255588" eaLnBrk="1" hangingPunct="1">
              <a:lnSpc>
                <a:spcPct val="160000"/>
              </a:lnSpc>
              <a:buNone/>
            </a:pPr>
            <a:r>
              <a:rPr lang="en-CA" sz="2000" dirty="0" smtClean="0">
                <a:ea typeface="宋体" charset="-122"/>
                <a:cs typeface="宋体" charset="-122"/>
              </a:rPr>
              <a:t>We </a:t>
            </a:r>
            <a:r>
              <a:rPr lang="en-CA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count/charge </a:t>
            </a:r>
            <a:r>
              <a:rPr lang="en-CA" altLang="zh-CN" sz="20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XYZ to this site </a:t>
            </a:r>
            <a:r>
              <a:rPr lang="en-CA" altLang="zh-CN" sz="20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p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</a:t>
            </a:r>
            <a:r>
              <a:rPr lang="en-CA" altLang="zh-CN" sz="20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which accounted for the 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scope measure of </a:t>
            </a:r>
            <a:r>
              <a:rPr lang="en-CA" altLang="zh-CN" sz="20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XYZ.</a:t>
            </a:r>
            <a:endParaRPr lang="en-CA" sz="2000" dirty="0" smtClean="0">
              <a:solidFill>
                <a:srgbClr val="0000FF"/>
              </a:solidFill>
            </a:endParaRP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Case 1: </a:t>
            </a:r>
            <a:r>
              <a:rPr lang="en-CA" altLang="zh-CN" sz="36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 was split into three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39" y="1505435"/>
            <a:ext cx="5592515" cy="215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3666119"/>
            <a:ext cx="8453438" cy="1765169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altLang="zh-CN" sz="2000" dirty="0" smtClean="0">
                <a:ea typeface="宋体" charset="-122"/>
                <a:cs typeface="宋体" charset="-122"/>
              </a:rPr>
              <a:t>The flip involves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 and its adjacent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, say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 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WYZ. Before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△XYZ was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destroyed (by the flip), two possibilities:</a:t>
            </a:r>
          </a:p>
          <a:p>
            <a:pPr marL="801687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6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 was Delaunay. So 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charge </a:t>
            </a:r>
            <a:r>
              <a:rPr lang="en-CA" altLang="zh-CN" sz="16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XYZ to </a:t>
            </a:r>
            <a:r>
              <a:rPr lang="en-CA" altLang="zh-CN" sz="16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p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which accounted for </a:t>
            </a:r>
            <a:r>
              <a:rPr lang="en-CA" altLang="zh-CN" sz="16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XYZ’s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scope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.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Case 2: </a:t>
            </a:r>
            <a:r>
              <a:rPr lang="en-CA" altLang="zh-CN" sz="36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 was replaced in a flip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46" y="1526081"/>
            <a:ext cx="6393481" cy="233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3666119"/>
            <a:ext cx="8453438" cy="249814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altLang="zh-CN" sz="2000" dirty="0" smtClean="0">
                <a:ea typeface="宋体" charset="-122"/>
                <a:cs typeface="宋体" charset="-122"/>
              </a:rPr>
              <a:t>The flip involves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XYZ and its adjacent 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, say</a:t>
            </a:r>
            <a:r>
              <a:rPr lang="en-CA" altLang="zh-CN" sz="2000" b="1" dirty="0" smtClean="0">
                <a:ea typeface="宋体" charset="-122"/>
                <a:cs typeface="宋体" charset="-122"/>
              </a:rPr>
              <a:t> △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WYZ. Before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△XYZ was </a:t>
            </a:r>
            <a:r>
              <a:rPr lang="en-CA" altLang="zh-CN" sz="2000" dirty="0" smtClean="0">
                <a:ea typeface="宋体" charset="-122"/>
                <a:cs typeface="宋体" charset="-122"/>
              </a:rPr>
              <a:t>destroyed (by the flip), two possibilities:</a:t>
            </a:r>
          </a:p>
          <a:p>
            <a:pPr marL="801687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600" b="1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XYZ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 was Delaunay. 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So charge </a:t>
            </a:r>
            <a:r>
              <a:rPr lang="en-CA" altLang="zh-CN" sz="1600" b="1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XYZ to </a:t>
            </a:r>
            <a:r>
              <a:rPr lang="en-CA" altLang="zh-CN" sz="1600" dirty="0" err="1" smtClean="0">
                <a:solidFill>
                  <a:srgbClr val="000000"/>
                </a:solidFill>
                <a:ea typeface="宋体" charset="-122"/>
                <a:cs typeface="宋体" charset="-122"/>
              </a:rPr>
              <a:t>p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 which accounted for </a:t>
            </a:r>
            <a:r>
              <a:rPr lang="en-CA" altLang="zh-CN" sz="1600" b="1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err="1" smtClean="0">
                <a:solidFill>
                  <a:srgbClr val="000000"/>
                </a:solidFill>
                <a:ea typeface="宋体" charset="-122"/>
                <a:cs typeface="宋体" charset="-122"/>
              </a:rPr>
              <a:t>XYZ’s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 scope</a:t>
            </a:r>
            <a:r>
              <a:rPr lang="en-CA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.</a:t>
            </a:r>
          </a:p>
          <a:p>
            <a:pPr marL="801687" lvl="1" indent="-34290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CA" altLang="zh-CN" sz="16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 was not 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Delaunay</a:t>
            </a:r>
            <a:r>
              <a:rPr lang="en-CA" altLang="zh-CN" sz="1600" dirty="0" smtClean="0">
                <a:ea typeface="宋体" charset="-122"/>
                <a:cs typeface="宋体" charset="-122"/>
              </a:rPr>
              <a:t>, then </a:t>
            </a:r>
            <a:r>
              <a:rPr lang="en-CA" altLang="zh-CN" sz="16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WYZ must be 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Delaunay and X was a newly inserted site and its insertion invalidated </a:t>
            </a:r>
            <a:r>
              <a:rPr lang="en-CA" altLang="zh-CN" sz="16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△</a:t>
            </a:r>
            <a:r>
              <a:rPr lang="en-CA" altLang="zh-CN" sz="16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WYZ’s</a:t>
            </a:r>
            <a:r>
              <a:rPr lang="en-CA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Delaunay-hood.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Case 2: </a:t>
            </a:r>
            <a:r>
              <a:rPr lang="en-CA" altLang="zh-CN" sz="3600" b="1" dirty="0" smtClean="0">
                <a:ea typeface="宋体" charset="-122"/>
                <a:cs typeface="宋体" charset="-122"/>
              </a:rPr>
              <a:t>△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XYZ</a:t>
            </a:r>
            <a:r>
              <a:rPr lang="en-CA" altLang="zh-CN" sz="3600" dirty="0" smtClean="0">
                <a:ea typeface="宋体" charset="-122"/>
                <a:cs typeface="宋体" charset="-122"/>
              </a:rPr>
              <a:t> was replaced in a flip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46" y="1526081"/>
            <a:ext cx="6393481" cy="233618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1097" y="1830826"/>
            <a:ext cx="4065774" cy="3256710"/>
            <a:chOff x="615061" y="1734981"/>
            <a:chExt cx="4065774" cy="3256710"/>
          </a:xfrm>
        </p:grpSpPr>
        <p:sp>
          <p:nvSpPr>
            <p:cNvPr id="6" name="TextBox 5"/>
            <p:cNvSpPr txBox="1"/>
            <p:nvPr/>
          </p:nvSpPr>
          <p:spPr>
            <a:xfrm>
              <a:off x="615061" y="3514363"/>
              <a:ext cx="4065774" cy="1477328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Hence, X must be in the </a:t>
              </a:r>
              <a:r>
                <a:rPr lang="en-US" dirty="0" err="1" smtClean="0"/>
                <a:t>circumcircle</a:t>
              </a:r>
              <a:r>
                <a:rPr lang="en-US" dirty="0" smtClean="0"/>
                <a:t> of </a:t>
              </a:r>
              <a:r>
                <a:rPr lang="en-CA" altLang="zh-CN" b="1" dirty="0" smtClean="0">
                  <a:ea typeface="宋体" charset="-122"/>
                  <a:cs typeface="宋体" charset="-122"/>
                </a:rPr>
                <a:t>△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WYZ. It follows that </a:t>
              </a:r>
              <a:r>
                <a:rPr lang="en-CA" altLang="zh-CN" b="1" dirty="0" smtClean="0">
                  <a:ea typeface="宋体" charset="-122"/>
                  <a:cs typeface="宋体" charset="-122"/>
                </a:rPr>
                <a:t>△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XYZ is in the </a:t>
              </a:r>
              <a:r>
                <a:rPr lang="en-CA" altLang="zh-CN" dirty="0" err="1" smtClean="0">
                  <a:ea typeface="宋体" charset="-122"/>
                  <a:cs typeface="宋体" charset="-122"/>
                </a:rPr>
                <a:t>circumcircle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 of </a:t>
              </a:r>
              <a:r>
                <a:rPr lang="en-CA" altLang="zh-CN" b="1" dirty="0" smtClean="0">
                  <a:ea typeface="宋体" charset="-122"/>
                  <a:cs typeface="宋体" charset="-122"/>
                </a:rPr>
                <a:t>△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WYZ, and so is </a:t>
              </a:r>
              <a:r>
                <a:rPr lang="en-CA" altLang="zh-CN" dirty="0" err="1" smtClean="0">
                  <a:ea typeface="宋体" charset="-122"/>
                  <a:cs typeface="宋体" charset="-122"/>
                </a:rPr>
                <a:t>p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. So charge </a:t>
              </a:r>
              <a:r>
                <a:rPr lang="en-CA" altLang="zh-CN" b="1" dirty="0" smtClean="0">
                  <a:ea typeface="宋体" charset="-122"/>
                  <a:cs typeface="宋体" charset="-122"/>
                </a:rPr>
                <a:t>△</a:t>
              </a:r>
              <a:r>
                <a:rPr lang="en-CA" altLang="zh-CN" dirty="0" err="1" smtClean="0">
                  <a:ea typeface="宋体" charset="-122"/>
                  <a:cs typeface="宋体" charset="-122"/>
                </a:rPr>
                <a:t>XYZ’s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 to </a:t>
              </a:r>
              <a:r>
                <a:rPr lang="en-CA" altLang="zh-CN" dirty="0" err="1" smtClean="0">
                  <a:ea typeface="宋体" charset="-122"/>
                  <a:cs typeface="宋体" charset="-122"/>
                </a:rPr>
                <a:t>p</a:t>
              </a:r>
              <a:r>
                <a:rPr lang="en-CA" altLang="zh-CN" dirty="0" smtClean="0">
                  <a:ea typeface="宋体" charset="-122"/>
                  <a:cs typeface="宋体" charset="-122"/>
                </a:rPr>
                <a:t> which accounted for </a:t>
              </a:r>
              <a:r>
                <a:rPr lang="en-CA" altLang="zh-CN" b="1" dirty="0" smtClean="0">
                  <a:solidFill>
                    <a:srgbClr val="0000FF"/>
                  </a:solidFill>
                  <a:ea typeface="宋体" charset="-122"/>
                  <a:cs typeface="宋体" charset="-122"/>
                </a:rPr>
                <a:t>△</a:t>
              </a:r>
              <a:r>
                <a:rPr lang="en-CA" altLang="zh-CN" dirty="0" err="1" smtClean="0">
                  <a:solidFill>
                    <a:srgbClr val="0000FF"/>
                  </a:solidFill>
                  <a:ea typeface="宋体" charset="-122"/>
                  <a:cs typeface="宋体" charset="-122"/>
                </a:rPr>
                <a:t>WYZ’s</a:t>
              </a:r>
              <a:r>
                <a:rPr lang="en-CA" altLang="zh-CN" dirty="0" smtClean="0">
                  <a:solidFill>
                    <a:srgbClr val="0000FF"/>
                  </a:solidFill>
                  <a:ea typeface="宋体" charset="-122"/>
                  <a:cs typeface="宋体" charset="-122"/>
                </a:rPr>
                <a:t> scope.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1403149" y="1734981"/>
              <a:ext cx="1475871" cy="1475871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Each tested triangle can be charged to a </a:t>
            </a:r>
            <a:r>
              <a:rPr lang="en-CA" sz="2000" dirty="0" smtClean="0">
                <a:solidFill>
                  <a:srgbClr val="0000FF"/>
                </a:solidFill>
              </a:rPr>
              <a:t>site which accounted for the scope measure of one of the Delaunay triangles that ever arose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solidFill>
                  <a:srgbClr val="000000"/>
                </a:solidFill>
              </a:rPr>
              <a:t>Each </a:t>
            </a:r>
            <a:r>
              <a:rPr lang="en-CA" sz="2000" dirty="0" smtClean="0">
                <a:solidFill>
                  <a:srgbClr val="000000"/>
                </a:solidFill>
              </a:rPr>
              <a:t>site in each scope is charged at most once </a:t>
            </a:r>
            <a:endParaRPr lang="en-CA" sz="2000" dirty="0" smtClean="0">
              <a:solidFill>
                <a:srgbClr val="000000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solidFill>
                  <a:srgbClr val="000000"/>
                </a:solidFill>
              </a:rPr>
              <a:t>So the total number of tested triangles is in </a:t>
            </a:r>
            <a:r>
              <a:rPr lang="en-CA" sz="2000" dirty="0" smtClean="0">
                <a:solidFill>
                  <a:srgbClr val="000000"/>
                </a:solidFill>
              </a:rPr>
              <a:t>the order of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00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00"/>
              </a:solidFill>
            </a:endParaRPr>
          </a:p>
          <a:p>
            <a:pPr marL="365125" indent="-255588" eaLnBrk="1" hangingPunct="1">
              <a:lnSpc>
                <a:spcPct val="160000"/>
              </a:lnSpc>
              <a:buNone/>
            </a:pPr>
            <a:endParaRPr lang="en-CA" sz="2000" dirty="0" smtClean="0">
              <a:solidFill>
                <a:srgbClr val="000000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>
                <a:solidFill>
                  <a:srgbClr val="000000"/>
                </a:solidFill>
              </a:rPr>
              <a:t>That is </a:t>
            </a:r>
            <a:r>
              <a:rPr lang="en-CA" sz="2000" dirty="0" err="1" smtClean="0">
                <a:solidFill>
                  <a:srgbClr val="0000FF"/>
                </a:solidFill>
              </a:rPr>
              <a:t>O(n</a:t>
            </a:r>
            <a:r>
              <a:rPr lang="en-CA" sz="2000" dirty="0" smtClean="0">
                <a:solidFill>
                  <a:srgbClr val="0000FF"/>
                </a:solidFill>
              </a:rPr>
              <a:t> log </a:t>
            </a:r>
            <a:r>
              <a:rPr lang="en-CA" sz="2000" dirty="0" err="1" smtClean="0">
                <a:solidFill>
                  <a:srgbClr val="0000FF"/>
                </a:solidFill>
              </a:rPr>
              <a:t>n</a:t>
            </a:r>
            <a:r>
              <a:rPr lang="en-CA" sz="2000" dirty="0" smtClean="0">
                <a:solidFill>
                  <a:srgbClr val="0000FF"/>
                </a:solidFill>
              </a:rPr>
              <a:t>)!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Concluding the amortized analysis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99" y="3729216"/>
            <a:ext cx="5581454" cy="199212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390254" y="4880664"/>
            <a:ext cx="2539477" cy="1176682"/>
            <a:chOff x="4298054" y="4448864"/>
            <a:chExt cx="2539477" cy="1176682"/>
          </a:xfrm>
        </p:grpSpPr>
        <p:sp>
          <p:nvSpPr>
            <p:cNvPr id="16" name="TextBox 15"/>
            <p:cNvSpPr txBox="1"/>
            <p:nvPr/>
          </p:nvSpPr>
          <p:spPr>
            <a:xfrm>
              <a:off x="6238448" y="5055891"/>
              <a:ext cx="599083" cy="36933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 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5843054" y="4448864"/>
              <a:ext cx="653665" cy="607027"/>
            </a:xfrm>
            <a:custGeom>
              <a:avLst/>
              <a:gdLst>
                <a:gd name="connsiteX0" fmla="*/ 627040 w 653665"/>
                <a:gd name="connsiteY0" fmla="*/ 607027 h 607027"/>
                <a:gd name="connsiteX1" fmla="*/ 579113 w 653665"/>
                <a:gd name="connsiteY1" fmla="*/ 183706 h 607027"/>
                <a:gd name="connsiteX2" fmla="*/ 179725 w 653665"/>
                <a:gd name="connsiteY2" fmla="*/ 7987 h 607027"/>
                <a:gd name="connsiteX3" fmla="*/ 11982 w 653665"/>
                <a:gd name="connsiteY3" fmla="*/ 231629 h 607027"/>
                <a:gd name="connsiteX4" fmla="*/ 107835 w 653665"/>
                <a:gd name="connsiteY4" fmla="*/ 399360 h 6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665" h="607027">
                  <a:moveTo>
                    <a:pt x="627040" y="607027"/>
                  </a:moveTo>
                  <a:cubicBezTo>
                    <a:pt x="640352" y="445286"/>
                    <a:pt x="653665" y="283546"/>
                    <a:pt x="579113" y="183706"/>
                  </a:cubicBezTo>
                  <a:cubicBezTo>
                    <a:pt x="504561" y="83866"/>
                    <a:pt x="274247" y="0"/>
                    <a:pt x="179725" y="7987"/>
                  </a:cubicBezTo>
                  <a:cubicBezTo>
                    <a:pt x="85203" y="15974"/>
                    <a:pt x="23964" y="166400"/>
                    <a:pt x="11982" y="231629"/>
                  </a:cubicBezTo>
                  <a:cubicBezTo>
                    <a:pt x="0" y="296858"/>
                    <a:pt x="107835" y="399360"/>
                    <a:pt x="107835" y="39936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8054" y="5256214"/>
              <a:ext cx="342842" cy="36933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419900" y="4681823"/>
              <a:ext cx="364776" cy="557772"/>
            </a:xfrm>
            <a:custGeom>
              <a:avLst/>
              <a:gdLst>
                <a:gd name="connsiteX0" fmla="*/ 13314 w 364776"/>
                <a:gd name="connsiteY0" fmla="*/ 557772 h 557772"/>
                <a:gd name="connsiteX1" fmla="*/ 21301 w 364776"/>
                <a:gd name="connsiteY1" fmla="*/ 294195 h 557772"/>
                <a:gd name="connsiteX2" fmla="*/ 141118 w 364776"/>
                <a:gd name="connsiteY2" fmla="*/ 46592 h 557772"/>
                <a:gd name="connsiteX3" fmla="*/ 364776 w 364776"/>
                <a:gd name="connsiteY3" fmla="*/ 14644 h 5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776" h="557772">
                  <a:moveTo>
                    <a:pt x="13314" y="557772"/>
                  </a:moveTo>
                  <a:cubicBezTo>
                    <a:pt x="6657" y="468582"/>
                    <a:pt x="0" y="379392"/>
                    <a:pt x="21301" y="294195"/>
                  </a:cubicBezTo>
                  <a:cubicBezTo>
                    <a:pt x="42602" y="208998"/>
                    <a:pt x="83872" y="93184"/>
                    <a:pt x="141118" y="46592"/>
                  </a:cubicBezTo>
                  <a:cubicBezTo>
                    <a:pt x="198364" y="0"/>
                    <a:pt x="364776" y="14644"/>
                    <a:pt x="364776" y="1464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693863"/>
            <a:ext cx="8453438" cy="4470400"/>
          </a:xfrm>
        </p:spPr>
        <p:txBody>
          <a:bodyPr/>
          <a:lstStyle/>
          <a:p>
            <a:pPr marL="623887" indent="-514350" eaLnBrk="1" hangingPunct="1">
              <a:lnSpc>
                <a:spcPct val="160000"/>
              </a:lnSpc>
              <a:buAutoNum type="arabicPeriod"/>
            </a:pPr>
            <a:r>
              <a:rPr lang="en-CA" dirty="0" smtClean="0"/>
              <a:t>Insert one new site into the current DT at a time</a:t>
            </a:r>
          </a:p>
          <a:p>
            <a:pPr marL="623887" indent="-514350" eaLnBrk="1" hangingPunct="1">
              <a:lnSpc>
                <a:spcPct val="160000"/>
              </a:lnSpc>
              <a:buAutoNum type="arabicPeriod"/>
            </a:pPr>
            <a:r>
              <a:rPr lang="en-CA" dirty="0" smtClean="0"/>
              <a:t>Update the DT and repeat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Basic incremental algorithm for DT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Mapping from plane to </a:t>
            </a:r>
            <a:r>
              <a:rPr lang="en-CA" sz="2000" dirty="0" err="1" smtClean="0"/>
              <a:t>paraboloid</a:t>
            </a:r>
            <a:r>
              <a:rPr lang="en-CA" sz="2000" dirty="0" smtClean="0"/>
              <a:t>: A = (</a:t>
            </a:r>
            <a:r>
              <a:rPr lang="en-CA" sz="2000" dirty="0" err="1" smtClean="0"/>
              <a:t>x</a:t>
            </a:r>
            <a:r>
              <a:rPr lang="en-CA" sz="2000" dirty="0" smtClean="0"/>
              <a:t>, </a:t>
            </a:r>
            <a:r>
              <a:rPr lang="en-CA" sz="2000" dirty="0" err="1" smtClean="0"/>
              <a:t>y</a:t>
            </a:r>
            <a:r>
              <a:rPr lang="en-CA" sz="2000" dirty="0" smtClean="0"/>
              <a:t>) ↦ A’ = (</a:t>
            </a:r>
            <a:r>
              <a:rPr lang="en-CA" sz="2000" dirty="0" err="1" smtClean="0"/>
              <a:t>x</a:t>
            </a:r>
            <a:r>
              <a:rPr lang="en-CA" sz="2000" dirty="0" smtClean="0"/>
              <a:t>, </a:t>
            </a:r>
            <a:r>
              <a:rPr lang="en-CA" sz="2000" dirty="0" err="1" smtClean="0"/>
              <a:t>y</a:t>
            </a:r>
            <a:r>
              <a:rPr lang="en-CA" sz="2000" dirty="0" smtClean="0"/>
              <a:t>, x</a:t>
            </a:r>
            <a:r>
              <a:rPr lang="en-CA" sz="2000" baseline="30000" dirty="0" smtClean="0"/>
              <a:t>2</a:t>
            </a:r>
            <a:r>
              <a:rPr lang="en-CA" sz="2000" dirty="0" smtClean="0"/>
              <a:t> + y</a:t>
            </a:r>
            <a:r>
              <a:rPr lang="en-CA" sz="2000" baseline="30000" dirty="0" smtClean="0"/>
              <a:t>2</a:t>
            </a:r>
            <a:r>
              <a:rPr lang="en-CA" sz="2000" dirty="0" smtClean="0"/>
              <a:t>) 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Points A, B, C, D </a:t>
            </a:r>
            <a:r>
              <a:rPr lang="en-CA" sz="2000" dirty="0" smtClean="0">
                <a:solidFill>
                  <a:srgbClr val="0000FF"/>
                </a:solidFill>
              </a:rPr>
              <a:t>co-circular </a:t>
            </a:r>
            <a:r>
              <a:rPr lang="en-CA" sz="2000" dirty="0" err="1" smtClean="0"/>
              <a:t>iff</a:t>
            </a:r>
            <a:r>
              <a:rPr lang="en-CA" sz="2000" dirty="0" smtClean="0"/>
              <a:t> points A’, B’, C’, D’ are </a:t>
            </a:r>
            <a:r>
              <a:rPr lang="en-CA" sz="2000" dirty="0" smtClean="0">
                <a:solidFill>
                  <a:srgbClr val="0000FF"/>
                </a:solidFill>
              </a:rPr>
              <a:t>co-planar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DT and convex hull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220600" y="2283986"/>
            <a:ext cx="4339852" cy="3211199"/>
            <a:chOff x="2220600" y="2283986"/>
            <a:chExt cx="4339852" cy="32111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600" y="2283986"/>
              <a:ext cx="4339852" cy="32111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00650" y="4936083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2927" y="4681136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8380" y="4777625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2731" y="4650471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41224" y="4209904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A’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3561" y="3883074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B’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5111" y="4362942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D’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9461" y="4092019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C’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Mapping from plane to </a:t>
            </a:r>
            <a:r>
              <a:rPr lang="en-CA" sz="2000" dirty="0" err="1" smtClean="0"/>
              <a:t>paraboloid</a:t>
            </a:r>
            <a:r>
              <a:rPr lang="en-CA" sz="2000" dirty="0" smtClean="0"/>
              <a:t>: A = (</a:t>
            </a:r>
            <a:r>
              <a:rPr lang="en-CA" sz="2000" dirty="0" err="1" smtClean="0"/>
              <a:t>x</a:t>
            </a:r>
            <a:r>
              <a:rPr lang="en-CA" sz="2000" dirty="0" smtClean="0"/>
              <a:t>, </a:t>
            </a:r>
            <a:r>
              <a:rPr lang="en-CA" sz="2000" dirty="0" err="1" smtClean="0"/>
              <a:t>y</a:t>
            </a:r>
            <a:r>
              <a:rPr lang="en-CA" sz="2000" dirty="0" smtClean="0"/>
              <a:t>) ↦ A’ = (</a:t>
            </a:r>
            <a:r>
              <a:rPr lang="en-CA" sz="2000" dirty="0" err="1" smtClean="0"/>
              <a:t>x</a:t>
            </a:r>
            <a:r>
              <a:rPr lang="en-CA" sz="2000" dirty="0" smtClean="0"/>
              <a:t>, </a:t>
            </a:r>
            <a:r>
              <a:rPr lang="en-CA" sz="2000" dirty="0" err="1" smtClean="0"/>
              <a:t>y</a:t>
            </a:r>
            <a:r>
              <a:rPr lang="en-CA" sz="2000" dirty="0" smtClean="0"/>
              <a:t>, x</a:t>
            </a:r>
            <a:r>
              <a:rPr lang="en-CA" sz="2000" baseline="30000" dirty="0" smtClean="0"/>
              <a:t>2</a:t>
            </a:r>
            <a:r>
              <a:rPr lang="en-CA" sz="2000" dirty="0" smtClean="0"/>
              <a:t> + y</a:t>
            </a:r>
            <a:r>
              <a:rPr lang="en-CA" sz="2000" baseline="30000" dirty="0" smtClean="0"/>
              <a:t>2</a:t>
            </a:r>
            <a:r>
              <a:rPr lang="en-CA" sz="2000" dirty="0" smtClean="0"/>
              <a:t>) 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If a point P is </a:t>
            </a:r>
            <a:r>
              <a:rPr lang="en-CA" sz="2000" dirty="0" smtClean="0">
                <a:solidFill>
                  <a:srgbClr val="0000FF"/>
                </a:solidFill>
              </a:rPr>
              <a:t>inside circle</a:t>
            </a:r>
            <a:r>
              <a:rPr lang="en-CA" sz="2000" dirty="0" smtClean="0"/>
              <a:t>, then P’ is </a:t>
            </a:r>
            <a:r>
              <a:rPr lang="en-CA" sz="2000" dirty="0" smtClean="0">
                <a:solidFill>
                  <a:srgbClr val="0000FF"/>
                </a:solidFill>
              </a:rPr>
              <a:t>below the plane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DT and convex hull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220600" y="2283986"/>
            <a:ext cx="4339852" cy="3211199"/>
            <a:chOff x="2220600" y="2283986"/>
            <a:chExt cx="4339852" cy="32111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600" y="2283986"/>
              <a:ext cx="4339852" cy="32111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00650" y="4936083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2927" y="4681136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8380" y="4777625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2731" y="4650471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41224" y="4209904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A’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3561" y="3883074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B’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5111" y="4362942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D’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9461" y="4092019"/>
              <a:ext cx="375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C’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75157" y="2963247"/>
            <a:ext cx="3179133" cy="92333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Finding a DT in the plane is equivalent to finding a </a:t>
            </a:r>
            <a:r>
              <a:rPr lang="en-US" dirty="0" smtClean="0">
                <a:solidFill>
                  <a:srgbClr val="0000FF"/>
                </a:solidFill>
              </a:rPr>
              <a:t>lower convex hull</a:t>
            </a:r>
            <a:r>
              <a:rPr lang="en-US" dirty="0" smtClean="0"/>
              <a:t> on the </a:t>
            </a:r>
            <a:r>
              <a:rPr lang="en-US" dirty="0" err="1" smtClean="0"/>
              <a:t>paraboloid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>
            <a:spLocks noChangeAspect="1"/>
          </p:cNvSpPr>
          <p:nvPr/>
        </p:nvSpPr>
        <p:spPr bwMode="auto">
          <a:xfrm>
            <a:off x="6469816" y="1261976"/>
            <a:ext cx="716618" cy="716618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8453438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>
                <a:solidFill>
                  <a:srgbClr val="0000FF"/>
                </a:solidFill>
              </a:rPr>
              <a:t>Closest pair </a:t>
            </a:r>
            <a:r>
              <a:rPr lang="en-CA" dirty="0" smtClean="0"/>
              <a:t>of points in </a:t>
            </a:r>
            <a:r>
              <a:rPr lang="en-CA" i="1" dirty="0" err="1" smtClean="0"/>
              <a:t>n</a:t>
            </a:r>
            <a:r>
              <a:rPr lang="en-CA" dirty="0" smtClean="0"/>
              <a:t> sites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That edge is Delaunay – so find shortest edge in DT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Finding all </a:t>
            </a:r>
            <a:r>
              <a:rPr lang="en-CA" dirty="0" smtClean="0">
                <a:solidFill>
                  <a:srgbClr val="0000FF"/>
                </a:solidFill>
              </a:rPr>
              <a:t>nearest </a:t>
            </a:r>
            <a:r>
              <a:rPr lang="en-CA" dirty="0" err="1" smtClean="0">
                <a:solidFill>
                  <a:srgbClr val="0000FF"/>
                </a:solidFill>
              </a:rPr>
              <a:t>neighbors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Edge connecting to nearest </a:t>
            </a:r>
            <a:r>
              <a:rPr lang="en-CA" dirty="0" err="1" smtClean="0"/>
              <a:t>neighbor</a:t>
            </a:r>
            <a:r>
              <a:rPr lang="en-CA" dirty="0" smtClean="0"/>
              <a:t> is Delaunay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Euclidean minimum spanning tree (</a:t>
            </a:r>
            <a:r>
              <a:rPr lang="en-CA" dirty="0" smtClean="0">
                <a:solidFill>
                  <a:srgbClr val="0000FF"/>
                </a:solidFill>
              </a:rPr>
              <a:t>EMST</a:t>
            </a:r>
            <a:r>
              <a:rPr lang="en-CA" dirty="0" smtClean="0"/>
              <a:t>)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EMST must be </a:t>
            </a:r>
            <a:r>
              <a:rPr lang="en-CA" dirty="0" err="1" smtClean="0"/>
              <a:t>subgraph</a:t>
            </a:r>
            <a:r>
              <a:rPr lang="en-CA" dirty="0" smtClean="0"/>
              <a:t> of DT – so find DT first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365125" indent="-255588" eaLnBrk="1" hangingPunct="1">
              <a:lnSpc>
                <a:spcPct val="160000"/>
              </a:lnSpc>
            </a:pPr>
            <a:r>
              <a:rPr lang="en-CA" sz="2000" dirty="0" smtClean="0"/>
              <a:t>If a point P is </a:t>
            </a:r>
            <a:r>
              <a:rPr lang="en-CA" sz="2000" dirty="0" smtClean="0">
                <a:solidFill>
                  <a:srgbClr val="0000FF"/>
                </a:solidFill>
              </a:rPr>
              <a:t>inside circle</a:t>
            </a:r>
            <a:r>
              <a:rPr lang="en-CA" sz="2000" dirty="0" smtClean="0"/>
              <a:t>, then P’ is </a:t>
            </a:r>
            <a:r>
              <a:rPr lang="en-CA" sz="2000" dirty="0" smtClean="0">
                <a:solidFill>
                  <a:srgbClr val="0000FF"/>
                </a:solidFill>
              </a:rPr>
              <a:t>below the plane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Applications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940296" y="533381"/>
            <a:ext cx="85725" cy="85725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6990226" y="1309179"/>
            <a:ext cx="85725" cy="85725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6535209" y="1854002"/>
            <a:ext cx="85725" cy="85725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7691568" y="329793"/>
            <a:ext cx="85725" cy="85725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7934826" y="1672321"/>
            <a:ext cx="85725" cy="85725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310058" y="604413"/>
            <a:ext cx="1446067" cy="14460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5151249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Given a set of points in 3D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How to connect them to form a </a:t>
            </a:r>
            <a:r>
              <a:rPr lang="en-CA" dirty="0" smtClean="0">
                <a:solidFill>
                  <a:srgbClr val="0000FF"/>
                </a:solidFill>
              </a:rPr>
              <a:t>smooth terrain</a:t>
            </a:r>
            <a:r>
              <a:rPr lang="en-CA" dirty="0" smtClean="0"/>
              <a:t>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Minimal roughness of terrain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42808" y="198725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914296" y="1760245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7017483" y="2104732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87371" y="185232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846158" y="162530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339746" y="2236495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6801583" y="2346032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8149371" y="201742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354158" y="234920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41"/>
          <p:cNvSpPr>
            <a:spLocks/>
          </p:cNvSpPr>
          <p:nvPr/>
        </p:nvSpPr>
        <p:spPr bwMode="auto">
          <a:xfrm>
            <a:off x="5820508" y="2863557"/>
            <a:ext cx="2908300" cy="965200"/>
          </a:xfrm>
          <a:custGeom>
            <a:avLst/>
            <a:gdLst>
              <a:gd name="T0" fmla="*/ 40 w 1832"/>
              <a:gd name="T1" fmla="*/ 536 h 608"/>
              <a:gd name="T2" fmla="*/ 336 w 1832"/>
              <a:gd name="T3" fmla="*/ 0 h 608"/>
              <a:gd name="T4" fmla="*/ 1832 w 1832"/>
              <a:gd name="T5" fmla="*/ 0 h 608"/>
              <a:gd name="T6" fmla="*/ 1528 w 1832"/>
              <a:gd name="T7" fmla="*/ 608 h 608"/>
              <a:gd name="T8" fmla="*/ 0 w 1832"/>
              <a:gd name="T9" fmla="*/ 608 h 608"/>
              <a:gd name="T10" fmla="*/ 40 w 1832"/>
              <a:gd name="T11" fmla="*/ 536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32"/>
              <a:gd name="T19" fmla="*/ 0 h 608"/>
              <a:gd name="T20" fmla="*/ 1832 w 1832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32" h="608">
                <a:moveTo>
                  <a:pt x="40" y="536"/>
                </a:moveTo>
                <a:lnTo>
                  <a:pt x="336" y="0"/>
                </a:lnTo>
                <a:lnTo>
                  <a:pt x="1832" y="0"/>
                </a:lnTo>
                <a:lnTo>
                  <a:pt x="1528" y="608"/>
                </a:lnTo>
                <a:lnTo>
                  <a:pt x="0" y="608"/>
                </a:lnTo>
                <a:lnTo>
                  <a:pt x="40" y="536"/>
                </a:lnTo>
                <a:close/>
              </a:path>
            </a:pathLst>
          </a:cu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5151249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Given a set of points in 3D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How to connect them to form a smooth terrain?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Project points onto plane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Minimal roughness of terrain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42808" y="198725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914296" y="1760245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7017483" y="2104732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87371" y="185232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846158" y="162530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339746" y="2236495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7836633" y="2568282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193696" y="2547645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6801583" y="2346032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8149371" y="201742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354158" y="2349207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1"/>
          <p:cNvSpPr>
            <a:spLocks/>
          </p:cNvSpPr>
          <p:nvPr/>
        </p:nvSpPr>
        <p:spPr bwMode="auto">
          <a:xfrm>
            <a:off x="5820508" y="2863557"/>
            <a:ext cx="2908300" cy="965200"/>
          </a:xfrm>
          <a:custGeom>
            <a:avLst/>
            <a:gdLst>
              <a:gd name="T0" fmla="*/ 40 w 1832"/>
              <a:gd name="T1" fmla="*/ 536 h 608"/>
              <a:gd name="T2" fmla="*/ 336 w 1832"/>
              <a:gd name="T3" fmla="*/ 0 h 608"/>
              <a:gd name="T4" fmla="*/ 1832 w 1832"/>
              <a:gd name="T5" fmla="*/ 0 h 608"/>
              <a:gd name="T6" fmla="*/ 1528 w 1832"/>
              <a:gd name="T7" fmla="*/ 608 h 608"/>
              <a:gd name="T8" fmla="*/ 0 w 1832"/>
              <a:gd name="T9" fmla="*/ 608 h 608"/>
              <a:gd name="T10" fmla="*/ 40 w 1832"/>
              <a:gd name="T11" fmla="*/ 536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32"/>
              <a:gd name="T19" fmla="*/ 0 h 608"/>
              <a:gd name="T20" fmla="*/ 1832 w 1832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32" h="608">
                <a:moveTo>
                  <a:pt x="40" y="536"/>
                </a:moveTo>
                <a:lnTo>
                  <a:pt x="336" y="0"/>
                </a:lnTo>
                <a:lnTo>
                  <a:pt x="1832" y="0"/>
                </a:lnTo>
                <a:lnTo>
                  <a:pt x="1528" y="608"/>
                </a:lnTo>
                <a:lnTo>
                  <a:pt x="0" y="608"/>
                </a:lnTo>
                <a:lnTo>
                  <a:pt x="40" y="536"/>
                </a:lnTo>
                <a:close/>
              </a:path>
            </a:pathLst>
          </a:cu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4"/>
          <p:cNvSpPr>
            <a:spLocks noChangeArrowheads="1"/>
          </p:cNvSpPr>
          <p:nvPr/>
        </p:nvSpPr>
        <p:spPr bwMode="auto">
          <a:xfrm>
            <a:off x="6418996" y="3055645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6915883" y="2904832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6968271" y="3173120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7"/>
          <p:cNvSpPr>
            <a:spLocks noChangeArrowheads="1"/>
          </p:cNvSpPr>
          <p:nvPr/>
        </p:nvSpPr>
        <p:spPr bwMode="auto">
          <a:xfrm>
            <a:off x="7350858" y="3022307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48"/>
          <p:cNvSpPr>
            <a:spLocks noChangeArrowheads="1"/>
          </p:cNvSpPr>
          <p:nvPr/>
        </p:nvSpPr>
        <p:spPr bwMode="auto">
          <a:xfrm>
            <a:off x="7796946" y="2909595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9"/>
          <p:cNvSpPr>
            <a:spLocks noChangeArrowheads="1"/>
          </p:cNvSpPr>
          <p:nvPr/>
        </p:nvSpPr>
        <p:spPr bwMode="auto">
          <a:xfrm>
            <a:off x="7290533" y="3304882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50"/>
          <p:cNvSpPr>
            <a:spLocks noChangeArrowheads="1"/>
          </p:cNvSpPr>
          <p:nvPr/>
        </p:nvSpPr>
        <p:spPr bwMode="auto">
          <a:xfrm>
            <a:off x="7825521" y="3484270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51"/>
          <p:cNvSpPr>
            <a:spLocks noChangeArrowheads="1"/>
          </p:cNvSpPr>
          <p:nvPr/>
        </p:nvSpPr>
        <p:spPr bwMode="auto">
          <a:xfrm>
            <a:off x="7182583" y="3616032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52"/>
          <p:cNvSpPr>
            <a:spLocks noChangeArrowheads="1"/>
          </p:cNvSpPr>
          <p:nvPr/>
        </p:nvSpPr>
        <p:spPr bwMode="auto">
          <a:xfrm>
            <a:off x="6790471" y="3439820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53"/>
          <p:cNvSpPr>
            <a:spLocks noChangeArrowheads="1"/>
          </p:cNvSpPr>
          <p:nvPr/>
        </p:nvSpPr>
        <p:spPr bwMode="auto">
          <a:xfrm>
            <a:off x="8125558" y="3047707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54"/>
          <p:cNvSpPr>
            <a:spLocks noChangeArrowheads="1"/>
          </p:cNvSpPr>
          <p:nvPr/>
        </p:nvSpPr>
        <p:spPr bwMode="auto">
          <a:xfrm>
            <a:off x="8355746" y="3277895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77"/>
          <p:cNvSpPr>
            <a:spLocks noChangeShapeType="1"/>
          </p:cNvSpPr>
          <p:nvPr/>
        </p:nvSpPr>
        <p:spPr bwMode="auto">
          <a:xfrm>
            <a:off x="6468208" y="2063457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78"/>
          <p:cNvSpPr>
            <a:spLocks noChangeShapeType="1"/>
          </p:cNvSpPr>
          <p:nvPr/>
        </p:nvSpPr>
        <p:spPr bwMode="auto">
          <a:xfrm flipH="1">
            <a:off x="7227033" y="2649245"/>
            <a:ext cx="4763" cy="9620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8403371" y="2461920"/>
            <a:ext cx="0" cy="8763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82"/>
          <p:cNvSpPr>
            <a:spLocks noChangeShapeType="1"/>
          </p:cNvSpPr>
          <p:nvPr/>
        </p:nvSpPr>
        <p:spPr bwMode="auto">
          <a:xfrm>
            <a:off x="6839683" y="2447632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9"/>
          <p:cNvSpPr>
            <a:spLocks noChangeShapeType="1"/>
          </p:cNvSpPr>
          <p:nvPr/>
        </p:nvSpPr>
        <p:spPr bwMode="auto">
          <a:xfrm>
            <a:off x="7881083" y="2663532"/>
            <a:ext cx="0" cy="8001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562100"/>
            <a:ext cx="5774295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Given a set of points in 3D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How to connect them to form a smooth terrain?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Project points onto plane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>
                <a:solidFill>
                  <a:srgbClr val="0000FF"/>
                </a:solidFill>
              </a:rPr>
              <a:t>Delaunay triangulation </a:t>
            </a:r>
            <a:r>
              <a:rPr lang="en-CA" dirty="0" smtClean="0"/>
              <a:t>in the plane</a:t>
            </a:r>
          </a:p>
          <a:p>
            <a:pPr marL="714375" lvl="1" indent="-255588" eaLnBrk="1" hangingPunct="1">
              <a:lnSpc>
                <a:spcPct val="160000"/>
              </a:lnSpc>
            </a:pPr>
            <a:r>
              <a:rPr lang="en-CA" dirty="0" smtClean="0"/>
              <a:t>Connect 3D points based on DT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Minimal roughness of terrain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35" name="Group 88"/>
          <p:cNvGrpSpPr>
            <a:grpSpLocks/>
          </p:cNvGrpSpPr>
          <p:nvPr/>
        </p:nvGrpSpPr>
        <p:grpSpPr bwMode="auto">
          <a:xfrm>
            <a:off x="5820508" y="1617321"/>
            <a:ext cx="2908300" cy="2203450"/>
            <a:chOff x="3752" y="732"/>
            <a:chExt cx="1832" cy="1388"/>
          </a:xfrm>
        </p:grpSpPr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4736" y="904"/>
              <a:ext cx="320" cy="448"/>
            </a:xfrm>
            <a:custGeom>
              <a:avLst/>
              <a:gdLst>
                <a:gd name="T0" fmla="*/ 32 w 320"/>
                <a:gd name="T1" fmla="*/ 0 h 448"/>
                <a:gd name="T2" fmla="*/ 320 w 320"/>
                <a:gd name="T3" fmla="*/ 448 h 448"/>
                <a:gd name="T4" fmla="*/ 0 w 320"/>
                <a:gd name="T5" fmla="*/ 240 h 448"/>
                <a:gd name="T6" fmla="*/ 32 w 320"/>
                <a:gd name="T7" fmla="*/ 0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448"/>
                <a:gd name="T14" fmla="*/ 320 w 320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448">
                  <a:moveTo>
                    <a:pt x="32" y="0"/>
                  </a:moveTo>
                  <a:lnTo>
                    <a:pt x="320" y="448"/>
                  </a:lnTo>
                  <a:lnTo>
                    <a:pt x="0" y="2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auto">
            <a:xfrm>
              <a:off x="4456" y="848"/>
              <a:ext cx="296" cy="224"/>
            </a:xfrm>
            <a:custGeom>
              <a:avLst/>
              <a:gdLst>
                <a:gd name="T0" fmla="*/ 296 w 296"/>
                <a:gd name="T1" fmla="*/ 48 h 224"/>
                <a:gd name="T2" fmla="*/ 0 w 296"/>
                <a:gd name="T3" fmla="*/ 0 h 224"/>
                <a:gd name="T4" fmla="*/ 72 w 296"/>
                <a:gd name="T5" fmla="*/ 224 h 224"/>
                <a:gd name="T6" fmla="*/ 296 w 296"/>
                <a:gd name="T7" fmla="*/ 48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224"/>
                <a:gd name="T14" fmla="*/ 296 w 296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224">
                  <a:moveTo>
                    <a:pt x="296" y="48"/>
                  </a:moveTo>
                  <a:lnTo>
                    <a:pt x="0" y="0"/>
                  </a:lnTo>
                  <a:lnTo>
                    <a:pt x="72" y="224"/>
                  </a:lnTo>
                  <a:lnTo>
                    <a:pt x="296" y="4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auto">
            <a:xfrm>
              <a:off x="4152" y="840"/>
              <a:ext cx="384" cy="216"/>
            </a:xfrm>
            <a:custGeom>
              <a:avLst/>
              <a:gdLst>
                <a:gd name="T0" fmla="*/ 304 w 384"/>
                <a:gd name="T1" fmla="*/ 0 h 216"/>
                <a:gd name="T2" fmla="*/ 0 w 384"/>
                <a:gd name="T3" fmla="*/ 136 h 216"/>
                <a:gd name="T4" fmla="*/ 384 w 384"/>
                <a:gd name="T5" fmla="*/ 216 h 216"/>
                <a:gd name="T6" fmla="*/ 304 w 384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216"/>
                <a:gd name="T14" fmla="*/ 384 w 384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216">
                  <a:moveTo>
                    <a:pt x="304" y="0"/>
                  </a:moveTo>
                  <a:lnTo>
                    <a:pt x="0" y="136"/>
                  </a:lnTo>
                  <a:lnTo>
                    <a:pt x="384" y="21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4528" y="920"/>
              <a:ext cx="232" cy="200"/>
            </a:xfrm>
            <a:custGeom>
              <a:avLst/>
              <a:gdLst>
                <a:gd name="T0" fmla="*/ 232 w 232"/>
                <a:gd name="T1" fmla="*/ 0 h 200"/>
                <a:gd name="T2" fmla="*/ 208 w 232"/>
                <a:gd name="T3" fmla="*/ 200 h 200"/>
                <a:gd name="T4" fmla="*/ 0 w 232"/>
                <a:gd name="T5" fmla="*/ 136 h 200"/>
                <a:gd name="T6" fmla="*/ 232 w 232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200"/>
                <a:gd name="T14" fmla="*/ 232 w 232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200">
                  <a:moveTo>
                    <a:pt x="232" y="0"/>
                  </a:moveTo>
                  <a:lnTo>
                    <a:pt x="208" y="200"/>
                  </a:lnTo>
                  <a:lnTo>
                    <a:pt x="0" y="13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"/>
            <p:cNvSpPr>
              <a:spLocks noChangeArrowheads="1"/>
            </p:cNvSpPr>
            <p:nvPr/>
          </p:nvSpPr>
          <p:spPr bwMode="auto">
            <a:xfrm>
              <a:off x="4144" y="960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4441" y="817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4506" y="1034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4739" y="875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028" y="732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4709" y="1117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5022" y="1326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4617" y="1313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4370" y="1186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5219" y="979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5348" y="1188"/>
              <a:ext cx="56" cy="5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4186" y="853"/>
              <a:ext cx="255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V="1">
              <a:off x="4488" y="760"/>
              <a:ext cx="544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080" y="776"/>
              <a:ext cx="152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5256" y="1032"/>
              <a:ext cx="104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 flipH="1">
              <a:off x="5079" y="1232"/>
              <a:ext cx="281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H="1" flipV="1">
              <a:off x="4664" y="1344"/>
              <a:ext cx="368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 flipH="1" flipV="1">
              <a:off x="4417" y="1232"/>
              <a:ext cx="207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H="1" flipV="1">
              <a:off x="4192" y="1016"/>
              <a:ext cx="184" cy="1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4200" y="992"/>
              <a:ext cx="312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4480" y="872"/>
              <a:ext cx="4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 flipV="1">
              <a:off x="4413" y="1080"/>
              <a:ext cx="107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4552" y="1080"/>
              <a:ext cx="87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4568" y="1064"/>
              <a:ext cx="144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9"/>
            <p:cNvSpPr>
              <a:spLocks noChangeShapeType="1"/>
            </p:cNvSpPr>
            <p:nvPr/>
          </p:nvSpPr>
          <p:spPr bwMode="auto">
            <a:xfrm flipH="1">
              <a:off x="4656" y="1160"/>
              <a:ext cx="64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 flipV="1">
              <a:off x="4552" y="920"/>
              <a:ext cx="188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H="1" flipV="1">
              <a:off x="4488" y="856"/>
              <a:ext cx="252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 flipV="1">
              <a:off x="4782" y="776"/>
              <a:ext cx="250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flipH="1">
              <a:off x="4744" y="926"/>
              <a:ext cx="20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4"/>
            <p:cNvSpPr>
              <a:spLocks noChangeShapeType="1"/>
            </p:cNvSpPr>
            <p:nvPr/>
          </p:nvSpPr>
          <p:spPr bwMode="auto">
            <a:xfrm>
              <a:off x="4792" y="912"/>
              <a:ext cx="424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 flipH="1">
              <a:off x="5056" y="1024"/>
              <a:ext cx="184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4784" y="928"/>
              <a:ext cx="256" cy="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4761" y="1152"/>
              <a:ext cx="279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3752" y="1512"/>
              <a:ext cx="1832" cy="608"/>
            </a:xfrm>
            <a:custGeom>
              <a:avLst/>
              <a:gdLst>
                <a:gd name="T0" fmla="*/ 40 w 1832"/>
                <a:gd name="T1" fmla="*/ 536 h 608"/>
                <a:gd name="T2" fmla="*/ 336 w 1832"/>
                <a:gd name="T3" fmla="*/ 0 h 608"/>
                <a:gd name="T4" fmla="*/ 1832 w 1832"/>
                <a:gd name="T5" fmla="*/ 0 h 608"/>
                <a:gd name="T6" fmla="*/ 1528 w 1832"/>
                <a:gd name="T7" fmla="*/ 608 h 608"/>
                <a:gd name="T8" fmla="*/ 0 w 1832"/>
                <a:gd name="T9" fmla="*/ 608 h 608"/>
                <a:gd name="T10" fmla="*/ 40 w 1832"/>
                <a:gd name="T11" fmla="*/ 536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2"/>
                <a:gd name="T19" fmla="*/ 0 h 608"/>
                <a:gd name="T20" fmla="*/ 1832 w 1832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2" h="608">
                  <a:moveTo>
                    <a:pt x="40" y="536"/>
                  </a:moveTo>
                  <a:lnTo>
                    <a:pt x="336" y="0"/>
                  </a:lnTo>
                  <a:lnTo>
                    <a:pt x="1832" y="0"/>
                  </a:lnTo>
                  <a:lnTo>
                    <a:pt x="1528" y="608"/>
                  </a:lnTo>
                  <a:lnTo>
                    <a:pt x="0" y="608"/>
                  </a:lnTo>
                  <a:lnTo>
                    <a:pt x="40" y="536"/>
                  </a:lnTo>
                  <a:close/>
                </a:path>
              </a:pathLst>
            </a:custGeom>
            <a:solidFill>
              <a:schemeClr val="accent1">
                <a:alpha val="38823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44"/>
            <p:cNvSpPr>
              <a:spLocks noChangeArrowheads="1"/>
            </p:cNvSpPr>
            <p:nvPr/>
          </p:nvSpPr>
          <p:spPr bwMode="auto">
            <a:xfrm>
              <a:off x="4129" y="1633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45"/>
            <p:cNvSpPr>
              <a:spLocks noChangeArrowheads="1"/>
            </p:cNvSpPr>
            <p:nvPr/>
          </p:nvSpPr>
          <p:spPr bwMode="auto">
            <a:xfrm>
              <a:off x="4442" y="1538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46"/>
            <p:cNvSpPr>
              <a:spLocks noChangeArrowheads="1"/>
            </p:cNvSpPr>
            <p:nvPr/>
          </p:nvSpPr>
          <p:spPr bwMode="auto">
            <a:xfrm>
              <a:off x="4475" y="1707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47"/>
            <p:cNvSpPr>
              <a:spLocks noChangeArrowheads="1"/>
            </p:cNvSpPr>
            <p:nvPr/>
          </p:nvSpPr>
          <p:spPr bwMode="auto">
            <a:xfrm>
              <a:off x="4716" y="1612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48"/>
            <p:cNvSpPr>
              <a:spLocks noChangeArrowheads="1"/>
            </p:cNvSpPr>
            <p:nvPr/>
          </p:nvSpPr>
          <p:spPr bwMode="auto">
            <a:xfrm>
              <a:off x="4997" y="1541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9"/>
            <p:cNvSpPr>
              <a:spLocks noChangeArrowheads="1"/>
            </p:cNvSpPr>
            <p:nvPr/>
          </p:nvSpPr>
          <p:spPr bwMode="auto">
            <a:xfrm>
              <a:off x="4678" y="1790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50"/>
            <p:cNvSpPr>
              <a:spLocks noChangeArrowheads="1"/>
            </p:cNvSpPr>
            <p:nvPr/>
          </p:nvSpPr>
          <p:spPr bwMode="auto">
            <a:xfrm>
              <a:off x="5015" y="1903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51"/>
            <p:cNvSpPr>
              <a:spLocks noChangeArrowheads="1"/>
            </p:cNvSpPr>
            <p:nvPr/>
          </p:nvSpPr>
          <p:spPr bwMode="auto">
            <a:xfrm>
              <a:off x="4610" y="1986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52"/>
            <p:cNvSpPr>
              <a:spLocks noChangeArrowheads="1"/>
            </p:cNvSpPr>
            <p:nvPr/>
          </p:nvSpPr>
          <p:spPr bwMode="auto">
            <a:xfrm>
              <a:off x="4363" y="1875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5204" y="1628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54"/>
            <p:cNvSpPr>
              <a:spLocks noChangeArrowheads="1"/>
            </p:cNvSpPr>
            <p:nvPr/>
          </p:nvSpPr>
          <p:spPr bwMode="auto">
            <a:xfrm>
              <a:off x="5349" y="1773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55"/>
            <p:cNvSpPr>
              <a:spLocks noChangeShapeType="1"/>
            </p:cNvSpPr>
            <p:nvPr/>
          </p:nvSpPr>
          <p:spPr bwMode="auto">
            <a:xfrm flipV="1">
              <a:off x="4180" y="1567"/>
              <a:ext cx="259" cy="72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56"/>
            <p:cNvSpPr>
              <a:spLocks noChangeShapeType="1"/>
            </p:cNvSpPr>
            <p:nvPr/>
          </p:nvSpPr>
          <p:spPr bwMode="auto">
            <a:xfrm>
              <a:off x="4497" y="1553"/>
              <a:ext cx="504" cy="8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57"/>
            <p:cNvSpPr>
              <a:spLocks noChangeShapeType="1"/>
            </p:cNvSpPr>
            <p:nvPr/>
          </p:nvSpPr>
          <p:spPr bwMode="auto">
            <a:xfrm>
              <a:off x="5049" y="1569"/>
              <a:ext cx="163" cy="67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58"/>
            <p:cNvSpPr>
              <a:spLocks noChangeShapeType="1"/>
            </p:cNvSpPr>
            <p:nvPr/>
          </p:nvSpPr>
          <p:spPr bwMode="auto">
            <a:xfrm>
              <a:off x="5254" y="1678"/>
              <a:ext cx="106" cy="99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9"/>
            <p:cNvSpPr>
              <a:spLocks noChangeShapeType="1"/>
            </p:cNvSpPr>
            <p:nvPr/>
          </p:nvSpPr>
          <p:spPr bwMode="auto">
            <a:xfrm flipH="1">
              <a:off x="5073" y="1817"/>
              <a:ext cx="287" cy="112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60"/>
            <p:cNvSpPr>
              <a:spLocks noChangeShapeType="1"/>
            </p:cNvSpPr>
            <p:nvPr/>
          </p:nvSpPr>
          <p:spPr bwMode="auto">
            <a:xfrm flipH="1">
              <a:off x="4672" y="1942"/>
              <a:ext cx="349" cy="72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61"/>
            <p:cNvSpPr>
              <a:spLocks noChangeShapeType="1"/>
            </p:cNvSpPr>
            <p:nvPr/>
          </p:nvSpPr>
          <p:spPr bwMode="auto">
            <a:xfrm flipH="1" flipV="1">
              <a:off x="4409" y="1921"/>
              <a:ext cx="200" cy="88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62"/>
            <p:cNvSpPr>
              <a:spLocks noChangeShapeType="1"/>
            </p:cNvSpPr>
            <p:nvPr/>
          </p:nvSpPr>
          <p:spPr bwMode="auto">
            <a:xfrm flipH="1" flipV="1">
              <a:off x="4161" y="1689"/>
              <a:ext cx="206" cy="200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63"/>
            <p:cNvSpPr>
              <a:spLocks noChangeShapeType="1"/>
            </p:cNvSpPr>
            <p:nvPr/>
          </p:nvSpPr>
          <p:spPr bwMode="auto">
            <a:xfrm>
              <a:off x="4185" y="1665"/>
              <a:ext cx="296" cy="64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64"/>
            <p:cNvSpPr>
              <a:spLocks noChangeShapeType="1"/>
            </p:cNvSpPr>
            <p:nvPr/>
          </p:nvSpPr>
          <p:spPr bwMode="auto">
            <a:xfrm>
              <a:off x="4472" y="1591"/>
              <a:ext cx="25" cy="114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65"/>
            <p:cNvSpPr>
              <a:spLocks noChangeShapeType="1"/>
            </p:cNvSpPr>
            <p:nvPr/>
          </p:nvSpPr>
          <p:spPr bwMode="auto">
            <a:xfrm flipV="1">
              <a:off x="4407" y="1753"/>
              <a:ext cx="82" cy="127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66"/>
            <p:cNvSpPr>
              <a:spLocks noChangeShapeType="1"/>
            </p:cNvSpPr>
            <p:nvPr/>
          </p:nvSpPr>
          <p:spPr bwMode="auto">
            <a:xfrm>
              <a:off x="4512" y="1763"/>
              <a:ext cx="105" cy="238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67"/>
            <p:cNvSpPr>
              <a:spLocks noChangeShapeType="1"/>
            </p:cNvSpPr>
            <p:nvPr/>
          </p:nvSpPr>
          <p:spPr bwMode="auto">
            <a:xfrm>
              <a:off x="4531" y="1740"/>
              <a:ext cx="150" cy="77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68"/>
            <p:cNvSpPr>
              <a:spLocks noChangeShapeType="1"/>
            </p:cNvSpPr>
            <p:nvPr/>
          </p:nvSpPr>
          <p:spPr bwMode="auto">
            <a:xfrm flipH="1">
              <a:off x="4641" y="1842"/>
              <a:ext cx="57" cy="151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69"/>
            <p:cNvSpPr>
              <a:spLocks noChangeShapeType="1"/>
            </p:cNvSpPr>
            <p:nvPr/>
          </p:nvSpPr>
          <p:spPr bwMode="auto">
            <a:xfrm flipV="1">
              <a:off x="4525" y="1649"/>
              <a:ext cx="198" cy="72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70"/>
            <p:cNvSpPr>
              <a:spLocks noChangeShapeType="1"/>
            </p:cNvSpPr>
            <p:nvPr/>
          </p:nvSpPr>
          <p:spPr bwMode="auto">
            <a:xfrm flipH="1" flipV="1">
              <a:off x="4497" y="1577"/>
              <a:ext cx="225" cy="54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71"/>
            <p:cNvSpPr>
              <a:spLocks noChangeShapeType="1"/>
            </p:cNvSpPr>
            <p:nvPr/>
          </p:nvSpPr>
          <p:spPr bwMode="auto">
            <a:xfrm flipV="1">
              <a:off x="4769" y="1569"/>
              <a:ext cx="232" cy="56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72"/>
            <p:cNvSpPr>
              <a:spLocks noChangeShapeType="1"/>
            </p:cNvSpPr>
            <p:nvPr/>
          </p:nvSpPr>
          <p:spPr bwMode="auto">
            <a:xfrm flipH="1">
              <a:off x="4713" y="1665"/>
              <a:ext cx="32" cy="128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73"/>
            <p:cNvSpPr>
              <a:spLocks noChangeShapeType="1"/>
            </p:cNvSpPr>
            <p:nvPr/>
          </p:nvSpPr>
          <p:spPr bwMode="auto">
            <a:xfrm>
              <a:off x="4769" y="1633"/>
              <a:ext cx="440" cy="24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74"/>
            <p:cNvSpPr>
              <a:spLocks noChangeShapeType="1"/>
            </p:cNvSpPr>
            <p:nvPr/>
          </p:nvSpPr>
          <p:spPr bwMode="auto">
            <a:xfrm flipH="1">
              <a:off x="5058" y="1681"/>
              <a:ext cx="159" cy="226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5"/>
            <p:cNvSpPr>
              <a:spLocks noChangeShapeType="1"/>
            </p:cNvSpPr>
            <p:nvPr/>
          </p:nvSpPr>
          <p:spPr bwMode="auto">
            <a:xfrm>
              <a:off x="4769" y="1657"/>
              <a:ext cx="256" cy="256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76"/>
            <p:cNvSpPr>
              <a:spLocks noChangeShapeType="1"/>
            </p:cNvSpPr>
            <p:nvPr/>
          </p:nvSpPr>
          <p:spPr bwMode="auto">
            <a:xfrm>
              <a:off x="4729" y="1825"/>
              <a:ext cx="288" cy="104"/>
            </a:xfrm>
            <a:prstGeom prst="line">
              <a:avLst/>
            </a:prstGeom>
            <a:noFill/>
            <a:ln w="12700">
              <a:solidFill>
                <a:srgbClr val="33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77"/>
            <p:cNvSpPr>
              <a:spLocks noChangeShapeType="1"/>
            </p:cNvSpPr>
            <p:nvPr/>
          </p:nvSpPr>
          <p:spPr bwMode="auto">
            <a:xfrm>
              <a:off x="4160" y="1008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78"/>
            <p:cNvSpPr>
              <a:spLocks noChangeShapeType="1"/>
            </p:cNvSpPr>
            <p:nvPr/>
          </p:nvSpPr>
          <p:spPr bwMode="auto">
            <a:xfrm flipH="1">
              <a:off x="4638" y="1377"/>
              <a:ext cx="3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80"/>
            <p:cNvSpPr>
              <a:spLocks noChangeShapeType="1"/>
            </p:cNvSpPr>
            <p:nvPr/>
          </p:nvSpPr>
          <p:spPr bwMode="auto">
            <a:xfrm>
              <a:off x="5379" y="1259"/>
              <a:ext cx="0" cy="5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82"/>
            <p:cNvSpPr>
              <a:spLocks noChangeShapeType="1"/>
            </p:cNvSpPr>
            <p:nvPr/>
          </p:nvSpPr>
          <p:spPr bwMode="auto">
            <a:xfrm>
              <a:off x="4394" y="1250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79"/>
            <p:cNvSpPr>
              <a:spLocks noChangeShapeType="1"/>
            </p:cNvSpPr>
            <p:nvPr/>
          </p:nvSpPr>
          <p:spPr bwMode="auto">
            <a:xfrm>
              <a:off x="5050" y="1386"/>
              <a:ext cx="0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299" y="1562100"/>
            <a:ext cx="8506114" cy="4602163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Dilation of graph</a:t>
            </a:r>
          </a:p>
          <a:p>
            <a:pPr marL="365125" indent="-255588" eaLnBrk="1" hangingPunct="1">
              <a:lnSpc>
                <a:spcPct val="160000"/>
              </a:lnSpc>
            </a:pPr>
            <a:endParaRPr lang="en-CA" dirty="0" smtClean="0"/>
          </a:p>
          <a:p>
            <a:pPr marL="365125" indent="-255588" eaLnBrk="1" hangingPunct="1">
              <a:lnSpc>
                <a:spcPct val="160000"/>
              </a:lnSpc>
            </a:pPr>
            <a:endParaRPr lang="en-CA" dirty="0" smtClean="0"/>
          </a:p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Low-dilation graphs are useful in sensor networks</a:t>
            </a:r>
          </a:p>
          <a:p>
            <a:pPr marL="365125" indent="-255588" eaLnBrk="1" hangingPunct="1">
              <a:lnSpc>
                <a:spcPct val="160000"/>
              </a:lnSpc>
            </a:pPr>
            <a:r>
              <a:rPr lang="en-CA" dirty="0" smtClean="0"/>
              <a:t>DT (</a:t>
            </a:r>
            <a:r>
              <a:rPr lang="en-CA" dirty="0" smtClean="0">
                <a:solidFill>
                  <a:srgbClr val="0000FF"/>
                </a:solidFill>
              </a:rPr>
              <a:t>non-obtuse </a:t>
            </a:r>
            <a:r>
              <a:rPr lang="en-CA" dirty="0" smtClean="0"/>
              <a:t>triangulations!!!) are low-dilation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Low dilation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027464" y="2523529"/>
          <a:ext cx="3394075" cy="1074738"/>
        </p:xfrm>
        <a:graphic>
          <a:graphicData uri="http://schemas.openxmlformats.org/presentationml/2006/ole">
            <p:oleObj spid="_x0000_s65538" name="Equation" r:id="rId3" imgW="1485720" imgH="469800" progId="Equation.3">
              <p:embed/>
            </p:oleObj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rot="18889492" flipH="1" flipV="1">
            <a:off x="6369854" y="1697661"/>
            <a:ext cx="1739900" cy="8890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18889492" flipH="1" flipV="1">
            <a:off x="4783942" y="2216773"/>
            <a:ext cx="12700" cy="2794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18889492">
            <a:off x="4469617" y="1408736"/>
            <a:ext cx="2070100" cy="2032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8889492" flipH="1" flipV="1">
            <a:off x="4590267" y="1761161"/>
            <a:ext cx="1231900" cy="1905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18889492" flipH="1">
            <a:off x="4749017" y="1902448"/>
            <a:ext cx="1244600" cy="1143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18889492" flipH="1">
            <a:off x="5695167" y="1126161"/>
            <a:ext cx="723900" cy="381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8889492" flipH="1" flipV="1">
            <a:off x="5061754" y="2188198"/>
            <a:ext cx="685800" cy="431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18889492" flipV="1">
            <a:off x="5557054" y="1584948"/>
            <a:ext cx="482600" cy="5588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18889492" flipV="1">
            <a:off x="5899954" y="2335836"/>
            <a:ext cx="279400" cy="8255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rot="18889492" flipV="1">
            <a:off x="4579154" y="2297736"/>
            <a:ext cx="711200" cy="15367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18889492" flipH="1" flipV="1">
            <a:off x="5198279" y="3408986"/>
            <a:ext cx="1130300" cy="152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18889492" flipH="1" flipV="1">
            <a:off x="5384017" y="2164386"/>
            <a:ext cx="457200" cy="13208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8889492" flipH="1" flipV="1">
            <a:off x="5993617" y="2177086"/>
            <a:ext cx="177800" cy="3683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18889492" flipV="1">
            <a:off x="6576229" y="716586"/>
            <a:ext cx="127000" cy="8890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18889492" flipV="1">
            <a:off x="5903129" y="1411911"/>
            <a:ext cx="292100" cy="10287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rot="18889492" flipH="1" flipV="1">
            <a:off x="6011079" y="1046786"/>
            <a:ext cx="774700" cy="8763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18889492" flipV="1">
            <a:off x="4769654" y="2639048"/>
            <a:ext cx="673100" cy="10668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rot="18889492" flipV="1">
            <a:off x="5996792" y="2581898"/>
            <a:ext cx="533400" cy="4191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rot="18889492" flipH="1" flipV="1">
            <a:off x="6990567" y="314948"/>
            <a:ext cx="520700" cy="19939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rot="18889492" flipH="1" flipV="1">
            <a:off x="8330417" y="1794498"/>
            <a:ext cx="38100" cy="3937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rot="18889492" flipH="1">
            <a:off x="8112929" y="2283448"/>
            <a:ext cx="673100" cy="5461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rot="18889492" flipH="1" flipV="1">
            <a:off x="6474629" y="2327898"/>
            <a:ext cx="1625600" cy="14605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rot="18889492" flipH="1">
            <a:off x="6080929" y="1891336"/>
            <a:ext cx="1104900" cy="1905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rot="18889492" flipH="1" flipV="1">
            <a:off x="7271554" y="1138861"/>
            <a:ext cx="609600" cy="11176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rot="18889492" flipV="1">
            <a:off x="7963704" y="1934198"/>
            <a:ext cx="647700" cy="10287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rot="18889492" flipH="1" flipV="1">
            <a:off x="6827054" y="1777036"/>
            <a:ext cx="1092200" cy="1905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spect="1" noChangeArrowheads="1"/>
          </p:cNvSpPr>
          <p:nvPr/>
        </p:nvSpPr>
        <p:spPr bwMode="auto">
          <a:xfrm rot="18889492">
            <a:off x="5180817" y="3786811"/>
            <a:ext cx="150812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/>
          <p:cNvSpPr>
            <a:spLocks noChangeAspect="1" noChangeArrowheads="1"/>
          </p:cNvSpPr>
          <p:nvPr/>
        </p:nvSpPr>
        <p:spPr bwMode="auto">
          <a:xfrm rot="18889492">
            <a:off x="4861730" y="2415210"/>
            <a:ext cx="150812" cy="15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5"/>
          <p:cNvSpPr>
            <a:spLocks noChangeAspect="1" noChangeArrowheads="1"/>
          </p:cNvSpPr>
          <p:nvPr/>
        </p:nvSpPr>
        <p:spPr bwMode="auto">
          <a:xfrm rot="18889492">
            <a:off x="5693580" y="1361110"/>
            <a:ext cx="150812" cy="15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6"/>
          <p:cNvSpPr>
            <a:spLocks noChangeAspect="1" noChangeArrowheads="1"/>
          </p:cNvSpPr>
          <p:nvPr/>
        </p:nvSpPr>
        <p:spPr bwMode="auto">
          <a:xfrm rot="18889492">
            <a:off x="6293654" y="721348"/>
            <a:ext cx="150813" cy="15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7"/>
          <p:cNvSpPr>
            <a:spLocks noChangeAspect="1" noChangeArrowheads="1"/>
          </p:cNvSpPr>
          <p:nvPr/>
        </p:nvSpPr>
        <p:spPr bwMode="auto">
          <a:xfrm rot="18889492">
            <a:off x="6861980" y="1446835"/>
            <a:ext cx="150812" cy="15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8"/>
          <p:cNvSpPr>
            <a:spLocks noChangeAspect="1" noChangeArrowheads="1"/>
          </p:cNvSpPr>
          <p:nvPr/>
        </p:nvSpPr>
        <p:spPr bwMode="auto">
          <a:xfrm rot="18889492">
            <a:off x="5768191" y="2223124"/>
            <a:ext cx="150813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 rot="18889492">
            <a:off x="6157130" y="3056560"/>
            <a:ext cx="150812" cy="15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 rot="18889492">
            <a:off x="6253966" y="2365999"/>
            <a:ext cx="150813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 rot="18889492">
            <a:off x="8425666" y="2035799"/>
            <a:ext cx="150813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2"/>
          <p:cNvSpPr>
            <a:spLocks noChangeAspect="1" noChangeArrowheads="1"/>
          </p:cNvSpPr>
          <p:nvPr/>
        </p:nvSpPr>
        <p:spPr bwMode="auto">
          <a:xfrm rot="18889492">
            <a:off x="8111341" y="1775449"/>
            <a:ext cx="150813" cy="150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482317" y="1600823"/>
            <a:ext cx="450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/>
              <a:t>p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8487579" y="2770811"/>
            <a:ext cx="40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/>
              <a:t>q</a:t>
            </a: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7182654" y="205411"/>
            <a:ext cx="1306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/>
              <a:t>g</a:t>
            </a:r>
            <a:r>
              <a:rPr lang="en-CA" sz="2800"/>
              <a:t>(</a:t>
            </a:r>
            <a:r>
              <a:rPr lang="en-CA" sz="2800" i="1"/>
              <a:t>p, q</a:t>
            </a:r>
            <a:r>
              <a:rPr lang="en-CA" sz="2800"/>
              <a:t>)</a:t>
            </a: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>
            <a:off x="6777842" y="880098"/>
            <a:ext cx="809625" cy="166528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rot="18889492" flipH="1" flipV="1">
            <a:off x="5468082" y="1014775"/>
            <a:ext cx="2147804" cy="32260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34"/>
          <p:cNvSpPr>
            <a:spLocks noChangeAspect="1" noChangeArrowheads="1"/>
          </p:cNvSpPr>
          <p:nvPr/>
        </p:nvSpPr>
        <p:spPr bwMode="auto">
          <a:xfrm rot="18889492">
            <a:off x="4536291" y="2124699"/>
            <a:ext cx="227013" cy="22701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 rot="18889492">
            <a:off x="8314542" y="2894636"/>
            <a:ext cx="227012" cy="22701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273050" y="1693863"/>
            <a:ext cx="8636000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  <a:buNone/>
            </a:pPr>
            <a:r>
              <a:rPr lang="en-CA" dirty="0" smtClean="0"/>
              <a:t>1. </a:t>
            </a:r>
            <a:r>
              <a:rPr lang="en-CA" dirty="0" smtClean="0">
                <a:solidFill>
                  <a:srgbClr val="0000FF"/>
                </a:solidFill>
              </a:rPr>
              <a:t>Point location: </a:t>
            </a:r>
            <a:r>
              <a:rPr lang="en-CA" dirty="0" smtClean="0"/>
              <a:t>locate triangle “hit” by new point </a:t>
            </a:r>
            <a:r>
              <a:rPr lang="en-CA" dirty="0" err="1" smtClean="0"/>
              <a:t>p</a:t>
            </a:r>
            <a:endParaRPr lang="en-CA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Key step: point insertion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2695836"/>
            <a:ext cx="8248650" cy="265721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660900" y="5327650"/>
            <a:ext cx="408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Delaunay property of </a:t>
            </a:r>
            <a:r>
              <a:rPr lang="en-US" dirty="0" smtClean="0">
                <a:solidFill>
                  <a:srgbClr val="0000FF"/>
                </a:solidFill>
              </a:rPr>
              <a:t>suspect </a:t>
            </a:r>
            <a:r>
              <a:rPr lang="en-US" dirty="0" smtClean="0"/>
              <a:t>(dashed) edges need to be examined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457700" y="2597150"/>
            <a:ext cx="3816350" cy="1858433"/>
            <a:chOff x="4457700" y="2597150"/>
            <a:chExt cx="3816350" cy="1858433"/>
          </a:xfrm>
        </p:grpSpPr>
        <p:sp>
          <p:nvSpPr>
            <p:cNvPr id="65" name="TextBox 64"/>
            <p:cNvSpPr txBox="1"/>
            <p:nvPr/>
          </p:nvSpPr>
          <p:spPr>
            <a:xfrm>
              <a:off x="4457700" y="2597150"/>
              <a:ext cx="3816350" cy="36933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Why are these edges Delaunay?</a:t>
              </a:r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719358" y="2971800"/>
              <a:ext cx="669925" cy="1016000"/>
            </a:xfrm>
            <a:custGeom>
              <a:avLst/>
              <a:gdLst>
                <a:gd name="connsiteX0" fmla="*/ 659342 w 669925"/>
                <a:gd name="connsiteY0" fmla="*/ 0 h 1016000"/>
                <a:gd name="connsiteX1" fmla="*/ 570442 w 669925"/>
                <a:gd name="connsiteY1" fmla="*/ 349250 h 1016000"/>
                <a:gd name="connsiteX2" fmla="*/ 62442 w 669925"/>
                <a:gd name="connsiteY2" fmla="*/ 654050 h 1016000"/>
                <a:gd name="connsiteX3" fmla="*/ 195792 w 669925"/>
                <a:gd name="connsiteY3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25" h="1016000">
                  <a:moveTo>
                    <a:pt x="659342" y="0"/>
                  </a:moveTo>
                  <a:cubicBezTo>
                    <a:pt x="664633" y="120121"/>
                    <a:pt x="669925" y="240242"/>
                    <a:pt x="570442" y="349250"/>
                  </a:cubicBezTo>
                  <a:cubicBezTo>
                    <a:pt x="470959" y="458258"/>
                    <a:pt x="124884" y="542925"/>
                    <a:pt x="62442" y="654050"/>
                  </a:cubicBezTo>
                  <a:cubicBezTo>
                    <a:pt x="0" y="765175"/>
                    <a:pt x="195792" y="1016000"/>
                    <a:pt x="195792" y="101600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604000" y="2971800"/>
              <a:ext cx="1159933" cy="1483783"/>
            </a:xfrm>
            <a:custGeom>
              <a:avLst/>
              <a:gdLst>
                <a:gd name="connsiteX0" fmla="*/ 914400 w 1159933"/>
                <a:gd name="connsiteY0" fmla="*/ 0 h 1483783"/>
                <a:gd name="connsiteX1" fmla="*/ 1085850 w 1159933"/>
                <a:gd name="connsiteY1" fmla="*/ 546100 h 1483783"/>
                <a:gd name="connsiteX2" fmla="*/ 1104900 w 1159933"/>
                <a:gd name="connsiteY2" fmla="*/ 1193800 h 1483783"/>
                <a:gd name="connsiteX3" fmla="*/ 755650 w 1159933"/>
                <a:gd name="connsiteY3" fmla="*/ 1460500 h 1483783"/>
                <a:gd name="connsiteX4" fmla="*/ 330200 w 1159933"/>
                <a:gd name="connsiteY4" fmla="*/ 1333500 h 1483783"/>
                <a:gd name="connsiteX5" fmla="*/ 0 w 1159933"/>
                <a:gd name="connsiteY5" fmla="*/ 1352550 h 14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33" h="1483783">
                  <a:moveTo>
                    <a:pt x="914400" y="0"/>
                  </a:moveTo>
                  <a:cubicBezTo>
                    <a:pt x="984250" y="173566"/>
                    <a:pt x="1054100" y="347133"/>
                    <a:pt x="1085850" y="546100"/>
                  </a:cubicBezTo>
                  <a:cubicBezTo>
                    <a:pt x="1117600" y="745067"/>
                    <a:pt x="1159933" y="1041400"/>
                    <a:pt x="1104900" y="1193800"/>
                  </a:cubicBezTo>
                  <a:cubicBezTo>
                    <a:pt x="1049867" y="1346200"/>
                    <a:pt x="884767" y="1437217"/>
                    <a:pt x="755650" y="1460500"/>
                  </a:cubicBezTo>
                  <a:cubicBezTo>
                    <a:pt x="626533" y="1483783"/>
                    <a:pt x="456142" y="1351492"/>
                    <a:pt x="330200" y="1333500"/>
                  </a:cubicBezTo>
                  <a:cubicBezTo>
                    <a:pt x="204258" y="1315508"/>
                    <a:pt x="102129" y="1334029"/>
                    <a:pt x="0" y="13525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6324600" y="2959100"/>
              <a:ext cx="850900" cy="1003300"/>
            </a:xfrm>
            <a:custGeom>
              <a:avLst/>
              <a:gdLst>
                <a:gd name="connsiteX0" fmla="*/ 850900 w 850900"/>
                <a:gd name="connsiteY0" fmla="*/ 0 h 1003300"/>
                <a:gd name="connsiteX1" fmla="*/ 374650 w 850900"/>
                <a:gd name="connsiteY1" fmla="*/ 381000 h 1003300"/>
                <a:gd name="connsiteX2" fmla="*/ 285750 w 850900"/>
                <a:gd name="connsiteY2" fmla="*/ 781050 h 1003300"/>
                <a:gd name="connsiteX3" fmla="*/ 0 w 850900"/>
                <a:gd name="connsiteY3" fmla="*/ 100330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1003300">
                  <a:moveTo>
                    <a:pt x="850900" y="0"/>
                  </a:moveTo>
                  <a:cubicBezTo>
                    <a:pt x="659871" y="125412"/>
                    <a:pt x="468842" y="250825"/>
                    <a:pt x="374650" y="381000"/>
                  </a:cubicBezTo>
                  <a:cubicBezTo>
                    <a:pt x="280458" y="511175"/>
                    <a:pt x="348192" y="677333"/>
                    <a:pt x="285750" y="781050"/>
                  </a:cubicBezTo>
                  <a:cubicBezTo>
                    <a:pt x="223308" y="884767"/>
                    <a:pt x="0" y="1003300"/>
                    <a:pt x="0" y="100330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89700" y="38417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Incremental point insertion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476500"/>
            <a:ext cx="3848100" cy="2768600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273050" y="1693863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None/>
              <a:tabLst/>
              <a:defRPr/>
            </a:pPr>
            <a:r>
              <a:rPr lang="en-CA" sz="2800" kern="0" dirty="0" smtClean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. Test D-hood of suspect edges and </a:t>
            </a:r>
            <a:r>
              <a:rPr lang="en-CA" sz="2800" kern="0" dirty="0" smtClean="0">
                <a:latin typeface="+mn-lt"/>
                <a:ea typeface="ＭＳ Ｐゴシック" charset="-128"/>
                <a:cs typeface="ＭＳ Ｐゴシック" charset="-128"/>
              </a:rPr>
              <a:t>flip if needed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900" y="5327650"/>
            <a:ext cx="408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Use the </a:t>
            </a:r>
            <a:r>
              <a:rPr lang="en-US" dirty="0" err="1" smtClean="0"/>
              <a:t>inCircle</a:t>
            </a:r>
            <a:r>
              <a:rPr lang="en-US" dirty="0" smtClean="0"/>
              <a:t> predicates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0850" y="36766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51100"/>
            <a:ext cx="3848100" cy="2908300"/>
          </a:xfrm>
          <a:prstGeom prst="rect">
            <a:avLst/>
          </a:prstGeom>
        </p:spPr>
      </p:pic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Incremental point insertion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73050" y="1693863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11" charset="2"/>
              <a:buNone/>
              <a:tabLst/>
              <a:defRPr/>
            </a:pPr>
            <a:r>
              <a:rPr lang="en-CA" sz="2800" kern="0" dirty="0" smtClean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. Test D-hood of suspect edges and </a:t>
            </a:r>
            <a:r>
              <a:rPr lang="en-CA" sz="2800" kern="0" dirty="0" smtClean="0">
                <a:latin typeface="+mn-lt"/>
                <a:ea typeface="ＭＳ Ｐゴシック" charset="-128"/>
                <a:cs typeface="ＭＳ Ｐゴシック" charset="-128"/>
              </a:rPr>
              <a:t>flip if needed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850" y="36766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2463800"/>
            <a:ext cx="3848100" cy="2908300"/>
          </a:xfrm>
          <a:prstGeom prst="rect">
            <a:avLst/>
          </a:prstGeom>
        </p:spPr>
      </p:pic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273050" y="1693863"/>
            <a:ext cx="8636000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  <a:buNone/>
            </a:pPr>
            <a:r>
              <a:rPr lang="en-CA" dirty="0" smtClean="0"/>
              <a:t>A flip adds </a:t>
            </a:r>
            <a:r>
              <a:rPr lang="en-CA" dirty="0" smtClean="0">
                <a:solidFill>
                  <a:srgbClr val="0000FF"/>
                </a:solidFill>
              </a:rPr>
              <a:t>two suspect edges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0000FF"/>
                </a:solidFill>
              </a:rPr>
              <a:t>two new triangles</a:t>
            </a:r>
            <a:r>
              <a:rPr lang="en-CA" dirty="0" smtClean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Incremental point insertion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50" y="5308600"/>
            <a:ext cx="824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newly created edge (via flip) is </a:t>
            </a:r>
            <a:r>
              <a:rPr lang="en-US" dirty="0" smtClean="0">
                <a:solidFill>
                  <a:srgbClr val="0000FF"/>
                </a:solidFill>
              </a:rPr>
              <a:t>always connected to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, the </a:t>
            </a:r>
            <a:r>
              <a:rPr lang="en-US" dirty="0" smtClean="0"/>
              <a:t>newly inserted site. </a:t>
            </a:r>
            <a:r>
              <a:rPr lang="en-US" dirty="0" smtClean="0"/>
              <a:t>This new edge is Delaunay and will stay so regardless of further flips. Note: </a:t>
            </a:r>
            <a:r>
              <a:rPr lang="en-US" dirty="0" smtClean="0">
                <a:solidFill>
                  <a:srgbClr val="0000FF"/>
                </a:solidFill>
              </a:rPr>
              <a:t>edge flips do not change the Delaunay-hood of any edge.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850" y="36766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20" y="2815237"/>
            <a:ext cx="3848100" cy="2908300"/>
          </a:xfrm>
          <a:prstGeom prst="rect">
            <a:avLst/>
          </a:prstGeom>
        </p:spPr>
      </p:pic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273050" y="1693863"/>
            <a:ext cx="8636000" cy="4470400"/>
          </a:xfrm>
        </p:spPr>
        <p:txBody>
          <a:bodyPr/>
          <a:lstStyle/>
          <a:p>
            <a:pPr marL="365125" indent="-255588" eaLnBrk="1" hangingPunct="1">
              <a:lnSpc>
                <a:spcPct val="160000"/>
              </a:lnSpc>
              <a:buNone/>
            </a:pPr>
            <a:r>
              <a:rPr lang="en-CA" sz="2400" dirty="0" smtClean="0"/>
              <a:t>After resolving a </a:t>
            </a:r>
            <a:r>
              <a:rPr lang="en-CA" sz="2400" dirty="0" smtClean="0">
                <a:solidFill>
                  <a:srgbClr val="0000FF"/>
                </a:solidFill>
              </a:rPr>
              <a:t>“wave of suspicions</a:t>
            </a:r>
            <a:r>
              <a:rPr lang="en-CA" sz="2400" dirty="0" smtClean="0">
                <a:solidFill>
                  <a:srgbClr val="0000FF"/>
                </a:solidFill>
              </a:rPr>
              <a:t>” around </a:t>
            </a:r>
            <a:r>
              <a:rPr lang="en-CA" sz="2400" dirty="0" err="1" smtClean="0">
                <a:solidFill>
                  <a:srgbClr val="0000FF"/>
                </a:solidFill>
              </a:rPr>
              <a:t>p</a:t>
            </a:r>
            <a:r>
              <a:rPr lang="en-CA" sz="2400" dirty="0" smtClean="0"/>
              <a:t>, </a:t>
            </a:r>
            <a:r>
              <a:rPr lang="en-CA" sz="2400" dirty="0" smtClean="0"/>
              <a:t>all Delaunay properties are restored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Incremental point insertion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3500" y="5695950"/>
            <a:ext cx="624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Figures taken from Graphics Gem by </a:t>
            </a:r>
            <a:r>
              <a:rPr lang="en-US" dirty="0" err="1" smtClean="0"/>
              <a:t>Dani</a:t>
            </a:r>
            <a:r>
              <a:rPr lang="en-US" dirty="0" smtClean="0"/>
              <a:t> </a:t>
            </a:r>
            <a:r>
              <a:rPr lang="en-US" dirty="0" err="1" smtClean="0"/>
              <a:t>Lischinski</a:t>
            </a:r>
            <a:r>
              <a:rPr lang="en-US" dirty="0" smtClean="0"/>
              <a:t> [1993]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0850" y="367665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 bwMode="auto">
          <a:xfrm>
            <a:off x="1752600" y="2508250"/>
            <a:ext cx="6235700" cy="3587750"/>
          </a:xfrm>
          <a:custGeom>
            <a:avLst/>
            <a:gdLst>
              <a:gd name="connsiteX0" fmla="*/ 2806700 w 6235700"/>
              <a:gd name="connsiteY0" fmla="*/ 0 h 3587750"/>
              <a:gd name="connsiteX1" fmla="*/ 6235700 w 6235700"/>
              <a:gd name="connsiteY1" fmla="*/ 3587750 h 3587750"/>
              <a:gd name="connsiteX2" fmla="*/ 0 w 6235700"/>
              <a:gd name="connsiteY2" fmla="*/ 3409950 h 3587750"/>
              <a:gd name="connsiteX3" fmla="*/ 2806700 w 6235700"/>
              <a:gd name="connsiteY3" fmla="*/ 0 h 358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700" h="3587750">
                <a:moveTo>
                  <a:pt x="2806700" y="0"/>
                </a:moveTo>
                <a:lnTo>
                  <a:pt x="6235700" y="3587750"/>
                </a:lnTo>
                <a:lnTo>
                  <a:pt x="0" y="3409950"/>
                </a:lnTo>
                <a:lnTo>
                  <a:pt x="2806700" y="0"/>
                </a:ln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CAF0A-2815-BC47-BBEC-E76EA8340900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368300" y="1693863"/>
            <a:ext cx="8453438" cy="4470400"/>
          </a:xfrm>
        </p:spPr>
        <p:txBody>
          <a:bodyPr/>
          <a:lstStyle/>
          <a:p>
            <a:pPr marL="623887" indent="-514350" eaLnBrk="1" hangingPunct="1">
              <a:lnSpc>
                <a:spcPct val="160000"/>
              </a:lnSpc>
            </a:pPr>
            <a:r>
              <a:rPr lang="en-CA" sz="2400" dirty="0" smtClean="0"/>
              <a:t>A very large triangle that encloses all sites but is exterior to all</a:t>
            </a:r>
            <a:r>
              <a:rPr lang="en-CA" sz="2400" dirty="0" smtClean="0"/>
              <a:t> </a:t>
            </a:r>
            <a:r>
              <a:rPr lang="en-CA" sz="2400" dirty="0" err="1" smtClean="0"/>
              <a:t>circumcircles</a:t>
            </a:r>
            <a:endParaRPr lang="en-CA" sz="2400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22238"/>
            <a:ext cx="8507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CA" altLang="zh-CN" sz="3600" b="1" dirty="0" smtClean="0">
                <a:solidFill>
                  <a:schemeClr val="tx2"/>
                </a:solidFill>
                <a:ea typeface="宋体" charset="-122"/>
                <a:cs typeface="宋体" charset="-122"/>
              </a:rPr>
              <a:t>A detail: what is the first triangle</a:t>
            </a:r>
            <a:endParaRPr lang="zh-CN" altLang="en-CA" sz="3600" b="1" dirty="0">
              <a:solidFill>
                <a:schemeClr val="tx2"/>
              </a:solidFill>
              <a:ea typeface="宋体" charset="-122"/>
              <a:cs typeface="宋体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19600" y="4337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1850" y="46355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81500" y="46672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57700" y="4533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1200" y="4152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46550" y="44386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95850" y="42799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29150" y="4464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18100" y="43307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749800" y="43878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21250" y="44323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57750" y="45910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11700" y="407035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851400" y="48260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648200" y="457200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02150" y="245110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708150" y="586105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12100" y="6038850"/>
            <a:ext cx="114300" cy="1143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889500" y="3968750"/>
            <a:ext cx="1727200" cy="172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200400" y="2781300"/>
            <a:ext cx="1727200" cy="172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584700" y="2882900"/>
            <a:ext cx="1555750" cy="15557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52543</TotalTime>
  <Words>1788</Words>
  <Application>Microsoft Macintosh PowerPoint</Application>
  <PresentationFormat>On-screen Show (4:3)</PresentationFormat>
  <Paragraphs>260</Paragraphs>
  <Slides>36</Slides>
  <Notes>6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Network</vt:lpstr>
      <vt:lpstr>Equation</vt:lpstr>
      <vt:lpstr>Randomized Incremental Algorithm for Delaunay Triangulation (DT)   CS 268 @ Gates 219 October 19, 3:00 – 4:20  Richard Zhang (for Leo G.)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Simon Fraser University,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Blurb and Projects</dc:title>
  <dc:creator>Richard (Hao) Zhang</dc:creator>
  <cp:lastModifiedBy>Hao Zhang</cp:lastModifiedBy>
  <cp:revision>2233</cp:revision>
  <dcterms:created xsi:type="dcterms:W3CDTF">2016-10-19T09:04:29Z</dcterms:created>
  <dcterms:modified xsi:type="dcterms:W3CDTF">2016-10-19T21:53:59Z</dcterms:modified>
</cp:coreProperties>
</file>