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60" r:id="rId3"/>
    <p:sldId id="259" r:id="rId4"/>
    <p:sldId id="257" r:id="rId5"/>
    <p:sldId id="258" r:id="rId6"/>
    <p:sldId id="261" r:id="rId7"/>
    <p:sldId id="277" r:id="rId8"/>
    <p:sldId id="262" r:id="rId9"/>
    <p:sldId id="263" r:id="rId10"/>
    <p:sldId id="266" r:id="rId11"/>
    <p:sldId id="264" r:id="rId12"/>
    <p:sldId id="265" r:id="rId13"/>
    <p:sldId id="267" r:id="rId14"/>
    <p:sldId id="268" r:id="rId15"/>
    <p:sldId id="269" r:id="rId16"/>
    <p:sldId id="270" r:id="rId17"/>
    <p:sldId id="278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791" autoAdjust="0"/>
    <p:restoredTop sz="94660"/>
  </p:normalViewPr>
  <p:slideViewPr>
    <p:cSldViewPr>
      <p:cViewPr>
        <p:scale>
          <a:sx n="100" d="100"/>
          <a:sy n="100" d="100"/>
        </p:scale>
        <p:origin x="-372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A8C68-53B1-462F-9499-E90AB54A11E4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97453F-DD99-47D7-A077-F8FD155B727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453F-DD99-47D7-A077-F8FD155B72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7453F-DD99-47D7-A077-F8FD155B727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1B6F5-6B10-446D-A1BD-82B3DEE457AF}" type="datetimeFigureOut">
              <a:rPr lang="en-US" smtClean="0"/>
              <a:pPr/>
              <a:t>2/9/2008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9091C2-6EDF-47D9-B56D-283CFAD360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Mesh Simplification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>
            <a:noAutofit/>
          </a:bodyPr>
          <a:lstStyle/>
          <a:p>
            <a:r>
              <a:rPr lang="en-US" sz="2500" dirty="0" smtClean="0">
                <a:solidFill>
                  <a:schemeClr val="tx1"/>
                </a:solidFill>
              </a:rPr>
              <a:t>Global and Local Methods: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Decimation of Triangle Meshes (</a:t>
            </a:r>
            <a:r>
              <a:rPr lang="en-US" sz="2500" dirty="0" err="1" smtClean="0">
                <a:solidFill>
                  <a:schemeClr val="tx1"/>
                </a:solidFill>
              </a:rPr>
              <a:t>Shroeder</a:t>
            </a:r>
            <a:r>
              <a:rPr lang="en-US" sz="2500" dirty="0" smtClean="0">
                <a:solidFill>
                  <a:schemeClr val="tx1"/>
                </a:solidFill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</a:rPr>
              <a:t>Zarge</a:t>
            </a:r>
            <a:r>
              <a:rPr lang="en-US" sz="2500" dirty="0" smtClean="0">
                <a:solidFill>
                  <a:schemeClr val="tx1"/>
                </a:solidFill>
              </a:rPr>
              <a:t>, </a:t>
            </a:r>
            <a:r>
              <a:rPr lang="en-US" sz="2500" dirty="0" err="1" smtClean="0">
                <a:solidFill>
                  <a:schemeClr val="tx1"/>
                </a:solidFill>
              </a:rPr>
              <a:t>Lorenson</a:t>
            </a:r>
            <a:r>
              <a:rPr lang="en-US" sz="2500" dirty="0" smtClean="0">
                <a:solidFill>
                  <a:schemeClr val="tx1"/>
                </a:solidFill>
              </a:rPr>
              <a:t>) - 1992</a:t>
            </a:r>
          </a:p>
          <a:p>
            <a:r>
              <a:rPr lang="en-US" sz="2500" dirty="0" smtClean="0">
                <a:solidFill>
                  <a:schemeClr val="tx1"/>
                </a:solidFill>
              </a:rPr>
              <a:t>Re-Tiling Polygonal Surfaces (Greg Turk) - 1992</a:t>
            </a:r>
            <a:endParaRPr lang="en-US" sz="25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passes made over entire model</a:t>
            </a:r>
            <a:r>
              <a:rPr lang="en-US" dirty="0"/>
              <a:t> </a:t>
            </a:r>
            <a:r>
              <a:rPr lang="en-US" dirty="0" smtClean="0"/>
              <a:t>until a specific percentage of the vertices are removed</a:t>
            </a:r>
          </a:p>
          <a:p>
            <a:r>
              <a:rPr lang="en-US" dirty="0" smtClean="0"/>
              <a:t>Decimation criteria may be modified between passes – for example, the first pass might only remove vertices which lie in almost exactly the same plane as their neighbors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Simple, predictable (though irregular)</a:t>
            </a:r>
          </a:p>
          <a:p>
            <a:r>
              <a:rPr lang="en-US" dirty="0" smtClean="0"/>
              <a:t>Allows the user some degree of control by specifying regions or vertices as non-removable</a:t>
            </a:r>
          </a:p>
          <a:p>
            <a:r>
              <a:rPr lang="en-US" dirty="0" smtClean="0"/>
              <a:t>Never adds new vertices</a:t>
            </a:r>
          </a:p>
          <a:p>
            <a:r>
              <a:rPr lang="en-US" dirty="0" smtClean="0"/>
              <a:t>Likely to preserve both shape and topology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Does not handle non-continuous texture mapping</a:t>
            </a:r>
          </a:p>
          <a:p>
            <a:r>
              <a:rPr lang="en-US" dirty="0" smtClean="0"/>
              <a:t>Produces irregular </a:t>
            </a:r>
            <a:r>
              <a:rPr lang="en-US" dirty="0" smtClean="0"/>
              <a:t>tessellation</a:t>
            </a:r>
            <a:endParaRPr lang="en-US" dirty="0"/>
          </a:p>
        </p:txBody>
      </p:sp>
      <p:pic>
        <p:nvPicPr>
          <p:cNvPr id="4" name="Picture 3" descr="atlas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352800"/>
            <a:ext cx="4038600" cy="3028950"/>
          </a:xfrm>
          <a:prstGeom prst="rect">
            <a:avLst/>
          </a:prstGeom>
        </p:spPr>
      </p:pic>
      <p:pic>
        <p:nvPicPr>
          <p:cNvPr id="5" name="Picture 4" descr="global.png"/>
          <p:cNvPicPr>
            <a:picLocks noChangeAspect="1"/>
          </p:cNvPicPr>
          <p:nvPr/>
        </p:nvPicPr>
        <p:blipFill>
          <a:blip r:embed="rId3"/>
          <a:srcRect t="46667" r="60000"/>
          <a:stretch>
            <a:fillRect/>
          </a:stretch>
        </p:blipFill>
        <p:spPr>
          <a:xfrm>
            <a:off x="5410200" y="3657600"/>
            <a:ext cx="24384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Re-Tiling Polygonal Surfaces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approach which attempts to distribute a specified number of vertices over the mesh surface</a:t>
            </a:r>
          </a:p>
          <a:p>
            <a:r>
              <a:rPr lang="en-US" dirty="0" smtClean="0"/>
              <a:t>Attempts to place more vertices in areas of high curvature</a:t>
            </a:r>
          </a:p>
          <a:p>
            <a:r>
              <a:rPr lang="en-US" dirty="0" smtClean="0"/>
              <a:t>Mesh must be completely re-triangulated for every level of detail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Determining Curvature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81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Fits a sphere of radius </a:t>
            </a:r>
            <a:r>
              <a:rPr lang="en-US" dirty="0" err="1" smtClean="0"/>
              <a:t>ri</a:t>
            </a:r>
            <a:r>
              <a:rPr lang="en-US" dirty="0" smtClean="0"/>
              <a:t> with center along vertex normal to the inside of the surface, such that it is tangent to an edge </a:t>
            </a:r>
            <a:r>
              <a:rPr lang="en-US" dirty="0" err="1" smtClean="0"/>
              <a:t>Ei</a:t>
            </a:r>
            <a:r>
              <a:rPr lang="en-US" dirty="0" smtClean="0"/>
              <a:t> at its midpoint</a:t>
            </a:r>
          </a:p>
          <a:p>
            <a:r>
              <a:rPr lang="en-US" dirty="0" smtClean="0"/>
              <a:t>The smallest of the </a:t>
            </a:r>
            <a:r>
              <a:rPr lang="en-US" dirty="0" err="1" smtClean="0"/>
              <a:t>ri</a:t>
            </a:r>
            <a:r>
              <a:rPr lang="en-US" dirty="0" smtClean="0"/>
              <a:t> values for the vertex is selected as its curvature</a:t>
            </a:r>
            <a:endParaRPr lang="en-US" dirty="0"/>
          </a:p>
        </p:txBody>
      </p:sp>
      <p:pic>
        <p:nvPicPr>
          <p:cNvPr id="4" name="Picture 3" descr="curv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1600200"/>
            <a:ext cx="3073074" cy="4179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Distributing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743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Vertices distributed randomly across the surface of the model, with higher probability of placing vertices in areas of high curvature</a:t>
            </a:r>
          </a:p>
          <a:p>
            <a:r>
              <a:rPr lang="en-US" dirty="0" smtClean="0"/>
              <a:t>Vertices then repulse each other until they are evenly distributed (high curvature areas repulse less)</a:t>
            </a:r>
            <a:endParaRPr lang="en-US" dirty="0"/>
          </a:p>
        </p:txBody>
      </p:sp>
      <p:pic>
        <p:nvPicPr>
          <p:cNvPr id="4" name="Picture 3" descr="poi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343400"/>
            <a:ext cx="7152063" cy="2254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82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To simplify triangulation, a composite model is created which contains all of the old vertices and all of the new ones</a:t>
            </a:r>
          </a:p>
          <a:p>
            <a:r>
              <a:rPr lang="en-US" dirty="0" smtClean="0"/>
              <a:t>The new vertices are incorporated into the polygon they occupy, using greedy triangulation</a:t>
            </a:r>
          </a:p>
        </p:txBody>
      </p:sp>
      <p:sp>
        <p:nvSpPr>
          <p:cNvPr id="4" name="Oval 3"/>
          <p:cNvSpPr/>
          <p:nvPr/>
        </p:nvSpPr>
        <p:spPr>
          <a:xfrm>
            <a:off x="61722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848600" y="2057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1722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848600" y="3352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stCxn id="7" idx="7"/>
            <a:endCxn id="6" idx="3"/>
          </p:cNvCxnSpPr>
          <p:nvPr/>
        </p:nvCxnSpPr>
        <p:spPr>
          <a:xfrm rot="5400000" flipH="1" flipV="1">
            <a:off x="6492782" y="1996982"/>
            <a:ext cx="1187636" cy="156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4" idx="6"/>
            <a:endCxn id="6" idx="2"/>
          </p:cNvCxnSpPr>
          <p:nvPr/>
        </p:nvCxnSpPr>
        <p:spPr>
          <a:xfrm>
            <a:off x="6324600" y="21336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4" idx="4"/>
            <a:endCxn id="7" idx="0"/>
          </p:cNvCxnSpPr>
          <p:nvPr/>
        </p:nvCxnSpPr>
        <p:spPr>
          <a:xfrm rot="5400000">
            <a:off x="5676900" y="27813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7" idx="6"/>
            <a:endCxn id="8" idx="2"/>
          </p:cNvCxnSpPr>
          <p:nvPr/>
        </p:nvCxnSpPr>
        <p:spPr>
          <a:xfrm>
            <a:off x="6324600" y="34290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6" idx="4"/>
            <a:endCxn id="8" idx="0"/>
          </p:cNvCxnSpPr>
          <p:nvPr/>
        </p:nvCxnSpPr>
        <p:spPr>
          <a:xfrm rot="5400000">
            <a:off x="7353300" y="27813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629400" y="2362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543800" y="2667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7086600" y="2971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1722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48600" y="4267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172200" y="556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7848600" y="55626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/>
          <p:cNvCxnSpPr>
            <a:stCxn id="27" idx="7"/>
            <a:endCxn id="26" idx="3"/>
          </p:cNvCxnSpPr>
          <p:nvPr/>
        </p:nvCxnSpPr>
        <p:spPr>
          <a:xfrm rot="5400000" flipH="1" flipV="1">
            <a:off x="6492782" y="4206782"/>
            <a:ext cx="1187636" cy="15686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5" idx="6"/>
            <a:endCxn id="26" idx="2"/>
          </p:cNvCxnSpPr>
          <p:nvPr/>
        </p:nvCxnSpPr>
        <p:spPr>
          <a:xfrm>
            <a:off x="6324600" y="43434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5" idx="4"/>
            <a:endCxn id="27" idx="0"/>
          </p:cNvCxnSpPr>
          <p:nvPr/>
        </p:nvCxnSpPr>
        <p:spPr>
          <a:xfrm rot="5400000">
            <a:off x="5676900" y="49911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7" idx="6"/>
            <a:endCxn id="28" idx="2"/>
          </p:cNvCxnSpPr>
          <p:nvPr/>
        </p:nvCxnSpPr>
        <p:spPr>
          <a:xfrm>
            <a:off x="6324600" y="5638800"/>
            <a:ext cx="152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26" idx="4"/>
            <a:endCxn id="28" idx="0"/>
          </p:cNvCxnSpPr>
          <p:nvPr/>
        </p:nvCxnSpPr>
        <p:spPr>
          <a:xfrm rot="5400000">
            <a:off x="7353300" y="4991100"/>
            <a:ext cx="1143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29400" y="4572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7543800" y="4876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086600" y="51816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>
            <a:stCxn id="25" idx="5"/>
            <a:endCxn id="34" idx="1"/>
          </p:cNvCxnSpPr>
          <p:nvPr/>
        </p:nvCxnSpPr>
        <p:spPr>
          <a:xfrm rot="16200000" flipH="1">
            <a:off x="6378482" y="4321082"/>
            <a:ext cx="197036" cy="349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35" idx="7"/>
            <a:endCxn id="26" idx="3"/>
          </p:cNvCxnSpPr>
          <p:nvPr/>
        </p:nvCxnSpPr>
        <p:spPr>
          <a:xfrm rot="5400000" flipH="1" flipV="1">
            <a:off x="7521482" y="4549682"/>
            <a:ext cx="501836" cy="19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6" idx="7"/>
            <a:endCxn id="35" idx="3"/>
          </p:cNvCxnSpPr>
          <p:nvPr/>
        </p:nvCxnSpPr>
        <p:spPr>
          <a:xfrm rot="5400000" flipH="1" flipV="1">
            <a:off x="7292882" y="4930682"/>
            <a:ext cx="197036" cy="349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34" idx="3"/>
            <a:endCxn id="27" idx="7"/>
          </p:cNvCxnSpPr>
          <p:nvPr/>
        </p:nvCxnSpPr>
        <p:spPr>
          <a:xfrm rot="5400000">
            <a:off x="6035582" y="4968782"/>
            <a:ext cx="882836" cy="349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4" idx="7"/>
            <a:endCxn id="26" idx="3"/>
          </p:cNvCxnSpPr>
          <p:nvPr/>
        </p:nvCxnSpPr>
        <p:spPr>
          <a:xfrm rot="5400000" flipH="1" flipV="1">
            <a:off x="7216682" y="3940082"/>
            <a:ext cx="197036" cy="1111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36" idx="5"/>
            <a:endCxn id="28" idx="1"/>
          </p:cNvCxnSpPr>
          <p:nvPr/>
        </p:nvCxnSpPr>
        <p:spPr>
          <a:xfrm rot="16200000" flipH="1">
            <a:off x="7407182" y="5121182"/>
            <a:ext cx="273236" cy="6542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35" idx="5"/>
            <a:endCxn id="28" idx="1"/>
          </p:cNvCxnSpPr>
          <p:nvPr/>
        </p:nvCxnSpPr>
        <p:spPr>
          <a:xfrm rot="16200000" flipH="1">
            <a:off x="7483382" y="5197382"/>
            <a:ext cx="578036" cy="197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27" idx="6"/>
            <a:endCxn id="36" idx="2"/>
          </p:cNvCxnSpPr>
          <p:nvPr/>
        </p:nvCxnSpPr>
        <p:spPr>
          <a:xfrm flipV="1">
            <a:off x="6324600" y="5257800"/>
            <a:ext cx="762000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36" idx="0"/>
            <a:endCxn id="26" idx="3"/>
          </p:cNvCxnSpPr>
          <p:nvPr/>
        </p:nvCxnSpPr>
        <p:spPr>
          <a:xfrm rot="5400000" flipH="1" flipV="1">
            <a:off x="7124700" y="4435382"/>
            <a:ext cx="784318" cy="7081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Removing Old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Old vertices are removed one by one, and the resulting hole is triangulated</a:t>
            </a:r>
          </a:p>
          <a:p>
            <a:r>
              <a:rPr lang="en-US" dirty="0" smtClean="0"/>
              <a:t>If </a:t>
            </a:r>
            <a:r>
              <a:rPr lang="en-US" dirty="0" smtClean="0"/>
              <a:t>topology check fails</a:t>
            </a:r>
            <a:r>
              <a:rPr lang="en-US" dirty="0" smtClean="0"/>
              <a:t>, the vertex is retained</a:t>
            </a:r>
          </a:p>
          <a:p>
            <a:r>
              <a:rPr lang="en-US" dirty="0" smtClean="0"/>
              <a:t>Fails if surrounding edges intersect in every planar projection</a:t>
            </a:r>
          </a:p>
          <a:p>
            <a:r>
              <a:rPr lang="en-US" dirty="0" smtClean="0"/>
              <a:t>Fails if removing vertex causes front of mesh to touch the back</a:t>
            </a:r>
          </a:p>
          <a:p>
            <a:endParaRPr lang="en-US" dirty="0"/>
          </a:p>
        </p:txBody>
      </p:sp>
      <p:pic>
        <p:nvPicPr>
          <p:cNvPr id="4" name="Picture 3" descr="frontbac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19400"/>
            <a:ext cx="3531354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Creates an even distribution of vertices weighed by curvature</a:t>
            </a:r>
          </a:p>
          <a:p>
            <a:r>
              <a:rPr lang="en-US" dirty="0" smtClean="0"/>
              <a:t>Likely to preserve both shape and topology</a:t>
            </a:r>
          </a:p>
        </p:txBody>
      </p:sp>
      <p:pic>
        <p:nvPicPr>
          <p:cNvPr id="4" name="Picture 3" descr="ball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676400"/>
            <a:ext cx="445818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Does not handle non-continuous texture mapping</a:t>
            </a:r>
          </a:p>
          <a:p>
            <a:r>
              <a:rPr lang="en-US" dirty="0" smtClean="0"/>
              <a:t>Assumes original model is a good approximation of the desired surface</a:t>
            </a:r>
          </a:p>
          <a:p>
            <a:r>
              <a:rPr lang="en-US" dirty="0" smtClean="0"/>
              <a:t>Does not handle sharp corners</a:t>
            </a:r>
          </a:p>
          <a:p>
            <a:r>
              <a:rPr lang="en-US" dirty="0" smtClean="0"/>
              <a:t>A little ahead of its time – works well on high-polygon models, but may not work well on low-polygon models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7010400" y="1524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5532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924800" y="1524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858000" y="18288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858000" y="2743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82000" y="2286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0104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7924800" y="29718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153400" y="2667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53400" y="1905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>
            <a:stCxn id="6" idx="7"/>
            <a:endCxn id="4" idx="3"/>
          </p:cNvCxnSpPr>
          <p:nvPr/>
        </p:nvCxnSpPr>
        <p:spPr>
          <a:xfrm rot="5400000" flipH="1" flipV="1">
            <a:off x="6530882" y="1806482"/>
            <a:ext cx="654236" cy="349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6" idx="5"/>
            <a:endCxn id="21" idx="1"/>
          </p:cNvCxnSpPr>
          <p:nvPr/>
        </p:nvCxnSpPr>
        <p:spPr>
          <a:xfrm rot="16200000" flipH="1">
            <a:off x="6568982" y="2530382"/>
            <a:ext cx="578036" cy="3494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1" idx="6"/>
            <a:endCxn id="22" idx="2"/>
          </p:cNvCxnSpPr>
          <p:nvPr/>
        </p:nvCxnSpPr>
        <p:spPr>
          <a:xfrm>
            <a:off x="7162800" y="30480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6"/>
            <a:endCxn id="7" idx="2"/>
          </p:cNvCxnSpPr>
          <p:nvPr/>
        </p:nvCxnSpPr>
        <p:spPr>
          <a:xfrm>
            <a:off x="7162800" y="1600200"/>
            <a:ext cx="762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7" idx="5"/>
            <a:endCxn id="16" idx="0"/>
          </p:cNvCxnSpPr>
          <p:nvPr/>
        </p:nvCxnSpPr>
        <p:spPr>
          <a:xfrm rot="16200000" flipH="1">
            <a:off x="7940582" y="1768382"/>
            <a:ext cx="631918" cy="403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6" idx="4"/>
            <a:endCxn id="22" idx="7"/>
          </p:cNvCxnSpPr>
          <p:nvPr/>
        </p:nvCxnSpPr>
        <p:spPr>
          <a:xfrm rot="5400000">
            <a:off x="7978682" y="2514600"/>
            <a:ext cx="555718" cy="403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3" idx="6"/>
            <a:endCxn id="24" idx="2"/>
          </p:cNvCxnSpPr>
          <p:nvPr/>
        </p:nvCxnSpPr>
        <p:spPr>
          <a:xfrm>
            <a:off x="7010400" y="1905000"/>
            <a:ext cx="1143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24" idx="4"/>
            <a:endCxn id="23" idx="0"/>
          </p:cNvCxnSpPr>
          <p:nvPr/>
        </p:nvCxnSpPr>
        <p:spPr>
          <a:xfrm rot="5400000">
            <a:off x="7924800" y="236220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5" idx="0"/>
            <a:endCxn id="13" idx="4"/>
          </p:cNvCxnSpPr>
          <p:nvPr/>
        </p:nvCxnSpPr>
        <p:spPr>
          <a:xfrm rot="5400000" flipH="1" flipV="1">
            <a:off x="6553200" y="2362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5" idx="6"/>
            <a:endCxn id="23" idx="2"/>
          </p:cNvCxnSpPr>
          <p:nvPr/>
        </p:nvCxnSpPr>
        <p:spPr>
          <a:xfrm flipV="1">
            <a:off x="7010400" y="2743200"/>
            <a:ext cx="1143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6934200" y="3886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8382000" y="4572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7086600" y="53340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7543800" y="5105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772400" y="4267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>
            <a:endCxn id="52" idx="2"/>
          </p:cNvCxnSpPr>
          <p:nvPr/>
        </p:nvCxnSpPr>
        <p:spPr>
          <a:xfrm>
            <a:off x="6400800" y="54102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6553200" y="3962400"/>
            <a:ext cx="381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47" idx="5"/>
            <a:endCxn id="50" idx="0"/>
          </p:cNvCxnSpPr>
          <p:nvPr/>
        </p:nvCxnSpPr>
        <p:spPr>
          <a:xfrm rot="16200000" flipH="1">
            <a:off x="7483382" y="3597182"/>
            <a:ext cx="555718" cy="13939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0" idx="4"/>
            <a:endCxn id="52" idx="7"/>
          </p:cNvCxnSpPr>
          <p:nvPr/>
        </p:nvCxnSpPr>
        <p:spPr>
          <a:xfrm rot="5400000">
            <a:off x="7521482" y="4419600"/>
            <a:ext cx="631918" cy="12415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endCxn id="54" idx="2"/>
          </p:cNvCxnSpPr>
          <p:nvPr/>
        </p:nvCxnSpPr>
        <p:spPr>
          <a:xfrm>
            <a:off x="6629400" y="4267200"/>
            <a:ext cx="1143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54" idx="4"/>
            <a:endCxn id="53" idx="0"/>
          </p:cNvCxnSpPr>
          <p:nvPr/>
        </p:nvCxnSpPr>
        <p:spPr>
          <a:xfrm rot="5400000">
            <a:off x="7391400" y="4648200"/>
            <a:ext cx="6858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endCxn id="53" idx="2"/>
          </p:cNvCxnSpPr>
          <p:nvPr/>
        </p:nvCxnSpPr>
        <p:spPr>
          <a:xfrm flipV="1">
            <a:off x="6400800" y="5181600"/>
            <a:ext cx="11430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Overview of Mesh Simplification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Local Simplification – Decimation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Simplification – Re-Tiling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Interpolation for Smooth Transitioning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Interpolation for Smooth Transitioning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Must have smooth transition between two detail levels</a:t>
            </a:r>
          </a:p>
          <a:p>
            <a:r>
              <a:rPr lang="en-US" dirty="0" smtClean="0"/>
              <a:t>Meshes must be able to “morph” between high and low detail versions</a:t>
            </a:r>
          </a:p>
          <a:p>
            <a:r>
              <a:rPr lang="en-US" dirty="0" smtClean="0"/>
              <a:t>Accomplished by interpolating vertices between two different positions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Interpolate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High-detail versions add new vertices</a:t>
            </a:r>
          </a:p>
          <a:p>
            <a:r>
              <a:rPr lang="en-US" dirty="0" smtClean="0"/>
              <a:t>In low-poly version, these vertices lie in the plane of another polygon and are “invisible”</a:t>
            </a:r>
          </a:p>
          <a:p>
            <a:r>
              <a:rPr lang="en-US" dirty="0" smtClean="0"/>
              <a:t>In high-poly version, they take up their position in the original surface</a:t>
            </a:r>
          </a:p>
          <a:p>
            <a:r>
              <a:rPr lang="en-US" dirty="0" smtClean="0"/>
              <a:t>Interpolation provides smooth transition</a:t>
            </a:r>
          </a:p>
          <a:p>
            <a:r>
              <a:rPr lang="en-US" dirty="0" smtClean="0"/>
              <a:t>Must know which polygon high-detail vertex must lie in in the low-poly version</a:t>
            </a:r>
            <a:endParaRPr lang="en-US" dirty="0"/>
          </a:p>
        </p:txBody>
      </p:sp>
      <p:pic>
        <p:nvPicPr>
          <p:cNvPr id="4" name="Picture 3" descr="ler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133600"/>
            <a:ext cx="3413075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Polygon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High-detail model is a super-set of the vertices of the low-detail model</a:t>
            </a:r>
          </a:p>
          <a:p>
            <a:r>
              <a:rPr lang="en-US" dirty="0" smtClean="0"/>
              <a:t>Must track removed vertices of high-detail polygons when they are re-triangulated into low-polygon model</a:t>
            </a:r>
          </a:p>
          <a:p>
            <a:r>
              <a:rPr lang="en-US" dirty="0" smtClean="0"/>
              <a:t>Each time a vertex is removed, it is projected onto the new triangles to determine which one contains 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Problems: non-continuous texture mapping, pre-processing times</a:t>
            </a:r>
          </a:p>
          <a:p>
            <a:r>
              <a:rPr lang="en-US" dirty="0" smtClean="0"/>
              <a:t>Is always preserving topology useful?</a:t>
            </a:r>
          </a:p>
        </p:txBody>
      </p:sp>
      <p:pic>
        <p:nvPicPr>
          <p:cNvPr id="4" name="Picture 3" descr="wrenc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3429000"/>
            <a:ext cx="41910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Mesh Simplification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LOD technique for reducing the number of polygons that need to be rendered</a:t>
            </a:r>
          </a:p>
          <a:p>
            <a:r>
              <a:rPr lang="en-US" dirty="0" smtClean="0"/>
              <a:t>Seeks to preserve appearance while removing as many vertices as possible</a:t>
            </a:r>
          </a:p>
          <a:p>
            <a:r>
              <a:rPr lang="en-US" dirty="0" smtClean="0"/>
              <a:t>Usually attempts to preserve </a:t>
            </a:r>
            <a:r>
              <a:rPr lang="en-US" i="1" dirty="0" smtClean="0"/>
              <a:t>topology</a:t>
            </a:r>
          </a:p>
          <a:p>
            <a:r>
              <a:rPr lang="en-US" dirty="0" smtClean="0"/>
              <a:t>Multiple LOD versions generated offline</a:t>
            </a:r>
          </a:p>
          <a:p>
            <a:r>
              <a:rPr lang="en-US" dirty="0" smtClean="0"/>
              <a:t>Some sort of interpolation technique used to transition between detail levels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b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028950"/>
            <a:ext cx="5105400" cy="38290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and Local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 – assumes underlying surface, throws out existing vertices and starts over</a:t>
            </a:r>
          </a:p>
          <a:p>
            <a:r>
              <a:rPr lang="en-US" dirty="0" smtClean="0"/>
              <a:t>Local – takes existing vertices and retains some subset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674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Global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44196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Decimation of Triangle Meshes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local approach</a:t>
            </a:r>
          </a:p>
          <a:p>
            <a:r>
              <a:rPr lang="en-US" dirty="0" smtClean="0"/>
              <a:t>Repeatedly removes vertices which score low on certain metrics until the desired number of vertices is reached</a:t>
            </a:r>
          </a:p>
          <a:p>
            <a:r>
              <a:rPr lang="en-US" dirty="0" smtClean="0"/>
              <a:t>After a vertex is removed, the resulting hole needs to be re-triangulated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Classifying Vertices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Vertices are classified as:</a:t>
            </a:r>
          </a:p>
          <a:p>
            <a:pPr lvl="1"/>
            <a:r>
              <a:rPr lang="en-US" dirty="0" smtClean="0"/>
              <a:t>Interior edge</a:t>
            </a:r>
          </a:p>
          <a:p>
            <a:pPr lvl="1"/>
            <a:r>
              <a:rPr lang="en-US" dirty="0" smtClean="0"/>
              <a:t>(Interior) corner</a:t>
            </a:r>
          </a:p>
          <a:p>
            <a:pPr lvl="1"/>
            <a:r>
              <a:rPr lang="en-US" dirty="0" smtClean="0"/>
              <a:t>Boundary</a:t>
            </a:r>
          </a:p>
          <a:p>
            <a:pPr lvl="1"/>
            <a:r>
              <a:rPr lang="en-US" dirty="0" smtClean="0"/>
              <a:t>Complex</a:t>
            </a:r>
          </a:p>
          <a:p>
            <a:r>
              <a:rPr lang="en-US" dirty="0" smtClean="0"/>
              <a:t>Complex vertices cannot be removed</a:t>
            </a:r>
          </a:p>
          <a:p>
            <a:r>
              <a:rPr lang="en-US" dirty="0" smtClean="0"/>
              <a:t>Different metric used for corners and edges/boundaries</a:t>
            </a:r>
          </a:p>
        </p:txBody>
      </p:sp>
      <p:pic>
        <p:nvPicPr>
          <p:cNvPr id="4" name="Picture 3" descr="clas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2438400"/>
            <a:ext cx="4764445" cy="14798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Interior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Determined by dihedral angle between nearby triangles – sharp angles (above threshold) mean the presence of edges</a:t>
            </a:r>
            <a:endParaRPr lang="en-US" dirty="0"/>
          </a:p>
        </p:txBody>
      </p:sp>
      <p:pic>
        <p:nvPicPr>
          <p:cNvPr id="4" name="Picture 3" descr="edge3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57600"/>
            <a:ext cx="3962400" cy="2971800"/>
          </a:xfrm>
          <a:prstGeom prst="rect">
            <a:avLst/>
          </a:prstGeom>
        </p:spPr>
      </p:pic>
      <p:pic>
        <p:nvPicPr>
          <p:cNvPr id="5" name="Picture 4" descr="cor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524250"/>
            <a:ext cx="4038600" cy="3028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Vertex Removal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5800" cy="4800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Corners: use distance to plane test to remove vertices which do not deviate highly from the average plane of surrounding triangles</a:t>
            </a:r>
          </a:p>
          <a:p>
            <a:r>
              <a:rPr lang="en-US" dirty="0" smtClean="0"/>
              <a:t>Edges/boundaries: use distance to line formed by the two remaining edge vertices, or the distance to plane test depending on mesh “noise”</a:t>
            </a:r>
            <a:endParaRPr lang="en-US" dirty="0"/>
          </a:p>
        </p:txBody>
      </p:sp>
      <p:pic>
        <p:nvPicPr>
          <p:cNvPr id="4" name="Picture 3" descr="ed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4114800"/>
            <a:ext cx="3124200" cy="1487239"/>
          </a:xfrm>
          <a:prstGeom prst="rect">
            <a:avLst/>
          </a:prstGeom>
        </p:spPr>
      </p:pic>
      <p:pic>
        <p:nvPicPr>
          <p:cNvPr id="5" name="Picture 4" descr="plan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1981200"/>
            <a:ext cx="4332173" cy="14043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Re-Triangulation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Uses recursive loop splitting to triangulate the hole defined by all vertices adjacent to vertex being removed</a:t>
            </a:r>
          </a:p>
          <a:p>
            <a:r>
              <a:rPr lang="en-US" dirty="0" smtClean="0"/>
              <a:t>Triangulation may fail in particularly complex shapes, in which case the vertex is not removed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805</Words>
  <Application>Microsoft Office PowerPoint</Application>
  <PresentationFormat>On-screen Show (4:3)</PresentationFormat>
  <Paragraphs>96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Mesh Simplification</vt:lpstr>
      <vt:lpstr>Summary</vt:lpstr>
      <vt:lpstr>Overview of Mesh Simplification</vt:lpstr>
      <vt:lpstr>Global and Local Approaches</vt:lpstr>
      <vt:lpstr>Decimation of Triangle Meshes</vt:lpstr>
      <vt:lpstr>Classifying Vertices</vt:lpstr>
      <vt:lpstr>Interior Edges</vt:lpstr>
      <vt:lpstr>Vertex Removal Criteria</vt:lpstr>
      <vt:lpstr>Re-Triangulation</vt:lpstr>
      <vt:lpstr>Iteration</vt:lpstr>
      <vt:lpstr>Advantages</vt:lpstr>
      <vt:lpstr>Disadvantages</vt:lpstr>
      <vt:lpstr>Re-Tiling Polygonal Surfaces</vt:lpstr>
      <vt:lpstr>Determining Curvature</vt:lpstr>
      <vt:lpstr>Distributing Vertices</vt:lpstr>
      <vt:lpstr>Triangulation</vt:lpstr>
      <vt:lpstr>Removing Old Vertices</vt:lpstr>
      <vt:lpstr>Advantages</vt:lpstr>
      <vt:lpstr>Disadvantages</vt:lpstr>
      <vt:lpstr>Interpolation for Smooth Transitioning</vt:lpstr>
      <vt:lpstr>What to Interpolate</vt:lpstr>
      <vt:lpstr>Selecting Polygon</vt:lpstr>
      <vt:lpstr>Discussion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Mesh Simplification</dc:title>
  <dc:creator>LENOVO</dc:creator>
  <cp:lastModifiedBy>LENOVO</cp:lastModifiedBy>
  <cp:revision>60</cp:revision>
  <dcterms:created xsi:type="dcterms:W3CDTF">2008-01-26T03:31:26Z</dcterms:created>
  <dcterms:modified xsi:type="dcterms:W3CDTF">2008-02-09T19:56:25Z</dcterms:modified>
</cp:coreProperties>
</file>