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1"/>
    <p:sldMasterId id="2147483661" r:id="rId2"/>
    <p:sldMasterId id="2147483665" r:id="rId3"/>
    <p:sldMasterId id="2147483666" r:id="rId4"/>
    <p:sldMasterId id="2147483669" r:id="rId5"/>
    <p:sldMasterId id="2147483670" r:id="rId6"/>
  </p:sldMasterIdLst>
  <p:notesMasterIdLst>
    <p:notesMasterId r:id="rId57"/>
  </p:notesMasterIdLst>
  <p:handoutMasterIdLst>
    <p:handoutMasterId r:id="rId58"/>
  </p:handoutMasterIdLst>
  <p:sldIdLst>
    <p:sldId id="734" r:id="rId7"/>
    <p:sldId id="911" r:id="rId8"/>
    <p:sldId id="903" r:id="rId9"/>
    <p:sldId id="885" r:id="rId10"/>
    <p:sldId id="906" r:id="rId11"/>
    <p:sldId id="908" r:id="rId12"/>
    <p:sldId id="909" r:id="rId13"/>
    <p:sldId id="914" r:id="rId14"/>
    <p:sldId id="888" r:id="rId15"/>
    <p:sldId id="915" r:id="rId16"/>
    <p:sldId id="884" r:id="rId17"/>
    <p:sldId id="886" r:id="rId18"/>
    <p:sldId id="905" r:id="rId19"/>
    <p:sldId id="916" r:id="rId20"/>
    <p:sldId id="917" r:id="rId21"/>
    <p:sldId id="922" r:id="rId22"/>
    <p:sldId id="891" r:id="rId23"/>
    <p:sldId id="923" r:id="rId24"/>
    <p:sldId id="890" r:id="rId25"/>
    <p:sldId id="918" r:id="rId26"/>
    <p:sldId id="920" r:id="rId27"/>
    <p:sldId id="889" r:id="rId28"/>
    <p:sldId id="919" r:id="rId29"/>
    <p:sldId id="894" r:id="rId30"/>
    <p:sldId id="893" r:id="rId31"/>
    <p:sldId id="892" r:id="rId32"/>
    <p:sldId id="925" r:id="rId33"/>
    <p:sldId id="912" r:id="rId34"/>
    <p:sldId id="926" r:id="rId35"/>
    <p:sldId id="895" r:id="rId36"/>
    <p:sldId id="927" r:id="rId37"/>
    <p:sldId id="930" r:id="rId38"/>
    <p:sldId id="934" r:id="rId39"/>
    <p:sldId id="921" r:id="rId40"/>
    <p:sldId id="931" r:id="rId41"/>
    <p:sldId id="932" r:id="rId42"/>
    <p:sldId id="928" r:id="rId43"/>
    <p:sldId id="929" r:id="rId44"/>
    <p:sldId id="896" r:id="rId45"/>
    <p:sldId id="904" r:id="rId46"/>
    <p:sldId id="902" r:id="rId47"/>
    <p:sldId id="933" r:id="rId48"/>
    <p:sldId id="935" r:id="rId49"/>
    <p:sldId id="883" r:id="rId50"/>
    <p:sldId id="910" r:id="rId51"/>
    <p:sldId id="898" r:id="rId52"/>
    <p:sldId id="897" r:id="rId53"/>
    <p:sldId id="899" r:id="rId54"/>
    <p:sldId id="900" r:id="rId55"/>
    <p:sldId id="901" r:id="rId56"/>
  </p:sldIdLst>
  <p:sldSz cx="9144000" cy="6858000" type="screen4x3"/>
  <p:notesSz cx="7315200" cy="9601200"/>
  <p:embeddedFontLst>
    <p:embeddedFont>
      <p:font typeface="굴림" pitchFamily="34" charset="-127"/>
      <p:regular r:id="rId59"/>
    </p:embeddedFont>
    <p:embeddedFont>
      <p:font typeface="Calibri" pitchFamily="34" charset="0"/>
      <p:regular r:id="rId60"/>
      <p:bold r:id="rId61"/>
      <p:italic r:id="rId62"/>
      <p:boldItalic r:id="rId63"/>
    </p:embeddedFont>
    <p:embeddedFont>
      <p:font typeface="ＭＳ Ｐゴシック" pitchFamily="34" charset="-128"/>
      <p:regular r:id="rId64"/>
    </p:embeddedFont>
    <p:embeddedFont>
      <p:font typeface="맑은 고딕" pitchFamily="34" charset="-127"/>
      <p:regular r:id="rId65"/>
      <p:bold r:id="rId66"/>
    </p:embeddedFont>
  </p:embeddedFontLst>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6699"/>
    <a:srgbClr val="0033CC"/>
    <a:srgbClr val="003399"/>
    <a:srgbClr val="000099"/>
    <a:srgbClr val="FF0000"/>
    <a:srgbClr val="9966FF"/>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2354" autoAdjust="0"/>
    <p:restoredTop sz="63478" autoAdjust="0"/>
  </p:normalViewPr>
  <p:slideViewPr>
    <p:cSldViewPr>
      <p:cViewPr>
        <p:scale>
          <a:sx n="50" d="100"/>
          <a:sy n="50" d="100"/>
        </p:scale>
        <p:origin x="-1926"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83" d="100"/>
          <a:sy n="83" d="100"/>
        </p:scale>
        <p:origin x="-1405" y="-71"/>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4.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endParaRPr lang="en-US" altLang="ko-KR"/>
          </a:p>
        </p:txBody>
      </p:sp>
      <p:sp>
        <p:nvSpPr>
          <p:cNvPr id="3174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endParaRPr lang="en-US" altLang="ko-KR"/>
          </a:p>
        </p:txBody>
      </p:sp>
      <p:sp>
        <p:nvSpPr>
          <p:cNvPr id="3174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endParaRPr lang="en-US" altLang="ko-KR"/>
          </a:p>
        </p:txBody>
      </p:sp>
      <p:sp>
        <p:nvSpPr>
          <p:cNvPr id="3174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fld id="{CFD998D2-D671-44F7-B940-C2620DF3A84A}" type="slidenum">
              <a:rPr lang="ko-KR" altLang="en-US"/>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endParaRPr lang="en-US" altLang="ko-KR"/>
          </a:p>
        </p:txBody>
      </p:sp>
      <p:sp>
        <p:nvSpPr>
          <p:cNvPr id="235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endParaRPr lang="en-US" altLang="ko-KR"/>
          </a:p>
        </p:txBody>
      </p:sp>
      <p:sp>
        <p:nvSpPr>
          <p:cNvPr id="235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endParaRPr lang="en-US" altLang="ko-KR"/>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fld id="{E66E4A64-A737-4DB0-90F9-372BE09EB2B8}" type="slidenum">
              <a:rPr lang="ko-KR" altLang="en-US"/>
              <a:pPr/>
              <a:t>‹#›</a:t>
            </a:fld>
            <a:endParaRPr lang="en-US" altLang="ko-K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Neutra Text" pitchFamily="50" charset="0"/>
        <a:ea typeface="+mn-ea"/>
        <a:cs typeface="+mn-cs"/>
      </a:defRPr>
    </a:lvl1pPr>
    <a:lvl2pPr marL="457200" algn="l" rtl="0" fontAlgn="base">
      <a:spcBef>
        <a:spcPct val="30000"/>
      </a:spcBef>
      <a:spcAft>
        <a:spcPct val="0"/>
      </a:spcAft>
      <a:defRPr sz="1200" kern="1200">
        <a:solidFill>
          <a:schemeClr val="tx1"/>
        </a:solidFill>
        <a:latin typeface="Neutra Text" pitchFamily="50" charset="0"/>
        <a:ea typeface="+mn-ea"/>
        <a:cs typeface="+mn-cs"/>
      </a:defRPr>
    </a:lvl2pPr>
    <a:lvl3pPr marL="914400" algn="l" rtl="0" fontAlgn="base">
      <a:spcBef>
        <a:spcPct val="30000"/>
      </a:spcBef>
      <a:spcAft>
        <a:spcPct val="0"/>
      </a:spcAft>
      <a:defRPr sz="1200" kern="1200">
        <a:solidFill>
          <a:schemeClr val="tx1"/>
        </a:solidFill>
        <a:latin typeface="Neutra Text" pitchFamily="50" charset="0"/>
        <a:ea typeface="+mn-ea"/>
        <a:cs typeface="+mn-cs"/>
      </a:defRPr>
    </a:lvl3pPr>
    <a:lvl4pPr marL="1371600" algn="l" rtl="0" fontAlgn="base">
      <a:spcBef>
        <a:spcPct val="30000"/>
      </a:spcBef>
      <a:spcAft>
        <a:spcPct val="0"/>
      </a:spcAft>
      <a:defRPr sz="1200" kern="1200">
        <a:solidFill>
          <a:schemeClr val="tx1"/>
        </a:solidFill>
        <a:latin typeface="Neutra Text" pitchFamily="50" charset="0"/>
        <a:ea typeface="+mn-ea"/>
        <a:cs typeface="+mn-cs"/>
      </a:defRPr>
    </a:lvl4pPr>
    <a:lvl5pPr marL="1828800" algn="l" rtl="0" fontAlgn="base">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Quantum_chemistry" TargetMode="External"/><Relationship Id="rId3" Type="http://schemas.openxmlformats.org/officeDocument/2006/relationships/hyperlink" Target="http://en.wikipedia.org/wiki/February_28" TargetMode="External"/><Relationship Id="rId7" Type="http://schemas.openxmlformats.org/officeDocument/2006/relationships/hyperlink" Target="http://en.wikipedia.org/wiki/United_States" TargetMode="External"/><Relationship Id="rId12" Type="http://schemas.openxmlformats.org/officeDocument/2006/relationships/hyperlink" Target="http://en.wikipedia.org/wiki/Chemical_bond"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en.wikipedia.org/wiki/1994" TargetMode="External"/><Relationship Id="rId11" Type="http://schemas.openxmlformats.org/officeDocument/2006/relationships/hyperlink" Target="http://en.wikipedia.org/wiki/Nobel_Prize_in_Chemistry" TargetMode="External"/><Relationship Id="rId5" Type="http://schemas.openxmlformats.org/officeDocument/2006/relationships/hyperlink" Target="http://en.wikipedia.org/wiki/August_19" TargetMode="External"/><Relationship Id="rId10" Type="http://schemas.openxmlformats.org/officeDocument/2006/relationships/hyperlink" Target="http://en.wikipedia.org/wiki/Quantum_mechanics" TargetMode="External"/><Relationship Id="rId4" Type="http://schemas.openxmlformats.org/officeDocument/2006/relationships/hyperlink" Target="http://en.wikipedia.org/wiki/1901" TargetMode="External"/><Relationship Id="rId9" Type="http://schemas.openxmlformats.org/officeDocument/2006/relationships/hyperlink" Target="http://en.wikipedia.org/wiki/Biochemist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6ED88-A440-4D15-839B-EDB1E8163B9D}" type="slidenum">
              <a:rPr lang="ko-KR" altLang="en-US"/>
              <a:pPr/>
              <a:t>1</a:t>
            </a:fld>
            <a:endParaRPr lang="en-US" altLang="ko-KR"/>
          </a:p>
        </p:txBody>
      </p:sp>
      <p:sp>
        <p:nvSpPr>
          <p:cNvPr id="1592322" name="Rectangle 2"/>
          <p:cNvSpPr>
            <a:spLocks noGrp="1" noRot="1" noChangeAspect="1" noChangeArrowheads="1" noTextEdit="1"/>
          </p:cNvSpPr>
          <p:nvPr>
            <p:ph type="sldImg"/>
          </p:nvPr>
        </p:nvSpPr>
        <p:spPr>
          <a:ln/>
        </p:spPr>
      </p:sp>
      <p:sp>
        <p:nvSpPr>
          <p:cNvPr id="1592323" name="Rectangle 3"/>
          <p:cNvSpPr>
            <a:spLocks noGrp="1" noChangeArrowheads="1"/>
          </p:cNvSpPr>
          <p:nvPr>
            <p:ph type="body" idx="1"/>
          </p:nvPr>
        </p:nvSpPr>
        <p:spPr/>
        <p:txBody>
          <a:bodyPr/>
          <a:lstStyle/>
          <a:p>
            <a:r>
              <a:rPr lang="en-US" dirty="0" smtClean="0"/>
              <a:t>This is half-baked and speculative (should have been a </a:t>
            </a:r>
            <a:r>
              <a:rPr lang="en-US" dirty="0" err="1" smtClean="0"/>
              <a:t>gcafe</a:t>
            </a:r>
            <a:r>
              <a:rPr lang="en-US" dirty="0" smtClean="0"/>
              <a:t>).</a:t>
            </a:r>
          </a:p>
          <a:p>
            <a:r>
              <a:rPr lang="en-US" dirty="0" smtClean="0"/>
              <a:t>Please disagree with me.</a:t>
            </a:r>
          </a:p>
          <a:p>
            <a:endParaRPr lang="en-US"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10</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Beyond</a:t>
            </a:r>
            <a:r>
              <a:rPr lang="en-US" baseline="0" dirty="0" smtClean="0"/>
              <a:t> practitioner reports, here’s “CHI proof” that alternatives matter during evaluation.</a:t>
            </a:r>
          </a:p>
          <a:p>
            <a:r>
              <a:rPr lang="en-US" baseline="0" dirty="0" err="1" smtClean="0"/>
              <a:t>Tohidi</a:t>
            </a:r>
            <a:r>
              <a:rPr lang="en-US" baseline="0" dirty="0" smtClean="0"/>
              <a:t>, Buxton et al</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11</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Upshot is: participants less swayed to be “nice”..</a:t>
            </a:r>
          </a:p>
          <a:p>
            <a:r>
              <a:rPr lang="en-US" baseline="0" dirty="0" smtClean="0"/>
              <a:t>If you show only one thing, criticism is personal</a:t>
            </a:r>
          </a:p>
          <a:p>
            <a:r>
              <a:rPr lang="en-US" baseline="0" dirty="0" smtClean="0"/>
              <a:t>Someone said: “I cannot critique a single design”</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 variations can be alternatives for a given design problem, but alternatives don’t have to come from variations</a:t>
            </a:r>
          </a:p>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Describe</a:t>
            </a:r>
            <a:r>
              <a:rPr lang="en-US" baseline="0" dirty="0" smtClean="0"/>
              <a:t> what input, output vectors are:</a:t>
            </a:r>
          </a:p>
          <a:p>
            <a:r>
              <a:rPr lang="en-US" baseline="0" dirty="0" smtClean="0"/>
              <a:t>Light selection and placement</a:t>
            </a:r>
          </a:p>
          <a:p>
            <a:r>
              <a:rPr lang="en-US" sz="1200" kern="1200" baseline="0" dirty="0" smtClean="0">
                <a:solidFill>
                  <a:schemeClr val="tx1"/>
                </a:solidFill>
                <a:latin typeface="Neutra Text" pitchFamily="50" charset="0"/>
                <a:ea typeface="+mn-ea"/>
                <a:cs typeface="+mn-cs"/>
              </a:rPr>
              <a:t>The goal is to explore different ways of lighting the scene, so the input vector</a:t>
            </a:r>
          </a:p>
          <a:p>
            <a:r>
              <a:rPr lang="en-US" sz="1200" kern="1200" baseline="0" dirty="0" smtClean="0">
                <a:solidFill>
                  <a:schemeClr val="tx1"/>
                </a:solidFill>
                <a:latin typeface="Neutra Text" pitchFamily="50" charset="0"/>
                <a:ea typeface="+mn-ea"/>
                <a:cs typeface="+mn-cs"/>
              </a:rPr>
              <a:t>includes a light position, a light type, and a light direction if needed.</a:t>
            </a:r>
          </a:p>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Output vector is luminance information of down-sampled thumbnails</a:t>
            </a:r>
          </a:p>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Distance is Manhattan</a:t>
            </a:r>
          </a:p>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Dispersion is a specifically designed algorithm</a:t>
            </a:r>
          </a:p>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Explores 4000 different images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17</a:t>
            </a:fld>
            <a:endParaRPr lang="en-US" altLang="ko-K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Challenge: for each problem, lots of application-specific</a:t>
            </a:r>
            <a:r>
              <a:rPr lang="en-US" baseline="0" dirty="0" smtClean="0"/>
              <a:t> details to be worked out (like discarding dim lights here)</a:t>
            </a:r>
          </a:p>
          <a:p>
            <a:endParaRPr lang="en-US" baseline="0" dirty="0" smtClean="0"/>
          </a:p>
          <a:p>
            <a:r>
              <a:rPr lang="en-US" baseline="0" dirty="0" smtClean="0"/>
              <a:t>Easy for user to use DG, but non-trivial to come up with for each particular instance</a:t>
            </a:r>
          </a:p>
          <a:p>
            <a:endParaRPr lang="en-US" baseline="0" dirty="0" smtClean="0"/>
          </a:p>
          <a:p>
            <a:r>
              <a:rPr lang="en-US" baseline="0" dirty="0" smtClean="0"/>
              <a:t>Output vector most difficult (approximate perceptual saliency with set of parameters)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18</a:t>
            </a:fld>
            <a:endParaRPr lang="en-US" altLang="ko-K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Particle System</a:t>
            </a:r>
          </a:p>
          <a:p>
            <a:endParaRPr lang="en-US" dirty="0" smtClean="0"/>
          </a:p>
          <a:p>
            <a:r>
              <a:rPr lang="en-US" sz="1200" kern="1200" baseline="0" dirty="0" smtClean="0">
                <a:solidFill>
                  <a:schemeClr val="tx1"/>
                </a:solidFill>
                <a:latin typeface="Neutra Text" pitchFamily="50" charset="0"/>
                <a:ea typeface="+mn-ea"/>
                <a:cs typeface="+mn-cs"/>
              </a:rPr>
              <a:t>A useful particle system editor might have 40 or more parameters that the animator</a:t>
            </a:r>
          </a:p>
          <a:p>
            <a:r>
              <a:rPr lang="en-US" sz="1200" kern="1200" baseline="0" dirty="0" smtClean="0">
                <a:solidFill>
                  <a:schemeClr val="tx1"/>
                </a:solidFill>
                <a:latin typeface="Neutra Text" pitchFamily="50" charset="0"/>
                <a:ea typeface="+mn-ea"/>
                <a:cs typeface="+mn-cs"/>
              </a:rPr>
              <a:t>can set, so achieving desired effects can be tedious.</a:t>
            </a:r>
          </a:p>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Input: the mean and variance of particle velocities, particle acceleration, rate of particle production, particle</a:t>
            </a:r>
          </a:p>
          <a:p>
            <a:r>
              <a:rPr lang="en-US" sz="1200" kern="1200" baseline="0" dirty="0" smtClean="0">
                <a:solidFill>
                  <a:schemeClr val="tx1"/>
                </a:solidFill>
                <a:latin typeface="Neutra Text" pitchFamily="50" charset="0"/>
                <a:ea typeface="+mn-ea"/>
                <a:cs typeface="+mn-cs"/>
              </a:rPr>
              <a:t>lifetime, resilience and friction coefficient of collision surfaces, and perturbation vectors for surface </a:t>
            </a:r>
            <a:r>
              <a:rPr lang="en-US" sz="1200" kern="1200" baseline="0" dirty="0" err="1" smtClean="0">
                <a:solidFill>
                  <a:schemeClr val="tx1"/>
                </a:solidFill>
                <a:latin typeface="Neutra Text" pitchFamily="50" charset="0"/>
                <a:ea typeface="+mn-ea"/>
                <a:cs typeface="+mn-cs"/>
              </a:rPr>
              <a:t>normals</a:t>
            </a:r>
            <a:r>
              <a:rPr lang="en-US" sz="1200" kern="1200" baseline="0" dirty="0" smtClean="0">
                <a:solidFill>
                  <a:schemeClr val="tx1"/>
                </a:solidFill>
                <a:latin typeface="Neutra Text" pitchFamily="50" charset="0"/>
                <a:ea typeface="+mn-ea"/>
                <a:cs typeface="+mn-cs"/>
              </a:rPr>
              <a:t>.</a:t>
            </a:r>
          </a:p>
          <a:p>
            <a:endParaRPr lang="en-US" sz="1200" kern="1200" baseline="0" dirty="0" smtClean="0">
              <a:solidFill>
                <a:schemeClr val="tx1"/>
              </a:solidFill>
              <a:latin typeface="Neutra Text" pitchFamily="50" charset="0"/>
              <a:ea typeface="+mn-ea"/>
              <a:cs typeface="+mn-cs"/>
            </a:endParaRPr>
          </a:p>
          <a:p>
            <a:r>
              <a:rPr lang="en-US" dirty="0" smtClean="0"/>
              <a:t>Output:</a:t>
            </a:r>
            <a:r>
              <a:rPr lang="en-US" baseline="0" dirty="0" smtClean="0"/>
              <a:t> </a:t>
            </a:r>
            <a:r>
              <a:rPr lang="en-US" baseline="0" dirty="0" err="1" smtClean="0"/>
              <a:t>subsampled</a:t>
            </a:r>
            <a:r>
              <a:rPr lang="en-US" baseline="0" dirty="0" smtClean="0"/>
              <a:t> (every 500</a:t>
            </a:r>
            <a:r>
              <a:rPr lang="en-US" baseline="30000" dirty="0" smtClean="0"/>
              <a:t>th</a:t>
            </a:r>
            <a:r>
              <a:rPr lang="en-US" baseline="0" dirty="0" smtClean="0"/>
              <a:t> particle) </a:t>
            </a:r>
            <a:r>
              <a:rPr lang="en-US" sz="1200" kern="1200" baseline="0" dirty="0" smtClean="0">
                <a:solidFill>
                  <a:schemeClr val="tx1"/>
                </a:solidFill>
                <a:latin typeface="Neutra Text" pitchFamily="50" charset="0"/>
                <a:ea typeface="+mn-ea"/>
                <a:cs typeface="+mn-cs"/>
              </a:rPr>
              <a:t>The output vector comprises measures of the number of particles,</a:t>
            </a:r>
          </a:p>
          <a:p>
            <a:r>
              <a:rPr lang="en-US" sz="1200" kern="1200" baseline="0" dirty="0" smtClean="0">
                <a:solidFill>
                  <a:schemeClr val="tx1"/>
                </a:solidFill>
                <a:latin typeface="Neutra Text" pitchFamily="50" charset="0"/>
                <a:ea typeface="+mn-ea"/>
                <a:cs typeface="+mn-cs"/>
              </a:rPr>
              <a:t>their average distance from the origin and the individual variation</a:t>
            </a:r>
          </a:p>
          <a:p>
            <a:r>
              <a:rPr lang="en-US" sz="1200" kern="1200" baseline="0" dirty="0" smtClean="0">
                <a:solidFill>
                  <a:schemeClr val="tx1"/>
                </a:solidFill>
                <a:latin typeface="Neutra Text" pitchFamily="50" charset="0"/>
                <a:ea typeface="+mn-ea"/>
                <a:cs typeface="+mn-cs"/>
              </a:rPr>
              <a:t>in this distance, their spread from the average beam, the average</a:t>
            </a:r>
          </a:p>
          <a:p>
            <a:r>
              <a:rPr lang="en-US" sz="1200" kern="1200" baseline="0" dirty="0" smtClean="0">
                <a:solidFill>
                  <a:schemeClr val="tx1"/>
                </a:solidFill>
                <a:latin typeface="Neutra Text" pitchFamily="50" charset="0"/>
                <a:ea typeface="+mn-ea"/>
                <a:cs typeface="+mn-cs"/>
              </a:rPr>
              <a:t>velocity of the entire system, and the individual variation from this</a:t>
            </a:r>
          </a:p>
          <a:p>
            <a:r>
              <a:rPr lang="en-US" sz="1200" kern="1200" baseline="0" dirty="0" smtClean="0">
                <a:solidFill>
                  <a:schemeClr val="tx1"/>
                </a:solidFill>
                <a:latin typeface="Neutra Text" pitchFamily="50" charset="0"/>
                <a:ea typeface="+mn-ea"/>
                <a:cs typeface="+mn-cs"/>
              </a:rPr>
              <a:t>Average at two different points in simulation time.</a:t>
            </a:r>
          </a:p>
          <a:p>
            <a:endParaRPr lang="en-US" sz="1200" kern="1200" baseline="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19</a:t>
            </a:fld>
            <a:endParaRPr lang="en-US" altLang="ko-K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Linus</a:t>
            </a:r>
            <a:r>
              <a:rPr lang="en-US" b="1" dirty="0" smtClean="0"/>
              <a:t> Carl Pauling</a:t>
            </a:r>
            <a:r>
              <a:rPr lang="en-US" dirty="0" smtClean="0"/>
              <a:t> (</a:t>
            </a:r>
            <a:r>
              <a:rPr lang="en-US" dirty="0" smtClean="0">
                <a:hlinkClick r:id="rId3" tooltip="February 28"/>
              </a:rPr>
              <a:t>February 28</a:t>
            </a:r>
            <a:r>
              <a:rPr lang="en-US" dirty="0" smtClean="0"/>
              <a:t>, </a:t>
            </a:r>
            <a:r>
              <a:rPr lang="en-US" dirty="0" smtClean="0">
                <a:hlinkClick r:id="rId4" tooltip="1901"/>
              </a:rPr>
              <a:t>1901</a:t>
            </a:r>
            <a:r>
              <a:rPr lang="en-US" dirty="0" smtClean="0"/>
              <a:t> – </a:t>
            </a:r>
            <a:r>
              <a:rPr lang="en-US" dirty="0" smtClean="0">
                <a:hlinkClick r:id="rId5" tooltip="August 19"/>
              </a:rPr>
              <a:t>August 19</a:t>
            </a:r>
            <a:r>
              <a:rPr lang="en-US" dirty="0" smtClean="0"/>
              <a:t>, </a:t>
            </a:r>
            <a:r>
              <a:rPr lang="en-US" dirty="0" smtClean="0">
                <a:hlinkClick r:id="rId6" tooltip="1994"/>
              </a:rPr>
              <a:t>1994</a:t>
            </a:r>
            <a:r>
              <a:rPr lang="en-US" dirty="0" smtClean="0"/>
              <a:t>) was an </a:t>
            </a:r>
            <a:r>
              <a:rPr lang="en-US" dirty="0" smtClean="0">
                <a:hlinkClick r:id="rId7" tooltip="United States"/>
              </a:rPr>
              <a:t>American</a:t>
            </a:r>
            <a:r>
              <a:rPr lang="en-US" dirty="0" smtClean="0"/>
              <a:t> </a:t>
            </a:r>
            <a:r>
              <a:rPr lang="en-US" dirty="0" smtClean="0">
                <a:hlinkClick r:id="rId8" tooltip="Quantum chemistry"/>
              </a:rPr>
              <a:t>quantum chemist</a:t>
            </a:r>
            <a:r>
              <a:rPr lang="en-US" dirty="0" smtClean="0"/>
              <a:t> and </a:t>
            </a:r>
            <a:r>
              <a:rPr lang="en-US" dirty="0" smtClean="0">
                <a:hlinkClick r:id="rId9" tooltip="Biochemistry"/>
              </a:rPr>
              <a:t>biochemist</a:t>
            </a:r>
            <a:r>
              <a:rPr lang="en-US" dirty="0" smtClean="0"/>
              <a:t>. He was also acknowledged as a crystallographer, molecular biologist, and medical researcher. Pauling is widely regarded as the premier chemist of the twentieth century. He pioneered the application of </a:t>
            </a:r>
            <a:r>
              <a:rPr lang="en-US" dirty="0" smtClean="0">
                <a:hlinkClick r:id="rId10" tooltip="Quantum mechanics"/>
              </a:rPr>
              <a:t>quantum mechanics</a:t>
            </a:r>
            <a:r>
              <a:rPr lang="en-US" dirty="0" smtClean="0"/>
              <a:t> to chemistry, and in 1954 was awarded the </a:t>
            </a:r>
            <a:r>
              <a:rPr lang="en-US" dirty="0" smtClean="0">
                <a:hlinkClick r:id="rId11" tooltip="Nobel Prize in Chemistry"/>
              </a:rPr>
              <a:t>Nobel Prize</a:t>
            </a:r>
            <a:r>
              <a:rPr lang="en-US" dirty="0" smtClean="0"/>
              <a:t> in chemistry for his work describing the nature of </a:t>
            </a:r>
            <a:r>
              <a:rPr lang="en-US" dirty="0" smtClean="0">
                <a:hlinkClick r:id="rId12" tooltip="Chemical bond"/>
              </a:rPr>
              <a:t>chemical bonds</a:t>
            </a:r>
            <a:r>
              <a:rPr lang="en-US" dirty="0" smtClean="0"/>
              <a:t>.</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perform simultaneous comparisons of </a:t>
            </a:r>
            <a:r>
              <a:rPr lang="en-US" sz="1200" i="1" kern="1200" baseline="0" dirty="0" smtClean="0">
                <a:solidFill>
                  <a:schemeClr val="tx1"/>
                </a:solidFill>
                <a:latin typeface="Neutra Text" pitchFamily="50" charset="0"/>
                <a:ea typeface="+mn-ea"/>
                <a:cs typeface="+mn-cs"/>
              </a:rPr>
              <a:t>multiple</a:t>
            </a:r>
          </a:p>
          <a:p>
            <a:r>
              <a:rPr lang="en-US" sz="1200" i="1" kern="1200" baseline="0" dirty="0" smtClean="0">
                <a:solidFill>
                  <a:schemeClr val="tx1"/>
                </a:solidFill>
                <a:latin typeface="Neutra Text" pitchFamily="50" charset="0"/>
                <a:ea typeface="+mn-ea"/>
                <a:cs typeface="+mn-cs"/>
              </a:rPr>
              <a:t>commands;</a:t>
            </a:r>
          </a:p>
          <a:p>
            <a:r>
              <a:rPr lang="en-US" sz="1200" b="1" kern="1200" baseline="0" dirty="0" smtClean="0">
                <a:solidFill>
                  <a:schemeClr val="tx1"/>
                </a:solidFill>
                <a:latin typeface="Neutra Text" pitchFamily="50" charset="0"/>
                <a:ea typeface="+mn-ea"/>
                <a:cs typeface="+mn-cs"/>
              </a:rPr>
              <a:t>• compare multiple instantiations of the </a:t>
            </a:r>
            <a:r>
              <a:rPr lang="en-US" sz="1200" b="1" i="1" kern="1200" baseline="0" dirty="0" smtClean="0">
                <a:solidFill>
                  <a:schemeClr val="tx1"/>
                </a:solidFill>
                <a:latin typeface="Neutra Text" pitchFamily="50" charset="0"/>
                <a:ea typeface="+mn-ea"/>
                <a:cs typeface="+mn-cs"/>
              </a:rPr>
              <a:t>same command,</a:t>
            </a:r>
          </a:p>
          <a:p>
            <a:r>
              <a:rPr lang="en-US" sz="1200" kern="1200" baseline="0" dirty="0" smtClean="0">
                <a:solidFill>
                  <a:schemeClr val="tx1"/>
                </a:solidFill>
                <a:latin typeface="Neutra Text" pitchFamily="50" charset="0"/>
                <a:ea typeface="+mn-ea"/>
                <a:cs typeface="+mn-cs"/>
              </a:rPr>
              <a:t>thus aiding in the efficient and informed selection of a</a:t>
            </a:r>
          </a:p>
          <a:p>
            <a:r>
              <a:rPr lang="en-US" sz="1200" kern="1200" baseline="0" dirty="0" smtClean="0">
                <a:solidFill>
                  <a:schemeClr val="tx1"/>
                </a:solidFill>
                <a:latin typeface="Neutra Text" pitchFamily="50" charset="0"/>
                <a:ea typeface="+mn-ea"/>
                <a:cs typeface="+mn-cs"/>
              </a:rPr>
              <a:t>command and its parameters;</a:t>
            </a:r>
          </a:p>
          <a:p>
            <a:r>
              <a:rPr lang="en-US" sz="1200" b="1" kern="1200" baseline="0" dirty="0" smtClean="0">
                <a:solidFill>
                  <a:schemeClr val="tx1"/>
                </a:solidFill>
                <a:latin typeface="Neutra Text" pitchFamily="50" charset="0"/>
                <a:ea typeface="+mn-ea"/>
                <a:cs typeface="+mn-cs"/>
              </a:rPr>
              <a:t>• create </a:t>
            </a:r>
            <a:r>
              <a:rPr lang="en-US" sz="1200" b="1" i="1" kern="1200" baseline="0" dirty="0" smtClean="0">
                <a:solidFill>
                  <a:schemeClr val="tx1"/>
                </a:solidFill>
                <a:latin typeface="Neutra Text" pitchFamily="50" charset="0"/>
                <a:ea typeface="+mn-ea"/>
                <a:cs typeface="+mn-cs"/>
              </a:rPr>
              <a:t>alternative visualizations of their data;</a:t>
            </a:r>
          </a:p>
          <a:p>
            <a:r>
              <a:rPr lang="en-US" sz="1200" b="1" kern="1200" baseline="0" dirty="0" smtClean="0">
                <a:solidFill>
                  <a:schemeClr val="tx1"/>
                </a:solidFill>
                <a:latin typeface="Neutra Text" pitchFamily="50" charset="0"/>
                <a:ea typeface="+mn-ea"/>
                <a:cs typeface="+mn-cs"/>
              </a:rPr>
              <a:t>• experiment with possibilities without committing to any</a:t>
            </a:r>
          </a:p>
          <a:p>
            <a:r>
              <a:rPr lang="en-US" sz="1200" kern="1200" baseline="0" dirty="0" smtClean="0">
                <a:solidFill>
                  <a:schemeClr val="tx1"/>
                </a:solidFill>
                <a:latin typeface="Neutra Text" pitchFamily="50" charset="0"/>
                <a:ea typeface="+mn-ea"/>
                <a:cs typeface="+mn-cs"/>
              </a:rPr>
              <a:t>changes to the original data (“</a:t>
            </a:r>
            <a:r>
              <a:rPr lang="en-US" sz="1200" i="1" kern="1200" baseline="0" dirty="0" smtClean="0">
                <a:solidFill>
                  <a:schemeClr val="tx1"/>
                </a:solidFill>
                <a:latin typeface="Neutra Text" pitchFamily="50" charset="0"/>
                <a:ea typeface="+mn-ea"/>
                <a:cs typeface="+mn-cs"/>
              </a:rPr>
              <a:t>what-if” tools);</a:t>
            </a:r>
          </a:p>
          <a:p>
            <a:r>
              <a:rPr lang="en-US" sz="1200" b="1" kern="1200" baseline="0" dirty="0" smtClean="0">
                <a:solidFill>
                  <a:schemeClr val="tx1"/>
                </a:solidFill>
                <a:latin typeface="Neutra Text" pitchFamily="50" charset="0"/>
                <a:ea typeface="+mn-ea"/>
                <a:cs typeface="+mn-cs"/>
              </a:rPr>
              <a:t>• </a:t>
            </a:r>
            <a:r>
              <a:rPr lang="en-US" sz="1200" b="1" i="1" kern="1200" baseline="0" dirty="0" smtClean="0">
                <a:solidFill>
                  <a:schemeClr val="tx1"/>
                </a:solidFill>
                <a:latin typeface="Neutra Text" pitchFamily="50" charset="0"/>
                <a:ea typeface="+mn-ea"/>
                <a:cs typeface="+mn-cs"/>
              </a:rPr>
              <a:t>customize the interface to enhance workflow; and</a:t>
            </a:r>
          </a:p>
          <a:p>
            <a:r>
              <a:rPr lang="en-US" sz="1200" b="1" kern="1200" baseline="0" dirty="0" smtClean="0">
                <a:solidFill>
                  <a:schemeClr val="tx1"/>
                </a:solidFill>
                <a:latin typeface="Neutra Text" pitchFamily="50" charset="0"/>
                <a:ea typeface="+mn-ea"/>
                <a:cs typeface="+mn-cs"/>
              </a:rPr>
              <a:t>• </a:t>
            </a:r>
            <a:r>
              <a:rPr lang="en-US" sz="1200" b="1" i="1" kern="1200" baseline="0" dirty="0" smtClean="0">
                <a:solidFill>
                  <a:schemeClr val="tx1"/>
                </a:solidFill>
                <a:latin typeface="Neutra Text" pitchFamily="50" charset="0"/>
                <a:ea typeface="+mn-ea"/>
                <a:cs typeface="+mn-cs"/>
              </a:rPr>
              <a:t>serendipitously discover viable alternatives to a planned</a:t>
            </a:r>
          </a:p>
          <a:p>
            <a:r>
              <a:rPr lang="en-US" sz="1200" kern="1200" baseline="0" dirty="0" smtClean="0">
                <a:solidFill>
                  <a:schemeClr val="tx1"/>
                </a:solidFill>
                <a:latin typeface="Neutra Text" pitchFamily="50" charset="0"/>
                <a:ea typeface="+mn-ea"/>
                <a:cs typeface="+mn-cs"/>
              </a:rPr>
              <a:t>course of action.</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20</a:t>
            </a:fld>
            <a:endParaRPr lang="en-US" altLang="ko-K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Side View: Preview in a Tooltip (implemented in Office 2007)</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Parameter</a:t>
            </a:r>
            <a:r>
              <a:rPr lang="en-US" baseline="0" dirty="0" smtClean="0"/>
              <a:t> Spectrum: Show multiple parameter instances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Persistent:</a:t>
            </a:r>
            <a:r>
              <a:rPr lang="en-US" baseline="0" dirty="0" smtClean="0"/>
              <a:t> can drag them free from palette; stay around; update as active document changes </a:t>
            </a:r>
            <a:endParaRPr lang="en-US" dirty="0" smtClean="0"/>
          </a:p>
          <a:p>
            <a:r>
              <a:rPr lang="en-US" sz="1200" b="1" kern="1200" baseline="0" dirty="0" smtClean="0">
                <a:solidFill>
                  <a:schemeClr val="tx1"/>
                </a:solidFill>
                <a:latin typeface="Neutra Text" pitchFamily="50" charset="0"/>
                <a:ea typeface="+mn-ea"/>
                <a:cs typeface="+mn-cs"/>
              </a:rPr>
              <a:t>Parameter spectrums </a:t>
            </a:r>
            <a:r>
              <a:rPr lang="en-US" sz="1200" kern="1200" baseline="0" dirty="0" smtClean="0">
                <a:solidFill>
                  <a:schemeClr val="tx1"/>
                </a:solidFill>
                <a:latin typeface="Neutra Text" pitchFamily="50" charset="0"/>
                <a:ea typeface="+mn-ea"/>
                <a:cs typeface="+mn-cs"/>
              </a:rPr>
              <a:t>show a series of previews</a:t>
            </a:r>
          </a:p>
          <a:p>
            <a:r>
              <a:rPr lang="en-US" sz="1200" kern="1200" baseline="0" dirty="0" smtClean="0">
                <a:solidFill>
                  <a:schemeClr val="tx1"/>
                </a:solidFill>
                <a:latin typeface="Neutra Text" pitchFamily="50" charset="0"/>
                <a:ea typeface="+mn-ea"/>
                <a:cs typeface="+mn-cs"/>
              </a:rPr>
              <a:t>across the range of values for each parameter.</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21</a:t>
            </a:fld>
            <a:endParaRPr lang="en-US" altLang="ko-K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Parallel Pies, a user interface mechanism</a:t>
            </a:r>
          </a:p>
          <a:p>
            <a:r>
              <a:rPr lang="en-US" sz="1200" kern="1200" baseline="0" dirty="0" smtClean="0">
                <a:solidFill>
                  <a:schemeClr val="tx1"/>
                </a:solidFill>
                <a:latin typeface="Neutra Text" pitchFamily="50" charset="0"/>
                <a:ea typeface="+mn-ea"/>
                <a:cs typeface="+mn-cs"/>
              </a:rPr>
              <a:t>developed for image manipulation tasks that allows users</a:t>
            </a:r>
          </a:p>
          <a:p>
            <a:r>
              <a:rPr lang="en-US" sz="1200" kern="1200" baseline="0" dirty="0" smtClean="0">
                <a:solidFill>
                  <a:schemeClr val="tx1"/>
                </a:solidFill>
                <a:latin typeface="Neutra Text" pitchFamily="50" charset="0"/>
                <a:ea typeface="+mn-ea"/>
                <a:cs typeface="+mn-cs"/>
              </a:rPr>
              <a:t>to: easily create solution alternatives as they interact with a</a:t>
            </a:r>
          </a:p>
          <a:p>
            <a:r>
              <a:rPr lang="en-US" sz="1200" kern="1200" baseline="0" dirty="0" smtClean="0">
                <a:solidFill>
                  <a:schemeClr val="tx1"/>
                </a:solidFill>
                <a:latin typeface="Neutra Text" pitchFamily="50" charset="0"/>
                <a:ea typeface="+mn-ea"/>
                <a:cs typeface="+mn-cs"/>
              </a:rPr>
              <a:t>command; embed the alternatives in the same workspace;</a:t>
            </a:r>
          </a:p>
          <a:p>
            <a:r>
              <a:rPr lang="en-US" sz="1200" kern="1200" baseline="0" dirty="0" smtClean="0">
                <a:solidFill>
                  <a:schemeClr val="tx1"/>
                </a:solidFill>
                <a:latin typeface="Neutra Text" pitchFamily="50" charset="0"/>
                <a:ea typeface="+mn-ea"/>
                <a:cs typeface="+mn-cs"/>
              </a:rPr>
              <a:t>manipulate the alternatives independently or simultaneously</a:t>
            </a:r>
          </a:p>
          <a:p>
            <a:r>
              <a:rPr lang="en-US" sz="1200" kern="1200" baseline="0" dirty="0" smtClean="0">
                <a:solidFill>
                  <a:schemeClr val="tx1"/>
                </a:solidFill>
                <a:latin typeface="Neutra Text" pitchFamily="50" charset="0"/>
                <a:ea typeface="+mn-ea"/>
                <a:cs typeface="+mn-cs"/>
              </a:rPr>
              <a:t>as if they were the same object; and perform side-by-side</a:t>
            </a:r>
          </a:p>
          <a:p>
            <a:r>
              <a:rPr lang="en-US" sz="1200" kern="1200" baseline="0" dirty="0" smtClean="0">
                <a:solidFill>
                  <a:schemeClr val="tx1"/>
                </a:solidFill>
                <a:latin typeface="Neutra Text" pitchFamily="50" charset="0"/>
                <a:ea typeface="+mn-ea"/>
                <a:cs typeface="+mn-cs"/>
              </a:rPr>
              <a:t>comparisons of each.</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22</a:t>
            </a:fld>
            <a:endParaRPr lang="en-US" altLang="ko-K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 </a:t>
            </a:r>
            <a:r>
              <a:rPr lang="en-US" sz="1200" b="1" kern="1200" baseline="0" dirty="0" smtClean="0">
                <a:solidFill>
                  <a:schemeClr val="tx1"/>
                </a:solidFill>
                <a:latin typeface="Neutra Text" pitchFamily="50" charset="0"/>
                <a:ea typeface="+mn-ea"/>
                <a:cs typeface="+mn-cs"/>
              </a:rPr>
              <a:t>Poor support for covering a range of requests.</a:t>
            </a:r>
          </a:p>
          <a:p>
            <a:r>
              <a:rPr lang="en-US" sz="1200" b="1" kern="1200" baseline="0" dirty="0" smtClean="0">
                <a:solidFill>
                  <a:schemeClr val="tx1"/>
                </a:solidFill>
                <a:latin typeface="Neutra Text" pitchFamily="50" charset="0"/>
                <a:ea typeface="+mn-ea"/>
                <a:cs typeface="+mn-cs"/>
              </a:rPr>
              <a:t>Poor support for comparing results.</a:t>
            </a:r>
          </a:p>
          <a:p>
            <a:endParaRPr lang="en-US" sz="1200" b="1"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The concept was inspired by Hofstadter’s [4] playful notion of a </a:t>
            </a:r>
            <a:r>
              <a:rPr lang="en-US" sz="1200" kern="1200" baseline="0" dirty="0" err="1" smtClean="0">
                <a:solidFill>
                  <a:schemeClr val="tx1"/>
                </a:solidFill>
                <a:latin typeface="Neutra Text" pitchFamily="50" charset="0"/>
                <a:ea typeface="+mn-ea"/>
                <a:cs typeface="+mn-cs"/>
              </a:rPr>
              <a:t>Subjunc</a:t>
            </a:r>
            <a:r>
              <a:rPr lang="en-US" sz="1200" kern="1200" baseline="0" dirty="0" smtClean="0">
                <a:solidFill>
                  <a:schemeClr val="tx1"/>
                </a:solidFill>
                <a:latin typeface="Neutra Text" pitchFamily="50" charset="0"/>
                <a:ea typeface="+mn-ea"/>
                <a:cs typeface="+mn-cs"/>
              </a:rPr>
              <a:t>-TV – a magical television whose</a:t>
            </a:r>
          </a:p>
          <a:p>
            <a:r>
              <a:rPr lang="en-US" sz="1200" kern="1200" baseline="0" dirty="0" smtClean="0">
                <a:solidFill>
                  <a:schemeClr val="tx1"/>
                </a:solidFill>
                <a:latin typeface="Neutra Text" pitchFamily="50" charset="0"/>
                <a:ea typeface="+mn-ea"/>
                <a:cs typeface="+mn-cs"/>
              </a:rPr>
              <a:t>tuning knobs would provide access to alternative versions of a given broadcast,</a:t>
            </a:r>
          </a:p>
          <a:p>
            <a:r>
              <a:rPr lang="en-US" sz="1200" kern="1200" baseline="0" dirty="0" smtClean="0">
                <a:solidFill>
                  <a:schemeClr val="tx1"/>
                </a:solidFill>
                <a:latin typeface="Neutra Text" pitchFamily="50" charset="0"/>
                <a:ea typeface="+mn-ea"/>
                <a:cs typeface="+mn-cs"/>
              </a:rPr>
              <a:t>based on arbitrarily different circumstances chosen by the viewer.</a:t>
            </a:r>
          </a:p>
          <a:p>
            <a:r>
              <a:rPr lang="en-US" sz="1200" kern="1200" baseline="0" dirty="0" smtClean="0">
                <a:solidFill>
                  <a:schemeClr val="tx1"/>
                </a:solidFill>
                <a:latin typeface="Neutra Text" pitchFamily="50" charset="0"/>
                <a:ea typeface="+mn-ea"/>
                <a:cs typeface="+mn-cs"/>
              </a:rPr>
              <a:t>Before going any further, we should clarify our use of the term</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23</a:t>
            </a:fld>
            <a:endParaRPr lang="en-US" altLang="ko-K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A ‘simultaneous menus’ style of exploration interface for census data, after </a:t>
            </a:r>
            <a:r>
              <a:rPr lang="en-US" sz="1200" kern="1200" baseline="0" dirty="0" err="1" smtClean="0">
                <a:solidFill>
                  <a:schemeClr val="tx1"/>
                </a:solidFill>
                <a:latin typeface="Neutra Text" pitchFamily="50" charset="0"/>
                <a:ea typeface="+mn-ea"/>
                <a:cs typeface="+mn-cs"/>
              </a:rPr>
              <a:t>Hochheiser</a:t>
            </a:r>
            <a:r>
              <a:rPr lang="en-US" sz="1200" kern="1200" baseline="0" dirty="0" smtClean="0">
                <a:solidFill>
                  <a:schemeClr val="tx1"/>
                </a:solidFill>
                <a:latin typeface="Neutra Text" pitchFamily="50" charset="0"/>
                <a:ea typeface="+mn-ea"/>
                <a:cs typeface="+mn-cs"/>
              </a:rPr>
              <a:t>, </a:t>
            </a:r>
            <a:r>
              <a:rPr lang="en-US" sz="1200" kern="1200" baseline="0" dirty="0" err="1" smtClean="0">
                <a:solidFill>
                  <a:schemeClr val="tx1"/>
                </a:solidFill>
                <a:latin typeface="Neutra Text" pitchFamily="50" charset="0"/>
                <a:ea typeface="+mn-ea"/>
                <a:cs typeface="+mn-cs"/>
              </a:rPr>
              <a:t>Shneiderman</a:t>
            </a:r>
            <a:r>
              <a:rPr lang="en-US" sz="1200" kern="1200" baseline="0" dirty="0" smtClean="0">
                <a:solidFill>
                  <a:schemeClr val="tx1"/>
                </a:solidFill>
                <a:latin typeface="Neutra Text" pitchFamily="50" charset="0"/>
                <a:ea typeface="+mn-ea"/>
                <a:cs typeface="+mn-cs"/>
              </a:rPr>
              <a:t>.</a:t>
            </a:r>
          </a:p>
          <a:p>
            <a:r>
              <a:rPr lang="en-US" sz="1200" kern="1200" baseline="0" dirty="0" smtClean="0">
                <a:solidFill>
                  <a:schemeClr val="tx1"/>
                </a:solidFill>
                <a:latin typeface="Neutra Text" pitchFamily="50" charset="0"/>
                <a:ea typeface="+mn-ea"/>
                <a:cs typeface="+mn-cs"/>
              </a:rPr>
              <a:t>For each combination of County, Industry and Year specified on the three ‘menus’ of</a:t>
            </a:r>
          </a:p>
          <a:p>
            <a:r>
              <a:rPr lang="en-US" sz="1200" kern="1200" baseline="0" dirty="0" smtClean="0">
                <a:solidFill>
                  <a:schemeClr val="tx1"/>
                </a:solidFill>
                <a:latin typeface="Neutra Text" pitchFamily="50" charset="0"/>
                <a:ea typeface="+mn-ea"/>
                <a:cs typeface="+mn-cs"/>
              </a:rPr>
              <a:t>links, the dataset contains the three statistics that are retrieved and displayed across</a:t>
            </a:r>
          </a:p>
          <a:p>
            <a:r>
              <a:rPr lang="en-US" sz="1200" kern="1200" baseline="0" dirty="0" smtClean="0">
                <a:solidFill>
                  <a:schemeClr val="tx1"/>
                </a:solidFill>
                <a:latin typeface="Neutra Text" pitchFamily="50" charset="0"/>
                <a:ea typeface="+mn-ea"/>
                <a:cs typeface="+mn-cs"/>
              </a:rPr>
              <a:t>the lower part of the browser.</a:t>
            </a:r>
          </a:p>
          <a:p>
            <a:r>
              <a:rPr lang="en-US" sz="1200" b="1" kern="1200" baseline="0" dirty="0" smtClean="0">
                <a:solidFill>
                  <a:schemeClr val="tx1"/>
                </a:solidFill>
                <a:latin typeface="Neutra Text" pitchFamily="50" charset="0"/>
                <a:ea typeface="+mn-ea"/>
                <a:cs typeface="+mn-cs"/>
              </a:rPr>
              <a:t>Fig.</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24</a:t>
            </a:fld>
            <a:endParaRPr lang="en-US" altLang="ko-K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A subjunctive-interface version of the browser in Fig. 1. The browser is showing</a:t>
            </a:r>
          </a:p>
          <a:p>
            <a:r>
              <a:rPr lang="en-US" sz="1200" kern="1200" baseline="0" dirty="0" smtClean="0">
                <a:solidFill>
                  <a:schemeClr val="tx1"/>
                </a:solidFill>
                <a:latin typeface="Neutra Text" pitchFamily="50" charset="0"/>
                <a:ea typeface="+mn-ea"/>
                <a:cs typeface="+mn-cs"/>
              </a:rPr>
              <a:t>four scenarios corresponding to the Construction statistics for both Allegany and Baltimore,</a:t>
            </a:r>
          </a:p>
          <a:p>
            <a:r>
              <a:rPr lang="en-US" sz="1200" kern="1200" baseline="0" dirty="0" smtClean="0">
                <a:solidFill>
                  <a:schemeClr val="tx1"/>
                </a:solidFill>
                <a:latin typeface="Neutra Text" pitchFamily="50" charset="0"/>
                <a:ea typeface="+mn-ea"/>
                <a:cs typeface="+mn-cs"/>
              </a:rPr>
              <a:t>in 1993 and 1994. Correspondence between menu selections and result values</a:t>
            </a:r>
          </a:p>
          <a:p>
            <a:r>
              <a:rPr lang="en-US" sz="1200" kern="1200" baseline="0" dirty="0" smtClean="0">
                <a:solidFill>
                  <a:schemeClr val="tx1"/>
                </a:solidFill>
                <a:latin typeface="Neutra Text" pitchFamily="50" charset="0"/>
                <a:ea typeface="+mn-ea"/>
                <a:cs typeface="+mn-cs"/>
              </a:rPr>
              <a:t>is indicated with position and </a:t>
            </a:r>
            <a:r>
              <a:rPr lang="en-US" sz="1200" kern="1200" baseline="0" dirty="0" err="1" smtClean="0">
                <a:solidFill>
                  <a:schemeClr val="tx1"/>
                </a:solidFill>
                <a:latin typeface="Neutra Text" pitchFamily="50" charset="0"/>
                <a:ea typeface="+mn-ea"/>
                <a:cs typeface="+mn-cs"/>
              </a:rPr>
              <a:t>colour</a:t>
            </a:r>
            <a:r>
              <a:rPr lang="en-US" sz="1200" kern="1200" baseline="0" dirty="0" smtClean="0">
                <a:solidFill>
                  <a:schemeClr val="tx1"/>
                </a:solidFill>
                <a:latin typeface="Neutra Text" pitchFamily="50" charset="0"/>
                <a:ea typeface="+mn-ea"/>
                <a:cs typeface="+mn-cs"/>
              </a:rPr>
              <a:t> cues in the result displays and in the markers</a:t>
            </a:r>
          </a:p>
          <a:p>
            <a:r>
              <a:rPr lang="en-US" sz="1200" kern="1200" baseline="0" dirty="0" smtClean="0">
                <a:solidFill>
                  <a:schemeClr val="tx1"/>
                </a:solidFill>
                <a:latin typeface="Neutra Text" pitchFamily="50" charset="0"/>
                <a:ea typeface="+mn-ea"/>
                <a:cs typeface="+mn-cs"/>
              </a:rPr>
              <a:t>next to menu items; for example, the values 805, 22594 and 148 at the top of the result</a:t>
            </a:r>
          </a:p>
          <a:p>
            <a:r>
              <a:rPr lang="en-US" sz="1200" kern="1200" baseline="0" dirty="0" smtClean="0">
                <a:solidFill>
                  <a:schemeClr val="tx1"/>
                </a:solidFill>
                <a:latin typeface="Neutra Text" pitchFamily="50" charset="0"/>
                <a:ea typeface="+mn-ea"/>
                <a:cs typeface="+mn-cs"/>
              </a:rPr>
              <a:t>displays are for Allegany in 1993.</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25</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Neutra Text" pitchFamily="50" charset="0"/>
                <a:ea typeface="+mn-ea"/>
                <a:cs typeface="+mn-cs"/>
              </a:rPr>
              <a:t>Clipping. By drag-and-drop manipulation, a user can select and extract input</a:t>
            </a:r>
          </a:p>
          <a:p>
            <a:r>
              <a:rPr lang="en-US" sz="1200" kern="1200" baseline="0" dirty="0" smtClean="0">
                <a:solidFill>
                  <a:schemeClr val="tx1"/>
                </a:solidFill>
                <a:latin typeface="Neutra Text" pitchFamily="50" charset="0"/>
                <a:ea typeface="+mn-ea"/>
                <a:cs typeface="+mn-cs"/>
              </a:rPr>
              <a:t>and result elements from the pages of a Web application. Placing the elements</a:t>
            </a:r>
          </a:p>
          <a:p>
            <a:r>
              <a:rPr lang="en-US" sz="1200" kern="1200" baseline="0" dirty="0" smtClean="0">
                <a:solidFill>
                  <a:schemeClr val="tx1"/>
                </a:solidFill>
                <a:latin typeface="Neutra Text" pitchFamily="50" charset="0"/>
                <a:ea typeface="+mn-ea"/>
                <a:cs typeface="+mn-cs"/>
              </a:rPr>
              <a:t>on a substrate called a C3Sheet turns them into cells that work as</a:t>
            </a:r>
          </a:p>
          <a:p>
            <a:r>
              <a:rPr lang="en-US" sz="1200" kern="1200" baseline="0" dirty="0" smtClean="0">
                <a:solidFill>
                  <a:schemeClr val="tx1"/>
                </a:solidFill>
                <a:latin typeface="Neutra Text" pitchFamily="50" charset="0"/>
                <a:ea typeface="+mn-ea"/>
                <a:cs typeface="+mn-cs"/>
              </a:rPr>
              <a:t>viewports onto the original Web pages. Clipped input elements continue to</a:t>
            </a:r>
          </a:p>
          <a:p>
            <a:r>
              <a:rPr lang="en-US" sz="1200" kern="1200" baseline="0" dirty="0" smtClean="0">
                <a:solidFill>
                  <a:schemeClr val="tx1"/>
                </a:solidFill>
                <a:latin typeface="Neutra Text" pitchFamily="50" charset="0"/>
                <a:ea typeface="+mn-ea"/>
                <a:cs typeface="+mn-cs"/>
              </a:rPr>
              <a:t>support user input, and clipped result elements display the Web application’s</a:t>
            </a:r>
          </a:p>
          <a:p>
            <a:r>
              <a:rPr lang="en-US" sz="1200" kern="1200" baseline="0" dirty="0" smtClean="0">
                <a:solidFill>
                  <a:schemeClr val="tx1"/>
                </a:solidFill>
                <a:latin typeface="Neutra Text" pitchFamily="50" charset="0"/>
                <a:ea typeface="+mn-ea"/>
                <a:cs typeface="+mn-cs"/>
              </a:rPr>
              <a:t>corresponding results. Thus the user can create compact, </a:t>
            </a:r>
            <a:r>
              <a:rPr lang="en-US" sz="1200" kern="1200" baseline="0" dirty="0" err="1" smtClean="0">
                <a:solidFill>
                  <a:schemeClr val="tx1"/>
                </a:solidFill>
                <a:latin typeface="Neutra Text" pitchFamily="50" charset="0"/>
                <a:ea typeface="+mn-ea"/>
                <a:cs typeface="+mn-cs"/>
              </a:rPr>
              <a:t>customised</a:t>
            </a:r>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applications based on processing facilities offered over the Web.</a:t>
            </a:r>
          </a:p>
          <a:p>
            <a:r>
              <a:rPr lang="en-US" sz="1200" b="1" kern="1200" baseline="0" dirty="0" smtClean="0">
                <a:solidFill>
                  <a:schemeClr val="tx1"/>
                </a:solidFill>
                <a:latin typeface="Neutra Text" pitchFamily="50" charset="0"/>
                <a:ea typeface="+mn-ea"/>
                <a:cs typeface="+mn-cs"/>
              </a:rPr>
              <a:t>Connecting. A single C3Sheet can hold input and result cells taken from multiple</a:t>
            </a:r>
          </a:p>
          <a:p>
            <a:r>
              <a:rPr lang="en-US" sz="1200" kern="1200" baseline="0" dirty="0" smtClean="0">
                <a:solidFill>
                  <a:schemeClr val="tx1"/>
                </a:solidFill>
                <a:latin typeface="Neutra Text" pitchFamily="50" charset="0"/>
                <a:ea typeface="+mn-ea"/>
                <a:cs typeface="+mn-cs"/>
              </a:rPr>
              <a:t>Web applications. For any input cell that takes a text-string value,</a:t>
            </a:r>
          </a:p>
          <a:p>
            <a:r>
              <a:rPr lang="en-US" sz="1200" kern="1200" baseline="0" dirty="0" smtClean="0">
                <a:solidFill>
                  <a:schemeClr val="tx1"/>
                </a:solidFill>
                <a:latin typeface="Neutra Text" pitchFamily="50" charset="0"/>
                <a:ea typeface="+mn-ea"/>
                <a:cs typeface="+mn-cs"/>
              </a:rPr>
              <a:t>the user can define a formula to derive its value from the values of other</a:t>
            </a:r>
          </a:p>
          <a:p>
            <a:r>
              <a:rPr lang="en-US" sz="1200" kern="1200" baseline="0" dirty="0" smtClean="0">
                <a:solidFill>
                  <a:schemeClr val="tx1"/>
                </a:solidFill>
                <a:latin typeface="Neutra Text" pitchFamily="50" charset="0"/>
                <a:ea typeface="+mn-ea"/>
                <a:cs typeface="+mn-cs"/>
              </a:rPr>
              <a:t>cells – typically, cells that hold results from other applications. This allows</a:t>
            </a:r>
          </a:p>
          <a:p>
            <a:r>
              <a:rPr lang="en-US" sz="1200" kern="1200" baseline="0" dirty="0" smtClean="0">
                <a:solidFill>
                  <a:schemeClr val="tx1"/>
                </a:solidFill>
                <a:latin typeface="Neutra Text" pitchFamily="50" charset="0"/>
                <a:ea typeface="+mn-ea"/>
                <a:cs typeface="+mn-cs"/>
              </a:rPr>
              <a:t>independent applications to be connected in user-specified ways.</a:t>
            </a:r>
          </a:p>
          <a:p>
            <a:r>
              <a:rPr lang="en-US" sz="1200" b="1" kern="1200" baseline="0" dirty="0" smtClean="0">
                <a:solidFill>
                  <a:schemeClr val="tx1"/>
                </a:solidFill>
                <a:latin typeface="Neutra Text" pitchFamily="50" charset="0"/>
                <a:ea typeface="+mn-ea"/>
                <a:cs typeface="+mn-cs"/>
              </a:rPr>
              <a:t>Cloning. The user can set up multiple scenarios – i.e., different settings for</a:t>
            </a:r>
          </a:p>
          <a:p>
            <a:r>
              <a:rPr lang="en-US" sz="1200" kern="1200" baseline="0" dirty="0" smtClean="0">
                <a:solidFill>
                  <a:schemeClr val="tx1"/>
                </a:solidFill>
                <a:latin typeface="Neutra Text" pitchFamily="50" charset="0"/>
                <a:ea typeface="+mn-ea"/>
                <a:cs typeface="+mn-cs"/>
              </a:rPr>
              <a:t>the Web-application inputs, leading to different results – to be shown at</a:t>
            </a:r>
          </a:p>
          <a:p>
            <a:r>
              <a:rPr lang="en-US" sz="1200" kern="1200" baseline="0" dirty="0" smtClean="0">
                <a:solidFill>
                  <a:schemeClr val="tx1"/>
                </a:solidFill>
                <a:latin typeface="Neutra Text" pitchFamily="50" charset="0"/>
                <a:ea typeface="+mn-ea"/>
                <a:cs typeface="+mn-cs"/>
              </a:rPr>
              <a:t>the same time. Each cell displays, side by side, its contents in the various</a:t>
            </a:r>
          </a:p>
          <a:p>
            <a:r>
              <a:rPr lang="en-US" sz="1200" kern="1200" baseline="0" dirty="0" smtClean="0">
                <a:solidFill>
                  <a:schemeClr val="tx1"/>
                </a:solidFill>
                <a:latin typeface="Neutra Text" pitchFamily="50" charset="0"/>
                <a:ea typeface="+mn-ea"/>
                <a:cs typeface="+mn-cs"/>
              </a:rPr>
              <a:t>scenarios. This provides an efficient way for a user to explore and compare</a:t>
            </a:r>
          </a:p>
          <a:p>
            <a:r>
              <a:rPr lang="en-US" sz="1200" kern="1200" baseline="0" dirty="0" smtClean="0">
                <a:solidFill>
                  <a:schemeClr val="tx1"/>
                </a:solidFill>
                <a:latin typeface="Neutra Text" pitchFamily="50" charset="0"/>
                <a:ea typeface="+mn-ea"/>
                <a:cs typeface="+mn-cs"/>
              </a:rPr>
              <a:t>the different results available through a given Web application, or the user’s</a:t>
            </a:r>
          </a:p>
          <a:p>
            <a:r>
              <a:rPr lang="en-US" sz="1200" kern="1200" baseline="0" dirty="0" smtClean="0">
                <a:solidFill>
                  <a:schemeClr val="tx1"/>
                </a:solidFill>
                <a:latin typeface="Neutra Text" pitchFamily="50" charset="0"/>
                <a:ea typeface="+mn-ea"/>
                <a:cs typeface="+mn-cs"/>
              </a:rPr>
              <a:t>own custom-built application combinations.</a:t>
            </a:r>
          </a:p>
          <a:p>
            <a:endParaRPr lang="en-US" sz="1200" b="1" kern="1200" baseline="0" dirty="0" smtClean="0">
              <a:solidFill>
                <a:schemeClr val="tx1"/>
              </a:solidFill>
              <a:latin typeface="Neutra Text" pitchFamily="50" charset="0"/>
              <a:ea typeface="+mn-ea"/>
              <a:cs typeface="+mn-cs"/>
            </a:endParaRPr>
          </a:p>
          <a:p>
            <a:r>
              <a:rPr lang="en-US" sz="1200" b="1" kern="1200" baseline="0" dirty="0" smtClean="0">
                <a:solidFill>
                  <a:schemeClr val="tx1"/>
                </a:solidFill>
                <a:latin typeface="Neutra Text" pitchFamily="50" charset="0"/>
                <a:ea typeface="+mn-ea"/>
                <a:cs typeface="+mn-cs"/>
              </a:rPr>
              <a:t>Use of multiple scenarios in C3W. Left: A user has set up three cells containing</a:t>
            </a:r>
          </a:p>
          <a:p>
            <a:r>
              <a:rPr lang="en-US" sz="1200" kern="1200" baseline="0" dirty="0" smtClean="0">
                <a:solidFill>
                  <a:schemeClr val="tx1"/>
                </a:solidFill>
                <a:latin typeface="Neutra Text" pitchFamily="50" charset="0"/>
                <a:ea typeface="+mn-ea"/>
                <a:cs typeface="+mn-cs"/>
              </a:rPr>
              <a:t>elements extracted from a search at www.google.fr: the keyword input field; the switch</a:t>
            </a:r>
          </a:p>
          <a:p>
            <a:r>
              <a:rPr lang="en-US" sz="1200" kern="1200" baseline="0" dirty="0" smtClean="0">
                <a:solidFill>
                  <a:schemeClr val="tx1"/>
                </a:solidFill>
                <a:latin typeface="Neutra Text" pitchFamily="50" charset="0"/>
                <a:ea typeface="+mn-ea"/>
                <a:cs typeface="+mn-cs"/>
              </a:rPr>
              <a:t>that selects whether the search should cover the whole Web, just pages in French, or</a:t>
            </a:r>
          </a:p>
          <a:p>
            <a:r>
              <a:rPr lang="en-US" sz="1200" kern="1200" baseline="0" dirty="0" smtClean="0">
                <a:solidFill>
                  <a:schemeClr val="tx1"/>
                </a:solidFill>
                <a:latin typeface="Neutra Text" pitchFamily="50" charset="0"/>
                <a:ea typeface="+mn-ea"/>
                <a:cs typeface="+mn-cs"/>
              </a:rPr>
              <a:t>just pages in France; and the top result (showing page name and keyword context)</a:t>
            </a:r>
          </a:p>
          <a:p>
            <a:r>
              <a:rPr lang="en-US" sz="1200" kern="1200" baseline="0" dirty="0" smtClean="0">
                <a:solidFill>
                  <a:schemeClr val="tx1"/>
                </a:solidFill>
                <a:latin typeface="Neutra Text" pitchFamily="50" charset="0"/>
                <a:ea typeface="+mn-ea"/>
                <a:cs typeface="+mn-cs"/>
              </a:rPr>
              <a:t>from a sample search. </a:t>
            </a:r>
            <a:r>
              <a:rPr lang="en-US" sz="1200" b="1" kern="1200" baseline="0" dirty="0" smtClean="0">
                <a:solidFill>
                  <a:schemeClr val="tx1"/>
                </a:solidFill>
                <a:latin typeface="Neutra Text" pitchFamily="50" charset="0"/>
                <a:ea typeface="+mn-ea"/>
                <a:cs typeface="+mn-cs"/>
              </a:rPr>
              <a:t>Right: The user has cloned the switch cell to create three</a:t>
            </a:r>
          </a:p>
          <a:p>
            <a:r>
              <a:rPr lang="en-US" sz="1200" kern="1200" baseline="0" dirty="0" smtClean="0">
                <a:solidFill>
                  <a:schemeClr val="tx1"/>
                </a:solidFill>
                <a:latin typeface="Neutra Text" pitchFamily="50" charset="0"/>
                <a:ea typeface="+mn-ea"/>
                <a:cs typeface="+mn-cs"/>
              </a:rPr>
              <a:t>instances, and has given each instance a different setting. Because the state of this</a:t>
            </a:r>
          </a:p>
          <a:p>
            <a:r>
              <a:rPr lang="en-US" sz="1200" kern="1200" baseline="0" dirty="0" smtClean="0">
                <a:solidFill>
                  <a:schemeClr val="tx1"/>
                </a:solidFill>
                <a:latin typeface="Neutra Text" pitchFamily="50" charset="0"/>
                <a:ea typeface="+mn-ea"/>
                <a:cs typeface="+mn-cs"/>
              </a:rPr>
              <a:t>switch potentially affects the value for the top result, that cell has automatically been</a:t>
            </a:r>
          </a:p>
          <a:p>
            <a:r>
              <a:rPr lang="en-US" sz="1200" kern="1200" baseline="0" dirty="0" smtClean="0">
                <a:solidFill>
                  <a:schemeClr val="tx1"/>
                </a:solidFill>
                <a:latin typeface="Neutra Text" pitchFamily="50" charset="0"/>
                <a:ea typeface="+mn-ea"/>
                <a:cs typeface="+mn-cs"/>
              </a:rPr>
              <a:t>cloned too. Entering new search keywords into the keyword cell will therefore execute</a:t>
            </a:r>
          </a:p>
          <a:p>
            <a:r>
              <a:rPr lang="en-US" sz="1200" kern="1200" baseline="0" dirty="0" smtClean="0">
                <a:solidFill>
                  <a:schemeClr val="tx1"/>
                </a:solidFill>
                <a:latin typeface="Neutra Text" pitchFamily="50" charset="0"/>
                <a:ea typeface="+mn-ea"/>
                <a:cs typeface="+mn-cs"/>
              </a:rPr>
              <a:t>three Google queries with different scopes, and display the three respective top results.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26</a:t>
            </a:fld>
            <a:endParaRPr lang="en-US" altLang="ko-K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27</a:t>
            </a:fld>
            <a:endParaRPr lang="en-US" altLang="ko-K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dirty="0" smtClean="0"/>
              <a:t>Solves</a:t>
            </a:r>
            <a:r>
              <a:rPr lang="en-US" baseline="0" dirty="0" smtClean="0"/>
              <a:t> the problem: how to you keep two separate instances of code that are mostly identical in sync while allowing flexibility of editing each individually?</a:t>
            </a:r>
            <a:endParaRPr lang="en-US" dirty="0" smtClean="0"/>
          </a:p>
          <a:p>
            <a:pPr>
              <a:buFont typeface="Arial" charset="0"/>
              <a:buChar char="•"/>
            </a:pPr>
            <a:r>
              <a:rPr lang="en-US" dirty="0" smtClean="0"/>
              <a:t>Highlight two corresponding sections</a:t>
            </a:r>
            <a:r>
              <a:rPr lang="en-US" baseline="0" dirty="0" smtClean="0"/>
              <a:t> of code</a:t>
            </a:r>
          </a:p>
          <a:p>
            <a:pPr>
              <a:buFont typeface="Arial" charset="0"/>
              <a:buChar char="•"/>
            </a:pPr>
            <a:r>
              <a:rPr lang="en-US" baseline="0" dirty="0" smtClean="0"/>
              <a:t>Toggle between linked mode, in which all copies are affected, and unlinked mode, in which changes are local and discrepancies are highlighted across sections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28</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29</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Bradley: “</a:t>
            </a:r>
            <a:r>
              <a:rPr lang="en-US" sz="1200" kern="1200" baseline="0" dirty="0" smtClean="0">
                <a:solidFill>
                  <a:schemeClr val="tx1"/>
                </a:solidFill>
                <a:latin typeface="Neutra Text" pitchFamily="50" charset="0"/>
                <a:ea typeface="+mn-ea"/>
                <a:cs typeface="+mn-cs"/>
              </a:rPr>
              <a:t>We built about eighty foam models, quickly exploring different</a:t>
            </a:r>
          </a:p>
          <a:p>
            <a:r>
              <a:rPr lang="en-US" sz="1200" kern="1200" baseline="0" dirty="0" smtClean="0">
                <a:solidFill>
                  <a:schemeClr val="tx1"/>
                </a:solidFill>
                <a:latin typeface="Neutra Text" pitchFamily="50" charset="0"/>
                <a:ea typeface="+mn-ea"/>
                <a:cs typeface="+mn-cs"/>
              </a:rPr>
              <a:t>possibilities and directions.”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30</a:t>
            </a:fld>
            <a:endParaRPr lang="en-US" altLang="ko-K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31</a:t>
            </a:fld>
            <a:endParaRPr lang="en-US" altLang="ko-K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32</a:t>
            </a:fld>
            <a:endParaRPr lang="en-US" altLang="ko-K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33</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34</a:t>
            </a:fld>
            <a:endParaRPr lang="en-US" altLang="ko-K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35</a:t>
            </a:fld>
            <a:endParaRPr lang="en-US" altLang="ko-K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36</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37</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38</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Idea: changes are so rapid, you’ll try out many, even though only one version is active at a given time</a:t>
            </a:r>
          </a:p>
          <a:p>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39</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40</a:t>
            </a:fld>
            <a:endParaRPr lang="en-US" altLang="ko-K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41</a:t>
            </a:fld>
            <a:endParaRPr lang="en-US" altLang="ko-K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42</a:t>
            </a:fld>
            <a:endParaRPr lang="en-US" altLang="ko-K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43</a:t>
            </a:fld>
            <a:endParaRPr lang="en-US" altLang="ko-K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4B5CB-C0B2-4570-A88D-778316118D21}" type="slidenum">
              <a:rPr lang="ko-KR" altLang="en-US"/>
              <a:pPr/>
              <a:t>44</a:t>
            </a:fld>
            <a:endParaRPr lang="en-US" altLang="ko-KR"/>
          </a:p>
        </p:txBody>
      </p:sp>
      <p:sp>
        <p:nvSpPr>
          <p:cNvPr id="2361346" name="Rectangle 2"/>
          <p:cNvSpPr>
            <a:spLocks noGrp="1" noRot="1" noChangeAspect="1" noChangeArrowheads="1" noTextEdit="1"/>
          </p:cNvSpPr>
          <p:nvPr>
            <p:ph type="sldImg"/>
          </p:nvPr>
        </p:nvSpPr>
        <p:spPr>
          <a:ln/>
        </p:spPr>
      </p:sp>
      <p:sp>
        <p:nvSpPr>
          <p:cNvPr id="2361347" name="Rectangle 3"/>
          <p:cNvSpPr>
            <a:spLocks noGrp="1" noChangeArrowheads="1"/>
          </p:cNvSpPr>
          <p:nvPr>
            <p:ph type="body" idx="1"/>
          </p:nvPr>
        </p:nvSpPr>
        <p:spPr/>
        <p:txBody>
          <a:bodyPr/>
          <a:lstStyle/>
          <a:p>
            <a:r>
              <a:rPr lang="en-US" altLang="ja-JP"/>
              <a:t>For more information on d.tools, please visit our web site. Thank you.</a:t>
            </a:r>
          </a:p>
          <a:p>
            <a:endParaRPr lang="en-US"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Counterpoint:</a:t>
            </a:r>
          </a:p>
          <a:p>
            <a:r>
              <a:rPr lang="en-US" dirty="0" smtClean="0"/>
              <a:t>Do we need implementations?</a:t>
            </a:r>
          </a:p>
          <a:p>
            <a:r>
              <a:rPr lang="en-US" dirty="0" err="1" smtClean="0"/>
              <a:t>Gaver’s</a:t>
            </a:r>
            <a:r>
              <a:rPr lang="en-US" dirty="0" smtClean="0"/>
              <a:t> workbook </a:t>
            </a:r>
            <a:r>
              <a:rPr lang="en-US" baseline="0" dirty="0" smtClean="0"/>
              <a:t>of alternatives for information appliances is “deliberately </a:t>
            </a:r>
            <a:r>
              <a:rPr lang="en-US" baseline="0" dirty="0" err="1" smtClean="0"/>
              <a:t>noncommital</a:t>
            </a:r>
            <a:r>
              <a:rPr lang="en-US" baseline="0" dirty="0" smtClean="0"/>
              <a:t> about the exact technologies” – </a:t>
            </a:r>
          </a:p>
          <a:p>
            <a:r>
              <a:rPr lang="en-US" baseline="0" dirty="0" smtClean="0"/>
              <a:t>The prototype “works” when it successfully captures experience of using a given device, not when the technology has been implemented.</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45</a:t>
            </a:fld>
            <a:endParaRPr lang="en-US" altLang="ko-K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46</a:t>
            </a:fld>
            <a:endParaRPr lang="en-US" altLang="ko-K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47</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48</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49</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Architect Michael </a:t>
            </a:r>
            <a:r>
              <a:rPr lang="en-US" dirty="0" err="1" smtClean="0"/>
              <a:t>Wilford</a:t>
            </a:r>
            <a:r>
              <a:rPr lang="en-US" dirty="0" smtClean="0"/>
              <a:t> from Brian Lawson’s How Designers Think</a:t>
            </a:r>
          </a:p>
          <a:p>
            <a:r>
              <a:rPr lang="en-US" dirty="0" smtClean="0"/>
              <a:t> – alternative plans for a university campus</a:t>
            </a:r>
            <a:r>
              <a:rPr lang="en-US" baseline="0" dirty="0" smtClean="0"/>
              <a:t> that he discusses with clients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50</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I am going to take the rest</a:t>
            </a:r>
            <a:r>
              <a:rPr lang="en-US" baseline="0" dirty="0" smtClean="0"/>
              <a:t> of the talk arguing from the position that alternatives matter, want to point out that that’s not without contention and that there are very successful designers who don’t ascribe to the church of multiplicity.</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6</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7</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8</a:t>
            </a:fld>
            <a:endParaRPr lang="en-US" altLang="ko-K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Coping strategies: (terry) undo-redo,</a:t>
            </a:r>
            <a:r>
              <a:rPr lang="en-US" baseline="0" dirty="0" smtClean="0"/>
              <a:t> duplicate files</a:t>
            </a:r>
            <a:endParaRPr lang="en-US" dirty="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9</a:t>
            </a:fld>
            <a:endParaRPr lang="en-US" altLang="ko-K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387085"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p:spPr>
      </p:pic>
      <p:sp>
        <p:nvSpPr>
          <p:cNvPr id="387074"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pic>
        <p:nvPicPr>
          <p:cNvPr id="387078"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p:spPr>
      </p:pic>
      <p:sp>
        <p:nvSpPr>
          <p:cNvPr id="387079"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a:t>
            </a:r>
            <a:r>
              <a:rPr lang="en-US" altLang="ko-KR" sz="2800" b="0" dirty="0" err="1">
                <a:latin typeface="Neutra Text SC" pitchFamily="50" charset="0"/>
                <a:ea typeface="굴림" pitchFamily="34" charset="-127"/>
              </a:rPr>
              <a:t>hci</a:t>
            </a:r>
            <a:r>
              <a:rPr lang="en-US" altLang="ko-KR" sz="2800" b="0" dirty="0">
                <a:latin typeface="Neutra Text SC" pitchFamily="50" charset="0"/>
                <a:ea typeface="굴림" pitchFamily="34" charset="-127"/>
              </a:rPr>
              <a:t> group</a:t>
            </a:r>
            <a:r>
              <a:rPr lang="en-US" altLang="ko-KR" sz="2800" b="0" dirty="0">
                <a:latin typeface="MS PGothic" pitchFamily="34" charset="-128"/>
                <a:ea typeface="굴림" pitchFamily="34" charset="-127"/>
              </a:rPr>
              <a:t> </a:t>
            </a:r>
            <a:r>
              <a:rPr lang="en-US" sz="2800" b="0" dirty="0">
                <a:solidFill>
                  <a:srgbClr val="B3051A"/>
                </a:solidFill>
                <a:latin typeface="MS PGothic" pitchFamily="34" charset="-128"/>
              </a:rPr>
              <a:t>/</a:t>
            </a:r>
            <a:r>
              <a:rPr lang="en-US" sz="2800" b="0" dirty="0">
                <a:latin typeface="MS PGothic" pitchFamily="34" charset="-128"/>
              </a:rPr>
              <a:t> </a:t>
            </a:r>
            <a:r>
              <a:rPr lang="en-US" sz="2800" b="0" dirty="0" smtClean="0">
                <a:latin typeface="Neutra Text SC" pitchFamily="50" charset="0"/>
              </a:rPr>
              <a:t>2007</a:t>
            </a:r>
            <a:endParaRPr lang="en-US" altLang="ko-KR" sz="2800" b="0" dirty="0">
              <a:latin typeface="Neutra Text SC" pitchFamily="50" charset="0"/>
              <a:ea typeface="굴림" pitchFamily="34" charset="-127"/>
            </a:endParaRPr>
          </a:p>
        </p:txBody>
      </p:sp>
      <p:sp>
        <p:nvSpPr>
          <p:cNvPr id="387081"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7082"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7083"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7084"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7086"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a:spcBef>
                <a:spcPct val="50000"/>
              </a:spcBef>
            </a:pPr>
            <a:r>
              <a:rPr lang="en-US" sz="2100" b="0"/>
              <a:t>http://hci.stanford.edu</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06E1BA9-9D1A-49B7-9FFF-8C0ABAAC3B09}" type="slidenum">
              <a:rPr lang="ko-KR" altLang="en-US"/>
              <a:pPr/>
              <a:t>‹#›</a:t>
            </a:fld>
            <a:endParaRPr lang="en-US" altLang="ko-K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3405184-1DC4-4E43-8D52-A154ED2D0D2D}" type="slidenum">
              <a:rPr lang="ko-KR" altLang="en-US"/>
              <a:pPr/>
              <a:t>‹#›</a:t>
            </a:fld>
            <a:endParaRPr lang="en-US" altLang="ko-K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25EAF97-15B8-429B-8D78-64F9F1811BC5}" type="slidenum">
              <a:rPr lang="ko-KR" altLang="en-US"/>
              <a:pPr/>
              <a:t>‹#›</a:t>
            </a:fld>
            <a:endParaRPr lang="en-US" altLang="ko-K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102017B-4E39-4734-969F-0685D51A0651}" type="slidenum">
              <a:rPr lang="ko-KR" altLang="en-US"/>
              <a:pPr/>
              <a:t>‹#›</a:t>
            </a:fld>
            <a:endParaRPr lang="en-US" altLang="ko-K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AF32F2E-FF54-4E95-B4D2-C9225EE2C81A}" type="slidenum">
              <a:rPr lang="ko-KR" altLang="en-US"/>
              <a:pPr/>
              <a:t>‹#›</a:t>
            </a:fld>
            <a:endParaRPr lang="en-US" altLang="ko-K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7C10CF4-4EC0-4DBB-B842-A786A80BFEA2}" type="slidenum">
              <a:rPr lang="ko-KR" altLang="en-US"/>
              <a:pPr/>
              <a:t>‹#›</a:t>
            </a:fld>
            <a:endParaRPr lang="en-US" altLang="ko-K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1E29DED-367F-44C0-AECB-1DDD8689A5DE}" type="slidenum">
              <a:rPr lang="ko-KR" altLang="en-US"/>
              <a:pPr/>
              <a:t>‹#›</a:t>
            </a:fld>
            <a:endParaRPr lang="en-US" altLang="ko-K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D8774AF-6C9D-4199-BE47-67F45A56D1EA}" type="slidenum">
              <a:rPr lang="ko-KR" altLang="en-US"/>
              <a:pPr/>
              <a:t>‹#›</a:t>
            </a:fld>
            <a:endParaRPr lang="en-US" altLang="ko-K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82BFF4A-7E97-47F7-9D00-19AFE805876B}" type="slidenum">
              <a:rPr lang="ko-KR" altLang="en-US"/>
              <a:pPr/>
              <a:t>‹#›</a:t>
            </a:fld>
            <a:endParaRPr lang="en-US" altLang="ko-K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EE64DB3-7BD4-4696-99AB-2C54DCD00D97}" type="slidenum">
              <a:rPr lang="ko-KR" altLang="en-US"/>
              <a:pPr/>
              <a:t>‹#›</a:t>
            </a:fld>
            <a:endParaRPr lang="en-US" altLang="ko-K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59F44A7-202C-4111-ACF6-35A984730AED}" type="slidenum">
              <a:rPr lang="ko-KR" altLang="en-US"/>
              <a:pPr/>
              <a:t>‹#›</a:t>
            </a:fld>
            <a:endParaRPr lang="en-US" altLang="ko-K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6459234-0C09-4C7F-A32B-FA2A30FA9F94}" type="slidenum">
              <a:rPr lang="ko-KR" altLang="en-US"/>
              <a:pPr/>
              <a:t>‹#›</a:t>
            </a:fld>
            <a:endParaRPr lang="en-US" altLang="ko-K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9D9D6A0-0DCE-40EF-8910-6F2A36BFC1B7}" type="slidenum">
              <a:rPr lang="ko-KR" altLang="en-US"/>
              <a:pPr/>
              <a:t>‹#›</a:t>
            </a:fld>
            <a:endParaRPr lang="en-US" altLang="ko-K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63D3C12-69BC-49E1-908D-52AF4E9F1A68}" type="slidenum">
              <a:rPr lang="ko-KR" altLang="en-US"/>
              <a:pPr/>
              <a:t>‹#›</a:t>
            </a:fld>
            <a:endParaRPr lang="en-US" altLang="ko-K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4EDEF5-509B-4224-9646-046CDBA45231}" type="slidenum">
              <a:rPr lang="ko-KR" altLang="en-US"/>
              <a:pPr/>
              <a:t>‹#›</a:t>
            </a:fld>
            <a:endParaRPr lang="en-US" altLang="ko-K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E94CFEE-B517-431C-BCE7-4F2EBE22EF82}" type="slidenum">
              <a:rPr lang="ko-KR" altLang="en-US"/>
              <a:pPr/>
              <a:t>‹#›</a:t>
            </a:fld>
            <a:endParaRPr lang="en-US" altLang="ko-K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B9797C3-19BF-4918-AF4F-C833E92E0DC0}" type="slidenum">
              <a:rPr lang="ko-KR" altLang="en-US"/>
              <a:pPr/>
              <a:t>‹#›</a:t>
            </a:fld>
            <a:endParaRPr lang="en-US" altLang="ko-K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87D07AA-8241-43E6-B592-CB8AFC03F2A1}" type="slidenum">
              <a:rPr lang="ko-KR" altLang="en-US"/>
              <a:pPr/>
              <a:t>‹#›</a:t>
            </a:fld>
            <a:endParaRPr lang="en-US" altLang="ko-K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9194EBA-4BAC-461E-A288-85A0C87F425E}" type="slidenum">
              <a:rPr lang="ko-KR" altLang="en-US"/>
              <a:pPr/>
              <a:t>‹#›</a:t>
            </a:fld>
            <a:endParaRPr lang="en-US" altLang="ko-K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229E96B-9EF3-4304-BD74-E9283B33B183}" type="slidenum">
              <a:rPr lang="ko-KR" altLang="en-US"/>
              <a:pPr/>
              <a:t>‹#›</a:t>
            </a:fld>
            <a:endParaRPr lang="en-US" altLang="ko-K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16D00E7-3AE4-4078-AEC6-B2162665C4FA}" type="slidenum">
              <a:rPr lang="ko-KR" altLang="en-US"/>
              <a:pPr/>
              <a:t>‹#›</a:t>
            </a:fld>
            <a:endParaRPr lang="en-US" altLang="ko-K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86052" name="Rectangle 4"/>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fld id="{BC707A05-9F80-4E11-A34B-2882BBAAE9C7}" type="slidenum">
              <a:rPr lang="ko-KR" altLang="en-US"/>
              <a:pPr/>
              <a:t>‹#›</a:t>
            </a:fld>
            <a:endParaRPr lang="en-US" altLang="ko-KR"/>
          </a:p>
        </p:txBody>
      </p:sp>
      <p:sp>
        <p:nvSpPr>
          <p:cNvPr id="386053"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86054"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60"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hf hdr="0" ftr="0" dt="0"/>
  <p:txStyles>
    <p:titleStyle>
      <a:lvl1pPr algn="l" rtl="0" fontAlgn="base">
        <a:spcBef>
          <a:spcPct val="0"/>
        </a:spcBef>
        <a:spcAft>
          <a:spcPct val="0"/>
        </a:spcAft>
        <a:defRPr sz="4600" b="1">
          <a:solidFill>
            <a:schemeClr val="tx2"/>
          </a:solidFill>
          <a:latin typeface="+mj-lt"/>
          <a:ea typeface="+mj-ea"/>
          <a:cs typeface="+mj-cs"/>
        </a:defRPr>
      </a:lvl1pPr>
      <a:lvl2pPr algn="l" rtl="0" fontAlgn="base">
        <a:spcBef>
          <a:spcPct val="0"/>
        </a:spcBef>
        <a:spcAft>
          <a:spcPct val="0"/>
        </a:spcAft>
        <a:defRPr sz="4600" b="1">
          <a:solidFill>
            <a:schemeClr val="tx2"/>
          </a:solidFill>
          <a:latin typeface="Neutra Text" pitchFamily="50" charset="0"/>
        </a:defRPr>
      </a:lvl2pPr>
      <a:lvl3pPr algn="l" rtl="0" fontAlgn="base">
        <a:spcBef>
          <a:spcPct val="0"/>
        </a:spcBef>
        <a:spcAft>
          <a:spcPct val="0"/>
        </a:spcAft>
        <a:defRPr sz="4600" b="1">
          <a:solidFill>
            <a:schemeClr val="tx2"/>
          </a:solidFill>
          <a:latin typeface="Neutra Text" pitchFamily="50" charset="0"/>
        </a:defRPr>
      </a:lvl3pPr>
      <a:lvl4pPr algn="l" rtl="0" fontAlgn="base">
        <a:spcBef>
          <a:spcPct val="0"/>
        </a:spcBef>
        <a:spcAft>
          <a:spcPct val="0"/>
        </a:spcAft>
        <a:defRPr sz="4600" b="1">
          <a:solidFill>
            <a:schemeClr val="tx2"/>
          </a:solidFill>
          <a:latin typeface="Neutra Text" pitchFamily="50" charset="0"/>
        </a:defRPr>
      </a:lvl4pPr>
      <a:lvl5pPr algn="l" rtl="0" fontAlgn="base">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fontAlgn="base">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fontAlgn="base">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fontAlgn="base">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584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9584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fade/>
  </p:transition>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49090" name="Rectangle 2"/>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fld id="{B84561E1-5EE2-4CAC-BD6B-1936526C395D}" type="slidenum">
              <a:rPr lang="ko-KR" altLang="en-US"/>
              <a:pPr/>
              <a:t>‹#›</a:t>
            </a:fld>
            <a:endParaRPr lang="en-US" altLang="ko-KR"/>
          </a:p>
        </p:txBody>
      </p:sp>
      <p:sp>
        <p:nvSpPr>
          <p:cNvPr id="2649091"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649092"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p:transition>
  <p:hf hdr="0" ftr="0" dt="0"/>
  <p:txStyles>
    <p:titleStyle>
      <a:lvl1pPr algn="l" rtl="0" fontAlgn="base">
        <a:spcBef>
          <a:spcPct val="0"/>
        </a:spcBef>
        <a:spcAft>
          <a:spcPct val="0"/>
        </a:spcAft>
        <a:defRPr sz="4600" b="1">
          <a:solidFill>
            <a:schemeClr val="bg1"/>
          </a:solidFill>
          <a:latin typeface="+mj-lt"/>
          <a:ea typeface="+mj-ea"/>
          <a:cs typeface="+mj-cs"/>
        </a:defRPr>
      </a:lvl1pPr>
      <a:lvl2pPr algn="l" rtl="0" fontAlgn="base">
        <a:spcBef>
          <a:spcPct val="0"/>
        </a:spcBef>
        <a:spcAft>
          <a:spcPct val="0"/>
        </a:spcAft>
        <a:defRPr sz="4600" b="1">
          <a:solidFill>
            <a:schemeClr val="bg1"/>
          </a:solidFill>
          <a:latin typeface="Neutra Text" pitchFamily="50" charset="0"/>
        </a:defRPr>
      </a:lvl2pPr>
      <a:lvl3pPr algn="l" rtl="0" fontAlgn="base">
        <a:spcBef>
          <a:spcPct val="0"/>
        </a:spcBef>
        <a:spcAft>
          <a:spcPct val="0"/>
        </a:spcAft>
        <a:defRPr sz="4600" b="1">
          <a:solidFill>
            <a:schemeClr val="bg1"/>
          </a:solidFill>
          <a:latin typeface="Neutra Text" pitchFamily="50" charset="0"/>
        </a:defRPr>
      </a:lvl3pPr>
      <a:lvl4pPr algn="l" rtl="0" fontAlgn="base">
        <a:spcBef>
          <a:spcPct val="0"/>
        </a:spcBef>
        <a:spcAft>
          <a:spcPct val="0"/>
        </a:spcAft>
        <a:defRPr sz="4600" b="1">
          <a:solidFill>
            <a:schemeClr val="bg1"/>
          </a:solidFill>
          <a:latin typeface="Neutra Text" pitchFamily="50" charset="0"/>
        </a:defRPr>
      </a:lvl4pPr>
      <a:lvl5pPr algn="l" rtl="0" fontAlgn="base">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fontAlgn="base">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fontAlgn="base">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fontAlgn="base">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fontAlgn="base">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740226"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740227"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fade/>
  </p:transition>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8098"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948099"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fade/>
  </p:transition>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9" name="Text Box 3"/>
          <p:cNvSpPr txBox="1">
            <a:spLocks noChangeArrowheads="1"/>
          </p:cNvSpPr>
          <p:nvPr/>
        </p:nvSpPr>
        <p:spPr bwMode="auto">
          <a:xfrm>
            <a:off x="228600" y="6248400"/>
            <a:ext cx="5715000" cy="396875"/>
          </a:xfrm>
          <a:prstGeom prst="rect">
            <a:avLst/>
          </a:prstGeom>
          <a:solidFill>
            <a:srgbClr val="B20612">
              <a:alpha val="50000"/>
            </a:srgbClr>
          </a:solidFill>
          <a:ln w="9525">
            <a:noFill/>
            <a:miter lim="800000"/>
            <a:headEnd/>
            <a:tailEnd/>
          </a:ln>
          <a:effectLst/>
        </p:spPr>
        <p:txBody>
          <a:bodyPr>
            <a:spAutoFit/>
          </a:bodyPr>
          <a:lstStyle/>
          <a:p>
            <a:r>
              <a:rPr lang="en-US" altLang="ko-KR" sz="2000" dirty="0" err="1">
                <a:latin typeface="Neutra Text SC" pitchFamily="50" charset="0"/>
                <a:ea typeface="굴림" pitchFamily="34" charset="-127"/>
              </a:rPr>
              <a:t>stanford</a:t>
            </a:r>
            <a:r>
              <a:rPr lang="en-US" altLang="ko-KR" sz="2000" dirty="0">
                <a:ea typeface="굴림" pitchFamily="34" charset="-127"/>
              </a:rPr>
              <a:t> · </a:t>
            </a:r>
            <a:r>
              <a:rPr lang="en-US" altLang="ko-KR" sz="2000" dirty="0" smtClean="0">
                <a:ea typeface="굴림" pitchFamily="34" charset="-127"/>
              </a:rPr>
              <a:t>1 August  </a:t>
            </a:r>
            <a:r>
              <a:rPr lang="en-US" altLang="ko-KR" sz="2000" dirty="0">
                <a:ea typeface="굴림" pitchFamily="34" charset="-127"/>
              </a:rPr>
              <a:t>2007</a:t>
            </a:r>
          </a:p>
        </p:txBody>
      </p:sp>
      <p:sp>
        <p:nvSpPr>
          <p:cNvPr id="1591301" name="Text Box 5"/>
          <p:cNvSpPr txBox="1">
            <a:spLocks noChangeArrowheads="1"/>
          </p:cNvSpPr>
          <p:nvPr/>
        </p:nvSpPr>
        <p:spPr bwMode="auto">
          <a:xfrm>
            <a:off x="157163" y="1600200"/>
            <a:ext cx="8986837" cy="1394228"/>
          </a:xfrm>
          <a:prstGeom prst="rect">
            <a:avLst/>
          </a:prstGeom>
          <a:solidFill>
            <a:srgbClr val="B20612">
              <a:alpha val="50000"/>
            </a:srgbClr>
          </a:solidFill>
          <a:ln w="9525">
            <a:noFill/>
            <a:miter lim="800000"/>
            <a:headEnd/>
            <a:tailEnd/>
          </a:ln>
          <a:effectLst/>
        </p:spPr>
        <p:txBody>
          <a:bodyPr>
            <a:spAutoFit/>
          </a:bodyPr>
          <a:lstStyle/>
          <a:p>
            <a:pPr>
              <a:lnSpc>
                <a:spcPct val="90000"/>
              </a:lnSpc>
            </a:pPr>
            <a:r>
              <a:rPr lang="en-US" altLang="ko-KR" sz="4000" b="0" dirty="0" smtClean="0">
                <a:ea typeface="굴림" pitchFamily="34" charset="-127"/>
              </a:rPr>
              <a:t>Design Tools for </a:t>
            </a:r>
          </a:p>
          <a:p>
            <a:pPr>
              <a:lnSpc>
                <a:spcPct val="90000"/>
              </a:lnSpc>
            </a:pPr>
            <a:r>
              <a:rPr lang="en-US" altLang="ko-KR" sz="5400" dirty="0" smtClean="0">
                <a:ea typeface="굴림" pitchFamily="34" charset="-127"/>
              </a:rPr>
              <a:t>Variations and Alternatives</a:t>
            </a:r>
            <a:endParaRPr lang="en-US" altLang="ko-KR" sz="5400" dirty="0">
              <a:ea typeface="굴림" pitchFamily="34" charset="-127"/>
            </a:endParaRPr>
          </a:p>
        </p:txBody>
      </p:sp>
      <p:sp>
        <p:nvSpPr>
          <p:cNvPr id="1591306"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1591307" name="Text Box 11"/>
          <p:cNvSpPr txBox="1">
            <a:spLocks noChangeArrowheads="1"/>
          </p:cNvSpPr>
          <p:nvPr/>
        </p:nvSpPr>
        <p:spPr bwMode="auto">
          <a:xfrm>
            <a:off x="212725" y="3168650"/>
            <a:ext cx="231775" cy="366713"/>
          </a:xfrm>
          <a:prstGeom prst="rect">
            <a:avLst/>
          </a:prstGeom>
          <a:noFill/>
          <a:ln w="9525">
            <a:noFill/>
            <a:miter lim="800000"/>
            <a:headEnd/>
            <a:tailEnd/>
          </a:ln>
          <a:effectLst/>
        </p:spPr>
        <p:txBody>
          <a:bodyPr wrap="none">
            <a:spAutoFit/>
          </a:bodyPr>
          <a:lstStyle/>
          <a:p>
            <a:r>
              <a:rPr lang="de-DE" i="1"/>
              <a:t> </a:t>
            </a:r>
            <a:endParaRPr lang="en-US" i="1"/>
          </a:p>
        </p:txBody>
      </p:sp>
      <p:sp>
        <p:nvSpPr>
          <p:cNvPr id="1591308" name="Text Box 12"/>
          <p:cNvSpPr txBox="1">
            <a:spLocks noChangeArrowheads="1"/>
          </p:cNvSpPr>
          <p:nvPr/>
        </p:nvSpPr>
        <p:spPr bwMode="auto">
          <a:xfrm>
            <a:off x="304800" y="4648200"/>
            <a:ext cx="5381625" cy="457200"/>
          </a:xfrm>
          <a:prstGeom prst="rect">
            <a:avLst/>
          </a:prstGeom>
          <a:noFill/>
          <a:ln w="9525">
            <a:noFill/>
            <a:miter lim="800000"/>
            <a:headEnd/>
            <a:tailEnd/>
          </a:ln>
          <a:effectLst/>
        </p:spPr>
        <p:txBody>
          <a:bodyPr wrap="none">
            <a:spAutoFit/>
          </a:bodyPr>
          <a:lstStyle/>
          <a:p>
            <a:r>
              <a:rPr lang="de-DE" sz="2400" b="0" i="1" dirty="0"/>
              <a:t>Björn Hartmann</a:t>
            </a:r>
            <a:r>
              <a:rPr lang="en-US" sz="2400" b="0" i="1" dirty="0"/>
              <a:t> (bjoern@cs.stanford.edu)</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Why and how do alternatives matter?</a:t>
            </a:r>
            <a:endParaRPr lang="en-US" sz="4000" dirty="0"/>
          </a:p>
        </p:txBody>
      </p:sp>
      <p:sp>
        <p:nvSpPr>
          <p:cNvPr id="3" name="Content Placeholder 2"/>
          <p:cNvSpPr>
            <a:spLocks noGrp="1"/>
          </p:cNvSpPr>
          <p:nvPr>
            <p:ph idx="1"/>
          </p:nvPr>
        </p:nvSpPr>
        <p:spPr/>
        <p:txBody>
          <a:bodyPr/>
          <a:lstStyle/>
          <a:p>
            <a:r>
              <a:rPr lang="en-US" dirty="0" smtClean="0"/>
              <a:t>For justification: design rationale</a:t>
            </a:r>
          </a:p>
          <a:p>
            <a:r>
              <a:rPr lang="en-US" dirty="0" smtClean="0"/>
              <a:t>To get more information from 3</a:t>
            </a:r>
            <a:r>
              <a:rPr lang="en-US" baseline="30000" dirty="0" smtClean="0"/>
              <a:t>rd</a:t>
            </a:r>
            <a:r>
              <a:rPr lang="en-US" dirty="0" smtClean="0"/>
              <a:t> parties:</a:t>
            </a:r>
          </a:p>
          <a:p>
            <a:pPr lvl="1"/>
            <a:r>
              <a:rPr lang="en-US" dirty="0" smtClean="0"/>
              <a:t>During critique</a:t>
            </a:r>
          </a:p>
          <a:p>
            <a:pPr lvl="1"/>
            <a:r>
              <a:rPr lang="en-US" dirty="0" smtClean="0"/>
              <a:t>During testing (</a:t>
            </a:r>
            <a:r>
              <a:rPr lang="en-US" dirty="0" err="1" smtClean="0"/>
              <a:t>Tohidi</a:t>
            </a:r>
            <a:r>
              <a:rPr lang="en-US" dirty="0" smtClean="0"/>
              <a:t>, CHI06)</a:t>
            </a:r>
          </a:p>
          <a:p>
            <a:pPr lvl="1"/>
            <a:r>
              <a:rPr lang="en-US" dirty="0" smtClean="0"/>
              <a:t>During client meetings (Lawson)</a:t>
            </a:r>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10</a:t>
            </a:fld>
            <a:endParaRPr lang="en-US" altLang="ko-K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11</a:t>
            </a:fld>
            <a:endParaRPr lang="en-US" altLang="ko-KR"/>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r>
              <a:rPr lang="en-US" dirty="0" err="1" smtClean="0"/>
              <a:t>Tohidi</a:t>
            </a:r>
            <a:r>
              <a:rPr lang="en-US" dirty="0" smtClean="0"/>
              <a:t> et al, CHI 2006</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Tohidi</a:t>
            </a:r>
            <a:r>
              <a:rPr lang="en-US" dirty="0" smtClean="0"/>
              <a:t> et al., Hypotheses</a:t>
            </a:r>
            <a:endParaRPr lang="en-US" dirty="0"/>
          </a:p>
        </p:txBody>
      </p:sp>
      <p:sp>
        <p:nvSpPr>
          <p:cNvPr id="3" name="Content Placeholder 2"/>
          <p:cNvSpPr>
            <a:spLocks noGrp="1"/>
          </p:cNvSpPr>
          <p:nvPr>
            <p:ph idx="1"/>
          </p:nvPr>
        </p:nvSpPr>
        <p:spPr/>
        <p:txBody>
          <a:bodyPr/>
          <a:lstStyle/>
          <a:p>
            <a:r>
              <a:rPr lang="en-US" sz="2400" b="1" dirty="0">
                <a:solidFill>
                  <a:schemeClr val="tx1"/>
                </a:solidFill>
                <a:latin typeface="+mn-lt"/>
                <a:ea typeface="+mn-ea"/>
                <a:cs typeface="+mn-cs"/>
              </a:rPr>
              <a:t>H1: </a:t>
            </a:r>
            <a:r>
              <a:rPr lang="en-US" sz="2400" dirty="0">
                <a:solidFill>
                  <a:schemeClr val="tx1"/>
                </a:solidFill>
                <a:latin typeface="+mn-lt"/>
                <a:ea typeface="+mn-ea"/>
                <a:cs typeface="+mn-cs"/>
              </a:rPr>
              <a:t>Participants will rate designs lower when </a:t>
            </a:r>
            <a:r>
              <a:rPr lang="en-US" sz="2400" dirty="0" smtClean="0">
                <a:solidFill>
                  <a:schemeClr val="tx1"/>
                </a:solidFill>
                <a:latin typeface="+mn-lt"/>
                <a:ea typeface="+mn-ea"/>
                <a:cs typeface="+mn-cs"/>
              </a:rPr>
              <a:t>all alternatives </a:t>
            </a:r>
            <a:r>
              <a:rPr lang="en-US" sz="2400" dirty="0">
                <a:solidFill>
                  <a:schemeClr val="tx1"/>
                </a:solidFill>
                <a:latin typeface="+mn-lt"/>
                <a:ea typeface="+mn-ea"/>
                <a:cs typeface="+mn-cs"/>
              </a:rPr>
              <a:t>are seen, compared to </a:t>
            </a:r>
            <a:r>
              <a:rPr lang="en-US" sz="2400" dirty="0" smtClean="0">
                <a:solidFill>
                  <a:schemeClr val="tx1"/>
                </a:solidFill>
                <a:latin typeface="+mn-lt"/>
                <a:ea typeface="+mn-ea"/>
                <a:cs typeface="+mn-cs"/>
              </a:rPr>
              <a:t>when they see only </a:t>
            </a:r>
            <a:r>
              <a:rPr lang="en-US" sz="2400" dirty="0">
                <a:solidFill>
                  <a:schemeClr val="tx1"/>
                </a:solidFill>
                <a:latin typeface="+mn-lt"/>
                <a:ea typeface="+mn-ea"/>
                <a:cs typeface="+mn-cs"/>
              </a:rPr>
              <a:t>one</a:t>
            </a:r>
            <a:r>
              <a:rPr lang="en-US" sz="2400" dirty="0" smtClean="0">
                <a:solidFill>
                  <a:schemeClr val="tx1"/>
                </a:solidFill>
                <a:latin typeface="+mn-lt"/>
                <a:ea typeface="+mn-ea"/>
                <a:cs typeface="+mn-cs"/>
              </a:rPr>
              <a:t>.</a:t>
            </a:r>
          </a:p>
          <a:p>
            <a:endParaRPr lang="en-US" sz="2400" dirty="0">
              <a:solidFill>
                <a:schemeClr val="tx1"/>
              </a:solidFill>
              <a:latin typeface="+mn-lt"/>
              <a:ea typeface="+mn-ea"/>
              <a:cs typeface="+mn-cs"/>
            </a:endParaRPr>
          </a:p>
          <a:p>
            <a:r>
              <a:rPr lang="en-US" sz="2400" b="1" dirty="0">
                <a:solidFill>
                  <a:schemeClr val="tx1"/>
                </a:solidFill>
                <a:latin typeface="+mn-lt"/>
                <a:ea typeface="+mn-ea"/>
                <a:cs typeface="+mn-cs"/>
              </a:rPr>
              <a:t>H2: </a:t>
            </a:r>
            <a:r>
              <a:rPr lang="en-US" sz="2400" dirty="0">
                <a:solidFill>
                  <a:schemeClr val="tx1"/>
                </a:solidFill>
                <a:latin typeface="+mn-lt"/>
                <a:ea typeface="+mn-ea"/>
                <a:cs typeface="+mn-cs"/>
              </a:rPr>
              <a:t>Participants exposed to alternative designs will </a:t>
            </a:r>
            <a:r>
              <a:rPr lang="en-US" sz="2400" dirty="0" smtClean="0">
                <a:solidFill>
                  <a:schemeClr val="tx1"/>
                </a:solidFill>
                <a:latin typeface="+mn-lt"/>
                <a:ea typeface="+mn-ea"/>
                <a:cs typeface="+mn-cs"/>
              </a:rPr>
              <a:t>be less </a:t>
            </a:r>
            <a:r>
              <a:rPr lang="en-US" sz="2400" dirty="0">
                <a:solidFill>
                  <a:schemeClr val="tx1"/>
                </a:solidFill>
                <a:latin typeface="+mn-lt"/>
                <a:ea typeface="+mn-ea"/>
                <a:cs typeface="+mn-cs"/>
              </a:rPr>
              <a:t>pressured to be positive, expressing </a:t>
            </a:r>
            <a:r>
              <a:rPr lang="en-US" sz="2400" dirty="0" smtClean="0">
                <a:solidFill>
                  <a:schemeClr val="tx1"/>
                </a:solidFill>
                <a:latin typeface="+mn-lt"/>
                <a:ea typeface="+mn-ea"/>
                <a:cs typeface="+mn-cs"/>
              </a:rPr>
              <a:t>fewer positive </a:t>
            </a:r>
            <a:r>
              <a:rPr lang="en-US" sz="2400" dirty="0">
                <a:solidFill>
                  <a:schemeClr val="tx1"/>
                </a:solidFill>
                <a:latin typeface="+mn-lt"/>
                <a:ea typeface="+mn-ea"/>
                <a:cs typeface="+mn-cs"/>
              </a:rPr>
              <a:t>comments than those who only see one</a:t>
            </a:r>
            <a:r>
              <a:rPr lang="en-US" sz="2400" dirty="0" smtClean="0">
                <a:solidFill>
                  <a:schemeClr val="tx1"/>
                </a:solidFill>
                <a:latin typeface="+mn-lt"/>
                <a:ea typeface="+mn-ea"/>
                <a:cs typeface="+mn-cs"/>
              </a:rPr>
              <a:t>.</a:t>
            </a:r>
          </a:p>
          <a:p>
            <a:endParaRPr lang="en-US" sz="2400" dirty="0">
              <a:solidFill>
                <a:schemeClr val="tx1"/>
              </a:solidFill>
              <a:latin typeface="+mn-lt"/>
              <a:ea typeface="+mn-ea"/>
              <a:cs typeface="+mn-cs"/>
            </a:endParaRPr>
          </a:p>
          <a:p>
            <a:r>
              <a:rPr lang="en-US" sz="2400" b="1" dirty="0">
                <a:solidFill>
                  <a:schemeClr val="tx1"/>
                </a:solidFill>
                <a:latin typeface="+mn-lt"/>
                <a:ea typeface="+mn-ea"/>
                <a:cs typeface="+mn-cs"/>
              </a:rPr>
              <a:t>H3: </a:t>
            </a:r>
            <a:r>
              <a:rPr lang="en-US" sz="2400" dirty="0">
                <a:solidFill>
                  <a:schemeClr val="tx1"/>
                </a:solidFill>
                <a:latin typeface="+mn-lt"/>
                <a:ea typeface="+mn-ea"/>
                <a:cs typeface="+mn-cs"/>
              </a:rPr>
              <a:t>Participants who see alternative designs </a:t>
            </a:r>
            <a:r>
              <a:rPr lang="en-US" sz="2400" dirty="0" smtClean="0">
                <a:solidFill>
                  <a:schemeClr val="tx1"/>
                </a:solidFill>
                <a:latin typeface="+mn-lt"/>
                <a:ea typeface="+mn-ea"/>
                <a:cs typeface="+mn-cs"/>
              </a:rPr>
              <a:t>will provide </a:t>
            </a:r>
            <a:r>
              <a:rPr lang="en-US" sz="2400" dirty="0">
                <a:solidFill>
                  <a:schemeClr val="tx1"/>
                </a:solidFill>
                <a:latin typeface="+mn-lt"/>
                <a:ea typeface="+mn-ea"/>
                <a:cs typeface="+mn-cs"/>
              </a:rPr>
              <a:t>more suggestions for </a:t>
            </a:r>
            <a:r>
              <a:rPr lang="en-US" sz="2400" dirty="0" smtClean="0">
                <a:solidFill>
                  <a:schemeClr val="tx1"/>
                </a:solidFill>
                <a:latin typeface="+mn-lt"/>
                <a:ea typeface="+mn-ea"/>
                <a:cs typeface="+mn-cs"/>
              </a:rPr>
              <a:t>improvement compared </a:t>
            </a:r>
            <a:r>
              <a:rPr lang="en-US" sz="2400" dirty="0">
                <a:solidFill>
                  <a:schemeClr val="tx1"/>
                </a:solidFill>
                <a:latin typeface="+mn-lt"/>
                <a:ea typeface="+mn-ea"/>
                <a:cs typeface="+mn-cs"/>
              </a:rPr>
              <a:t>to those who only see one.</a:t>
            </a:r>
            <a:endParaRPr lang="en-US" sz="24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Disentangling Definitions</a:t>
            </a:r>
            <a:endParaRPr lang="en-US" dirty="0"/>
          </a:p>
        </p:txBody>
      </p:sp>
      <p:sp>
        <p:nvSpPr>
          <p:cNvPr id="3" name="Content Placeholder 2"/>
          <p:cNvSpPr>
            <a:spLocks noGrp="1"/>
          </p:cNvSpPr>
          <p:nvPr>
            <p:ph idx="1"/>
          </p:nvPr>
        </p:nvSpPr>
        <p:spPr/>
        <p:txBody>
          <a:bodyPr/>
          <a:lstStyle/>
          <a:p>
            <a:r>
              <a:rPr lang="en-US" b="1" dirty="0" smtClean="0"/>
              <a:t>Alternatives:</a:t>
            </a:r>
            <a:r>
              <a:rPr lang="en-US" dirty="0" smtClean="0"/>
              <a:t> offer choice; pertain to the </a:t>
            </a:r>
            <a:r>
              <a:rPr lang="en-US" b="1" dirty="0" smtClean="0"/>
              <a:t>design problem domain</a:t>
            </a:r>
          </a:p>
          <a:p>
            <a:endParaRPr lang="en-US" b="1" dirty="0" smtClean="0"/>
          </a:p>
          <a:p>
            <a:r>
              <a:rPr lang="en-US" b="1" dirty="0" smtClean="0"/>
              <a:t>Variations:</a:t>
            </a:r>
            <a:r>
              <a:rPr lang="en-US" dirty="0" smtClean="0"/>
              <a:t> changes to a common base; pertain to the </a:t>
            </a:r>
            <a:r>
              <a:rPr lang="en-US" b="1" dirty="0" smtClean="0"/>
              <a:t>implementation domain</a:t>
            </a:r>
          </a:p>
          <a:p>
            <a:endParaRPr lang="en-US" b="1" dirty="0"/>
          </a:p>
          <a:p>
            <a:r>
              <a:rPr lang="en-US" b="1" dirty="0" smtClean="0">
                <a:solidFill>
                  <a:schemeClr val="tx1"/>
                </a:solidFill>
                <a:latin typeface="+mn-lt"/>
                <a:ea typeface="+mn-ea"/>
                <a:cs typeface="+mn-cs"/>
              </a:rPr>
              <a:t>Iterations:</a:t>
            </a:r>
            <a:r>
              <a:rPr lang="en-US" i="1" dirty="0" smtClean="0"/>
              <a:t> </a:t>
            </a:r>
            <a:r>
              <a:rPr lang="en-US" dirty="0" smtClean="0">
                <a:solidFill>
                  <a:schemeClr val="tx1"/>
                </a:solidFill>
                <a:latin typeface="+mn-lt"/>
                <a:ea typeface="+mn-ea"/>
                <a:cs typeface="+mn-cs"/>
              </a:rPr>
              <a:t>Instances of </a:t>
            </a:r>
            <a:r>
              <a:rPr lang="en-US" dirty="0">
                <a:solidFill>
                  <a:schemeClr val="tx1"/>
                </a:solidFill>
                <a:latin typeface="+mn-lt"/>
                <a:ea typeface="+mn-ea"/>
                <a:cs typeface="+mn-cs"/>
              </a:rPr>
              <a:t>the </a:t>
            </a:r>
            <a:r>
              <a:rPr lang="en-US" i="1" dirty="0">
                <a:solidFill>
                  <a:schemeClr val="tx1"/>
                </a:solidFill>
                <a:latin typeface="+mn-lt"/>
                <a:ea typeface="+mn-ea"/>
                <a:cs typeface="+mn-cs"/>
              </a:rPr>
              <a:t>same solution at different points </a:t>
            </a:r>
            <a:r>
              <a:rPr lang="en-US" i="1" dirty="0" smtClean="0">
                <a:solidFill>
                  <a:schemeClr val="tx1"/>
                </a:solidFill>
                <a:latin typeface="+mn-lt"/>
                <a:ea typeface="+mn-ea"/>
                <a:cs typeface="+mn-cs"/>
              </a:rPr>
              <a:t>of </a:t>
            </a:r>
            <a:r>
              <a:rPr lang="en-US" dirty="0" smtClean="0">
                <a:solidFill>
                  <a:schemeClr val="tx1"/>
                </a:solidFill>
                <a:latin typeface="+mn-lt"/>
                <a:ea typeface="+mn-ea"/>
                <a:cs typeface="+mn-cs"/>
              </a:rPr>
              <a:t>revision (from Terry)</a:t>
            </a:r>
            <a:endParaRPr lang="en-US" b="1" dirty="0" smtClean="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13</a:t>
            </a:fld>
            <a:endParaRPr lang="en-US" altLang="ko-K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tools are out there, and what problems do they solve?</a:t>
            </a:r>
            <a:endParaRPr lang="en-US" dirty="0"/>
          </a:p>
        </p:txBody>
      </p:sp>
      <p:sp>
        <p:nvSpPr>
          <p:cNvPr id="3" name="Content Placeholder 2"/>
          <p:cNvSpPr>
            <a:spLocks noGrp="1"/>
          </p:cNvSpPr>
          <p:nvPr>
            <p:ph idx="1"/>
          </p:nvPr>
        </p:nvSpPr>
        <p:spPr>
          <a:xfrm>
            <a:off x="838200" y="2133600"/>
            <a:ext cx="8007350" cy="4267200"/>
          </a:xfrm>
        </p:spPr>
        <p:txBody>
          <a:bodyPr/>
          <a:lstStyle/>
          <a:p>
            <a:r>
              <a:rPr lang="en-US" dirty="0" smtClean="0"/>
              <a:t>Design Galleries (Marks, SIGGRAPH 97)</a:t>
            </a:r>
          </a:p>
          <a:p>
            <a:r>
              <a:rPr lang="en-US" dirty="0" err="1" smtClean="0"/>
              <a:t>SideViews</a:t>
            </a:r>
            <a:r>
              <a:rPr lang="en-US" dirty="0" smtClean="0"/>
              <a:t> &amp; Parallel Pies (Terry, 2002 &amp; 04)</a:t>
            </a:r>
          </a:p>
          <a:p>
            <a:r>
              <a:rPr lang="en-US" dirty="0" smtClean="0"/>
              <a:t>Subjunctive Interfaces (</a:t>
            </a:r>
            <a:r>
              <a:rPr lang="en-US" dirty="0" err="1" smtClean="0"/>
              <a:t>Lunzer</a:t>
            </a:r>
            <a:r>
              <a:rPr lang="en-US" dirty="0" smtClean="0"/>
              <a:t>, various)</a:t>
            </a:r>
          </a:p>
          <a:p>
            <a:r>
              <a:rPr lang="en-US" dirty="0" smtClean="0"/>
              <a:t>Linked Editing (</a:t>
            </a:r>
            <a:r>
              <a:rPr lang="en-US" dirty="0" err="1" smtClean="0"/>
              <a:t>Toomim</a:t>
            </a:r>
            <a:r>
              <a:rPr lang="en-US" dirty="0" smtClean="0"/>
              <a:t>, VL/HCC 2004)</a:t>
            </a:r>
          </a:p>
          <a:p>
            <a:pPr lvl="1"/>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14</a:t>
            </a:fld>
            <a:endParaRPr lang="en-US" altLang="ko-K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Galleries (DG)</a:t>
            </a:r>
            <a:endParaRPr lang="en-US" dirty="0"/>
          </a:p>
        </p:txBody>
      </p:sp>
      <p:sp>
        <p:nvSpPr>
          <p:cNvPr id="3" name="Content Placeholder 2"/>
          <p:cNvSpPr>
            <a:spLocks noGrp="1"/>
          </p:cNvSpPr>
          <p:nvPr>
            <p:ph idx="1"/>
          </p:nvPr>
        </p:nvSpPr>
        <p:spPr/>
        <p:txBody>
          <a:bodyPr/>
          <a:lstStyle/>
          <a:p>
            <a:r>
              <a:rPr lang="en-US" dirty="0" smtClean="0"/>
              <a:t>Domain: graphics rendering; simulation of physical phenomena (light transport, particle systems) with lots of parameters</a:t>
            </a:r>
          </a:p>
          <a:p>
            <a:r>
              <a:rPr lang="en-US" dirty="0" smtClean="0"/>
              <a:t>Characteristics:</a:t>
            </a:r>
          </a:p>
          <a:p>
            <a:pPr lvl="1"/>
            <a:r>
              <a:rPr lang="en-US" dirty="0" smtClean="0"/>
              <a:t>High computational cost</a:t>
            </a:r>
            <a:br>
              <a:rPr lang="en-US" dirty="0" smtClean="0"/>
            </a:br>
            <a:r>
              <a:rPr lang="en-US" dirty="0" smtClean="0"/>
              <a:t>(can’t do </a:t>
            </a:r>
            <a:r>
              <a:rPr lang="en-US" dirty="0" err="1" smtClean="0"/>
              <a:t>realtime</a:t>
            </a:r>
            <a:r>
              <a:rPr lang="en-US" dirty="0" smtClean="0"/>
              <a:t> adjustment)</a:t>
            </a:r>
          </a:p>
          <a:p>
            <a:pPr lvl="1"/>
            <a:r>
              <a:rPr lang="en-US" dirty="0" smtClean="0"/>
              <a:t>Unquantifiable output qualities </a:t>
            </a:r>
            <a:br>
              <a:rPr lang="en-US" dirty="0" smtClean="0"/>
            </a:br>
            <a:r>
              <a:rPr lang="en-US" dirty="0" smtClean="0"/>
              <a:t>(need human judge)</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Galleries (DG)</a:t>
            </a:r>
            <a:endParaRPr lang="en-US" dirty="0"/>
          </a:p>
        </p:txBody>
      </p:sp>
      <p:sp>
        <p:nvSpPr>
          <p:cNvPr id="3" name="Content Placeholder 2"/>
          <p:cNvSpPr>
            <a:spLocks noGrp="1"/>
          </p:cNvSpPr>
          <p:nvPr>
            <p:ph idx="1"/>
          </p:nvPr>
        </p:nvSpPr>
        <p:spPr/>
        <p:txBody>
          <a:bodyPr/>
          <a:lstStyle/>
          <a:p>
            <a:r>
              <a:rPr lang="en-US" dirty="0" smtClean="0"/>
              <a:t>Given formal description of </a:t>
            </a:r>
          </a:p>
          <a:p>
            <a:pPr lvl="1"/>
            <a:r>
              <a:rPr lang="en-US" dirty="0" smtClean="0"/>
              <a:t>input vector (set of parameters to tweak)</a:t>
            </a:r>
          </a:p>
          <a:p>
            <a:pPr lvl="1"/>
            <a:r>
              <a:rPr lang="en-US" dirty="0" smtClean="0"/>
              <a:t>method to create output (rendering, simulation)</a:t>
            </a:r>
          </a:p>
          <a:p>
            <a:pPr lvl="1"/>
            <a:r>
              <a:rPr lang="en-US" dirty="0" smtClean="0"/>
              <a:t>output vector (relevant qualities of image)</a:t>
            </a:r>
          </a:p>
          <a:p>
            <a:pPr lvl="1"/>
            <a:r>
              <a:rPr lang="en-US" dirty="0"/>
              <a:t>d</a:t>
            </a:r>
            <a:r>
              <a:rPr lang="en-US" dirty="0" smtClean="0"/>
              <a:t>istance metric</a:t>
            </a:r>
          </a:p>
          <a:p>
            <a:r>
              <a:rPr lang="en-US" dirty="0" smtClean="0"/>
              <a:t>generate space-spanning set of </a:t>
            </a:r>
            <a:r>
              <a:rPr lang="en-US" b="1" dirty="0" smtClean="0"/>
              <a:t>variations</a:t>
            </a:r>
            <a:r>
              <a:rPr lang="en-US" dirty="0" smtClean="0"/>
              <a:t> with maximum dispersion along with a UI for structured browsing of solutions</a:t>
            </a:r>
          </a:p>
          <a:p>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16</a:t>
            </a:fld>
            <a:endParaRPr lang="en-US" altLang="ko-K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01730" name="Picture 2"/>
          <p:cNvPicPr>
            <a:picLocks noChangeAspect="1" noChangeArrowheads="1"/>
          </p:cNvPicPr>
          <p:nvPr/>
        </p:nvPicPr>
        <p:blipFill>
          <a:blip r:embed="rId3"/>
          <a:srcRect/>
          <a:stretch>
            <a:fillRect/>
          </a:stretch>
        </p:blipFill>
        <p:spPr bwMode="auto">
          <a:xfrm>
            <a:off x="0" y="14844"/>
            <a:ext cx="9144000" cy="684315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7090" name="Picture 2"/>
          <p:cNvPicPr>
            <a:picLocks noChangeAspect="1" noChangeArrowheads="1"/>
          </p:cNvPicPr>
          <p:nvPr/>
        </p:nvPicPr>
        <p:blipFill>
          <a:blip r:embed="rId3"/>
          <a:srcRect/>
          <a:stretch>
            <a:fillRect/>
          </a:stretch>
        </p:blipFill>
        <p:spPr bwMode="auto">
          <a:xfrm>
            <a:off x="2752725" y="581025"/>
            <a:ext cx="3638550" cy="56959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00706" name="Picture 2"/>
          <p:cNvPicPr>
            <a:picLocks noChangeAspect="1" noChangeArrowheads="1"/>
          </p:cNvPicPr>
          <p:nvPr/>
        </p:nvPicPr>
        <p:blipFill>
          <a:blip r:embed="rId3"/>
          <a:srcRect/>
          <a:stretch>
            <a:fillRect/>
          </a:stretch>
        </p:blipFill>
        <p:spPr bwMode="auto">
          <a:xfrm>
            <a:off x="533400" y="0"/>
            <a:ext cx="8229600" cy="677472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101850"/>
            <a:ext cx="8007350" cy="4756150"/>
          </a:xfrm>
        </p:spPr>
        <p:txBody>
          <a:bodyPr/>
          <a:lstStyle/>
          <a:p>
            <a:pPr>
              <a:buNone/>
            </a:pPr>
            <a:r>
              <a:rPr lang="en-US" dirty="0" smtClean="0"/>
              <a:t>“The best way to have a good idea is to have lots of ideas</a:t>
            </a:r>
            <a:r>
              <a:rPr lang="en-US" i="1"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2</a:t>
            </a:fld>
            <a:endParaRPr lang="en-US" altLang="ko-KR"/>
          </a:p>
        </p:txBody>
      </p:sp>
      <p:sp>
        <p:nvSpPr>
          <p:cNvPr id="5" name="TextBox 4"/>
          <p:cNvSpPr txBox="1"/>
          <p:nvPr/>
        </p:nvSpPr>
        <p:spPr>
          <a:xfrm>
            <a:off x="5909554" y="2844225"/>
            <a:ext cx="2548646" cy="584775"/>
          </a:xfrm>
          <a:prstGeom prst="rect">
            <a:avLst/>
          </a:prstGeom>
          <a:noFill/>
        </p:spPr>
        <p:txBody>
          <a:bodyPr wrap="none" rtlCol="0">
            <a:spAutoFit/>
          </a:bodyPr>
          <a:lstStyle/>
          <a:p>
            <a:r>
              <a:rPr lang="en-US" sz="3200" b="0" i="1" dirty="0" smtClean="0"/>
              <a:t>-</a:t>
            </a:r>
            <a:r>
              <a:rPr lang="en-US" sz="3200" b="0" i="1" dirty="0" err="1" smtClean="0"/>
              <a:t>Linus</a:t>
            </a:r>
            <a:r>
              <a:rPr lang="en-US" sz="3200" b="0" i="1" dirty="0" smtClean="0"/>
              <a:t> Pauling</a:t>
            </a:r>
            <a:endParaRPr lang="en-US" sz="3200" b="0" i="1"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Views &amp; Parallel Pies</a:t>
            </a:r>
            <a:endParaRPr lang="en-US" dirty="0"/>
          </a:p>
        </p:txBody>
      </p:sp>
      <p:sp>
        <p:nvSpPr>
          <p:cNvPr id="3" name="Content Placeholder 2"/>
          <p:cNvSpPr>
            <a:spLocks noGrp="1"/>
          </p:cNvSpPr>
          <p:nvPr>
            <p:ph idx="1"/>
          </p:nvPr>
        </p:nvSpPr>
        <p:spPr/>
        <p:txBody>
          <a:bodyPr/>
          <a:lstStyle/>
          <a:p>
            <a:r>
              <a:rPr lang="en-US" dirty="0" smtClean="0"/>
              <a:t>Domain: 2D graphic design (still images)</a:t>
            </a:r>
          </a:p>
          <a:p>
            <a:r>
              <a:rPr lang="en-US" dirty="0" smtClean="0"/>
              <a:t>“What If Tools” for ill-defined problems</a:t>
            </a:r>
          </a:p>
          <a:p>
            <a:r>
              <a:rPr lang="en-US" dirty="0" smtClean="0"/>
              <a:t>Get beyond Single State Document Model</a:t>
            </a:r>
          </a:p>
          <a:p>
            <a:pPr marL="292100" lvl="1" indent="-292100">
              <a:buClr>
                <a:schemeClr val="hlink"/>
              </a:buClr>
            </a:pPr>
            <a:r>
              <a:rPr lang="en-US" dirty="0" smtClean="0">
                <a:solidFill>
                  <a:schemeClr val="tx1"/>
                </a:solidFill>
                <a:latin typeface="+mn-lt"/>
                <a:ea typeface="+mn-ea"/>
                <a:cs typeface="+mn-cs"/>
              </a:rPr>
              <a:t>A bag of tricks</a:t>
            </a:r>
            <a:r>
              <a:rPr lang="en-US" dirty="0" smtClean="0"/>
              <a:t> to support trying out </a:t>
            </a:r>
            <a:r>
              <a:rPr lang="en-US" dirty="0"/>
              <a:t>multiple alternatives in </a:t>
            </a:r>
            <a:r>
              <a:rPr lang="en-US" dirty="0" smtClean="0"/>
              <a:t>parallel</a:t>
            </a:r>
            <a:r>
              <a:rPr lang="en-US" dirty="0" smtClean="0">
                <a:solidFill>
                  <a:schemeClr val="tx1"/>
                </a:solidFill>
                <a:latin typeface="+mn-lt"/>
                <a:ea typeface="+mn-ea"/>
                <a:cs typeface="+mn-cs"/>
              </a:rPr>
              <a:t>:</a:t>
            </a:r>
          </a:p>
          <a:p>
            <a:pPr lvl="1"/>
            <a:r>
              <a:rPr lang="en-US" dirty="0" smtClean="0">
                <a:ea typeface="+mn-ea"/>
                <a:cs typeface="+mn-cs"/>
              </a:rPr>
              <a:t>Fast previews</a:t>
            </a:r>
          </a:p>
          <a:p>
            <a:pPr lvl="1"/>
            <a:r>
              <a:rPr lang="en-US" dirty="0" smtClean="0">
                <a:solidFill>
                  <a:schemeClr val="tx1"/>
                </a:solidFill>
                <a:latin typeface="+mn-lt"/>
                <a:ea typeface="+mn-ea"/>
                <a:cs typeface="+mn-cs"/>
              </a:rPr>
              <a:t>Multiple previews</a:t>
            </a:r>
          </a:p>
          <a:p>
            <a:pPr lvl="1"/>
            <a:r>
              <a:rPr lang="en-US" dirty="0" smtClean="0">
                <a:solidFill>
                  <a:schemeClr val="tx1"/>
                </a:solidFill>
                <a:latin typeface="+mn-lt"/>
                <a:ea typeface="+mn-ea"/>
                <a:cs typeface="+mn-cs"/>
              </a:rPr>
              <a:t>Make previews stick persistent &amp; </a:t>
            </a:r>
            <a:r>
              <a:rPr lang="en-US" dirty="0" err="1" smtClean="0">
                <a:solidFill>
                  <a:schemeClr val="tx1"/>
                </a:solidFill>
                <a:latin typeface="+mn-lt"/>
                <a:ea typeface="+mn-ea"/>
                <a:cs typeface="+mn-cs"/>
              </a:rPr>
              <a:t>composable</a:t>
            </a:r>
            <a:endParaRPr lang="en-US" dirty="0" smtClean="0">
              <a:solidFill>
                <a:schemeClr val="tx1"/>
              </a:solidFill>
              <a:latin typeface="+mn-lt"/>
              <a:ea typeface="+mn-ea"/>
              <a:cs typeface="+mn-cs"/>
            </a:endParaRPr>
          </a:p>
          <a:p>
            <a:pPr lvl="1"/>
            <a:endParaRPr lang="en-US"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20</a:t>
            </a:fld>
            <a:endParaRPr lang="en-US" altLang="ko-K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16066" name="Picture 2"/>
          <p:cNvPicPr>
            <a:picLocks noChangeAspect="1" noChangeArrowheads="1"/>
          </p:cNvPicPr>
          <p:nvPr/>
        </p:nvPicPr>
        <p:blipFill>
          <a:blip r:embed="rId3"/>
          <a:srcRect/>
          <a:stretch>
            <a:fillRect/>
          </a:stretch>
        </p:blipFill>
        <p:spPr bwMode="auto">
          <a:xfrm>
            <a:off x="381000" y="457200"/>
            <a:ext cx="5353050" cy="3143250"/>
          </a:xfrm>
          <a:prstGeom prst="rect">
            <a:avLst/>
          </a:prstGeom>
          <a:noFill/>
          <a:ln w="9525">
            <a:noFill/>
            <a:miter lim="800000"/>
            <a:headEnd/>
            <a:tailEnd/>
          </a:ln>
          <a:effectLst/>
        </p:spPr>
      </p:pic>
      <p:pic>
        <p:nvPicPr>
          <p:cNvPr id="3416067" name="Picture 3"/>
          <p:cNvPicPr>
            <a:picLocks noChangeAspect="1" noChangeArrowheads="1"/>
          </p:cNvPicPr>
          <p:nvPr/>
        </p:nvPicPr>
        <p:blipFill>
          <a:blip r:embed="rId4"/>
          <a:srcRect/>
          <a:stretch>
            <a:fillRect/>
          </a:stretch>
        </p:blipFill>
        <p:spPr bwMode="auto">
          <a:xfrm>
            <a:off x="5562600" y="2743200"/>
            <a:ext cx="3200400" cy="3771900"/>
          </a:xfrm>
          <a:prstGeom prst="rect">
            <a:avLst/>
          </a:prstGeom>
          <a:noFill/>
          <a:ln w="9525">
            <a:noFill/>
            <a:miter lim="800000"/>
            <a:headEnd/>
            <a:tailEnd/>
          </a:ln>
          <a:effectLst/>
        </p:spPr>
      </p:pic>
      <p:sp>
        <p:nvSpPr>
          <p:cNvPr id="6" name="TextBox 5"/>
          <p:cNvSpPr txBox="1"/>
          <p:nvPr/>
        </p:nvSpPr>
        <p:spPr>
          <a:xfrm>
            <a:off x="5562600" y="6400800"/>
            <a:ext cx="2247603" cy="369332"/>
          </a:xfrm>
          <a:prstGeom prst="rect">
            <a:avLst/>
          </a:prstGeom>
          <a:noFill/>
        </p:spPr>
        <p:txBody>
          <a:bodyPr wrap="none" rtlCol="0">
            <a:spAutoFit/>
          </a:bodyPr>
          <a:lstStyle/>
          <a:p>
            <a:r>
              <a:rPr lang="en-US" dirty="0" smtClean="0"/>
              <a:t>Parameter Spectrum</a:t>
            </a:r>
            <a:endParaRPr lang="en-US" dirty="0"/>
          </a:p>
        </p:txBody>
      </p:sp>
      <p:sp>
        <p:nvSpPr>
          <p:cNvPr id="7" name="TextBox 6"/>
          <p:cNvSpPr txBox="1"/>
          <p:nvPr/>
        </p:nvSpPr>
        <p:spPr>
          <a:xfrm>
            <a:off x="457200" y="164068"/>
            <a:ext cx="1150508" cy="369332"/>
          </a:xfrm>
          <a:prstGeom prst="rect">
            <a:avLst/>
          </a:prstGeom>
          <a:noFill/>
        </p:spPr>
        <p:txBody>
          <a:bodyPr wrap="none" rtlCol="0">
            <a:spAutoFit/>
          </a:bodyPr>
          <a:lstStyle/>
          <a:p>
            <a:r>
              <a:rPr lang="en-US" dirty="0" smtClean="0"/>
              <a:t>Side View</a:t>
            </a:r>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399682" name="Picture 2"/>
          <p:cNvPicPr>
            <a:picLocks noChangeAspect="1" noChangeArrowheads="1"/>
          </p:cNvPicPr>
          <p:nvPr/>
        </p:nvPicPr>
        <p:blipFill>
          <a:blip r:embed="rId3"/>
          <a:srcRect/>
          <a:stretch>
            <a:fillRect/>
          </a:stretch>
        </p:blipFill>
        <p:spPr bwMode="auto">
          <a:xfrm>
            <a:off x="1676400" y="528638"/>
            <a:ext cx="5655820" cy="5948362"/>
          </a:xfrm>
          <a:prstGeom prst="rect">
            <a:avLst/>
          </a:prstGeom>
          <a:noFill/>
          <a:ln w="9525">
            <a:noFill/>
            <a:miter lim="800000"/>
            <a:headEnd/>
            <a:tailEnd/>
          </a:ln>
          <a:effectLst/>
        </p:spPr>
      </p:pic>
      <p:sp>
        <p:nvSpPr>
          <p:cNvPr id="5" name="TextBox 4"/>
          <p:cNvSpPr txBox="1"/>
          <p:nvPr/>
        </p:nvSpPr>
        <p:spPr>
          <a:xfrm>
            <a:off x="7467600" y="5715000"/>
            <a:ext cx="1298048" cy="646331"/>
          </a:xfrm>
          <a:prstGeom prst="rect">
            <a:avLst/>
          </a:prstGeom>
          <a:noFill/>
        </p:spPr>
        <p:txBody>
          <a:bodyPr wrap="none" rtlCol="0">
            <a:spAutoFit/>
          </a:bodyPr>
          <a:lstStyle/>
          <a:p>
            <a:r>
              <a:rPr lang="en-US" dirty="0" smtClean="0"/>
              <a:t>Terry et al, </a:t>
            </a:r>
          </a:p>
          <a:p>
            <a:r>
              <a:rPr lang="en-US" dirty="0" smtClean="0"/>
              <a:t>CHI 2004</a:t>
            </a:r>
            <a:endParaRPr lang="en-US" dirty="0"/>
          </a:p>
        </p:txBody>
      </p:sp>
      <p:sp>
        <p:nvSpPr>
          <p:cNvPr id="6" name="TextBox 5"/>
          <p:cNvSpPr txBox="1"/>
          <p:nvPr/>
        </p:nvSpPr>
        <p:spPr>
          <a:xfrm>
            <a:off x="1676400" y="164068"/>
            <a:ext cx="1288110" cy="369332"/>
          </a:xfrm>
          <a:prstGeom prst="rect">
            <a:avLst/>
          </a:prstGeom>
          <a:noFill/>
        </p:spPr>
        <p:txBody>
          <a:bodyPr wrap="none" rtlCol="0">
            <a:spAutoFit/>
          </a:bodyPr>
          <a:lstStyle/>
          <a:p>
            <a:r>
              <a:rPr lang="en-US" dirty="0" smtClean="0"/>
              <a:t>Parallel Pie</a:t>
            </a:r>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Subjunctive Interfaces</a:t>
            </a:r>
            <a:endParaRPr lang="en-US" dirty="0"/>
          </a:p>
        </p:txBody>
      </p:sp>
      <p:sp>
        <p:nvSpPr>
          <p:cNvPr id="3" name="Content Placeholder 2"/>
          <p:cNvSpPr>
            <a:spLocks noGrp="1"/>
          </p:cNvSpPr>
          <p:nvPr>
            <p:ph idx="1"/>
          </p:nvPr>
        </p:nvSpPr>
        <p:spPr/>
        <p:txBody>
          <a:bodyPr/>
          <a:lstStyle/>
          <a:p>
            <a:r>
              <a:rPr lang="en-US" dirty="0" smtClean="0"/>
              <a:t>Domain: Information retrieval (e.g., booking a flight) </a:t>
            </a:r>
          </a:p>
          <a:p>
            <a:r>
              <a:rPr lang="en-US" dirty="0" smtClean="0"/>
              <a:t>Problem: tasks require many related queries,  but only single requests are supported</a:t>
            </a:r>
          </a:p>
          <a:p>
            <a:r>
              <a:rPr lang="en-US" dirty="0" smtClean="0"/>
              <a:t>Idea:</a:t>
            </a:r>
          </a:p>
          <a:p>
            <a:pPr lvl="1"/>
            <a:r>
              <a:rPr lang="en-US" dirty="0" smtClean="0"/>
              <a:t>Multiple scenarios can co-exist (e.g., alternative input values)</a:t>
            </a:r>
          </a:p>
          <a:p>
            <a:pPr lvl="1"/>
            <a:r>
              <a:rPr lang="en-US" dirty="0" smtClean="0"/>
              <a:t>User can view scenarios side-by-side</a:t>
            </a:r>
          </a:p>
          <a:p>
            <a:pPr lvl="1"/>
            <a:r>
              <a:rPr lang="en-US" dirty="0" smtClean="0"/>
              <a:t>User can adjust scenarios in parallel</a:t>
            </a:r>
          </a:p>
          <a:p>
            <a:pPr lvl="1"/>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7010400" y="6096000"/>
            <a:ext cx="1475725" cy="369332"/>
          </a:xfrm>
          <a:prstGeom prst="rect">
            <a:avLst/>
          </a:prstGeom>
          <a:noFill/>
        </p:spPr>
        <p:txBody>
          <a:bodyPr wrap="none" rtlCol="0">
            <a:spAutoFit/>
          </a:bodyPr>
          <a:lstStyle/>
          <a:p>
            <a:r>
              <a:rPr lang="en-US" dirty="0" err="1" smtClean="0"/>
              <a:t>Lunzer</a:t>
            </a:r>
            <a:r>
              <a:rPr lang="en-US" dirty="0" smtClean="0"/>
              <a:t>, 2004</a:t>
            </a:r>
            <a:endParaRPr lang="en-US" dirty="0"/>
          </a:p>
        </p:txBody>
      </p:sp>
      <p:pic>
        <p:nvPicPr>
          <p:cNvPr id="3404802" name="Picture 2"/>
          <p:cNvPicPr>
            <a:picLocks noChangeAspect="1" noChangeArrowheads="1"/>
          </p:cNvPicPr>
          <p:nvPr/>
        </p:nvPicPr>
        <p:blipFill>
          <a:blip r:embed="rId3"/>
          <a:srcRect/>
          <a:stretch>
            <a:fillRect/>
          </a:stretch>
        </p:blipFill>
        <p:spPr bwMode="auto">
          <a:xfrm>
            <a:off x="0" y="719139"/>
            <a:ext cx="8915400" cy="509323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03778" name="Picture 2"/>
          <p:cNvPicPr>
            <a:picLocks noChangeAspect="1" noChangeArrowheads="1"/>
          </p:cNvPicPr>
          <p:nvPr/>
        </p:nvPicPr>
        <p:blipFill>
          <a:blip r:embed="rId3"/>
          <a:srcRect/>
          <a:stretch>
            <a:fillRect/>
          </a:stretch>
        </p:blipFill>
        <p:spPr bwMode="auto">
          <a:xfrm>
            <a:off x="0" y="719138"/>
            <a:ext cx="9066006" cy="5148261"/>
          </a:xfrm>
          <a:prstGeom prst="rect">
            <a:avLst/>
          </a:prstGeom>
          <a:noFill/>
          <a:ln w="9525">
            <a:noFill/>
            <a:miter lim="800000"/>
            <a:headEnd/>
            <a:tailEnd/>
          </a:ln>
          <a:effectLst/>
        </p:spPr>
      </p:pic>
      <p:sp>
        <p:nvSpPr>
          <p:cNvPr id="5" name="TextBox 4"/>
          <p:cNvSpPr txBox="1"/>
          <p:nvPr/>
        </p:nvSpPr>
        <p:spPr>
          <a:xfrm>
            <a:off x="7010400" y="6096000"/>
            <a:ext cx="1475725" cy="369332"/>
          </a:xfrm>
          <a:prstGeom prst="rect">
            <a:avLst/>
          </a:prstGeom>
          <a:noFill/>
        </p:spPr>
        <p:txBody>
          <a:bodyPr wrap="none" rtlCol="0">
            <a:spAutoFit/>
          </a:bodyPr>
          <a:lstStyle/>
          <a:p>
            <a:r>
              <a:rPr lang="en-US" dirty="0" err="1" smtClean="0"/>
              <a:t>Lunzer</a:t>
            </a:r>
            <a:r>
              <a:rPr lang="en-US" dirty="0" smtClean="0"/>
              <a:t>, 2004</a:t>
            </a:r>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02754" name="Picture 2"/>
          <p:cNvPicPr>
            <a:picLocks noChangeAspect="1" noChangeArrowheads="1"/>
          </p:cNvPicPr>
          <p:nvPr/>
        </p:nvPicPr>
        <p:blipFill>
          <a:blip r:embed="rId3"/>
          <a:srcRect/>
          <a:stretch>
            <a:fillRect/>
          </a:stretch>
        </p:blipFill>
        <p:spPr bwMode="auto">
          <a:xfrm>
            <a:off x="152400" y="1447800"/>
            <a:ext cx="8839200" cy="3803485"/>
          </a:xfrm>
          <a:prstGeom prst="rect">
            <a:avLst/>
          </a:prstGeom>
          <a:noFill/>
          <a:ln w="9525">
            <a:noFill/>
            <a:miter lim="800000"/>
            <a:headEnd/>
            <a:tailEnd/>
          </a:ln>
          <a:effectLst/>
        </p:spPr>
      </p:pic>
      <p:sp>
        <p:nvSpPr>
          <p:cNvPr id="5" name="TextBox 4"/>
          <p:cNvSpPr txBox="1"/>
          <p:nvPr/>
        </p:nvSpPr>
        <p:spPr>
          <a:xfrm>
            <a:off x="4572000" y="5943600"/>
            <a:ext cx="2133405" cy="369332"/>
          </a:xfrm>
          <a:prstGeom prst="rect">
            <a:avLst/>
          </a:prstGeom>
          <a:noFill/>
        </p:spPr>
        <p:txBody>
          <a:bodyPr wrap="none" rtlCol="0">
            <a:spAutoFit/>
          </a:bodyPr>
          <a:lstStyle/>
          <a:p>
            <a:r>
              <a:rPr lang="en-US" dirty="0" smtClean="0"/>
              <a:t>Clip Connect Clone</a:t>
            </a:r>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Editing</a:t>
            </a:r>
            <a:endParaRPr lang="en-US" dirty="0"/>
          </a:p>
        </p:txBody>
      </p:sp>
      <p:sp>
        <p:nvSpPr>
          <p:cNvPr id="3" name="Content Placeholder 2"/>
          <p:cNvSpPr>
            <a:spLocks noGrp="1"/>
          </p:cNvSpPr>
          <p:nvPr>
            <p:ph idx="1"/>
          </p:nvPr>
        </p:nvSpPr>
        <p:spPr/>
        <p:txBody>
          <a:bodyPr/>
          <a:lstStyle/>
          <a:p>
            <a:r>
              <a:rPr lang="en-US" sz="2800" dirty="0" smtClean="0"/>
              <a:t>Domain: programming</a:t>
            </a:r>
          </a:p>
          <a:p>
            <a:r>
              <a:rPr lang="en-US" sz="2800" dirty="0" smtClean="0"/>
              <a:t>Problem: code clones:</a:t>
            </a:r>
            <a:br>
              <a:rPr lang="en-US" sz="2800" dirty="0" smtClean="0"/>
            </a:br>
            <a:r>
              <a:rPr lang="en-US" sz="2400" dirty="0" smtClean="0"/>
              <a:t>tedious to edit, unobservable inconsistencies, overhead to maintain, hard to understand…</a:t>
            </a:r>
          </a:p>
          <a:p>
            <a:r>
              <a:rPr lang="en-US" sz="2400" dirty="0" smtClean="0"/>
              <a:t>However, </a:t>
            </a:r>
            <a:r>
              <a:rPr lang="en-US" sz="2800" dirty="0" smtClean="0"/>
              <a:t>“programmers </a:t>
            </a:r>
            <a:r>
              <a:rPr lang="en-US" sz="2800" i="1" dirty="0" smtClean="0"/>
              <a:t>will write duplicated </a:t>
            </a:r>
            <a:r>
              <a:rPr lang="en-US" sz="2800" dirty="0" smtClean="0"/>
              <a:t>code — let’s support the practice and mitigate its disadvantages.”</a:t>
            </a:r>
          </a:p>
          <a:p>
            <a:r>
              <a:rPr lang="en-US" sz="2800" dirty="0" smtClean="0"/>
              <a:t>Idea: clones are linked together in editor, similarities and differences visualized, editing possible in parallel or individually</a:t>
            </a:r>
          </a:p>
          <a:p>
            <a:pPr>
              <a:buNone/>
            </a:pPr>
            <a:endParaRPr lang="en-US" sz="2800" dirty="0" smtClean="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Editing</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28</a:t>
            </a:fld>
            <a:endParaRPr lang="en-US" altLang="ko-KR"/>
          </a:p>
        </p:txBody>
      </p:sp>
      <p:pic>
        <p:nvPicPr>
          <p:cNvPr id="3415042" name="Picture 2"/>
          <p:cNvPicPr>
            <a:picLocks noChangeAspect="1" noChangeArrowheads="1"/>
          </p:cNvPicPr>
          <p:nvPr/>
        </p:nvPicPr>
        <p:blipFill>
          <a:blip r:embed="rId3"/>
          <a:srcRect/>
          <a:stretch>
            <a:fillRect/>
          </a:stretch>
        </p:blipFill>
        <p:spPr bwMode="auto">
          <a:xfrm>
            <a:off x="0" y="2128838"/>
            <a:ext cx="9258300" cy="2600325"/>
          </a:xfrm>
          <a:prstGeom prst="rect">
            <a:avLst/>
          </a:prstGeom>
          <a:noFill/>
          <a:ln w="9525">
            <a:noFill/>
            <a:miter lim="800000"/>
            <a:headEnd/>
            <a:tailEnd/>
          </a:ln>
          <a:effectLst/>
        </p:spPr>
      </p:pic>
      <p:sp>
        <p:nvSpPr>
          <p:cNvPr id="6" name="TextBox 5"/>
          <p:cNvSpPr txBox="1"/>
          <p:nvPr/>
        </p:nvSpPr>
        <p:spPr>
          <a:xfrm>
            <a:off x="6324600" y="6019800"/>
            <a:ext cx="2511200" cy="369332"/>
          </a:xfrm>
          <a:prstGeom prst="rect">
            <a:avLst/>
          </a:prstGeom>
          <a:noFill/>
        </p:spPr>
        <p:txBody>
          <a:bodyPr wrap="none" rtlCol="0">
            <a:spAutoFit/>
          </a:bodyPr>
          <a:lstStyle/>
          <a:p>
            <a:r>
              <a:rPr lang="en-US" dirty="0" err="1" smtClean="0"/>
              <a:t>Toomim</a:t>
            </a:r>
            <a:r>
              <a:rPr lang="en-US" dirty="0" smtClean="0"/>
              <a:t>, VL/HCC 2004</a:t>
            </a:r>
            <a:endParaRPr 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Tunables</a:t>
            </a:r>
            <a:endParaRPr lang="en-US" dirty="0"/>
          </a:p>
        </p:txBody>
      </p:sp>
      <p:sp>
        <p:nvSpPr>
          <p:cNvPr id="3" name="Content Placeholder 2"/>
          <p:cNvSpPr>
            <a:spLocks noGrp="1"/>
          </p:cNvSpPr>
          <p:nvPr>
            <p:ph idx="1"/>
          </p:nvPr>
        </p:nvSpPr>
        <p:spPr/>
        <p:txBody>
          <a:bodyPr/>
          <a:lstStyle/>
          <a:p>
            <a:r>
              <a:rPr lang="en-US" sz="2800" dirty="0" smtClean="0"/>
              <a:t>Domain: multimedia programming in Processing</a:t>
            </a:r>
          </a:p>
          <a:p>
            <a:r>
              <a:rPr lang="en-US" sz="2800" dirty="0" smtClean="0"/>
              <a:t>Problem: parameter values have to be set at compile time whose effect can only be observed at runtime</a:t>
            </a:r>
          </a:p>
          <a:p>
            <a:r>
              <a:rPr lang="en-US" sz="2800" dirty="0" smtClean="0"/>
              <a:t>Examples: rendering style, </a:t>
            </a:r>
            <a:r>
              <a:rPr lang="en-US" sz="2800" dirty="0" err="1" smtClean="0"/>
              <a:t>cv</a:t>
            </a:r>
            <a:r>
              <a:rPr lang="en-US" sz="2800" dirty="0" smtClean="0"/>
              <a:t> color tracking</a:t>
            </a:r>
            <a:endParaRPr lang="en-US" sz="2400" dirty="0" smtClean="0"/>
          </a:p>
          <a:p>
            <a:r>
              <a:rPr lang="en-US" sz="2800" dirty="0" smtClean="0"/>
              <a:t>Idea:  from source code, automatically generate control interface to let programmers change parameters at runtime; record changes and re-integrate found parameters into source</a:t>
            </a:r>
          </a:p>
          <a:p>
            <a:pPr>
              <a:buNone/>
            </a:pPr>
            <a:endParaRPr lang="en-US" sz="2800" dirty="0" smtClean="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3</a:t>
            </a:fld>
            <a:endParaRPr lang="en-US" altLang="ko-KR"/>
          </a:p>
        </p:txBody>
      </p:sp>
      <p:pic>
        <p:nvPicPr>
          <p:cNvPr id="3409922" name="Picture 2"/>
          <p:cNvPicPr>
            <a:picLocks noChangeAspect="1" noChangeArrowheads="1"/>
          </p:cNvPicPr>
          <p:nvPr/>
        </p:nvPicPr>
        <p:blipFill>
          <a:blip r:embed="rId3"/>
          <a:srcRect/>
          <a:stretch>
            <a:fillRect/>
          </a:stretch>
        </p:blipFill>
        <p:spPr bwMode="auto">
          <a:xfrm>
            <a:off x="0" y="-25314"/>
            <a:ext cx="6019799" cy="6883314"/>
          </a:xfrm>
          <a:prstGeom prst="rect">
            <a:avLst/>
          </a:prstGeom>
          <a:noFill/>
          <a:ln w="9525">
            <a:noFill/>
            <a:miter lim="800000"/>
            <a:headEnd/>
            <a:tailEnd/>
          </a:ln>
          <a:effectLst/>
        </p:spPr>
      </p:pic>
      <p:sp>
        <p:nvSpPr>
          <p:cNvPr id="6" name="TextBox 5"/>
          <p:cNvSpPr txBox="1"/>
          <p:nvPr/>
        </p:nvSpPr>
        <p:spPr>
          <a:xfrm>
            <a:off x="6173738" y="5486400"/>
            <a:ext cx="2894062" cy="1200329"/>
          </a:xfrm>
          <a:prstGeom prst="rect">
            <a:avLst/>
          </a:prstGeom>
          <a:noFill/>
        </p:spPr>
        <p:txBody>
          <a:bodyPr wrap="none" rtlCol="0">
            <a:spAutoFit/>
          </a:bodyPr>
          <a:lstStyle/>
          <a:p>
            <a:r>
              <a:rPr lang="en-US" dirty="0" smtClean="0">
                <a:solidFill>
                  <a:schemeClr val="bg1"/>
                </a:solidFill>
              </a:rPr>
              <a:t>Prototypes for the </a:t>
            </a:r>
          </a:p>
          <a:p>
            <a:r>
              <a:rPr lang="en-US" dirty="0" smtClean="0">
                <a:solidFill>
                  <a:schemeClr val="bg1"/>
                </a:solidFill>
              </a:rPr>
              <a:t>Microsoft mouse</a:t>
            </a:r>
          </a:p>
          <a:p>
            <a:r>
              <a:rPr lang="en-US" dirty="0" smtClean="0">
                <a:solidFill>
                  <a:schemeClr val="bg1"/>
                </a:solidFill>
              </a:rPr>
              <a:t>From </a:t>
            </a:r>
            <a:r>
              <a:rPr lang="en-US" dirty="0" err="1" smtClean="0">
                <a:solidFill>
                  <a:schemeClr val="bg1"/>
                </a:solidFill>
              </a:rPr>
              <a:t>Moggridge</a:t>
            </a:r>
            <a:r>
              <a:rPr lang="en-US" dirty="0" smtClean="0">
                <a:solidFill>
                  <a:schemeClr val="bg1"/>
                </a:solidFill>
              </a:rPr>
              <a:t>, </a:t>
            </a:r>
          </a:p>
          <a:p>
            <a:r>
              <a:rPr lang="en-US" dirty="0" smtClean="0">
                <a:solidFill>
                  <a:schemeClr val="bg1"/>
                </a:solidFill>
              </a:rPr>
              <a:t>Designing Interactions, Ch2</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i="1" dirty="0" smtClean="0"/>
              <a:t>  “Enlightened trial and error outperforms the planning of flawless intellect.”</a:t>
            </a:r>
            <a:endParaRPr lang="en-US" i="1"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30</a:t>
            </a:fld>
            <a:endParaRPr lang="en-US" altLang="ko-KR"/>
          </a:p>
        </p:txBody>
      </p:sp>
      <p:sp>
        <p:nvSpPr>
          <p:cNvPr id="5" name="TextBox 4"/>
          <p:cNvSpPr txBox="1"/>
          <p:nvPr/>
        </p:nvSpPr>
        <p:spPr>
          <a:xfrm>
            <a:off x="5562600" y="2971800"/>
            <a:ext cx="2865913" cy="646331"/>
          </a:xfrm>
          <a:prstGeom prst="rect">
            <a:avLst/>
          </a:prstGeom>
          <a:noFill/>
        </p:spPr>
        <p:txBody>
          <a:bodyPr wrap="none" rtlCol="0">
            <a:spAutoFit/>
          </a:bodyPr>
          <a:lstStyle/>
          <a:p>
            <a:r>
              <a:rPr lang="en-US" dirty="0" smtClean="0"/>
              <a:t>- David Kelley, </a:t>
            </a:r>
          </a:p>
          <a:p>
            <a:r>
              <a:rPr lang="en-US" dirty="0" smtClean="0"/>
              <a:t>  quoted in </a:t>
            </a:r>
            <a:r>
              <a:rPr lang="en-US" dirty="0" err="1" smtClean="0"/>
              <a:t>Winograd</a:t>
            </a:r>
            <a:r>
              <a:rPr lang="en-US" dirty="0" smtClean="0"/>
              <a:t>, 2006</a:t>
            </a:r>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Tunables</a:t>
            </a:r>
            <a:r>
              <a:rPr lang="en-US" dirty="0" smtClean="0"/>
              <a:t> Video</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31</a:t>
            </a:fld>
            <a:endParaRPr lang="en-US" altLang="ko-K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Study Feedback</a:t>
            </a:r>
            <a:endParaRPr lang="en-US" dirty="0"/>
          </a:p>
        </p:txBody>
      </p:sp>
      <p:sp>
        <p:nvSpPr>
          <p:cNvPr id="3" name="Content Placeholder 2"/>
          <p:cNvSpPr>
            <a:spLocks noGrp="1"/>
          </p:cNvSpPr>
          <p:nvPr>
            <p:ph idx="1"/>
          </p:nvPr>
        </p:nvSpPr>
        <p:spPr/>
        <p:txBody>
          <a:bodyPr/>
          <a:lstStyle/>
          <a:p>
            <a:r>
              <a:rPr lang="en-US" dirty="0" smtClean="0"/>
              <a:t>Physical, spatially multiplexed control interface is a big win in terms of attention and parallel control</a:t>
            </a:r>
          </a:p>
          <a:p>
            <a:r>
              <a:rPr lang="en-US" dirty="0" smtClean="0"/>
              <a:t>Wanted support for parameter </a:t>
            </a:r>
            <a:r>
              <a:rPr lang="en-US" b="1" dirty="0" smtClean="0"/>
              <a:t>variation</a:t>
            </a:r>
            <a:r>
              <a:rPr lang="en-US" dirty="0" smtClean="0"/>
              <a:t>, as well as </a:t>
            </a:r>
            <a:r>
              <a:rPr lang="en-US" b="1" dirty="0" smtClean="0"/>
              <a:t>alternative</a:t>
            </a:r>
            <a:r>
              <a:rPr lang="en-US" dirty="0" smtClean="0"/>
              <a:t> execution paths</a:t>
            </a:r>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32</a:t>
            </a:fld>
            <a:endParaRPr lang="en-US" altLang="ko-K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lternative-pane.png"/>
          <p:cNvPicPr>
            <a:picLocks noGrp="1" noChangeAspect="1"/>
          </p:cNvPicPr>
          <p:nvPr>
            <p:ph idx="1"/>
          </p:nvPr>
        </p:nvPicPr>
        <p:blipFill>
          <a:blip r:embed="rId3"/>
          <a:stretch>
            <a:fillRect/>
          </a:stretch>
        </p:blipFill>
        <p:spPr>
          <a:xfrm>
            <a:off x="2514600" y="1066800"/>
            <a:ext cx="4440983" cy="4756150"/>
          </a:xfrm>
        </p:spPr>
      </p:pic>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33</a:t>
            </a:fld>
            <a:endParaRPr lang="en-US" altLang="ko-K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DG, Side Views, </a:t>
            </a:r>
            <a:r>
              <a:rPr lang="en-US" dirty="0" err="1" smtClean="0"/>
              <a:t>Tohidi</a:t>
            </a:r>
            <a:r>
              <a:rPr lang="en-US" dirty="0" smtClean="0"/>
              <a:t> study, </a:t>
            </a:r>
            <a:r>
              <a:rPr lang="en-US" dirty="0" err="1" smtClean="0"/>
              <a:t>Tunables</a:t>
            </a:r>
            <a:r>
              <a:rPr lang="en-US" dirty="0" smtClean="0"/>
              <a:t>: </a:t>
            </a:r>
            <a:br>
              <a:rPr lang="en-US" dirty="0" smtClean="0"/>
            </a:br>
            <a:r>
              <a:rPr lang="en-US" dirty="0" smtClean="0"/>
              <a:t>Human provides “goodness” rating</a:t>
            </a:r>
          </a:p>
          <a:p>
            <a:r>
              <a:rPr lang="en-US" dirty="0" smtClean="0"/>
              <a:t>Things get interesting when there are multiple variations of multiple parameters</a:t>
            </a:r>
          </a:p>
          <a:p>
            <a:r>
              <a:rPr lang="en-US" dirty="0" smtClean="0"/>
              <a:t>Do you show alternatives in parallel or in sequence?</a:t>
            </a:r>
          </a:p>
          <a:p>
            <a:r>
              <a:rPr lang="en-US" dirty="0" smtClean="0"/>
              <a:t>Time to effect changes matters (next slide)</a:t>
            </a:r>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34</a:t>
            </a:fld>
            <a:endParaRPr lang="en-US" altLang="ko-K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une-immediate.png"/>
          <p:cNvPicPr>
            <a:picLocks noGrp="1" noChangeAspect="1"/>
          </p:cNvPicPr>
          <p:nvPr>
            <p:ph idx="1"/>
          </p:nvPr>
        </p:nvPicPr>
        <p:blipFill>
          <a:blip r:embed="rId3"/>
          <a:stretch>
            <a:fillRect/>
          </a:stretch>
        </p:blipFill>
        <p:spPr>
          <a:xfrm>
            <a:off x="762000" y="1219200"/>
            <a:ext cx="8007350" cy="3839140"/>
          </a:xfrm>
        </p:spPr>
      </p:pic>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35</a:t>
            </a:fld>
            <a:endParaRPr lang="en-US" altLang="ko-KR"/>
          </a:p>
        </p:txBody>
      </p:sp>
      <p:sp>
        <p:nvSpPr>
          <p:cNvPr id="6" name="TextBox 5"/>
          <p:cNvSpPr txBox="1"/>
          <p:nvPr/>
        </p:nvSpPr>
        <p:spPr>
          <a:xfrm>
            <a:off x="990600" y="5334000"/>
            <a:ext cx="7445500" cy="646331"/>
          </a:xfrm>
          <a:prstGeom prst="rect">
            <a:avLst/>
          </a:prstGeom>
          <a:noFill/>
        </p:spPr>
        <p:txBody>
          <a:bodyPr wrap="none" rtlCol="0">
            <a:spAutoFit/>
          </a:bodyPr>
          <a:lstStyle/>
          <a:p>
            <a:r>
              <a:rPr lang="en-US" dirty="0" smtClean="0"/>
              <a:t>Real-time adjustment (</a:t>
            </a:r>
            <a:r>
              <a:rPr lang="en-US" dirty="0" err="1" smtClean="0"/>
              <a:t>Tunables</a:t>
            </a:r>
            <a:r>
              <a:rPr lang="en-US" dirty="0" smtClean="0"/>
              <a:t>, </a:t>
            </a:r>
            <a:r>
              <a:rPr lang="en-US" dirty="0" err="1" smtClean="0"/>
              <a:t>SideViews</a:t>
            </a:r>
            <a:r>
              <a:rPr lang="en-US" dirty="0" smtClean="0"/>
              <a:t>) requires immediate feedback</a:t>
            </a:r>
          </a:p>
          <a:p>
            <a:r>
              <a:rPr lang="en-US" dirty="0" smtClean="0"/>
              <a:t>from application</a:t>
            </a:r>
            <a:endParaRPr lang="en-US"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une-select.png"/>
          <p:cNvPicPr>
            <a:picLocks noGrp="1" noChangeAspect="1"/>
          </p:cNvPicPr>
          <p:nvPr>
            <p:ph idx="1"/>
          </p:nvPr>
        </p:nvPicPr>
        <p:blipFill>
          <a:blip r:embed="rId3"/>
          <a:stretch>
            <a:fillRect/>
          </a:stretch>
        </p:blipFill>
        <p:spPr>
          <a:xfrm>
            <a:off x="1295400" y="1143000"/>
            <a:ext cx="6874446" cy="4343400"/>
          </a:xfrm>
        </p:spPr>
      </p:pic>
      <p:sp>
        <p:nvSpPr>
          <p:cNvPr id="5" name="TextBox 4"/>
          <p:cNvSpPr txBox="1"/>
          <p:nvPr/>
        </p:nvSpPr>
        <p:spPr>
          <a:xfrm>
            <a:off x="1219200" y="5867400"/>
            <a:ext cx="7410042" cy="369332"/>
          </a:xfrm>
          <a:prstGeom prst="rect">
            <a:avLst/>
          </a:prstGeom>
          <a:noFill/>
        </p:spPr>
        <p:txBody>
          <a:bodyPr wrap="none" rtlCol="0">
            <a:spAutoFit/>
          </a:bodyPr>
          <a:lstStyle/>
          <a:p>
            <a:r>
              <a:rPr lang="en-US" dirty="0" smtClean="0"/>
              <a:t>If real-time feedback is not possible, pre-compute and select from options</a:t>
            </a:r>
            <a:endParaRPr lang="en-US"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the opportunity?</a:t>
            </a:r>
            <a:endParaRPr lang="en-US" dirty="0"/>
          </a:p>
        </p:txBody>
      </p:sp>
      <p:sp>
        <p:nvSpPr>
          <p:cNvPr id="3" name="Content Placeholder 2"/>
          <p:cNvSpPr>
            <a:spLocks noGrp="1"/>
          </p:cNvSpPr>
          <p:nvPr>
            <p:ph idx="1"/>
          </p:nvPr>
        </p:nvSpPr>
        <p:spPr/>
        <p:txBody>
          <a:bodyPr/>
          <a:lstStyle/>
          <a:p>
            <a:r>
              <a:rPr lang="en-US" dirty="0" smtClean="0"/>
              <a:t>Neither DG nor Side Views nor Subjunctive Interfaces have interactive artifacts at their core – they are based on “documents”</a:t>
            </a:r>
          </a:p>
          <a:p>
            <a:r>
              <a:rPr lang="en-US" dirty="0" smtClean="0"/>
              <a:t>Relationship of input to output is that of a pipeline, not a feedback system</a:t>
            </a:r>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37</a:t>
            </a:fld>
            <a:endParaRPr lang="en-US" altLang="ko-K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Defining how the “transitions” of interaction design happen is still programming</a:t>
            </a:r>
          </a:p>
          <a:p>
            <a:r>
              <a:rPr lang="en-US" dirty="0" smtClean="0"/>
              <a:t>Linked editing is about code, but only about code as text, not about what happens when it runs</a:t>
            </a:r>
          </a:p>
          <a:p>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38</a:t>
            </a:fld>
            <a:endParaRPr lang="en-US" altLang="ko-K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Tangent: Coding as Performance</a:t>
            </a:r>
            <a:r>
              <a:rPr lang="en-US" dirty="0" smtClean="0"/>
              <a:t/>
            </a:r>
            <a:br>
              <a:rPr lang="en-US" dirty="0" smtClean="0"/>
            </a:br>
            <a:endParaRPr lang="en-US" dirty="0"/>
          </a:p>
        </p:txBody>
      </p:sp>
      <p:sp>
        <p:nvSpPr>
          <p:cNvPr id="3" name="Content Placeholder 2"/>
          <p:cNvSpPr>
            <a:spLocks noGrp="1"/>
          </p:cNvSpPr>
          <p:nvPr>
            <p:ph idx="1"/>
          </p:nvPr>
        </p:nvSpPr>
        <p:spPr>
          <a:xfrm>
            <a:off x="609600" y="1676400"/>
            <a:ext cx="8007350" cy="4267200"/>
          </a:xfrm>
        </p:spPr>
        <p:txBody>
          <a:bodyPr/>
          <a:lstStyle/>
          <a:p>
            <a:r>
              <a:rPr lang="en-US" dirty="0" smtClean="0"/>
              <a:t>Examples:</a:t>
            </a:r>
          </a:p>
          <a:p>
            <a:pPr lvl="1"/>
            <a:r>
              <a:rPr lang="en-US" dirty="0" err="1" smtClean="0"/>
              <a:t>ChucK</a:t>
            </a:r>
            <a:r>
              <a:rPr lang="en-US" dirty="0" smtClean="0"/>
              <a:t>/</a:t>
            </a:r>
            <a:r>
              <a:rPr lang="en-US" dirty="0" err="1" smtClean="0"/>
              <a:t>Audicle</a:t>
            </a:r>
            <a:r>
              <a:rPr lang="en-US" dirty="0" smtClean="0"/>
              <a:t> (</a:t>
            </a:r>
            <a:r>
              <a:rPr lang="en-US" dirty="0" err="1" smtClean="0"/>
              <a:t>Ge</a:t>
            </a:r>
            <a:r>
              <a:rPr lang="en-US" dirty="0" smtClean="0"/>
              <a:t> Wang, Princeton, now CCRMA)</a:t>
            </a:r>
          </a:p>
          <a:p>
            <a:pPr lvl="1"/>
            <a:r>
              <a:rPr lang="en-US" dirty="0" smtClean="0"/>
              <a:t>Impromptu</a:t>
            </a:r>
          </a:p>
          <a:p>
            <a:pPr lvl="1"/>
            <a:r>
              <a:rPr lang="en-US" dirty="0" smtClean="0"/>
              <a:t>http://hackety.org/2007/05/22/runningWhilstEditing.html (</a:t>
            </a:r>
            <a:r>
              <a:rPr lang="en-US" dirty="0" err="1" smtClean="0"/>
              <a:t>mov</a:t>
            </a:r>
            <a:r>
              <a:rPr lang="en-US" dirty="0" smtClean="0"/>
              <a:t>)</a:t>
            </a:r>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39</a:t>
            </a:fld>
            <a:endParaRPr lang="en-US" altLang="ko-K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i="1" dirty="0" smtClean="0">
                <a:solidFill>
                  <a:schemeClr val="tx1"/>
                </a:solidFill>
                <a:latin typeface="+mn-lt"/>
                <a:ea typeface="+mn-ea"/>
                <a:cs typeface="+mn-cs"/>
              </a:rPr>
              <a:t>“…</a:t>
            </a:r>
            <a:r>
              <a:rPr lang="en-US" i="1" dirty="0">
                <a:solidFill>
                  <a:schemeClr val="tx1"/>
                </a:solidFill>
                <a:latin typeface="+mn-lt"/>
                <a:ea typeface="+mn-ea"/>
                <a:cs typeface="+mn-cs"/>
              </a:rPr>
              <a:t>a designer that pitched only one idea would </a:t>
            </a:r>
            <a:r>
              <a:rPr lang="en-US" i="1" dirty="0" smtClean="0">
                <a:solidFill>
                  <a:schemeClr val="tx1"/>
                </a:solidFill>
                <a:latin typeface="+mn-lt"/>
                <a:ea typeface="+mn-ea"/>
                <a:cs typeface="+mn-cs"/>
              </a:rPr>
              <a:t>probably be </a:t>
            </a:r>
            <a:r>
              <a:rPr lang="en-US" i="1" dirty="0">
                <a:solidFill>
                  <a:schemeClr val="tx1"/>
                </a:solidFill>
                <a:latin typeface="+mn-lt"/>
                <a:ea typeface="+mn-ea"/>
                <a:cs typeface="+mn-cs"/>
              </a:rPr>
              <a:t>fired. I'd say 5 is an entry point for an early </a:t>
            </a:r>
            <a:r>
              <a:rPr lang="en-US" i="1" dirty="0" smtClean="0">
                <a:solidFill>
                  <a:schemeClr val="tx1"/>
                </a:solidFill>
                <a:latin typeface="+mn-lt"/>
                <a:ea typeface="+mn-ea"/>
                <a:cs typeface="+mn-cs"/>
              </a:rPr>
              <a:t>formal review </a:t>
            </a:r>
            <a:r>
              <a:rPr lang="en-US" i="1" dirty="0">
                <a:solidFill>
                  <a:schemeClr val="tx1"/>
                </a:solidFill>
                <a:latin typeface="+mn-lt"/>
                <a:ea typeface="+mn-ea"/>
                <a:cs typeface="+mn-cs"/>
              </a:rPr>
              <a:t>(distilled from 100's). Oh, and if you </a:t>
            </a:r>
            <a:r>
              <a:rPr lang="en-US" i="1" dirty="0" smtClean="0">
                <a:solidFill>
                  <a:schemeClr val="tx1"/>
                </a:solidFill>
                <a:latin typeface="+mn-lt"/>
                <a:ea typeface="+mn-ea"/>
                <a:cs typeface="+mn-cs"/>
              </a:rPr>
              <a:t>are pushing </a:t>
            </a:r>
            <a:r>
              <a:rPr lang="en-US" i="1" dirty="0">
                <a:solidFill>
                  <a:schemeClr val="tx1"/>
                </a:solidFill>
                <a:latin typeface="+mn-lt"/>
                <a:ea typeface="+mn-ea"/>
                <a:cs typeface="+mn-cs"/>
              </a:rPr>
              <a:t>one particular </a:t>
            </a:r>
            <a:r>
              <a:rPr lang="en-US" i="1" dirty="0" smtClean="0">
                <a:solidFill>
                  <a:schemeClr val="tx1"/>
                </a:solidFill>
                <a:latin typeface="+mn-lt"/>
                <a:ea typeface="+mn-ea"/>
                <a:cs typeface="+mn-cs"/>
              </a:rPr>
              <a:t>design </a:t>
            </a:r>
            <a:r>
              <a:rPr lang="en-US" i="1" dirty="0">
                <a:solidFill>
                  <a:schemeClr val="tx1"/>
                </a:solidFill>
                <a:latin typeface="+mn-lt"/>
                <a:ea typeface="+mn-ea"/>
                <a:cs typeface="+mn-cs"/>
              </a:rPr>
              <a:t>you will be found </a:t>
            </a:r>
            <a:r>
              <a:rPr lang="en-US" i="1" dirty="0" smtClean="0">
                <a:solidFill>
                  <a:schemeClr val="tx1"/>
                </a:solidFill>
                <a:latin typeface="+mn-lt"/>
                <a:ea typeface="+mn-ea"/>
                <a:cs typeface="+mn-cs"/>
              </a:rPr>
              <a:t>out, and </a:t>
            </a:r>
            <a:r>
              <a:rPr lang="en-US" i="1" dirty="0">
                <a:solidFill>
                  <a:schemeClr val="tx1"/>
                </a:solidFill>
                <a:latin typeface="+mn-lt"/>
                <a:ea typeface="+mn-ea"/>
                <a:cs typeface="+mn-cs"/>
              </a:rPr>
              <a:t>also fired</a:t>
            </a:r>
            <a:r>
              <a:rPr lang="en-US" i="1"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4</a:t>
            </a:fld>
            <a:endParaRPr lang="en-US" altLang="ko-KR"/>
          </a:p>
        </p:txBody>
      </p:sp>
      <p:sp>
        <p:nvSpPr>
          <p:cNvPr id="5" name="TextBox 4"/>
          <p:cNvSpPr txBox="1"/>
          <p:nvPr/>
        </p:nvSpPr>
        <p:spPr>
          <a:xfrm>
            <a:off x="4953000" y="4419600"/>
            <a:ext cx="2947217" cy="646331"/>
          </a:xfrm>
          <a:prstGeom prst="rect">
            <a:avLst/>
          </a:prstGeom>
          <a:noFill/>
        </p:spPr>
        <p:txBody>
          <a:bodyPr wrap="none" rtlCol="0">
            <a:spAutoFit/>
          </a:bodyPr>
          <a:lstStyle/>
          <a:p>
            <a:r>
              <a:rPr lang="en-US" dirty="0" smtClean="0"/>
              <a:t>Alistair Hamilton, quoted in </a:t>
            </a:r>
          </a:p>
          <a:p>
            <a:r>
              <a:rPr lang="en-US" dirty="0" err="1" smtClean="0"/>
              <a:t>Tohidi</a:t>
            </a:r>
            <a:r>
              <a:rPr lang="en-US" dirty="0" smtClean="0"/>
              <a:t> et al. , CHI 2006</a:t>
            </a: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On-the-fly programming</a:t>
            </a:r>
            <a:endParaRPr lang="en-US" dirty="0"/>
          </a:p>
        </p:txBody>
      </p:sp>
      <p:sp>
        <p:nvSpPr>
          <p:cNvPr id="3" name="Content Placeholder 2"/>
          <p:cNvSpPr>
            <a:spLocks noGrp="1"/>
          </p:cNvSpPr>
          <p:nvPr>
            <p:ph idx="1"/>
          </p:nvPr>
        </p:nvSpPr>
        <p:spPr/>
        <p:txBody>
          <a:bodyPr/>
          <a:lstStyle/>
          <a:p>
            <a:pPr>
              <a:buNone/>
            </a:pPr>
            <a:r>
              <a:rPr lang="en-US" dirty="0" smtClean="0"/>
              <a:t>On-the-fly programming (or live coding) is a style of programming in which the programmer/performer/composer augments and modifies the program while it is running, without stopping or restarting, in order to assert expressive, programmable control for performance, composition, and experimentation at run-time. </a:t>
            </a:r>
            <a:endParaRPr lang="en-US"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40</a:t>
            </a:fld>
            <a:endParaRPr lang="en-US" altLang="ko-K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41</a:t>
            </a:fld>
            <a:endParaRPr lang="en-US" altLang="ko-KR"/>
          </a:p>
        </p:txBody>
      </p:sp>
      <p:pic>
        <p:nvPicPr>
          <p:cNvPr id="3410946" name="Picture 2"/>
          <p:cNvPicPr>
            <a:picLocks noChangeAspect="1" noChangeArrowheads="1"/>
          </p:cNvPicPr>
          <p:nvPr/>
        </p:nvPicPr>
        <p:blipFill>
          <a:blip r:embed="rId3"/>
          <a:srcRect/>
          <a:stretch>
            <a:fillRect/>
          </a:stretch>
        </p:blipFill>
        <p:spPr bwMode="auto">
          <a:xfrm>
            <a:off x="2438400" y="2057400"/>
            <a:ext cx="4286250" cy="26860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0" name="Content Placeholder 9"/>
          <p:cNvGraphicFramePr>
            <a:graphicFrameLocks noGrp="1"/>
          </p:cNvGraphicFramePr>
          <p:nvPr>
            <p:ph idx="1"/>
          </p:nvPr>
        </p:nvGraphicFramePr>
        <p:xfrm>
          <a:off x="221214" y="1295400"/>
          <a:ext cx="8694186" cy="4187508"/>
        </p:xfrm>
        <a:graphic>
          <a:graphicData uri="http://schemas.openxmlformats.org/drawingml/2006/table">
            <a:tbl>
              <a:tblPr/>
              <a:tblGrid>
                <a:gridCol w="1374475"/>
                <a:gridCol w="811698"/>
                <a:gridCol w="822520"/>
                <a:gridCol w="1601750"/>
                <a:gridCol w="2150098"/>
                <a:gridCol w="1933645"/>
              </a:tblGrid>
              <a:tr h="288121">
                <a:tc gridSpan="6">
                  <a:txBody>
                    <a:bodyPr/>
                    <a:lstStyle/>
                    <a:p>
                      <a:pPr algn="ctr" fontAlgn="b"/>
                      <a:r>
                        <a:rPr lang="en-US" sz="1800" b="1" i="0" u="none" strike="noStrike">
                          <a:solidFill>
                            <a:srgbClr val="000000"/>
                          </a:solidFill>
                          <a:latin typeface="Calibri"/>
                        </a:rPr>
                        <a:t>Where do People matter?</a:t>
                      </a:r>
                    </a:p>
                  </a:txBody>
                  <a:tcPr marL="10832" marR="10832" marT="1083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9898">
                <a:tc>
                  <a:txBody>
                    <a:bodyPr/>
                    <a:lstStyle/>
                    <a:p>
                      <a:pPr algn="l" fontAlgn="b"/>
                      <a:r>
                        <a:rPr lang="en-US" sz="1300" b="1" i="0" u="none" strike="noStrike">
                          <a:solidFill>
                            <a:srgbClr val="000000"/>
                          </a:solidFill>
                          <a:latin typeface="Calibri"/>
                        </a:rPr>
                        <a:t> </a:t>
                      </a:r>
                    </a:p>
                  </a:txBody>
                  <a:tcPr marL="10832" marR="10832" marT="1083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latin typeface="Calibri"/>
                        </a:rPr>
                        <a:t>Aimed at Lone Designer</a:t>
                      </a:r>
                    </a:p>
                  </a:txBody>
                  <a:tcPr marL="10832" marR="10832" marT="1083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latin typeface="Calibri"/>
                        </a:rPr>
                        <a:t>Aimed at Performer+Audience</a:t>
                      </a:r>
                    </a:p>
                  </a:txBody>
                  <a:tcPr marL="10832" marR="10832" marT="1083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latin typeface="Calibri"/>
                        </a:rPr>
                        <a:t>Do people provide real-time input?</a:t>
                      </a:r>
                    </a:p>
                  </a:txBody>
                  <a:tcPr marL="10832" marR="10832" marT="10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latin typeface="Calibri"/>
                        </a:rPr>
                        <a:t>Do people create parameter values?</a:t>
                      </a:r>
                    </a:p>
                  </a:txBody>
                  <a:tcPr marL="10832" marR="10832" marT="10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1" i="0" u="none" strike="noStrike">
                          <a:solidFill>
                            <a:srgbClr val="000000"/>
                          </a:solidFill>
                          <a:latin typeface="Calibri"/>
                        </a:rPr>
                        <a:t>Do people create Input-&gt;Output mapping?</a:t>
                      </a:r>
                    </a:p>
                  </a:txBody>
                  <a:tcPr marL="10832" marR="10832" marT="1083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433265">
                <a:tc>
                  <a:txBody>
                    <a:bodyPr/>
                    <a:lstStyle/>
                    <a:p>
                      <a:pPr algn="l" fontAlgn="t"/>
                      <a:r>
                        <a:rPr lang="en-US" sz="1300" b="1" i="0" u="none" strike="noStrike">
                          <a:solidFill>
                            <a:srgbClr val="000000"/>
                          </a:solidFill>
                          <a:latin typeface="Calibri"/>
                        </a:rPr>
                        <a:t>Design Galleries</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6100"/>
                          </a:solidFill>
                          <a:latin typeface="Calibri"/>
                        </a:rPr>
                        <a:t>x</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000000"/>
                          </a:solidFill>
                          <a:latin typeface="Calibri"/>
                        </a:rPr>
                        <a:t> </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9C0006"/>
                          </a:solidFill>
                          <a:latin typeface="Calibri"/>
                        </a:rPr>
                        <a:t>No - Document (3D world)</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t"/>
                      <a:r>
                        <a:rPr lang="en-US" sz="1300" b="0" i="0" u="none" strike="noStrike">
                          <a:solidFill>
                            <a:srgbClr val="9C0006"/>
                          </a:solidFill>
                          <a:latin typeface="Calibri"/>
                        </a:rPr>
                        <a:t>No; Algorithm does</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t"/>
                      <a:r>
                        <a:rPr lang="en-US" sz="1300" b="0" i="0" u="none" strike="noStrike" dirty="0">
                          <a:solidFill>
                            <a:srgbClr val="9C0006"/>
                          </a:solidFill>
                          <a:latin typeface="Calibri"/>
                        </a:rPr>
                        <a:t>No; expert programs it</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r>
              <a:tr h="649898">
                <a:tc>
                  <a:txBody>
                    <a:bodyPr/>
                    <a:lstStyle/>
                    <a:p>
                      <a:pPr algn="l" fontAlgn="t"/>
                      <a:r>
                        <a:rPr lang="en-US" sz="1300" b="1" i="0" u="none" strike="noStrike">
                          <a:solidFill>
                            <a:srgbClr val="000000"/>
                          </a:solidFill>
                          <a:latin typeface="Calibri"/>
                        </a:rPr>
                        <a:t>Side Views</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6100"/>
                          </a:solidFill>
                          <a:latin typeface="Calibri"/>
                        </a:rPr>
                        <a:t>x</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000000"/>
                          </a:solidFill>
                          <a:latin typeface="Calibri"/>
                        </a:rPr>
                        <a:t> </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9C0006"/>
                          </a:solidFill>
                          <a:latin typeface="Calibri"/>
                        </a:rPr>
                        <a:t>No -Document (Image)</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t"/>
                      <a:r>
                        <a:rPr lang="en-US" sz="1300" b="0" i="0" u="none" strike="noStrike">
                          <a:solidFill>
                            <a:srgbClr val="9C6500"/>
                          </a:solidFill>
                          <a:latin typeface="Calibri"/>
                        </a:rPr>
                        <a:t>Mixed </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l" fontAlgn="t"/>
                      <a:r>
                        <a:rPr lang="en-US" sz="1300" b="0" i="0" u="none" strike="noStrike">
                          <a:solidFill>
                            <a:srgbClr val="9C6500"/>
                          </a:solidFill>
                          <a:latin typeface="Calibri"/>
                        </a:rPr>
                        <a:t>Mixed - library implements primitives; people compose</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r>
              <a:tr h="433265">
                <a:tc>
                  <a:txBody>
                    <a:bodyPr/>
                    <a:lstStyle/>
                    <a:p>
                      <a:pPr algn="l" fontAlgn="t"/>
                      <a:r>
                        <a:rPr lang="en-US" sz="1300" b="1" i="0" u="none" strike="noStrike">
                          <a:solidFill>
                            <a:srgbClr val="000000"/>
                          </a:solidFill>
                          <a:latin typeface="Calibri"/>
                        </a:rPr>
                        <a:t>Playing a Synthesizer</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0000"/>
                          </a:solidFill>
                          <a:latin typeface="Calibri"/>
                        </a:rPr>
                        <a:t> </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6100"/>
                          </a:solidFill>
                          <a:latin typeface="Calibri"/>
                        </a:rPr>
                        <a:t>x</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006100"/>
                          </a:solidFill>
                          <a:latin typeface="Calibri"/>
                        </a:rPr>
                        <a:t>Human Performance</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006100"/>
                          </a:solidFill>
                          <a:latin typeface="Calibri"/>
                        </a:rPr>
                        <a:t>Yes</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9C0006"/>
                          </a:solidFill>
                          <a:latin typeface="Calibri"/>
                        </a:rPr>
                        <a:t>No (set in hardware)</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r>
              <a:tr h="433265">
                <a:tc>
                  <a:txBody>
                    <a:bodyPr/>
                    <a:lstStyle/>
                    <a:p>
                      <a:pPr algn="l" fontAlgn="t"/>
                      <a:r>
                        <a:rPr lang="en-US" sz="1300" b="1" i="0" u="none" strike="noStrike">
                          <a:solidFill>
                            <a:srgbClr val="000000"/>
                          </a:solidFill>
                          <a:latin typeface="Calibri"/>
                        </a:rPr>
                        <a:t>Laptop Live Performance</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0000"/>
                          </a:solidFill>
                          <a:latin typeface="Calibri"/>
                        </a:rPr>
                        <a:t> </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6100"/>
                          </a:solidFill>
                          <a:latin typeface="Calibri"/>
                        </a:rPr>
                        <a:t>x</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9C0006"/>
                          </a:solidFill>
                          <a:latin typeface="Calibri"/>
                        </a:rPr>
                        <a:t>No - Document (Score)</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t"/>
                      <a:r>
                        <a:rPr lang="en-US" sz="1300" b="0" i="0" u="none" strike="noStrike">
                          <a:solidFill>
                            <a:srgbClr val="006100"/>
                          </a:solidFill>
                          <a:latin typeface="Calibri"/>
                        </a:rPr>
                        <a:t>Yes</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9C6500"/>
                          </a:solidFill>
                          <a:latin typeface="Calibri"/>
                        </a:rPr>
                        <a:t>Yes (Beforehand)</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r>
              <a:tr h="216633">
                <a:tc>
                  <a:txBody>
                    <a:bodyPr/>
                    <a:lstStyle/>
                    <a:p>
                      <a:pPr algn="l" fontAlgn="t"/>
                      <a:r>
                        <a:rPr lang="en-US" sz="1300" b="1" i="0" u="none" strike="noStrike">
                          <a:solidFill>
                            <a:srgbClr val="000000"/>
                          </a:solidFill>
                          <a:latin typeface="Calibri"/>
                        </a:rPr>
                        <a:t>"Chucking"</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0000"/>
                          </a:solidFill>
                          <a:latin typeface="Calibri"/>
                        </a:rPr>
                        <a:t> </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6100"/>
                          </a:solidFill>
                          <a:latin typeface="Calibri"/>
                        </a:rPr>
                        <a:t>x</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9C0006"/>
                          </a:solidFill>
                          <a:latin typeface="Calibri"/>
                        </a:rPr>
                        <a:t>No -Document (code)</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t"/>
                      <a:r>
                        <a:rPr lang="en-US" sz="1300" b="0" i="0" u="none" strike="noStrike">
                          <a:solidFill>
                            <a:srgbClr val="006100"/>
                          </a:solidFill>
                          <a:latin typeface="Calibri"/>
                        </a:rPr>
                        <a:t>Yes</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006100"/>
                          </a:solidFill>
                          <a:latin typeface="Calibri"/>
                        </a:rPr>
                        <a:t>Yes (Live)</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649898">
                <a:tc>
                  <a:txBody>
                    <a:bodyPr/>
                    <a:lstStyle/>
                    <a:p>
                      <a:pPr algn="l" fontAlgn="t"/>
                      <a:r>
                        <a:rPr lang="en-US" sz="1300" b="1" i="0" u="none" strike="noStrike">
                          <a:solidFill>
                            <a:srgbClr val="000000"/>
                          </a:solidFill>
                          <a:latin typeface="Calibri"/>
                        </a:rPr>
                        <a:t>Tunables for Interaction Design</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300" b="0" i="0" u="none" strike="noStrike">
                          <a:solidFill>
                            <a:srgbClr val="006100"/>
                          </a:solidFill>
                          <a:latin typeface="Calibri"/>
                        </a:rPr>
                        <a:t>x</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006100"/>
                          </a:solidFill>
                          <a:latin typeface="Calibri"/>
                        </a:rPr>
                        <a:t>x</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9C6500"/>
                          </a:solidFill>
                          <a:latin typeface="Calibri"/>
                        </a:rPr>
                        <a:t>Mixed: Document+Human Performance</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l" fontAlgn="t"/>
                      <a:r>
                        <a:rPr lang="en-US" sz="1300" b="0" i="0" u="none" strike="noStrike">
                          <a:solidFill>
                            <a:srgbClr val="006100"/>
                          </a:solidFill>
                          <a:latin typeface="Calibri"/>
                        </a:rPr>
                        <a:t>Yes</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t"/>
                      <a:r>
                        <a:rPr lang="en-US" sz="1300" b="0" i="0" u="none" strike="noStrike">
                          <a:solidFill>
                            <a:srgbClr val="9C6500"/>
                          </a:solidFill>
                          <a:latin typeface="Calibri"/>
                        </a:rPr>
                        <a:t>Yes (Beforehand)</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r>
              <a:tr h="433265">
                <a:tc>
                  <a:txBody>
                    <a:bodyPr/>
                    <a:lstStyle/>
                    <a:p>
                      <a:pPr algn="l" fontAlgn="t"/>
                      <a:r>
                        <a:rPr lang="en-US" sz="1300" b="1" i="0" u="none" strike="noStrike">
                          <a:solidFill>
                            <a:srgbClr val="000000"/>
                          </a:solidFill>
                          <a:latin typeface="Calibri"/>
                        </a:rPr>
                        <a:t>Tohidi &amp; Buxton Study</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endParaRPr lang="en-US" sz="1300" b="0" i="0" u="none" strike="noStrike">
                        <a:solidFill>
                          <a:srgbClr val="000000"/>
                        </a:solidFill>
                        <a:latin typeface="Calibri"/>
                      </a:endParaRP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1300" b="0" i="0" u="none" strike="noStrike">
                          <a:solidFill>
                            <a:srgbClr val="006100"/>
                          </a:solidFill>
                          <a:latin typeface="Calibri"/>
                        </a:rPr>
                        <a:t>x</a:t>
                      </a:r>
                    </a:p>
                  </a:txBody>
                  <a:tcPr marL="10832" marR="10832" marT="10832"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l" fontAlgn="t"/>
                      <a:r>
                        <a:rPr lang="en-US" sz="1300" b="0" i="0" u="none" strike="noStrike">
                          <a:solidFill>
                            <a:srgbClr val="006100"/>
                          </a:solidFill>
                          <a:latin typeface="Calibri"/>
                        </a:rPr>
                        <a:t>Yes? Paper prototype</a:t>
                      </a:r>
                    </a:p>
                  </a:txBody>
                  <a:tcPr marL="10832" marR="10832" marT="108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gridSpan="2">
                  <a:txBody>
                    <a:bodyPr/>
                    <a:lstStyle/>
                    <a:p>
                      <a:pPr algn="ctr" fontAlgn="t"/>
                      <a:r>
                        <a:rPr lang="en-US" sz="1300" b="0" i="0" u="none" strike="noStrike" dirty="0">
                          <a:solidFill>
                            <a:srgbClr val="9C0006"/>
                          </a:solidFill>
                          <a:latin typeface="Calibri"/>
                        </a:rPr>
                        <a:t>no; separate implementations</a:t>
                      </a:r>
                    </a:p>
                  </a:txBody>
                  <a:tcPr marL="10832" marR="10832" marT="10832"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C7CE"/>
                    </a:solidFill>
                  </a:tcPr>
                </a:tc>
                <a:tc hMerge="1">
                  <a:txBody>
                    <a:bodyPr/>
                    <a:lstStyle/>
                    <a:p>
                      <a:endParaRPr lang="en-US"/>
                    </a:p>
                  </a:txBody>
                  <a:tcPr/>
                </a:tc>
              </a:tr>
            </a:tbl>
          </a:graphicData>
        </a:graphic>
      </p:graphicFrame>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762000" y="838200"/>
          <a:ext cx="6981527" cy="5181601"/>
        </p:xfrm>
        <a:graphic>
          <a:graphicData uri="http://schemas.openxmlformats.org/drawingml/2006/table">
            <a:tbl>
              <a:tblPr/>
              <a:tblGrid>
                <a:gridCol w="1166627"/>
                <a:gridCol w="528627"/>
                <a:gridCol w="2861879"/>
                <a:gridCol w="2424394"/>
              </a:tblGrid>
              <a:tr h="563612">
                <a:tc>
                  <a:txBody>
                    <a:bodyPr/>
                    <a:lstStyle/>
                    <a:p>
                      <a:pPr algn="l" fontAlgn="b"/>
                      <a:endParaRPr lang="en-US" sz="2100" b="0" i="0" u="none" strike="noStrike" dirty="0">
                        <a:solidFill>
                          <a:srgbClr val="000000"/>
                        </a:solidFill>
                        <a:latin typeface="Calibri"/>
                      </a:endParaRPr>
                    </a:p>
                  </a:txBody>
                  <a:tcPr marL="18181" marR="18181" marT="18181" marB="0" anchor="b">
                    <a:lnL>
                      <a:noFill/>
                    </a:lnL>
                    <a:lnR>
                      <a:noFill/>
                    </a:lnR>
                    <a:lnT>
                      <a:noFill/>
                    </a:lnT>
                    <a:lnB>
                      <a:noFill/>
                    </a:lnB>
                  </a:tcPr>
                </a:tc>
                <a:tc gridSpan="3">
                  <a:txBody>
                    <a:bodyPr/>
                    <a:lstStyle/>
                    <a:p>
                      <a:pPr algn="l" fontAlgn="b"/>
                      <a:r>
                        <a:rPr lang="en-US" sz="3500" b="0" i="0" u="none" strike="noStrike">
                          <a:solidFill>
                            <a:srgbClr val="000000"/>
                          </a:solidFill>
                          <a:latin typeface="Calibri"/>
                        </a:rPr>
                        <a:t>When are alternatives…</a:t>
                      </a:r>
                    </a:p>
                  </a:txBody>
                  <a:tcPr marL="18181" marR="18181" marT="18181" marB="0" anchor="b">
                    <a:lnL>
                      <a:noFill/>
                    </a:lnL>
                    <a:lnR>
                      <a:noFill/>
                    </a:lnR>
                    <a:lnT>
                      <a:noFill/>
                    </a:lnT>
                    <a:lnB>
                      <a:noFill/>
                    </a:lnB>
                  </a:tcPr>
                </a:tc>
                <a:tc hMerge="1">
                  <a:txBody>
                    <a:bodyPr/>
                    <a:lstStyle/>
                    <a:p>
                      <a:endParaRPr lang="en-US"/>
                    </a:p>
                  </a:txBody>
                  <a:tcPr/>
                </a:tc>
                <a:tc hMerge="1">
                  <a:txBody>
                    <a:bodyPr/>
                    <a:lstStyle/>
                    <a:p>
                      <a:endParaRPr lang="en-US"/>
                    </a:p>
                  </a:txBody>
                  <a:tcPr/>
                </a:tc>
              </a:tr>
              <a:tr h="363622">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r>
              <a:tr h="509069">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gridSpan="2">
                  <a:txBody>
                    <a:bodyPr/>
                    <a:lstStyle/>
                    <a:p>
                      <a:pPr algn="ctr" fontAlgn="b"/>
                      <a:r>
                        <a:rPr lang="en-US" sz="3100" b="1" i="0" u="none" strike="noStrike">
                          <a:solidFill>
                            <a:srgbClr val="000000"/>
                          </a:solidFill>
                          <a:latin typeface="Calibri"/>
                        </a:rPr>
                        <a:t>CREATED</a:t>
                      </a:r>
                    </a:p>
                  </a:txBody>
                  <a:tcPr marL="18181" marR="18181" marT="18181" marB="0" anchor="b">
                    <a:lnL>
                      <a:noFill/>
                    </a:lnL>
                    <a:lnR>
                      <a:noFill/>
                    </a:lnR>
                    <a:lnT>
                      <a:noFill/>
                    </a:lnT>
                    <a:lnB>
                      <a:noFill/>
                    </a:lnB>
                  </a:tcPr>
                </a:tc>
                <a:tc hMerge="1">
                  <a:txBody>
                    <a:bodyPr/>
                    <a:lstStyle/>
                    <a:p>
                      <a:endParaRPr lang="en-US"/>
                    </a:p>
                  </a:txBody>
                  <a:tcPr/>
                </a:tc>
              </a:tr>
              <a:tr h="363622">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a:txBody>
                    <a:bodyPr/>
                    <a:lstStyle/>
                    <a:p>
                      <a:pPr algn="l" fontAlgn="b"/>
                      <a:endParaRPr lang="en-US" sz="2100" b="0" i="0" u="none" strike="noStrike">
                        <a:solidFill>
                          <a:srgbClr val="000000"/>
                        </a:solidFill>
                        <a:latin typeface="Calibri"/>
                      </a:endParaRPr>
                    </a:p>
                  </a:txBody>
                  <a:tcPr marL="18181" marR="18181" marT="18181" marB="0" anchor="b">
                    <a:lnL>
                      <a:noFill/>
                    </a:lnL>
                    <a:lnR>
                      <a:noFill/>
                    </a:lnR>
                    <a:lnT>
                      <a:noFill/>
                    </a:lnT>
                    <a:lnB>
                      <a:noFill/>
                    </a:lnB>
                  </a:tcPr>
                </a:tc>
                <a:tc>
                  <a:txBody>
                    <a:bodyPr/>
                    <a:lstStyle/>
                    <a:p>
                      <a:pPr algn="l" fontAlgn="b"/>
                      <a:r>
                        <a:rPr lang="en-US" sz="2100" b="0" i="0" u="none" strike="noStrike">
                          <a:solidFill>
                            <a:srgbClr val="000000"/>
                          </a:solidFill>
                          <a:latin typeface="Calibri"/>
                        </a:rPr>
                        <a:t>Design Time</a:t>
                      </a:r>
                    </a:p>
                  </a:txBody>
                  <a:tcPr marL="18181" marR="18181" marT="1818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100" b="0" i="0" u="none" strike="noStrike">
                          <a:solidFill>
                            <a:srgbClr val="000000"/>
                          </a:solidFill>
                          <a:latin typeface="Calibri"/>
                        </a:rPr>
                        <a:t>"Release" Time</a:t>
                      </a:r>
                    </a:p>
                  </a:txBody>
                  <a:tcPr marL="18181" marR="18181" marT="18181" marB="0" anchor="b">
                    <a:lnL>
                      <a:noFill/>
                    </a:lnL>
                    <a:lnR>
                      <a:noFill/>
                    </a:lnR>
                    <a:lnT>
                      <a:noFill/>
                    </a:lnT>
                    <a:lnB w="6350" cap="flat" cmpd="sng" algn="ctr">
                      <a:solidFill>
                        <a:srgbClr val="000000"/>
                      </a:solidFill>
                      <a:prstDash val="solid"/>
                      <a:round/>
                      <a:headEnd type="none" w="med" len="med"/>
                      <a:tailEnd type="none" w="med" len="med"/>
                    </a:lnB>
                  </a:tcPr>
                </a:tc>
              </a:tr>
              <a:tr h="1509028">
                <a:tc rowSpan="2">
                  <a:txBody>
                    <a:bodyPr/>
                    <a:lstStyle/>
                    <a:p>
                      <a:pPr algn="ctr" fontAlgn="ctr"/>
                      <a:r>
                        <a:rPr lang="en-US" sz="3100" b="1" i="0" u="none" strike="noStrike">
                          <a:solidFill>
                            <a:srgbClr val="000000"/>
                          </a:solidFill>
                          <a:latin typeface="Calibri"/>
                        </a:rPr>
                        <a:t>VIEWED</a:t>
                      </a:r>
                    </a:p>
                  </a:txBody>
                  <a:tcPr marL="18181" marR="18181" marT="18181" marB="0" vert="vert270" anchor="ctr">
                    <a:lnL>
                      <a:noFill/>
                    </a:lnL>
                    <a:lnR>
                      <a:noFill/>
                    </a:lnR>
                    <a:lnT>
                      <a:noFill/>
                    </a:lnT>
                    <a:lnB>
                      <a:noFill/>
                    </a:lnB>
                  </a:tcPr>
                </a:tc>
                <a:tc>
                  <a:txBody>
                    <a:bodyPr/>
                    <a:lstStyle/>
                    <a:p>
                      <a:pPr algn="r" fontAlgn="b"/>
                      <a:r>
                        <a:rPr lang="en-US" sz="2100" b="0" i="0" u="none" strike="noStrike">
                          <a:solidFill>
                            <a:srgbClr val="000000"/>
                          </a:solidFill>
                          <a:latin typeface="Calibri"/>
                        </a:rPr>
                        <a:t>Design Time</a:t>
                      </a:r>
                    </a:p>
                  </a:txBody>
                  <a:tcPr marL="18181" marR="18181" marT="18181" marB="0" vert="vert27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100" b="0" i="0" u="none" strike="noStrike">
                          <a:solidFill>
                            <a:srgbClr val="000000"/>
                          </a:solidFill>
                          <a:latin typeface="Calibri"/>
                        </a:rPr>
                        <a:t>Exploration by Designer</a:t>
                      </a:r>
                    </a:p>
                  </a:txBody>
                  <a:tcPr marL="18181" marR="18181" marT="18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100" b="0" i="0" u="none" strike="noStrike" dirty="0">
                          <a:solidFill>
                            <a:srgbClr val="000000"/>
                          </a:solidFill>
                          <a:latin typeface="Calibri"/>
                        </a:rPr>
                        <a:t>X</a:t>
                      </a:r>
                    </a:p>
                  </a:txBody>
                  <a:tcPr marL="18181" marR="18181" marT="18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2648">
                <a:tc vMerge="1">
                  <a:txBody>
                    <a:bodyPr/>
                    <a:lstStyle/>
                    <a:p>
                      <a:endParaRPr lang="en-US"/>
                    </a:p>
                  </a:txBody>
                  <a:tcPr/>
                </a:tc>
                <a:tc>
                  <a:txBody>
                    <a:bodyPr/>
                    <a:lstStyle/>
                    <a:p>
                      <a:pPr algn="r" fontAlgn="b"/>
                      <a:r>
                        <a:rPr lang="en-US" sz="2100" b="0" i="0" u="none" strike="noStrike">
                          <a:solidFill>
                            <a:srgbClr val="000000"/>
                          </a:solidFill>
                          <a:latin typeface="Calibri"/>
                        </a:rPr>
                        <a:t>"Release" Time</a:t>
                      </a:r>
                    </a:p>
                  </a:txBody>
                  <a:tcPr marL="18181" marR="18181" marT="18181" marB="0" vert="vert27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100" b="0" i="0" u="none" strike="noStrike">
                          <a:solidFill>
                            <a:srgbClr val="000000"/>
                          </a:solidFill>
                          <a:latin typeface="Calibri"/>
                        </a:rPr>
                        <a:t>Client Presentation</a:t>
                      </a:r>
                    </a:p>
                  </a:txBody>
                  <a:tcPr marL="18181" marR="18181" marT="18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100" b="0" i="0" u="none" strike="noStrike" dirty="0">
                          <a:solidFill>
                            <a:srgbClr val="000000"/>
                          </a:solidFill>
                          <a:latin typeface="Calibri"/>
                        </a:rPr>
                        <a:t>Participatory Design</a:t>
                      </a:r>
                    </a:p>
                  </a:txBody>
                  <a:tcPr marL="18181" marR="18181" marT="18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322" name="Text Box 2"/>
          <p:cNvSpPr txBox="1">
            <a:spLocks noChangeArrowheads="1"/>
          </p:cNvSpPr>
          <p:nvPr/>
        </p:nvSpPr>
        <p:spPr bwMode="auto">
          <a:xfrm>
            <a:off x="0" y="2673350"/>
            <a:ext cx="9144000" cy="750888"/>
          </a:xfrm>
          <a:prstGeom prst="rect">
            <a:avLst/>
          </a:prstGeom>
          <a:noFill/>
          <a:ln w="9525">
            <a:noFill/>
            <a:miter lim="800000"/>
            <a:headEnd/>
            <a:tailEnd/>
          </a:ln>
          <a:effectLst/>
        </p:spPr>
        <p:txBody>
          <a:bodyPr>
            <a:spAutoFit/>
          </a:bodyPr>
          <a:lstStyle/>
          <a:p>
            <a:pPr algn="ctr">
              <a:lnSpc>
                <a:spcPct val="90000"/>
              </a:lnSpc>
            </a:pPr>
            <a:r>
              <a:rPr lang="en-US" altLang="ko-KR" sz="4800" b="0">
                <a:ea typeface="굴림" pitchFamily="34" charset="-127"/>
              </a:rPr>
              <a:t>http://</a:t>
            </a:r>
            <a:r>
              <a:rPr lang="en-US" altLang="ko-KR" sz="4800">
                <a:ea typeface="굴림" pitchFamily="34" charset="-127"/>
              </a:rPr>
              <a:t>hci.stanford.edu</a:t>
            </a:r>
            <a:endParaRPr lang="en-US" altLang="ko-KR" sz="3200" b="0">
              <a:ea typeface="굴림" pitchFamily="34" charset="-127"/>
            </a:endParaRPr>
          </a:p>
        </p:txBody>
      </p:sp>
      <p:sp>
        <p:nvSpPr>
          <p:cNvPr id="2360323" name="Arc 3"/>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528638"/>
            <a:ext cx="3355975" cy="1022350"/>
          </a:xfrm>
        </p:spPr>
        <p:txBody>
          <a:bodyPr/>
          <a:lstStyle/>
          <a:p>
            <a:r>
              <a:rPr lang="en-US" sz="4000" dirty="0" smtClean="0"/>
              <a:t>Counterpoint</a:t>
            </a:r>
            <a:endParaRPr lang="en-US" sz="4000" dirty="0"/>
          </a:p>
        </p:txBody>
      </p:sp>
      <p:sp>
        <p:nvSpPr>
          <p:cNvPr id="3" name="Content Placeholder 2"/>
          <p:cNvSpPr>
            <a:spLocks noGrp="1"/>
          </p:cNvSpPr>
          <p:nvPr>
            <p:ph idx="1"/>
          </p:nvPr>
        </p:nvSpPr>
        <p:spPr>
          <a:xfrm>
            <a:off x="5638800" y="1644650"/>
            <a:ext cx="3206750" cy="4756150"/>
          </a:xfrm>
        </p:spPr>
        <p:txBody>
          <a:bodyPr/>
          <a:lstStyle/>
          <a:p>
            <a:r>
              <a:rPr lang="en-US" dirty="0" smtClean="0"/>
              <a:t>	</a:t>
            </a:r>
            <a:r>
              <a:rPr lang="en-US" sz="2400" dirty="0" smtClean="0"/>
              <a:t>Do we need implementations?</a:t>
            </a:r>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45</a:t>
            </a:fld>
            <a:endParaRPr lang="en-US" altLang="ko-KR"/>
          </a:p>
        </p:txBody>
      </p:sp>
      <p:pic>
        <p:nvPicPr>
          <p:cNvPr id="3412994" name="Picture 2"/>
          <p:cNvPicPr>
            <a:picLocks noChangeAspect="1" noChangeArrowheads="1"/>
          </p:cNvPicPr>
          <p:nvPr/>
        </p:nvPicPr>
        <p:blipFill>
          <a:blip r:embed="rId3"/>
          <a:srcRect/>
          <a:stretch>
            <a:fillRect/>
          </a:stretch>
        </p:blipFill>
        <p:spPr bwMode="auto">
          <a:xfrm>
            <a:off x="0" y="0"/>
            <a:ext cx="5412036" cy="6858000"/>
          </a:xfrm>
          <a:prstGeom prst="rect">
            <a:avLst/>
          </a:prstGeom>
          <a:noFill/>
          <a:ln w="9525">
            <a:noFill/>
            <a:miter lim="800000"/>
            <a:headEnd/>
            <a:tailEnd/>
          </a:ln>
          <a:effectLst/>
        </p:spPr>
      </p:pic>
      <p:sp>
        <p:nvSpPr>
          <p:cNvPr id="6" name="TextBox 5"/>
          <p:cNvSpPr txBox="1"/>
          <p:nvPr/>
        </p:nvSpPr>
        <p:spPr>
          <a:xfrm>
            <a:off x="7239000" y="6183868"/>
            <a:ext cx="1865767" cy="369332"/>
          </a:xfrm>
          <a:prstGeom prst="rect">
            <a:avLst/>
          </a:prstGeom>
          <a:noFill/>
        </p:spPr>
        <p:txBody>
          <a:bodyPr wrap="none" rtlCol="0">
            <a:spAutoFit/>
          </a:bodyPr>
          <a:lstStyle/>
          <a:p>
            <a:r>
              <a:rPr lang="en-US" dirty="0" err="1" smtClean="0"/>
              <a:t>Gaver</a:t>
            </a:r>
            <a:r>
              <a:rPr lang="en-US" dirty="0" smtClean="0"/>
              <a:t>, CHI 2000</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Histories</a:t>
            </a:r>
            <a:endParaRPr lang="en-US" dirty="0"/>
          </a:p>
        </p:txBody>
      </p:sp>
      <p:sp>
        <p:nvSpPr>
          <p:cNvPr id="3" name="Content Placeholder 2"/>
          <p:cNvSpPr>
            <a:spLocks noGrp="1"/>
          </p:cNvSpPr>
          <p:nvPr>
            <p:ph idx="1"/>
          </p:nvPr>
        </p:nvSpPr>
        <p:spPr/>
        <p:txBody>
          <a:bodyPr/>
          <a:lstStyle/>
          <a:p>
            <a:r>
              <a:rPr lang="en-US" dirty="0" smtClean="0"/>
              <a:t>Work within paradigm of Single State Document Model. There is a single active state, but you can review the history of previous states; recall a previous state; and possibly change a previous state to affect all subsequent states</a:t>
            </a:r>
            <a:endParaRPr lang="en-US"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47</a:t>
            </a:fld>
            <a:endParaRPr lang="en-US" altLang="ko-KR"/>
          </a:p>
        </p:txBody>
      </p:sp>
      <p:pic>
        <p:nvPicPr>
          <p:cNvPr id="3405826" name="Picture 2"/>
          <p:cNvPicPr>
            <a:picLocks noChangeAspect="1" noChangeArrowheads="1"/>
          </p:cNvPicPr>
          <p:nvPr/>
        </p:nvPicPr>
        <p:blipFill>
          <a:blip r:embed="rId3"/>
          <a:srcRect/>
          <a:stretch>
            <a:fillRect/>
          </a:stretch>
        </p:blipFill>
        <p:spPr bwMode="auto">
          <a:xfrm>
            <a:off x="1" y="304800"/>
            <a:ext cx="9144000" cy="5909817"/>
          </a:xfrm>
          <a:prstGeom prst="rect">
            <a:avLst/>
          </a:prstGeom>
          <a:noFill/>
          <a:ln w="9525">
            <a:noFill/>
            <a:miter lim="800000"/>
            <a:headEnd/>
            <a:tailEnd/>
          </a:ln>
          <a:effectLst/>
        </p:spPr>
      </p:pic>
      <p:sp>
        <p:nvSpPr>
          <p:cNvPr id="6" name="TextBox 5"/>
          <p:cNvSpPr txBox="1"/>
          <p:nvPr/>
        </p:nvSpPr>
        <p:spPr>
          <a:xfrm>
            <a:off x="6019800" y="5638800"/>
            <a:ext cx="2230547" cy="369332"/>
          </a:xfrm>
          <a:prstGeom prst="rect">
            <a:avLst/>
          </a:prstGeom>
          <a:noFill/>
        </p:spPr>
        <p:txBody>
          <a:bodyPr wrap="none" rtlCol="0">
            <a:spAutoFit/>
          </a:bodyPr>
          <a:lstStyle/>
          <a:p>
            <a:r>
              <a:rPr lang="en-US" dirty="0" err="1" smtClean="0"/>
              <a:t>Verlinden</a:t>
            </a:r>
            <a:r>
              <a:rPr lang="en-US" dirty="0" smtClean="0"/>
              <a:t> et al, 2002</a:t>
            </a:r>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48</a:t>
            </a:fld>
            <a:endParaRPr lang="en-US" altLang="ko-KR"/>
          </a:p>
        </p:txBody>
      </p:sp>
      <p:sp>
        <p:nvSpPr>
          <p:cNvPr id="6" name="TextBox 5"/>
          <p:cNvSpPr txBox="1"/>
          <p:nvPr/>
        </p:nvSpPr>
        <p:spPr>
          <a:xfrm>
            <a:off x="6019800" y="5638800"/>
            <a:ext cx="2230547" cy="369332"/>
          </a:xfrm>
          <a:prstGeom prst="rect">
            <a:avLst/>
          </a:prstGeom>
          <a:noFill/>
        </p:spPr>
        <p:txBody>
          <a:bodyPr wrap="none" rtlCol="0">
            <a:spAutoFit/>
          </a:bodyPr>
          <a:lstStyle/>
          <a:p>
            <a:r>
              <a:rPr lang="en-US" dirty="0" err="1" smtClean="0"/>
              <a:t>Verlinden</a:t>
            </a:r>
            <a:r>
              <a:rPr lang="en-US" dirty="0" smtClean="0"/>
              <a:t> et al, 2002</a:t>
            </a:r>
            <a:endParaRPr lang="en-US" dirty="0"/>
          </a:p>
        </p:txBody>
      </p:sp>
      <p:pic>
        <p:nvPicPr>
          <p:cNvPr id="3406850" name="Picture 2"/>
          <p:cNvPicPr>
            <a:picLocks noChangeAspect="1" noChangeArrowheads="1"/>
          </p:cNvPicPr>
          <p:nvPr/>
        </p:nvPicPr>
        <p:blipFill>
          <a:blip r:embed="rId3"/>
          <a:srcRect/>
          <a:stretch>
            <a:fillRect/>
          </a:stretch>
        </p:blipFill>
        <p:spPr bwMode="auto">
          <a:xfrm>
            <a:off x="1447800" y="1114425"/>
            <a:ext cx="6248400" cy="46291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07874" name="Picture 2"/>
          <p:cNvPicPr>
            <a:picLocks noChangeAspect="1" noChangeArrowheads="1"/>
          </p:cNvPicPr>
          <p:nvPr/>
        </p:nvPicPr>
        <p:blipFill>
          <a:blip r:embed="rId3"/>
          <a:srcRect/>
          <a:stretch>
            <a:fillRect/>
          </a:stretch>
        </p:blipFill>
        <p:spPr bwMode="auto">
          <a:xfrm>
            <a:off x="0" y="1676400"/>
            <a:ext cx="9087445" cy="3276600"/>
          </a:xfrm>
          <a:prstGeom prst="rect">
            <a:avLst/>
          </a:prstGeom>
          <a:noFill/>
          <a:ln w="9525">
            <a:noFill/>
            <a:miter lim="800000"/>
            <a:headEnd/>
            <a:tailEnd/>
          </a:ln>
          <a:effectLst/>
        </p:spPr>
      </p:pic>
      <p:sp>
        <p:nvSpPr>
          <p:cNvPr id="5" name="TextBox 4"/>
          <p:cNvSpPr txBox="1"/>
          <p:nvPr/>
        </p:nvSpPr>
        <p:spPr>
          <a:xfrm>
            <a:off x="5943600" y="5943600"/>
            <a:ext cx="2858283" cy="369332"/>
          </a:xfrm>
          <a:prstGeom prst="rect">
            <a:avLst/>
          </a:prstGeom>
          <a:noFill/>
        </p:spPr>
        <p:txBody>
          <a:bodyPr wrap="none" rtlCol="0">
            <a:spAutoFit/>
          </a:bodyPr>
          <a:lstStyle/>
          <a:p>
            <a:r>
              <a:rPr lang="en-US" dirty="0" err="1" smtClean="0"/>
              <a:t>Kurlander</a:t>
            </a:r>
            <a:r>
              <a:rPr lang="en-US" dirty="0" smtClean="0"/>
              <a:t>, CHIMERA. 1990</a:t>
            </a: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5</a:t>
            </a:fld>
            <a:endParaRPr lang="en-US" altLang="ko-KR"/>
          </a:p>
        </p:txBody>
      </p:sp>
      <p:pic>
        <p:nvPicPr>
          <p:cNvPr id="3414018" name="Picture 2"/>
          <p:cNvPicPr>
            <a:picLocks noChangeAspect="1" noChangeArrowheads="1"/>
          </p:cNvPicPr>
          <p:nvPr/>
        </p:nvPicPr>
        <p:blipFill>
          <a:blip r:embed="rId3"/>
          <a:srcRect/>
          <a:stretch>
            <a:fillRect/>
          </a:stretch>
        </p:blipFill>
        <p:spPr bwMode="auto">
          <a:xfrm>
            <a:off x="219075" y="1295400"/>
            <a:ext cx="8924925" cy="4581525"/>
          </a:xfrm>
          <a:prstGeom prst="rect">
            <a:avLst/>
          </a:prstGeom>
          <a:noFill/>
          <a:ln w="9525">
            <a:noFill/>
            <a:miter lim="800000"/>
            <a:headEnd/>
            <a:tailEnd/>
          </a:ln>
          <a:effectLst/>
        </p:spPr>
      </p:pic>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08898" name="Picture 2"/>
          <p:cNvPicPr>
            <a:picLocks noChangeAspect="1" noChangeArrowheads="1"/>
          </p:cNvPicPr>
          <p:nvPr/>
        </p:nvPicPr>
        <p:blipFill>
          <a:blip r:embed="rId3"/>
          <a:srcRect/>
          <a:stretch>
            <a:fillRect/>
          </a:stretch>
        </p:blipFill>
        <p:spPr bwMode="auto">
          <a:xfrm>
            <a:off x="118741" y="1524000"/>
            <a:ext cx="9025259" cy="3733800"/>
          </a:xfrm>
          <a:prstGeom prst="rect">
            <a:avLst/>
          </a:prstGeom>
          <a:noFill/>
          <a:ln w="9525">
            <a:noFill/>
            <a:miter lim="800000"/>
            <a:headEnd/>
            <a:tailEnd/>
          </a:ln>
          <a:effectLst/>
        </p:spPr>
      </p:pic>
      <p:sp>
        <p:nvSpPr>
          <p:cNvPr id="5" name="TextBox 4"/>
          <p:cNvSpPr txBox="1"/>
          <p:nvPr/>
        </p:nvSpPr>
        <p:spPr>
          <a:xfrm>
            <a:off x="6629400" y="5943600"/>
            <a:ext cx="2139496" cy="369332"/>
          </a:xfrm>
          <a:prstGeom prst="rect">
            <a:avLst/>
          </a:prstGeom>
          <a:noFill/>
        </p:spPr>
        <p:txBody>
          <a:bodyPr wrap="none" rtlCol="0">
            <a:spAutoFit/>
          </a:bodyPr>
          <a:lstStyle/>
          <a:p>
            <a:r>
              <a:rPr lang="en-US" dirty="0" err="1" smtClean="0"/>
              <a:t>Klemmer</a:t>
            </a:r>
            <a:r>
              <a:rPr lang="en-US" dirty="0" smtClean="0"/>
              <a:t>, CHI 2002</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Counterpoint</a:t>
            </a:r>
            <a:endParaRPr lang="en-US" dirty="0"/>
          </a:p>
        </p:txBody>
      </p:sp>
      <p:sp>
        <p:nvSpPr>
          <p:cNvPr id="3" name="Content Placeholder 2"/>
          <p:cNvSpPr>
            <a:spLocks noGrp="1"/>
          </p:cNvSpPr>
          <p:nvPr>
            <p:ph idx="1"/>
          </p:nvPr>
        </p:nvSpPr>
        <p:spPr/>
        <p:txBody>
          <a:bodyPr/>
          <a:lstStyle/>
          <a:p>
            <a:pPr>
              <a:buNone/>
            </a:pPr>
            <a:r>
              <a:rPr lang="en-US" i="1" dirty="0" smtClean="0"/>
              <a:t>  “You have to let an idea run and proceed with it to be convinced… of course you criticize it and you may leave it and start again with something new, but it is not a question of options, it is always a linear process.”</a:t>
            </a:r>
            <a:endParaRPr lang="en-US" i="1" dirty="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6</a:t>
            </a:fld>
            <a:endParaRPr lang="en-US" altLang="ko-KR"/>
          </a:p>
        </p:txBody>
      </p:sp>
      <p:sp>
        <p:nvSpPr>
          <p:cNvPr id="5" name="TextBox 4"/>
          <p:cNvSpPr txBox="1"/>
          <p:nvPr/>
        </p:nvSpPr>
        <p:spPr>
          <a:xfrm>
            <a:off x="5562600" y="4154269"/>
            <a:ext cx="2556534" cy="646331"/>
          </a:xfrm>
          <a:prstGeom prst="rect">
            <a:avLst/>
          </a:prstGeom>
          <a:noFill/>
        </p:spPr>
        <p:txBody>
          <a:bodyPr wrap="none" rtlCol="0">
            <a:spAutoFit/>
          </a:bodyPr>
          <a:lstStyle/>
          <a:p>
            <a:r>
              <a:rPr lang="en-US" dirty="0" smtClean="0"/>
              <a:t>- Santiago </a:t>
            </a:r>
            <a:r>
              <a:rPr lang="en-US" dirty="0" err="1" smtClean="0"/>
              <a:t>Calatrava</a:t>
            </a:r>
            <a:r>
              <a:rPr lang="en-US" dirty="0" smtClean="0"/>
              <a:t>, </a:t>
            </a:r>
          </a:p>
          <a:p>
            <a:r>
              <a:rPr lang="en-US" dirty="0" smtClean="0"/>
              <a:t>  quoted in Lawson, 1997</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7</a:t>
            </a:fld>
            <a:endParaRPr lang="en-US" altLang="ko-KR"/>
          </a:p>
        </p:txBody>
      </p:sp>
      <p:pic>
        <p:nvPicPr>
          <p:cNvPr id="5" name="Picture 2"/>
          <p:cNvPicPr>
            <a:picLocks noChangeAspect="1" noChangeArrowheads="1"/>
          </p:cNvPicPr>
          <p:nvPr/>
        </p:nvPicPr>
        <p:blipFill>
          <a:blip r:embed="rId3"/>
          <a:srcRect/>
          <a:stretch>
            <a:fillRect/>
          </a:stretch>
        </p:blipFill>
        <p:spPr bwMode="auto">
          <a:xfrm>
            <a:off x="0" y="1676400"/>
            <a:ext cx="9120903" cy="3581400"/>
          </a:xfrm>
          <a:prstGeom prst="rect">
            <a:avLst/>
          </a:prstGeom>
          <a:noFill/>
          <a:ln w="9525">
            <a:noFill/>
            <a:miter lim="800000"/>
            <a:headEnd/>
            <a:tailEnd/>
          </a:ln>
          <a:effectLst/>
        </p:spPr>
      </p:pic>
      <p:sp>
        <p:nvSpPr>
          <p:cNvPr id="6" name="TextBox 5"/>
          <p:cNvSpPr txBox="1"/>
          <p:nvPr/>
        </p:nvSpPr>
        <p:spPr>
          <a:xfrm>
            <a:off x="7010400" y="6324600"/>
            <a:ext cx="1547283" cy="369332"/>
          </a:xfrm>
          <a:prstGeom prst="rect">
            <a:avLst/>
          </a:prstGeom>
          <a:noFill/>
        </p:spPr>
        <p:txBody>
          <a:bodyPr wrap="none" rtlCol="0">
            <a:spAutoFit/>
          </a:bodyPr>
          <a:lstStyle/>
          <a:p>
            <a:r>
              <a:rPr lang="en-US" dirty="0" smtClean="0">
                <a:solidFill>
                  <a:schemeClr val="bg1"/>
                </a:solidFill>
              </a:rPr>
              <a:t>calatrava.com</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0" y="2025650"/>
            <a:ext cx="8007350" cy="4756150"/>
          </a:xfrm>
        </p:spPr>
        <p:txBody>
          <a:bodyPr/>
          <a:lstStyle/>
          <a:p>
            <a:pPr algn="r">
              <a:buNone/>
            </a:pPr>
            <a:r>
              <a:rPr lang="en-US" sz="6000" dirty="0" smtClean="0"/>
              <a:t>Multiplicity matters, </a:t>
            </a:r>
          </a:p>
          <a:p>
            <a:pPr algn="r">
              <a:buNone/>
            </a:pPr>
            <a:r>
              <a:rPr lang="en-US" sz="6000" dirty="0"/>
              <a:t>	</a:t>
            </a:r>
            <a:r>
              <a:rPr lang="en-US" sz="6000" dirty="0" smtClean="0"/>
              <a:t>			but how?</a:t>
            </a:r>
            <a:endParaRPr lang="en-US" sz="60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Why and how do alternatives matter?</a:t>
            </a:r>
            <a:endParaRPr lang="en-US" sz="4000" dirty="0"/>
          </a:p>
        </p:txBody>
      </p:sp>
      <p:sp>
        <p:nvSpPr>
          <p:cNvPr id="3" name="Content Placeholder 2"/>
          <p:cNvSpPr>
            <a:spLocks noGrp="1"/>
          </p:cNvSpPr>
          <p:nvPr>
            <p:ph idx="1"/>
          </p:nvPr>
        </p:nvSpPr>
        <p:spPr/>
        <p:txBody>
          <a:bodyPr/>
          <a:lstStyle/>
          <a:p>
            <a:r>
              <a:rPr lang="en-US" dirty="0" smtClean="0"/>
              <a:t>To support creative action</a:t>
            </a:r>
          </a:p>
          <a:p>
            <a:pPr lvl="1"/>
            <a:r>
              <a:rPr lang="en-US" dirty="0" smtClean="0"/>
              <a:t>Creativity is non-sequential, bouncy – tools need to support working with alternatives to get out of the way; “near-term experimentation”(Terry)</a:t>
            </a:r>
          </a:p>
          <a:p>
            <a:r>
              <a:rPr lang="en-US" dirty="0" smtClean="0"/>
              <a:t> For exploration:</a:t>
            </a:r>
          </a:p>
          <a:p>
            <a:pPr lvl="1"/>
            <a:r>
              <a:rPr lang="en-US" dirty="0" smtClean="0"/>
              <a:t>“Mapping the territory” (Lawson)</a:t>
            </a:r>
          </a:p>
          <a:p>
            <a:pPr lvl="1"/>
            <a:r>
              <a:rPr lang="en-US" dirty="0" smtClean="0"/>
              <a:t>“…to understand the range of [products] that might evolve” (</a:t>
            </a:r>
            <a:r>
              <a:rPr lang="en-US" dirty="0" err="1" smtClean="0"/>
              <a:t>Gaver</a:t>
            </a:r>
            <a:r>
              <a:rPr lang="en-US" dirty="0" smtClean="0"/>
              <a:t>)</a:t>
            </a:r>
          </a:p>
          <a:p>
            <a:pPr lvl="1"/>
            <a:endParaRPr lang="en-US" dirty="0" smtClean="0"/>
          </a:p>
        </p:txBody>
      </p:sp>
      <p:sp>
        <p:nvSpPr>
          <p:cNvPr id="4" name="Slide Number Placeholder 3"/>
          <p:cNvSpPr>
            <a:spLocks noGrp="1"/>
          </p:cNvSpPr>
          <p:nvPr>
            <p:ph type="sldNum" sz="quarter" idx="10"/>
          </p:nvPr>
        </p:nvSpPr>
        <p:spPr/>
        <p:txBody>
          <a:bodyPr/>
          <a:lstStyle/>
          <a:p>
            <a:fld id="{725EAF97-15B8-429B-8D78-64F9F1811BC5}" type="slidenum">
              <a:rPr lang="ko-KR" altLang="en-US" smtClean="0"/>
              <a:pPr/>
              <a:t>9</a:t>
            </a:fld>
            <a:endParaRPr lang="en-US" altLang="ko-K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3064</TotalTime>
  <Words>2706</Words>
  <Application>Microsoft PowerPoint</Application>
  <PresentationFormat>On-screen Show (4:3)</PresentationFormat>
  <Paragraphs>394</Paragraphs>
  <Slides>50</Slides>
  <Notes>50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50</vt:i4>
      </vt:variant>
    </vt:vector>
  </HeadingPairs>
  <TitlesOfParts>
    <vt:vector size="64" baseType="lpstr">
      <vt:lpstr>Arial</vt:lpstr>
      <vt:lpstr>Neutra Text SC</vt:lpstr>
      <vt:lpstr>굴림</vt:lpstr>
      <vt:lpstr>Neutra Text</vt:lpstr>
      <vt:lpstr>Wingdings</vt:lpstr>
      <vt:lpstr>Calibri</vt:lpstr>
      <vt:lpstr>ＭＳ Ｐゴシック</vt:lpstr>
      <vt:lpstr>맑은 고딕</vt:lpstr>
      <vt:lpstr>1_Glass Layers</vt:lpstr>
      <vt:lpstr>Custom Design</vt:lpstr>
      <vt:lpstr>1_Custom Design</vt:lpstr>
      <vt:lpstr>2_Glass Layers</vt:lpstr>
      <vt:lpstr>2_Custom Design</vt:lpstr>
      <vt:lpstr>3_Custom Design</vt:lpstr>
      <vt:lpstr>Slide 1</vt:lpstr>
      <vt:lpstr>Slide 2</vt:lpstr>
      <vt:lpstr>Slide 3</vt:lpstr>
      <vt:lpstr>Slide 4</vt:lpstr>
      <vt:lpstr>Slide 5</vt:lpstr>
      <vt:lpstr>Counterpoint</vt:lpstr>
      <vt:lpstr>Slide 7</vt:lpstr>
      <vt:lpstr>Slide 8</vt:lpstr>
      <vt:lpstr>Why and how do alternatives matter?</vt:lpstr>
      <vt:lpstr>Why and how do alternatives matter?</vt:lpstr>
      <vt:lpstr>Slide 11</vt:lpstr>
      <vt:lpstr>Tohidi et al., Hypotheses</vt:lpstr>
      <vt:lpstr>Disentangling Definitions</vt:lpstr>
      <vt:lpstr>What tools are out there, and what problems do they solve?</vt:lpstr>
      <vt:lpstr>Design Galleries (DG)</vt:lpstr>
      <vt:lpstr>Design Galleries (DG)</vt:lpstr>
      <vt:lpstr>Slide 17</vt:lpstr>
      <vt:lpstr>Slide 18</vt:lpstr>
      <vt:lpstr>Slide 19</vt:lpstr>
      <vt:lpstr>Side Views &amp; Parallel Pies</vt:lpstr>
      <vt:lpstr>Slide 21</vt:lpstr>
      <vt:lpstr>Slide 22</vt:lpstr>
      <vt:lpstr>Subjunctive Interfaces</vt:lpstr>
      <vt:lpstr>Slide 24</vt:lpstr>
      <vt:lpstr>Slide 25</vt:lpstr>
      <vt:lpstr>Slide 26</vt:lpstr>
      <vt:lpstr>Linked Editing</vt:lpstr>
      <vt:lpstr>Linked Editing</vt:lpstr>
      <vt:lpstr>Tunables</vt:lpstr>
      <vt:lpstr>Slide 30</vt:lpstr>
      <vt:lpstr>Tunables Video</vt:lpstr>
      <vt:lpstr>Pilot Study Feedback</vt:lpstr>
      <vt:lpstr>Slide 33</vt:lpstr>
      <vt:lpstr>Discussion</vt:lpstr>
      <vt:lpstr>Slide 35</vt:lpstr>
      <vt:lpstr>Slide 36</vt:lpstr>
      <vt:lpstr>Where is the opportunity?</vt:lpstr>
      <vt:lpstr>Slide 38</vt:lpstr>
      <vt:lpstr>Tangent: Coding as Performance </vt:lpstr>
      <vt:lpstr>On-the-fly programming</vt:lpstr>
      <vt:lpstr>Slide 41</vt:lpstr>
      <vt:lpstr>Slide 42</vt:lpstr>
      <vt:lpstr>Slide 43</vt:lpstr>
      <vt:lpstr>Slide 44</vt:lpstr>
      <vt:lpstr>Counterpoint</vt:lpstr>
      <vt:lpstr>Design Histories</vt:lpstr>
      <vt:lpstr>Slide 47</vt:lpstr>
      <vt:lpstr>Slide 48</vt:lpstr>
      <vt:lpstr>Slide 49</vt:lpstr>
      <vt:lpstr>Slide 50</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459</cp:revision>
  <dcterms:created xsi:type="dcterms:W3CDTF">2002-06-23T18:01:23Z</dcterms:created>
  <dcterms:modified xsi:type="dcterms:W3CDTF">2007-08-02T00:48:18Z</dcterms:modified>
</cp:coreProperties>
</file>