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9" r:id="rId1"/>
    <p:sldMasterId id="2147483661" r:id="rId2"/>
    <p:sldMasterId id="2147483665" r:id="rId3"/>
    <p:sldMasterId id="2147483666" r:id="rId4"/>
    <p:sldMasterId id="2147483669" r:id="rId5"/>
    <p:sldMasterId id="2147483670" r:id="rId6"/>
  </p:sldMasterIdLst>
  <p:notesMasterIdLst>
    <p:notesMasterId r:id="rId32"/>
  </p:notesMasterIdLst>
  <p:handoutMasterIdLst>
    <p:handoutMasterId r:id="rId33"/>
  </p:handoutMasterIdLst>
  <p:sldIdLst>
    <p:sldId id="734" r:id="rId7"/>
    <p:sldId id="911" r:id="rId8"/>
    <p:sldId id="903" r:id="rId9"/>
    <p:sldId id="906" r:id="rId10"/>
    <p:sldId id="945" r:id="rId11"/>
    <p:sldId id="946" r:id="rId12"/>
    <p:sldId id="936" r:id="rId13"/>
    <p:sldId id="937" r:id="rId14"/>
    <p:sldId id="938" r:id="rId15"/>
    <p:sldId id="939" r:id="rId16"/>
    <p:sldId id="940" r:id="rId17"/>
    <p:sldId id="949" r:id="rId18"/>
    <p:sldId id="943" r:id="rId19"/>
    <p:sldId id="950" r:id="rId20"/>
    <p:sldId id="951" r:id="rId21"/>
    <p:sldId id="952" r:id="rId22"/>
    <p:sldId id="941" r:id="rId23"/>
    <p:sldId id="953" r:id="rId24"/>
    <p:sldId id="954" r:id="rId25"/>
    <p:sldId id="955" r:id="rId26"/>
    <p:sldId id="956" r:id="rId27"/>
    <p:sldId id="888" r:id="rId28"/>
    <p:sldId id="942" r:id="rId29"/>
    <p:sldId id="948" r:id="rId30"/>
    <p:sldId id="883" r:id="rId31"/>
  </p:sldIdLst>
  <p:sldSz cx="9144000" cy="6858000" type="screen4x3"/>
  <p:notesSz cx="7315200" cy="9601200"/>
  <p:embeddedFontLst>
    <p:embeddedFont>
      <p:font typeface="굴림" pitchFamily="34" charset="-127"/>
      <p:regular r:id="rId34"/>
    </p:embeddedFont>
    <p:embeddedFont>
      <p:font typeface="ＭＳ Ｐゴシック" pitchFamily="34" charset="-128"/>
      <p:regular r:id="rId35"/>
    </p:embeddedFont>
    <p:embeddedFont>
      <p:font typeface="맑은 고딕" pitchFamily="34" charset="-127"/>
      <p:regular r:id="rId36"/>
      <p:bold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Neutra Text" pitchFamily="5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0000"/>
    <a:srgbClr val="003366"/>
    <a:srgbClr val="006699"/>
    <a:srgbClr val="0033CC"/>
    <a:srgbClr val="003399"/>
    <a:srgbClr val="000099"/>
    <a:srgbClr val="99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2354" autoAdjust="0"/>
    <p:restoredTop sz="77545" autoAdjust="0"/>
  </p:normalViewPr>
  <p:slideViewPr>
    <p:cSldViewPr>
      <p:cViewPr>
        <p:scale>
          <a:sx n="100" d="100"/>
          <a:sy n="100" d="100"/>
        </p:scale>
        <p:origin x="-129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405" y="-71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fld id="{B150F277-C796-4A11-BC32-D02515EFCFB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6" rIns="96649" bIns="48326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>
                <a:ea typeface="굴림" pitchFamily="34" charset="-127"/>
              </a:defRPr>
            </a:lvl1pPr>
          </a:lstStyle>
          <a:p>
            <a:pPr>
              <a:defRPr/>
            </a:pPr>
            <a:fld id="{0BADA4EE-2C0C-4E04-80DE-11149720594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utra Text" pitchFamily="5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utra Text" pitchFamily="5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utra Text" pitchFamily="5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utra Text" pitchFamily="5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utra Text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Quantum_mechanic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Chemical_bond" TargetMode="External"/><Relationship Id="rId4" Type="http://schemas.openxmlformats.org/officeDocument/2006/relationships/hyperlink" Target="http://en.wikipedia.org/wiki/Nobel_Prize_in_Chemistry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78C6A5-EDA5-4F17-BFA0-133F3485918D}" type="slidenum">
              <a:rPr lang="ko-KR" altLang="en-US" smtClean="0"/>
              <a:pPr/>
              <a:t>1</a:t>
            </a:fld>
            <a:endParaRPr lang="en-US" altLang="ko-KR" smtClean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half-baked and speculative (should have been a gcafe).</a:t>
            </a:r>
          </a:p>
          <a:p>
            <a:pPr eaLnBrk="1" hangingPunct="1"/>
            <a:r>
              <a:rPr lang="en-US" smtClean="0"/>
              <a:t>Please disagree with me.</a:t>
            </a:r>
          </a:p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These source alternatives can then be executed in parallel, allowing rapid comparison between them.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Juxtapose also introduces a mechanism to automatically generate a control interface to  interactively “tune”</a:t>
            </a:r>
          </a:p>
          <a:p>
            <a:r>
              <a:rPr lang="en-US" dirty="0" smtClean="0"/>
              <a:t>parameters of the designed interaction at runtime. </a:t>
            </a:r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Arriving at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satisfying user experience often depends on adjusting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interrelated application parameters. In Juxtapose, such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variables can be adjusted through a tuning UI for a single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alternative, or for all running alternatives in parallel.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DA4EE-2C0C-4E04-80DE-111497205944}" type="slidenum">
              <a:rPr lang="ko-KR" altLang="en-US" smtClean="0"/>
              <a:pPr>
                <a:defRPr/>
              </a:pPr>
              <a:t>12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* TODO: Runtime UI Overview here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* TODO: Runtime UI Overview here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* TODO: Runtime UI Overview here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* TODO: Runtime UI Overview here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So far, we have implemented Juxtapose as a design environment and runtime interface for</a:t>
            </a:r>
          </a:p>
          <a:p>
            <a:r>
              <a:rPr lang="en-US" dirty="0" smtClean="0"/>
              <a:t>developing GUIs written in ActionScript.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So far, we have implemented Juxtapose as a design environment and runtime interface for</a:t>
            </a:r>
          </a:p>
          <a:p>
            <a:r>
              <a:rPr lang="en-US" dirty="0" smtClean="0"/>
              <a:t>developing GUIs written in ActionScript.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So far, we have implemented Juxtapose as a design environment and runtime interface for</a:t>
            </a:r>
          </a:p>
          <a:p>
            <a:r>
              <a:rPr lang="en-US" dirty="0" smtClean="0"/>
              <a:t>developing GUIs written in ActionScript.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err="1" smtClean="0"/>
              <a:t>Linus</a:t>
            </a:r>
            <a:r>
              <a:rPr lang="en-US" b="1" dirty="0" smtClean="0"/>
              <a:t> </a:t>
            </a:r>
            <a:r>
              <a:rPr lang="en-US" b="1" dirty="0" smtClean="0"/>
              <a:t>Pauling</a:t>
            </a:r>
            <a:r>
              <a:rPr lang="en-US" dirty="0" smtClean="0"/>
              <a:t> </a:t>
            </a:r>
            <a:r>
              <a:rPr lang="en-US" dirty="0" smtClean="0"/>
              <a:t>is widely regarded as the premier chemist of the twentieth century. He pioneered the application of </a:t>
            </a:r>
            <a:r>
              <a:rPr lang="en-US" dirty="0" smtClean="0">
                <a:hlinkClick r:id="rId3" tooltip="Quantum mechanics"/>
              </a:rPr>
              <a:t>quantum mechanics</a:t>
            </a:r>
            <a:r>
              <a:rPr lang="en-US" dirty="0" smtClean="0"/>
              <a:t> to chemistry, and in 1954 was awarded the </a:t>
            </a:r>
            <a:r>
              <a:rPr lang="en-US" dirty="0" smtClean="0">
                <a:hlinkClick r:id="rId4" tooltip="Nobel Prize in Chemistry"/>
              </a:rPr>
              <a:t>Nobel Prize</a:t>
            </a:r>
            <a:r>
              <a:rPr lang="en-US" dirty="0" smtClean="0"/>
              <a:t> in chemistry for his work describing the nature of </a:t>
            </a:r>
            <a:r>
              <a:rPr lang="en-US" dirty="0" smtClean="0">
                <a:hlinkClick r:id="rId5" tooltip="Chemical bond"/>
              </a:rPr>
              <a:t>chemical bonds</a:t>
            </a:r>
            <a:r>
              <a:rPr lang="en-US" dirty="0" smtClean="0"/>
              <a:t>. 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What </a:t>
            </a:r>
            <a:r>
              <a:rPr lang="en-US" dirty="0" smtClean="0"/>
              <a:t>his work shares with that of professional </a:t>
            </a:r>
            <a:r>
              <a:rPr lang="en-US" dirty="0" smtClean="0"/>
              <a:t>de signers </a:t>
            </a:r>
            <a:r>
              <a:rPr lang="en-US" dirty="0" smtClean="0"/>
              <a:t>is </a:t>
            </a:r>
            <a:r>
              <a:rPr lang="en-US" dirty="0" smtClean="0"/>
              <a:t>the </a:t>
            </a:r>
            <a:r>
              <a:rPr lang="en-US" dirty="0" smtClean="0"/>
              <a:t>practice of succeeding by trying out multiple alternative ideas, approaches, solution strategies</a:t>
            </a:r>
            <a:r>
              <a:rPr lang="en-US" dirty="0" smtClean="0"/>
              <a:t>. (rewrite)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There are three specific ways in which construction of multiple alternatives is important in design:</a:t>
            </a:r>
            <a:endParaRPr lang="en-US" dirty="0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A11A7-EE2E-4EDF-A16F-FC712827AD3F}" type="slidenum">
              <a:rPr lang="ko-KR" altLang="en-US" smtClean="0"/>
              <a:pPr/>
              <a:t>2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So far, we have implemented Juxtapose as a design environment and runtime interface for</a:t>
            </a:r>
          </a:p>
          <a:p>
            <a:r>
              <a:rPr lang="en-US" dirty="0" smtClean="0"/>
              <a:t>developing GUIs written in ActionScript.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A dedicated hardware controller with physical faders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variable tuning has three benefits. First,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spatiallymultiplexed</a:t>
            </a:r>
            <a:endParaRPr lang="en-US" sz="1200" kern="1200" baseline="0" dirty="0" smtClean="0">
              <a:solidFill>
                <a:schemeClr val="tx1"/>
              </a:solidFill>
              <a:latin typeface="Neutra Text" pitchFamily="5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input enables users to modify multiple parameters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simultaneously. Fitzmaurice and Buxton found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spatially-multiplexed input schemes outperform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timemultiplexed</a:t>
            </a:r>
            <a:endParaRPr lang="en-US" sz="1200" kern="1200" baseline="0" dirty="0" smtClean="0">
              <a:solidFill>
                <a:schemeClr val="tx1"/>
              </a:solidFill>
              <a:latin typeface="Neutra Text" pitchFamily="5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schemes in a tracking experiment [11]. Second,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with mouse control, tuning is mainly a hand-eye coordination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task — with a dedicated control board, it turns into a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prehension</a:t>
            </a:r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 task that leaves the eyes free to focus on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application being tuned. Third, moving the tuning UI to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dedicated controller allows for tuning of interactions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require mouse and keyboard input,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e.g., adjusting the rate 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which mouse wheel movement magnifies a document.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* Coping strategies: (terry) undo-redo, duplicate files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6554C-8821-4248-9DBB-D6AE55C401DC}" type="slidenum">
              <a:rPr lang="ko-KR" altLang="en-US" smtClean="0"/>
              <a:pPr/>
              <a:t>22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* Coping strategies: (terry) undo-redo, duplicate files</a:t>
            </a:r>
          </a:p>
        </p:txBody>
      </p:sp>
      <p:sp>
        <p:nvSpPr>
          <p:cNvPr id="202756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9" tIns="48326" rIns="96649" bIns="48326" anchor="b"/>
          <a:lstStyle/>
          <a:p>
            <a:pPr algn="r" defTabSz="966788"/>
            <a:fld id="{0C988DCF-4B70-4B92-9168-F9BC9754AE36}" type="slidenum">
              <a:rPr lang="ko-KR" altLang="en-US" sz="1200" b="0">
                <a:ea typeface="굴림" pitchFamily="34" charset="-127"/>
              </a:rPr>
              <a:pPr algn="r" defTabSz="966788"/>
              <a:t>23</a:t>
            </a:fld>
            <a:endParaRPr lang="en-US" altLang="ko-KR" sz="1200" b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* Coping strategies: (terry) undo-redo, duplicate files</a:t>
            </a:r>
          </a:p>
        </p:txBody>
      </p:sp>
      <p:sp>
        <p:nvSpPr>
          <p:cNvPr id="202756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9" tIns="48326" rIns="96649" bIns="48326" anchor="b"/>
          <a:lstStyle/>
          <a:p>
            <a:pPr algn="r" defTabSz="966788"/>
            <a:fld id="{0C988DCF-4B70-4B92-9168-F9BC9754AE36}" type="slidenum">
              <a:rPr lang="ko-KR" altLang="en-US" sz="1200" b="0">
                <a:ea typeface="굴림" pitchFamily="34" charset="-127"/>
              </a:rPr>
              <a:pPr algn="r" defTabSz="966788"/>
              <a:t>24</a:t>
            </a:fld>
            <a:endParaRPr lang="en-US" altLang="ko-KR" sz="1200" b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D39F8E-18B6-4AF0-9DF7-193E6906EA07}" type="slidenum">
              <a:rPr lang="ko-KR" altLang="en-US" smtClean="0"/>
              <a:pPr/>
              <a:t>25</a:t>
            </a:fld>
            <a:endParaRPr lang="en-US" altLang="ko-KR" smtClean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/>
              <a:t>For more information on d.tools, please visit our web site. Thank you.</a:t>
            </a:r>
          </a:p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First, designers </a:t>
            </a:r>
            <a:r>
              <a:rPr lang="en-US" dirty="0" smtClean="0"/>
              <a:t>may build dozens of </a:t>
            </a:r>
            <a:r>
              <a:rPr lang="en-US" dirty="0" smtClean="0"/>
              <a:t>prototypes </a:t>
            </a:r>
            <a:r>
              <a:rPr lang="en-US" b="1" dirty="0" smtClean="0"/>
              <a:t>to get a more complete understanding of a design space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Paul Bradley, at IDEO, for example built about eighty foam models for the original Microsoft mouse, to quickly explore different directions.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428B8-08D0-4411-B186-F9DE9E0CCB54}" type="slidenum">
              <a:rPr lang="ko-KR" altLang="en-US" smtClean="0"/>
              <a:pPr/>
              <a:t>3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Second, Discussing </a:t>
            </a:r>
            <a:r>
              <a:rPr lang="en-US" dirty="0" smtClean="0"/>
              <a:t>multiple prototypes also allows project stakeholders </a:t>
            </a:r>
            <a:r>
              <a:rPr lang="en-US" b="1" dirty="0" smtClean="0"/>
              <a:t>to more effectively communicate </a:t>
            </a:r>
            <a:r>
              <a:rPr lang="en-US" dirty="0" smtClean="0"/>
              <a:t>their requirements. </a:t>
            </a:r>
          </a:p>
          <a:p>
            <a:pPr eaLnBrk="1" hangingPunct="1"/>
            <a:r>
              <a:rPr lang="en-US" dirty="0" smtClean="0"/>
              <a:t>Architect Michael </a:t>
            </a:r>
            <a:r>
              <a:rPr lang="en-US" dirty="0" err="1" smtClean="0"/>
              <a:t>Wilford</a:t>
            </a:r>
            <a:r>
              <a:rPr lang="en-US" dirty="0" smtClean="0"/>
              <a:t> created these alternative plans for a university campus for the purpose of scaffolding discussions with clients.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B2126-1E69-4CCF-A278-B9D186854326}" type="slidenum">
              <a:rPr lang="ko-KR" altLang="en-US" smtClean="0"/>
              <a:pPr/>
              <a:t>4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Third, comparing</a:t>
            </a:r>
            <a:r>
              <a:rPr lang="en-US" baseline="0" dirty="0" smtClean="0"/>
              <a:t> between multiple alternatives has been shown to be important during testing of prototypes to keep participants honest: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Tohidi</a:t>
            </a:r>
            <a:r>
              <a:rPr lang="en-US" sz="1200" b="0" kern="120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 et al showed,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 among other things, that </a:t>
            </a:r>
            <a:r>
              <a:rPr lang="en-US" sz="1200" kern="120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Participants will rate designs lower when multiple alternatives are seen, compared to when they see only one. And that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Neutra Text" pitchFamily="50" charset="0"/>
                <a:ea typeface="+mn-ea"/>
                <a:cs typeface="+mn-cs"/>
              </a:rPr>
              <a:t>Participants exposed to alternative designs will be less pressured to be positive, expressing fewer positive comments than those who only see one.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4A64-A737-4DB0-90F9-372BE09EB2B8}" type="slidenum">
              <a:rPr lang="ko-KR" altLang="en-US" smtClean="0"/>
              <a:pPr/>
              <a:t>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Despite the importance of</a:t>
            </a:r>
            <a:r>
              <a:rPr lang="en-US" baseline="0" dirty="0" smtClean="0"/>
              <a:t> constructing alternatives, h</a:t>
            </a:r>
            <a:r>
              <a:rPr lang="en-US" dirty="0" smtClean="0"/>
              <a:t>istorically, design tools for user interfaces have focused on the design of </a:t>
            </a:r>
            <a:r>
              <a:rPr lang="en-US" b="1" i="1" dirty="0" smtClean="0"/>
              <a:t>single </a:t>
            </a:r>
            <a:r>
              <a:rPr lang="en-US" b="1" dirty="0" smtClean="0"/>
              <a:t>artifacts.</a:t>
            </a:r>
            <a:r>
              <a:rPr lang="en-US" dirty="0" smtClean="0"/>
              <a:t> (click)</a:t>
            </a:r>
          </a:p>
          <a:p>
            <a:pPr algn="l"/>
            <a:r>
              <a:rPr lang="en-US" dirty="0" smtClean="0"/>
              <a:t>The notable exception</a:t>
            </a:r>
            <a:r>
              <a:rPr lang="en-US" baseline="0" dirty="0" smtClean="0"/>
              <a:t> </a:t>
            </a:r>
            <a:r>
              <a:rPr lang="en-US" dirty="0" smtClean="0"/>
              <a:t>is Michael Terry’s for supporting exploration of alternatives within graphics programs.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DA4EE-2C0C-4E04-80DE-111497205944}" type="slidenum">
              <a:rPr lang="ko-KR" altLang="en-US" smtClean="0"/>
              <a:pPr>
                <a:defRPr/>
              </a:pPr>
              <a:t>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dirty="0" smtClean="0"/>
              <a:t>However</a:t>
            </a:r>
            <a:r>
              <a:rPr lang="en-US" dirty="0" smtClean="0"/>
              <a:t>, such solutions do not yet exist for designing interactive </a:t>
            </a:r>
            <a:r>
              <a:rPr lang="en-US" i="1" dirty="0" smtClean="0"/>
              <a:t>behavior</a:t>
            </a:r>
            <a:r>
              <a:rPr lang="en-US" dirty="0" smtClean="0"/>
              <a:t>. A recent survey of designers by Brad Myers et al found  </a:t>
            </a:r>
            <a:r>
              <a:rPr lang="en-US" dirty="0" smtClean="0"/>
              <a:t>that </a:t>
            </a:r>
            <a:r>
              <a:rPr lang="en-US" dirty="0" smtClean="0"/>
              <a:t>designers lack the tools to iterate on behaviors and to compare such interaction designs side by side</a:t>
            </a:r>
            <a:r>
              <a:rPr lang="en-US" dirty="0" smtClean="0"/>
              <a:t>. (this paper has not been published!) 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(Click) One of the central reasons it that design of interactive </a:t>
            </a:r>
            <a:r>
              <a:rPr lang="en-US" i="1" dirty="0" smtClean="0"/>
              <a:t>behavior</a:t>
            </a:r>
            <a:r>
              <a:rPr lang="en-US" dirty="0" smtClean="0"/>
              <a:t>, even for prototypes, often happens in textual code.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primary difference between image manipulation and programming — for this discussion — is that programmers have to work with two distinct representations: source code, </a:t>
            </a:r>
            <a:r>
              <a:rPr lang="en-US" dirty="0" smtClean="0"/>
              <a:t>where changes </a:t>
            </a:r>
            <a:r>
              <a:rPr lang="en-US" dirty="0" smtClean="0"/>
              <a:t>are </a:t>
            </a:r>
            <a:r>
              <a:rPr lang="en-US" i="1" dirty="0" smtClean="0"/>
              <a:t>authored</a:t>
            </a:r>
            <a:r>
              <a:rPr lang="en-US" dirty="0" smtClean="0"/>
              <a:t>; </a:t>
            </a:r>
            <a:r>
              <a:rPr lang="en-US" dirty="0" smtClean="0"/>
              <a:t>(click) and </a:t>
            </a:r>
            <a:r>
              <a:rPr lang="en-US" dirty="0" smtClean="0"/>
              <a:t>the running program, where changes are </a:t>
            </a:r>
            <a:r>
              <a:rPr lang="en-US" i="1" dirty="0" smtClean="0"/>
              <a:t>observed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Our work on Juxtapose enables designers to interactively create and manipulate multiple alternatives of programmed interactive behaviors. </a:t>
            </a:r>
          </a:p>
          <a:p>
            <a:r>
              <a:rPr lang="en-US" dirty="0" smtClean="0"/>
              <a:t>Juxtapose demonstrates a novel environment for constructing multiple design alternatives through (selectively) parallel editing of behavior source code.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B20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artmann-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1775"/>
            <a:ext cx="91440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66725"/>
          </a:xfrm>
          <a:prstGeom prst="rect">
            <a:avLst/>
          </a:prstGeom>
          <a:solidFill>
            <a:srgbClr val="90060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6" name="Picture 6" descr="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25400"/>
            <a:ext cx="19907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325" y="-52388"/>
            <a:ext cx="5121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altLang="ko-KR" sz="2800" b="0">
                <a:latin typeface="Neutra Text SC" pitchFamily="50" charset="0"/>
                <a:ea typeface="굴림" pitchFamily="34" charset="-127"/>
              </a:rPr>
              <a:t>stanford hci group</a:t>
            </a:r>
            <a:r>
              <a:rPr lang="en-US" altLang="ko-KR" sz="2800" b="0">
                <a:latin typeface="MS PGothic" charset="-128"/>
                <a:ea typeface="굴림" pitchFamily="34" charset="-127"/>
              </a:rPr>
              <a:t> </a:t>
            </a:r>
            <a:r>
              <a:rPr lang="en-US" sz="2800" b="0">
                <a:solidFill>
                  <a:srgbClr val="B3051A"/>
                </a:solidFill>
                <a:latin typeface="MS PGothic" charset="-128"/>
              </a:rPr>
              <a:t>/</a:t>
            </a:r>
            <a:r>
              <a:rPr lang="en-US" sz="2800" b="0">
                <a:latin typeface="MS PGothic" charset="-128"/>
              </a:rPr>
              <a:t> </a:t>
            </a:r>
            <a:r>
              <a:rPr lang="en-US" sz="2800" b="0">
                <a:latin typeface="Neutra Text SC" pitchFamily="50" charset="0"/>
              </a:rPr>
              <a:t>2008</a:t>
            </a:r>
            <a:endParaRPr lang="en-US" altLang="ko-KR" sz="2800" b="0">
              <a:latin typeface="Neutra Text SC" pitchFamily="50" charset="0"/>
              <a:ea typeface="굴림" pitchFamily="34" charset="-127"/>
            </a:endParaRPr>
          </a:p>
        </p:txBody>
      </p:sp>
      <p:sp>
        <p:nvSpPr>
          <p:cNvPr id="8" name="Arc 9"/>
          <p:cNvSpPr>
            <a:spLocks noChangeAspect="1"/>
          </p:cNvSpPr>
          <p:nvPr/>
        </p:nvSpPr>
        <p:spPr bwMode="auto">
          <a:xfrm>
            <a:off x="8950325" y="-63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" name="Arc 10"/>
          <p:cNvSpPr>
            <a:spLocks noChangeAspect="1"/>
          </p:cNvSpPr>
          <p:nvPr/>
        </p:nvSpPr>
        <p:spPr bwMode="auto">
          <a:xfrm rot="16200000">
            <a:off x="-63500" y="-61913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" name="Arc 11"/>
          <p:cNvSpPr>
            <a:spLocks noChangeAspect="1"/>
          </p:cNvSpPr>
          <p:nvPr/>
        </p:nvSpPr>
        <p:spPr bwMode="auto">
          <a:xfrm rot="10800000">
            <a:off x="-63500" y="6667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1" name="Arc 12"/>
          <p:cNvSpPr>
            <a:spLocks noChangeAspect="1"/>
          </p:cNvSpPr>
          <p:nvPr/>
        </p:nvSpPr>
        <p:spPr bwMode="auto">
          <a:xfrm rot="5400000">
            <a:off x="8950325" y="6664325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800600" y="6248400"/>
            <a:ext cx="41148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2100" b="0"/>
              <a:t>http://hci.stanford.edu</a:t>
            </a:r>
          </a:p>
        </p:txBody>
      </p:sp>
      <p:sp>
        <p:nvSpPr>
          <p:cNvPr id="387075" name="Rectangle 3"/>
          <p:cNvSpPr>
            <a:spLocks noGrp="1" noRot="1" noChangeArrowheads="1"/>
          </p:cNvSpPr>
          <p:nvPr>
            <p:ph type="ctrTitle"/>
          </p:nvPr>
        </p:nvSpPr>
        <p:spPr>
          <a:xfrm>
            <a:off x="455613" y="123348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</a:p>
        </p:txBody>
      </p:sp>
      <p:sp>
        <p:nvSpPr>
          <p:cNvPr id="387076" name="Rectangle 4"/>
          <p:cNvSpPr>
            <a:spLocks noGrp="1" noRot="1" noChangeArrowheads="1"/>
          </p:cNvSpPr>
          <p:nvPr>
            <p:ph type="subTitle" idx="1"/>
          </p:nvPr>
        </p:nvSpPr>
        <p:spPr>
          <a:xfrm>
            <a:off x="455613" y="3427413"/>
            <a:ext cx="3963987" cy="297021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altLang="ko-KR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A404C-FDAD-4624-971B-D5B3657192B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528638"/>
            <a:ext cx="2097087" cy="5872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8638"/>
            <a:ext cx="6138863" cy="5872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60D3-22C7-4DC7-B95D-57798E5BF62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A3CDD-3FE3-48FD-9B30-394A1A544C0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528638"/>
            <a:ext cx="2097087" cy="5872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8638"/>
            <a:ext cx="6138863" cy="5872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4A590-2E60-4810-9F0D-66C3C520C0F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528638"/>
            <a:ext cx="2097087" cy="5872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8638"/>
            <a:ext cx="6138863" cy="5872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2B1EF-58A9-431D-8384-77FF13BA4EC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F1722-9F37-4E6D-9976-2102FF26336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FA77-EEB4-4ABA-BD8C-3D07015413F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15630-FA44-4C64-980D-52F8569B42D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27F80-C458-4B7C-90BB-299F32745D5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7FADB-4ACD-4B7A-A80F-CD3995CC43B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4079F-A51D-42CD-A4DD-DCDDDEEA50C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79E5-2B2D-43A8-A476-E3787DA5E20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FBC63-E00F-4192-9B79-3C8AABB224D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8916-B7E4-4B64-BD9B-ECC8F81234B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21EDD-2B58-405B-80D1-B9CED910240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528638"/>
            <a:ext cx="2097087" cy="5872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8638"/>
            <a:ext cx="6138863" cy="5872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2D3C-EB65-43DD-88F0-7BC3409F225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CA2A9-91D4-46A9-B7AD-9AAE03E0046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528638"/>
            <a:ext cx="2097087" cy="5872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8638"/>
            <a:ext cx="6138863" cy="5872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644650"/>
            <a:ext cx="392747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3A0E2-9440-4A5E-BE59-F62C7286EFC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528638"/>
            <a:ext cx="2097087" cy="5872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8638"/>
            <a:ext cx="6138863" cy="5872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B7D7F-0F5C-41E0-A807-ADF9AEA6494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E0F78-69DB-460C-8820-8E6115C0CA6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56E65-6404-4969-B057-7BB7367EC7D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A4D62"/>
            </a:gs>
            <a:gs pos="100000">
              <a:srgbClr val="40556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1351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accent2"/>
                </a:solidFill>
                <a:ea typeface="굴림" pitchFamily="34" charset="-127"/>
              </a:defRPr>
            </a:lvl1pPr>
          </a:lstStyle>
          <a:p>
            <a:pPr>
              <a:defRPr/>
            </a:pPr>
            <a:fld id="{983D93A1-17E3-4FB7-B630-6BF615D0696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027" name="Rectangle 5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528638"/>
            <a:ext cx="83851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8" name="Rectangle 6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644650"/>
            <a:ext cx="8007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386074" name="Arc 26"/>
          <p:cNvSpPr>
            <a:spLocks noChangeAspect="1"/>
          </p:cNvSpPr>
          <p:nvPr/>
        </p:nvSpPr>
        <p:spPr bwMode="auto">
          <a:xfrm>
            <a:off x="8950325" y="-63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386075" name="Arc 27"/>
          <p:cNvSpPr>
            <a:spLocks noChangeAspect="1"/>
          </p:cNvSpPr>
          <p:nvPr/>
        </p:nvSpPr>
        <p:spPr bwMode="auto">
          <a:xfrm rot="16200000">
            <a:off x="-63500" y="-61913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386076" name="Arc 28"/>
          <p:cNvSpPr>
            <a:spLocks noChangeAspect="1"/>
          </p:cNvSpPr>
          <p:nvPr/>
        </p:nvSpPr>
        <p:spPr bwMode="auto">
          <a:xfrm rot="10800000">
            <a:off x="-63500" y="6667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386077" name="Arc 29"/>
          <p:cNvSpPr>
            <a:spLocks noChangeAspect="1"/>
          </p:cNvSpPr>
          <p:nvPr/>
        </p:nvSpPr>
        <p:spPr bwMode="auto">
          <a:xfrm rot="5400000">
            <a:off x="8950325" y="6664325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Neutra Text" pitchFamily="50" charset="0"/>
        </a:defRPr>
      </a:lvl9pPr>
    </p:titleStyle>
    <p:bodyStyle>
      <a:lvl1pPr marL="292100" indent="-2921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"/>
        <a:defRPr sz="2800">
          <a:solidFill>
            <a:schemeClr val="tx1"/>
          </a:solidFill>
          <a:latin typeface="+mn-lt"/>
        </a:defRPr>
      </a:lvl2pPr>
      <a:lvl3pPr marL="1092200" indent="-1778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400">
          <a:solidFill>
            <a:schemeClr val="tx1"/>
          </a:solidFill>
          <a:latin typeface="+mn-lt"/>
        </a:defRPr>
      </a:lvl3pPr>
      <a:lvl4pPr marL="1549400" indent="-1778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"/>
        <a:defRPr sz="2000">
          <a:solidFill>
            <a:schemeClr val="tx1"/>
          </a:solidFill>
          <a:latin typeface="+mn-lt"/>
        </a:defRPr>
      </a:lvl4pPr>
      <a:lvl5pPr marL="2006600" indent="-1778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tx1"/>
          </a:solidFill>
          <a:latin typeface="+mn-lt"/>
        </a:defRPr>
      </a:lvl5pPr>
      <a:lvl6pPr marL="24638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tx1"/>
          </a:solidFill>
          <a:latin typeface="+mn-lt"/>
        </a:defRPr>
      </a:lvl6pPr>
      <a:lvl7pPr marL="29210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tx1"/>
          </a:solidFill>
          <a:latin typeface="+mn-lt"/>
        </a:defRPr>
      </a:lvl7pPr>
      <a:lvl8pPr marL="33782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tx1"/>
          </a:solidFill>
          <a:latin typeface="+mn-lt"/>
        </a:defRPr>
      </a:lvl8pPr>
      <a:lvl9pPr marL="38354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528638"/>
            <a:ext cx="83851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3315" name="Rectangle 10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644650"/>
            <a:ext cx="8007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718867" name="Arc 19"/>
          <p:cNvSpPr>
            <a:spLocks noChangeAspect="1"/>
          </p:cNvSpPr>
          <p:nvPr userDrawn="1"/>
        </p:nvSpPr>
        <p:spPr bwMode="auto">
          <a:xfrm>
            <a:off x="8950325" y="-63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8868" name="Arc 20"/>
          <p:cNvSpPr>
            <a:spLocks noChangeAspect="1"/>
          </p:cNvSpPr>
          <p:nvPr userDrawn="1"/>
        </p:nvSpPr>
        <p:spPr bwMode="auto">
          <a:xfrm rot="16200000">
            <a:off x="-63500" y="-61913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8869" name="Arc 21"/>
          <p:cNvSpPr>
            <a:spLocks noChangeAspect="1"/>
          </p:cNvSpPr>
          <p:nvPr userDrawn="1"/>
        </p:nvSpPr>
        <p:spPr bwMode="auto">
          <a:xfrm rot="10800000">
            <a:off x="-63500" y="6667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8870" name="Arc 22"/>
          <p:cNvSpPr>
            <a:spLocks noChangeAspect="1"/>
          </p:cNvSpPr>
          <p:nvPr userDrawn="1"/>
        </p:nvSpPr>
        <p:spPr bwMode="auto">
          <a:xfrm rot="5400000">
            <a:off x="8950325" y="6664325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90" r:id="rId3"/>
    <p:sldLayoutId id="2147483689" r:id="rId4"/>
    <p:sldLayoutId id="2147483688" r:id="rId5"/>
    <p:sldLayoutId id="2147483687" r:id="rId6"/>
    <p:sldLayoutId id="2147483686" r:id="rId7"/>
    <p:sldLayoutId id="2147483685" r:id="rId8"/>
    <p:sldLayoutId id="2147483684" r:id="rId9"/>
    <p:sldLayoutId id="2147483683" r:id="rId10"/>
    <p:sldLayoutId id="214748368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528638"/>
            <a:ext cx="83851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644650"/>
            <a:ext cx="8007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2595844" name="Arc 4"/>
          <p:cNvSpPr>
            <a:spLocks noChangeAspect="1"/>
          </p:cNvSpPr>
          <p:nvPr userDrawn="1"/>
        </p:nvSpPr>
        <p:spPr bwMode="auto">
          <a:xfrm>
            <a:off x="8950325" y="-63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595845" name="Arc 5"/>
          <p:cNvSpPr>
            <a:spLocks noChangeAspect="1"/>
          </p:cNvSpPr>
          <p:nvPr userDrawn="1"/>
        </p:nvSpPr>
        <p:spPr bwMode="auto">
          <a:xfrm rot="16200000">
            <a:off x="-63500" y="-61913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595846" name="Arc 6"/>
          <p:cNvSpPr>
            <a:spLocks noChangeAspect="1"/>
          </p:cNvSpPr>
          <p:nvPr userDrawn="1"/>
        </p:nvSpPr>
        <p:spPr bwMode="auto">
          <a:xfrm rot="10800000">
            <a:off x="-63500" y="6667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595847" name="Arc 7"/>
          <p:cNvSpPr>
            <a:spLocks noChangeAspect="1"/>
          </p:cNvSpPr>
          <p:nvPr userDrawn="1"/>
        </p:nvSpPr>
        <p:spPr bwMode="auto">
          <a:xfrm rot="5400000">
            <a:off x="8950325" y="6664325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7" r:id="rId7"/>
    <p:sldLayoutId id="2147483696" r:id="rId8"/>
    <p:sldLayoutId id="2147483695" r:id="rId9"/>
    <p:sldLayoutId id="2147483694" r:id="rId10"/>
    <p:sldLayoutId id="2147483693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09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1351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accent2"/>
                </a:solidFill>
                <a:ea typeface="굴림" pitchFamily="34" charset="-127"/>
              </a:defRPr>
            </a:lvl1pPr>
          </a:lstStyle>
          <a:p>
            <a:pPr>
              <a:defRPr/>
            </a:pPr>
            <a:fld id="{BD60E6B1-4EB2-445D-8694-E27FFBE63D9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528638"/>
            <a:ext cx="83851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37892" name="Rectangle 4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644650"/>
            <a:ext cx="8007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2649093" name="Arc 5"/>
          <p:cNvSpPr>
            <a:spLocks noChangeAspect="1"/>
          </p:cNvSpPr>
          <p:nvPr userDrawn="1"/>
        </p:nvSpPr>
        <p:spPr bwMode="auto">
          <a:xfrm>
            <a:off x="8950325" y="-63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649094" name="Arc 6"/>
          <p:cNvSpPr>
            <a:spLocks noChangeAspect="1"/>
          </p:cNvSpPr>
          <p:nvPr userDrawn="1"/>
        </p:nvSpPr>
        <p:spPr bwMode="auto">
          <a:xfrm rot="16200000">
            <a:off x="-63500" y="-61913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649095" name="Arc 7"/>
          <p:cNvSpPr>
            <a:spLocks noChangeAspect="1"/>
          </p:cNvSpPr>
          <p:nvPr userDrawn="1"/>
        </p:nvSpPr>
        <p:spPr bwMode="auto">
          <a:xfrm rot="10800000">
            <a:off x="-63500" y="6667500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649096" name="Arc 8"/>
          <p:cNvSpPr>
            <a:spLocks noChangeAspect="1"/>
          </p:cNvSpPr>
          <p:nvPr userDrawn="1"/>
        </p:nvSpPr>
        <p:spPr bwMode="auto">
          <a:xfrm rot="5400000">
            <a:off x="8950325" y="6664325"/>
            <a:ext cx="255588" cy="255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3" r:id="rId2"/>
    <p:sldLayoutId id="2147483712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Neutra Text" pitchFamily="50" charset="0"/>
        </a:defRPr>
      </a:lvl9pPr>
    </p:titleStyle>
    <p:bodyStyle>
      <a:lvl1pPr marL="292100" indent="-2921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"/>
        <a:defRPr sz="2800">
          <a:solidFill>
            <a:schemeClr val="bg1"/>
          </a:solidFill>
          <a:latin typeface="+mn-lt"/>
        </a:defRPr>
      </a:lvl2pPr>
      <a:lvl3pPr marL="1092200" indent="-1778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400">
          <a:solidFill>
            <a:schemeClr val="bg1"/>
          </a:solidFill>
          <a:latin typeface="+mn-lt"/>
        </a:defRPr>
      </a:lvl3pPr>
      <a:lvl4pPr marL="1549400" indent="-1778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"/>
        <a:defRPr sz="2000">
          <a:solidFill>
            <a:schemeClr val="bg1"/>
          </a:solidFill>
          <a:latin typeface="+mn-lt"/>
        </a:defRPr>
      </a:lvl4pPr>
      <a:lvl5pPr marL="2006600" indent="-1778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bg1"/>
          </a:solidFill>
          <a:latin typeface="+mn-lt"/>
        </a:defRPr>
      </a:lvl5pPr>
      <a:lvl6pPr marL="24638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bg1"/>
          </a:solidFill>
          <a:latin typeface="+mn-lt"/>
        </a:defRPr>
      </a:lvl6pPr>
      <a:lvl7pPr marL="29210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bg1"/>
          </a:solidFill>
          <a:latin typeface="+mn-lt"/>
        </a:defRPr>
      </a:lvl7pPr>
      <a:lvl8pPr marL="33782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bg1"/>
          </a:solidFill>
          <a:latin typeface="+mn-lt"/>
        </a:defRPr>
      </a:lvl8pPr>
      <a:lvl9pPr marL="3835400" indent="-1778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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528638"/>
            <a:ext cx="83851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644650"/>
            <a:ext cx="8007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4" r:id="rId2"/>
    <p:sldLayoutId id="2147483723" r:id="rId3"/>
    <p:sldLayoutId id="2147483722" r:id="rId4"/>
    <p:sldLayoutId id="2147483721" r:id="rId5"/>
    <p:sldLayoutId id="2147483720" r:id="rId6"/>
    <p:sldLayoutId id="2147483719" r:id="rId7"/>
    <p:sldLayoutId id="2147483718" r:id="rId8"/>
    <p:sldLayoutId id="2147483717" r:id="rId9"/>
    <p:sldLayoutId id="2147483716" r:id="rId10"/>
    <p:sldLayoutId id="2147483715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528638"/>
            <a:ext cx="83851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644650"/>
            <a:ext cx="8007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5" r:id="rId2"/>
    <p:sldLayoutId id="2147483734" r:id="rId3"/>
    <p:sldLayoutId id="2147483733" r:id="rId4"/>
    <p:sldLayoutId id="2147483732" r:id="rId5"/>
    <p:sldLayoutId id="2147483731" r:id="rId6"/>
    <p:sldLayoutId id="2147483730" r:id="rId7"/>
    <p:sldLayoutId id="2147483729" r:id="rId8"/>
    <p:sldLayoutId id="2147483728" r:id="rId9"/>
    <p:sldLayoutId id="2147483727" r:id="rId10"/>
    <p:sldLayoutId id="2147483726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Neutra Tex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3"/>
          <p:cNvSpPr txBox="1">
            <a:spLocks noChangeArrowheads="1"/>
          </p:cNvSpPr>
          <p:nvPr/>
        </p:nvSpPr>
        <p:spPr bwMode="auto">
          <a:xfrm>
            <a:off x="228600" y="6248400"/>
            <a:ext cx="5715000" cy="396875"/>
          </a:xfrm>
          <a:prstGeom prst="rect">
            <a:avLst/>
          </a:prstGeom>
          <a:solidFill>
            <a:srgbClr val="B2061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ko-KR" sz="2000">
                <a:latin typeface="Neutra Text SC" pitchFamily="50" charset="0"/>
                <a:ea typeface="굴림" pitchFamily="34" charset="-127"/>
              </a:rPr>
              <a:t>stanford</a:t>
            </a:r>
            <a:r>
              <a:rPr lang="en-US" altLang="ko-KR" sz="2000">
                <a:ea typeface="굴림" pitchFamily="34" charset="-127"/>
              </a:rPr>
              <a:t> · 14 January 2008</a:t>
            </a:r>
          </a:p>
        </p:txBody>
      </p:sp>
      <p:sp>
        <p:nvSpPr>
          <p:cNvPr id="76802" name="Text Box 5"/>
          <p:cNvSpPr txBox="1">
            <a:spLocks noChangeArrowheads="1"/>
          </p:cNvSpPr>
          <p:nvPr/>
        </p:nvSpPr>
        <p:spPr bwMode="auto">
          <a:xfrm>
            <a:off x="157163" y="1600200"/>
            <a:ext cx="8986837" cy="1135063"/>
          </a:xfrm>
          <a:prstGeom prst="rect">
            <a:avLst/>
          </a:prstGeom>
          <a:solidFill>
            <a:srgbClr val="B2061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altLang="ko-KR" sz="4000">
                <a:ea typeface="굴림" pitchFamily="34" charset="-127"/>
              </a:rPr>
              <a:t>Designing Interface Alternatives</a:t>
            </a:r>
          </a:p>
          <a:p>
            <a:pPr eaLnBrk="0" hangingPunct="0">
              <a:lnSpc>
                <a:spcPct val="90000"/>
              </a:lnSpc>
            </a:pPr>
            <a:r>
              <a:rPr lang="en-US" altLang="ko-KR" sz="3600" b="0">
                <a:ea typeface="굴림" pitchFamily="34" charset="-127"/>
              </a:rPr>
              <a:t>with Parallel Exploration and Runtime Tuning</a:t>
            </a:r>
          </a:p>
        </p:txBody>
      </p:sp>
      <p:sp>
        <p:nvSpPr>
          <p:cNvPr id="76803" name="Arc 10"/>
          <p:cNvSpPr>
            <a:spLocks noChangeAspect="1"/>
          </p:cNvSpPr>
          <p:nvPr/>
        </p:nvSpPr>
        <p:spPr bwMode="auto">
          <a:xfrm rot="5400000">
            <a:off x="8950325" y="6664325"/>
            <a:ext cx="255588" cy="255588"/>
          </a:xfrm>
          <a:custGeom>
            <a:avLst/>
            <a:gdLst>
              <a:gd name="T0" fmla="*/ 0 w 21600"/>
              <a:gd name="T1" fmla="*/ 0 h 21600"/>
              <a:gd name="T2" fmla="*/ 255588 w 21600"/>
              <a:gd name="T3" fmla="*/ 255588 h 21600"/>
              <a:gd name="T4" fmla="*/ 0 w 21600"/>
              <a:gd name="T5" fmla="*/ 25558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6804" name="Text Box 11"/>
          <p:cNvSpPr txBox="1">
            <a:spLocks noChangeArrowheads="1"/>
          </p:cNvSpPr>
          <p:nvPr/>
        </p:nvSpPr>
        <p:spPr bwMode="auto">
          <a:xfrm>
            <a:off x="212725" y="3168650"/>
            <a:ext cx="231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i="1"/>
              <a:t> </a:t>
            </a:r>
            <a:endParaRPr lang="en-US" i="1"/>
          </a:p>
        </p:txBody>
      </p:sp>
      <p:sp>
        <p:nvSpPr>
          <p:cNvPr id="76805" name="Text Box 12"/>
          <p:cNvSpPr txBox="1">
            <a:spLocks noChangeArrowheads="1"/>
          </p:cNvSpPr>
          <p:nvPr/>
        </p:nvSpPr>
        <p:spPr bwMode="auto">
          <a:xfrm>
            <a:off x="228600" y="5791200"/>
            <a:ext cx="315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i="1"/>
              <a:t>bjoern@cs.stanford.edu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Juxtapose</a:t>
            </a:r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>
            <p:ph idx="1"/>
          </p:nvPr>
        </p:nvGraphicFramePr>
        <p:xfrm>
          <a:off x="838200" y="2290763"/>
          <a:ext cx="8007350" cy="3463925"/>
        </p:xfrm>
        <a:graphic>
          <a:graphicData uri="http://schemas.openxmlformats.org/presentationml/2006/ole">
            <p:oleObj spid="_x0000_s192516" name="Image" r:id="rId4" imgW="9333333" imgH="4038095" progId="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Juxtapose</a:t>
            </a:r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>
            <p:ph idx="1"/>
          </p:nvPr>
        </p:nvGraphicFramePr>
        <p:xfrm>
          <a:off x="838200" y="2290763"/>
          <a:ext cx="8007350" cy="3463925"/>
        </p:xfrm>
        <a:graphic>
          <a:graphicData uri="http://schemas.openxmlformats.org/presentationml/2006/ole">
            <p:oleObj spid="_x0000_s194564" name="Image" r:id="rId4" imgW="9333333" imgH="4038095" progId="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8877"/>
            <a:ext cx="9144000" cy="488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5410200" y="609600"/>
            <a:ext cx="2133600" cy="6858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0" y="1143000"/>
            <a:ext cx="5029200" cy="6858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7467600" y="609600"/>
            <a:ext cx="1295400" cy="6858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7467600" y="609600"/>
            <a:ext cx="1295400" cy="6858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14800" y="2743200"/>
            <a:ext cx="838200" cy="5334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14400" y="3886200"/>
            <a:ext cx="8077200" cy="5334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990600" y="381000"/>
            <a:ext cx="4953000" cy="12954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0" y="1676400"/>
            <a:ext cx="6934200" cy="29718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6934200" y="304800"/>
            <a:ext cx="2133600" cy="13716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838200" y="2101850"/>
            <a:ext cx="8007350" cy="47561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“The best way to have a good idea is to have lots of ideas</a:t>
            </a:r>
            <a:r>
              <a:rPr lang="en-US" i="1" smtClean="0"/>
              <a:t>.”</a:t>
            </a:r>
            <a:endParaRPr lang="en-US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99D29EE-9103-4AAC-97F2-967D5538343E}" type="slidenum">
              <a:rPr lang="ko-KR" altLang="en-US" smtClean="0"/>
              <a:pPr/>
              <a:t>2</a:t>
            </a:fld>
            <a:endParaRPr lang="en-US" altLang="ko-KR" smtClean="0"/>
          </a:p>
        </p:txBody>
      </p:sp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5910263" y="2844800"/>
            <a:ext cx="2547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0" i="1"/>
              <a:t>-Linus Pauling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76200" y="4800600"/>
            <a:ext cx="6705600" cy="17526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76200" y="4800600"/>
            <a:ext cx="6705600" cy="1752600"/>
          </a:xfrm>
          <a:prstGeom prst="roundRect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2514600"/>
            <a:ext cx="3897313" cy="339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smtClean="0"/>
              <a:t>Video Goes in here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endParaRPr lang="en-US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90D4846-565D-4BFF-AD8A-E7510409C135}" type="slidenum">
              <a:rPr lang="ko-KR" altLang="en-US" smtClean="0"/>
              <a:pPr/>
              <a:t>22</a:t>
            </a:fld>
            <a:endParaRPr lang="en-US" altLang="ko-KR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400" dirty="0" err="1" smtClean="0"/>
              <a:t>Evca</a:t>
            </a:r>
            <a:endParaRPr lang="en-US" sz="4400" dirty="0" smtClean="0"/>
          </a:p>
        </p:txBody>
      </p:sp>
      <p:sp>
        <p:nvSpPr>
          <p:cNvPr id="20173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N=18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01732" name="Slide Number Placeholder 3"/>
          <p:cNvSpPr txBox="1">
            <a:spLocks noGrp="1"/>
          </p:cNvSpPr>
          <p:nvPr/>
        </p:nvSpPr>
        <p:spPr bwMode="auto">
          <a:xfrm>
            <a:off x="8077200" y="651351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9F75697-F55D-46CB-AF1C-C8D546E9154F}" type="slidenum">
              <a:rPr lang="ko-KR" altLang="en-US" sz="1200" b="0">
                <a:solidFill>
                  <a:schemeClr val="accent2"/>
                </a:solidFill>
                <a:ea typeface="굴림" pitchFamily="34" charset="-127"/>
              </a:rPr>
              <a:pPr algn="r"/>
              <a:t>23</a:t>
            </a:fld>
            <a:endParaRPr lang="en-US" altLang="ko-KR" sz="1200" b="0">
              <a:solidFill>
                <a:schemeClr val="accent2"/>
              </a:solidFill>
              <a:ea typeface="굴림" pitchFamily="34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400" dirty="0" smtClean="0"/>
              <a:t>Extensions</a:t>
            </a:r>
            <a:endParaRPr lang="en-US" sz="4400" dirty="0" smtClean="0"/>
          </a:p>
        </p:txBody>
      </p:sp>
      <p:sp>
        <p:nvSpPr>
          <p:cNvPr id="20173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Juxtapose </a:t>
            </a:r>
            <a:r>
              <a:rPr lang="en-US" dirty="0" smtClean="0"/>
              <a:t>mobile</a:t>
            </a:r>
          </a:p>
          <a:p>
            <a:pPr lvl="1" eaLnBrk="1" hangingPunct="1"/>
            <a:r>
              <a:rPr lang="en-US" dirty="0" smtClean="0"/>
              <a:t>Insert preview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201732" name="Slide Number Placeholder 3"/>
          <p:cNvSpPr txBox="1">
            <a:spLocks noGrp="1"/>
          </p:cNvSpPr>
          <p:nvPr/>
        </p:nvSpPr>
        <p:spPr bwMode="auto">
          <a:xfrm>
            <a:off x="8077200" y="651351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9F75697-F55D-46CB-AF1C-C8D546E9154F}" type="slidenum">
              <a:rPr lang="ko-KR" altLang="en-US" sz="1200" b="0">
                <a:solidFill>
                  <a:schemeClr val="accent2"/>
                </a:solidFill>
                <a:ea typeface="굴림" pitchFamily="34" charset="-127"/>
              </a:rPr>
              <a:pPr algn="r"/>
              <a:t>24</a:t>
            </a:fld>
            <a:endParaRPr lang="en-US" altLang="ko-KR" sz="1200" b="0">
              <a:solidFill>
                <a:schemeClr val="accent2"/>
              </a:solidFill>
              <a:ea typeface="굴림" pitchFamily="34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/>
          <p:cNvSpPr txBox="1">
            <a:spLocks noChangeArrowheads="1"/>
          </p:cNvSpPr>
          <p:nvPr/>
        </p:nvSpPr>
        <p:spPr bwMode="auto">
          <a:xfrm>
            <a:off x="0" y="2673350"/>
            <a:ext cx="9144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ko-KR" sz="4800" b="0">
                <a:ea typeface="굴림" pitchFamily="34" charset="-127"/>
              </a:rPr>
              <a:t>http://</a:t>
            </a:r>
            <a:r>
              <a:rPr lang="en-US" altLang="ko-KR" sz="4800">
                <a:ea typeface="굴림" pitchFamily="34" charset="-127"/>
              </a:rPr>
              <a:t>hci.stanford.edu</a:t>
            </a:r>
            <a:endParaRPr lang="en-US" altLang="ko-KR" sz="3200" b="0">
              <a:ea typeface="굴림" pitchFamily="34" charset="-127"/>
            </a:endParaRPr>
          </a:p>
        </p:txBody>
      </p:sp>
      <p:sp>
        <p:nvSpPr>
          <p:cNvPr id="164866" name="Arc 3"/>
          <p:cNvSpPr>
            <a:spLocks noChangeAspect="1"/>
          </p:cNvSpPr>
          <p:nvPr/>
        </p:nvSpPr>
        <p:spPr bwMode="auto">
          <a:xfrm rot="5400000">
            <a:off x="8950325" y="6664325"/>
            <a:ext cx="255588" cy="255588"/>
          </a:xfrm>
          <a:custGeom>
            <a:avLst/>
            <a:gdLst>
              <a:gd name="T0" fmla="*/ 0 w 21600"/>
              <a:gd name="T1" fmla="*/ 0 h 21600"/>
              <a:gd name="T2" fmla="*/ 255588 w 21600"/>
              <a:gd name="T3" fmla="*/ 255588 h 21600"/>
              <a:gd name="T4" fmla="*/ 0 w 21600"/>
              <a:gd name="T5" fmla="*/ 25558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513513"/>
            <a:ext cx="762000" cy="274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E98ABBD4-D73B-468C-8170-67F9E01849E3}" type="slidenum">
              <a:rPr lang="ko-KR" altLang="en-US">
                <a:ea typeface="굴림" pitchFamily="34" charset="-127"/>
              </a:rPr>
              <a:pPr eaLnBrk="0" hangingPunct="0"/>
              <a:t>3</a:t>
            </a:fld>
            <a:endParaRPr lang="en-US" altLang="ko-KR">
              <a:ea typeface="굴림" pitchFamily="34" charset="-127"/>
            </a:endParaRPr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5400"/>
            <a:ext cx="60198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5"/>
          <p:cNvSpPr txBox="1">
            <a:spLocks noChangeArrowheads="1"/>
          </p:cNvSpPr>
          <p:nvPr/>
        </p:nvSpPr>
        <p:spPr bwMode="auto">
          <a:xfrm>
            <a:off x="6173788" y="5486400"/>
            <a:ext cx="2894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Prototypes for the 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Microsoft mouse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From Moggridge, 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Designing Interactions, Ch2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513513"/>
            <a:ext cx="762000" cy="274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92EED864-564B-441A-86B3-CF9F368BCAF8}" type="slidenum">
              <a:rPr lang="ko-KR" altLang="en-US">
                <a:ea typeface="굴림" pitchFamily="34" charset="-127"/>
              </a:rPr>
              <a:pPr eaLnBrk="0" hangingPunct="0"/>
              <a:t>4</a:t>
            </a:fld>
            <a:endParaRPr lang="en-US" altLang="ko-KR">
              <a:ea typeface="굴림" pitchFamily="34" charset="-127"/>
            </a:endParaRP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3"/>
          <a:srcRect b="10187"/>
          <a:stretch>
            <a:fillRect/>
          </a:stretch>
        </p:blipFill>
        <p:spPr bwMode="auto">
          <a:xfrm>
            <a:off x="219075" y="1295400"/>
            <a:ext cx="8924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4343400" y="1219200"/>
            <a:ext cx="838200" cy="4953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029200" y="990600"/>
            <a:ext cx="381000" cy="2209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105400" y="2895600"/>
            <a:ext cx="304800" cy="2438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513513"/>
            <a:ext cx="762000" cy="274637"/>
          </a:xfrm>
          <a:prstGeom prst="rect">
            <a:avLst/>
          </a:prstGeom>
        </p:spPr>
        <p:txBody>
          <a:bodyPr/>
          <a:lstStyle/>
          <a:p>
            <a:fld id="{725EAF97-15B8-429B-8D78-64F9F1811BC5}" type="slidenum">
              <a:rPr lang="ko-KR" altLang="en-US" smtClean="0"/>
              <a:pPr/>
              <a:t>5</a:t>
            </a:fld>
            <a:endParaRPr lang="en-US" altLang="ko-KR"/>
          </a:p>
        </p:txBody>
      </p:sp>
      <p:pic>
        <p:nvPicPr>
          <p:cNvPr id="3397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252413"/>
            <a:ext cx="30003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96000" y="6096000"/>
            <a:ext cx="233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Tohidi</a:t>
            </a:r>
            <a:r>
              <a:rPr lang="en-US" dirty="0" smtClean="0"/>
              <a:t> et al, CHI 2006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524000"/>
            <a:ext cx="32004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" y="1524000"/>
            <a:ext cx="3428999" cy="360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162800" y="5257800"/>
            <a:ext cx="1298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Terry et al, </a:t>
            </a:r>
          </a:p>
          <a:p>
            <a:r>
              <a:rPr lang="en-US" dirty="0" smtClean="0"/>
              <a:t>CHI 2004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304800"/>
            <a:ext cx="10058400" cy="781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5350" name="AutoShape 6"/>
          <p:cNvSpPr>
            <a:spLocks noChangeArrowheads="1"/>
          </p:cNvSpPr>
          <p:nvPr/>
        </p:nvSpPr>
        <p:spPr bwMode="auto">
          <a:xfrm>
            <a:off x="1600200" y="4191000"/>
            <a:ext cx="6248400" cy="24384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Juxtapose</a:t>
            </a:r>
          </a:p>
        </p:txBody>
      </p:sp>
      <p:graphicFrame>
        <p:nvGraphicFramePr>
          <p:cNvPr id="187405" name="Object 13"/>
          <p:cNvGraphicFramePr>
            <a:graphicFrameLocks noChangeAspect="1"/>
          </p:cNvGraphicFramePr>
          <p:nvPr>
            <p:ph idx="1"/>
          </p:nvPr>
        </p:nvGraphicFramePr>
        <p:xfrm>
          <a:off x="838200" y="2290763"/>
          <a:ext cx="8007350" cy="3463925"/>
        </p:xfrm>
        <a:graphic>
          <a:graphicData uri="http://schemas.openxmlformats.org/presentationml/2006/ole">
            <p:oleObj spid="_x0000_s187405" name="Image" r:id="rId4" imgW="9333333" imgH="4038095" progId="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4953000" y="1905000"/>
            <a:ext cx="3886200" cy="411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eutra Text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Juxtapose</a:t>
            </a:r>
          </a:p>
        </p:txBody>
      </p:sp>
      <p:graphicFrame>
        <p:nvGraphicFramePr>
          <p:cNvPr id="190468" name="Object 4"/>
          <p:cNvGraphicFramePr>
            <a:graphicFrameLocks noChangeAspect="1"/>
          </p:cNvGraphicFramePr>
          <p:nvPr>
            <p:ph idx="1"/>
          </p:nvPr>
        </p:nvGraphicFramePr>
        <p:xfrm>
          <a:off x="838200" y="2290763"/>
          <a:ext cx="8007350" cy="3463925"/>
        </p:xfrm>
        <a:graphic>
          <a:graphicData uri="http://schemas.openxmlformats.org/presentationml/2006/ole">
            <p:oleObj spid="_x0000_s190468" name="Image" r:id="rId4" imgW="9333333" imgH="4038095" progId="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Glass Layers">
  <a:themeElements>
    <a:clrScheme name="1_Glass Layers 13">
      <a:dk1>
        <a:srgbClr val="CCFFCC"/>
      </a:dk1>
      <a:lt1>
        <a:srgbClr val="FFFFFF"/>
      </a:lt1>
      <a:dk2>
        <a:srgbClr val="275485"/>
      </a:dk2>
      <a:lt2>
        <a:srgbClr val="FFFFB7"/>
      </a:lt2>
      <a:accent1>
        <a:srgbClr val="99CC00"/>
      </a:accent1>
      <a:accent2>
        <a:srgbClr val="CFECFF"/>
      </a:accent2>
      <a:accent3>
        <a:srgbClr val="ACB3C2"/>
      </a:accent3>
      <a:accent4>
        <a:srgbClr val="DADADA"/>
      </a:accent4>
      <a:accent5>
        <a:srgbClr val="CAE2AA"/>
      </a:accent5>
      <a:accent6>
        <a:srgbClr val="BBD6E7"/>
      </a:accent6>
      <a:hlink>
        <a:srgbClr val="99FF66"/>
      </a:hlink>
      <a:folHlink>
        <a:srgbClr val="FFFF66"/>
      </a:folHlink>
    </a:clrScheme>
    <a:fontScheme name="1_Glass Layers">
      <a:majorFont>
        <a:latin typeface="Neutra Text"/>
        <a:ea typeface=""/>
        <a:cs typeface=""/>
      </a:majorFont>
      <a:minorFont>
        <a:latin typeface="Neutr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lnDef>
  </a:objectDefaults>
  <a:extraClrSchemeLst>
    <a:extraClrScheme>
      <a:clrScheme name="1_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ass Layers 9">
        <a:dk1>
          <a:srgbClr val="006600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10">
        <a:dk1>
          <a:srgbClr val="006600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C9E9FF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B6D3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11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C9E9FF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B6D3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12">
        <a:dk1>
          <a:srgbClr val="006600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CFECFF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BBD6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ass Layers 13">
        <a:dk1>
          <a:srgbClr val="CCFFCC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CFECFF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BBD6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Neutra Text"/>
        <a:ea typeface=""/>
        <a:cs typeface=""/>
      </a:majorFont>
      <a:minorFont>
        <a:latin typeface="Neutr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Neutra Text"/>
        <a:ea typeface=""/>
        <a:cs typeface=""/>
      </a:majorFont>
      <a:minorFont>
        <a:latin typeface="Neutr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Glass Layers">
  <a:themeElements>
    <a:clrScheme name="2_Glass Layers 13">
      <a:dk1>
        <a:srgbClr val="CCFFCC"/>
      </a:dk1>
      <a:lt1>
        <a:srgbClr val="FFFFFF"/>
      </a:lt1>
      <a:dk2>
        <a:srgbClr val="275485"/>
      </a:dk2>
      <a:lt2>
        <a:srgbClr val="FFFFB7"/>
      </a:lt2>
      <a:accent1>
        <a:srgbClr val="99CC00"/>
      </a:accent1>
      <a:accent2>
        <a:srgbClr val="CFECFF"/>
      </a:accent2>
      <a:accent3>
        <a:srgbClr val="ACB3C2"/>
      </a:accent3>
      <a:accent4>
        <a:srgbClr val="DADADA"/>
      </a:accent4>
      <a:accent5>
        <a:srgbClr val="CAE2AA"/>
      </a:accent5>
      <a:accent6>
        <a:srgbClr val="BBD6E7"/>
      </a:accent6>
      <a:hlink>
        <a:srgbClr val="99FF66"/>
      </a:hlink>
      <a:folHlink>
        <a:srgbClr val="FFFF66"/>
      </a:folHlink>
    </a:clrScheme>
    <a:fontScheme name="2_Glass Layers">
      <a:majorFont>
        <a:latin typeface="Neutra Text"/>
        <a:ea typeface=""/>
        <a:cs typeface=""/>
      </a:majorFont>
      <a:minorFont>
        <a:latin typeface="Neutr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lnDef>
  </a:objectDefaults>
  <a:extraClrSchemeLst>
    <a:extraClrScheme>
      <a:clrScheme name="2_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lass Layers 9">
        <a:dk1>
          <a:srgbClr val="006600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10">
        <a:dk1>
          <a:srgbClr val="006600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C9E9FF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B6D3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11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C9E9FF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B6D3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12">
        <a:dk1>
          <a:srgbClr val="006600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CFECFF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BBD6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lass Layers 13">
        <a:dk1>
          <a:srgbClr val="CCFFCC"/>
        </a:dk1>
        <a:lt1>
          <a:srgbClr val="FFFFFF"/>
        </a:lt1>
        <a:dk2>
          <a:srgbClr val="275485"/>
        </a:dk2>
        <a:lt2>
          <a:srgbClr val="FFFFB7"/>
        </a:lt2>
        <a:accent1>
          <a:srgbClr val="99CC00"/>
        </a:accent1>
        <a:accent2>
          <a:srgbClr val="CFECFF"/>
        </a:accent2>
        <a:accent3>
          <a:srgbClr val="ACB3C2"/>
        </a:accent3>
        <a:accent4>
          <a:srgbClr val="DADADA"/>
        </a:accent4>
        <a:accent5>
          <a:srgbClr val="CAE2AA"/>
        </a:accent5>
        <a:accent6>
          <a:srgbClr val="BBD6E7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Neutra Text"/>
        <a:ea typeface=""/>
        <a:cs typeface=""/>
      </a:majorFont>
      <a:minorFont>
        <a:latin typeface="Neutr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Neutra Text"/>
        <a:ea typeface=""/>
        <a:cs typeface=""/>
      </a:majorFont>
      <a:minorFont>
        <a:latin typeface="Neutr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utra Text" pitchFamily="50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3188</TotalTime>
  <Words>917</Words>
  <Application>Microsoft PowerPoint</Application>
  <PresentationFormat>On-screen Show (4:3)</PresentationFormat>
  <Paragraphs>105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Neutra Text SC</vt:lpstr>
      <vt:lpstr>굴림</vt:lpstr>
      <vt:lpstr>Neutra Text</vt:lpstr>
      <vt:lpstr>Wingdings</vt:lpstr>
      <vt:lpstr>ＭＳ Ｐゴシック</vt:lpstr>
      <vt:lpstr>맑은 고딕</vt:lpstr>
      <vt:lpstr>1_Glass Layers</vt:lpstr>
      <vt:lpstr>Custom Design</vt:lpstr>
      <vt:lpstr>1_Custom Design</vt:lpstr>
      <vt:lpstr>2_Glass Layers</vt:lpstr>
      <vt:lpstr>2_Custom Design</vt:lpstr>
      <vt:lpstr>3_Custom Design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Juxtapose</vt:lpstr>
      <vt:lpstr>Juxtapose</vt:lpstr>
      <vt:lpstr>Juxtapose</vt:lpstr>
      <vt:lpstr>Juxtapose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Video Goes in here</vt:lpstr>
      <vt:lpstr>Evca</vt:lpstr>
      <vt:lpstr>Extensions</vt:lpstr>
      <vt:lpstr>Slide 25</vt:lpstr>
    </vt:vector>
  </TitlesOfParts>
  <Company>UC Berkeley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CS376 Introduction</dc:title>
  <dc:creator>Scott Klemmer</dc:creator>
  <cp:lastModifiedBy>Bjoern Hartmann</cp:lastModifiedBy>
  <cp:revision>463</cp:revision>
  <dcterms:created xsi:type="dcterms:W3CDTF">2002-06-23T18:01:23Z</dcterms:created>
  <dcterms:modified xsi:type="dcterms:W3CDTF">2008-01-15T04:25:08Z</dcterms:modified>
</cp:coreProperties>
</file>