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1"/>
    <p:sldMasterId id="2147483661" r:id="rId2"/>
    <p:sldMasterId id="2147483665" r:id="rId3"/>
    <p:sldMasterId id="2147483666" r:id="rId4"/>
    <p:sldMasterId id="2147483669" r:id="rId5"/>
    <p:sldMasterId id="2147483670" r:id="rId6"/>
  </p:sldMasterIdLst>
  <p:notesMasterIdLst>
    <p:notesMasterId r:id="rId44"/>
  </p:notesMasterIdLst>
  <p:handoutMasterIdLst>
    <p:handoutMasterId r:id="rId45"/>
  </p:handoutMasterIdLst>
  <p:sldIdLst>
    <p:sldId id="734" r:id="rId7"/>
    <p:sldId id="911" r:id="rId8"/>
    <p:sldId id="903" r:id="rId9"/>
    <p:sldId id="906" r:id="rId10"/>
    <p:sldId id="945" r:id="rId11"/>
    <p:sldId id="946" r:id="rId12"/>
    <p:sldId id="936" r:id="rId13"/>
    <p:sldId id="937" r:id="rId14"/>
    <p:sldId id="957" r:id="rId15"/>
    <p:sldId id="938" r:id="rId16"/>
    <p:sldId id="939" r:id="rId17"/>
    <p:sldId id="940" r:id="rId18"/>
    <p:sldId id="958" r:id="rId19"/>
    <p:sldId id="943" r:id="rId20"/>
    <p:sldId id="951" r:id="rId21"/>
    <p:sldId id="959" r:id="rId22"/>
    <p:sldId id="950" r:id="rId23"/>
    <p:sldId id="960" r:id="rId24"/>
    <p:sldId id="941" r:id="rId25"/>
    <p:sldId id="961" r:id="rId26"/>
    <p:sldId id="962" r:id="rId27"/>
    <p:sldId id="963" r:id="rId28"/>
    <p:sldId id="964" r:id="rId29"/>
    <p:sldId id="965" r:id="rId30"/>
    <p:sldId id="974" r:id="rId31"/>
    <p:sldId id="942" r:id="rId32"/>
    <p:sldId id="967" r:id="rId33"/>
    <p:sldId id="968" r:id="rId34"/>
    <p:sldId id="966" r:id="rId35"/>
    <p:sldId id="969" r:id="rId36"/>
    <p:sldId id="973" r:id="rId37"/>
    <p:sldId id="970" r:id="rId38"/>
    <p:sldId id="972" r:id="rId39"/>
    <p:sldId id="975" r:id="rId40"/>
    <p:sldId id="971" r:id="rId41"/>
    <p:sldId id="883" r:id="rId42"/>
    <p:sldId id="949" r:id="rId43"/>
  </p:sldIdLst>
  <p:sldSz cx="9144000" cy="6858000" type="screen4x3"/>
  <p:notesSz cx="7315200" cy="9601200"/>
  <p:embeddedFontLst>
    <p:embeddedFont>
      <p:font typeface="굴림" pitchFamily="34" charset="-127"/>
      <p:regular r:id="rId46"/>
    </p:embeddedFont>
    <p:embeddedFont>
      <p:font typeface="ＭＳ Ｐゴシック" pitchFamily="34" charset="-128"/>
      <p:regular r:id="rId47"/>
    </p:embeddedFont>
    <p:embeddedFont>
      <p:font typeface="맑은 고딕" pitchFamily="34" charset="-127"/>
      <p:regular r:id="rId48"/>
      <p:bold r:id="rId49"/>
    </p:embeddedFont>
  </p:embeddedFontLst>
  <p:defaultTextStyle>
    <a:defPPr>
      <a:defRPr lang="en-US"/>
    </a:defPPr>
    <a:lvl1pPr algn="l" rtl="0" fontAlgn="base">
      <a:spcBef>
        <a:spcPct val="0"/>
      </a:spcBef>
      <a:spcAft>
        <a:spcPct val="0"/>
      </a:spcAft>
      <a:defRPr b="1" kern="1200">
        <a:solidFill>
          <a:schemeClr val="tx1"/>
        </a:solidFill>
        <a:latin typeface="Neutra Text" pitchFamily="50" charset="0"/>
        <a:ea typeface="+mn-ea"/>
        <a:cs typeface="+mn-cs"/>
      </a:defRPr>
    </a:lvl1pPr>
    <a:lvl2pPr marL="457200" algn="l" rtl="0" fontAlgn="base">
      <a:spcBef>
        <a:spcPct val="0"/>
      </a:spcBef>
      <a:spcAft>
        <a:spcPct val="0"/>
      </a:spcAft>
      <a:defRPr b="1" kern="1200">
        <a:solidFill>
          <a:schemeClr val="tx1"/>
        </a:solidFill>
        <a:latin typeface="Neutra Text" pitchFamily="50" charset="0"/>
        <a:ea typeface="+mn-ea"/>
        <a:cs typeface="+mn-cs"/>
      </a:defRPr>
    </a:lvl2pPr>
    <a:lvl3pPr marL="914400" algn="l" rtl="0" fontAlgn="base">
      <a:spcBef>
        <a:spcPct val="0"/>
      </a:spcBef>
      <a:spcAft>
        <a:spcPct val="0"/>
      </a:spcAft>
      <a:defRPr b="1" kern="1200">
        <a:solidFill>
          <a:schemeClr val="tx1"/>
        </a:solidFill>
        <a:latin typeface="Neutra Text" pitchFamily="50" charset="0"/>
        <a:ea typeface="+mn-ea"/>
        <a:cs typeface="+mn-cs"/>
      </a:defRPr>
    </a:lvl3pPr>
    <a:lvl4pPr marL="1371600" algn="l" rtl="0" fontAlgn="base">
      <a:spcBef>
        <a:spcPct val="0"/>
      </a:spcBef>
      <a:spcAft>
        <a:spcPct val="0"/>
      </a:spcAft>
      <a:defRPr b="1" kern="1200">
        <a:solidFill>
          <a:schemeClr val="tx1"/>
        </a:solidFill>
        <a:latin typeface="Neutra Text" pitchFamily="50" charset="0"/>
        <a:ea typeface="+mn-ea"/>
        <a:cs typeface="+mn-cs"/>
      </a:defRPr>
    </a:lvl4pPr>
    <a:lvl5pPr marL="1828800" algn="l" rtl="0" fontAlgn="base">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000"/>
    <a:srgbClr val="003366"/>
    <a:srgbClr val="006699"/>
    <a:srgbClr val="0033CC"/>
    <a:srgbClr val="003399"/>
    <a:srgbClr val="000099"/>
    <a:srgbClr val="99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2354" autoAdjust="0"/>
    <p:restoredTop sz="75581" autoAdjust="0"/>
  </p:normalViewPr>
  <p:slideViewPr>
    <p:cSldViewPr>
      <p:cViewPr varScale="1">
        <p:scale>
          <a:sx n="59" d="100"/>
          <a:sy n="59" d="100"/>
        </p:scale>
        <p:origin x="-54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3" d="100"/>
          <a:sy n="83" d="100"/>
        </p:scale>
        <p:origin x="-1405" y="-71"/>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8" Type="http://schemas.openxmlformats.org/officeDocument/2006/relationships/slide" Target="slides/slide2.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p>
          <a:p>
            <a:pPr>
              <a:defRPr/>
            </a:pPr>
            <a:r>
              <a:rPr lang="en-US"/>
              <a:t>Mean Completion Times</a:t>
            </a:r>
          </a:p>
        </c:rich>
      </c:tx>
      <c:layout/>
    </c:title>
    <c:plotArea>
      <c:layout/>
      <c:barChart>
        <c:barDir val="col"/>
        <c:grouping val="clustered"/>
        <c:ser>
          <c:idx val="0"/>
          <c:order val="0"/>
          <c:tx>
            <c:v>Control</c:v>
          </c:tx>
          <c:dLbls>
            <c:dLbl>
              <c:idx val="0"/>
              <c:layout>
                <c:manualLayout>
                  <c:x val="0.1"/>
                  <c:y val="9.2592592592592761E-3"/>
                </c:manualLayout>
              </c:layout>
              <c:showVal val="1"/>
            </c:dLbl>
            <c:numFmt formatCode="#,##0.00" sourceLinked="0"/>
            <c:showVal val="1"/>
          </c:dLbls>
          <c:errBars>
            <c:errBarType val="both"/>
            <c:errValType val="cust"/>
            <c:plus>
              <c:numRef>
                <c:f>Sheet2!$B$41</c:f>
                <c:numCache>
                  <c:formatCode>General</c:formatCode>
                  <c:ptCount val="1"/>
                  <c:pt idx="0">
                    <c:v>22.14984393669069</c:v>
                  </c:pt>
                </c:numCache>
              </c:numRef>
            </c:plus>
            <c:minus>
              <c:numRef>
                <c:f>Sheet2!$B$41</c:f>
                <c:numCache>
                  <c:formatCode>General</c:formatCode>
                  <c:ptCount val="1"/>
                  <c:pt idx="0">
                    <c:v>22.14984393669069</c:v>
                  </c:pt>
                </c:numCache>
              </c:numRef>
            </c:minus>
          </c:errBars>
          <c:val>
            <c:numRef>
              <c:f>Sheet2!$B$39</c:f>
              <c:numCache>
                <c:formatCode>General</c:formatCode>
                <c:ptCount val="1"/>
                <c:pt idx="0">
                  <c:v>257.80555555555554</c:v>
                </c:pt>
              </c:numCache>
            </c:numRef>
          </c:val>
        </c:ser>
        <c:ser>
          <c:idx val="1"/>
          <c:order val="1"/>
          <c:tx>
            <c:v>Juxtapose</c:v>
          </c:tx>
          <c:dLbls>
            <c:dLbl>
              <c:idx val="0"/>
              <c:layout>
                <c:manualLayout>
                  <c:x val="0.10555555555555561"/>
                  <c:y val="0"/>
                </c:manualLayout>
              </c:layout>
              <c:dLblPos val="outEnd"/>
              <c:showVal val="1"/>
            </c:dLbl>
            <c:numFmt formatCode="#,##0.00" sourceLinked="0"/>
            <c:dLblPos val="outEnd"/>
            <c:showVal val="1"/>
          </c:dLbls>
          <c:errBars>
            <c:errBarType val="both"/>
            <c:errValType val="cust"/>
            <c:plus>
              <c:numRef>
                <c:f>Sheet2!$C$41</c:f>
                <c:numCache>
                  <c:formatCode>General</c:formatCode>
                  <c:ptCount val="1"/>
                  <c:pt idx="0">
                    <c:v>13.819460596624527</c:v>
                  </c:pt>
                </c:numCache>
              </c:numRef>
            </c:plus>
            <c:minus>
              <c:numRef>
                <c:f>Sheet2!$C$41</c:f>
                <c:numCache>
                  <c:formatCode>General</c:formatCode>
                  <c:ptCount val="1"/>
                  <c:pt idx="0">
                    <c:v>13.819460596624527</c:v>
                  </c:pt>
                </c:numCache>
              </c:numRef>
            </c:minus>
          </c:errBars>
          <c:val>
            <c:numRef>
              <c:f>Sheet2!$C$39</c:f>
              <c:numCache>
                <c:formatCode>General</c:formatCode>
                <c:ptCount val="1"/>
                <c:pt idx="0">
                  <c:v>161.80555555555549</c:v>
                </c:pt>
              </c:numCache>
            </c:numRef>
          </c:val>
        </c:ser>
        <c:gapWidth val="222"/>
        <c:overlap val="-100"/>
        <c:axId val="37904768"/>
        <c:axId val="37906304"/>
      </c:barChart>
      <c:catAx>
        <c:axId val="37904768"/>
        <c:scaling>
          <c:orientation val="minMax"/>
        </c:scaling>
        <c:delete val="1"/>
        <c:axPos val="b"/>
        <c:tickLblPos val="nextTo"/>
        <c:crossAx val="37906304"/>
        <c:crosses val="autoZero"/>
        <c:auto val="1"/>
        <c:lblAlgn val="ctr"/>
        <c:lblOffset val="100"/>
      </c:catAx>
      <c:valAx>
        <c:axId val="37906304"/>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37904768"/>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br>
              <a:rPr lang="en-US"/>
            </a:br>
            <a:r>
              <a:rPr lang="en-US"/>
              <a:t>Mean Completion Times by Tree</a:t>
            </a:r>
          </a:p>
        </c:rich>
      </c:tx>
      <c:layout/>
    </c:title>
    <c:plotArea>
      <c:layout/>
      <c:barChart>
        <c:barDir val="col"/>
        <c:grouping val="clustered"/>
        <c:ser>
          <c:idx val="0"/>
          <c:order val="0"/>
          <c:tx>
            <c:strRef>
              <c:f>Sheet2!$M$38</c:f>
              <c:strCache>
                <c:ptCount val="1"/>
                <c:pt idx="0">
                  <c:v>Control</c:v>
                </c:pt>
              </c:strCache>
            </c:strRef>
          </c:tx>
          <c:errBars>
            <c:errBarType val="both"/>
            <c:errValType val="cust"/>
            <c:plus>
              <c:numRef>
                <c:f>Sheet2!$Q$39:$Q$42</c:f>
                <c:numCache>
                  <c:formatCode>General</c:formatCode>
                  <c:ptCount val="4"/>
                  <c:pt idx="0">
                    <c:v>21.439230979678342</c:v>
                  </c:pt>
                  <c:pt idx="1">
                    <c:v>19.444650792555894</c:v>
                  </c:pt>
                  <c:pt idx="2">
                    <c:v>52.062581050875814</c:v>
                  </c:pt>
                  <c:pt idx="3">
                    <c:v>36.664384903003359</c:v>
                  </c:pt>
                </c:numCache>
              </c:numRef>
            </c:plus>
            <c:minus>
              <c:numRef>
                <c:f>Sheet2!$Q$39:$Q$42</c:f>
                <c:numCache>
                  <c:formatCode>General</c:formatCode>
                  <c:ptCount val="4"/>
                  <c:pt idx="0">
                    <c:v>21.439230979678342</c:v>
                  </c:pt>
                  <c:pt idx="1">
                    <c:v>19.444650792555894</c:v>
                  </c:pt>
                  <c:pt idx="2">
                    <c:v>52.062581050875814</c:v>
                  </c:pt>
                  <c:pt idx="3">
                    <c:v>36.664384903003359</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198.1666666666666</c:v>
                </c:pt>
                <c:pt idx="2">
                  <c:v>325.88888888888891</c:v>
                </c:pt>
                <c:pt idx="3">
                  <c:v>302.46153846153823</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c:v>
                  </c:pt>
                  <c:pt idx="1">
                    <c:v>16.616040534083417</c:v>
                  </c:pt>
                  <c:pt idx="2">
                    <c:v>19.765289440498126</c:v>
                  </c:pt>
                  <c:pt idx="3">
                    <c:v>24.144150430280217</c:v>
                  </c:pt>
                </c:numCache>
              </c:numRef>
            </c:plus>
            <c:minus>
              <c:numRef>
                <c:f>Sheet2!$R$39:$R$42</c:f>
                <c:numCache>
                  <c:formatCode>General</c:formatCode>
                  <c:ptCount val="4"/>
                  <c:pt idx="0">
                    <c:v>42.0095227299716</c:v>
                  </c:pt>
                  <c:pt idx="1">
                    <c:v>16.616040534083417</c:v>
                  </c:pt>
                  <c:pt idx="2">
                    <c:v>19.765289440498126</c:v>
                  </c:pt>
                  <c:pt idx="3">
                    <c:v>24.144150430280217</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c:v>
                </c:pt>
                <c:pt idx="1">
                  <c:v>166.75</c:v>
                </c:pt>
                <c:pt idx="2">
                  <c:v>160</c:v>
                </c:pt>
                <c:pt idx="3">
                  <c:v>132.80000000000001</c:v>
                </c:pt>
              </c:numCache>
            </c:numRef>
          </c:val>
        </c:ser>
        <c:axId val="40960000"/>
        <c:axId val="40961536"/>
      </c:barChart>
      <c:catAx>
        <c:axId val="40960000"/>
        <c:scaling>
          <c:orientation val="minMax"/>
        </c:scaling>
        <c:axPos val="b"/>
        <c:tickLblPos val="nextTo"/>
        <c:crossAx val="40961536"/>
        <c:crosses val="autoZero"/>
        <c:auto val="1"/>
        <c:lblAlgn val="ctr"/>
        <c:lblOffset val="100"/>
      </c:catAx>
      <c:valAx>
        <c:axId val="40961536"/>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40960000"/>
        <c:crosses val="autoZero"/>
        <c:crossBetween val="between"/>
      </c:valAx>
    </c:plotArea>
    <c:legend>
      <c:legendPos val="r"/>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4"/>
  <c:chart>
    <c:title>
      <c:tx>
        <c:rich>
          <a:bodyPr/>
          <a:lstStyle/>
          <a:p>
            <a:pPr>
              <a:defRPr/>
            </a:pPr>
            <a:r>
              <a:rPr lang="en-US"/>
              <a:t>Mean Parameter Changes </a:t>
            </a:r>
            <a:br>
              <a:rPr lang="en-US"/>
            </a:br>
            <a:r>
              <a:rPr lang="en-US"/>
              <a:t>Tested per Minute</a:t>
            </a:r>
          </a:p>
        </c:rich>
      </c:tx>
      <c:layout/>
    </c:title>
    <c:plotArea>
      <c:layout/>
      <c:barChart>
        <c:barDir val="col"/>
        <c:grouping val="clustered"/>
        <c:ser>
          <c:idx val="0"/>
          <c:order val="0"/>
          <c:tx>
            <c:v>Control</c:v>
          </c:tx>
          <c:dLbls>
            <c:numFmt formatCode="#,##0.00" sourceLinked="0"/>
            <c:dLblPos val="outEnd"/>
            <c:showVal val="1"/>
          </c:dLbls>
          <c:errBars>
            <c:errBarType val="both"/>
            <c:errValType val="cust"/>
            <c:plus>
              <c:numRef>
                <c:f>Sheet3!$B$4</c:f>
                <c:numCache>
                  <c:formatCode>General</c:formatCode>
                  <c:ptCount val="1"/>
                  <c:pt idx="0">
                    <c:v>0.15604128012895349</c:v>
                  </c:pt>
                </c:numCache>
              </c:numRef>
            </c:plus>
            <c:minus>
              <c:numRef>
                <c:f>Sheet3!$B$4</c:f>
                <c:numCache>
                  <c:formatCode>General</c:formatCode>
                  <c:ptCount val="1"/>
                  <c:pt idx="0">
                    <c:v>0.15604128012895349</c:v>
                  </c:pt>
                </c:numCache>
              </c:numRef>
            </c:minus>
          </c:errBars>
          <c:val>
            <c:numRef>
              <c:f>Sheet3!$B$2</c:f>
              <c:numCache>
                <c:formatCode>General</c:formatCode>
                <c:ptCount val="1"/>
                <c:pt idx="0">
                  <c:v>2.5971017042494697</c:v>
                </c:pt>
              </c:numCache>
            </c:numRef>
          </c:val>
        </c:ser>
        <c:ser>
          <c:idx val="1"/>
          <c:order val="1"/>
          <c:tx>
            <c:v>Juxtapose</c:v>
          </c:tx>
          <c:dLbls>
            <c:dLbl>
              <c:idx val="0"/>
              <c:layout>
                <c:manualLayout>
                  <c:x val="2.7777777777777809E-3"/>
                  <c:y val="-0.11584745455205191"/>
                </c:manualLayout>
              </c:layout>
              <c:dLblPos val="outEnd"/>
              <c:showVal val="1"/>
            </c:dLbl>
            <c:numFmt formatCode="#,##0.00" sourceLinked="0"/>
            <c:dLblPos val="outEnd"/>
            <c:showVal val="1"/>
          </c:dLbls>
          <c:errBars>
            <c:errBarType val="both"/>
            <c:errValType val="cust"/>
            <c:plus>
              <c:numRef>
                <c:f>Sheet3!$C$4</c:f>
                <c:numCache>
                  <c:formatCode>General</c:formatCode>
                  <c:ptCount val="1"/>
                  <c:pt idx="0">
                    <c:v>13.454971812782651</c:v>
                  </c:pt>
                </c:numCache>
              </c:numRef>
            </c:plus>
            <c:minus>
              <c:numRef>
                <c:f>Sheet3!$C$4</c:f>
                <c:numCache>
                  <c:formatCode>General</c:formatCode>
                  <c:ptCount val="1"/>
                  <c:pt idx="0">
                    <c:v>13.454971812782651</c:v>
                  </c:pt>
                </c:numCache>
              </c:numRef>
            </c:minus>
          </c:errBars>
          <c:val>
            <c:numRef>
              <c:f>Sheet3!$C$2</c:f>
              <c:numCache>
                <c:formatCode>General</c:formatCode>
                <c:ptCount val="1"/>
                <c:pt idx="0">
                  <c:v>64.260426870423899</c:v>
                </c:pt>
              </c:numCache>
            </c:numRef>
          </c:val>
        </c:ser>
        <c:axId val="41019264"/>
        <c:axId val="41020800"/>
      </c:barChart>
      <c:catAx>
        <c:axId val="41019264"/>
        <c:scaling>
          <c:orientation val="minMax"/>
        </c:scaling>
        <c:delete val="1"/>
        <c:axPos val="b"/>
        <c:tickLblPos val="nextTo"/>
        <c:crossAx val="41020800"/>
        <c:crosses val="autoZero"/>
        <c:auto val="1"/>
        <c:lblAlgn val="ctr"/>
        <c:lblOffset val="100"/>
      </c:catAx>
      <c:valAx>
        <c:axId val="41020800"/>
        <c:scaling>
          <c:orientation val="minMax"/>
        </c:scaling>
        <c:axPos val="l"/>
        <c:majorGridlines/>
        <c:title>
          <c:tx>
            <c:rich>
              <a:bodyPr rot="-5400000" vert="horz"/>
              <a:lstStyle/>
              <a:p>
                <a:pPr>
                  <a:defRPr/>
                </a:pPr>
                <a:r>
                  <a:rPr lang="en-US"/>
                  <a:t>Changes/minute</a:t>
                </a:r>
              </a:p>
            </c:rich>
          </c:tx>
          <c:layout/>
        </c:title>
        <c:numFmt formatCode="General" sourceLinked="1"/>
        <c:tickLblPos val="nextTo"/>
        <c:crossAx val="41019264"/>
        <c:crosses val="autoZero"/>
        <c:crossBetween val="between"/>
      </c:valAx>
    </c:plotArea>
    <c:legend>
      <c:legendPos val="r"/>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4"/>
  <c:chart>
    <c:title>
      <c:tx>
        <c:rich>
          <a:bodyPr/>
          <a:lstStyle/>
          <a:p>
            <a:pPr>
              <a:defRPr/>
            </a:pPr>
            <a:r>
              <a:rPr lang="en-US"/>
              <a:t>Histogram of Changes per Minute</a:t>
            </a:r>
          </a:p>
        </c:rich>
      </c:tx>
      <c:layout>
        <c:manualLayout>
          <c:xMode val="edge"/>
          <c:yMode val="edge"/>
          <c:x val="0.14458333333333348"/>
          <c:y val="4.8803128857904672E-2"/>
        </c:manualLayout>
      </c:layout>
    </c:title>
    <c:plotArea>
      <c:layout>
        <c:manualLayout>
          <c:layoutTarget val="inner"/>
          <c:xMode val="edge"/>
          <c:yMode val="edge"/>
          <c:x val="8.6495406824146998E-2"/>
          <c:y val="0.37685185185185227"/>
          <c:w val="0.53768758684576157"/>
          <c:h val="0.41825021872265988"/>
        </c:manualLayout>
      </c:layout>
      <c:barChart>
        <c:barDir val="col"/>
        <c:grouping val="clustered"/>
        <c:ser>
          <c:idx val="0"/>
          <c:order val="0"/>
          <c:tx>
            <c:strRef>
              <c:f>Sheet1!$W$4</c:f>
              <c:strCache>
                <c:ptCount val="1"/>
                <c:pt idx="0">
                  <c:v>Juxtapose Tuning Interface</c:v>
                </c:pt>
              </c:strCache>
            </c:strRef>
          </c:tx>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Sheet1!$W$5:$W$15</c:f>
              <c:numCache>
                <c:formatCode>General</c:formatCode>
                <c:ptCount val="11"/>
                <c:pt idx="0">
                  <c:v>1</c:v>
                </c:pt>
                <c:pt idx="1">
                  <c:v>7</c:v>
                </c:pt>
                <c:pt idx="2">
                  <c:v>7</c:v>
                </c:pt>
                <c:pt idx="3">
                  <c:v>2</c:v>
                </c:pt>
                <c:pt idx="4">
                  <c:v>4</c:v>
                </c:pt>
                <c:pt idx="5">
                  <c:v>3</c:v>
                </c:pt>
                <c:pt idx="6">
                  <c:v>2</c:v>
                </c:pt>
                <c:pt idx="7">
                  <c:v>3</c:v>
                </c:pt>
                <c:pt idx="8">
                  <c:v>1</c:v>
                </c:pt>
                <c:pt idx="9">
                  <c:v>0</c:v>
                </c:pt>
                <c:pt idx="10">
                  <c:v>6</c:v>
                </c:pt>
              </c:numCache>
            </c:numRef>
          </c:val>
        </c:ser>
        <c:ser>
          <c:idx val="1"/>
          <c:order val="1"/>
          <c:tx>
            <c:strRef>
              <c:f>Sheet1!$X$4</c:f>
              <c:strCache>
                <c:ptCount val="1"/>
                <c:pt idx="0">
                  <c:v>Edit-Compile-Test Cycle</c:v>
                </c:pt>
              </c:strCache>
            </c:strRef>
          </c:tx>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Sheet1!$X$5:$X$15</c:f>
              <c:numCache>
                <c:formatCode>General</c:formatCode>
                <c:ptCount val="11"/>
                <c:pt idx="0">
                  <c:v>36</c:v>
                </c:pt>
                <c:pt idx="1">
                  <c:v>0</c:v>
                </c:pt>
                <c:pt idx="2">
                  <c:v>0</c:v>
                </c:pt>
                <c:pt idx="3">
                  <c:v>0</c:v>
                </c:pt>
                <c:pt idx="4">
                  <c:v>0</c:v>
                </c:pt>
                <c:pt idx="5">
                  <c:v>0</c:v>
                </c:pt>
                <c:pt idx="6">
                  <c:v>0</c:v>
                </c:pt>
                <c:pt idx="7">
                  <c:v>0</c:v>
                </c:pt>
                <c:pt idx="8">
                  <c:v>0</c:v>
                </c:pt>
                <c:pt idx="9">
                  <c:v>0</c:v>
                </c:pt>
                <c:pt idx="10">
                  <c:v>0</c:v>
                </c:pt>
              </c:numCache>
            </c:numRef>
          </c:val>
        </c:ser>
        <c:gapWidth val="33"/>
        <c:axId val="37864192"/>
        <c:axId val="37865728"/>
      </c:barChart>
      <c:catAx>
        <c:axId val="37864192"/>
        <c:scaling>
          <c:orientation val="minMax"/>
        </c:scaling>
        <c:axPos val="b"/>
        <c:majorTickMark val="none"/>
        <c:tickLblPos val="nextTo"/>
        <c:crossAx val="37865728"/>
        <c:crosses val="autoZero"/>
        <c:auto val="1"/>
        <c:lblAlgn val="ctr"/>
        <c:lblOffset val="100"/>
      </c:catAx>
      <c:valAx>
        <c:axId val="37865728"/>
        <c:scaling>
          <c:orientation val="minMax"/>
        </c:scaling>
        <c:axPos val="l"/>
        <c:majorGridlines/>
        <c:numFmt formatCode="General" sourceLinked="1"/>
        <c:majorTickMark val="none"/>
        <c:tickLblPos val="nextTo"/>
        <c:crossAx val="37864192"/>
        <c:crosses val="autoZero"/>
        <c:crossBetween val="between"/>
      </c:valAx>
    </c:plotArea>
    <c:legend>
      <c:legendPos val="r"/>
      <c:layout>
        <c:manualLayout>
          <c:xMode val="edge"/>
          <c:yMode val="edge"/>
          <c:x val="0.21584837994388634"/>
          <c:y val="0.16223097112860896"/>
          <c:w val="0.32438150511358493"/>
          <c:h val="0.16067210348706412"/>
        </c:manualLayout>
      </c:layout>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B150F277-C796-4A11-BC32-D02515EFCFBA}"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0BADA4EE-2C0C-4E04-80DE-111497205944}"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Quantum_mechanic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en.wikipedia.org/wiki/Chemical_bond" TargetMode="External"/><Relationship Id="rId4" Type="http://schemas.openxmlformats.org/officeDocument/2006/relationships/hyperlink" Target="http://en.wikipedia.org/wiki/Nobel_Prize_in_Chemist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EC78C6A5-EDA5-4F17-BFA0-133F3485918D}" type="slidenum">
              <a:rPr lang="ko-KR" altLang="en-US" smtClean="0"/>
              <a:pPr/>
              <a:t>1</a:t>
            </a:fld>
            <a:endParaRPr lang="en-US" altLang="ko-KR"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altLang="ja-JP"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a:t>
            </a:r>
            <a:r>
              <a:rPr lang="en-US" smtClean="0"/>
              <a:t>through </a:t>
            </a:r>
            <a:r>
              <a:rPr lang="en-US" smtClean="0"/>
              <a:t>selectively </a:t>
            </a:r>
            <a:r>
              <a:rPr lang="en-US" dirty="0" smtClean="0"/>
              <a:t>parallel editing of behavior source code.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a:t>
            </a:r>
            <a:r>
              <a:rPr lang="en-US" smtClean="0"/>
              <a:t>“</a:t>
            </a:r>
            <a:r>
              <a:rPr lang="en-US" smtClean="0"/>
              <a:t>tune”</a:t>
            </a:r>
            <a:r>
              <a:rPr lang="en-US" baseline="0" smtClean="0"/>
              <a:t> </a:t>
            </a:r>
            <a:r>
              <a:rPr lang="en-US" smtClean="0"/>
              <a:t>parameters </a:t>
            </a:r>
            <a:r>
              <a:rPr lang="en-US" dirty="0" smtClean="0"/>
              <a:t>of the designed interaction at runtime. </a:t>
            </a:r>
            <a:r>
              <a:rPr lang="en-US" sz="1200" kern="1200" baseline="0" dirty="0" smtClean="0">
                <a:solidFill>
                  <a:schemeClr val="tx1"/>
                </a:solidFill>
                <a:latin typeface="Neutra Text" pitchFamily="50" charset="0"/>
                <a:ea typeface="+mn-ea"/>
                <a:cs typeface="+mn-cs"/>
              </a:rPr>
              <a:t>Arriving at a</a:t>
            </a:r>
          </a:p>
          <a:p>
            <a:r>
              <a:rPr lang="en-US" sz="1200" kern="1200" baseline="0" dirty="0" smtClean="0">
                <a:solidFill>
                  <a:schemeClr val="tx1"/>
                </a:solidFill>
                <a:latin typeface="Neutra Text" pitchFamily="50" charset="0"/>
                <a:ea typeface="+mn-ea"/>
                <a:cs typeface="+mn-cs"/>
              </a:rPr>
              <a:t>satisfying user experience often depends on adjusting</a:t>
            </a:r>
          </a:p>
          <a:p>
            <a:r>
              <a:rPr lang="en-US" sz="1200" kern="1200" baseline="0" dirty="0" smtClean="0">
                <a:solidFill>
                  <a:schemeClr val="tx1"/>
                </a:solidFill>
                <a:latin typeface="Neutra Text" pitchFamily="50" charset="0"/>
                <a:ea typeface="+mn-ea"/>
                <a:cs typeface="+mn-cs"/>
              </a:rPr>
              <a:t>interrelated application parameters. </a:t>
            </a:r>
            <a:endParaRPr lang="en-US"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For parameter tuning, Juxtapose supports the use of a dedicated, spatially multiplexed hardware controller. Such a controller enables users to modify multiple parameters</a:t>
            </a:r>
          </a:p>
          <a:p>
            <a:r>
              <a:rPr lang="en-US" sz="1200" kern="1200" baseline="0" smtClean="0">
                <a:solidFill>
                  <a:schemeClr val="tx1"/>
                </a:solidFill>
                <a:latin typeface="Neutra Text" pitchFamily="50" charset="0"/>
                <a:ea typeface="+mn-ea"/>
                <a:cs typeface="+mn-cs"/>
              </a:rPr>
              <a:t>Simultaneously. it leaves </a:t>
            </a:r>
            <a:r>
              <a:rPr lang="en-US" sz="1200" kern="1200" baseline="0" dirty="0" smtClean="0">
                <a:solidFill>
                  <a:schemeClr val="tx1"/>
                </a:solidFill>
                <a:latin typeface="Neutra Text" pitchFamily="50" charset="0"/>
                <a:ea typeface="+mn-ea"/>
                <a:cs typeface="+mn-cs"/>
              </a:rPr>
              <a:t>the eyes free to focus on the application being tuned; and allows for tuning of interactions that require concurrent mouse and keyboard input.</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dirty="0" err="1" smtClean="0"/>
              <a:t>Actionscript</a:t>
            </a:r>
            <a:r>
              <a:rPr lang="en-US" baseline="0" dirty="0" smtClean="0"/>
              <a:t>. Behind the scenes, these projects are compiled into Flash files using the open source MTASC compiler.&lt;click&gt;</a:t>
            </a:r>
          </a:p>
          <a:p>
            <a:r>
              <a:rPr lang="en-US" dirty="0" smtClean="0"/>
              <a:t>Users 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 The</a:t>
            </a:r>
            <a:r>
              <a:rPr lang="en-US" baseline="0" dirty="0" smtClean="0"/>
              <a:t> alternative documents are “linked” by default – which means that changes in one alternative are propagated to all other alternatives.</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active alternative document.</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environment.</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a:t>
            </a:r>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1" dirty="0" err="1" smtClean="0"/>
              <a:t>Linus</a:t>
            </a:r>
            <a:r>
              <a:rPr lang="en-US" b="1" dirty="0" smtClean="0"/>
              <a:t> Pauling</a:t>
            </a:r>
            <a:r>
              <a:rPr lang="en-US" dirty="0" smtClean="0"/>
              <a:t> is widely regarded as the premier chemist of the twentieth century. He pioneered the application of </a:t>
            </a:r>
            <a:r>
              <a:rPr lang="en-US" dirty="0" smtClean="0">
                <a:hlinkClick r:id="rId3" tooltip="Quantum mechanics"/>
              </a:rPr>
              <a:t>quantum mechanics</a:t>
            </a:r>
            <a:r>
              <a:rPr lang="en-US" dirty="0" smtClean="0"/>
              <a:t> to chemistry, and in 1954 was awarded the </a:t>
            </a:r>
            <a:r>
              <a:rPr lang="en-US" dirty="0" smtClean="0">
                <a:hlinkClick r:id="rId4" tooltip="Nobel Prize in Chemistry"/>
              </a:rPr>
              <a:t>Nobel Prize</a:t>
            </a:r>
            <a:r>
              <a:rPr lang="en-US" dirty="0" smtClean="0"/>
              <a:t> in chemistry for his work describing the nature of </a:t>
            </a:r>
            <a:r>
              <a:rPr lang="en-US" dirty="0" smtClean="0">
                <a:hlinkClick r:id="rId5" tooltip="Chemical bond"/>
              </a:rPr>
              <a:t>chemical bonds</a:t>
            </a:r>
            <a:r>
              <a:rPr lang="en-US" dirty="0" smtClean="0"/>
              <a:t>. </a:t>
            </a:r>
          </a:p>
          <a:p>
            <a:pPr eaLnBrk="1" hangingPunct="1"/>
            <a:endParaRPr lang="en-US" dirty="0" smtClean="0"/>
          </a:p>
          <a:p>
            <a:pPr eaLnBrk="1" hangingPunct="1"/>
            <a:r>
              <a:rPr lang="en-US" smtClean="0"/>
              <a:t>Pauling stressed the importance of</a:t>
            </a:r>
            <a:r>
              <a:rPr lang="en-US" baseline="0" smtClean="0"/>
              <a:t> exploring</a:t>
            </a:r>
            <a:r>
              <a:rPr lang="en-US" smtClean="0"/>
              <a:t> </a:t>
            </a:r>
            <a:r>
              <a:rPr lang="en-US" dirty="0" smtClean="0"/>
              <a:t>multiple alternative ideas, approaches, </a:t>
            </a:r>
            <a:r>
              <a:rPr lang="en-US" smtClean="0"/>
              <a:t>solution </a:t>
            </a:r>
            <a:r>
              <a:rPr lang="en-US" smtClean="0"/>
              <a:t>strategies in science.</a:t>
            </a:r>
            <a:r>
              <a:rPr lang="en-US" baseline="0" smtClean="0"/>
              <a:t> </a:t>
            </a:r>
            <a:endParaRPr lang="en-US" dirty="0" smtClean="0"/>
          </a:p>
          <a:p>
            <a:pPr eaLnBrk="1" hangingPunct="1"/>
            <a:endParaRPr lang="en-US" smtClean="0"/>
          </a:p>
          <a:p>
            <a:pPr eaLnBrk="1" hangingPunct="1"/>
            <a:r>
              <a:rPr lang="en-US" smtClean="0"/>
              <a:t>The</a:t>
            </a:r>
            <a:r>
              <a:rPr lang="en-US" baseline="0" smtClean="0"/>
              <a:t> same is true in product design.</a:t>
            </a:r>
            <a:endParaRPr lang="en-US" dirty="0" smtClean="0"/>
          </a:p>
          <a:p>
            <a:pPr eaLnBrk="1" hangingPunct="1"/>
            <a:r>
              <a:rPr lang="en-US" dirty="0" smtClean="0"/>
              <a:t>There are three specific ways in which construction of multiple alternatives is important in design:</a:t>
            </a:r>
          </a:p>
        </p:txBody>
      </p:sp>
      <p:sp>
        <p:nvSpPr>
          <p:cNvPr id="79875" name="Slide Number Placeholder 3"/>
          <p:cNvSpPr>
            <a:spLocks noGrp="1"/>
          </p:cNvSpPr>
          <p:nvPr>
            <p:ph type="sldNum" sz="quarter" idx="5"/>
          </p:nvPr>
        </p:nvSpPr>
        <p:spPr>
          <a:noFill/>
        </p:spPr>
        <p:txBody>
          <a:bodyPr/>
          <a:lstStyle/>
          <a:p>
            <a:fld id="{6BEA11A7-EE2E-4EDF-A16F-FC712827AD3F}" type="slidenum">
              <a:rPr lang="ko-KR" altLang="en-US" smtClean="0"/>
              <a:pPr/>
              <a:t>2</a:t>
            </a:fld>
            <a:endParaRPr lang="en-US" altLang="ko-K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a:t>
            </a:r>
            <a:r>
              <a:rPr lang="en-US" baseline="0" smtClean="0"/>
              <a:t>. </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Users can switch between alternatives using the buttons above the canvas</a:t>
            </a:r>
            <a:endParaRPr lang="en-US" smtClean="0"/>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Users </a:t>
            </a:r>
            <a:r>
              <a:rPr lang="en-US" baseline="0" dirty="0" smtClean="0"/>
              <a:t>can check variables to assign the variables to control widgets</a:t>
            </a:r>
            <a:r>
              <a:rPr lang="en-US" baseline="0" smtClean="0"/>
              <a:t>. </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The </a:t>
            </a:r>
            <a:r>
              <a:rPr lang="en-US" baseline="0" dirty="0" smtClean="0"/>
              <a:t>layout of the control widget area mirrors the physical layout of the supported external controller.</a:t>
            </a:r>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this</a:t>
            </a:r>
            <a:r>
              <a:rPr lang="en-US" baseline="0" smtClean="0"/>
              <a:t> video clip, you can see how a designer might rapidly try interaction and visualization alternatives in Juxtapose:</a:t>
            </a:r>
          </a:p>
          <a:p>
            <a:r>
              <a:rPr lang="en-US" baseline="0" smtClean="0"/>
              <a:t>She creates an alternative tab to create a code duplicate, and unchecks linked edit to perform local changes. She thenexecutes both alternatives and can modify variables in her program that Juxtapose automatically extracted through a GUI interface or a physical controller.</a:t>
            </a:r>
          </a:p>
          <a:p>
            <a:endParaRPr lang="en-US"/>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25</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z="1200" kern="1200" baseline="0" dirty="0" smtClean="0">
                <a:solidFill>
                  <a:schemeClr val="tx1"/>
                </a:solidFill>
                <a:latin typeface="Neutra Text" pitchFamily="50" charset="0"/>
                <a:ea typeface="+mn-ea"/>
                <a:cs typeface="+mn-cs"/>
              </a:rPr>
              <a:t>We conducted a summary suability evaluation in our lab with 18 participants. Sessions lasted 75-90 minutes.</a:t>
            </a:r>
          </a:p>
          <a:p>
            <a:r>
              <a:rPr lang="en-US" sz="1200" kern="1200" baseline="0" dirty="0" smtClean="0">
                <a:solidFill>
                  <a:schemeClr val="tx1"/>
                </a:solidFill>
                <a:latin typeface="Neutra Text" pitchFamily="50" charset="0"/>
                <a:ea typeface="+mn-ea"/>
                <a:cs typeface="+mn-cs"/>
              </a:rPr>
              <a:t>All participants had at least a working knowledge of procedural programming (10 were computer science majors), although some had had little experience with writing ActionScript code.</a:t>
            </a:r>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26</a:t>
            </a:fld>
            <a:endParaRPr lang="en-US" altLang="ko-KR" sz="1200" b="0">
              <a:ea typeface="굴림" pitchFamily="34"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z="1200" kern="1200" baseline="0" smtClean="0">
                <a:solidFill>
                  <a:schemeClr val="tx1"/>
                </a:solidFill>
                <a:latin typeface="Neutra Text" pitchFamily="50" charset="0"/>
                <a:ea typeface="+mn-ea"/>
                <a:cs typeface="+mn-cs"/>
              </a:rPr>
              <a:t>A matching task provided </a:t>
            </a:r>
            <a:r>
              <a:rPr lang="en-US" sz="1200" kern="1200" baseline="0" dirty="0" smtClean="0">
                <a:solidFill>
                  <a:schemeClr val="tx1"/>
                </a:solidFill>
                <a:latin typeface="Neutra Text" pitchFamily="50" charset="0"/>
                <a:ea typeface="+mn-ea"/>
                <a:cs typeface="+mn-cs"/>
              </a:rPr>
              <a:t>participants with code that recursively draws a tree. Participants were asked to adjust four parameters of the tree drawing routine to match four specific tree shapes given in the </a:t>
            </a:r>
            <a:r>
              <a:rPr lang="en-US" sz="1200" kern="1200" baseline="0" smtClean="0">
                <a:solidFill>
                  <a:schemeClr val="tx1"/>
                </a:solidFill>
                <a:latin typeface="Neutra Text" pitchFamily="50" charset="0"/>
                <a:ea typeface="+mn-ea"/>
                <a:cs typeface="+mn-cs"/>
              </a:rPr>
              <a:t>task </a:t>
            </a:r>
            <a:r>
              <a:rPr lang="en-US" sz="1200" kern="1200" baseline="0" smtClean="0">
                <a:solidFill>
                  <a:schemeClr val="tx1"/>
                </a:solidFill>
                <a:latin typeface="Neutra Text" pitchFamily="50" charset="0"/>
                <a:ea typeface="+mn-ea"/>
                <a:cs typeface="+mn-cs"/>
              </a:rPr>
              <a:t>description.For </a:t>
            </a:r>
            <a:r>
              <a:rPr lang="en-US" sz="1200" kern="1200" baseline="0" dirty="0" smtClean="0">
                <a:solidFill>
                  <a:schemeClr val="tx1"/>
                </a:solidFill>
                <a:latin typeface="Neutra Text" pitchFamily="50" charset="0"/>
                <a:ea typeface="+mn-ea"/>
                <a:cs typeface="+mn-cs"/>
              </a:rPr>
              <a:t>two trees, this task was accomplished using the full Juxtapose interface. For the other two, participants were given the same editor without the possibility of creating alternatives or tuning variables</a:t>
            </a:r>
          </a:p>
          <a:p>
            <a:r>
              <a:rPr lang="en-US" sz="1200" kern="1200" baseline="0" dirty="0" smtClean="0">
                <a:solidFill>
                  <a:schemeClr val="tx1"/>
                </a:solidFill>
                <a:latin typeface="Neutra Text" pitchFamily="50" charset="0"/>
                <a:ea typeface="+mn-ea"/>
                <a:cs typeface="+mn-cs"/>
              </a:rPr>
              <a:t>at runtime. Order of assignment between Juxtapose and control conditions was counterbalanced and a random tree order was generated for each participant.</a:t>
            </a:r>
            <a:endParaRPr lang="en-US" dirty="0" smtClean="0"/>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27</a:t>
            </a:fld>
            <a:endParaRPr lang="en-US" altLang="ko-KR" sz="1200" b="0">
              <a:ea typeface="굴림" pitchFamily="34" charset="-12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28</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29</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fld id="{D1E428B8-08D0-4411-B186-F9DE9E0CCB54}" type="slidenum">
              <a:rPr lang="ko-KR" altLang="en-US" smtClean="0"/>
              <a:pPr/>
              <a:t>3</a:t>
            </a:fld>
            <a:endParaRPr lang="en-US" altLang="ko-K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Reason for the speedup: 24 fold increase in the number of parameters explored.</a:t>
            </a:r>
          </a:p>
          <a:p>
            <a:r>
              <a:rPr lang="en-US" dirty="0" smtClean="0"/>
              <a:t>So not only were our</a:t>
            </a:r>
            <a:r>
              <a:rPr lang="en-US" baseline="0" dirty="0" smtClean="0"/>
              <a:t> subjects faster, but they also explored significantly more parts of the design space.</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30</a:t>
            </a:fld>
            <a:endParaRPr lang="en-US" altLang="ko-K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31</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z="1200" kern="1200" baseline="0" smtClean="0">
                <a:solidFill>
                  <a:schemeClr val="tx1"/>
                </a:solidFill>
                <a:latin typeface="Neutra Text" pitchFamily="50" charset="0"/>
                <a:ea typeface="+mn-ea"/>
                <a:cs typeface="+mn-cs"/>
              </a:rPr>
              <a:t>In </a:t>
            </a:r>
            <a:r>
              <a:rPr lang="en-US" sz="1200" kern="1200" baseline="0" smtClean="0">
                <a:solidFill>
                  <a:schemeClr val="tx1"/>
                </a:solidFill>
                <a:latin typeface="Neutra Text" pitchFamily="50" charset="0"/>
                <a:ea typeface="+mn-ea"/>
                <a:cs typeface="+mn-cs"/>
              </a:rPr>
              <a:t>our open-ended design task, participants </a:t>
            </a:r>
            <a:r>
              <a:rPr lang="en-US" sz="1200" kern="1200" baseline="0" dirty="0" smtClean="0">
                <a:solidFill>
                  <a:schemeClr val="tx1"/>
                </a:solidFill>
                <a:latin typeface="Neutra Text" pitchFamily="50" charset="0"/>
                <a:ea typeface="+mn-ea"/>
                <a:cs typeface="+mn-cs"/>
              </a:rPr>
              <a:t>were provided with a</a:t>
            </a:r>
          </a:p>
          <a:p>
            <a:r>
              <a:rPr lang="en-US" sz="1200" kern="1200" baseline="0" dirty="0" smtClean="0">
                <a:solidFill>
                  <a:schemeClr val="tx1"/>
                </a:solidFill>
                <a:latin typeface="Neutra Text" pitchFamily="50" charset="0"/>
                <a:ea typeface="+mn-ea"/>
                <a:cs typeface="+mn-cs"/>
              </a:rPr>
              <a:t>working ActionScript program that loaded </a:t>
            </a:r>
            <a:r>
              <a:rPr lang="en-US" sz="1200" kern="1200" baseline="0" smtClean="0">
                <a:solidFill>
                  <a:schemeClr val="tx1"/>
                </a:solidFill>
                <a:latin typeface="Neutra Text" pitchFamily="50" charset="0"/>
                <a:ea typeface="+mn-ea"/>
                <a:cs typeface="+mn-cs"/>
              </a:rPr>
              <a:t>a </a:t>
            </a:r>
            <a:r>
              <a:rPr lang="en-US" sz="1200" kern="1200" baseline="0" smtClean="0">
                <a:solidFill>
                  <a:schemeClr val="tx1"/>
                </a:solidFill>
                <a:latin typeface="Neutra Text" pitchFamily="50" charset="0"/>
                <a:ea typeface="+mn-ea"/>
                <a:cs typeface="+mn-cs"/>
              </a:rPr>
              <a:t>multi-layer map, as seen in the video. Participants</a:t>
            </a:r>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were given 30 minutes to create two map navigation alternatives for a </a:t>
            </a:r>
            <a:r>
              <a:rPr lang="en-US" sz="1200" kern="1200" baseline="0" dirty="0" err="1" smtClean="0">
                <a:solidFill>
                  <a:schemeClr val="tx1"/>
                </a:solidFill>
                <a:latin typeface="Neutra Text" pitchFamily="50" charset="0"/>
                <a:ea typeface="+mn-ea"/>
                <a:cs typeface="+mn-cs"/>
              </a:rPr>
              <a:t>hpyothetical</a:t>
            </a:r>
            <a:r>
              <a:rPr lang="en-US" sz="1200" kern="1200" baseline="0" dirty="0" smtClean="0">
                <a:solidFill>
                  <a:schemeClr val="tx1"/>
                </a:solidFill>
                <a:latin typeface="Neutra Text" pitchFamily="50" charset="0"/>
                <a:ea typeface="+mn-ea"/>
                <a:cs typeface="+mn-cs"/>
              </a:rPr>
              <a:t> GPS unit – one suitable for pedestrians, and one for drivers.</a:t>
            </a:r>
          </a:p>
          <a:p>
            <a:r>
              <a:rPr lang="en-US" sz="1200" kern="1200" baseline="0" dirty="0" smtClean="0">
                <a:solidFill>
                  <a:schemeClr val="tx1"/>
                </a:solidFill>
                <a:latin typeface="Neutra Text" pitchFamily="50" charset="0"/>
                <a:ea typeface="+mn-ea"/>
                <a:cs typeface="+mn-cs"/>
              </a:rPr>
              <a:t>Participants had to modify and add to the source to either hardcode design decisions into the source code, explore code changes through alternatives, or to set up </a:t>
            </a:r>
            <a:r>
              <a:rPr lang="en-US" sz="1200" kern="1200" baseline="0" smtClean="0">
                <a:solidFill>
                  <a:schemeClr val="tx1"/>
                </a:solidFill>
                <a:latin typeface="Neutra Text" pitchFamily="50" charset="0"/>
                <a:ea typeface="+mn-ea"/>
                <a:cs typeface="+mn-cs"/>
              </a:rPr>
              <a:t>tunable </a:t>
            </a:r>
            <a:r>
              <a:rPr lang="en-US" sz="1200" kern="1200" baseline="0" smtClean="0">
                <a:solidFill>
                  <a:schemeClr val="tx1"/>
                </a:solidFill>
                <a:latin typeface="Neutra Text" pitchFamily="50" charset="0"/>
                <a:ea typeface="+mn-ea"/>
                <a:cs typeface="+mn-cs"/>
              </a:rPr>
              <a:t>parameters.</a:t>
            </a:r>
            <a:endParaRPr lang="en-US" sz="1200" kern="1200" baseline="0" dirty="0" smtClean="0">
              <a:solidFill>
                <a:schemeClr val="tx1"/>
              </a:solidFill>
              <a:latin typeface="Neutra Text" pitchFamily="50" charset="0"/>
              <a:ea typeface="+mn-ea"/>
              <a:cs typeface="+mn-cs"/>
            </a:endParaRPr>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32</a:t>
            </a:fld>
            <a:endParaRPr lang="en-US" altLang="ko-KR" sz="1200" b="0">
              <a:ea typeface="굴림" pitchFamily="34"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dirty="0" smtClean="0"/>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33</a:t>
            </a:fld>
            <a:endParaRPr lang="en-US" altLang="ko-KR" sz="1200" b="0">
              <a:ea typeface="굴림" pitchFamily="34" charset="-12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baseline="0" smtClean="0"/>
              <a:t> </a:t>
            </a:r>
            <a:endParaRPr lang="en-US" dirty="0" smtClean="0"/>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34</a:t>
            </a:fld>
            <a:endParaRPr lang="en-US" altLang="ko-KR" sz="1200" b="0">
              <a:ea typeface="굴림" pitchFamily="34" charset="-12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mtClean="0"/>
              <a:t>One</a:t>
            </a:r>
            <a:r>
              <a:rPr lang="en-US" sz="1200" baseline="0" smtClean="0"/>
              <a:t> design response to the study was to </a:t>
            </a:r>
            <a:r>
              <a:rPr lang="en-US" sz="1200" smtClean="0"/>
              <a:t>add dynamic projection of parameter names </a:t>
            </a:r>
            <a:r>
              <a:rPr lang="en-US" sz="1200" baseline="0" smtClean="0"/>
              <a:t>onto </a:t>
            </a:r>
            <a:r>
              <a:rPr lang="en-US" sz="1200" baseline="0" smtClean="0"/>
              <a:t>the </a:t>
            </a:r>
            <a:r>
              <a:rPr lang="en-US" sz="1200" baseline="0" smtClean="0"/>
              <a:t>physical control </a:t>
            </a:r>
            <a:r>
              <a:rPr lang="en-US" sz="1200" baseline="0" dirty="0" smtClean="0"/>
              <a:t>interface. In our prototype, we use a projector  mounted above the mixer</a:t>
            </a:r>
            <a:r>
              <a:rPr lang="en-US" sz="1200" baseline="0" smtClean="0"/>
              <a:t>. </a:t>
            </a:r>
            <a:endParaRPr lang="en-US" sz="1200" baseline="0" smtClean="0"/>
          </a:p>
          <a:p>
            <a:endParaRPr lang="en-US" sz="1200" baseline="0" dirty="0" smtClean="0"/>
          </a:p>
          <a:p>
            <a:r>
              <a:rPr lang="en-US" sz="1200" baseline="0" smtClean="0"/>
              <a:t>For </a:t>
            </a:r>
            <a:r>
              <a:rPr lang="en-US" sz="1200" baseline="0" smtClean="0"/>
              <a:t>the case when no external hardware is availabe, </a:t>
            </a:r>
            <a:r>
              <a:rPr lang="en-US" sz="1200" baseline="0" dirty="0" smtClean="0"/>
              <a:t>we are currently improving the layout of control </a:t>
            </a:r>
            <a:r>
              <a:rPr lang="en-US" sz="1200" baseline="0" smtClean="0"/>
              <a:t>widgets</a:t>
            </a:r>
            <a:r>
              <a:rPr lang="en-US" sz="1200" baseline="0" smtClean="0"/>
              <a:t>.</a:t>
            </a:r>
          </a:p>
          <a:p>
            <a:endParaRPr lang="en-US" sz="1200" baseline="0" smtClean="0"/>
          </a:p>
          <a:p>
            <a:r>
              <a:rPr lang="en-US" sz="1200" baseline="0" smtClean="0"/>
              <a:t>We are also extending Juxtapose for authoring mobile applications and embedded interaction code on microcontrollers. In these two domains, the cost of making and testing changes is significantly higher than in standard GUI development, so tools like Juxtapose that enable fast iteration and exploration can present substantial benefits.</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35</a:t>
            </a:fld>
            <a:endParaRPr lang="en-US" altLang="ko-K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50D39F8E-18B6-4AF0-9DF7-193E6906EA07}" type="slidenum">
              <a:rPr lang="ko-KR" altLang="en-US" smtClean="0"/>
              <a:pPr/>
              <a:t>36</a:t>
            </a:fld>
            <a:endParaRPr lang="en-US" altLang="ko-KR"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r>
              <a:rPr lang="en-US" altLang="ja-JP" smtClean="0"/>
              <a:t>For more information on d.tools, please visit our web site. Thank you.</a:t>
            </a:r>
          </a:p>
          <a:p>
            <a:pPr eaLnBrk="1" hangingPunct="1"/>
            <a:endParaRPr lang="en-US" altLang="ja-JP"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37</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smtClean="0"/>
              <a:t>Second,discussing </a:t>
            </a:r>
            <a:r>
              <a:rPr lang="en-US" dirty="0" smtClean="0"/>
              <a:t>multiple </a:t>
            </a:r>
            <a:r>
              <a:rPr lang="en-US" smtClean="0"/>
              <a:t>prototypes </a:t>
            </a:r>
            <a:r>
              <a:rPr lang="en-US" smtClean="0"/>
              <a:t>allows </a:t>
            </a:r>
            <a:r>
              <a:rPr lang="en-US" dirty="0" smtClean="0"/>
              <a:t>project stakeholders </a:t>
            </a:r>
            <a:r>
              <a:rPr lang="en-US" b="1" dirty="0" smtClean="0"/>
              <a:t>to more effectively communicate </a:t>
            </a:r>
            <a:r>
              <a:rPr lang="en-US" dirty="0" smtClean="0"/>
              <a:t>their requirements. </a:t>
            </a:r>
          </a:p>
          <a:p>
            <a:pPr eaLnBrk="1" hangingPunct="1"/>
            <a:r>
              <a:rPr lang="en-US" dirty="0" smtClean="0"/>
              <a:t>Architect Michael </a:t>
            </a:r>
            <a:r>
              <a:rPr lang="en-US" dirty="0" err="1" smtClean="0"/>
              <a:t>Wilford</a:t>
            </a:r>
            <a:r>
              <a:rPr lang="en-US" dirty="0" smtClean="0"/>
              <a:t> created these alternative plans for a university campus for the purpose of scaffolding discussions with clients.</a:t>
            </a:r>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a:t>
            </a:fld>
            <a:endParaRPr lang="en-US" altLang="ko-K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has been shown to be important during </a:t>
            </a:r>
            <a:r>
              <a:rPr lang="en-US" b="1" baseline="0" dirty="0" smtClean="0"/>
              <a:t>testing</a:t>
            </a:r>
            <a:r>
              <a:rPr lang="en-US" baseline="0" dirty="0" smtClean="0"/>
              <a:t> of prototypes </a:t>
            </a:r>
            <a:r>
              <a:rPr lang="en-US" b="1" baseline="0" dirty="0" smtClean="0"/>
              <a:t>to keep </a:t>
            </a:r>
            <a:r>
              <a:rPr lang="en-US" b="1" baseline="0" smtClean="0"/>
              <a:t>participants </a:t>
            </a:r>
            <a:r>
              <a:rPr lang="en-US" b="1" baseline="0" smtClean="0"/>
              <a:t>honest</a:t>
            </a:r>
            <a:r>
              <a:rPr lang="en-US" baseline="0" smtClean="0"/>
              <a:t>: </a:t>
            </a:r>
            <a:r>
              <a:rPr lang="en-US" sz="1200" b="0" kern="1200" smtClean="0">
                <a:solidFill>
                  <a:schemeClr val="tx1"/>
                </a:solidFill>
                <a:latin typeface="Neutra Text" pitchFamily="50" charset="0"/>
                <a:ea typeface="+mn-ea"/>
                <a:cs typeface="+mn-cs"/>
              </a:rPr>
              <a:t>Tohidi </a:t>
            </a:r>
            <a:r>
              <a:rPr lang="en-US" sz="1200" b="0" kern="1200" dirty="0" smtClean="0">
                <a:solidFill>
                  <a:schemeClr val="tx1"/>
                </a:solidFill>
                <a:latin typeface="Neutra Text" pitchFamily="50" charset="0"/>
                <a:ea typeface="+mn-ea"/>
                <a:cs typeface="+mn-cs"/>
              </a:rPr>
              <a:t>et al showed,</a:t>
            </a:r>
            <a:r>
              <a:rPr lang="en-US" sz="1200" b="0" kern="1200" baseline="0" dirty="0" smtClean="0">
                <a:solidFill>
                  <a:schemeClr val="tx1"/>
                </a:solidFill>
                <a:latin typeface="Neutra Text" pitchFamily="50" charset="0"/>
                <a:ea typeface="+mn-ea"/>
                <a:cs typeface="+mn-cs"/>
              </a:rPr>
              <a:t> among other things</a:t>
            </a:r>
            <a:r>
              <a:rPr lang="en-US" sz="1200" b="0" kern="1200" baseline="0" smtClean="0">
                <a:solidFill>
                  <a:schemeClr val="tx1"/>
                </a:solidFill>
                <a:latin typeface="Neutra Text" pitchFamily="50" charset="0"/>
                <a:ea typeface="+mn-ea"/>
                <a:cs typeface="+mn-cs"/>
              </a:rPr>
              <a:t>, </a:t>
            </a:r>
            <a:r>
              <a:rPr lang="en-US" sz="1200" b="0" kern="1200" baseline="0" smtClean="0">
                <a:solidFill>
                  <a:schemeClr val="tx1"/>
                </a:solidFill>
                <a:latin typeface="Neutra Text" pitchFamily="50" charset="0"/>
                <a:ea typeface="+mn-ea"/>
                <a:cs typeface="+mn-cs"/>
              </a:rPr>
              <a:t>that</a:t>
            </a:r>
            <a:r>
              <a:rPr lang="en-US" sz="1200" b="0" kern="1200" baseline="0" dirty="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Participants </a:t>
            </a:r>
            <a:r>
              <a:rPr lang="en-US" sz="1200" kern="1200" dirty="0" smtClean="0">
                <a:solidFill>
                  <a:schemeClr val="tx1"/>
                </a:solidFill>
                <a:latin typeface="Neutra Text" pitchFamily="50" charset="0"/>
                <a:ea typeface="+mn-ea"/>
                <a:cs typeface="+mn-cs"/>
              </a:rPr>
              <a:t>exposed to alternative designs will be less pressured to be positive, expressing fewer positive comments than those who only see one.</a:t>
            </a:r>
          </a:p>
          <a:p>
            <a:endParaRPr lang="en-US" baseline="0" dirty="0" smtClean="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5</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Despite the importance of</a:t>
            </a:r>
            <a:r>
              <a:rPr lang="en-US" baseline="0" dirty="0" smtClean="0"/>
              <a:t> constructing alternatives, h</a:t>
            </a:r>
            <a:r>
              <a:rPr lang="en-US" dirty="0" smtClean="0"/>
              <a:t>istorically, design tools for user interfaces have focused on the design of </a:t>
            </a:r>
            <a:r>
              <a:rPr lang="en-US" b="1" i="1" dirty="0" smtClean="0"/>
              <a:t>single </a:t>
            </a:r>
            <a:r>
              <a:rPr lang="en-US" b="1" dirty="0" smtClean="0"/>
              <a:t>artifacts.</a:t>
            </a:r>
            <a:r>
              <a:rPr lang="en-US" dirty="0" smtClean="0"/>
              <a:t> (click)</a:t>
            </a:r>
          </a:p>
          <a:p>
            <a:pPr algn="l"/>
            <a:r>
              <a:rPr lang="en-US" dirty="0" smtClean="0"/>
              <a:t>The notable exception</a:t>
            </a:r>
            <a:r>
              <a:rPr lang="en-US" baseline="0" dirty="0" smtClean="0"/>
              <a:t> </a:t>
            </a:r>
            <a:r>
              <a:rPr lang="en-US" dirty="0" smtClean="0"/>
              <a:t>is </a:t>
            </a:r>
            <a:r>
              <a:rPr lang="en-US" smtClean="0"/>
              <a:t>Michael </a:t>
            </a:r>
            <a:r>
              <a:rPr lang="en-US" smtClean="0"/>
              <a:t>Terry’s work </a:t>
            </a:r>
            <a:r>
              <a:rPr lang="en-US" dirty="0" smtClean="0"/>
              <a:t>for supporting exploration of alternatives within graphics programs.</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6</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compare such interaction designs side by side</a:t>
            </a:r>
            <a:r>
              <a:rPr lang="en-US" smtClean="0"/>
              <a:t>. </a:t>
            </a:r>
            <a:endParaRPr lang="en-US" dirty="0" smtClean="0"/>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Programming interactions involvesworking with two distinct representations: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work on Juxtapose enables designers to interactively create and manipulate multiple alternatives of programmed interactive behaviors.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eaLnBrk="0" hangingPunct="0">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eaLnBrk="0" hangingPunct="0"/>
            <a:r>
              <a:rPr lang="en-US" altLang="ko-KR" sz="2800" b="0">
                <a:latin typeface="Neutra Text SC" pitchFamily="50" charset="0"/>
                <a:ea typeface="굴림" pitchFamily="34" charset="-127"/>
              </a:rPr>
              <a:t>stanford hci group</a:t>
            </a:r>
            <a:r>
              <a:rPr lang="en-US" altLang="ko-KR" sz="2800" b="0">
                <a:latin typeface="MS PGothic" charset="-128"/>
                <a:ea typeface="굴림" pitchFamily="34" charset="-127"/>
              </a:rPr>
              <a:t> </a:t>
            </a:r>
            <a:r>
              <a:rPr lang="en-US" sz="2800" b="0">
                <a:solidFill>
                  <a:srgbClr val="B3051A"/>
                </a:solidFill>
                <a:latin typeface="MS PGothic" charset="-128"/>
              </a:rPr>
              <a:t>/</a:t>
            </a:r>
            <a:r>
              <a:rPr lang="en-US" sz="2800" b="0">
                <a:latin typeface="MS PGothic" charset="-128"/>
              </a:rPr>
              <a:t> </a:t>
            </a:r>
            <a:r>
              <a:rPr lang="en-US" sz="2800" b="0">
                <a:latin typeface="Neutra Text SC" pitchFamily="50" charset="0"/>
              </a:rPr>
              <a:t>2008</a:t>
            </a:r>
            <a:endParaRPr lang="en-US" altLang="ko-KR" sz="2800" b="0">
              <a:latin typeface="Neutra Text SC" pitchFamily="50" charset="0"/>
              <a:ea typeface="굴림" pitchFamily="34" charset="-127"/>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eaLnBrk="0" hangingPunct="0">
              <a:spcBef>
                <a:spcPct val="50000"/>
              </a:spcBef>
              <a:defRPr/>
            </a:pPr>
            <a:r>
              <a:rPr lang="en-US" sz="2100" b="0"/>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1BA404C-FDAD-4624-971B-D5B3657192B1}" type="slidenum">
              <a:rPr lang="ko-KR" altLang="en-US"/>
              <a:pPr>
                <a:defRPr/>
              </a:pPr>
              <a:t>‹#›</a:t>
            </a:fld>
            <a:endParaRPr lang="en-US" altLang="ko-K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97C60D3-22C7-4DC7-B95D-57798E5BF62A}" type="slidenum">
              <a:rPr lang="ko-KR" altLang="en-US"/>
              <a:pPr>
                <a:defRPr/>
              </a:pPr>
              <a:t>‹#›</a:t>
            </a:fld>
            <a:endParaRPr lang="en-US" altLang="ko-K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39A3CDD-3FE3-48FD-9B30-394A1A544C04}" type="slidenum">
              <a:rPr lang="ko-KR" altLang="en-US"/>
              <a:pPr>
                <a:defRPr/>
              </a:pPr>
              <a:t>‹#›</a:t>
            </a:fld>
            <a:endParaRPr lang="en-US" altLang="ko-K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4194A590-2E60-4810-9F0D-66C3C520C0F1}" type="slidenum">
              <a:rPr lang="ko-KR" altLang="en-US"/>
              <a:pPr>
                <a:defRPr/>
              </a:pPr>
              <a:t>‹#›</a:t>
            </a:fld>
            <a:endParaRPr lang="en-US" altLang="ko-K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2DB2B1EF-58A9-431D-8384-77FF13BA4ECE}" type="slidenum">
              <a:rPr lang="ko-KR" altLang="en-US"/>
              <a:pPr>
                <a:defRPr/>
              </a:pPr>
              <a:t>‹#›</a:t>
            </a:fld>
            <a:endParaRPr lang="en-US" altLang="ko-K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68FF1722-9F37-4E6D-9976-2102FF26336C}" type="slidenum">
              <a:rPr lang="ko-KR" altLang="en-US"/>
              <a:pPr>
                <a:defRPr/>
              </a:pPr>
              <a:t>‹#›</a:t>
            </a:fld>
            <a:endParaRPr lang="en-US" altLang="ko-K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C60EFA77-EEB4-4ABA-BD8C-3D07015413F5}" type="slidenum">
              <a:rPr lang="ko-KR" altLang="en-US"/>
              <a:pPr>
                <a:defRPr/>
              </a:pPr>
              <a:t>‹#›</a:t>
            </a:fld>
            <a:endParaRPr lang="en-US" altLang="ko-K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9B515630-FA44-4C64-980D-52F8569B42D7}" type="slidenum">
              <a:rPr lang="ko-KR" altLang="en-US"/>
              <a:pPr>
                <a:defRPr/>
              </a:pPr>
              <a:t>‹#›</a:t>
            </a:fld>
            <a:endParaRPr lang="en-US" altLang="ko-K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05627F80-C458-4B7C-90BB-299F32745D55}" type="slidenum">
              <a:rPr lang="ko-KR" altLang="en-US"/>
              <a:pPr>
                <a:defRPr/>
              </a:pPr>
              <a:t>‹#›</a:t>
            </a:fld>
            <a:endParaRPr lang="en-US" altLang="ko-K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33B7FADB-4ACD-4B7A-A80F-CD3995CC43B6}" type="slidenum">
              <a:rPr lang="ko-KR" altLang="en-US"/>
              <a:pPr>
                <a:defRPr/>
              </a:pPr>
              <a:t>‹#›</a:t>
            </a:fld>
            <a:endParaRPr lang="en-US" altLang="ko-K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9F24079F-A51D-42CD-A4DD-DCDDDEEA50CA}" type="slidenum">
              <a:rPr lang="ko-KR" altLang="en-US"/>
              <a:pPr>
                <a:defRPr/>
              </a:pPr>
              <a:t>‹#›</a:t>
            </a:fld>
            <a:endParaRPr lang="en-US" altLang="ko-K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437479E5-2B2D-43A8-A476-E3787DA5E20A}" type="slidenum">
              <a:rPr lang="ko-KR" altLang="en-US"/>
              <a:pPr>
                <a:defRPr/>
              </a:pPr>
              <a:t>‹#›</a:t>
            </a:fld>
            <a:endParaRPr lang="en-US" altLang="ko-K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C02FBC63-E00F-4192-9B79-3C8AABB224D3}" type="slidenum">
              <a:rPr lang="ko-KR" altLang="en-US"/>
              <a:pPr>
                <a:defRPr/>
              </a:pPr>
              <a:t>‹#›</a:t>
            </a:fld>
            <a:endParaRPr lang="en-US" altLang="ko-K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28F48916-B7E4-4B64-BD9B-ECC8F81234B6}" type="slidenum">
              <a:rPr lang="ko-KR" altLang="en-US"/>
              <a:pPr>
                <a:defRPr/>
              </a:pPr>
              <a:t>‹#›</a:t>
            </a:fld>
            <a:endParaRPr lang="en-US" altLang="ko-K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8C821EDD-2B58-405B-80D1-B9CED910240C}" type="slidenum">
              <a:rPr lang="ko-KR" altLang="en-US"/>
              <a:pPr>
                <a:defRPr/>
              </a:pPr>
              <a:t>‹#›</a:t>
            </a:fld>
            <a:endParaRPr lang="en-US" altLang="ko-K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5D082D3C-EB65-43DD-88F0-7BC3409F225B}" type="slidenum">
              <a:rPr lang="ko-KR" altLang="en-US"/>
              <a:pPr>
                <a:defRPr/>
              </a:pPr>
              <a:t>‹#›</a:t>
            </a:fld>
            <a:endParaRPr lang="en-US" altLang="ko-K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68CA2A9-91D4-46A9-B7AD-9AAE03E00464}" type="slidenum">
              <a:rPr lang="ko-KR" altLang="en-US"/>
              <a:pPr>
                <a:defRPr/>
              </a:pPr>
              <a:t>‹#›</a:t>
            </a:fld>
            <a:endParaRPr lang="en-US" altLang="ko-K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123A0E2-9440-4A5E-BE59-F62C7286EFCC}" type="slidenum">
              <a:rPr lang="ko-KR" altLang="en-US"/>
              <a:pPr>
                <a:defRPr/>
              </a:pPr>
              <a:t>‹#›</a:t>
            </a:fld>
            <a:endParaRPr lang="en-US" altLang="ko-K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71B7D7F-0F5C-41E0-A807-ADF9AEA64943}" type="slidenum">
              <a:rPr lang="ko-KR" altLang="en-US"/>
              <a:pPr>
                <a:defRPr/>
              </a:pPr>
              <a:t>‹#›</a:t>
            </a:fld>
            <a:endParaRPr lang="en-US" altLang="ko-K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2E0F78-69DB-460C-8820-8E6115C0CA6D}" type="slidenum">
              <a:rPr lang="ko-KR" altLang="en-US"/>
              <a:pPr>
                <a:defRPr/>
              </a:pPr>
              <a:t>‹#›</a:t>
            </a:fld>
            <a:endParaRPr lang="en-US" altLang="ko-K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A856E65-6404-4969-B057-7BB7367EC7D9}" type="slidenum">
              <a:rPr lang="ko-KR" altLang="en-US"/>
              <a:pPr>
                <a:defRPr/>
              </a:pPr>
              <a:t>‹#›</a:t>
            </a:fld>
            <a:endParaRPr lang="en-US" altLang="ko-K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86052" name="Rectangle 4"/>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983D93A1-17E3-4FB7-B630-6BF615D0696E}" type="slidenum">
              <a:rPr lang="ko-KR" altLang="en-US"/>
              <a:pPr>
                <a:defRPr/>
              </a:pPr>
              <a:t>‹#›</a:t>
            </a:fld>
            <a:endParaRPr lang="en-US" altLang="ko-KR"/>
          </a:p>
        </p:txBody>
      </p:sp>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37"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 id="2147483691" r:id="rId2"/>
    <p:sldLayoutId id="2147483690" r:id="rId3"/>
    <p:sldLayoutId id="2147483689" r:id="rId4"/>
    <p:sldLayoutId id="2147483688" r:id="rId5"/>
    <p:sldLayoutId id="2147483687" r:id="rId6"/>
    <p:sldLayoutId id="2147483686" r:id="rId7"/>
    <p:sldLayoutId id="2147483685" r:id="rId8"/>
    <p:sldLayoutId id="2147483684" r:id="rId9"/>
    <p:sldLayoutId id="2147483683" r:id="rId10"/>
    <p:sldLayoutId id="2147483682"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703" r:id="rId1"/>
    <p:sldLayoutId id="2147483702"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93"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49090" name="Rectangle 2"/>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BD60E6B1-4EB2-445D-8694-E27FFBE63D9F}" type="slidenum">
              <a:rPr lang="ko-KR" altLang="en-US"/>
              <a:pPr>
                <a:defRPr/>
              </a:pPr>
              <a:t>‹#›</a:t>
            </a:fld>
            <a:endParaRPr lang="en-US" altLang="ko-KR"/>
          </a:p>
        </p:txBody>
      </p:sp>
      <p:sp>
        <p:nvSpPr>
          <p:cNvPr id="37891"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7892"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14" r:id="rId1"/>
    <p:sldLayoutId id="2147483713"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704" r:id="rId11"/>
  </p:sldLayoutIdLst>
  <p:transition>
    <p:fade/>
  </p:transition>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0179"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717" r:id="rId9"/>
    <p:sldLayoutId id="2147483716" r:id="rId10"/>
    <p:sldLayoutId id="2147483715"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2467"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36" r:id="rId1"/>
    <p:sldLayoutId id="2147483735" r:id="rId2"/>
    <p:sldLayoutId id="2147483734" r:id="rId3"/>
    <p:sldLayoutId id="2147483733" r:id="rId4"/>
    <p:sldLayoutId id="2147483732" r:id="rId5"/>
    <p:sldLayoutId id="2147483731" r:id="rId6"/>
    <p:sldLayoutId id="2147483730" r:id="rId7"/>
    <p:sldLayoutId id="2147483729" r:id="rId8"/>
    <p:sldLayoutId id="2147483728" r:id="rId9"/>
    <p:sldLayoutId id="2147483727" r:id="rId10"/>
    <p:sldLayoutId id="214748372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file:///C:\Users\bjoern\Desktop\juxtapose-short.wmv"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3"/>
          <p:cNvSpPr txBox="1">
            <a:spLocks noChangeArrowheads="1"/>
          </p:cNvSpPr>
          <p:nvPr/>
        </p:nvSpPr>
        <p:spPr bwMode="auto">
          <a:xfrm>
            <a:off x="228600" y="6248400"/>
            <a:ext cx="5715000" cy="396875"/>
          </a:xfrm>
          <a:prstGeom prst="rect">
            <a:avLst/>
          </a:prstGeom>
          <a:solidFill>
            <a:srgbClr val="B20612">
              <a:alpha val="50195"/>
            </a:srgbClr>
          </a:solidFill>
          <a:ln w="9525">
            <a:noFill/>
            <a:miter lim="800000"/>
            <a:headEnd/>
            <a:tailEnd/>
          </a:ln>
        </p:spPr>
        <p:txBody>
          <a:bodyPr>
            <a:spAutoFit/>
          </a:bodyPr>
          <a:lstStyle/>
          <a:p>
            <a:pPr eaLnBrk="0" hangingPunct="0"/>
            <a:r>
              <a:rPr lang="en-US" altLang="ko-KR" sz="2000">
                <a:latin typeface="Neutra Text SC" pitchFamily="50" charset="0"/>
                <a:ea typeface="굴림" pitchFamily="34" charset="-127"/>
              </a:rPr>
              <a:t>stanford</a:t>
            </a:r>
            <a:r>
              <a:rPr lang="en-US" altLang="ko-KR" sz="2000">
                <a:ea typeface="굴림" pitchFamily="34" charset="-127"/>
              </a:rPr>
              <a:t> · 14 January 2008</a:t>
            </a:r>
          </a:p>
        </p:txBody>
      </p:sp>
      <p:sp>
        <p:nvSpPr>
          <p:cNvPr id="76802" name="Text Box 5"/>
          <p:cNvSpPr txBox="1">
            <a:spLocks noChangeArrowheads="1"/>
          </p:cNvSpPr>
          <p:nvPr/>
        </p:nvSpPr>
        <p:spPr bwMode="auto">
          <a:xfrm>
            <a:off x="157163" y="1600200"/>
            <a:ext cx="8986837" cy="1135063"/>
          </a:xfrm>
          <a:prstGeom prst="rect">
            <a:avLst/>
          </a:prstGeom>
          <a:solidFill>
            <a:srgbClr val="B20612">
              <a:alpha val="50195"/>
            </a:srgbClr>
          </a:solidFill>
          <a:ln w="9525">
            <a:noFill/>
            <a:miter lim="800000"/>
            <a:headEnd/>
            <a:tailEnd/>
          </a:ln>
        </p:spPr>
        <p:txBody>
          <a:bodyPr>
            <a:spAutoFit/>
          </a:bodyPr>
          <a:lstStyle/>
          <a:p>
            <a:pPr eaLnBrk="0" hangingPunct="0">
              <a:lnSpc>
                <a:spcPct val="90000"/>
              </a:lnSpc>
            </a:pPr>
            <a:r>
              <a:rPr lang="en-US" altLang="ko-KR" sz="4000">
                <a:ea typeface="굴림" pitchFamily="34" charset="-127"/>
              </a:rPr>
              <a:t>Designing Interface Alternatives</a:t>
            </a:r>
          </a:p>
          <a:p>
            <a:pPr eaLnBrk="0" hangingPunct="0">
              <a:lnSpc>
                <a:spcPct val="90000"/>
              </a:lnSpc>
            </a:pPr>
            <a:r>
              <a:rPr lang="en-US" altLang="ko-KR" sz="3600" b="0">
                <a:ea typeface="굴림" pitchFamily="34" charset="-127"/>
              </a:rPr>
              <a:t>with Parallel Exploration and Runtime Tuning</a:t>
            </a:r>
          </a:p>
        </p:txBody>
      </p:sp>
      <p:sp>
        <p:nvSpPr>
          <p:cNvPr id="76803"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76804" name="Text Box 11"/>
          <p:cNvSpPr txBox="1">
            <a:spLocks noChangeArrowheads="1"/>
          </p:cNvSpPr>
          <p:nvPr/>
        </p:nvSpPr>
        <p:spPr bwMode="auto">
          <a:xfrm>
            <a:off x="212725" y="3168650"/>
            <a:ext cx="231775" cy="366713"/>
          </a:xfrm>
          <a:prstGeom prst="rect">
            <a:avLst/>
          </a:prstGeom>
          <a:noFill/>
          <a:ln w="9525">
            <a:noFill/>
            <a:miter lim="800000"/>
            <a:headEnd/>
            <a:tailEnd/>
          </a:ln>
        </p:spPr>
        <p:txBody>
          <a:bodyPr wrap="none">
            <a:spAutoFit/>
          </a:bodyPr>
          <a:lstStyle/>
          <a:p>
            <a:pPr eaLnBrk="0" hangingPunct="0"/>
            <a:r>
              <a:rPr lang="de-DE" i="1"/>
              <a:t> </a:t>
            </a:r>
            <a:endParaRPr lang="en-US" i="1"/>
          </a:p>
        </p:txBody>
      </p:sp>
      <p:sp>
        <p:nvSpPr>
          <p:cNvPr id="76805" name="Text Box 12"/>
          <p:cNvSpPr txBox="1">
            <a:spLocks noChangeArrowheads="1"/>
          </p:cNvSpPr>
          <p:nvPr/>
        </p:nvSpPr>
        <p:spPr bwMode="auto">
          <a:xfrm>
            <a:off x="228600" y="5791200"/>
            <a:ext cx="3152775" cy="457200"/>
          </a:xfrm>
          <a:prstGeom prst="rect">
            <a:avLst/>
          </a:prstGeom>
          <a:noFill/>
          <a:ln w="9525">
            <a:noFill/>
            <a:miter lim="800000"/>
            <a:headEnd/>
            <a:tailEnd/>
          </a:ln>
        </p:spPr>
        <p:txBody>
          <a:bodyPr wrap="none">
            <a:spAutoFit/>
          </a:bodyPr>
          <a:lstStyle/>
          <a:p>
            <a:pPr eaLnBrk="0" hangingPunct="0"/>
            <a:r>
              <a:rPr lang="en-US" sz="2400" b="0" i="1"/>
              <a:t>bjoern@cs.stanford.edu</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0468"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2516"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64"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5" name="Rounded Rectangle 4"/>
          <p:cNvSpPr/>
          <p:nvPr/>
        </p:nvSpPr>
        <p:spPr bwMode="auto">
          <a:xfrm>
            <a:off x="5410200" y="533400"/>
            <a:ext cx="990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52400" y="838200"/>
            <a:ext cx="6553200" cy="4038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8007350" cy="4756150"/>
          </a:xfrm>
        </p:spPr>
        <p:txBody>
          <a:bodyPr/>
          <a:lstStyle/>
          <a:p>
            <a:pPr eaLnBrk="1" hangingPunct="1">
              <a:buFont typeface="Wingdings" pitchFamily="2" charset="2"/>
              <a:buNone/>
            </a:pPr>
            <a:r>
              <a:rPr lang="en-US" smtClean="0"/>
              <a:t>“The best way to have a good idea is to have lots of ideas</a:t>
            </a:r>
            <a:r>
              <a:rPr lang="en-US" i="1" smtClean="0"/>
              <a:t>.”</a:t>
            </a:r>
            <a:endParaRPr lang="en-US" smtClean="0"/>
          </a:p>
        </p:txBody>
      </p:sp>
      <p:sp>
        <p:nvSpPr>
          <p:cNvPr id="78851" name="Slide Number Placeholder 3"/>
          <p:cNvSpPr>
            <a:spLocks noGrp="1"/>
          </p:cNvSpPr>
          <p:nvPr>
            <p:ph type="sldNum" sz="quarter" idx="10"/>
          </p:nvPr>
        </p:nvSpPr>
        <p:spPr>
          <a:noFill/>
        </p:spPr>
        <p:txBody>
          <a:bodyPr/>
          <a:lstStyle/>
          <a:p>
            <a:fld id="{699D29EE-9103-4AAC-97F2-967D5538343E}" type="slidenum">
              <a:rPr lang="ko-KR" altLang="en-US" smtClean="0"/>
              <a:pPr/>
              <a:t>2</a:t>
            </a:fld>
            <a:endParaRPr lang="en-US" altLang="ko-KR" smtClean="0"/>
          </a:p>
        </p:txBody>
      </p:sp>
      <p:sp>
        <p:nvSpPr>
          <p:cNvPr id="78852" name="TextBox 4"/>
          <p:cNvSpPr txBox="1">
            <a:spLocks noChangeArrowheads="1"/>
          </p:cNvSpPr>
          <p:nvPr/>
        </p:nvSpPr>
        <p:spPr bwMode="auto">
          <a:xfrm>
            <a:off x="5910263" y="2844800"/>
            <a:ext cx="2547937" cy="584200"/>
          </a:xfrm>
          <a:prstGeom prst="rect">
            <a:avLst/>
          </a:prstGeom>
          <a:noFill/>
          <a:ln w="9525">
            <a:noFill/>
            <a:miter lim="800000"/>
            <a:headEnd/>
            <a:tailEnd/>
          </a:ln>
        </p:spPr>
        <p:txBody>
          <a:bodyPr wrap="none">
            <a:spAutoFit/>
          </a:bodyPr>
          <a:lstStyle/>
          <a:p>
            <a:pPr eaLnBrk="0" hangingPunct="0"/>
            <a:r>
              <a:rPr lang="en-US" sz="3200" b="0" i="1"/>
              <a:t>-Linus Pauling</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25</a:t>
            </a:fld>
            <a:endParaRPr lang="en-US" altLang="ko-KR"/>
          </a:p>
        </p:txBody>
      </p:sp>
      <p:pic>
        <p:nvPicPr>
          <p:cNvPr id="4" name="juxtapose-short.wmv">
            <a:hlinkClick r:id="" action="ppaction://media"/>
          </p:cNvPr>
          <p:cNvPicPr>
            <a:picLocks noRot="1" noChangeAspect="1"/>
          </p:cNvPicPr>
          <p:nvPr>
            <a:videoFile r:link="rId1"/>
          </p:nvPr>
        </p:nvPicPr>
        <p:blipFill>
          <a:blip r:embed="rId4"/>
          <a:stretch>
            <a:fillRect/>
          </a:stretch>
        </p:blipFill>
        <p:spPr>
          <a:xfrm>
            <a:off x="0" y="685801"/>
            <a:ext cx="9211733" cy="518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Evaluation</a:t>
            </a:r>
          </a:p>
        </p:txBody>
      </p:sp>
      <p:sp>
        <p:nvSpPr>
          <p:cNvPr id="201731" name="Content Placeholder 2"/>
          <p:cNvSpPr>
            <a:spLocks noGrp="1"/>
          </p:cNvSpPr>
          <p:nvPr>
            <p:ph idx="4294967295"/>
          </p:nvPr>
        </p:nvSpPr>
        <p:spPr/>
        <p:txBody>
          <a:bodyPr/>
          <a:lstStyle/>
          <a:p>
            <a:pPr eaLnBrk="1" hangingPunct="1"/>
            <a:r>
              <a:rPr lang="en-US" dirty="0" smtClean="0"/>
              <a:t>N=18, 12male, 6 female, ages 20-32, students</a:t>
            </a:r>
          </a:p>
          <a:p>
            <a:pPr eaLnBrk="1" hangingPunct="1"/>
            <a:r>
              <a:rPr lang="en-US" dirty="0" smtClean="0"/>
              <a:t>75-90 minute sessions, three tasks: warm-up, matching, designing map navigation</a:t>
            </a:r>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26</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Tree Matching Task</a:t>
            </a:r>
          </a:p>
        </p:txBody>
      </p:sp>
      <p:sp>
        <p:nvSpPr>
          <p:cNvPr id="201731" name="Content Placeholder 2"/>
          <p:cNvSpPr>
            <a:spLocks noGrp="1"/>
          </p:cNvSpPr>
          <p:nvPr>
            <p:ph idx="4294967295"/>
          </p:nvPr>
        </p:nvSpPr>
        <p:spPr/>
        <p:txBody>
          <a:bodyPr/>
          <a:lstStyle/>
          <a:p>
            <a:pPr eaLnBrk="1" hangingPunct="1">
              <a:buNone/>
            </a:pPr>
            <a:r>
              <a:rPr lang="en-US" sz="2800" dirty="0" smtClean="0"/>
              <a:t>Search in 4D parameter space. Given recursive drawing code </a:t>
            </a:r>
            <a:r>
              <a:rPr lang="en-US" sz="2800" dirty="0" err="1" smtClean="0"/>
              <a:t>code</a:t>
            </a:r>
            <a:r>
              <a:rPr lang="en-US" sz="2800" dirty="0" smtClean="0"/>
              <a:t>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27</a:t>
            </a:fld>
            <a:endParaRPr lang="en-US" altLang="ko-KR" sz="1200" b="0">
              <a:solidFill>
                <a:schemeClr val="accent2"/>
              </a:solidFill>
              <a:ea typeface="굴림" pitchFamily="34" charset="-127"/>
            </a:endParaRPr>
          </a:p>
        </p:txBody>
      </p:sp>
      <p:pic>
        <p:nvPicPr>
          <p:cNvPr id="292874" name="Picture 10"/>
          <p:cNvPicPr>
            <a:picLocks noChangeAspect="1" noChangeArrowheads="1"/>
          </p:cNvPicPr>
          <p:nvPr/>
        </p:nvPicPr>
        <p:blipFill>
          <a:blip r:embed="rId3">
            <a:clrChange>
              <a:clrFrom>
                <a:srgbClr val="3A4D62"/>
              </a:clrFrom>
              <a:clrTo>
                <a:srgbClr val="3A4D62">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943600" y="48006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71092" y="48498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590800" y="48006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914400" y="48006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28</a:t>
            </a:fld>
            <a:endParaRPr lang="en-US" altLang="ko-KR"/>
          </a:p>
        </p:txBody>
      </p:sp>
      <p:graphicFrame>
        <p:nvGraphicFramePr>
          <p:cNvPr id="3" name="Chart 2"/>
          <p:cNvGraphicFramePr/>
          <p:nvPr/>
        </p:nvGraphicFramePr>
        <p:xfrm>
          <a:off x="1066800" y="10668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76600" y="5943600"/>
            <a:ext cx="3448636" cy="369332"/>
          </a:xfrm>
          <a:prstGeom prst="rect">
            <a:avLst/>
          </a:prstGeom>
          <a:noFill/>
        </p:spPr>
        <p:txBody>
          <a:bodyPr wrap="none" rtlCol="0">
            <a:spAutoFit/>
          </a:bodyPr>
          <a:lstStyle/>
          <a:p>
            <a:r>
              <a:rPr lang="en-US" dirty="0" smtClean="0"/>
              <a:t> </a:t>
            </a:r>
            <a:r>
              <a:rPr lang="en-US" sz="1600" b="0" dirty="0" smtClean="0"/>
              <a:t>p&lt;0.001 (paired two-tailed Student’s t)</a:t>
            </a:r>
            <a:endParaRPr lang="en-US" b="0"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29</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E98ABBD4-D73B-468C-8170-67F9E01849E3}" type="slidenum">
              <a:rPr lang="ko-KR" altLang="en-US">
                <a:ea typeface="굴림" pitchFamily="34" charset="-127"/>
              </a:rPr>
              <a:pPr eaLnBrk="0" hangingPunct="0"/>
              <a:t>3</a:t>
            </a:fld>
            <a:endParaRPr lang="en-US" altLang="ko-KR">
              <a:ea typeface="굴림" pitchFamily="34" charset="-127"/>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eaLnBrk="0" hangingPunct="0"/>
            <a:r>
              <a:rPr lang="en-US">
                <a:solidFill>
                  <a:schemeClr val="bg1"/>
                </a:solidFill>
              </a:rPr>
              <a:t>Prototypes for the </a:t>
            </a:r>
          </a:p>
          <a:p>
            <a:pPr eaLnBrk="0" hangingPunct="0"/>
            <a:r>
              <a:rPr lang="en-US">
                <a:solidFill>
                  <a:schemeClr val="bg1"/>
                </a:solidFill>
              </a:rPr>
              <a:t>Microsoft mouse</a:t>
            </a:r>
          </a:p>
          <a:p>
            <a:pPr eaLnBrk="0" hangingPunct="0"/>
            <a:r>
              <a:rPr lang="en-US">
                <a:solidFill>
                  <a:schemeClr val="bg1"/>
                </a:solidFill>
              </a:rPr>
              <a:t>From Moggridge, </a:t>
            </a:r>
          </a:p>
          <a:p>
            <a:pPr eaLnBrk="0" hangingPunct="0"/>
            <a:r>
              <a:rPr lang="en-US">
                <a:solidFill>
                  <a:schemeClr val="bg1"/>
                </a:solidFill>
              </a:rPr>
              <a:t>Designing Interactions, Ch2</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30</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31</a:t>
            </a:fld>
            <a:endParaRPr lang="en-US" altLang="ko-KR"/>
          </a:p>
        </p:txBody>
      </p:sp>
      <p:graphicFrame>
        <p:nvGraphicFramePr>
          <p:cNvPr id="3" name="Chart 2"/>
          <p:cNvGraphicFramePr/>
          <p:nvPr/>
        </p:nvGraphicFramePr>
        <p:xfrm>
          <a:off x="685800" y="1143000"/>
          <a:ext cx="97536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Mapping Task</a:t>
            </a:r>
          </a:p>
        </p:txBody>
      </p:sp>
      <p:sp>
        <p:nvSpPr>
          <p:cNvPr id="201731" name="Content Placeholder 2"/>
          <p:cNvSpPr>
            <a:spLocks noGrp="1"/>
          </p:cNvSpPr>
          <p:nvPr>
            <p:ph idx="4294967295"/>
          </p:nvPr>
        </p:nvSpPr>
        <p:spPr/>
        <p:txBody>
          <a:bodyPr/>
          <a:lstStyle/>
          <a:p>
            <a:pPr eaLnBrk="1" hangingPunct="1">
              <a:buNone/>
            </a:pPr>
            <a:r>
              <a:rPr lang="en-US" sz="2800" dirty="0" smtClean="0"/>
              <a:t>Given </a:t>
            </a:r>
            <a:r>
              <a:rPr lang="en-US" sz="2800" dirty="0" err="1" smtClean="0"/>
              <a:t>Actionscript</a:t>
            </a:r>
            <a:r>
              <a:rPr lang="en-US" sz="2800" dirty="0" smtClean="0"/>
              <a:t> code that loads a multilayered map, develop navigation options for a handheld GPS prototype for pedestrians and car drivers. </a:t>
            </a:r>
          </a:p>
          <a:p>
            <a:pPr eaLnBrk="1" hangingPunct="1">
              <a:buNone/>
            </a:pPr>
            <a:endParaRPr lang="en-US" sz="2800" dirty="0" smtClean="0"/>
          </a:p>
          <a:p>
            <a:pPr eaLnBrk="1" hangingPunct="1">
              <a:buNone/>
            </a:pPr>
            <a:endParaRPr lang="en-US" sz="2800" dirty="0" smtClean="0"/>
          </a:p>
          <a:p>
            <a:pPr eaLnBrk="1" hangingPunct="1">
              <a:buNone/>
            </a:pPr>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32</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4294967295"/>
          </p:nvPr>
        </p:nvSpPr>
        <p:spPr/>
        <p:txBody>
          <a:bodyPr/>
          <a:lstStyle/>
          <a:p>
            <a:pPr eaLnBrk="1" hangingPunct="1"/>
            <a:r>
              <a:rPr lang="en-US" smtClean="0"/>
              <a:t>Conceptually, linked editing and tuning were well understood and applied by all </a:t>
            </a:r>
            <a:r>
              <a:rPr lang="en-US" smtClean="0"/>
              <a:t>participants</a:t>
            </a:r>
            <a:r>
              <a:rPr lang="en-US" smtClean="0"/>
              <a:t>.</a:t>
            </a:r>
          </a:p>
          <a:p>
            <a:pPr eaLnBrk="1" hangingPunct="1"/>
            <a:r>
              <a:rPr lang="en-US" smtClean="0"/>
              <a:t>Many commented positively on reduced iteration time.</a:t>
            </a:r>
            <a:endParaRPr lang="en-US" smtClean="0"/>
          </a:p>
          <a:p>
            <a:pPr eaLnBrk="1" hangingPunct="1"/>
            <a:r>
              <a:rPr lang="en-US" smtClean="0"/>
              <a:t>Alternative tabs were used as a lightweight versioning mechanism and starting point for code experiments.</a:t>
            </a:r>
            <a:endParaRPr lang="en-US" dirty="0" smtClean="0"/>
          </a:p>
          <a:p>
            <a:pPr eaLnBrk="1" hangingPunct="1">
              <a:buNone/>
            </a:pPr>
            <a:r>
              <a:rPr lang="en-US" dirty="0" smtClean="0"/>
              <a:t/>
            </a:r>
            <a:br>
              <a:rPr lang="en-US" dirty="0" smtClean="0"/>
            </a:br>
            <a:endParaRPr lang="en-US" dirty="0" smtClean="0"/>
          </a:p>
          <a:p>
            <a:pPr lvl="1" eaLnBrk="1" hangingPunct="1"/>
            <a:endParaRPr lang="en-US" sz="3200" dirty="0" smtClean="0"/>
          </a:p>
          <a:p>
            <a:pPr eaLnBrk="1" hangingPunct="1">
              <a:buNone/>
            </a:pPr>
            <a:endParaRPr lang="en-US" sz="3600" dirty="0" smtClean="0"/>
          </a:p>
          <a:p>
            <a:pPr eaLnBrk="1" hangingPunct="1"/>
            <a:endParaRPr lang="en-US" sz="36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33</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4294967295"/>
          </p:nvPr>
        </p:nvSpPr>
        <p:spPr/>
        <p:txBody>
          <a:bodyPr/>
          <a:lstStyle/>
          <a:p>
            <a:pPr eaLnBrk="1" hangingPunct="1"/>
            <a:r>
              <a:rPr lang="en-US" sz="2800" smtClean="0"/>
              <a:t>Areas </a:t>
            </a:r>
            <a:r>
              <a:rPr lang="en-US" sz="2800" dirty="0" smtClean="0"/>
              <a:t>for improvement:</a:t>
            </a:r>
          </a:p>
          <a:p>
            <a:pPr lvl="1" eaLnBrk="1" hangingPunct="1"/>
            <a:r>
              <a:rPr lang="en-US" smtClean="0"/>
              <a:t>Runtime </a:t>
            </a:r>
            <a:r>
              <a:rPr lang="en-US" smtClean="0"/>
              <a:t>changed should be reflected back in source code.</a:t>
            </a:r>
          </a:p>
          <a:p>
            <a:pPr lvl="1" eaLnBrk="1" hangingPunct="1"/>
            <a:r>
              <a:rPr lang="en-US" smtClean="0"/>
              <a:t>Additional callback functions are sometimes needed to update application state based on variable tuning.</a:t>
            </a:r>
          </a:p>
          <a:p>
            <a:pPr lvl="1" eaLnBrk="1" hangingPunct="1"/>
            <a:r>
              <a:rPr lang="en-US" smtClean="0"/>
              <a:t>Determining </a:t>
            </a:r>
            <a:r>
              <a:rPr lang="en-US" dirty="0" smtClean="0"/>
              <a:t>correspondence between GUI parameters and </a:t>
            </a:r>
            <a:r>
              <a:rPr lang="en-US" smtClean="0"/>
              <a:t>hardware </a:t>
            </a:r>
            <a:r>
              <a:rPr lang="en-US" smtClean="0"/>
              <a:t>sliders error-prone.</a:t>
            </a:r>
            <a:r>
              <a:rPr lang="en-US" dirty="0" smtClean="0"/>
              <a:t/>
            </a:r>
            <a:br>
              <a:rPr lang="en-US" dirty="0" smtClean="0"/>
            </a:br>
            <a:endParaRPr lang="en-US" dirty="0" smtClean="0"/>
          </a:p>
          <a:p>
            <a:pPr lvl="1" eaLnBrk="1" hangingPunct="1"/>
            <a:endParaRPr lang="en-US" dirty="0" smtClean="0"/>
          </a:p>
          <a:p>
            <a:pPr eaLnBrk="1" hangingPunct="1">
              <a:buNone/>
            </a:pPr>
            <a:endParaRPr lang="en-US" dirty="0" smtClean="0"/>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34</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1B7D7F-0F5C-41E0-A807-ADF9AEA64943}" type="slidenum">
              <a:rPr lang="ko-KR" altLang="en-US" smtClean="0"/>
              <a:pPr>
                <a:defRPr/>
              </a:pPr>
              <a:t>35</a:t>
            </a:fld>
            <a:endParaRPr lang="en-US" altLang="ko-KR"/>
          </a:p>
        </p:txBody>
      </p:sp>
      <p:pic>
        <p:nvPicPr>
          <p:cNvPr id="292866"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eaLnBrk="0" hangingPunct="0">
              <a:lnSpc>
                <a:spcPct val="90000"/>
              </a:lnSpc>
            </a:pPr>
            <a:r>
              <a:rPr lang="en-US" altLang="ko-KR" sz="4800" b="0">
                <a:ea typeface="굴림" pitchFamily="34" charset="-127"/>
              </a:rPr>
              <a:t>http://</a:t>
            </a:r>
            <a:r>
              <a:rPr lang="en-US" altLang="ko-KR" sz="4800">
                <a:ea typeface="굴림" pitchFamily="34" charset="-127"/>
              </a:rPr>
              <a:t>hci.stanford.edu</a:t>
            </a:r>
            <a:endParaRPr lang="en-US" altLang="ko-KR" sz="3200" b="0">
              <a:ea typeface="굴림" pitchFamily="34" charset="-127"/>
            </a:endParaRPr>
          </a:p>
        </p:txBody>
      </p:sp>
      <p:sp>
        <p:nvSpPr>
          <p:cNvPr id="164866" name="Arc 3"/>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0" y="978877"/>
            <a:ext cx="9144000" cy="488852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endParaRPr lang="en-US" smtClean="0"/>
          </a:p>
        </p:txBody>
      </p:sp>
      <p:sp>
        <p:nvSpPr>
          <p:cNvPr id="84994" name="Content Placeholder 2"/>
          <p:cNvSpPr>
            <a:spLocks noGrp="1"/>
          </p:cNvSpPr>
          <p:nvPr>
            <p:ph idx="1"/>
          </p:nvPr>
        </p:nvSpPr>
        <p:spPr/>
        <p:txBody>
          <a:bodyPr/>
          <a:lstStyle/>
          <a:p>
            <a:pPr eaLnBrk="1" hangingPunct="1">
              <a:buFontTx/>
              <a:buNone/>
            </a:pPr>
            <a:endParaRPr lang="en-US" smtClean="0"/>
          </a:p>
        </p:txBody>
      </p:sp>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a:t>
            </a:fld>
            <a:endParaRPr lang="en-US" altLang="ko-KR">
              <a:ea typeface="굴림" pitchFamily="34" charset="-127"/>
            </a:endParaRPr>
          </a:p>
        </p:txBody>
      </p:sp>
      <p:pic>
        <p:nvPicPr>
          <p:cNvPr id="84996" name="Picture 2"/>
          <p:cNvPicPr>
            <a:picLocks noChangeAspect="1" noChangeArrowheads="1"/>
          </p:cNvPicPr>
          <p:nvPr/>
        </p:nvPicPr>
        <p:blipFill>
          <a:blip r:embed="rId3"/>
          <a:srcRect b="10187"/>
          <a:stretch>
            <a:fillRect/>
          </a:stretch>
        </p:blipFill>
        <p:spPr bwMode="auto">
          <a:xfrm>
            <a:off x="219075" y="1295400"/>
            <a:ext cx="8924925" cy="4114800"/>
          </a:xfrm>
          <a:prstGeom prst="rect">
            <a:avLst/>
          </a:prstGeom>
          <a:noFill/>
          <a:ln w="9525">
            <a:noFill/>
            <a:miter lim="800000"/>
            <a:headEnd/>
            <a:tailEnd/>
          </a:ln>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5</a:t>
            </a:fld>
            <a:endParaRPr lang="en-US" altLang="ko-KR"/>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r>
              <a:rPr lang="en-US" dirty="0" err="1" smtClean="0"/>
              <a:t>Tohidi</a:t>
            </a:r>
            <a:r>
              <a:rPr lang="en-US" dirty="0" smtClean="0"/>
              <a:t> et al, CHI 2006</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srcRect/>
          <a:stretch>
            <a:fillRect/>
          </a:stretch>
        </p:blipFill>
        <p:spPr bwMode="auto">
          <a:xfrm>
            <a:off x="5410200" y="1524000"/>
            <a:ext cx="3200400" cy="37719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685801" y="1524000"/>
            <a:ext cx="3428999" cy="3606360"/>
          </a:xfrm>
          <a:prstGeom prst="rect">
            <a:avLst/>
          </a:prstGeom>
          <a:noFill/>
          <a:ln w="9525">
            <a:noFill/>
            <a:miter lim="800000"/>
            <a:headEnd/>
            <a:tailEnd/>
          </a:ln>
          <a:effectLst/>
        </p:spPr>
      </p:pic>
      <p:sp>
        <p:nvSpPr>
          <p:cNvPr id="7" name="TextBox 6"/>
          <p:cNvSpPr txBox="1"/>
          <p:nvPr/>
        </p:nvSpPr>
        <p:spPr>
          <a:xfrm>
            <a:off x="7162800" y="5257800"/>
            <a:ext cx="931730" cy="461665"/>
          </a:xfrm>
          <a:prstGeom prst="rect">
            <a:avLst/>
          </a:prstGeom>
          <a:noFill/>
        </p:spPr>
        <p:txBody>
          <a:bodyPr wrap="none" rtlCol="0">
            <a:spAutoFit/>
          </a:bodyPr>
          <a:lstStyle/>
          <a:p>
            <a:r>
              <a:rPr lang="en-US" sz="1200" dirty="0" smtClean="0"/>
              <a:t>Terry et al, </a:t>
            </a:r>
          </a:p>
          <a:p>
            <a:r>
              <a:rPr lang="en-US" sz="1200" dirty="0" smtClean="0"/>
              <a:t>CHI 2004</a:t>
            </a:r>
            <a:endParaRPr lang="en-US"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87405" name="Image" r:id="rId4" imgW="9333333" imgH="4038095" progId="">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284674" name="Image" r:id="rId4" imgW="9333333" imgH="4038095" progId="">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3369</TotalTime>
  <Words>1511</Words>
  <Application>Microsoft PowerPoint</Application>
  <PresentationFormat>On-screen Show (4:3)</PresentationFormat>
  <Paragraphs>154</Paragraphs>
  <Slides>37</Slides>
  <Notes>37</Notes>
  <HiddenSlides>0</HiddenSlides>
  <MMClips>1</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37</vt:i4>
      </vt:variant>
    </vt:vector>
  </HeadingPairs>
  <TitlesOfParts>
    <vt:vector size="51" baseType="lpstr">
      <vt:lpstr>Arial</vt:lpstr>
      <vt:lpstr>Neutra Text SC</vt:lpstr>
      <vt:lpstr>굴림</vt:lpstr>
      <vt:lpstr>Neutra Text</vt:lpstr>
      <vt:lpstr>Wingdings</vt:lpstr>
      <vt:lpstr>ＭＳ Ｐゴシック</vt:lpstr>
      <vt:lpstr>맑은 고딕</vt:lpstr>
      <vt:lpstr>1_Glass Layers</vt:lpstr>
      <vt:lpstr>Custom Design</vt:lpstr>
      <vt:lpstr>1_Custom Design</vt:lpstr>
      <vt:lpstr>2_Glass Layers</vt:lpstr>
      <vt:lpstr>2_Custom Design</vt:lpstr>
      <vt:lpstr>3_Custom Design</vt:lpstr>
      <vt:lpstr>Image</vt:lpstr>
      <vt:lpstr>Slide 1</vt:lpstr>
      <vt:lpstr>Slide 2</vt:lpstr>
      <vt:lpstr>Slide 3</vt:lpstr>
      <vt:lpstr>Slide 4</vt:lpstr>
      <vt:lpstr>Slide 5</vt:lpstr>
      <vt:lpstr>Slide 6</vt:lpstr>
      <vt:lpstr>Slide 7</vt:lpstr>
      <vt:lpstr>Slide 8</vt:lpstr>
      <vt:lpstr>Juxtapose</vt:lpstr>
      <vt:lpstr>Juxtapose</vt:lpstr>
      <vt:lpstr>Juxtapose</vt:lpstr>
      <vt:lpstr>Juxtapose</vt:lpstr>
      <vt:lpstr>Juxtapose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Evaluation</vt:lpstr>
      <vt:lpstr>Tree Matching Task</vt:lpstr>
      <vt:lpstr>Slide 28</vt:lpstr>
      <vt:lpstr>Slide 29</vt:lpstr>
      <vt:lpstr>Slide 30</vt:lpstr>
      <vt:lpstr>Slide 31</vt:lpstr>
      <vt:lpstr>Mapping Task</vt:lpstr>
      <vt:lpstr>Qualitative Results</vt:lpstr>
      <vt:lpstr>Qualitative Results</vt:lpstr>
      <vt:lpstr>Slide 35</vt:lpstr>
      <vt:lpstr>Slide 36</vt:lpstr>
      <vt:lpstr>Slide 37</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469</cp:revision>
  <dcterms:created xsi:type="dcterms:W3CDTF">2002-06-23T18:01:23Z</dcterms:created>
  <dcterms:modified xsi:type="dcterms:W3CDTF">2008-01-17T09:49:18Z</dcterms:modified>
</cp:coreProperties>
</file>