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s/slide136.xml" ContentType="application/vnd.openxmlformats-officedocument.presentationml.slide+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244.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notesSlides/notesSlide98.xml" ContentType="application/vnd.openxmlformats-officedocument.presentationml.notesSlide+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notesSlides/notesSlide54.xml" ContentType="application/vnd.openxmlformats-officedocument.presentationml.notes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theme/theme23.xml" ContentType="application/vnd.openxmlformats-officedocument.theme+xml"/>
  <Override PartName="/ppt/slides/slide79.xml" ContentType="application/vnd.openxmlformats-officedocument.presentationml.slide+xml"/>
  <Override PartName="/ppt/slides/slide127.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slides/slide130.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theme/theme14.xml" ContentType="application/vnd.openxmlformats-officedocument.them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s/slide118.xml" ContentType="application/vnd.openxmlformats-officedocument.presentationml.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Override2.xml" ContentType="application/vnd.openxmlformats-officedocument.themeOverride+xml"/>
  <Override PartName="/ppt/theme/theme19.xml" ContentType="application/vnd.openxmlformats-officedocument.theme+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Layouts/slideLayout206.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Override1.xml" ContentType="application/vnd.openxmlformats-officedocument.themeOverride+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Layouts/slideLayout230.xml" ContentType="application/vnd.openxmlformats-officedocument.presentationml.slideLayout+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24.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notesSlides/notesSlide7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1"/>
    <p:sldMasterId id="2147484346" r:id="rId2"/>
    <p:sldMasterId id="2147484370" r:id="rId3"/>
    <p:sldMasterId id="2147484382" r:id="rId4"/>
    <p:sldMasterId id="2147484394" r:id="rId5"/>
    <p:sldMasterId id="2147484407" r:id="rId6"/>
    <p:sldMasterId id="2147484579" r:id="rId7"/>
    <p:sldMasterId id="2147484591" r:id="rId8"/>
    <p:sldMasterId id="2147484615" r:id="rId9"/>
    <p:sldMasterId id="2147484630" r:id="rId10"/>
    <p:sldMasterId id="2147484643" r:id="rId11"/>
    <p:sldMasterId id="2147484655" r:id="rId12"/>
    <p:sldMasterId id="2147484679" r:id="rId13"/>
    <p:sldMasterId id="2147484691" r:id="rId14"/>
    <p:sldMasterId id="2147484695" r:id="rId15"/>
    <p:sldMasterId id="2147484710" r:id="rId16"/>
    <p:sldMasterId id="2147484723" r:id="rId17"/>
    <p:sldMasterId id="2147484735" r:id="rId18"/>
    <p:sldMasterId id="2147484747" r:id="rId19"/>
    <p:sldMasterId id="2147484771" r:id="rId20"/>
    <p:sldMasterId id="2147484783" r:id="rId21"/>
    <p:sldMasterId id="2147484799" r:id="rId22"/>
  </p:sldMasterIdLst>
  <p:notesMasterIdLst>
    <p:notesMasterId r:id="rId165"/>
  </p:notesMasterIdLst>
  <p:handoutMasterIdLst>
    <p:handoutMasterId r:id="rId166"/>
  </p:handoutMasterIdLst>
  <p:sldIdLst>
    <p:sldId id="1389" r:id="rId23"/>
    <p:sldId id="1295" r:id="rId24"/>
    <p:sldId id="1400" r:id="rId25"/>
    <p:sldId id="1404" r:id="rId26"/>
    <p:sldId id="1691" r:id="rId27"/>
    <p:sldId id="1645" r:id="rId28"/>
    <p:sldId id="1646" r:id="rId29"/>
    <p:sldId id="1408" r:id="rId30"/>
    <p:sldId id="1642" r:id="rId31"/>
    <p:sldId id="1640" r:id="rId32"/>
    <p:sldId id="1644" r:id="rId33"/>
    <p:sldId id="1407" r:id="rId34"/>
    <p:sldId id="1405" r:id="rId35"/>
    <p:sldId id="1391" r:id="rId36"/>
    <p:sldId id="1388" r:id="rId37"/>
    <p:sldId id="1409" r:id="rId38"/>
    <p:sldId id="1318" r:id="rId39"/>
    <p:sldId id="1321" r:id="rId40"/>
    <p:sldId id="1322" r:id="rId41"/>
    <p:sldId id="1324" r:id="rId42"/>
    <p:sldId id="1326" r:id="rId43"/>
    <p:sldId id="1327" r:id="rId44"/>
    <p:sldId id="1328" r:id="rId45"/>
    <p:sldId id="1488" r:id="rId46"/>
    <p:sldId id="1419" r:id="rId47"/>
    <p:sldId id="1413" r:id="rId48"/>
    <p:sldId id="1414" r:id="rId49"/>
    <p:sldId id="1423" r:id="rId50"/>
    <p:sldId id="1692" r:id="rId51"/>
    <p:sldId id="1426" r:id="rId52"/>
    <p:sldId id="1430" r:id="rId53"/>
    <p:sldId id="1431" r:id="rId54"/>
    <p:sldId id="1432" r:id="rId55"/>
    <p:sldId id="1433" r:id="rId56"/>
    <p:sldId id="1331" r:id="rId57"/>
    <p:sldId id="1448" r:id="rId58"/>
    <p:sldId id="1449" r:id="rId59"/>
    <p:sldId id="1688" r:id="rId60"/>
    <p:sldId id="1684" r:id="rId61"/>
    <p:sldId id="1609" r:id="rId62"/>
    <p:sldId id="1611" r:id="rId63"/>
    <p:sldId id="1612" r:id="rId64"/>
    <p:sldId id="1613" r:id="rId65"/>
    <p:sldId id="1614" r:id="rId66"/>
    <p:sldId id="1615" r:id="rId67"/>
    <p:sldId id="1616" r:id="rId68"/>
    <p:sldId id="1617" r:id="rId69"/>
    <p:sldId id="1618" r:id="rId70"/>
    <p:sldId id="1619" r:id="rId71"/>
    <p:sldId id="1620" r:id="rId72"/>
    <p:sldId id="1621" r:id="rId73"/>
    <p:sldId id="1622" r:id="rId74"/>
    <p:sldId id="1623" r:id="rId75"/>
    <p:sldId id="1624" r:id="rId76"/>
    <p:sldId id="1625" r:id="rId77"/>
    <p:sldId id="1626" r:id="rId78"/>
    <p:sldId id="1627" r:id="rId79"/>
    <p:sldId id="1628" r:id="rId80"/>
    <p:sldId id="1629" r:id="rId81"/>
    <p:sldId id="1630" r:id="rId82"/>
    <p:sldId id="1631" r:id="rId83"/>
    <p:sldId id="1632" r:id="rId84"/>
    <p:sldId id="1696" r:id="rId85"/>
    <p:sldId id="1689" r:id="rId86"/>
    <p:sldId id="1694" r:id="rId87"/>
    <p:sldId id="1528" r:id="rId88"/>
    <p:sldId id="1700" r:id="rId89"/>
    <p:sldId id="1701" r:id="rId90"/>
    <p:sldId id="1550" r:id="rId91"/>
    <p:sldId id="1551" r:id="rId92"/>
    <p:sldId id="1552" r:id="rId93"/>
    <p:sldId id="1553" r:id="rId94"/>
    <p:sldId id="1555" r:id="rId95"/>
    <p:sldId id="1556" r:id="rId96"/>
    <p:sldId id="1558" r:id="rId97"/>
    <p:sldId id="1563" r:id="rId98"/>
    <p:sldId id="1564" r:id="rId99"/>
    <p:sldId id="1483" r:id="rId100"/>
    <p:sldId id="1481" r:id="rId101"/>
    <p:sldId id="1647" r:id="rId102"/>
    <p:sldId id="1661" r:id="rId103"/>
    <p:sldId id="1662" r:id="rId104"/>
    <p:sldId id="1663" r:id="rId105"/>
    <p:sldId id="1664" r:id="rId106"/>
    <p:sldId id="1665" r:id="rId107"/>
    <p:sldId id="1671" r:id="rId108"/>
    <p:sldId id="1658" r:id="rId109"/>
    <p:sldId id="1659" r:id="rId110"/>
    <p:sldId id="1672" r:id="rId111"/>
    <p:sldId id="1655" r:id="rId112"/>
    <p:sldId id="1656" r:id="rId113"/>
    <p:sldId id="1657" r:id="rId114"/>
    <p:sldId id="1686" r:id="rId115"/>
    <p:sldId id="1676" r:id="rId116"/>
    <p:sldId id="1680" r:id="rId117"/>
    <p:sldId id="1685" r:id="rId118"/>
    <p:sldId id="1588" r:id="rId119"/>
    <p:sldId id="1589" r:id="rId120"/>
    <p:sldId id="1590" r:id="rId121"/>
    <p:sldId id="1591" r:id="rId122"/>
    <p:sldId id="1592" r:id="rId123"/>
    <p:sldId id="1593" r:id="rId124"/>
    <p:sldId id="1594" r:id="rId125"/>
    <p:sldId id="1595" r:id="rId126"/>
    <p:sldId id="1596" r:id="rId127"/>
    <p:sldId id="1597" r:id="rId128"/>
    <p:sldId id="1598" r:id="rId129"/>
    <p:sldId id="1599" r:id="rId130"/>
    <p:sldId id="1600" r:id="rId131"/>
    <p:sldId id="1601" r:id="rId132"/>
    <p:sldId id="1602" r:id="rId133"/>
    <p:sldId id="1603" r:id="rId134"/>
    <p:sldId id="1604" r:id="rId135"/>
    <p:sldId id="1606" r:id="rId136"/>
    <p:sldId id="1607" r:id="rId137"/>
    <p:sldId id="1608" r:id="rId138"/>
    <p:sldId id="1570" r:id="rId139"/>
    <p:sldId id="1571" r:id="rId140"/>
    <p:sldId id="1572" r:id="rId141"/>
    <p:sldId id="1573" r:id="rId142"/>
    <p:sldId id="1574" r:id="rId143"/>
    <p:sldId id="1575" r:id="rId144"/>
    <p:sldId id="1576" r:id="rId145"/>
    <p:sldId id="1577" r:id="rId146"/>
    <p:sldId id="1578" r:id="rId147"/>
    <p:sldId id="1579" r:id="rId148"/>
    <p:sldId id="1580" r:id="rId149"/>
    <p:sldId id="1581" r:id="rId150"/>
    <p:sldId id="1582" r:id="rId151"/>
    <p:sldId id="1583" r:id="rId152"/>
    <p:sldId id="1584" r:id="rId153"/>
    <p:sldId id="1585" r:id="rId154"/>
    <p:sldId id="1586" r:id="rId155"/>
    <p:sldId id="1587" r:id="rId156"/>
    <p:sldId id="1682" r:id="rId157"/>
    <p:sldId id="1687" r:id="rId158"/>
    <p:sldId id="1683" r:id="rId159"/>
    <p:sldId id="1681" r:id="rId160"/>
    <p:sldId id="1386" r:id="rId161"/>
    <p:sldId id="1412" r:id="rId162"/>
    <p:sldId id="1480" r:id="rId163"/>
    <p:sldId id="883" r:id="rId164"/>
  </p:sldIdLst>
  <p:sldSz cx="9144000" cy="6858000" type="screen4x3"/>
  <p:notesSz cx="6997700" cy="9283700"/>
  <p:defaultTextStyle>
    <a:defPPr>
      <a:defRPr lang="en-US"/>
    </a:defPPr>
    <a:lvl1pPr algn="l" rtl="0" eaLnBrk="0" fontAlgn="base" hangingPunct="0">
      <a:spcBef>
        <a:spcPct val="0"/>
      </a:spcBef>
      <a:spcAft>
        <a:spcPct val="0"/>
      </a:spcAft>
      <a:defRPr b="1" kern="1200">
        <a:solidFill>
          <a:schemeClr val="tx1"/>
        </a:solidFill>
        <a:latin typeface="Neutra Text" pitchFamily="50" charset="0"/>
        <a:ea typeface="+mn-ea"/>
        <a:cs typeface="+mn-cs"/>
      </a:defRPr>
    </a:lvl1pPr>
    <a:lvl2pPr marL="457200" algn="l" rtl="0" eaLnBrk="0" fontAlgn="base" hangingPunct="0">
      <a:spcBef>
        <a:spcPct val="0"/>
      </a:spcBef>
      <a:spcAft>
        <a:spcPct val="0"/>
      </a:spcAft>
      <a:defRPr b="1" kern="1200">
        <a:solidFill>
          <a:schemeClr val="tx1"/>
        </a:solidFill>
        <a:latin typeface="Neutra Text" pitchFamily="50" charset="0"/>
        <a:ea typeface="+mn-ea"/>
        <a:cs typeface="+mn-cs"/>
      </a:defRPr>
    </a:lvl2pPr>
    <a:lvl3pPr marL="914400" algn="l" rtl="0" eaLnBrk="0" fontAlgn="base" hangingPunct="0">
      <a:spcBef>
        <a:spcPct val="0"/>
      </a:spcBef>
      <a:spcAft>
        <a:spcPct val="0"/>
      </a:spcAft>
      <a:defRPr b="1" kern="1200">
        <a:solidFill>
          <a:schemeClr val="tx1"/>
        </a:solidFill>
        <a:latin typeface="Neutra Text" pitchFamily="50" charset="0"/>
        <a:ea typeface="+mn-ea"/>
        <a:cs typeface="+mn-cs"/>
      </a:defRPr>
    </a:lvl3pPr>
    <a:lvl4pPr marL="1371600" algn="l" rtl="0" eaLnBrk="0" fontAlgn="base" hangingPunct="0">
      <a:spcBef>
        <a:spcPct val="0"/>
      </a:spcBef>
      <a:spcAft>
        <a:spcPct val="0"/>
      </a:spcAft>
      <a:defRPr b="1" kern="1200">
        <a:solidFill>
          <a:schemeClr val="tx1"/>
        </a:solidFill>
        <a:latin typeface="Neutra Text" pitchFamily="50" charset="0"/>
        <a:ea typeface="+mn-ea"/>
        <a:cs typeface="+mn-cs"/>
      </a:defRPr>
    </a:lvl4pPr>
    <a:lvl5pPr marL="1828800" algn="l" rtl="0" eaLnBrk="0" fontAlgn="base" hangingPunct="0">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CC"/>
    <a:srgbClr val="3A4D62"/>
    <a:srgbClr val="EA0000"/>
    <a:srgbClr val="2E1A0E"/>
    <a:srgbClr val="3A2112"/>
    <a:srgbClr val="4B2121"/>
    <a:srgbClr val="4B2F2F"/>
    <a:srgbClr val="452B2B"/>
    <a:srgbClr val="603C3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8810" autoAdjust="0"/>
    <p:restoredTop sz="74061" autoAdjust="0"/>
  </p:normalViewPr>
  <p:slideViewPr>
    <p:cSldViewPr>
      <p:cViewPr varScale="1">
        <p:scale>
          <a:sx n="136" d="100"/>
          <a:sy n="136" d="100"/>
        </p:scale>
        <p:origin x="-2922" y="-7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4" d="100"/>
        <a:sy n="84" d="100"/>
      </p:scale>
      <p:origin x="0" y="6114"/>
    </p:cViewPr>
  </p:sorterViewPr>
  <p:notesViewPr>
    <p:cSldViewPr>
      <p:cViewPr varScale="1">
        <p:scale>
          <a:sx n="83" d="100"/>
          <a:sy n="83" d="100"/>
        </p:scale>
        <p:origin x="-1405" y="-71"/>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38" Type="http://schemas.openxmlformats.org/officeDocument/2006/relationships/slide" Target="slides/slide116.xml"/><Relationship Id="rId154" Type="http://schemas.openxmlformats.org/officeDocument/2006/relationships/slide" Target="slides/slide132.xml"/><Relationship Id="rId159" Type="http://schemas.openxmlformats.org/officeDocument/2006/relationships/slide" Target="slides/slide137.xml"/><Relationship Id="rId170"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slide" Target="slides/slide106.xml"/><Relationship Id="rId144" Type="http://schemas.openxmlformats.org/officeDocument/2006/relationships/slide" Target="slides/slide122.xml"/><Relationship Id="rId149" Type="http://schemas.openxmlformats.org/officeDocument/2006/relationships/slide" Target="slides/slide127.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160" Type="http://schemas.openxmlformats.org/officeDocument/2006/relationships/slide" Target="slides/slide138.xml"/><Relationship Id="rId165"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slide" Target="slides/slide112.xml"/><Relationship Id="rId139" Type="http://schemas.openxmlformats.org/officeDocument/2006/relationships/slide" Target="slides/slide117.xml"/><Relationship Id="rId80" Type="http://schemas.openxmlformats.org/officeDocument/2006/relationships/slide" Target="slides/slide58.xml"/><Relationship Id="rId85" Type="http://schemas.openxmlformats.org/officeDocument/2006/relationships/slide" Target="slides/slide63.xml"/><Relationship Id="rId150" Type="http://schemas.openxmlformats.org/officeDocument/2006/relationships/slide" Target="slides/slide128.xml"/><Relationship Id="rId155" Type="http://schemas.openxmlformats.org/officeDocument/2006/relationships/slide" Target="slides/slide13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slide" Target="slides/slide118.xml"/><Relationship Id="rId145" Type="http://schemas.openxmlformats.org/officeDocument/2006/relationships/slide" Target="slides/slide123.xml"/><Relationship Id="rId161" Type="http://schemas.openxmlformats.org/officeDocument/2006/relationships/slide" Target="slides/slide139.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slide" Target="slides/slide97.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30" Type="http://schemas.openxmlformats.org/officeDocument/2006/relationships/slide" Target="slides/slide108.xml"/><Relationship Id="rId135" Type="http://schemas.openxmlformats.org/officeDocument/2006/relationships/slide" Target="slides/slide113.xml"/><Relationship Id="rId143" Type="http://schemas.openxmlformats.org/officeDocument/2006/relationships/slide" Target="slides/slide121.xml"/><Relationship Id="rId148" Type="http://schemas.openxmlformats.org/officeDocument/2006/relationships/slide" Target="slides/slide126.xml"/><Relationship Id="rId151" Type="http://schemas.openxmlformats.org/officeDocument/2006/relationships/slide" Target="slides/slide129.xml"/><Relationship Id="rId156" Type="http://schemas.openxmlformats.org/officeDocument/2006/relationships/slide" Target="slides/slide134.xml"/><Relationship Id="rId164" Type="http://schemas.openxmlformats.org/officeDocument/2006/relationships/slide" Target="slides/slide142.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D30B5A3C-9585-418B-B4C4-EF16093D8B0D}"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8499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00074" y="4410065"/>
            <a:ext cx="5597553" cy="4176744"/>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B9D79B93-1C06-49B4-A3F5-6DF022B153A0}"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n.wikipedia.org/wiki/Quantum_mechanics"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en.wikipedia.org/wiki/Chemical_bond" TargetMode="External"/><Relationship Id="rId4" Type="http://schemas.openxmlformats.org/officeDocument/2006/relationships/hyperlink" Target="http://en.wikipedia.org/wiki/Nobel_Prize_in_Chemistry"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96F06C-6C1A-4C9E-9A53-4592C605E6BD}" type="slidenum">
              <a:rPr lang="ko-KR" altLang="en-US">
                <a:cs typeface="맑은 고딕"/>
              </a:rPr>
              <a:pPr fontAlgn="base">
                <a:spcBef>
                  <a:spcPct val="0"/>
                </a:spcBef>
                <a:spcAft>
                  <a:spcPct val="0"/>
                </a:spcAft>
              </a:pPr>
              <a:t>1</a:t>
            </a:fld>
            <a:endParaRPr lang="en-US" altLang="ko-KR">
              <a:cs typeface="맑은 고딕"/>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z="1200" kern="1200" dirty="0">
              <a:solidFill>
                <a:schemeClr val="tx1"/>
              </a:solidFill>
              <a:latin typeface="Neutra Text" pitchFamily="50"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Explain this prototype.</a:t>
            </a: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this is particularly important as computing moves off the desktop and into our pockets, homes, and environments, where interaction models and use cases are emerging</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12</a:t>
            </a:fld>
            <a:endParaRPr lang="en-US" altLang="ko-K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4294967295"/>
          </p:nvPr>
        </p:nvSpPr>
        <p:spPr bwMode="auto">
          <a:xfrm>
            <a:off x="3962819" y="8818308"/>
            <a:ext cx="3033725" cy="463379"/>
          </a:xfrm>
          <a:prstGeom prst="rect">
            <a:avLst/>
          </a:prstGeom>
          <a:noFill/>
          <a:ln>
            <a:miter lim="800000"/>
            <a:headEnd/>
            <a:tailEnd/>
          </a:ln>
        </p:spPr>
        <p:txBody>
          <a:bodyPr/>
          <a:lstStyle/>
          <a:p>
            <a:pPr algn="r" rtl="0" eaLnBrk="0" fontAlgn="base" hangingPunct="0">
              <a:spcBef>
                <a:spcPct val="0"/>
              </a:spcBef>
              <a:spcAft>
                <a:spcPct val="0"/>
              </a:spcAft>
            </a:pPr>
            <a:fld id="{7E272064-79EC-4E5C-867E-EF8577C9A365}" type="slidenum">
              <a:rPr lang="en-US" baseline="-25000">
                <a:solidFill>
                  <a:prstClr val="black"/>
                </a:solidFill>
                <a:ea typeface="+mn-ea"/>
              </a:rPr>
              <a:pPr algn="r" rtl="0" eaLnBrk="0" fontAlgn="base" hangingPunct="0">
                <a:spcBef>
                  <a:spcPct val="0"/>
                </a:spcBef>
                <a:spcAft>
                  <a:spcPct val="0"/>
                </a:spcAft>
              </a:pPr>
              <a:t>111</a:t>
            </a:fld>
            <a:endParaRPr lang="en-US" baseline="-25000" dirty="0">
              <a:solidFill>
                <a:prstClr val="black"/>
              </a:solidFill>
              <a:ea typeface="+mn-ea"/>
            </a:endParaRPr>
          </a:p>
        </p:txBody>
      </p:sp>
      <p:sp>
        <p:nvSpPr>
          <p:cNvPr id="41987" name="Rectangle 2"/>
          <p:cNvSpPr>
            <a:spLocks noGrp="1" noRot="1" noChangeAspect="1" noChangeArrowheads="1" noTextEdit="1"/>
          </p:cNvSpPr>
          <p:nvPr>
            <p:ph type="sldImg"/>
          </p:nvPr>
        </p:nvSpPr>
        <p:spPr>
          <a:xfrm>
            <a:off x="2170583" y="701114"/>
            <a:ext cx="2658848" cy="3471315"/>
          </a:xfrm>
          <a:solidFill>
            <a:srgbClr val="FFFFFF"/>
          </a:solidFill>
          <a:ln/>
        </p:spPr>
      </p:sp>
      <p:sp>
        <p:nvSpPr>
          <p:cNvPr id="41988" name="Rectangle 3"/>
          <p:cNvSpPr>
            <a:spLocks noGrp="1" noChangeArrowheads="1"/>
          </p:cNvSpPr>
          <p:nvPr>
            <p:ph type="body" idx="1"/>
          </p:nvPr>
        </p:nvSpPr>
        <p:spPr>
          <a:xfrm>
            <a:off x="933722" y="4410162"/>
            <a:ext cx="5130258" cy="4178471"/>
          </a:xfrm>
          <a:solidFill>
            <a:srgbClr val="FFFFFF"/>
          </a:solidFill>
          <a:ln>
            <a:solidFill>
              <a:srgbClr val="000000"/>
            </a:solidFill>
          </a:ln>
        </p:spPr>
        <p:txBody>
          <a:bodyPr/>
          <a:lstStyle/>
          <a:p>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4294967295"/>
          </p:nvPr>
        </p:nvSpPr>
        <p:spPr bwMode="auto">
          <a:xfrm>
            <a:off x="3962819" y="8818308"/>
            <a:ext cx="3033725" cy="463379"/>
          </a:xfrm>
          <a:prstGeom prst="rect">
            <a:avLst/>
          </a:prstGeom>
          <a:noFill/>
          <a:ln>
            <a:miter lim="800000"/>
            <a:headEnd/>
            <a:tailEnd/>
          </a:ln>
        </p:spPr>
        <p:txBody>
          <a:bodyPr/>
          <a:lstStyle/>
          <a:p>
            <a:pPr algn="r" rtl="0" eaLnBrk="0" fontAlgn="base" hangingPunct="0">
              <a:spcBef>
                <a:spcPct val="0"/>
              </a:spcBef>
              <a:spcAft>
                <a:spcPct val="0"/>
              </a:spcAft>
            </a:pPr>
            <a:fld id="{75B954D9-3176-40F4-91AB-B32B043ED12E}" type="slidenum">
              <a:rPr lang="en-US" baseline="-25000">
                <a:solidFill>
                  <a:prstClr val="black"/>
                </a:solidFill>
                <a:ea typeface="+mn-ea"/>
              </a:rPr>
              <a:pPr algn="r" rtl="0" eaLnBrk="0" fontAlgn="base" hangingPunct="0">
                <a:spcBef>
                  <a:spcPct val="0"/>
                </a:spcBef>
                <a:spcAft>
                  <a:spcPct val="0"/>
                </a:spcAft>
              </a:pPr>
              <a:t>112</a:t>
            </a:fld>
            <a:endParaRPr lang="en-US" baseline="-25000" dirty="0">
              <a:solidFill>
                <a:prstClr val="black"/>
              </a:solidFill>
              <a:ea typeface="+mn-ea"/>
            </a:endParaRPr>
          </a:p>
        </p:txBody>
      </p:sp>
      <p:sp>
        <p:nvSpPr>
          <p:cNvPr id="57347" name="Rectangle 2"/>
          <p:cNvSpPr>
            <a:spLocks noGrp="1" noRot="1" noChangeAspect="1" noChangeArrowheads="1" noTextEdit="1"/>
          </p:cNvSpPr>
          <p:nvPr>
            <p:ph type="sldImg"/>
          </p:nvPr>
        </p:nvSpPr>
        <p:spPr>
          <a:xfrm>
            <a:off x="1177925" y="696913"/>
            <a:ext cx="4641850" cy="3481387"/>
          </a:xfrm>
          <a:solidFill>
            <a:srgbClr val="FFFFFF"/>
          </a:solidFill>
          <a:ln/>
        </p:spPr>
      </p:sp>
      <p:sp>
        <p:nvSpPr>
          <p:cNvPr id="57348" name="Rectangle 3"/>
          <p:cNvSpPr>
            <a:spLocks noGrp="1" noChangeArrowheads="1"/>
          </p:cNvSpPr>
          <p:nvPr>
            <p:ph type="body" idx="1"/>
          </p:nvPr>
        </p:nvSpPr>
        <p:spPr>
          <a:xfrm>
            <a:off x="700003" y="4410162"/>
            <a:ext cx="5597697" cy="4176456"/>
          </a:xfrm>
          <a:solidFill>
            <a:srgbClr val="FFFFFF"/>
          </a:solidFill>
          <a:ln>
            <a:solidFill>
              <a:srgbClr val="000000"/>
            </a:solidFill>
          </a:ln>
        </p:spPr>
        <p:txBody>
          <a:bodyPr lIns="94724" tIns="47362" rIns="94724" bIns="47362"/>
          <a:lstStyle/>
          <a:p>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4294967295"/>
          </p:nvPr>
        </p:nvSpPr>
        <p:spPr bwMode="auto">
          <a:xfrm>
            <a:off x="3962819" y="8818308"/>
            <a:ext cx="3033725" cy="463379"/>
          </a:xfrm>
          <a:prstGeom prst="rect">
            <a:avLst/>
          </a:prstGeom>
          <a:noFill/>
          <a:ln>
            <a:miter lim="800000"/>
            <a:headEnd/>
            <a:tailEnd/>
          </a:ln>
        </p:spPr>
        <p:txBody>
          <a:bodyPr/>
          <a:lstStyle/>
          <a:p>
            <a:pPr algn="r" rtl="0" eaLnBrk="0" fontAlgn="base" hangingPunct="0">
              <a:spcBef>
                <a:spcPct val="0"/>
              </a:spcBef>
              <a:spcAft>
                <a:spcPct val="0"/>
              </a:spcAft>
            </a:pPr>
            <a:fld id="{B40F0207-D295-4D2C-ACCF-D87B9EED1A65}" type="slidenum">
              <a:rPr lang="en-US" baseline="-25000">
                <a:solidFill>
                  <a:prstClr val="black"/>
                </a:solidFill>
                <a:ea typeface="+mn-ea"/>
              </a:rPr>
              <a:pPr algn="r" rtl="0" eaLnBrk="0" fontAlgn="base" hangingPunct="0">
                <a:spcBef>
                  <a:spcPct val="0"/>
                </a:spcBef>
                <a:spcAft>
                  <a:spcPct val="0"/>
                </a:spcAft>
              </a:pPr>
              <a:t>113</a:t>
            </a:fld>
            <a:endParaRPr lang="en-US" baseline="-25000" dirty="0">
              <a:solidFill>
                <a:prstClr val="black"/>
              </a:solidFill>
              <a:ea typeface="+mn-ea"/>
            </a:endParaRPr>
          </a:p>
        </p:txBody>
      </p:sp>
      <p:sp>
        <p:nvSpPr>
          <p:cNvPr id="46083" name="Rectangle 1026"/>
          <p:cNvSpPr>
            <a:spLocks noGrp="1" noRot="1" noChangeAspect="1" noChangeArrowheads="1" noTextEdit="1"/>
          </p:cNvSpPr>
          <p:nvPr>
            <p:ph type="sldImg"/>
          </p:nvPr>
        </p:nvSpPr>
        <p:spPr>
          <a:xfrm>
            <a:off x="1177925" y="696913"/>
            <a:ext cx="4641850" cy="3481387"/>
          </a:xfrm>
          <a:solidFill>
            <a:srgbClr val="FFFFFF"/>
          </a:solidFill>
          <a:ln/>
        </p:spPr>
      </p:sp>
      <p:sp>
        <p:nvSpPr>
          <p:cNvPr id="46084" name="Rectangle 1027"/>
          <p:cNvSpPr>
            <a:spLocks noGrp="1" noChangeArrowheads="1"/>
          </p:cNvSpPr>
          <p:nvPr>
            <p:ph type="body" idx="1"/>
          </p:nvPr>
        </p:nvSpPr>
        <p:spPr>
          <a:xfrm>
            <a:off x="700003" y="4410162"/>
            <a:ext cx="5597697" cy="4176456"/>
          </a:xfrm>
          <a:solidFill>
            <a:srgbClr val="FFFFFF"/>
          </a:solidFill>
          <a:ln>
            <a:solidFill>
              <a:srgbClr val="000000"/>
            </a:solidFill>
          </a:ln>
        </p:spPr>
        <p:txBody>
          <a:bodyPr lIns="94724" tIns="47362" rIns="94724" bIns="47362"/>
          <a:lstStyle/>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4294967295"/>
          </p:nvPr>
        </p:nvSpPr>
        <p:spPr bwMode="auto">
          <a:xfrm>
            <a:off x="3962819" y="8818308"/>
            <a:ext cx="3033725" cy="463379"/>
          </a:xfrm>
          <a:prstGeom prst="rect">
            <a:avLst/>
          </a:prstGeom>
          <a:noFill/>
          <a:ln>
            <a:miter lim="800000"/>
            <a:headEnd/>
            <a:tailEnd/>
          </a:ln>
        </p:spPr>
        <p:txBody>
          <a:bodyPr/>
          <a:lstStyle/>
          <a:p>
            <a:pPr algn="r" rtl="0" eaLnBrk="0" fontAlgn="base" hangingPunct="0">
              <a:spcBef>
                <a:spcPct val="0"/>
              </a:spcBef>
              <a:spcAft>
                <a:spcPct val="0"/>
              </a:spcAft>
            </a:pPr>
            <a:fld id="{BFF8C0F8-AC2A-4336-B13F-192FF3637E2F}" type="slidenum">
              <a:rPr lang="en-US" baseline="-25000">
                <a:solidFill>
                  <a:prstClr val="black"/>
                </a:solidFill>
                <a:ea typeface="+mn-ea"/>
              </a:rPr>
              <a:pPr algn="r" rtl="0" eaLnBrk="0" fontAlgn="base" hangingPunct="0">
                <a:spcBef>
                  <a:spcPct val="0"/>
                </a:spcBef>
                <a:spcAft>
                  <a:spcPct val="0"/>
                </a:spcAft>
              </a:pPr>
              <a:t>115</a:t>
            </a:fld>
            <a:endParaRPr lang="en-US" baseline="-25000" dirty="0">
              <a:solidFill>
                <a:prstClr val="black"/>
              </a:solidFill>
              <a:ea typeface="+mn-ea"/>
            </a:endParaRPr>
          </a:p>
        </p:txBody>
      </p:sp>
      <p:sp>
        <p:nvSpPr>
          <p:cNvPr id="49155" name="Rectangle 2"/>
          <p:cNvSpPr>
            <a:spLocks noGrp="1" noRot="1" noChangeAspect="1" noChangeArrowheads="1" noTextEdit="1"/>
          </p:cNvSpPr>
          <p:nvPr>
            <p:ph type="sldImg"/>
          </p:nvPr>
        </p:nvSpPr>
        <p:spPr>
          <a:xfrm>
            <a:off x="1187450" y="701675"/>
            <a:ext cx="4622800" cy="3467100"/>
          </a:xfrm>
          <a:solidFill>
            <a:srgbClr val="FFFFFF"/>
          </a:solidFill>
          <a:ln/>
        </p:spPr>
      </p:sp>
      <p:sp>
        <p:nvSpPr>
          <p:cNvPr id="49156" name="Rectangle 3"/>
          <p:cNvSpPr>
            <a:spLocks noGrp="1" noChangeArrowheads="1"/>
          </p:cNvSpPr>
          <p:nvPr>
            <p:ph type="body" idx="1"/>
          </p:nvPr>
        </p:nvSpPr>
        <p:spPr>
          <a:xfrm>
            <a:off x="933722" y="4410162"/>
            <a:ext cx="5130258" cy="4178471"/>
          </a:xfrm>
          <a:solidFill>
            <a:srgbClr val="FFFFFF"/>
          </a:solidFill>
          <a:ln>
            <a:solidFill>
              <a:srgbClr val="000000"/>
            </a:solidFill>
          </a:ln>
        </p:spPr>
        <p:txBody>
          <a:bodyPr lIns="92883" tIns="46441" rIns="92883" bIns="46441"/>
          <a:lstStyle/>
          <a:p>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screenshot of a</a:t>
            </a:r>
            <a:r>
              <a:rPr lang="en-US" baseline="0" dirty="0" smtClean="0"/>
              <a:t> basic WYSIWYG web page builder. Users can edit the page contents by hand. </a:t>
            </a:r>
          </a:p>
          <a:p>
            <a:r>
              <a:rPr lang="en-US" baseline="0" dirty="0" smtClean="0"/>
              <a:t>Oftentimes in designing a web page, a user will consult examples of other web pages.</a:t>
            </a:r>
          </a:p>
          <a:p>
            <a:r>
              <a:rPr lang="en-US" baseline="0" dirty="0" smtClean="0"/>
              <a:t>Finding a good example web page is not a straightforward process.</a:t>
            </a:r>
          </a:p>
          <a:p>
            <a:r>
              <a:rPr lang="en-US" baseline="0" dirty="0" smtClean="0"/>
              <a:t>One way is to use Google.</a:t>
            </a:r>
          </a:p>
          <a:p>
            <a:r>
              <a:rPr lang="en-US" baseline="0" dirty="0" smtClean="0"/>
              <a:t>Find a random homepage.</a:t>
            </a:r>
          </a:p>
          <a:p>
            <a:r>
              <a:rPr lang="en-US" baseline="0" dirty="0" smtClean="0"/>
              <a:t>Keep looking until you find one you like, and copy it.</a:t>
            </a:r>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117</a:t>
            </a:fld>
            <a:endParaRPr lang="en-US" dirty="0">
              <a:solidFill>
                <a:prstClr val="black"/>
              </a:solidFill>
              <a:latin typeface="Calibri"/>
              <a:ea typeface="+mn-ea"/>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What if a web page builder had a built-in space for examples? Users could browse inspirational items directly in the tool itself.</a:t>
            </a:r>
          </a:p>
          <a:p>
            <a:pPr defTabSz="880019" eaLnBrk="1" fontAlgn="auto" hangingPunct="1">
              <a:spcBef>
                <a:spcPts val="0"/>
              </a:spcBef>
              <a:spcAft>
                <a:spcPts val="0"/>
              </a:spcAft>
              <a:defRPr/>
            </a:pPr>
            <a:r>
              <a:rPr lang="en-US" baseline="0" dirty="0" smtClean="0"/>
              <a:t>The central research question here is: How can we automatically find and display an interesting subset of available materials?</a:t>
            </a:r>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118</a:t>
            </a:fld>
            <a:endParaRPr lang="en-US" dirty="0">
              <a:solidFill>
                <a:prstClr val="black"/>
              </a:solidFill>
              <a:latin typeface="Calibri"/>
              <a:ea typeface="+mn-ea"/>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investigate</a:t>
            </a:r>
            <a:r>
              <a:rPr lang="en-US" baseline="0" dirty="0" smtClean="0"/>
              <a:t> proactive display of examples in a concrete system, we developed </a:t>
            </a:r>
            <a:r>
              <a:rPr lang="en-US" dirty="0" smtClean="0"/>
              <a:t>Adaptive Ideas.</a:t>
            </a:r>
            <a:endParaRPr lang="en-US" baseline="0" dirty="0" smtClean="0"/>
          </a:p>
          <a:p>
            <a:r>
              <a:rPr lang="en-US" baseline="0" dirty="0" smtClean="0"/>
              <a:t>Adaptive Ideas is a web page builder which </a:t>
            </a:r>
            <a:r>
              <a:rPr lang="en-US" dirty="0" smtClean="0"/>
              <a:t>augments</a:t>
            </a:r>
            <a:r>
              <a:rPr lang="en-US" baseline="0" dirty="0" smtClean="0"/>
              <a:t> a traditional editor with automatic display of example web pages.</a:t>
            </a:r>
          </a:p>
          <a:p>
            <a:r>
              <a:rPr lang="en-US" baseline="0" dirty="0" smtClean="0"/>
              <a:t>It uses facet-based distance functions and selection algorithms in order to find interesting sets of examples to display.</a:t>
            </a:r>
          </a:p>
          <a:p>
            <a:r>
              <a:rPr lang="en-US" baseline="0" dirty="0" smtClean="0"/>
              <a:t>I will first outline the architecture of our implementation, and then describe a laboratory study of the tool in action.</a:t>
            </a:r>
          </a:p>
          <a:p>
            <a:endParaRPr lang="en-US" baseline="0" dirty="0" smtClean="0"/>
          </a:p>
          <a:p>
            <a:r>
              <a:rPr lang="en-US" baseline="0" dirty="0" smtClean="0"/>
              <a:t>---------------</a:t>
            </a:r>
          </a:p>
          <a:p>
            <a:endParaRPr lang="en-US" baseline="0" dirty="0" smtClean="0"/>
          </a:p>
          <a:p>
            <a:r>
              <a:rPr lang="en-US" baseline="0" dirty="0" smtClean="0"/>
              <a:t>Previous work has tried simple heuristics (flagged importance (*), </a:t>
            </a:r>
            <a:r>
              <a:rPr lang="en-US" baseline="0" dirty="0" err="1" smtClean="0"/>
              <a:t>recency</a:t>
            </a:r>
            <a:r>
              <a:rPr lang="en-US" baseline="0" dirty="0" smtClean="0"/>
              <a:t>) [Hsieh 2006]; we’re interested in other ways that facets can enhance this process</a:t>
            </a:r>
          </a:p>
          <a:p>
            <a:r>
              <a:rPr lang="en-US" baseline="0" dirty="0" smtClean="0"/>
              <a:t>It’s not necessarily beneficial to just bombard users with examples, but we hope to select items in such a way that the examples chosen are meaningful and useful to the task at hand.</a:t>
            </a:r>
            <a:endParaRPr lang="en-US" dirty="0"/>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119</a:t>
            </a:fld>
            <a:endParaRPr lang="en-US" dirty="0">
              <a:solidFill>
                <a:prstClr val="black"/>
              </a:solidFill>
              <a:latin typeface="Calibri"/>
              <a:ea typeface="+mn-ea"/>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Content elements have attributes</a:t>
            </a:r>
            <a:r>
              <a:rPr lang="en-US" baseline="0" dirty="0" smtClean="0"/>
              <a:t>, which are facets.</a:t>
            </a:r>
          </a:p>
          <a:p>
            <a:r>
              <a:rPr lang="en-US" baseline="0" dirty="0" smtClean="0"/>
              <a:t>In this work, we focus on visual properties</a:t>
            </a:r>
          </a:p>
          <a:p>
            <a:r>
              <a:rPr lang="en-US" baseline="0" dirty="0" smtClean="0"/>
              <a:t>Concrete properties such as color and font</a:t>
            </a:r>
          </a:p>
          <a:p>
            <a:r>
              <a:rPr lang="en-US" baseline="0" dirty="0" smtClean="0"/>
              <a:t>Abstract properties such as the density of visual elements on the page</a:t>
            </a:r>
          </a:p>
          <a:p>
            <a:endParaRPr lang="en-US" baseline="0" dirty="0" smtClean="0"/>
          </a:p>
          <a:p>
            <a:r>
              <a:rPr lang="en-US" baseline="0" dirty="0" smtClean="0"/>
              <a:t>--------------</a:t>
            </a:r>
          </a:p>
          <a:p>
            <a:endParaRPr lang="en-US" baseline="0" dirty="0" smtClean="0"/>
          </a:p>
          <a:p>
            <a:r>
              <a:rPr lang="en-US" baseline="0" dirty="0" smtClean="0"/>
              <a:t>Auto-generated (e.g., timestamps)</a:t>
            </a:r>
          </a:p>
          <a:p>
            <a:r>
              <a:rPr lang="en-US" baseline="0" dirty="0" smtClean="0"/>
              <a:t>User-generated (e.g., tags)</a:t>
            </a:r>
          </a:p>
          <a:p>
            <a:r>
              <a:rPr lang="en-US" baseline="0" dirty="0" smtClean="0"/>
              <a:t>Visual properties</a:t>
            </a:r>
          </a:p>
          <a:p>
            <a:r>
              <a:rPr lang="en-US" baseline="0" dirty="0" smtClean="0"/>
              <a:t>Aesthetic </a:t>
            </a:r>
            <a:endParaRPr lang="en-US" dirty="0"/>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120</a:t>
            </a:fld>
            <a:endParaRPr lang="en-US" dirty="0">
              <a:solidFill>
                <a:prstClr val="black"/>
              </a:solidFill>
              <a:latin typeface="Calibri"/>
              <a:ea typeface="+mn-ea"/>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 a subset of </a:t>
            </a:r>
            <a:r>
              <a:rPr lang="en-US" i="1" dirty="0" smtClean="0"/>
              <a:t>n</a:t>
            </a:r>
            <a:r>
              <a:rPr lang="en-US" dirty="0" smtClean="0"/>
              <a:t> elements most similar to a given element for a given design attribute axis or axes</a:t>
            </a:r>
          </a:p>
          <a:p>
            <a:pPr>
              <a:spcBef>
                <a:spcPts val="2310"/>
              </a:spcBef>
            </a:pPr>
            <a:r>
              <a:rPr lang="en-US" dirty="0" smtClean="0"/>
              <a:t>Select </a:t>
            </a:r>
            <a:r>
              <a:rPr lang="en-US" i="1" dirty="0" smtClean="0"/>
              <a:t>n</a:t>
            </a:r>
            <a:r>
              <a:rPr lang="en-US" dirty="0" smtClean="0"/>
              <a:t> elements that are closest (least distant) from given element</a:t>
            </a:r>
          </a:p>
          <a:p>
            <a:pPr lvl="1"/>
            <a:r>
              <a:rPr lang="en-US" dirty="0" smtClean="0"/>
              <a:t>Similar concept: </a:t>
            </a:r>
            <a:r>
              <a:rPr lang="en-US" i="1" dirty="0" smtClean="0"/>
              <a:t>relevance algorithms</a:t>
            </a:r>
            <a:r>
              <a:rPr lang="en-US" dirty="0" smtClean="0"/>
              <a:t/>
            </a:r>
            <a:br>
              <a:rPr lang="en-US" dirty="0" smtClean="0"/>
            </a:br>
            <a:r>
              <a:rPr lang="en-US" dirty="0" smtClean="0"/>
              <a:t>(search, </a:t>
            </a:r>
            <a:r>
              <a:rPr lang="en-US" i="1" dirty="0" smtClean="0"/>
              <a:t>etc.</a:t>
            </a:r>
            <a:r>
              <a:rPr lang="en-US" dirty="0" smtClean="0"/>
              <a:t>)</a:t>
            </a:r>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121</a:t>
            </a:fld>
            <a:endParaRPr lang="en-US" dirty="0">
              <a:solidFill>
                <a:prstClr val="black"/>
              </a:solidFill>
              <a:latin typeface="Calibri"/>
              <a:ea typeface="+mn-ea"/>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naïve variety algorithm that chooses randomly would contain mostly</a:t>
            </a:r>
            <a:r>
              <a:rPr lang="en-US" baseline="0" dirty="0" smtClean="0"/>
              <a:t> (whatever the cluster above is).</a:t>
            </a:r>
          </a:p>
          <a:p>
            <a:endParaRPr lang="en-US" baseline="0" dirty="0" smtClean="0"/>
          </a:p>
          <a:p>
            <a:r>
              <a:rPr lang="en-US" baseline="0" dirty="0" smtClean="0"/>
              <a:t>----------</a:t>
            </a:r>
          </a:p>
          <a:p>
            <a:endParaRPr lang="en-US" baseline="0" dirty="0" smtClean="0"/>
          </a:p>
          <a:p>
            <a:r>
              <a:rPr lang="en-US" dirty="0" smtClean="0"/>
              <a:t>(tries to represent the distribution of the dataset)</a:t>
            </a:r>
            <a:endParaRPr lang="en-US" dirty="0"/>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122</a:t>
            </a:fld>
            <a:endParaRPr lang="en-US" dirty="0">
              <a:solidFill>
                <a:prstClr val="black"/>
              </a:solidFill>
              <a:latin typeface="Calibri"/>
              <a:ea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As computing expands beyond the developed world, it can be of particular value to both enable and understand how technology is being appropriated and adapted for local contexts. Genevieve Bell, an ethnographer at Intel, pointed me to a small example of this, that in Malaysia, </a:t>
            </a:r>
            <a:r>
              <a:rPr lang="en-US" sz="1200" kern="1200" baseline="0" dirty="0" smtClean="0">
                <a:solidFill>
                  <a:schemeClr val="tx1"/>
                </a:solidFill>
                <a:latin typeface="Neutra Text" pitchFamily="50" charset="0"/>
                <a:ea typeface="+mn-ea"/>
                <a:cs typeface="+mn-cs"/>
              </a:rPr>
              <a:t>there is now a mobile phone with an integrated compass. Why an integrated compass? To find Mecca of course! This phone does cultural work almost unimaginable in a western context.</a:t>
            </a:r>
          </a:p>
          <a:p>
            <a:endParaRPr lang="en-US" sz="1200" kern="1200" baseline="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13</a:t>
            </a:fld>
            <a:endParaRPr lang="en-US" altLang="ko-K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“spaced stochastic” approach, the system picks a random example from the dataset as a starting point. Next, a random example is selected from the remaining elements in the dataset which are at least ε distance away from all of the elements selected thus far, where ε is a spacing function defined on a per-attribute basis.</a:t>
            </a:r>
          </a:p>
          <a:p>
            <a:endParaRPr lang="en-US" dirty="0" smtClean="0"/>
          </a:p>
          <a:p>
            <a:r>
              <a:rPr lang="en-US" dirty="0" smtClean="0"/>
              <a:t>The choice of ε has significant influence on the behavior of the spaced stochastic algorithm. When ε is zero or small relative to the design space, this algorithm degenerates to the completely random case (previous</a:t>
            </a:r>
            <a:r>
              <a:rPr lang="en-US" baseline="0" dirty="0" smtClean="0"/>
              <a:t> slide</a:t>
            </a:r>
            <a:r>
              <a:rPr lang="en-US" dirty="0" smtClean="0"/>
              <a:t>). As ε gets larger relative to the space, the algorithm has fewer elements from which to choose, and thus risks not filling up the space. We select a large ε, such that the theoretical maximum number of elements chosen is close to n.</a:t>
            </a:r>
          </a:p>
          <a:p>
            <a:endParaRPr lang="en-US" dirty="0" smtClean="0"/>
          </a:p>
          <a:p>
            <a:r>
              <a:rPr lang="en-US" dirty="0" smtClean="0"/>
              <a:t>This variety of possible values may be more desirable, allowing users to see the full design space. On the other hand, such an algorithm may emphasize outliers or unusual points in the design space.</a:t>
            </a:r>
          </a:p>
          <a:p>
            <a:endParaRPr lang="en-US" dirty="0" smtClean="0"/>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123</a:t>
            </a:fld>
            <a:endParaRPr lang="en-US" dirty="0">
              <a:solidFill>
                <a:prstClr val="black"/>
              </a:solidFill>
              <a:latin typeface="Calibri"/>
              <a:ea typeface="+mn-ea"/>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a:fld id="{D9C86D76-EF96-4F7E-B71C-5C8A354D9350}" type="slidenum">
              <a:rPr lang="en-US">
                <a:solidFill>
                  <a:prstClr val="black"/>
                </a:solidFill>
                <a:latin typeface="Calibri"/>
                <a:ea typeface="+mn-ea"/>
              </a:rPr>
              <a:pPr algn="r" rtl="0"/>
              <a:t>124</a:t>
            </a:fld>
            <a:endParaRPr lang="en-US" dirty="0">
              <a:solidFill>
                <a:prstClr val="black"/>
              </a:solidFill>
              <a:latin typeface="Calibri"/>
              <a:ea typeface="+mn-ea"/>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r>
              <a:rPr lang="en-US" dirty="0" smtClean="0">
                <a:solidFill>
                  <a:srgbClr val="FFFF83"/>
                </a:solidFill>
              </a:rPr>
              <a:t>Here is the architecture of our implementation of the Adaptive Ideas approach.</a:t>
            </a:r>
          </a:p>
          <a:p>
            <a:endParaRPr lang="en-US" dirty="0" smtClean="0">
              <a:solidFill>
                <a:srgbClr val="FFFF83"/>
              </a:solidFill>
            </a:endParaRPr>
          </a:p>
          <a:p>
            <a:r>
              <a:rPr lang="en-US" dirty="0" smtClean="0">
                <a:solidFill>
                  <a:srgbClr val="FFFF83"/>
                </a:solidFill>
              </a:rPr>
              <a:t>Takes information as inputs:</a:t>
            </a:r>
          </a:p>
          <a:p>
            <a:r>
              <a:rPr lang="en-US" dirty="0" smtClean="0">
                <a:solidFill>
                  <a:srgbClr val="FFFF83"/>
                </a:solidFill>
              </a:rPr>
              <a:t>User focus/current task</a:t>
            </a:r>
          </a:p>
          <a:p>
            <a:r>
              <a:rPr lang="en-US" dirty="0" smtClean="0">
                <a:solidFill>
                  <a:srgbClr val="FFFF83"/>
                </a:solidFill>
              </a:rPr>
              <a:t>Content elements (corpus of data)</a:t>
            </a:r>
          </a:p>
          <a:p>
            <a:r>
              <a:rPr lang="en-US" dirty="0" smtClean="0">
                <a:solidFill>
                  <a:srgbClr val="FFFF83"/>
                </a:solidFill>
              </a:rPr>
              <a:t>Interactive elements</a:t>
            </a:r>
          </a:p>
          <a:p>
            <a:r>
              <a:rPr lang="en-US" dirty="0" smtClean="0">
                <a:solidFill>
                  <a:srgbClr val="FFFF83"/>
                </a:solidFill>
              </a:rPr>
              <a:t>Valuation functions</a:t>
            </a:r>
          </a:p>
          <a:p>
            <a:endParaRPr lang="en-US" dirty="0" smtClean="0">
              <a:solidFill>
                <a:srgbClr val="FFFF83"/>
              </a:solidFill>
            </a:endParaRPr>
          </a:p>
          <a:p>
            <a:r>
              <a:rPr lang="en-US" dirty="0" smtClean="0">
                <a:solidFill>
                  <a:srgbClr val="FFFF83"/>
                </a:solidFill>
              </a:rPr>
              <a:t>Fed into an interface generator</a:t>
            </a:r>
          </a:p>
          <a:p>
            <a:r>
              <a:rPr lang="en-US" dirty="0" smtClean="0">
                <a:solidFill>
                  <a:srgbClr val="FFFF83"/>
                </a:solidFill>
              </a:rPr>
              <a:t>Example Subset</a:t>
            </a:r>
            <a:r>
              <a:rPr lang="en-US" baseline="0" dirty="0" smtClean="0">
                <a:solidFill>
                  <a:srgbClr val="FFFF83"/>
                </a:solidFill>
              </a:rPr>
              <a:t> Manager perform a s</a:t>
            </a:r>
            <a:r>
              <a:rPr lang="en-US" dirty="0" smtClean="0">
                <a:solidFill>
                  <a:srgbClr val="FFFF83"/>
                </a:solidFill>
              </a:rPr>
              <a:t>ubset selection</a:t>
            </a:r>
          </a:p>
          <a:p>
            <a:r>
              <a:rPr lang="en-US" dirty="0" smtClean="0">
                <a:solidFill>
                  <a:srgbClr val="FFFF83"/>
                </a:solidFill>
              </a:rPr>
              <a:t>Interface</a:t>
            </a:r>
            <a:r>
              <a:rPr lang="en-US" baseline="0" dirty="0" smtClean="0">
                <a:solidFill>
                  <a:srgbClr val="FFFF83"/>
                </a:solidFill>
              </a:rPr>
              <a:t> generator performs an o</a:t>
            </a:r>
            <a:r>
              <a:rPr lang="en-US" dirty="0" smtClean="0"/>
              <a:t>ptimization-based search (</a:t>
            </a:r>
            <a:r>
              <a:rPr lang="en-US" dirty="0" smtClean="0">
                <a:latin typeface="Neutra Text SC" pitchFamily="50" charset="0"/>
              </a:rPr>
              <a:t>2d</a:t>
            </a:r>
            <a:r>
              <a:rPr lang="en-US" dirty="0" smtClean="0"/>
              <a:t> knapsack)</a:t>
            </a:r>
          </a:p>
          <a:p>
            <a:pPr>
              <a:spcBef>
                <a:spcPts val="2310"/>
              </a:spcBef>
            </a:pPr>
            <a:r>
              <a:rPr lang="en-US" dirty="0" smtClean="0"/>
              <a:t>Interfaces generable in user-interactive timeframes</a:t>
            </a:r>
          </a:p>
          <a:p>
            <a:pPr>
              <a:spcBef>
                <a:spcPts val="2310"/>
              </a:spcBef>
            </a:pPr>
            <a:endParaRPr lang="en-US" dirty="0" smtClean="0">
              <a:solidFill>
                <a:srgbClr val="FFFF83"/>
              </a:solidFill>
            </a:endParaRPr>
          </a:p>
          <a:p>
            <a:r>
              <a:rPr lang="en-US" dirty="0" smtClean="0">
                <a:solidFill>
                  <a:srgbClr val="FFFF83"/>
                </a:solidFill>
              </a:rPr>
              <a:t>Generates HTML specification, output is web page</a:t>
            </a:r>
          </a:p>
          <a:p>
            <a:endParaRPr lang="en-US" dirty="0" err="1" smtClean="0">
              <a:solidFill>
                <a:srgbClr val="FFFF83"/>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evaluate</a:t>
            </a:r>
            <a:r>
              <a:rPr lang="en-US" baseline="0" dirty="0" smtClean="0"/>
              <a:t> the usefulness of the approach, we constructed an example-augmented tool for a concrete design task: building a web page.</a:t>
            </a:r>
          </a:p>
          <a:p>
            <a:endParaRPr lang="en-US" baseline="0" dirty="0" smtClean="0"/>
          </a:p>
          <a:p>
            <a:r>
              <a:rPr lang="en-US" baseline="0" dirty="0" smtClean="0"/>
              <a:t>Three parts:</a:t>
            </a:r>
          </a:p>
          <a:p>
            <a:r>
              <a:rPr lang="en-US" baseline="0" dirty="0" smtClean="0"/>
              <a:t>Web editor area </a:t>
            </a:r>
          </a:p>
          <a:p>
            <a:r>
              <a:rPr lang="en-US" baseline="0" dirty="0" smtClean="0"/>
              <a:t>Users are initially presented with a variety of items to emphasize the design space</a:t>
            </a:r>
          </a:p>
          <a:p>
            <a:r>
              <a:rPr lang="en-US" baseline="0" dirty="0" smtClean="0"/>
              <a:t>Can choose to browse items similar to the focus item by selecting a design feature</a:t>
            </a:r>
            <a:endParaRPr lang="en-US" dirty="0"/>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125</a:t>
            </a:fld>
            <a:endParaRPr lang="en-US" dirty="0">
              <a:solidFill>
                <a:prstClr val="black"/>
              </a:solidFill>
              <a:latin typeface="Calibri"/>
              <a:ea typeface="+mn-ea"/>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126</a:t>
            </a:fld>
            <a:endParaRPr lang="en-US" dirty="0">
              <a:solidFill>
                <a:prstClr val="black"/>
              </a:solidFill>
              <a:latin typeface="Calibri"/>
              <a:ea typeface="+mn-ea"/>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assess</a:t>
            </a:r>
            <a:r>
              <a:rPr lang="en-US" baseline="0" dirty="0" smtClean="0"/>
              <a:t> the usefulness of the approach, we conducted a comparative lab study.</a:t>
            </a:r>
          </a:p>
          <a:p>
            <a:r>
              <a:rPr lang="en-US" baseline="0" dirty="0" smtClean="0"/>
              <a:t>We invite 9 people…</a:t>
            </a:r>
            <a:endParaRPr lang="en-US" dirty="0"/>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127</a:t>
            </a:fld>
            <a:endParaRPr lang="en-US" dirty="0">
              <a:solidFill>
                <a:prstClr val="black"/>
              </a:solidFill>
              <a:latin typeface="Calibri"/>
              <a:ea typeface="+mn-ea"/>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Participants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128</a:t>
            </a:fld>
            <a:endParaRPr lang="en-US" dirty="0">
              <a:solidFill>
                <a:prstClr val="black"/>
              </a:solidFill>
              <a:latin typeface="Calibri"/>
              <a:ea typeface="+mn-ea"/>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129</a:t>
            </a:fld>
            <a:endParaRPr lang="en-US" dirty="0">
              <a:solidFill>
                <a:prstClr val="black"/>
              </a:solidFill>
              <a:latin typeface="Calibri"/>
              <a:ea typeface="+mn-ea"/>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130</a:t>
            </a:fld>
            <a:endParaRPr lang="en-US" dirty="0">
              <a:solidFill>
                <a:prstClr val="black"/>
              </a:solidFill>
              <a:latin typeface="Calibri"/>
              <a:ea typeface="+mn-ea"/>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Averages for both of these was</a:t>
            </a:r>
            <a:r>
              <a:rPr lang="en-US" baseline="0" dirty="0" smtClean="0"/>
              <a:t> higher than overall average</a:t>
            </a:r>
            <a:endParaRPr lang="en-US" dirty="0"/>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131</a:t>
            </a:fld>
            <a:endParaRPr lang="en-US" dirty="0">
              <a:solidFill>
                <a:prstClr val="black"/>
              </a:solidFill>
              <a:latin typeface="Calibri"/>
              <a:ea typeface="+mn-ea"/>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a:t>
            </a:r>
            <a:r>
              <a:rPr lang="en-US" baseline="0" dirty="0" smtClean="0"/>
              <a:t> self-rated experts gave distinctly different opinions of example-augmented browsing.</a:t>
            </a:r>
          </a:p>
          <a:p>
            <a:endParaRPr lang="en-US" baseline="0" dirty="0" smtClean="0"/>
          </a:p>
          <a:p>
            <a:r>
              <a:rPr lang="en-US" baseline="0" dirty="0" smtClean="0"/>
              <a:t>One expert did not like the use of examples in general.</a:t>
            </a:r>
          </a:p>
          <a:p>
            <a:r>
              <a:rPr lang="en-US" baseline="0" dirty="0" smtClean="0"/>
              <a:t>The other expert felt that the example-</a:t>
            </a:r>
            <a:r>
              <a:rPr lang="en-US" baseline="0" dirty="0" err="1" smtClean="0"/>
              <a:t>aug</a:t>
            </a:r>
            <a:r>
              <a:rPr lang="en-US" baseline="0" dirty="0" smtClean="0"/>
              <a:t> browser aided their building strategy</a:t>
            </a:r>
          </a:p>
          <a:p>
            <a:endParaRPr lang="en-US" baseline="0" dirty="0" smtClean="0"/>
          </a:p>
          <a:p>
            <a:r>
              <a:rPr lang="en-US" baseline="0" dirty="0" smtClean="0"/>
              <a:t>This expert and other participants requested the ability to sort and browse along other axes…</a:t>
            </a:r>
          </a:p>
          <a:p>
            <a:endParaRPr lang="en-US" baseline="0" dirty="0" smtClean="0"/>
          </a:p>
          <a:p>
            <a:r>
              <a:rPr lang="en-US" baseline="0" dirty="0" smtClean="0"/>
              <a:t>--------------</a:t>
            </a:r>
          </a:p>
          <a:p>
            <a:r>
              <a:rPr lang="en-US" b="1" baseline="0" dirty="0" smtClean="0"/>
              <a:t>DO WE HAVE WRITTEN ANECDOTES FOR THIS???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132</a:t>
            </a:fld>
            <a:endParaRPr lang="en-US" dirty="0">
              <a:solidFill>
                <a:prstClr val="black"/>
              </a:solidFill>
              <a:latin typeface="Calibri"/>
              <a:ea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28DB0A94-C99C-43A4-A138-0AB225C0FBDD}" type="slidenum">
              <a:rPr lang="ko-KR" altLang="en-US" smtClean="0">
                <a:ea typeface="굴림"/>
                <a:cs typeface="굴림"/>
              </a:rPr>
              <a:pPr/>
              <a:t>14</a:t>
            </a:fld>
            <a:endParaRPr lang="en-US" altLang="ko-KR" smtClean="0">
              <a:ea typeface="굴림"/>
              <a:cs typeface="굴림"/>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What techniques and representations can most effectively enable users to design interactive systems? Contemporary software tools — the user interface for specifying interaction — largely employ approaches that were designed decades ago, when cost and performance limitations implied a quite different tradeoff between machine efficiency and human effectiveness. Additionally, while many of these decisions were made in light of excellent </a:t>
            </a:r>
            <a:r>
              <a:rPr lang="en-US" sz="1200" i="1" kern="1200" dirty="0" smtClean="0">
                <a:solidFill>
                  <a:schemeClr val="tx1"/>
                </a:solidFill>
                <a:latin typeface="Neutra Text" pitchFamily="50" charset="0"/>
                <a:ea typeface="+mn-ea"/>
                <a:cs typeface="+mn-cs"/>
              </a:rPr>
              <a:t>computer </a:t>
            </a:r>
            <a:r>
              <a:rPr lang="en-US" sz="1200" kern="1200" dirty="0" smtClean="0">
                <a:solidFill>
                  <a:schemeClr val="tx1"/>
                </a:solidFill>
                <a:latin typeface="Neutra Text" pitchFamily="50" charset="0"/>
                <a:ea typeface="+mn-ea"/>
                <a:cs typeface="+mn-cs"/>
              </a:rPr>
              <a:t>science, few were made with a deep understanding of </a:t>
            </a:r>
            <a:r>
              <a:rPr lang="en-US" sz="1200" i="1" kern="1200" dirty="0" smtClean="0">
                <a:solidFill>
                  <a:schemeClr val="tx1"/>
                </a:solidFill>
                <a:latin typeface="Neutra Text" pitchFamily="50" charset="0"/>
                <a:ea typeface="+mn-ea"/>
                <a:cs typeface="+mn-cs"/>
              </a:rPr>
              <a:t>human</a:t>
            </a:r>
            <a:r>
              <a:rPr lang="en-US" sz="1200" kern="1200" dirty="0" smtClean="0">
                <a:solidFill>
                  <a:schemeClr val="tx1"/>
                </a:solidFill>
                <a:latin typeface="Neutra Text" pitchFamily="50" charset="0"/>
                <a:ea typeface="+mn-ea"/>
                <a:cs typeface="+mn-cs"/>
              </a:rPr>
              <a:t> science. Improving the design environments gains particular importance in a ubiquitous computing era, where concerns — such as device ensembles, wireless communication, and recognition-based interaction — further resist rapid prototyping. My group’s human-computer interaction research investigates this issue through three main thrusts:</a:t>
            </a:r>
          </a:p>
          <a:p>
            <a:pPr eaLnBrk="1" hangingPunct="1"/>
            <a:endParaRPr lang="en-US" altLang="ko-KR" dirty="0" smtClean="0">
              <a:ea typeface="굴림"/>
              <a:cs typeface="굴림"/>
            </a:endParaRPr>
          </a:p>
          <a:p>
            <a:pPr eaLnBrk="1" hangingPunct="1"/>
            <a:r>
              <a:rPr lang="en-US" altLang="ko-KR" dirty="0" smtClean="0">
                <a:ea typeface="굴림"/>
                <a:cs typeface="굴림"/>
              </a:rPr>
              <a:t>The way I see mobile &amp; ubiquitous computing, it’s about creating systems that are more deeply integrated into the practical logic of the routine world.</a:t>
            </a:r>
          </a:p>
          <a:p>
            <a:pPr eaLnBrk="1" hangingPunct="1"/>
            <a:r>
              <a:rPr lang="en-US" altLang="ko-KR" dirty="0" smtClean="0">
                <a:ea typeface="굴림"/>
                <a:cs typeface="굴림"/>
              </a:rPr>
              <a:t>This is a significantly new user experience, and a significantly new design experience. In order to make progress, we need to build a culture of prototyping. PROTOTYPING IS HARD,</a:t>
            </a:r>
            <a:r>
              <a:rPr lang="en-US" altLang="ko-KR" baseline="0" dirty="0" smtClean="0">
                <a:ea typeface="굴림"/>
                <a:cs typeface="굴림"/>
              </a:rPr>
              <a:t> and</a:t>
            </a:r>
            <a:r>
              <a:rPr lang="en-US" altLang="ko-KR" dirty="0" smtClean="0">
                <a:ea typeface="굴림"/>
                <a:cs typeface="굴림"/>
              </a:rPr>
              <a:t> prototyping a </a:t>
            </a:r>
            <a:r>
              <a:rPr lang="en-US" altLang="ko-KR" dirty="0" err="1" smtClean="0">
                <a:ea typeface="굴림"/>
                <a:cs typeface="굴림"/>
              </a:rPr>
              <a:t>ubicomp</a:t>
            </a:r>
            <a:r>
              <a:rPr lang="en-US" altLang="ko-KR" dirty="0" smtClean="0">
                <a:ea typeface="굴림"/>
                <a:cs typeface="굴림"/>
              </a:rPr>
              <a:t> system is </a:t>
            </a:r>
            <a:r>
              <a:rPr lang="en-US" altLang="ko-KR" b="1" dirty="0" smtClean="0">
                <a:ea typeface="굴림"/>
                <a:cs typeface="굴림"/>
              </a:rPr>
              <a:t>much harder </a:t>
            </a:r>
            <a:r>
              <a:rPr lang="en-US" altLang="ko-KR" dirty="0" smtClean="0">
                <a:ea typeface="굴림"/>
                <a:cs typeface="굴림"/>
              </a:rPr>
              <a:t>than prototyping in traditional design areas. The challenge for computer science researchers is to build tools that better support a culture of prototyping.</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Quantitative result:</a:t>
            </a:r>
          </a:p>
          <a:p>
            <a:r>
              <a:rPr lang="en-US" dirty="0" smtClean="0"/>
              <a:t>(Observations and server</a:t>
            </a:r>
            <a:r>
              <a:rPr lang="en-US" baseline="0" dirty="0" smtClean="0"/>
              <a:t> logs) participants browsed 50.6% fewer items when using the Adaptive Ideas system.</a:t>
            </a:r>
          </a:p>
          <a:p>
            <a:r>
              <a:rPr lang="en-US" dirty="0" err="1" smtClean="0"/>
              <a:t>Avg</a:t>
            </a:r>
            <a:r>
              <a:rPr lang="en-US" baseline="0" dirty="0" smtClean="0"/>
              <a:t> 194 vs. 95.8</a:t>
            </a:r>
            <a:endParaRPr lang="en-US" dirty="0"/>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133</a:t>
            </a:fld>
            <a:endParaRPr lang="en-US" dirty="0">
              <a:solidFill>
                <a:prstClr val="black"/>
              </a:solidFill>
              <a:latin typeface="Calibri"/>
              <a:ea typeface="+mn-ea"/>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believe</a:t>
            </a:r>
            <a:r>
              <a:rPr lang="en-US" baseline="0" dirty="0" smtClean="0"/>
              <a:t> that, done intelligently, augmenting tools with examples is a promising technique…</a:t>
            </a:r>
          </a:p>
          <a:p>
            <a:endParaRPr lang="en-US" dirty="0" smtClean="0"/>
          </a:p>
          <a:p>
            <a:r>
              <a:rPr lang="en-US" dirty="0" smtClean="0"/>
              <a:t>Proactive</a:t>
            </a:r>
            <a:r>
              <a:rPr lang="en-US" baseline="0" dirty="0" smtClean="0"/>
              <a:t> pres and agile browsing of examples aids the discovery and exploration of design alternatives.</a:t>
            </a:r>
            <a:endParaRPr lang="en-US" dirty="0"/>
          </a:p>
        </p:txBody>
      </p:sp>
      <p:sp>
        <p:nvSpPr>
          <p:cNvPr id="4" name="Slide Number Placeholder 3"/>
          <p:cNvSpPr>
            <a:spLocks noGrp="1"/>
          </p:cNvSpPr>
          <p:nvPr>
            <p:ph type="sldNum" sz="quarter" idx="10"/>
          </p:nvPr>
        </p:nvSpPr>
        <p:spPr/>
        <p:txBody>
          <a:bodyPr/>
          <a:lstStyle/>
          <a:p>
            <a:pPr algn="r" rtl="0"/>
            <a:fld id="{95230A01-732A-481A-B448-3435176DE666}" type="slidenum">
              <a:rPr lang="en-US">
                <a:solidFill>
                  <a:prstClr val="black"/>
                </a:solidFill>
                <a:latin typeface="Calibri"/>
                <a:ea typeface="+mn-ea"/>
              </a:rPr>
              <a:pPr algn="r" rtl="0"/>
              <a:t>134</a:t>
            </a:fld>
            <a:endParaRPr lang="en-US" dirty="0">
              <a:solidFill>
                <a:prstClr val="black"/>
              </a:solidFill>
              <a:latin typeface="Calibri"/>
              <a:ea typeface="+mn-ea"/>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r>
              <a:rPr lang="en-US" dirty="0" smtClean="0"/>
              <a:t>Mobile and Ubiquitous computing is likely to be dominated by many small applications. To enable this, we need design tools that democratize application creation. To pull this off, one needs to lower the threshold. Doing this requires an attention to how computation is represented.</a:t>
            </a:r>
          </a:p>
          <a:p>
            <a:r>
              <a:rPr lang="en-US" dirty="0" smtClean="0"/>
              <a:t> * State structure can be authored and presented as storyboards</a:t>
            </a:r>
          </a:p>
          <a:p>
            <a:r>
              <a:rPr lang="en-US" dirty="0" smtClean="0"/>
              <a:t> * Sensor input  -- and other actions that are difficult to specify symbolically -- can be handled through demonstration</a:t>
            </a:r>
          </a:p>
          <a:p>
            <a:r>
              <a:rPr lang="en-US" dirty="0" smtClean="0"/>
              <a:t> * Finding an effective example is often easier than writing this from scratch -- we can leverage this as a paradigm for software creation!</a:t>
            </a:r>
          </a:p>
        </p:txBody>
      </p:sp>
      <p:sp>
        <p:nvSpPr>
          <p:cNvPr id="158724" name="Slide Number Placeholder 3"/>
          <p:cNvSpPr>
            <a:spLocks noGrp="1"/>
          </p:cNvSpPr>
          <p:nvPr>
            <p:ph type="sldNum" sz="quarter" idx="5"/>
          </p:nvPr>
        </p:nvSpPr>
        <p:spPr>
          <a:noFill/>
        </p:spPr>
        <p:txBody>
          <a:bodyPr/>
          <a:lstStyle/>
          <a:p>
            <a:fld id="{29A715E3-DD1F-4A77-BFC8-68230AC49FAA}" type="slidenum">
              <a:rPr lang="ko-KR" altLang="en-US" smtClean="0">
                <a:ea typeface="굴림" charset="-127"/>
              </a:rPr>
              <a:pPr/>
              <a:t>139</a:t>
            </a:fld>
            <a:endParaRPr lang="en-US" altLang="ko-KR" smtClean="0">
              <a:ea typeface="굴림" charset="-127"/>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Neutra Text" pitchFamily="50" charset="0"/>
                <a:ea typeface="+mn-ea"/>
                <a:cs typeface="+mn-cs"/>
              </a:rPr>
              <a:t>One thing that we're very committed to is learning from how our tools are used in the wild. External organizations that are currently using our tools include ... Within Stanford, our tools are currently being used in ... We’ve found there to</a:t>
            </a:r>
            <a:r>
              <a:rPr lang="en-US" sz="1200" kern="1200" baseline="0" dirty="0" smtClean="0">
                <a:solidFill>
                  <a:schemeClr val="tx1"/>
                </a:solidFill>
                <a:latin typeface="Neutra Text" pitchFamily="50" charset="0"/>
                <a:ea typeface="+mn-ea"/>
                <a:cs typeface="+mn-cs"/>
              </a:rPr>
              <a:t> be three types of usage and collaboration with these folks</a:t>
            </a:r>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 - Lead users and platforms for research (art, biology, external organizations). Both as fieldwork sites, and as </a:t>
            </a:r>
            <a:r>
              <a:rPr lang="en-US" sz="1200" kern="1200" dirty="0" err="1" smtClean="0">
                <a:solidFill>
                  <a:schemeClr val="tx1"/>
                </a:solidFill>
                <a:latin typeface="Neutra Text" pitchFamily="50" charset="0"/>
                <a:ea typeface="+mn-ea"/>
                <a:cs typeface="+mn-cs"/>
              </a:rPr>
              <a:t>depolyment</a:t>
            </a:r>
            <a:r>
              <a:rPr lang="en-US" sz="1200" kern="1200" dirty="0" smtClean="0">
                <a:solidFill>
                  <a:schemeClr val="tx1"/>
                </a:solidFill>
                <a:latin typeface="Neutra Text" pitchFamily="50" charset="0"/>
                <a:ea typeface="+mn-ea"/>
                <a:cs typeface="+mn-cs"/>
              </a:rPr>
              <a:t> sites. Longitudinal rah </a:t>
            </a:r>
            <a:r>
              <a:rPr lang="en-US" sz="1200" kern="1200" dirty="0" err="1" smtClean="0">
                <a:solidFill>
                  <a:schemeClr val="tx1"/>
                </a:solidFill>
                <a:latin typeface="Neutra Text" pitchFamily="50" charset="0"/>
                <a:ea typeface="+mn-ea"/>
                <a:cs typeface="+mn-cs"/>
              </a:rPr>
              <a:t>rah</a:t>
            </a:r>
            <a:r>
              <a:rPr lang="en-US" sz="1200" kern="1200" dirty="0" smtClean="0">
                <a:solidFill>
                  <a:schemeClr val="tx1"/>
                </a:solidFill>
                <a:latin typeface="Neutra Text" pitchFamily="50" charset="0"/>
                <a:ea typeface="+mn-ea"/>
                <a:cs typeface="+mn-cs"/>
              </a:rPr>
              <a:t>. (Pull from HCIJ paper?). And because this is open source and the software is available on the web, there are likely many more users than we're aware of. For example, my student Ron Yeh got an email from Germany last week asking a really technical question about the bowels of his toolkit -- who knew!</a:t>
            </a:r>
          </a:p>
          <a:p>
            <a:r>
              <a:rPr lang="en-US" sz="1200" kern="1200" dirty="0" smtClean="0">
                <a:solidFill>
                  <a:schemeClr val="tx1"/>
                </a:solidFill>
                <a:latin typeface="Neutra Text" pitchFamily="50" charset="0"/>
                <a:ea typeface="+mn-ea"/>
                <a:cs typeface="+mn-cs"/>
              </a:rPr>
              <a:t> - Teaching (CS, ME)</a:t>
            </a:r>
          </a:p>
          <a:p>
            <a:r>
              <a:rPr lang="en-US" sz="1200" kern="1200" dirty="0" smtClean="0">
                <a:solidFill>
                  <a:schemeClr val="tx1"/>
                </a:solidFill>
                <a:latin typeface="Neutra Text" pitchFamily="50" charset="0"/>
                <a:ea typeface="+mn-ea"/>
                <a:cs typeface="+mn-cs"/>
              </a:rPr>
              <a:t> - Disciplinary Knowledge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(Within CS, in the database group and with Phil Levis on sensor networks -- and externally in Education, ME, and MS&amp;E. Helping with fieldwork and longitudinal evaluation.) In some cases, these organizations have given back to us by strengthening </a:t>
            </a:r>
            <a:r>
              <a:rPr lang="en-US" sz="1200" kern="1200" dirty="0" err="1" smtClean="0">
                <a:solidFill>
                  <a:schemeClr val="tx1"/>
                </a:solidFill>
                <a:latin typeface="Neutra Text" pitchFamily="50" charset="0"/>
                <a:ea typeface="+mn-ea"/>
                <a:cs typeface="+mn-cs"/>
              </a:rPr>
              <a:t>thte</a:t>
            </a:r>
            <a:r>
              <a:rPr lang="en-US" sz="1200" kern="1200" dirty="0" smtClean="0">
                <a:solidFill>
                  <a:schemeClr val="tx1"/>
                </a:solidFill>
                <a:latin typeface="Neutra Text" pitchFamily="50" charset="0"/>
                <a:ea typeface="+mn-ea"/>
                <a:cs typeface="+mn-cs"/>
              </a:rPr>
              <a:t> quality of our tools. </a:t>
            </a:r>
            <a:r>
              <a:rPr lang="en-US" sz="1200" kern="1200" dirty="0" err="1" smtClean="0">
                <a:solidFill>
                  <a:schemeClr val="tx1"/>
                </a:solidFill>
                <a:latin typeface="Neutra Text" pitchFamily="50" charset="0"/>
                <a:ea typeface="+mn-ea"/>
                <a:cs typeface="+mn-cs"/>
              </a:rPr>
              <a:t>LeapFrog</a:t>
            </a:r>
            <a:r>
              <a:rPr lang="en-US" sz="1200" kern="1200" dirty="0" smtClean="0">
                <a:solidFill>
                  <a:schemeClr val="tx1"/>
                </a:solidFill>
                <a:latin typeface="Neutra Text" pitchFamily="50" charset="0"/>
                <a:ea typeface="+mn-ea"/>
                <a:cs typeface="+mn-cs"/>
              </a:rPr>
              <a:t>, for example, has a richer infrastructure for board fabrication than my group has, and so they donated their time to improve the </a:t>
            </a:r>
            <a:r>
              <a:rPr lang="en-US" sz="1200" kern="1200" dirty="0" err="1" smtClean="0">
                <a:solidFill>
                  <a:schemeClr val="tx1"/>
                </a:solidFill>
                <a:latin typeface="Neutra Text" pitchFamily="50" charset="0"/>
                <a:ea typeface="+mn-ea"/>
                <a:cs typeface="+mn-cs"/>
              </a:rPr>
              <a:t>d.tools</a:t>
            </a:r>
            <a:r>
              <a:rPr lang="en-US" sz="1200" kern="1200" dirty="0" smtClean="0">
                <a:solidFill>
                  <a:schemeClr val="tx1"/>
                </a:solidFill>
                <a:latin typeface="Neutra Text" pitchFamily="50" charset="0"/>
                <a:ea typeface="+mn-ea"/>
                <a:cs typeface="+mn-cs"/>
              </a:rPr>
              <a:t> board designs, and fabricated a set of boards for our use in teaching and research</a:t>
            </a:r>
          </a:p>
          <a:p>
            <a:endParaRPr lang="en-US" sz="1200" kern="1200" dirty="0" smtClean="0">
              <a:solidFill>
                <a:schemeClr val="tx1"/>
              </a:solidFill>
              <a:latin typeface="Neutra Text" pitchFamily="50" charset="0"/>
              <a:ea typeface="+mn-ea"/>
              <a:cs typeface="+mn-cs"/>
            </a:endParaRPr>
          </a:p>
          <a:p>
            <a:r>
              <a:rPr lang="en-US" sz="1200" kern="1200" dirty="0" err="1" smtClean="0">
                <a:solidFill>
                  <a:schemeClr val="tx1"/>
                </a:solidFill>
                <a:latin typeface="Neutra Text" pitchFamily="50" charset="0"/>
                <a:ea typeface="+mn-ea"/>
                <a:cs typeface="+mn-cs"/>
              </a:rPr>
              <a:t>d.Tools</a:t>
            </a:r>
            <a:r>
              <a:rPr lang="en-US" sz="1200" kern="1200" baseline="0" dirty="0" smtClean="0">
                <a:solidFill>
                  <a:schemeClr val="tx1"/>
                </a:solidFill>
                <a:latin typeface="Neutra Text" pitchFamily="50" charset="0"/>
                <a:ea typeface="+mn-ea"/>
                <a:cs typeface="+mn-cs"/>
              </a:rPr>
              <a:t> for everything from children’s toys to medical devices. </a:t>
            </a:r>
            <a:r>
              <a:rPr lang="en-US" sz="1200" kern="1200" baseline="0" dirty="0" err="1" smtClean="0">
                <a:solidFill>
                  <a:schemeClr val="tx1"/>
                </a:solidFill>
                <a:latin typeface="Neutra Text" pitchFamily="50" charset="0"/>
                <a:ea typeface="+mn-ea"/>
                <a:cs typeface="+mn-cs"/>
              </a:rPr>
              <a:t>ButterflyNet</a:t>
            </a:r>
            <a:r>
              <a:rPr lang="en-US" sz="1200" kern="1200" baseline="0" dirty="0" smtClean="0">
                <a:solidFill>
                  <a:schemeClr val="tx1"/>
                </a:solidFill>
                <a:latin typeface="Neutra Text" pitchFamily="50" charset="0"/>
                <a:ea typeface="+mn-ea"/>
                <a:cs typeface="+mn-cs"/>
              </a:rPr>
              <a:t> has been to </a:t>
            </a:r>
            <a:r>
              <a:rPr lang="en-US" dirty="0" smtClean="0"/>
              <a:t>Alaska </a:t>
            </a:r>
            <a:r>
              <a:rPr lang="en-US" dirty="0" err="1" smtClean="0"/>
              <a:t>Toolik</a:t>
            </a:r>
            <a:r>
              <a:rPr lang="en-US" dirty="0" smtClean="0"/>
              <a:t> Field Station, Death Valley</a:t>
            </a:r>
            <a:r>
              <a:rPr lang="en-US" sz="1200" dirty="0" smtClean="0"/>
              <a:t>,</a:t>
            </a:r>
            <a:r>
              <a:rPr lang="en-US" sz="1200" baseline="0" dirty="0" smtClean="0"/>
              <a:t> </a:t>
            </a:r>
            <a:r>
              <a:rPr lang="en-US" dirty="0" smtClean="0"/>
              <a:t>England</a:t>
            </a:r>
            <a:r>
              <a:rPr lang="en-US" sz="1200" baseline="0" dirty="0" smtClean="0"/>
              <a:t>, </a:t>
            </a:r>
            <a:r>
              <a:rPr lang="en-US" dirty="0" smtClean="0"/>
              <a:t>Australia</a:t>
            </a:r>
            <a:r>
              <a:rPr lang="en-US" sz="1200" dirty="0" smtClean="0"/>
              <a:t>,</a:t>
            </a:r>
            <a:r>
              <a:rPr lang="en-US" sz="1200" baseline="0" dirty="0" smtClean="0"/>
              <a:t> </a:t>
            </a:r>
            <a:r>
              <a:rPr lang="en-US" dirty="0" smtClean="0"/>
              <a:t>Ghana.</a:t>
            </a: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140</a:t>
            </a:fld>
            <a:endParaRPr lang="en-US" altLang="ko-K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And of course, the research that I shared today isn't mine alone or even mine mostly. This is an image of much of my group at my house after we went rock climbing at the end of last summer. I'm fortunate to work with a truly fantastic group of graduate and undergraduate students. I'd like to thank all of my collaborators on this work, whose names are listed here. And while I think we're all aware of the strength of PhD students, I'd in particular like to point out the contributions of the undergraduates. Thanks to the efforts of Daphne </a:t>
            </a:r>
            <a:r>
              <a:rPr lang="en-US" sz="1200" kern="1200" dirty="0" err="1" smtClean="0">
                <a:solidFill>
                  <a:schemeClr val="tx1"/>
                </a:solidFill>
                <a:latin typeface="Neutra Text" pitchFamily="50" charset="0"/>
                <a:ea typeface="+mn-ea"/>
                <a:cs typeface="+mn-cs"/>
              </a:rPr>
              <a:t>Koller</a:t>
            </a:r>
            <a:r>
              <a:rPr lang="en-US" sz="1200" kern="1200" dirty="0" smtClean="0">
                <a:solidFill>
                  <a:schemeClr val="tx1"/>
                </a:solidFill>
                <a:latin typeface="Neutra Text" pitchFamily="50" charset="0"/>
                <a:ea typeface="+mn-ea"/>
                <a:cs typeface="+mn-cs"/>
              </a:rPr>
              <a:t> and others, Stanford is building up an excellent tradition of undergraduate research, and undergraduate alumni of my group are now pursuing graduate careers at MIT, Berkeley, CMU, and many other top schools.</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141</a:t>
            </a:fld>
            <a:endParaRPr lang="en-US" altLang="ko-K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7376FFD-88F6-48A2-9437-8A25597DA2CB}" type="slidenum">
              <a:rPr lang="ko-KR" altLang="en-US" smtClean="0">
                <a:ea typeface="굴림" charset="-127"/>
              </a:rPr>
              <a:pPr/>
              <a:t>142</a:t>
            </a:fld>
            <a:endParaRPr lang="en-US" altLang="ko-KR" smtClean="0">
              <a:ea typeface="굴림" charset="-127"/>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altLang="ja-JP" smtClean="0"/>
              <a:t>For more information on d.tools, please visit our web site. Thank you.</a:t>
            </a:r>
          </a:p>
          <a:p>
            <a:pPr eaLnBrk="1" hangingPunct="1"/>
            <a:endParaRPr lang="en-US" altLang="ja-JP"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CE96CF-C043-467A-9B5B-BA5C4F24CCCF}" type="slidenum">
              <a:rPr lang="ko-KR" altLang="en-US">
                <a:cs typeface="맑은 고딕"/>
              </a:rPr>
              <a:pPr fontAlgn="base">
                <a:spcBef>
                  <a:spcPct val="0"/>
                </a:spcBef>
                <a:spcAft>
                  <a:spcPct val="0"/>
                </a:spcAft>
              </a:pPr>
              <a:t>15</a:t>
            </a:fld>
            <a:endParaRPr lang="en-US" altLang="ko-KR">
              <a:cs typeface="맑은 고딕"/>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the past three years, we’ve</a:t>
            </a:r>
            <a:r>
              <a:rPr lang="en-US" baseline="0" dirty="0" smtClean="0"/>
              <a:t> built several systems in my group that explore these issues, and I’ll provide an overview of a few of them today. In the interest of time, and to provide the big picture that I think will be most valuable for our project today, I’ll stay at a fairly high level, but please feel free to ask questions during the talk or afterwards about the details.</a:t>
            </a:r>
            <a:endParaRPr lang="en-US" sz="240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0200E-6724-4B98-B77B-8BA92D03CC06}" type="slidenum">
              <a:rPr lang="ko-KR" altLang="en-US"/>
              <a:pPr/>
              <a:t>16</a:t>
            </a:fld>
            <a:endParaRPr lang="en-US" altLang="ko-KR"/>
          </a:p>
        </p:txBody>
      </p:sp>
      <p:sp>
        <p:nvSpPr>
          <p:cNvPr id="2548738" name="Rectangle 2"/>
          <p:cNvSpPr>
            <a:spLocks noGrp="1" noRot="1" noChangeAspect="1" noChangeArrowheads="1" noTextEdit="1"/>
          </p:cNvSpPr>
          <p:nvPr>
            <p:ph type="sldImg"/>
          </p:nvPr>
        </p:nvSpPr>
        <p:spPr>
          <a:ln/>
        </p:spPr>
      </p:sp>
      <p:sp>
        <p:nvSpPr>
          <p:cNvPr id="2548739" name="Rectangle 3"/>
          <p:cNvSpPr>
            <a:spLocks noGrp="1" noChangeArrowheads="1"/>
          </p:cNvSpPr>
          <p:nvPr>
            <p:ph type="body" idx="1"/>
          </p:nvPr>
        </p:nvSpPr>
        <p:spPr/>
        <p:txBody>
          <a:bodyPr/>
          <a:lstStyle/>
          <a:p>
            <a:pPr marL="220005" indent="-220005"/>
            <a:r>
              <a:rPr lang="en-US" altLang="ko-KR" dirty="0">
                <a:ea typeface="굴림" pitchFamily="34" charset="-127"/>
              </a:rPr>
              <a:t>To learn about opportunities for prototyping tools in the domain of information appliances, we conducted interviews with eleven product designers at three design companies. I also served as a physical computing consultant for one of the companies. I want to highlight two key insights from our field work. We found that </a:t>
            </a:r>
          </a:p>
          <a:p>
            <a:pPr marL="220005" indent="-220005">
              <a:buFontTx/>
              <a:buAutoNum type="arabicParenR"/>
            </a:pPr>
            <a:r>
              <a:rPr lang="en-US" altLang="ko-KR" dirty="0">
                <a:ea typeface="굴림" pitchFamily="34" charset="-127"/>
              </a:rPr>
              <a:t> Professional design companies </a:t>
            </a:r>
            <a:r>
              <a:rPr lang="en-US" altLang="ko-KR" b="1" dirty="0">
                <a:ea typeface="굴림" pitchFamily="34" charset="-127"/>
              </a:rPr>
              <a:t>do</a:t>
            </a:r>
            <a:r>
              <a:rPr lang="en-US" altLang="ko-KR" dirty="0">
                <a:ea typeface="굴림" pitchFamily="34" charset="-127"/>
              </a:rPr>
              <a:t> have access to resources and expertise to create integrated functional prototypes – however, these prototypes are generally expensive one-offs used only for presentation.</a:t>
            </a:r>
          </a:p>
          <a:p>
            <a:pPr marL="220005" indent="-220005"/>
            <a:r>
              <a:rPr lang="en-US" altLang="ko-KR" dirty="0">
                <a:ea typeface="굴림" pitchFamily="34" charset="-127"/>
              </a:rPr>
              <a:t>Today’s prototyping tools are not flexible enough to create functional prototypes as tools for design thinking itself.</a:t>
            </a:r>
          </a:p>
          <a:p>
            <a:pPr marL="220005" indent="-220005"/>
            <a:r>
              <a:rPr lang="en-US" altLang="ko-KR" dirty="0">
                <a:ea typeface="굴림" pitchFamily="34" charset="-127"/>
              </a:rPr>
              <a:t>2) For documentation purposes, many test sessions with prototypes are video recorded. However, revisiting this video material is often too costly in terms of work hours so tapes just end up on the shelf.</a:t>
            </a:r>
            <a:endParaRPr lang="en-US" dirty="0">
              <a:ea typeface="굴림" pitchFamily="34" charset="-12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F788250-33D1-4415-AD3E-3D0DD50115D8}" type="slidenum">
              <a:rPr lang="ko-KR" altLang="en-US" smtClean="0">
                <a:ea typeface="굴림" charset="-127"/>
              </a:rPr>
              <a:pPr/>
              <a:t>17</a:t>
            </a:fld>
            <a:endParaRPr lang="en-US" altLang="ko-KR" smtClean="0">
              <a:ea typeface="굴림" charset="-127"/>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altLang="ko-KR" smtClean="0">
                <a:ea typeface="굴림" charset="-127"/>
              </a:rPr>
              <a:t>Our recent work on d.tools has explored how to more rapidly create and evaluate information appliances that incorporate rich physical interactions.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9BD012B-6A7E-4CF9-B6E2-7FED2BDCE1F3}" type="slidenum">
              <a:rPr lang="ko-KR" altLang="en-US" smtClean="0">
                <a:ea typeface="굴림" charset="-127"/>
              </a:rPr>
              <a:pPr/>
              <a:t>18</a:t>
            </a:fld>
            <a:endParaRPr lang="en-US" altLang="ko-KR" smtClean="0">
              <a:ea typeface="굴림" charset="-127"/>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smtClean="0"/>
              <a:t>As a designer plugs physical components such as sensors into the d.tools hardware interface, virtual counterparts appear in the d.tools authoring environment on the PC.</a:t>
            </a:r>
            <a:endParaRPr lang="en-US" i="1" smtClean="0"/>
          </a:p>
          <a:p>
            <a:pPr eaLnBrk="1" hangingPunct="1"/>
            <a:endParaRPr lang="en-US" b="1" smtClean="0"/>
          </a:p>
          <a:p>
            <a:pPr eaLnBrk="1" hangingPunct="1"/>
            <a:r>
              <a:rPr lang="en-US" b="1" smtClean="0"/>
              <a:t>The DESIGNER </a:t>
            </a:r>
            <a:r>
              <a:rPr lang="en-US" smtClean="0"/>
              <a:t>then authors interactions by creating visual states, which encapsulate output, and by linking them through transitions, which get triggered by input events.</a:t>
            </a:r>
            <a:endParaRPr lang="en-US" i="1" smtClean="0"/>
          </a:p>
          <a:p>
            <a:pPr eaLnBrk="1" hangingPunct="1"/>
            <a:endParaRPr lang="en-US" b="1" smtClean="0"/>
          </a:p>
          <a:p>
            <a:pPr eaLnBrk="1" hangingPunct="1"/>
            <a:r>
              <a:rPr lang="en-US" smtClean="0"/>
              <a:t>d.Tools facilitates turning continuous sensor data into discrete events through an interactive demonstration and thresholding technique.</a:t>
            </a:r>
            <a:endParaRPr lang="en-US" i="1" smtClean="0"/>
          </a:p>
          <a:p>
            <a:pPr eaLnBrk="1" hangingPunct="1"/>
            <a:endParaRPr lang="en-US" b="1" smtClean="0"/>
          </a:p>
          <a:p>
            <a:pPr eaLnBrk="1" hangingPunct="1"/>
            <a:r>
              <a:rPr lang="en-US" b="1" smtClean="0"/>
              <a:t>In d.tools, the </a:t>
            </a:r>
            <a:r>
              <a:rPr lang="en-US" smtClean="0"/>
              <a:t>interaction model is always live and can be tried out at any point.</a:t>
            </a:r>
            <a:endParaRPr lang="en-US" b="1" smtClean="0"/>
          </a:p>
          <a:p>
            <a:pPr eaLnBrk="1" hangingPunct="1"/>
            <a:endParaRPr lang="en-US" i="1" smtClean="0"/>
          </a:p>
          <a:p>
            <a:pPr eaLnBrk="1" hangingPunct="1"/>
            <a:r>
              <a:rPr lang="en-US" smtClean="0"/>
              <a:t>To increase the complexity of prototypes, designers with programming knowledge can attach Java to visual states.</a:t>
            </a:r>
          </a:p>
          <a:p>
            <a:pPr eaLnBrk="1" hangingPunct="1"/>
            <a:r>
              <a:rPr lang="en-US" smtClean="0"/>
              <a:t> In this example, Java code remote controls the Google Earth application. T</a:t>
            </a:r>
            <a:r>
              <a:rPr lang="de-DE" smtClean="0"/>
              <a:t>his is an example of how d.tools can be used to create mash-up prototypes.</a:t>
            </a: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7304D73-8E16-4D57-8665-1AABB5E78E14}" type="slidenum">
              <a:rPr lang="ko-KR" altLang="en-US" smtClean="0">
                <a:ea typeface="굴림" charset="-127"/>
              </a:rPr>
              <a:pPr/>
              <a:t>19</a:t>
            </a:fld>
            <a:endParaRPr lang="en-US" altLang="ko-KR" smtClean="0">
              <a:ea typeface="굴림" charset="-127"/>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r>
              <a:rPr lang="en-US" sz="1200" kern="1200" baseline="0" dirty="0" smtClean="0">
                <a:solidFill>
                  <a:schemeClr val="tx1"/>
                </a:solidFill>
                <a:latin typeface="Neutra Text" pitchFamily="50" charset="0"/>
                <a:ea typeface="+mn-ea"/>
                <a:cs typeface="+mn-cs"/>
              </a:rPr>
              <a:t>This research introduces </a:t>
            </a:r>
            <a:r>
              <a:rPr lang="en-US" sz="1200" i="0" kern="1200" baseline="0" dirty="0" smtClean="0">
                <a:solidFill>
                  <a:schemeClr val="tx1"/>
                </a:solidFill>
                <a:latin typeface="Neutra Text" pitchFamily="50" charset="0"/>
                <a:ea typeface="+mn-ea"/>
                <a:cs typeface="+mn-cs"/>
              </a:rPr>
              <a:t>three hardware extensibility </a:t>
            </a:r>
            <a:r>
              <a:rPr lang="en-US" sz="1200" kern="1200" baseline="0" dirty="0" smtClean="0">
                <a:solidFill>
                  <a:schemeClr val="tx1"/>
                </a:solidFill>
                <a:latin typeface="Neutra Text" pitchFamily="50" charset="0"/>
                <a:ea typeface="+mn-ea"/>
                <a:cs typeface="+mn-cs"/>
              </a:rPr>
              <a:t>at the hardware-to-PC interface, the intra-hardware</a:t>
            </a:r>
          </a:p>
          <a:p>
            <a:r>
              <a:rPr lang="en-US" sz="1200" kern="1200" baseline="0" dirty="0" smtClean="0">
                <a:solidFill>
                  <a:schemeClr val="tx1"/>
                </a:solidFill>
                <a:latin typeface="Neutra Text" pitchFamily="50" charset="0"/>
                <a:ea typeface="+mn-ea"/>
                <a:cs typeface="+mn-cs"/>
              </a:rPr>
              <a:t>communication level, and the circuit level.</a:t>
            </a:r>
            <a:endParaRPr lang="de-DE"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F18009A-3C01-4D4A-A76A-4B4B2A4E78CD}" type="slidenum">
              <a:rPr lang="ko-KR" altLang="en-US" smtClean="0">
                <a:ea typeface="굴림" charset="-127"/>
              </a:rPr>
              <a:pPr/>
              <a:t>20</a:t>
            </a:fld>
            <a:endParaRPr lang="en-US" altLang="ko-KR" smtClean="0">
              <a:ea typeface="굴림" charset="-127"/>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altLang="ko-KR" smtClean="0">
                <a:ea typeface="굴림" charset="-127"/>
              </a:rPr>
              <a:t>Let’s move on to test mode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B0610800-08BB-4ADD-AD2A-F67716AB61E1}" type="slidenum">
              <a:rPr lang="ko-KR" altLang="en-US" smtClean="0">
                <a:ea typeface="굴림" charset="-127"/>
              </a:rPr>
              <a:pPr/>
              <a:t>21</a:t>
            </a:fld>
            <a:endParaRPr lang="en-US" altLang="ko-KR" smtClean="0">
              <a:ea typeface="굴림" charset="-127"/>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smtClean="0"/>
              <a:t>A camera is pointed at the tester.</a:t>
            </a:r>
          </a:p>
          <a:p>
            <a:pPr eaLnBrk="1" hangingPunct="1"/>
            <a:r>
              <a:rPr lang="en-US" smtClean="0"/>
              <a:t>The live video from the camera is recorded and  annotated in real-time with state transitions and input events.</a:t>
            </a:r>
          </a:p>
          <a:p>
            <a:pPr eaLnBrk="1" hangingPunct="1"/>
            <a:r>
              <a:rPr lang="en-US" smtClean="0"/>
              <a:t>In addition to events generated by the prototype itself, the experimenter can also add annotations with a video console.</a:t>
            </a:r>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2C7D85A-4BFB-41BF-8372-D858D3BEFF1B}" type="slidenum">
              <a:rPr lang="ko-KR" altLang="en-US" smtClean="0">
                <a:ea typeface="굴림" charset="-127"/>
              </a:rPr>
              <a:pPr/>
              <a:t>2</a:t>
            </a:fld>
            <a:endParaRPr lang="en-US" altLang="ko-KR" smtClean="0">
              <a:ea typeface="굴림" charset="-127"/>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altLang="ko-KR" dirty="0" smtClean="0">
                <a:ea typeface="굴림" charset="-127"/>
              </a:rPr>
              <a:t>Now, this idea of creating tools to empower users</a:t>
            </a:r>
            <a:r>
              <a:rPr lang="en-US" altLang="ko-KR" baseline="0" dirty="0" smtClean="0">
                <a:ea typeface="굴림" charset="-127"/>
              </a:rPr>
              <a:t> </a:t>
            </a:r>
            <a:r>
              <a:rPr lang="en-US" altLang="ko-KR" dirty="0" smtClean="0">
                <a:ea typeface="굴림" charset="-127"/>
              </a:rPr>
              <a:t>has a long and storied history, beginning with Grace Hopper’s invention in the early 1950s of the first compiler. What’s inspirational for me is that she conceptualized how improved tools could provide a much wider audience with access to computation.</a:t>
            </a:r>
          </a:p>
          <a:p>
            <a:pPr eaLnBrk="1" hangingPunct="1"/>
            <a:endParaRPr lang="en-US" altLang="ko-KR" dirty="0" smtClean="0">
              <a:ea typeface="굴림" charset="-127"/>
            </a:endParaRPr>
          </a:p>
          <a:p>
            <a:pPr eaLnBrk="1" hangingPunct="1"/>
            <a:r>
              <a:rPr lang="en-US" altLang="ko-KR" dirty="0" smtClean="0">
                <a:ea typeface="굴림" charset="-127"/>
              </a:rPr>
              <a:t>In the intervening years, good programming environments for the desktop and web enabled legions of developers to create the content that helped put a PC on every desk, and the goal of my group’s research is to enable an analogous success for ubiquitous computing. Specifically, our interest lies in the move from tools for </a:t>
            </a:r>
            <a:r>
              <a:rPr lang="en-US" altLang="ko-KR" b="1" dirty="0" smtClean="0">
                <a:ea typeface="굴림" charset="-127"/>
              </a:rPr>
              <a:t>technology experts </a:t>
            </a:r>
            <a:r>
              <a:rPr lang="en-US" altLang="ko-KR" dirty="0" smtClean="0">
                <a:ea typeface="굴림" charset="-127"/>
              </a:rPr>
              <a:t>toward tools for domain experts, designers. </a:t>
            </a:r>
          </a:p>
          <a:p>
            <a:pPr eaLnBrk="1" hangingPunct="1"/>
            <a:endParaRPr lang="en-US" altLang="ko-KR" dirty="0" smtClean="0">
              <a:ea typeface="굴림" charset="-127"/>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83FFBF99-7652-404C-B42B-C71DCF36D99E}" type="slidenum">
              <a:rPr lang="ko-KR" altLang="en-US" smtClean="0">
                <a:ea typeface="굴림" charset="-127"/>
              </a:rPr>
              <a:pPr/>
              <a:t>22</a:t>
            </a:fld>
            <a:endParaRPr lang="en-US" altLang="ko-KR" smtClean="0">
              <a:ea typeface="굴림" charset="-127"/>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altLang="ko-KR" smtClean="0">
                <a:ea typeface="굴림" charset="-127"/>
              </a:rPr>
              <a:t>After a test session is completed, designers can leverage tight synchronization between the graphical interaction model, the recorded video, and the recorded event traces in analyze mode.</a:t>
            </a:r>
          </a:p>
          <a:p>
            <a:pPr eaLnBrk="1" hangingPunct="1"/>
            <a:endParaRPr lang="en-US" altLang="ko-KR" smtClean="0">
              <a:ea typeface="굴림" charset="-127"/>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FAB3867-A233-4B6A-AB3B-297246F1DE6B}" type="slidenum">
              <a:rPr lang="ko-KR" altLang="en-US" smtClean="0">
                <a:ea typeface="굴림" charset="-127"/>
              </a:rPr>
              <a:pPr/>
              <a:t>23</a:t>
            </a:fld>
            <a:endParaRPr lang="en-US" altLang="ko-KR" smtClean="0">
              <a:ea typeface="굴림" charset="-127"/>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dirty="0" smtClean="0"/>
              <a:t>In analyze mode, video playback is synchronized with a visualization that highlights active states.</a:t>
            </a:r>
          </a:p>
          <a:p>
            <a:pPr eaLnBrk="1" hangingPunct="1"/>
            <a:r>
              <a:rPr lang="en-US" dirty="0" smtClean="0"/>
              <a:t>In the other direction, designers can select states in the </a:t>
            </a:r>
            <a:r>
              <a:rPr lang="en-US" dirty="0" err="1" smtClean="0"/>
              <a:t>statechart</a:t>
            </a:r>
            <a:r>
              <a:rPr lang="en-US" dirty="0" smtClean="0"/>
              <a:t> to access corresponding video clips.</a:t>
            </a:r>
          </a:p>
          <a:p>
            <a:pPr eaLnBrk="1" hangingPunct="1"/>
            <a:r>
              <a:rPr lang="en-US" dirty="0" smtClean="0"/>
              <a:t>Designers can query for video sequences matching input by demonstrating that input on the prototype itself.</a:t>
            </a:r>
          </a:p>
          <a:p>
            <a:pPr eaLnBrk="1" hangingPunct="1"/>
            <a:r>
              <a:rPr lang="en-US" dirty="0" smtClean="0"/>
              <a:t>Multiple test sessions can be combined into a video spreadsheet, which can be used for rapid comparative evaluation. </a:t>
            </a:r>
          </a:p>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Client application written in Python</a:t>
            </a:r>
          </a:p>
          <a:p>
            <a:r>
              <a:rPr lang="en-US" dirty="0" smtClean="0"/>
              <a:t>All communication is wireless</a:t>
            </a:r>
          </a:p>
          <a:p>
            <a:r>
              <a:rPr lang="en-US" dirty="0" smtClean="0"/>
              <a:t>Phone sends input events to </a:t>
            </a:r>
            <a:r>
              <a:rPr lang="en-US" dirty="0" err="1" smtClean="0"/>
              <a:t>dtools</a:t>
            </a:r>
            <a:endParaRPr lang="en-US" dirty="0" smtClean="0"/>
          </a:p>
          <a:p>
            <a:r>
              <a:rPr lang="en-US" dirty="0" smtClean="0"/>
              <a:t>Application logic is handled on the desktop</a:t>
            </a:r>
          </a:p>
          <a:p>
            <a:r>
              <a:rPr lang="en-US" dirty="0" err="1" smtClean="0"/>
              <a:t>Dtools</a:t>
            </a:r>
            <a:r>
              <a:rPr lang="en-US" dirty="0" smtClean="0"/>
              <a:t> send commands back to phone to display images and play sounds</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24</a:t>
            </a:fld>
            <a:endParaRPr lang="en-US" altLang="ko-K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r>
              <a:rPr lang="en-US" smtClean="0"/>
              <a:t>Reflecting on our experience, we see sensor-based interaction design comprising three distinct steps: choosing and connecting the appropriate hardware, creating application logic, and specifying the relationship between sensor values and application logic. </a:t>
            </a:r>
          </a:p>
          <a:p>
            <a:r>
              <a:rPr lang="en-US" smtClean="0"/>
              <a:t> </a:t>
            </a:r>
          </a:p>
          <a:p>
            <a:r>
              <a:rPr lang="en-US" smtClean="0"/>
              <a:t>d.tools, as well as prior work, provides software abstractions that make connecting hardware easy. D.tools also enables designers to rapidly prototype and evaluate the application logic. However, our experience has shown that </a:t>
            </a:r>
            <a:r>
              <a:rPr lang="en-US" i="1" smtClean="0"/>
              <a:t>specifying the relationship</a:t>
            </a:r>
            <a:r>
              <a:rPr lang="en-US" smtClean="0"/>
              <a:t> between sensor values and logic often remains problematic.</a:t>
            </a:r>
          </a:p>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r>
              <a:rPr lang="en-US" smtClean="0"/>
              <a:t>Let me start by introducing our domain of concern: tools for off-the-desktop interaction design. What kind of authoring tools would you need to prototype a fitness monitoring system which measures the rhythm of your steps and adjusts music playback accordingly?</a:t>
            </a:r>
          </a:p>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US" smtClean="0"/>
              <a:t>Or imagine you are a game designer. What kind of tools would you need to prototype an accelerometer based control for an existing game in less than 30 minutes?</a:t>
            </a:r>
          </a:p>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237E3EF-26B5-4DD2-BA91-01AA03D641A9}" type="slidenum">
              <a:rPr lang="ko-KR" altLang="en-US" smtClean="0"/>
              <a:pPr/>
              <a:t>28</a:t>
            </a:fld>
            <a:endParaRPr lang="en-US" altLang="ko-K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smtClean="0"/>
              <a:t>As Herb Simon and Don Norman have pointed out, the representation of a problem is an important factor determining how we can manipulate that problem. </a:t>
            </a:r>
          </a:p>
          <a:p>
            <a:r>
              <a:rPr lang="en-US" smtClean="0"/>
              <a:t>For tasks like sensor-based interactions, an individual's performance of the input they would like to recognize is a very different activity from symbolically specifying that input. The motivation of our work is to leverage the embodied performance to </a:t>
            </a:r>
            <a:r>
              <a:rPr lang="en-US" b="1" smtClean="0"/>
              <a:t>actually do the work</a:t>
            </a:r>
            <a:r>
              <a:rPr lang="en-US" smtClean="0"/>
              <a:t> of specifying the computation.</a:t>
            </a:r>
          </a:p>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algn="just">
              <a:spcBef>
                <a:spcPct val="0"/>
              </a:spcBef>
              <a:spcAft>
                <a:spcPts val="577"/>
              </a:spcAft>
            </a:pPr>
            <a:r>
              <a:rPr lang="en-US" dirty="0" smtClean="0"/>
              <a:t>This allows designers to leverage their tacit knowledge of the task domain without having to produce a formal representation of the task from scratch. As Michael Polanyi put it (SLOW) “we know more than we can tell” (PAUSE) –PBD can aid designers by substituting “doing” for “telling”.</a:t>
            </a:r>
          </a:p>
          <a:p>
            <a:pPr algn="just">
              <a:spcBef>
                <a:spcPct val="0"/>
              </a:spcBef>
              <a:spcAft>
                <a:spcPts val="577"/>
              </a:spcAft>
            </a:pPr>
            <a:endParaRPr lang="en-US" altLang="ko-KR" dirty="0" smtClean="0">
              <a:ea typeface="굴림" pitchFamily="34" charset="-127"/>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F90B897-1F32-41CC-93C7-C6F732C43E34}" type="slidenum">
              <a:rPr lang="ko-KR" altLang="en-US" smtClean="0"/>
              <a:pPr/>
              <a:t>31</a:t>
            </a:fld>
            <a:endParaRPr lang="en-US" altLang="ko-KR" smtClean="0"/>
          </a:p>
        </p:txBody>
      </p:sp>
      <p:sp>
        <p:nvSpPr>
          <p:cNvPr id="84995"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ln/>
        </p:spPr>
        <p:txBody>
          <a:bodyPr/>
          <a:lstStyle/>
          <a:p>
            <a:pPr>
              <a:defRPr/>
            </a:pPr>
            <a:r>
              <a:rPr lang="en-US" dirty="0" smtClean="0"/>
              <a:t>We constructed Exemplar to investigate such an approach.</a:t>
            </a:r>
          </a:p>
          <a:p>
            <a:pPr>
              <a:defRPr/>
            </a:pPr>
            <a:r>
              <a:rPr lang="en-US" dirty="0" smtClean="0"/>
              <a:t>With Exemplar, a designer first </a:t>
            </a:r>
            <a:r>
              <a:rPr lang="en-US" i="1" dirty="0" smtClean="0"/>
              <a:t>demonstrates</a:t>
            </a:r>
            <a:r>
              <a:rPr lang="en-US" dirty="0" smtClean="0"/>
              <a:t> a sensor-based interaction to the system (</a:t>
            </a:r>
            <a:r>
              <a:rPr lang="en-US" i="1" dirty="0" smtClean="0"/>
              <a:t>e.g.</a:t>
            </a:r>
            <a:r>
              <a:rPr lang="en-US" dirty="0" smtClean="0"/>
              <a:t>, by shaking an accelerometer). </a:t>
            </a:r>
          </a:p>
          <a:p>
            <a:pPr marL="220005" indent="-220005" eaLnBrk="1" hangingPunct="1">
              <a:defRPr/>
            </a:pP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7C7A12A-E56A-40CD-8E01-1C607A52FDA5}" type="slidenum">
              <a:rPr lang="ko-KR" altLang="en-US" smtClean="0"/>
              <a:pPr/>
              <a:t>32</a:t>
            </a:fld>
            <a:endParaRPr lang="en-US" altLang="ko-KR"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marL="220005" indent="-220005" eaLnBrk="1" hangingPunct="1"/>
            <a:r>
              <a:rPr lang="en-US" dirty="0" smtClean="0"/>
              <a:t>The design then </a:t>
            </a:r>
            <a:r>
              <a:rPr lang="en-US" i="1" dirty="0" smtClean="0"/>
              <a:t>edits</a:t>
            </a:r>
            <a:r>
              <a:rPr lang="en-US" dirty="0" smtClean="0"/>
              <a:t> a visual representation of the action by marking it up, </a:t>
            </a:r>
          </a:p>
          <a:p>
            <a:pPr marL="220005" indent="-220005"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BC1A824B-F8EB-44E0-830D-9B188BB1DD53}" type="slidenum">
              <a:rPr lang="en-US" smtClean="0"/>
              <a:pPr/>
              <a:t>3</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altLang="ko-KR" dirty="0" smtClean="0">
                <a:ea typeface="굴림" charset="-127"/>
              </a:rPr>
              <a:t> * The majority of mobile and ubiquitous computing systems lie in the “long tail” of the application space.</a:t>
            </a:r>
          </a:p>
          <a:p>
            <a:pPr eaLnBrk="1" hangingPunct="1"/>
            <a:r>
              <a:rPr lang="en-US" altLang="ko-KR" dirty="0" smtClean="0">
                <a:ea typeface="굴림" charset="-127"/>
              </a:rPr>
              <a:t>Compared to “killer applications”, such as operating systems or office suites, many mobile systems contain relatively small amounts of code.  However, the total number of these systems is quite large, suggesting that this area is ripe for domain expert programming.</a:t>
            </a:r>
          </a:p>
          <a:p>
            <a:pPr eaLnBrk="1" hangingPunct="1"/>
            <a:r>
              <a:rPr lang="en-US" altLang="ko-KR" dirty="0" smtClean="0">
                <a:ea typeface="굴림" charset="-127"/>
              </a:rPr>
              <a:t> * By </a:t>
            </a:r>
            <a:r>
              <a:rPr lang="en-US" altLang="ko-KR" i="1" dirty="0" smtClean="0">
                <a:ea typeface="굴림" charset="-127"/>
              </a:rPr>
              <a:t>domain expert programming</a:t>
            </a:r>
            <a:r>
              <a:rPr lang="en-US" altLang="ko-KR" dirty="0" smtClean="0">
                <a:ea typeface="굴림" charset="-127"/>
              </a:rPr>
              <a:t>, I mean programming by individuals who are experts in a particular domain relevant to the application at hand </a:t>
            </a:r>
            <a:r>
              <a:rPr lang="en-US" altLang="ko-KR" i="1" dirty="0" smtClean="0">
                <a:ea typeface="굴림" charset="-127"/>
              </a:rPr>
              <a:t>outside of the ubiquitous computing domain</a:t>
            </a:r>
            <a:r>
              <a:rPr lang="en-US" altLang="ko-KR" dirty="0" smtClean="0">
                <a:ea typeface="굴림" charset="-127"/>
              </a:rPr>
              <a:t>.</a:t>
            </a:r>
          </a:p>
          <a:p>
            <a:pPr eaLnBrk="1" hangingPunct="1"/>
            <a:r>
              <a:rPr lang="en-US" altLang="ko-KR" dirty="0" smtClean="0">
                <a:ea typeface="굴림" charset="-127"/>
              </a:rPr>
              <a:t> * Examples of domain experts include scientists, Web 2.0 programmers, </a:t>
            </a:r>
            <a:r>
              <a:rPr lang="en-US" altLang="ko-KR" dirty="0" err="1" smtClean="0">
                <a:ea typeface="굴림" charset="-127"/>
              </a:rPr>
              <a:t>ubicomp</a:t>
            </a:r>
            <a:r>
              <a:rPr lang="en-US" altLang="ko-KR" dirty="0" smtClean="0">
                <a:ea typeface="굴림" charset="-127"/>
              </a:rPr>
              <a:t> designers, hobbyists, and so forth.</a:t>
            </a:r>
            <a:br>
              <a:rPr lang="en-US" altLang="ko-KR" dirty="0" smtClean="0">
                <a:ea typeface="굴림" charset="-127"/>
              </a:rPr>
            </a:br>
            <a:r>
              <a:rPr lang="en-US" altLang="ko-KR" dirty="0" smtClean="0">
                <a:ea typeface="굴림" charset="-127"/>
              </a:rPr>
              <a:t> * This distinction</a:t>
            </a:r>
            <a:r>
              <a:rPr lang="en-US" altLang="ko-KR" baseline="0" dirty="0" smtClean="0">
                <a:ea typeface="굴림" charset="-127"/>
              </a:rPr>
              <a:t> between big software and the long tail is obviously overly crisp, and much lies in the middle, such as the many enterprise applications for </a:t>
            </a:r>
            <a:r>
              <a:rPr lang="en-US" altLang="ko-KR" baseline="0" smtClean="0">
                <a:ea typeface="굴림" charset="-127"/>
              </a:rPr>
              <a:t>vertical markets.</a:t>
            </a:r>
            <a:endParaRPr lang="en-US" altLang="ko-KR" dirty="0" smtClean="0">
              <a:ea typeface="굴림" charset="-127"/>
            </a:endParaRPr>
          </a:p>
          <a:p>
            <a:pPr eaLnBrk="1" hangingPunct="1"/>
            <a:r>
              <a:rPr lang="en-US" altLang="ko-KR" b="1" dirty="0" smtClean="0">
                <a:ea typeface="굴림" charset="-127"/>
              </a:rPr>
              <a:t> * Our group’s main goal is to support design and development in the long tail of ubiquitous computing.</a:t>
            </a:r>
          </a:p>
          <a:p>
            <a:pPr eaLnBrk="1" hangingPunct="1"/>
            <a:r>
              <a:rPr lang="en-US" altLang="ko-KR" dirty="0" smtClean="0">
                <a:ea typeface="굴림" charset="-127"/>
              </a:rPr>
              <a:t>By enabling domain experts through programming models and tool support, we greatly increase the number of people able to work towards </a:t>
            </a:r>
            <a:r>
              <a:rPr lang="en-US" altLang="ko-KR" dirty="0" err="1" smtClean="0">
                <a:ea typeface="굴림" charset="-127"/>
              </a:rPr>
              <a:t>Weiser’s</a:t>
            </a:r>
            <a:r>
              <a:rPr lang="en-US" altLang="ko-KR" dirty="0" smtClean="0">
                <a:ea typeface="굴림" charset="-127"/>
              </a:rPr>
              <a:t> vision.</a:t>
            </a:r>
          </a:p>
          <a:p>
            <a:pPr eaLnBrk="1" hangingPunct="1"/>
            <a:r>
              <a:rPr lang="en-US" sz="1200" kern="1200" dirty="0" smtClean="0">
                <a:solidFill>
                  <a:schemeClr val="tx1"/>
                </a:solidFill>
                <a:latin typeface="Neutra Text" pitchFamily="50" charset="0"/>
                <a:ea typeface="+mn-ea"/>
                <a:cs typeface="+mn-cs"/>
              </a:rPr>
              <a:t> * one particularly important aspect here is prototyping and designers, and much of our work has concentrated on this area.</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D2E3A6D-76B8-4B78-B849-05342FD522E6}" type="slidenum">
              <a:rPr lang="ko-KR" altLang="en-US" smtClean="0"/>
              <a:pPr/>
              <a:t>33</a:t>
            </a:fld>
            <a:endParaRPr lang="en-US" altLang="ko-KR"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marL="220005" indent="-220005" eaLnBrk="1" hangingPunct="1"/>
            <a:r>
              <a:rPr lang="en-US" dirty="0" smtClean="0"/>
              <a:t>and </a:t>
            </a:r>
            <a:r>
              <a:rPr lang="en-US" i="1" dirty="0" smtClean="0"/>
              <a:t>reviews (or tests) </a:t>
            </a:r>
            <a:r>
              <a:rPr lang="en-US" dirty="0" smtClean="0"/>
              <a:t> the result by performing the action again. </a:t>
            </a:r>
          </a:p>
          <a:p>
            <a:pPr marL="220005" indent="-220005" eaLnBrk="1" hangingPunct="1"/>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F192C9C4-FA5B-4123-B1F1-9FE47C3179C3}" type="slidenum">
              <a:rPr lang="ko-KR" altLang="en-US" smtClean="0"/>
              <a:pPr/>
              <a:t>34</a:t>
            </a:fld>
            <a:endParaRPr lang="en-US" altLang="ko-KR"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marL="220005" indent="-220005" eaLnBrk="1" hangingPunct="1"/>
            <a:r>
              <a:rPr lang="en-US" dirty="0" smtClean="0"/>
              <a:t>Through iteration based on real-time feedback, the designer can refine the recognized action and link it with other prototyping applications. </a:t>
            </a:r>
          </a:p>
          <a:p>
            <a:pPr marL="220005" indent="-220005" eaLnBrk="1" hangingPunct="1"/>
            <a:r>
              <a:rPr lang="en-US" dirty="0" smtClean="0"/>
              <a:t>A short video scenario will outline the main functionality of Exemplar.</a:t>
            </a:r>
          </a:p>
          <a:p>
            <a:pPr marL="220005" indent="-220005"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EFBE977-5745-4C9C-BDAF-494F97A98605}" type="slidenum">
              <a:rPr lang="ko-KR" altLang="en-US" smtClean="0">
                <a:ea typeface="굴림" charset="-127"/>
              </a:rPr>
              <a:pPr/>
              <a:t>35</a:t>
            </a:fld>
            <a:endParaRPr lang="en-US" altLang="ko-KR" smtClean="0">
              <a:ea typeface="굴림" charset="-127"/>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343007A-969E-4588-9B8D-6E688EA30100}" type="slidenum">
              <a:rPr lang="ko-KR" altLang="en-US" smtClean="0"/>
              <a:pPr/>
              <a:t>36</a:t>
            </a:fld>
            <a:endParaRPr lang="en-US" altLang="ko-KR"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marL="220005" indent="-220005" eaLnBrk="1" hangingPunct="1"/>
            <a:r>
              <a:rPr lang="en-US" dirty="0" smtClean="0"/>
              <a:t>We were positively surprised by the wide range of game control designs our participants came up with. The rapid feedback cycle in Exemplar enabled participants to explore up to four different control schemes for a given game in less than 45 minutes. The slide shows task completion times for some of the game controls. The takeaway point here is that even novices could rapidly and successfully complete the design exercises.</a:t>
            </a:r>
          </a:p>
          <a:p>
            <a:pPr marL="220005" indent="-220005" eaLnBrk="1" hangingPunct="1"/>
            <a:endParaRPr lang="en-US" dirty="0" smtClean="0"/>
          </a:p>
          <a:p>
            <a:pPr marL="220005" indent="-220005" eaLnBrk="1" hangingPunct="1"/>
            <a:r>
              <a:rPr lang="en-US" dirty="0" smtClean="0"/>
              <a:t>Let me show you three  of the creative solutions our participants came up with.</a:t>
            </a:r>
          </a:p>
          <a:p>
            <a:pPr marL="220005" indent="-220005" eaLnBrk="1" hangingPunct="1"/>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021FEC1-414D-48D6-BBE2-51DA2B418625}" type="slidenum">
              <a:rPr lang="ko-KR" altLang="en-US" smtClean="0"/>
              <a:pPr/>
              <a:t>37</a:t>
            </a:fld>
            <a:endParaRPr lang="en-US" altLang="ko-KR"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One participant created a make shift booth - hitting walls and stomping on the floor navigated a spaceship.</a:t>
            </a:r>
          </a:p>
          <a:p>
            <a:r>
              <a:rPr lang="en-US" smtClean="0"/>
              <a:t> </a:t>
            </a:r>
          </a:p>
          <a:p>
            <a:r>
              <a:rPr lang="en-US" smtClean="0"/>
              <a:t>Another participant modified the bicycle helmet example so that the accelerometer on his helmet would detect him ducking down to fire rocket thrusters.</a:t>
            </a:r>
          </a:p>
          <a:p>
            <a:r>
              <a:rPr lang="en-US" smtClean="0"/>
              <a:t> </a:t>
            </a:r>
          </a:p>
          <a:p>
            <a:r>
              <a:rPr lang="en-US" smtClean="0"/>
              <a:t>A third participant used the signal generated by the flicking of a bend sensor to trigger shooting of rubber bands.</a:t>
            </a:r>
          </a:p>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pPr eaLnBrk="1" hangingPunct="1"/>
            <a:r>
              <a:rPr lang="en-US" b="1" dirty="0" err="1" smtClean="0"/>
              <a:t>Linus</a:t>
            </a:r>
            <a:r>
              <a:rPr lang="en-US" b="1" dirty="0" smtClean="0"/>
              <a:t> Pauling</a:t>
            </a:r>
            <a:r>
              <a:rPr lang="en-US" dirty="0" smtClean="0"/>
              <a:t> is widely regarded as the premier chemist of the twentieth century. He pioneered the application of </a:t>
            </a:r>
            <a:r>
              <a:rPr lang="en-US" dirty="0" smtClean="0">
                <a:hlinkClick r:id="rId3" tooltip="Quantum mechanics"/>
              </a:rPr>
              <a:t>quantum mechanics</a:t>
            </a:r>
            <a:r>
              <a:rPr lang="en-US" dirty="0" smtClean="0"/>
              <a:t> to chemistry, and in 1954 was awarded the </a:t>
            </a:r>
            <a:r>
              <a:rPr lang="en-US" dirty="0" smtClean="0">
                <a:hlinkClick r:id="rId4" tooltip="Nobel Prize in Chemistry"/>
              </a:rPr>
              <a:t>Nobel Prize</a:t>
            </a:r>
            <a:r>
              <a:rPr lang="en-US" dirty="0" smtClean="0"/>
              <a:t> in chemistry for his work describing the nature of </a:t>
            </a:r>
            <a:r>
              <a:rPr lang="en-US" dirty="0" smtClean="0">
                <a:hlinkClick r:id="rId5" tooltip="Chemical bond"/>
              </a:rPr>
              <a:t>chemical bonds</a:t>
            </a:r>
            <a:r>
              <a:rPr lang="en-US" dirty="0" smtClean="0"/>
              <a:t>. </a:t>
            </a:r>
          </a:p>
          <a:p>
            <a:pPr eaLnBrk="1" hangingPunct="1"/>
            <a:endParaRPr lang="en-US" dirty="0" smtClean="0"/>
          </a:p>
          <a:p>
            <a:pPr eaLnBrk="1" hangingPunct="1"/>
            <a:r>
              <a:rPr lang="en-US" dirty="0" smtClean="0"/>
              <a:t>What his work shares with that of professional de signers is the practice of succeeding by trying out multiple alternative ideas, approaches, solution strategies. (rewrite)</a:t>
            </a:r>
          </a:p>
          <a:p>
            <a:pPr eaLnBrk="1" hangingPunct="1"/>
            <a:endParaRPr lang="en-US" dirty="0" smtClean="0"/>
          </a:p>
          <a:p>
            <a:pPr eaLnBrk="1" hangingPunct="1"/>
            <a:r>
              <a:rPr lang="en-US" dirty="0" smtClean="0"/>
              <a:t>There are three specific ways in which construction of multiple alternatives is important in design:</a:t>
            </a:r>
          </a:p>
        </p:txBody>
      </p:sp>
      <p:sp>
        <p:nvSpPr>
          <p:cNvPr id="79875" name="Slide Number Placeholder 3"/>
          <p:cNvSpPr>
            <a:spLocks noGrp="1"/>
          </p:cNvSpPr>
          <p:nvPr>
            <p:ph type="sldNum" sz="quarter" idx="5"/>
          </p:nvPr>
        </p:nvSpPr>
        <p:spPr>
          <a:noFill/>
        </p:spPr>
        <p:txBody>
          <a:bodyPr/>
          <a:lstStyle/>
          <a:p>
            <a:pPr algn="r" rtl="0" fontAlgn="base">
              <a:spcBef>
                <a:spcPct val="0"/>
              </a:spcBef>
              <a:spcAft>
                <a:spcPct val="0"/>
              </a:spcAft>
            </a:pPr>
            <a:fld id="{6BEA11A7-EE2E-4EDF-A16F-FC712827AD3F}" type="slidenum">
              <a:rPr lang="ko-KR" altLang="en-US" b="1">
                <a:solidFill>
                  <a:prstClr val="black"/>
                </a:solidFill>
                <a:ea typeface="맑은 고딕"/>
              </a:rPr>
              <a:pPr algn="r" rtl="0" fontAlgn="base">
                <a:spcBef>
                  <a:spcPct val="0"/>
                </a:spcBef>
                <a:spcAft>
                  <a:spcPct val="0"/>
                </a:spcAft>
              </a:pPr>
              <a:t>40</a:t>
            </a:fld>
            <a:endParaRPr lang="en-US" altLang="ko-KR" b="1" dirty="0">
              <a:solidFill>
                <a:prstClr val="black"/>
              </a:solidFill>
              <a:ea typeface="맑은 고딕"/>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r>
              <a:rPr lang="en-US" dirty="0" smtClean="0"/>
              <a:t>First, designers may build dozens of prototypes </a:t>
            </a:r>
            <a:r>
              <a:rPr lang="en-US" b="1" dirty="0" smtClean="0"/>
              <a:t>to get a more complete understanding of a design space</a:t>
            </a:r>
            <a:r>
              <a:rPr lang="en-US" dirty="0" smtClean="0"/>
              <a:t>.</a:t>
            </a:r>
          </a:p>
          <a:p>
            <a:pPr eaLnBrk="1" hangingPunct="1"/>
            <a:r>
              <a:rPr lang="en-US" dirty="0" smtClean="0"/>
              <a:t>For example, Paul Bradley at IDEO built about eighty foam models for the original Microsoft mouse to quickly explore different directions.</a:t>
            </a:r>
          </a:p>
        </p:txBody>
      </p:sp>
      <p:sp>
        <p:nvSpPr>
          <p:cNvPr id="81923" name="Slide Number Placeholder 3"/>
          <p:cNvSpPr>
            <a:spLocks noGrp="1"/>
          </p:cNvSpPr>
          <p:nvPr>
            <p:ph type="sldNum" sz="quarter" idx="5"/>
          </p:nvPr>
        </p:nvSpPr>
        <p:spPr>
          <a:noFill/>
        </p:spPr>
        <p:txBody>
          <a:bodyPr/>
          <a:lstStyle/>
          <a:p>
            <a:pPr algn="r" rtl="0" fontAlgn="base">
              <a:spcBef>
                <a:spcPct val="0"/>
              </a:spcBef>
              <a:spcAft>
                <a:spcPct val="0"/>
              </a:spcAft>
            </a:pPr>
            <a:fld id="{D1E428B8-08D0-4411-B186-F9DE9E0CCB54}" type="slidenum">
              <a:rPr lang="ko-KR" altLang="en-US" b="1">
                <a:solidFill>
                  <a:prstClr val="black"/>
                </a:solidFill>
                <a:ea typeface="맑은 고딕"/>
              </a:rPr>
              <a:pPr algn="r" rtl="0" fontAlgn="base">
                <a:spcBef>
                  <a:spcPct val="0"/>
                </a:spcBef>
                <a:spcAft>
                  <a:spcPct val="0"/>
                </a:spcAft>
              </a:pPr>
              <a:t>41</a:t>
            </a:fld>
            <a:endParaRPr lang="en-US" altLang="ko-KR" b="1" dirty="0">
              <a:solidFill>
                <a:prstClr val="black"/>
              </a:solidFill>
              <a:ea typeface="맑은 고딕"/>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Third, comparing</a:t>
            </a:r>
            <a:r>
              <a:rPr lang="en-US" baseline="0" dirty="0" smtClean="0"/>
              <a:t> between multiple alternatives has been shown to be important during </a:t>
            </a:r>
            <a:r>
              <a:rPr lang="en-US" b="1" baseline="0" dirty="0" smtClean="0"/>
              <a:t>testing</a:t>
            </a:r>
            <a:r>
              <a:rPr lang="en-US" baseline="0" dirty="0" smtClean="0"/>
              <a:t> of prototypes </a:t>
            </a:r>
            <a:r>
              <a:rPr lang="en-US" b="1" baseline="0" dirty="0" smtClean="0"/>
              <a:t>to keep participants honest</a:t>
            </a:r>
            <a:r>
              <a:rPr lang="en-US" baseline="0" dirty="0" smtClean="0"/>
              <a:t>:</a:t>
            </a:r>
          </a:p>
          <a:p>
            <a:r>
              <a:rPr lang="en-US" dirty="0" err="1" smtClean="0"/>
              <a:t>Tohidi</a:t>
            </a:r>
            <a:r>
              <a:rPr lang="en-US" dirty="0" smtClean="0"/>
              <a:t> et al showed, among other things, that Participants will rate designs lower when multiple alternatives are seen, compared to when they see only one. And that </a:t>
            </a:r>
          </a:p>
          <a:p>
            <a:r>
              <a:rPr lang="en-US" dirty="0" smtClean="0"/>
              <a:t>Participants exposed to alternative designs will be less pressured to be positive, expressing fewer positive comments than those who only see one.</a:t>
            </a:r>
          </a:p>
          <a:p>
            <a:endParaRPr lang="en-US" baseline="0" dirty="0" smtClean="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E66E4A64-A737-4DB0-90F9-372BE09EB2B8}" type="slidenum">
              <a:rPr lang="ko-KR" altLang="en-US" b="1">
                <a:solidFill>
                  <a:prstClr val="black"/>
                </a:solidFill>
                <a:ea typeface="맑은 고딕"/>
              </a:rPr>
              <a:pPr algn="r" rtl="0" fontAlgn="base">
                <a:spcBef>
                  <a:spcPct val="0"/>
                </a:spcBef>
                <a:spcAft>
                  <a:spcPct val="0"/>
                </a:spcAft>
              </a:pPr>
              <a:t>42</a:t>
            </a:fld>
            <a:endParaRPr lang="en-US" altLang="ko-KR" b="1" dirty="0">
              <a:solidFill>
                <a:prstClr val="black"/>
              </a:solidFill>
              <a:ea typeface="맑은 고딕"/>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algn="l"/>
            <a:r>
              <a:rPr lang="en-US" dirty="0" smtClean="0"/>
              <a:t>However, such solutions do not yet exist for designing interactive </a:t>
            </a:r>
            <a:r>
              <a:rPr lang="en-US" i="1" dirty="0" smtClean="0"/>
              <a:t>behavior</a:t>
            </a:r>
            <a:r>
              <a:rPr lang="en-US" dirty="0" smtClean="0"/>
              <a:t>. A recent survey of designers by Brad Myers et al found  that designers lack the tools to iterate on behaviors and to compare such interaction designs side by side. (this paper has not been published!) </a:t>
            </a:r>
          </a:p>
          <a:p>
            <a:pPr algn="l"/>
            <a:r>
              <a:rPr lang="en-US" dirty="0" smtClean="0"/>
              <a:t>(Click) One of the central reasons it that design of interactive </a:t>
            </a:r>
            <a:r>
              <a:rPr lang="en-US" i="1" dirty="0" smtClean="0"/>
              <a:t>behavior</a:t>
            </a:r>
            <a:r>
              <a:rPr lang="en-US" dirty="0" smtClean="0"/>
              <a:t>, even for prototypes, often happens in textual code.</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dirty="0" smtClean="0"/>
              <a:t>The unique aspect</a:t>
            </a:r>
            <a:r>
              <a:rPr lang="en-US" baseline="0" dirty="0" smtClean="0"/>
              <a:t> of </a:t>
            </a:r>
            <a:r>
              <a:rPr lang="en-US" dirty="0" smtClean="0"/>
              <a:t>programmed interactions — for this discussion — is that there are two distinct representations involved: source code, where changes are </a:t>
            </a:r>
            <a:r>
              <a:rPr lang="en-US" i="1" dirty="0" smtClean="0"/>
              <a:t>authored</a:t>
            </a:r>
            <a:r>
              <a:rPr lang="en-US" dirty="0" smtClean="0"/>
              <a:t>; (click) and the running program, where changes are </a:t>
            </a:r>
            <a:r>
              <a:rPr lang="en-US" i="1" dirty="0" smtClean="0"/>
              <a:t>observed</a:t>
            </a:r>
            <a:r>
              <a:rPr lang="en-US" dirty="0"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E9ACF84B-A701-4B98-8239-ED7D1CA2F306}" type="slidenum">
              <a:rPr lang="ko-KR" altLang="en-US" smtClean="0"/>
              <a:pPr/>
              <a:t>4</a:t>
            </a:fld>
            <a:endParaRPr lang="en-US" altLang="ko-K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altLang="ko-KR" dirty="0" smtClean="0">
                <a:ea typeface="굴림" pitchFamily="34" charset="-127"/>
              </a:rPr>
              <a:t>Prototyping is the pivotal activity that structures innovation, collaboration, and creativity in design. Prototypes embody design hypotheses and enable designers to test these hypotheses. </a:t>
            </a:r>
            <a:r>
              <a:rPr lang="en-US" dirty="0" smtClean="0"/>
              <a:t>Successful designs result from a series of “conversations with materials,” as Donald Schoen called them. </a:t>
            </a:r>
          </a:p>
          <a:p>
            <a:pPr eaLnBrk="1" hangingPunct="1"/>
            <a:r>
              <a:rPr lang="en-US" altLang="ko-KR" dirty="0" smtClean="0">
                <a:ea typeface="굴림" pitchFamily="34" charset="-127"/>
              </a:rPr>
              <a:t>The goal in prototyping is </a:t>
            </a:r>
            <a:r>
              <a:rPr lang="en-US" altLang="ko-KR" i="1" dirty="0" smtClean="0">
                <a:ea typeface="굴림" pitchFamily="34" charset="-127"/>
              </a:rPr>
              <a:t>not</a:t>
            </a:r>
            <a:r>
              <a:rPr lang="en-US" altLang="ko-KR" dirty="0" smtClean="0">
                <a:ea typeface="굴림" pitchFamily="34" charset="-127"/>
              </a:rPr>
              <a:t> the artifact – it’s feedback and iteration: you build some prototypes, evaluate them, and use what you learned to drive the next design.</a:t>
            </a:r>
          </a:p>
          <a:p>
            <a:pPr eaLnBrk="1" hangingPunct="1"/>
            <a:endParaRPr lang="en-US" dirty="0" smtClean="0"/>
          </a:p>
          <a:p>
            <a:pPr eaLnBrk="1" hangingPunct="1"/>
            <a:r>
              <a:rPr lang="en-US" dirty="0" smtClean="0"/>
              <a:t>There are four audiences.</a:t>
            </a:r>
          </a:p>
          <a:p>
            <a:pPr eaLnBrk="1" hangingPunct="1"/>
            <a:endParaRPr lang="en-US" dirty="0" smtClean="0"/>
          </a:p>
          <a:p>
            <a:r>
              <a:rPr lang="en-US" dirty="0" smtClean="0"/>
              <a:t>Different representations teach us different things and have different goals</a:t>
            </a:r>
          </a:p>
          <a:p>
            <a:endParaRPr lang="en-US" dirty="0" smtClean="0"/>
          </a:p>
          <a:p>
            <a:r>
              <a:rPr lang="en-US" dirty="0" smtClean="0"/>
              <a:t>Some are useful contemporaneously with the design; others are primarily useful for later.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dirty="0" smtClean="0"/>
              <a:t>Our work on Juxtapose enables designers to interactively create and manipulate multiple alternatives of programmed interactive behaviors.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r>
              <a:rPr lang="en-US" dirty="0" smtClean="0"/>
              <a:t>Juxtapose demonstrates a novel environment for constructing multiple design alternatives through (selectively) parallel editing of behavior source code.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r>
              <a:rPr lang="en-US" dirty="0" smtClean="0"/>
              <a:t>These source alternatives can then be executed in parallel, allowing rapid comparison between them.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r>
              <a:rPr lang="en-US" dirty="0" smtClean="0"/>
              <a:t>Juxtapose also introduces a mechanism to automatically generate a control interface to  interactively “tune”</a:t>
            </a:r>
          </a:p>
          <a:p>
            <a:r>
              <a:rPr lang="en-US" dirty="0" smtClean="0"/>
              <a:t>parameters of the designed interaction at runtime. Arriving at a</a:t>
            </a:r>
          </a:p>
          <a:p>
            <a:r>
              <a:rPr lang="en-US" dirty="0" smtClean="0"/>
              <a:t>satisfying user experience often depends on adjusting</a:t>
            </a:r>
          </a:p>
          <a:p>
            <a:r>
              <a:rPr lang="en-US" dirty="0" smtClean="0"/>
              <a:t>interrelated application parameters. </a:t>
            </a:r>
          </a:p>
          <a:p>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parameter tuning, Juxtapose supports the use of a dedicated, spatially multiplexed hardware controller. Such a controller enables users to modify multiple parameters</a:t>
            </a:r>
          </a:p>
          <a:p>
            <a:r>
              <a:rPr lang="en-US" dirty="0" smtClean="0"/>
              <a:t>simultaneously; leaves the eyes free to focus on the application being tuned; and allows for tuning of interactions that require concurrent mouse and keyboard input.</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49</a:t>
            </a:fld>
            <a:endParaRPr lang="en-US" altLang="ko-KR" b="1" dirty="0">
              <a:solidFill>
                <a:prstClr val="black"/>
              </a:solidFill>
              <a:ea typeface="맑은 고딕"/>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Currently, Juxtapose supports creation</a:t>
            </a:r>
            <a:r>
              <a:rPr lang="en-US" baseline="0" dirty="0" smtClean="0"/>
              <a:t> of interaction designs written in </a:t>
            </a:r>
            <a:r>
              <a:rPr lang="en-US" baseline="0" dirty="0" err="1" smtClean="0"/>
              <a:t>Actionscript</a:t>
            </a:r>
            <a:r>
              <a:rPr lang="en-US" baseline="0" dirty="0" smtClean="0"/>
              <a:t>. Behind the scenes, these projects are compiled into Flash files using the open source MTASC compiler.&lt;click&gt;</a:t>
            </a:r>
          </a:p>
          <a:p>
            <a:r>
              <a:rPr lang="en-US" dirty="0" smtClean="0"/>
              <a:t>Users can create alternatives</a:t>
            </a:r>
            <a:r>
              <a:rPr lang="en-US" baseline="0" dirty="0" smtClean="0"/>
              <a:t> to their current code using the add alternative button…</a:t>
            </a: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Alternatives are shown as tabs in the user interface. The</a:t>
            </a:r>
            <a:r>
              <a:rPr lang="en-US" baseline="0" dirty="0" smtClean="0"/>
              <a:t> alternative documents are “linked” by default – which means that changes in one alternative are propagated to all other alternatives.</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linked edit box</a:t>
            </a:r>
            <a:r>
              <a:rPr lang="en-US" baseline="0" dirty="0" smtClean="0"/>
              <a:t> is unchecked, code changes are now local to the currently active alternative document.</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52</a:t>
            </a:fld>
            <a:endParaRPr lang="en-US" altLang="ko-KR" b="1" dirty="0">
              <a:solidFill>
                <a:prstClr val="black"/>
              </a:solidFill>
              <a:ea typeface="맑은 고딕"/>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Parts</a:t>
            </a:r>
            <a:r>
              <a:rPr lang="en-US" baseline="0" dirty="0" smtClean="0"/>
              <a:t> of the code that are unique to the active alternative are shown in a different background color to highlight the differences. This technique of </a:t>
            </a:r>
            <a:r>
              <a:rPr lang="en-US" b="1" baseline="0" dirty="0" smtClean="0"/>
              <a:t>linked editing </a:t>
            </a:r>
            <a:r>
              <a:rPr lang="en-US" baseline="0" dirty="0" smtClean="0"/>
              <a:t>was introduced by </a:t>
            </a:r>
            <a:r>
              <a:rPr lang="en-US" baseline="0" dirty="0" err="1" smtClean="0"/>
              <a:t>Toomim</a:t>
            </a:r>
            <a:r>
              <a:rPr lang="en-US" baseline="0" dirty="0" smtClean="0"/>
              <a:t> in 2004 for working with code duplicates. We extend his work here by integrating linked editing with the Juxtapose runtime environment.</a:t>
            </a: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When the user hits run, Juxtapose compiles the set of all alternatives and launches the runtime environment.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963975" y="8818308"/>
            <a:ext cx="3032568" cy="463379"/>
          </a:xfrm>
          <a:prstGeom prst="rect">
            <a:avLst/>
          </a:prstGeom>
          <a:noFill/>
          <a:ln>
            <a:miter lim="800000"/>
            <a:headEnd/>
            <a:tailEnd/>
          </a:ln>
        </p:spPr>
        <p:txBody>
          <a:bodyPr/>
          <a:lstStyle/>
          <a:p>
            <a:pPr eaLnBrk="0" hangingPunct="0"/>
            <a:fld id="{F101A8B9-4728-49A9-8BF4-809A05D6D31C}" type="slidenum">
              <a:rPr lang="ko-KR" altLang="en-US"/>
              <a:pPr eaLnBrk="0" hangingPunct="0"/>
              <a:t>7</a:t>
            </a:fld>
            <a:endParaRPr lang="en-US" altLang="ko-K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smtClean="0"/>
              <a:t>Making Computations Cheap</a:t>
            </a:r>
          </a:p>
          <a:p>
            <a:r>
              <a:rPr lang="en-US" smtClean="0"/>
              <a:t>Epistemic Action (Maglio&amp;Kirsh): Reducing the memory, number of steps, or probability in error in mental computation</a:t>
            </a:r>
          </a:p>
          <a:p>
            <a:r>
              <a:rPr lang="en-US" smtClean="0"/>
              <a:t>These differ from Pragmatic Actions, which simple bring one closer to a goal state</a:t>
            </a:r>
          </a:p>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In the runtime environment,</a:t>
            </a:r>
            <a:r>
              <a:rPr lang="en-US" baseline="0" dirty="0" smtClean="0"/>
              <a:t> one Alternative has focus in the central canvas. </a:t>
            </a:r>
            <a:endParaRPr lang="en-US" dirty="0" smtClean="0"/>
          </a:p>
          <a:p>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In the runtime environment,</a:t>
            </a:r>
            <a:r>
              <a:rPr lang="en-US" baseline="0" dirty="0" smtClean="0"/>
              <a:t> one Alternative has focus in the central canvas. Users can switch between alternatives using the buttons above the canvas</a:t>
            </a:r>
            <a:endParaRPr lang="en-US" dirty="0" smtClean="0"/>
          </a:p>
          <a:p>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In the runtime environment,</a:t>
            </a:r>
            <a:r>
              <a:rPr lang="en-US" baseline="0" dirty="0" smtClean="0"/>
              <a:t> one Alternative has focus in the central canvas. Users can switch between alternatives using the buttons above the canvas</a:t>
            </a:r>
            <a:endParaRPr lang="en-US" dirty="0" smtClean="0"/>
          </a:p>
          <a:p>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To tune application behavior at runtime, Juxtapose</a:t>
            </a:r>
            <a:r>
              <a:rPr lang="en-US" baseline="0" dirty="0" smtClean="0"/>
              <a:t> automatically extracts a list of all static variables through reflection and presents a list of those variables on the right hand side.</a:t>
            </a:r>
          </a:p>
          <a:p>
            <a:r>
              <a:rPr lang="en-US" baseline="0" dirty="0" smtClean="0"/>
              <a:t>Users can check variables to assign </a:t>
            </a:r>
            <a:endParaRPr lang="en-US" dirty="0" smtClean="0"/>
          </a:p>
          <a:p>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To tune application behavior at runtime, Juxtapose</a:t>
            </a:r>
            <a:r>
              <a:rPr lang="en-US" baseline="0" dirty="0" smtClean="0"/>
              <a:t> automatically extracts a list of all static variables through reflection and presents a list of those variables on the right hand side.</a:t>
            </a:r>
          </a:p>
          <a:p>
            <a:r>
              <a:rPr lang="en-US" baseline="0" dirty="0" smtClean="0"/>
              <a:t>Users can check variables to assign the variables to control widgets. The layout of the control widget area mirrors the </a:t>
            </a:r>
            <a:endParaRPr lang="en-US" dirty="0" smtClean="0"/>
          </a:p>
          <a:p>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To tune application behavior at runtime, Juxtapose</a:t>
            </a:r>
            <a:r>
              <a:rPr lang="en-US" baseline="0" dirty="0" smtClean="0"/>
              <a:t> automatically extracts a list of all static variables through reflection and presents a list of those variables on the right hand side.</a:t>
            </a:r>
          </a:p>
          <a:p>
            <a:r>
              <a:rPr lang="en-US" baseline="0" dirty="0" smtClean="0"/>
              <a:t>Users can check variables to assign the variables to control widgets. The layout of the control widget area mirrors the physical layout of the supported external controller.</a:t>
            </a:r>
            <a:endParaRPr lang="en-US" dirty="0" smtClean="0"/>
          </a:p>
          <a:p>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Design Response: optimize for either GUI only or slider only use. For external control hardware, displaying parameters directly onto the control interface. In our prototype, we use a projector  mounted above the mixer. </a:t>
            </a:r>
          </a:p>
          <a:p>
            <a:r>
              <a:rPr lang="en-US" dirty="0" smtClean="0"/>
              <a:t>For GUI only use, we are currently improving the layout of control widgets.</a:t>
            </a:r>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0BADA4EE-2C0C-4E04-80DE-111497205944}" type="slidenum">
              <a:rPr lang="ko-KR" altLang="en-US" b="1">
                <a:solidFill>
                  <a:prstClr val="black"/>
                </a:solidFill>
                <a:ea typeface="맑은 고딕"/>
              </a:rPr>
              <a:pPr algn="r" rtl="0" fontAlgn="base">
                <a:spcBef>
                  <a:spcPct val="0"/>
                </a:spcBef>
                <a:spcAft>
                  <a:spcPct val="0"/>
                </a:spcAft>
                <a:defRPr/>
              </a:pPr>
              <a:t>61</a:t>
            </a:fld>
            <a:endParaRPr lang="en-US" altLang="ko-KR" b="1" dirty="0">
              <a:solidFill>
                <a:prstClr val="black"/>
              </a:solidFill>
              <a:ea typeface="맑은 고딕"/>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dirty="0" smtClean="0"/>
              <a:t>We conducted a summary suability evaluation in our lab with 18 participants. Sessions lasted 75-90 minutes.</a:t>
            </a:r>
          </a:p>
          <a:p>
            <a:r>
              <a:rPr lang="en-US" dirty="0" smtClean="0"/>
              <a:t>All participants had at least a working knowledge of procedural programming (10 were computer science majors), although some had had little experience with writing ActionScript code.</a:t>
            </a:r>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62</a:t>
            </a:fld>
            <a:endParaRPr lang="en-US" altLang="ko-KR" sz="1200" dirty="0">
              <a:solidFill>
                <a:prstClr val="black"/>
              </a:solidFill>
              <a:ea typeface="굴림" pitchFamily="34" charset="-127"/>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dirty="0" smtClean="0"/>
              <a:t>We conducted a summary suability evaluation in our lab with 18 participants. Sessions lasted 75-90 minutes.</a:t>
            </a:r>
          </a:p>
          <a:p>
            <a:r>
              <a:rPr lang="en-US" dirty="0" smtClean="0"/>
              <a:t>All participants had at least a working knowledge of procedural programming (10 were computer science majors), although some had had little experience with writing ActionScript code.</a:t>
            </a:r>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63</a:t>
            </a:fld>
            <a:endParaRPr lang="en-US" altLang="ko-KR" sz="1200" dirty="0">
              <a:solidFill>
                <a:prstClr val="black"/>
              </a:solidFill>
              <a:ea typeface="굴림" pitchFamily="34" charset="-127"/>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64</a:t>
            </a:fld>
            <a:endParaRPr lang="en-US"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04039-A734-4F07-96EE-DF66AA27EFE8}" type="slidenum">
              <a:rPr lang="ko-KR" altLang="en-US"/>
              <a:pPr/>
              <a:t>8</a:t>
            </a:fld>
            <a:endParaRPr lang="en-US" altLang="ko-KR"/>
          </a:p>
        </p:txBody>
      </p:sp>
      <p:sp>
        <p:nvSpPr>
          <p:cNvPr id="2343938" name="Rectangle 2"/>
          <p:cNvSpPr>
            <a:spLocks noGrp="1" noRot="1" noChangeAspect="1" noChangeArrowheads="1" noTextEdit="1"/>
          </p:cNvSpPr>
          <p:nvPr>
            <p:ph type="sldImg"/>
          </p:nvPr>
        </p:nvSpPr>
        <p:spPr>
          <a:ln/>
        </p:spPr>
      </p:sp>
      <p:sp>
        <p:nvSpPr>
          <p:cNvPr id="2343939" name="Rectangle 3"/>
          <p:cNvSpPr>
            <a:spLocks noGrp="1" noChangeArrowheads="1"/>
          </p:cNvSpPr>
          <p:nvPr>
            <p:ph type="body" idx="1"/>
          </p:nvPr>
        </p:nvSpPr>
        <p:spPr/>
        <p:txBody>
          <a:bodyPr/>
          <a:lstStyle/>
          <a:p>
            <a:pPr>
              <a:spcBef>
                <a:spcPct val="0"/>
              </a:spcBef>
              <a:spcAft>
                <a:spcPts val="577"/>
              </a:spcAft>
            </a:pPr>
            <a:r>
              <a:rPr lang="en-US" dirty="0"/>
              <a:t>Another lens for understanding he role of prototyping is the distinction is between pragmatic and epistemic design activity.</a:t>
            </a:r>
          </a:p>
          <a:p>
            <a:pPr>
              <a:spcBef>
                <a:spcPct val="0"/>
              </a:spcBef>
              <a:spcAft>
                <a:spcPts val="577"/>
              </a:spcAft>
            </a:pPr>
            <a:r>
              <a:rPr lang="en-US" i="1" dirty="0"/>
              <a:t>Pragmatic </a:t>
            </a:r>
            <a:r>
              <a:rPr lang="en-US" dirty="0"/>
              <a:t>actions are those related to directly accomplishing  a task with a known goal.</a:t>
            </a:r>
          </a:p>
          <a:p>
            <a:pPr>
              <a:spcBef>
                <a:spcPct val="0"/>
              </a:spcBef>
              <a:spcAft>
                <a:spcPts val="577"/>
              </a:spcAft>
            </a:pPr>
            <a:r>
              <a:rPr lang="en-US" dirty="0"/>
              <a:t>Broadly speaking, much prior work in software tools has been concerned with the pragmatic activity of </a:t>
            </a:r>
            <a:r>
              <a:rPr lang="en-US" i="1" dirty="0"/>
              <a:t>getting things built</a:t>
            </a:r>
            <a:r>
              <a:rPr lang="en-US" dirty="0"/>
              <a:t>.</a:t>
            </a:r>
          </a:p>
          <a:p>
            <a:pPr>
              <a:spcBef>
                <a:spcPct val="0"/>
              </a:spcBef>
              <a:spcAft>
                <a:spcPts val="577"/>
              </a:spcAft>
            </a:pPr>
            <a:r>
              <a:rPr lang="en-US" dirty="0"/>
              <a:t>But prototyping also serves an important </a:t>
            </a:r>
            <a:r>
              <a:rPr lang="en-US" i="1" dirty="0"/>
              <a:t>epistemic</a:t>
            </a:r>
            <a:r>
              <a:rPr lang="en-US" dirty="0"/>
              <a:t> function: design problems are ill-structured, meaning part of the designer’s job is to figure out what the space of solutions is in the first place . The goal itself is unclear. </a:t>
            </a:r>
          </a:p>
          <a:p>
            <a:pPr>
              <a:spcBef>
                <a:spcPct val="0"/>
              </a:spcBef>
              <a:spcAft>
                <a:spcPts val="577"/>
              </a:spcAft>
            </a:pPr>
            <a:r>
              <a:rPr lang="en-US" dirty="0"/>
              <a:t>We are particularly interested in this epistemic design activity.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extended our augmented biology</a:t>
            </a:r>
            <a:r>
              <a:rPr lang="en-US" baseline="0" dirty="0" smtClean="0"/>
              <a:t> tool into our first application, ButterflyNet….</a:t>
            </a:r>
          </a:p>
          <a:p>
            <a:r>
              <a:rPr lang="en-US" baseline="0" dirty="0" smtClean="0"/>
              <a:t>ButterflyNet supports the existing practice of capturing heterogeneous data in the field… including photographs, map data, sensor logs, specimens, and handwritten notes.</a:t>
            </a:r>
          </a:p>
          <a:p>
            <a:r>
              <a:rPr lang="en-US" baseline="0" dirty="0" smtClean="0"/>
              <a:t>In this discussion I will just concentrate on photographs.</a:t>
            </a:r>
            <a:endParaRPr lang="en-US" dirty="0"/>
          </a:p>
        </p:txBody>
      </p:sp>
      <p:sp>
        <p:nvSpPr>
          <p:cNvPr id="4" name="Slide Number Placeholder 3"/>
          <p:cNvSpPr>
            <a:spLocks noGrp="1"/>
          </p:cNvSpPr>
          <p:nvPr>
            <p:ph type="sldNum" sz="quarter" idx="10"/>
          </p:nvPr>
        </p:nvSpPr>
        <p:spPr/>
        <p:txBody>
          <a:bodyPr/>
          <a:lstStyle/>
          <a:p>
            <a:pPr algn="r" rtl="0"/>
            <a:fld id="{C6BD8C6C-CC13-424F-925A-08D0E452977F}" type="slidenum">
              <a:rPr lang="en-US" sz="1200" kern="1200">
                <a:solidFill>
                  <a:prstClr val="black"/>
                </a:solidFill>
                <a:latin typeface="Calibri"/>
                <a:ea typeface="+mn-ea"/>
                <a:cs typeface="+mn-cs"/>
              </a:rPr>
              <a:pPr algn="r" rtl="0"/>
              <a:t>66</a:t>
            </a:fld>
            <a:endParaRPr lang="en-US" sz="1200" kern="1200">
              <a:solidFill>
                <a:prstClr val="black"/>
              </a:solidFill>
              <a:latin typeface="Calibri"/>
              <a:ea typeface="+mn-ea"/>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determine success for this toolkit… it should support a large variety of applications…</a:t>
            </a:r>
          </a:p>
          <a:p>
            <a:r>
              <a:rPr lang="en-US" dirty="0" smtClean="0"/>
              <a:t>Minimize</a:t>
            </a:r>
            <a:r>
              <a:rPr lang="en-US" baseline="0" dirty="0" smtClean="0"/>
              <a:t> the expertise required to build these apps….</a:t>
            </a:r>
          </a:p>
          <a:p>
            <a:r>
              <a:rPr lang="en-US" baseline="0" dirty="0" smtClean="0"/>
              <a:t>And try not to restrain experts from exploring the design space.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6BD8C6C-CC13-424F-925A-08D0E452977F}" type="slidenum">
              <a:rPr lang="en-US" smtClean="0"/>
              <a:pPr/>
              <a:t>67</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introduced</a:t>
            </a:r>
            <a:r>
              <a:rPr lang="en-US" baseline="0" dirty="0" smtClean="0"/>
              <a:t> the toolkit to Java programmers, the 69 students in the introductory HCI class at UC Berkeley. All of these students were novices to Paper Applications, and many were novices to GUI programming as well.</a:t>
            </a:r>
          </a:p>
          <a:p>
            <a:endParaRPr lang="en-US" baseline="0" dirty="0" smtClean="0"/>
          </a:p>
          <a:p>
            <a:pPr defTabSz="914340">
              <a:defRPr/>
            </a:pPr>
            <a:r>
              <a:rPr lang="en-US" dirty="0" smtClean="0"/>
              <a:t>To be clear,</a:t>
            </a:r>
            <a:r>
              <a:rPr lang="en-US" baseline="0" dirty="0" smtClean="0"/>
              <a:t> we provided the core parts of PaperToolkit … without any of the experimental interactions we were researching at the time. The core included the abstractions for constructing paper UIs, rendering PDFs for printing, handling pen input, displaying ink in Java Swing GUIs, and exporting Ink to XML and Images.</a:t>
            </a:r>
          </a:p>
          <a:p>
            <a:pPr defTabSz="914340">
              <a:defRPr/>
            </a:pPr>
            <a:endParaRPr lang="en-US" baseline="0" dirty="0" smtClean="0"/>
          </a:p>
          <a:p>
            <a:r>
              <a:rPr lang="en-US" baseline="0" dirty="0" smtClean="0"/>
              <a:t>The 17 teams used it for 6 weeks to create working applications…</a:t>
            </a:r>
          </a:p>
          <a:p>
            <a:endParaRPr lang="en-US" baseline="0" dirty="0" smtClean="0"/>
          </a:p>
          <a:p>
            <a:pPr defTabSz="914340">
              <a:defRPr/>
            </a:pPr>
            <a:endParaRPr lang="en-US" dirty="0" smtClean="0"/>
          </a:p>
        </p:txBody>
      </p:sp>
      <p:sp>
        <p:nvSpPr>
          <p:cNvPr id="4" name="Slide Number Placeholder 3"/>
          <p:cNvSpPr>
            <a:spLocks noGrp="1"/>
          </p:cNvSpPr>
          <p:nvPr>
            <p:ph type="sldNum" sz="quarter" idx="10"/>
          </p:nvPr>
        </p:nvSpPr>
        <p:spPr/>
        <p:txBody>
          <a:bodyPr/>
          <a:lstStyle/>
          <a:p>
            <a:pPr algn="r" rtl="0"/>
            <a:fld id="{C6BD8C6C-CC13-424F-925A-08D0E452977F}" type="slidenum">
              <a:rPr lang="en-US" sz="1200" kern="1200">
                <a:solidFill>
                  <a:prstClr val="black"/>
                </a:solidFill>
                <a:latin typeface="Calibri"/>
                <a:ea typeface="+mn-ea"/>
                <a:cs typeface="+mn-cs"/>
              </a:rPr>
              <a:pPr algn="r" rtl="0"/>
              <a:t>69</a:t>
            </a:fld>
            <a:endParaRPr lang="en-US" sz="1200" kern="1200">
              <a:solidFill>
                <a:prstClr val="black"/>
              </a:solidFill>
              <a:latin typeface="Calibri"/>
              <a:ea typeface="+mn-ea"/>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this class deployment, We’d like to know whether the architecture and API are useful and memorable to novices… Does the toolkit support creativity; a wide variety of designs? Also, can any of these students go beyond what we provided?</a:t>
            </a:r>
          </a:p>
          <a:p>
            <a:endParaRPr lang="en-US" dirty="0" smtClean="0"/>
          </a:p>
          <a:p>
            <a:endParaRPr lang="en-US" dirty="0"/>
          </a:p>
        </p:txBody>
      </p:sp>
      <p:sp>
        <p:nvSpPr>
          <p:cNvPr id="4" name="Slide Number Placeholder 3"/>
          <p:cNvSpPr>
            <a:spLocks noGrp="1"/>
          </p:cNvSpPr>
          <p:nvPr>
            <p:ph type="sldNum" sz="quarter" idx="10"/>
          </p:nvPr>
        </p:nvSpPr>
        <p:spPr/>
        <p:txBody>
          <a:bodyPr/>
          <a:lstStyle/>
          <a:p>
            <a:pPr algn="r" rtl="0"/>
            <a:fld id="{C6BD8C6C-CC13-424F-925A-08D0E452977F}" type="slidenum">
              <a:rPr lang="en-US" sz="1200" kern="1200">
                <a:solidFill>
                  <a:prstClr val="black"/>
                </a:solidFill>
                <a:latin typeface="Calibri"/>
                <a:ea typeface="+mn-ea"/>
                <a:cs typeface="+mn-cs"/>
              </a:rPr>
              <a:pPr algn="r" rtl="0"/>
              <a:t>70</a:t>
            </a:fld>
            <a:endParaRPr lang="en-US" sz="1200" kern="1200">
              <a:solidFill>
                <a:prstClr val="black"/>
              </a:solidFill>
              <a:latin typeface="Calibri"/>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collect data on this experience, we monitored the newsgroup and provided email support. We also read their midterm and final reports to learn about how the toolkit was used. Finally, we collected the source code for all 17 projects.</a:t>
            </a:r>
            <a:endParaRPr lang="en-US" dirty="0"/>
          </a:p>
        </p:txBody>
      </p:sp>
      <p:sp>
        <p:nvSpPr>
          <p:cNvPr id="4" name="Slide Number Placeholder 3"/>
          <p:cNvSpPr>
            <a:spLocks noGrp="1"/>
          </p:cNvSpPr>
          <p:nvPr>
            <p:ph type="sldNum" sz="quarter" idx="10"/>
          </p:nvPr>
        </p:nvSpPr>
        <p:spPr/>
        <p:txBody>
          <a:bodyPr/>
          <a:lstStyle/>
          <a:p>
            <a:pPr algn="r" rtl="0"/>
            <a:fld id="{C6BD8C6C-CC13-424F-925A-08D0E452977F}" type="slidenum">
              <a:rPr lang="en-US" sz="1200" kern="1200">
                <a:solidFill>
                  <a:prstClr val="black"/>
                </a:solidFill>
                <a:latin typeface="Calibri"/>
                <a:ea typeface="+mn-ea"/>
                <a:cs typeface="+mn-cs"/>
              </a:rPr>
              <a:pPr algn="r" rtl="0"/>
              <a:t>71</a:t>
            </a:fld>
            <a:endParaRPr lang="en-US" sz="1200" kern="1200">
              <a:solidFill>
                <a:prstClr val="black"/>
              </a:solidFill>
              <a:latin typeface="Calibri"/>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We organized</a:t>
            </a:r>
            <a:r>
              <a:rPr lang="en-US" baseline="0" dirty="0" smtClean="0"/>
              <a:t> the results into a grid describing each project… such as the interactions they supported, and other tags of interest, such as whether they designed for multiple users.</a:t>
            </a:r>
            <a:endParaRPr lang="en-US" dirty="0"/>
          </a:p>
        </p:txBody>
      </p:sp>
      <p:sp>
        <p:nvSpPr>
          <p:cNvPr id="4" name="Slide Number Placeholder 3"/>
          <p:cNvSpPr>
            <a:spLocks noGrp="1"/>
          </p:cNvSpPr>
          <p:nvPr>
            <p:ph type="sldNum" sz="quarter" idx="10"/>
          </p:nvPr>
        </p:nvSpPr>
        <p:spPr/>
        <p:txBody>
          <a:bodyPr/>
          <a:lstStyle/>
          <a:p>
            <a:pPr algn="r" rtl="0"/>
            <a:fld id="{C6BD8C6C-CC13-424F-925A-08D0E452977F}" type="slidenum">
              <a:rPr lang="en-US" sz="1200" kern="1200">
                <a:solidFill>
                  <a:prstClr val="black"/>
                </a:solidFill>
                <a:latin typeface="Calibri"/>
                <a:ea typeface="+mn-ea"/>
                <a:cs typeface="+mn-cs"/>
              </a:rPr>
              <a:pPr algn="r" rtl="0"/>
              <a:t>72</a:t>
            </a:fld>
            <a:endParaRPr lang="en-US" sz="1200" kern="1200">
              <a:solidFill>
                <a:prstClr val="black"/>
              </a:solidFill>
              <a:latin typeface="Calibri"/>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is location based</a:t>
            </a:r>
            <a:r>
              <a:rPr lang="en-US" baseline="0" dirty="0" smtClean="0"/>
              <a:t> search. The user draws a circle to SELECT an area on a paper map. The gas station or ATM location is transported to his mobile phone.</a:t>
            </a:r>
            <a:endParaRPr lang="en-US" dirty="0"/>
          </a:p>
        </p:txBody>
      </p:sp>
      <p:sp>
        <p:nvSpPr>
          <p:cNvPr id="4" name="Slide Number Placeholder 3"/>
          <p:cNvSpPr>
            <a:spLocks noGrp="1"/>
          </p:cNvSpPr>
          <p:nvPr>
            <p:ph type="sldNum" sz="quarter" idx="10"/>
          </p:nvPr>
        </p:nvSpPr>
        <p:spPr/>
        <p:txBody>
          <a:bodyPr/>
          <a:lstStyle/>
          <a:p>
            <a:pPr algn="r" rtl="0"/>
            <a:fld id="{C6BD8C6C-CC13-424F-925A-08D0E452977F}" type="slidenum">
              <a:rPr lang="en-US" sz="1200" kern="1200">
                <a:solidFill>
                  <a:prstClr val="black"/>
                </a:solidFill>
                <a:latin typeface="Calibri"/>
                <a:ea typeface="+mn-ea"/>
                <a:cs typeface="+mn-cs"/>
              </a:rPr>
              <a:pPr algn="r" rtl="0"/>
              <a:t>73</a:t>
            </a:fld>
            <a:endParaRPr lang="en-US" sz="1200" kern="1200">
              <a:solidFill>
                <a:prstClr val="black"/>
              </a:solidFill>
              <a:latin typeface="Calibri"/>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Automated Ballots. Voters tick the box next to the person they wish to elect. The votes are tallied immediately, but provide a paper backup.</a:t>
            </a:r>
          </a:p>
          <a:p>
            <a:endParaRPr lang="en-US" dirty="0" smtClean="0"/>
          </a:p>
          <a:p>
            <a:endParaRPr lang="en-US" dirty="0"/>
          </a:p>
        </p:txBody>
      </p:sp>
      <p:sp>
        <p:nvSpPr>
          <p:cNvPr id="4" name="Slide Number Placeholder 3"/>
          <p:cNvSpPr>
            <a:spLocks noGrp="1"/>
          </p:cNvSpPr>
          <p:nvPr>
            <p:ph type="sldNum" sz="quarter" idx="10"/>
          </p:nvPr>
        </p:nvSpPr>
        <p:spPr/>
        <p:txBody>
          <a:bodyPr/>
          <a:lstStyle/>
          <a:p>
            <a:pPr algn="r" rtl="0"/>
            <a:fld id="{C6BD8C6C-CC13-424F-925A-08D0E452977F}" type="slidenum">
              <a:rPr lang="en-US" sz="1200" kern="1200">
                <a:solidFill>
                  <a:prstClr val="black"/>
                </a:solidFill>
                <a:latin typeface="Calibri"/>
                <a:ea typeface="+mn-ea"/>
                <a:cs typeface="+mn-cs"/>
              </a:rPr>
              <a:pPr algn="r" rtl="0"/>
              <a:t>74</a:t>
            </a:fld>
            <a:endParaRPr lang="en-US" sz="1200" kern="1200">
              <a:solidFill>
                <a:prstClr val="black"/>
              </a:solidFill>
              <a:latin typeface="Calibri"/>
              <a:ea typeface="+mn-ea"/>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Music Composition. Users write musical notes on staff paper… This is translated automatically into a MIDI sound file.</a:t>
            </a:r>
            <a:endParaRPr lang="en-US" dirty="0"/>
          </a:p>
        </p:txBody>
      </p:sp>
      <p:sp>
        <p:nvSpPr>
          <p:cNvPr id="4" name="Slide Number Placeholder 3"/>
          <p:cNvSpPr>
            <a:spLocks noGrp="1"/>
          </p:cNvSpPr>
          <p:nvPr>
            <p:ph type="sldNum" sz="quarter" idx="10"/>
          </p:nvPr>
        </p:nvSpPr>
        <p:spPr/>
        <p:txBody>
          <a:bodyPr/>
          <a:lstStyle/>
          <a:p>
            <a:pPr algn="r" rtl="0"/>
            <a:fld id="{C6BD8C6C-CC13-424F-925A-08D0E452977F}" type="slidenum">
              <a:rPr lang="en-US" sz="1200" kern="1200">
                <a:solidFill>
                  <a:prstClr val="black"/>
                </a:solidFill>
                <a:latin typeface="Calibri"/>
                <a:ea typeface="+mn-ea"/>
                <a:cs typeface="+mn-cs"/>
              </a:rPr>
              <a:pPr algn="r" rtl="0"/>
              <a:t>75</a:t>
            </a:fld>
            <a:endParaRPr lang="en-US" sz="1200" kern="1200">
              <a:solidFill>
                <a:prstClr val="black"/>
              </a:solidFill>
              <a:latin typeface="Calibri"/>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second observation was in how students debugged their applications.</a:t>
            </a:r>
          </a:p>
          <a:p>
            <a:r>
              <a:rPr lang="en-US" baseline="0" dirty="0" smtClean="0"/>
              <a:t>We found that students used a tremendous number of print statements to visualize the object values in their system, and also when event handlers were fired.</a:t>
            </a:r>
          </a:p>
          <a:p>
            <a:r>
              <a:rPr lang="en-US" baseline="0" dirty="0" smtClean="0"/>
              <a:t>In fact, the second blue bar shows the number of GOT HERE statements… which are print statements that provide no information other than the fact that a certain handler was fired.</a:t>
            </a:r>
            <a:endParaRPr lang="en-US" dirty="0"/>
          </a:p>
        </p:txBody>
      </p:sp>
      <p:sp>
        <p:nvSpPr>
          <p:cNvPr id="4" name="Slide Number Placeholder 3"/>
          <p:cNvSpPr>
            <a:spLocks noGrp="1"/>
          </p:cNvSpPr>
          <p:nvPr>
            <p:ph type="sldNum" sz="quarter" idx="10"/>
          </p:nvPr>
        </p:nvSpPr>
        <p:spPr/>
        <p:txBody>
          <a:bodyPr/>
          <a:lstStyle/>
          <a:p>
            <a:pPr algn="r" rtl="0"/>
            <a:fld id="{C6BD8C6C-CC13-424F-925A-08D0E452977F}" type="slidenum">
              <a:rPr lang="en-US" sz="1200" kern="1200">
                <a:solidFill>
                  <a:prstClr val="black"/>
                </a:solidFill>
                <a:latin typeface="Calibri"/>
                <a:ea typeface="+mn-ea"/>
                <a:cs typeface="+mn-cs"/>
              </a:rPr>
              <a:pPr algn="r" rtl="0"/>
              <a:t>76</a:t>
            </a:fld>
            <a:endParaRPr lang="en-US" sz="1200" kern="1200">
              <a:solidFill>
                <a:prstClr val="black"/>
              </a:solidFill>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537F18DD-B274-48D4-97CF-47888EED9C8B}" type="slidenum">
              <a:rPr lang="ko-KR" altLang="en-US" b="1">
                <a:solidFill>
                  <a:prstClr val="black"/>
                </a:solidFill>
                <a:ea typeface="굴림"/>
                <a:cs typeface="굴림"/>
              </a:rPr>
              <a:pPr algn="r" rtl="0" eaLnBrk="0" fontAlgn="base" hangingPunct="0">
                <a:spcBef>
                  <a:spcPct val="0"/>
                </a:spcBef>
                <a:spcAft>
                  <a:spcPct val="0"/>
                </a:spcAft>
              </a:pPr>
              <a:t>9</a:t>
            </a:fld>
            <a:endParaRPr lang="en-US" altLang="ko-KR" b="1" dirty="0">
              <a:solidFill>
                <a:prstClr val="black"/>
              </a:solidFill>
              <a:ea typeface="굴림"/>
              <a:cs typeface="굴림"/>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altLang="ko-KR" smtClean="0">
                <a:ea typeface="굴림"/>
                <a:cs typeface="굴림"/>
              </a:rPr>
              <a:t>Piaget posited that cognitive structuring benefits from physical activity, and that </a:t>
            </a:r>
            <a:r>
              <a:rPr lang="en-US" altLang="ko-KR" i="1" smtClean="0">
                <a:ea typeface="굴림"/>
                <a:cs typeface="굴림"/>
              </a:rPr>
              <a:t>physical interaction in the world facilitates cognitive development</a:t>
            </a:r>
            <a:r>
              <a:rPr lang="en-US" altLang="ko-KR" smtClean="0">
                <a:ea typeface="굴림"/>
                <a:cs typeface="굴림"/>
              </a:rPr>
              <a:t>.</a:t>
            </a:r>
            <a:endParaRPr lang="en-US" altLang="ko-KR" b="1" smtClean="0">
              <a:ea typeface="굴림"/>
              <a:cs typeface="굴림"/>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a few examples… They printed out “We Get Here!” Or internal values of the application.</a:t>
            </a:r>
            <a:endParaRPr lang="en-US" dirty="0"/>
          </a:p>
        </p:txBody>
      </p:sp>
      <p:sp>
        <p:nvSpPr>
          <p:cNvPr id="4" name="Slide Number Placeholder 3"/>
          <p:cNvSpPr>
            <a:spLocks noGrp="1"/>
          </p:cNvSpPr>
          <p:nvPr>
            <p:ph type="sldNum" sz="quarter" idx="10"/>
          </p:nvPr>
        </p:nvSpPr>
        <p:spPr/>
        <p:txBody>
          <a:bodyPr/>
          <a:lstStyle/>
          <a:p>
            <a:pPr algn="r" rtl="0"/>
            <a:fld id="{C6BD8C6C-CC13-424F-925A-08D0E452977F}" type="slidenum">
              <a:rPr lang="en-US" sz="1200" kern="1200">
                <a:solidFill>
                  <a:prstClr val="black"/>
                </a:solidFill>
                <a:latin typeface="Calibri"/>
                <a:ea typeface="+mn-ea"/>
                <a:cs typeface="+mn-cs"/>
              </a:rPr>
              <a:pPr algn="r" rtl="0"/>
              <a:t>77</a:t>
            </a:fld>
            <a:endParaRPr lang="en-US" sz="1200" kern="1200">
              <a:solidFill>
                <a:prstClr val="black"/>
              </a:solidFill>
              <a:latin typeface="Calibri"/>
              <a:ea typeface="+mn-ea"/>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sz="1200" kern="1200" baseline="0" dirty="0" smtClean="0">
              <a:solidFill>
                <a:schemeClr val="tx1"/>
              </a:solidFill>
              <a:latin typeface="Neutra Text" pitchFamily="50" charset="0"/>
              <a:ea typeface="+mn-ea"/>
              <a:cs typeface="+mn-cs"/>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78</a:t>
            </a:fld>
            <a:endParaRPr lang="en-US" altLang="ko-K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one</a:t>
            </a:r>
            <a:r>
              <a:rPr lang="en-US" baseline="0" dirty="0" smtClean="0"/>
              <a:t> looks at today’s design and development tool, there seems to be an implicit belief that software is designed tabula rasa. That we start with a blank canvas and create a bunch of code.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However, what we’ve seen both in our fieldwork and in our conversations with industry</a:t>
            </a:r>
            <a:r>
              <a:rPr lang="en-US" baseline="0" dirty="0" smtClean="0"/>
              <a:t> is that</a:t>
            </a:r>
            <a:r>
              <a:rPr lang="en-US" dirty="0" smtClean="0"/>
              <a:t> it’s much more common</a:t>
            </a:r>
            <a:r>
              <a:rPr lang="en-US" baseline="0" dirty="0" smtClean="0"/>
              <a:t> for software to be created by example modification. Find something on the web, in example files, or in the source tree that provides an example that’s “kind of like” what the developer is interested in.</a:t>
            </a:r>
            <a:endParaRPr lang="en-US"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79</a:t>
            </a:fld>
            <a:endParaRPr lang="en-US" altLang="ko-K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smtClean="0"/>
              <a:t>To bridge this chasm,</a:t>
            </a:r>
            <a:r>
              <a:rPr lang="en-US" baseline="0" smtClean="0"/>
              <a:t> w</a:t>
            </a:r>
            <a:r>
              <a:rPr lang="en-US" smtClean="0"/>
              <a:t>e note that web sites and their APIs are cor</a:t>
            </a:r>
            <a:r>
              <a:rPr lang="en-US" baseline="0" smtClean="0"/>
              <a:t>related</a:t>
            </a:r>
            <a:r>
              <a:rPr lang="en-US" smtClean="0"/>
              <a:t>. </a:t>
            </a:r>
          </a:p>
          <a:p>
            <a:endParaRPr lang="en-US" smtClean="0"/>
          </a:p>
          <a:p>
            <a:r>
              <a:rPr lang="en-US" smtClean="0"/>
              <a:t>For example, I can both look at the set of images taken on my last trip to Yosemite on the </a:t>
            </a:r>
            <a:r>
              <a:rPr lang="en-US" err="1" smtClean="0"/>
              <a:t>flickr</a:t>
            </a:r>
            <a:r>
              <a:rPr lang="en-US" smtClean="0"/>
              <a:t> website, AND I can retrieve the same set of images by calling an appropriate method in the </a:t>
            </a:r>
            <a:r>
              <a:rPr lang="en-US" err="1" smtClean="0"/>
              <a:t>flickr</a:t>
            </a:r>
            <a:r>
              <a:rPr lang="en-US" smtClean="0"/>
              <a:t> API.</a:t>
            </a:r>
            <a:r>
              <a:rPr lang="en-US" baseline="0" smtClean="0"/>
              <a:t> </a:t>
            </a:r>
          </a:p>
          <a:p>
            <a:r>
              <a:rPr lang="en-US" smtClean="0"/>
              <a:t>The site and its API offer complementary views of the same underlying functionality. </a:t>
            </a:r>
          </a:p>
          <a:p>
            <a:endParaRPr lang="en-US" smtClean="0"/>
          </a:p>
          <a:p>
            <a:r>
              <a:rPr lang="en-US" smtClean="0"/>
              <a:t>In essence, </a:t>
            </a:r>
            <a:r>
              <a:rPr lang="en-US" i="1" smtClean="0"/>
              <a:t>the web site is the largest functional example of what can be accomplished with an API. </a:t>
            </a:r>
          </a:p>
          <a:p>
            <a:r>
              <a:rPr lang="en-US" i="0" smtClean="0"/>
              <a:t>Our present work seeks to leverage the value that can be achieved by coordinating these representations.</a:t>
            </a:r>
          </a:p>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Let me illustrate the process</a:t>
            </a:r>
            <a:r>
              <a:rPr lang="en-US" baseline="0" smtClean="0"/>
              <a:t> of creating a site-to-service map with a concrete example.</a:t>
            </a:r>
            <a:endParaRPr lang="en-US" smtClean="0"/>
          </a:p>
          <a:p>
            <a:endParaRPr lang="en-US" smtClean="0"/>
          </a:p>
          <a:p>
            <a:r>
              <a:rPr lang="en-US" smtClean="0"/>
              <a:t>Here is a</a:t>
            </a:r>
            <a:r>
              <a:rPr lang="en-US" baseline="0" smtClean="0"/>
              <a:t> single photo page from f</a:t>
            </a:r>
            <a:r>
              <a:rPr lang="en-US" smtClean="0"/>
              <a:t>lickr.com.</a:t>
            </a:r>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81</a:t>
            </a:fld>
            <a:endParaRPr lang="en-US" altLang="ko-KR" b="1" dirty="0">
              <a:solidFill>
                <a:prstClr val="black"/>
              </a:solidFill>
              <a:ea typeface="맑은 고딕"/>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First, we</a:t>
            </a:r>
            <a:r>
              <a:rPr lang="en-US" baseline="0" smtClean="0"/>
              <a:t> note that photo pages have a consistent URL structure. </a:t>
            </a:r>
          </a:p>
          <a:p>
            <a:r>
              <a:rPr lang="en-US" baseline="0" smtClean="0"/>
              <a:t>Thus, we can define a regular expression that detects similar photo pages,</a:t>
            </a:r>
          </a:p>
          <a:p>
            <a:r>
              <a:rPr lang="en-US" baseline="0" smtClean="0"/>
              <a:t>And a set of expressions that furthermore classify pages into distinct page “types”.</a:t>
            </a:r>
          </a:p>
          <a:p>
            <a:r>
              <a:rPr lang="en-US" baseline="0" smtClean="0"/>
              <a:t> </a:t>
            </a:r>
            <a:endParaRPr lang="en-US"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82</a:t>
            </a:fld>
            <a:endParaRPr lang="en-US" altLang="ko-KR" b="1" dirty="0">
              <a:solidFill>
                <a:prstClr val="black"/>
              </a:solidFill>
              <a:ea typeface="맑은 고딕"/>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Here are three items of</a:t>
            </a:r>
            <a:r>
              <a:rPr lang="en-US" baseline="0" smtClean="0"/>
              <a:t> interest: a photo’s title, the URL for an image, and a way to run a tag search (SPACE, SPACE)</a:t>
            </a:r>
            <a:endParaRPr lang="en-US" smtClean="0"/>
          </a:p>
          <a:p>
            <a:endParaRPr lang="en-US"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83</a:t>
            </a:fld>
            <a:endParaRPr lang="en-US" altLang="ko-KR" b="1" dirty="0">
              <a:solidFill>
                <a:prstClr val="black"/>
              </a:solidFill>
              <a:ea typeface="맑은 고딕"/>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smtClean="0"/>
              <a:t>Each of these items can be accessed by searching the</a:t>
            </a:r>
            <a:r>
              <a:rPr lang="en-US" baseline="0" dirty="0" smtClean="0"/>
              <a:t> </a:t>
            </a:r>
            <a:r>
              <a:rPr lang="en-US" dirty="0" smtClean="0"/>
              <a:t>DOM, the document object</a:t>
            </a:r>
            <a:r>
              <a:rPr lang="en-US" baseline="0" dirty="0" smtClean="0"/>
              <a:t> model.</a:t>
            </a:r>
          </a:p>
          <a:p>
            <a:r>
              <a:rPr lang="en-US" baseline="0" dirty="0" smtClean="0"/>
              <a:t>d.mix uses a combination of CSS and </a:t>
            </a:r>
            <a:r>
              <a:rPr lang="en-US" baseline="0" dirty="0" err="1" smtClean="0"/>
              <a:t>XPath</a:t>
            </a:r>
            <a:r>
              <a:rPr lang="en-US" baseline="0" dirty="0" smtClean="0"/>
              <a:t> selectors to identify elements, highlight them, and add a context-menu handler to each element. </a:t>
            </a:r>
          </a:p>
          <a:p>
            <a:pPr defTabSz="880019">
              <a:defRPr/>
            </a:pPr>
            <a:endParaRPr lang="en-US" baseline="0" dirty="0" smtClean="0"/>
          </a:p>
          <a:p>
            <a:pPr defTabSz="880019">
              <a:defRPr/>
            </a:pPr>
            <a:r>
              <a:rPr lang="en-US" baseline="0" dirty="0" smtClean="0"/>
              <a:t>For any given item on the page, there may be multiple matching web service calls that return that element. For example (SPACE), one can either sample “the first image in a photo set” or “this particular image”. d.mix generates multiple entries in the context menu to let the user guide the generalization process.</a:t>
            </a:r>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84</a:t>
            </a:fld>
            <a:endParaRPr lang="en-US" altLang="ko-KR" b="1" dirty="0">
              <a:solidFill>
                <a:prstClr val="black"/>
              </a:solidFill>
              <a:ea typeface="맑은 고딕"/>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smtClean="0"/>
              <a:t>The</a:t>
            </a:r>
            <a:r>
              <a:rPr lang="en-US" baseline="0" smtClean="0"/>
              <a:t> site-to-service map then specifies how to connect each of these items to a source code snippet.</a:t>
            </a:r>
          </a:p>
          <a:p>
            <a:r>
              <a:rPr lang="en-US" baseline="0" smtClean="0"/>
              <a:t>For example (SPACE) to perform a tag search, one needs to pass in the appropriate tag to a specific method. These arguments are also extracted using CSS and XPath selectors.</a:t>
            </a:r>
          </a:p>
          <a:p>
            <a:endParaRPr lang="en-US" baseline="0" smtClean="0"/>
          </a:p>
          <a:p>
            <a:endParaRPr lang="en-US" smtClean="0"/>
          </a:p>
          <a:p>
            <a:endParaRPr lang="en-US" smtClean="0"/>
          </a:p>
        </p:txBody>
      </p:sp>
      <p:sp>
        <p:nvSpPr>
          <p:cNvPr id="7475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68B6DE80-FE71-4B12-81A9-1DE5B8FAA053}" type="slidenum">
              <a:rPr lang="ko-KR" altLang="en-US" b="1">
                <a:solidFill>
                  <a:prstClr val="black"/>
                </a:solidFill>
                <a:ea typeface="맑은 고딕"/>
              </a:rPr>
              <a:pPr algn="r" rtl="0" eaLnBrk="0" fontAlgn="base" hangingPunct="0">
                <a:spcBef>
                  <a:spcPct val="0"/>
                </a:spcBef>
                <a:spcAft>
                  <a:spcPct val="0"/>
                </a:spcAft>
              </a:pPr>
              <a:t>85</a:t>
            </a:fld>
            <a:endParaRPr lang="en-US" altLang="ko-KR" b="1" dirty="0">
              <a:solidFill>
                <a:prstClr val="black"/>
              </a:solidFill>
              <a:ea typeface="맑은 고딕"/>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defTabSz="880019">
              <a:defRPr/>
            </a:pPr>
            <a:r>
              <a:rPr lang="en-US" dirty="0" smtClean="0"/>
              <a:t>After code is copied or</a:t>
            </a:r>
            <a:r>
              <a:rPr lang="en-US" baseline="0" dirty="0" smtClean="0"/>
              <a:t> appended to wiki pages, programs can be modified directly in the active wiki</a:t>
            </a:r>
          </a:p>
          <a:p>
            <a:r>
              <a:rPr lang="en-US" baseline="0" dirty="0" smtClean="0"/>
              <a:t>(SPACE)</a:t>
            </a:r>
          </a:p>
          <a:p>
            <a:r>
              <a:rPr lang="en-US" baseline="0" dirty="0" smtClean="0"/>
              <a:t>Programs are then run in a sandboxed execution model. For example, a program may make a web service call, but it does not have read/write access to the wiki server’s file system.</a:t>
            </a:r>
          </a:p>
          <a:p>
            <a:r>
              <a:rPr lang="en-US" baseline="0" dirty="0" smtClean="0"/>
              <a:t>(SPACE)</a:t>
            </a:r>
          </a:p>
          <a:p>
            <a:r>
              <a:rPr lang="en-US" baseline="0" dirty="0" smtClean="0"/>
              <a:t>The active wiki also provides libraries that </a:t>
            </a:r>
            <a:r>
              <a:rPr lang="en-US" baseline="0" dirty="0" err="1" smtClean="0"/>
              <a:t>faciliate</a:t>
            </a:r>
            <a:r>
              <a:rPr lang="en-US" baseline="0" dirty="0" smtClean="0"/>
              <a:t> calling web services and transforming the results.</a:t>
            </a:r>
            <a:endParaRPr lang="en-US" dirty="0" smtClean="0"/>
          </a:p>
        </p:txBody>
      </p:sp>
      <p:sp>
        <p:nvSpPr>
          <p:cNvPr id="82948"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A6C1E813-30C3-463E-9CAD-48ED1EFFF6C8}" type="slidenum">
              <a:rPr lang="ko-KR" altLang="en-US" b="1">
                <a:solidFill>
                  <a:prstClr val="black"/>
                </a:solidFill>
                <a:ea typeface="맑은 고딕"/>
              </a:rPr>
              <a:pPr algn="r" rtl="0" eaLnBrk="0" fontAlgn="base" hangingPunct="0">
                <a:spcBef>
                  <a:spcPct val="0"/>
                </a:spcBef>
                <a:spcAft>
                  <a:spcPct val="0"/>
                </a:spcAft>
              </a:pPr>
              <a:t>86</a:t>
            </a:fld>
            <a:endParaRPr lang="en-US" altLang="ko-KR" b="1" dirty="0">
              <a:solidFill>
                <a:prstClr val="black"/>
              </a:solidFill>
              <a:ea typeface="맑은 고딕"/>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92449A1-E047-45F6-8090-2994A7CA51B5}" type="slidenum">
              <a:rPr lang="ko-KR" altLang="en-US" b="1">
                <a:solidFill>
                  <a:prstClr val="black"/>
                </a:solidFill>
                <a:ea typeface="굴림"/>
                <a:cs typeface="굴림"/>
              </a:rPr>
              <a:pPr algn="r" rtl="0" eaLnBrk="0" fontAlgn="base" hangingPunct="0">
                <a:spcBef>
                  <a:spcPct val="0"/>
                </a:spcBef>
                <a:spcAft>
                  <a:spcPct val="0"/>
                </a:spcAft>
              </a:pPr>
              <a:t>10</a:t>
            </a:fld>
            <a:endParaRPr lang="en-US" altLang="ko-KR" b="1" dirty="0">
              <a:solidFill>
                <a:prstClr val="black"/>
              </a:solidFill>
              <a:ea typeface="굴림"/>
              <a:cs typeface="굴림"/>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altLang="ko-KR" sz="1000" dirty="0" smtClean="0">
                <a:latin typeface="Arial Unicode MS" pitchFamily="34" charset="-128"/>
                <a:ea typeface="굴림"/>
                <a:cs typeface="굴림"/>
              </a:rPr>
              <a:t>This is a drawing by Dan O</a:t>
            </a:r>
            <a:r>
              <a:rPr lang="en-US" altLang="ko-KR" sz="1000" dirty="0" smtClean="0">
                <a:ea typeface="굴림"/>
                <a:cs typeface="굴림"/>
              </a:rPr>
              <a:t>’</a:t>
            </a:r>
            <a:r>
              <a:rPr lang="en-US" altLang="ko-KR" sz="1000" dirty="0" smtClean="0">
                <a:latin typeface="Arial Unicode MS" pitchFamily="34" charset="-128"/>
                <a:ea typeface="굴림"/>
                <a:cs typeface="굴림"/>
              </a:rPr>
              <a:t>Sullivan. It shows how the mental model, if you will, that my current PC has of me. My computer knows I have an eye </a:t>
            </a:r>
            <a:r>
              <a:rPr lang="en-US" altLang="ko-KR" sz="1000" dirty="0" smtClean="0">
                <a:ea typeface="굴림"/>
                <a:cs typeface="굴림"/>
              </a:rPr>
              <a:t>–</a:t>
            </a:r>
            <a:r>
              <a:rPr lang="en-US" altLang="ko-KR" sz="1000" dirty="0" smtClean="0">
                <a:latin typeface="Arial Unicode MS" pitchFamily="34" charset="-128"/>
                <a:ea typeface="굴림"/>
                <a:cs typeface="굴림"/>
              </a:rPr>
              <a:t> but only one </a:t>
            </a:r>
            <a:r>
              <a:rPr lang="en-US" altLang="ko-KR" sz="1000" dirty="0" smtClean="0">
                <a:ea typeface="굴림"/>
                <a:cs typeface="굴림"/>
              </a:rPr>
              <a:t>–</a:t>
            </a:r>
            <a:r>
              <a:rPr lang="en-US" altLang="ko-KR" sz="1000" dirty="0" smtClean="0">
                <a:latin typeface="Arial Unicode MS" pitchFamily="34" charset="-128"/>
                <a:ea typeface="굴림"/>
                <a:cs typeface="굴림"/>
              </a:rPr>
              <a:t> it does know that I have two ears. It knows I have a finger </a:t>
            </a:r>
            <a:r>
              <a:rPr lang="en-US" altLang="ko-KR" sz="1000" dirty="0" smtClean="0">
                <a:ea typeface="굴림"/>
                <a:cs typeface="굴림"/>
              </a:rPr>
              <a:t>–</a:t>
            </a:r>
            <a:r>
              <a:rPr lang="en-US" altLang="ko-KR" sz="1000" dirty="0" smtClean="0">
                <a:latin typeface="Arial Unicode MS" pitchFamily="34" charset="-128"/>
                <a:ea typeface="굴림"/>
                <a:cs typeface="굴림"/>
              </a:rPr>
              <a:t> but only one, maybe two </a:t>
            </a:r>
            <a:r>
              <a:rPr lang="en-US" altLang="ko-KR" sz="1000" dirty="0" smtClean="0">
                <a:ea typeface="굴림"/>
                <a:cs typeface="굴림"/>
              </a:rPr>
              <a:t>–</a:t>
            </a:r>
            <a:r>
              <a:rPr lang="en-US" altLang="ko-KR" sz="1000" dirty="0" smtClean="0">
                <a:latin typeface="Arial Unicode MS" pitchFamily="34" charset="-128"/>
                <a:ea typeface="굴림"/>
                <a:cs typeface="굴림"/>
              </a:rPr>
              <a:t> and it has no idea that I have a body. Given the richness our human experience in the physical world, it</a:t>
            </a:r>
            <a:r>
              <a:rPr lang="en-US" altLang="ko-KR" sz="1000" dirty="0" smtClean="0">
                <a:ea typeface="굴림"/>
                <a:cs typeface="굴림"/>
              </a:rPr>
              <a:t>’</a:t>
            </a:r>
            <a:r>
              <a:rPr lang="en-US" altLang="ko-KR" sz="1000" dirty="0" smtClean="0">
                <a:latin typeface="Arial Unicode MS" pitchFamily="34" charset="-128"/>
                <a:ea typeface="굴림"/>
                <a:cs typeface="굴림"/>
              </a:rPr>
              <a:t>s shocking that our experience in the digital world is so limited.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r>
              <a:rPr lang="en-US" smtClean="0"/>
              <a:t>This diagram describes the d.mix architecture for sampling content from web pages.</a:t>
            </a:r>
          </a:p>
          <a:p>
            <a:endParaRPr lang="en-US" smtClean="0"/>
          </a:p>
          <a:p>
            <a:r>
              <a:rPr lang="en-US" smtClean="0"/>
              <a:t>d.mix uses a programmable HTTP proxy that rewrites the original web site, adding API annotations. Each API annotation contains an associated snippet of code that generates a working web service call in the Ruby programming language.</a:t>
            </a:r>
          </a:p>
          <a:p>
            <a:endParaRPr lang="en-US" smtClean="0"/>
          </a:p>
          <a:p>
            <a:r>
              <a:rPr lang="en-US" smtClean="0"/>
              <a:t>The programmable proxy knows how to annotate web pages by using the site-to-service map. (space) This map</a:t>
            </a:r>
            <a:r>
              <a:rPr lang="en-US" baseline="0" smtClean="0"/>
              <a:t> defines the correspondence</a:t>
            </a:r>
            <a:r>
              <a:rPr lang="en-US" smtClean="0"/>
              <a:t> between web</a:t>
            </a:r>
            <a:r>
              <a:rPr lang="en-US" baseline="0" smtClean="0"/>
              <a:t> sites and their associated</a:t>
            </a:r>
            <a:r>
              <a:rPr lang="en-US" smtClean="0"/>
              <a:t> web services.</a:t>
            </a:r>
          </a:p>
          <a:p>
            <a:endParaRPr lang="en-US" smtClean="0"/>
          </a:p>
        </p:txBody>
      </p:sp>
      <p:sp>
        <p:nvSpPr>
          <p:cNvPr id="73732"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E20971F2-9E5B-44DA-B342-63F2BF5161A5}" type="slidenum">
              <a:rPr lang="ko-KR" altLang="en-US" b="1">
                <a:solidFill>
                  <a:prstClr val="black"/>
                </a:solidFill>
                <a:ea typeface="맑은 고딕"/>
              </a:rPr>
              <a:pPr algn="r" rtl="0" eaLnBrk="0" fontAlgn="base" hangingPunct="0">
                <a:spcBef>
                  <a:spcPct val="0"/>
                </a:spcBef>
                <a:spcAft>
                  <a:spcPct val="0"/>
                </a:spcAft>
              </a:pPr>
              <a:t>87</a:t>
            </a:fld>
            <a:endParaRPr lang="en-US" altLang="ko-KR" b="1" dirty="0">
              <a:solidFill>
                <a:prstClr val="black"/>
              </a:solidFill>
              <a:ea typeface="맑은 고딕"/>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does a 3</a:t>
            </a:r>
            <a:r>
              <a:rPr lang="en-US" baseline="30000" dirty="0" smtClean="0"/>
              <a:t>rd</a:t>
            </a:r>
            <a:r>
              <a:rPr lang="en-US" dirty="0" smtClean="0"/>
              <a:t> party developer author a site-to-service map? (space)</a:t>
            </a:r>
          </a:p>
          <a:p>
            <a:pPr marL="220005" indent="-220005">
              <a:buAutoNum type="arabicPeriod"/>
            </a:pPr>
            <a:r>
              <a:rPr lang="en-US" baseline="0" dirty="0" smtClean="0"/>
              <a:t>First, a developer maps web page URLs to web “page types”. (space)</a:t>
            </a:r>
          </a:p>
          <a:p>
            <a:pPr marL="220005" indent="-220005">
              <a:buAutoNum type="arabicPeriod"/>
            </a:pPr>
            <a:r>
              <a:rPr lang="en-US" baseline="0" dirty="0" smtClean="0"/>
              <a:t>For any given “page type”, a developer defines a combination of </a:t>
            </a:r>
            <a:r>
              <a:rPr lang="en-US" baseline="0" dirty="0" err="1" smtClean="0"/>
              <a:t>XPath</a:t>
            </a:r>
            <a:r>
              <a:rPr lang="en-US" baseline="0" dirty="0" smtClean="0"/>
              <a:t> and CSS selectors that identify the visual elements to be annotated (space)</a:t>
            </a:r>
          </a:p>
          <a:p>
            <a:pPr marL="220005" indent="-220005">
              <a:buAutoNum type="arabicPeriod"/>
            </a:pPr>
            <a:r>
              <a:rPr lang="en-US" baseline="0" dirty="0" smtClean="0"/>
              <a:t>They  then define selectors that infer web service arguments given the markup on a page. (space)</a:t>
            </a:r>
          </a:p>
          <a:p>
            <a:pPr marL="220005" indent="-220005">
              <a:buAutoNum type="arabicPeriod"/>
            </a:pPr>
            <a:r>
              <a:rPr lang="en-US" baseline="0" dirty="0" smtClean="0"/>
              <a:t>Finally, these arguments are bound to a web service code snippet</a:t>
            </a:r>
          </a:p>
          <a:p>
            <a:pPr marL="220005" indent="-220005"/>
            <a:endParaRPr lang="en-US" dirty="0" smtClean="0"/>
          </a:p>
          <a:p>
            <a:pPr marL="220005" indent="-220005"/>
            <a:r>
              <a:rPr lang="en-US" dirty="0" smtClean="0"/>
              <a:t>Note that it is easier for </a:t>
            </a:r>
            <a:r>
              <a:rPr lang="en-US" i="1" dirty="0" smtClean="0"/>
              <a:t>site owners</a:t>
            </a:r>
            <a:r>
              <a:rPr lang="en-US" dirty="0" smtClean="0"/>
              <a:t> to provide this mapping, as they do not need to infer these relationships programmatically through scraping. We hope that in the future, site owners will provide such site-to-service mappings for the </a:t>
            </a:r>
            <a:r>
              <a:rPr lang="en-US" dirty="0" smtClean="0"/>
              <a:t>larger web developer community.</a:t>
            </a:r>
          </a:p>
          <a:p>
            <a:pPr marL="220005" indent="-220005"/>
            <a:endParaRPr lang="en-US" dirty="0" smtClean="0"/>
          </a:p>
          <a:p>
            <a:r>
              <a:rPr lang="en-US" baseline="0" dirty="0" smtClean="0"/>
              <a:t>To evaluate the authoring approach embodied in d.mix, we wrote a prototype site-to-service library that supports </a:t>
            </a:r>
            <a:r>
              <a:rPr lang="en-US" dirty="0" smtClean="0"/>
              <a:t>three web sites and their services: </a:t>
            </a:r>
          </a:p>
          <a:p>
            <a:r>
              <a:rPr lang="en-US" dirty="0" smtClean="0"/>
              <a:t>Flickr, Yahoo!</a:t>
            </a:r>
            <a:r>
              <a:rPr lang="en-US" baseline="0" dirty="0" smtClean="0"/>
              <a:t> </a:t>
            </a:r>
            <a:r>
              <a:rPr lang="en-US" dirty="0" smtClean="0"/>
              <a:t>web search, and the YouTube</a:t>
            </a:r>
            <a:r>
              <a:rPr lang="en-US" baseline="0" dirty="0" smtClean="0"/>
              <a:t> </a:t>
            </a:r>
            <a:r>
              <a:rPr lang="en-US" dirty="0" smtClean="0"/>
              <a:t>video site. </a:t>
            </a:r>
          </a:p>
          <a:p>
            <a:r>
              <a:rPr lang="en-US" dirty="0" smtClean="0"/>
              <a:t>For each site, our library supports a subset of the API.</a:t>
            </a:r>
          </a:p>
          <a:p>
            <a:r>
              <a:rPr lang="en-US" dirty="0" smtClean="0"/>
              <a:t>For example, the library provides methods to perform full-text and tag searches</a:t>
            </a:r>
          </a:p>
          <a:p>
            <a:r>
              <a:rPr lang="en-US" dirty="0" smtClean="0"/>
              <a:t>and copy images from Flickr, but it does not support extraction of user profile information.</a:t>
            </a:r>
          </a:p>
          <a:p>
            <a:pPr marL="220005" indent="-220005"/>
            <a:endParaRPr lang="en-US" dirty="0" smtClean="0"/>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69AD9788-9C54-411B-BB2D-56E9F14E8781}" type="slidenum">
              <a:rPr lang="ko-KR" altLang="en-US" b="1">
                <a:solidFill>
                  <a:prstClr val="black"/>
                </a:solidFill>
                <a:ea typeface="맑은 고딕"/>
              </a:rPr>
              <a:pPr algn="r" rtl="0" eaLnBrk="0" fontAlgn="base" hangingPunct="0">
                <a:spcBef>
                  <a:spcPct val="0"/>
                </a:spcBef>
                <a:spcAft>
                  <a:spcPct val="0"/>
                </a:spcAft>
                <a:defRPr/>
              </a:pPr>
              <a:t>88</a:t>
            </a:fld>
            <a:endParaRPr lang="en-US" altLang="ko-KR" b="1" dirty="0">
              <a:solidFill>
                <a:prstClr val="black"/>
              </a:solidFill>
              <a:ea typeface="맑은 고딕"/>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baseline="0" smtClean="0"/>
              <a:t>A proxy that can be programmed with code hosted on wiki pages is a flexible, general tool for prototyping web applications.  For example, we have used the d.mix architecture to </a:t>
            </a:r>
            <a:r>
              <a:rPr lang="en-US" smtClean="0"/>
              <a:t>create an application that reformats web</a:t>
            </a:r>
            <a:r>
              <a:rPr lang="en-US" baseline="0" smtClean="0"/>
              <a:t> content to better</a:t>
            </a:r>
            <a:r>
              <a:rPr lang="en-US" smtClean="0"/>
              <a:t> fit mobile</a:t>
            </a:r>
            <a:r>
              <a:rPr lang="en-US" baseline="0" smtClean="0"/>
              <a:t> </a:t>
            </a:r>
            <a:r>
              <a:rPr lang="en-US" smtClean="0"/>
              <a:t>devices.</a:t>
            </a:r>
            <a:r>
              <a:rPr lang="en-US" baseline="0" smtClean="0"/>
              <a:t> </a:t>
            </a:r>
            <a:r>
              <a:rPr lang="en-US" smtClean="0"/>
              <a:t>It extracts only</a:t>
            </a:r>
            <a:r>
              <a:rPr lang="en-US" baseline="0" smtClean="0"/>
              <a:t> </a:t>
            </a:r>
            <a:r>
              <a:rPr lang="en-US" smtClean="0"/>
              <a:t>essential information — here, movie names and show times — from</a:t>
            </a:r>
          </a:p>
          <a:p>
            <a:r>
              <a:rPr lang="en-US" smtClean="0"/>
              <a:t>a cluttered web page. This application took half an hour to build using the d.mix</a:t>
            </a:r>
            <a:r>
              <a:rPr lang="en-US" baseline="0" smtClean="0"/>
              <a:t> system.</a:t>
            </a:r>
            <a:endParaRPr lang="en-US" smtClean="0"/>
          </a:p>
        </p:txBody>
      </p:sp>
      <p:sp>
        <p:nvSpPr>
          <p:cNvPr id="84996"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B9C2D01E-C2AC-4FAB-9A6A-666ECE707422}" type="slidenum">
              <a:rPr lang="ko-KR" altLang="en-US" b="1">
                <a:solidFill>
                  <a:prstClr val="black"/>
                </a:solidFill>
                <a:ea typeface="맑은 고딕"/>
              </a:rPr>
              <a:pPr algn="r" rtl="0" eaLnBrk="0" fontAlgn="base" hangingPunct="0">
                <a:spcBef>
                  <a:spcPct val="0"/>
                </a:spcBef>
                <a:spcAft>
                  <a:spcPct val="0"/>
                </a:spcAft>
              </a:pPr>
              <a:t>89</a:t>
            </a:fld>
            <a:endParaRPr lang="en-US" altLang="ko-KR" b="1" dirty="0">
              <a:solidFill>
                <a:prstClr val="black"/>
              </a:solidFill>
              <a:ea typeface="맑은 고딕"/>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baseline="0" smtClean="0"/>
              <a:t>There are several classes of users that work with d.mix.</a:t>
            </a:r>
            <a:endParaRPr lang="en-US" smtClean="0"/>
          </a:p>
          <a:p>
            <a:r>
              <a:rPr lang="en-US" smtClean="0"/>
              <a:t>First, lead users</a:t>
            </a:r>
            <a:r>
              <a:rPr lang="en-US" baseline="0" smtClean="0"/>
              <a:t> manually establish the correlation between sites and their services.</a:t>
            </a:r>
          </a:p>
          <a:p>
            <a:r>
              <a:rPr lang="en-US" baseline="0" smtClean="0"/>
              <a:t>Alternatively,</a:t>
            </a:r>
            <a:r>
              <a:rPr lang="en-US" smtClean="0"/>
              <a:t> </a:t>
            </a:r>
            <a:r>
              <a:rPr lang="en-US" baseline="0" smtClean="0"/>
              <a:t> webmasters at sites such as Flickr, Yahoo, or Amazon.com could easily provide such mappings.</a:t>
            </a:r>
            <a:endParaRPr lang="en-US" smtClean="0"/>
          </a:p>
        </p:txBody>
      </p:sp>
      <p:sp>
        <p:nvSpPr>
          <p:cNvPr id="78852"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31A29BA3-A92D-466B-830E-D24F487CC949}" type="slidenum">
              <a:rPr lang="ko-KR" altLang="en-US" b="1">
                <a:solidFill>
                  <a:prstClr val="black"/>
                </a:solidFill>
                <a:ea typeface="맑은 고딕"/>
              </a:rPr>
              <a:pPr algn="r" rtl="0" eaLnBrk="0" fontAlgn="base" hangingPunct="0">
                <a:spcBef>
                  <a:spcPct val="0"/>
                </a:spcBef>
                <a:spcAft>
                  <a:spcPct val="0"/>
                </a:spcAft>
              </a:pPr>
              <a:t>90</a:t>
            </a:fld>
            <a:endParaRPr lang="en-US" altLang="ko-KR" b="1" dirty="0">
              <a:solidFill>
                <a:prstClr val="black"/>
              </a:solidFill>
              <a:ea typeface="맑은 고딕"/>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After a small number of lead users author these mappings, many more web developers can create applications in d.mix and quickly prototype web-based mashups.</a:t>
            </a:r>
          </a:p>
        </p:txBody>
      </p:sp>
      <p:sp>
        <p:nvSpPr>
          <p:cNvPr id="78852"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31A29BA3-A92D-466B-830E-D24F487CC949}" type="slidenum">
              <a:rPr lang="ko-KR" altLang="en-US" b="1">
                <a:solidFill>
                  <a:prstClr val="black"/>
                </a:solidFill>
                <a:ea typeface="맑은 고딕"/>
              </a:rPr>
              <a:pPr algn="r" rtl="0" eaLnBrk="0" fontAlgn="base" hangingPunct="0">
                <a:spcBef>
                  <a:spcPct val="0"/>
                </a:spcBef>
                <a:spcAft>
                  <a:spcPct val="0"/>
                </a:spcAft>
              </a:pPr>
              <a:t>91</a:t>
            </a:fld>
            <a:endParaRPr lang="en-US" altLang="ko-KR" b="1" dirty="0">
              <a:solidFill>
                <a:prstClr val="black"/>
              </a:solidFill>
              <a:ea typeface="맑은 고딕"/>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Finally, end-users can run applications written in d.mix, by visiting them from a</a:t>
            </a:r>
            <a:r>
              <a:rPr lang="en-US" baseline="0" smtClean="0"/>
              <a:t>ny</a:t>
            </a:r>
            <a:r>
              <a:rPr lang="en-US" smtClean="0"/>
              <a:t> browser.</a:t>
            </a:r>
          </a:p>
          <a:p>
            <a:endParaRPr lang="en-US" smtClean="0"/>
          </a:p>
          <a:p>
            <a:r>
              <a:rPr lang="en-US" smtClean="0"/>
              <a:t>End-users can also tailor applications created in d.mix, by copy</a:t>
            </a:r>
            <a:r>
              <a:rPr lang="en-US" baseline="0" smtClean="0"/>
              <a:t> and pasting code from one d.mix wiki page to another.</a:t>
            </a:r>
            <a:r>
              <a:rPr lang="en-US" smtClean="0"/>
              <a:t> </a:t>
            </a:r>
          </a:p>
        </p:txBody>
      </p:sp>
      <p:sp>
        <p:nvSpPr>
          <p:cNvPr id="78852"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31A29BA3-A92D-466B-830E-D24F487CC949}" type="slidenum">
              <a:rPr lang="ko-KR" altLang="en-US" b="1">
                <a:solidFill>
                  <a:prstClr val="black"/>
                </a:solidFill>
                <a:ea typeface="맑은 고딕"/>
              </a:rPr>
              <a:pPr algn="r" rtl="0" eaLnBrk="0" fontAlgn="base" hangingPunct="0">
                <a:spcBef>
                  <a:spcPct val="0"/>
                </a:spcBef>
                <a:spcAft>
                  <a:spcPct val="0"/>
                </a:spcAft>
              </a:pPr>
              <a:t>92</a:t>
            </a:fld>
            <a:endParaRPr lang="en-US" altLang="ko-KR" b="1" dirty="0">
              <a:solidFill>
                <a:prstClr val="black"/>
              </a:solidFill>
              <a:ea typeface="맑은 고딕"/>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SHORTEN</a:t>
            </a:r>
          </a:p>
          <a:p>
            <a:endParaRPr lang="en-US" dirty="0" smtClean="0"/>
          </a:p>
          <a:p>
            <a:r>
              <a:rPr lang="en-US" dirty="0" smtClean="0"/>
              <a:t>With this library, we then conducted a first-use evaluation study with eight participants, aged 25 to 46. (SPACE) </a:t>
            </a:r>
          </a:p>
          <a:p>
            <a:r>
              <a:rPr lang="en-US" dirty="0" smtClean="0"/>
              <a:t>We recruited participants with some programming and web development experience, </a:t>
            </a:r>
          </a:p>
          <a:p>
            <a:r>
              <a:rPr lang="en-US" dirty="0" smtClean="0"/>
              <a:t>but only half had programmed in Ruby before.</a:t>
            </a:r>
            <a:r>
              <a:rPr lang="en-US" baseline="0" dirty="0" smtClean="0"/>
              <a:t> (SPACE)Also, only</a:t>
            </a:r>
            <a:r>
              <a:rPr lang="en-US" dirty="0" smtClean="0"/>
              <a:t> half worked with web APIs before.</a:t>
            </a:r>
          </a:p>
          <a:p>
            <a:r>
              <a:rPr lang="en-US" dirty="0" smtClean="0"/>
              <a:t>(SPACE) We first demonstrated d.mix’s interface to participants. Next, we gave them three tasks to perform.</a:t>
            </a:r>
          </a:p>
          <a:p>
            <a:r>
              <a:rPr lang="en-US" dirty="0" smtClean="0"/>
              <a:t>The first task tested the overall usability of our approach:</a:t>
            </a:r>
          </a:p>
          <a:p>
            <a:r>
              <a:rPr lang="en-US" dirty="0" smtClean="0"/>
              <a:t>participants were asked to find media</a:t>
            </a:r>
            <a:r>
              <a:rPr lang="en-US" baseline="0" dirty="0" smtClean="0"/>
              <a:t> files</a:t>
            </a:r>
            <a:r>
              <a:rPr lang="en-US" dirty="0" smtClean="0"/>
              <a:t>, send</a:t>
            </a:r>
          </a:p>
          <a:p>
            <a:r>
              <a:rPr lang="en-US" dirty="0" smtClean="0"/>
              <a:t>content to the wiki, and change simple parameters of</a:t>
            </a:r>
            <a:r>
              <a:rPr lang="en-US" baseline="0" dirty="0" smtClean="0"/>
              <a:t> </a:t>
            </a:r>
            <a:r>
              <a:rPr lang="en-US" dirty="0" smtClean="0"/>
              <a:t>there, e.g., how many images to show from a</a:t>
            </a:r>
          </a:p>
          <a:p>
            <a:r>
              <a:rPr lang="en-US" dirty="0" smtClean="0"/>
              <a:t>photo stream. </a:t>
            </a:r>
          </a:p>
          <a:p>
            <a:endParaRPr lang="en-US" dirty="0" smtClean="0"/>
          </a:p>
          <a:p>
            <a:r>
              <a:rPr lang="en-US" dirty="0" smtClean="0"/>
              <a:t>The </a:t>
            </a:r>
            <a:r>
              <a:rPr lang="en-US" dirty="0" smtClean="0"/>
              <a:t>second design task was similar to our</a:t>
            </a:r>
            <a:r>
              <a:rPr lang="en-US" baseline="0" dirty="0" smtClean="0"/>
              <a:t> </a:t>
            </a:r>
            <a:r>
              <a:rPr lang="en-US" dirty="0" smtClean="0"/>
              <a:t>scenario — it asked participants to create an information</a:t>
            </a:r>
          </a:p>
          <a:p>
            <a:r>
              <a:rPr lang="en-US" dirty="0" smtClean="0"/>
              <a:t>dashboard for a magazine’s photography editor to track image submissions by photographers. This required</a:t>
            </a:r>
          </a:p>
          <a:p>
            <a:r>
              <a:rPr lang="en-US" dirty="0" smtClean="0"/>
              <a:t>combining data from multiple users on the Flickr site</a:t>
            </a:r>
            <a:r>
              <a:rPr lang="en-US" baseline="0" dirty="0" smtClean="0"/>
              <a:t> </a:t>
            </a:r>
            <a:r>
              <a:rPr lang="en-US" dirty="0" smtClean="0"/>
              <a:t>and formatting the results. </a:t>
            </a:r>
          </a:p>
          <a:p>
            <a:endParaRPr lang="en-US" dirty="0" smtClean="0"/>
          </a:p>
          <a:p>
            <a:r>
              <a:rPr lang="en-US" dirty="0" smtClean="0"/>
              <a:t>This</a:t>
            </a:r>
            <a:r>
              <a:rPr lang="en-US" baseline="0" dirty="0" smtClean="0"/>
              <a:t> image is a solution one of our participants created. The exciting result here is that everyone successfully built web applications in a very short amount of time. (SPACE)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69AD9788-9C54-411B-BB2D-56E9F14E8781}" type="slidenum">
              <a:rPr lang="ko-KR" altLang="en-US" b="1">
                <a:solidFill>
                  <a:prstClr val="black"/>
                </a:solidFill>
                <a:ea typeface="맑은 고딕"/>
              </a:rPr>
              <a:pPr algn="r" rtl="0" eaLnBrk="0" fontAlgn="base" hangingPunct="0">
                <a:spcBef>
                  <a:spcPct val="0"/>
                </a:spcBef>
                <a:spcAft>
                  <a:spcPct val="0"/>
                </a:spcAft>
                <a:defRPr/>
              </a:pPr>
              <a:t>94</a:t>
            </a:fld>
            <a:endParaRPr lang="en-US" altLang="ko-KR" b="1" dirty="0">
              <a:solidFill>
                <a:prstClr val="black"/>
              </a:solidFill>
              <a:ea typeface="맑은 고딕"/>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Some participants were also confused by </a:t>
            </a:r>
            <a:r>
              <a:rPr lang="en-US" baseline="0" smtClean="0"/>
              <a:t>two different approaches to sampling employed inconsistently:</a:t>
            </a:r>
          </a:p>
          <a:p>
            <a:r>
              <a:rPr lang="en-US" smtClean="0"/>
              <a:t>For example, to specify a</a:t>
            </a:r>
            <a:r>
              <a:rPr lang="en-US" baseline="0" smtClean="0"/>
              <a:t> </a:t>
            </a:r>
            <a:r>
              <a:rPr lang="en-US" smtClean="0"/>
              <a:t>query for a set of Flickr images matching</a:t>
            </a:r>
            <a:r>
              <a:rPr lang="en-US" baseline="0" smtClean="0"/>
              <a:t> a specific tag, </a:t>
            </a:r>
            <a:r>
              <a:rPr lang="en-US" smtClean="0"/>
              <a:t>in d.mix, the user currently</a:t>
            </a:r>
          </a:p>
          <a:p>
            <a:r>
              <a:rPr lang="en-US" smtClean="0"/>
              <a:t>must sample from the </a:t>
            </a:r>
            <a:r>
              <a:rPr lang="en-US" i="1" smtClean="0"/>
              <a:t>link to the image set, not the results. </a:t>
            </a:r>
          </a:p>
          <a:p>
            <a:r>
              <a:rPr lang="en-US" i="0" smtClean="0"/>
              <a:t>However,</a:t>
            </a:r>
            <a:r>
              <a:rPr lang="en-US" i="0" baseline="0" smtClean="0"/>
              <a:t> to select images from a photo stream, the user must sample from the set of images itself, not the link.</a:t>
            </a:r>
            <a:r>
              <a:rPr lang="en-US" i="1" smtClean="0"/>
              <a:t> (SPACE)</a:t>
            </a:r>
            <a:endParaRPr lang="en-US" i="0" smtClean="0"/>
          </a:p>
          <a:p>
            <a:r>
              <a:rPr lang="en-US" smtClean="0"/>
              <a:t>This suggests that example-based programming tools for the web should consistently</a:t>
            </a:r>
            <a:r>
              <a:rPr lang="en-US" baseline="0" smtClean="0"/>
              <a:t> </a:t>
            </a:r>
            <a:r>
              <a:rPr lang="en-US" smtClean="0"/>
              <a:t>enable sampling from both the </a:t>
            </a:r>
            <a:r>
              <a:rPr lang="en-US" i="1" smtClean="0"/>
              <a:t>source and from the target</a:t>
            </a:r>
            <a:r>
              <a:rPr lang="en-US" i="1" baseline="0" smtClean="0"/>
              <a:t> </a:t>
            </a:r>
            <a:r>
              <a:rPr lang="en-US" smtClean="0"/>
              <a:t>page to support both interaction styles.</a:t>
            </a:r>
          </a:p>
          <a:p>
            <a:endParaRPr lang="en-US" smtClean="0"/>
          </a:p>
          <a:p>
            <a:endParaRPr lang="en-US" smtClean="0"/>
          </a:p>
        </p:txBody>
      </p:sp>
      <p:sp>
        <p:nvSpPr>
          <p:cNvPr id="78852"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5CEAC644-2F18-46C4-A0BF-4D1F23DA3E66}" type="slidenum">
              <a:rPr lang="ko-KR" altLang="en-US" b="1">
                <a:solidFill>
                  <a:prstClr val="black"/>
                </a:solidFill>
                <a:ea typeface="맑은 고딕"/>
              </a:rPr>
              <a:pPr algn="r" rtl="0" eaLnBrk="0" fontAlgn="base" hangingPunct="0">
                <a:spcBef>
                  <a:spcPct val="0"/>
                </a:spcBef>
                <a:spcAft>
                  <a:spcPct val="0"/>
                </a:spcAft>
              </a:pPr>
              <a:t>95</a:t>
            </a:fld>
            <a:endParaRPr lang="en-US" altLang="ko-KR" b="1" dirty="0">
              <a:solidFill>
                <a:prstClr val="black"/>
              </a:solidFill>
              <a:ea typeface="맑은 고딕"/>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dirty="0" smtClean="0"/>
              <a:t>Who are they?</a:t>
            </a:r>
          </a:p>
          <a:p>
            <a:pPr>
              <a:defRPr/>
            </a:pPr>
            <a:endParaRPr lang="en-US" dirty="0" smtClean="0"/>
          </a:p>
          <a:p>
            <a:pPr>
              <a:defRPr/>
            </a:pPr>
            <a:r>
              <a:rPr lang="en-US" dirty="0" smtClean="0"/>
              <a:t>  -- Museum exhibit developers</a:t>
            </a:r>
          </a:p>
          <a:p>
            <a:pPr>
              <a:defRPr/>
            </a:pPr>
            <a:r>
              <a:rPr lang="en-US" dirty="0" smtClean="0"/>
              <a:t>  -- Scientists who need to hook their mass spectrometer up to their gas chromatograph</a:t>
            </a:r>
          </a:p>
          <a:p>
            <a:pPr>
              <a:defRPr/>
            </a:pPr>
            <a:r>
              <a:rPr lang="en-US" dirty="0" smtClean="0"/>
              <a:t>  -- Web 2.0 innovators</a:t>
            </a:r>
          </a:p>
          <a:p>
            <a:pPr>
              <a:defRPr/>
            </a:pPr>
            <a:r>
              <a:rPr lang="en-US" dirty="0" smtClean="0"/>
              <a:t>      -- Tell 15 second story of del.icio.us founder – started out as a quick </a:t>
            </a:r>
            <a:r>
              <a:rPr lang="en-US" dirty="0" err="1" smtClean="0"/>
              <a:t>perl</a:t>
            </a:r>
            <a:r>
              <a:rPr lang="en-US" dirty="0" smtClean="0"/>
              <a:t> hack because that was the easiest way for Joshua </a:t>
            </a:r>
            <a:r>
              <a:rPr lang="en-US" dirty="0" err="1" smtClean="0"/>
              <a:t>Schachter</a:t>
            </a:r>
            <a:r>
              <a:rPr lang="en-US" dirty="0" smtClean="0"/>
              <a:t> (the founder) to share his bookmarks</a:t>
            </a:r>
          </a:p>
          <a:p>
            <a:pPr>
              <a:defRPr/>
            </a:pPr>
            <a:r>
              <a:rPr lang="en-US" dirty="0" smtClean="0"/>
              <a:t>  -- ANYONE WHO PROTOTYPES (functional prototypes, that is)</a:t>
            </a:r>
          </a:p>
          <a:p>
            <a:pPr>
              <a:defRPr/>
            </a:pPr>
            <a:endParaRPr lang="en-US" dirty="0" smtClean="0"/>
          </a:p>
          <a:p>
            <a:pPr>
              <a:defRPr/>
            </a:pPr>
            <a:r>
              <a:rPr lang="en-US" dirty="0" smtClean="0"/>
              <a:t>What are some characteristics?</a:t>
            </a:r>
          </a:p>
          <a:p>
            <a:pPr>
              <a:defRPr/>
            </a:pPr>
            <a:endParaRPr lang="en-US" dirty="0" smtClean="0"/>
          </a:p>
          <a:p>
            <a:pPr>
              <a:defRPr/>
            </a:pPr>
            <a:r>
              <a:rPr lang="en-US" dirty="0" smtClean="0"/>
              <a:t>  -- Learn the tools, languages, etc. as they go, picking them up opportunistically – whatever looks best for the problem at hand is what they’ll use</a:t>
            </a:r>
          </a:p>
          <a:p>
            <a:pPr>
              <a:defRPr/>
            </a:pPr>
            <a:r>
              <a:rPr lang="en-US" dirty="0" smtClean="0"/>
              <a:t>  -- Often program by </a:t>
            </a:r>
            <a:r>
              <a:rPr lang="en-US" dirty="0" err="1" smtClean="0"/>
              <a:t>bricolage</a:t>
            </a:r>
            <a:r>
              <a:rPr lang="en-US" dirty="0" smtClean="0"/>
              <a:t>: combining many languages, each with different attributes amenable to the goal</a:t>
            </a:r>
          </a:p>
          <a:p>
            <a:pPr>
              <a:defRPr/>
            </a:pPr>
            <a:r>
              <a:rPr lang="en-US" dirty="0" smtClean="0"/>
              <a:t>      -- The web is a great example here: HTML, CSS, PHP, JS, SQL all in one app!</a:t>
            </a:r>
          </a:p>
          <a:p>
            <a:pPr>
              <a:defRPr/>
            </a:pPr>
            <a:endParaRPr lang="en-US" dirty="0" smtClean="0"/>
          </a:p>
          <a:p>
            <a:pPr>
              <a:defRPr/>
            </a:pPr>
            <a:r>
              <a:rPr lang="en-US" dirty="0" smtClean="0"/>
              <a:t>But right now, programming tools are largely either for outright professionals who do one thing, or for outright novices.</a:t>
            </a:r>
          </a:p>
          <a:p>
            <a:pPr>
              <a:defRPr/>
            </a:pPr>
            <a:endParaRPr lang="en-US" dirty="0" smtClean="0"/>
          </a:p>
          <a:p>
            <a:pPr>
              <a:defRPr/>
            </a:pPr>
            <a:r>
              <a:rPr lang="en-US" dirty="0" smtClean="0"/>
              <a:t>How do we build tools that support the opportunistic programming process?</a:t>
            </a:r>
          </a:p>
        </p:txBody>
      </p:sp>
      <p:sp>
        <p:nvSpPr>
          <p:cNvPr id="24580" name="Slide Number Placeholder 3"/>
          <p:cNvSpPr>
            <a:spLocks noGrp="1"/>
          </p:cNvSpPr>
          <p:nvPr>
            <p:ph type="sldNum" sz="quarter" idx="5"/>
          </p:nvPr>
        </p:nvSpPr>
        <p:spPr>
          <a:noFill/>
        </p:spPr>
        <p:txBody>
          <a:bodyPr/>
          <a:lstStyle/>
          <a:p>
            <a:pPr algn="r" rtl="0" fontAlgn="base">
              <a:spcBef>
                <a:spcPct val="0"/>
              </a:spcBef>
              <a:spcAft>
                <a:spcPct val="0"/>
              </a:spcAft>
            </a:pPr>
            <a:fld id="{036248EA-6A6B-4CE3-A195-3CD0A62811FA}" type="slidenum">
              <a:rPr lang="en-US" baseline="-25000">
                <a:solidFill>
                  <a:prstClr val="black"/>
                </a:solidFill>
                <a:ea typeface="+mn-ea"/>
              </a:rPr>
              <a:pPr algn="r" rtl="0" fontAlgn="base">
                <a:spcBef>
                  <a:spcPct val="0"/>
                </a:spcBef>
                <a:spcAft>
                  <a:spcPct val="0"/>
                </a:spcAft>
              </a:pPr>
              <a:t>97</a:t>
            </a:fld>
            <a:endParaRPr lang="en-US" baseline="-25000" dirty="0">
              <a:solidFill>
                <a:prstClr val="black"/>
              </a:solidFill>
              <a:ea typeface="+mn-ea"/>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r>
              <a:rPr lang="en-US" smtClean="0"/>
              <a:t>“any” external resources means they could download any code from the internet, use any books, etc. basically anything goes.</a:t>
            </a:r>
          </a:p>
        </p:txBody>
      </p:sp>
      <p:sp>
        <p:nvSpPr>
          <p:cNvPr id="25604" name="Slide Number Placeholder 3"/>
          <p:cNvSpPr>
            <a:spLocks noGrp="1"/>
          </p:cNvSpPr>
          <p:nvPr>
            <p:ph type="sldNum" sz="quarter" idx="5"/>
          </p:nvPr>
        </p:nvSpPr>
        <p:spPr>
          <a:noFill/>
        </p:spPr>
        <p:txBody>
          <a:bodyPr/>
          <a:lstStyle/>
          <a:p>
            <a:pPr algn="r" rtl="0" fontAlgn="base">
              <a:spcBef>
                <a:spcPct val="0"/>
              </a:spcBef>
              <a:spcAft>
                <a:spcPct val="0"/>
              </a:spcAft>
            </a:pPr>
            <a:fld id="{B59C719D-B0FA-45D9-B6AE-71F9B1F6C393}" type="slidenum">
              <a:rPr lang="en-US" baseline="-25000">
                <a:solidFill>
                  <a:prstClr val="black"/>
                </a:solidFill>
                <a:ea typeface="+mn-ea"/>
              </a:rPr>
              <a:pPr algn="r" rtl="0" fontAlgn="base">
                <a:spcBef>
                  <a:spcPct val="0"/>
                </a:spcBef>
                <a:spcAft>
                  <a:spcPct val="0"/>
                </a:spcAft>
              </a:pPr>
              <a:t>98</a:t>
            </a:fld>
            <a:endParaRPr lang="en-US" baseline="-25000" dirty="0">
              <a:solidFill>
                <a:prstClr val="black"/>
              </a:solidFill>
              <a:ea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0F748C8D-2A98-4A08-B64E-A2D23E951AD6}" type="slidenum">
              <a:rPr lang="ko-KR" altLang="en-US" b="1">
                <a:solidFill>
                  <a:prstClr val="black"/>
                </a:solidFill>
                <a:ea typeface="굴림"/>
                <a:cs typeface="굴림"/>
              </a:rPr>
              <a:pPr algn="r" rtl="0" eaLnBrk="0" fontAlgn="base" hangingPunct="0">
                <a:spcBef>
                  <a:spcPct val="0"/>
                </a:spcBef>
                <a:spcAft>
                  <a:spcPct val="0"/>
                </a:spcAft>
              </a:pPr>
              <a:t>11</a:t>
            </a:fld>
            <a:endParaRPr lang="en-US" altLang="ko-KR" b="1" dirty="0">
              <a:solidFill>
                <a:prstClr val="black"/>
              </a:solidFill>
              <a:ea typeface="굴림"/>
              <a:cs typeface="굴림"/>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algn="just" eaLnBrk="1" hangingPunct="1">
              <a:spcBef>
                <a:spcPct val="0"/>
              </a:spcBef>
              <a:spcAft>
                <a:spcPts val="602"/>
              </a:spcAft>
            </a:pPr>
            <a:r>
              <a:rPr lang="en-US" dirty="0" smtClean="0"/>
              <a:t>One of the most sweeping — and unintended — transformations that the desktop computing paradigm has brought about is the extent to which the physical performance of work has homogenized.</a:t>
            </a:r>
          </a:p>
          <a:p>
            <a:pPr eaLnBrk="1" hangingPunct="1"/>
            <a:endParaRPr lang="en-US" altLang="ko-KR" dirty="0" smtClean="0">
              <a:ea typeface="굴림"/>
              <a:cs typeface="굴림"/>
            </a:endParaRPr>
          </a:p>
          <a:p>
            <a:pPr algn="just" eaLnBrk="1" hangingPunct="1">
              <a:spcBef>
                <a:spcPct val="0"/>
              </a:spcBef>
              <a:spcAft>
                <a:spcPts val="602"/>
              </a:spcAft>
            </a:pPr>
            <a:r>
              <a:rPr lang="en-US" altLang="ko-KR" dirty="0" smtClean="0">
                <a:ea typeface="굴림"/>
                <a:cs typeface="굴림"/>
              </a:rPr>
              <a:t>As an example of how the invisibility of work practice that the GUI has brought about inhibits peripheral participation, the first author was in a </a:t>
            </a:r>
            <a:r>
              <a:rPr lang="en-US" altLang="ko-KR" dirty="0" err="1" smtClean="0">
                <a:ea typeface="굴림"/>
                <a:cs typeface="굴림"/>
              </a:rPr>
              <a:t>laundromat</a:t>
            </a:r>
            <a:r>
              <a:rPr lang="en-US" altLang="ko-KR" dirty="0" smtClean="0">
                <a:ea typeface="굴림"/>
                <a:cs typeface="굴림"/>
              </a:rPr>
              <a:t>, working on his laptop. A child sat next to him while he was working, and looked at him, watching him work. After a few minutes, the child pulled from his backpack a game device with a similar clamshell form factor. The child watched to see what the author was doing, and then proceeded to copy those motions on the gaming device. With the graphical interface, there is no mechanism to be aware of the practices of experts; it all looks the same.</a:t>
            </a:r>
            <a:endParaRPr lang="ko-KR" altLang="en-US" dirty="0" smtClean="0">
              <a:ea typeface="굴림"/>
              <a:cs typeface="굴림"/>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smtClean="0"/>
              <a:t>Users should be able to set their username on the chat room page (application does not need to support account management)</a:t>
            </a:r>
          </a:p>
          <a:p>
            <a:r>
              <a:rPr lang="en-US" smtClean="0"/>
              <a:t>Users should be able to post messages</a:t>
            </a:r>
          </a:p>
          <a:p>
            <a:r>
              <a:rPr lang="en-US" smtClean="0"/>
              <a:t>The message list should update automatically without a complete page reload</a:t>
            </a:r>
          </a:p>
          <a:p>
            <a:r>
              <a:rPr lang="en-US" smtClean="0"/>
              <a:t>Each message should be shown with the username of the poster and a timestamp</a:t>
            </a:r>
          </a:p>
          <a:p>
            <a:r>
              <a:rPr lang="en-US" smtClean="0"/>
              <a:t>When the user first opens a page, they should see the last 10 messages sent in the chat room, and when the chat room updates, only the last 10 messages should be seen.</a:t>
            </a:r>
          </a:p>
          <a:p>
            <a:endParaRPr lang="en-US" smtClean="0"/>
          </a:p>
        </p:txBody>
      </p:sp>
      <p:sp>
        <p:nvSpPr>
          <p:cNvPr id="26628" name="Slide Number Placeholder 3"/>
          <p:cNvSpPr>
            <a:spLocks noGrp="1"/>
          </p:cNvSpPr>
          <p:nvPr>
            <p:ph type="sldNum" sz="quarter" idx="5"/>
          </p:nvPr>
        </p:nvSpPr>
        <p:spPr>
          <a:noFill/>
        </p:spPr>
        <p:txBody>
          <a:bodyPr/>
          <a:lstStyle/>
          <a:p>
            <a:pPr algn="r" rtl="0" fontAlgn="base">
              <a:spcBef>
                <a:spcPct val="0"/>
              </a:spcBef>
              <a:spcAft>
                <a:spcPct val="0"/>
              </a:spcAft>
            </a:pPr>
            <a:fld id="{637A2357-813B-4E57-9083-5AA98E41E594}" type="slidenum">
              <a:rPr lang="en-US" baseline="-25000">
                <a:solidFill>
                  <a:prstClr val="black"/>
                </a:solidFill>
                <a:ea typeface="+mn-ea"/>
              </a:rPr>
              <a:pPr algn="r" rtl="0" fontAlgn="base">
                <a:spcBef>
                  <a:spcPct val="0"/>
                </a:spcBef>
                <a:spcAft>
                  <a:spcPct val="0"/>
                </a:spcAft>
              </a:pPr>
              <a:t>99</a:t>
            </a:fld>
            <a:endParaRPr lang="en-US" baseline="-25000" dirty="0">
              <a:solidFill>
                <a:prstClr val="black"/>
              </a:solidFill>
              <a:ea typeface="+mn-ea"/>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r>
              <a:rPr lang="en-US" smtClean="0"/>
              <a:t>In “backend”, unfilled circles mean that they claimed that competence level in a language OTHER than PHP, and claimed to not know PHP very well at all</a:t>
            </a:r>
          </a:p>
        </p:txBody>
      </p:sp>
      <p:sp>
        <p:nvSpPr>
          <p:cNvPr id="27652" name="Slide Number Placeholder 3"/>
          <p:cNvSpPr>
            <a:spLocks noGrp="1"/>
          </p:cNvSpPr>
          <p:nvPr>
            <p:ph type="sldNum" sz="quarter" idx="5"/>
          </p:nvPr>
        </p:nvSpPr>
        <p:spPr>
          <a:noFill/>
        </p:spPr>
        <p:txBody>
          <a:bodyPr/>
          <a:lstStyle/>
          <a:p>
            <a:pPr algn="r" rtl="0" fontAlgn="base">
              <a:spcBef>
                <a:spcPct val="0"/>
              </a:spcBef>
              <a:spcAft>
                <a:spcPct val="0"/>
              </a:spcAft>
            </a:pPr>
            <a:fld id="{77442601-8F07-4AFA-8096-D04160ADF4CC}" type="slidenum">
              <a:rPr lang="en-US" baseline="-25000">
                <a:solidFill>
                  <a:prstClr val="black"/>
                </a:solidFill>
                <a:ea typeface="+mn-ea"/>
              </a:rPr>
              <a:pPr algn="r" rtl="0" fontAlgn="base">
                <a:spcBef>
                  <a:spcPct val="0"/>
                </a:spcBef>
                <a:spcAft>
                  <a:spcPct val="0"/>
                </a:spcAft>
              </a:pPr>
              <a:t>100</a:t>
            </a:fld>
            <a:endParaRPr lang="en-US" baseline="-25000" dirty="0">
              <a:solidFill>
                <a:prstClr val="black"/>
              </a:solidFill>
              <a:ea typeface="+mn-ea"/>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r>
              <a:rPr lang="en-US" smtClean="0"/>
              <a:t>Here’s what they completed. Most everybody got most everything.</a:t>
            </a:r>
          </a:p>
          <a:p>
            <a:r>
              <a:rPr lang="en-US" smtClean="0"/>
              <a:t>In the section on specifications completed, the unfilled circle means that the specification was almost met</a:t>
            </a:r>
          </a:p>
          <a:p>
            <a:endParaRPr lang="en-US" smtClean="0"/>
          </a:p>
        </p:txBody>
      </p:sp>
      <p:sp>
        <p:nvSpPr>
          <p:cNvPr id="28676" name="Slide Number Placeholder 3"/>
          <p:cNvSpPr>
            <a:spLocks noGrp="1"/>
          </p:cNvSpPr>
          <p:nvPr>
            <p:ph type="sldNum" sz="quarter" idx="5"/>
          </p:nvPr>
        </p:nvSpPr>
        <p:spPr>
          <a:noFill/>
        </p:spPr>
        <p:txBody>
          <a:bodyPr/>
          <a:lstStyle/>
          <a:p>
            <a:pPr algn="r" rtl="0" fontAlgn="base">
              <a:spcBef>
                <a:spcPct val="0"/>
              </a:spcBef>
              <a:spcAft>
                <a:spcPct val="0"/>
              </a:spcAft>
            </a:pPr>
            <a:fld id="{85AEE41E-5233-4EA1-A8D0-54167CA356CD}" type="slidenum">
              <a:rPr lang="en-US" baseline="-25000">
                <a:solidFill>
                  <a:prstClr val="black"/>
                </a:solidFill>
                <a:ea typeface="+mn-ea"/>
              </a:rPr>
              <a:pPr algn="r" rtl="0" fontAlgn="base">
                <a:spcBef>
                  <a:spcPct val="0"/>
                </a:spcBef>
                <a:spcAft>
                  <a:spcPct val="0"/>
                </a:spcAft>
              </a:pPr>
              <a:t>101</a:t>
            </a:fld>
            <a:endParaRPr lang="en-US" baseline="-25000" dirty="0">
              <a:solidFill>
                <a:prstClr val="black"/>
              </a:solidFill>
              <a:ea typeface="+mn-ea"/>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r>
              <a:rPr lang="en-US" smtClean="0"/>
              <a:t>In the section on built from scratch, the unfilled circle means they made extensive use of libraries, but otherwise did not use large bodies of outside code</a:t>
            </a:r>
          </a:p>
          <a:p>
            <a:r>
              <a:rPr lang="en-US" smtClean="0"/>
              <a:t>“I know that there are libraries, but I don’t understand at all how this AJAX stuff works, so I can’t use a library this time, I’m gonna do it from scratch.”</a:t>
            </a:r>
          </a:p>
        </p:txBody>
      </p:sp>
      <p:sp>
        <p:nvSpPr>
          <p:cNvPr id="29700" name="Slide Number Placeholder 3"/>
          <p:cNvSpPr>
            <a:spLocks noGrp="1"/>
          </p:cNvSpPr>
          <p:nvPr>
            <p:ph type="sldNum" sz="quarter" idx="5"/>
          </p:nvPr>
        </p:nvSpPr>
        <p:spPr>
          <a:noFill/>
        </p:spPr>
        <p:txBody>
          <a:bodyPr/>
          <a:lstStyle/>
          <a:p>
            <a:pPr algn="r" rtl="0" fontAlgn="base">
              <a:spcBef>
                <a:spcPct val="0"/>
              </a:spcBef>
              <a:spcAft>
                <a:spcPct val="0"/>
              </a:spcAft>
            </a:pPr>
            <a:fld id="{7485B6D0-2264-463A-A8DD-26006B282396}" type="slidenum">
              <a:rPr lang="en-US" baseline="-25000">
                <a:solidFill>
                  <a:prstClr val="black"/>
                </a:solidFill>
                <a:ea typeface="+mn-ea"/>
              </a:rPr>
              <a:pPr algn="r" rtl="0" fontAlgn="base">
                <a:spcBef>
                  <a:spcPct val="0"/>
                </a:spcBef>
                <a:spcAft>
                  <a:spcPct val="0"/>
                </a:spcAft>
              </a:pPr>
              <a:t>102</a:t>
            </a:fld>
            <a:endParaRPr lang="en-US" baseline="-25000" dirty="0">
              <a:solidFill>
                <a:prstClr val="black"/>
              </a:solidFill>
              <a:ea typeface="+mn-ea"/>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en-US" smtClean="0"/>
              <a:t>Did a bunch of analysis of the apache logs – the web server they were running.</a:t>
            </a:r>
          </a:p>
          <a:p>
            <a:r>
              <a:rPr lang="en-US" smtClean="0"/>
              <a:t>Looked at how frequently they were iterating on testing.</a:t>
            </a:r>
          </a:p>
          <a:p>
            <a:r>
              <a:rPr lang="en-US" smtClean="0"/>
              <a:t>Scale is logarithmic.</a:t>
            </a:r>
          </a:p>
          <a:p>
            <a:r>
              <a:rPr lang="en-US" smtClean="0"/>
              <a:t>Most people, for most of their testing, were iterating on the &lt;30second scale.</a:t>
            </a:r>
          </a:p>
          <a:p>
            <a:endParaRPr lang="en-US" smtClean="0"/>
          </a:p>
          <a:p>
            <a:r>
              <a:rPr lang="en-US" smtClean="0"/>
              <a:t>Graph is normalized.</a:t>
            </a:r>
          </a:p>
          <a:p>
            <a:endParaRPr lang="en-US" smtClean="0"/>
          </a:p>
          <a:p>
            <a:r>
              <a:rPr lang="en-US" smtClean="0"/>
              <a:t>Desire to work at a rule-based level rather than a knowledge-based level encourages both copy-and-paste and fast test iterations.</a:t>
            </a:r>
          </a:p>
          <a:p>
            <a:endParaRPr lang="en-US" smtClean="0"/>
          </a:p>
        </p:txBody>
      </p:sp>
      <p:sp>
        <p:nvSpPr>
          <p:cNvPr id="30724" name="Slide Number Placeholder 3"/>
          <p:cNvSpPr>
            <a:spLocks noGrp="1"/>
          </p:cNvSpPr>
          <p:nvPr>
            <p:ph type="sldNum" sz="quarter" idx="5"/>
          </p:nvPr>
        </p:nvSpPr>
        <p:spPr>
          <a:noFill/>
        </p:spPr>
        <p:txBody>
          <a:bodyPr/>
          <a:lstStyle/>
          <a:p>
            <a:pPr algn="r" rtl="0" fontAlgn="base">
              <a:spcBef>
                <a:spcPct val="0"/>
              </a:spcBef>
              <a:spcAft>
                <a:spcPct val="0"/>
              </a:spcAft>
            </a:pPr>
            <a:fld id="{6FFC54D1-40A6-429B-9713-E251DB4F0749}" type="slidenum">
              <a:rPr lang="en-US" baseline="-25000">
                <a:solidFill>
                  <a:prstClr val="black"/>
                </a:solidFill>
                <a:ea typeface="+mn-ea"/>
              </a:rPr>
              <a:pPr algn="r" rtl="0" fontAlgn="base">
                <a:spcBef>
                  <a:spcPct val="0"/>
                </a:spcBef>
                <a:spcAft>
                  <a:spcPct val="0"/>
                </a:spcAft>
              </a:pPr>
              <a:t>103</a:t>
            </a:fld>
            <a:endParaRPr lang="en-US" baseline="-25000" dirty="0">
              <a:solidFill>
                <a:prstClr val="black"/>
              </a:solidFill>
              <a:ea typeface="+mn-ea"/>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US" smtClean="0"/>
              <a:t>Consider the above metaphor model that someone might hold. It’s been found that the aspects of a system that match the metaphor are learned quickly, but those that don’t take a lot longer.</a:t>
            </a:r>
          </a:p>
        </p:txBody>
      </p:sp>
      <p:sp>
        <p:nvSpPr>
          <p:cNvPr id="51204" name="Slide Number Placeholder 3"/>
          <p:cNvSpPr>
            <a:spLocks noGrp="1"/>
          </p:cNvSpPr>
          <p:nvPr>
            <p:ph type="sldNum" sz="quarter" idx="4294967295"/>
          </p:nvPr>
        </p:nvSpPr>
        <p:spPr bwMode="auto">
          <a:xfrm>
            <a:off x="3963975" y="8818308"/>
            <a:ext cx="3032568" cy="463379"/>
          </a:xfrm>
          <a:prstGeom prst="rect">
            <a:avLst/>
          </a:prstGeom>
          <a:noFill/>
          <a:ln>
            <a:miter lim="800000"/>
            <a:headEnd/>
            <a:tailEnd/>
          </a:ln>
        </p:spPr>
        <p:txBody>
          <a:bodyPr/>
          <a:lstStyle/>
          <a:p>
            <a:pPr algn="r" rtl="0" eaLnBrk="0" fontAlgn="base" hangingPunct="0">
              <a:spcBef>
                <a:spcPct val="0"/>
              </a:spcBef>
              <a:spcAft>
                <a:spcPct val="0"/>
              </a:spcAft>
            </a:pPr>
            <a:fld id="{BB4DB223-91F5-4164-B219-4C5418F81B1D}" type="slidenum">
              <a:rPr lang="en-US" baseline="-25000">
                <a:solidFill>
                  <a:prstClr val="black"/>
                </a:solidFill>
                <a:ea typeface="+mn-ea"/>
              </a:rPr>
              <a:pPr algn="r" rtl="0" eaLnBrk="0" fontAlgn="base" hangingPunct="0">
                <a:spcBef>
                  <a:spcPct val="0"/>
                </a:spcBef>
                <a:spcAft>
                  <a:spcPct val="0"/>
                </a:spcAft>
              </a:pPr>
              <a:t>105</a:t>
            </a:fld>
            <a:endParaRPr lang="en-US" baseline="-25000" dirty="0">
              <a:solidFill>
                <a:prstClr val="black"/>
              </a:solidFill>
              <a:ea typeface="+mn-ea"/>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963975" y="8818308"/>
            <a:ext cx="3032568" cy="463379"/>
          </a:xfrm>
          <a:prstGeom prst="rect">
            <a:avLst/>
          </a:prstGeom>
          <a:noFill/>
          <a:ln>
            <a:miter lim="800000"/>
            <a:headEnd/>
            <a:tailEnd/>
          </a:ln>
        </p:spPr>
        <p:txBody>
          <a:bodyPr/>
          <a:lstStyle/>
          <a:p>
            <a:pPr algn="r" rtl="0" eaLnBrk="0" fontAlgn="base" hangingPunct="0">
              <a:spcBef>
                <a:spcPct val="0"/>
              </a:spcBef>
              <a:spcAft>
                <a:spcPct val="0"/>
              </a:spcAft>
            </a:pPr>
            <a:fld id="{8EDC9843-9962-41D1-8DE6-1EF725E46BC0}" type="slidenum">
              <a:rPr lang="ko-KR" altLang="en-US" baseline="-25000">
                <a:solidFill>
                  <a:prstClr val="black"/>
                </a:solidFill>
              </a:rPr>
              <a:pPr algn="r" rtl="0" eaLnBrk="0" fontAlgn="base" hangingPunct="0">
                <a:spcBef>
                  <a:spcPct val="0"/>
                </a:spcBef>
                <a:spcAft>
                  <a:spcPct val="0"/>
                </a:spcAft>
              </a:pPr>
              <a:t>106</a:t>
            </a:fld>
            <a:endParaRPr lang="en-US" altLang="ko-KR" baseline="-25000" dirty="0">
              <a:solidFill>
                <a:prstClr val="black"/>
              </a:solidFill>
            </a:endParaRPr>
          </a:p>
        </p:txBody>
      </p:sp>
      <p:sp>
        <p:nvSpPr>
          <p:cNvPr id="64515" name="Rectangle 2"/>
          <p:cNvSpPr>
            <a:spLocks noGrp="1" noRot="1" noChangeAspect="1" noChangeArrowheads="1" noTextEdit="1"/>
          </p:cNvSpPr>
          <p:nvPr>
            <p:ph type="sldImg"/>
          </p:nvPr>
        </p:nvSpPr>
        <p:spPr>
          <a:xfrm>
            <a:off x="1177623" y="702725"/>
            <a:ext cx="4645695" cy="3468493"/>
          </a:xfrm>
          <a:ln w="12700" cap="flat">
            <a:solidFill>
              <a:schemeClr val="tx1"/>
            </a:solidFill>
          </a:ln>
        </p:spPr>
      </p:sp>
      <p:sp>
        <p:nvSpPr>
          <p:cNvPr id="64516" name="Rectangle 3"/>
          <p:cNvSpPr>
            <a:spLocks noGrp="1" noChangeArrowheads="1"/>
          </p:cNvSpPr>
          <p:nvPr>
            <p:ph type="body" idx="1"/>
          </p:nvPr>
        </p:nvSpPr>
        <p:spPr>
          <a:xfrm>
            <a:off x="933722" y="4406132"/>
            <a:ext cx="5130258" cy="4178471"/>
          </a:xfrm>
          <a:noFill/>
          <a:ln/>
        </p:spPr>
        <p:txBody>
          <a:bodyPr lIns="95792" tIns="48708" rIns="95792" bIns="48708"/>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4294967295"/>
          </p:nvPr>
        </p:nvSpPr>
        <p:spPr bwMode="auto">
          <a:xfrm>
            <a:off x="3963975" y="8818308"/>
            <a:ext cx="3032568" cy="463379"/>
          </a:xfrm>
          <a:prstGeom prst="rect">
            <a:avLst/>
          </a:prstGeom>
          <a:noFill/>
          <a:ln>
            <a:miter lim="800000"/>
            <a:headEnd/>
            <a:tailEnd/>
          </a:ln>
        </p:spPr>
        <p:txBody>
          <a:bodyPr/>
          <a:lstStyle/>
          <a:p>
            <a:pPr algn="r" rtl="0" eaLnBrk="0" fontAlgn="base" hangingPunct="0">
              <a:spcBef>
                <a:spcPct val="0"/>
              </a:spcBef>
              <a:spcAft>
                <a:spcPct val="0"/>
              </a:spcAft>
            </a:pPr>
            <a:fld id="{92040BDF-65BF-4FAE-BB96-7673DE4DDE3F}" type="slidenum">
              <a:rPr lang="en-US" baseline="-25000">
                <a:solidFill>
                  <a:prstClr val="black"/>
                </a:solidFill>
                <a:ea typeface="+mn-ea"/>
              </a:rPr>
              <a:pPr algn="r" rtl="0" eaLnBrk="0" fontAlgn="base" hangingPunct="0">
                <a:spcBef>
                  <a:spcPct val="0"/>
                </a:spcBef>
                <a:spcAft>
                  <a:spcPct val="0"/>
                </a:spcAft>
              </a:pPr>
              <a:t>107</a:t>
            </a:fld>
            <a:endParaRPr lang="en-US" baseline="-25000" dirty="0">
              <a:solidFill>
                <a:prstClr val="black"/>
              </a:solidFill>
              <a:ea typeface="+mn-ea"/>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4294967295"/>
          </p:nvPr>
        </p:nvSpPr>
        <p:spPr bwMode="auto">
          <a:xfrm>
            <a:off x="3963975" y="8818308"/>
            <a:ext cx="3032568" cy="463379"/>
          </a:xfrm>
          <a:prstGeom prst="rect">
            <a:avLst/>
          </a:prstGeom>
          <a:noFill/>
          <a:ln>
            <a:miter lim="800000"/>
            <a:headEnd/>
            <a:tailEnd/>
          </a:ln>
        </p:spPr>
        <p:txBody>
          <a:bodyPr/>
          <a:lstStyle/>
          <a:p>
            <a:pPr algn="r" rtl="0" eaLnBrk="0" fontAlgn="base" hangingPunct="0">
              <a:spcBef>
                <a:spcPct val="0"/>
              </a:spcBef>
              <a:spcAft>
                <a:spcPct val="0"/>
              </a:spcAft>
            </a:pPr>
            <a:fld id="{5E2022B5-2573-4FCF-BF1B-01055D80AD2F}" type="slidenum">
              <a:rPr lang="en-US" baseline="-25000">
                <a:solidFill>
                  <a:prstClr val="black"/>
                </a:solidFill>
                <a:ea typeface="+mn-ea"/>
              </a:rPr>
              <a:pPr algn="r" rtl="0" eaLnBrk="0" fontAlgn="base" hangingPunct="0">
                <a:spcBef>
                  <a:spcPct val="0"/>
                </a:spcBef>
                <a:spcAft>
                  <a:spcPct val="0"/>
                </a:spcAft>
              </a:pPr>
              <a:t>108</a:t>
            </a:fld>
            <a:endParaRPr lang="en-US" baseline="-25000" dirty="0">
              <a:solidFill>
                <a:prstClr val="black"/>
              </a:solidFill>
              <a:ea typeface="+mn-ea"/>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r>
              <a:rPr lang="en-US" smtClean="0"/>
              <a:t> - people hesitant to trust code at first, want confirmation that it is safe</a:t>
            </a:r>
          </a:p>
          <a:p>
            <a:r>
              <a:rPr lang="en-US" smtClean="0"/>
              <a:t> - once they find a source for code (a website) that seems trustworthy, they stick with it</a:t>
            </a:r>
          </a:p>
          <a:p>
            <a:r>
              <a:rPr lang="en-US" smtClean="0"/>
              <a:t> - have much more faith in their own code than code on the internet</a:t>
            </a:r>
          </a:p>
          <a:p>
            <a:endParaRPr lang="en-US" smtClean="0"/>
          </a:p>
          <a:p>
            <a:r>
              <a:rPr lang="en-US" smtClean="0"/>
              <a:t>Observation: the first thing _everyone_ does when they get to a webpage they believe will be helpful is scroll _very_ quickly through it to see if a. it provides example code, and b. if that example code is well delineated from the prose</a:t>
            </a:r>
          </a:p>
        </p:txBody>
      </p:sp>
      <p:sp>
        <p:nvSpPr>
          <p:cNvPr id="31748" name="Slide Number Placeholder 3"/>
          <p:cNvSpPr>
            <a:spLocks noGrp="1"/>
          </p:cNvSpPr>
          <p:nvPr>
            <p:ph type="sldNum" sz="quarter" idx="5"/>
          </p:nvPr>
        </p:nvSpPr>
        <p:spPr>
          <a:noFill/>
        </p:spPr>
        <p:txBody>
          <a:bodyPr/>
          <a:lstStyle/>
          <a:p>
            <a:pPr algn="r" rtl="0" fontAlgn="base">
              <a:spcBef>
                <a:spcPct val="0"/>
              </a:spcBef>
              <a:spcAft>
                <a:spcPct val="0"/>
              </a:spcAft>
            </a:pPr>
            <a:fld id="{DE2D572E-E0B6-49E3-886E-902E080DFFE3}" type="slidenum">
              <a:rPr lang="en-US" baseline="-25000">
                <a:solidFill>
                  <a:prstClr val="black"/>
                </a:solidFill>
                <a:ea typeface="+mn-ea"/>
              </a:rPr>
              <a:pPr algn="r" rtl="0" fontAlgn="base">
                <a:spcBef>
                  <a:spcPct val="0"/>
                </a:spcBef>
                <a:spcAft>
                  <a:spcPct val="0"/>
                </a:spcAft>
              </a:pPr>
              <a:t>110</a:t>
            </a:fld>
            <a:endParaRPr lang="en-US" baseline="-25000" dirty="0">
              <a:solidFill>
                <a:prstClr val="black"/>
              </a:solidFill>
              <a:ea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5.xml"/><Relationship Id="rId1" Type="http://schemas.openxmlformats.org/officeDocument/2006/relationships/themeOverride" Target="../theme/themeOverride1.xml"/><Relationship Id="rId4" Type="http://schemas.openxmlformats.org/officeDocument/2006/relationships/image" Target="../media/image2.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6.xml"/><Relationship Id="rId1" Type="http://schemas.openxmlformats.org/officeDocument/2006/relationships/themeOverride" Target="../theme/themeOverride2.xml"/><Relationship Id="rId4" Type="http://schemas.openxmlformats.org/officeDocument/2006/relationships/image" Target="../media/image2.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defRPr/>
            </a:pPr>
            <a:endParaRPr lang="en-US"/>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defRPr/>
            </a:pPr>
            <a:r>
              <a:rPr lang="en-US" altLang="ko-KR" sz="2800" b="0" dirty="0" err="1">
                <a:latin typeface="Neutra Text SC" pitchFamily="50" charset="0"/>
                <a:ea typeface="굴림" pitchFamily="34" charset="-127"/>
              </a:rPr>
              <a:t>stanford</a:t>
            </a:r>
            <a:r>
              <a:rPr lang="en-US" altLang="ko-KR" sz="2800" b="0" dirty="0">
                <a:latin typeface="Neutra Text SC" pitchFamily="50" charset="0"/>
                <a:ea typeface="굴림" pitchFamily="34" charset="-127"/>
              </a:rPr>
              <a:t> hci group</a:t>
            </a: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528638"/>
            <a:ext cx="8388350" cy="5872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8075" y="4098925"/>
            <a:ext cx="3927475" cy="23018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defRPr/>
            </a:pPr>
            <a:endParaRPr lang="en-US"/>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defRPr/>
            </a:pPr>
            <a:r>
              <a:rPr lang="en-US" altLang="ko-KR" sz="2800" b="0" dirty="0" err="1">
                <a:latin typeface="Neutra Text SC" pitchFamily="50" charset="0"/>
                <a:ea typeface="굴림" pitchFamily="34" charset="-127"/>
              </a:rPr>
              <a:t>stanford</a:t>
            </a:r>
            <a:r>
              <a:rPr lang="en-US" altLang="ko-KR" sz="2800" b="0" dirty="0">
                <a:latin typeface="Neutra Text SC" pitchFamily="50" charset="0"/>
                <a:ea typeface="굴림" pitchFamily="34" charset="-127"/>
              </a:rPr>
              <a:t> hci group</a:t>
            </a: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859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859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8195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195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842178" name="Rectangle 2"/>
          <p:cNvSpPr>
            <a:spLocks noChangeArrowheads="1"/>
          </p:cNvSpPr>
          <p:nvPr userDrawn="1"/>
        </p:nvSpPr>
        <p:spPr bwMode="auto">
          <a:xfrm>
            <a:off x="0" y="0"/>
            <a:ext cx="9144000" cy="466725"/>
          </a:xfrm>
          <a:prstGeom prst="rect">
            <a:avLst/>
          </a:prstGeom>
          <a:solidFill>
            <a:schemeClr val="tx1">
              <a:lumMod val="65000"/>
              <a:lumOff val="35000"/>
            </a:schemeClr>
          </a:solidFill>
          <a:ln w="9525">
            <a:noFill/>
            <a:miter lim="800000"/>
            <a:headEnd/>
            <a:tailEnd/>
          </a:ln>
          <a:effectLst/>
        </p:spPr>
        <p:txBody>
          <a:bodyPr wrap="none" anchor="ctr"/>
          <a:lstStyle/>
          <a:p>
            <a:pPr algn="l" rtl="0"/>
            <a:endParaRPr lang="en-US" kern="1200">
              <a:solidFill>
                <a:prstClr val="black"/>
              </a:solidFill>
              <a:latin typeface="Calibri"/>
              <a:ea typeface="+mn-ea"/>
              <a:cs typeface="+mn-cs"/>
            </a:endParaRPr>
          </a:p>
        </p:txBody>
      </p:sp>
      <p:sp>
        <p:nvSpPr>
          <p:cNvPr id="1842179"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1842180" name="Rectangle 4"/>
          <p:cNvSpPr>
            <a:spLocks noGrp="1" noRot="1" noChangeArrowheads="1"/>
          </p:cNvSpPr>
          <p:nvPr>
            <p:ph type="subTitle" idx="1"/>
          </p:nvPr>
        </p:nvSpPr>
        <p:spPr>
          <a:xfrm>
            <a:off x="455613" y="3427413"/>
            <a:ext cx="3963987" cy="2970212"/>
          </a:xfrm>
        </p:spPr>
        <p:txBody>
          <a:bodyPr/>
          <a:lstStyle>
            <a:lvl1pPr marL="0" indent="0" algn="ctr">
              <a:defRPr/>
            </a:lvl1pPr>
          </a:lstStyle>
          <a:p>
            <a:r>
              <a:rPr lang="en-US" altLang="ko-KR"/>
              <a:t>Click to edit Master subtitle style</a:t>
            </a:r>
          </a:p>
        </p:txBody>
      </p:sp>
      <p:pic>
        <p:nvPicPr>
          <p:cNvPr id="1842181" name="Picture 5" descr="d"/>
          <p:cNvPicPr>
            <a:picLocks noChangeAspect="1" noChangeArrowheads="1"/>
          </p:cNvPicPr>
          <p:nvPr/>
        </p:nvPicPr>
        <p:blipFill>
          <a:blip r:embed="rId2">
            <a:grayscl/>
            <a:lum bright="-10000" contrast="17000"/>
          </a:blip>
          <a:srcRect/>
          <a:stretch>
            <a:fillRect/>
          </a:stretch>
        </p:blipFill>
        <p:spPr bwMode="auto">
          <a:xfrm>
            <a:off x="6934200" y="32434"/>
            <a:ext cx="1954530" cy="411480"/>
          </a:xfrm>
          <a:prstGeom prst="rect">
            <a:avLst/>
          </a:prstGeom>
          <a:noFill/>
        </p:spPr>
      </p:pic>
      <p:sp>
        <p:nvSpPr>
          <p:cNvPr id="1842182" name="Text Box 6"/>
          <p:cNvSpPr txBox="1">
            <a:spLocks noChangeArrowheads="1"/>
          </p:cNvSpPr>
          <p:nvPr/>
        </p:nvSpPr>
        <p:spPr bwMode="auto">
          <a:xfrm>
            <a:off x="60325" y="-55563"/>
            <a:ext cx="3200400" cy="519113"/>
          </a:xfrm>
          <a:prstGeom prst="rect">
            <a:avLst/>
          </a:prstGeom>
          <a:noFill/>
          <a:ln w="9525">
            <a:noFill/>
            <a:miter lim="800000"/>
            <a:headEnd/>
            <a:tailEnd/>
          </a:ln>
          <a:effectLst/>
        </p:spPr>
        <p:txBody>
          <a:bodyPr wrap="none">
            <a:spAutoFit/>
          </a:bodyPr>
          <a:lstStyle/>
          <a:p>
            <a:pPr algn="l" rtl="0"/>
            <a:r>
              <a:rPr lang="en-US" altLang="ko-KR" sz="2800" kern="1200" dirty="0">
                <a:solidFill>
                  <a:prstClr val="white">
                    <a:lumMod val="95000"/>
                  </a:prstClr>
                </a:solidFill>
                <a:latin typeface="Neutra Text SC" pitchFamily="50" charset="0"/>
                <a:ea typeface="맑은 고딕"/>
                <a:cs typeface="+mn-cs"/>
              </a:rPr>
              <a:t>stanford hci group</a:t>
            </a:r>
          </a:p>
        </p:txBody>
      </p:sp>
      <p:grpSp>
        <p:nvGrpSpPr>
          <p:cNvPr id="2" name="Group 10"/>
          <p:cNvGrpSpPr/>
          <p:nvPr userDrawn="1"/>
        </p:nvGrpSpPr>
        <p:grpSpPr>
          <a:xfrm>
            <a:off x="-63500" y="-63500"/>
            <a:ext cx="9269413" cy="6986588"/>
            <a:chOff x="-63500" y="-63500"/>
            <a:chExt cx="9269413" cy="6986588"/>
          </a:xfrm>
        </p:grpSpPr>
        <p:sp>
          <p:nvSpPr>
            <p:cNvPr id="1842183" name="Arc 7"/>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endParaRPr lang="en-US" kern="1200">
                <a:solidFill>
                  <a:prstClr val="black"/>
                </a:solidFill>
                <a:latin typeface="Calibri"/>
                <a:ea typeface="+mn-ea"/>
                <a:cs typeface="+mn-cs"/>
              </a:endParaRPr>
            </a:p>
          </p:txBody>
        </p:sp>
        <p:sp>
          <p:nvSpPr>
            <p:cNvPr id="1842184" name="Arc 8"/>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endParaRPr lang="en-US" kern="1200">
                <a:solidFill>
                  <a:prstClr val="black"/>
                </a:solidFill>
                <a:latin typeface="Calibri"/>
                <a:ea typeface="+mn-ea"/>
                <a:cs typeface="+mn-cs"/>
              </a:endParaRPr>
            </a:p>
          </p:txBody>
        </p:sp>
        <p:sp>
          <p:nvSpPr>
            <p:cNvPr id="1842185" name="Arc 9"/>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endParaRPr lang="en-US" kern="1200">
                <a:solidFill>
                  <a:prstClr val="black"/>
                </a:solidFill>
                <a:latin typeface="Calibri"/>
                <a:ea typeface="+mn-ea"/>
                <a:cs typeface="+mn-cs"/>
              </a:endParaRPr>
            </a:p>
          </p:txBody>
        </p:sp>
        <p:sp>
          <p:nvSpPr>
            <p:cNvPr id="1842186"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endParaRPr lang="en-US" kern="1200">
                <a:solidFill>
                  <a:prstClr val="black"/>
                </a:solidFill>
                <a:latin typeface="Calibri"/>
                <a:ea typeface="+mn-ea"/>
                <a:cs typeface="+mn-cs"/>
              </a:endParaRPr>
            </a:p>
          </p:txBody>
        </p:sp>
      </p:grpSp>
    </p:spTree>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chemeClr val="bg1">
                    <a:lumMod val="95000"/>
                  </a:schemeClr>
                </a:solidFill>
                <a:latin typeface="Neutra Text"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latin typeface="Neutra Text" pitchFamily="50" charset="0"/>
              </a:defRPr>
            </a:lvl1pPr>
            <a:lvl2pPr>
              <a:defRPr>
                <a:solidFill>
                  <a:schemeClr val="bg1"/>
                </a:solidFill>
                <a:latin typeface="Neutra Text" pitchFamily="50" charset="0"/>
              </a:defRPr>
            </a:lvl2pPr>
            <a:lvl3pPr>
              <a:defRPr>
                <a:solidFill>
                  <a:schemeClr val="bg1"/>
                </a:solidFill>
                <a:latin typeface="Neutra Text" pitchFamily="50" charset="0"/>
              </a:defRPr>
            </a:lvl3pPr>
            <a:lvl4pPr>
              <a:defRPr>
                <a:solidFill>
                  <a:schemeClr val="bg1"/>
                </a:solidFill>
                <a:latin typeface="Neutra Text" pitchFamily="50" charset="0"/>
              </a:defRPr>
            </a:lvl4pPr>
            <a:lvl5pPr>
              <a:defRPr>
                <a:solidFill>
                  <a:schemeClr val="bg1"/>
                </a:solidFill>
                <a:latin typeface="Neutra Text"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6"/>
          <p:cNvGrpSpPr/>
          <p:nvPr userDrawn="1"/>
        </p:nvGrpSpPr>
        <p:grpSpPr>
          <a:xfrm>
            <a:off x="-63500" y="-63500"/>
            <a:ext cx="9269413" cy="6986588"/>
            <a:chOff x="-63500" y="-63500"/>
            <a:chExt cx="9269413" cy="6986588"/>
          </a:xfrm>
        </p:grpSpPr>
        <p:sp>
          <p:nvSpPr>
            <p:cNvPr id="8" name="Arc 7"/>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endParaRPr lang="en-US" kern="1200">
                <a:solidFill>
                  <a:prstClr val="black"/>
                </a:solidFill>
                <a:latin typeface="Calibri"/>
                <a:ea typeface="+mn-ea"/>
                <a:cs typeface="+mn-cs"/>
              </a:endParaRPr>
            </a:p>
          </p:txBody>
        </p:sp>
        <p:sp>
          <p:nvSpPr>
            <p:cNvPr id="9" name="Arc 8"/>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endParaRPr lang="en-US" kern="1200">
                <a:solidFill>
                  <a:prstClr val="black"/>
                </a:solidFill>
                <a:latin typeface="Calibri"/>
                <a:ea typeface="+mn-ea"/>
                <a:cs typeface="+mn-cs"/>
              </a:endParaRPr>
            </a:p>
          </p:txBody>
        </p:sp>
        <p:sp>
          <p:nvSpPr>
            <p:cNvPr id="10" name="Arc 9"/>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endParaRPr lang="en-US" kern="1200">
                <a:solidFill>
                  <a:prstClr val="black"/>
                </a:solidFill>
                <a:latin typeface="Calibri"/>
                <a:ea typeface="+mn-ea"/>
                <a:cs typeface="+mn-cs"/>
              </a:endParaRPr>
            </a:p>
          </p:txBody>
        </p:sp>
        <p:sp>
          <p:nvSpPr>
            <p:cNvPr id="11"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endParaRPr lang="en-US" kern="1200">
                <a:solidFill>
                  <a:prstClr val="black"/>
                </a:solidFill>
                <a:latin typeface="Calibri"/>
                <a:ea typeface="+mn-ea"/>
                <a:cs typeface="+mn-cs"/>
              </a:endParaRPr>
            </a:p>
          </p:txBody>
        </p:sp>
      </p:grpSp>
    </p:spTree>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0" y="5171661"/>
            <a:ext cx="9144000" cy="1686339"/>
          </a:xfrm>
          <a:prstGeom prst="rect">
            <a:avLst/>
          </a:prstGeom>
          <a:gradFill flip="none" rotWithShape="1">
            <a:gsLst>
              <a:gs pos="24000">
                <a:schemeClr val="bg1">
                  <a:lumMod val="75000"/>
                  <a:alpha val="19000"/>
                </a:schemeClr>
              </a:gs>
              <a:gs pos="100000">
                <a:schemeClr val="tx1">
                  <a:lumMod val="85000"/>
                  <a:lumOff val="15000"/>
                  <a:alpha val="38000"/>
                </a:schemeClr>
              </a:gs>
            </a:gsLst>
            <a:lin ang="3960000" scaled="0"/>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kern="1200">
              <a:solidFill>
                <a:prstClr val="black"/>
              </a:solidFill>
              <a:latin typeface="Calibri"/>
              <a:ea typeface="+mn-ea"/>
              <a:cs typeface="+mn-cs"/>
            </a:endParaRPr>
          </a:p>
        </p:txBody>
      </p:sp>
      <p:sp>
        <p:nvSpPr>
          <p:cNvPr id="2" name="Title 1"/>
          <p:cNvSpPr>
            <a:spLocks noGrp="1"/>
          </p:cNvSpPr>
          <p:nvPr>
            <p:ph type="title"/>
          </p:nvPr>
        </p:nvSpPr>
        <p:spPr>
          <a:xfrm>
            <a:off x="722313" y="4406900"/>
            <a:ext cx="7772400" cy="1362075"/>
          </a:xfrm>
        </p:spPr>
        <p:txBody>
          <a:bodyPr anchor="t"/>
          <a:lstStyle>
            <a:lvl1pPr algn="l">
              <a:defRPr sz="4000" b="1" cap="all">
                <a:latin typeface="Myriad Pro"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8" name="Straight Connector 7"/>
          <p:cNvCxnSpPr/>
          <p:nvPr userDrawn="1"/>
        </p:nvCxnSpPr>
        <p:spPr>
          <a:xfrm>
            <a:off x="0" y="5165034"/>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 name="Group 8"/>
          <p:cNvGrpSpPr/>
          <p:nvPr userDrawn="1"/>
        </p:nvGrpSpPr>
        <p:grpSpPr>
          <a:xfrm>
            <a:off x="-63500" y="-63500"/>
            <a:ext cx="9269413" cy="6986588"/>
            <a:chOff x="-63500" y="-63500"/>
            <a:chExt cx="9269413" cy="6986588"/>
          </a:xfrm>
        </p:grpSpPr>
        <p:sp>
          <p:nvSpPr>
            <p:cNvPr id="10" name="Arc 7"/>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endParaRPr lang="en-US" kern="1200">
                <a:solidFill>
                  <a:prstClr val="black"/>
                </a:solidFill>
                <a:latin typeface="Calibri"/>
                <a:ea typeface="+mn-ea"/>
                <a:cs typeface="+mn-cs"/>
              </a:endParaRPr>
            </a:p>
          </p:txBody>
        </p:sp>
        <p:sp>
          <p:nvSpPr>
            <p:cNvPr id="11" name="Arc 8"/>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endParaRPr lang="en-US" kern="1200">
                <a:solidFill>
                  <a:prstClr val="black"/>
                </a:solidFill>
                <a:latin typeface="Calibri"/>
                <a:ea typeface="+mn-ea"/>
                <a:cs typeface="+mn-cs"/>
              </a:endParaRPr>
            </a:p>
          </p:txBody>
        </p:sp>
        <p:sp>
          <p:nvSpPr>
            <p:cNvPr id="12" name="Arc 9"/>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endParaRPr lang="en-US" kern="1200">
                <a:solidFill>
                  <a:prstClr val="black"/>
                </a:solidFill>
                <a:latin typeface="Calibri"/>
                <a:ea typeface="+mn-ea"/>
                <a:cs typeface="+mn-cs"/>
              </a:endParaRPr>
            </a:p>
          </p:txBody>
        </p:sp>
        <p:sp>
          <p:nvSpPr>
            <p:cNvPr id="13"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endParaRPr lang="en-US" kern="1200">
                <a:solidFill>
                  <a:prstClr val="black"/>
                </a:solidFill>
                <a:latin typeface="Calibri"/>
                <a:ea typeface="+mn-ea"/>
                <a:cs typeface="+mn-cs"/>
              </a:endParaRPr>
            </a:p>
          </p:txBody>
        </p:sp>
      </p:grpSp>
    </p:spTree>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3051A"/>
        </a:solidFill>
        <a:effectLst/>
      </p:bgPr>
    </p:bg>
    <p:spTree>
      <p:nvGrpSpPr>
        <p:cNvPr id="1" name=""/>
        <p:cNvGrpSpPr/>
        <p:nvPr/>
      </p:nvGrpSpPr>
      <p:grpSpPr>
        <a:xfrm>
          <a:off x="0" y="0"/>
          <a:ext cx="0" cy="0"/>
          <a:chOff x="0" y="0"/>
          <a:chExt cx="0" cy="0"/>
        </a:xfrm>
      </p:grpSpPr>
      <p:pic>
        <p:nvPicPr>
          <p:cNvPr id="4" name="Picture 14" descr="hartmann-color"/>
          <p:cNvPicPr>
            <a:picLocks noChangeAspect="1" noChangeArrowheads="1"/>
          </p:cNvPicPr>
          <p:nvPr userDrawn="1"/>
        </p:nvPicPr>
        <p:blipFill>
          <a:blip r:embed="rId3"/>
          <a:srcRect/>
          <a:stretch>
            <a:fillRect/>
          </a:stretch>
        </p:blipFill>
        <p:spPr bwMode="auto">
          <a:xfrm>
            <a:off x="0" y="231775"/>
            <a:ext cx="9144000" cy="6626225"/>
          </a:xfrm>
          <a:prstGeom prst="rect">
            <a:avLst/>
          </a:prstGeom>
          <a:noFill/>
          <a:ln w="9525">
            <a:noFill/>
            <a:miter lim="800000"/>
            <a:headEnd/>
            <a:tailEnd/>
          </a:ln>
        </p:spPr>
      </p:pic>
      <p:sp>
        <p:nvSpPr>
          <p:cNvPr id="5"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6"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a:defRPr/>
            </a:pPr>
            <a:endParaRPr lang="en-US" kern="1200">
              <a:solidFill>
                <a:srgbClr val="FFFFFF"/>
              </a:solidFill>
              <a:latin typeface="Neutra Text"/>
              <a:ea typeface="+mn-ea"/>
              <a:cs typeface="+mn-cs"/>
            </a:endParaRPr>
          </a:p>
        </p:txBody>
      </p:sp>
      <p:pic>
        <p:nvPicPr>
          <p:cNvPr id="7" name="Picture 5" descr="d"/>
          <p:cNvPicPr>
            <a:picLocks noChangeAspect="1" noChangeArrowheads="1"/>
          </p:cNvPicPr>
          <p:nvPr/>
        </p:nvPicPr>
        <p:blipFill>
          <a:blip r:embed="rId4"/>
          <a:srcRect/>
          <a:stretch>
            <a:fillRect/>
          </a:stretch>
        </p:blipFill>
        <p:spPr bwMode="auto">
          <a:xfrm>
            <a:off x="7337425" y="60325"/>
            <a:ext cx="1654175" cy="349250"/>
          </a:xfrm>
          <a:prstGeom prst="rect">
            <a:avLst/>
          </a:prstGeom>
          <a:noFill/>
          <a:ln w="9525">
            <a:noFill/>
            <a:miter lim="800000"/>
            <a:headEnd/>
            <a:tailEnd/>
          </a:ln>
        </p:spPr>
      </p:pic>
      <p:sp>
        <p:nvSpPr>
          <p:cNvPr id="8" name="Text Box 6"/>
          <p:cNvSpPr txBox="1">
            <a:spLocks noChangeArrowheads="1"/>
          </p:cNvSpPr>
          <p:nvPr/>
        </p:nvSpPr>
        <p:spPr bwMode="auto">
          <a:xfrm>
            <a:off x="93663" y="-41275"/>
            <a:ext cx="3355975" cy="519113"/>
          </a:xfrm>
          <a:prstGeom prst="rect">
            <a:avLst/>
          </a:prstGeom>
          <a:noFill/>
          <a:ln w="9525">
            <a:noFill/>
            <a:miter lim="800000"/>
            <a:headEnd/>
            <a:tailEnd/>
          </a:ln>
          <a:effectLst/>
        </p:spPr>
        <p:txBody>
          <a:bodyPr wrap="none">
            <a:spAutoFit/>
          </a:bodyPr>
          <a:lstStyle/>
          <a:p>
            <a:pPr algn="l" rtl="0" eaLnBrk="0" hangingPunct="0">
              <a:defRPr/>
            </a:pPr>
            <a:r>
              <a:rPr lang="en-US" sz="2800" b="1" kern="1200" dirty="0">
                <a:solidFill>
                  <a:srgbClr val="FFFFFF"/>
                </a:solidFill>
                <a:latin typeface="Neutra Text SC" pitchFamily="50" charset="0"/>
                <a:ea typeface="+mn-ea"/>
                <a:cs typeface="+mn-cs"/>
              </a:rPr>
              <a:t>stanford hci group</a:t>
            </a:r>
          </a:p>
        </p:txBody>
      </p:sp>
      <p:sp>
        <p:nvSpPr>
          <p:cNvPr id="9" name="Arc 7"/>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0" name="Arc 8"/>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1" name="Arc 9"/>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2" name="Arc 10"/>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13" name="Text Box 13"/>
          <p:cNvSpPr txBox="1">
            <a:spLocks noChangeArrowheads="1"/>
          </p:cNvSpPr>
          <p:nvPr userDrawn="1"/>
        </p:nvSpPr>
        <p:spPr bwMode="auto">
          <a:xfrm>
            <a:off x="100013" y="6384925"/>
            <a:ext cx="4419600" cy="457200"/>
          </a:xfrm>
          <a:prstGeom prst="rect">
            <a:avLst/>
          </a:prstGeom>
          <a:noFill/>
          <a:ln w="9525">
            <a:noFill/>
            <a:miter lim="800000"/>
            <a:headEnd/>
            <a:tailEnd/>
          </a:ln>
          <a:effectLst/>
        </p:spPr>
        <p:txBody>
          <a:bodyPr>
            <a:spAutoFit/>
          </a:bodyPr>
          <a:lstStyle/>
          <a:p>
            <a:pPr algn="l" rtl="0" eaLnBrk="0" hangingPunct="0">
              <a:spcBef>
                <a:spcPct val="50000"/>
              </a:spcBef>
              <a:defRPr/>
            </a:pPr>
            <a:r>
              <a:rPr lang="en-US" sz="2400" b="1" kern="1200" dirty="0">
                <a:solidFill>
                  <a:srgbClr val="FFFFFF"/>
                </a:solidFill>
                <a:effectLst>
                  <a:outerShdw blurRad="38100" dist="38100" dir="2700000" algn="tl">
                    <a:srgbClr val="000000"/>
                  </a:outerShdw>
                </a:effectLst>
                <a:latin typeface="Neutra Text SC" pitchFamily="50" charset="0"/>
                <a:ea typeface="+mn-ea"/>
                <a:cs typeface="+mn-cs"/>
              </a:rPr>
              <a:t>defense of the dissertation</a:t>
            </a:r>
          </a:p>
        </p:txBody>
      </p:sp>
      <p:sp>
        <p:nvSpPr>
          <p:cNvPr id="14" name="Text Box 15"/>
          <p:cNvSpPr txBox="1">
            <a:spLocks noChangeArrowheads="1"/>
          </p:cNvSpPr>
          <p:nvPr userDrawn="1"/>
        </p:nvSpPr>
        <p:spPr bwMode="auto">
          <a:xfrm>
            <a:off x="4916488" y="6400800"/>
            <a:ext cx="4114800" cy="427038"/>
          </a:xfrm>
          <a:prstGeom prst="rect">
            <a:avLst/>
          </a:prstGeom>
          <a:noFill/>
          <a:ln w="9525">
            <a:noFill/>
            <a:miter lim="800000"/>
            <a:headEnd/>
            <a:tailEnd/>
          </a:ln>
          <a:effectLst/>
        </p:spPr>
        <p:txBody>
          <a:bodyPr>
            <a:spAutoFit/>
          </a:bodyPr>
          <a:lstStyle/>
          <a:p>
            <a:pPr algn="r" rtl="0" eaLnBrk="0" hangingPunct="0">
              <a:spcBef>
                <a:spcPct val="50000"/>
              </a:spcBef>
              <a:defRPr/>
            </a:pPr>
            <a:r>
              <a:rPr lang="en-US" sz="2200" b="1" kern="1200" dirty="0">
                <a:solidFill>
                  <a:srgbClr val="FFFFFF"/>
                </a:solidFill>
                <a:effectLst>
                  <a:outerShdw blurRad="38100" dist="38100" dir="2700000" algn="tl">
                    <a:srgbClr val="000000"/>
                  </a:outerShdw>
                </a:effectLst>
                <a:latin typeface="Neutra Text"/>
                <a:ea typeface="+mn-ea"/>
                <a:cs typeface="+mn-cs"/>
              </a:rPr>
              <a:t>1 November 2007</a:t>
            </a:r>
          </a:p>
        </p:txBody>
      </p:sp>
      <p:sp>
        <p:nvSpPr>
          <p:cNvPr id="4099" name="Rectangle 3"/>
          <p:cNvSpPr>
            <a:spLocks noGrp="1" noRot="1" noChangeArrowheads="1"/>
          </p:cNvSpPr>
          <p:nvPr>
            <p:ph type="ctrTitle"/>
          </p:nvPr>
        </p:nvSpPr>
        <p:spPr>
          <a:xfrm>
            <a:off x="455613" y="1233488"/>
            <a:ext cx="7772400" cy="1470025"/>
          </a:xfrm>
        </p:spPr>
        <p:txBody>
          <a:bodyPr/>
          <a:lstStyle>
            <a:lvl1pPr>
              <a:defRPr/>
            </a:lvl1pPr>
          </a:lstStyle>
          <a:p>
            <a:r>
              <a:rPr lang="en-US"/>
              <a:t>Click to edit Master title style</a:t>
            </a:r>
          </a:p>
        </p:txBody>
      </p:sp>
      <p:sp>
        <p:nvSpPr>
          <p:cNvPr id="4100" name="Rectangle 4"/>
          <p:cNvSpPr>
            <a:spLocks noGrp="1" noRot="1" noChangeArrowheads="1"/>
          </p:cNvSpPr>
          <p:nvPr>
            <p:ph type="subTitle" idx="1"/>
          </p:nvPr>
        </p:nvSpPr>
        <p:spPr>
          <a:xfrm>
            <a:off x="455613" y="3427413"/>
            <a:ext cx="3198812" cy="2970212"/>
          </a:xfrm>
        </p:spPr>
        <p:txBody>
          <a:bodyPr/>
          <a:lstStyle>
            <a:lvl1pPr marL="0" indent="0" algn="ctr">
              <a:buFont typeface="Wingdings" pitchFamily="2" charset="2"/>
              <a:buNone/>
              <a:defRPr/>
            </a:lvl1pPr>
          </a:lstStyle>
          <a:p>
            <a:r>
              <a:rPr lang="en-US"/>
              <a:t>Click to edit Master subtitle style</a:t>
            </a:r>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524000"/>
            <a:ext cx="7924800" cy="4756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 1st Level Fades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1524000"/>
            <a:ext cx="7924800" cy="4756150"/>
          </a:xfrm>
        </p:spPr>
        <p:txBody>
          <a:bodyPr/>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 No Text Anima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lvl1pPr>
              <a:defRPr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24000"/>
            <a:ext cx="7924800" cy="4756150"/>
          </a:xfrm>
        </p:spPr>
        <p:txBody>
          <a:bodyPr/>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1_Title and Content - No Text Animation">
    <p:bg>
      <p:bgPr>
        <a:solidFill>
          <a:srgbClr val="792B3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528638"/>
            <a:ext cx="8305800" cy="1022350"/>
          </a:xfrm>
        </p:spPr>
        <p:txBody>
          <a:bodyPr/>
          <a:lstStyle>
            <a:lvl1pPr>
              <a:defRPr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838200" y="1524000"/>
            <a:ext cx="7924800" cy="4756150"/>
          </a:xfrm>
        </p:spPr>
        <p:txBody>
          <a:bodyPr/>
          <a:lstStyle>
            <a:lvl1pPr>
              <a:buClr>
                <a:srgbClr val="FF0000"/>
              </a:buClr>
              <a:defRPr/>
            </a:lvl1pPr>
            <a:lvl2pPr>
              <a:buClr>
                <a:srgbClr val="FF0000"/>
              </a:buClr>
              <a:defRPr/>
            </a:lvl2pPr>
            <a:lvl3pPr>
              <a:buClr>
                <a:srgbClr val="FF0000"/>
              </a:buClr>
              <a:defRPr/>
            </a:lvl3pPr>
            <a:lvl4pPr>
              <a:buClr>
                <a:srgbClr val="FF0000"/>
              </a:buClr>
              <a:defRPr/>
            </a:lvl4pPr>
            <a:lvl5pPr>
              <a:buClr>
                <a:srgbClr val="FF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b"/>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buClr>
                <a:srgbClr val="62809E"/>
              </a:buClr>
              <a:defRPr sz="2800"/>
            </a:lvl1pPr>
            <a:lvl2pPr>
              <a:defRPr sz="2400"/>
            </a:lvl2pPr>
            <a:lvl3pPr>
              <a:buClr>
                <a:srgbClr val="62809E"/>
              </a:buClr>
              <a:defRPr sz="2000"/>
            </a:lvl3pPr>
            <a:lvl4pPr>
              <a:defRPr sz="1800"/>
            </a:lvl4pPr>
            <a:lvl5pPr>
              <a:buClr>
                <a:srgbClr val="62809E"/>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18075" y="1644650"/>
            <a:ext cx="3927475" cy="4756150"/>
          </a:xfrm>
        </p:spPr>
        <p:txBody>
          <a:bodyPr/>
          <a:lstStyle>
            <a:lvl1pPr>
              <a:buClr>
                <a:srgbClr val="62809E"/>
              </a:buClr>
              <a:defRPr sz="2800"/>
            </a:lvl1pPr>
            <a:lvl2pPr>
              <a:defRPr sz="2400"/>
            </a:lvl2pPr>
            <a:lvl3pPr>
              <a:buClr>
                <a:srgbClr val="62809E"/>
              </a:buClr>
              <a:defRPr sz="2000"/>
            </a:lvl3pPr>
            <a:lvl4pPr>
              <a:defRPr sz="1800"/>
            </a:lvl4pPr>
            <a:lvl5pPr>
              <a:buClr>
                <a:srgbClr val="62809E"/>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62809E"/>
              </a:buClr>
              <a:defRPr sz="2400"/>
            </a:lvl1pPr>
            <a:lvl2pPr>
              <a:defRPr sz="2000"/>
            </a:lvl2pPr>
            <a:lvl3pPr>
              <a:buClr>
                <a:srgbClr val="62809E"/>
              </a:buClr>
              <a:defRPr sz="1800"/>
            </a:lvl3pPr>
            <a:lvl4pPr>
              <a:defRPr sz="1600"/>
            </a:lvl4pPr>
            <a:lvl5pPr>
              <a:buClr>
                <a:srgbClr val="62809E"/>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Clr>
                <a:srgbClr val="62809E"/>
              </a:buClr>
              <a:defRPr sz="2400"/>
            </a:lvl1pPr>
            <a:lvl2pPr>
              <a:defRPr sz="2000"/>
            </a:lvl2pPr>
            <a:lvl3pPr>
              <a:buClr>
                <a:srgbClr val="62809E"/>
              </a:buClr>
              <a:defRPr sz="1800"/>
            </a:lvl3pPr>
            <a:lvl4pPr>
              <a:defRPr sz="1600"/>
            </a:lvl4pPr>
            <a:lvl5pPr>
              <a:buClr>
                <a:srgbClr val="62809E"/>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buClr>
                <a:srgbClr val="62809E"/>
              </a:buClr>
              <a:defRPr sz="3200"/>
            </a:lvl1pPr>
            <a:lvl2pPr>
              <a:defRPr sz="2800"/>
            </a:lvl2pPr>
            <a:lvl3pPr>
              <a:buClr>
                <a:srgbClr val="62809E"/>
              </a:buClr>
              <a:defRPr sz="2400"/>
            </a:lvl3pPr>
            <a:lvl4pPr>
              <a:defRPr sz="2000"/>
            </a:lvl4pPr>
            <a:lvl5pPr>
              <a:buClr>
                <a:srgbClr val="62809E"/>
              </a:buCl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lvl1pPr>
              <a:buClr>
                <a:srgbClr val="62809E"/>
              </a:buClr>
              <a:defRPr/>
            </a:lvl1pPr>
            <a:lvl3pPr>
              <a:buClr>
                <a:srgbClr val="62809E"/>
              </a:buClr>
              <a:defRPr/>
            </a:lvl3pPr>
            <a:lvl5pPr>
              <a:buClr>
                <a:srgbClr val="62809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7" descr="hartmann-color"/>
          <p:cNvPicPr>
            <a:picLocks noChangeAspect="1" noChangeArrowheads="1"/>
          </p:cNvPicPr>
          <p:nvPr userDrawn="1"/>
        </p:nvPicPr>
        <p:blipFill>
          <a:blip r:embed="rId3"/>
          <a:srcRect/>
          <a:stretch>
            <a:fillRect/>
          </a:stretch>
        </p:blipFill>
        <p:spPr bwMode="auto">
          <a:xfrm>
            <a:off x="0" y="231775"/>
            <a:ext cx="9144000" cy="6626225"/>
          </a:xfrm>
          <a:prstGeom prst="rect">
            <a:avLst/>
          </a:prstGeom>
          <a:noFill/>
          <a:ln w="9525">
            <a:noFill/>
            <a:miter lim="800000"/>
            <a:headEnd/>
            <a:tailEnd/>
          </a:ln>
        </p:spPr>
      </p:pic>
      <p:sp>
        <p:nvSpPr>
          <p:cNvPr id="6"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pic>
        <p:nvPicPr>
          <p:cNvPr id="8" name="Picture 5" descr="d"/>
          <p:cNvPicPr>
            <a:picLocks noChangeAspect="1" noChangeArrowheads="1"/>
          </p:cNvPicPr>
          <p:nvPr/>
        </p:nvPicPr>
        <p:blipFill>
          <a:blip r:embed="rId4"/>
          <a:srcRect/>
          <a:stretch>
            <a:fillRect/>
          </a:stretch>
        </p:blipFill>
        <p:spPr bwMode="auto">
          <a:xfrm>
            <a:off x="7337425" y="60325"/>
            <a:ext cx="1654175" cy="349250"/>
          </a:xfrm>
          <a:prstGeom prst="rect">
            <a:avLst/>
          </a:prstGeom>
          <a:noFill/>
          <a:ln w="9525">
            <a:noFill/>
            <a:miter lim="800000"/>
            <a:headEnd/>
            <a:tailEnd/>
          </a:ln>
        </p:spPr>
      </p:pic>
      <p:sp>
        <p:nvSpPr>
          <p:cNvPr id="9" name="Text Box 6"/>
          <p:cNvSpPr txBox="1">
            <a:spLocks noChangeArrowheads="1"/>
          </p:cNvSpPr>
          <p:nvPr/>
        </p:nvSpPr>
        <p:spPr bwMode="auto">
          <a:xfrm>
            <a:off x="93663" y="7938"/>
            <a:ext cx="3059112" cy="457200"/>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2400" b="1" kern="1200" dirty="0">
                <a:solidFill>
                  <a:srgbClr val="FFFFFF"/>
                </a:solidFill>
                <a:latin typeface="Neutra Text SC" pitchFamily="50" charset="0"/>
                <a:ea typeface="+mn-ea"/>
                <a:cs typeface="+mn-cs"/>
              </a:rPr>
              <a:t>Stanford HCI Group</a:t>
            </a:r>
          </a:p>
        </p:txBody>
      </p:sp>
      <p:sp>
        <p:nvSpPr>
          <p:cNvPr id="4099" name="Rectangle 3"/>
          <p:cNvSpPr>
            <a:spLocks noGrp="1" noRot="1" noChangeArrowheads="1"/>
          </p:cNvSpPr>
          <p:nvPr>
            <p:ph type="ctrTitle"/>
          </p:nvPr>
        </p:nvSpPr>
        <p:spPr>
          <a:xfrm>
            <a:off x="455613" y="1233488"/>
            <a:ext cx="7772400" cy="1470025"/>
          </a:xfrm>
        </p:spPr>
        <p:txBody>
          <a:bodyPr/>
          <a:lstStyle>
            <a:lvl1pPr>
              <a:tabLst>
                <a:tab pos="228600" algn="l"/>
                <a:tab pos="457200" algn="l"/>
                <a:tab pos="685800" algn="l"/>
                <a:tab pos="914400" algn="l"/>
                <a:tab pos="1143000" algn="l"/>
                <a:tab pos="1371600" algn="l"/>
                <a:tab pos="1600200" algn="l"/>
                <a:tab pos="1828800" algn="l"/>
              </a:tabLst>
              <a:defRPr>
                <a:effectLst>
                  <a:outerShdw blurRad="38100" dist="38100" dir="2700000" algn="tl">
                    <a:srgbClr val="000000"/>
                  </a:outerShdw>
                </a:effectLst>
              </a:defRPr>
            </a:lvl1pPr>
          </a:lstStyle>
          <a:p>
            <a:r>
              <a:rPr lang="en-US" dirty="0"/>
              <a:t>Click to edit Master title style</a:t>
            </a:r>
          </a:p>
        </p:txBody>
      </p:sp>
      <p:sp>
        <p:nvSpPr>
          <p:cNvPr id="4100" name="Rectangle 4"/>
          <p:cNvSpPr>
            <a:spLocks noGrp="1" noRot="1" noChangeArrowheads="1"/>
          </p:cNvSpPr>
          <p:nvPr>
            <p:ph type="subTitle" idx="1"/>
          </p:nvPr>
        </p:nvSpPr>
        <p:spPr>
          <a:xfrm>
            <a:off x="5792788" y="3584575"/>
            <a:ext cx="3198812" cy="2587625"/>
          </a:xfrm>
        </p:spPr>
        <p:txBody>
          <a:bodyPr anchor="b"/>
          <a:lstStyle>
            <a:lvl1pPr marL="0" indent="0" algn="r">
              <a:buFont typeface="Wingdings" pitchFamily="2" charset="2"/>
              <a:buNone/>
              <a:defRPr sz="2200" i="1"/>
            </a:lvl1pPr>
          </a:lstStyle>
          <a:p>
            <a:r>
              <a:rPr lang="en-US" dirty="0"/>
              <a:t>Click to edit Master subtitle style</a:t>
            </a:r>
          </a:p>
        </p:txBody>
      </p:sp>
      <p:sp>
        <p:nvSpPr>
          <p:cNvPr id="15" name="Text Placeholder 14"/>
          <p:cNvSpPr>
            <a:spLocks noGrp="1"/>
          </p:cNvSpPr>
          <p:nvPr>
            <p:ph type="body" sz="quarter" idx="10"/>
          </p:nvPr>
        </p:nvSpPr>
        <p:spPr>
          <a:xfrm>
            <a:off x="457200" y="6400800"/>
            <a:ext cx="8534400" cy="457200"/>
          </a:xfrm>
        </p:spPr>
        <p:txBody>
          <a:bodyPr/>
          <a:lstStyle>
            <a:lvl1pPr marL="342900" marR="0" indent="-342900" algn="r" defTabSz="914400" rtl="0" eaLnBrk="1" fontAlgn="base" latinLnBrk="0" hangingPunct="1">
              <a:lnSpc>
                <a:spcPct val="100000"/>
              </a:lnSpc>
              <a:spcBef>
                <a:spcPct val="20000"/>
              </a:spcBef>
              <a:spcAft>
                <a:spcPct val="0"/>
              </a:spcAft>
              <a:buClr>
                <a:schemeClr val="hlink"/>
              </a:buClr>
              <a:buSzTx/>
              <a:buFont typeface="Arial" pitchFamily="34" charset="0"/>
              <a:buNone/>
              <a:tabLst/>
              <a:defRPr sz="2200" i="0" baseline="0"/>
            </a:lvl1pPr>
            <a:lvl2pPr>
              <a:buFont typeface="Arial" pitchFamily="34" charset="0"/>
              <a:buNone/>
              <a:defRPr/>
            </a:lvl2pPr>
            <a:lvl3pPr>
              <a:buFont typeface="Arial" pitchFamily="34" charset="0"/>
              <a:buNone/>
              <a:defRPr/>
            </a:lvl3pPr>
            <a:lvl4pPr>
              <a:buFont typeface="Arial" pitchFamily="34" charset="0"/>
              <a:buNone/>
              <a:defRPr/>
            </a:lvl4pPr>
            <a:lvl5pPr>
              <a:buFont typeface="Arial" pitchFamily="34" charset="0"/>
              <a:buNone/>
              <a:defRPr/>
            </a:lvl5pPr>
          </a:lstStyle>
          <a:p>
            <a:pPr lvl="0"/>
            <a:endParaRPr lang="en-US" dirty="0" smtClean="0"/>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201613" y="-166688"/>
            <a:ext cx="9523413" cy="4573588"/>
          </a:xfrm>
          <a:prstGeom prst="rect">
            <a:avLst/>
          </a:prstGeom>
          <a:gradFill>
            <a:gsLst>
              <a:gs pos="0">
                <a:schemeClr val="bg1">
                  <a:lumMod val="75000"/>
                  <a:alpha val="0"/>
                </a:schemeClr>
              </a:gs>
              <a:gs pos="100000">
                <a:schemeClr val="bg1">
                  <a:lumMod val="20000"/>
                  <a:lumOff val="80000"/>
                  <a:alpha val="32000"/>
                </a:schemeClr>
              </a:gs>
            </a:gsLst>
            <a:lin ang="4050000" scaled="0"/>
          </a:gra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80375" cy="6127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11188" y="1295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3588" y="1295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lgn="l" rtl="0" eaLnBrk="0" fontAlgn="base" hangingPunct="0">
              <a:spcBef>
                <a:spcPct val="0"/>
              </a:spcBef>
              <a:spcAft>
                <a:spcPct val="0"/>
              </a:spcAft>
            </a:pPr>
            <a:r>
              <a:rPr lang="en-US" altLang="ko-KR" sz="2800" kern="1200">
                <a:solidFill>
                  <a:srgbClr val="FFFFFF"/>
                </a:solidFill>
                <a:latin typeface="Neutra Text SC" pitchFamily="50" charset="0"/>
                <a:ea typeface="굴림" pitchFamily="34" charset="-127"/>
                <a:cs typeface="+mn-cs"/>
              </a:rPr>
              <a:t>stanford hci group</a:t>
            </a:r>
            <a:r>
              <a:rPr lang="en-US" altLang="ko-KR" sz="2800" kern="1200">
                <a:solidFill>
                  <a:srgbClr val="FFFFFF"/>
                </a:solidFill>
                <a:latin typeface="MS PGothic" charset="-128"/>
                <a:ea typeface="굴림" pitchFamily="34" charset="-127"/>
                <a:cs typeface="+mn-cs"/>
              </a:rPr>
              <a:t> </a:t>
            </a:r>
            <a:r>
              <a:rPr lang="en-US" sz="2800" kern="1200">
                <a:solidFill>
                  <a:srgbClr val="B3051A"/>
                </a:solidFill>
                <a:latin typeface="MS PGothic" charset="-128"/>
                <a:ea typeface="+mn-ea"/>
                <a:cs typeface="+mn-cs"/>
              </a:rPr>
              <a:t>/</a:t>
            </a:r>
            <a:r>
              <a:rPr lang="en-US" sz="2800" kern="1200">
                <a:solidFill>
                  <a:srgbClr val="FFFFFF"/>
                </a:solidFill>
                <a:latin typeface="MS PGothic" charset="-128"/>
                <a:ea typeface="+mn-ea"/>
                <a:cs typeface="+mn-cs"/>
              </a:rPr>
              <a:t> </a:t>
            </a:r>
            <a:r>
              <a:rPr lang="en-US" sz="2800" kern="1200">
                <a:solidFill>
                  <a:srgbClr val="FFFFFF"/>
                </a:solidFill>
                <a:latin typeface="Neutra Text SC" pitchFamily="50" charset="0"/>
                <a:ea typeface="+mn-ea"/>
                <a:cs typeface="+mn-cs"/>
              </a:rPr>
              <a:t>2008</a:t>
            </a:r>
            <a:endParaRPr lang="en-US" altLang="ko-KR" sz="2800" kern="1200">
              <a:solidFill>
                <a:srgbClr val="FFFFFF"/>
              </a:solidFill>
              <a:latin typeface="Neutra Text SC" pitchFamily="50" charset="0"/>
              <a:ea typeface="굴림" pitchFamily="34" charset="-127"/>
              <a:cs typeface="+mn-cs"/>
            </a:endParaRP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2" name="Text Box 14"/>
          <p:cNvSpPr txBox="1">
            <a:spLocks noChangeArrowheads="1"/>
          </p:cNvSpPr>
          <p:nvPr/>
        </p:nvSpPr>
        <p:spPr bwMode="auto">
          <a:xfrm>
            <a:off x="4800600" y="6248400"/>
            <a:ext cx="4114800" cy="412750"/>
          </a:xfrm>
          <a:prstGeom prst="rect">
            <a:avLst/>
          </a:prstGeom>
          <a:noFill/>
          <a:ln w="9525">
            <a:noFill/>
            <a:miter lim="800000"/>
            <a:headEnd/>
            <a:tailEnd/>
          </a:ln>
          <a:effectLst/>
        </p:spPr>
        <p:txBody>
          <a:bodyPr>
            <a:spAutoFit/>
          </a:bodyPr>
          <a:lstStyle/>
          <a:p>
            <a:pPr algn="r" rtl="0" eaLnBrk="0" fontAlgn="base" hangingPunct="0">
              <a:spcBef>
                <a:spcPct val="50000"/>
              </a:spcBef>
              <a:spcAft>
                <a:spcPct val="0"/>
              </a:spcAft>
              <a:defRPr/>
            </a:pPr>
            <a:r>
              <a:rPr lang="en-US" sz="2100" kern="1200">
                <a:solidFill>
                  <a:srgbClr val="FFFFFF"/>
                </a:solidFill>
                <a:latin typeface="Neutra Text" pitchFamily="50" charset="0"/>
                <a:ea typeface="+mn-ea"/>
                <a:cs typeface="+mn-cs"/>
              </a:rPr>
              <a:t>http://hci.stanford.edu</a:t>
            </a: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algn="l" rtl="0" eaLnBrk="0" fontAlgn="base" hangingPunct="0">
              <a:spcBef>
                <a:spcPct val="0"/>
              </a:spcBef>
              <a:spcAft>
                <a:spcPct val="0"/>
              </a:spcAft>
              <a:defRPr/>
            </a:pPr>
            <a:r>
              <a:rPr lang="en-US" altLang="ko-KR" sz="2800" kern="1200" dirty="0" err="1">
                <a:solidFill>
                  <a:srgbClr val="FFFFFF"/>
                </a:solidFill>
                <a:latin typeface="Neutra Text SC" pitchFamily="50" charset="0"/>
                <a:ea typeface="굴림" pitchFamily="34" charset="-127"/>
                <a:cs typeface="+mn-cs"/>
              </a:rPr>
              <a:t>stanford</a:t>
            </a:r>
            <a:r>
              <a:rPr lang="en-US" altLang="ko-KR" sz="2800" kern="1200" dirty="0">
                <a:solidFill>
                  <a:srgbClr val="FFFFFF"/>
                </a:solidFill>
                <a:latin typeface="Neutra Text SC" pitchFamily="50" charset="0"/>
                <a:ea typeface="굴림" pitchFamily="34" charset="-127"/>
                <a:cs typeface="+mn-cs"/>
              </a:rPr>
              <a:t> hci group</a:t>
            </a: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2"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3"/>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pic>
        <p:nvPicPr>
          <p:cNvPr id="6" name="Picture 6" descr="d"/>
          <p:cNvPicPr>
            <a:picLocks noChangeAspect="1" noChangeArrowheads="1"/>
          </p:cNvPicPr>
          <p:nvPr userDrawn="1"/>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userDrawn="1"/>
        </p:nvSpPr>
        <p:spPr bwMode="auto">
          <a:xfrm>
            <a:off x="60325" y="-49213"/>
            <a:ext cx="2889250" cy="519113"/>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altLang="ko-KR" sz="2800" kern="1200">
                <a:solidFill>
                  <a:srgbClr val="FFFFFF"/>
                </a:solidFill>
                <a:latin typeface="Neutra Text" pitchFamily="50" charset="0"/>
                <a:ea typeface="굴림" charset="-127"/>
                <a:cs typeface="+mn-cs"/>
              </a:rPr>
              <a:t>stanford hci group</a:t>
            </a:r>
          </a:p>
        </p:txBody>
      </p:sp>
      <p:sp>
        <p:nvSpPr>
          <p:cNvPr id="8" name="Arc 8"/>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9" name="Arc 9"/>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0" name="Arc 10"/>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11" name="Arc 11"/>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2241540" name="Rectangle 4"/>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2241541" name="Rectangle 5"/>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528638"/>
            <a:ext cx="8388350" cy="5872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385175"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pic>
        <p:nvPicPr>
          <p:cNvPr id="6" name="Picture 6" descr="d"/>
          <p:cNvPicPr>
            <a:picLocks noChangeAspect="1" noChangeArrowheads="1"/>
          </p:cNvPicPr>
          <p:nvPr userDrawn="1"/>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userDrawn="1"/>
        </p:nvSpPr>
        <p:spPr bwMode="auto">
          <a:xfrm>
            <a:off x="60325" y="-49213"/>
            <a:ext cx="3200400" cy="519113"/>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800">
                <a:latin typeface="Neutra Text SC" pitchFamily="50" charset="0"/>
                <a:ea typeface="굴림" pitchFamily="34" charset="-127"/>
                <a:cs typeface="+mn-cs"/>
              </a:rPr>
              <a:t>stanford hci group</a:t>
            </a:r>
          </a:p>
        </p:txBody>
      </p:sp>
      <p:sp>
        <p:nvSpPr>
          <p:cNvPr id="8" name="Arc 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9" name="Arc 1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 name="Arc 1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1" name="Arc 1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2" descr="hartmann-color"/>
          <p:cNvPicPr>
            <a:picLocks noChangeAspect="1" noChangeArrowheads="1"/>
          </p:cNvPicPr>
          <p:nvPr userDrawn="1"/>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3"/>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a:defRPr/>
            </a:pPr>
            <a:endParaRPr lang="en-US"/>
          </a:p>
        </p:txBody>
      </p:sp>
      <p:pic>
        <p:nvPicPr>
          <p:cNvPr id="6" name="Picture 6" descr="d"/>
          <p:cNvPicPr>
            <a:picLocks noChangeAspect="1" noChangeArrowheads="1"/>
          </p:cNvPicPr>
          <p:nvPr userDrawn="1"/>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userDrawn="1"/>
        </p:nvSpPr>
        <p:spPr bwMode="auto">
          <a:xfrm>
            <a:off x="60325" y="-49213"/>
            <a:ext cx="2889250" cy="519113"/>
          </a:xfrm>
          <a:prstGeom prst="rect">
            <a:avLst/>
          </a:prstGeom>
          <a:noFill/>
          <a:ln w="9525">
            <a:noFill/>
            <a:miter lim="800000"/>
            <a:headEnd/>
            <a:tailEnd/>
          </a:ln>
          <a:effectLst/>
        </p:spPr>
        <p:txBody>
          <a:bodyPr wrap="none">
            <a:spAutoFit/>
          </a:bodyPr>
          <a:lstStyle/>
          <a:p>
            <a:pPr>
              <a:defRPr/>
            </a:pPr>
            <a:r>
              <a:rPr lang="en-US" altLang="ko-KR" sz="2800" b="0">
                <a:ea typeface="굴림" charset="-127"/>
              </a:rPr>
              <a:t>stanford hci group</a:t>
            </a:r>
          </a:p>
        </p:txBody>
      </p:sp>
      <p:sp>
        <p:nvSpPr>
          <p:cNvPr id="8" name="Arc 8"/>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rc 9"/>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0" name="Arc 10"/>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11" name="Arc 11"/>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241540" name="Rectangle 4"/>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2241541" name="Rectangle 5"/>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51.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theme" Target="../theme/theme15.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6.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6" Type="http://schemas.openxmlformats.org/officeDocument/2006/relationships/theme" Target="../theme/theme21.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9.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050"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77"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ransition>
    <p:fade/>
  </p:transition>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3075"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6"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Lst>
  <p:transition>
    <p:fade/>
  </p:transition>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ransition>
    <p:fade/>
  </p:transition>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1026"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7"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ransition>
    <p:fade/>
  </p:transition>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8857"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8858"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p:fade/>
  </p:transition>
  <p:txStyles>
    <p:titleStyle>
      <a:lvl1pPr algn="l" rtl="0" fontAlgn="base">
        <a:spcBef>
          <a:spcPct val="0"/>
        </a:spcBef>
        <a:spcAft>
          <a:spcPct val="0"/>
        </a:spcAft>
        <a:defRPr sz="4400" b="1">
          <a:solidFill>
            <a:schemeClr val="bg2"/>
          </a:solidFill>
          <a:latin typeface="+mj-lt"/>
          <a:ea typeface="+mj-ea"/>
          <a:cs typeface="+mj-cs"/>
        </a:defRPr>
      </a:lvl1pPr>
      <a:lvl2pPr algn="l" rtl="0" fontAlgn="base">
        <a:spcBef>
          <a:spcPct val="0"/>
        </a:spcBef>
        <a:spcAft>
          <a:spcPct val="0"/>
        </a:spcAft>
        <a:defRPr sz="4400" b="1">
          <a:solidFill>
            <a:schemeClr val="bg2"/>
          </a:solidFill>
          <a:latin typeface="Neutra Text" pitchFamily="50" charset="0"/>
        </a:defRPr>
      </a:lvl2pPr>
      <a:lvl3pPr algn="l" rtl="0" fontAlgn="base">
        <a:spcBef>
          <a:spcPct val="0"/>
        </a:spcBef>
        <a:spcAft>
          <a:spcPct val="0"/>
        </a:spcAft>
        <a:defRPr sz="4400" b="1">
          <a:solidFill>
            <a:schemeClr val="bg2"/>
          </a:solidFill>
          <a:latin typeface="Neutra Text" pitchFamily="50" charset="0"/>
        </a:defRPr>
      </a:lvl3pPr>
      <a:lvl4pPr algn="l" rtl="0" fontAlgn="base">
        <a:spcBef>
          <a:spcPct val="0"/>
        </a:spcBef>
        <a:spcAft>
          <a:spcPct val="0"/>
        </a:spcAft>
        <a:defRPr sz="4400" b="1">
          <a:solidFill>
            <a:schemeClr val="bg2"/>
          </a:solidFill>
          <a:latin typeface="Neutra Text" pitchFamily="50" charset="0"/>
        </a:defRPr>
      </a:lvl4pPr>
      <a:lvl5pPr algn="l" rtl="0" fontAlgn="base">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fontAlgn="base">
        <a:spcBef>
          <a:spcPct val="20000"/>
        </a:spcBef>
        <a:spcAft>
          <a:spcPct val="0"/>
        </a:spcAft>
        <a:defRPr sz="3200" b="1">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394D63"/>
            </a:gs>
            <a:gs pos="100000">
              <a:srgbClr val="3E556E"/>
            </a:gs>
          </a:gsLst>
          <a:lin ang="5400000" scaled="1"/>
        </a:gradFill>
        <a:effectLst/>
      </p:bgPr>
    </p:bg>
    <p:spTree>
      <p:nvGrpSpPr>
        <p:cNvPr id="1" name=""/>
        <p:cNvGrpSpPr/>
        <p:nvPr/>
      </p:nvGrpSpPr>
      <p:grpSpPr>
        <a:xfrm>
          <a:off x="0" y="0"/>
          <a:ext cx="0" cy="0"/>
          <a:chOff x="0" y="0"/>
          <a:chExt cx="0" cy="0"/>
        </a:xfrm>
      </p:grpSpPr>
      <p:sp>
        <p:nvSpPr>
          <p:cNvPr id="1028"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9"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7"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a:defRPr/>
            </a:pPr>
            <a:endParaRPr lang="en-US" kern="1200">
              <a:solidFill>
                <a:srgbClr val="FFFFFF"/>
              </a:solidFill>
              <a:latin typeface="Neutra Text"/>
              <a:ea typeface="+mn-ea"/>
              <a:cs typeface="+mn-cs"/>
            </a:endParaRPr>
          </a:p>
        </p:txBody>
      </p:sp>
    </p:spTree>
  </p:cSld>
  <p:clrMap bg1="dk2" tx1="lt1" bg2="dk1" tx2="lt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 id="2147484709" r:id="rId14"/>
  </p:sldLayoutIdLst>
  <p:transition>
    <p:fade/>
  </p:transition>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rgbClr val="62809E"/>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62809E"/>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62809E"/>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394D63"/>
        </a:solidFill>
        <a:effectLst/>
      </p:bgPr>
    </p:bg>
    <p:spTree>
      <p:nvGrpSpPr>
        <p:cNvPr id="1" name=""/>
        <p:cNvGrpSpPr/>
        <p:nvPr/>
      </p:nvGrpSpPr>
      <p:grpSpPr>
        <a:xfrm>
          <a:off x="0" y="0"/>
          <a:ext cx="0" cy="0"/>
          <a:chOff x="0" y="0"/>
          <a:chExt cx="0" cy="0"/>
        </a:xfrm>
      </p:grpSpPr>
      <p:sp>
        <p:nvSpPr>
          <p:cNvPr id="1026"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7"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 id="2147484722" r:id="rId12"/>
  </p:sldLayoutIdLst>
  <p:transition>
    <p:fade/>
  </p:transition>
  <p:timing>
    <p:tnLst>
      <p:par>
        <p:cTn id="1" dur="indefinite" restart="never" nodeType="tmRoot"/>
      </p:par>
    </p:tnLst>
  </p:timing>
  <p:hf sldNum="0" hdr="0" ftr="0" dt="0"/>
  <p:txStyles>
    <p:titleStyle>
      <a:lvl1pPr algn="l" rtl="0" eaLnBrk="0" fontAlgn="base" hangingPunct="0">
        <a:spcBef>
          <a:spcPct val="0"/>
        </a:spcBef>
        <a:spcAft>
          <a:spcPct val="0"/>
        </a:spcAft>
        <a:defRPr sz="4800" b="1">
          <a:solidFill>
            <a:schemeClr val="tx2"/>
          </a:solidFill>
          <a:latin typeface="+mj-lt"/>
          <a:ea typeface="+mj-ea"/>
          <a:cs typeface="+mj-cs"/>
        </a:defRPr>
      </a:lvl1pPr>
      <a:lvl2pPr algn="l" rtl="0" eaLnBrk="0" fontAlgn="base" hangingPunct="0">
        <a:spcBef>
          <a:spcPct val="0"/>
        </a:spcBef>
        <a:spcAft>
          <a:spcPct val="0"/>
        </a:spcAft>
        <a:defRPr sz="4800" b="1">
          <a:solidFill>
            <a:schemeClr val="tx2"/>
          </a:solidFill>
          <a:latin typeface="Neutra Text" pitchFamily="50" charset="0"/>
        </a:defRPr>
      </a:lvl2pPr>
      <a:lvl3pPr algn="l" rtl="0" eaLnBrk="0" fontAlgn="base" hangingPunct="0">
        <a:spcBef>
          <a:spcPct val="0"/>
        </a:spcBef>
        <a:spcAft>
          <a:spcPct val="0"/>
        </a:spcAft>
        <a:defRPr sz="4800" b="1">
          <a:solidFill>
            <a:schemeClr val="tx2"/>
          </a:solidFill>
          <a:latin typeface="Neutra Text" pitchFamily="50" charset="0"/>
        </a:defRPr>
      </a:lvl3pPr>
      <a:lvl4pPr algn="l" rtl="0" eaLnBrk="0" fontAlgn="base" hangingPunct="0">
        <a:spcBef>
          <a:spcPct val="0"/>
        </a:spcBef>
        <a:spcAft>
          <a:spcPct val="0"/>
        </a:spcAft>
        <a:defRPr sz="4800" b="1">
          <a:solidFill>
            <a:schemeClr val="tx2"/>
          </a:solidFill>
          <a:latin typeface="Neutra Text" pitchFamily="50" charset="0"/>
        </a:defRPr>
      </a:lvl4pPr>
      <a:lvl5pPr algn="l" rtl="0" eaLnBrk="0" fontAlgn="base" hangingPunct="0">
        <a:spcBef>
          <a:spcPct val="0"/>
        </a:spcBef>
        <a:spcAft>
          <a:spcPct val="0"/>
        </a:spcAft>
        <a:defRPr sz="4800" b="1">
          <a:solidFill>
            <a:schemeClr val="tx2"/>
          </a:solidFill>
          <a:latin typeface="Neutra Text" pitchFamily="50" charset="0"/>
        </a:defRPr>
      </a:lvl5pPr>
      <a:lvl6pPr marL="457200" algn="l" rtl="0" fontAlgn="base">
        <a:spcBef>
          <a:spcPct val="0"/>
        </a:spcBef>
        <a:spcAft>
          <a:spcPct val="0"/>
        </a:spcAft>
        <a:defRPr sz="4800" b="1">
          <a:solidFill>
            <a:schemeClr val="tx2"/>
          </a:solidFill>
          <a:latin typeface="Neutra Text" pitchFamily="50" charset="0"/>
        </a:defRPr>
      </a:lvl6pPr>
      <a:lvl7pPr marL="914400" algn="l" rtl="0" fontAlgn="base">
        <a:spcBef>
          <a:spcPct val="0"/>
        </a:spcBef>
        <a:spcAft>
          <a:spcPct val="0"/>
        </a:spcAft>
        <a:defRPr sz="4800" b="1">
          <a:solidFill>
            <a:schemeClr val="tx2"/>
          </a:solidFill>
          <a:latin typeface="Neutra Text" pitchFamily="50" charset="0"/>
        </a:defRPr>
      </a:lvl7pPr>
      <a:lvl8pPr marL="1371600" algn="l" rtl="0" fontAlgn="base">
        <a:spcBef>
          <a:spcPct val="0"/>
        </a:spcBef>
        <a:spcAft>
          <a:spcPct val="0"/>
        </a:spcAft>
        <a:defRPr sz="4800" b="1">
          <a:solidFill>
            <a:schemeClr val="tx2"/>
          </a:solidFill>
          <a:latin typeface="Neutra Text" pitchFamily="50" charset="0"/>
        </a:defRPr>
      </a:lvl8pPr>
      <a:lvl9pPr marL="1828800" algn="l" rtl="0" fontAlgn="base">
        <a:spcBef>
          <a:spcPct val="0"/>
        </a:spcBef>
        <a:spcAft>
          <a:spcPct val="0"/>
        </a:spcAft>
        <a:defRPr sz="48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ransition>
    <p:fade/>
  </p:transition>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31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331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560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9219"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9220"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ransition>
    <p:fade/>
  </p:transition>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6387"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6388"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240517"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2240518"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2240519"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
        <p:nvSpPr>
          <p:cNvPr id="2240520"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FFFFFF"/>
              </a:solidFill>
              <a:latin typeface="Neutra Text" pitchFamily="50" charset="0"/>
              <a:ea typeface="+mn-ea"/>
              <a:cs typeface="+mn-cs"/>
            </a:endParaRPr>
          </a:p>
        </p:txBody>
      </p:sp>
    </p:spTree>
  </p:cSld>
  <p:clrMap bg1="dk2" tx1="lt1" bg2="dk1" tx2="lt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 id="2147484796" r:id="rId13"/>
    <p:sldLayoutId id="2147484797" r:id="rId14"/>
    <p:sldLayoutId id="2147484798" r:id="rId15"/>
  </p:sldLayoutIdLst>
  <p:transition>
    <p:fade/>
  </p:transition>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Tree>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Lst>
  <p:transition>
    <p:fade/>
  </p:transition>
  <p:txStyles>
    <p:titleStyle>
      <a:lvl1pPr algn="l" rtl="0" eaLnBrk="0" fontAlgn="base" hangingPunct="0">
        <a:spcBef>
          <a:spcPct val="0"/>
        </a:spcBef>
        <a:spcAft>
          <a:spcPct val="0"/>
        </a:spcAft>
        <a:defRPr sz="4400" b="1">
          <a:solidFill>
            <a:srgbClr val="DDDDDD"/>
          </a:solidFill>
          <a:latin typeface="+mj-lt"/>
          <a:ea typeface="+mj-ea"/>
          <a:cs typeface="+mj-cs"/>
        </a:defRPr>
      </a:lvl1pPr>
      <a:lvl2pPr algn="l" rtl="0" eaLnBrk="0" fontAlgn="base" hangingPunct="0">
        <a:spcBef>
          <a:spcPct val="0"/>
        </a:spcBef>
        <a:spcAft>
          <a:spcPct val="0"/>
        </a:spcAft>
        <a:defRPr sz="4400" b="1">
          <a:solidFill>
            <a:srgbClr val="DDDDDD"/>
          </a:solidFill>
          <a:latin typeface="Neutra Text" pitchFamily="50" charset="0"/>
        </a:defRPr>
      </a:lvl2pPr>
      <a:lvl3pPr algn="l" rtl="0" eaLnBrk="0" fontAlgn="base" hangingPunct="0">
        <a:spcBef>
          <a:spcPct val="0"/>
        </a:spcBef>
        <a:spcAft>
          <a:spcPct val="0"/>
        </a:spcAft>
        <a:defRPr sz="4400" b="1">
          <a:solidFill>
            <a:srgbClr val="DDDDDD"/>
          </a:solidFill>
          <a:latin typeface="Neutra Text" pitchFamily="50" charset="0"/>
        </a:defRPr>
      </a:lvl3pPr>
      <a:lvl4pPr algn="l" rtl="0" eaLnBrk="0" fontAlgn="base" hangingPunct="0">
        <a:spcBef>
          <a:spcPct val="0"/>
        </a:spcBef>
        <a:spcAft>
          <a:spcPct val="0"/>
        </a:spcAft>
        <a:defRPr sz="4400" b="1">
          <a:solidFill>
            <a:srgbClr val="DDDDDD"/>
          </a:solidFill>
          <a:latin typeface="Neutra Text" pitchFamily="50" charset="0"/>
        </a:defRPr>
      </a:lvl4pPr>
      <a:lvl5pPr algn="l" rtl="0" eaLnBrk="0" fontAlgn="base" hangingPunct="0">
        <a:spcBef>
          <a:spcPct val="0"/>
        </a:spcBef>
        <a:spcAft>
          <a:spcPct val="0"/>
        </a:spcAft>
        <a:defRPr sz="4400" b="1">
          <a:solidFill>
            <a:srgbClr val="DDDDDD"/>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12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147"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6148"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649093"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4"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5"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649096"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ransition>
    <p:fade/>
  </p:transition>
  <p:hf hdr="0" ftr="0" dt="0"/>
  <p:txStyles>
    <p:titleStyle>
      <a:lvl1pPr algn="l" rtl="0" eaLnBrk="0" fontAlgn="base" hangingPunct="0">
        <a:spcBef>
          <a:spcPct val="0"/>
        </a:spcBef>
        <a:spcAft>
          <a:spcPct val="0"/>
        </a:spcAft>
        <a:defRPr sz="4600" b="1">
          <a:solidFill>
            <a:schemeClr val="bg1"/>
          </a:solidFill>
          <a:latin typeface="+mj-lt"/>
          <a:ea typeface="+mj-ea"/>
          <a:cs typeface="+mj-cs"/>
        </a:defRPr>
      </a:lvl1pPr>
      <a:lvl2pPr algn="l" rtl="0" eaLnBrk="0" fontAlgn="base" hangingPunct="0">
        <a:spcBef>
          <a:spcPct val="0"/>
        </a:spcBef>
        <a:spcAft>
          <a:spcPct val="0"/>
        </a:spcAft>
        <a:defRPr sz="4600" b="1">
          <a:solidFill>
            <a:schemeClr val="bg1"/>
          </a:solidFill>
          <a:latin typeface="Neutra Text" pitchFamily="50" charset="0"/>
        </a:defRPr>
      </a:lvl2pPr>
      <a:lvl3pPr algn="l" rtl="0" eaLnBrk="0" fontAlgn="base" hangingPunct="0">
        <a:spcBef>
          <a:spcPct val="0"/>
        </a:spcBef>
        <a:spcAft>
          <a:spcPct val="0"/>
        </a:spcAft>
        <a:defRPr sz="4600" b="1">
          <a:solidFill>
            <a:schemeClr val="bg1"/>
          </a:solidFill>
          <a:latin typeface="Neutra Text" pitchFamily="50" charset="0"/>
        </a:defRPr>
      </a:lvl3pPr>
      <a:lvl4pPr algn="l" rtl="0" eaLnBrk="0" fontAlgn="base" hangingPunct="0">
        <a:spcBef>
          <a:spcPct val="0"/>
        </a:spcBef>
        <a:spcAft>
          <a:spcPct val="0"/>
        </a:spcAft>
        <a:defRPr sz="4600" b="1">
          <a:solidFill>
            <a:schemeClr val="bg1"/>
          </a:solidFill>
          <a:latin typeface="Neutra Text" pitchFamily="50" charset="0"/>
        </a:defRPr>
      </a:lvl4pPr>
      <a:lvl5pPr algn="l" rtl="0" eaLnBrk="0" fontAlgn="base" hangingPunct="0">
        <a:spcBef>
          <a:spcPct val="0"/>
        </a:spcBef>
        <a:spcAft>
          <a:spcPct val="0"/>
        </a:spcAft>
        <a:defRPr sz="4600" b="1">
          <a:solidFill>
            <a:schemeClr val="bg1"/>
          </a:solidFill>
          <a:latin typeface="Neutra Text" pitchFamily="50" charset="0"/>
        </a:defRPr>
      </a:lvl5pPr>
      <a:lvl6pPr marL="457200" algn="l" rtl="0" fontAlgn="base">
        <a:spcBef>
          <a:spcPct val="0"/>
        </a:spcBef>
        <a:spcAft>
          <a:spcPct val="0"/>
        </a:spcAft>
        <a:defRPr sz="4600" b="1">
          <a:solidFill>
            <a:schemeClr val="bg1"/>
          </a:solidFill>
          <a:latin typeface="Neutra Text" pitchFamily="50" charset="0"/>
        </a:defRPr>
      </a:lvl6pPr>
      <a:lvl7pPr marL="914400" algn="l" rtl="0" fontAlgn="base">
        <a:spcBef>
          <a:spcPct val="0"/>
        </a:spcBef>
        <a:spcAft>
          <a:spcPct val="0"/>
        </a:spcAft>
        <a:defRPr sz="4600" b="1">
          <a:solidFill>
            <a:schemeClr val="bg1"/>
          </a:solidFill>
          <a:latin typeface="Neutra Text" pitchFamily="50" charset="0"/>
        </a:defRPr>
      </a:lvl7pPr>
      <a:lvl8pPr marL="1371600" algn="l" rtl="0" fontAlgn="base">
        <a:spcBef>
          <a:spcPct val="0"/>
        </a:spcBef>
        <a:spcAft>
          <a:spcPct val="0"/>
        </a:spcAft>
        <a:defRPr sz="4600" b="1">
          <a:solidFill>
            <a:schemeClr val="bg1"/>
          </a:solidFill>
          <a:latin typeface="Neutra Text" pitchFamily="50" charset="0"/>
        </a:defRPr>
      </a:lvl8pPr>
      <a:lvl9pPr marL="1828800" algn="l" rtl="0" fontAlgn="base">
        <a:spcBef>
          <a:spcPct val="0"/>
        </a:spcBef>
        <a:spcAft>
          <a:spcPct val="0"/>
        </a:spcAft>
        <a:defRPr sz="4600" b="1">
          <a:solidFill>
            <a:schemeClr val="bg1"/>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bg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bg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bg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bg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bg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7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819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075"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5" name="Arc 27"/>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6" name="Arc 28"/>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6077" name="Arc 29"/>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Tree>
  </p:cSld>
  <p:clrMap bg1="dk2" tx1="lt1" bg2="dk1"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ransition>
    <p:fade/>
  </p:transition>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16387"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6388"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240517"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240518"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240519"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240520"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4616" r:id="rId1"/>
    <p:sldLayoutId id="2147484617" r:id="rId2"/>
    <p:sldLayoutId id="2147484618" r:id="rId3"/>
    <p:sldLayoutId id="2147484619" r:id="rId4"/>
    <p:sldLayoutId id="2147484620" r:id="rId5"/>
    <p:sldLayoutId id="2147484621" r:id="rId6"/>
    <p:sldLayoutId id="2147484622" r:id="rId7"/>
    <p:sldLayoutId id="2147484623" r:id="rId8"/>
    <p:sldLayoutId id="2147484624" r:id="rId9"/>
    <p:sldLayoutId id="2147484625" r:id="rId10"/>
    <p:sldLayoutId id="2147484626" r:id="rId11"/>
    <p:sldLayoutId id="2147484627" r:id="rId12"/>
    <p:sldLayoutId id="2147484628" r:id="rId13"/>
    <p:sldLayoutId id="2147484629" r:id="rId14"/>
  </p:sldLayoutIdLst>
  <p:transition>
    <p:fade/>
  </p:transition>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6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6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67.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16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67.xml"/></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6.xml"/><Relationship Id="rId1" Type="http://schemas.openxmlformats.org/officeDocument/2006/relationships/slideLayout" Target="../slideLayouts/slideLayout16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7.xml"/></Relationships>
</file>

<file path=ppt/slides/_rels/slide10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16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167.xml"/><Relationship Id="rId1" Type="http://schemas.openxmlformats.org/officeDocument/2006/relationships/video" Target="file:///C:\Users\srk\Desktop\talks\drupal.wm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2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100.xml"/><Relationship Id="rId1" Type="http://schemas.openxmlformats.org/officeDocument/2006/relationships/slideLayout" Target="../slideLayouts/slideLayout171.xml"/><Relationship Id="rId6" Type="http://schemas.openxmlformats.org/officeDocument/2006/relationships/image" Target="../media/image104.jpeg"/><Relationship Id="rId5" Type="http://schemas.openxmlformats.org/officeDocument/2006/relationships/image" Target="../media/image103.wmf"/><Relationship Id="rId4" Type="http://schemas.openxmlformats.org/officeDocument/2006/relationships/image" Target="../media/image102.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1.xml"/><Relationship Id="rId1" Type="http://schemas.openxmlformats.org/officeDocument/2006/relationships/slideLayout" Target="../slideLayouts/slideLayout177.xml"/></Relationships>
</file>

<file path=ppt/slides/_rels/slide113.xml.rels><?xml version="1.0" encoding="UTF-8" standalone="yes"?>
<Relationships xmlns="http://schemas.openxmlformats.org/package/2006/relationships"><Relationship Id="rId8" Type="http://schemas.openxmlformats.org/officeDocument/2006/relationships/image" Target="../media/image112.wmf"/><Relationship Id="rId13" Type="http://schemas.openxmlformats.org/officeDocument/2006/relationships/oleObject" Target="../embeddings/oleObject6.bin"/><Relationship Id="rId3" Type="http://schemas.openxmlformats.org/officeDocument/2006/relationships/notesSlide" Target="../notesSlides/notesSlide102.xml"/><Relationship Id="rId7" Type="http://schemas.openxmlformats.org/officeDocument/2006/relationships/image" Target="../media/image111.wmf"/><Relationship Id="rId12" Type="http://schemas.openxmlformats.org/officeDocument/2006/relationships/image" Target="../media/image116.wmf"/><Relationship Id="rId2" Type="http://schemas.openxmlformats.org/officeDocument/2006/relationships/slideLayout" Target="../slideLayouts/slideLayout171.xml"/><Relationship Id="rId1" Type="http://schemas.openxmlformats.org/officeDocument/2006/relationships/vmlDrawing" Target="../drawings/vmlDrawing6.vml"/><Relationship Id="rId6" Type="http://schemas.openxmlformats.org/officeDocument/2006/relationships/image" Target="../media/image110.wmf"/><Relationship Id="rId11" Type="http://schemas.openxmlformats.org/officeDocument/2006/relationships/image" Target="../media/image115.wmf"/><Relationship Id="rId5" Type="http://schemas.openxmlformats.org/officeDocument/2006/relationships/image" Target="../media/image109.wmf"/><Relationship Id="rId15" Type="http://schemas.openxmlformats.org/officeDocument/2006/relationships/image" Target="../media/image117.jpeg"/><Relationship Id="rId10" Type="http://schemas.openxmlformats.org/officeDocument/2006/relationships/image" Target="../media/image114.wmf"/><Relationship Id="rId4" Type="http://schemas.openxmlformats.org/officeDocument/2006/relationships/image" Target="../media/image108.wmf"/><Relationship Id="rId9" Type="http://schemas.openxmlformats.org/officeDocument/2006/relationships/image" Target="../media/image113.wmf"/><Relationship Id="rId14" Type="http://schemas.openxmlformats.org/officeDocument/2006/relationships/oleObject" Target="../embeddings/oleObject7.bin"/></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71.xml"/><Relationship Id="rId1" Type="http://schemas.openxmlformats.org/officeDocument/2006/relationships/vmlDrawing" Target="../drawings/vmlDrawing7.vml"/><Relationship Id="rId5" Type="http://schemas.openxmlformats.org/officeDocument/2006/relationships/image" Target="../media/image119.png"/><Relationship Id="rId4" Type="http://schemas.openxmlformats.org/officeDocument/2006/relationships/oleObject" Target="../embeddings/oleObject8.bin"/></Relationships>
</file>

<file path=ppt/slides/_rels/slide11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167.xml"/><Relationship Id="rId1" Type="http://schemas.openxmlformats.org/officeDocument/2006/relationships/video" Target="file:///C:\Users\srk\Desktop\talks\copy_code_from_internet.wmv"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4.xml"/><Relationship Id="rId1" Type="http://schemas.openxmlformats.org/officeDocument/2006/relationships/slideLayout" Target="../slideLayouts/slideLayout160.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5.xml"/><Relationship Id="rId1" Type="http://schemas.openxmlformats.org/officeDocument/2006/relationships/slideLayout" Target="../slideLayouts/slideLayout160.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emf"/><Relationship Id="rId2" Type="http://schemas.openxmlformats.org/officeDocument/2006/relationships/notesSlide" Target="../notesSlides/notesSlide106.xml"/><Relationship Id="rId1" Type="http://schemas.openxmlformats.org/officeDocument/2006/relationships/slideLayout" Target="../slideLayouts/slideLayout15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5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5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5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1.xml"/><Relationship Id="rId1" Type="http://schemas.openxmlformats.org/officeDocument/2006/relationships/slideLayout" Target="../slideLayouts/slideLayout160.xml"/></Relationships>
</file>

<file path=ppt/slides/_rels/slide12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2.xml"/><Relationship Id="rId1" Type="http://schemas.openxmlformats.org/officeDocument/2006/relationships/slideLayout" Target="../slideLayouts/slideLayout153.xml"/></Relationships>
</file>

<file path=ppt/slides/_rels/slide1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3.xml"/><Relationship Id="rId1" Type="http://schemas.openxmlformats.org/officeDocument/2006/relationships/slideLayout" Target="../slideLayouts/slideLayout153.xml"/><Relationship Id="rId4" Type="http://schemas.openxmlformats.org/officeDocument/2006/relationships/image" Target="../media/image134.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53.xml"/></Relationships>
</file>

<file path=ppt/slides/_rels/slide12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5.xml"/><Relationship Id="rId1" Type="http://schemas.openxmlformats.org/officeDocument/2006/relationships/slideLayout" Target="../slideLayouts/slideLayout160.xml"/><Relationship Id="rId5" Type="http://schemas.openxmlformats.org/officeDocument/2006/relationships/image" Target="../media/image130.emf"/><Relationship Id="rId4" Type="http://schemas.openxmlformats.org/officeDocument/2006/relationships/image" Target="../media/image136.png"/></Relationships>
</file>

<file path=ppt/slides/_rels/slide1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6.xml"/><Relationship Id="rId1" Type="http://schemas.openxmlformats.org/officeDocument/2006/relationships/slideLayout" Target="../slideLayouts/slideLayout15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7.xml"/><Relationship Id="rId1" Type="http://schemas.openxmlformats.org/officeDocument/2006/relationships/slideLayout" Target="../slideLayouts/slideLayout15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5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5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5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5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file:///C:\Users\srk\Desktop\talks\dtools-design-scott.wmv" TargetMode="Externa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file:///C:\Users\srk\Desktop\talks\dtools-test.wmv"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file:///C:\Users\srk\Desktop\talks\dtools-analyze-scott.wmv" TargetMode="Externa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1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1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1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file:///C:\Users\srk\Desktop\talks\exemplar-overview-scott.wmv" TargetMode="Externa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8.xml"/><Relationship Id="rId1" Type="http://schemas.openxmlformats.org/officeDocument/2006/relationships/video" Target="file:///C:\Users\srk\Desktop\talks\exemplar-eval.wmv" TargetMode="Externa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9.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90.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01.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0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0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0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1.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01.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01.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0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01.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01.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0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01.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01.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01.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01.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01.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01.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0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01.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18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150.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150.xml"/><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3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0.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50.xml"/><Relationship Id="rId5" Type="http://schemas.openxmlformats.org/officeDocument/2006/relationships/image" Target="../media/image61.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150.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150.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150.xml"/><Relationship Id="rId5" Type="http://schemas.openxmlformats.org/officeDocument/2006/relationships/image" Target="../media/image70.png"/><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150.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150.xml"/><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0.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238.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238.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238.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238.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238.xml"/><Relationship Id="rId4" Type="http://schemas.openxmlformats.org/officeDocument/2006/relationships/image" Target="../media/image81.png"/></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238.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238.xml"/><Relationship Id="rId4" Type="http://schemas.openxmlformats.org/officeDocument/2006/relationships/image" Target="../media/image83.png"/></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238.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238.xml"/><Relationship Id="rId5" Type="http://schemas.openxmlformats.org/officeDocument/2006/relationships/image" Target="../media/image87.png"/><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23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23.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3.xml"/><Relationship Id="rId1" Type="http://schemas.openxmlformats.org/officeDocument/2006/relationships/slideLayout" Target="../slideLayouts/slideLayout238.xml"/><Relationship Id="rId5" Type="http://schemas.openxmlformats.org/officeDocument/2006/relationships/image" Target="../media/image91.png"/><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238.xml"/><Relationship Id="rId5" Type="http://schemas.openxmlformats.org/officeDocument/2006/relationships/image" Target="../media/image91.png"/><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238.xml"/><Relationship Id="rId5" Type="http://schemas.openxmlformats.org/officeDocument/2006/relationships/image" Target="../media/image91.png"/><Relationship Id="rId4" Type="http://schemas.openxmlformats.org/officeDocument/2006/relationships/image" Target="../media/image9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238.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238.xm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8.xml"/><Relationship Id="rId1" Type="http://schemas.openxmlformats.org/officeDocument/2006/relationships/slideLayout" Target="../slideLayouts/slideLayout167.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16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1752600" y="5184338"/>
            <a:ext cx="5029200" cy="1292662"/>
          </a:xfrm>
          <a:prstGeom prst="rect">
            <a:avLst/>
          </a:prstGeom>
          <a:solidFill>
            <a:srgbClr val="B20612">
              <a:alpha val="55000"/>
            </a:srgbClr>
          </a:solidFill>
          <a:ln w="9525">
            <a:noFill/>
            <a:miter lim="800000"/>
            <a:headEnd/>
            <a:tailEnd/>
          </a:ln>
        </p:spPr>
        <p:txBody>
          <a:bodyPr wrap="square">
            <a:spAutoFit/>
          </a:bodyPr>
          <a:lstStyle/>
          <a:p>
            <a:pPr>
              <a:spcBef>
                <a:spcPct val="50000"/>
              </a:spcBef>
            </a:pPr>
            <a:r>
              <a:rPr lang="en-US" altLang="ko-KR" sz="2600" dirty="0">
                <a:latin typeface="+mj-lt"/>
                <a:ea typeface="굴림"/>
                <a:cs typeface="굴림"/>
              </a:rPr>
              <a:t>Scott </a:t>
            </a:r>
            <a:r>
              <a:rPr lang="en-US" altLang="ko-KR" sz="2600" dirty="0" smtClean="0">
                <a:latin typeface="+mj-lt"/>
                <a:ea typeface="굴림"/>
                <a:cs typeface="굴림"/>
              </a:rPr>
              <a:t>R. Klemmer</a:t>
            </a:r>
            <a:br>
              <a:rPr lang="en-US" altLang="ko-KR" sz="2600" dirty="0" smtClean="0">
                <a:latin typeface="+mj-lt"/>
                <a:ea typeface="굴림"/>
                <a:cs typeface="굴림"/>
              </a:rPr>
            </a:br>
            <a:r>
              <a:rPr lang="en-US" altLang="ko-KR" sz="2600" b="0" i="1" dirty="0" smtClean="0">
                <a:latin typeface="+mj-lt"/>
                <a:ea typeface="굴림"/>
                <a:cs typeface="굴림"/>
              </a:rPr>
              <a:t>Brigham Young University</a:t>
            </a:r>
            <a:br>
              <a:rPr lang="en-US" altLang="ko-KR" sz="2600" b="0" i="1" dirty="0" smtClean="0">
                <a:latin typeface="+mj-lt"/>
                <a:ea typeface="굴림"/>
                <a:cs typeface="굴림"/>
              </a:rPr>
            </a:br>
            <a:r>
              <a:rPr lang="en-US" altLang="ko-KR" sz="2600" b="0" i="1" dirty="0" smtClean="0">
                <a:latin typeface="+mj-lt"/>
                <a:ea typeface="굴림"/>
                <a:cs typeface="굴림"/>
              </a:rPr>
              <a:t>17 January 2007</a:t>
            </a:r>
            <a:endParaRPr lang="en-US" altLang="ko-KR" sz="2600" b="0" i="1" dirty="0">
              <a:latin typeface="+mj-lt"/>
              <a:ea typeface="굴림"/>
              <a:cs typeface="굴림"/>
            </a:endParaRPr>
          </a:p>
        </p:txBody>
      </p:sp>
      <p:sp>
        <p:nvSpPr>
          <p:cNvPr id="6147" name="Text Box 5"/>
          <p:cNvSpPr txBox="1">
            <a:spLocks noChangeArrowheads="1"/>
          </p:cNvSpPr>
          <p:nvPr/>
        </p:nvSpPr>
        <p:spPr bwMode="auto">
          <a:xfrm>
            <a:off x="533400" y="1295400"/>
            <a:ext cx="8001000" cy="1892826"/>
          </a:xfrm>
          <a:prstGeom prst="rect">
            <a:avLst/>
          </a:prstGeom>
          <a:solidFill>
            <a:srgbClr val="B20612">
              <a:alpha val="54901"/>
            </a:srgbClr>
          </a:solidFill>
          <a:ln w="9525">
            <a:noFill/>
            <a:miter lim="800000"/>
            <a:headEnd/>
            <a:tailEnd/>
          </a:ln>
        </p:spPr>
        <p:txBody>
          <a:bodyPr wrap="square">
            <a:spAutoFit/>
          </a:bodyPr>
          <a:lstStyle/>
          <a:p>
            <a:pPr>
              <a:lnSpc>
                <a:spcPct val="90000"/>
              </a:lnSpc>
              <a:tabLst>
                <a:tab pos="742950" algn="l"/>
              </a:tabLst>
            </a:pPr>
            <a:r>
              <a:rPr lang="en-US" altLang="ko-KR" sz="6500" dirty="0" smtClean="0">
                <a:latin typeface="+mj-lt"/>
                <a:ea typeface="굴림"/>
                <a:cs typeface="굴림"/>
              </a:rPr>
              <a:t>Designing</a:t>
            </a:r>
            <a:br>
              <a:rPr lang="en-US" altLang="ko-KR" sz="6500" dirty="0" smtClean="0">
                <a:latin typeface="+mj-lt"/>
                <a:ea typeface="굴림"/>
                <a:cs typeface="굴림"/>
              </a:rPr>
            </a:br>
            <a:r>
              <a:rPr lang="en-US" altLang="ko-KR" sz="6500" dirty="0" smtClean="0">
                <a:latin typeface="+mj-lt"/>
                <a:ea typeface="굴림"/>
                <a:cs typeface="굴림"/>
              </a:rPr>
              <a:t>Pervasive Computing</a:t>
            </a:r>
            <a:endParaRPr lang="en-US" altLang="ko-KR" sz="6500" dirty="0">
              <a:latin typeface="+mj-lt"/>
              <a:ea typeface="굴림"/>
              <a:cs typeface="굴림"/>
            </a:endParaRPr>
          </a:p>
        </p:txBody>
      </p:sp>
      <p:sp>
        <p:nvSpPr>
          <p:cNvPr id="6148"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GUI-Perception-Trans"/>
          <p:cNvPicPr>
            <a:picLocks noChangeAspect="1" noChangeArrowheads="1"/>
          </p:cNvPicPr>
          <p:nvPr/>
        </p:nvPicPr>
        <p:blipFill>
          <a:blip r:embed="rId3"/>
          <a:srcRect/>
          <a:stretch>
            <a:fillRect/>
          </a:stretch>
        </p:blipFill>
        <p:spPr bwMode="auto">
          <a:xfrm>
            <a:off x="2695575" y="228600"/>
            <a:ext cx="4391025" cy="6218238"/>
          </a:xfrm>
          <a:prstGeom prst="rect">
            <a:avLst/>
          </a:prstGeom>
          <a:noFill/>
          <a:ln w="9525">
            <a:noFill/>
            <a:miter lim="800000"/>
            <a:headEnd/>
            <a:tailEnd/>
          </a:ln>
        </p:spPr>
      </p:pic>
      <p:sp>
        <p:nvSpPr>
          <p:cNvPr id="24580" name="Text Box 3"/>
          <p:cNvSpPr txBox="1">
            <a:spLocks noChangeArrowheads="1"/>
          </p:cNvSpPr>
          <p:nvPr/>
        </p:nvSpPr>
        <p:spPr bwMode="auto">
          <a:xfrm>
            <a:off x="7391400" y="5981700"/>
            <a:ext cx="1279525" cy="366713"/>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altLang="ko-KR" kern="1200">
                <a:solidFill>
                  <a:srgbClr val="CFECFF"/>
                </a:solidFill>
                <a:latin typeface="Neutra Text" pitchFamily="50" charset="0"/>
                <a:ea typeface="굴림"/>
                <a:cs typeface="굴림"/>
              </a:rPr>
              <a:t>[O’Sullivan]</a:t>
            </a:r>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394D63"/>
        </a:solidFill>
        <a:effectLst/>
      </p:bgPr>
    </p:bg>
    <p:spTree>
      <p:nvGrpSpPr>
        <p:cNvPr id="1" name=""/>
        <p:cNvGrpSpPr/>
        <p:nvPr/>
      </p:nvGrpSpPr>
      <p:grpSpPr>
        <a:xfrm>
          <a:off x="0" y="0"/>
          <a:ext cx="0" cy="0"/>
          <a:chOff x="0" y="0"/>
          <a:chExt cx="0" cy="0"/>
        </a:xfrm>
      </p:grpSpPr>
      <p:graphicFrame>
        <p:nvGraphicFramePr>
          <p:cNvPr id="21" name="Content Placeholder 20"/>
          <p:cNvGraphicFramePr>
            <a:graphicFrameLocks noGrp="1"/>
          </p:cNvGraphicFramePr>
          <p:nvPr>
            <p:ph idx="1"/>
          </p:nvPr>
        </p:nvGraphicFramePr>
        <p:xfrm>
          <a:off x="511175" y="1412875"/>
          <a:ext cx="6146800" cy="3645200"/>
        </p:xfrm>
        <a:graphic>
          <a:graphicData uri="http://schemas.openxmlformats.org/drawingml/2006/table">
            <a:tbl>
              <a:tblPr/>
              <a:tblGrid>
                <a:gridCol w="71474"/>
                <a:gridCol w="71474"/>
                <a:gridCol w="157244"/>
                <a:gridCol w="157244"/>
                <a:gridCol w="157244"/>
                <a:gridCol w="157244"/>
                <a:gridCol w="157244"/>
                <a:gridCol w="157244"/>
                <a:gridCol w="71474"/>
                <a:gridCol w="71474"/>
                <a:gridCol w="157244"/>
                <a:gridCol w="157244"/>
                <a:gridCol w="157244"/>
                <a:gridCol w="157244"/>
                <a:gridCol w="157244"/>
                <a:gridCol w="157244"/>
                <a:gridCol w="157244"/>
                <a:gridCol w="71474"/>
                <a:gridCol w="71474"/>
                <a:gridCol w="157244"/>
                <a:gridCol w="157244"/>
                <a:gridCol w="157244"/>
                <a:gridCol w="157244"/>
                <a:gridCol w="157244"/>
                <a:gridCol w="157244"/>
                <a:gridCol w="157244"/>
                <a:gridCol w="71474"/>
                <a:gridCol w="71474"/>
                <a:gridCol w="357372"/>
                <a:gridCol w="357372"/>
                <a:gridCol w="357372"/>
                <a:gridCol w="357372"/>
                <a:gridCol w="357372"/>
                <a:gridCol w="71474"/>
                <a:gridCol w="71474"/>
                <a:gridCol w="357372"/>
                <a:gridCol w="71474"/>
                <a:gridCol w="71474"/>
              </a:tblGrid>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bl>
          </a:graphicData>
        </a:graphic>
      </p:graphicFrame>
      <p:sp>
        <p:nvSpPr>
          <p:cNvPr id="7937" name="TextBox 21"/>
          <p:cNvSpPr txBox="1">
            <a:spLocks noChangeArrowheads="1"/>
          </p:cNvSpPr>
          <p:nvPr/>
        </p:nvSpPr>
        <p:spPr bwMode="auto">
          <a:xfrm>
            <a:off x="590550" y="1047750"/>
            <a:ext cx="10858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Javascript</a:t>
            </a:r>
            <a:endParaRPr lang="en-US" sz="2000" i="1" kern="1200">
              <a:solidFill>
                <a:srgbClr val="FFFFFF"/>
              </a:solidFill>
              <a:latin typeface="Neutra Text" pitchFamily="50" charset="0"/>
              <a:ea typeface="+mn-ea"/>
              <a:cs typeface="+mn-cs"/>
            </a:endParaRPr>
          </a:p>
        </p:txBody>
      </p:sp>
      <p:sp>
        <p:nvSpPr>
          <p:cNvPr id="7938" name="TextBox 22"/>
          <p:cNvSpPr txBox="1">
            <a:spLocks noChangeArrowheads="1"/>
          </p:cNvSpPr>
          <p:nvPr/>
        </p:nvSpPr>
        <p:spPr bwMode="auto">
          <a:xfrm>
            <a:off x="1743075" y="1047750"/>
            <a:ext cx="10858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Backend</a:t>
            </a:r>
            <a:endParaRPr lang="en-US" sz="2000" i="1" kern="1200">
              <a:solidFill>
                <a:srgbClr val="FFFFFF"/>
              </a:solidFill>
              <a:latin typeface="Neutra Text" pitchFamily="50" charset="0"/>
              <a:ea typeface="+mn-ea"/>
              <a:cs typeface="+mn-cs"/>
            </a:endParaRPr>
          </a:p>
        </p:txBody>
      </p:sp>
      <p:sp>
        <p:nvSpPr>
          <p:cNvPr id="7939" name="TextBox 23"/>
          <p:cNvSpPr txBox="1">
            <a:spLocks noChangeArrowheads="1"/>
          </p:cNvSpPr>
          <p:nvPr/>
        </p:nvSpPr>
        <p:spPr bwMode="auto">
          <a:xfrm>
            <a:off x="2981325" y="1047750"/>
            <a:ext cx="10858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AJAX</a:t>
            </a:r>
            <a:endParaRPr lang="en-US" sz="2000" i="1" kern="1200">
              <a:solidFill>
                <a:srgbClr val="FFFFFF"/>
              </a:solidFill>
              <a:latin typeface="Neutra Text" pitchFamily="50" charset="0"/>
              <a:ea typeface="+mn-ea"/>
              <a:cs typeface="+mn-cs"/>
            </a:endParaRPr>
          </a:p>
        </p:txBody>
      </p:sp>
      <p:sp>
        <p:nvSpPr>
          <p:cNvPr id="7940" name="TextBox 24"/>
          <p:cNvSpPr txBox="1">
            <a:spLocks noChangeArrowheads="1"/>
          </p:cNvSpPr>
          <p:nvPr/>
        </p:nvSpPr>
        <p:spPr bwMode="auto">
          <a:xfrm>
            <a:off x="638175" y="739775"/>
            <a:ext cx="33337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Self-Rated Competence</a:t>
            </a:r>
            <a:endParaRPr lang="en-US" sz="2000" i="1" kern="1200">
              <a:solidFill>
                <a:srgbClr val="FFFFFF"/>
              </a:solidFill>
              <a:latin typeface="Neutra Text" pitchFamily="50" charset="0"/>
              <a:ea typeface="+mn-ea"/>
              <a:cs typeface="+mn-cs"/>
            </a:endParaRPr>
          </a:p>
        </p:txBody>
      </p:sp>
      <p:sp>
        <p:nvSpPr>
          <p:cNvPr id="35" name="Rectangle 34"/>
          <p:cNvSpPr/>
          <p:nvPr/>
        </p:nvSpPr>
        <p:spPr>
          <a:xfrm>
            <a:off x="4294188" y="1412875"/>
            <a:ext cx="2363787" cy="3756025"/>
          </a:xfrm>
          <a:prstGeom prst="rect">
            <a:avLst/>
          </a:prstGeom>
          <a:solidFill>
            <a:srgbClr val="394D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394D63"/>
        </a:solidFill>
        <a:effectLst/>
      </p:bgPr>
    </p:bg>
    <p:spTree>
      <p:nvGrpSpPr>
        <p:cNvPr id="1" name=""/>
        <p:cNvGrpSpPr/>
        <p:nvPr/>
      </p:nvGrpSpPr>
      <p:grpSpPr>
        <a:xfrm>
          <a:off x="0" y="0"/>
          <a:ext cx="0" cy="0"/>
          <a:chOff x="0" y="0"/>
          <a:chExt cx="0" cy="0"/>
        </a:xfrm>
      </p:grpSpPr>
      <p:graphicFrame>
        <p:nvGraphicFramePr>
          <p:cNvPr id="21" name="Content Placeholder 20"/>
          <p:cNvGraphicFramePr>
            <a:graphicFrameLocks noGrp="1"/>
          </p:cNvGraphicFramePr>
          <p:nvPr>
            <p:ph idx="1"/>
          </p:nvPr>
        </p:nvGraphicFramePr>
        <p:xfrm>
          <a:off x="511175" y="1412875"/>
          <a:ext cx="6146800" cy="3645200"/>
        </p:xfrm>
        <a:graphic>
          <a:graphicData uri="http://schemas.openxmlformats.org/drawingml/2006/table">
            <a:tbl>
              <a:tblPr/>
              <a:tblGrid>
                <a:gridCol w="71474"/>
                <a:gridCol w="71474"/>
                <a:gridCol w="157244"/>
                <a:gridCol w="157244"/>
                <a:gridCol w="157244"/>
                <a:gridCol w="157244"/>
                <a:gridCol w="157244"/>
                <a:gridCol w="157244"/>
                <a:gridCol w="71474"/>
                <a:gridCol w="71474"/>
                <a:gridCol w="157244"/>
                <a:gridCol w="157244"/>
                <a:gridCol w="157244"/>
                <a:gridCol w="157244"/>
                <a:gridCol w="157244"/>
                <a:gridCol w="157244"/>
                <a:gridCol w="157244"/>
                <a:gridCol w="71474"/>
                <a:gridCol w="71474"/>
                <a:gridCol w="157244"/>
                <a:gridCol w="157244"/>
                <a:gridCol w="157244"/>
                <a:gridCol w="157244"/>
                <a:gridCol w="157244"/>
                <a:gridCol w="157244"/>
                <a:gridCol w="157244"/>
                <a:gridCol w="71474"/>
                <a:gridCol w="71474"/>
                <a:gridCol w="357372"/>
                <a:gridCol w="357372"/>
                <a:gridCol w="357372"/>
                <a:gridCol w="357372"/>
                <a:gridCol w="357372"/>
                <a:gridCol w="71474"/>
                <a:gridCol w="71474"/>
                <a:gridCol w="357372"/>
                <a:gridCol w="71474"/>
                <a:gridCol w="71474"/>
              </a:tblGrid>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bl>
          </a:graphicData>
        </a:graphic>
      </p:graphicFrame>
      <p:sp>
        <p:nvSpPr>
          <p:cNvPr id="8961" name="TextBox 21"/>
          <p:cNvSpPr txBox="1">
            <a:spLocks noChangeArrowheads="1"/>
          </p:cNvSpPr>
          <p:nvPr/>
        </p:nvSpPr>
        <p:spPr bwMode="auto">
          <a:xfrm>
            <a:off x="590550" y="1047750"/>
            <a:ext cx="10858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Javascript</a:t>
            </a:r>
            <a:endParaRPr lang="en-US" sz="2000" i="1" kern="1200">
              <a:solidFill>
                <a:srgbClr val="FFFFFF"/>
              </a:solidFill>
              <a:latin typeface="Neutra Text" pitchFamily="50" charset="0"/>
              <a:ea typeface="+mn-ea"/>
              <a:cs typeface="+mn-cs"/>
            </a:endParaRPr>
          </a:p>
        </p:txBody>
      </p:sp>
      <p:sp>
        <p:nvSpPr>
          <p:cNvPr id="8962" name="TextBox 22"/>
          <p:cNvSpPr txBox="1">
            <a:spLocks noChangeArrowheads="1"/>
          </p:cNvSpPr>
          <p:nvPr/>
        </p:nvSpPr>
        <p:spPr bwMode="auto">
          <a:xfrm>
            <a:off x="1743075" y="1047750"/>
            <a:ext cx="10858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Backend</a:t>
            </a:r>
            <a:endParaRPr lang="en-US" sz="2000" i="1" kern="1200">
              <a:solidFill>
                <a:srgbClr val="FFFFFF"/>
              </a:solidFill>
              <a:latin typeface="Neutra Text" pitchFamily="50" charset="0"/>
              <a:ea typeface="+mn-ea"/>
              <a:cs typeface="+mn-cs"/>
            </a:endParaRPr>
          </a:p>
        </p:txBody>
      </p:sp>
      <p:sp>
        <p:nvSpPr>
          <p:cNvPr id="8963" name="TextBox 23"/>
          <p:cNvSpPr txBox="1">
            <a:spLocks noChangeArrowheads="1"/>
          </p:cNvSpPr>
          <p:nvPr/>
        </p:nvSpPr>
        <p:spPr bwMode="auto">
          <a:xfrm>
            <a:off x="2981325" y="1047750"/>
            <a:ext cx="10858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AJAX</a:t>
            </a:r>
            <a:endParaRPr lang="en-US" sz="2000" i="1" kern="1200">
              <a:solidFill>
                <a:srgbClr val="FFFFFF"/>
              </a:solidFill>
              <a:latin typeface="Neutra Text" pitchFamily="50" charset="0"/>
              <a:ea typeface="+mn-ea"/>
              <a:cs typeface="+mn-cs"/>
            </a:endParaRPr>
          </a:p>
        </p:txBody>
      </p:sp>
      <p:sp>
        <p:nvSpPr>
          <p:cNvPr id="8964" name="TextBox 24"/>
          <p:cNvSpPr txBox="1">
            <a:spLocks noChangeArrowheads="1"/>
          </p:cNvSpPr>
          <p:nvPr/>
        </p:nvSpPr>
        <p:spPr bwMode="auto">
          <a:xfrm>
            <a:off x="638175" y="739775"/>
            <a:ext cx="33337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Self-Rated Competence</a:t>
            </a:r>
            <a:endParaRPr lang="en-US" sz="2000" i="1" kern="1200">
              <a:solidFill>
                <a:srgbClr val="FFFFFF"/>
              </a:solidFill>
              <a:latin typeface="Neutra Text" pitchFamily="50" charset="0"/>
              <a:ea typeface="+mn-ea"/>
              <a:cs typeface="+mn-cs"/>
            </a:endParaRPr>
          </a:p>
        </p:txBody>
      </p:sp>
      <p:sp>
        <p:nvSpPr>
          <p:cNvPr id="8965" name="TextBox 26"/>
          <p:cNvSpPr txBox="1">
            <a:spLocks noChangeArrowheads="1"/>
          </p:cNvSpPr>
          <p:nvPr/>
        </p:nvSpPr>
        <p:spPr bwMode="auto">
          <a:xfrm rot="-3600000">
            <a:off x="4076701" y="747712"/>
            <a:ext cx="1085850"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username</a:t>
            </a:r>
            <a:endParaRPr lang="en-US" sz="2000" i="1" kern="1200">
              <a:solidFill>
                <a:srgbClr val="FFFFFF"/>
              </a:solidFill>
              <a:latin typeface="Neutra Text" pitchFamily="50" charset="0"/>
              <a:ea typeface="+mn-ea"/>
              <a:cs typeface="+mn-cs"/>
            </a:endParaRPr>
          </a:p>
        </p:txBody>
      </p:sp>
      <p:sp>
        <p:nvSpPr>
          <p:cNvPr id="8966" name="TextBox 27"/>
          <p:cNvSpPr txBox="1">
            <a:spLocks noChangeArrowheads="1"/>
          </p:cNvSpPr>
          <p:nvPr/>
        </p:nvSpPr>
        <p:spPr bwMode="auto">
          <a:xfrm rot="-3600000">
            <a:off x="4329907" y="592931"/>
            <a:ext cx="1443038"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post message</a:t>
            </a:r>
            <a:endParaRPr lang="en-US" sz="2000" i="1" kern="1200">
              <a:solidFill>
                <a:srgbClr val="FFFFFF"/>
              </a:solidFill>
              <a:latin typeface="Neutra Text" pitchFamily="50" charset="0"/>
              <a:ea typeface="+mn-ea"/>
              <a:cs typeface="+mn-cs"/>
            </a:endParaRPr>
          </a:p>
        </p:txBody>
      </p:sp>
      <p:sp>
        <p:nvSpPr>
          <p:cNvPr id="8967" name="TextBox 28"/>
          <p:cNvSpPr txBox="1">
            <a:spLocks noChangeArrowheads="1"/>
          </p:cNvSpPr>
          <p:nvPr/>
        </p:nvSpPr>
        <p:spPr bwMode="auto">
          <a:xfrm rot="-3600000">
            <a:off x="4758531" y="648494"/>
            <a:ext cx="1312863"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AJAX update</a:t>
            </a:r>
            <a:endParaRPr lang="en-US" sz="2000" i="1" kern="1200">
              <a:solidFill>
                <a:srgbClr val="FFFFFF"/>
              </a:solidFill>
              <a:latin typeface="Neutra Text" pitchFamily="50" charset="0"/>
              <a:ea typeface="+mn-ea"/>
              <a:cs typeface="+mn-cs"/>
            </a:endParaRPr>
          </a:p>
        </p:txBody>
      </p:sp>
      <p:sp>
        <p:nvSpPr>
          <p:cNvPr id="8968" name="TextBox 29"/>
          <p:cNvSpPr txBox="1">
            <a:spLocks noChangeArrowheads="1"/>
          </p:cNvSpPr>
          <p:nvPr/>
        </p:nvSpPr>
        <p:spPr bwMode="auto">
          <a:xfrm rot="-3600000">
            <a:off x="5191126" y="747712"/>
            <a:ext cx="1085850"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timestamp</a:t>
            </a:r>
            <a:endParaRPr lang="en-US" sz="2000" i="1" kern="1200">
              <a:solidFill>
                <a:srgbClr val="FFFFFF"/>
              </a:solidFill>
              <a:latin typeface="Neutra Text" pitchFamily="50" charset="0"/>
              <a:ea typeface="+mn-ea"/>
              <a:cs typeface="+mn-cs"/>
            </a:endParaRPr>
          </a:p>
        </p:txBody>
      </p:sp>
      <p:sp>
        <p:nvSpPr>
          <p:cNvPr id="8969" name="TextBox 30"/>
          <p:cNvSpPr txBox="1">
            <a:spLocks noChangeArrowheads="1"/>
          </p:cNvSpPr>
          <p:nvPr/>
        </p:nvSpPr>
        <p:spPr bwMode="auto">
          <a:xfrm rot="-3600000">
            <a:off x="5538788" y="747712"/>
            <a:ext cx="1085850"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history</a:t>
            </a:r>
            <a:endParaRPr lang="en-US" sz="2000" i="1" kern="1200">
              <a:solidFill>
                <a:srgbClr val="FFFFFF"/>
              </a:solidFill>
              <a:latin typeface="Neutra Text" pitchFamily="50" charset="0"/>
              <a:ea typeface="+mn-ea"/>
              <a:cs typeface="+mn-cs"/>
            </a:endParaRPr>
          </a:p>
        </p:txBody>
      </p:sp>
      <p:sp>
        <p:nvSpPr>
          <p:cNvPr id="35" name="Rectangle 34"/>
          <p:cNvSpPr/>
          <p:nvPr/>
        </p:nvSpPr>
        <p:spPr>
          <a:xfrm>
            <a:off x="6138863" y="1412875"/>
            <a:ext cx="519112" cy="3756025"/>
          </a:xfrm>
          <a:prstGeom prst="rect">
            <a:avLst/>
          </a:prstGeom>
          <a:solidFill>
            <a:srgbClr val="394D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394D63"/>
        </a:solidFill>
        <a:effectLst/>
      </p:bgPr>
    </p:bg>
    <p:spTree>
      <p:nvGrpSpPr>
        <p:cNvPr id="1" name=""/>
        <p:cNvGrpSpPr/>
        <p:nvPr/>
      </p:nvGrpSpPr>
      <p:grpSpPr>
        <a:xfrm>
          <a:off x="0" y="0"/>
          <a:ext cx="0" cy="0"/>
          <a:chOff x="0" y="0"/>
          <a:chExt cx="0" cy="0"/>
        </a:xfrm>
      </p:grpSpPr>
      <p:graphicFrame>
        <p:nvGraphicFramePr>
          <p:cNvPr id="21" name="Content Placeholder 20"/>
          <p:cNvGraphicFramePr>
            <a:graphicFrameLocks noGrp="1"/>
          </p:cNvGraphicFramePr>
          <p:nvPr>
            <p:ph idx="1"/>
          </p:nvPr>
        </p:nvGraphicFramePr>
        <p:xfrm>
          <a:off x="511175" y="1412875"/>
          <a:ext cx="6146800" cy="3645200"/>
        </p:xfrm>
        <a:graphic>
          <a:graphicData uri="http://schemas.openxmlformats.org/drawingml/2006/table">
            <a:tbl>
              <a:tblPr/>
              <a:tblGrid>
                <a:gridCol w="71474"/>
                <a:gridCol w="71474"/>
                <a:gridCol w="157244"/>
                <a:gridCol w="157244"/>
                <a:gridCol w="157244"/>
                <a:gridCol w="157244"/>
                <a:gridCol w="157244"/>
                <a:gridCol w="157244"/>
                <a:gridCol w="71474"/>
                <a:gridCol w="71474"/>
                <a:gridCol w="157244"/>
                <a:gridCol w="157244"/>
                <a:gridCol w="157244"/>
                <a:gridCol w="157244"/>
                <a:gridCol w="157244"/>
                <a:gridCol w="157244"/>
                <a:gridCol w="157244"/>
                <a:gridCol w="71474"/>
                <a:gridCol w="71474"/>
                <a:gridCol w="157244"/>
                <a:gridCol w="157244"/>
                <a:gridCol w="157244"/>
                <a:gridCol w="157244"/>
                <a:gridCol w="157244"/>
                <a:gridCol w="157244"/>
                <a:gridCol w="157244"/>
                <a:gridCol w="71474"/>
                <a:gridCol w="71474"/>
                <a:gridCol w="357372"/>
                <a:gridCol w="357372"/>
                <a:gridCol w="357372"/>
                <a:gridCol w="357372"/>
                <a:gridCol w="357372"/>
                <a:gridCol w="71474"/>
                <a:gridCol w="71474"/>
                <a:gridCol w="357372"/>
                <a:gridCol w="71474"/>
                <a:gridCol w="71474"/>
              </a:tblGrid>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bl>
          </a:graphicData>
        </a:graphic>
      </p:graphicFrame>
      <p:sp>
        <p:nvSpPr>
          <p:cNvPr id="9985" name="TextBox 21"/>
          <p:cNvSpPr txBox="1">
            <a:spLocks noChangeArrowheads="1"/>
          </p:cNvSpPr>
          <p:nvPr/>
        </p:nvSpPr>
        <p:spPr bwMode="auto">
          <a:xfrm>
            <a:off x="590550" y="1047750"/>
            <a:ext cx="10858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Javascript</a:t>
            </a:r>
            <a:endParaRPr lang="en-US" sz="2000" i="1" kern="1200">
              <a:solidFill>
                <a:srgbClr val="FFFFFF"/>
              </a:solidFill>
              <a:latin typeface="Neutra Text" pitchFamily="50" charset="0"/>
              <a:ea typeface="+mn-ea"/>
              <a:cs typeface="+mn-cs"/>
            </a:endParaRPr>
          </a:p>
        </p:txBody>
      </p:sp>
      <p:sp>
        <p:nvSpPr>
          <p:cNvPr id="9986" name="TextBox 22"/>
          <p:cNvSpPr txBox="1">
            <a:spLocks noChangeArrowheads="1"/>
          </p:cNvSpPr>
          <p:nvPr/>
        </p:nvSpPr>
        <p:spPr bwMode="auto">
          <a:xfrm>
            <a:off x="1743075" y="1047750"/>
            <a:ext cx="10858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Backend</a:t>
            </a:r>
            <a:endParaRPr lang="en-US" sz="2000" i="1" kern="1200">
              <a:solidFill>
                <a:srgbClr val="FFFFFF"/>
              </a:solidFill>
              <a:latin typeface="Neutra Text" pitchFamily="50" charset="0"/>
              <a:ea typeface="+mn-ea"/>
              <a:cs typeface="+mn-cs"/>
            </a:endParaRPr>
          </a:p>
        </p:txBody>
      </p:sp>
      <p:sp>
        <p:nvSpPr>
          <p:cNvPr id="9987" name="TextBox 23"/>
          <p:cNvSpPr txBox="1">
            <a:spLocks noChangeArrowheads="1"/>
          </p:cNvSpPr>
          <p:nvPr/>
        </p:nvSpPr>
        <p:spPr bwMode="auto">
          <a:xfrm>
            <a:off x="2981325" y="1047750"/>
            <a:ext cx="10858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AJAX</a:t>
            </a:r>
            <a:endParaRPr lang="en-US" sz="2000" i="1" kern="1200">
              <a:solidFill>
                <a:srgbClr val="FFFFFF"/>
              </a:solidFill>
              <a:latin typeface="Neutra Text" pitchFamily="50" charset="0"/>
              <a:ea typeface="+mn-ea"/>
              <a:cs typeface="+mn-cs"/>
            </a:endParaRPr>
          </a:p>
        </p:txBody>
      </p:sp>
      <p:sp>
        <p:nvSpPr>
          <p:cNvPr id="9988" name="TextBox 24"/>
          <p:cNvSpPr txBox="1">
            <a:spLocks noChangeArrowheads="1"/>
          </p:cNvSpPr>
          <p:nvPr/>
        </p:nvSpPr>
        <p:spPr bwMode="auto">
          <a:xfrm>
            <a:off x="638175" y="739775"/>
            <a:ext cx="33337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Self-Rated Competence</a:t>
            </a:r>
            <a:endParaRPr lang="en-US" sz="2000" i="1" kern="1200">
              <a:solidFill>
                <a:srgbClr val="FFFFFF"/>
              </a:solidFill>
              <a:latin typeface="Neutra Text" pitchFamily="50" charset="0"/>
              <a:ea typeface="+mn-ea"/>
              <a:cs typeface="+mn-cs"/>
            </a:endParaRPr>
          </a:p>
        </p:txBody>
      </p:sp>
      <p:sp>
        <p:nvSpPr>
          <p:cNvPr id="9989" name="TextBox 26"/>
          <p:cNvSpPr txBox="1">
            <a:spLocks noChangeArrowheads="1"/>
          </p:cNvSpPr>
          <p:nvPr/>
        </p:nvSpPr>
        <p:spPr bwMode="auto">
          <a:xfrm rot="-3600000">
            <a:off x="4076701" y="747712"/>
            <a:ext cx="1085850"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username</a:t>
            </a:r>
            <a:endParaRPr lang="en-US" sz="2000" i="1" kern="1200">
              <a:solidFill>
                <a:srgbClr val="FFFFFF"/>
              </a:solidFill>
              <a:latin typeface="Neutra Text" pitchFamily="50" charset="0"/>
              <a:ea typeface="+mn-ea"/>
              <a:cs typeface="+mn-cs"/>
            </a:endParaRPr>
          </a:p>
        </p:txBody>
      </p:sp>
      <p:sp>
        <p:nvSpPr>
          <p:cNvPr id="9990" name="TextBox 27"/>
          <p:cNvSpPr txBox="1">
            <a:spLocks noChangeArrowheads="1"/>
          </p:cNvSpPr>
          <p:nvPr/>
        </p:nvSpPr>
        <p:spPr bwMode="auto">
          <a:xfrm rot="-3600000">
            <a:off x="4329907" y="592931"/>
            <a:ext cx="1443038"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post message</a:t>
            </a:r>
            <a:endParaRPr lang="en-US" sz="2000" i="1" kern="1200">
              <a:solidFill>
                <a:srgbClr val="FFFFFF"/>
              </a:solidFill>
              <a:latin typeface="Neutra Text" pitchFamily="50" charset="0"/>
              <a:ea typeface="+mn-ea"/>
              <a:cs typeface="+mn-cs"/>
            </a:endParaRPr>
          </a:p>
        </p:txBody>
      </p:sp>
      <p:sp>
        <p:nvSpPr>
          <p:cNvPr id="9991" name="TextBox 28"/>
          <p:cNvSpPr txBox="1">
            <a:spLocks noChangeArrowheads="1"/>
          </p:cNvSpPr>
          <p:nvPr/>
        </p:nvSpPr>
        <p:spPr bwMode="auto">
          <a:xfrm rot="-3600000">
            <a:off x="4758531" y="648494"/>
            <a:ext cx="1312863"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AJAX update</a:t>
            </a:r>
            <a:endParaRPr lang="en-US" sz="2000" i="1" kern="1200">
              <a:solidFill>
                <a:srgbClr val="FFFFFF"/>
              </a:solidFill>
              <a:latin typeface="Neutra Text" pitchFamily="50" charset="0"/>
              <a:ea typeface="+mn-ea"/>
              <a:cs typeface="+mn-cs"/>
            </a:endParaRPr>
          </a:p>
        </p:txBody>
      </p:sp>
      <p:sp>
        <p:nvSpPr>
          <p:cNvPr id="9992" name="TextBox 29"/>
          <p:cNvSpPr txBox="1">
            <a:spLocks noChangeArrowheads="1"/>
          </p:cNvSpPr>
          <p:nvPr/>
        </p:nvSpPr>
        <p:spPr bwMode="auto">
          <a:xfrm rot="-3600000">
            <a:off x="5191126" y="747712"/>
            <a:ext cx="1085850"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timestamp</a:t>
            </a:r>
            <a:endParaRPr lang="en-US" sz="2000" i="1" kern="1200">
              <a:solidFill>
                <a:srgbClr val="FFFFFF"/>
              </a:solidFill>
              <a:latin typeface="Neutra Text" pitchFamily="50" charset="0"/>
              <a:ea typeface="+mn-ea"/>
              <a:cs typeface="+mn-cs"/>
            </a:endParaRPr>
          </a:p>
        </p:txBody>
      </p:sp>
      <p:sp>
        <p:nvSpPr>
          <p:cNvPr id="9993" name="TextBox 30"/>
          <p:cNvSpPr txBox="1">
            <a:spLocks noChangeArrowheads="1"/>
          </p:cNvSpPr>
          <p:nvPr/>
        </p:nvSpPr>
        <p:spPr bwMode="auto">
          <a:xfrm rot="-3600000">
            <a:off x="5538788" y="747712"/>
            <a:ext cx="1085850"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history</a:t>
            </a:r>
            <a:endParaRPr lang="en-US" sz="2000" i="1" kern="1200">
              <a:solidFill>
                <a:srgbClr val="FFFFFF"/>
              </a:solidFill>
              <a:latin typeface="Neutra Text" pitchFamily="50" charset="0"/>
              <a:ea typeface="+mn-ea"/>
              <a:cs typeface="+mn-cs"/>
            </a:endParaRPr>
          </a:p>
        </p:txBody>
      </p:sp>
      <p:sp>
        <p:nvSpPr>
          <p:cNvPr id="9994" name="TextBox 31"/>
          <p:cNvSpPr txBox="1">
            <a:spLocks noChangeArrowheads="1"/>
          </p:cNvSpPr>
          <p:nvPr/>
        </p:nvSpPr>
        <p:spPr bwMode="auto">
          <a:xfrm rot="-3600000">
            <a:off x="5933282" y="581819"/>
            <a:ext cx="1468437"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built from scratch</a:t>
            </a:r>
            <a:endParaRPr lang="en-US" sz="2000" i="1" kern="1200">
              <a:solidFill>
                <a:srgbClr val="FFFFFF"/>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394D63"/>
        </a:solidFill>
        <a:effectLst/>
      </p:bgPr>
    </p:bg>
    <p:spTree>
      <p:nvGrpSpPr>
        <p:cNvPr id="1" name=""/>
        <p:cNvGrpSpPr/>
        <p:nvPr/>
      </p:nvGrpSpPr>
      <p:grpSpPr>
        <a:xfrm>
          <a:off x="0" y="0"/>
          <a:ext cx="0" cy="0"/>
          <a:chOff x="0" y="0"/>
          <a:chExt cx="0" cy="0"/>
        </a:xfrm>
      </p:grpSpPr>
      <p:pic>
        <p:nvPicPr>
          <p:cNvPr id="10242" name="Picture 18" descr="graph.png"/>
          <p:cNvPicPr>
            <a:picLocks noChangeAspect="1"/>
          </p:cNvPicPr>
          <p:nvPr/>
        </p:nvPicPr>
        <p:blipFill>
          <a:blip r:embed="rId3"/>
          <a:srcRect/>
          <a:stretch>
            <a:fillRect/>
          </a:stretch>
        </p:blipFill>
        <p:spPr bwMode="auto">
          <a:xfrm>
            <a:off x="4781550" y="1181100"/>
            <a:ext cx="5775325" cy="4133850"/>
          </a:xfrm>
          <a:prstGeom prst="rect">
            <a:avLst/>
          </a:prstGeom>
          <a:noFill/>
          <a:ln w="9525">
            <a:noFill/>
            <a:miter lim="800000"/>
            <a:headEnd/>
            <a:tailEnd/>
          </a:ln>
        </p:spPr>
      </p:pic>
      <p:graphicFrame>
        <p:nvGraphicFramePr>
          <p:cNvPr id="21" name="Content Placeholder 20"/>
          <p:cNvGraphicFramePr>
            <a:graphicFrameLocks noGrp="1"/>
          </p:cNvGraphicFramePr>
          <p:nvPr>
            <p:ph idx="1"/>
          </p:nvPr>
        </p:nvGraphicFramePr>
        <p:xfrm>
          <a:off x="511175" y="1412875"/>
          <a:ext cx="6146800" cy="3645200"/>
        </p:xfrm>
        <a:graphic>
          <a:graphicData uri="http://schemas.openxmlformats.org/drawingml/2006/table">
            <a:tbl>
              <a:tblPr/>
              <a:tblGrid>
                <a:gridCol w="71474"/>
                <a:gridCol w="71474"/>
                <a:gridCol w="157244"/>
                <a:gridCol w="157244"/>
                <a:gridCol w="157244"/>
                <a:gridCol w="157244"/>
                <a:gridCol w="157244"/>
                <a:gridCol w="157244"/>
                <a:gridCol w="71474"/>
                <a:gridCol w="71474"/>
                <a:gridCol w="157244"/>
                <a:gridCol w="157244"/>
                <a:gridCol w="157244"/>
                <a:gridCol w="157244"/>
                <a:gridCol w="157244"/>
                <a:gridCol w="157244"/>
                <a:gridCol w="157244"/>
                <a:gridCol w="71474"/>
                <a:gridCol w="71474"/>
                <a:gridCol w="157244"/>
                <a:gridCol w="157244"/>
                <a:gridCol w="157244"/>
                <a:gridCol w="157244"/>
                <a:gridCol w="157244"/>
                <a:gridCol w="157244"/>
                <a:gridCol w="157244"/>
                <a:gridCol w="71474"/>
                <a:gridCol w="71474"/>
                <a:gridCol w="357372"/>
                <a:gridCol w="357372"/>
                <a:gridCol w="357372"/>
                <a:gridCol w="357372"/>
                <a:gridCol w="357372"/>
                <a:gridCol w="71474"/>
                <a:gridCol w="71474"/>
                <a:gridCol w="357372"/>
                <a:gridCol w="71474"/>
                <a:gridCol w="71474"/>
              </a:tblGrid>
              <a:tr h="182260">
                <a:tc>
                  <a:txBody>
                    <a:bodyPr/>
                    <a:lstStyle/>
                    <a:p>
                      <a:pPr algn="ctr" fontAlgn="b"/>
                      <a:r>
                        <a:rPr lang="en-US" sz="1100" b="0" i="0" u="none" strike="noStrike" dirty="0">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dirty="0">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Arial"/>
                      </a:endParaRPr>
                    </a:p>
                  </a:txBody>
                  <a:tcPr marL="10721" marR="10721" marT="10721" marB="0" anchor="b">
                    <a:lnL>
                      <a:noFill/>
                    </a:lnL>
                    <a:lnR>
                      <a:noFill/>
                    </a:lnR>
                    <a:lnT>
                      <a:noFill/>
                    </a:lnT>
                    <a:lnB>
                      <a:noFill/>
                    </a:lnB>
                  </a:tcPr>
                </a:tc>
                <a:tc>
                  <a:txBody>
                    <a:bodyPr/>
                    <a:lstStyle/>
                    <a:p>
                      <a:pPr algn="l" fontAlgn="b"/>
                      <a:r>
                        <a:rPr lang="en-US" sz="1100" b="0" i="0" u="none" strike="noStrike">
                          <a:latin typeface="Arial"/>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dirty="0">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Neutra Text"/>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r h="182260">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Neutra Text"/>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endParaRPr lang="en-US" sz="1100" b="0" i="0" u="none" strike="noStrike">
                        <a:latin typeface="Wingdings 2"/>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endParaRPr lang="en-US" sz="1100" b="0" i="0" u="none" strike="noStrike">
                        <a:latin typeface="Neutra Text"/>
                      </a:endParaRP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en-US" sz="1100" b="0" i="0" u="none" strike="noStrike">
                          <a:latin typeface="Wingdings 2"/>
                        </a:rPr>
                        <a:t></a:t>
                      </a:r>
                    </a:p>
                  </a:txBody>
                  <a:tcPr marL="10721" marR="10721" marT="10721" marB="0" anchor="b">
                    <a:lnL>
                      <a:noFill/>
                    </a:lnL>
                    <a:lnR>
                      <a:noFill/>
                    </a:lnR>
                    <a:lnT>
                      <a:noFill/>
                    </a:lnT>
                    <a:lnB>
                      <a:noFill/>
                    </a:lnB>
                  </a:tcPr>
                </a:tc>
                <a:tc>
                  <a:txBody>
                    <a:bodyPr/>
                    <a:lstStyle/>
                    <a:p>
                      <a:pPr algn="l" fontAlgn="b"/>
                      <a:r>
                        <a:rPr lang="en-US" sz="1100" b="0" i="0" u="none" strike="noStrike">
                          <a:latin typeface="Wingdings 2"/>
                        </a:rPr>
                        <a:t> </a:t>
                      </a:r>
                    </a:p>
                  </a:txBody>
                  <a:tcPr marL="10721" marR="10721" marT="10721" marB="0" anchor="b">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b"/>
                      <a:endParaRPr lang="en-US" sz="1100" b="0" i="0" u="none" strike="noStrike" dirty="0">
                        <a:latin typeface="Wingdings 2"/>
                      </a:endParaRPr>
                    </a:p>
                  </a:txBody>
                  <a:tcPr marL="10721" marR="10721" marT="10721" marB="0" anchor="b">
                    <a:lnL w="6350" cap="flat" cmpd="sng" algn="ctr">
                      <a:solidFill>
                        <a:srgbClr val="FFFFFF"/>
                      </a:solidFill>
                      <a:prstDash val="solid"/>
                      <a:round/>
                      <a:headEnd type="none" w="med" len="med"/>
                      <a:tailEnd type="none" w="med" len="med"/>
                    </a:lnL>
                    <a:lnR>
                      <a:noFill/>
                    </a:lnR>
                    <a:lnT>
                      <a:noFill/>
                    </a:lnT>
                    <a:lnB>
                      <a:noFill/>
                    </a:lnB>
                  </a:tcPr>
                </a:tc>
              </a:tr>
            </a:tbl>
          </a:graphicData>
        </a:graphic>
      </p:graphicFrame>
      <p:sp>
        <p:nvSpPr>
          <p:cNvPr id="11010" name="TextBox 21"/>
          <p:cNvSpPr txBox="1">
            <a:spLocks noChangeArrowheads="1"/>
          </p:cNvSpPr>
          <p:nvPr/>
        </p:nvSpPr>
        <p:spPr bwMode="auto">
          <a:xfrm>
            <a:off x="590550" y="1047750"/>
            <a:ext cx="10858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Javascript</a:t>
            </a:r>
            <a:endParaRPr lang="en-US" sz="2000" i="1" kern="1200">
              <a:solidFill>
                <a:srgbClr val="FFFFFF"/>
              </a:solidFill>
              <a:latin typeface="Neutra Text" pitchFamily="50" charset="0"/>
              <a:ea typeface="+mn-ea"/>
              <a:cs typeface="+mn-cs"/>
            </a:endParaRPr>
          </a:p>
        </p:txBody>
      </p:sp>
      <p:sp>
        <p:nvSpPr>
          <p:cNvPr id="11011" name="TextBox 22"/>
          <p:cNvSpPr txBox="1">
            <a:spLocks noChangeArrowheads="1"/>
          </p:cNvSpPr>
          <p:nvPr/>
        </p:nvSpPr>
        <p:spPr bwMode="auto">
          <a:xfrm>
            <a:off x="1743075" y="1047750"/>
            <a:ext cx="10858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Backend</a:t>
            </a:r>
            <a:endParaRPr lang="en-US" sz="2000" i="1" kern="1200">
              <a:solidFill>
                <a:srgbClr val="FFFFFF"/>
              </a:solidFill>
              <a:latin typeface="Neutra Text" pitchFamily="50" charset="0"/>
              <a:ea typeface="+mn-ea"/>
              <a:cs typeface="+mn-cs"/>
            </a:endParaRPr>
          </a:p>
        </p:txBody>
      </p:sp>
      <p:sp>
        <p:nvSpPr>
          <p:cNvPr id="11012" name="TextBox 23"/>
          <p:cNvSpPr txBox="1">
            <a:spLocks noChangeArrowheads="1"/>
          </p:cNvSpPr>
          <p:nvPr/>
        </p:nvSpPr>
        <p:spPr bwMode="auto">
          <a:xfrm>
            <a:off x="2981325" y="1047750"/>
            <a:ext cx="10858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AJAX</a:t>
            </a:r>
            <a:endParaRPr lang="en-US" sz="2000" i="1" kern="1200">
              <a:solidFill>
                <a:srgbClr val="FFFFFF"/>
              </a:solidFill>
              <a:latin typeface="Neutra Text" pitchFamily="50" charset="0"/>
              <a:ea typeface="+mn-ea"/>
              <a:cs typeface="+mn-cs"/>
            </a:endParaRPr>
          </a:p>
        </p:txBody>
      </p:sp>
      <p:sp>
        <p:nvSpPr>
          <p:cNvPr id="11013" name="TextBox 24"/>
          <p:cNvSpPr txBox="1">
            <a:spLocks noChangeArrowheads="1"/>
          </p:cNvSpPr>
          <p:nvPr/>
        </p:nvSpPr>
        <p:spPr bwMode="auto">
          <a:xfrm>
            <a:off x="638175" y="739775"/>
            <a:ext cx="333375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Self-Rated Competence</a:t>
            </a:r>
            <a:endParaRPr lang="en-US" sz="2000" i="1" kern="1200">
              <a:solidFill>
                <a:srgbClr val="FFFFFF"/>
              </a:solidFill>
              <a:latin typeface="Neutra Text" pitchFamily="50" charset="0"/>
              <a:ea typeface="+mn-ea"/>
              <a:cs typeface="+mn-cs"/>
            </a:endParaRPr>
          </a:p>
        </p:txBody>
      </p:sp>
      <p:sp>
        <p:nvSpPr>
          <p:cNvPr id="11014" name="TextBox 26"/>
          <p:cNvSpPr txBox="1">
            <a:spLocks noChangeArrowheads="1"/>
          </p:cNvSpPr>
          <p:nvPr/>
        </p:nvSpPr>
        <p:spPr bwMode="auto">
          <a:xfrm rot="-3600000">
            <a:off x="4076701" y="747712"/>
            <a:ext cx="1085850"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username</a:t>
            </a:r>
            <a:endParaRPr lang="en-US" sz="2000" i="1" kern="1200">
              <a:solidFill>
                <a:srgbClr val="FFFFFF"/>
              </a:solidFill>
              <a:latin typeface="Neutra Text" pitchFamily="50" charset="0"/>
              <a:ea typeface="+mn-ea"/>
              <a:cs typeface="+mn-cs"/>
            </a:endParaRPr>
          </a:p>
        </p:txBody>
      </p:sp>
      <p:sp>
        <p:nvSpPr>
          <p:cNvPr id="11015" name="TextBox 27"/>
          <p:cNvSpPr txBox="1">
            <a:spLocks noChangeArrowheads="1"/>
          </p:cNvSpPr>
          <p:nvPr/>
        </p:nvSpPr>
        <p:spPr bwMode="auto">
          <a:xfrm rot="-3600000">
            <a:off x="4329907" y="592931"/>
            <a:ext cx="1443038"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post message</a:t>
            </a:r>
            <a:endParaRPr lang="en-US" sz="2000" i="1" kern="1200">
              <a:solidFill>
                <a:srgbClr val="FFFFFF"/>
              </a:solidFill>
              <a:latin typeface="Neutra Text" pitchFamily="50" charset="0"/>
              <a:ea typeface="+mn-ea"/>
              <a:cs typeface="+mn-cs"/>
            </a:endParaRPr>
          </a:p>
        </p:txBody>
      </p:sp>
      <p:sp>
        <p:nvSpPr>
          <p:cNvPr id="11016" name="TextBox 28"/>
          <p:cNvSpPr txBox="1">
            <a:spLocks noChangeArrowheads="1"/>
          </p:cNvSpPr>
          <p:nvPr/>
        </p:nvSpPr>
        <p:spPr bwMode="auto">
          <a:xfrm rot="-3600000">
            <a:off x="4758531" y="648494"/>
            <a:ext cx="1312863"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AJAX update</a:t>
            </a:r>
            <a:endParaRPr lang="en-US" sz="2000" i="1" kern="1200">
              <a:solidFill>
                <a:srgbClr val="FFFFFF"/>
              </a:solidFill>
              <a:latin typeface="Neutra Text" pitchFamily="50" charset="0"/>
              <a:ea typeface="+mn-ea"/>
              <a:cs typeface="+mn-cs"/>
            </a:endParaRPr>
          </a:p>
        </p:txBody>
      </p:sp>
      <p:sp>
        <p:nvSpPr>
          <p:cNvPr id="11017" name="TextBox 29"/>
          <p:cNvSpPr txBox="1">
            <a:spLocks noChangeArrowheads="1"/>
          </p:cNvSpPr>
          <p:nvPr/>
        </p:nvSpPr>
        <p:spPr bwMode="auto">
          <a:xfrm rot="-3600000">
            <a:off x="5191126" y="747712"/>
            <a:ext cx="1085850"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timestamp</a:t>
            </a:r>
            <a:endParaRPr lang="en-US" sz="2000" i="1" kern="1200">
              <a:solidFill>
                <a:srgbClr val="FFFFFF"/>
              </a:solidFill>
              <a:latin typeface="Neutra Text" pitchFamily="50" charset="0"/>
              <a:ea typeface="+mn-ea"/>
              <a:cs typeface="+mn-cs"/>
            </a:endParaRPr>
          </a:p>
        </p:txBody>
      </p:sp>
      <p:sp>
        <p:nvSpPr>
          <p:cNvPr id="11018" name="TextBox 30"/>
          <p:cNvSpPr txBox="1">
            <a:spLocks noChangeArrowheads="1"/>
          </p:cNvSpPr>
          <p:nvPr/>
        </p:nvSpPr>
        <p:spPr bwMode="auto">
          <a:xfrm rot="-3600000">
            <a:off x="5538788" y="747712"/>
            <a:ext cx="1085850"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history</a:t>
            </a:r>
            <a:endParaRPr lang="en-US" sz="2000" i="1" kern="1200">
              <a:solidFill>
                <a:srgbClr val="FFFFFF"/>
              </a:solidFill>
              <a:latin typeface="Neutra Text" pitchFamily="50" charset="0"/>
              <a:ea typeface="+mn-ea"/>
              <a:cs typeface="+mn-cs"/>
            </a:endParaRPr>
          </a:p>
        </p:txBody>
      </p:sp>
      <p:sp>
        <p:nvSpPr>
          <p:cNvPr id="11019" name="TextBox 31"/>
          <p:cNvSpPr txBox="1">
            <a:spLocks noChangeArrowheads="1"/>
          </p:cNvSpPr>
          <p:nvPr/>
        </p:nvSpPr>
        <p:spPr bwMode="auto">
          <a:xfrm rot="-3600000">
            <a:off x="5933282" y="581819"/>
            <a:ext cx="1468437" cy="30797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400" i="1" kern="1200">
                <a:solidFill>
                  <a:srgbClr val="FFFFFF"/>
                </a:solidFill>
                <a:latin typeface="Neutra Text" pitchFamily="50" charset="0"/>
                <a:ea typeface="+mn-ea"/>
                <a:cs typeface="+mn-cs"/>
              </a:rPr>
              <a:t>built from scratch</a:t>
            </a:r>
            <a:endParaRPr lang="en-US" sz="2000" i="1" kern="1200">
              <a:solidFill>
                <a:srgbClr val="FFFFFF"/>
              </a:solidFill>
              <a:latin typeface="Neutra Text" pitchFamily="50" charset="0"/>
              <a:ea typeface="+mn-ea"/>
              <a:cs typeface="+mn-cs"/>
            </a:endParaRPr>
          </a:p>
        </p:txBody>
      </p:sp>
      <p:sp>
        <p:nvSpPr>
          <p:cNvPr id="11020" name="TextBox 32"/>
          <p:cNvSpPr txBox="1">
            <a:spLocks noChangeArrowheads="1"/>
          </p:cNvSpPr>
          <p:nvPr/>
        </p:nvSpPr>
        <p:spPr bwMode="auto">
          <a:xfrm>
            <a:off x="6657975" y="1047750"/>
            <a:ext cx="1905000" cy="307975"/>
          </a:xfrm>
          <a:prstGeom prst="rect">
            <a:avLst/>
          </a:prstGeom>
          <a:noFill/>
          <a:ln w="9525">
            <a:noFill/>
            <a:miter lim="800000"/>
            <a:headEnd/>
            <a:tailEnd/>
          </a:ln>
        </p:spPr>
        <p:txBody>
          <a:bodyPr>
            <a:spAutoFit/>
          </a:bodyPr>
          <a:lstStyle/>
          <a:p>
            <a:pPr algn="ctr" rtl="0" eaLnBrk="0" fontAlgn="base" hangingPunct="0">
              <a:spcBef>
                <a:spcPct val="50000"/>
              </a:spcBef>
              <a:spcAft>
                <a:spcPct val="0"/>
              </a:spcAft>
            </a:pPr>
            <a:r>
              <a:rPr lang="en-US" sz="1400" i="1" kern="1200">
                <a:solidFill>
                  <a:srgbClr val="FFFFFF"/>
                </a:solidFill>
                <a:latin typeface="Neutra Text" pitchFamily="50" charset="0"/>
                <a:ea typeface="+mn-ea"/>
                <a:cs typeface="+mn-cs"/>
              </a:rPr>
              <a:t>Frequency of Testing</a:t>
            </a:r>
          </a:p>
        </p:txBody>
      </p:sp>
      <p:grpSp>
        <p:nvGrpSpPr>
          <p:cNvPr id="2" name="Group 37"/>
          <p:cNvGrpSpPr>
            <a:grpSpLocks/>
          </p:cNvGrpSpPr>
          <p:nvPr/>
        </p:nvGrpSpPr>
        <p:grpSpPr bwMode="auto">
          <a:xfrm>
            <a:off x="6970713" y="5435600"/>
            <a:ext cx="1924050" cy="277813"/>
            <a:chOff x="6970528" y="5436097"/>
            <a:chExt cx="1924090" cy="276999"/>
          </a:xfrm>
        </p:grpSpPr>
        <p:sp>
          <p:nvSpPr>
            <p:cNvPr id="34" name="Rectangle 33"/>
            <p:cNvSpPr/>
            <p:nvPr/>
          </p:nvSpPr>
          <p:spPr>
            <a:xfrm>
              <a:off x="6970528" y="5531068"/>
              <a:ext cx="214316" cy="120296"/>
            </a:xfrm>
            <a:prstGeom prst="rect">
              <a:avLst/>
            </a:prstGeom>
            <a:solidFill>
              <a:schemeClr val="bg1">
                <a:lumMod val="20000"/>
                <a:lumOff val="8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11039" name="TextBox 34"/>
            <p:cNvSpPr txBox="1">
              <a:spLocks noChangeArrowheads="1"/>
            </p:cNvSpPr>
            <p:nvPr/>
          </p:nvSpPr>
          <p:spPr bwMode="auto">
            <a:xfrm>
              <a:off x="7168088" y="5436097"/>
              <a:ext cx="1726530" cy="276999"/>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200" i="1" kern="1200">
                  <a:solidFill>
                    <a:srgbClr val="FFFFFF"/>
                  </a:solidFill>
                  <a:latin typeface="Neutra Text" pitchFamily="50" charset="0"/>
                  <a:ea typeface="+mn-ea"/>
                  <a:cs typeface="+mn-cs"/>
                </a:rPr>
                <a:t>&lt; 30 seconds</a:t>
              </a:r>
              <a:endParaRPr lang="en-US" sz="3200" i="1" kern="1200">
                <a:solidFill>
                  <a:srgbClr val="FFFFFF"/>
                </a:solidFill>
                <a:latin typeface="Neutra Text" pitchFamily="50" charset="0"/>
                <a:ea typeface="+mn-ea"/>
                <a:cs typeface="+mn-cs"/>
              </a:endParaRPr>
            </a:p>
          </p:txBody>
        </p:sp>
      </p:grpSp>
      <p:grpSp>
        <p:nvGrpSpPr>
          <p:cNvPr id="3" name="Group 40"/>
          <p:cNvGrpSpPr>
            <a:grpSpLocks/>
          </p:cNvGrpSpPr>
          <p:nvPr/>
        </p:nvGrpSpPr>
        <p:grpSpPr bwMode="auto">
          <a:xfrm>
            <a:off x="6970713" y="5651500"/>
            <a:ext cx="1924050" cy="276225"/>
            <a:chOff x="6970528" y="5436097"/>
            <a:chExt cx="1924090" cy="276999"/>
          </a:xfrm>
        </p:grpSpPr>
        <p:sp>
          <p:nvSpPr>
            <p:cNvPr id="42" name="Rectangle 41"/>
            <p:cNvSpPr/>
            <p:nvPr/>
          </p:nvSpPr>
          <p:spPr>
            <a:xfrm>
              <a:off x="6970528" y="5531614"/>
              <a:ext cx="214316" cy="119397"/>
            </a:xfrm>
            <a:prstGeom prst="rect">
              <a:avLst/>
            </a:prstGeom>
            <a:solidFill>
              <a:schemeClr val="bg1">
                <a:lumMod val="40000"/>
                <a:lumOff val="6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11037" name="TextBox 42"/>
            <p:cNvSpPr txBox="1">
              <a:spLocks noChangeArrowheads="1"/>
            </p:cNvSpPr>
            <p:nvPr/>
          </p:nvSpPr>
          <p:spPr bwMode="auto">
            <a:xfrm>
              <a:off x="7168088" y="5436097"/>
              <a:ext cx="1726530" cy="276999"/>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200" i="1" kern="1200">
                  <a:solidFill>
                    <a:srgbClr val="FFFFFF"/>
                  </a:solidFill>
                  <a:latin typeface="Neutra Text" pitchFamily="50" charset="0"/>
                  <a:ea typeface="+mn-ea"/>
                  <a:cs typeface="+mn-cs"/>
                </a:rPr>
                <a:t>30 seconds – 1 minute</a:t>
              </a:r>
              <a:endParaRPr lang="en-US" sz="3200" i="1" kern="1200">
                <a:solidFill>
                  <a:srgbClr val="FFFFFF"/>
                </a:solidFill>
                <a:latin typeface="Neutra Text" pitchFamily="50" charset="0"/>
                <a:ea typeface="+mn-ea"/>
                <a:cs typeface="+mn-cs"/>
              </a:endParaRPr>
            </a:p>
          </p:txBody>
        </p:sp>
      </p:grpSp>
      <p:grpSp>
        <p:nvGrpSpPr>
          <p:cNvPr id="4" name="Group 43"/>
          <p:cNvGrpSpPr>
            <a:grpSpLocks/>
          </p:cNvGrpSpPr>
          <p:nvPr/>
        </p:nvGrpSpPr>
        <p:grpSpPr bwMode="auto">
          <a:xfrm>
            <a:off x="6970713" y="5865813"/>
            <a:ext cx="1924050" cy="276225"/>
            <a:chOff x="6970528" y="5436097"/>
            <a:chExt cx="1924090" cy="276999"/>
          </a:xfrm>
        </p:grpSpPr>
        <p:sp>
          <p:nvSpPr>
            <p:cNvPr id="45" name="Rectangle 44"/>
            <p:cNvSpPr/>
            <p:nvPr/>
          </p:nvSpPr>
          <p:spPr>
            <a:xfrm>
              <a:off x="6970528" y="5531614"/>
              <a:ext cx="214316" cy="119396"/>
            </a:xfrm>
            <a:prstGeom prst="rect">
              <a:avLst/>
            </a:prstGeom>
            <a:solidFill>
              <a:schemeClr val="bg1">
                <a:lumMod val="60000"/>
                <a:lumOff val="4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11035" name="TextBox 45"/>
            <p:cNvSpPr txBox="1">
              <a:spLocks noChangeArrowheads="1"/>
            </p:cNvSpPr>
            <p:nvPr/>
          </p:nvSpPr>
          <p:spPr bwMode="auto">
            <a:xfrm>
              <a:off x="7168088" y="5436097"/>
              <a:ext cx="1726530" cy="276999"/>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200" i="1" kern="1200">
                  <a:solidFill>
                    <a:srgbClr val="FFFFFF"/>
                  </a:solidFill>
                  <a:latin typeface="Neutra Text" pitchFamily="50" charset="0"/>
                  <a:ea typeface="+mn-ea"/>
                  <a:cs typeface="+mn-cs"/>
                </a:rPr>
                <a:t>1 minute – 2 minutes</a:t>
              </a:r>
              <a:endParaRPr lang="en-US" sz="3200" i="1" kern="1200">
                <a:solidFill>
                  <a:srgbClr val="FFFFFF"/>
                </a:solidFill>
                <a:latin typeface="Neutra Text" pitchFamily="50" charset="0"/>
                <a:ea typeface="+mn-ea"/>
                <a:cs typeface="+mn-cs"/>
              </a:endParaRPr>
            </a:p>
          </p:txBody>
        </p:sp>
      </p:grpSp>
      <p:grpSp>
        <p:nvGrpSpPr>
          <p:cNvPr id="5" name="Group 46"/>
          <p:cNvGrpSpPr>
            <a:grpSpLocks/>
          </p:cNvGrpSpPr>
          <p:nvPr/>
        </p:nvGrpSpPr>
        <p:grpSpPr bwMode="auto">
          <a:xfrm>
            <a:off x="6970713" y="6080125"/>
            <a:ext cx="1924050" cy="277813"/>
            <a:chOff x="6970528" y="5436097"/>
            <a:chExt cx="1924090" cy="276999"/>
          </a:xfrm>
        </p:grpSpPr>
        <p:sp>
          <p:nvSpPr>
            <p:cNvPr id="48" name="Rectangle 47"/>
            <p:cNvSpPr/>
            <p:nvPr/>
          </p:nvSpPr>
          <p:spPr>
            <a:xfrm>
              <a:off x="6970528" y="5531068"/>
              <a:ext cx="214316" cy="120296"/>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11033" name="TextBox 48"/>
            <p:cNvSpPr txBox="1">
              <a:spLocks noChangeArrowheads="1"/>
            </p:cNvSpPr>
            <p:nvPr/>
          </p:nvSpPr>
          <p:spPr bwMode="auto">
            <a:xfrm>
              <a:off x="7168088" y="5436097"/>
              <a:ext cx="1726530" cy="276999"/>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200" i="1" kern="1200">
                  <a:solidFill>
                    <a:srgbClr val="FFFFFF"/>
                  </a:solidFill>
                  <a:latin typeface="Neutra Text" pitchFamily="50" charset="0"/>
                  <a:ea typeface="+mn-ea"/>
                  <a:cs typeface="+mn-cs"/>
                </a:rPr>
                <a:t>2 minutes – 5 minutes</a:t>
              </a:r>
            </a:p>
          </p:txBody>
        </p:sp>
      </p:grpSp>
      <p:grpSp>
        <p:nvGrpSpPr>
          <p:cNvPr id="6" name="Group 49"/>
          <p:cNvGrpSpPr>
            <a:grpSpLocks/>
          </p:cNvGrpSpPr>
          <p:nvPr/>
        </p:nvGrpSpPr>
        <p:grpSpPr bwMode="auto">
          <a:xfrm>
            <a:off x="6970713" y="6296025"/>
            <a:ext cx="1924050" cy="277813"/>
            <a:chOff x="6970528" y="5436097"/>
            <a:chExt cx="1924090" cy="276999"/>
          </a:xfrm>
        </p:grpSpPr>
        <p:sp>
          <p:nvSpPr>
            <p:cNvPr id="51" name="Rectangle 50"/>
            <p:cNvSpPr/>
            <p:nvPr/>
          </p:nvSpPr>
          <p:spPr>
            <a:xfrm>
              <a:off x="6970528" y="5531068"/>
              <a:ext cx="214316" cy="120296"/>
            </a:xfrm>
            <a:prstGeom prst="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11031" name="TextBox 51"/>
            <p:cNvSpPr txBox="1">
              <a:spLocks noChangeArrowheads="1"/>
            </p:cNvSpPr>
            <p:nvPr/>
          </p:nvSpPr>
          <p:spPr bwMode="auto">
            <a:xfrm>
              <a:off x="7168088" y="5436097"/>
              <a:ext cx="1726530" cy="276999"/>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200" i="1" kern="1200">
                  <a:solidFill>
                    <a:srgbClr val="FFFFFF"/>
                  </a:solidFill>
                  <a:latin typeface="Neutra Text" pitchFamily="50" charset="0"/>
                  <a:ea typeface="+mn-ea"/>
                  <a:cs typeface="+mn-cs"/>
                </a:rPr>
                <a:t>5 minutes – 10 minutes</a:t>
              </a:r>
              <a:endParaRPr lang="en-US" sz="3200" i="1" kern="1200">
                <a:solidFill>
                  <a:srgbClr val="FFFFFF"/>
                </a:solidFill>
                <a:latin typeface="Neutra Text" pitchFamily="50" charset="0"/>
                <a:ea typeface="+mn-ea"/>
                <a:cs typeface="+mn-cs"/>
              </a:endParaRPr>
            </a:p>
          </p:txBody>
        </p:sp>
      </p:grpSp>
      <p:grpSp>
        <p:nvGrpSpPr>
          <p:cNvPr id="7" name="Group 52"/>
          <p:cNvGrpSpPr>
            <a:grpSpLocks/>
          </p:cNvGrpSpPr>
          <p:nvPr/>
        </p:nvGrpSpPr>
        <p:grpSpPr bwMode="auto">
          <a:xfrm>
            <a:off x="6970713" y="6511925"/>
            <a:ext cx="1924050" cy="276225"/>
            <a:chOff x="6970528" y="5436097"/>
            <a:chExt cx="1924090" cy="276999"/>
          </a:xfrm>
        </p:grpSpPr>
        <p:sp>
          <p:nvSpPr>
            <p:cNvPr id="54" name="Rectangle 53"/>
            <p:cNvSpPr/>
            <p:nvPr/>
          </p:nvSpPr>
          <p:spPr>
            <a:xfrm>
              <a:off x="6970528" y="5531614"/>
              <a:ext cx="214316" cy="119397"/>
            </a:xfrm>
            <a:prstGeom prst="rect">
              <a:avLst/>
            </a:prstGeom>
            <a:solidFill>
              <a:schemeClr val="bg1">
                <a:lumMod val="5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11029" name="TextBox 54"/>
            <p:cNvSpPr txBox="1">
              <a:spLocks noChangeArrowheads="1"/>
            </p:cNvSpPr>
            <p:nvPr/>
          </p:nvSpPr>
          <p:spPr bwMode="auto">
            <a:xfrm>
              <a:off x="7168088" y="5436097"/>
              <a:ext cx="1726530" cy="276999"/>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200" i="1" kern="1200">
                  <a:solidFill>
                    <a:srgbClr val="FFFFFF"/>
                  </a:solidFill>
                  <a:latin typeface="Neutra Text" pitchFamily="50" charset="0"/>
                  <a:ea typeface="+mn-ea"/>
                  <a:cs typeface="+mn-cs"/>
                </a:rPr>
                <a:t>&gt; 10 minutes</a:t>
              </a:r>
              <a:endParaRPr lang="en-US" sz="3200" i="1" kern="1200">
                <a:solidFill>
                  <a:srgbClr val="FFFFFF"/>
                </a:solidFill>
                <a:latin typeface="Neutra Text" pitchFamily="50" charset="0"/>
                <a:ea typeface="+mn-ea"/>
                <a:cs typeface="+mn-cs"/>
              </a:endParaRPr>
            </a:p>
          </p:txBody>
        </p:sp>
      </p:grpSp>
      <p:sp>
        <p:nvSpPr>
          <p:cNvPr id="11027" name="TextBox 55"/>
          <p:cNvSpPr txBox="1">
            <a:spLocks noChangeArrowheads="1"/>
          </p:cNvSpPr>
          <p:nvPr/>
        </p:nvSpPr>
        <p:spPr bwMode="auto">
          <a:xfrm>
            <a:off x="6643688" y="5249863"/>
            <a:ext cx="2238375" cy="276225"/>
          </a:xfrm>
          <a:prstGeom prst="rect">
            <a:avLst/>
          </a:prstGeom>
          <a:noFill/>
          <a:ln w="9525">
            <a:noFill/>
            <a:miter lim="800000"/>
            <a:headEnd/>
            <a:tailEnd/>
          </a:ln>
        </p:spPr>
        <p:txBody>
          <a:bodyPr>
            <a:spAutoFit/>
          </a:bodyPr>
          <a:lstStyle/>
          <a:p>
            <a:pPr algn="l" rtl="0" eaLnBrk="0" fontAlgn="base" hangingPunct="0">
              <a:spcBef>
                <a:spcPct val="50000"/>
              </a:spcBef>
              <a:spcAft>
                <a:spcPct val="0"/>
              </a:spcAft>
            </a:pPr>
            <a:r>
              <a:rPr lang="en-US" sz="1200" i="1" kern="1200">
                <a:solidFill>
                  <a:srgbClr val="FFFFFF"/>
                </a:solidFill>
                <a:latin typeface="Neutra Text" pitchFamily="50" charset="0"/>
                <a:ea typeface="+mn-ea"/>
                <a:cs typeface="+mn-cs"/>
              </a:rPr>
              <a:t>Time between successive tests:</a:t>
            </a:r>
            <a:endParaRPr lang="en-US" sz="3200" i="1" kern="1200">
              <a:solidFill>
                <a:srgbClr val="FFFFFF"/>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700088" y="1181100"/>
            <a:ext cx="7656512" cy="1022350"/>
          </a:xfrm>
        </p:spPr>
        <p:txBody>
          <a:bodyPr/>
          <a:lstStyle/>
          <a:p>
            <a:pPr algn="ctr"/>
            <a:r>
              <a:rPr lang="en-US" sz="4400" b="0" i="1" smtClean="0"/>
              <a:t>It is difficult to build up the mental models necessary to successful leveraging large bodies of existing code </a:t>
            </a: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Mental Models</a:t>
            </a:r>
          </a:p>
        </p:txBody>
      </p:sp>
      <p:sp>
        <p:nvSpPr>
          <p:cNvPr id="11267" name="Content Placeholder 2"/>
          <p:cNvSpPr>
            <a:spLocks noGrp="1"/>
          </p:cNvSpPr>
          <p:nvPr>
            <p:ph idx="1"/>
          </p:nvPr>
        </p:nvSpPr>
        <p:spPr/>
        <p:txBody>
          <a:bodyPr/>
          <a:lstStyle/>
          <a:p>
            <a:r>
              <a:rPr lang="en-US" dirty="0" smtClean="0"/>
              <a:t>“A text processor is a typewriter”</a:t>
            </a:r>
          </a:p>
          <a:p>
            <a:r>
              <a:rPr lang="en-US" dirty="0" smtClean="0"/>
              <a:t>“The models that learners spontaneously form are incomplete, inconsistent, unstable in time, and often rife with superstition” – Olson and Carroll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fade">
                                      <p:cBhvr>
                                        <p:cTn id="7" dur="500"/>
                                        <p:tgtEl>
                                          <p:spTgt spid="11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457200" y="329863"/>
            <a:ext cx="8385175" cy="1022350"/>
          </a:xfrm>
        </p:spPr>
        <p:txBody>
          <a:bodyPr lIns="92075" tIns="46038" rIns="92075" bIns="46038" anchor="ctr"/>
          <a:lstStyle/>
          <a:p>
            <a:pPr eaLnBrk="1" hangingPunct="1"/>
            <a:r>
              <a:rPr lang="en-US" dirty="0" smtClean="0"/>
              <a:t>Notorious Example</a:t>
            </a:r>
          </a:p>
        </p:txBody>
      </p:sp>
      <p:pic>
        <p:nvPicPr>
          <p:cNvPr id="24579" name="Picture 3" descr="palmballot"/>
          <p:cNvPicPr>
            <a:picLocks noChangeAspect="1" noChangeArrowheads="1"/>
          </p:cNvPicPr>
          <p:nvPr/>
        </p:nvPicPr>
        <p:blipFill>
          <a:blip r:embed="rId3"/>
          <a:srcRect/>
          <a:stretch>
            <a:fillRect/>
          </a:stretch>
        </p:blipFill>
        <p:spPr bwMode="auto">
          <a:xfrm>
            <a:off x="1117600" y="1231900"/>
            <a:ext cx="7088188" cy="567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Rot="1" noChangeArrowheads="1"/>
          </p:cNvSpPr>
          <p:nvPr>
            <p:ph type="body" idx="1"/>
          </p:nvPr>
        </p:nvSpPr>
        <p:spPr/>
        <p:txBody>
          <a:bodyPr/>
          <a:lstStyle/>
          <a:p>
            <a:pPr marL="0" indent="0">
              <a:buNone/>
            </a:pPr>
            <a:r>
              <a:rPr lang="en-US" sz="4400" dirty="0" smtClean="0"/>
              <a:t>…is to translate users cognitive capabilities and existing mental models into interfaces that work!</a:t>
            </a:r>
          </a:p>
        </p:txBody>
      </p:sp>
      <p:sp>
        <p:nvSpPr>
          <p:cNvPr id="6" name="Title 5"/>
          <p:cNvSpPr>
            <a:spLocks noGrp="1"/>
          </p:cNvSpPr>
          <p:nvPr>
            <p:ph type="title"/>
          </p:nvPr>
        </p:nvSpPr>
        <p:spPr/>
        <p:txBody>
          <a:bodyPr/>
          <a:lstStyle/>
          <a:p>
            <a:r>
              <a:rPr lang="en-US" dirty="0" smtClean="0"/>
              <a:t>The art in design…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p:txBody>
          <a:bodyPr/>
          <a:lstStyle/>
          <a:p>
            <a:r>
              <a:rPr lang="en-US" smtClean="0"/>
              <a:t>Example (good)</a:t>
            </a:r>
          </a:p>
        </p:txBody>
      </p:sp>
      <p:sp>
        <p:nvSpPr>
          <p:cNvPr id="26627" name="Rectangle 3"/>
          <p:cNvSpPr>
            <a:spLocks noGrp="1" noRot="1" noChangeArrowheads="1"/>
          </p:cNvSpPr>
          <p:nvPr>
            <p:ph type="body" idx="1"/>
          </p:nvPr>
        </p:nvSpPr>
        <p:spPr/>
        <p:txBody>
          <a:bodyPr/>
          <a:lstStyle/>
          <a:p>
            <a:endParaRPr lang="en-US" smtClean="0"/>
          </a:p>
        </p:txBody>
      </p:sp>
      <p:pic>
        <p:nvPicPr>
          <p:cNvPr id="26628" name="Picture 5" descr="seatcont"/>
          <p:cNvPicPr>
            <a:picLocks noChangeAspect="1" noChangeArrowheads="1"/>
          </p:cNvPicPr>
          <p:nvPr/>
        </p:nvPicPr>
        <p:blipFill>
          <a:blip r:embed="rId3"/>
          <a:srcRect/>
          <a:stretch>
            <a:fillRect/>
          </a:stretch>
        </p:blipFill>
        <p:spPr bwMode="auto">
          <a:xfrm>
            <a:off x="1295400" y="2209800"/>
            <a:ext cx="6353175" cy="2857500"/>
          </a:xfrm>
          <a:prstGeom prst="rect">
            <a:avLst/>
          </a:prstGeom>
          <a:noFill/>
          <a:ln w="9525">
            <a:noFill/>
            <a:miter lim="800000"/>
            <a:headEnd/>
            <a:tailEnd/>
          </a:ln>
        </p:spPr>
      </p:pic>
      <p:sp>
        <p:nvSpPr>
          <p:cNvPr id="26629" name="Text Box 6"/>
          <p:cNvSpPr txBox="1">
            <a:spLocks noChangeArrowheads="1"/>
          </p:cNvSpPr>
          <p:nvPr/>
        </p:nvSpPr>
        <p:spPr bwMode="auto">
          <a:xfrm>
            <a:off x="457200" y="6564313"/>
            <a:ext cx="3054350" cy="22860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900" kern="1200" baseline="-25000">
                <a:solidFill>
                  <a:srgbClr val="FFFFFF"/>
                </a:solidFill>
                <a:latin typeface="Neutra Text" pitchFamily="50" charset="0"/>
                <a:ea typeface="+mn-ea"/>
                <a:cs typeface="+mn-cs"/>
              </a:rPr>
              <a:t>Source: http://www.lilviv.com/motoring/cars/s500/seatcont.jpg</a:t>
            </a:r>
          </a:p>
        </p:txBody>
      </p:sp>
      <p:sp>
        <p:nvSpPr>
          <p:cNvPr id="26630" name="Text Box 7"/>
          <p:cNvSpPr txBox="1">
            <a:spLocks noChangeArrowheads="1"/>
          </p:cNvSpPr>
          <p:nvPr/>
        </p:nvSpPr>
        <p:spPr bwMode="auto">
          <a:xfrm>
            <a:off x="2514600" y="5410200"/>
            <a:ext cx="4514850" cy="45720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3200" kern="1200" baseline="-25000">
                <a:solidFill>
                  <a:srgbClr val="FFFFFF"/>
                </a:solidFill>
                <a:latin typeface="Neutra Text" pitchFamily="50" charset="0"/>
                <a:ea typeface="+mn-ea"/>
                <a:cs typeface="+mn-cs"/>
              </a:rPr>
              <a:t>Mercedes S500 Car Seat Controller</a:t>
            </a:r>
          </a:p>
        </p:txBody>
      </p:sp>
      <p:sp>
        <p:nvSpPr>
          <p:cNvPr id="26631" name="AutoShape 8"/>
          <p:cNvSpPr>
            <a:spLocks noChangeArrowheads="1"/>
          </p:cNvSpPr>
          <p:nvPr/>
        </p:nvSpPr>
        <p:spPr bwMode="auto">
          <a:xfrm>
            <a:off x="3352800" y="1905000"/>
            <a:ext cx="2514600" cy="3429000"/>
          </a:xfrm>
          <a:prstGeom prst="roundRect">
            <a:avLst>
              <a:gd name="adj" fmla="val 4926"/>
            </a:avLst>
          </a:prstGeom>
          <a:noFill/>
          <a:ln w="28575">
            <a:solidFill>
              <a:schemeClr val="tx1"/>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smtClean="0"/>
          </a:p>
        </p:txBody>
      </p:sp>
      <p:pic>
        <p:nvPicPr>
          <p:cNvPr id="4" name="drupal.wmv">
            <a:hlinkClick r:id="" action="ppaction://media"/>
          </p:cNvPr>
          <p:cNvPicPr>
            <a:picLocks noGrp="1" noRot="1" noChangeAspect="1"/>
          </p:cNvPicPr>
          <p:nvPr>
            <p:ph idx="1"/>
            <a:videoFile r:link="rId1"/>
          </p:nvPr>
        </p:nvPicPr>
        <p:blipFill>
          <a:blip r:embed="rId3"/>
          <a:srcRect/>
          <a:stretch>
            <a:fillRect/>
          </a:stretch>
        </p:blipFill>
        <p:spPr>
          <a:xfrm>
            <a:off x="0" y="0"/>
            <a:ext cx="9144000" cy="6858000"/>
          </a:xfrm>
        </p:spPr>
      </p:pic>
    </p:spTree>
  </p:cSld>
  <p:clrMapOvr>
    <a:masterClrMapping/>
  </p:clrMapOvr>
  <p:transition>
    <p:fade/>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164429447_3196d50104_b"/>
          <p:cNvPicPr>
            <a:picLocks noChangeAspect="1" noChangeArrowheads="1"/>
          </p:cNvPicPr>
          <p:nvPr/>
        </p:nvPicPr>
        <p:blipFill>
          <a:blip r:embed="rId3"/>
          <a:srcRect/>
          <a:stretch>
            <a:fillRect/>
          </a:stretch>
        </p:blipFill>
        <p:spPr bwMode="auto">
          <a:xfrm>
            <a:off x="0" y="0"/>
            <a:ext cx="9144000" cy="7024688"/>
          </a:xfrm>
          <a:prstGeom prst="rect">
            <a:avLst/>
          </a:prstGeom>
          <a:noFill/>
          <a:ln w="9525">
            <a:noFill/>
            <a:miter lim="800000"/>
            <a:headEnd/>
            <a:tailEnd/>
          </a:ln>
        </p:spPr>
      </p:pic>
      <p:sp>
        <p:nvSpPr>
          <p:cNvPr id="28675"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algn="l" rtl="0" eaLnBrk="0" fontAlgn="base" hangingPunct="0">
              <a:spcBef>
                <a:spcPct val="0"/>
              </a:spcBef>
              <a:spcAft>
                <a:spcPct val="0"/>
              </a:spcAft>
            </a:pPr>
            <a:endParaRPr lang="en-US" b="1" kern="1200">
              <a:solidFill>
                <a:srgbClr val="FFFFFF"/>
              </a:solidFill>
              <a:latin typeface="Neutra Text" pitchFamily="50" charset="0"/>
              <a:ea typeface="+mn-ea"/>
              <a:cs typeface="+mn-cs"/>
            </a:endParaRPr>
          </a:p>
        </p:txBody>
      </p:sp>
      <p:sp>
        <p:nvSpPr>
          <p:cNvPr id="28676"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algn="l" rtl="0" eaLnBrk="0" fontAlgn="base" hangingPunct="0">
              <a:spcBef>
                <a:spcPct val="0"/>
              </a:spcBef>
              <a:spcAft>
                <a:spcPct val="0"/>
              </a:spcAft>
            </a:pPr>
            <a:endParaRPr lang="en-US" b="1" kern="1200">
              <a:solidFill>
                <a:srgbClr val="FFFFFF"/>
              </a:solidFill>
              <a:latin typeface="Neutra Text" pitchFamily="50" charset="0"/>
              <a:ea typeface="+mn-ea"/>
              <a:cs typeface="+mn-cs"/>
            </a:endParaRPr>
          </a:p>
        </p:txBody>
      </p:sp>
      <p:sp>
        <p:nvSpPr>
          <p:cNvPr id="28677"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algn="l" rtl="0" eaLnBrk="0" fontAlgn="base" hangingPunct="0">
              <a:spcBef>
                <a:spcPct val="0"/>
              </a:spcBef>
              <a:spcAft>
                <a:spcPct val="0"/>
              </a:spcAft>
            </a:pPr>
            <a:endParaRPr lang="en-US" b="1" kern="1200">
              <a:solidFill>
                <a:srgbClr val="FFFFFF"/>
              </a:solidFill>
              <a:latin typeface="Neutra Text" pitchFamily="50" charset="0"/>
              <a:ea typeface="+mn-ea"/>
              <a:cs typeface="+mn-cs"/>
            </a:endParaRPr>
          </a:p>
        </p:txBody>
      </p:sp>
      <p:sp>
        <p:nvSpPr>
          <p:cNvPr id="28678"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algn="l" rtl="0" eaLnBrk="0" fontAlgn="base" hangingPunct="0">
              <a:spcBef>
                <a:spcPct val="0"/>
              </a:spcBef>
              <a:spcAft>
                <a:spcPct val="0"/>
              </a:spcAft>
            </a:pPr>
            <a:endParaRPr lang="en-US" b="1" kern="1200">
              <a:solidFill>
                <a:srgbClr val="FFFFFF"/>
              </a:solidFill>
              <a:latin typeface="Neutra Text" pitchFamily="50" charset="0"/>
              <a:ea typeface="+mn-ea"/>
              <a:cs typeface="+mn-cs"/>
            </a:endParaRPr>
          </a:p>
        </p:txBody>
      </p:sp>
      <p:sp>
        <p:nvSpPr>
          <p:cNvPr id="28679" name="AutoShape 7"/>
          <p:cNvSpPr>
            <a:spLocks noChangeArrowheads="1"/>
          </p:cNvSpPr>
          <p:nvPr/>
        </p:nvSpPr>
        <p:spPr bwMode="auto">
          <a:xfrm>
            <a:off x="-228600" y="152400"/>
            <a:ext cx="2971800" cy="979488"/>
          </a:xfrm>
          <a:prstGeom prst="roundRect">
            <a:avLst>
              <a:gd name="adj" fmla="val 16667"/>
            </a:avLst>
          </a:prstGeom>
          <a:solidFill>
            <a:srgbClr val="3A4D62">
              <a:alpha val="79999"/>
            </a:srgbClr>
          </a:solidFill>
          <a:ln w="9525" algn="ctr">
            <a:noFill/>
            <a:round/>
            <a:headEnd/>
            <a:tailEnd/>
          </a:ln>
        </p:spPr>
        <p:txBody>
          <a:bodyPr wrap="none" anchor="ctr"/>
          <a:lstStyle/>
          <a:p>
            <a:pPr algn="l" rtl="0" eaLnBrk="0" fontAlgn="base" hangingPunct="0">
              <a:spcBef>
                <a:spcPct val="0"/>
              </a:spcBef>
              <a:spcAft>
                <a:spcPct val="0"/>
              </a:spcAft>
            </a:pPr>
            <a:endParaRPr lang="en-US" b="1" kern="1200">
              <a:solidFill>
                <a:srgbClr val="FFFFFF"/>
              </a:solidFill>
              <a:latin typeface="Neutra Text" pitchFamily="50" charset="0"/>
              <a:ea typeface="+mn-ea"/>
              <a:cs typeface="+mn-cs"/>
            </a:endParaRPr>
          </a:p>
        </p:txBody>
      </p:sp>
      <p:sp>
        <p:nvSpPr>
          <p:cNvPr id="28680" name="Rectangle 8"/>
          <p:cNvSpPr>
            <a:spLocks noGrp="1" noRot="1" noChangeArrowheads="1"/>
          </p:cNvSpPr>
          <p:nvPr>
            <p:ph type="title"/>
          </p:nvPr>
        </p:nvSpPr>
        <p:spPr>
          <a:xfrm>
            <a:off x="-38100" y="261938"/>
            <a:ext cx="8385175" cy="1022350"/>
          </a:xfrm>
        </p:spPr>
        <p:txBody>
          <a:bodyPr/>
          <a:lstStyle/>
          <a:p>
            <a:pPr eaLnBrk="1" hangingPunct="1"/>
            <a:r>
              <a:rPr lang="en-US" altLang="ko-KR" smtClean="0">
                <a:ea typeface="굴림"/>
                <a:cs typeface="굴림"/>
              </a:rPr>
              <a:t>Invisibility</a:t>
            </a:r>
          </a:p>
        </p:txBody>
      </p:sp>
      <p:sp>
        <p:nvSpPr>
          <p:cNvPr id="28681" name="Text Box 9"/>
          <p:cNvSpPr txBox="1">
            <a:spLocks noChangeArrowheads="1"/>
          </p:cNvSpPr>
          <p:nvPr/>
        </p:nvSpPr>
        <p:spPr bwMode="auto">
          <a:xfrm>
            <a:off x="-17463" y="76200"/>
            <a:ext cx="1038226" cy="366713"/>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kern="1200">
                <a:solidFill>
                  <a:srgbClr val="FFFFFF"/>
                </a:solidFill>
                <a:latin typeface="Neutra Text SC" pitchFamily="50" charset="0"/>
                <a:ea typeface="+mn-ea"/>
                <a:cs typeface="+mn-cs"/>
              </a:rPr>
              <a:t>visibility</a:t>
            </a: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00088" y="1181100"/>
            <a:ext cx="7656512" cy="1022350"/>
          </a:xfrm>
        </p:spPr>
        <p:txBody>
          <a:bodyPr/>
          <a:lstStyle/>
          <a:p>
            <a:pPr algn="ctr"/>
            <a:r>
              <a:rPr lang="en-US" sz="4400" b="0" i="1" dirty="0" smtClean="0"/>
              <a:t>Programmers forage for code</a:t>
            </a:r>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6"/>
          <p:cNvSpPr>
            <a:spLocks noChangeArrowheads="1"/>
          </p:cNvSpPr>
          <p:nvPr/>
        </p:nvSpPr>
        <p:spPr bwMode="auto">
          <a:xfrm>
            <a:off x="457200" y="1295400"/>
            <a:ext cx="8077200" cy="4724400"/>
          </a:xfrm>
          <a:prstGeom prst="rect">
            <a:avLst/>
          </a:prstGeom>
          <a:solidFill>
            <a:schemeClr val="bg1"/>
          </a:solidFill>
          <a:ln w="9525">
            <a:solidFill>
              <a:schemeClr val="tx1"/>
            </a:solidFill>
            <a:miter lim="800000"/>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23556" name="Rectangle 37"/>
          <p:cNvSpPr>
            <a:spLocks noChangeArrowheads="1"/>
          </p:cNvSpPr>
          <p:nvPr/>
        </p:nvSpPr>
        <p:spPr bwMode="auto">
          <a:xfrm>
            <a:off x="457200" y="2667000"/>
            <a:ext cx="8064500" cy="1133475"/>
          </a:xfrm>
          <a:prstGeom prst="rect">
            <a:avLst/>
          </a:prstGeom>
          <a:solidFill>
            <a:srgbClr val="C00000"/>
          </a:solidFill>
          <a:ln w="12700">
            <a:noFill/>
            <a:miter lim="800000"/>
            <a:headEnd/>
            <a:tailEnd/>
          </a:ln>
        </p:spPr>
        <p:txBody>
          <a:bodyPr wrap="none" anchor="ctr"/>
          <a:lstStyle/>
          <a:p>
            <a:pPr algn="ctr" rtl="0" eaLnBrk="0" fontAlgn="base" hangingPunct="0">
              <a:spcBef>
                <a:spcPct val="0"/>
              </a:spcBef>
              <a:spcAft>
                <a:spcPct val="0"/>
              </a:spcAft>
            </a:pPr>
            <a:endParaRPr lang="en-US" sz="3200" kern="1200" baseline="-25000">
              <a:solidFill>
                <a:srgbClr val="FFFFFF"/>
              </a:solidFill>
              <a:latin typeface="Arial" pitchFamily="34" charset="0"/>
              <a:ea typeface="+mn-ea"/>
              <a:cs typeface="+mn-cs"/>
            </a:endParaRPr>
          </a:p>
        </p:txBody>
      </p:sp>
      <p:sp>
        <p:nvSpPr>
          <p:cNvPr id="23557" name="Line 38"/>
          <p:cNvSpPr>
            <a:spLocks noChangeShapeType="1"/>
          </p:cNvSpPr>
          <p:nvPr/>
        </p:nvSpPr>
        <p:spPr bwMode="auto">
          <a:xfrm>
            <a:off x="457200" y="2667000"/>
            <a:ext cx="8077200" cy="0"/>
          </a:xfrm>
          <a:prstGeom prst="line">
            <a:avLst/>
          </a:prstGeom>
          <a:noFill/>
          <a:ln w="12700">
            <a:solidFill>
              <a:schemeClr val="tx1"/>
            </a:solidFill>
            <a:round/>
            <a:headEnd/>
            <a:tailEnd/>
          </a:ln>
        </p:spPr>
        <p:txBody>
          <a:bodyP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23558" name="Line 39"/>
          <p:cNvSpPr>
            <a:spLocks noChangeShapeType="1"/>
          </p:cNvSpPr>
          <p:nvPr/>
        </p:nvSpPr>
        <p:spPr bwMode="auto">
          <a:xfrm>
            <a:off x="457200" y="3810000"/>
            <a:ext cx="8077200" cy="0"/>
          </a:xfrm>
          <a:prstGeom prst="line">
            <a:avLst/>
          </a:prstGeom>
          <a:noFill/>
          <a:ln w="12700">
            <a:solidFill>
              <a:schemeClr val="tx1"/>
            </a:solidFill>
            <a:round/>
            <a:headEnd/>
            <a:tailEnd/>
          </a:ln>
        </p:spPr>
        <p:txBody>
          <a:bodyP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23559" name="Line 40"/>
          <p:cNvSpPr>
            <a:spLocks noChangeShapeType="1"/>
          </p:cNvSpPr>
          <p:nvPr/>
        </p:nvSpPr>
        <p:spPr bwMode="auto">
          <a:xfrm>
            <a:off x="3733800" y="1295400"/>
            <a:ext cx="0" cy="4724400"/>
          </a:xfrm>
          <a:prstGeom prst="line">
            <a:avLst/>
          </a:prstGeom>
          <a:noFill/>
          <a:ln w="12700">
            <a:solidFill>
              <a:schemeClr val="tx1"/>
            </a:solidFill>
            <a:round/>
            <a:headEnd/>
            <a:tailEnd/>
          </a:ln>
        </p:spPr>
        <p:txBody>
          <a:bodyP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23560" name="Text Box 41"/>
          <p:cNvSpPr txBox="1">
            <a:spLocks noChangeArrowheads="1"/>
          </p:cNvSpPr>
          <p:nvPr/>
        </p:nvSpPr>
        <p:spPr bwMode="auto">
          <a:xfrm>
            <a:off x="685800" y="3886200"/>
            <a:ext cx="184150" cy="396875"/>
          </a:xfrm>
          <a:prstGeom prst="rect">
            <a:avLst/>
          </a:prstGeom>
          <a:noFill/>
          <a:ln w="12700">
            <a:noFill/>
            <a:miter lim="800000"/>
            <a:headEnd/>
            <a:tailEnd/>
          </a:ln>
        </p:spPr>
        <p:txBody>
          <a:bodyPr wrap="none">
            <a:spAutoFit/>
          </a:bodyPr>
          <a:lstStyle/>
          <a:p>
            <a:pPr algn="l" rtl="0" eaLnBrk="0" fontAlgn="base" hangingPunct="0">
              <a:spcBef>
                <a:spcPct val="0"/>
              </a:spcBef>
              <a:spcAft>
                <a:spcPct val="0"/>
              </a:spcAft>
            </a:pPr>
            <a:endParaRPr lang="en-US" sz="2000" kern="1200" baseline="-25000">
              <a:solidFill>
                <a:srgbClr val="FFFFFF"/>
              </a:solidFill>
              <a:latin typeface="Arial" pitchFamily="34" charset="0"/>
              <a:ea typeface="+mn-ea"/>
              <a:cs typeface="+mn-cs"/>
            </a:endParaRPr>
          </a:p>
        </p:txBody>
      </p:sp>
      <p:sp>
        <p:nvSpPr>
          <p:cNvPr id="23561" name="Text Box 42"/>
          <p:cNvSpPr txBox="1">
            <a:spLocks noChangeArrowheads="1"/>
          </p:cNvSpPr>
          <p:nvPr/>
        </p:nvSpPr>
        <p:spPr bwMode="auto">
          <a:xfrm>
            <a:off x="381000" y="1447800"/>
            <a:ext cx="6705600" cy="4533900"/>
          </a:xfrm>
          <a:prstGeom prst="rect">
            <a:avLst/>
          </a:prstGeom>
          <a:noFill/>
          <a:ln w="12700">
            <a:noFill/>
            <a:miter lim="800000"/>
            <a:headEnd/>
            <a:tailEnd/>
          </a:ln>
        </p:spPr>
        <p:txBody>
          <a:bodyPr>
            <a:spAutoFit/>
          </a:bodyPr>
          <a:lstStyle/>
          <a:p>
            <a:pPr algn="l" rtl="0" eaLnBrk="0" fontAlgn="base" hangingPunct="0">
              <a:lnSpc>
                <a:spcPct val="120000"/>
              </a:lnSpc>
              <a:spcBef>
                <a:spcPct val="10000"/>
              </a:spcBef>
              <a:spcAft>
                <a:spcPct val="0"/>
              </a:spcAft>
              <a:tabLst>
                <a:tab pos="1604963" algn="l"/>
                <a:tab pos="2062163" algn="l"/>
                <a:tab pos="3371850" algn="l"/>
              </a:tabLst>
            </a:pPr>
            <a:r>
              <a:rPr lang="en-US" sz="2000" kern="1200" baseline="-25000">
                <a:solidFill>
                  <a:srgbClr val="FFFFFF"/>
                </a:solidFill>
                <a:latin typeface="Arial" pitchFamily="34" charset="0"/>
                <a:ea typeface="+mn-ea"/>
                <a:cs typeface="+mn-cs"/>
              </a:rPr>
              <a:t>10</a:t>
            </a:r>
            <a:r>
              <a:rPr lang="en-US" sz="2000" kern="1200" baseline="30000">
                <a:solidFill>
                  <a:srgbClr val="FFFFFF"/>
                </a:solidFill>
                <a:latin typeface="Arial" pitchFamily="34" charset="0"/>
                <a:ea typeface="+mn-ea"/>
                <a:cs typeface="+mn-cs"/>
              </a:rPr>
              <a:t>7 </a:t>
            </a:r>
            <a:r>
              <a:rPr lang="en-US" sz="2000" kern="1200" baseline="-25000">
                <a:solidFill>
                  <a:srgbClr val="FFFFFF"/>
                </a:solidFill>
                <a:latin typeface="Arial" pitchFamily="34" charset="0"/>
                <a:ea typeface="+mn-ea"/>
                <a:cs typeface="+mn-cs"/>
              </a:rPr>
              <a:t>(months)	SOCIAL	Social Behavior</a:t>
            </a:r>
          </a:p>
          <a:p>
            <a:pPr algn="l" rtl="0" eaLnBrk="0" fontAlgn="base" hangingPunct="0">
              <a:lnSpc>
                <a:spcPct val="120000"/>
              </a:lnSpc>
              <a:spcBef>
                <a:spcPct val="10000"/>
              </a:spcBef>
              <a:spcAft>
                <a:spcPct val="0"/>
              </a:spcAft>
              <a:tabLst>
                <a:tab pos="1604963" algn="l"/>
                <a:tab pos="2062163" algn="l"/>
                <a:tab pos="3371850" algn="l"/>
              </a:tabLst>
            </a:pPr>
            <a:r>
              <a:rPr lang="en-US" sz="2000" kern="1200" baseline="-25000">
                <a:solidFill>
                  <a:srgbClr val="FFFFFF"/>
                </a:solidFill>
                <a:latin typeface="Arial" pitchFamily="34" charset="0"/>
                <a:ea typeface="+mn-ea"/>
                <a:cs typeface="+mn-cs"/>
              </a:rPr>
              <a:t>10</a:t>
            </a:r>
            <a:r>
              <a:rPr lang="en-US" sz="2000" kern="1200" baseline="30000">
                <a:solidFill>
                  <a:srgbClr val="FFFFFF"/>
                </a:solidFill>
                <a:latin typeface="Arial" pitchFamily="34" charset="0"/>
                <a:ea typeface="+mn-ea"/>
                <a:cs typeface="+mn-cs"/>
              </a:rPr>
              <a:t>6 </a:t>
            </a:r>
            <a:r>
              <a:rPr lang="en-US" sz="2000" kern="1200" baseline="-25000">
                <a:solidFill>
                  <a:srgbClr val="FFFFFF"/>
                </a:solidFill>
                <a:latin typeface="Arial" pitchFamily="34" charset="0"/>
                <a:ea typeface="+mn-ea"/>
                <a:cs typeface="+mn-cs"/>
              </a:rPr>
              <a:t>(weeks)</a:t>
            </a:r>
          </a:p>
          <a:p>
            <a:pPr algn="l" rtl="0" eaLnBrk="0" fontAlgn="base" hangingPunct="0">
              <a:lnSpc>
                <a:spcPct val="120000"/>
              </a:lnSpc>
              <a:spcBef>
                <a:spcPct val="10000"/>
              </a:spcBef>
              <a:spcAft>
                <a:spcPct val="0"/>
              </a:spcAft>
              <a:tabLst>
                <a:tab pos="1604963" algn="l"/>
                <a:tab pos="2062163" algn="l"/>
                <a:tab pos="3371850" algn="l"/>
              </a:tabLst>
            </a:pPr>
            <a:r>
              <a:rPr lang="en-US" sz="2000" kern="1200" baseline="-25000">
                <a:solidFill>
                  <a:srgbClr val="FFFFFF"/>
                </a:solidFill>
                <a:latin typeface="Arial" pitchFamily="34" charset="0"/>
                <a:ea typeface="+mn-ea"/>
                <a:cs typeface="+mn-cs"/>
              </a:rPr>
              <a:t>10</a:t>
            </a:r>
            <a:r>
              <a:rPr lang="en-US" sz="2000" kern="1200" baseline="30000">
                <a:solidFill>
                  <a:srgbClr val="FFFFFF"/>
                </a:solidFill>
                <a:latin typeface="Arial" pitchFamily="34" charset="0"/>
                <a:ea typeface="+mn-ea"/>
                <a:cs typeface="+mn-cs"/>
              </a:rPr>
              <a:t>5 </a:t>
            </a:r>
            <a:r>
              <a:rPr lang="en-US" sz="2000" kern="1200" baseline="-25000">
                <a:solidFill>
                  <a:srgbClr val="FFFFFF"/>
                </a:solidFill>
                <a:latin typeface="Arial" pitchFamily="34" charset="0"/>
                <a:ea typeface="+mn-ea"/>
                <a:cs typeface="+mn-cs"/>
              </a:rPr>
              <a:t>(days)	</a:t>
            </a:r>
            <a:endParaRPr lang="en-US" sz="3200" kern="1200" baseline="-25000">
              <a:solidFill>
                <a:srgbClr val="FFFFFF"/>
              </a:solidFill>
              <a:latin typeface="Arial" pitchFamily="34" charset="0"/>
              <a:ea typeface="+mn-ea"/>
              <a:cs typeface="+mn-cs"/>
            </a:endParaRPr>
          </a:p>
          <a:p>
            <a:pPr algn="l" rtl="0" eaLnBrk="0" fontAlgn="base" hangingPunct="0">
              <a:lnSpc>
                <a:spcPct val="120000"/>
              </a:lnSpc>
              <a:spcBef>
                <a:spcPct val="10000"/>
              </a:spcBef>
              <a:spcAft>
                <a:spcPct val="0"/>
              </a:spcAft>
              <a:tabLst>
                <a:tab pos="1604963" algn="l"/>
                <a:tab pos="2062163" algn="l"/>
                <a:tab pos="3371850" algn="l"/>
              </a:tabLst>
            </a:pPr>
            <a:r>
              <a:rPr lang="en-US" sz="2000" kern="1200" baseline="-25000">
                <a:solidFill>
                  <a:srgbClr val="FFFFFF"/>
                </a:solidFill>
                <a:latin typeface="Arial" pitchFamily="34" charset="0"/>
                <a:ea typeface="+mn-ea"/>
                <a:cs typeface="+mn-cs"/>
              </a:rPr>
              <a:t>10</a:t>
            </a:r>
            <a:r>
              <a:rPr lang="en-US" sz="2000" kern="1200" baseline="30000">
                <a:solidFill>
                  <a:srgbClr val="FFFFFF"/>
                </a:solidFill>
                <a:latin typeface="Arial" pitchFamily="34" charset="0"/>
                <a:ea typeface="+mn-ea"/>
                <a:cs typeface="+mn-cs"/>
              </a:rPr>
              <a:t>4 </a:t>
            </a:r>
            <a:r>
              <a:rPr lang="en-US" sz="2000" kern="1200" baseline="-25000">
                <a:solidFill>
                  <a:srgbClr val="FFFFFF"/>
                </a:solidFill>
                <a:latin typeface="Arial" pitchFamily="34" charset="0"/>
                <a:ea typeface="+mn-ea"/>
                <a:cs typeface="+mn-cs"/>
              </a:rPr>
              <a:t>(hours)	RATIONAL</a:t>
            </a:r>
            <a:r>
              <a:rPr lang="en-US" sz="3200" kern="1200" baseline="-25000">
                <a:solidFill>
                  <a:srgbClr val="FFFFFF"/>
                </a:solidFill>
                <a:latin typeface="Arial" pitchFamily="34" charset="0"/>
                <a:ea typeface="+mn-ea"/>
                <a:cs typeface="+mn-cs"/>
              </a:rPr>
              <a:t>	Adaptive Behavior	</a:t>
            </a:r>
            <a:endParaRPr lang="en-US" sz="1600" kern="1200" baseline="-25000">
              <a:solidFill>
                <a:srgbClr val="FFFFFF"/>
              </a:solidFill>
              <a:latin typeface="Arial" pitchFamily="34" charset="0"/>
              <a:ea typeface="+mn-ea"/>
              <a:cs typeface="+mn-cs"/>
            </a:endParaRPr>
          </a:p>
          <a:p>
            <a:pPr algn="l" rtl="0" eaLnBrk="0" fontAlgn="base" hangingPunct="0">
              <a:lnSpc>
                <a:spcPct val="120000"/>
              </a:lnSpc>
              <a:spcBef>
                <a:spcPct val="10000"/>
              </a:spcBef>
              <a:spcAft>
                <a:spcPct val="0"/>
              </a:spcAft>
              <a:tabLst>
                <a:tab pos="1604963" algn="l"/>
                <a:tab pos="2062163" algn="l"/>
                <a:tab pos="3371850" algn="l"/>
              </a:tabLst>
            </a:pPr>
            <a:r>
              <a:rPr lang="en-US" sz="2000" kern="1200" baseline="-25000">
                <a:solidFill>
                  <a:srgbClr val="FFFFFF"/>
                </a:solidFill>
                <a:latin typeface="Arial" pitchFamily="34" charset="0"/>
                <a:ea typeface="+mn-ea"/>
                <a:cs typeface="+mn-cs"/>
              </a:rPr>
              <a:t>10</a:t>
            </a:r>
            <a:r>
              <a:rPr lang="en-US" sz="2000" kern="1200" baseline="30000">
                <a:solidFill>
                  <a:srgbClr val="FFFFFF"/>
                </a:solidFill>
                <a:latin typeface="Arial" pitchFamily="34" charset="0"/>
                <a:ea typeface="+mn-ea"/>
                <a:cs typeface="+mn-cs"/>
              </a:rPr>
              <a:t>3 </a:t>
            </a:r>
            <a:r>
              <a:rPr lang="en-US" sz="2000" kern="1200" baseline="-25000">
                <a:solidFill>
                  <a:srgbClr val="FFFFFF"/>
                </a:solidFill>
                <a:latin typeface="Arial" pitchFamily="34" charset="0"/>
                <a:ea typeface="+mn-ea"/>
                <a:cs typeface="+mn-cs"/>
              </a:rPr>
              <a:t>	</a:t>
            </a:r>
            <a:r>
              <a:rPr lang="en-US" sz="3200" kern="1200" baseline="-25000">
                <a:solidFill>
                  <a:srgbClr val="FFFFFF"/>
                </a:solidFill>
                <a:latin typeface="Arial" pitchFamily="34" charset="0"/>
                <a:ea typeface="+mn-ea"/>
                <a:cs typeface="+mn-cs"/>
              </a:rPr>
              <a:t>	 	</a:t>
            </a:r>
            <a:endParaRPr lang="en-US" sz="1600" kern="1200" baseline="-25000">
              <a:solidFill>
                <a:srgbClr val="FFFFFF"/>
              </a:solidFill>
              <a:latin typeface="Arial" pitchFamily="34" charset="0"/>
              <a:ea typeface="+mn-ea"/>
              <a:cs typeface="+mn-cs"/>
            </a:endParaRPr>
          </a:p>
          <a:p>
            <a:pPr algn="l" rtl="0" eaLnBrk="0" fontAlgn="base" hangingPunct="0">
              <a:lnSpc>
                <a:spcPct val="120000"/>
              </a:lnSpc>
              <a:spcBef>
                <a:spcPct val="10000"/>
              </a:spcBef>
              <a:spcAft>
                <a:spcPct val="0"/>
              </a:spcAft>
              <a:tabLst>
                <a:tab pos="1604963" algn="l"/>
                <a:tab pos="2062163" algn="l"/>
                <a:tab pos="3371850" algn="l"/>
              </a:tabLst>
            </a:pPr>
            <a:r>
              <a:rPr lang="en-US" sz="2000" kern="1200" baseline="-25000">
                <a:solidFill>
                  <a:srgbClr val="FFFFFF"/>
                </a:solidFill>
                <a:latin typeface="Arial" pitchFamily="34" charset="0"/>
                <a:ea typeface="+mn-ea"/>
                <a:cs typeface="+mn-cs"/>
              </a:rPr>
              <a:t>10</a:t>
            </a:r>
            <a:r>
              <a:rPr lang="en-US" sz="2000" kern="1200" baseline="30000">
                <a:solidFill>
                  <a:srgbClr val="FFFFFF"/>
                </a:solidFill>
                <a:latin typeface="Arial" pitchFamily="34" charset="0"/>
                <a:ea typeface="+mn-ea"/>
                <a:cs typeface="+mn-cs"/>
              </a:rPr>
              <a:t>2 </a:t>
            </a:r>
            <a:r>
              <a:rPr lang="en-US" sz="2000" kern="1200" baseline="-25000">
                <a:solidFill>
                  <a:srgbClr val="FFFFFF"/>
                </a:solidFill>
                <a:latin typeface="Arial" pitchFamily="34" charset="0"/>
                <a:ea typeface="+mn-ea"/>
                <a:cs typeface="+mn-cs"/>
              </a:rPr>
              <a:t>(minutes)		</a:t>
            </a:r>
            <a:endParaRPr lang="en-US" sz="3200" kern="1200" baseline="-25000">
              <a:solidFill>
                <a:srgbClr val="FFFFFF"/>
              </a:solidFill>
              <a:latin typeface="Arial" pitchFamily="34" charset="0"/>
              <a:ea typeface="+mn-ea"/>
              <a:cs typeface="+mn-cs"/>
            </a:endParaRPr>
          </a:p>
          <a:p>
            <a:pPr algn="l" rtl="0" eaLnBrk="0" fontAlgn="base" hangingPunct="0">
              <a:lnSpc>
                <a:spcPct val="120000"/>
              </a:lnSpc>
              <a:spcBef>
                <a:spcPct val="10000"/>
              </a:spcBef>
              <a:spcAft>
                <a:spcPct val="0"/>
              </a:spcAft>
              <a:tabLst>
                <a:tab pos="1604963" algn="l"/>
                <a:tab pos="2062163" algn="l"/>
                <a:tab pos="3371850" algn="l"/>
              </a:tabLst>
            </a:pPr>
            <a:r>
              <a:rPr lang="en-US" sz="2000" kern="1200" baseline="-25000">
                <a:solidFill>
                  <a:srgbClr val="FFFFFF"/>
                </a:solidFill>
                <a:latin typeface="Arial" pitchFamily="34" charset="0"/>
                <a:ea typeface="+mn-ea"/>
                <a:cs typeface="+mn-cs"/>
              </a:rPr>
              <a:t>10</a:t>
            </a:r>
            <a:r>
              <a:rPr lang="en-US" sz="2000" kern="1200" baseline="30000">
                <a:solidFill>
                  <a:srgbClr val="FFFFFF"/>
                </a:solidFill>
                <a:latin typeface="Arial" pitchFamily="34" charset="0"/>
                <a:ea typeface="+mn-ea"/>
                <a:cs typeface="+mn-cs"/>
              </a:rPr>
              <a:t>1</a:t>
            </a:r>
            <a:r>
              <a:rPr lang="en-US" sz="2000" kern="1200" baseline="-25000">
                <a:solidFill>
                  <a:srgbClr val="FFFFFF"/>
                </a:solidFill>
                <a:latin typeface="Arial" pitchFamily="34" charset="0"/>
                <a:ea typeface="+mn-ea"/>
                <a:cs typeface="+mn-cs"/>
              </a:rPr>
              <a:t>	COGNITIVE	Immediate Behavior	</a:t>
            </a:r>
            <a:endParaRPr lang="en-US" sz="1600" kern="1200" baseline="-25000">
              <a:solidFill>
                <a:srgbClr val="FFFFFF"/>
              </a:solidFill>
              <a:latin typeface="Arial" pitchFamily="34" charset="0"/>
              <a:ea typeface="+mn-ea"/>
              <a:cs typeface="+mn-cs"/>
            </a:endParaRPr>
          </a:p>
          <a:p>
            <a:pPr algn="l" rtl="0" eaLnBrk="0" fontAlgn="base" hangingPunct="0">
              <a:lnSpc>
                <a:spcPct val="120000"/>
              </a:lnSpc>
              <a:spcBef>
                <a:spcPct val="10000"/>
              </a:spcBef>
              <a:spcAft>
                <a:spcPct val="0"/>
              </a:spcAft>
              <a:tabLst>
                <a:tab pos="1604963" algn="l"/>
                <a:tab pos="2062163" algn="l"/>
                <a:tab pos="3371850" algn="l"/>
              </a:tabLst>
            </a:pPr>
            <a:r>
              <a:rPr lang="en-US" sz="2000" kern="1200" baseline="-25000">
                <a:solidFill>
                  <a:srgbClr val="FFFFFF"/>
                </a:solidFill>
                <a:latin typeface="Arial" pitchFamily="34" charset="0"/>
                <a:ea typeface="+mn-ea"/>
                <a:cs typeface="+mn-cs"/>
              </a:rPr>
              <a:t>10</a:t>
            </a:r>
            <a:r>
              <a:rPr lang="en-US" sz="2000" kern="1200" baseline="30000">
                <a:solidFill>
                  <a:srgbClr val="FFFFFF"/>
                </a:solidFill>
                <a:latin typeface="Arial" pitchFamily="34" charset="0"/>
                <a:ea typeface="+mn-ea"/>
                <a:cs typeface="+mn-cs"/>
              </a:rPr>
              <a:t>0 </a:t>
            </a:r>
            <a:r>
              <a:rPr lang="en-US" sz="2000" kern="1200" baseline="-25000">
                <a:solidFill>
                  <a:srgbClr val="FFFFFF"/>
                </a:solidFill>
                <a:latin typeface="Arial" pitchFamily="34" charset="0"/>
                <a:ea typeface="+mn-ea"/>
                <a:cs typeface="+mn-cs"/>
              </a:rPr>
              <a:t>(seconds)	</a:t>
            </a:r>
            <a:endParaRPr lang="en-US" sz="3200" kern="1200" baseline="-25000">
              <a:solidFill>
                <a:srgbClr val="FFFFFF"/>
              </a:solidFill>
              <a:latin typeface="Arial" pitchFamily="34" charset="0"/>
              <a:ea typeface="+mn-ea"/>
              <a:cs typeface="+mn-cs"/>
            </a:endParaRPr>
          </a:p>
          <a:p>
            <a:pPr algn="l" rtl="0" eaLnBrk="0" fontAlgn="base" hangingPunct="0">
              <a:lnSpc>
                <a:spcPct val="120000"/>
              </a:lnSpc>
              <a:spcBef>
                <a:spcPct val="10000"/>
              </a:spcBef>
              <a:spcAft>
                <a:spcPct val="0"/>
              </a:spcAft>
              <a:tabLst>
                <a:tab pos="1604963" algn="l"/>
                <a:tab pos="2062163" algn="l"/>
                <a:tab pos="3371850" algn="l"/>
              </a:tabLst>
            </a:pPr>
            <a:r>
              <a:rPr lang="en-US" sz="2000" kern="1200" baseline="-25000">
                <a:solidFill>
                  <a:srgbClr val="FFFFFF"/>
                </a:solidFill>
                <a:latin typeface="Arial" pitchFamily="34" charset="0"/>
                <a:ea typeface="+mn-ea"/>
                <a:cs typeface="+mn-cs"/>
              </a:rPr>
              <a:t>10</a:t>
            </a:r>
            <a:r>
              <a:rPr lang="en-US" sz="2000" kern="1200" baseline="30000">
                <a:solidFill>
                  <a:srgbClr val="FFFFFF"/>
                </a:solidFill>
                <a:latin typeface="Arial" pitchFamily="34" charset="0"/>
                <a:ea typeface="+mn-ea"/>
                <a:cs typeface="+mn-cs"/>
              </a:rPr>
              <a:t>-1</a:t>
            </a:r>
            <a:r>
              <a:rPr lang="en-US" sz="2000" kern="1200" baseline="-25000">
                <a:solidFill>
                  <a:srgbClr val="FFFFFF"/>
                </a:solidFill>
                <a:latin typeface="Arial" pitchFamily="34" charset="0"/>
                <a:ea typeface="+mn-ea"/>
                <a:cs typeface="+mn-cs"/>
              </a:rPr>
              <a:t>	  	</a:t>
            </a:r>
            <a:r>
              <a:rPr lang="en-US" sz="3200" kern="1200" baseline="-25000">
                <a:solidFill>
                  <a:srgbClr val="FFFFFF"/>
                </a:solidFill>
                <a:latin typeface="Arial" pitchFamily="34" charset="0"/>
                <a:ea typeface="+mn-ea"/>
                <a:cs typeface="+mn-cs"/>
              </a:rPr>
              <a:t>	</a:t>
            </a:r>
            <a:endParaRPr lang="en-US" sz="1600" kern="1200" baseline="-25000">
              <a:solidFill>
                <a:srgbClr val="FFFFFF"/>
              </a:solidFill>
              <a:latin typeface="Arial" pitchFamily="34" charset="0"/>
              <a:ea typeface="+mn-ea"/>
              <a:cs typeface="+mn-cs"/>
            </a:endParaRPr>
          </a:p>
          <a:p>
            <a:pPr algn="l" rtl="0" eaLnBrk="0" fontAlgn="base" hangingPunct="0">
              <a:spcBef>
                <a:spcPct val="0"/>
              </a:spcBef>
              <a:spcAft>
                <a:spcPct val="0"/>
              </a:spcAft>
              <a:tabLst>
                <a:tab pos="1604963" algn="l"/>
                <a:tab pos="2062163" algn="l"/>
                <a:tab pos="3371850" algn="l"/>
              </a:tabLst>
            </a:pPr>
            <a:r>
              <a:rPr lang="en-US" sz="2000" kern="1200" baseline="-25000">
                <a:solidFill>
                  <a:srgbClr val="FFFFFF"/>
                </a:solidFill>
                <a:latin typeface="Arial" pitchFamily="34" charset="0"/>
                <a:ea typeface="+mn-ea"/>
                <a:cs typeface="+mn-cs"/>
              </a:rPr>
              <a:t>10</a:t>
            </a:r>
            <a:r>
              <a:rPr lang="en-US" sz="2000" kern="1200" baseline="30000">
                <a:solidFill>
                  <a:srgbClr val="FFFFFF"/>
                </a:solidFill>
                <a:latin typeface="Arial" pitchFamily="34" charset="0"/>
                <a:ea typeface="+mn-ea"/>
                <a:cs typeface="+mn-cs"/>
              </a:rPr>
              <a:t>-2</a:t>
            </a:r>
            <a:r>
              <a:rPr lang="en-US" sz="2000" kern="1200" baseline="-25000">
                <a:solidFill>
                  <a:srgbClr val="FFFFFF"/>
                </a:solidFill>
                <a:latin typeface="Arial" pitchFamily="34" charset="0"/>
                <a:ea typeface="+mn-ea"/>
                <a:cs typeface="+mn-cs"/>
              </a:rPr>
              <a:t>	BIOLOGICAL </a:t>
            </a:r>
            <a:r>
              <a:rPr lang="en-US" sz="3200" kern="1200" baseline="-25000">
                <a:solidFill>
                  <a:srgbClr val="FFFFFF"/>
                </a:solidFill>
                <a:latin typeface="Arial" pitchFamily="34" charset="0"/>
                <a:ea typeface="+mn-ea"/>
                <a:cs typeface="+mn-cs"/>
              </a:rPr>
              <a:t>	</a:t>
            </a:r>
            <a:endParaRPr lang="en-US" sz="1600" kern="1200" baseline="-25000">
              <a:solidFill>
                <a:srgbClr val="FFFFFF"/>
              </a:solidFill>
              <a:latin typeface="Arial" pitchFamily="34" charset="0"/>
              <a:ea typeface="+mn-ea"/>
              <a:cs typeface="+mn-cs"/>
            </a:endParaRPr>
          </a:p>
          <a:p>
            <a:pPr algn="l" rtl="0" eaLnBrk="0" fontAlgn="base" hangingPunct="0">
              <a:spcBef>
                <a:spcPct val="0"/>
              </a:spcBef>
              <a:spcAft>
                <a:spcPct val="0"/>
              </a:spcAft>
              <a:tabLst>
                <a:tab pos="1604963" algn="l"/>
                <a:tab pos="2062163" algn="l"/>
                <a:tab pos="3371850" algn="l"/>
              </a:tabLst>
            </a:pPr>
            <a:r>
              <a:rPr lang="en-US" sz="2000" kern="1200" baseline="-25000">
                <a:solidFill>
                  <a:srgbClr val="FFFFFF"/>
                </a:solidFill>
                <a:latin typeface="Arial" pitchFamily="34" charset="0"/>
                <a:ea typeface="+mn-ea"/>
                <a:cs typeface="+mn-cs"/>
              </a:rPr>
              <a:t>10</a:t>
            </a:r>
            <a:r>
              <a:rPr lang="en-US" sz="2000" kern="1200" baseline="30000">
                <a:solidFill>
                  <a:srgbClr val="FFFFFF"/>
                </a:solidFill>
                <a:latin typeface="Arial" pitchFamily="34" charset="0"/>
                <a:ea typeface="+mn-ea"/>
                <a:cs typeface="+mn-cs"/>
              </a:rPr>
              <a:t>-3 </a:t>
            </a:r>
            <a:r>
              <a:rPr lang="en-US" sz="2000" kern="1200" baseline="-25000">
                <a:solidFill>
                  <a:srgbClr val="FFFFFF"/>
                </a:solidFill>
                <a:latin typeface="Arial" pitchFamily="34" charset="0"/>
                <a:ea typeface="+mn-ea"/>
                <a:cs typeface="+mn-cs"/>
              </a:rPr>
              <a:t>(msec)	</a:t>
            </a:r>
            <a:endParaRPr lang="en-US" sz="3200" kern="1200" baseline="-25000">
              <a:solidFill>
                <a:srgbClr val="FFFFFF"/>
              </a:solidFill>
              <a:latin typeface="Arial" pitchFamily="34" charset="0"/>
              <a:ea typeface="+mn-ea"/>
              <a:cs typeface="+mn-cs"/>
            </a:endParaRPr>
          </a:p>
          <a:p>
            <a:pPr algn="l" rtl="0" eaLnBrk="0" fontAlgn="base" hangingPunct="0">
              <a:spcBef>
                <a:spcPct val="0"/>
              </a:spcBef>
              <a:spcAft>
                <a:spcPct val="0"/>
              </a:spcAft>
              <a:tabLst>
                <a:tab pos="1604963" algn="l"/>
                <a:tab pos="2062163" algn="l"/>
                <a:tab pos="3371850" algn="l"/>
              </a:tabLst>
            </a:pPr>
            <a:r>
              <a:rPr lang="en-US" sz="2000" kern="1200" baseline="-25000">
                <a:solidFill>
                  <a:srgbClr val="FFFFFF"/>
                </a:solidFill>
                <a:latin typeface="Arial" pitchFamily="34" charset="0"/>
                <a:ea typeface="+mn-ea"/>
                <a:cs typeface="+mn-cs"/>
              </a:rPr>
              <a:t>10</a:t>
            </a:r>
            <a:r>
              <a:rPr lang="en-US" sz="2000" kern="1200" baseline="30000">
                <a:solidFill>
                  <a:srgbClr val="FFFFFF"/>
                </a:solidFill>
                <a:latin typeface="Arial" pitchFamily="34" charset="0"/>
                <a:ea typeface="+mn-ea"/>
                <a:cs typeface="+mn-cs"/>
              </a:rPr>
              <a:t>-4</a:t>
            </a:r>
            <a:r>
              <a:rPr lang="en-US" sz="2000" kern="1200" baseline="-25000">
                <a:solidFill>
                  <a:srgbClr val="FFFFFF"/>
                </a:solidFill>
                <a:latin typeface="Arial" pitchFamily="34" charset="0"/>
                <a:ea typeface="+mn-ea"/>
                <a:cs typeface="+mn-cs"/>
              </a:rPr>
              <a:t>	</a:t>
            </a:r>
          </a:p>
        </p:txBody>
      </p:sp>
      <p:sp>
        <p:nvSpPr>
          <p:cNvPr id="23562" name="Line 43"/>
          <p:cNvSpPr>
            <a:spLocks noChangeShapeType="1"/>
          </p:cNvSpPr>
          <p:nvPr/>
        </p:nvSpPr>
        <p:spPr bwMode="auto">
          <a:xfrm>
            <a:off x="6324600" y="1295400"/>
            <a:ext cx="0" cy="4724400"/>
          </a:xfrm>
          <a:prstGeom prst="line">
            <a:avLst/>
          </a:prstGeom>
          <a:noFill/>
          <a:ln w="12700">
            <a:solidFill>
              <a:schemeClr val="tx1"/>
            </a:solidFill>
            <a:round/>
            <a:headEnd/>
            <a:tailEnd/>
          </a:ln>
        </p:spPr>
        <p:txBody>
          <a:bodyP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pic>
        <p:nvPicPr>
          <p:cNvPr id="23563" name="Picture 44" descr="pe01561_"/>
          <p:cNvPicPr>
            <a:picLocks noChangeAspect="1" noChangeArrowheads="1"/>
          </p:cNvPicPr>
          <p:nvPr/>
        </p:nvPicPr>
        <p:blipFill>
          <a:blip r:embed="rId3"/>
          <a:srcRect/>
          <a:stretch>
            <a:fillRect/>
          </a:stretch>
        </p:blipFill>
        <p:spPr bwMode="auto">
          <a:xfrm>
            <a:off x="6400800" y="1371600"/>
            <a:ext cx="1833563" cy="1217613"/>
          </a:xfrm>
          <a:prstGeom prst="rect">
            <a:avLst/>
          </a:prstGeom>
          <a:noFill/>
          <a:ln w="9525">
            <a:noFill/>
            <a:miter lim="800000"/>
            <a:headEnd/>
            <a:tailEnd/>
          </a:ln>
        </p:spPr>
      </p:pic>
      <p:sp>
        <p:nvSpPr>
          <p:cNvPr id="23564" name="Line 46"/>
          <p:cNvSpPr>
            <a:spLocks noChangeShapeType="1"/>
          </p:cNvSpPr>
          <p:nvPr/>
        </p:nvSpPr>
        <p:spPr bwMode="auto">
          <a:xfrm flipV="1">
            <a:off x="533400" y="5029200"/>
            <a:ext cx="8001000" cy="0"/>
          </a:xfrm>
          <a:prstGeom prst="line">
            <a:avLst/>
          </a:prstGeom>
          <a:noFill/>
          <a:ln w="12700">
            <a:solidFill>
              <a:schemeClr val="tx1"/>
            </a:solidFill>
            <a:round/>
            <a:headEnd/>
            <a:tailEnd/>
          </a:ln>
        </p:spPr>
        <p:txBody>
          <a:bodyP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23565" name="Text Box 47"/>
          <p:cNvSpPr txBox="1">
            <a:spLocks noChangeArrowheads="1"/>
          </p:cNvSpPr>
          <p:nvPr/>
        </p:nvSpPr>
        <p:spPr bwMode="auto">
          <a:xfrm>
            <a:off x="7758113" y="4495800"/>
            <a:ext cx="776287" cy="457200"/>
          </a:xfrm>
          <a:prstGeom prst="rect">
            <a:avLst/>
          </a:prstGeom>
          <a:noFill/>
          <a:ln w="12700">
            <a:noFill/>
            <a:miter lim="800000"/>
            <a:headEnd/>
            <a:tailEnd/>
          </a:ln>
        </p:spPr>
        <p:txBody>
          <a:bodyPr wrap="none">
            <a:spAutoFit/>
          </a:bodyPr>
          <a:lstStyle/>
          <a:p>
            <a:pPr marL="114300" indent="-114300" algn="l" rtl="0" eaLnBrk="0" fontAlgn="base" hangingPunct="0">
              <a:spcBef>
                <a:spcPct val="0"/>
              </a:spcBef>
              <a:spcAft>
                <a:spcPct val="0"/>
              </a:spcAft>
            </a:pPr>
            <a:r>
              <a:rPr lang="en-US" sz="1200" kern="1200" baseline="-25000">
                <a:solidFill>
                  <a:srgbClr val="FFFFFF"/>
                </a:solidFill>
                <a:latin typeface="Arial" pitchFamily="34" charset="0"/>
                <a:ea typeface="+mn-ea"/>
                <a:cs typeface="+mn-cs"/>
              </a:rPr>
              <a:t>Meg</a:t>
            </a:r>
          </a:p>
          <a:p>
            <a:pPr marL="114300" indent="-114300" algn="l" rtl="0" eaLnBrk="0" fontAlgn="base" hangingPunct="0">
              <a:spcBef>
                <a:spcPct val="0"/>
              </a:spcBef>
              <a:spcAft>
                <a:spcPct val="0"/>
              </a:spcAft>
            </a:pPr>
            <a:r>
              <a:rPr lang="en-US" sz="1200" kern="1200" baseline="-25000">
                <a:solidFill>
                  <a:srgbClr val="FFFFFF"/>
                </a:solidFill>
                <a:latin typeface="Arial" pitchFamily="34" charset="0"/>
                <a:ea typeface="+mn-ea"/>
                <a:cs typeface="+mn-cs"/>
              </a:rPr>
              <a:t> Stewart</a:t>
            </a:r>
          </a:p>
        </p:txBody>
      </p:sp>
      <p:sp>
        <p:nvSpPr>
          <p:cNvPr id="23566" name="Line 48"/>
          <p:cNvSpPr>
            <a:spLocks noChangeShapeType="1"/>
          </p:cNvSpPr>
          <p:nvPr/>
        </p:nvSpPr>
        <p:spPr bwMode="auto">
          <a:xfrm>
            <a:off x="2057400" y="1295400"/>
            <a:ext cx="0" cy="4724400"/>
          </a:xfrm>
          <a:prstGeom prst="line">
            <a:avLst/>
          </a:prstGeom>
          <a:noFill/>
          <a:ln w="12700">
            <a:solidFill>
              <a:schemeClr val="tx1"/>
            </a:solidFill>
            <a:round/>
            <a:headEnd/>
            <a:tailEnd/>
          </a:ln>
        </p:spPr>
        <p:txBody>
          <a:bodyP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pic>
        <p:nvPicPr>
          <p:cNvPr id="23567" name="Picture 49" descr="882"/>
          <p:cNvPicPr>
            <a:picLocks noChangeAspect="1" noChangeArrowheads="1"/>
          </p:cNvPicPr>
          <p:nvPr/>
        </p:nvPicPr>
        <p:blipFill>
          <a:blip r:embed="rId4"/>
          <a:srcRect/>
          <a:stretch>
            <a:fillRect/>
          </a:stretch>
        </p:blipFill>
        <p:spPr bwMode="auto">
          <a:xfrm>
            <a:off x="6400800" y="3833813"/>
            <a:ext cx="1398588" cy="1119187"/>
          </a:xfrm>
          <a:prstGeom prst="rect">
            <a:avLst/>
          </a:prstGeom>
          <a:noFill/>
          <a:ln w="9525">
            <a:noFill/>
            <a:miter lim="800000"/>
            <a:headEnd/>
            <a:tailEnd/>
          </a:ln>
        </p:spPr>
      </p:pic>
      <p:pic>
        <p:nvPicPr>
          <p:cNvPr id="23568" name="Picture 50"/>
          <p:cNvPicPr>
            <a:picLocks noChangeAspect="1" noChangeArrowheads="1"/>
          </p:cNvPicPr>
          <p:nvPr/>
        </p:nvPicPr>
        <p:blipFill>
          <a:blip r:embed="rId5"/>
          <a:srcRect r="28403"/>
          <a:stretch>
            <a:fillRect/>
          </a:stretch>
        </p:blipFill>
        <p:spPr bwMode="auto">
          <a:xfrm>
            <a:off x="6400800" y="2667000"/>
            <a:ext cx="1828800" cy="1044575"/>
          </a:xfrm>
          <a:prstGeom prst="rect">
            <a:avLst/>
          </a:prstGeom>
          <a:noFill/>
          <a:ln w="9525">
            <a:noFill/>
            <a:miter lim="800000"/>
            <a:headEnd/>
            <a:tailEnd/>
          </a:ln>
        </p:spPr>
      </p:pic>
      <p:pic>
        <p:nvPicPr>
          <p:cNvPr id="23569" name="Picture 51" descr="webcontentBIG"/>
          <p:cNvPicPr>
            <a:picLocks noChangeAspect="1" noChangeArrowheads="1"/>
          </p:cNvPicPr>
          <p:nvPr/>
        </p:nvPicPr>
        <p:blipFill>
          <a:blip r:embed="rId6"/>
          <a:srcRect l="25070" r="20538" b="49704"/>
          <a:stretch>
            <a:fillRect/>
          </a:stretch>
        </p:blipFill>
        <p:spPr bwMode="auto">
          <a:xfrm>
            <a:off x="6400800" y="5029200"/>
            <a:ext cx="1314450" cy="914400"/>
          </a:xfrm>
          <a:prstGeom prst="rect">
            <a:avLst/>
          </a:prstGeom>
          <a:noFill/>
          <a:ln w="9525">
            <a:noFill/>
            <a:miter lim="800000"/>
            <a:headEnd/>
            <a:tailEnd/>
          </a:ln>
        </p:spPr>
      </p:pic>
      <p:sp>
        <p:nvSpPr>
          <p:cNvPr id="18" name="Title 17"/>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SENSE MAKING TASKS</a:t>
            </a:r>
          </a:p>
        </p:txBody>
      </p:sp>
      <p:sp>
        <p:nvSpPr>
          <p:cNvPr id="34819" name="Rectangle 3"/>
          <p:cNvSpPr>
            <a:spLocks noGrp="1" noChangeArrowheads="1"/>
          </p:cNvSpPr>
          <p:nvPr>
            <p:ph type="body" sz="half" idx="1"/>
          </p:nvPr>
        </p:nvSpPr>
        <p:spPr>
          <a:xfrm>
            <a:off x="611188" y="1295400"/>
            <a:ext cx="3810000" cy="4343400"/>
          </a:xfrm>
        </p:spPr>
        <p:txBody>
          <a:bodyPr/>
          <a:lstStyle/>
          <a:p>
            <a:pPr marL="342900" indent="-342900">
              <a:lnSpc>
                <a:spcPct val="90000"/>
              </a:lnSpc>
            </a:pPr>
            <a:r>
              <a:rPr lang="en-US" sz="1800" b="1" smtClean="0"/>
              <a:t>Characteristics</a:t>
            </a:r>
          </a:p>
          <a:p>
            <a:pPr marL="742950" lvl="1" indent="-285750">
              <a:lnSpc>
                <a:spcPct val="90000"/>
              </a:lnSpc>
            </a:pPr>
            <a:r>
              <a:rPr lang="en-US" sz="1800" b="1" smtClean="0"/>
              <a:t>Massive amounts of data</a:t>
            </a:r>
          </a:p>
          <a:p>
            <a:pPr marL="742950" lvl="1" indent="-285750">
              <a:lnSpc>
                <a:spcPct val="90000"/>
              </a:lnSpc>
            </a:pPr>
            <a:r>
              <a:rPr lang="en-US" sz="1800" b="1" smtClean="0"/>
              <a:t>Ill-structured task</a:t>
            </a:r>
          </a:p>
          <a:p>
            <a:pPr marL="742950" lvl="1" indent="-285750">
              <a:lnSpc>
                <a:spcPct val="90000"/>
              </a:lnSpc>
            </a:pPr>
            <a:r>
              <a:rPr lang="en-US" sz="1800" b="1" smtClean="0"/>
              <a:t>Organization, interpretation, insight needed</a:t>
            </a:r>
          </a:p>
          <a:p>
            <a:pPr marL="742950" lvl="1" indent="-285750">
              <a:lnSpc>
                <a:spcPct val="90000"/>
              </a:lnSpc>
            </a:pPr>
            <a:r>
              <a:rPr lang="en-US" sz="1800" b="1" smtClean="0"/>
              <a:t>Output, decision, solution required</a:t>
            </a:r>
          </a:p>
          <a:p>
            <a:pPr marL="342900" indent="-342900">
              <a:lnSpc>
                <a:spcPct val="90000"/>
              </a:lnSpc>
            </a:pPr>
            <a:r>
              <a:rPr lang="en-US" sz="1800" b="1" smtClean="0"/>
              <a:t>Examples</a:t>
            </a:r>
          </a:p>
          <a:p>
            <a:pPr marL="742950" lvl="1" indent="-285750">
              <a:lnSpc>
                <a:spcPct val="90000"/>
              </a:lnSpc>
            </a:pPr>
            <a:r>
              <a:rPr lang="en-US" sz="1800" b="1" smtClean="0"/>
              <a:t>Understanding a health problem and making a medical decision</a:t>
            </a:r>
          </a:p>
          <a:p>
            <a:pPr marL="742950" lvl="1" indent="-285750">
              <a:lnSpc>
                <a:spcPct val="90000"/>
              </a:lnSpc>
            </a:pPr>
            <a:r>
              <a:rPr lang="en-US" sz="1800" b="1" smtClean="0"/>
              <a:t>Buying a new laptop</a:t>
            </a:r>
          </a:p>
          <a:p>
            <a:pPr marL="742950" lvl="1" indent="-285750">
              <a:lnSpc>
                <a:spcPct val="90000"/>
              </a:lnSpc>
            </a:pPr>
            <a:r>
              <a:rPr lang="en-US" sz="1800" b="1" smtClean="0"/>
              <a:t>Weather forecasting</a:t>
            </a:r>
          </a:p>
          <a:p>
            <a:pPr marL="742950" lvl="1" indent="-285750">
              <a:lnSpc>
                <a:spcPct val="90000"/>
              </a:lnSpc>
            </a:pPr>
            <a:r>
              <a:rPr lang="en-US" sz="1800" b="1" smtClean="0"/>
              <a:t>Producing an intelligence report</a:t>
            </a:r>
            <a:endParaRPr lang="en-US" sz="1800" smtClean="0"/>
          </a:p>
          <a:p>
            <a:pPr marL="742950" lvl="1" indent="-285750">
              <a:lnSpc>
                <a:spcPct val="90000"/>
              </a:lnSpc>
            </a:pPr>
            <a:endParaRPr lang="en-US" sz="1800" smtClean="0"/>
          </a:p>
        </p:txBody>
      </p:sp>
      <p:sp>
        <p:nvSpPr>
          <p:cNvPr id="34820" name="AutoShape 4"/>
          <p:cNvSpPr>
            <a:spLocks noChangeAspect="1" noChangeArrowheads="1" noTextEdit="1"/>
          </p:cNvSpPr>
          <p:nvPr/>
        </p:nvSpPr>
        <p:spPr bwMode="auto">
          <a:xfrm>
            <a:off x="4800600" y="1600200"/>
            <a:ext cx="3963988" cy="4038600"/>
          </a:xfrm>
          <a:prstGeom prst="rect">
            <a:avLst/>
          </a:prstGeom>
          <a:noFill/>
          <a:ln w="9525">
            <a:noFill/>
            <a:miter lim="800000"/>
            <a:headEnd/>
            <a:tailEnd/>
          </a:ln>
        </p:spPr>
        <p:txBody>
          <a:bodyP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pic>
        <p:nvPicPr>
          <p:cNvPr id="34821" name="Picture 5"/>
          <p:cNvPicPr>
            <a:picLocks noChangeAspect="1" noChangeArrowheads="1"/>
          </p:cNvPicPr>
          <p:nvPr/>
        </p:nvPicPr>
        <p:blipFill>
          <a:blip r:embed="rId3"/>
          <a:srcRect/>
          <a:stretch>
            <a:fillRect/>
          </a:stretch>
        </p:blipFill>
        <p:spPr bwMode="auto">
          <a:xfrm>
            <a:off x="5715000" y="1600200"/>
            <a:ext cx="2697163" cy="411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r>
              <a:rPr lang="en-US" smtClean="0"/>
              <a:t>OPTIMALITY THEORY</a:t>
            </a:r>
          </a:p>
        </p:txBody>
      </p:sp>
      <p:sp>
        <p:nvSpPr>
          <p:cNvPr id="1029" name="Freeform 3"/>
          <p:cNvSpPr>
            <a:spLocks/>
          </p:cNvSpPr>
          <p:nvPr/>
        </p:nvSpPr>
        <p:spPr bwMode="auto">
          <a:xfrm>
            <a:off x="5018088" y="3970338"/>
            <a:ext cx="3892550" cy="1339850"/>
          </a:xfrm>
          <a:custGeom>
            <a:avLst/>
            <a:gdLst>
              <a:gd name="T0" fmla="*/ 3 w 2452"/>
              <a:gd name="T1" fmla="*/ 843 h 844"/>
              <a:gd name="T2" fmla="*/ 2451 w 2452"/>
              <a:gd name="T3" fmla="*/ 843 h 844"/>
              <a:gd name="T4" fmla="*/ 2039 w 2452"/>
              <a:gd name="T5" fmla="*/ 0 h 844"/>
              <a:gd name="T6" fmla="*/ 897 w 2452"/>
              <a:gd name="T7" fmla="*/ 12 h 844"/>
              <a:gd name="T8" fmla="*/ 0 w 2452"/>
              <a:gd name="T9" fmla="*/ 843 h 844"/>
              <a:gd name="T10" fmla="*/ 3 w 2452"/>
              <a:gd name="T11" fmla="*/ 843 h 844"/>
              <a:gd name="T12" fmla="*/ 0 60000 65536"/>
              <a:gd name="T13" fmla="*/ 0 60000 65536"/>
              <a:gd name="T14" fmla="*/ 0 60000 65536"/>
              <a:gd name="T15" fmla="*/ 0 60000 65536"/>
              <a:gd name="T16" fmla="*/ 0 60000 65536"/>
              <a:gd name="T17" fmla="*/ 0 60000 65536"/>
              <a:gd name="T18" fmla="*/ 0 w 2452"/>
              <a:gd name="T19" fmla="*/ 0 h 844"/>
              <a:gd name="T20" fmla="*/ 2452 w 2452"/>
              <a:gd name="T21" fmla="*/ 844 h 844"/>
            </a:gdLst>
            <a:ahLst/>
            <a:cxnLst>
              <a:cxn ang="T12">
                <a:pos x="T0" y="T1"/>
              </a:cxn>
              <a:cxn ang="T13">
                <a:pos x="T2" y="T3"/>
              </a:cxn>
              <a:cxn ang="T14">
                <a:pos x="T4" y="T5"/>
              </a:cxn>
              <a:cxn ang="T15">
                <a:pos x="T6" y="T7"/>
              </a:cxn>
              <a:cxn ang="T16">
                <a:pos x="T8" y="T9"/>
              </a:cxn>
              <a:cxn ang="T17">
                <a:pos x="T10" y="T11"/>
              </a:cxn>
            </a:cxnLst>
            <a:rect l="T18" t="T19" r="T20" b="T21"/>
            <a:pathLst>
              <a:path w="2452" h="844">
                <a:moveTo>
                  <a:pt x="3" y="843"/>
                </a:moveTo>
                <a:lnTo>
                  <a:pt x="2451" y="843"/>
                </a:lnTo>
                <a:lnTo>
                  <a:pt x="2039" y="0"/>
                </a:lnTo>
                <a:lnTo>
                  <a:pt x="897" y="12"/>
                </a:lnTo>
                <a:lnTo>
                  <a:pt x="0" y="843"/>
                </a:lnTo>
                <a:lnTo>
                  <a:pt x="3" y="843"/>
                </a:lnTo>
              </a:path>
            </a:pathLst>
          </a:custGeom>
          <a:solidFill>
            <a:srgbClr val="0000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30" name="Freeform 4"/>
          <p:cNvSpPr>
            <a:spLocks/>
          </p:cNvSpPr>
          <p:nvPr/>
        </p:nvSpPr>
        <p:spPr bwMode="auto">
          <a:xfrm>
            <a:off x="5018088" y="3970338"/>
            <a:ext cx="3892550" cy="1339850"/>
          </a:xfrm>
          <a:custGeom>
            <a:avLst/>
            <a:gdLst>
              <a:gd name="T0" fmla="*/ 3 w 2452"/>
              <a:gd name="T1" fmla="*/ 843 h 844"/>
              <a:gd name="T2" fmla="*/ 2451 w 2452"/>
              <a:gd name="T3" fmla="*/ 843 h 844"/>
              <a:gd name="T4" fmla="*/ 2039 w 2452"/>
              <a:gd name="T5" fmla="*/ 0 h 844"/>
              <a:gd name="T6" fmla="*/ 897 w 2452"/>
              <a:gd name="T7" fmla="*/ 12 h 844"/>
              <a:gd name="T8" fmla="*/ 0 w 2452"/>
              <a:gd name="T9" fmla="*/ 843 h 844"/>
              <a:gd name="T10" fmla="*/ 3 w 2452"/>
              <a:gd name="T11" fmla="*/ 843 h 844"/>
              <a:gd name="T12" fmla="*/ 0 60000 65536"/>
              <a:gd name="T13" fmla="*/ 0 60000 65536"/>
              <a:gd name="T14" fmla="*/ 0 60000 65536"/>
              <a:gd name="T15" fmla="*/ 0 60000 65536"/>
              <a:gd name="T16" fmla="*/ 0 60000 65536"/>
              <a:gd name="T17" fmla="*/ 0 60000 65536"/>
              <a:gd name="T18" fmla="*/ 0 w 2452"/>
              <a:gd name="T19" fmla="*/ 0 h 844"/>
              <a:gd name="T20" fmla="*/ 2452 w 2452"/>
              <a:gd name="T21" fmla="*/ 844 h 844"/>
            </a:gdLst>
            <a:ahLst/>
            <a:cxnLst>
              <a:cxn ang="T12">
                <a:pos x="T0" y="T1"/>
              </a:cxn>
              <a:cxn ang="T13">
                <a:pos x="T2" y="T3"/>
              </a:cxn>
              <a:cxn ang="T14">
                <a:pos x="T4" y="T5"/>
              </a:cxn>
              <a:cxn ang="T15">
                <a:pos x="T6" y="T7"/>
              </a:cxn>
              <a:cxn ang="T16">
                <a:pos x="T8" y="T9"/>
              </a:cxn>
              <a:cxn ang="T17">
                <a:pos x="T10" y="T11"/>
              </a:cxn>
            </a:cxnLst>
            <a:rect l="T18" t="T19" r="T20" b="T21"/>
            <a:pathLst>
              <a:path w="2452" h="844">
                <a:moveTo>
                  <a:pt x="3" y="843"/>
                </a:moveTo>
                <a:lnTo>
                  <a:pt x="2451" y="843"/>
                </a:lnTo>
                <a:lnTo>
                  <a:pt x="2039" y="0"/>
                </a:lnTo>
                <a:lnTo>
                  <a:pt x="897" y="12"/>
                </a:lnTo>
                <a:lnTo>
                  <a:pt x="0" y="843"/>
                </a:lnTo>
                <a:lnTo>
                  <a:pt x="3" y="843"/>
                </a:lnTo>
              </a:path>
            </a:pathLst>
          </a:custGeom>
          <a:solidFill>
            <a:srgbClr val="FFFFF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31" name="Freeform 5"/>
          <p:cNvSpPr>
            <a:spLocks/>
          </p:cNvSpPr>
          <p:nvPr/>
        </p:nvSpPr>
        <p:spPr bwMode="auto">
          <a:xfrm>
            <a:off x="5018088" y="3970338"/>
            <a:ext cx="3905250" cy="1352550"/>
          </a:xfrm>
          <a:custGeom>
            <a:avLst/>
            <a:gdLst>
              <a:gd name="T0" fmla="*/ 3 w 2460"/>
              <a:gd name="T1" fmla="*/ 851 h 852"/>
              <a:gd name="T2" fmla="*/ 2459 w 2460"/>
              <a:gd name="T3" fmla="*/ 851 h 852"/>
              <a:gd name="T4" fmla="*/ 2046 w 2460"/>
              <a:gd name="T5" fmla="*/ 0 h 852"/>
              <a:gd name="T6" fmla="*/ 900 w 2460"/>
              <a:gd name="T7" fmla="*/ 12 h 852"/>
              <a:gd name="T8" fmla="*/ 0 w 2460"/>
              <a:gd name="T9" fmla="*/ 851 h 852"/>
              <a:gd name="T10" fmla="*/ 0 60000 65536"/>
              <a:gd name="T11" fmla="*/ 0 60000 65536"/>
              <a:gd name="T12" fmla="*/ 0 60000 65536"/>
              <a:gd name="T13" fmla="*/ 0 60000 65536"/>
              <a:gd name="T14" fmla="*/ 0 60000 65536"/>
              <a:gd name="T15" fmla="*/ 0 w 2460"/>
              <a:gd name="T16" fmla="*/ 0 h 852"/>
              <a:gd name="T17" fmla="*/ 2460 w 2460"/>
              <a:gd name="T18" fmla="*/ 852 h 852"/>
            </a:gdLst>
            <a:ahLst/>
            <a:cxnLst>
              <a:cxn ang="T10">
                <a:pos x="T0" y="T1"/>
              </a:cxn>
              <a:cxn ang="T11">
                <a:pos x="T2" y="T3"/>
              </a:cxn>
              <a:cxn ang="T12">
                <a:pos x="T4" y="T5"/>
              </a:cxn>
              <a:cxn ang="T13">
                <a:pos x="T6" y="T7"/>
              </a:cxn>
              <a:cxn ang="T14">
                <a:pos x="T8" y="T9"/>
              </a:cxn>
            </a:cxnLst>
            <a:rect l="T15" t="T16" r="T17" b="T18"/>
            <a:pathLst>
              <a:path w="2460" h="852">
                <a:moveTo>
                  <a:pt x="3" y="851"/>
                </a:moveTo>
                <a:lnTo>
                  <a:pt x="2459" y="851"/>
                </a:lnTo>
                <a:lnTo>
                  <a:pt x="2046" y="0"/>
                </a:lnTo>
                <a:lnTo>
                  <a:pt x="900" y="12"/>
                </a:lnTo>
                <a:lnTo>
                  <a:pt x="0" y="851"/>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pic>
        <p:nvPicPr>
          <p:cNvPr id="1032" name="Picture 6"/>
          <p:cNvPicPr>
            <a:picLocks noChangeArrowheads="1"/>
          </p:cNvPicPr>
          <p:nvPr/>
        </p:nvPicPr>
        <p:blipFill>
          <a:blip r:embed="rId4"/>
          <a:srcRect/>
          <a:stretch>
            <a:fillRect/>
          </a:stretch>
        </p:blipFill>
        <p:spPr bwMode="auto">
          <a:xfrm>
            <a:off x="5029200" y="4373563"/>
            <a:ext cx="3879850" cy="390525"/>
          </a:xfrm>
          <a:prstGeom prst="rect">
            <a:avLst/>
          </a:prstGeom>
          <a:noFill/>
          <a:ln w="12700">
            <a:noFill/>
            <a:miter lim="800000"/>
            <a:headEnd/>
            <a:tailEnd/>
          </a:ln>
        </p:spPr>
      </p:pic>
      <p:pic>
        <p:nvPicPr>
          <p:cNvPr id="1033" name="Picture 7"/>
          <p:cNvPicPr>
            <a:picLocks noChangeArrowheads="1"/>
          </p:cNvPicPr>
          <p:nvPr/>
        </p:nvPicPr>
        <p:blipFill>
          <a:blip r:embed="rId5"/>
          <a:srcRect/>
          <a:stretch>
            <a:fillRect/>
          </a:stretch>
        </p:blipFill>
        <p:spPr bwMode="auto">
          <a:xfrm>
            <a:off x="5029200" y="4776788"/>
            <a:ext cx="3879850" cy="388937"/>
          </a:xfrm>
          <a:prstGeom prst="rect">
            <a:avLst/>
          </a:prstGeom>
          <a:noFill/>
          <a:ln w="12700">
            <a:noFill/>
            <a:miter lim="800000"/>
            <a:headEnd/>
            <a:tailEnd/>
          </a:ln>
        </p:spPr>
      </p:pic>
      <p:pic>
        <p:nvPicPr>
          <p:cNvPr id="1034" name="Picture 8"/>
          <p:cNvPicPr>
            <a:picLocks noChangeArrowheads="1"/>
          </p:cNvPicPr>
          <p:nvPr/>
        </p:nvPicPr>
        <p:blipFill>
          <a:blip r:embed="rId6"/>
          <a:srcRect/>
          <a:stretch>
            <a:fillRect/>
          </a:stretch>
        </p:blipFill>
        <p:spPr bwMode="auto">
          <a:xfrm>
            <a:off x="5029200" y="5178425"/>
            <a:ext cx="3879850" cy="130175"/>
          </a:xfrm>
          <a:prstGeom prst="rect">
            <a:avLst/>
          </a:prstGeom>
          <a:noFill/>
          <a:ln w="12700">
            <a:noFill/>
            <a:miter lim="800000"/>
            <a:headEnd/>
            <a:tailEnd/>
          </a:ln>
        </p:spPr>
      </p:pic>
      <p:pic>
        <p:nvPicPr>
          <p:cNvPr id="1035" name="Picture 9"/>
          <p:cNvPicPr>
            <a:picLocks noChangeArrowheads="1"/>
          </p:cNvPicPr>
          <p:nvPr/>
        </p:nvPicPr>
        <p:blipFill>
          <a:blip r:embed="rId7"/>
          <a:srcRect/>
          <a:stretch>
            <a:fillRect/>
          </a:stretch>
        </p:blipFill>
        <p:spPr bwMode="auto">
          <a:xfrm>
            <a:off x="5029200" y="3970338"/>
            <a:ext cx="3879850" cy="390525"/>
          </a:xfrm>
          <a:prstGeom prst="rect">
            <a:avLst/>
          </a:prstGeom>
          <a:noFill/>
          <a:ln w="12700">
            <a:noFill/>
            <a:miter lim="800000"/>
            <a:headEnd/>
            <a:tailEnd/>
          </a:ln>
        </p:spPr>
      </p:pic>
      <p:sp>
        <p:nvSpPr>
          <p:cNvPr id="1036" name="Line 10"/>
          <p:cNvSpPr>
            <a:spLocks noChangeShapeType="1"/>
          </p:cNvSpPr>
          <p:nvPr/>
        </p:nvSpPr>
        <p:spPr bwMode="auto">
          <a:xfrm>
            <a:off x="5240338" y="5105400"/>
            <a:ext cx="3563937"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37" name="Line 11"/>
          <p:cNvSpPr>
            <a:spLocks noChangeShapeType="1"/>
          </p:cNvSpPr>
          <p:nvPr/>
        </p:nvSpPr>
        <p:spPr bwMode="auto">
          <a:xfrm>
            <a:off x="5419725" y="4937125"/>
            <a:ext cx="3297238"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38" name="Line 12"/>
          <p:cNvSpPr>
            <a:spLocks noChangeShapeType="1"/>
          </p:cNvSpPr>
          <p:nvPr/>
        </p:nvSpPr>
        <p:spPr bwMode="auto">
          <a:xfrm>
            <a:off x="5624513" y="4751388"/>
            <a:ext cx="2987675"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39" name="Line 13"/>
          <p:cNvSpPr>
            <a:spLocks noChangeShapeType="1"/>
          </p:cNvSpPr>
          <p:nvPr/>
        </p:nvSpPr>
        <p:spPr bwMode="auto">
          <a:xfrm>
            <a:off x="5853113" y="4559300"/>
            <a:ext cx="2667000"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40" name="Line 14"/>
          <p:cNvSpPr>
            <a:spLocks noChangeShapeType="1"/>
          </p:cNvSpPr>
          <p:nvPr/>
        </p:nvSpPr>
        <p:spPr bwMode="auto">
          <a:xfrm>
            <a:off x="6013450" y="4429125"/>
            <a:ext cx="2444750"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41" name="Line 15"/>
          <p:cNvSpPr>
            <a:spLocks noChangeShapeType="1"/>
          </p:cNvSpPr>
          <p:nvPr/>
        </p:nvSpPr>
        <p:spPr bwMode="auto">
          <a:xfrm>
            <a:off x="6130925" y="4298950"/>
            <a:ext cx="2270125"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42" name="Line 16"/>
          <p:cNvSpPr>
            <a:spLocks noChangeShapeType="1"/>
          </p:cNvSpPr>
          <p:nvPr/>
        </p:nvSpPr>
        <p:spPr bwMode="auto">
          <a:xfrm>
            <a:off x="6273800" y="4181475"/>
            <a:ext cx="2060575"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43" name="Line 17"/>
          <p:cNvSpPr>
            <a:spLocks noChangeShapeType="1"/>
          </p:cNvSpPr>
          <p:nvPr/>
        </p:nvSpPr>
        <p:spPr bwMode="auto">
          <a:xfrm>
            <a:off x="6378575" y="4089400"/>
            <a:ext cx="1911350"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44" name="Line 18"/>
          <p:cNvSpPr>
            <a:spLocks noChangeShapeType="1"/>
          </p:cNvSpPr>
          <p:nvPr/>
        </p:nvSpPr>
        <p:spPr bwMode="auto">
          <a:xfrm flipH="1">
            <a:off x="5357813" y="4014788"/>
            <a:ext cx="1249362" cy="1293812"/>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45" name="Line 19"/>
          <p:cNvSpPr>
            <a:spLocks noChangeShapeType="1"/>
          </p:cNvSpPr>
          <p:nvPr/>
        </p:nvSpPr>
        <p:spPr bwMode="auto">
          <a:xfrm flipH="1">
            <a:off x="5716588" y="3995738"/>
            <a:ext cx="1076325" cy="129540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46" name="Line 20"/>
          <p:cNvSpPr>
            <a:spLocks noChangeShapeType="1"/>
          </p:cNvSpPr>
          <p:nvPr/>
        </p:nvSpPr>
        <p:spPr bwMode="auto">
          <a:xfrm flipH="1">
            <a:off x="6069013" y="3995738"/>
            <a:ext cx="866775" cy="1312862"/>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47" name="Line 21"/>
          <p:cNvSpPr>
            <a:spLocks noChangeShapeType="1"/>
          </p:cNvSpPr>
          <p:nvPr/>
        </p:nvSpPr>
        <p:spPr bwMode="auto">
          <a:xfrm flipH="1">
            <a:off x="6408738" y="3995738"/>
            <a:ext cx="706437" cy="1312862"/>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48" name="Line 22"/>
          <p:cNvSpPr>
            <a:spLocks noChangeShapeType="1"/>
          </p:cNvSpPr>
          <p:nvPr/>
        </p:nvSpPr>
        <p:spPr bwMode="auto">
          <a:xfrm flipH="1">
            <a:off x="6775450" y="3995738"/>
            <a:ext cx="506413" cy="1300162"/>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49" name="Line 23"/>
          <p:cNvSpPr>
            <a:spLocks noChangeShapeType="1"/>
          </p:cNvSpPr>
          <p:nvPr/>
        </p:nvSpPr>
        <p:spPr bwMode="auto">
          <a:xfrm flipH="1">
            <a:off x="7134225" y="3995738"/>
            <a:ext cx="303213" cy="1319212"/>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50" name="Line 24"/>
          <p:cNvSpPr>
            <a:spLocks noChangeShapeType="1"/>
          </p:cNvSpPr>
          <p:nvPr/>
        </p:nvSpPr>
        <p:spPr bwMode="auto">
          <a:xfrm flipH="1">
            <a:off x="7493000" y="3995738"/>
            <a:ext cx="104775" cy="1300162"/>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51" name="Line 25"/>
          <p:cNvSpPr>
            <a:spLocks noChangeShapeType="1"/>
          </p:cNvSpPr>
          <p:nvPr/>
        </p:nvSpPr>
        <p:spPr bwMode="auto">
          <a:xfrm>
            <a:off x="7764463" y="3995738"/>
            <a:ext cx="93662" cy="128270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52" name="Line 26"/>
          <p:cNvSpPr>
            <a:spLocks noChangeShapeType="1"/>
          </p:cNvSpPr>
          <p:nvPr/>
        </p:nvSpPr>
        <p:spPr bwMode="auto">
          <a:xfrm>
            <a:off x="7926388" y="3995738"/>
            <a:ext cx="277812" cy="1300162"/>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53" name="Line 27"/>
          <p:cNvSpPr>
            <a:spLocks noChangeShapeType="1"/>
          </p:cNvSpPr>
          <p:nvPr/>
        </p:nvSpPr>
        <p:spPr bwMode="auto">
          <a:xfrm>
            <a:off x="8086725" y="3995738"/>
            <a:ext cx="482600" cy="128270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2" name="Group 28"/>
          <p:cNvGrpSpPr>
            <a:grpSpLocks/>
          </p:cNvGrpSpPr>
          <p:nvPr/>
        </p:nvGrpSpPr>
        <p:grpSpPr bwMode="auto">
          <a:xfrm>
            <a:off x="6669088" y="4664075"/>
            <a:ext cx="960437" cy="381000"/>
            <a:chOff x="4201" y="2538"/>
            <a:chExt cx="605" cy="240"/>
          </a:xfrm>
        </p:grpSpPr>
        <p:grpSp>
          <p:nvGrpSpPr>
            <p:cNvPr id="3" name="Group 29"/>
            <p:cNvGrpSpPr>
              <a:grpSpLocks/>
            </p:cNvGrpSpPr>
            <p:nvPr/>
          </p:nvGrpSpPr>
          <p:grpSpPr bwMode="auto">
            <a:xfrm>
              <a:off x="4201" y="2538"/>
              <a:ext cx="605" cy="240"/>
              <a:chOff x="4201" y="2538"/>
              <a:chExt cx="605" cy="240"/>
            </a:xfrm>
          </p:grpSpPr>
          <p:sp>
            <p:nvSpPr>
              <p:cNvPr id="1507" name="Freeform 30"/>
              <p:cNvSpPr>
                <a:spLocks/>
              </p:cNvSpPr>
              <p:nvPr/>
            </p:nvSpPr>
            <p:spPr bwMode="auto">
              <a:xfrm>
                <a:off x="4232" y="2597"/>
                <a:ext cx="496" cy="181"/>
              </a:xfrm>
              <a:custGeom>
                <a:avLst/>
                <a:gdLst>
                  <a:gd name="T0" fmla="*/ 0 w 496"/>
                  <a:gd name="T1" fmla="*/ 0 h 181"/>
                  <a:gd name="T2" fmla="*/ 495 w 496"/>
                  <a:gd name="T3" fmla="*/ 0 h 181"/>
                  <a:gd name="T4" fmla="*/ 495 w 496"/>
                  <a:gd name="T5" fmla="*/ 180 h 181"/>
                  <a:gd name="T6" fmla="*/ 0 w 496"/>
                  <a:gd name="T7" fmla="*/ 180 h 181"/>
                  <a:gd name="T8" fmla="*/ 0 w 496"/>
                  <a:gd name="T9" fmla="*/ 0 h 181"/>
                  <a:gd name="T10" fmla="*/ 0 60000 65536"/>
                  <a:gd name="T11" fmla="*/ 0 60000 65536"/>
                  <a:gd name="T12" fmla="*/ 0 60000 65536"/>
                  <a:gd name="T13" fmla="*/ 0 60000 65536"/>
                  <a:gd name="T14" fmla="*/ 0 60000 65536"/>
                  <a:gd name="T15" fmla="*/ 0 w 496"/>
                  <a:gd name="T16" fmla="*/ 0 h 181"/>
                  <a:gd name="T17" fmla="*/ 496 w 496"/>
                  <a:gd name="T18" fmla="*/ 181 h 181"/>
                </a:gdLst>
                <a:ahLst/>
                <a:cxnLst>
                  <a:cxn ang="T10">
                    <a:pos x="T0" y="T1"/>
                  </a:cxn>
                  <a:cxn ang="T11">
                    <a:pos x="T2" y="T3"/>
                  </a:cxn>
                  <a:cxn ang="T12">
                    <a:pos x="T4" y="T5"/>
                  </a:cxn>
                  <a:cxn ang="T13">
                    <a:pos x="T6" y="T7"/>
                  </a:cxn>
                  <a:cxn ang="T14">
                    <a:pos x="T8" y="T9"/>
                  </a:cxn>
                </a:cxnLst>
                <a:rect l="T15" t="T16" r="T17" b="T18"/>
                <a:pathLst>
                  <a:path w="496" h="181">
                    <a:moveTo>
                      <a:pt x="0" y="0"/>
                    </a:moveTo>
                    <a:lnTo>
                      <a:pt x="495" y="0"/>
                    </a:lnTo>
                    <a:lnTo>
                      <a:pt x="495" y="180"/>
                    </a:lnTo>
                    <a:lnTo>
                      <a:pt x="0" y="180"/>
                    </a:lnTo>
                    <a:lnTo>
                      <a:pt x="0" y="0"/>
                    </a:lnTo>
                  </a:path>
                </a:pathLst>
              </a:custGeom>
              <a:solidFill>
                <a:srgbClr val="5F3F1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508" name="Freeform 31"/>
              <p:cNvSpPr>
                <a:spLocks/>
              </p:cNvSpPr>
              <p:nvPr/>
            </p:nvSpPr>
            <p:spPr bwMode="auto">
              <a:xfrm>
                <a:off x="4731" y="2554"/>
                <a:ext cx="60" cy="224"/>
              </a:xfrm>
              <a:custGeom>
                <a:avLst/>
                <a:gdLst>
                  <a:gd name="T0" fmla="*/ 0 w 60"/>
                  <a:gd name="T1" fmla="*/ 27 h 224"/>
                  <a:gd name="T2" fmla="*/ 0 w 60"/>
                  <a:gd name="T3" fmla="*/ 223 h 224"/>
                  <a:gd name="T4" fmla="*/ 59 w 60"/>
                  <a:gd name="T5" fmla="*/ 164 h 224"/>
                  <a:gd name="T6" fmla="*/ 59 w 60"/>
                  <a:gd name="T7" fmla="*/ 0 h 224"/>
                  <a:gd name="T8" fmla="*/ 0 w 60"/>
                  <a:gd name="T9" fmla="*/ 27 h 224"/>
                  <a:gd name="T10" fmla="*/ 0 60000 65536"/>
                  <a:gd name="T11" fmla="*/ 0 60000 65536"/>
                  <a:gd name="T12" fmla="*/ 0 60000 65536"/>
                  <a:gd name="T13" fmla="*/ 0 60000 65536"/>
                  <a:gd name="T14" fmla="*/ 0 60000 65536"/>
                  <a:gd name="T15" fmla="*/ 0 w 60"/>
                  <a:gd name="T16" fmla="*/ 0 h 224"/>
                  <a:gd name="T17" fmla="*/ 60 w 60"/>
                  <a:gd name="T18" fmla="*/ 224 h 224"/>
                </a:gdLst>
                <a:ahLst/>
                <a:cxnLst>
                  <a:cxn ang="T10">
                    <a:pos x="T0" y="T1"/>
                  </a:cxn>
                  <a:cxn ang="T11">
                    <a:pos x="T2" y="T3"/>
                  </a:cxn>
                  <a:cxn ang="T12">
                    <a:pos x="T4" y="T5"/>
                  </a:cxn>
                  <a:cxn ang="T13">
                    <a:pos x="T6" y="T7"/>
                  </a:cxn>
                  <a:cxn ang="T14">
                    <a:pos x="T8" y="T9"/>
                  </a:cxn>
                </a:cxnLst>
                <a:rect l="T15" t="T16" r="T17" b="T18"/>
                <a:pathLst>
                  <a:path w="60" h="224">
                    <a:moveTo>
                      <a:pt x="0" y="27"/>
                    </a:moveTo>
                    <a:lnTo>
                      <a:pt x="0" y="223"/>
                    </a:lnTo>
                    <a:lnTo>
                      <a:pt x="59" y="164"/>
                    </a:lnTo>
                    <a:lnTo>
                      <a:pt x="59" y="0"/>
                    </a:lnTo>
                    <a:lnTo>
                      <a:pt x="0" y="27"/>
                    </a:lnTo>
                  </a:path>
                </a:pathLst>
              </a:custGeom>
              <a:solidFill>
                <a:srgbClr val="3F1F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509" name="Freeform 32"/>
              <p:cNvSpPr>
                <a:spLocks/>
              </p:cNvSpPr>
              <p:nvPr/>
            </p:nvSpPr>
            <p:spPr bwMode="auto">
              <a:xfrm>
                <a:off x="4201" y="2538"/>
                <a:ext cx="605" cy="44"/>
              </a:xfrm>
              <a:custGeom>
                <a:avLst/>
                <a:gdLst>
                  <a:gd name="T0" fmla="*/ 0 w 605"/>
                  <a:gd name="T1" fmla="*/ 43 h 44"/>
                  <a:gd name="T2" fmla="*/ 562 w 605"/>
                  <a:gd name="T3" fmla="*/ 43 h 44"/>
                  <a:gd name="T4" fmla="*/ 604 w 605"/>
                  <a:gd name="T5" fmla="*/ 0 h 44"/>
                  <a:gd name="T6" fmla="*/ 102 w 605"/>
                  <a:gd name="T7" fmla="*/ 0 h 44"/>
                  <a:gd name="T8" fmla="*/ 0 w 605"/>
                  <a:gd name="T9" fmla="*/ 43 h 44"/>
                  <a:gd name="T10" fmla="*/ 0 60000 65536"/>
                  <a:gd name="T11" fmla="*/ 0 60000 65536"/>
                  <a:gd name="T12" fmla="*/ 0 60000 65536"/>
                  <a:gd name="T13" fmla="*/ 0 60000 65536"/>
                  <a:gd name="T14" fmla="*/ 0 60000 65536"/>
                  <a:gd name="T15" fmla="*/ 0 w 605"/>
                  <a:gd name="T16" fmla="*/ 0 h 44"/>
                  <a:gd name="T17" fmla="*/ 605 w 605"/>
                  <a:gd name="T18" fmla="*/ 44 h 44"/>
                </a:gdLst>
                <a:ahLst/>
                <a:cxnLst>
                  <a:cxn ang="T10">
                    <a:pos x="T0" y="T1"/>
                  </a:cxn>
                  <a:cxn ang="T11">
                    <a:pos x="T2" y="T3"/>
                  </a:cxn>
                  <a:cxn ang="T12">
                    <a:pos x="T4" y="T5"/>
                  </a:cxn>
                  <a:cxn ang="T13">
                    <a:pos x="T6" y="T7"/>
                  </a:cxn>
                  <a:cxn ang="T14">
                    <a:pos x="T8" y="T9"/>
                  </a:cxn>
                </a:cxnLst>
                <a:rect l="T15" t="T16" r="T17" b="T18"/>
                <a:pathLst>
                  <a:path w="605" h="44">
                    <a:moveTo>
                      <a:pt x="0" y="43"/>
                    </a:moveTo>
                    <a:lnTo>
                      <a:pt x="562" y="43"/>
                    </a:lnTo>
                    <a:lnTo>
                      <a:pt x="604" y="0"/>
                    </a:lnTo>
                    <a:lnTo>
                      <a:pt x="102" y="0"/>
                    </a:lnTo>
                    <a:lnTo>
                      <a:pt x="0" y="43"/>
                    </a:lnTo>
                  </a:path>
                </a:pathLst>
              </a:custGeom>
              <a:solidFill>
                <a:srgbClr val="7F5F3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510" name="Freeform 33"/>
              <p:cNvSpPr>
                <a:spLocks/>
              </p:cNvSpPr>
              <p:nvPr/>
            </p:nvSpPr>
            <p:spPr bwMode="auto">
              <a:xfrm>
                <a:off x="4763" y="2538"/>
                <a:ext cx="43" cy="60"/>
              </a:xfrm>
              <a:custGeom>
                <a:avLst/>
                <a:gdLst>
                  <a:gd name="T0" fmla="*/ 0 w 43"/>
                  <a:gd name="T1" fmla="*/ 43 h 60"/>
                  <a:gd name="T2" fmla="*/ 0 w 43"/>
                  <a:gd name="T3" fmla="*/ 59 h 60"/>
                  <a:gd name="T4" fmla="*/ 42 w 43"/>
                  <a:gd name="T5" fmla="*/ 16 h 60"/>
                  <a:gd name="T6" fmla="*/ 42 w 43"/>
                  <a:gd name="T7" fmla="*/ 0 h 60"/>
                  <a:gd name="T8" fmla="*/ 0 w 43"/>
                  <a:gd name="T9" fmla="*/ 43 h 60"/>
                  <a:gd name="T10" fmla="*/ 0 60000 65536"/>
                  <a:gd name="T11" fmla="*/ 0 60000 65536"/>
                  <a:gd name="T12" fmla="*/ 0 60000 65536"/>
                  <a:gd name="T13" fmla="*/ 0 60000 65536"/>
                  <a:gd name="T14" fmla="*/ 0 60000 65536"/>
                  <a:gd name="T15" fmla="*/ 0 w 43"/>
                  <a:gd name="T16" fmla="*/ 0 h 60"/>
                  <a:gd name="T17" fmla="*/ 43 w 43"/>
                  <a:gd name="T18" fmla="*/ 60 h 60"/>
                </a:gdLst>
                <a:ahLst/>
                <a:cxnLst>
                  <a:cxn ang="T10">
                    <a:pos x="T0" y="T1"/>
                  </a:cxn>
                  <a:cxn ang="T11">
                    <a:pos x="T2" y="T3"/>
                  </a:cxn>
                  <a:cxn ang="T12">
                    <a:pos x="T4" y="T5"/>
                  </a:cxn>
                  <a:cxn ang="T13">
                    <a:pos x="T6" y="T7"/>
                  </a:cxn>
                  <a:cxn ang="T14">
                    <a:pos x="T8" y="T9"/>
                  </a:cxn>
                </a:cxnLst>
                <a:rect l="T15" t="T16" r="T17" b="T18"/>
                <a:pathLst>
                  <a:path w="43" h="60">
                    <a:moveTo>
                      <a:pt x="0" y="43"/>
                    </a:moveTo>
                    <a:lnTo>
                      <a:pt x="0" y="59"/>
                    </a:lnTo>
                    <a:lnTo>
                      <a:pt x="42" y="16"/>
                    </a:lnTo>
                    <a:lnTo>
                      <a:pt x="42" y="0"/>
                    </a:lnTo>
                    <a:lnTo>
                      <a:pt x="0" y="43"/>
                    </a:lnTo>
                  </a:path>
                </a:pathLst>
              </a:custGeom>
              <a:solidFill>
                <a:srgbClr val="8D5E16"/>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511" name="Freeform 34"/>
              <p:cNvSpPr>
                <a:spLocks/>
              </p:cNvSpPr>
              <p:nvPr/>
            </p:nvSpPr>
            <p:spPr bwMode="auto">
              <a:xfrm>
                <a:off x="4201" y="2581"/>
                <a:ext cx="559" cy="17"/>
              </a:xfrm>
              <a:custGeom>
                <a:avLst/>
                <a:gdLst>
                  <a:gd name="T0" fmla="*/ 0 w 559"/>
                  <a:gd name="T1" fmla="*/ 16 h 17"/>
                  <a:gd name="T2" fmla="*/ 558 w 559"/>
                  <a:gd name="T3" fmla="*/ 16 h 17"/>
                  <a:gd name="T4" fmla="*/ 558 w 559"/>
                  <a:gd name="T5" fmla="*/ 0 h 17"/>
                  <a:gd name="T6" fmla="*/ 0 w 559"/>
                  <a:gd name="T7" fmla="*/ 0 h 17"/>
                  <a:gd name="T8" fmla="*/ 0 w 559"/>
                  <a:gd name="T9" fmla="*/ 16 h 17"/>
                  <a:gd name="T10" fmla="*/ 0 60000 65536"/>
                  <a:gd name="T11" fmla="*/ 0 60000 65536"/>
                  <a:gd name="T12" fmla="*/ 0 60000 65536"/>
                  <a:gd name="T13" fmla="*/ 0 60000 65536"/>
                  <a:gd name="T14" fmla="*/ 0 60000 65536"/>
                  <a:gd name="T15" fmla="*/ 0 w 559"/>
                  <a:gd name="T16" fmla="*/ 0 h 17"/>
                  <a:gd name="T17" fmla="*/ 559 w 559"/>
                  <a:gd name="T18" fmla="*/ 17 h 17"/>
                </a:gdLst>
                <a:ahLst/>
                <a:cxnLst>
                  <a:cxn ang="T10">
                    <a:pos x="T0" y="T1"/>
                  </a:cxn>
                  <a:cxn ang="T11">
                    <a:pos x="T2" y="T3"/>
                  </a:cxn>
                  <a:cxn ang="T12">
                    <a:pos x="T4" y="T5"/>
                  </a:cxn>
                  <a:cxn ang="T13">
                    <a:pos x="T6" y="T7"/>
                  </a:cxn>
                  <a:cxn ang="T14">
                    <a:pos x="T8" y="T9"/>
                  </a:cxn>
                </a:cxnLst>
                <a:rect l="T15" t="T16" r="T17" b="T18"/>
                <a:pathLst>
                  <a:path w="559" h="17">
                    <a:moveTo>
                      <a:pt x="0" y="16"/>
                    </a:moveTo>
                    <a:lnTo>
                      <a:pt x="558" y="16"/>
                    </a:lnTo>
                    <a:lnTo>
                      <a:pt x="558" y="0"/>
                    </a:lnTo>
                    <a:lnTo>
                      <a:pt x="0" y="0"/>
                    </a:lnTo>
                    <a:lnTo>
                      <a:pt x="0" y="16"/>
                    </a:lnTo>
                  </a:path>
                </a:pathLst>
              </a:custGeom>
              <a:solidFill>
                <a:srgbClr val="BF7F1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506" name="Freeform 35"/>
            <p:cNvSpPr>
              <a:spLocks/>
            </p:cNvSpPr>
            <p:nvPr/>
          </p:nvSpPr>
          <p:spPr bwMode="auto">
            <a:xfrm>
              <a:off x="4357" y="2546"/>
              <a:ext cx="309" cy="29"/>
            </a:xfrm>
            <a:custGeom>
              <a:avLst/>
              <a:gdLst>
                <a:gd name="T0" fmla="*/ 0 w 309"/>
                <a:gd name="T1" fmla="*/ 28 h 29"/>
                <a:gd name="T2" fmla="*/ 281 w 309"/>
                <a:gd name="T3" fmla="*/ 28 h 29"/>
                <a:gd name="T4" fmla="*/ 308 w 309"/>
                <a:gd name="T5" fmla="*/ 0 h 29"/>
                <a:gd name="T6" fmla="*/ 59 w 309"/>
                <a:gd name="T7" fmla="*/ 0 h 29"/>
                <a:gd name="T8" fmla="*/ 0 w 309"/>
                <a:gd name="T9" fmla="*/ 28 h 29"/>
                <a:gd name="T10" fmla="*/ 0 60000 65536"/>
                <a:gd name="T11" fmla="*/ 0 60000 65536"/>
                <a:gd name="T12" fmla="*/ 0 60000 65536"/>
                <a:gd name="T13" fmla="*/ 0 60000 65536"/>
                <a:gd name="T14" fmla="*/ 0 60000 65536"/>
                <a:gd name="T15" fmla="*/ 0 w 309"/>
                <a:gd name="T16" fmla="*/ 0 h 29"/>
                <a:gd name="T17" fmla="*/ 309 w 309"/>
                <a:gd name="T18" fmla="*/ 29 h 29"/>
              </a:gdLst>
              <a:ahLst/>
              <a:cxnLst>
                <a:cxn ang="T10">
                  <a:pos x="T0" y="T1"/>
                </a:cxn>
                <a:cxn ang="T11">
                  <a:pos x="T2" y="T3"/>
                </a:cxn>
                <a:cxn ang="T12">
                  <a:pos x="T4" y="T5"/>
                </a:cxn>
                <a:cxn ang="T13">
                  <a:pos x="T6" y="T7"/>
                </a:cxn>
                <a:cxn ang="T14">
                  <a:pos x="T8" y="T9"/>
                </a:cxn>
              </a:cxnLst>
              <a:rect l="T15" t="T16" r="T17" b="T18"/>
              <a:pathLst>
                <a:path w="309" h="29">
                  <a:moveTo>
                    <a:pt x="0" y="28"/>
                  </a:moveTo>
                  <a:lnTo>
                    <a:pt x="281" y="28"/>
                  </a:lnTo>
                  <a:lnTo>
                    <a:pt x="308" y="0"/>
                  </a:lnTo>
                  <a:lnTo>
                    <a:pt x="59" y="0"/>
                  </a:lnTo>
                  <a:lnTo>
                    <a:pt x="0" y="28"/>
                  </a:lnTo>
                </a:path>
              </a:pathLst>
            </a:custGeom>
            <a:solidFill>
              <a:srgbClr val="3F5F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4" name="Group 36"/>
          <p:cNvGrpSpPr>
            <a:grpSpLocks/>
          </p:cNvGrpSpPr>
          <p:nvPr/>
        </p:nvGrpSpPr>
        <p:grpSpPr bwMode="auto">
          <a:xfrm>
            <a:off x="6978650" y="4422775"/>
            <a:ext cx="379413" cy="306388"/>
            <a:chOff x="4396" y="2386"/>
            <a:chExt cx="239" cy="193"/>
          </a:xfrm>
        </p:grpSpPr>
        <p:sp>
          <p:nvSpPr>
            <p:cNvPr id="1359" name="Freeform 37"/>
            <p:cNvSpPr>
              <a:spLocks/>
            </p:cNvSpPr>
            <p:nvPr/>
          </p:nvSpPr>
          <p:spPr bwMode="auto">
            <a:xfrm>
              <a:off x="4396" y="2543"/>
              <a:ext cx="17" cy="8"/>
            </a:xfrm>
            <a:custGeom>
              <a:avLst/>
              <a:gdLst>
                <a:gd name="T0" fmla="*/ 16 w 17"/>
                <a:gd name="T1" fmla="*/ 0 h 8"/>
                <a:gd name="T2" fmla="*/ 12 w 17"/>
                <a:gd name="T3" fmla="*/ 0 h 8"/>
                <a:gd name="T4" fmla="*/ 8 w 17"/>
                <a:gd name="T5" fmla="*/ 0 h 8"/>
                <a:gd name="T6" fmla="*/ 4 w 17"/>
                <a:gd name="T7" fmla="*/ 0 h 8"/>
                <a:gd name="T8" fmla="*/ 0 w 17"/>
                <a:gd name="T9" fmla="*/ 3 h 8"/>
                <a:gd name="T10" fmla="*/ 4 w 17"/>
                <a:gd name="T11" fmla="*/ 3 h 8"/>
                <a:gd name="T12" fmla="*/ 8 w 17"/>
                <a:gd name="T13" fmla="*/ 3 h 8"/>
                <a:gd name="T14" fmla="*/ 12 w 17"/>
                <a:gd name="T15" fmla="*/ 3 h 8"/>
                <a:gd name="T16" fmla="*/ 16 w 17"/>
                <a:gd name="T17" fmla="*/ 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8"/>
                <a:gd name="T29" fmla="*/ 17 w 1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8">
                  <a:moveTo>
                    <a:pt x="16" y="0"/>
                  </a:moveTo>
                  <a:lnTo>
                    <a:pt x="12" y="0"/>
                  </a:lnTo>
                  <a:lnTo>
                    <a:pt x="8" y="0"/>
                  </a:lnTo>
                  <a:lnTo>
                    <a:pt x="4" y="0"/>
                  </a:lnTo>
                  <a:lnTo>
                    <a:pt x="0" y="3"/>
                  </a:lnTo>
                  <a:lnTo>
                    <a:pt x="4" y="3"/>
                  </a:lnTo>
                  <a:lnTo>
                    <a:pt x="8" y="3"/>
                  </a:lnTo>
                  <a:lnTo>
                    <a:pt x="12" y="3"/>
                  </a:lnTo>
                  <a:lnTo>
                    <a:pt x="16" y="7"/>
                  </a:lnTo>
                </a:path>
              </a:pathLst>
            </a:custGeom>
            <a:noFill/>
            <a:ln w="25400" cap="rnd">
              <a:solidFill>
                <a:srgbClr val="80808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5" name="Group 38"/>
            <p:cNvGrpSpPr>
              <a:grpSpLocks/>
            </p:cNvGrpSpPr>
            <p:nvPr/>
          </p:nvGrpSpPr>
          <p:grpSpPr bwMode="auto">
            <a:xfrm>
              <a:off x="4412" y="2496"/>
              <a:ext cx="188" cy="63"/>
              <a:chOff x="4412" y="2496"/>
              <a:chExt cx="188" cy="63"/>
            </a:xfrm>
          </p:grpSpPr>
          <p:sp>
            <p:nvSpPr>
              <p:cNvPr id="1498" name="Freeform 39"/>
              <p:cNvSpPr>
                <a:spLocks/>
              </p:cNvSpPr>
              <p:nvPr/>
            </p:nvSpPr>
            <p:spPr bwMode="auto">
              <a:xfrm>
                <a:off x="4412" y="2531"/>
                <a:ext cx="188" cy="28"/>
              </a:xfrm>
              <a:custGeom>
                <a:avLst/>
                <a:gdLst>
                  <a:gd name="T0" fmla="*/ 0 w 188"/>
                  <a:gd name="T1" fmla="*/ 0 h 28"/>
                  <a:gd name="T2" fmla="*/ 0 w 188"/>
                  <a:gd name="T3" fmla="*/ 12 h 28"/>
                  <a:gd name="T4" fmla="*/ 153 w 188"/>
                  <a:gd name="T5" fmla="*/ 27 h 28"/>
                  <a:gd name="T6" fmla="*/ 187 w 188"/>
                  <a:gd name="T7" fmla="*/ 12 h 28"/>
                  <a:gd name="T8" fmla="*/ 187 w 188"/>
                  <a:gd name="T9" fmla="*/ 0 h 28"/>
                  <a:gd name="T10" fmla="*/ 150 w 188"/>
                  <a:gd name="T11" fmla="*/ 15 h 28"/>
                  <a:gd name="T12" fmla="*/ 0 w 188"/>
                  <a:gd name="T13" fmla="*/ 0 h 28"/>
                  <a:gd name="T14" fmla="*/ 0 60000 65536"/>
                  <a:gd name="T15" fmla="*/ 0 60000 65536"/>
                  <a:gd name="T16" fmla="*/ 0 60000 65536"/>
                  <a:gd name="T17" fmla="*/ 0 60000 65536"/>
                  <a:gd name="T18" fmla="*/ 0 60000 65536"/>
                  <a:gd name="T19" fmla="*/ 0 60000 65536"/>
                  <a:gd name="T20" fmla="*/ 0 60000 65536"/>
                  <a:gd name="T21" fmla="*/ 0 w 188"/>
                  <a:gd name="T22" fmla="*/ 0 h 28"/>
                  <a:gd name="T23" fmla="*/ 188 w 188"/>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28">
                    <a:moveTo>
                      <a:pt x="0" y="0"/>
                    </a:moveTo>
                    <a:lnTo>
                      <a:pt x="0" y="12"/>
                    </a:lnTo>
                    <a:lnTo>
                      <a:pt x="153" y="27"/>
                    </a:lnTo>
                    <a:lnTo>
                      <a:pt x="187" y="12"/>
                    </a:lnTo>
                    <a:lnTo>
                      <a:pt x="187" y="0"/>
                    </a:lnTo>
                    <a:lnTo>
                      <a:pt x="150" y="15"/>
                    </a:lnTo>
                    <a:lnTo>
                      <a:pt x="0" y="0"/>
                    </a:lnTo>
                  </a:path>
                </a:pathLst>
              </a:custGeom>
              <a:solidFill>
                <a:srgbClr val="9F9F9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99" name="Freeform 40"/>
              <p:cNvSpPr>
                <a:spLocks/>
              </p:cNvSpPr>
              <p:nvPr/>
            </p:nvSpPr>
            <p:spPr bwMode="auto">
              <a:xfrm>
                <a:off x="4412" y="2496"/>
                <a:ext cx="153" cy="47"/>
              </a:xfrm>
              <a:custGeom>
                <a:avLst/>
                <a:gdLst>
                  <a:gd name="T0" fmla="*/ 0 w 153"/>
                  <a:gd name="T1" fmla="*/ 0 h 47"/>
                  <a:gd name="T2" fmla="*/ 152 w 153"/>
                  <a:gd name="T3" fmla="*/ 9 h 47"/>
                  <a:gd name="T4" fmla="*/ 152 w 153"/>
                  <a:gd name="T5" fmla="*/ 46 h 47"/>
                  <a:gd name="T6" fmla="*/ 0 w 153"/>
                  <a:gd name="T7" fmla="*/ 33 h 47"/>
                  <a:gd name="T8" fmla="*/ 0 w 153"/>
                  <a:gd name="T9" fmla="*/ 0 h 47"/>
                  <a:gd name="T10" fmla="*/ 0 60000 65536"/>
                  <a:gd name="T11" fmla="*/ 0 60000 65536"/>
                  <a:gd name="T12" fmla="*/ 0 60000 65536"/>
                  <a:gd name="T13" fmla="*/ 0 60000 65536"/>
                  <a:gd name="T14" fmla="*/ 0 60000 65536"/>
                  <a:gd name="T15" fmla="*/ 0 w 153"/>
                  <a:gd name="T16" fmla="*/ 0 h 47"/>
                  <a:gd name="T17" fmla="*/ 153 w 153"/>
                  <a:gd name="T18" fmla="*/ 47 h 47"/>
                </a:gdLst>
                <a:ahLst/>
                <a:cxnLst>
                  <a:cxn ang="T10">
                    <a:pos x="T0" y="T1"/>
                  </a:cxn>
                  <a:cxn ang="T11">
                    <a:pos x="T2" y="T3"/>
                  </a:cxn>
                  <a:cxn ang="T12">
                    <a:pos x="T4" y="T5"/>
                  </a:cxn>
                  <a:cxn ang="T13">
                    <a:pos x="T6" y="T7"/>
                  </a:cxn>
                  <a:cxn ang="T14">
                    <a:pos x="T8" y="T9"/>
                  </a:cxn>
                </a:cxnLst>
                <a:rect l="T15" t="T16" r="T17" b="T18"/>
                <a:pathLst>
                  <a:path w="153" h="47">
                    <a:moveTo>
                      <a:pt x="0" y="0"/>
                    </a:moveTo>
                    <a:lnTo>
                      <a:pt x="152" y="9"/>
                    </a:lnTo>
                    <a:lnTo>
                      <a:pt x="152" y="46"/>
                    </a:lnTo>
                    <a:lnTo>
                      <a:pt x="0" y="33"/>
                    </a:lnTo>
                    <a:lnTo>
                      <a:pt x="0" y="0"/>
                    </a:lnTo>
                  </a:path>
                </a:pathLst>
              </a:custGeom>
              <a:solidFill>
                <a:srgbClr val="C0C0C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6" name="Group 41"/>
              <p:cNvGrpSpPr>
                <a:grpSpLocks/>
              </p:cNvGrpSpPr>
              <p:nvPr/>
            </p:nvGrpSpPr>
            <p:grpSpPr bwMode="auto">
              <a:xfrm>
                <a:off x="4412" y="2507"/>
                <a:ext cx="157" cy="17"/>
                <a:chOff x="4412" y="2507"/>
                <a:chExt cx="157" cy="17"/>
              </a:xfrm>
            </p:grpSpPr>
            <p:sp>
              <p:nvSpPr>
                <p:cNvPr id="1501" name="Freeform 42"/>
                <p:cNvSpPr>
                  <a:spLocks/>
                </p:cNvSpPr>
                <p:nvPr/>
              </p:nvSpPr>
              <p:spPr bwMode="auto">
                <a:xfrm>
                  <a:off x="4412" y="2507"/>
                  <a:ext cx="157" cy="9"/>
                </a:xfrm>
                <a:custGeom>
                  <a:avLst/>
                  <a:gdLst>
                    <a:gd name="T0" fmla="*/ 0 w 157"/>
                    <a:gd name="T1" fmla="*/ 0 h 9"/>
                    <a:gd name="T2" fmla="*/ 156 w 157"/>
                    <a:gd name="T3" fmla="*/ 8 h 9"/>
                    <a:gd name="T4" fmla="*/ 0 w 157"/>
                    <a:gd name="T5" fmla="*/ 0 h 9"/>
                    <a:gd name="T6" fmla="*/ 0 60000 65536"/>
                    <a:gd name="T7" fmla="*/ 0 60000 65536"/>
                    <a:gd name="T8" fmla="*/ 0 60000 65536"/>
                    <a:gd name="T9" fmla="*/ 0 w 157"/>
                    <a:gd name="T10" fmla="*/ 0 h 9"/>
                    <a:gd name="T11" fmla="*/ 157 w 157"/>
                    <a:gd name="T12" fmla="*/ 9 h 9"/>
                  </a:gdLst>
                  <a:ahLst/>
                  <a:cxnLst>
                    <a:cxn ang="T6">
                      <a:pos x="T0" y="T1"/>
                    </a:cxn>
                    <a:cxn ang="T7">
                      <a:pos x="T2" y="T3"/>
                    </a:cxn>
                    <a:cxn ang="T8">
                      <a:pos x="T4" y="T5"/>
                    </a:cxn>
                  </a:cxnLst>
                  <a:rect l="T9" t="T10" r="T11" b="T12"/>
                  <a:pathLst>
                    <a:path w="157" h="9">
                      <a:moveTo>
                        <a:pt x="0" y="0"/>
                      </a:moveTo>
                      <a:lnTo>
                        <a:pt x="156" y="8"/>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502" name="Freeform 43"/>
                <p:cNvSpPr>
                  <a:spLocks/>
                </p:cNvSpPr>
                <p:nvPr/>
              </p:nvSpPr>
              <p:spPr bwMode="auto">
                <a:xfrm>
                  <a:off x="4529" y="2515"/>
                  <a:ext cx="28" cy="1"/>
                </a:xfrm>
                <a:custGeom>
                  <a:avLst/>
                  <a:gdLst>
                    <a:gd name="T0" fmla="*/ 0 w 28"/>
                    <a:gd name="T1" fmla="*/ 0 h 1"/>
                    <a:gd name="T2" fmla="*/ 27 w 28"/>
                    <a:gd name="T3" fmla="*/ 0 h 1"/>
                    <a:gd name="T4" fmla="*/ 0 w 28"/>
                    <a:gd name="T5" fmla="*/ 0 h 1"/>
                    <a:gd name="T6" fmla="*/ 0 60000 65536"/>
                    <a:gd name="T7" fmla="*/ 0 60000 65536"/>
                    <a:gd name="T8" fmla="*/ 0 60000 65536"/>
                    <a:gd name="T9" fmla="*/ 0 w 28"/>
                    <a:gd name="T10" fmla="*/ 0 h 1"/>
                    <a:gd name="T11" fmla="*/ 28 w 28"/>
                    <a:gd name="T12" fmla="*/ 1 h 1"/>
                  </a:gdLst>
                  <a:ahLst/>
                  <a:cxnLst>
                    <a:cxn ang="T6">
                      <a:pos x="T0" y="T1"/>
                    </a:cxn>
                    <a:cxn ang="T7">
                      <a:pos x="T2" y="T3"/>
                    </a:cxn>
                    <a:cxn ang="T8">
                      <a:pos x="T4" y="T5"/>
                    </a:cxn>
                  </a:cxnLst>
                  <a:rect l="T9" t="T10" r="T11" b="T12"/>
                  <a:pathLst>
                    <a:path w="28" h="1">
                      <a:moveTo>
                        <a:pt x="0" y="0"/>
                      </a:moveTo>
                      <a:lnTo>
                        <a:pt x="27" y="0"/>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503" name="Freeform 44"/>
                <p:cNvSpPr>
                  <a:spLocks/>
                </p:cNvSpPr>
                <p:nvPr/>
              </p:nvSpPr>
              <p:spPr bwMode="auto">
                <a:xfrm>
                  <a:off x="4490" y="2511"/>
                  <a:ext cx="28" cy="1"/>
                </a:xfrm>
                <a:custGeom>
                  <a:avLst/>
                  <a:gdLst>
                    <a:gd name="T0" fmla="*/ 0 w 28"/>
                    <a:gd name="T1" fmla="*/ 0 h 1"/>
                    <a:gd name="T2" fmla="*/ 27 w 28"/>
                    <a:gd name="T3" fmla="*/ 0 h 1"/>
                    <a:gd name="T4" fmla="*/ 0 w 28"/>
                    <a:gd name="T5" fmla="*/ 0 h 1"/>
                    <a:gd name="T6" fmla="*/ 0 60000 65536"/>
                    <a:gd name="T7" fmla="*/ 0 60000 65536"/>
                    <a:gd name="T8" fmla="*/ 0 60000 65536"/>
                    <a:gd name="T9" fmla="*/ 0 w 28"/>
                    <a:gd name="T10" fmla="*/ 0 h 1"/>
                    <a:gd name="T11" fmla="*/ 28 w 28"/>
                    <a:gd name="T12" fmla="*/ 1 h 1"/>
                  </a:gdLst>
                  <a:ahLst/>
                  <a:cxnLst>
                    <a:cxn ang="T6">
                      <a:pos x="T0" y="T1"/>
                    </a:cxn>
                    <a:cxn ang="T7">
                      <a:pos x="T2" y="T3"/>
                    </a:cxn>
                    <a:cxn ang="T8">
                      <a:pos x="T4" y="T5"/>
                    </a:cxn>
                  </a:cxnLst>
                  <a:rect l="T9" t="T10" r="T11" b="T12"/>
                  <a:pathLst>
                    <a:path w="28" h="1">
                      <a:moveTo>
                        <a:pt x="0" y="0"/>
                      </a:moveTo>
                      <a:lnTo>
                        <a:pt x="27" y="0"/>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504" name="Freeform 45"/>
                <p:cNvSpPr>
                  <a:spLocks/>
                </p:cNvSpPr>
                <p:nvPr/>
              </p:nvSpPr>
              <p:spPr bwMode="auto">
                <a:xfrm>
                  <a:off x="4412" y="2511"/>
                  <a:ext cx="157" cy="13"/>
                </a:xfrm>
                <a:custGeom>
                  <a:avLst/>
                  <a:gdLst>
                    <a:gd name="T0" fmla="*/ 0 w 157"/>
                    <a:gd name="T1" fmla="*/ 0 h 13"/>
                    <a:gd name="T2" fmla="*/ 156 w 157"/>
                    <a:gd name="T3" fmla="*/ 12 h 13"/>
                    <a:gd name="T4" fmla="*/ 0 w 157"/>
                    <a:gd name="T5" fmla="*/ 0 h 13"/>
                    <a:gd name="T6" fmla="*/ 0 60000 65536"/>
                    <a:gd name="T7" fmla="*/ 0 60000 65536"/>
                    <a:gd name="T8" fmla="*/ 0 60000 65536"/>
                    <a:gd name="T9" fmla="*/ 0 w 157"/>
                    <a:gd name="T10" fmla="*/ 0 h 13"/>
                    <a:gd name="T11" fmla="*/ 157 w 157"/>
                    <a:gd name="T12" fmla="*/ 13 h 13"/>
                  </a:gdLst>
                  <a:ahLst/>
                  <a:cxnLst>
                    <a:cxn ang="T6">
                      <a:pos x="T0" y="T1"/>
                    </a:cxn>
                    <a:cxn ang="T7">
                      <a:pos x="T2" y="T3"/>
                    </a:cxn>
                    <a:cxn ang="T8">
                      <a:pos x="T4" y="T5"/>
                    </a:cxn>
                  </a:cxnLst>
                  <a:rect l="T9" t="T10" r="T11" b="T12"/>
                  <a:pathLst>
                    <a:path w="157" h="13">
                      <a:moveTo>
                        <a:pt x="0" y="0"/>
                      </a:moveTo>
                      <a:lnTo>
                        <a:pt x="156" y="12"/>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7" name="Group 46"/>
            <p:cNvGrpSpPr>
              <a:grpSpLocks/>
            </p:cNvGrpSpPr>
            <p:nvPr/>
          </p:nvGrpSpPr>
          <p:grpSpPr bwMode="auto">
            <a:xfrm>
              <a:off x="4412" y="2488"/>
              <a:ext cx="192" cy="12"/>
              <a:chOff x="4412" y="2488"/>
              <a:chExt cx="192" cy="12"/>
            </a:xfrm>
          </p:grpSpPr>
          <p:sp>
            <p:nvSpPr>
              <p:cNvPr id="1496" name="Freeform 47"/>
              <p:cNvSpPr>
                <a:spLocks/>
              </p:cNvSpPr>
              <p:nvPr/>
            </p:nvSpPr>
            <p:spPr bwMode="auto">
              <a:xfrm>
                <a:off x="4412" y="2488"/>
                <a:ext cx="192" cy="12"/>
              </a:xfrm>
              <a:custGeom>
                <a:avLst/>
                <a:gdLst>
                  <a:gd name="T0" fmla="*/ 0 w 192"/>
                  <a:gd name="T1" fmla="*/ 5 h 12"/>
                  <a:gd name="T2" fmla="*/ 154 w 192"/>
                  <a:gd name="T3" fmla="*/ 11 h 12"/>
                  <a:gd name="T4" fmla="*/ 191 w 192"/>
                  <a:gd name="T5" fmla="*/ 5 h 12"/>
                  <a:gd name="T6" fmla="*/ 179 w 192"/>
                  <a:gd name="T7" fmla="*/ 5 h 12"/>
                  <a:gd name="T8" fmla="*/ 60 w 192"/>
                  <a:gd name="T9" fmla="*/ 0 h 12"/>
                  <a:gd name="T10" fmla="*/ 0 w 192"/>
                  <a:gd name="T11" fmla="*/ 5 h 12"/>
                  <a:gd name="T12" fmla="*/ 0 60000 65536"/>
                  <a:gd name="T13" fmla="*/ 0 60000 65536"/>
                  <a:gd name="T14" fmla="*/ 0 60000 65536"/>
                  <a:gd name="T15" fmla="*/ 0 60000 65536"/>
                  <a:gd name="T16" fmla="*/ 0 60000 65536"/>
                  <a:gd name="T17" fmla="*/ 0 60000 65536"/>
                  <a:gd name="T18" fmla="*/ 0 w 192"/>
                  <a:gd name="T19" fmla="*/ 0 h 12"/>
                  <a:gd name="T20" fmla="*/ 192 w 19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92" h="12">
                    <a:moveTo>
                      <a:pt x="0" y="5"/>
                    </a:moveTo>
                    <a:lnTo>
                      <a:pt x="154" y="11"/>
                    </a:lnTo>
                    <a:lnTo>
                      <a:pt x="191" y="5"/>
                    </a:lnTo>
                    <a:lnTo>
                      <a:pt x="179" y="5"/>
                    </a:lnTo>
                    <a:lnTo>
                      <a:pt x="60" y="0"/>
                    </a:lnTo>
                    <a:lnTo>
                      <a:pt x="0" y="5"/>
                    </a:lnTo>
                  </a:path>
                </a:pathLst>
              </a:custGeom>
              <a:solidFill>
                <a:srgbClr val="DFDFD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97" name="Freeform 48"/>
              <p:cNvSpPr>
                <a:spLocks/>
              </p:cNvSpPr>
              <p:nvPr/>
            </p:nvSpPr>
            <p:spPr bwMode="auto">
              <a:xfrm>
                <a:off x="4455" y="2492"/>
                <a:ext cx="137" cy="4"/>
              </a:xfrm>
              <a:custGeom>
                <a:avLst/>
                <a:gdLst>
                  <a:gd name="T0" fmla="*/ 10 w 137"/>
                  <a:gd name="T1" fmla="*/ 0 h 4"/>
                  <a:gd name="T2" fmla="*/ 0 w 137"/>
                  <a:gd name="T3" fmla="*/ 1 h 4"/>
                  <a:gd name="T4" fmla="*/ 111 w 137"/>
                  <a:gd name="T5" fmla="*/ 3 h 4"/>
                  <a:gd name="T6" fmla="*/ 128 w 137"/>
                  <a:gd name="T7" fmla="*/ 2 h 4"/>
                  <a:gd name="T8" fmla="*/ 125 w 137"/>
                  <a:gd name="T9" fmla="*/ 1 h 4"/>
                  <a:gd name="T10" fmla="*/ 136 w 137"/>
                  <a:gd name="T11" fmla="*/ 1 h 4"/>
                  <a:gd name="T12" fmla="*/ 128 w 137"/>
                  <a:gd name="T13" fmla="*/ 1 h 4"/>
                  <a:gd name="T14" fmla="*/ 10 w 13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4"/>
                  <a:gd name="T26" fmla="*/ 137 w 13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4">
                    <a:moveTo>
                      <a:pt x="10" y="0"/>
                    </a:moveTo>
                    <a:lnTo>
                      <a:pt x="0" y="1"/>
                    </a:lnTo>
                    <a:lnTo>
                      <a:pt x="111" y="3"/>
                    </a:lnTo>
                    <a:lnTo>
                      <a:pt x="128" y="2"/>
                    </a:lnTo>
                    <a:lnTo>
                      <a:pt x="125" y="1"/>
                    </a:lnTo>
                    <a:lnTo>
                      <a:pt x="136" y="1"/>
                    </a:lnTo>
                    <a:lnTo>
                      <a:pt x="128" y="1"/>
                    </a:lnTo>
                    <a:lnTo>
                      <a:pt x="10" y="0"/>
                    </a:lnTo>
                  </a:path>
                </a:pathLst>
              </a:custGeom>
              <a:solidFill>
                <a:srgbClr val="5F5F5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8" name="Group 49"/>
            <p:cNvGrpSpPr>
              <a:grpSpLocks/>
            </p:cNvGrpSpPr>
            <p:nvPr/>
          </p:nvGrpSpPr>
          <p:grpSpPr bwMode="auto">
            <a:xfrm>
              <a:off x="4572" y="2390"/>
              <a:ext cx="32" cy="106"/>
              <a:chOff x="4572" y="2390"/>
              <a:chExt cx="32" cy="106"/>
            </a:xfrm>
          </p:grpSpPr>
          <p:grpSp>
            <p:nvGrpSpPr>
              <p:cNvPr id="9" name="Group 50"/>
              <p:cNvGrpSpPr>
                <a:grpSpLocks/>
              </p:cNvGrpSpPr>
              <p:nvPr/>
            </p:nvGrpSpPr>
            <p:grpSpPr bwMode="auto">
              <a:xfrm>
                <a:off x="4587" y="2402"/>
                <a:ext cx="17" cy="90"/>
                <a:chOff x="4587" y="2402"/>
                <a:chExt cx="17" cy="90"/>
              </a:xfrm>
            </p:grpSpPr>
            <p:sp>
              <p:nvSpPr>
                <p:cNvPr id="1470" name="Freeform 51"/>
                <p:cNvSpPr>
                  <a:spLocks/>
                </p:cNvSpPr>
                <p:nvPr/>
              </p:nvSpPr>
              <p:spPr bwMode="auto">
                <a:xfrm>
                  <a:off x="4587" y="2402"/>
                  <a:ext cx="13" cy="90"/>
                </a:xfrm>
                <a:custGeom>
                  <a:avLst/>
                  <a:gdLst>
                    <a:gd name="T0" fmla="*/ 2 w 13"/>
                    <a:gd name="T1" fmla="*/ 0 h 90"/>
                    <a:gd name="T2" fmla="*/ 12 w 13"/>
                    <a:gd name="T3" fmla="*/ 7 h 90"/>
                    <a:gd name="T4" fmla="*/ 12 w 13"/>
                    <a:gd name="T5" fmla="*/ 43 h 90"/>
                    <a:gd name="T6" fmla="*/ 10 w 13"/>
                    <a:gd name="T7" fmla="*/ 86 h 90"/>
                    <a:gd name="T8" fmla="*/ 0 w 13"/>
                    <a:gd name="T9" fmla="*/ 89 h 90"/>
                    <a:gd name="T10" fmla="*/ 2 w 13"/>
                    <a:gd name="T11" fmla="*/ 0 h 90"/>
                    <a:gd name="T12" fmla="*/ 0 60000 65536"/>
                    <a:gd name="T13" fmla="*/ 0 60000 65536"/>
                    <a:gd name="T14" fmla="*/ 0 60000 65536"/>
                    <a:gd name="T15" fmla="*/ 0 60000 65536"/>
                    <a:gd name="T16" fmla="*/ 0 60000 65536"/>
                    <a:gd name="T17" fmla="*/ 0 60000 65536"/>
                    <a:gd name="T18" fmla="*/ 0 w 13"/>
                    <a:gd name="T19" fmla="*/ 0 h 90"/>
                    <a:gd name="T20" fmla="*/ 13 w 13"/>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3" h="90">
                      <a:moveTo>
                        <a:pt x="2" y="0"/>
                      </a:moveTo>
                      <a:lnTo>
                        <a:pt x="12" y="7"/>
                      </a:lnTo>
                      <a:lnTo>
                        <a:pt x="12" y="43"/>
                      </a:lnTo>
                      <a:lnTo>
                        <a:pt x="10" y="86"/>
                      </a:lnTo>
                      <a:lnTo>
                        <a:pt x="0" y="89"/>
                      </a:lnTo>
                      <a:lnTo>
                        <a:pt x="2" y="0"/>
                      </a:lnTo>
                    </a:path>
                  </a:pathLst>
                </a:custGeom>
                <a:solidFill>
                  <a:srgbClr val="9F9F9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10" name="Group 52"/>
                <p:cNvGrpSpPr>
                  <a:grpSpLocks/>
                </p:cNvGrpSpPr>
                <p:nvPr/>
              </p:nvGrpSpPr>
              <p:grpSpPr bwMode="auto">
                <a:xfrm>
                  <a:off x="4587" y="2406"/>
                  <a:ext cx="17" cy="79"/>
                  <a:chOff x="4587" y="2406"/>
                  <a:chExt cx="17" cy="79"/>
                </a:xfrm>
              </p:grpSpPr>
              <p:grpSp>
                <p:nvGrpSpPr>
                  <p:cNvPr id="11" name="Group 53"/>
                  <p:cNvGrpSpPr>
                    <a:grpSpLocks/>
                  </p:cNvGrpSpPr>
                  <p:nvPr/>
                </p:nvGrpSpPr>
                <p:grpSpPr bwMode="auto">
                  <a:xfrm>
                    <a:off x="4587" y="2406"/>
                    <a:ext cx="17" cy="79"/>
                    <a:chOff x="4587" y="2406"/>
                    <a:chExt cx="17" cy="79"/>
                  </a:xfrm>
                </p:grpSpPr>
                <p:grpSp>
                  <p:nvGrpSpPr>
                    <p:cNvPr id="12" name="Group 54"/>
                    <p:cNvGrpSpPr>
                      <a:grpSpLocks/>
                    </p:cNvGrpSpPr>
                    <p:nvPr/>
                  </p:nvGrpSpPr>
                  <p:grpSpPr bwMode="auto">
                    <a:xfrm>
                      <a:off x="4587" y="2406"/>
                      <a:ext cx="17" cy="48"/>
                      <a:chOff x="4587" y="2406"/>
                      <a:chExt cx="17" cy="48"/>
                    </a:xfrm>
                  </p:grpSpPr>
                  <p:grpSp>
                    <p:nvGrpSpPr>
                      <p:cNvPr id="13" name="Group 55"/>
                      <p:cNvGrpSpPr>
                        <a:grpSpLocks/>
                      </p:cNvGrpSpPr>
                      <p:nvPr/>
                    </p:nvGrpSpPr>
                    <p:grpSpPr bwMode="auto">
                      <a:xfrm>
                        <a:off x="4587" y="2406"/>
                        <a:ext cx="17" cy="24"/>
                        <a:chOff x="4587" y="2406"/>
                        <a:chExt cx="17" cy="24"/>
                      </a:xfrm>
                    </p:grpSpPr>
                    <p:sp>
                      <p:nvSpPr>
                        <p:cNvPr id="1490" name="Freeform 56"/>
                        <p:cNvSpPr>
                          <a:spLocks/>
                        </p:cNvSpPr>
                        <p:nvPr/>
                      </p:nvSpPr>
                      <p:spPr bwMode="auto">
                        <a:xfrm>
                          <a:off x="4587" y="2406"/>
                          <a:ext cx="17" cy="5"/>
                        </a:xfrm>
                        <a:custGeom>
                          <a:avLst/>
                          <a:gdLst>
                            <a:gd name="T0" fmla="*/ 0 w 17"/>
                            <a:gd name="T1" fmla="*/ 0 h 5"/>
                            <a:gd name="T2" fmla="*/ 16 w 17"/>
                            <a:gd name="T3" fmla="*/ 4 h 5"/>
                            <a:gd name="T4" fmla="*/ 0 w 17"/>
                            <a:gd name="T5" fmla="*/ 0 h 5"/>
                            <a:gd name="T6" fmla="*/ 0 60000 65536"/>
                            <a:gd name="T7" fmla="*/ 0 60000 65536"/>
                            <a:gd name="T8" fmla="*/ 0 60000 65536"/>
                            <a:gd name="T9" fmla="*/ 0 w 17"/>
                            <a:gd name="T10" fmla="*/ 0 h 5"/>
                            <a:gd name="T11" fmla="*/ 17 w 17"/>
                            <a:gd name="T12" fmla="*/ 5 h 5"/>
                          </a:gdLst>
                          <a:ahLst/>
                          <a:cxnLst>
                            <a:cxn ang="T6">
                              <a:pos x="T0" y="T1"/>
                            </a:cxn>
                            <a:cxn ang="T7">
                              <a:pos x="T2" y="T3"/>
                            </a:cxn>
                            <a:cxn ang="T8">
                              <a:pos x="T4" y="T5"/>
                            </a:cxn>
                          </a:cxnLst>
                          <a:rect l="T9" t="T10" r="T11" b="T12"/>
                          <a:pathLst>
                            <a:path w="17" h="5">
                              <a:moveTo>
                                <a:pt x="0" y="0"/>
                              </a:moveTo>
                              <a:lnTo>
                                <a:pt x="16" y="4"/>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91" name="Freeform 57"/>
                        <p:cNvSpPr>
                          <a:spLocks/>
                        </p:cNvSpPr>
                        <p:nvPr/>
                      </p:nvSpPr>
                      <p:spPr bwMode="auto">
                        <a:xfrm>
                          <a:off x="4587" y="2410"/>
                          <a:ext cx="17" cy="5"/>
                        </a:xfrm>
                        <a:custGeom>
                          <a:avLst/>
                          <a:gdLst>
                            <a:gd name="T0" fmla="*/ 0 w 17"/>
                            <a:gd name="T1" fmla="*/ 0 h 5"/>
                            <a:gd name="T2" fmla="*/ 16 w 17"/>
                            <a:gd name="T3" fmla="*/ 4 h 5"/>
                            <a:gd name="T4" fmla="*/ 0 w 17"/>
                            <a:gd name="T5" fmla="*/ 0 h 5"/>
                            <a:gd name="T6" fmla="*/ 0 60000 65536"/>
                            <a:gd name="T7" fmla="*/ 0 60000 65536"/>
                            <a:gd name="T8" fmla="*/ 0 60000 65536"/>
                            <a:gd name="T9" fmla="*/ 0 w 17"/>
                            <a:gd name="T10" fmla="*/ 0 h 5"/>
                            <a:gd name="T11" fmla="*/ 17 w 17"/>
                            <a:gd name="T12" fmla="*/ 5 h 5"/>
                          </a:gdLst>
                          <a:ahLst/>
                          <a:cxnLst>
                            <a:cxn ang="T6">
                              <a:pos x="T0" y="T1"/>
                            </a:cxn>
                            <a:cxn ang="T7">
                              <a:pos x="T2" y="T3"/>
                            </a:cxn>
                            <a:cxn ang="T8">
                              <a:pos x="T4" y="T5"/>
                            </a:cxn>
                          </a:cxnLst>
                          <a:rect l="T9" t="T10" r="T11" b="T12"/>
                          <a:pathLst>
                            <a:path w="17" h="5">
                              <a:moveTo>
                                <a:pt x="0" y="0"/>
                              </a:moveTo>
                              <a:lnTo>
                                <a:pt x="16" y="4"/>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92" name="Freeform 58"/>
                        <p:cNvSpPr>
                          <a:spLocks/>
                        </p:cNvSpPr>
                        <p:nvPr/>
                      </p:nvSpPr>
                      <p:spPr bwMode="auto">
                        <a:xfrm>
                          <a:off x="4587" y="2417"/>
                          <a:ext cx="17" cy="5"/>
                        </a:xfrm>
                        <a:custGeom>
                          <a:avLst/>
                          <a:gdLst>
                            <a:gd name="T0" fmla="*/ 0 w 17"/>
                            <a:gd name="T1" fmla="*/ 0 h 5"/>
                            <a:gd name="T2" fmla="*/ 16 w 17"/>
                            <a:gd name="T3" fmla="*/ 4 h 5"/>
                            <a:gd name="T4" fmla="*/ 0 w 17"/>
                            <a:gd name="T5" fmla="*/ 0 h 5"/>
                            <a:gd name="T6" fmla="*/ 0 60000 65536"/>
                            <a:gd name="T7" fmla="*/ 0 60000 65536"/>
                            <a:gd name="T8" fmla="*/ 0 60000 65536"/>
                            <a:gd name="T9" fmla="*/ 0 w 17"/>
                            <a:gd name="T10" fmla="*/ 0 h 5"/>
                            <a:gd name="T11" fmla="*/ 17 w 17"/>
                            <a:gd name="T12" fmla="*/ 5 h 5"/>
                          </a:gdLst>
                          <a:ahLst/>
                          <a:cxnLst>
                            <a:cxn ang="T6">
                              <a:pos x="T0" y="T1"/>
                            </a:cxn>
                            <a:cxn ang="T7">
                              <a:pos x="T2" y="T3"/>
                            </a:cxn>
                            <a:cxn ang="T8">
                              <a:pos x="T4" y="T5"/>
                            </a:cxn>
                          </a:cxnLst>
                          <a:rect l="T9" t="T10" r="T11" b="T12"/>
                          <a:pathLst>
                            <a:path w="17" h="5">
                              <a:moveTo>
                                <a:pt x="0" y="0"/>
                              </a:moveTo>
                              <a:lnTo>
                                <a:pt x="16" y="4"/>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93" name="Freeform 59"/>
                        <p:cNvSpPr>
                          <a:spLocks/>
                        </p:cNvSpPr>
                        <p:nvPr/>
                      </p:nvSpPr>
                      <p:spPr bwMode="auto">
                        <a:xfrm>
                          <a:off x="4587" y="2421"/>
                          <a:ext cx="17" cy="5"/>
                        </a:xfrm>
                        <a:custGeom>
                          <a:avLst/>
                          <a:gdLst>
                            <a:gd name="T0" fmla="*/ 0 w 17"/>
                            <a:gd name="T1" fmla="*/ 0 h 5"/>
                            <a:gd name="T2" fmla="*/ 16 w 17"/>
                            <a:gd name="T3" fmla="*/ 4 h 5"/>
                            <a:gd name="T4" fmla="*/ 0 w 17"/>
                            <a:gd name="T5" fmla="*/ 0 h 5"/>
                            <a:gd name="T6" fmla="*/ 0 60000 65536"/>
                            <a:gd name="T7" fmla="*/ 0 60000 65536"/>
                            <a:gd name="T8" fmla="*/ 0 60000 65536"/>
                            <a:gd name="T9" fmla="*/ 0 w 17"/>
                            <a:gd name="T10" fmla="*/ 0 h 5"/>
                            <a:gd name="T11" fmla="*/ 17 w 17"/>
                            <a:gd name="T12" fmla="*/ 5 h 5"/>
                          </a:gdLst>
                          <a:ahLst/>
                          <a:cxnLst>
                            <a:cxn ang="T6">
                              <a:pos x="T0" y="T1"/>
                            </a:cxn>
                            <a:cxn ang="T7">
                              <a:pos x="T2" y="T3"/>
                            </a:cxn>
                            <a:cxn ang="T8">
                              <a:pos x="T4" y="T5"/>
                            </a:cxn>
                          </a:cxnLst>
                          <a:rect l="T9" t="T10" r="T11" b="T12"/>
                          <a:pathLst>
                            <a:path w="17" h="5">
                              <a:moveTo>
                                <a:pt x="0" y="0"/>
                              </a:moveTo>
                              <a:lnTo>
                                <a:pt x="16" y="4"/>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94" name="Freeform 60"/>
                        <p:cNvSpPr>
                          <a:spLocks/>
                        </p:cNvSpPr>
                        <p:nvPr/>
                      </p:nvSpPr>
                      <p:spPr bwMode="auto">
                        <a:xfrm>
                          <a:off x="4587" y="2425"/>
                          <a:ext cx="17" cy="5"/>
                        </a:xfrm>
                        <a:custGeom>
                          <a:avLst/>
                          <a:gdLst>
                            <a:gd name="T0" fmla="*/ 0 w 17"/>
                            <a:gd name="T1" fmla="*/ 0 h 5"/>
                            <a:gd name="T2" fmla="*/ 16 w 17"/>
                            <a:gd name="T3" fmla="*/ 4 h 5"/>
                            <a:gd name="T4" fmla="*/ 0 w 17"/>
                            <a:gd name="T5" fmla="*/ 0 h 5"/>
                            <a:gd name="T6" fmla="*/ 0 60000 65536"/>
                            <a:gd name="T7" fmla="*/ 0 60000 65536"/>
                            <a:gd name="T8" fmla="*/ 0 60000 65536"/>
                            <a:gd name="T9" fmla="*/ 0 w 17"/>
                            <a:gd name="T10" fmla="*/ 0 h 5"/>
                            <a:gd name="T11" fmla="*/ 17 w 17"/>
                            <a:gd name="T12" fmla="*/ 5 h 5"/>
                          </a:gdLst>
                          <a:ahLst/>
                          <a:cxnLst>
                            <a:cxn ang="T6">
                              <a:pos x="T0" y="T1"/>
                            </a:cxn>
                            <a:cxn ang="T7">
                              <a:pos x="T2" y="T3"/>
                            </a:cxn>
                            <a:cxn ang="T8">
                              <a:pos x="T4" y="T5"/>
                            </a:cxn>
                          </a:cxnLst>
                          <a:rect l="T9" t="T10" r="T11" b="T12"/>
                          <a:pathLst>
                            <a:path w="17" h="5">
                              <a:moveTo>
                                <a:pt x="0" y="0"/>
                              </a:moveTo>
                              <a:lnTo>
                                <a:pt x="16" y="4"/>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95" name="Freeform 61"/>
                        <p:cNvSpPr>
                          <a:spLocks/>
                        </p:cNvSpPr>
                        <p:nvPr/>
                      </p:nvSpPr>
                      <p:spPr bwMode="auto">
                        <a:xfrm>
                          <a:off x="4587" y="2429"/>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485" name="Freeform 62"/>
                      <p:cNvSpPr>
                        <a:spLocks/>
                      </p:cNvSpPr>
                      <p:nvPr/>
                    </p:nvSpPr>
                    <p:spPr bwMode="auto">
                      <a:xfrm>
                        <a:off x="4587" y="2437"/>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86" name="Freeform 63"/>
                      <p:cNvSpPr>
                        <a:spLocks/>
                      </p:cNvSpPr>
                      <p:nvPr/>
                    </p:nvSpPr>
                    <p:spPr bwMode="auto">
                      <a:xfrm>
                        <a:off x="4587" y="2441"/>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87" name="Freeform 64"/>
                      <p:cNvSpPr>
                        <a:spLocks/>
                      </p:cNvSpPr>
                      <p:nvPr/>
                    </p:nvSpPr>
                    <p:spPr bwMode="auto">
                      <a:xfrm>
                        <a:off x="4587" y="2445"/>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88" name="Freeform 65"/>
                      <p:cNvSpPr>
                        <a:spLocks/>
                      </p:cNvSpPr>
                      <p:nvPr/>
                    </p:nvSpPr>
                    <p:spPr bwMode="auto">
                      <a:xfrm>
                        <a:off x="4587" y="2449"/>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89" name="Freeform 66"/>
                      <p:cNvSpPr>
                        <a:spLocks/>
                      </p:cNvSpPr>
                      <p:nvPr/>
                    </p:nvSpPr>
                    <p:spPr bwMode="auto">
                      <a:xfrm>
                        <a:off x="4587" y="2453"/>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4" name="Group 67"/>
                    <p:cNvGrpSpPr>
                      <a:grpSpLocks/>
                    </p:cNvGrpSpPr>
                    <p:nvPr/>
                  </p:nvGrpSpPr>
                  <p:grpSpPr bwMode="auto">
                    <a:xfrm>
                      <a:off x="4587" y="2457"/>
                      <a:ext cx="17" cy="28"/>
                      <a:chOff x="4587" y="2457"/>
                      <a:chExt cx="17" cy="28"/>
                    </a:xfrm>
                  </p:grpSpPr>
                  <p:sp>
                    <p:nvSpPr>
                      <p:cNvPr id="1476" name="Freeform 68"/>
                      <p:cNvSpPr>
                        <a:spLocks/>
                      </p:cNvSpPr>
                      <p:nvPr/>
                    </p:nvSpPr>
                    <p:spPr bwMode="auto">
                      <a:xfrm>
                        <a:off x="4587" y="2457"/>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77" name="Freeform 69"/>
                      <p:cNvSpPr>
                        <a:spLocks/>
                      </p:cNvSpPr>
                      <p:nvPr/>
                    </p:nvSpPr>
                    <p:spPr bwMode="auto">
                      <a:xfrm>
                        <a:off x="4587" y="2460"/>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78" name="Freeform 70"/>
                      <p:cNvSpPr>
                        <a:spLocks/>
                      </p:cNvSpPr>
                      <p:nvPr/>
                    </p:nvSpPr>
                    <p:spPr bwMode="auto">
                      <a:xfrm>
                        <a:off x="4587" y="2464"/>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79" name="Freeform 71"/>
                      <p:cNvSpPr>
                        <a:spLocks/>
                      </p:cNvSpPr>
                      <p:nvPr/>
                    </p:nvSpPr>
                    <p:spPr bwMode="auto">
                      <a:xfrm>
                        <a:off x="4587" y="2468"/>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80" name="Freeform 72"/>
                      <p:cNvSpPr>
                        <a:spLocks/>
                      </p:cNvSpPr>
                      <p:nvPr/>
                    </p:nvSpPr>
                    <p:spPr bwMode="auto">
                      <a:xfrm>
                        <a:off x="4587" y="2472"/>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81" name="Freeform 73"/>
                      <p:cNvSpPr>
                        <a:spLocks/>
                      </p:cNvSpPr>
                      <p:nvPr/>
                    </p:nvSpPr>
                    <p:spPr bwMode="auto">
                      <a:xfrm>
                        <a:off x="4587" y="2476"/>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82" name="Freeform 74"/>
                      <p:cNvSpPr>
                        <a:spLocks/>
                      </p:cNvSpPr>
                      <p:nvPr/>
                    </p:nvSpPr>
                    <p:spPr bwMode="auto">
                      <a:xfrm>
                        <a:off x="4587" y="2480"/>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83" name="Freeform 75"/>
                      <p:cNvSpPr>
                        <a:spLocks/>
                      </p:cNvSpPr>
                      <p:nvPr/>
                    </p:nvSpPr>
                    <p:spPr bwMode="auto">
                      <a:xfrm>
                        <a:off x="4587" y="2484"/>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sp>
                <p:nvSpPr>
                  <p:cNvPr id="1473" name="Freeform 76"/>
                  <p:cNvSpPr>
                    <a:spLocks/>
                  </p:cNvSpPr>
                  <p:nvPr/>
                </p:nvSpPr>
                <p:spPr bwMode="auto">
                  <a:xfrm>
                    <a:off x="4587" y="2433"/>
                    <a:ext cx="17" cy="1"/>
                  </a:xfrm>
                  <a:custGeom>
                    <a:avLst/>
                    <a:gdLst>
                      <a:gd name="T0" fmla="*/ 0 w 17"/>
                      <a:gd name="T1" fmla="*/ 0 h 1"/>
                      <a:gd name="T2" fmla="*/ 16 w 17"/>
                      <a:gd name="T3" fmla="*/ 0 h 1"/>
                      <a:gd name="T4" fmla="*/ 0 w 17"/>
                      <a:gd name="T5" fmla="*/ 0 h 1"/>
                      <a:gd name="T6" fmla="*/ 0 60000 65536"/>
                      <a:gd name="T7" fmla="*/ 0 60000 65536"/>
                      <a:gd name="T8" fmla="*/ 0 60000 65536"/>
                      <a:gd name="T9" fmla="*/ 0 w 17"/>
                      <a:gd name="T10" fmla="*/ 0 h 1"/>
                      <a:gd name="T11" fmla="*/ 17 w 17"/>
                      <a:gd name="T12" fmla="*/ 1 h 1"/>
                    </a:gdLst>
                    <a:ahLst/>
                    <a:cxnLst>
                      <a:cxn ang="T6">
                        <a:pos x="T0" y="T1"/>
                      </a:cxn>
                      <a:cxn ang="T7">
                        <a:pos x="T2" y="T3"/>
                      </a:cxn>
                      <a:cxn ang="T8">
                        <a:pos x="T4" y="T5"/>
                      </a:cxn>
                    </a:cxnLst>
                    <a:rect l="T9" t="T10" r="T11" b="T12"/>
                    <a:pathLst>
                      <a:path w="17" h="1">
                        <a:moveTo>
                          <a:pt x="0" y="0"/>
                        </a:moveTo>
                        <a:lnTo>
                          <a:pt x="16" y="0"/>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15" name="Group 77"/>
              <p:cNvGrpSpPr>
                <a:grpSpLocks/>
              </p:cNvGrpSpPr>
              <p:nvPr/>
            </p:nvGrpSpPr>
            <p:grpSpPr bwMode="auto">
              <a:xfrm>
                <a:off x="4572" y="2390"/>
                <a:ext cx="15" cy="106"/>
                <a:chOff x="4572" y="2390"/>
                <a:chExt cx="15" cy="106"/>
              </a:xfrm>
            </p:grpSpPr>
            <p:sp>
              <p:nvSpPr>
                <p:cNvPr id="1468" name="Freeform 78"/>
                <p:cNvSpPr>
                  <a:spLocks/>
                </p:cNvSpPr>
                <p:nvPr/>
              </p:nvSpPr>
              <p:spPr bwMode="auto">
                <a:xfrm>
                  <a:off x="4572" y="2390"/>
                  <a:ext cx="12" cy="106"/>
                </a:xfrm>
                <a:custGeom>
                  <a:avLst/>
                  <a:gdLst>
                    <a:gd name="T0" fmla="*/ 2 w 12"/>
                    <a:gd name="T1" fmla="*/ 0 h 106"/>
                    <a:gd name="T2" fmla="*/ 11 w 12"/>
                    <a:gd name="T3" fmla="*/ 4 h 106"/>
                    <a:gd name="T4" fmla="*/ 11 w 12"/>
                    <a:gd name="T5" fmla="*/ 7 h 106"/>
                    <a:gd name="T6" fmla="*/ 9 w 12"/>
                    <a:gd name="T7" fmla="*/ 101 h 106"/>
                    <a:gd name="T8" fmla="*/ 6 w 12"/>
                    <a:gd name="T9" fmla="*/ 101 h 106"/>
                    <a:gd name="T10" fmla="*/ 0 w 12"/>
                    <a:gd name="T11" fmla="*/ 105 h 106"/>
                    <a:gd name="T12" fmla="*/ 0 w 12"/>
                    <a:gd name="T13" fmla="*/ 101 h 106"/>
                    <a:gd name="T14" fmla="*/ 2 w 12"/>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6"/>
                    <a:gd name="T26" fmla="*/ 12 w 12"/>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6">
                      <a:moveTo>
                        <a:pt x="2" y="0"/>
                      </a:moveTo>
                      <a:lnTo>
                        <a:pt x="11" y="4"/>
                      </a:lnTo>
                      <a:lnTo>
                        <a:pt x="11" y="7"/>
                      </a:lnTo>
                      <a:lnTo>
                        <a:pt x="9" y="101"/>
                      </a:lnTo>
                      <a:lnTo>
                        <a:pt x="6" y="101"/>
                      </a:lnTo>
                      <a:lnTo>
                        <a:pt x="0" y="105"/>
                      </a:lnTo>
                      <a:lnTo>
                        <a:pt x="0" y="101"/>
                      </a:lnTo>
                      <a:lnTo>
                        <a:pt x="2" y="0"/>
                      </a:lnTo>
                    </a:path>
                  </a:pathLst>
                </a:custGeom>
                <a:solidFill>
                  <a:srgbClr val="BFBFB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69" name="Arc 79"/>
                <p:cNvSpPr>
                  <a:spLocks/>
                </p:cNvSpPr>
                <p:nvPr/>
              </p:nvSpPr>
              <p:spPr bwMode="auto">
                <a:xfrm>
                  <a:off x="4585" y="2391"/>
                  <a:ext cx="2" cy="2"/>
                </a:xfrm>
                <a:custGeom>
                  <a:avLst/>
                  <a:gdLst>
                    <a:gd name="T0" fmla="*/ 0 w 21600"/>
                    <a:gd name="T1" fmla="*/ 0 h 21600"/>
                    <a:gd name="T2" fmla="*/ 2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BFBFBF"/>
                </a:solidFill>
                <a:ln w="12700" cap="rnd">
                  <a:no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16" name="Group 80"/>
            <p:cNvGrpSpPr>
              <a:grpSpLocks/>
            </p:cNvGrpSpPr>
            <p:nvPr/>
          </p:nvGrpSpPr>
          <p:grpSpPr bwMode="auto">
            <a:xfrm>
              <a:off x="4579" y="2558"/>
              <a:ext cx="56" cy="21"/>
              <a:chOff x="4579" y="2558"/>
              <a:chExt cx="56" cy="21"/>
            </a:xfrm>
          </p:grpSpPr>
          <p:sp>
            <p:nvSpPr>
              <p:cNvPr id="1455" name="Freeform 81"/>
              <p:cNvSpPr>
                <a:spLocks/>
              </p:cNvSpPr>
              <p:nvPr/>
            </p:nvSpPr>
            <p:spPr bwMode="auto">
              <a:xfrm>
                <a:off x="4579" y="2558"/>
                <a:ext cx="56" cy="13"/>
              </a:xfrm>
              <a:custGeom>
                <a:avLst/>
                <a:gdLst>
                  <a:gd name="T0" fmla="*/ 0 w 56"/>
                  <a:gd name="T1" fmla="*/ 0 h 13"/>
                  <a:gd name="T2" fmla="*/ 12 w 56"/>
                  <a:gd name="T3" fmla="*/ 0 h 13"/>
                  <a:gd name="T4" fmla="*/ 16 w 56"/>
                  <a:gd name="T5" fmla="*/ 0 h 13"/>
                  <a:gd name="T6" fmla="*/ 24 w 56"/>
                  <a:gd name="T7" fmla="*/ 0 h 13"/>
                  <a:gd name="T8" fmla="*/ 32 w 56"/>
                  <a:gd name="T9" fmla="*/ 0 h 13"/>
                  <a:gd name="T10" fmla="*/ 35 w 56"/>
                  <a:gd name="T11" fmla="*/ 4 h 13"/>
                  <a:gd name="T12" fmla="*/ 43 w 56"/>
                  <a:gd name="T13" fmla="*/ 4 h 13"/>
                  <a:gd name="T14" fmla="*/ 47 w 56"/>
                  <a:gd name="T15" fmla="*/ 4 h 13"/>
                  <a:gd name="T16" fmla="*/ 51 w 56"/>
                  <a:gd name="T17" fmla="*/ 4 h 13"/>
                  <a:gd name="T18" fmla="*/ 51 w 56"/>
                  <a:gd name="T19" fmla="*/ 8 h 13"/>
                  <a:gd name="T20" fmla="*/ 55 w 56"/>
                  <a:gd name="T21" fmla="*/ 8 h 13"/>
                  <a:gd name="T22" fmla="*/ 55 w 56"/>
                  <a:gd name="T23" fmla="*/ 12 h 13"/>
                  <a:gd name="T24" fmla="*/ 51 w 56"/>
                  <a:gd name="T25" fmla="*/ 12 h 13"/>
                  <a:gd name="T26" fmla="*/ 47 w 56"/>
                  <a:gd name="T27" fmla="*/ 12 h 13"/>
                  <a:gd name="T28" fmla="*/ 43 w 56"/>
                  <a:gd name="T29" fmla="*/ 12 h 13"/>
                  <a:gd name="T30" fmla="*/ 39 w 56"/>
                  <a:gd name="T31" fmla="*/ 12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13"/>
                  <a:gd name="T50" fmla="*/ 56 w 56"/>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13">
                    <a:moveTo>
                      <a:pt x="0" y="0"/>
                    </a:moveTo>
                    <a:lnTo>
                      <a:pt x="12" y="0"/>
                    </a:lnTo>
                    <a:lnTo>
                      <a:pt x="16" y="0"/>
                    </a:lnTo>
                    <a:lnTo>
                      <a:pt x="24" y="0"/>
                    </a:lnTo>
                    <a:lnTo>
                      <a:pt x="32" y="0"/>
                    </a:lnTo>
                    <a:lnTo>
                      <a:pt x="35" y="4"/>
                    </a:lnTo>
                    <a:lnTo>
                      <a:pt x="43" y="4"/>
                    </a:lnTo>
                    <a:lnTo>
                      <a:pt x="47" y="4"/>
                    </a:lnTo>
                    <a:lnTo>
                      <a:pt x="51" y="4"/>
                    </a:lnTo>
                    <a:lnTo>
                      <a:pt x="51" y="8"/>
                    </a:lnTo>
                    <a:lnTo>
                      <a:pt x="55" y="8"/>
                    </a:lnTo>
                    <a:lnTo>
                      <a:pt x="55" y="12"/>
                    </a:lnTo>
                    <a:lnTo>
                      <a:pt x="51" y="12"/>
                    </a:lnTo>
                    <a:lnTo>
                      <a:pt x="47" y="12"/>
                    </a:lnTo>
                    <a:lnTo>
                      <a:pt x="43" y="12"/>
                    </a:lnTo>
                    <a:lnTo>
                      <a:pt x="39" y="12"/>
                    </a:lnTo>
                  </a:path>
                </a:pathLst>
              </a:custGeom>
              <a:noFill/>
              <a:ln w="12700" cap="rnd">
                <a:solidFill>
                  <a:srgbClr val="C0C0C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17" name="Group 82"/>
              <p:cNvGrpSpPr>
                <a:grpSpLocks/>
              </p:cNvGrpSpPr>
              <p:nvPr/>
            </p:nvGrpSpPr>
            <p:grpSpPr bwMode="auto">
              <a:xfrm>
                <a:off x="4583" y="2570"/>
                <a:ext cx="40" cy="9"/>
                <a:chOff x="4583" y="2570"/>
                <a:chExt cx="40" cy="9"/>
              </a:xfrm>
            </p:grpSpPr>
            <p:grpSp>
              <p:nvGrpSpPr>
                <p:cNvPr id="18" name="Group 83"/>
                <p:cNvGrpSpPr>
                  <a:grpSpLocks/>
                </p:cNvGrpSpPr>
                <p:nvPr/>
              </p:nvGrpSpPr>
              <p:grpSpPr bwMode="auto">
                <a:xfrm>
                  <a:off x="4583" y="2570"/>
                  <a:ext cx="36" cy="8"/>
                  <a:chOff x="4583" y="2570"/>
                  <a:chExt cx="36" cy="8"/>
                </a:xfrm>
              </p:grpSpPr>
              <p:sp>
                <p:nvSpPr>
                  <p:cNvPr id="1462" name="Freeform 84"/>
                  <p:cNvSpPr>
                    <a:spLocks/>
                  </p:cNvSpPr>
                  <p:nvPr/>
                </p:nvSpPr>
                <p:spPr bwMode="auto">
                  <a:xfrm>
                    <a:off x="4583" y="2570"/>
                    <a:ext cx="21" cy="4"/>
                  </a:xfrm>
                  <a:custGeom>
                    <a:avLst/>
                    <a:gdLst>
                      <a:gd name="T0" fmla="*/ 0 w 21"/>
                      <a:gd name="T1" fmla="*/ 2 h 4"/>
                      <a:gd name="T2" fmla="*/ 6 w 21"/>
                      <a:gd name="T3" fmla="*/ 0 h 4"/>
                      <a:gd name="T4" fmla="*/ 20 w 21"/>
                      <a:gd name="T5" fmla="*/ 1 h 4"/>
                      <a:gd name="T6" fmla="*/ 14 w 21"/>
                      <a:gd name="T7" fmla="*/ 3 h 4"/>
                      <a:gd name="T8" fmla="*/ 0 w 21"/>
                      <a:gd name="T9" fmla="*/ 2 h 4"/>
                      <a:gd name="T10" fmla="*/ 0 60000 65536"/>
                      <a:gd name="T11" fmla="*/ 0 60000 65536"/>
                      <a:gd name="T12" fmla="*/ 0 60000 65536"/>
                      <a:gd name="T13" fmla="*/ 0 60000 65536"/>
                      <a:gd name="T14" fmla="*/ 0 60000 65536"/>
                      <a:gd name="T15" fmla="*/ 0 w 21"/>
                      <a:gd name="T16" fmla="*/ 0 h 4"/>
                      <a:gd name="T17" fmla="*/ 21 w 21"/>
                      <a:gd name="T18" fmla="*/ 4 h 4"/>
                    </a:gdLst>
                    <a:ahLst/>
                    <a:cxnLst>
                      <a:cxn ang="T10">
                        <a:pos x="T0" y="T1"/>
                      </a:cxn>
                      <a:cxn ang="T11">
                        <a:pos x="T2" y="T3"/>
                      </a:cxn>
                      <a:cxn ang="T12">
                        <a:pos x="T4" y="T5"/>
                      </a:cxn>
                      <a:cxn ang="T13">
                        <a:pos x="T6" y="T7"/>
                      </a:cxn>
                      <a:cxn ang="T14">
                        <a:pos x="T8" y="T9"/>
                      </a:cxn>
                    </a:cxnLst>
                    <a:rect l="T15" t="T16" r="T17" b="T18"/>
                    <a:pathLst>
                      <a:path w="21" h="4">
                        <a:moveTo>
                          <a:pt x="0" y="2"/>
                        </a:moveTo>
                        <a:lnTo>
                          <a:pt x="6" y="0"/>
                        </a:lnTo>
                        <a:lnTo>
                          <a:pt x="20" y="1"/>
                        </a:lnTo>
                        <a:lnTo>
                          <a:pt x="14" y="3"/>
                        </a:lnTo>
                        <a:lnTo>
                          <a:pt x="0" y="2"/>
                        </a:lnTo>
                      </a:path>
                    </a:pathLst>
                  </a:custGeom>
                  <a:solidFill>
                    <a:srgbClr val="DFDFD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63" name="Freeform 85"/>
                  <p:cNvSpPr>
                    <a:spLocks/>
                  </p:cNvSpPr>
                  <p:nvPr/>
                </p:nvSpPr>
                <p:spPr bwMode="auto">
                  <a:xfrm>
                    <a:off x="4583" y="2574"/>
                    <a:ext cx="13" cy="4"/>
                  </a:xfrm>
                  <a:custGeom>
                    <a:avLst/>
                    <a:gdLst>
                      <a:gd name="T0" fmla="*/ 0 w 13"/>
                      <a:gd name="T1" fmla="*/ 0 h 4"/>
                      <a:gd name="T2" fmla="*/ 0 w 13"/>
                      <a:gd name="T3" fmla="*/ 2 h 4"/>
                      <a:gd name="T4" fmla="*/ 12 w 13"/>
                      <a:gd name="T5" fmla="*/ 3 h 4"/>
                      <a:gd name="T6" fmla="*/ 12 w 13"/>
                      <a:gd name="T7" fmla="*/ 1 h 4"/>
                      <a:gd name="T8" fmla="*/ 0 w 13"/>
                      <a:gd name="T9" fmla="*/ 0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0" y="0"/>
                        </a:moveTo>
                        <a:lnTo>
                          <a:pt x="0" y="2"/>
                        </a:lnTo>
                        <a:lnTo>
                          <a:pt x="12" y="3"/>
                        </a:lnTo>
                        <a:lnTo>
                          <a:pt x="12" y="1"/>
                        </a:lnTo>
                        <a:lnTo>
                          <a:pt x="0" y="0"/>
                        </a:lnTo>
                      </a:path>
                    </a:pathLst>
                  </a:custGeom>
                  <a:solidFill>
                    <a:srgbClr val="C0C0C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64" name="Freeform 86"/>
                  <p:cNvSpPr>
                    <a:spLocks/>
                  </p:cNvSpPr>
                  <p:nvPr/>
                </p:nvSpPr>
                <p:spPr bwMode="auto">
                  <a:xfrm>
                    <a:off x="4603" y="2570"/>
                    <a:ext cx="16" cy="8"/>
                  </a:xfrm>
                  <a:custGeom>
                    <a:avLst/>
                    <a:gdLst>
                      <a:gd name="T0" fmla="*/ 0 w 16"/>
                      <a:gd name="T1" fmla="*/ 4 h 8"/>
                      <a:gd name="T2" fmla="*/ 5 w 16"/>
                      <a:gd name="T3" fmla="*/ 0 h 8"/>
                      <a:gd name="T4" fmla="*/ 15 w 16"/>
                      <a:gd name="T5" fmla="*/ 2 h 8"/>
                      <a:gd name="T6" fmla="*/ 15 w 16"/>
                      <a:gd name="T7" fmla="*/ 4 h 8"/>
                      <a:gd name="T8" fmla="*/ 0 w 16"/>
                      <a:gd name="T9" fmla="*/ 7 h 8"/>
                      <a:gd name="T10" fmla="*/ 0 w 16"/>
                      <a:gd name="T11" fmla="*/ 4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4"/>
                        </a:moveTo>
                        <a:lnTo>
                          <a:pt x="5" y="0"/>
                        </a:lnTo>
                        <a:lnTo>
                          <a:pt x="15" y="2"/>
                        </a:lnTo>
                        <a:lnTo>
                          <a:pt x="15" y="4"/>
                        </a:lnTo>
                        <a:lnTo>
                          <a:pt x="0" y="7"/>
                        </a:lnTo>
                        <a:lnTo>
                          <a:pt x="0" y="4"/>
                        </a:lnTo>
                      </a:path>
                    </a:pathLst>
                  </a:custGeom>
                  <a:solidFill>
                    <a:srgbClr val="9F9F9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65" name="Freeform 87"/>
                  <p:cNvSpPr>
                    <a:spLocks/>
                  </p:cNvSpPr>
                  <p:nvPr/>
                </p:nvSpPr>
                <p:spPr bwMode="auto">
                  <a:xfrm>
                    <a:off x="4591" y="2570"/>
                    <a:ext cx="28" cy="1"/>
                  </a:xfrm>
                  <a:custGeom>
                    <a:avLst/>
                    <a:gdLst>
                      <a:gd name="T0" fmla="*/ 0 w 28"/>
                      <a:gd name="T1" fmla="*/ 0 h 1"/>
                      <a:gd name="T2" fmla="*/ 15 w 28"/>
                      <a:gd name="T3" fmla="*/ 0 h 1"/>
                      <a:gd name="T4" fmla="*/ 27 w 28"/>
                      <a:gd name="T5" fmla="*/ 0 h 1"/>
                      <a:gd name="T6" fmla="*/ 15 w 28"/>
                      <a:gd name="T7" fmla="*/ 0 h 1"/>
                      <a:gd name="T8" fmla="*/ 0 w 28"/>
                      <a:gd name="T9" fmla="*/ 0 h 1"/>
                      <a:gd name="T10" fmla="*/ 0 60000 65536"/>
                      <a:gd name="T11" fmla="*/ 0 60000 65536"/>
                      <a:gd name="T12" fmla="*/ 0 60000 65536"/>
                      <a:gd name="T13" fmla="*/ 0 60000 65536"/>
                      <a:gd name="T14" fmla="*/ 0 60000 65536"/>
                      <a:gd name="T15" fmla="*/ 0 w 28"/>
                      <a:gd name="T16" fmla="*/ 0 h 1"/>
                      <a:gd name="T17" fmla="*/ 28 w 28"/>
                      <a:gd name="T18" fmla="*/ 1 h 1"/>
                    </a:gdLst>
                    <a:ahLst/>
                    <a:cxnLst>
                      <a:cxn ang="T10">
                        <a:pos x="T0" y="T1"/>
                      </a:cxn>
                      <a:cxn ang="T11">
                        <a:pos x="T2" y="T3"/>
                      </a:cxn>
                      <a:cxn ang="T12">
                        <a:pos x="T4" y="T5"/>
                      </a:cxn>
                      <a:cxn ang="T13">
                        <a:pos x="T6" y="T7"/>
                      </a:cxn>
                      <a:cxn ang="T14">
                        <a:pos x="T8" y="T9"/>
                      </a:cxn>
                    </a:cxnLst>
                    <a:rect l="T15" t="T16" r="T17" b="T18"/>
                    <a:pathLst>
                      <a:path w="28" h="1">
                        <a:moveTo>
                          <a:pt x="0" y="0"/>
                        </a:moveTo>
                        <a:lnTo>
                          <a:pt x="15" y="0"/>
                        </a:lnTo>
                        <a:lnTo>
                          <a:pt x="27" y="0"/>
                        </a:lnTo>
                        <a:lnTo>
                          <a:pt x="15" y="0"/>
                        </a:lnTo>
                        <a:lnTo>
                          <a:pt x="0" y="0"/>
                        </a:lnTo>
                      </a:path>
                    </a:pathLst>
                  </a:custGeom>
                  <a:solidFill>
                    <a:srgbClr val="7F7F7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9" name="Group 88"/>
                <p:cNvGrpSpPr>
                  <a:grpSpLocks/>
                </p:cNvGrpSpPr>
                <p:nvPr/>
              </p:nvGrpSpPr>
              <p:grpSpPr bwMode="auto">
                <a:xfrm>
                  <a:off x="4583" y="2574"/>
                  <a:ext cx="40" cy="5"/>
                  <a:chOff x="4583" y="2574"/>
                  <a:chExt cx="40" cy="5"/>
                </a:xfrm>
              </p:grpSpPr>
              <p:sp>
                <p:nvSpPr>
                  <p:cNvPr id="1459" name="Freeform 89"/>
                  <p:cNvSpPr>
                    <a:spLocks/>
                  </p:cNvSpPr>
                  <p:nvPr/>
                </p:nvSpPr>
                <p:spPr bwMode="auto">
                  <a:xfrm>
                    <a:off x="4583" y="2574"/>
                    <a:ext cx="17" cy="5"/>
                  </a:xfrm>
                  <a:custGeom>
                    <a:avLst/>
                    <a:gdLst>
                      <a:gd name="T0" fmla="*/ 0 w 17"/>
                      <a:gd name="T1" fmla="*/ 0 h 5"/>
                      <a:gd name="T2" fmla="*/ 16 w 17"/>
                      <a:gd name="T3" fmla="*/ 4 h 5"/>
                      <a:gd name="T4" fmla="*/ 0 w 17"/>
                      <a:gd name="T5" fmla="*/ 0 h 5"/>
                      <a:gd name="T6" fmla="*/ 0 60000 65536"/>
                      <a:gd name="T7" fmla="*/ 0 60000 65536"/>
                      <a:gd name="T8" fmla="*/ 0 60000 65536"/>
                      <a:gd name="T9" fmla="*/ 0 w 17"/>
                      <a:gd name="T10" fmla="*/ 0 h 5"/>
                      <a:gd name="T11" fmla="*/ 17 w 17"/>
                      <a:gd name="T12" fmla="*/ 5 h 5"/>
                    </a:gdLst>
                    <a:ahLst/>
                    <a:cxnLst>
                      <a:cxn ang="T6">
                        <a:pos x="T0" y="T1"/>
                      </a:cxn>
                      <a:cxn ang="T7">
                        <a:pos x="T2" y="T3"/>
                      </a:cxn>
                      <a:cxn ang="T8">
                        <a:pos x="T4" y="T5"/>
                      </a:cxn>
                    </a:cxnLst>
                    <a:rect l="T9" t="T10" r="T11" b="T12"/>
                    <a:pathLst>
                      <a:path w="17" h="5">
                        <a:moveTo>
                          <a:pt x="0" y="0"/>
                        </a:moveTo>
                        <a:lnTo>
                          <a:pt x="16" y="4"/>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60" name="Freeform 90"/>
                  <p:cNvSpPr>
                    <a:spLocks/>
                  </p:cNvSpPr>
                  <p:nvPr/>
                </p:nvSpPr>
                <p:spPr bwMode="auto">
                  <a:xfrm>
                    <a:off x="4603" y="2574"/>
                    <a:ext cx="5" cy="5"/>
                  </a:xfrm>
                  <a:custGeom>
                    <a:avLst/>
                    <a:gdLst>
                      <a:gd name="T0" fmla="*/ 0 w 5"/>
                      <a:gd name="T1" fmla="*/ 4 h 5"/>
                      <a:gd name="T2" fmla="*/ 4 w 5"/>
                      <a:gd name="T3" fmla="*/ 0 h 5"/>
                      <a:gd name="T4" fmla="*/ 0 w 5"/>
                      <a:gd name="T5" fmla="*/ 4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4"/>
                        </a:moveTo>
                        <a:lnTo>
                          <a:pt x="4" y="0"/>
                        </a:lnTo>
                        <a:lnTo>
                          <a:pt x="0" y="4"/>
                        </a:lnTo>
                      </a:path>
                    </a:pathLst>
                  </a:custGeom>
                  <a:noFill/>
                  <a:ln w="12700" cap="rnd">
                    <a:solidFill>
                      <a:srgbClr val="5F5F5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61" name="Freeform 91"/>
                  <p:cNvSpPr>
                    <a:spLocks/>
                  </p:cNvSpPr>
                  <p:nvPr/>
                </p:nvSpPr>
                <p:spPr bwMode="auto">
                  <a:xfrm>
                    <a:off x="4611" y="2574"/>
                    <a:ext cx="12" cy="1"/>
                  </a:xfrm>
                  <a:custGeom>
                    <a:avLst/>
                    <a:gdLst>
                      <a:gd name="T0" fmla="*/ 0 w 12"/>
                      <a:gd name="T1" fmla="*/ 0 h 1"/>
                      <a:gd name="T2" fmla="*/ 11 w 12"/>
                      <a:gd name="T3" fmla="*/ 0 h 1"/>
                      <a:gd name="T4" fmla="*/ 0 w 12"/>
                      <a:gd name="T5" fmla="*/ 0 h 1"/>
                      <a:gd name="T6" fmla="*/ 0 60000 65536"/>
                      <a:gd name="T7" fmla="*/ 0 60000 65536"/>
                      <a:gd name="T8" fmla="*/ 0 60000 65536"/>
                      <a:gd name="T9" fmla="*/ 0 w 12"/>
                      <a:gd name="T10" fmla="*/ 0 h 1"/>
                      <a:gd name="T11" fmla="*/ 12 w 12"/>
                      <a:gd name="T12" fmla="*/ 1 h 1"/>
                    </a:gdLst>
                    <a:ahLst/>
                    <a:cxnLst>
                      <a:cxn ang="T6">
                        <a:pos x="T0" y="T1"/>
                      </a:cxn>
                      <a:cxn ang="T7">
                        <a:pos x="T2" y="T3"/>
                      </a:cxn>
                      <a:cxn ang="T8">
                        <a:pos x="T4" y="T5"/>
                      </a:cxn>
                    </a:cxnLst>
                    <a:rect l="T9" t="T10" r="T11" b="T12"/>
                    <a:pathLst>
                      <a:path w="12" h="1">
                        <a:moveTo>
                          <a:pt x="0" y="0"/>
                        </a:moveTo>
                        <a:lnTo>
                          <a:pt x="11" y="0"/>
                        </a:lnTo>
                        <a:lnTo>
                          <a:pt x="0" y="0"/>
                        </a:lnTo>
                      </a:path>
                    </a:pathLst>
                  </a:custGeom>
                  <a:noFill/>
                  <a:ln w="12700" cap="rnd">
                    <a:solidFill>
                      <a:srgbClr val="5F5F5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sp>
          <p:nvSpPr>
            <p:cNvPr id="1364" name="Freeform 92"/>
            <p:cNvSpPr>
              <a:spLocks/>
            </p:cNvSpPr>
            <p:nvPr/>
          </p:nvSpPr>
          <p:spPr bwMode="auto">
            <a:xfrm>
              <a:off x="4572" y="2531"/>
              <a:ext cx="28" cy="28"/>
            </a:xfrm>
            <a:custGeom>
              <a:avLst/>
              <a:gdLst>
                <a:gd name="T0" fmla="*/ 0 w 28"/>
                <a:gd name="T1" fmla="*/ 15 h 28"/>
                <a:gd name="T2" fmla="*/ 27 w 28"/>
                <a:gd name="T3" fmla="*/ 0 h 28"/>
                <a:gd name="T4" fmla="*/ 27 w 28"/>
                <a:gd name="T5" fmla="*/ 12 h 28"/>
                <a:gd name="T6" fmla="*/ 0 w 28"/>
                <a:gd name="T7" fmla="*/ 27 h 28"/>
                <a:gd name="T8" fmla="*/ 0 w 28"/>
                <a:gd name="T9" fmla="*/ 15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0" y="15"/>
                  </a:moveTo>
                  <a:lnTo>
                    <a:pt x="27" y="0"/>
                  </a:lnTo>
                  <a:lnTo>
                    <a:pt x="27" y="12"/>
                  </a:lnTo>
                  <a:lnTo>
                    <a:pt x="0" y="27"/>
                  </a:lnTo>
                  <a:lnTo>
                    <a:pt x="0" y="15"/>
                  </a:lnTo>
                </a:path>
              </a:pathLst>
            </a:custGeom>
            <a:solidFill>
              <a:srgbClr val="5F5F5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65" name="Freeform 93"/>
            <p:cNvSpPr>
              <a:spLocks/>
            </p:cNvSpPr>
            <p:nvPr/>
          </p:nvSpPr>
          <p:spPr bwMode="auto">
            <a:xfrm>
              <a:off x="4572" y="2496"/>
              <a:ext cx="32" cy="43"/>
            </a:xfrm>
            <a:custGeom>
              <a:avLst/>
              <a:gdLst>
                <a:gd name="T0" fmla="*/ 0 w 32"/>
                <a:gd name="T1" fmla="*/ 9 h 43"/>
                <a:gd name="T2" fmla="*/ 31 w 32"/>
                <a:gd name="T3" fmla="*/ 0 h 43"/>
                <a:gd name="T4" fmla="*/ 31 w 32"/>
                <a:gd name="T5" fmla="*/ 26 h 43"/>
                <a:gd name="T6" fmla="*/ 0 w 32"/>
                <a:gd name="T7" fmla="*/ 42 h 43"/>
                <a:gd name="T8" fmla="*/ 0 w 32"/>
                <a:gd name="T9" fmla="*/ 9 h 43"/>
                <a:gd name="T10" fmla="*/ 0 60000 65536"/>
                <a:gd name="T11" fmla="*/ 0 60000 65536"/>
                <a:gd name="T12" fmla="*/ 0 60000 65536"/>
                <a:gd name="T13" fmla="*/ 0 60000 65536"/>
                <a:gd name="T14" fmla="*/ 0 60000 65536"/>
                <a:gd name="T15" fmla="*/ 0 w 32"/>
                <a:gd name="T16" fmla="*/ 0 h 43"/>
                <a:gd name="T17" fmla="*/ 32 w 32"/>
                <a:gd name="T18" fmla="*/ 43 h 43"/>
              </a:gdLst>
              <a:ahLst/>
              <a:cxnLst>
                <a:cxn ang="T10">
                  <a:pos x="T0" y="T1"/>
                </a:cxn>
                <a:cxn ang="T11">
                  <a:pos x="T2" y="T3"/>
                </a:cxn>
                <a:cxn ang="T12">
                  <a:pos x="T4" y="T5"/>
                </a:cxn>
                <a:cxn ang="T13">
                  <a:pos x="T6" y="T7"/>
                </a:cxn>
                <a:cxn ang="T14">
                  <a:pos x="T8" y="T9"/>
                </a:cxn>
              </a:cxnLst>
              <a:rect l="T15" t="T16" r="T17" b="T18"/>
              <a:pathLst>
                <a:path w="32" h="43">
                  <a:moveTo>
                    <a:pt x="0" y="9"/>
                  </a:moveTo>
                  <a:lnTo>
                    <a:pt x="31" y="0"/>
                  </a:lnTo>
                  <a:lnTo>
                    <a:pt x="31" y="26"/>
                  </a:lnTo>
                  <a:lnTo>
                    <a:pt x="0" y="42"/>
                  </a:lnTo>
                  <a:lnTo>
                    <a:pt x="0" y="9"/>
                  </a:lnTo>
                </a:path>
              </a:pathLst>
            </a:custGeom>
            <a:solidFill>
              <a:srgbClr val="BFBFB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66" name="Freeform 94"/>
            <p:cNvSpPr>
              <a:spLocks/>
            </p:cNvSpPr>
            <p:nvPr/>
          </p:nvSpPr>
          <p:spPr bwMode="auto">
            <a:xfrm>
              <a:off x="4466" y="2406"/>
              <a:ext cx="87" cy="71"/>
            </a:xfrm>
            <a:custGeom>
              <a:avLst/>
              <a:gdLst>
                <a:gd name="T0" fmla="*/ 4 w 87"/>
                <a:gd name="T1" fmla="*/ 0 h 71"/>
                <a:gd name="T2" fmla="*/ 86 w 87"/>
                <a:gd name="T3" fmla="*/ 0 h 71"/>
                <a:gd name="T4" fmla="*/ 82 w 87"/>
                <a:gd name="T5" fmla="*/ 70 h 71"/>
                <a:gd name="T6" fmla="*/ 0 w 87"/>
                <a:gd name="T7" fmla="*/ 66 h 71"/>
                <a:gd name="T8" fmla="*/ 4 w 87"/>
                <a:gd name="T9" fmla="*/ 0 h 71"/>
                <a:gd name="T10" fmla="*/ 0 60000 65536"/>
                <a:gd name="T11" fmla="*/ 0 60000 65536"/>
                <a:gd name="T12" fmla="*/ 0 60000 65536"/>
                <a:gd name="T13" fmla="*/ 0 60000 65536"/>
                <a:gd name="T14" fmla="*/ 0 60000 65536"/>
                <a:gd name="T15" fmla="*/ 0 w 87"/>
                <a:gd name="T16" fmla="*/ 0 h 71"/>
                <a:gd name="T17" fmla="*/ 87 w 87"/>
                <a:gd name="T18" fmla="*/ 71 h 71"/>
              </a:gdLst>
              <a:ahLst/>
              <a:cxnLst>
                <a:cxn ang="T10">
                  <a:pos x="T0" y="T1"/>
                </a:cxn>
                <a:cxn ang="T11">
                  <a:pos x="T2" y="T3"/>
                </a:cxn>
                <a:cxn ang="T12">
                  <a:pos x="T4" y="T5"/>
                </a:cxn>
                <a:cxn ang="T13">
                  <a:pos x="T6" y="T7"/>
                </a:cxn>
                <a:cxn ang="T14">
                  <a:pos x="T8" y="T9"/>
                </a:cxn>
              </a:cxnLst>
              <a:rect l="T15" t="T16" r="T17" b="T18"/>
              <a:pathLst>
                <a:path w="87" h="71">
                  <a:moveTo>
                    <a:pt x="4" y="0"/>
                  </a:moveTo>
                  <a:lnTo>
                    <a:pt x="86" y="0"/>
                  </a:lnTo>
                  <a:lnTo>
                    <a:pt x="82" y="70"/>
                  </a:lnTo>
                  <a:lnTo>
                    <a:pt x="0" y="66"/>
                  </a:lnTo>
                  <a:lnTo>
                    <a:pt x="4" y="0"/>
                  </a:lnTo>
                </a:path>
              </a:pathLst>
            </a:custGeom>
            <a:solidFill>
              <a:srgbClr val="C0C0C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67" name="Freeform 95"/>
            <p:cNvSpPr>
              <a:spLocks/>
            </p:cNvSpPr>
            <p:nvPr/>
          </p:nvSpPr>
          <p:spPr bwMode="auto">
            <a:xfrm>
              <a:off x="4404" y="2538"/>
              <a:ext cx="168" cy="29"/>
            </a:xfrm>
            <a:custGeom>
              <a:avLst/>
              <a:gdLst>
                <a:gd name="T0" fmla="*/ 26 w 168"/>
                <a:gd name="T1" fmla="*/ 0 h 29"/>
                <a:gd name="T2" fmla="*/ 167 w 168"/>
                <a:gd name="T3" fmla="*/ 12 h 29"/>
                <a:gd name="T4" fmla="*/ 157 w 168"/>
                <a:gd name="T5" fmla="*/ 22 h 29"/>
                <a:gd name="T6" fmla="*/ 149 w 168"/>
                <a:gd name="T7" fmla="*/ 28 h 29"/>
                <a:gd name="T8" fmla="*/ 0 w 168"/>
                <a:gd name="T9" fmla="*/ 16 h 29"/>
                <a:gd name="T10" fmla="*/ 11 w 168"/>
                <a:gd name="T11" fmla="*/ 9 h 29"/>
                <a:gd name="T12" fmla="*/ 26 w 168"/>
                <a:gd name="T13" fmla="*/ 0 h 29"/>
                <a:gd name="T14" fmla="*/ 0 60000 65536"/>
                <a:gd name="T15" fmla="*/ 0 60000 65536"/>
                <a:gd name="T16" fmla="*/ 0 60000 65536"/>
                <a:gd name="T17" fmla="*/ 0 60000 65536"/>
                <a:gd name="T18" fmla="*/ 0 60000 65536"/>
                <a:gd name="T19" fmla="*/ 0 60000 65536"/>
                <a:gd name="T20" fmla="*/ 0 60000 65536"/>
                <a:gd name="T21" fmla="*/ 0 w 168"/>
                <a:gd name="T22" fmla="*/ 0 h 29"/>
                <a:gd name="T23" fmla="*/ 168 w 16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29">
                  <a:moveTo>
                    <a:pt x="26" y="0"/>
                  </a:moveTo>
                  <a:lnTo>
                    <a:pt x="167" y="12"/>
                  </a:lnTo>
                  <a:lnTo>
                    <a:pt x="157" y="22"/>
                  </a:lnTo>
                  <a:lnTo>
                    <a:pt x="149" y="28"/>
                  </a:lnTo>
                  <a:lnTo>
                    <a:pt x="0" y="16"/>
                  </a:lnTo>
                  <a:lnTo>
                    <a:pt x="11" y="9"/>
                  </a:lnTo>
                  <a:lnTo>
                    <a:pt x="26" y="0"/>
                  </a:lnTo>
                </a:path>
              </a:pathLst>
            </a:custGeom>
            <a:solidFill>
              <a:srgbClr val="DFDFD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20" name="Group 96"/>
            <p:cNvGrpSpPr>
              <a:grpSpLocks/>
            </p:cNvGrpSpPr>
            <p:nvPr/>
          </p:nvGrpSpPr>
          <p:grpSpPr bwMode="auto">
            <a:xfrm>
              <a:off x="4572" y="2499"/>
              <a:ext cx="36" cy="44"/>
              <a:chOff x="4572" y="2499"/>
              <a:chExt cx="36" cy="44"/>
            </a:xfrm>
          </p:grpSpPr>
          <p:sp>
            <p:nvSpPr>
              <p:cNvPr id="1446" name="Freeform 97"/>
              <p:cNvSpPr>
                <a:spLocks/>
              </p:cNvSpPr>
              <p:nvPr/>
            </p:nvSpPr>
            <p:spPr bwMode="auto">
              <a:xfrm>
                <a:off x="4572" y="2511"/>
                <a:ext cx="36" cy="13"/>
              </a:xfrm>
              <a:custGeom>
                <a:avLst/>
                <a:gdLst>
                  <a:gd name="T0" fmla="*/ 0 w 36"/>
                  <a:gd name="T1" fmla="*/ 12 h 13"/>
                  <a:gd name="T2" fmla="*/ 35 w 36"/>
                  <a:gd name="T3" fmla="*/ 0 h 13"/>
                  <a:gd name="T4" fmla="*/ 0 w 36"/>
                  <a:gd name="T5" fmla="*/ 12 h 13"/>
                  <a:gd name="T6" fmla="*/ 0 60000 65536"/>
                  <a:gd name="T7" fmla="*/ 0 60000 65536"/>
                  <a:gd name="T8" fmla="*/ 0 60000 65536"/>
                  <a:gd name="T9" fmla="*/ 0 w 36"/>
                  <a:gd name="T10" fmla="*/ 0 h 13"/>
                  <a:gd name="T11" fmla="*/ 36 w 36"/>
                  <a:gd name="T12" fmla="*/ 13 h 13"/>
                </a:gdLst>
                <a:ahLst/>
                <a:cxnLst>
                  <a:cxn ang="T6">
                    <a:pos x="T0" y="T1"/>
                  </a:cxn>
                  <a:cxn ang="T7">
                    <a:pos x="T2" y="T3"/>
                  </a:cxn>
                  <a:cxn ang="T8">
                    <a:pos x="T4" y="T5"/>
                  </a:cxn>
                </a:cxnLst>
                <a:rect l="T9" t="T10" r="T11" b="T12"/>
                <a:pathLst>
                  <a:path w="36" h="13">
                    <a:moveTo>
                      <a:pt x="0" y="12"/>
                    </a:moveTo>
                    <a:lnTo>
                      <a:pt x="35" y="0"/>
                    </a:lnTo>
                    <a:lnTo>
                      <a:pt x="0" y="12"/>
                    </a:lnTo>
                  </a:path>
                </a:pathLst>
              </a:custGeom>
              <a:noFill/>
              <a:ln w="12700" cap="rnd">
                <a:solidFill>
                  <a:srgbClr val="80808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47" name="Freeform 98"/>
              <p:cNvSpPr>
                <a:spLocks/>
              </p:cNvSpPr>
              <p:nvPr/>
            </p:nvSpPr>
            <p:spPr bwMode="auto">
              <a:xfrm>
                <a:off x="4575" y="2515"/>
                <a:ext cx="29" cy="9"/>
              </a:xfrm>
              <a:custGeom>
                <a:avLst/>
                <a:gdLst>
                  <a:gd name="T0" fmla="*/ 0 w 29"/>
                  <a:gd name="T1" fmla="*/ 8 h 9"/>
                  <a:gd name="T2" fmla="*/ 28 w 29"/>
                  <a:gd name="T3" fmla="*/ 0 h 9"/>
                  <a:gd name="T4" fmla="*/ 0 w 29"/>
                  <a:gd name="T5" fmla="*/ 8 h 9"/>
                  <a:gd name="T6" fmla="*/ 0 60000 65536"/>
                  <a:gd name="T7" fmla="*/ 0 60000 65536"/>
                  <a:gd name="T8" fmla="*/ 0 60000 65536"/>
                  <a:gd name="T9" fmla="*/ 0 w 29"/>
                  <a:gd name="T10" fmla="*/ 0 h 9"/>
                  <a:gd name="T11" fmla="*/ 29 w 29"/>
                  <a:gd name="T12" fmla="*/ 9 h 9"/>
                </a:gdLst>
                <a:ahLst/>
                <a:cxnLst>
                  <a:cxn ang="T6">
                    <a:pos x="T0" y="T1"/>
                  </a:cxn>
                  <a:cxn ang="T7">
                    <a:pos x="T2" y="T3"/>
                  </a:cxn>
                  <a:cxn ang="T8">
                    <a:pos x="T4" y="T5"/>
                  </a:cxn>
                </a:cxnLst>
                <a:rect l="T9" t="T10" r="T11" b="T12"/>
                <a:pathLst>
                  <a:path w="29" h="9">
                    <a:moveTo>
                      <a:pt x="0" y="8"/>
                    </a:moveTo>
                    <a:lnTo>
                      <a:pt x="28" y="0"/>
                    </a:lnTo>
                    <a:lnTo>
                      <a:pt x="0" y="8"/>
                    </a:lnTo>
                  </a:path>
                </a:pathLst>
              </a:custGeom>
              <a:noFill/>
              <a:ln w="12700" cap="rnd">
                <a:solidFill>
                  <a:srgbClr val="80808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48" name="Freeform 99"/>
              <p:cNvSpPr>
                <a:spLocks/>
              </p:cNvSpPr>
              <p:nvPr/>
            </p:nvSpPr>
            <p:spPr bwMode="auto">
              <a:xfrm>
                <a:off x="4575" y="2519"/>
                <a:ext cx="29" cy="13"/>
              </a:xfrm>
              <a:custGeom>
                <a:avLst/>
                <a:gdLst>
                  <a:gd name="T0" fmla="*/ 0 w 29"/>
                  <a:gd name="T1" fmla="*/ 12 h 13"/>
                  <a:gd name="T2" fmla="*/ 28 w 29"/>
                  <a:gd name="T3" fmla="*/ 0 h 13"/>
                  <a:gd name="T4" fmla="*/ 0 w 29"/>
                  <a:gd name="T5" fmla="*/ 12 h 13"/>
                  <a:gd name="T6" fmla="*/ 0 60000 65536"/>
                  <a:gd name="T7" fmla="*/ 0 60000 65536"/>
                  <a:gd name="T8" fmla="*/ 0 60000 65536"/>
                  <a:gd name="T9" fmla="*/ 0 w 29"/>
                  <a:gd name="T10" fmla="*/ 0 h 13"/>
                  <a:gd name="T11" fmla="*/ 29 w 29"/>
                  <a:gd name="T12" fmla="*/ 13 h 13"/>
                </a:gdLst>
                <a:ahLst/>
                <a:cxnLst>
                  <a:cxn ang="T6">
                    <a:pos x="T0" y="T1"/>
                  </a:cxn>
                  <a:cxn ang="T7">
                    <a:pos x="T2" y="T3"/>
                  </a:cxn>
                  <a:cxn ang="T8">
                    <a:pos x="T4" y="T5"/>
                  </a:cxn>
                </a:cxnLst>
                <a:rect l="T9" t="T10" r="T11" b="T12"/>
                <a:pathLst>
                  <a:path w="29" h="13">
                    <a:moveTo>
                      <a:pt x="0" y="12"/>
                    </a:moveTo>
                    <a:lnTo>
                      <a:pt x="28" y="0"/>
                    </a:lnTo>
                    <a:lnTo>
                      <a:pt x="0" y="12"/>
                    </a:lnTo>
                  </a:path>
                </a:pathLst>
              </a:custGeom>
              <a:noFill/>
              <a:ln w="12700" cap="rnd">
                <a:solidFill>
                  <a:srgbClr val="80808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49" name="Freeform 100"/>
              <p:cNvSpPr>
                <a:spLocks/>
              </p:cNvSpPr>
              <p:nvPr/>
            </p:nvSpPr>
            <p:spPr bwMode="auto">
              <a:xfrm>
                <a:off x="4575" y="2523"/>
                <a:ext cx="29" cy="13"/>
              </a:xfrm>
              <a:custGeom>
                <a:avLst/>
                <a:gdLst>
                  <a:gd name="T0" fmla="*/ 0 w 29"/>
                  <a:gd name="T1" fmla="*/ 12 h 13"/>
                  <a:gd name="T2" fmla="*/ 28 w 29"/>
                  <a:gd name="T3" fmla="*/ 0 h 13"/>
                  <a:gd name="T4" fmla="*/ 0 w 29"/>
                  <a:gd name="T5" fmla="*/ 12 h 13"/>
                  <a:gd name="T6" fmla="*/ 0 60000 65536"/>
                  <a:gd name="T7" fmla="*/ 0 60000 65536"/>
                  <a:gd name="T8" fmla="*/ 0 60000 65536"/>
                  <a:gd name="T9" fmla="*/ 0 w 29"/>
                  <a:gd name="T10" fmla="*/ 0 h 13"/>
                  <a:gd name="T11" fmla="*/ 29 w 29"/>
                  <a:gd name="T12" fmla="*/ 13 h 13"/>
                </a:gdLst>
                <a:ahLst/>
                <a:cxnLst>
                  <a:cxn ang="T6">
                    <a:pos x="T0" y="T1"/>
                  </a:cxn>
                  <a:cxn ang="T7">
                    <a:pos x="T2" y="T3"/>
                  </a:cxn>
                  <a:cxn ang="T8">
                    <a:pos x="T4" y="T5"/>
                  </a:cxn>
                </a:cxnLst>
                <a:rect l="T9" t="T10" r="T11" b="T12"/>
                <a:pathLst>
                  <a:path w="29" h="13">
                    <a:moveTo>
                      <a:pt x="0" y="12"/>
                    </a:moveTo>
                    <a:lnTo>
                      <a:pt x="28" y="0"/>
                    </a:lnTo>
                    <a:lnTo>
                      <a:pt x="0" y="12"/>
                    </a:lnTo>
                  </a:path>
                </a:pathLst>
              </a:custGeom>
              <a:noFill/>
              <a:ln w="12700" cap="rnd">
                <a:solidFill>
                  <a:srgbClr val="80808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50" name="Freeform 101"/>
              <p:cNvSpPr>
                <a:spLocks/>
              </p:cNvSpPr>
              <p:nvPr/>
            </p:nvSpPr>
            <p:spPr bwMode="auto">
              <a:xfrm>
                <a:off x="4575" y="2527"/>
                <a:ext cx="29" cy="12"/>
              </a:xfrm>
              <a:custGeom>
                <a:avLst/>
                <a:gdLst>
                  <a:gd name="T0" fmla="*/ 0 w 29"/>
                  <a:gd name="T1" fmla="*/ 11 h 12"/>
                  <a:gd name="T2" fmla="*/ 28 w 29"/>
                  <a:gd name="T3" fmla="*/ 0 h 12"/>
                  <a:gd name="T4" fmla="*/ 0 w 29"/>
                  <a:gd name="T5" fmla="*/ 11 h 12"/>
                  <a:gd name="T6" fmla="*/ 0 60000 65536"/>
                  <a:gd name="T7" fmla="*/ 0 60000 65536"/>
                  <a:gd name="T8" fmla="*/ 0 60000 65536"/>
                  <a:gd name="T9" fmla="*/ 0 w 29"/>
                  <a:gd name="T10" fmla="*/ 0 h 12"/>
                  <a:gd name="T11" fmla="*/ 29 w 29"/>
                  <a:gd name="T12" fmla="*/ 12 h 12"/>
                </a:gdLst>
                <a:ahLst/>
                <a:cxnLst>
                  <a:cxn ang="T6">
                    <a:pos x="T0" y="T1"/>
                  </a:cxn>
                  <a:cxn ang="T7">
                    <a:pos x="T2" y="T3"/>
                  </a:cxn>
                  <a:cxn ang="T8">
                    <a:pos x="T4" y="T5"/>
                  </a:cxn>
                </a:cxnLst>
                <a:rect l="T9" t="T10" r="T11" b="T12"/>
                <a:pathLst>
                  <a:path w="29" h="12">
                    <a:moveTo>
                      <a:pt x="0" y="11"/>
                    </a:moveTo>
                    <a:lnTo>
                      <a:pt x="28" y="0"/>
                    </a:lnTo>
                    <a:lnTo>
                      <a:pt x="0" y="11"/>
                    </a:lnTo>
                  </a:path>
                </a:pathLst>
              </a:custGeom>
              <a:noFill/>
              <a:ln w="12700" cap="rnd">
                <a:solidFill>
                  <a:srgbClr val="80808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51" name="Freeform 102"/>
              <p:cNvSpPr>
                <a:spLocks/>
              </p:cNvSpPr>
              <p:nvPr/>
            </p:nvSpPr>
            <p:spPr bwMode="auto">
              <a:xfrm>
                <a:off x="4575" y="2507"/>
                <a:ext cx="29" cy="9"/>
              </a:xfrm>
              <a:custGeom>
                <a:avLst/>
                <a:gdLst>
                  <a:gd name="T0" fmla="*/ 0 w 29"/>
                  <a:gd name="T1" fmla="*/ 8 h 9"/>
                  <a:gd name="T2" fmla="*/ 28 w 29"/>
                  <a:gd name="T3" fmla="*/ 0 h 9"/>
                  <a:gd name="T4" fmla="*/ 0 w 29"/>
                  <a:gd name="T5" fmla="*/ 8 h 9"/>
                  <a:gd name="T6" fmla="*/ 0 60000 65536"/>
                  <a:gd name="T7" fmla="*/ 0 60000 65536"/>
                  <a:gd name="T8" fmla="*/ 0 60000 65536"/>
                  <a:gd name="T9" fmla="*/ 0 w 29"/>
                  <a:gd name="T10" fmla="*/ 0 h 9"/>
                  <a:gd name="T11" fmla="*/ 29 w 29"/>
                  <a:gd name="T12" fmla="*/ 9 h 9"/>
                </a:gdLst>
                <a:ahLst/>
                <a:cxnLst>
                  <a:cxn ang="T6">
                    <a:pos x="T0" y="T1"/>
                  </a:cxn>
                  <a:cxn ang="T7">
                    <a:pos x="T2" y="T3"/>
                  </a:cxn>
                  <a:cxn ang="T8">
                    <a:pos x="T4" y="T5"/>
                  </a:cxn>
                </a:cxnLst>
                <a:rect l="T9" t="T10" r="T11" b="T12"/>
                <a:pathLst>
                  <a:path w="29" h="9">
                    <a:moveTo>
                      <a:pt x="0" y="8"/>
                    </a:moveTo>
                    <a:lnTo>
                      <a:pt x="28" y="0"/>
                    </a:lnTo>
                    <a:lnTo>
                      <a:pt x="0" y="8"/>
                    </a:lnTo>
                  </a:path>
                </a:pathLst>
              </a:custGeom>
              <a:noFill/>
              <a:ln w="12700" cap="rnd">
                <a:solidFill>
                  <a:srgbClr val="80808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52" name="Freeform 103"/>
              <p:cNvSpPr>
                <a:spLocks/>
              </p:cNvSpPr>
              <p:nvPr/>
            </p:nvSpPr>
            <p:spPr bwMode="auto">
              <a:xfrm>
                <a:off x="4575" y="2503"/>
                <a:ext cx="29" cy="9"/>
              </a:xfrm>
              <a:custGeom>
                <a:avLst/>
                <a:gdLst>
                  <a:gd name="T0" fmla="*/ 0 w 29"/>
                  <a:gd name="T1" fmla="*/ 8 h 9"/>
                  <a:gd name="T2" fmla="*/ 28 w 29"/>
                  <a:gd name="T3" fmla="*/ 0 h 9"/>
                  <a:gd name="T4" fmla="*/ 0 w 29"/>
                  <a:gd name="T5" fmla="*/ 8 h 9"/>
                  <a:gd name="T6" fmla="*/ 0 60000 65536"/>
                  <a:gd name="T7" fmla="*/ 0 60000 65536"/>
                  <a:gd name="T8" fmla="*/ 0 60000 65536"/>
                  <a:gd name="T9" fmla="*/ 0 w 29"/>
                  <a:gd name="T10" fmla="*/ 0 h 9"/>
                  <a:gd name="T11" fmla="*/ 29 w 29"/>
                  <a:gd name="T12" fmla="*/ 9 h 9"/>
                </a:gdLst>
                <a:ahLst/>
                <a:cxnLst>
                  <a:cxn ang="T6">
                    <a:pos x="T0" y="T1"/>
                  </a:cxn>
                  <a:cxn ang="T7">
                    <a:pos x="T2" y="T3"/>
                  </a:cxn>
                  <a:cxn ang="T8">
                    <a:pos x="T4" y="T5"/>
                  </a:cxn>
                </a:cxnLst>
                <a:rect l="T9" t="T10" r="T11" b="T12"/>
                <a:pathLst>
                  <a:path w="29" h="9">
                    <a:moveTo>
                      <a:pt x="0" y="8"/>
                    </a:moveTo>
                    <a:lnTo>
                      <a:pt x="28" y="0"/>
                    </a:lnTo>
                    <a:lnTo>
                      <a:pt x="0" y="8"/>
                    </a:lnTo>
                  </a:path>
                </a:pathLst>
              </a:custGeom>
              <a:noFill/>
              <a:ln w="12700" cap="rnd">
                <a:solidFill>
                  <a:srgbClr val="80808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53" name="Freeform 104"/>
              <p:cNvSpPr>
                <a:spLocks/>
              </p:cNvSpPr>
              <p:nvPr/>
            </p:nvSpPr>
            <p:spPr bwMode="auto">
              <a:xfrm>
                <a:off x="4575" y="2499"/>
                <a:ext cx="29" cy="9"/>
              </a:xfrm>
              <a:custGeom>
                <a:avLst/>
                <a:gdLst>
                  <a:gd name="T0" fmla="*/ 0 w 29"/>
                  <a:gd name="T1" fmla="*/ 8 h 9"/>
                  <a:gd name="T2" fmla="*/ 28 w 29"/>
                  <a:gd name="T3" fmla="*/ 0 h 9"/>
                  <a:gd name="T4" fmla="*/ 0 w 29"/>
                  <a:gd name="T5" fmla="*/ 8 h 9"/>
                  <a:gd name="T6" fmla="*/ 0 60000 65536"/>
                  <a:gd name="T7" fmla="*/ 0 60000 65536"/>
                  <a:gd name="T8" fmla="*/ 0 60000 65536"/>
                  <a:gd name="T9" fmla="*/ 0 w 29"/>
                  <a:gd name="T10" fmla="*/ 0 h 9"/>
                  <a:gd name="T11" fmla="*/ 29 w 29"/>
                  <a:gd name="T12" fmla="*/ 9 h 9"/>
                </a:gdLst>
                <a:ahLst/>
                <a:cxnLst>
                  <a:cxn ang="T6">
                    <a:pos x="T0" y="T1"/>
                  </a:cxn>
                  <a:cxn ang="T7">
                    <a:pos x="T2" y="T3"/>
                  </a:cxn>
                  <a:cxn ang="T8">
                    <a:pos x="T4" y="T5"/>
                  </a:cxn>
                </a:cxnLst>
                <a:rect l="T9" t="T10" r="T11" b="T12"/>
                <a:pathLst>
                  <a:path w="29" h="9">
                    <a:moveTo>
                      <a:pt x="0" y="8"/>
                    </a:moveTo>
                    <a:lnTo>
                      <a:pt x="28" y="0"/>
                    </a:lnTo>
                    <a:lnTo>
                      <a:pt x="0" y="8"/>
                    </a:lnTo>
                  </a:path>
                </a:pathLst>
              </a:custGeom>
              <a:noFill/>
              <a:ln w="12700" cap="rnd">
                <a:solidFill>
                  <a:srgbClr val="80808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54" name="Freeform 105"/>
              <p:cNvSpPr>
                <a:spLocks/>
              </p:cNvSpPr>
              <p:nvPr/>
            </p:nvSpPr>
            <p:spPr bwMode="auto">
              <a:xfrm>
                <a:off x="4575" y="2507"/>
                <a:ext cx="1" cy="36"/>
              </a:xfrm>
              <a:custGeom>
                <a:avLst/>
                <a:gdLst>
                  <a:gd name="T0" fmla="*/ 0 w 1"/>
                  <a:gd name="T1" fmla="*/ 0 h 36"/>
                  <a:gd name="T2" fmla="*/ 0 w 1"/>
                  <a:gd name="T3" fmla="*/ 35 h 36"/>
                  <a:gd name="T4" fmla="*/ 0 w 1"/>
                  <a:gd name="T5" fmla="*/ 0 h 36"/>
                  <a:gd name="T6" fmla="*/ 0 60000 65536"/>
                  <a:gd name="T7" fmla="*/ 0 60000 65536"/>
                  <a:gd name="T8" fmla="*/ 0 60000 65536"/>
                  <a:gd name="T9" fmla="*/ 0 w 1"/>
                  <a:gd name="T10" fmla="*/ 0 h 36"/>
                  <a:gd name="T11" fmla="*/ 1 w 1"/>
                  <a:gd name="T12" fmla="*/ 36 h 36"/>
                </a:gdLst>
                <a:ahLst/>
                <a:cxnLst>
                  <a:cxn ang="T6">
                    <a:pos x="T0" y="T1"/>
                  </a:cxn>
                  <a:cxn ang="T7">
                    <a:pos x="T2" y="T3"/>
                  </a:cxn>
                  <a:cxn ang="T8">
                    <a:pos x="T4" y="T5"/>
                  </a:cxn>
                </a:cxnLst>
                <a:rect l="T9" t="T10" r="T11" b="T12"/>
                <a:pathLst>
                  <a:path w="1" h="36">
                    <a:moveTo>
                      <a:pt x="0" y="0"/>
                    </a:moveTo>
                    <a:lnTo>
                      <a:pt x="0" y="35"/>
                    </a:lnTo>
                    <a:lnTo>
                      <a:pt x="0" y="0"/>
                    </a:lnTo>
                  </a:path>
                </a:pathLst>
              </a:custGeom>
              <a:noFill/>
              <a:ln w="12700" cap="rnd">
                <a:solidFill>
                  <a:srgbClr val="80808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21" name="Group 106"/>
            <p:cNvGrpSpPr>
              <a:grpSpLocks/>
            </p:cNvGrpSpPr>
            <p:nvPr/>
          </p:nvGrpSpPr>
          <p:grpSpPr bwMode="auto">
            <a:xfrm>
              <a:off x="4452" y="2386"/>
              <a:ext cx="121" cy="110"/>
              <a:chOff x="4452" y="2386"/>
              <a:chExt cx="121" cy="110"/>
            </a:xfrm>
          </p:grpSpPr>
          <p:grpSp>
            <p:nvGrpSpPr>
              <p:cNvPr id="22" name="Group 107"/>
              <p:cNvGrpSpPr>
                <a:grpSpLocks/>
              </p:cNvGrpSpPr>
              <p:nvPr/>
            </p:nvGrpSpPr>
            <p:grpSpPr bwMode="auto">
              <a:xfrm>
                <a:off x="4452" y="2386"/>
                <a:ext cx="121" cy="110"/>
                <a:chOff x="4452" y="2386"/>
                <a:chExt cx="121" cy="110"/>
              </a:xfrm>
            </p:grpSpPr>
            <p:grpSp>
              <p:nvGrpSpPr>
                <p:cNvPr id="23" name="Group 108"/>
                <p:cNvGrpSpPr>
                  <a:grpSpLocks/>
                </p:cNvGrpSpPr>
                <p:nvPr/>
              </p:nvGrpSpPr>
              <p:grpSpPr bwMode="auto">
                <a:xfrm>
                  <a:off x="4452" y="2386"/>
                  <a:ext cx="121" cy="110"/>
                  <a:chOff x="4452" y="2386"/>
                  <a:chExt cx="121" cy="110"/>
                </a:xfrm>
              </p:grpSpPr>
              <p:sp>
                <p:nvSpPr>
                  <p:cNvPr id="1442" name="Freeform 109"/>
                  <p:cNvSpPr>
                    <a:spLocks/>
                  </p:cNvSpPr>
                  <p:nvPr/>
                </p:nvSpPr>
                <p:spPr bwMode="auto">
                  <a:xfrm>
                    <a:off x="4455" y="2386"/>
                    <a:ext cx="117" cy="110"/>
                  </a:xfrm>
                  <a:custGeom>
                    <a:avLst/>
                    <a:gdLst>
                      <a:gd name="T0" fmla="*/ 10 w 117"/>
                      <a:gd name="T1" fmla="*/ 0 h 110"/>
                      <a:gd name="T2" fmla="*/ 18 w 117"/>
                      <a:gd name="T3" fmla="*/ 0 h 110"/>
                      <a:gd name="T4" fmla="*/ 33 w 117"/>
                      <a:gd name="T5" fmla="*/ 0 h 110"/>
                      <a:gd name="T6" fmla="*/ 47 w 117"/>
                      <a:gd name="T7" fmla="*/ 0 h 110"/>
                      <a:gd name="T8" fmla="*/ 62 w 117"/>
                      <a:gd name="T9" fmla="*/ 0 h 110"/>
                      <a:gd name="T10" fmla="*/ 76 w 117"/>
                      <a:gd name="T11" fmla="*/ 0 h 110"/>
                      <a:gd name="T12" fmla="*/ 94 w 117"/>
                      <a:gd name="T13" fmla="*/ 0 h 110"/>
                      <a:gd name="T14" fmla="*/ 109 w 117"/>
                      <a:gd name="T15" fmla="*/ 0 h 110"/>
                      <a:gd name="T16" fmla="*/ 112 w 117"/>
                      <a:gd name="T17" fmla="*/ 4 h 110"/>
                      <a:gd name="T18" fmla="*/ 116 w 117"/>
                      <a:gd name="T19" fmla="*/ 4 h 110"/>
                      <a:gd name="T20" fmla="*/ 112 w 117"/>
                      <a:gd name="T21" fmla="*/ 105 h 110"/>
                      <a:gd name="T22" fmla="*/ 112 w 117"/>
                      <a:gd name="T23" fmla="*/ 109 h 110"/>
                      <a:gd name="T24" fmla="*/ 109 w 117"/>
                      <a:gd name="T25" fmla="*/ 109 h 110"/>
                      <a:gd name="T26" fmla="*/ 73 w 117"/>
                      <a:gd name="T27" fmla="*/ 105 h 110"/>
                      <a:gd name="T28" fmla="*/ 36 w 117"/>
                      <a:gd name="T29" fmla="*/ 105 h 110"/>
                      <a:gd name="T30" fmla="*/ 0 w 117"/>
                      <a:gd name="T31" fmla="*/ 102 h 110"/>
                      <a:gd name="T32" fmla="*/ 0 w 117"/>
                      <a:gd name="T33" fmla="*/ 99 h 110"/>
                      <a:gd name="T34" fmla="*/ 4 w 117"/>
                      <a:gd name="T35" fmla="*/ 4 h 110"/>
                      <a:gd name="T36" fmla="*/ 10 w 117"/>
                      <a:gd name="T37" fmla="*/ 0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110"/>
                      <a:gd name="T59" fmla="*/ 117 w 117"/>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110">
                        <a:moveTo>
                          <a:pt x="10" y="0"/>
                        </a:moveTo>
                        <a:lnTo>
                          <a:pt x="18" y="0"/>
                        </a:lnTo>
                        <a:lnTo>
                          <a:pt x="33" y="0"/>
                        </a:lnTo>
                        <a:lnTo>
                          <a:pt x="47" y="0"/>
                        </a:lnTo>
                        <a:lnTo>
                          <a:pt x="62" y="0"/>
                        </a:lnTo>
                        <a:lnTo>
                          <a:pt x="76" y="0"/>
                        </a:lnTo>
                        <a:lnTo>
                          <a:pt x="94" y="0"/>
                        </a:lnTo>
                        <a:lnTo>
                          <a:pt x="109" y="0"/>
                        </a:lnTo>
                        <a:lnTo>
                          <a:pt x="112" y="4"/>
                        </a:lnTo>
                        <a:lnTo>
                          <a:pt x="116" y="4"/>
                        </a:lnTo>
                        <a:lnTo>
                          <a:pt x="112" y="105"/>
                        </a:lnTo>
                        <a:lnTo>
                          <a:pt x="112" y="109"/>
                        </a:lnTo>
                        <a:lnTo>
                          <a:pt x="109" y="109"/>
                        </a:lnTo>
                        <a:lnTo>
                          <a:pt x="73" y="105"/>
                        </a:lnTo>
                        <a:lnTo>
                          <a:pt x="36" y="105"/>
                        </a:lnTo>
                        <a:lnTo>
                          <a:pt x="0" y="102"/>
                        </a:lnTo>
                        <a:lnTo>
                          <a:pt x="0" y="99"/>
                        </a:lnTo>
                        <a:lnTo>
                          <a:pt x="4" y="4"/>
                        </a:lnTo>
                        <a:lnTo>
                          <a:pt x="10" y="0"/>
                        </a:lnTo>
                      </a:path>
                    </a:pathLst>
                  </a:custGeom>
                  <a:solidFill>
                    <a:srgbClr val="C0C0C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43" name="Arc 110"/>
                  <p:cNvSpPr>
                    <a:spLocks/>
                  </p:cNvSpPr>
                  <p:nvPr/>
                </p:nvSpPr>
                <p:spPr bwMode="auto">
                  <a:xfrm>
                    <a:off x="4572" y="2387"/>
                    <a:ext cx="1" cy="2"/>
                  </a:xfrm>
                  <a:custGeom>
                    <a:avLst/>
                    <a:gdLst>
                      <a:gd name="T0" fmla="*/ 0 w 40920"/>
                      <a:gd name="T1" fmla="*/ 1 h 21600"/>
                      <a:gd name="T2" fmla="*/ 1 w 40920"/>
                      <a:gd name="T3" fmla="*/ 2 h 21600"/>
                      <a:gd name="T4" fmla="*/ 0 w 40920"/>
                      <a:gd name="T5" fmla="*/ 2 h 21600"/>
                      <a:gd name="T6" fmla="*/ 0 60000 65536"/>
                      <a:gd name="T7" fmla="*/ 0 60000 65536"/>
                      <a:gd name="T8" fmla="*/ 0 60000 65536"/>
                      <a:gd name="T9" fmla="*/ 0 w 40920"/>
                      <a:gd name="T10" fmla="*/ 0 h 21600"/>
                      <a:gd name="T11" fmla="*/ 40920 w 40920"/>
                      <a:gd name="T12" fmla="*/ 21600 h 21600"/>
                    </a:gdLst>
                    <a:ahLst/>
                    <a:cxnLst>
                      <a:cxn ang="T6">
                        <a:pos x="T0" y="T1"/>
                      </a:cxn>
                      <a:cxn ang="T7">
                        <a:pos x="T2" y="T3"/>
                      </a:cxn>
                      <a:cxn ang="T8">
                        <a:pos x="T4" y="T5"/>
                      </a:cxn>
                    </a:cxnLst>
                    <a:rect l="T9" t="T10" r="T11" b="T12"/>
                    <a:pathLst>
                      <a:path w="40920" h="21600" fill="none" extrusionOk="0">
                        <a:moveTo>
                          <a:pt x="0" y="11940"/>
                        </a:moveTo>
                        <a:cubicBezTo>
                          <a:pt x="3659" y="4622"/>
                          <a:pt x="11138" y="-1"/>
                          <a:pt x="19320" y="0"/>
                        </a:cubicBezTo>
                        <a:cubicBezTo>
                          <a:pt x="31249" y="0"/>
                          <a:pt x="40920" y="9670"/>
                          <a:pt x="40920" y="21600"/>
                        </a:cubicBezTo>
                      </a:path>
                      <a:path w="40920" h="21600" stroke="0" extrusionOk="0">
                        <a:moveTo>
                          <a:pt x="0" y="11940"/>
                        </a:moveTo>
                        <a:cubicBezTo>
                          <a:pt x="3659" y="4622"/>
                          <a:pt x="11138" y="-1"/>
                          <a:pt x="19320" y="0"/>
                        </a:cubicBezTo>
                        <a:cubicBezTo>
                          <a:pt x="31249" y="0"/>
                          <a:pt x="40920" y="9670"/>
                          <a:pt x="40920" y="21600"/>
                        </a:cubicBezTo>
                        <a:lnTo>
                          <a:pt x="19320" y="21600"/>
                        </a:lnTo>
                        <a:close/>
                      </a:path>
                    </a:pathLst>
                  </a:custGeom>
                  <a:solidFill>
                    <a:srgbClr val="C0C0C0"/>
                  </a:solidFill>
                  <a:ln w="12700" cap="rnd">
                    <a:no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44" name="Arc 111"/>
                  <p:cNvSpPr>
                    <a:spLocks/>
                  </p:cNvSpPr>
                  <p:nvPr/>
                </p:nvSpPr>
                <p:spPr bwMode="auto">
                  <a:xfrm>
                    <a:off x="4460" y="2391"/>
                    <a:ext cx="2" cy="2"/>
                  </a:xfrm>
                  <a:custGeom>
                    <a:avLst/>
                    <a:gdLst>
                      <a:gd name="T0" fmla="*/ 0 w 21600"/>
                      <a:gd name="T1" fmla="*/ 2 h 17972"/>
                      <a:gd name="T2" fmla="*/ 1 w 21600"/>
                      <a:gd name="T3" fmla="*/ 0 h 17972"/>
                      <a:gd name="T4" fmla="*/ 2 w 21600"/>
                      <a:gd name="T5" fmla="*/ 2 h 17972"/>
                      <a:gd name="T6" fmla="*/ 0 60000 65536"/>
                      <a:gd name="T7" fmla="*/ 0 60000 65536"/>
                      <a:gd name="T8" fmla="*/ 0 60000 65536"/>
                      <a:gd name="T9" fmla="*/ 0 w 21600"/>
                      <a:gd name="T10" fmla="*/ 0 h 17972"/>
                      <a:gd name="T11" fmla="*/ 21600 w 21600"/>
                      <a:gd name="T12" fmla="*/ 17972 h 17972"/>
                    </a:gdLst>
                    <a:ahLst/>
                    <a:cxnLst>
                      <a:cxn ang="T6">
                        <a:pos x="T0" y="T1"/>
                      </a:cxn>
                      <a:cxn ang="T7">
                        <a:pos x="T2" y="T3"/>
                      </a:cxn>
                      <a:cxn ang="T8">
                        <a:pos x="T4" y="T5"/>
                      </a:cxn>
                    </a:cxnLst>
                    <a:rect l="T9" t="T10" r="T11" b="T12"/>
                    <a:pathLst>
                      <a:path w="21600" h="17972" fill="none" extrusionOk="0">
                        <a:moveTo>
                          <a:pt x="0" y="17972"/>
                        </a:moveTo>
                        <a:cubicBezTo>
                          <a:pt x="0" y="10750"/>
                          <a:pt x="3609" y="4006"/>
                          <a:pt x="9618" y="0"/>
                        </a:cubicBezTo>
                      </a:path>
                      <a:path w="21600" h="17972" stroke="0" extrusionOk="0">
                        <a:moveTo>
                          <a:pt x="0" y="17972"/>
                        </a:moveTo>
                        <a:cubicBezTo>
                          <a:pt x="0" y="10750"/>
                          <a:pt x="3609" y="4006"/>
                          <a:pt x="9618" y="0"/>
                        </a:cubicBezTo>
                        <a:lnTo>
                          <a:pt x="21600" y="17972"/>
                        </a:lnTo>
                        <a:close/>
                      </a:path>
                    </a:pathLst>
                  </a:custGeom>
                  <a:solidFill>
                    <a:srgbClr val="C0C0C0"/>
                  </a:solidFill>
                  <a:ln w="12700" cap="rnd">
                    <a:no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45" name="Arc 112"/>
                  <p:cNvSpPr>
                    <a:spLocks/>
                  </p:cNvSpPr>
                  <p:nvPr/>
                </p:nvSpPr>
                <p:spPr bwMode="auto">
                  <a:xfrm>
                    <a:off x="4452" y="2488"/>
                    <a:ext cx="4" cy="0"/>
                  </a:xfrm>
                  <a:custGeom>
                    <a:avLst/>
                    <a:gdLst>
                      <a:gd name="T0" fmla="*/ 4 w 43200"/>
                      <a:gd name="T1" fmla="*/ 0 h 43200"/>
                      <a:gd name="T2" fmla="*/ 4 w 43200"/>
                      <a:gd name="T3" fmla="*/ 0 h 43200"/>
                      <a:gd name="T4" fmla="*/ 2 w 43200"/>
                      <a:gd name="T5" fmla="*/ 0 h 43200"/>
                      <a:gd name="T6" fmla="*/ 0 60000 65536"/>
                      <a:gd name="T7" fmla="*/ 0 60000 65536"/>
                      <a:gd name="T8" fmla="*/ 0 60000 65536"/>
                      <a:gd name="T9" fmla="*/ 0 w 43200"/>
                      <a:gd name="T10" fmla="*/ 0 h 43200"/>
                      <a:gd name="T11" fmla="*/ 43200 w 43200"/>
                      <a:gd name="T12" fmla="*/ 0 h 43200"/>
                    </a:gdLst>
                    <a:ahLst/>
                    <a:cxnLst>
                      <a:cxn ang="T6">
                        <a:pos x="T0" y="T1"/>
                      </a:cxn>
                      <a:cxn ang="T7">
                        <a:pos x="T2" y="T3"/>
                      </a:cxn>
                      <a:cxn ang="T8">
                        <a:pos x="T4" y="T5"/>
                      </a:cxn>
                    </a:cxnLst>
                    <a:rect l="T9" t="T10" r="T11" b="T12"/>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lnTo>
                          <a:pt x="21600" y="21600"/>
                        </a:lnTo>
                        <a:close/>
                      </a:path>
                    </a:pathLst>
                  </a:custGeom>
                  <a:solidFill>
                    <a:srgbClr val="C0C0C0"/>
                  </a:solidFill>
                  <a:ln w="12700" cap="rnd">
                    <a:no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24" name="Group 113"/>
                <p:cNvGrpSpPr>
                  <a:grpSpLocks/>
                </p:cNvGrpSpPr>
                <p:nvPr/>
              </p:nvGrpSpPr>
              <p:grpSpPr bwMode="auto">
                <a:xfrm>
                  <a:off x="4466" y="2406"/>
                  <a:ext cx="91" cy="71"/>
                  <a:chOff x="4466" y="2406"/>
                  <a:chExt cx="91" cy="71"/>
                </a:xfrm>
              </p:grpSpPr>
              <p:grpSp>
                <p:nvGrpSpPr>
                  <p:cNvPr id="25" name="Group 114"/>
                  <p:cNvGrpSpPr>
                    <a:grpSpLocks/>
                  </p:cNvGrpSpPr>
                  <p:nvPr/>
                </p:nvGrpSpPr>
                <p:grpSpPr bwMode="auto">
                  <a:xfrm>
                    <a:off x="4466" y="2406"/>
                    <a:ext cx="91" cy="71"/>
                    <a:chOff x="4466" y="2406"/>
                    <a:chExt cx="91" cy="71"/>
                  </a:xfrm>
                </p:grpSpPr>
                <p:sp>
                  <p:nvSpPr>
                    <p:cNvPr id="1438" name="Freeform 115"/>
                    <p:cNvSpPr>
                      <a:spLocks/>
                    </p:cNvSpPr>
                    <p:nvPr/>
                  </p:nvSpPr>
                  <p:spPr bwMode="auto">
                    <a:xfrm>
                      <a:off x="4470" y="2406"/>
                      <a:ext cx="83" cy="1"/>
                    </a:xfrm>
                    <a:custGeom>
                      <a:avLst/>
                      <a:gdLst>
                        <a:gd name="T0" fmla="*/ 0 w 83"/>
                        <a:gd name="T1" fmla="*/ 0 h 1"/>
                        <a:gd name="T2" fmla="*/ 82 w 83"/>
                        <a:gd name="T3" fmla="*/ 0 h 1"/>
                        <a:gd name="T4" fmla="*/ 0 w 83"/>
                        <a:gd name="T5" fmla="*/ 0 h 1"/>
                        <a:gd name="T6" fmla="*/ 0 60000 65536"/>
                        <a:gd name="T7" fmla="*/ 0 60000 65536"/>
                        <a:gd name="T8" fmla="*/ 0 60000 65536"/>
                        <a:gd name="T9" fmla="*/ 0 w 83"/>
                        <a:gd name="T10" fmla="*/ 0 h 1"/>
                        <a:gd name="T11" fmla="*/ 83 w 83"/>
                        <a:gd name="T12" fmla="*/ 1 h 1"/>
                      </a:gdLst>
                      <a:ahLst/>
                      <a:cxnLst>
                        <a:cxn ang="T6">
                          <a:pos x="T0" y="T1"/>
                        </a:cxn>
                        <a:cxn ang="T7">
                          <a:pos x="T2" y="T3"/>
                        </a:cxn>
                        <a:cxn ang="T8">
                          <a:pos x="T4" y="T5"/>
                        </a:cxn>
                      </a:cxnLst>
                      <a:rect l="T9" t="T10" r="T11" b="T12"/>
                      <a:pathLst>
                        <a:path w="83" h="1">
                          <a:moveTo>
                            <a:pt x="0" y="0"/>
                          </a:moveTo>
                          <a:lnTo>
                            <a:pt x="82" y="0"/>
                          </a:lnTo>
                          <a:lnTo>
                            <a:pt x="0" y="0"/>
                          </a:lnTo>
                        </a:path>
                      </a:pathLst>
                    </a:custGeom>
                    <a:solidFill>
                      <a:srgbClr val="80808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39" name="Freeform 116"/>
                    <p:cNvSpPr>
                      <a:spLocks/>
                    </p:cNvSpPr>
                    <p:nvPr/>
                  </p:nvSpPr>
                  <p:spPr bwMode="auto">
                    <a:xfrm>
                      <a:off x="4552" y="2406"/>
                      <a:ext cx="5" cy="71"/>
                    </a:xfrm>
                    <a:custGeom>
                      <a:avLst/>
                      <a:gdLst>
                        <a:gd name="T0" fmla="*/ 0 w 5"/>
                        <a:gd name="T1" fmla="*/ 0 h 71"/>
                        <a:gd name="T2" fmla="*/ 0 w 5"/>
                        <a:gd name="T3" fmla="*/ 0 h 71"/>
                        <a:gd name="T4" fmla="*/ 0 w 5"/>
                        <a:gd name="T5" fmla="*/ 39 h 71"/>
                        <a:gd name="T6" fmla="*/ 4 w 5"/>
                        <a:gd name="T7" fmla="*/ 70 h 71"/>
                        <a:gd name="T8" fmla="*/ 4 w 5"/>
                        <a:gd name="T9" fmla="*/ 66 h 71"/>
                        <a:gd name="T10" fmla="*/ 0 w 5"/>
                        <a:gd name="T11" fmla="*/ 0 h 71"/>
                        <a:gd name="T12" fmla="*/ 0 60000 65536"/>
                        <a:gd name="T13" fmla="*/ 0 60000 65536"/>
                        <a:gd name="T14" fmla="*/ 0 60000 65536"/>
                        <a:gd name="T15" fmla="*/ 0 60000 65536"/>
                        <a:gd name="T16" fmla="*/ 0 60000 65536"/>
                        <a:gd name="T17" fmla="*/ 0 60000 65536"/>
                        <a:gd name="T18" fmla="*/ 0 w 5"/>
                        <a:gd name="T19" fmla="*/ 0 h 71"/>
                        <a:gd name="T20" fmla="*/ 5 w 5"/>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5" h="71">
                          <a:moveTo>
                            <a:pt x="0" y="0"/>
                          </a:moveTo>
                          <a:lnTo>
                            <a:pt x="0" y="0"/>
                          </a:lnTo>
                          <a:lnTo>
                            <a:pt x="0" y="39"/>
                          </a:lnTo>
                          <a:lnTo>
                            <a:pt x="4" y="70"/>
                          </a:lnTo>
                          <a:lnTo>
                            <a:pt x="4" y="66"/>
                          </a:lnTo>
                          <a:lnTo>
                            <a:pt x="0" y="0"/>
                          </a:lnTo>
                        </a:path>
                      </a:pathLst>
                    </a:custGeom>
                    <a:solidFill>
                      <a:srgbClr val="FFFFF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40" name="Freeform 117"/>
                    <p:cNvSpPr>
                      <a:spLocks/>
                    </p:cNvSpPr>
                    <p:nvPr/>
                  </p:nvSpPr>
                  <p:spPr bwMode="auto">
                    <a:xfrm>
                      <a:off x="4466" y="2476"/>
                      <a:ext cx="83" cy="1"/>
                    </a:xfrm>
                    <a:custGeom>
                      <a:avLst/>
                      <a:gdLst>
                        <a:gd name="T0" fmla="*/ 0 w 83"/>
                        <a:gd name="T1" fmla="*/ 0 h 1"/>
                        <a:gd name="T2" fmla="*/ 0 w 83"/>
                        <a:gd name="T3" fmla="*/ 0 h 1"/>
                        <a:gd name="T4" fmla="*/ 82 w 83"/>
                        <a:gd name="T5" fmla="*/ 0 h 1"/>
                        <a:gd name="T6" fmla="*/ 82 w 83"/>
                        <a:gd name="T7" fmla="*/ 0 h 1"/>
                        <a:gd name="T8" fmla="*/ 0 w 83"/>
                        <a:gd name="T9" fmla="*/ 0 h 1"/>
                        <a:gd name="T10" fmla="*/ 0 60000 65536"/>
                        <a:gd name="T11" fmla="*/ 0 60000 65536"/>
                        <a:gd name="T12" fmla="*/ 0 60000 65536"/>
                        <a:gd name="T13" fmla="*/ 0 60000 65536"/>
                        <a:gd name="T14" fmla="*/ 0 60000 65536"/>
                        <a:gd name="T15" fmla="*/ 0 w 83"/>
                        <a:gd name="T16" fmla="*/ 0 h 1"/>
                        <a:gd name="T17" fmla="*/ 83 w 83"/>
                        <a:gd name="T18" fmla="*/ 1 h 1"/>
                      </a:gdLst>
                      <a:ahLst/>
                      <a:cxnLst>
                        <a:cxn ang="T10">
                          <a:pos x="T0" y="T1"/>
                        </a:cxn>
                        <a:cxn ang="T11">
                          <a:pos x="T2" y="T3"/>
                        </a:cxn>
                        <a:cxn ang="T12">
                          <a:pos x="T4" y="T5"/>
                        </a:cxn>
                        <a:cxn ang="T13">
                          <a:pos x="T6" y="T7"/>
                        </a:cxn>
                        <a:cxn ang="T14">
                          <a:pos x="T8" y="T9"/>
                        </a:cxn>
                      </a:cxnLst>
                      <a:rect l="T15" t="T16" r="T17" b="T18"/>
                      <a:pathLst>
                        <a:path w="83" h="1">
                          <a:moveTo>
                            <a:pt x="0" y="0"/>
                          </a:moveTo>
                          <a:lnTo>
                            <a:pt x="0" y="0"/>
                          </a:lnTo>
                          <a:lnTo>
                            <a:pt x="82" y="0"/>
                          </a:lnTo>
                          <a:lnTo>
                            <a:pt x="0" y="0"/>
                          </a:lnTo>
                        </a:path>
                      </a:pathLst>
                    </a:custGeom>
                    <a:solidFill>
                      <a:srgbClr val="DFDFD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41" name="Freeform 118"/>
                    <p:cNvSpPr>
                      <a:spLocks/>
                    </p:cNvSpPr>
                    <p:nvPr/>
                  </p:nvSpPr>
                  <p:spPr bwMode="auto">
                    <a:xfrm>
                      <a:off x="4466" y="2406"/>
                      <a:ext cx="1" cy="67"/>
                    </a:xfrm>
                    <a:custGeom>
                      <a:avLst/>
                      <a:gdLst>
                        <a:gd name="T0" fmla="*/ 0 w 1"/>
                        <a:gd name="T1" fmla="*/ 0 h 67"/>
                        <a:gd name="T2" fmla="*/ 0 w 1"/>
                        <a:gd name="T3" fmla="*/ 0 h 67"/>
                        <a:gd name="T4" fmla="*/ 0 w 1"/>
                        <a:gd name="T5" fmla="*/ 62 h 67"/>
                        <a:gd name="T6" fmla="*/ 0 w 1"/>
                        <a:gd name="T7" fmla="*/ 66 h 67"/>
                        <a:gd name="T8" fmla="*/ 0 w 1"/>
                        <a:gd name="T9" fmla="*/ 0 h 67"/>
                        <a:gd name="T10" fmla="*/ 0 60000 65536"/>
                        <a:gd name="T11" fmla="*/ 0 60000 65536"/>
                        <a:gd name="T12" fmla="*/ 0 60000 65536"/>
                        <a:gd name="T13" fmla="*/ 0 60000 65536"/>
                        <a:gd name="T14" fmla="*/ 0 60000 65536"/>
                        <a:gd name="T15" fmla="*/ 0 w 1"/>
                        <a:gd name="T16" fmla="*/ 0 h 67"/>
                        <a:gd name="T17" fmla="*/ 1 w 1"/>
                        <a:gd name="T18" fmla="*/ 67 h 67"/>
                      </a:gdLst>
                      <a:ahLst/>
                      <a:cxnLst>
                        <a:cxn ang="T10">
                          <a:pos x="T0" y="T1"/>
                        </a:cxn>
                        <a:cxn ang="T11">
                          <a:pos x="T2" y="T3"/>
                        </a:cxn>
                        <a:cxn ang="T12">
                          <a:pos x="T4" y="T5"/>
                        </a:cxn>
                        <a:cxn ang="T13">
                          <a:pos x="T6" y="T7"/>
                        </a:cxn>
                        <a:cxn ang="T14">
                          <a:pos x="T8" y="T9"/>
                        </a:cxn>
                      </a:cxnLst>
                      <a:rect l="T15" t="T16" r="T17" b="T18"/>
                      <a:pathLst>
                        <a:path w="1" h="67">
                          <a:moveTo>
                            <a:pt x="0" y="0"/>
                          </a:moveTo>
                          <a:lnTo>
                            <a:pt x="0" y="0"/>
                          </a:lnTo>
                          <a:lnTo>
                            <a:pt x="0" y="62"/>
                          </a:lnTo>
                          <a:lnTo>
                            <a:pt x="0" y="66"/>
                          </a:lnTo>
                          <a:lnTo>
                            <a:pt x="0" y="0"/>
                          </a:lnTo>
                        </a:path>
                      </a:pathLst>
                    </a:custGeom>
                    <a:solidFill>
                      <a:srgbClr val="BFBFB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26" name="Group 119"/>
                  <p:cNvGrpSpPr>
                    <a:grpSpLocks/>
                  </p:cNvGrpSpPr>
                  <p:nvPr/>
                </p:nvGrpSpPr>
                <p:grpSpPr bwMode="auto">
                  <a:xfrm>
                    <a:off x="4470" y="2406"/>
                    <a:ext cx="83" cy="67"/>
                    <a:chOff x="4470" y="2406"/>
                    <a:chExt cx="83" cy="67"/>
                  </a:xfrm>
                </p:grpSpPr>
                <p:sp>
                  <p:nvSpPr>
                    <p:cNvPr id="1435" name="Freeform 120"/>
                    <p:cNvSpPr>
                      <a:spLocks/>
                    </p:cNvSpPr>
                    <p:nvPr/>
                  </p:nvSpPr>
                  <p:spPr bwMode="auto">
                    <a:xfrm>
                      <a:off x="4470" y="2406"/>
                      <a:ext cx="83" cy="67"/>
                    </a:xfrm>
                    <a:custGeom>
                      <a:avLst/>
                      <a:gdLst>
                        <a:gd name="T0" fmla="*/ 4 w 83"/>
                        <a:gd name="T1" fmla="*/ 0 h 67"/>
                        <a:gd name="T2" fmla="*/ 82 w 83"/>
                        <a:gd name="T3" fmla="*/ 0 h 67"/>
                        <a:gd name="T4" fmla="*/ 78 w 83"/>
                        <a:gd name="T5" fmla="*/ 66 h 67"/>
                        <a:gd name="T6" fmla="*/ 0 w 83"/>
                        <a:gd name="T7" fmla="*/ 62 h 67"/>
                        <a:gd name="T8" fmla="*/ 4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4" y="0"/>
                          </a:moveTo>
                          <a:lnTo>
                            <a:pt x="82" y="0"/>
                          </a:lnTo>
                          <a:lnTo>
                            <a:pt x="78" y="66"/>
                          </a:lnTo>
                          <a:lnTo>
                            <a:pt x="0" y="62"/>
                          </a:lnTo>
                          <a:lnTo>
                            <a:pt x="4" y="0"/>
                          </a:lnTo>
                        </a:path>
                      </a:pathLst>
                    </a:custGeom>
                    <a:solidFill>
                      <a:srgbClr val="0000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36" name="Freeform 121"/>
                    <p:cNvSpPr>
                      <a:spLocks/>
                    </p:cNvSpPr>
                    <p:nvPr/>
                  </p:nvSpPr>
                  <p:spPr bwMode="auto">
                    <a:xfrm>
                      <a:off x="4470" y="2410"/>
                      <a:ext cx="79" cy="63"/>
                    </a:xfrm>
                    <a:custGeom>
                      <a:avLst/>
                      <a:gdLst>
                        <a:gd name="T0" fmla="*/ 4 w 79"/>
                        <a:gd name="T1" fmla="*/ 0 h 63"/>
                        <a:gd name="T2" fmla="*/ 78 w 79"/>
                        <a:gd name="T3" fmla="*/ 0 h 63"/>
                        <a:gd name="T4" fmla="*/ 74 w 79"/>
                        <a:gd name="T5" fmla="*/ 62 h 63"/>
                        <a:gd name="T6" fmla="*/ 0 w 79"/>
                        <a:gd name="T7" fmla="*/ 58 h 63"/>
                        <a:gd name="T8" fmla="*/ 4 w 79"/>
                        <a:gd name="T9" fmla="*/ 0 h 63"/>
                        <a:gd name="T10" fmla="*/ 0 60000 65536"/>
                        <a:gd name="T11" fmla="*/ 0 60000 65536"/>
                        <a:gd name="T12" fmla="*/ 0 60000 65536"/>
                        <a:gd name="T13" fmla="*/ 0 60000 65536"/>
                        <a:gd name="T14" fmla="*/ 0 60000 65536"/>
                        <a:gd name="T15" fmla="*/ 0 w 79"/>
                        <a:gd name="T16" fmla="*/ 0 h 63"/>
                        <a:gd name="T17" fmla="*/ 79 w 79"/>
                        <a:gd name="T18" fmla="*/ 63 h 63"/>
                      </a:gdLst>
                      <a:ahLst/>
                      <a:cxnLst>
                        <a:cxn ang="T10">
                          <a:pos x="T0" y="T1"/>
                        </a:cxn>
                        <a:cxn ang="T11">
                          <a:pos x="T2" y="T3"/>
                        </a:cxn>
                        <a:cxn ang="T12">
                          <a:pos x="T4" y="T5"/>
                        </a:cxn>
                        <a:cxn ang="T13">
                          <a:pos x="T6" y="T7"/>
                        </a:cxn>
                        <a:cxn ang="T14">
                          <a:pos x="T8" y="T9"/>
                        </a:cxn>
                      </a:cxnLst>
                      <a:rect l="T15" t="T16" r="T17" b="T18"/>
                      <a:pathLst>
                        <a:path w="79" h="63">
                          <a:moveTo>
                            <a:pt x="4" y="0"/>
                          </a:moveTo>
                          <a:lnTo>
                            <a:pt x="78" y="0"/>
                          </a:lnTo>
                          <a:lnTo>
                            <a:pt x="74" y="62"/>
                          </a:lnTo>
                          <a:lnTo>
                            <a:pt x="0" y="58"/>
                          </a:lnTo>
                          <a:lnTo>
                            <a:pt x="4" y="0"/>
                          </a:lnTo>
                        </a:path>
                      </a:pathLst>
                    </a:custGeom>
                    <a:solidFill>
                      <a:srgbClr val="C0C0C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37" name="Freeform 122"/>
                    <p:cNvSpPr>
                      <a:spLocks/>
                    </p:cNvSpPr>
                    <p:nvPr/>
                  </p:nvSpPr>
                  <p:spPr bwMode="auto">
                    <a:xfrm>
                      <a:off x="4474" y="2414"/>
                      <a:ext cx="71" cy="55"/>
                    </a:xfrm>
                    <a:custGeom>
                      <a:avLst/>
                      <a:gdLst>
                        <a:gd name="T0" fmla="*/ 4 w 71"/>
                        <a:gd name="T1" fmla="*/ 0 h 55"/>
                        <a:gd name="T2" fmla="*/ 70 w 71"/>
                        <a:gd name="T3" fmla="*/ 0 h 55"/>
                        <a:gd name="T4" fmla="*/ 66 w 71"/>
                        <a:gd name="T5" fmla="*/ 54 h 55"/>
                        <a:gd name="T6" fmla="*/ 0 w 71"/>
                        <a:gd name="T7" fmla="*/ 51 h 55"/>
                        <a:gd name="T8" fmla="*/ 4 w 71"/>
                        <a:gd name="T9" fmla="*/ 0 h 55"/>
                        <a:gd name="T10" fmla="*/ 0 60000 65536"/>
                        <a:gd name="T11" fmla="*/ 0 60000 65536"/>
                        <a:gd name="T12" fmla="*/ 0 60000 65536"/>
                        <a:gd name="T13" fmla="*/ 0 60000 65536"/>
                        <a:gd name="T14" fmla="*/ 0 60000 65536"/>
                        <a:gd name="T15" fmla="*/ 0 w 71"/>
                        <a:gd name="T16" fmla="*/ 0 h 55"/>
                        <a:gd name="T17" fmla="*/ 71 w 71"/>
                        <a:gd name="T18" fmla="*/ 55 h 55"/>
                      </a:gdLst>
                      <a:ahLst/>
                      <a:cxnLst>
                        <a:cxn ang="T10">
                          <a:pos x="T0" y="T1"/>
                        </a:cxn>
                        <a:cxn ang="T11">
                          <a:pos x="T2" y="T3"/>
                        </a:cxn>
                        <a:cxn ang="T12">
                          <a:pos x="T4" y="T5"/>
                        </a:cxn>
                        <a:cxn ang="T13">
                          <a:pos x="T6" y="T7"/>
                        </a:cxn>
                        <a:cxn ang="T14">
                          <a:pos x="T8" y="T9"/>
                        </a:cxn>
                      </a:cxnLst>
                      <a:rect l="T15" t="T16" r="T17" b="T18"/>
                      <a:pathLst>
                        <a:path w="71" h="55">
                          <a:moveTo>
                            <a:pt x="4" y="0"/>
                          </a:moveTo>
                          <a:lnTo>
                            <a:pt x="70" y="0"/>
                          </a:lnTo>
                          <a:lnTo>
                            <a:pt x="66" y="54"/>
                          </a:lnTo>
                          <a:lnTo>
                            <a:pt x="0" y="51"/>
                          </a:lnTo>
                          <a:lnTo>
                            <a:pt x="4" y="0"/>
                          </a:lnTo>
                        </a:path>
                      </a:pathLst>
                    </a:custGeom>
                    <a:solidFill>
                      <a:srgbClr val="0000F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sp>
            <p:nvSpPr>
              <p:cNvPr id="1430" name="Freeform 123"/>
              <p:cNvSpPr>
                <a:spLocks/>
              </p:cNvSpPr>
              <p:nvPr/>
            </p:nvSpPr>
            <p:spPr bwMode="auto">
              <a:xfrm>
                <a:off x="4548" y="2488"/>
                <a:ext cx="5" cy="5"/>
              </a:xfrm>
              <a:custGeom>
                <a:avLst/>
                <a:gdLst>
                  <a:gd name="T0" fmla="*/ 4 w 5"/>
                  <a:gd name="T1" fmla="*/ 4 h 5"/>
                  <a:gd name="T2" fmla="*/ 0 w 5"/>
                  <a:gd name="T3" fmla="*/ 4 h 5"/>
                  <a:gd name="T4" fmla="*/ 0 w 5"/>
                  <a:gd name="T5" fmla="*/ 0 h 5"/>
                  <a:gd name="T6" fmla="*/ 4 w 5"/>
                  <a:gd name="T7" fmla="*/ 0 h 5"/>
                  <a:gd name="T8" fmla="*/ 4 w 5"/>
                  <a:gd name="T9" fmla="*/ 4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4"/>
                    </a:moveTo>
                    <a:lnTo>
                      <a:pt x="0" y="4"/>
                    </a:lnTo>
                    <a:lnTo>
                      <a:pt x="0" y="0"/>
                    </a:lnTo>
                    <a:lnTo>
                      <a:pt x="4" y="0"/>
                    </a:lnTo>
                    <a:lnTo>
                      <a:pt x="4" y="4"/>
                    </a:lnTo>
                  </a:path>
                </a:pathLst>
              </a:custGeom>
              <a:solidFill>
                <a:srgbClr val="0080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27" name="Group 124"/>
            <p:cNvGrpSpPr>
              <a:grpSpLocks/>
            </p:cNvGrpSpPr>
            <p:nvPr/>
          </p:nvGrpSpPr>
          <p:grpSpPr bwMode="auto">
            <a:xfrm>
              <a:off x="4404" y="2538"/>
              <a:ext cx="176" cy="37"/>
              <a:chOff x="4404" y="2538"/>
              <a:chExt cx="176" cy="37"/>
            </a:xfrm>
          </p:grpSpPr>
          <p:sp>
            <p:nvSpPr>
              <p:cNvPr id="1371" name="Freeform 125"/>
              <p:cNvSpPr>
                <a:spLocks/>
              </p:cNvSpPr>
              <p:nvPr/>
            </p:nvSpPr>
            <p:spPr bwMode="auto">
              <a:xfrm>
                <a:off x="4525" y="2550"/>
                <a:ext cx="36" cy="13"/>
              </a:xfrm>
              <a:custGeom>
                <a:avLst/>
                <a:gdLst>
                  <a:gd name="T0" fmla="*/ 12 w 36"/>
                  <a:gd name="T1" fmla="*/ 0 h 13"/>
                  <a:gd name="T2" fmla="*/ 7 w 36"/>
                  <a:gd name="T3" fmla="*/ 7 h 13"/>
                  <a:gd name="T4" fmla="*/ 0 w 36"/>
                  <a:gd name="T5" fmla="*/ 10 h 13"/>
                  <a:gd name="T6" fmla="*/ 22 w 36"/>
                  <a:gd name="T7" fmla="*/ 12 h 13"/>
                  <a:gd name="T8" fmla="*/ 28 w 36"/>
                  <a:gd name="T9" fmla="*/ 7 h 13"/>
                  <a:gd name="T10" fmla="*/ 35 w 36"/>
                  <a:gd name="T11" fmla="*/ 2 h 13"/>
                  <a:gd name="T12" fmla="*/ 12 w 36"/>
                  <a:gd name="T13" fmla="*/ 0 h 13"/>
                  <a:gd name="T14" fmla="*/ 0 60000 65536"/>
                  <a:gd name="T15" fmla="*/ 0 60000 65536"/>
                  <a:gd name="T16" fmla="*/ 0 60000 65536"/>
                  <a:gd name="T17" fmla="*/ 0 60000 65536"/>
                  <a:gd name="T18" fmla="*/ 0 60000 65536"/>
                  <a:gd name="T19" fmla="*/ 0 60000 65536"/>
                  <a:gd name="T20" fmla="*/ 0 60000 65536"/>
                  <a:gd name="T21" fmla="*/ 0 w 36"/>
                  <a:gd name="T22" fmla="*/ 0 h 13"/>
                  <a:gd name="T23" fmla="*/ 36 w 3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3">
                    <a:moveTo>
                      <a:pt x="12" y="0"/>
                    </a:moveTo>
                    <a:lnTo>
                      <a:pt x="7" y="7"/>
                    </a:lnTo>
                    <a:lnTo>
                      <a:pt x="0" y="10"/>
                    </a:lnTo>
                    <a:lnTo>
                      <a:pt x="22" y="12"/>
                    </a:lnTo>
                    <a:lnTo>
                      <a:pt x="28" y="7"/>
                    </a:lnTo>
                    <a:lnTo>
                      <a:pt x="35" y="2"/>
                    </a:lnTo>
                    <a:lnTo>
                      <a:pt x="12" y="0"/>
                    </a:lnTo>
                  </a:path>
                </a:pathLst>
              </a:custGeom>
              <a:solidFill>
                <a:srgbClr val="80808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28" name="Group 126"/>
              <p:cNvGrpSpPr>
                <a:grpSpLocks/>
              </p:cNvGrpSpPr>
              <p:nvPr/>
            </p:nvGrpSpPr>
            <p:grpSpPr bwMode="auto">
              <a:xfrm>
                <a:off x="4404" y="2538"/>
                <a:ext cx="176" cy="37"/>
                <a:chOff x="4404" y="2538"/>
                <a:chExt cx="176" cy="37"/>
              </a:xfrm>
            </p:grpSpPr>
            <p:sp>
              <p:nvSpPr>
                <p:cNvPr id="1373" name="Freeform 127"/>
                <p:cNvSpPr>
                  <a:spLocks/>
                </p:cNvSpPr>
                <p:nvPr/>
              </p:nvSpPr>
              <p:spPr bwMode="auto">
                <a:xfrm>
                  <a:off x="4404" y="2554"/>
                  <a:ext cx="149" cy="17"/>
                </a:xfrm>
                <a:custGeom>
                  <a:avLst/>
                  <a:gdLst>
                    <a:gd name="T0" fmla="*/ 0 w 149"/>
                    <a:gd name="T1" fmla="*/ 0 h 17"/>
                    <a:gd name="T2" fmla="*/ 0 w 149"/>
                    <a:gd name="T3" fmla="*/ 5 h 17"/>
                    <a:gd name="T4" fmla="*/ 148 w 149"/>
                    <a:gd name="T5" fmla="*/ 16 h 17"/>
                    <a:gd name="T6" fmla="*/ 148 w 149"/>
                    <a:gd name="T7" fmla="*/ 11 h 17"/>
                    <a:gd name="T8" fmla="*/ 0 w 149"/>
                    <a:gd name="T9" fmla="*/ 0 h 17"/>
                    <a:gd name="T10" fmla="*/ 0 60000 65536"/>
                    <a:gd name="T11" fmla="*/ 0 60000 65536"/>
                    <a:gd name="T12" fmla="*/ 0 60000 65536"/>
                    <a:gd name="T13" fmla="*/ 0 60000 65536"/>
                    <a:gd name="T14" fmla="*/ 0 60000 65536"/>
                    <a:gd name="T15" fmla="*/ 0 w 149"/>
                    <a:gd name="T16" fmla="*/ 0 h 17"/>
                    <a:gd name="T17" fmla="*/ 149 w 149"/>
                    <a:gd name="T18" fmla="*/ 17 h 17"/>
                  </a:gdLst>
                  <a:ahLst/>
                  <a:cxnLst>
                    <a:cxn ang="T10">
                      <a:pos x="T0" y="T1"/>
                    </a:cxn>
                    <a:cxn ang="T11">
                      <a:pos x="T2" y="T3"/>
                    </a:cxn>
                    <a:cxn ang="T12">
                      <a:pos x="T4" y="T5"/>
                    </a:cxn>
                    <a:cxn ang="T13">
                      <a:pos x="T6" y="T7"/>
                    </a:cxn>
                    <a:cxn ang="T14">
                      <a:pos x="T8" y="T9"/>
                    </a:cxn>
                  </a:cxnLst>
                  <a:rect l="T15" t="T16" r="T17" b="T18"/>
                  <a:pathLst>
                    <a:path w="149" h="17">
                      <a:moveTo>
                        <a:pt x="0" y="0"/>
                      </a:moveTo>
                      <a:lnTo>
                        <a:pt x="0" y="5"/>
                      </a:lnTo>
                      <a:lnTo>
                        <a:pt x="148" y="16"/>
                      </a:lnTo>
                      <a:lnTo>
                        <a:pt x="148" y="11"/>
                      </a:lnTo>
                      <a:lnTo>
                        <a:pt x="0" y="0"/>
                      </a:lnTo>
                    </a:path>
                  </a:pathLst>
                </a:custGeom>
                <a:solidFill>
                  <a:srgbClr val="C0C0C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74" name="Freeform 128"/>
                <p:cNvSpPr>
                  <a:spLocks/>
                </p:cNvSpPr>
                <p:nvPr/>
              </p:nvSpPr>
              <p:spPr bwMode="auto">
                <a:xfrm>
                  <a:off x="4560" y="2550"/>
                  <a:ext cx="16" cy="21"/>
                </a:xfrm>
                <a:custGeom>
                  <a:avLst/>
                  <a:gdLst>
                    <a:gd name="T0" fmla="*/ 0 w 16"/>
                    <a:gd name="T1" fmla="*/ 14 h 21"/>
                    <a:gd name="T2" fmla="*/ 0 w 16"/>
                    <a:gd name="T3" fmla="*/ 20 h 21"/>
                    <a:gd name="T4" fmla="*/ 8 w 16"/>
                    <a:gd name="T5" fmla="*/ 14 h 21"/>
                    <a:gd name="T6" fmla="*/ 10 w 16"/>
                    <a:gd name="T7" fmla="*/ 11 h 21"/>
                    <a:gd name="T8" fmla="*/ 15 w 16"/>
                    <a:gd name="T9" fmla="*/ 6 h 21"/>
                    <a:gd name="T10" fmla="*/ 15 w 16"/>
                    <a:gd name="T11" fmla="*/ 0 h 21"/>
                    <a:gd name="T12" fmla="*/ 8 w 16"/>
                    <a:gd name="T13" fmla="*/ 9 h 21"/>
                    <a:gd name="T14" fmla="*/ 0 w 16"/>
                    <a:gd name="T15" fmla="*/ 14 h 21"/>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1"/>
                    <a:gd name="T26" fmla="*/ 16 w 1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1">
                      <a:moveTo>
                        <a:pt x="0" y="14"/>
                      </a:moveTo>
                      <a:lnTo>
                        <a:pt x="0" y="20"/>
                      </a:lnTo>
                      <a:lnTo>
                        <a:pt x="8" y="14"/>
                      </a:lnTo>
                      <a:lnTo>
                        <a:pt x="10" y="11"/>
                      </a:lnTo>
                      <a:lnTo>
                        <a:pt x="15" y="6"/>
                      </a:lnTo>
                      <a:lnTo>
                        <a:pt x="15" y="0"/>
                      </a:lnTo>
                      <a:lnTo>
                        <a:pt x="8" y="9"/>
                      </a:lnTo>
                      <a:lnTo>
                        <a:pt x="0" y="14"/>
                      </a:lnTo>
                    </a:path>
                  </a:pathLst>
                </a:custGeom>
                <a:solidFill>
                  <a:srgbClr val="5F5F5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75" name="Freeform 129"/>
                <p:cNvSpPr>
                  <a:spLocks/>
                </p:cNvSpPr>
                <p:nvPr/>
              </p:nvSpPr>
              <p:spPr bwMode="auto">
                <a:xfrm>
                  <a:off x="4404" y="2558"/>
                  <a:ext cx="153" cy="17"/>
                </a:xfrm>
                <a:custGeom>
                  <a:avLst/>
                  <a:gdLst>
                    <a:gd name="T0" fmla="*/ 0 w 153"/>
                    <a:gd name="T1" fmla="*/ 0 h 17"/>
                    <a:gd name="T2" fmla="*/ 152 w 153"/>
                    <a:gd name="T3" fmla="*/ 16 h 17"/>
                    <a:gd name="T4" fmla="*/ 0 w 153"/>
                    <a:gd name="T5" fmla="*/ 0 h 17"/>
                    <a:gd name="T6" fmla="*/ 0 60000 65536"/>
                    <a:gd name="T7" fmla="*/ 0 60000 65536"/>
                    <a:gd name="T8" fmla="*/ 0 60000 65536"/>
                    <a:gd name="T9" fmla="*/ 0 w 153"/>
                    <a:gd name="T10" fmla="*/ 0 h 17"/>
                    <a:gd name="T11" fmla="*/ 153 w 153"/>
                    <a:gd name="T12" fmla="*/ 17 h 17"/>
                  </a:gdLst>
                  <a:ahLst/>
                  <a:cxnLst>
                    <a:cxn ang="T6">
                      <a:pos x="T0" y="T1"/>
                    </a:cxn>
                    <a:cxn ang="T7">
                      <a:pos x="T2" y="T3"/>
                    </a:cxn>
                    <a:cxn ang="T8">
                      <a:pos x="T4" y="T5"/>
                    </a:cxn>
                  </a:cxnLst>
                  <a:rect l="T9" t="T10" r="T11" b="T12"/>
                  <a:pathLst>
                    <a:path w="153" h="17">
                      <a:moveTo>
                        <a:pt x="0" y="0"/>
                      </a:moveTo>
                      <a:lnTo>
                        <a:pt x="152" y="16"/>
                      </a:lnTo>
                      <a:lnTo>
                        <a:pt x="0" y="0"/>
                      </a:lnTo>
                    </a:path>
                  </a:pathLst>
                </a:custGeom>
                <a:noFill/>
                <a:ln w="12700" cap="rnd">
                  <a:solidFill>
                    <a:srgbClr val="7F7F7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29" name="Group 130"/>
                <p:cNvGrpSpPr>
                  <a:grpSpLocks/>
                </p:cNvGrpSpPr>
                <p:nvPr/>
              </p:nvGrpSpPr>
              <p:grpSpPr bwMode="auto">
                <a:xfrm>
                  <a:off x="4416" y="2538"/>
                  <a:ext cx="149" cy="33"/>
                  <a:chOff x="4416" y="2538"/>
                  <a:chExt cx="149" cy="33"/>
                </a:xfrm>
              </p:grpSpPr>
              <p:sp>
                <p:nvSpPr>
                  <p:cNvPr id="1380" name="Freeform 131"/>
                  <p:cNvSpPr>
                    <a:spLocks/>
                  </p:cNvSpPr>
                  <p:nvPr/>
                </p:nvSpPr>
                <p:spPr bwMode="auto">
                  <a:xfrm>
                    <a:off x="4416" y="2542"/>
                    <a:ext cx="110" cy="17"/>
                  </a:xfrm>
                  <a:custGeom>
                    <a:avLst/>
                    <a:gdLst>
                      <a:gd name="T0" fmla="*/ 18 w 110"/>
                      <a:gd name="T1" fmla="*/ 0 h 17"/>
                      <a:gd name="T2" fmla="*/ 7 w 110"/>
                      <a:gd name="T3" fmla="*/ 8 h 17"/>
                      <a:gd name="T4" fmla="*/ 0 w 110"/>
                      <a:gd name="T5" fmla="*/ 8 h 17"/>
                      <a:gd name="T6" fmla="*/ 90 w 110"/>
                      <a:gd name="T7" fmla="*/ 16 h 17"/>
                      <a:gd name="T8" fmla="*/ 98 w 110"/>
                      <a:gd name="T9" fmla="*/ 13 h 17"/>
                      <a:gd name="T10" fmla="*/ 109 w 110"/>
                      <a:gd name="T11" fmla="*/ 5 h 17"/>
                      <a:gd name="T12" fmla="*/ 18 w 110"/>
                      <a:gd name="T13" fmla="*/ 0 h 17"/>
                      <a:gd name="T14" fmla="*/ 0 60000 65536"/>
                      <a:gd name="T15" fmla="*/ 0 60000 65536"/>
                      <a:gd name="T16" fmla="*/ 0 60000 65536"/>
                      <a:gd name="T17" fmla="*/ 0 60000 65536"/>
                      <a:gd name="T18" fmla="*/ 0 60000 65536"/>
                      <a:gd name="T19" fmla="*/ 0 60000 65536"/>
                      <a:gd name="T20" fmla="*/ 0 60000 65536"/>
                      <a:gd name="T21" fmla="*/ 0 w 110"/>
                      <a:gd name="T22" fmla="*/ 0 h 17"/>
                      <a:gd name="T23" fmla="*/ 110 w 110"/>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17">
                        <a:moveTo>
                          <a:pt x="18" y="0"/>
                        </a:moveTo>
                        <a:lnTo>
                          <a:pt x="7" y="8"/>
                        </a:lnTo>
                        <a:lnTo>
                          <a:pt x="0" y="8"/>
                        </a:lnTo>
                        <a:lnTo>
                          <a:pt x="90" y="16"/>
                        </a:lnTo>
                        <a:lnTo>
                          <a:pt x="98" y="13"/>
                        </a:lnTo>
                        <a:lnTo>
                          <a:pt x="109" y="5"/>
                        </a:lnTo>
                        <a:lnTo>
                          <a:pt x="18" y="0"/>
                        </a:lnTo>
                      </a:path>
                    </a:pathLst>
                  </a:custGeom>
                  <a:solidFill>
                    <a:srgbClr val="80808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30" name="Group 132"/>
                  <p:cNvGrpSpPr>
                    <a:grpSpLocks/>
                  </p:cNvGrpSpPr>
                  <p:nvPr/>
                </p:nvGrpSpPr>
                <p:grpSpPr bwMode="auto">
                  <a:xfrm>
                    <a:off x="4416" y="2538"/>
                    <a:ext cx="149" cy="33"/>
                    <a:chOff x="4416" y="2538"/>
                    <a:chExt cx="149" cy="33"/>
                  </a:xfrm>
                </p:grpSpPr>
                <p:grpSp>
                  <p:nvGrpSpPr>
                    <p:cNvPr id="31" name="Group 133"/>
                    <p:cNvGrpSpPr>
                      <a:grpSpLocks/>
                    </p:cNvGrpSpPr>
                    <p:nvPr/>
                  </p:nvGrpSpPr>
                  <p:grpSpPr bwMode="auto">
                    <a:xfrm>
                      <a:off x="4420" y="2538"/>
                      <a:ext cx="106" cy="21"/>
                      <a:chOff x="4420" y="2538"/>
                      <a:chExt cx="106" cy="21"/>
                    </a:xfrm>
                  </p:grpSpPr>
                  <p:grpSp>
                    <p:nvGrpSpPr>
                      <p:cNvPr id="1472" name="Group 134"/>
                      <p:cNvGrpSpPr>
                        <a:grpSpLocks/>
                      </p:cNvGrpSpPr>
                      <p:nvPr/>
                    </p:nvGrpSpPr>
                    <p:grpSpPr bwMode="auto">
                      <a:xfrm>
                        <a:off x="4420" y="2538"/>
                        <a:ext cx="20" cy="13"/>
                        <a:chOff x="4420" y="2538"/>
                        <a:chExt cx="20" cy="13"/>
                      </a:xfrm>
                    </p:grpSpPr>
                    <p:sp>
                      <p:nvSpPr>
                        <p:cNvPr id="1427" name="Freeform 135"/>
                        <p:cNvSpPr>
                          <a:spLocks/>
                        </p:cNvSpPr>
                        <p:nvPr/>
                      </p:nvSpPr>
                      <p:spPr bwMode="auto">
                        <a:xfrm>
                          <a:off x="4420" y="2550"/>
                          <a:ext cx="4" cy="1"/>
                        </a:xfrm>
                        <a:custGeom>
                          <a:avLst/>
                          <a:gdLst>
                            <a:gd name="T0" fmla="*/ 0 w 4"/>
                            <a:gd name="T1" fmla="*/ 0 h 1"/>
                            <a:gd name="T2" fmla="*/ 3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3" y="0"/>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28" name="Freeform 136"/>
                        <p:cNvSpPr>
                          <a:spLocks/>
                        </p:cNvSpPr>
                        <p:nvPr/>
                      </p:nvSpPr>
                      <p:spPr bwMode="auto">
                        <a:xfrm>
                          <a:off x="4427" y="2538"/>
                          <a:ext cx="13" cy="13"/>
                        </a:xfrm>
                        <a:custGeom>
                          <a:avLst/>
                          <a:gdLst>
                            <a:gd name="T0" fmla="*/ 0 w 13"/>
                            <a:gd name="T1" fmla="*/ 12 h 13"/>
                            <a:gd name="T2" fmla="*/ 12 w 13"/>
                            <a:gd name="T3" fmla="*/ 0 h 13"/>
                            <a:gd name="T4" fmla="*/ 0 w 13"/>
                            <a:gd name="T5" fmla="*/ 12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0" y="12"/>
                              </a:moveTo>
                              <a:lnTo>
                                <a:pt x="12" y="0"/>
                              </a:lnTo>
                              <a:lnTo>
                                <a:pt x="0" y="12"/>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474" name="Group 137"/>
                      <p:cNvGrpSpPr>
                        <a:grpSpLocks/>
                      </p:cNvGrpSpPr>
                      <p:nvPr/>
                    </p:nvGrpSpPr>
                    <p:grpSpPr bwMode="auto">
                      <a:xfrm>
                        <a:off x="4427" y="2538"/>
                        <a:ext cx="21" cy="17"/>
                        <a:chOff x="4427" y="2538"/>
                        <a:chExt cx="21" cy="17"/>
                      </a:xfrm>
                    </p:grpSpPr>
                    <p:sp>
                      <p:nvSpPr>
                        <p:cNvPr id="1425" name="Freeform 138"/>
                        <p:cNvSpPr>
                          <a:spLocks/>
                        </p:cNvSpPr>
                        <p:nvPr/>
                      </p:nvSpPr>
                      <p:spPr bwMode="auto">
                        <a:xfrm>
                          <a:off x="4427" y="2554"/>
                          <a:ext cx="5" cy="1"/>
                        </a:xfrm>
                        <a:custGeom>
                          <a:avLst/>
                          <a:gdLst>
                            <a:gd name="T0" fmla="*/ 0 w 5"/>
                            <a:gd name="T1" fmla="*/ 0 h 1"/>
                            <a:gd name="T2" fmla="*/ 4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4" y="0"/>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26" name="Freeform 139"/>
                        <p:cNvSpPr>
                          <a:spLocks/>
                        </p:cNvSpPr>
                        <p:nvPr/>
                      </p:nvSpPr>
                      <p:spPr bwMode="auto">
                        <a:xfrm>
                          <a:off x="4435" y="2538"/>
                          <a:ext cx="13" cy="13"/>
                        </a:xfrm>
                        <a:custGeom>
                          <a:avLst/>
                          <a:gdLst>
                            <a:gd name="T0" fmla="*/ 0 w 13"/>
                            <a:gd name="T1" fmla="*/ 12 h 13"/>
                            <a:gd name="T2" fmla="*/ 12 w 13"/>
                            <a:gd name="T3" fmla="*/ 0 h 13"/>
                            <a:gd name="T4" fmla="*/ 0 w 13"/>
                            <a:gd name="T5" fmla="*/ 12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0" y="12"/>
                              </a:moveTo>
                              <a:lnTo>
                                <a:pt x="12" y="0"/>
                              </a:lnTo>
                              <a:lnTo>
                                <a:pt x="0" y="12"/>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475" name="Group 140"/>
                      <p:cNvGrpSpPr>
                        <a:grpSpLocks/>
                      </p:cNvGrpSpPr>
                      <p:nvPr/>
                    </p:nvGrpSpPr>
                    <p:grpSpPr bwMode="auto">
                      <a:xfrm>
                        <a:off x="4439" y="2538"/>
                        <a:ext cx="21" cy="17"/>
                        <a:chOff x="4439" y="2538"/>
                        <a:chExt cx="21" cy="17"/>
                      </a:xfrm>
                    </p:grpSpPr>
                    <p:sp>
                      <p:nvSpPr>
                        <p:cNvPr id="1423" name="Freeform 141"/>
                        <p:cNvSpPr>
                          <a:spLocks/>
                        </p:cNvSpPr>
                        <p:nvPr/>
                      </p:nvSpPr>
                      <p:spPr bwMode="auto">
                        <a:xfrm>
                          <a:off x="4439" y="2554"/>
                          <a:ext cx="5" cy="1"/>
                        </a:xfrm>
                        <a:custGeom>
                          <a:avLst/>
                          <a:gdLst>
                            <a:gd name="T0" fmla="*/ 0 w 5"/>
                            <a:gd name="T1" fmla="*/ 0 h 1"/>
                            <a:gd name="T2" fmla="*/ 4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4" y="0"/>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24" name="Freeform 142"/>
                        <p:cNvSpPr>
                          <a:spLocks/>
                        </p:cNvSpPr>
                        <p:nvPr/>
                      </p:nvSpPr>
                      <p:spPr bwMode="auto">
                        <a:xfrm>
                          <a:off x="4447" y="2538"/>
                          <a:ext cx="13" cy="13"/>
                        </a:xfrm>
                        <a:custGeom>
                          <a:avLst/>
                          <a:gdLst>
                            <a:gd name="T0" fmla="*/ 0 w 13"/>
                            <a:gd name="T1" fmla="*/ 12 h 13"/>
                            <a:gd name="T2" fmla="*/ 12 w 13"/>
                            <a:gd name="T3" fmla="*/ 0 h 13"/>
                            <a:gd name="T4" fmla="*/ 0 w 13"/>
                            <a:gd name="T5" fmla="*/ 12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0" y="12"/>
                              </a:moveTo>
                              <a:lnTo>
                                <a:pt x="12" y="0"/>
                              </a:lnTo>
                              <a:lnTo>
                                <a:pt x="0" y="12"/>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484" name="Group 143"/>
                      <p:cNvGrpSpPr>
                        <a:grpSpLocks/>
                      </p:cNvGrpSpPr>
                      <p:nvPr/>
                    </p:nvGrpSpPr>
                    <p:grpSpPr bwMode="auto">
                      <a:xfrm>
                        <a:off x="4447" y="2542"/>
                        <a:ext cx="20" cy="13"/>
                        <a:chOff x="4447" y="2542"/>
                        <a:chExt cx="20" cy="13"/>
                      </a:xfrm>
                    </p:grpSpPr>
                    <p:sp>
                      <p:nvSpPr>
                        <p:cNvPr id="1421" name="Freeform 144"/>
                        <p:cNvSpPr>
                          <a:spLocks/>
                        </p:cNvSpPr>
                        <p:nvPr/>
                      </p:nvSpPr>
                      <p:spPr bwMode="auto">
                        <a:xfrm>
                          <a:off x="4447" y="2554"/>
                          <a:ext cx="5" cy="1"/>
                        </a:xfrm>
                        <a:custGeom>
                          <a:avLst/>
                          <a:gdLst>
                            <a:gd name="T0" fmla="*/ 0 w 5"/>
                            <a:gd name="T1" fmla="*/ 0 h 1"/>
                            <a:gd name="T2" fmla="*/ 4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4" y="0"/>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22" name="Freeform 145"/>
                        <p:cNvSpPr>
                          <a:spLocks/>
                        </p:cNvSpPr>
                        <p:nvPr/>
                      </p:nvSpPr>
                      <p:spPr bwMode="auto">
                        <a:xfrm>
                          <a:off x="4455" y="2542"/>
                          <a:ext cx="12" cy="9"/>
                        </a:xfrm>
                        <a:custGeom>
                          <a:avLst/>
                          <a:gdLst>
                            <a:gd name="T0" fmla="*/ 0 w 12"/>
                            <a:gd name="T1" fmla="*/ 8 h 9"/>
                            <a:gd name="T2" fmla="*/ 11 w 12"/>
                            <a:gd name="T3" fmla="*/ 0 h 9"/>
                            <a:gd name="T4" fmla="*/ 0 w 12"/>
                            <a:gd name="T5" fmla="*/ 8 h 9"/>
                            <a:gd name="T6" fmla="*/ 0 60000 65536"/>
                            <a:gd name="T7" fmla="*/ 0 60000 65536"/>
                            <a:gd name="T8" fmla="*/ 0 60000 65536"/>
                            <a:gd name="T9" fmla="*/ 0 w 12"/>
                            <a:gd name="T10" fmla="*/ 0 h 9"/>
                            <a:gd name="T11" fmla="*/ 12 w 12"/>
                            <a:gd name="T12" fmla="*/ 9 h 9"/>
                          </a:gdLst>
                          <a:ahLst/>
                          <a:cxnLst>
                            <a:cxn ang="T6">
                              <a:pos x="T0" y="T1"/>
                            </a:cxn>
                            <a:cxn ang="T7">
                              <a:pos x="T2" y="T3"/>
                            </a:cxn>
                            <a:cxn ang="T8">
                              <a:pos x="T4" y="T5"/>
                            </a:cxn>
                          </a:cxnLst>
                          <a:rect l="T9" t="T10" r="T11" b="T12"/>
                          <a:pathLst>
                            <a:path w="12" h="9">
                              <a:moveTo>
                                <a:pt x="0" y="8"/>
                              </a:moveTo>
                              <a:lnTo>
                                <a:pt x="11" y="0"/>
                              </a:lnTo>
                              <a:lnTo>
                                <a:pt x="0" y="8"/>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00" name="Group 146"/>
                      <p:cNvGrpSpPr>
                        <a:grpSpLocks/>
                      </p:cNvGrpSpPr>
                      <p:nvPr/>
                    </p:nvGrpSpPr>
                    <p:grpSpPr bwMode="auto">
                      <a:xfrm>
                        <a:off x="4455" y="2542"/>
                        <a:ext cx="20" cy="13"/>
                        <a:chOff x="4455" y="2542"/>
                        <a:chExt cx="20" cy="13"/>
                      </a:xfrm>
                    </p:grpSpPr>
                    <p:sp>
                      <p:nvSpPr>
                        <p:cNvPr id="1419" name="Freeform 147"/>
                        <p:cNvSpPr>
                          <a:spLocks/>
                        </p:cNvSpPr>
                        <p:nvPr/>
                      </p:nvSpPr>
                      <p:spPr bwMode="auto">
                        <a:xfrm>
                          <a:off x="4455" y="2554"/>
                          <a:ext cx="5" cy="1"/>
                        </a:xfrm>
                        <a:custGeom>
                          <a:avLst/>
                          <a:gdLst>
                            <a:gd name="T0" fmla="*/ 0 w 5"/>
                            <a:gd name="T1" fmla="*/ 0 h 1"/>
                            <a:gd name="T2" fmla="*/ 4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4" y="0"/>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20" name="Freeform 148"/>
                        <p:cNvSpPr>
                          <a:spLocks/>
                        </p:cNvSpPr>
                        <p:nvPr/>
                      </p:nvSpPr>
                      <p:spPr bwMode="auto">
                        <a:xfrm>
                          <a:off x="4462" y="2542"/>
                          <a:ext cx="13" cy="9"/>
                        </a:xfrm>
                        <a:custGeom>
                          <a:avLst/>
                          <a:gdLst>
                            <a:gd name="T0" fmla="*/ 0 w 13"/>
                            <a:gd name="T1" fmla="*/ 8 h 9"/>
                            <a:gd name="T2" fmla="*/ 12 w 13"/>
                            <a:gd name="T3" fmla="*/ 0 h 9"/>
                            <a:gd name="T4" fmla="*/ 0 w 13"/>
                            <a:gd name="T5" fmla="*/ 8 h 9"/>
                            <a:gd name="T6" fmla="*/ 0 60000 65536"/>
                            <a:gd name="T7" fmla="*/ 0 60000 65536"/>
                            <a:gd name="T8" fmla="*/ 0 60000 65536"/>
                            <a:gd name="T9" fmla="*/ 0 w 13"/>
                            <a:gd name="T10" fmla="*/ 0 h 9"/>
                            <a:gd name="T11" fmla="*/ 13 w 13"/>
                            <a:gd name="T12" fmla="*/ 9 h 9"/>
                          </a:gdLst>
                          <a:ahLst/>
                          <a:cxnLst>
                            <a:cxn ang="T6">
                              <a:pos x="T0" y="T1"/>
                            </a:cxn>
                            <a:cxn ang="T7">
                              <a:pos x="T2" y="T3"/>
                            </a:cxn>
                            <a:cxn ang="T8">
                              <a:pos x="T4" y="T5"/>
                            </a:cxn>
                          </a:cxnLst>
                          <a:rect l="T9" t="T10" r="T11" b="T12"/>
                          <a:pathLst>
                            <a:path w="13" h="9">
                              <a:moveTo>
                                <a:pt x="0" y="8"/>
                              </a:moveTo>
                              <a:lnTo>
                                <a:pt x="12" y="0"/>
                              </a:lnTo>
                              <a:lnTo>
                                <a:pt x="0" y="8"/>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05" name="Group 149"/>
                      <p:cNvGrpSpPr>
                        <a:grpSpLocks/>
                      </p:cNvGrpSpPr>
                      <p:nvPr/>
                    </p:nvGrpSpPr>
                    <p:grpSpPr bwMode="auto">
                      <a:xfrm>
                        <a:off x="4462" y="2542"/>
                        <a:ext cx="21" cy="13"/>
                        <a:chOff x="4462" y="2542"/>
                        <a:chExt cx="21" cy="13"/>
                      </a:xfrm>
                    </p:grpSpPr>
                    <p:sp>
                      <p:nvSpPr>
                        <p:cNvPr id="1417" name="Freeform 150"/>
                        <p:cNvSpPr>
                          <a:spLocks/>
                        </p:cNvSpPr>
                        <p:nvPr/>
                      </p:nvSpPr>
                      <p:spPr bwMode="auto">
                        <a:xfrm>
                          <a:off x="4462" y="2554"/>
                          <a:ext cx="5" cy="1"/>
                        </a:xfrm>
                        <a:custGeom>
                          <a:avLst/>
                          <a:gdLst>
                            <a:gd name="T0" fmla="*/ 0 w 5"/>
                            <a:gd name="T1" fmla="*/ 0 h 1"/>
                            <a:gd name="T2" fmla="*/ 4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4" y="0"/>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18" name="Freeform 151"/>
                        <p:cNvSpPr>
                          <a:spLocks/>
                        </p:cNvSpPr>
                        <p:nvPr/>
                      </p:nvSpPr>
                      <p:spPr bwMode="auto">
                        <a:xfrm>
                          <a:off x="4470" y="2542"/>
                          <a:ext cx="13" cy="13"/>
                        </a:xfrm>
                        <a:custGeom>
                          <a:avLst/>
                          <a:gdLst>
                            <a:gd name="T0" fmla="*/ 0 w 13"/>
                            <a:gd name="T1" fmla="*/ 12 h 13"/>
                            <a:gd name="T2" fmla="*/ 12 w 13"/>
                            <a:gd name="T3" fmla="*/ 0 h 13"/>
                            <a:gd name="T4" fmla="*/ 0 w 13"/>
                            <a:gd name="T5" fmla="*/ 12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0" y="12"/>
                              </a:moveTo>
                              <a:lnTo>
                                <a:pt x="12" y="0"/>
                              </a:lnTo>
                              <a:lnTo>
                                <a:pt x="0" y="12"/>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12" name="Group 152"/>
                      <p:cNvGrpSpPr>
                        <a:grpSpLocks/>
                      </p:cNvGrpSpPr>
                      <p:nvPr/>
                    </p:nvGrpSpPr>
                    <p:grpSpPr bwMode="auto">
                      <a:xfrm>
                        <a:off x="4474" y="2542"/>
                        <a:ext cx="17" cy="17"/>
                        <a:chOff x="4474" y="2542"/>
                        <a:chExt cx="17" cy="17"/>
                      </a:xfrm>
                    </p:grpSpPr>
                    <p:sp>
                      <p:nvSpPr>
                        <p:cNvPr id="1415" name="Freeform 153"/>
                        <p:cNvSpPr>
                          <a:spLocks/>
                        </p:cNvSpPr>
                        <p:nvPr/>
                      </p:nvSpPr>
                      <p:spPr bwMode="auto">
                        <a:xfrm>
                          <a:off x="4474" y="2558"/>
                          <a:ext cx="5" cy="1"/>
                        </a:xfrm>
                        <a:custGeom>
                          <a:avLst/>
                          <a:gdLst>
                            <a:gd name="T0" fmla="*/ 0 w 5"/>
                            <a:gd name="T1" fmla="*/ 0 h 1"/>
                            <a:gd name="T2" fmla="*/ 4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4" y="0"/>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16" name="Freeform 154"/>
                        <p:cNvSpPr>
                          <a:spLocks/>
                        </p:cNvSpPr>
                        <p:nvPr/>
                      </p:nvSpPr>
                      <p:spPr bwMode="auto">
                        <a:xfrm>
                          <a:off x="4478" y="2542"/>
                          <a:ext cx="13" cy="13"/>
                        </a:xfrm>
                        <a:custGeom>
                          <a:avLst/>
                          <a:gdLst>
                            <a:gd name="T0" fmla="*/ 0 w 13"/>
                            <a:gd name="T1" fmla="*/ 12 h 13"/>
                            <a:gd name="T2" fmla="*/ 12 w 13"/>
                            <a:gd name="T3" fmla="*/ 0 h 13"/>
                            <a:gd name="T4" fmla="*/ 0 w 13"/>
                            <a:gd name="T5" fmla="*/ 12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0" y="12"/>
                              </a:moveTo>
                              <a:lnTo>
                                <a:pt x="12" y="0"/>
                              </a:lnTo>
                              <a:lnTo>
                                <a:pt x="0" y="12"/>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13" name="Group 155"/>
                      <p:cNvGrpSpPr>
                        <a:grpSpLocks/>
                      </p:cNvGrpSpPr>
                      <p:nvPr/>
                    </p:nvGrpSpPr>
                    <p:grpSpPr bwMode="auto">
                      <a:xfrm>
                        <a:off x="4482" y="2546"/>
                        <a:ext cx="16" cy="13"/>
                        <a:chOff x="4482" y="2546"/>
                        <a:chExt cx="16" cy="13"/>
                      </a:xfrm>
                    </p:grpSpPr>
                    <p:sp>
                      <p:nvSpPr>
                        <p:cNvPr id="1413" name="Freeform 156"/>
                        <p:cNvSpPr>
                          <a:spLocks/>
                        </p:cNvSpPr>
                        <p:nvPr/>
                      </p:nvSpPr>
                      <p:spPr bwMode="auto">
                        <a:xfrm>
                          <a:off x="4482" y="2558"/>
                          <a:ext cx="5" cy="1"/>
                        </a:xfrm>
                        <a:custGeom>
                          <a:avLst/>
                          <a:gdLst>
                            <a:gd name="T0" fmla="*/ 0 w 5"/>
                            <a:gd name="T1" fmla="*/ 0 h 1"/>
                            <a:gd name="T2" fmla="*/ 4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4" y="0"/>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14" name="Freeform 157"/>
                        <p:cNvSpPr>
                          <a:spLocks/>
                        </p:cNvSpPr>
                        <p:nvPr/>
                      </p:nvSpPr>
                      <p:spPr bwMode="auto">
                        <a:xfrm>
                          <a:off x="4486" y="2546"/>
                          <a:ext cx="12" cy="13"/>
                        </a:xfrm>
                        <a:custGeom>
                          <a:avLst/>
                          <a:gdLst>
                            <a:gd name="T0" fmla="*/ 0 w 12"/>
                            <a:gd name="T1" fmla="*/ 12 h 13"/>
                            <a:gd name="T2" fmla="*/ 11 w 12"/>
                            <a:gd name="T3" fmla="*/ 0 h 13"/>
                            <a:gd name="T4" fmla="*/ 0 w 12"/>
                            <a:gd name="T5" fmla="*/ 12 h 13"/>
                            <a:gd name="T6" fmla="*/ 0 60000 65536"/>
                            <a:gd name="T7" fmla="*/ 0 60000 65536"/>
                            <a:gd name="T8" fmla="*/ 0 60000 65536"/>
                            <a:gd name="T9" fmla="*/ 0 w 12"/>
                            <a:gd name="T10" fmla="*/ 0 h 13"/>
                            <a:gd name="T11" fmla="*/ 12 w 12"/>
                            <a:gd name="T12" fmla="*/ 13 h 13"/>
                          </a:gdLst>
                          <a:ahLst/>
                          <a:cxnLst>
                            <a:cxn ang="T6">
                              <a:pos x="T0" y="T1"/>
                            </a:cxn>
                            <a:cxn ang="T7">
                              <a:pos x="T2" y="T3"/>
                            </a:cxn>
                            <a:cxn ang="T8">
                              <a:pos x="T4" y="T5"/>
                            </a:cxn>
                          </a:cxnLst>
                          <a:rect l="T9" t="T10" r="T11" b="T12"/>
                          <a:pathLst>
                            <a:path w="12" h="13">
                              <a:moveTo>
                                <a:pt x="0" y="12"/>
                              </a:moveTo>
                              <a:lnTo>
                                <a:pt x="11" y="0"/>
                              </a:lnTo>
                              <a:lnTo>
                                <a:pt x="0" y="12"/>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14" name="Group 158"/>
                      <p:cNvGrpSpPr>
                        <a:grpSpLocks/>
                      </p:cNvGrpSpPr>
                      <p:nvPr/>
                    </p:nvGrpSpPr>
                    <p:grpSpPr bwMode="auto">
                      <a:xfrm>
                        <a:off x="4490" y="2546"/>
                        <a:ext cx="20" cy="13"/>
                        <a:chOff x="4490" y="2546"/>
                        <a:chExt cx="20" cy="13"/>
                      </a:xfrm>
                    </p:grpSpPr>
                    <p:sp>
                      <p:nvSpPr>
                        <p:cNvPr id="1411" name="Freeform 159"/>
                        <p:cNvSpPr>
                          <a:spLocks/>
                        </p:cNvSpPr>
                        <p:nvPr/>
                      </p:nvSpPr>
                      <p:spPr bwMode="auto">
                        <a:xfrm>
                          <a:off x="4490" y="2558"/>
                          <a:ext cx="5" cy="1"/>
                        </a:xfrm>
                        <a:custGeom>
                          <a:avLst/>
                          <a:gdLst>
                            <a:gd name="T0" fmla="*/ 0 w 5"/>
                            <a:gd name="T1" fmla="*/ 0 h 1"/>
                            <a:gd name="T2" fmla="*/ 4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4" y="0"/>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12" name="Freeform 160"/>
                        <p:cNvSpPr>
                          <a:spLocks/>
                        </p:cNvSpPr>
                        <p:nvPr/>
                      </p:nvSpPr>
                      <p:spPr bwMode="auto">
                        <a:xfrm>
                          <a:off x="4497" y="2546"/>
                          <a:ext cx="13" cy="9"/>
                        </a:xfrm>
                        <a:custGeom>
                          <a:avLst/>
                          <a:gdLst>
                            <a:gd name="T0" fmla="*/ 0 w 13"/>
                            <a:gd name="T1" fmla="*/ 8 h 9"/>
                            <a:gd name="T2" fmla="*/ 12 w 13"/>
                            <a:gd name="T3" fmla="*/ 0 h 9"/>
                            <a:gd name="T4" fmla="*/ 0 w 13"/>
                            <a:gd name="T5" fmla="*/ 8 h 9"/>
                            <a:gd name="T6" fmla="*/ 0 60000 65536"/>
                            <a:gd name="T7" fmla="*/ 0 60000 65536"/>
                            <a:gd name="T8" fmla="*/ 0 60000 65536"/>
                            <a:gd name="T9" fmla="*/ 0 w 13"/>
                            <a:gd name="T10" fmla="*/ 0 h 9"/>
                            <a:gd name="T11" fmla="*/ 13 w 13"/>
                            <a:gd name="T12" fmla="*/ 9 h 9"/>
                          </a:gdLst>
                          <a:ahLst/>
                          <a:cxnLst>
                            <a:cxn ang="T6">
                              <a:pos x="T0" y="T1"/>
                            </a:cxn>
                            <a:cxn ang="T7">
                              <a:pos x="T2" y="T3"/>
                            </a:cxn>
                            <a:cxn ang="T8">
                              <a:pos x="T4" y="T5"/>
                            </a:cxn>
                          </a:cxnLst>
                          <a:rect l="T9" t="T10" r="T11" b="T12"/>
                          <a:pathLst>
                            <a:path w="13" h="9">
                              <a:moveTo>
                                <a:pt x="0" y="8"/>
                              </a:moveTo>
                              <a:lnTo>
                                <a:pt x="12" y="0"/>
                              </a:lnTo>
                              <a:lnTo>
                                <a:pt x="0" y="8"/>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15" name="Group 161"/>
                      <p:cNvGrpSpPr>
                        <a:grpSpLocks/>
                      </p:cNvGrpSpPr>
                      <p:nvPr/>
                    </p:nvGrpSpPr>
                    <p:grpSpPr bwMode="auto">
                      <a:xfrm>
                        <a:off x="4497" y="2546"/>
                        <a:ext cx="21" cy="13"/>
                        <a:chOff x="4497" y="2546"/>
                        <a:chExt cx="21" cy="13"/>
                      </a:xfrm>
                    </p:grpSpPr>
                    <p:sp>
                      <p:nvSpPr>
                        <p:cNvPr id="1409" name="Freeform 162"/>
                        <p:cNvSpPr>
                          <a:spLocks/>
                        </p:cNvSpPr>
                        <p:nvPr/>
                      </p:nvSpPr>
                      <p:spPr bwMode="auto">
                        <a:xfrm>
                          <a:off x="4497" y="2558"/>
                          <a:ext cx="5" cy="1"/>
                        </a:xfrm>
                        <a:custGeom>
                          <a:avLst/>
                          <a:gdLst>
                            <a:gd name="T0" fmla="*/ 0 w 5"/>
                            <a:gd name="T1" fmla="*/ 0 h 1"/>
                            <a:gd name="T2" fmla="*/ 4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4" y="0"/>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10" name="Freeform 163"/>
                        <p:cNvSpPr>
                          <a:spLocks/>
                        </p:cNvSpPr>
                        <p:nvPr/>
                      </p:nvSpPr>
                      <p:spPr bwMode="auto">
                        <a:xfrm>
                          <a:off x="4505" y="2546"/>
                          <a:ext cx="13" cy="9"/>
                        </a:xfrm>
                        <a:custGeom>
                          <a:avLst/>
                          <a:gdLst>
                            <a:gd name="T0" fmla="*/ 0 w 13"/>
                            <a:gd name="T1" fmla="*/ 8 h 9"/>
                            <a:gd name="T2" fmla="*/ 12 w 13"/>
                            <a:gd name="T3" fmla="*/ 0 h 9"/>
                            <a:gd name="T4" fmla="*/ 0 w 13"/>
                            <a:gd name="T5" fmla="*/ 8 h 9"/>
                            <a:gd name="T6" fmla="*/ 0 60000 65536"/>
                            <a:gd name="T7" fmla="*/ 0 60000 65536"/>
                            <a:gd name="T8" fmla="*/ 0 60000 65536"/>
                            <a:gd name="T9" fmla="*/ 0 w 13"/>
                            <a:gd name="T10" fmla="*/ 0 h 9"/>
                            <a:gd name="T11" fmla="*/ 13 w 13"/>
                            <a:gd name="T12" fmla="*/ 9 h 9"/>
                          </a:gdLst>
                          <a:ahLst/>
                          <a:cxnLst>
                            <a:cxn ang="T6">
                              <a:pos x="T0" y="T1"/>
                            </a:cxn>
                            <a:cxn ang="T7">
                              <a:pos x="T2" y="T3"/>
                            </a:cxn>
                            <a:cxn ang="T8">
                              <a:pos x="T4" y="T5"/>
                            </a:cxn>
                          </a:cxnLst>
                          <a:rect l="T9" t="T10" r="T11" b="T12"/>
                          <a:pathLst>
                            <a:path w="13" h="9">
                              <a:moveTo>
                                <a:pt x="0" y="8"/>
                              </a:moveTo>
                              <a:lnTo>
                                <a:pt x="12" y="0"/>
                              </a:lnTo>
                              <a:lnTo>
                                <a:pt x="0" y="8"/>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16" name="Group 164"/>
                      <p:cNvGrpSpPr>
                        <a:grpSpLocks/>
                      </p:cNvGrpSpPr>
                      <p:nvPr/>
                    </p:nvGrpSpPr>
                    <p:grpSpPr bwMode="auto">
                      <a:xfrm>
                        <a:off x="4505" y="2546"/>
                        <a:ext cx="21" cy="13"/>
                        <a:chOff x="4505" y="2546"/>
                        <a:chExt cx="21" cy="13"/>
                      </a:xfrm>
                    </p:grpSpPr>
                    <p:sp>
                      <p:nvSpPr>
                        <p:cNvPr id="1407" name="Freeform 165"/>
                        <p:cNvSpPr>
                          <a:spLocks/>
                        </p:cNvSpPr>
                        <p:nvPr/>
                      </p:nvSpPr>
                      <p:spPr bwMode="auto">
                        <a:xfrm>
                          <a:off x="4505" y="2558"/>
                          <a:ext cx="5" cy="1"/>
                        </a:xfrm>
                        <a:custGeom>
                          <a:avLst/>
                          <a:gdLst>
                            <a:gd name="T0" fmla="*/ 0 w 5"/>
                            <a:gd name="T1" fmla="*/ 0 h 1"/>
                            <a:gd name="T2" fmla="*/ 4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4" y="0"/>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408" name="Freeform 166"/>
                        <p:cNvSpPr>
                          <a:spLocks/>
                        </p:cNvSpPr>
                        <p:nvPr/>
                      </p:nvSpPr>
                      <p:spPr bwMode="auto">
                        <a:xfrm>
                          <a:off x="4513" y="2546"/>
                          <a:ext cx="13" cy="13"/>
                        </a:xfrm>
                        <a:custGeom>
                          <a:avLst/>
                          <a:gdLst>
                            <a:gd name="T0" fmla="*/ 0 w 13"/>
                            <a:gd name="T1" fmla="*/ 12 h 13"/>
                            <a:gd name="T2" fmla="*/ 12 w 13"/>
                            <a:gd name="T3" fmla="*/ 0 h 13"/>
                            <a:gd name="T4" fmla="*/ 0 w 13"/>
                            <a:gd name="T5" fmla="*/ 12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0" y="12"/>
                              </a:moveTo>
                              <a:lnTo>
                                <a:pt x="12" y="0"/>
                              </a:lnTo>
                              <a:lnTo>
                                <a:pt x="0" y="12"/>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1517" name="Group 167"/>
                    <p:cNvGrpSpPr>
                      <a:grpSpLocks/>
                    </p:cNvGrpSpPr>
                    <p:nvPr/>
                  </p:nvGrpSpPr>
                  <p:grpSpPr bwMode="auto">
                    <a:xfrm>
                      <a:off x="4533" y="2550"/>
                      <a:ext cx="28" cy="21"/>
                      <a:chOff x="4533" y="2550"/>
                      <a:chExt cx="28" cy="21"/>
                    </a:xfrm>
                  </p:grpSpPr>
                  <p:grpSp>
                    <p:nvGrpSpPr>
                      <p:cNvPr id="1518" name="Group 168"/>
                      <p:cNvGrpSpPr>
                        <a:grpSpLocks/>
                      </p:cNvGrpSpPr>
                      <p:nvPr/>
                    </p:nvGrpSpPr>
                    <p:grpSpPr bwMode="auto">
                      <a:xfrm>
                        <a:off x="4544" y="2550"/>
                        <a:ext cx="17" cy="21"/>
                        <a:chOff x="4544" y="2550"/>
                        <a:chExt cx="17" cy="21"/>
                      </a:xfrm>
                    </p:grpSpPr>
                    <p:sp>
                      <p:nvSpPr>
                        <p:cNvPr id="1394" name="Freeform 169"/>
                        <p:cNvSpPr>
                          <a:spLocks/>
                        </p:cNvSpPr>
                        <p:nvPr/>
                      </p:nvSpPr>
                      <p:spPr bwMode="auto">
                        <a:xfrm>
                          <a:off x="4544" y="2566"/>
                          <a:ext cx="5" cy="5"/>
                        </a:xfrm>
                        <a:custGeom>
                          <a:avLst/>
                          <a:gdLst>
                            <a:gd name="T0" fmla="*/ 0 w 5"/>
                            <a:gd name="T1" fmla="*/ 4 h 5"/>
                            <a:gd name="T2" fmla="*/ 4 w 5"/>
                            <a:gd name="T3" fmla="*/ 0 h 5"/>
                            <a:gd name="T4" fmla="*/ 0 w 5"/>
                            <a:gd name="T5" fmla="*/ 4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4"/>
                              </a:moveTo>
                              <a:lnTo>
                                <a:pt x="4" y="0"/>
                              </a:lnTo>
                              <a:lnTo>
                                <a:pt x="0" y="4"/>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95" name="Freeform 170"/>
                        <p:cNvSpPr>
                          <a:spLocks/>
                        </p:cNvSpPr>
                        <p:nvPr/>
                      </p:nvSpPr>
                      <p:spPr bwMode="auto">
                        <a:xfrm>
                          <a:off x="4552" y="2550"/>
                          <a:ext cx="9" cy="13"/>
                        </a:xfrm>
                        <a:custGeom>
                          <a:avLst/>
                          <a:gdLst>
                            <a:gd name="T0" fmla="*/ 0 w 9"/>
                            <a:gd name="T1" fmla="*/ 12 h 13"/>
                            <a:gd name="T2" fmla="*/ 8 w 9"/>
                            <a:gd name="T3" fmla="*/ 0 h 13"/>
                            <a:gd name="T4" fmla="*/ 0 w 9"/>
                            <a:gd name="T5" fmla="*/ 12 h 13"/>
                            <a:gd name="T6" fmla="*/ 0 60000 65536"/>
                            <a:gd name="T7" fmla="*/ 0 60000 65536"/>
                            <a:gd name="T8" fmla="*/ 0 60000 65536"/>
                            <a:gd name="T9" fmla="*/ 0 w 9"/>
                            <a:gd name="T10" fmla="*/ 0 h 13"/>
                            <a:gd name="T11" fmla="*/ 9 w 9"/>
                            <a:gd name="T12" fmla="*/ 13 h 13"/>
                          </a:gdLst>
                          <a:ahLst/>
                          <a:cxnLst>
                            <a:cxn ang="T6">
                              <a:pos x="T0" y="T1"/>
                            </a:cxn>
                            <a:cxn ang="T7">
                              <a:pos x="T2" y="T3"/>
                            </a:cxn>
                            <a:cxn ang="T8">
                              <a:pos x="T4" y="T5"/>
                            </a:cxn>
                          </a:cxnLst>
                          <a:rect l="T9" t="T10" r="T11" b="T12"/>
                          <a:pathLst>
                            <a:path w="9" h="13">
                              <a:moveTo>
                                <a:pt x="0" y="12"/>
                              </a:moveTo>
                              <a:lnTo>
                                <a:pt x="8" y="0"/>
                              </a:lnTo>
                              <a:lnTo>
                                <a:pt x="0" y="12"/>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19" name="Group 171"/>
                      <p:cNvGrpSpPr>
                        <a:grpSpLocks/>
                      </p:cNvGrpSpPr>
                      <p:nvPr/>
                    </p:nvGrpSpPr>
                    <p:grpSpPr bwMode="auto">
                      <a:xfrm>
                        <a:off x="4536" y="2550"/>
                        <a:ext cx="21" cy="17"/>
                        <a:chOff x="4536" y="2550"/>
                        <a:chExt cx="21" cy="17"/>
                      </a:xfrm>
                    </p:grpSpPr>
                    <p:sp>
                      <p:nvSpPr>
                        <p:cNvPr id="1392" name="Freeform 172"/>
                        <p:cNvSpPr>
                          <a:spLocks/>
                        </p:cNvSpPr>
                        <p:nvPr/>
                      </p:nvSpPr>
                      <p:spPr bwMode="auto">
                        <a:xfrm>
                          <a:off x="4536" y="2562"/>
                          <a:ext cx="5" cy="5"/>
                        </a:xfrm>
                        <a:custGeom>
                          <a:avLst/>
                          <a:gdLst>
                            <a:gd name="T0" fmla="*/ 0 w 5"/>
                            <a:gd name="T1" fmla="*/ 4 h 5"/>
                            <a:gd name="T2" fmla="*/ 4 w 5"/>
                            <a:gd name="T3" fmla="*/ 0 h 5"/>
                            <a:gd name="T4" fmla="*/ 0 w 5"/>
                            <a:gd name="T5" fmla="*/ 4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4"/>
                              </a:moveTo>
                              <a:lnTo>
                                <a:pt x="4" y="0"/>
                              </a:lnTo>
                              <a:lnTo>
                                <a:pt x="0" y="4"/>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93" name="Freeform 173"/>
                        <p:cNvSpPr>
                          <a:spLocks/>
                        </p:cNvSpPr>
                        <p:nvPr/>
                      </p:nvSpPr>
                      <p:spPr bwMode="auto">
                        <a:xfrm>
                          <a:off x="4544" y="2550"/>
                          <a:ext cx="13" cy="13"/>
                        </a:xfrm>
                        <a:custGeom>
                          <a:avLst/>
                          <a:gdLst>
                            <a:gd name="T0" fmla="*/ 0 w 13"/>
                            <a:gd name="T1" fmla="*/ 12 h 13"/>
                            <a:gd name="T2" fmla="*/ 12 w 13"/>
                            <a:gd name="T3" fmla="*/ 0 h 13"/>
                            <a:gd name="T4" fmla="*/ 0 w 13"/>
                            <a:gd name="T5" fmla="*/ 12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0" y="12"/>
                              </a:moveTo>
                              <a:lnTo>
                                <a:pt x="12" y="0"/>
                              </a:lnTo>
                              <a:lnTo>
                                <a:pt x="0" y="12"/>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20" name="Group 174"/>
                      <p:cNvGrpSpPr>
                        <a:grpSpLocks/>
                      </p:cNvGrpSpPr>
                      <p:nvPr/>
                    </p:nvGrpSpPr>
                    <p:grpSpPr bwMode="auto">
                      <a:xfrm>
                        <a:off x="4533" y="2550"/>
                        <a:ext cx="16" cy="17"/>
                        <a:chOff x="4533" y="2550"/>
                        <a:chExt cx="16" cy="17"/>
                      </a:xfrm>
                    </p:grpSpPr>
                    <p:sp>
                      <p:nvSpPr>
                        <p:cNvPr id="1390" name="Freeform 175"/>
                        <p:cNvSpPr>
                          <a:spLocks/>
                        </p:cNvSpPr>
                        <p:nvPr/>
                      </p:nvSpPr>
                      <p:spPr bwMode="auto">
                        <a:xfrm>
                          <a:off x="4533" y="2562"/>
                          <a:ext cx="4" cy="5"/>
                        </a:xfrm>
                        <a:custGeom>
                          <a:avLst/>
                          <a:gdLst>
                            <a:gd name="T0" fmla="*/ 0 w 4"/>
                            <a:gd name="T1" fmla="*/ 4 h 5"/>
                            <a:gd name="T2" fmla="*/ 3 w 4"/>
                            <a:gd name="T3" fmla="*/ 0 h 5"/>
                            <a:gd name="T4" fmla="*/ 0 w 4"/>
                            <a:gd name="T5" fmla="*/ 4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4"/>
                              </a:moveTo>
                              <a:lnTo>
                                <a:pt x="3" y="0"/>
                              </a:lnTo>
                              <a:lnTo>
                                <a:pt x="0" y="4"/>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91" name="Freeform 176"/>
                        <p:cNvSpPr>
                          <a:spLocks/>
                        </p:cNvSpPr>
                        <p:nvPr/>
                      </p:nvSpPr>
                      <p:spPr bwMode="auto">
                        <a:xfrm>
                          <a:off x="4536" y="2550"/>
                          <a:ext cx="13" cy="13"/>
                        </a:xfrm>
                        <a:custGeom>
                          <a:avLst/>
                          <a:gdLst>
                            <a:gd name="T0" fmla="*/ 0 w 13"/>
                            <a:gd name="T1" fmla="*/ 12 h 13"/>
                            <a:gd name="T2" fmla="*/ 12 w 13"/>
                            <a:gd name="T3" fmla="*/ 0 h 13"/>
                            <a:gd name="T4" fmla="*/ 0 w 13"/>
                            <a:gd name="T5" fmla="*/ 12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0" y="12"/>
                              </a:moveTo>
                              <a:lnTo>
                                <a:pt x="12" y="0"/>
                              </a:lnTo>
                              <a:lnTo>
                                <a:pt x="0" y="12"/>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sp>
                  <p:nvSpPr>
                    <p:cNvPr id="1384" name="Freeform 177"/>
                    <p:cNvSpPr>
                      <a:spLocks/>
                    </p:cNvSpPr>
                    <p:nvPr/>
                  </p:nvSpPr>
                  <p:spPr bwMode="auto">
                    <a:xfrm>
                      <a:off x="4427" y="2542"/>
                      <a:ext cx="138" cy="13"/>
                    </a:xfrm>
                    <a:custGeom>
                      <a:avLst/>
                      <a:gdLst>
                        <a:gd name="T0" fmla="*/ 0 w 138"/>
                        <a:gd name="T1" fmla="*/ 0 h 13"/>
                        <a:gd name="T2" fmla="*/ 137 w 138"/>
                        <a:gd name="T3" fmla="*/ 12 h 13"/>
                        <a:gd name="T4" fmla="*/ 0 w 138"/>
                        <a:gd name="T5" fmla="*/ 0 h 13"/>
                        <a:gd name="T6" fmla="*/ 0 60000 65536"/>
                        <a:gd name="T7" fmla="*/ 0 60000 65536"/>
                        <a:gd name="T8" fmla="*/ 0 60000 65536"/>
                        <a:gd name="T9" fmla="*/ 0 w 138"/>
                        <a:gd name="T10" fmla="*/ 0 h 13"/>
                        <a:gd name="T11" fmla="*/ 138 w 138"/>
                        <a:gd name="T12" fmla="*/ 13 h 13"/>
                      </a:gdLst>
                      <a:ahLst/>
                      <a:cxnLst>
                        <a:cxn ang="T6">
                          <a:pos x="T0" y="T1"/>
                        </a:cxn>
                        <a:cxn ang="T7">
                          <a:pos x="T2" y="T3"/>
                        </a:cxn>
                        <a:cxn ang="T8">
                          <a:pos x="T4" y="T5"/>
                        </a:cxn>
                      </a:cxnLst>
                      <a:rect l="T9" t="T10" r="T11" b="T12"/>
                      <a:pathLst>
                        <a:path w="138" h="13">
                          <a:moveTo>
                            <a:pt x="0" y="0"/>
                          </a:moveTo>
                          <a:lnTo>
                            <a:pt x="137" y="12"/>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85" name="Freeform 178"/>
                    <p:cNvSpPr>
                      <a:spLocks/>
                    </p:cNvSpPr>
                    <p:nvPr/>
                  </p:nvSpPr>
                  <p:spPr bwMode="auto">
                    <a:xfrm>
                      <a:off x="4423" y="2546"/>
                      <a:ext cx="138" cy="13"/>
                    </a:xfrm>
                    <a:custGeom>
                      <a:avLst/>
                      <a:gdLst>
                        <a:gd name="T0" fmla="*/ 0 w 138"/>
                        <a:gd name="T1" fmla="*/ 0 h 13"/>
                        <a:gd name="T2" fmla="*/ 137 w 138"/>
                        <a:gd name="T3" fmla="*/ 12 h 13"/>
                        <a:gd name="T4" fmla="*/ 0 w 138"/>
                        <a:gd name="T5" fmla="*/ 0 h 13"/>
                        <a:gd name="T6" fmla="*/ 0 60000 65536"/>
                        <a:gd name="T7" fmla="*/ 0 60000 65536"/>
                        <a:gd name="T8" fmla="*/ 0 60000 65536"/>
                        <a:gd name="T9" fmla="*/ 0 w 138"/>
                        <a:gd name="T10" fmla="*/ 0 h 13"/>
                        <a:gd name="T11" fmla="*/ 138 w 138"/>
                        <a:gd name="T12" fmla="*/ 13 h 13"/>
                      </a:gdLst>
                      <a:ahLst/>
                      <a:cxnLst>
                        <a:cxn ang="T6">
                          <a:pos x="T0" y="T1"/>
                        </a:cxn>
                        <a:cxn ang="T7">
                          <a:pos x="T2" y="T3"/>
                        </a:cxn>
                        <a:cxn ang="T8">
                          <a:pos x="T4" y="T5"/>
                        </a:cxn>
                      </a:cxnLst>
                      <a:rect l="T9" t="T10" r="T11" b="T12"/>
                      <a:pathLst>
                        <a:path w="138" h="13">
                          <a:moveTo>
                            <a:pt x="0" y="0"/>
                          </a:moveTo>
                          <a:lnTo>
                            <a:pt x="137" y="12"/>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86" name="Freeform 179"/>
                    <p:cNvSpPr>
                      <a:spLocks/>
                    </p:cNvSpPr>
                    <p:nvPr/>
                  </p:nvSpPr>
                  <p:spPr bwMode="auto">
                    <a:xfrm>
                      <a:off x="4416" y="2550"/>
                      <a:ext cx="137" cy="9"/>
                    </a:xfrm>
                    <a:custGeom>
                      <a:avLst/>
                      <a:gdLst>
                        <a:gd name="T0" fmla="*/ 0 w 137"/>
                        <a:gd name="T1" fmla="*/ 0 h 9"/>
                        <a:gd name="T2" fmla="*/ 136 w 137"/>
                        <a:gd name="T3" fmla="*/ 8 h 9"/>
                        <a:gd name="T4" fmla="*/ 0 w 137"/>
                        <a:gd name="T5" fmla="*/ 0 h 9"/>
                        <a:gd name="T6" fmla="*/ 0 60000 65536"/>
                        <a:gd name="T7" fmla="*/ 0 60000 65536"/>
                        <a:gd name="T8" fmla="*/ 0 60000 65536"/>
                        <a:gd name="T9" fmla="*/ 0 w 137"/>
                        <a:gd name="T10" fmla="*/ 0 h 9"/>
                        <a:gd name="T11" fmla="*/ 137 w 137"/>
                        <a:gd name="T12" fmla="*/ 9 h 9"/>
                      </a:gdLst>
                      <a:ahLst/>
                      <a:cxnLst>
                        <a:cxn ang="T6">
                          <a:pos x="T0" y="T1"/>
                        </a:cxn>
                        <a:cxn ang="T7">
                          <a:pos x="T2" y="T3"/>
                        </a:cxn>
                        <a:cxn ang="T8">
                          <a:pos x="T4" y="T5"/>
                        </a:cxn>
                      </a:cxnLst>
                      <a:rect l="T9" t="T10" r="T11" b="T12"/>
                      <a:pathLst>
                        <a:path w="137" h="9">
                          <a:moveTo>
                            <a:pt x="0" y="0"/>
                          </a:moveTo>
                          <a:lnTo>
                            <a:pt x="136" y="8"/>
                          </a:lnTo>
                          <a:lnTo>
                            <a:pt x="0" y="0"/>
                          </a:lnTo>
                        </a:path>
                      </a:pathLst>
                    </a:custGeom>
                    <a:noFill/>
                    <a:ln w="12700" cap="rnd">
                      <a:solidFill>
                        <a:srgbClr val="DFDFD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1521" name="Group 180"/>
                <p:cNvGrpSpPr>
                  <a:grpSpLocks/>
                </p:cNvGrpSpPr>
                <p:nvPr/>
              </p:nvGrpSpPr>
              <p:grpSpPr bwMode="auto">
                <a:xfrm>
                  <a:off x="4560" y="2554"/>
                  <a:ext cx="20" cy="17"/>
                  <a:chOff x="4560" y="2554"/>
                  <a:chExt cx="20" cy="17"/>
                </a:xfrm>
              </p:grpSpPr>
              <p:sp>
                <p:nvSpPr>
                  <p:cNvPr id="1378" name="Freeform 181"/>
                  <p:cNvSpPr>
                    <a:spLocks/>
                  </p:cNvSpPr>
                  <p:nvPr/>
                </p:nvSpPr>
                <p:spPr bwMode="auto">
                  <a:xfrm>
                    <a:off x="4560" y="2566"/>
                    <a:ext cx="9" cy="5"/>
                  </a:xfrm>
                  <a:custGeom>
                    <a:avLst/>
                    <a:gdLst>
                      <a:gd name="T0" fmla="*/ 0 w 9"/>
                      <a:gd name="T1" fmla="*/ 4 h 5"/>
                      <a:gd name="T2" fmla="*/ 8 w 9"/>
                      <a:gd name="T3" fmla="*/ 0 h 5"/>
                      <a:gd name="T4" fmla="*/ 0 w 9"/>
                      <a:gd name="T5" fmla="*/ 4 h 5"/>
                      <a:gd name="T6" fmla="*/ 0 60000 65536"/>
                      <a:gd name="T7" fmla="*/ 0 60000 65536"/>
                      <a:gd name="T8" fmla="*/ 0 60000 65536"/>
                      <a:gd name="T9" fmla="*/ 0 w 9"/>
                      <a:gd name="T10" fmla="*/ 0 h 5"/>
                      <a:gd name="T11" fmla="*/ 9 w 9"/>
                      <a:gd name="T12" fmla="*/ 5 h 5"/>
                    </a:gdLst>
                    <a:ahLst/>
                    <a:cxnLst>
                      <a:cxn ang="T6">
                        <a:pos x="T0" y="T1"/>
                      </a:cxn>
                      <a:cxn ang="T7">
                        <a:pos x="T2" y="T3"/>
                      </a:cxn>
                      <a:cxn ang="T8">
                        <a:pos x="T4" y="T5"/>
                      </a:cxn>
                    </a:cxnLst>
                    <a:rect l="T9" t="T10" r="T11" b="T12"/>
                    <a:pathLst>
                      <a:path w="9" h="5">
                        <a:moveTo>
                          <a:pt x="0" y="4"/>
                        </a:moveTo>
                        <a:lnTo>
                          <a:pt x="8" y="0"/>
                        </a:lnTo>
                        <a:lnTo>
                          <a:pt x="0" y="4"/>
                        </a:lnTo>
                      </a:path>
                    </a:pathLst>
                  </a:custGeom>
                  <a:noFill/>
                  <a:ln w="12700" cap="rnd">
                    <a:solidFill>
                      <a:srgbClr val="3F3F3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79" name="Freeform 182"/>
                  <p:cNvSpPr>
                    <a:spLocks/>
                  </p:cNvSpPr>
                  <p:nvPr/>
                </p:nvSpPr>
                <p:spPr bwMode="auto">
                  <a:xfrm>
                    <a:off x="4572" y="2554"/>
                    <a:ext cx="8" cy="9"/>
                  </a:xfrm>
                  <a:custGeom>
                    <a:avLst/>
                    <a:gdLst>
                      <a:gd name="T0" fmla="*/ 0 w 8"/>
                      <a:gd name="T1" fmla="*/ 8 h 9"/>
                      <a:gd name="T2" fmla="*/ 7 w 8"/>
                      <a:gd name="T3" fmla="*/ 0 h 9"/>
                      <a:gd name="T4" fmla="*/ 0 w 8"/>
                      <a:gd name="T5" fmla="*/ 8 h 9"/>
                      <a:gd name="T6" fmla="*/ 0 60000 65536"/>
                      <a:gd name="T7" fmla="*/ 0 60000 65536"/>
                      <a:gd name="T8" fmla="*/ 0 60000 65536"/>
                      <a:gd name="T9" fmla="*/ 0 w 8"/>
                      <a:gd name="T10" fmla="*/ 0 h 9"/>
                      <a:gd name="T11" fmla="*/ 8 w 8"/>
                      <a:gd name="T12" fmla="*/ 9 h 9"/>
                    </a:gdLst>
                    <a:ahLst/>
                    <a:cxnLst>
                      <a:cxn ang="T6">
                        <a:pos x="T0" y="T1"/>
                      </a:cxn>
                      <a:cxn ang="T7">
                        <a:pos x="T2" y="T3"/>
                      </a:cxn>
                      <a:cxn ang="T8">
                        <a:pos x="T4" y="T5"/>
                      </a:cxn>
                    </a:cxnLst>
                    <a:rect l="T9" t="T10" r="T11" b="T12"/>
                    <a:pathLst>
                      <a:path w="8" h="9">
                        <a:moveTo>
                          <a:pt x="0" y="8"/>
                        </a:moveTo>
                        <a:lnTo>
                          <a:pt x="7" y="0"/>
                        </a:lnTo>
                        <a:lnTo>
                          <a:pt x="0" y="8"/>
                        </a:lnTo>
                      </a:path>
                    </a:pathLst>
                  </a:custGeom>
                  <a:noFill/>
                  <a:ln w="12700" cap="rnd">
                    <a:solidFill>
                      <a:srgbClr val="3F3F3F"/>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grpSp>
      <p:grpSp>
        <p:nvGrpSpPr>
          <p:cNvPr id="1522" name="Group 183"/>
          <p:cNvGrpSpPr>
            <a:grpSpLocks/>
          </p:cNvGrpSpPr>
          <p:nvPr/>
        </p:nvGrpSpPr>
        <p:grpSpPr bwMode="auto">
          <a:xfrm>
            <a:off x="6775450" y="3679825"/>
            <a:ext cx="1163638" cy="509588"/>
            <a:chOff x="4268" y="1918"/>
            <a:chExt cx="733" cy="321"/>
          </a:xfrm>
        </p:grpSpPr>
        <p:sp>
          <p:nvSpPr>
            <p:cNvPr id="1251" name="Rectangle 184"/>
            <p:cNvSpPr>
              <a:spLocks noChangeArrowheads="1"/>
            </p:cNvSpPr>
            <p:nvPr/>
          </p:nvSpPr>
          <p:spPr bwMode="auto">
            <a:xfrm>
              <a:off x="4474" y="1930"/>
              <a:ext cx="277" cy="222"/>
            </a:xfrm>
            <a:prstGeom prst="rect">
              <a:avLst/>
            </a:prstGeom>
            <a:solidFill>
              <a:srgbClr val="DF3F5F"/>
            </a:solidFill>
            <a:ln w="12700">
              <a:solidFill>
                <a:srgbClr val="000000"/>
              </a:solidFill>
              <a:miter lim="800000"/>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52" name="Freeform 185"/>
            <p:cNvSpPr>
              <a:spLocks/>
            </p:cNvSpPr>
            <p:nvPr/>
          </p:nvSpPr>
          <p:spPr bwMode="auto">
            <a:xfrm>
              <a:off x="4462" y="1918"/>
              <a:ext cx="294" cy="9"/>
            </a:xfrm>
            <a:custGeom>
              <a:avLst/>
              <a:gdLst>
                <a:gd name="T0" fmla="*/ 12 w 294"/>
                <a:gd name="T1" fmla="*/ 0 h 9"/>
                <a:gd name="T2" fmla="*/ 0 w 294"/>
                <a:gd name="T3" fmla="*/ 8 h 9"/>
                <a:gd name="T4" fmla="*/ 293 w 294"/>
                <a:gd name="T5" fmla="*/ 8 h 9"/>
                <a:gd name="T6" fmla="*/ 277 w 294"/>
                <a:gd name="T7" fmla="*/ 0 h 9"/>
                <a:gd name="T8" fmla="*/ 12 w 294"/>
                <a:gd name="T9" fmla="*/ 0 h 9"/>
                <a:gd name="T10" fmla="*/ 0 60000 65536"/>
                <a:gd name="T11" fmla="*/ 0 60000 65536"/>
                <a:gd name="T12" fmla="*/ 0 60000 65536"/>
                <a:gd name="T13" fmla="*/ 0 60000 65536"/>
                <a:gd name="T14" fmla="*/ 0 60000 65536"/>
                <a:gd name="T15" fmla="*/ 0 w 294"/>
                <a:gd name="T16" fmla="*/ 0 h 9"/>
                <a:gd name="T17" fmla="*/ 294 w 294"/>
                <a:gd name="T18" fmla="*/ 9 h 9"/>
              </a:gdLst>
              <a:ahLst/>
              <a:cxnLst>
                <a:cxn ang="T10">
                  <a:pos x="T0" y="T1"/>
                </a:cxn>
                <a:cxn ang="T11">
                  <a:pos x="T2" y="T3"/>
                </a:cxn>
                <a:cxn ang="T12">
                  <a:pos x="T4" y="T5"/>
                </a:cxn>
                <a:cxn ang="T13">
                  <a:pos x="T6" y="T7"/>
                </a:cxn>
                <a:cxn ang="T14">
                  <a:pos x="T8" y="T9"/>
                </a:cxn>
              </a:cxnLst>
              <a:rect l="T15" t="T16" r="T17" b="T18"/>
              <a:pathLst>
                <a:path w="294" h="9">
                  <a:moveTo>
                    <a:pt x="12" y="0"/>
                  </a:moveTo>
                  <a:lnTo>
                    <a:pt x="0" y="8"/>
                  </a:lnTo>
                  <a:lnTo>
                    <a:pt x="293" y="8"/>
                  </a:lnTo>
                  <a:lnTo>
                    <a:pt x="277" y="0"/>
                  </a:lnTo>
                  <a:lnTo>
                    <a:pt x="12" y="0"/>
                  </a:lnTo>
                </a:path>
              </a:pathLst>
            </a:custGeom>
            <a:solidFill>
              <a:srgbClr val="8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1523" name="Group 186"/>
            <p:cNvGrpSpPr>
              <a:grpSpLocks/>
            </p:cNvGrpSpPr>
            <p:nvPr/>
          </p:nvGrpSpPr>
          <p:grpSpPr bwMode="auto">
            <a:xfrm>
              <a:off x="4268" y="1918"/>
              <a:ext cx="215" cy="286"/>
              <a:chOff x="4268" y="1918"/>
              <a:chExt cx="215" cy="286"/>
            </a:xfrm>
          </p:grpSpPr>
          <p:sp>
            <p:nvSpPr>
              <p:cNvPr id="1356" name="Freeform 187"/>
              <p:cNvSpPr>
                <a:spLocks/>
              </p:cNvSpPr>
              <p:nvPr/>
            </p:nvSpPr>
            <p:spPr bwMode="auto">
              <a:xfrm>
                <a:off x="4291" y="1918"/>
                <a:ext cx="176" cy="286"/>
              </a:xfrm>
              <a:custGeom>
                <a:avLst/>
                <a:gdLst>
                  <a:gd name="T0" fmla="*/ 175 w 176"/>
                  <a:gd name="T1" fmla="*/ 0 h 286"/>
                  <a:gd name="T2" fmla="*/ 175 w 176"/>
                  <a:gd name="T3" fmla="*/ 226 h 286"/>
                  <a:gd name="T4" fmla="*/ 0 w 176"/>
                  <a:gd name="T5" fmla="*/ 285 h 286"/>
                  <a:gd name="T6" fmla="*/ 0 w 176"/>
                  <a:gd name="T7" fmla="*/ 55 h 286"/>
                  <a:gd name="T8" fmla="*/ 175 w 176"/>
                  <a:gd name="T9" fmla="*/ 0 h 286"/>
                  <a:gd name="T10" fmla="*/ 0 60000 65536"/>
                  <a:gd name="T11" fmla="*/ 0 60000 65536"/>
                  <a:gd name="T12" fmla="*/ 0 60000 65536"/>
                  <a:gd name="T13" fmla="*/ 0 60000 65536"/>
                  <a:gd name="T14" fmla="*/ 0 60000 65536"/>
                  <a:gd name="T15" fmla="*/ 0 w 176"/>
                  <a:gd name="T16" fmla="*/ 0 h 286"/>
                  <a:gd name="T17" fmla="*/ 176 w 176"/>
                  <a:gd name="T18" fmla="*/ 286 h 286"/>
                </a:gdLst>
                <a:ahLst/>
                <a:cxnLst>
                  <a:cxn ang="T10">
                    <a:pos x="T0" y="T1"/>
                  </a:cxn>
                  <a:cxn ang="T11">
                    <a:pos x="T2" y="T3"/>
                  </a:cxn>
                  <a:cxn ang="T12">
                    <a:pos x="T4" y="T5"/>
                  </a:cxn>
                  <a:cxn ang="T13">
                    <a:pos x="T6" y="T7"/>
                  </a:cxn>
                  <a:cxn ang="T14">
                    <a:pos x="T8" y="T9"/>
                  </a:cxn>
                </a:cxnLst>
                <a:rect l="T15" t="T16" r="T17" b="T18"/>
                <a:pathLst>
                  <a:path w="176" h="286">
                    <a:moveTo>
                      <a:pt x="175" y="0"/>
                    </a:moveTo>
                    <a:lnTo>
                      <a:pt x="175" y="226"/>
                    </a:lnTo>
                    <a:lnTo>
                      <a:pt x="0" y="285"/>
                    </a:lnTo>
                    <a:lnTo>
                      <a:pt x="0" y="55"/>
                    </a:lnTo>
                    <a:lnTo>
                      <a:pt x="175" y="0"/>
                    </a:lnTo>
                  </a:path>
                </a:pathLst>
              </a:custGeom>
              <a:solidFill>
                <a:srgbClr val="FF5F7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57" name="Rectangle 188"/>
              <p:cNvSpPr>
                <a:spLocks noChangeArrowheads="1"/>
              </p:cNvSpPr>
              <p:nvPr/>
            </p:nvSpPr>
            <p:spPr bwMode="auto">
              <a:xfrm>
                <a:off x="4272" y="1980"/>
                <a:ext cx="7" cy="215"/>
              </a:xfrm>
              <a:prstGeom prst="rect">
                <a:avLst/>
              </a:prstGeom>
              <a:solidFill>
                <a:srgbClr val="FF9FBF"/>
              </a:solidFill>
              <a:ln w="12700">
                <a:solidFill>
                  <a:srgbClr val="000000"/>
                </a:solidFill>
                <a:miter lim="800000"/>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58" name="Freeform 189"/>
              <p:cNvSpPr>
                <a:spLocks/>
              </p:cNvSpPr>
              <p:nvPr/>
            </p:nvSpPr>
            <p:spPr bwMode="auto">
              <a:xfrm>
                <a:off x="4268" y="1918"/>
                <a:ext cx="215" cy="56"/>
              </a:xfrm>
              <a:custGeom>
                <a:avLst/>
                <a:gdLst>
                  <a:gd name="T0" fmla="*/ 0 w 215"/>
                  <a:gd name="T1" fmla="*/ 55 h 56"/>
                  <a:gd name="T2" fmla="*/ 23 w 215"/>
                  <a:gd name="T3" fmla="*/ 55 h 56"/>
                  <a:gd name="T4" fmla="*/ 214 w 215"/>
                  <a:gd name="T5" fmla="*/ 0 h 56"/>
                  <a:gd name="T6" fmla="*/ 194 w 215"/>
                  <a:gd name="T7" fmla="*/ 0 h 56"/>
                  <a:gd name="T8" fmla="*/ 0 w 215"/>
                  <a:gd name="T9" fmla="*/ 55 h 56"/>
                  <a:gd name="T10" fmla="*/ 0 60000 65536"/>
                  <a:gd name="T11" fmla="*/ 0 60000 65536"/>
                  <a:gd name="T12" fmla="*/ 0 60000 65536"/>
                  <a:gd name="T13" fmla="*/ 0 60000 65536"/>
                  <a:gd name="T14" fmla="*/ 0 60000 65536"/>
                  <a:gd name="T15" fmla="*/ 0 w 215"/>
                  <a:gd name="T16" fmla="*/ 0 h 56"/>
                  <a:gd name="T17" fmla="*/ 215 w 215"/>
                  <a:gd name="T18" fmla="*/ 56 h 56"/>
                </a:gdLst>
                <a:ahLst/>
                <a:cxnLst>
                  <a:cxn ang="T10">
                    <a:pos x="T0" y="T1"/>
                  </a:cxn>
                  <a:cxn ang="T11">
                    <a:pos x="T2" y="T3"/>
                  </a:cxn>
                  <a:cxn ang="T12">
                    <a:pos x="T4" y="T5"/>
                  </a:cxn>
                  <a:cxn ang="T13">
                    <a:pos x="T6" y="T7"/>
                  </a:cxn>
                  <a:cxn ang="T14">
                    <a:pos x="T8" y="T9"/>
                  </a:cxn>
                </a:cxnLst>
                <a:rect l="T15" t="T16" r="T17" b="T18"/>
                <a:pathLst>
                  <a:path w="215" h="56">
                    <a:moveTo>
                      <a:pt x="0" y="55"/>
                    </a:moveTo>
                    <a:lnTo>
                      <a:pt x="23" y="55"/>
                    </a:lnTo>
                    <a:lnTo>
                      <a:pt x="214" y="0"/>
                    </a:lnTo>
                    <a:lnTo>
                      <a:pt x="194" y="0"/>
                    </a:lnTo>
                    <a:lnTo>
                      <a:pt x="0" y="55"/>
                    </a:lnTo>
                  </a:path>
                </a:pathLst>
              </a:custGeom>
              <a:solidFill>
                <a:srgbClr val="8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24" name="Group 190"/>
            <p:cNvGrpSpPr>
              <a:grpSpLocks/>
            </p:cNvGrpSpPr>
            <p:nvPr/>
          </p:nvGrpSpPr>
          <p:grpSpPr bwMode="auto">
            <a:xfrm>
              <a:off x="4544" y="1965"/>
              <a:ext cx="149" cy="200"/>
              <a:chOff x="4544" y="1965"/>
              <a:chExt cx="149" cy="200"/>
            </a:xfrm>
          </p:grpSpPr>
          <p:sp>
            <p:nvSpPr>
              <p:cNvPr id="1303" name="Freeform 191"/>
              <p:cNvSpPr>
                <a:spLocks/>
              </p:cNvSpPr>
              <p:nvPr/>
            </p:nvSpPr>
            <p:spPr bwMode="auto">
              <a:xfrm>
                <a:off x="4544" y="1973"/>
                <a:ext cx="134" cy="192"/>
              </a:xfrm>
              <a:custGeom>
                <a:avLst/>
                <a:gdLst>
                  <a:gd name="T0" fmla="*/ 0 w 134"/>
                  <a:gd name="T1" fmla="*/ 0 h 192"/>
                  <a:gd name="T2" fmla="*/ 133 w 134"/>
                  <a:gd name="T3" fmla="*/ 0 h 192"/>
                  <a:gd name="T4" fmla="*/ 133 w 134"/>
                  <a:gd name="T5" fmla="*/ 191 h 192"/>
                  <a:gd name="T6" fmla="*/ 0 w 134"/>
                  <a:gd name="T7" fmla="*/ 191 h 192"/>
                  <a:gd name="T8" fmla="*/ 0 w 134"/>
                  <a:gd name="T9" fmla="*/ 0 h 192"/>
                  <a:gd name="T10" fmla="*/ 0 60000 65536"/>
                  <a:gd name="T11" fmla="*/ 0 60000 65536"/>
                  <a:gd name="T12" fmla="*/ 0 60000 65536"/>
                  <a:gd name="T13" fmla="*/ 0 60000 65536"/>
                  <a:gd name="T14" fmla="*/ 0 60000 65536"/>
                  <a:gd name="T15" fmla="*/ 0 w 134"/>
                  <a:gd name="T16" fmla="*/ 0 h 192"/>
                  <a:gd name="T17" fmla="*/ 134 w 134"/>
                  <a:gd name="T18" fmla="*/ 192 h 192"/>
                </a:gdLst>
                <a:ahLst/>
                <a:cxnLst>
                  <a:cxn ang="T10">
                    <a:pos x="T0" y="T1"/>
                  </a:cxn>
                  <a:cxn ang="T11">
                    <a:pos x="T2" y="T3"/>
                  </a:cxn>
                  <a:cxn ang="T12">
                    <a:pos x="T4" y="T5"/>
                  </a:cxn>
                  <a:cxn ang="T13">
                    <a:pos x="T6" y="T7"/>
                  </a:cxn>
                  <a:cxn ang="T14">
                    <a:pos x="T8" y="T9"/>
                  </a:cxn>
                </a:cxnLst>
                <a:rect l="T15" t="T16" r="T17" b="T18"/>
                <a:pathLst>
                  <a:path w="134" h="192">
                    <a:moveTo>
                      <a:pt x="0" y="0"/>
                    </a:moveTo>
                    <a:lnTo>
                      <a:pt x="133" y="0"/>
                    </a:lnTo>
                    <a:lnTo>
                      <a:pt x="133" y="191"/>
                    </a:lnTo>
                    <a:lnTo>
                      <a:pt x="0" y="191"/>
                    </a:lnTo>
                    <a:lnTo>
                      <a:pt x="0" y="0"/>
                    </a:lnTo>
                  </a:path>
                </a:pathLst>
              </a:custGeom>
              <a:solidFill>
                <a:srgbClr val="9F9FB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04" name="Freeform 192"/>
              <p:cNvSpPr>
                <a:spLocks/>
              </p:cNvSpPr>
              <p:nvPr/>
            </p:nvSpPr>
            <p:spPr bwMode="auto">
              <a:xfrm>
                <a:off x="4677" y="1965"/>
                <a:ext cx="16" cy="200"/>
              </a:xfrm>
              <a:custGeom>
                <a:avLst/>
                <a:gdLst>
                  <a:gd name="T0" fmla="*/ 0 w 16"/>
                  <a:gd name="T1" fmla="*/ 8 h 200"/>
                  <a:gd name="T2" fmla="*/ 0 w 16"/>
                  <a:gd name="T3" fmla="*/ 199 h 200"/>
                  <a:gd name="T4" fmla="*/ 15 w 16"/>
                  <a:gd name="T5" fmla="*/ 199 h 200"/>
                  <a:gd name="T6" fmla="*/ 15 w 16"/>
                  <a:gd name="T7" fmla="*/ 0 h 200"/>
                  <a:gd name="T8" fmla="*/ 0 w 16"/>
                  <a:gd name="T9" fmla="*/ 8 h 200"/>
                  <a:gd name="T10" fmla="*/ 0 60000 65536"/>
                  <a:gd name="T11" fmla="*/ 0 60000 65536"/>
                  <a:gd name="T12" fmla="*/ 0 60000 65536"/>
                  <a:gd name="T13" fmla="*/ 0 60000 65536"/>
                  <a:gd name="T14" fmla="*/ 0 60000 65536"/>
                  <a:gd name="T15" fmla="*/ 0 w 16"/>
                  <a:gd name="T16" fmla="*/ 0 h 200"/>
                  <a:gd name="T17" fmla="*/ 16 w 16"/>
                  <a:gd name="T18" fmla="*/ 200 h 200"/>
                </a:gdLst>
                <a:ahLst/>
                <a:cxnLst>
                  <a:cxn ang="T10">
                    <a:pos x="T0" y="T1"/>
                  </a:cxn>
                  <a:cxn ang="T11">
                    <a:pos x="T2" y="T3"/>
                  </a:cxn>
                  <a:cxn ang="T12">
                    <a:pos x="T4" y="T5"/>
                  </a:cxn>
                  <a:cxn ang="T13">
                    <a:pos x="T6" y="T7"/>
                  </a:cxn>
                  <a:cxn ang="T14">
                    <a:pos x="T8" y="T9"/>
                  </a:cxn>
                </a:cxnLst>
                <a:rect l="T15" t="T16" r="T17" b="T18"/>
                <a:pathLst>
                  <a:path w="16" h="200">
                    <a:moveTo>
                      <a:pt x="0" y="8"/>
                    </a:moveTo>
                    <a:lnTo>
                      <a:pt x="0" y="199"/>
                    </a:lnTo>
                    <a:lnTo>
                      <a:pt x="15" y="199"/>
                    </a:lnTo>
                    <a:lnTo>
                      <a:pt x="15" y="0"/>
                    </a:lnTo>
                    <a:lnTo>
                      <a:pt x="0" y="8"/>
                    </a:lnTo>
                  </a:path>
                </a:pathLst>
              </a:custGeom>
              <a:solidFill>
                <a:srgbClr val="7F7F9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05" name="Freeform 193"/>
              <p:cNvSpPr>
                <a:spLocks/>
              </p:cNvSpPr>
              <p:nvPr/>
            </p:nvSpPr>
            <p:spPr bwMode="auto">
              <a:xfrm>
                <a:off x="4544" y="1965"/>
                <a:ext cx="149" cy="9"/>
              </a:xfrm>
              <a:custGeom>
                <a:avLst/>
                <a:gdLst>
                  <a:gd name="T0" fmla="*/ 148 w 149"/>
                  <a:gd name="T1" fmla="*/ 0 h 9"/>
                  <a:gd name="T2" fmla="*/ 133 w 149"/>
                  <a:gd name="T3" fmla="*/ 8 h 9"/>
                  <a:gd name="T4" fmla="*/ 0 w 149"/>
                  <a:gd name="T5" fmla="*/ 8 h 9"/>
                  <a:gd name="T6" fmla="*/ 24 w 149"/>
                  <a:gd name="T7" fmla="*/ 0 h 9"/>
                  <a:gd name="T8" fmla="*/ 148 w 149"/>
                  <a:gd name="T9" fmla="*/ 0 h 9"/>
                  <a:gd name="T10" fmla="*/ 0 60000 65536"/>
                  <a:gd name="T11" fmla="*/ 0 60000 65536"/>
                  <a:gd name="T12" fmla="*/ 0 60000 65536"/>
                  <a:gd name="T13" fmla="*/ 0 60000 65536"/>
                  <a:gd name="T14" fmla="*/ 0 60000 65536"/>
                  <a:gd name="T15" fmla="*/ 0 w 149"/>
                  <a:gd name="T16" fmla="*/ 0 h 9"/>
                  <a:gd name="T17" fmla="*/ 149 w 149"/>
                  <a:gd name="T18" fmla="*/ 9 h 9"/>
                </a:gdLst>
                <a:ahLst/>
                <a:cxnLst>
                  <a:cxn ang="T10">
                    <a:pos x="T0" y="T1"/>
                  </a:cxn>
                  <a:cxn ang="T11">
                    <a:pos x="T2" y="T3"/>
                  </a:cxn>
                  <a:cxn ang="T12">
                    <a:pos x="T4" y="T5"/>
                  </a:cxn>
                  <a:cxn ang="T13">
                    <a:pos x="T6" y="T7"/>
                  </a:cxn>
                  <a:cxn ang="T14">
                    <a:pos x="T8" y="T9"/>
                  </a:cxn>
                </a:cxnLst>
                <a:rect l="T15" t="T16" r="T17" b="T18"/>
                <a:pathLst>
                  <a:path w="149" h="9">
                    <a:moveTo>
                      <a:pt x="148" y="0"/>
                    </a:moveTo>
                    <a:lnTo>
                      <a:pt x="133" y="8"/>
                    </a:lnTo>
                    <a:lnTo>
                      <a:pt x="0" y="8"/>
                    </a:lnTo>
                    <a:lnTo>
                      <a:pt x="24" y="0"/>
                    </a:lnTo>
                    <a:lnTo>
                      <a:pt x="148" y="0"/>
                    </a:lnTo>
                  </a:path>
                </a:pathLst>
              </a:custGeom>
              <a:solidFill>
                <a:srgbClr val="BFBFD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06" name="Freeform 194"/>
              <p:cNvSpPr>
                <a:spLocks/>
              </p:cNvSpPr>
              <p:nvPr/>
            </p:nvSpPr>
            <p:spPr bwMode="auto">
              <a:xfrm>
                <a:off x="4556" y="1984"/>
                <a:ext cx="110" cy="169"/>
              </a:xfrm>
              <a:custGeom>
                <a:avLst/>
                <a:gdLst>
                  <a:gd name="T0" fmla="*/ 0 w 110"/>
                  <a:gd name="T1" fmla="*/ 0 h 169"/>
                  <a:gd name="T2" fmla="*/ 109 w 110"/>
                  <a:gd name="T3" fmla="*/ 0 h 169"/>
                  <a:gd name="T4" fmla="*/ 109 w 110"/>
                  <a:gd name="T5" fmla="*/ 168 h 169"/>
                  <a:gd name="T6" fmla="*/ 0 w 110"/>
                  <a:gd name="T7" fmla="*/ 168 h 169"/>
                  <a:gd name="T8" fmla="*/ 0 w 110"/>
                  <a:gd name="T9" fmla="*/ 0 h 169"/>
                  <a:gd name="T10" fmla="*/ 0 60000 65536"/>
                  <a:gd name="T11" fmla="*/ 0 60000 65536"/>
                  <a:gd name="T12" fmla="*/ 0 60000 65536"/>
                  <a:gd name="T13" fmla="*/ 0 60000 65536"/>
                  <a:gd name="T14" fmla="*/ 0 60000 65536"/>
                  <a:gd name="T15" fmla="*/ 0 w 110"/>
                  <a:gd name="T16" fmla="*/ 0 h 169"/>
                  <a:gd name="T17" fmla="*/ 110 w 110"/>
                  <a:gd name="T18" fmla="*/ 169 h 169"/>
                </a:gdLst>
                <a:ahLst/>
                <a:cxnLst>
                  <a:cxn ang="T10">
                    <a:pos x="T0" y="T1"/>
                  </a:cxn>
                  <a:cxn ang="T11">
                    <a:pos x="T2" y="T3"/>
                  </a:cxn>
                  <a:cxn ang="T12">
                    <a:pos x="T4" y="T5"/>
                  </a:cxn>
                  <a:cxn ang="T13">
                    <a:pos x="T6" y="T7"/>
                  </a:cxn>
                  <a:cxn ang="T14">
                    <a:pos x="T8" y="T9"/>
                  </a:cxn>
                </a:cxnLst>
                <a:rect l="T15" t="T16" r="T17" b="T18"/>
                <a:pathLst>
                  <a:path w="110" h="169">
                    <a:moveTo>
                      <a:pt x="0" y="0"/>
                    </a:moveTo>
                    <a:lnTo>
                      <a:pt x="109" y="0"/>
                    </a:lnTo>
                    <a:lnTo>
                      <a:pt x="109" y="168"/>
                    </a:lnTo>
                    <a:lnTo>
                      <a:pt x="0" y="168"/>
                    </a:lnTo>
                    <a:lnTo>
                      <a:pt x="0" y="0"/>
                    </a:lnTo>
                  </a:path>
                </a:pathLst>
              </a:custGeom>
              <a:solidFill>
                <a:srgbClr val="DFDFF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1525" name="Group 195"/>
              <p:cNvGrpSpPr>
                <a:grpSpLocks/>
              </p:cNvGrpSpPr>
              <p:nvPr/>
            </p:nvGrpSpPr>
            <p:grpSpPr bwMode="auto">
              <a:xfrm>
                <a:off x="4563" y="2000"/>
                <a:ext cx="91" cy="12"/>
                <a:chOff x="4563" y="2000"/>
                <a:chExt cx="91" cy="12"/>
              </a:xfrm>
            </p:grpSpPr>
            <p:grpSp>
              <p:nvGrpSpPr>
                <p:cNvPr id="1526" name="Group 196"/>
                <p:cNvGrpSpPr>
                  <a:grpSpLocks/>
                </p:cNvGrpSpPr>
                <p:nvPr/>
              </p:nvGrpSpPr>
              <p:grpSpPr bwMode="auto">
                <a:xfrm>
                  <a:off x="4563" y="2000"/>
                  <a:ext cx="25" cy="12"/>
                  <a:chOff x="4563" y="2000"/>
                  <a:chExt cx="25" cy="12"/>
                </a:xfrm>
              </p:grpSpPr>
              <p:sp>
                <p:nvSpPr>
                  <p:cNvPr id="1354" name="Oval 197"/>
                  <p:cNvSpPr>
                    <a:spLocks noChangeArrowheads="1"/>
                  </p:cNvSpPr>
                  <p:nvPr/>
                </p:nvSpPr>
                <p:spPr bwMode="auto">
                  <a:xfrm flipH="1" flipV="1">
                    <a:off x="4563" y="2000"/>
                    <a:ext cx="9"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55" name="Oval 198"/>
                  <p:cNvSpPr>
                    <a:spLocks noChangeArrowheads="1"/>
                  </p:cNvSpPr>
                  <p:nvPr/>
                </p:nvSpPr>
                <p:spPr bwMode="auto">
                  <a:xfrm flipV="1">
                    <a:off x="4587" y="2000"/>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27" name="Group 199"/>
                <p:cNvGrpSpPr>
                  <a:grpSpLocks/>
                </p:cNvGrpSpPr>
                <p:nvPr/>
              </p:nvGrpSpPr>
              <p:grpSpPr bwMode="auto">
                <a:xfrm>
                  <a:off x="4606" y="2000"/>
                  <a:ext cx="25" cy="12"/>
                  <a:chOff x="4606" y="2000"/>
                  <a:chExt cx="25" cy="12"/>
                </a:xfrm>
              </p:grpSpPr>
              <p:sp>
                <p:nvSpPr>
                  <p:cNvPr id="1352" name="Oval 200"/>
                  <p:cNvSpPr>
                    <a:spLocks noChangeArrowheads="1"/>
                  </p:cNvSpPr>
                  <p:nvPr/>
                </p:nvSpPr>
                <p:spPr bwMode="auto">
                  <a:xfrm flipH="1" flipV="1">
                    <a:off x="4606" y="2000"/>
                    <a:ext cx="9"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53" name="Oval 201"/>
                  <p:cNvSpPr>
                    <a:spLocks noChangeArrowheads="1"/>
                  </p:cNvSpPr>
                  <p:nvPr/>
                </p:nvSpPr>
                <p:spPr bwMode="auto">
                  <a:xfrm flipV="1">
                    <a:off x="4630" y="2000"/>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351" name="Oval 202"/>
                <p:cNvSpPr>
                  <a:spLocks noChangeArrowheads="1"/>
                </p:cNvSpPr>
                <p:nvPr/>
              </p:nvSpPr>
              <p:spPr bwMode="auto">
                <a:xfrm flipV="1">
                  <a:off x="4653" y="2000"/>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28" name="Group 203"/>
              <p:cNvGrpSpPr>
                <a:grpSpLocks/>
              </p:cNvGrpSpPr>
              <p:nvPr/>
            </p:nvGrpSpPr>
            <p:grpSpPr bwMode="auto">
              <a:xfrm>
                <a:off x="4563" y="2027"/>
                <a:ext cx="91" cy="12"/>
                <a:chOff x="4563" y="2027"/>
                <a:chExt cx="91" cy="12"/>
              </a:xfrm>
            </p:grpSpPr>
            <p:grpSp>
              <p:nvGrpSpPr>
                <p:cNvPr id="1529" name="Group 204"/>
                <p:cNvGrpSpPr>
                  <a:grpSpLocks/>
                </p:cNvGrpSpPr>
                <p:nvPr/>
              </p:nvGrpSpPr>
              <p:grpSpPr bwMode="auto">
                <a:xfrm>
                  <a:off x="4563" y="2027"/>
                  <a:ext cx="25" cy="12"/>
                  <a:chOff x="4563" y="2027"/>
                  <a:chExt cx="25" cy="12"/>
                </a:xfrm>
              </p:grpSpPr>
              <p:sp>
                <p:nvSpPr>
                  <p:cNvPr id="1347" name="Oval 205"/>
                  <p:cNvSpPr>
                    <a:spLocks noChangeArrowheads="1"/>
                  </p:cNvSpPr>
                  <p:nvPr/>
                </p:nvSpPr>
                <p:spPr bwMode="auto">
                  <a:xfrm flipH="1" flipV="1">
                    <a:off x="4563" y="2027"/>
                    <a:ext cx="9"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48" name="Oval 206"/>
                  <p:cNvSpPr>
                    <a:spLocks noChangeArrowheads="1"/>
                  </p:cNvSpPr>
                  <p:nvPr/>
                </p:nvSpPr>
                <p:spPr bwMode="auto">
                  <a:xfrm flipV="1">
                    <a:off x="4587" y="2027"/>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30" name="Group 207"/>
                <p:cNvGrpSpPr>
                  <a:grpSpLocks/>
                </p:cNvGrpSpPr>
                <p:nvPr/>
              </p:nvGrpSpPr>
              <p:grpSpPr bwMode="auto">
                <a:xfrm>
                  <a:off x="4606" y="2027"/>
                  <a:ext cx="25" cy="12"/>
                  <a:chOff x="4606" y="2027"/>
                  <a:chExt cx="25" cy="12"/>
                </a:xfrm>
              </p:grpSpPr>
              <p:sp>
                <p:nvSpPr>
                  <p:cNvPr id="1345" name="Oval 208"/>
                  <p:cNvSpPr>
                    <a:spLocks noChangeArrowheads="1"/>
                  </p:cNvSpPr>
                  <p:nvPr/>
                </p:nvSpPr>
                <p:spPr bwMode="auto">
                  <a:xfrm flipH="1" flipV="1">
                    <a:off x="4606" y="2027"/>
                    <a:ext cx="9"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46" name="Oval 209"/>
                  <p:cNvSpPr>
                    <a:spLocks noChangeArrowheads="1"/>
                  </p:cNvSpPr>
                  <p:nvPr/>
                </p:nvSpPr>
                <p:spPr bwMode="auto">
                  <a:xfrm flipV="1">
                    <a:off x="4630" y="2027"/>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344" name="Oval 210"/>
                <p:cNvSpPr>
                  <a:spLocks noChangeArrowheads="1"/>
                </p:cNvSpPr>
                <p:nvPr/>
              </p:nvSpPr>
              <p:spPr bwMode="auto">
                <a:xfrm flipV="1">
                  <a:off x="4653" y="2027"/>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31" name="Group 211"/>
              <p:cNvGrpSpPr>
                <a:grpSpLocks/>
              </p:cNvGrpSpPr>
              <p:nvPr/>
            </p:nvGrpSpPr>
            <p:grpSpPr bwMode="auto">
              <a:xfrm>
                <a:off x="4563" y="2066"/>
                <a:ext cx="91" cy="1"/>
                <a:chOff x="4563" y="2066"/>
                <a:chExt cx="91" cy="1"/>
              </a:xfrm>
            </p:grpSpPr>
            <p:grpSp>
              <p:nvGrpSpPr>
                <p:cNvPr id="1532" name="Group 212"/>
                <p:cNvGrpSpPr>
                  <a:grpSpLocks/>
                </p:cNvGrpSpPr>
                <p:nvPr/>
              </p:nvGrpSpPr>
              <p:grpSpPr bwMode="auto">
                <a:xfrm>
                  <a:off x="4563" y="2066"/>
                  <a:ext cx="25" cy="1"/>
                  <a:chOff x="4563" y="2066"/>
                  <a:chExt cx="25" cy="1"/>
                </a:xfrm>
              </p:grpSpPr>
              <p:sp>
                <p:nvSpPr>
                  <p:cNvPr id="1340" name="Oval 213"/>
                  <p:cNvSpPr>
                    <a:spLocks noChangeArrowheads="1"/>
                  </p:cNvSpPr>
                  <p:nvPr/>
                </p:nvSpPr>
                <p:spPr bwMode="auto">
                  <a:xfrm flipH="1">
                    <a:off x="4563" y="2066"/>
                    <a:ext cx="9" cy="1"/>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41" name="Oval 214"/>
                  <p:cNvSpPr>
                    <a:spLocks noChangeArrowheads="1"/>
                  </p:cNvSpPr>
                  <p:nvPr/>
                </p:nvSpPr>
                <p:spPr bwMode="auto">
                  <a:xfrm>
                    <a:off x="4587" y="2066"/>
                    <a:ext cx="1" cy="1"/>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33" name="Group 215"/>
                <p:cNvGrpSpPr>
                  <a:grpSpLocks/>
                </p:cNvGrpSpPr>
                <p:nvPr/>
              </p:nvGrpSpPr>
              <p:grpSpPr bwMode="auto">
                <a:xfrm>
                  <a:off x="4606" y="2066"/>
                  <a:ext cx="25" cy="1"/>
                  <a:chOff x="4606" y="2066"/>
                  <a:chExt cx="25" cy="1"/>
                </a:xfrm>
              </p:grpSpPr>
              <p:sp>
                <p:nvSpPr>
                  <p:cNvPr id="1338" name="Oval 216"/>
                  <p:cNvSpPr>
                    <a:spLocks noChangeArrowheads="1"/>
                  </p:cNvSpPr>
                  <p:nvPr/>
                </p:nvSpPr>
                <p:spPr bwMode="auto">
                  <a:xfrm flipH="1">
                    <a:off x="4606" y="2066"/>
                    <a:ext cx="9" cy="1"/>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39" name="Oval 217"/>
                  <p:cNvSpPr>
                    <a:spLocks noChangeArrowheads="1"/>
                  </p:cNvSpPr>
                  <p:nvPr/>
                </p:nvSpPr>
                <p:spPr bwMode="auto">
                  <a:xfrm>
                    <a:off x="4630" y="2066"/>
                    <a:ext cx="1" cy="1"/>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337" name="Oval 218"/>
                <p:cNvSpPr>
                  <a:spLocks noChangeArrowheads="1"/>
                </p:cNvSpPr>
                <p:nvPr/>
              </p:nvSpPr>
              <p:spPr bwMode="auto">
                <a:xfrm>
                  <a:off x="4653" y="2066"/>
                  <a:ext cx="1" cy="1"/>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1534" name="Group 219"/>
              <p:cNvGrpSpPr>
                <a:grpSpLocks/>
              </p:cNvGrpSpPr>
              <p:nvPr/>
            </p:nvGrpSpPr>
            <p:grpSpPr bwMode="auto">
              <a:xfrm>
                <a:off x="4564" y="2089"/>
                <a:ext cx="90" cy="12"/>
                <a:chOff x="4564" y="2089"/>
                <a:chExt cx="90" cy="12"/>
              </a:xfrm>
            </p:grpSpPr>
            <p:grpSp>
              <p:nvGrpSpPr>
                <p:cNvPr id="1535" name="Group 220"/>
                <p:cNvGrpSpPr>
                  <a:grpSpLocks/>
                </p:cNvGrpSpPr>
                <p:nvPr/>
              </p:nvGrpSpPr>
              <p:grpSpPr bwMode="auto">
                <a:xfrm>
                  <a:off x="4564" y="2089"/>
                  <a:ext cx="24" cy="12"/>
                  <a:chOff x="4564" y="2089"/>
                  <a:chExt cx="24" cy="12"/>
                </a:xfrm>
              </p:grpSpPr>
              <p:sp>
                <p:nvSpPr>
                  <p:cNvPr id="1333" name="Oval 221"/>
                  <p:cNvSpPr>
                    <a:spLocks noChangeArrowheads="1"/>
                  </p:cNvSpPr>
                  <p:nvPr/>
                </p:nvSpPr>
                <p:spPr bwMode="auto">
                  <a:xfrm flipV="1">
                    <a:off x="4564" y="2089"/>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34" name="Oval 222"/>
                  <p:cNvSpPr>
                    <a:spLocks noChangeArrowheads="1"/>
                  </p:cNvSpPr>
                  <p:nvPr/>
                </p:nvSpPr>
                <p:spPr bwMode="auto">
                  <a:xfrm flipV="1">
                    <a:off x="4587" y="2089"/>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288" name="Group 223"/>
                <p:cNvGrpSpPr>
                  <a:grpSpLocks/>
                </p:cNvGrpSpPr>
                <p:nvPr/>
              </p:nvGrpSpPr>
              <p:grpSpPr bwMode="auto">
                <a:xfrm>
                  <a:off x="4606" y="2089"/>
                  <a:ext cx="25" cy="12"/>
                  <a:chOff x="4606" y="2089"/>
                  <a:chExt cx="25" cy="12"/>
                </a:xfrm>
              </p:grpSpPr>
              <p:sp>
                <p:nvSpPr>
                  <p:cNvPr id="1331" name="Oval 224"/>
                  <p:cNvSpPr>
                    <a:spLocks noChangeArrowheads="1"/>
                  </p:cNvSpPr>
                  <p:nvPr/>
                </p:nvSpPr>
                <p:spPr bwMode="auto">
                  <a:xfrm flipH="1" flipV="1">
                    <a:off x="4606" y="2089"/>
                    <a:ext cx="9"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32" name="Oval 225"/>
                  <p:cNvSpPr>
                    <a:spLocks noChangeArrowheads="1"/>
                  </p:cNvSpPr>
                  <p:nvPr/>
                </p:nvSpPr>
                <p:spPr bwMode="auto">
                  <a:xfrm flipV="1">
                    <a:off x="4630" y="2089"/>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330" name="Oval 226"/>
                <p:cNvSpPr>
                  <a:spLocks noChangeArrowheads="1"/>
                </p:cNvSpPr>
                <p:nvPr/>
              </p:nvSpPr>
              <p:spPr bwMode="auto">
                <a:xfrm flipV="1">
                  <a:off x="4653" y="2089"/>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289" name="Group 227"/>
              <p:cNvGrpSpPr>
                <a:grpSpLocks/>
              </p:cNvGrpSpPr>
              <p:nvPr/>
            </p:nvGrpSpPr>
            <p:grpSpPr bwMode="auto">
              <a:xfrm>
                <a:off x="4563" y="2117"/>
                <a:ext cx="91" cy="12"/>
                <a:chOff x="4563" y="2117"/>
                <a:chExt cx="91" cy="12"/>
              </a:xfrm>
            </p:grpSpPr>
            <p:grpSp>
              <p:nvGrpSpPr>
                <p:cNvPr id="680290" name="Group 228"/>
                <p:cNvGrpSpPr>
                  <a:grpSpLocks/>
                </p:cNvGrpSpPr>
                <p:nvPr/>
              </p:nvGrpSpPr>
              <p:grpSpPr bwMode="auto">
                <a:xfrm>
                  <a:off x="4563" y="2117"/>
                  <a:ext cx="25" cy="12"/>
                  <a:chOff x="4563" y="2117"/>
                  <a:chExt cx="25" cy="12"/>
                </a:xfrm>
              </p:grpSpPr>
              <p:sp>
                <p:nvSpPr>
                  <p:cNvPr id="1326" name="Oval 229"/>
                  <p:cNvSpPr>
                    <a:spLocks noChangeArrowheads="1"/>
                  </p:cNvSpPr>
                  <p:nvPr/>
                </p:nvSpPr>
                <p:spPr bwMode="auto">
                  <a:xfrm flipH="1" flipV="1">
                    <a:off x="4563" y="2117"/>
                    <a:ext cx="9"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27" name="Oval 230"/>
                  <p:cNvSpPr>
                    <a:spLocks noChangeArrowheads="1"/>
                  </p:cNvSpPr>
                  <p:nvPr/>
                </p:nvSpPr>
                <p:spPr bwMode="auto">
                  <a:xfrm flipV="1">
                    <a:off x="4587" y="2117"/>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291" name="Group 231"/>
                <p:cNvGrpSpPr>
                  <a:grpSpLocks/>
                </p:cNvGrpSpPr>
                <p:nvPr/>
              </p:nvGrpSpPr>
              <p:grpSpPr bwMode="auto">
                <a:xfrm>
                  <a:off x="4606" y="2117"/>
                  <a:ext cx="25" cy="12"/>
                  <a:chOff x="4606" y="2117"/>
                  <a:chExt cx="25" cy="12"/>
                </a:xfrm>
              </p:grpSpPr>
              <p:sp>
                <p:nvSpPr>
                  <p:cNvPr id="1324" name="Oval 232"/>
                  <p:cNvSpPr>
                    <a:spLocks noChangeArrowheads="1"/>
                  </p:cNvSpPr>
                  <p:nvPr/>
                </p:nvSpPr>
                <p:spPr bwMode="auto">
                  <a:xfrm flipH="1" flipV="1">
                    <a:off x="4606" y="2117"/>
                    <a:ext cx="9"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25" name="Oval 233"/>
                  <p:cNvSpPr>
                    <a:spLocks noChangeArrowheads="1"/>
                  </p:cNvSpPr>
                  <p:nvPr/>
                </p:nvSpPr>
                <p:spPr bwMode="auto">
                  <a:xfrm flipV="1">
                    <a:off x="4630" y="2117"/>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323" name="Oval 234"/>
                <p:cNvSpPr>
                  <a:spLocks noChangeArrowheads="1"/>
                </p:cNvSpPr>
                <p:nvPr/>
              </p:nvSpPr>
              <p:spPr bwMode="auto">
                <a:xfrm flipV="1">
                  <a:off x="4653" y="2117"/>
                  <a:ext cx="1" cy="12"/>
                </a:xfrm>
                <a:prstGeom prst="ellipse">
                  <a:avLst/>
                </a:prstGeom>
                <a:solidFill>
                  <a:srgbClr val="5F5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312" name="Freeform 235"/>
              <p:cNvSpPr>
                <a:spLocks/>
              </p:cNvSpPr>
              <p:nvPr/>
            </p:nvSpPr>
            <p:spPr bwMode="auto">
              <a:xfrm>
                <a:off x="4556" y="2015"/>
                <a:ext cx="110" cy="1"/>
              </a:xfrm>
              <a:custGeom>
                <a:avLst/>
                <a:gdLst>
                  <a:gd name="T0" fmla="*/ 0 w 110"/>
                  <a:gd name="T1" fmla="*/ 0 h 1"/>
                  <a:gd name="T2" fmla="*/ 109 w 110"/>
                  <a:gd name="T3" fmla="*/ 0 h 1"/>
                  <a:gd name="T4" fmla="*/ 0 w 110"/>
                  <a:gd name="T5" fmla="*/ 0 h 1"/>
                  <a:gd name="T6" fmla="*/ 0 60000 65536"/>
                  <a:gd name="T7" fmla="*/ 0 60000 65536"/>
                  <a:gd name="T8" fmla="*/ 0 60000 65536"/>
                  <a:gd name="T9" fmla="*/ 0 w 110"/>
                  <a:gd name="T10" fmla="*/ 0 h 1"/>
                  <a:gd name="T11" fmla="*/ 110 w 110"/>
                  <a:gd name="T12" fmla="*/ 1 h 1"/>
                </a:gdLst>
                <a:ahLst/>
                <a:cxnLst>
                  <a:cxn ang="T6">
                    <a:pos x="T0" y="T1"/>
                  </a:cxn>
                  <a:cxn ang="T7">
                    <a:pos x="T2" y="T3"/>
                  </a:cxn>
                  <a:cxn ang="T8">
                    <a:pos x="T4" y="T5"/>
                  </a:cxn>
                </a:cxnLst>
                <a:rect l="T9" t="T10" r="T11" b="T12"/>
                <a:pathLst>
                  <a:path w="110" h="1">
                    <a:moveTo>
                      <a:pt x="0" y="0"/>
                    </a:moveTo>
                    <a:lnTo>
                      <a:pt x="109" y="0"/>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13" name="Freeform 236"/>
              <p:cNvSpPr>
                <a:spLocks/>
              </p:cNvSpPr>
              <p:nvPr/>
            </p:nvSpPr>
            <p:spPr bwMode="auto">
              <a:xfrm>
                <a:off x="4556" y="2047"/>
                <a:ext cx="110" cy="1"/>
              </a:xfrm>
              <a:custGeom>
                <a:avLst/>
                <a:gdLst>
                  <a:gd name="T0" fmla="*/ 0 w 110"/>
                  <a:gd name="T1" fmla="*/ 0 h 1"/>
                  <a:gd name="T2" fmla="*/ 109 w 110"/>
                  <a:gd name="T3" fmla="*/ 0 h 1"/>
                  <a:gd name="T4" fmla="*/ 0 w 110"/>
                  <a:gd name="T5" fmla="*/ 0 h 1"/>
                  <a:gd name="T6" fmla="*/ 0 60000 65536"/>
                  <a:gd name="T7" fmla="*/ 0 60000 65536"/>
                  <a:gd name="T8" fmla="*/ 0 60000 65536"/>
                  <a:gd name="T9" fmla="*/ 0 w 110"/>
                  <a:gd name="T10" fmla="*/ 0 h 1"/>
                  <a:gd name="T11" fmla="*/ 110 w 110"/>
                  <a:gd name="T12" fmla="*/ 1 h 1"/>
                </a:gdLst>
                <a:ahLst/>
                <a:cxnLst>
                  <a:cxn ang="T6">
                    <a:pos x="T0" y="T1"/>
                  </a:cxn>
                  <a:cxn ang="T7">
                    <a:pos x="T2" y="T3"/>
                  </a:cxn>
                  <a:cxn ang="T8">
                    <a:pos x="T4" y="T5"/>
                  </a:cxn>
                </a:cxnLst>
                <a:rect l="T9" t="T10" r="T11" b="T12"/>
                <a:pathLst>
                  <a:path w="110" h="1">
                    <a:moveTo>
                      <a:pt x="0" y="0"/>
                    </a:moveTo>
                    <a:lnTo>
                      <a:pt x="109" y="0"/>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14" name="Freeform 237"/>
              <p:cNvSpPr>
                <a:spLocks/>
              </p:cNvSpPr>
              <p:nvPr/>
            </p:nvSpPr>
            <p:spPr bwMode="auto">
              <a:xfrm>
                <a:off x="4556" y="2074"/>
                <a:ext cx="110" cy="1"/>
              </a:xfrm>
              <a:custGeom>
                <a:avLst/>
                <a:gdLst>
                  <a:gd name="T0" fmla="*/ 0 w 110"/>
                  <a:gd name="T1" fmla="*/ 0 h 1"/>
                  <a:gd name="T2" fmla="*/ 109 w 110"/>
                  <a:gd name="T3" fmla="*/ 0 h 1"/>
                  <a:gd name="T4" fmla="*/ 0 w 110"/>
                  <a:gd name="T5" fmla="*/ 0 h 1"/>
                  <a:gd name="T6" fmla="*/ 0 60000 65536"/>
                  <a:gd name="T7" fmla="*/ 0 60000 65536"/>
                  <a:gd name="T8" fmla="*/ 0 60000 65536"/>
                  <a:gd name="T9" fmla="*/ 0 w 110"/>
                  <a:gd name="T10" fmla="*/ 0 h 1"/>
                  <a:gd name="T11" fmla="*/ 110 w 110"/>
                  <a:gd name="T12" fmla="*/ 1 h 1"/>
                </a:gdLst>
                <a:ahLst/>
                <a:cxnLst>
                  <a:cxn ang="T6">
                    <a:pos x="T0" y="T1"/>
                  </a:cxn>
                  <a:cxn ang="T7">
                    <a:pos x="T2" y="T3"/>
                  </a:cxn>
                  <a:cxn ang="T8">
                    <a:pos x="T4" y="T5"/>
                  </a:cxn>
                </a:cxnLst>
                <a:rect l="T9" t="T10" r="T11" b="T12"/>
                <a:pathLst>
                  <a:path w="110" h="1">
                    <a:moveTo>
                      <a:pt x="0" y="0"/>
                    </a:moveTo>
                    <a:lnTo>
                      <a:pt x="109" y="0"/>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15" name="Freeform 238"/>
              <p:cNvSpPr>
                <a:spLocks/>
              </p:cNvSpPr>
              <p:nvPr/>
            </p:nvSpPr>
            <p:spPr bwMode="auto">
              <a:xfrm>
                <a:off x="4560" y="2105"/>
                <a:ext cx="106" cy="1"/>
              </a:xfrm>
              <a:custGeom>
                <a:avLst/>
                <a:gdLst>
                  <a:gd name="T0" fmla="*/ 105 w 106"/>
                  <a:gd name="T1" fmla="*/ 0 h 1"/>
                  <a:gd name="T2" fmla="*/ 0 w 106"/>
                  <a:gd name="T3" fmla="*/ 0 h 1"/>
                  <a:gd name="T4" fmla="*/ 105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5" y="0"/>
                    </a:moveTo>
                    <a:lnTo>
                      <a:pt x="0" y="0"/>
                    </a:lnTo>
                    <a:lnTo>
                      <a:pt x="105"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16" name="Freeform 239"/>
              <p:cNvSpPr>
                <a:spLocks/>
              </p:cNvSpPr>
              <p:nvPr/>
            </p:nvSpPr>
            <p:spPr bwMode="auto">
              <a:xfrm>
                <a:off x="4556" y="2133"/>
                <a:ext cx="110" cy="1"/>
              </a:xfrm>
              <a:custGeom>
                <a:avLst/>
                <a:gdLst>
                  <a:gd name="T0" fmla="*/ 109 w 110"/>
                  <a:gd name="T1" fmla="*/ 0 h 1"/>
                  <a:gd name="T2" fmla="*/ 0 w 110"/>
                  <a:gd name="T3" fmla="*/ 0 h 1"/>
                  <a:gd name="T4" fmla="*/ 109 w 110"/>
                  <a:gd name="T5" fmla="*/ 0 h 1"/>
                  <a:gd name="T6" fmla="*/ 0 60000 65536"/>
                  <a:gd name="T7" fmla="*/ 0 60000 65536"/>
                  <a:gd name="T8" fmla="*/ 0 60000 65536"/>
                  <a:gd name="T9" fmla="*/ 0 w 110"/>
                  <a:gd name="T10" fmla="*/ 0 h 1"/>
                  <a:gd name="T11" fmla="*/ 110 w 110"/>
                  <a:gd name="T12" fmla="*/ 1 h 1"/>
                </a:gdLst>
                <a:ahLst/>
                <a:cxnLst>
                  <a:cxn ang="T6">
                    <a:pos x="T0" y="T1"/>
                  </a:cxn>
                  <a:cxn ang="T7">
                    <a:pos x="T2" y="T3"/>
                  </a:cxn>
                  <a:cxn ang="T8">
                    <a:pos x="T4" y="T5"/>
                  </a:cxn>
                </a:cxnLst>
                <a:rect l="T9" t="T10" r="T11" b="T12"/>
                <a:pathLst>
                  <a:path w="110" h="1">
                    <a:moveTo>
                      <a:pt x="109" y="0"/>
                    </a:moveTo>
                    <a:lnTo>
                      <a:pt x="0" y="0"/>
                    </a:lnTo>
                    <a:lnTo>
                      <a:pt x="109"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17" name="Freeform 240"/>
              <p:cNvSpPr>
                <a:spLocks/>
              </p:cNvSpPr>
              <p:nvPr/>
            </p:nvSpPr>
            <p:spPr bwMode="auto">
              <a:xfrm>
                <a:off x="4646" y="1984"/>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18" name="Freeform 241"/>
              <p:cNvSpPr>
                <a:spLocks/>
              </p:cNvSpPr>
              <p:nvPr/>
            </p:nvSpPr>
            <p:spPr bwMode="auto">
              <a:xfrm>
                <a:off x="4622" y="1984"/>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19" name="Freeform 242"/>
              <p:cNvSpPr>
                <a:spLocks/>
              </p:cNvSpPr>
              <p:nvPr/>
            </p:nvSpPr>
            <p:spPr bwMode="auto">
              <a:xfrm>
                <a:off x="4599" y="1984"/>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20" name="Freeform 243"/>
              <p:cNvSpPr>
                <a:spLocks/>
              </p:cNvSpPr>
              <p:nvPr/>
            </p:nvSpPr>
            <p:spPr bwMode="auto">
              <a:xfrm>
                <a:off x="4579" y="1984"/>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292" name="Group 244"/>
            <p:cNvGrpSpPr>
              <a:grpSpLocks/>
            </p:cNvGrpSpPr>
            <p:nvPr/>
          </p:nvGrpSpPr>
          <p:grpSpPr bwMode="auto">
            <a:xfrm>
              <a:off x="4291" y="1996"/>
              <a:ext cx="207" cy="243"/>
              <a:chOff x="4291" y="1996"/>
              <a:chExt cx="207" cy="243"/>
            </a:xfrm>
          </p:grpSpPr>
          <p:grpSp>
            <p:nvGrpSpPr>
              <p:cNvPr id="680293" name="Group 245"/>
              <p:cNvGrpSpPr>
                <a:grpSpLocks/>
              </p:cNvGrpSpPr>
              <p:nvPr/>
            </p:nvGrpSpPr>
            <p:grpSpPr bwMode="auto">
              <a:xfrm>
                <a:off x="4291" y="1996"/>
                <a:ext cx="207" cy="243"/>
                <a:chOff x="4291" y="1996"/>
                <a:chExt cx="207" cy="243"/>
              </a:xfrm>
            </p:grpSpPr>
            <p:grpSp>
              <p:nvGrpSpPr>
                <p:cNvPr id="680294" name="Group 246"/>
                <p:cNvGrpSpPr>
                  <a:grpSpLocks/>
                </p:cNvGrpSpPr>
                <p:nvPr/>
              </p:nvGrpSpPr>
              <p:grpSpPr bwMode="auto">
                <a:xfrm>
                  <a:off x="4291" y="1996"/>
                  <a:ext cx="207" cy="243"/>
                  <a:chOff x="4291" y="1996"/>
                  <a:chExt cx="207" cy="243"/>
                </a:xfrm>
              </p:grpSpPr>
              <p:sp>
                <p:nvSpPr>
                  <p:cNvPr id="1300" name="Freeform 247"/>
                  <p:cNvSpPr>
                    <a:spLocks/>
                  </p:cNvSpPr>
                  <p:nvPr/>
                </p:nvSpPr>
                <p:spPr bwMode="auto">
                  <a:xfrm>
                    <a:off x="4322" y="2008"/>
                    <a:ext cx="173" cy="231"/>
                  </a:xfrm>
                  <a:custGeom>
                    <a:avLst/>
                    <a:gdLst>
                      <a:gd name="T0" fmla="*/ 172 w 173"/>
                      <a:gd name="T1" fmla="*/ 0 h 231"/>
                      <a:gd name="T2" fmla="*/ 0 w 173"/>
                      <a:gd name="T3" fmla="*/ 70 h 231"/>
                      <a:gd name="T4" fmla="*/ 0 w 173"/>
                      <a:gd name="T5" fmla="*/ 230 h 231"/>
                      <a:gd name="T6" fmla="*/ 172 w 173"/>
                      <a:gd name="T7" fmla="*/ 160 h 231"/>
                      <a:gd name="T8" fmla="*/ 172 w 173"/>
                      <a:gd name="T9" fmla="*/ 0 h 231"/>
                      <a:gd name="T10" fmla="*/ 0 60000 65536"/>
                      <a:gd name="T11" fmla="*/ 0 60000 65536"/>
                      <a:gd name="T12" fmla="*/ 0 60000 65536"/>
                      <a:gd name="T13" fmla="*/ 0 60000 65536"/>
                      <a:gd name="T14" fmla="*/ 0 60000 65536"/>
                      <a:gd name="T15" fmla="*/ 0 w 173"/>
                      <a:gd name="T16" fmla="*/ 0 h 231"/>
                      <a:gd name="T17" fmla="*/ 173 w 173"/>
                      <a:gd name="T18" fmla="*/ 231 h 231"/>
                    </a:gdLst>
                    <a:ahLst/>
                    <a:cxnLst>
                      <a:cxn ang="T10">
                        <a:pos x="T0" y="T1"/>
                      </a:cxn>
                      <a:cxn ang="T11">
                        <a:pos x="T2" y="T3"/>
                      </a:cxn>
                      <a:cxn ang="T12">
                        <a:pos x="T4" y="T5"/>
                      </a:cxn>
                      <a:cxn ang="T13">
                        <a:pos x="T6" y="T7"/>
                      </a:cxn>
                      <a:cxn ang="T14">
                        <a:pos x="T8" y="T9"/>
                      </a:cxn>
                    </a:cxnLst>
                    <a:rect l="T15" t="T16" r="T17" b="T18"/>
                    <a:pathLst>
                      <a:path w="173" h="231">
                        <a:moveTo>
                          <a:pt x="172" y="0"/>
                        </a:moveTo>
                        <a:lnTo>
                          <a:pt x="0" y="70"/>
                        </a:lnTo>
                        <a:lnTo>
                          <a:pt x="0" y="230"/>
                        </a:lnTo>
                        <a:lnTo>
                          <a:pt x="172" y="160"/>
                        </a:lnTo>
                        <a:lnTo>
                          <a:pt x="172" y="0"/>
                        </a:lnTo>
                      </a:path>
                    </a:pathLst>
                  </a:custGeom>
                  <a:solidFill>
                    <a:srgbClr val="9F9F9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01" name="Freeform 248"/>
                  <p:cNvSpPr>
                    <a:spLocks/>
                  </p:cNvSpPr>
                  <p:nvPr/>
                </p:nvSpPr>
                <p:spPr bwMode="auto">
                  <a:xfrm>
                    <a:off x="4291" y="1996"/>
                    <a:ext cx="207" cy="79"/>
                  </a:xfrm>
                  <a:custGeom>
                    <a:avLst/>
                    <a:gdLst>
                      <a:gd name="T0" fmla="*/ 206 w 207"/>
                      <a:gd name="T1" fmla="*/ 12 h 79"/>
                      <a:gd name="T2" fmla="*/ 35 w 207"/>
                      <a:gd name="T3" fmla="*/ 78 h 79"/>
                      <a:gd name="T4" fmla="*/ 0 w 207"/>
                      <a:gd name="T5" fmla="*/ 66 h 79"/>
                      <a:gd name="T6" fmla="*/ 171 w 207"/>
                      <a:gd name="T7" fmla="*/ 0 h 79"/>
                      <a:gd name="T8" fmla="*/ 206 w 207"/>
                      <a:gd name="T9" fmla="*/ 12 h 79"/>
                      <a:gd name="T10" fmla="*/ 0 60000 65536"/>
                      <a:gd name="T11" fmla="*/ 0 60000 65536"/>
                      <a:gd name="T12" fmla="*/ 0 60000 65536"/>
                      <a:gd name="T13" fmla="*/ 0 60000 65536"/>
                      <a:gd name="T14" fmla="*/ 0 60000 65536"/>
                      <a:gd name="T15" fmla="*/ 0 w 207"/>
                      <a:gd name="T16" fmla="*/ 0 h 79"/>
                      <a:gd name="T17" fmla="*/ 207 w 207"/>
                      <a:gd name="T18" fmla="*/ 79 h 79"/>
                    </a:gdLst>
                    <a:ahLst/>
                    <a:cxnLst>
                      <a:cxn ang="T10">
                        <a:pos x="T0" y="T1"/>
                      </a:cxn>
                      <a:cxn ang="T11">
                        <a:pos x="T2" y="T3"/>
                      </a:cxn>
                      <a:cxn ang="T12">
                        <a:pos x="T4" y="T5"/>
                      </a:cxn>
                      <a:cxn ang="T13">
                        <a:pos x="T6" y="T7"/>
                      </a:cxn>
                      <a:cxn ang="T14">
                        <a:pos x="T8" y="T9"/>
                      </a:cxn>
                    </a:cxnLst>
                    <a:rect l="T15" t="T16" r="T17" b="T18"/>
                    <a:pathLst>
                      <a:path w="207" h="79">
                        <a:moveTo>
                          <a:pt x="206" y="12"/>
                        </a:moveTo>
                        <a:lnTo>
                          <a:pt x="35" y="78"/>
                        </a:lnTo>
                        <a:lnTo>
                          <a:pt x="0" y="66"/>
                        </a:lnTo>
                        <a:lnTo>
                          <a:pt x="171" y="0"/>
                        </a:lnTo>
                        <a:lnTo>
                          <a:pt x="206" y="12"/>
                        </a:lnTo>
                      </a:path>
                    </a:pathLst>
                  </a:custGeom>
                  <a:solidFill>
                    <a:srgbClr val="C0C0C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302" name="Freeform 249"/>
                  <p:cNvSpPr>
                    <a:spLocks/>
                  </p:cNvSpPr>
                  <p:nvPr/>
                </p:nvSpPr>
                <p:spPr bwMode="auto">
                  <a:xfrm>
                    <a:off x="4291" y="2066"/>
                    <a:ext cx="32" cy="173"/>
                  </a:xfrm>
                  <a:custGeom>
                    <a:avLst/>
                    <a:gdLst>
                      <a:gd name="T0" fmla="*/ 0 w 32"/>
                      <a:gd name="T1" fmla="*/ 0 h 173"/>
                      <a:gd name="T2" fmla="*/ 31 w 32"/>
                      <a:gd name="T3" fmla="*/ 12 h 173"/>
                      <a:gd name="T4" fmla="*/ 31 w 32"/>
                      <a:gd name="T5" fmla="*/ 172 h 173"/>
                      <a:gd name="T6" fmla="*/ 0 w 32"/>
                      <a:gd name="T7" fmla="*/ 160 h 173"/>
                      <a:gd name="T8" fmla="*/ 0 w 32"/>
                      <a:gd name="T9" fmla="*/ 0 h 173"/>
                      <a:gd name="T10" fmla="*/ 0 60000 65536"/>
                      <a:gd name="T11" fmla="*/ 0 60000 65536"/>
                      <a:gd name="T12" fmla="*/ 0 60000 65536"/>
                      <a:gd name="T13" fmla="*/ 0 60000 65536"/>
                      <a:gd name="T14" fmla="*/ 0 60000 65536"/>
                      <a:gd name="T15" fmla="*/ 0 w 32"/>
                      <a:gd name="T16" fmla="*/ 0 h 173"/>
                      <a:gd name="T17" fmla="*/ 32 w 32"/>
                      <a:gd name="T18" fmla="*/ 173 h 173"/>
                    </a:gdLst>
                    <a:ahLst/>
                    <a:cxnLst>
                      <a:cxn ang="T10">
                        <a:pos x="T0" y="T1"/>
                      </a:cxn>
                      <a:cxn ang="T11">
                        <a:pos x="T2" y="T3"/>
                      </a:cxn>
                      <a:cxn ang="T12">
                        <a:pos x="T4" y="T5"/>
                      </a:cxn>
                      <a:cxn ang="T13">
                        <a:pos x="T6" y="T7"/>
                      </a:cxn>
                      <a:cxn ang="T14">
                        <a:pos x="T8" y="T9"/>
                      </a:cxn>
                    </a:cxnLst>
                    <a:rect l="T15" t="T16" r="T17" b="T18"/>
                    <a:pathLst>
                      <a:path w="32" h="173">
                        <a:moveTo>
                          <a:pt x="0" y="0"/>
                        </a:moveTo>
                        <a:lnTo>
                          <a:pt x="31" y="12"/>
                        </a:lnTo>
                        <a:lnTo>
                          <a:pt x="31" y="172"/>
                        </a:lnTo>
                        <a:lnTo>
                          <a:pt x="0" y="160"/>
                        </a:lnTo>
                        <a:lnTo>
                          <a:pt x="0" y="0"/>
                        </a:lnTo>
                      </a:path>
                    </a:pathLst>
                  </a:custGeom>
                  <a:solidFill>
                    <a:srgbClr val="80808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295" name="Group 250"/>
                <p:cNvGrpSpPr>
                  <a:grpSpLocks/>
                </p:cNvGrpSpPr>
                <p:nvPr/>
              </p:nvGrpSpPr>
              <p:grpSpPr bwMode="auto">
                <a:xfrm>
                  <a:off x="4345" y="2062"/>
                  <a:ext cx="79" cy="126"/>
                  <a:chOff x="4345" y="2062"/>
                  <a:chExt cx="79" cy="126"/>
                </a:xfrm>
              </p:grpSpPr>
              <p:sp>
                <p:nvSpPr>
                  <p:cNvPr id="1296" name="Freeform 251"/>
                  <p:cNvSpPr>
                    <a:spLocks/>
                  </p:cNvSpPr>
                  <p:nvPr/>
                </p:nvSpPr>
                <p:spPr bwMode="auto">
                  <a:xfrm>
                    <a:off x="4345" y="2086"/>
                    <a:ext cx="17" cy="12"/>
                  </a:xfrm>
                  <a:custGeom>
                    <a:avLst/>
                    <a:gdLst>
                      <a:gd name="T0" fmla="*/ 16 w 17"/>
                      <a:gd name="T1" fmla="*/ 0 h 12"/>
                      <a:gd name="T2" fmla="*/ 0 w 17"/>
                      <a:gd name="T3" fmla="*/ 8 h 12"/>
                      <a:gd name="T4" fmla="*/ 0 w 17"/>
                      <a:gd name="T5" fmla="*/ 11 h 12"/>
                      <a:gd name="T6" fmla="*/ 16 w 17"/>
                      <a:gd name="T7" fmla="*/ 8 h 12"/>
                      <a:gd name="T8" fmla="*/ 16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16" y="0"/>
                        </a:moveTo>
                        <a:lnTo>
                          <a:pt x="0" y="8"/>
                        </a:lnTo>
                        <a:lnTo>
                          <a:pt x="0" y="11"/>
                        </a:lnTo>
                        <a:lnTo>
                          <a:pt x="16" y="8"/>
                        </a:lnTo>
                        <a:lnTo>
                          <a:pt x="16" y="0"/>
                        </a:lnTo>
                      </a:path>
                    </a:pathLst>
                  </a:custGeom>
                  <a:solidFill>
                    <a:srgbClr val="80808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97" name="Freeform 252"/>
                  <p:cNvSpPr>
                    <a:spLocks/>
                  </p:cNvSpPr>
                  <p:nvPr/>
                </p:nvSpPr>
                <p:spPr bwMode="auto">
                  <a:xfrm>
                    <a:off x="4408" y="2062"/>
                    <a:ext cx="16" cy="13"/>
                  </a:xfrm>
                  <a:custGeom>
                    <a:avLst/>
                    <a:gdLst>
                      <a:gd name="T0" fmla="*/ 15 w 16"/>
                      <a:gd name="T1" fmla="*/ 0 h 13"/>
                      <a:gd name="T2" fmla="*/ 0 w 16"/>
                      <a:gd name="T3" fmla="*/ 8 h 13"/>
                      <a:gd name="T4" fmla="*/ 0 w 16"/>
                      <a:gd name="T5" fmla="*/ 12 h 13"/>
                      <a:gd name="T6" fmla="*/ 15 w 16"/>
                      <a:gd name="T7" fmla="*/ 8 h 13"/>
                      <a:gd name="T8" fmla="*/ 15 w 16"/>
                      <a:gd name="T9" fmla="*/ 0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15" y="0"/>
                        </a:moveTo>
                        <a:lnTo>
                          <a:pt x="0" y="8"/>
                        </a:lnTo>
                        <a:lnTo>
                          <a:pt x="0" y="12"/>
                        </a:lnTo>
                        <a:lnTo>
                          <a:pt x="15" y="8"/>
                        </a:lnTo>
                        <a:lnTo>
                          <a:pt x="15" y="0"/>
                        </a:lnTo>
                      </a:path>
                    </a:pathLst>
                  </a:custGeom>
                  <a:solidFill>
                    <a:srgbClr val="80808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98" name="Freeform 253"/>
                  <p:cNvSpPr>
                    <a:spLocks/>
                  </p:cNvSpPr>
                  <p:nvPr/>
                </p:nvSpPr>
                <p:spPr bwMode="auto">
                  <a:xfrm>
                    <a:off x="4345" y="2133"/>
                    <a:ext cx="17" cy="12"/>
                  </a:xfrm>
                  <a:custGeom>
                    <a:avLst/>
                    <a:gdLst>
                      <a:gd name="T0" fmla="*/ 16 w 17"/>
                      <a:gd name="T1" fmla="*/ 0 h 12"/>
                      <a:gd name="T2" fmla="*/ 0 w 17"/>
                      <a:gd name="T3" fmla="*/ 7 h 12"/>
                      <a:gd name="T4" fmla="*/ 0 w 17"/>
                      <a:gd name="T5" fmla="*/ 11 h 12"/>
                      <a:gd name="T6" fmla="*/ 16 w 17"/>
                      <a:gd name="T7" fmla="*/ 7 h 12"/>
                      <a:gd name="T8" fmla="*/ 16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16" y="0"/>
                        </a:moveTo>
                        <a:lnTo>
                          <a:pt x="0" y="7"/>
                        </a:lnTo>
                        <a:lnTo>
                          <a:pt x="0" y="11"/>
                        </a:lnTo>
                        <a:lnTo>
                          <a:pt x="16" y="7"/>
                        </a:lnTo>
                        <a:lnTo>
                          <a:pt x="16" y="0"/>
                        </a:lnTo>
                      </a:path>
                    </a:pathLst>
                  </a:custGeom>
                  <a:solidFill>
                    <a:srgbClr val="80808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99" name="Freeform 254"/>
                  <p:cNvSpPr>
                    <a:spLocks/>
                  </p:cNvSpPr>
                  <p:nvPr/>
                </p:nvSpPr>
                <p:spPr bwMode="auto">
                  <a:xfrm>
                    <a:off x="4349" y="2179"/>
                    <a:ext cx="17" cy="9"/>
                  </a:xfrm>
                  <a:custGeom>
                    <a:avLst/>
                    <a:gdLst>
                      <a:gd name="T0" fmla="*/ 16 w 17"/>
                      <a:gd name="T1" fmla="*/ 0 h 9"/>
                      <a:gd name="T2" fmla="*/ 0 w 17"/>
                      <a:gd name="T3" fmla="*/ 4 h 9"/>
                      <a:gd name="T4" fmla="*/ 0 w 17"/>
                      <a:gd name="T5" fmla="*/ 8 h 9"/>
                      <a:gd name="T6" fmla="*/ 16 w 17"/>
                      <a:gd name="T7" fmla="*/ 4 h 9"/>
                      <a:gd name="T8" fmla="*/ 16 w 17"/>
                      <a:gd name="T9" fmla="*/ 0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16" y="0"/>
                        </a:moveTo>
                        <a:lnTo>
                          <a:pt x="0" y="4"/>
                        </a:lnTo>
                        <a:lnTo>
                          <a:pt x="0" y="8"/>
                        </a:lnTo>
                        <a:lnTo>
                          <a:pt x="16" y="4"/>
                        </a:lnTo>
                        <a:lnTo>
                          <a:pt x="16" y="0"/>
                        </a:lnTo>
                      </a:path>
                    </a:pathLst>
                  </a:custGeom>
                  <a:solidFill>
                    <a:srgbClr val="80808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296" name="Group 255"/>
                <p:cNvGrpSpPr>
                  <a:grpSpLocks/>
                </p:cNvGrpSpPr>
                <p:nvPr/>
              </p:nvGrpSpPr>
              <p:grpSpPr bwMode="auto">
                <a:xfrm>
                  <a:off x="4322" y="2027"/>
                  <a:ext cx="173" cy="185"/>
                  <a:chOff x="4322" y="2027"/>
                  <a:chExt cx="173" cy="185"/>
                </a:xfrm>
              </p:grpSpPr>
              <p:sp>
                <p:nvSpPr>
                  <p:cNvPr id="1291" name="Freeform 256"/>
                  <p:cNvSpPr>
                    <a:spLocks/>
                  </p:cNvSpPr>
                  <p:nvPr/>
                </p:nvSpPr>
                <p:spPr bwMode="auto">
                  <a:xfrm>
                    <a:off x="4322" y="2074"/>
                    <a:ext cx="173" cy="71"/>
                  </a:xfrm>
                  <a:custGeom>
                    <a:avLst/>
                    <a:gdLst>
                      <a:gd name="T0" fmla="*/ 172 w 173"/>
                      <a:gd name="T1" fmla="*/ 0 h 71"/>
                      <a:gd name="T2" fmla="*/ 0 w 173"/>
                      <a:gd name="T3" fmla="*/ 70 h 71"/>
                      <a:gd name="T4" fmla="*/ 172 w 173"/>
                      <a:gd name="T5" fmla="*/ 0 h 71"/>
                      <a:gd name="T6" fmla="*/ 0 60000 65536"/>
                      <a:gd name="T7" fmla="*/ 0 60000 65536"/>
                      <a:gd name="T8" fmla="*/ 0 60000 65536"/>
                      <a:gd name="T9" fmla="*/ 0 w 173"/>
                      <a:gd name="T10" fmla="*/ 0 h 71"/>
                      <a:gd name="T11" fmla="*/ 173 w 173"/>
                      <a:gd name="T12" fmla="*/ 71 h 71"/>
                    </a:gdLst>
                    <a:ahLst/>
                    <a:cxnLst>
                      <a:cxn ang="T6">
                        <a:pos x="T0" y="T1"/>
                      </a:cxn>
                      <a:cxn ang="T7">
                        <a:pos x="T2" y="T3"/>
                      </a:cxn>
                      <a:cxn ang="T8">
                        <a:pos x="T4" y="T5"/>
                      </a:cxn>
                    </a:cxnLst>
                    <a:rect l="T9" t="T10" r="T11" b="T12"/>
                    <a:pathLst>
                      <a:path w="173" h="71">
                        <a:moveTo>
                          <a:pt x="172" y="0"/>
                        </a:moveTo>
                        <a:lnTo>
                          <a:pt x="0" y="70"/>
                        </a:lnTo>
                        <a:lnTo>
                          <a:pt x="172"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92" name="Freeform 257"/>
                  <p:cNvSpPr>
                    <a:spLocks/>
                  </p:cNvSpPr>
                  <p:nvPr/>
                </p:nvSpPr>
                <p:spPr bwMode="auto">
                  <a:xfrm>
                    <a:off x="4322" y="2125"/>
                    <a:ext cx="173" cy="67"/>
                  </a:xfrm>
                  <a:custGeom>
                    <a:avLst/>
                    <a:gdLst>
                      <a:gd name="T0" fmla="*/ 172 w 173"/>
                      <a:gd name="T1" fmla="*/ 0 h 67"/>
                      <a:gd name="T2" fmla="*/ 0 w 173"/>
                      <a:gd name="T3" fmla="*/ 66 h 67"/>
                      <a:gd name="T4" fmla="*/ 172 w 173"/>
                      <a:gd name="T5" fmla="*/ 0 h 67"/>
                      <a:gd name="T6" fmla="*/ 0 60000 65536"/>
                      <a:gd name="T7" fmla="*/ 0 60000 65536"/>
                      <a:gd name="T8" fmla="*/ 0 60000 65536"/>
                      <a:gd name="T9" fmla="*/ 0 w 173"/>
                      <a:gd name="T10" fmla="*/ 0 h 67"/>
                      <a:gd name="T11" fmla="*/ 173 w 173"/>
                      <a:gd name="T12" fmla="*/ 67 h 67"/>
                    </a:gdLst>
                    <a:ahLst/>
                    <a:cxnLst>
                      <a:cxn ang="T6">
                        <a:pos x="T0" y="T1"/>
                      </a:cxn>
                      <a:cxn ang="T7">
                        <a:pos x="T2" y="T3"/>
                      </a:cxn>
                      <a:cxn ang="T8">
                        <a:pos x="T4" y="T5"/>
                      </a:cxn>
                    </a:cxnLst>
                    <a:rect l="T9" t="T10" r="T11" b="T12"/>
                    <a:pathLst>
                      <a:path w="173" h="67">
                        <a:moveTo>
                          <a:pt x="172" y="0"/>
                        </a:moveTo>
                        <a:lnTo>
                          <a:pt x="0" y="66"/>
                        </a:lnTo>
                        <a:lnTo>
                          <a:pt x="172"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93" name="Freeform 258"/>
                  <p:cNvSpPr>
                    <a:spLocks/>
                  </p:cNvSpPr>
                  <p:nvPr/>
                </p:nvSpPr>
                <p:spPr bwMode="auto">
                  <a:xfrm>
                    <a:off x="4447" y="2031"/>
                    <a:ext cx="1" cy="157"/>
                  </a:xfrm>
                  <a:custGeom>
                    <a:avLst/>
                    <a:gdLst>
                      <a:gd name="T0" fmla="*/ 0 w 1"/>
                      <a:gd name="T1" fmla="*/ 0 h 157"/>
                      <a:gd name="T2" fmla="*/ 0 w 1"/>
                      <a:gd name="T3" fmla="*/ 156 h 157"/>
                      <a:gd name="T4" fmla="*/ 0 w 1"/>
                      <a:gd name="T5" fmla="*/ 0 h 157"/>
                      <a:gd name="T6" fmla="*/ 0 60000 65536"/>
                      <a:gd name="T7" fmla="*/ 0 60000 65536"/>
                      <a:gd name="T8" fmla="*/ 0 60000 65536"/>
                      <a:gd name="T9" fmla="*/ 0 w 1"/>
                      <a:gd name="T10" fmla="*/ 0 h 157"/>
                      <a:gd name="T11" fmla="*/ 1 w 1"/>
                      <a:gd name="T12" fmla="*/ 157 h 157"/>
                    </a:gdLst>
                    <a:ahLst/>
                    <a:cxnLst>
                      <a:cxn ang="T6">
                        <a:pos x="T0" y="T1"/>
                      </a:cxn>
                      <a:cxn ang="T7">
                        <a:pos x="T2" y="T3"/>
                      </a:cxn>
                      <a:cxn ang="T8">
                        <a:pos x="T4" y="T5"/>
                      </a:cxn>
                    </a:cxnLst>
                    <a:rect l="T9" t="T10" r="T11" b="T12"/>
                    <a:pathLst>
                      <a:path w="1" h="157">
                        <a:moveTo>
                          <a:pt x="0" y="0"/>
                        </a:moveTo>
                        <a:lnTo>
                          <a:pt x="0" y="156"/>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94" name="Freeform 259"/>
                  <p:cNvSpPr>
                    <a:spLocks/>
                  </p:cNvSpPr>
                  <p:nvPr/>
                </p:nvSpPr>
                <p:spPr bwMode="auto">
                  <a:xfrm>
                    <a:off x="4322" y="2027"/>
                    <a:ext cx="173" cy="68"/>
                  </a:xfrm>
                  <a:custGeom>
                    <a:avLst/>
                    <a:gdLst>
                      <a:gd name="T0" fmla="*/ 172 w 173"/>
                      <a:gd name="T1" fmla="*/ 0 h 68"/>
                      <a:gd name="T2" fmla="*/ 0 w 173"/>
                      <a:gd name="T3" fmla="*/ 67 h 68"/>
                      <a:gd name="T4" fmla="*/ 172 w 173"/>
                      <a:gd name="T5" fmla="*/ 0 h 68"/>
                      <a:gd name="T6" fmla="*/ 0 60000 65536"/>
                      <a:gd name="T7" fmla="*/ 0 60000 65536"/>
                      <a:gd name="T8" fmla="*/ 0 60000 65536"/>
                      <a:gd name="T9" fmla="*/ 0 w 173"/>
                      <a:gd name="T10" fmla="*/ 0 h 68"/>
                      <a:gd name="T11" fmla="*/ 173 w 173"/>
                      <a:gd name="T12" fmla="*/ 68 h 68"/>
                    </a:gdLst>
                    <a:ahLst/>
                    <a:cxnLst>
                      <a:cxn ang="T6">
                        <a:pos x="T0" y="T1"/>
                      </a:cxn>
                      <a:cxn ang="T7">
                        <a:pos x="T2" y="T3"/>
                      </a:cxn>
                      <a:cxn ang="T8">
                        <a:pos x="T4" y="T5"/>
                      </a:cxn>
                    </a:cxnLst>
                    <a:rect l="T9" t="T10" r="T11" b="T12"/>
                    <a:pathLst>
                      <a:path w="173" h="68">
                        <a:moveTo>
                          <a:pt x="172" y="0"/>
                        </a:moveTo>
                        <a:lnTo>
                          <a:pt x="0" y="67"/>
                        </a:lnTo>
                        <a:lnTo>
                          <a:pt x="172"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95" name="Freeform 260"/>
                  <p:cNvSpPr>
                    <a:spLocks/>
                  </p:cNvSpPr>
                  <p:nvPr/>
                </p:nvSpPr>
                <p:spPr bwMode="auto">
                  <a:xfrm>
                    <a:off x="4388" y="2055"/>
                    <a:ext cx="1" cy="157"/>
                  </a:xfrm>
                  <a:custGeom>
                    <a:avLst/>
                    <a:gdLst>
                      <a:gd name="T0" fmla="*/ 0 w 1"/>
                      <a:gd name="T1" fmla="*/ 0 h 157"/>
                      <a:gd name="T2" fmla="*/ 0 w 1"/>
                      <a:gd name="T3" fmla="*/ 156 h 157"/>
                      <a:gd name="T4" fmla="*/ 0 w 1"/>
                      <a:gd name="T5" fmla="*/ 0 h 157"/>
                      <a:gd name="T6" fmla="*/ 0 60000 65536"/>
                      <a:gd name="T7" fmla="*/ 0 60000 65536"/>
                      <a:gd name="T8" fmla="*/ 0 60000 65536"/>
                      <a:gd name="T9" fmla="*/ 0 w 1"/>
                      <a:gd name="T10" fmla="*/ 0 h 157"/>
                      <a:gd name="T11" fmla="*/ 1 w 1"/>
                      <a:gd name="T12" fmla="*/ 157 h 157"/>
                    </a:gdLst>
                    <a:ahLst/>
                    <a:cxnLst>
                      <a:cxn ang="T6">
                        <a:pos x="T0" y="T1"/>
                      </a:cxn>
                      <a:cxn ang="T7">
                        <a:pos x="T2" y="T3"/>
                      </a:cxn>
                      <a:cxn ang="T8">
                        <a:pos x="T4" y="T5"/>
                      </a:cxn>
                    </a:cxnLst>
                    <a:rect l="T9" t="T10" r="T11" b="T12"/>
                    <a:pathLst>
                      <a:path w="1" h="157">
                        <a:moveTo>
                          <a:pt x="0" y="0"/>
                        </a:moveTo>
                        <a:lnTo>
                          <a:pt x="0" y="156"/>
                        </a:lnTo>
                        <a:lnTo>
                          <a:pt x="0" y="0"/>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680297" name="Group 261"/>
              <p:cNvGrpSpPr>
                <a:grpSpLocks/>
              </p:cNvGrpSpPr>
              <p:nvPr/>
            </p:nvGrpSpPr>
            <p:grpSpPr bwMode="auto">
              <a:xfrm>
                <a:off x="4388" y="2094"/>
                <a:ext cx="95" cy="90"/>
                <a:chOff x="4388" y="2094"/>
                <a:chExt cx="95" cy="90"/>
              </a:xfrm>
            </p:grpSpPr>
            <p:grpSp>
              <p:nvGrpSpPr>
                <p:cNvPr id="680298" name="Group 262"/>
                <p:cNvGrpSpPr>
                  <a:grpSpLocks/>
                </p:cNvGrpSpPr>
                <p:nvPr/>
              </p:nvGrpSpPr>
              <p:grpSpPr bwMode="auto">
                <a:xfrm>
                  <a:off x="4388" y="2094"/>
                  <a:ext cx="95" cy="90"/>
                  <a:chOff x="4388" y="2094"/>
                  <a:chExt cx="95" cy="90"/>
                </a:xfrm>
              </p:grpSpPr>
              <p:grpSp>
                <p:nvGrpSpPr>
                  <p:cNvPr id="680299" name="Group 263"/>
                  <p:cNvGrpSpPr>
                    <a:grpSpLocks/>
                  </p:cNvGrpSpPr>
                  <p:nvPr/>
                </p:nvGrpSpPr>
                <p:grpSpPr bwMode="auto">
                  <a:xfrm>
                    <a:off x="4388" y="2094"/>
                    <a:ext cx="95" cy="90"/>
                    <a:chOff x="4388" y="2094"/>
                    <a:chExt cx="95" cy="90"/>
                  </a:xfrm>
                </p:grpSpPr>
                <p:sp>
                  <p:nvSpPr>
                    <p:cNvPr id="1279" name="Freeform 264"/>
                    <p:cNvSpPr>
                      <a:spLocks/>
                    </p:cNvSpPr>
                    <p:nvPr/>
                  </p:nvSpPr>
                  <p:spPr bwMode="auto">
                    <a:xfrm>
                      <a:off x="4388" y="2094"/>
                      <a:ext cx="95" cy="43"/>
                    </a:xfrm>
                    <a:custGeom>
                      <a:avLst/>
                      <a:gdLst>
                        <a:gd name="T0" fmla="*/ 94 w 95"/>
                        <a:gd name="T1" fmla="*/ 19 h 43"/>
                        <a:gd name="T2" fmla="*/ 35 w 95"/>
                        <a:gd name="T3" fmla="*/ 42 h 43"/>
                        <a:gd name="T4" fmla="*/ 0 w 95"/>
                        <a:gd name="T5" fmla="*/ 23 h 43"/>
                        <a:gd name="T6" fmla="*/ 59 w 95"/>
                        <a:gd name="T7" fmla="*/ 0 h 43"/>
                        <a:gd name="T8" fmla="*/ 94 w 95"/>
                        <a:gd name="T9" fmla="*/ 19 h 43"/>
                        <a:gd name="T10" fmla="*/ 0 60000 65536"/>
                        <a:gd name="T11" fmla="*/ 0 60000 65536"/>
                        <a:gd name="T12" fmla="*/ 0 60000 65536"/>
                        <a:gd name="T13" fmla="*/ 0 60000 65536"/>
                        <a:gd name="T14" fmla="*/ 0 60000 65536"/>
                        <a:gd name="T15" fmla="*/ 0 w 95"/>
                        <a:gd name="T16" fmla="*/ 0 h 43"/>
                        <a:gd name="T17" fmla="*/ 95 w 95"/>
                        <a:gd name="T18" fmla="*/ 43 h 43"/>
                      </a:gdLst>
                      <a:ahLst/>
                      <a:cxnLst>
                        <a:cxn ang="T10">
                          <a:pos x="T0" y="T1"/>
                        </a:cxn>
                        <a:cxn ang="T11">
                          <a:pos x="T2" y="T3"/>
                        </a:cxn>
                        <a:cxn ang="T12">
                          <a:pos x="T4" y="T5"/>
                        </a:cxn>
                        <a:cxn ang="T13">
                          <a:pos x="T6" y="T7"/>
                        </a:cxn>
                        <a:cxn ang="T14">
                          <a:pos x="T8" y="T9"/>
                        </a:cxn>
                      </a:cxnLst>
                      <a:rect l="T15" t="T16" r="T17" b="T18"/>
                      <a:pathLst>
                        <a:path w="95" h="43">
                          <a:moveTo>
                            <a:pt x="94" y="19"/>
                          </a:moveTo>
                          <a:lnTo>
                            <a:pt x="35" y="42"/>
                          </a:lnTo>
                          <a:lnTo>
                            <a:pt x="0" y="23"/>
                          </a:lnTo>
                          <a:lnTo>
                            <a:pt x="59" y="0"/>
                          </a:lnTo>
                          <a:lnTo>
                            <a:pt x="94" y="19"/>
                          </a:lnTo>
                        </a:path>
                      </a:pathLst>
                    </a:custGeom>
                    <a:solidFill>
                      <a:srgbClr val="5F5F5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80" name="Freeform 265"/>
                    <p:cNvSpPr>
                      <a:spLocks/>
                    </p:cNvSpPr>
                    <p:nvPr/>
                  </p:nvSpPr>
                  <p:spPr bwMode="auto">
                    <a:xfrm>
                      <a:off x="4447" y="2094"/>
                      <a:ext cx="36" cy="51"/>
                    </a:xfrm>
                    <a:custGeom>
                      <a:avLst/>
                      <a:gdLst>
                        <a:gd name="T0" fmla="*/ 0 w 36"/>
                        <a:gd name="T1" fmla="*/ 0 h 51"/>
                        <a:gd name="T2" fmla="*/ 0 w 36"/>
                        <a:gd name="T3" fmla="*/ 50 h 51"/>
                        <a:gd name="T4" fmla="*/ 35 w 36"/>
                        <a:gd name="T5" fmla="*/ 19 h 51"/>
                        <a:gd name="T6" fmla="*/ 0 w 36"/>
                        <a:gd name="T7" fmla="*/ 0 h 51"/>
                        <a:gd name="T8" fmla="*/ 0 60000 65536"/>
                        <a:gd name="T9" fmla="*/ 0 60000 65536"/>
                        <a:gd name="T10" fmla="*/ 0 60000 65536"/>
                        <a:gd name="T11" fmla="*/ 0 60000 65536"/>
                        <a:gd name="T12" fmla="*/ 0 w 36"/>
                        <a:gd name="T13" fmla="*/ 0 h 51"/>
                        <a:gd name="T14" fmla="*/ 36 w 36"/>
                        <a:gd name="T15" fmla="*/ 51 h 51"/>
                      </a:gdLst>
                      <a:ahLst/>
                      <a:cxnLst>
                        <a:cxn ang="T8">
                          <a:pos x="T0" y="T1"/>
                        </a:cxn>
                        <a:cxn ang="T9">
                          <a:pos x="T2" y="T3"/>
                        </a:cxn>
                        <a:cxn ang="T10">
                          <a:pos x="T4" y="T5"/>
                        </a:cxn>
                        <a:cxn ang="T11">
                          <a:pos x="T6" y="T7"/>
                        </a:cxn>
                      </a:cxnLst>
                      <a:rect l="T12" t="T13" r="T14" b="T15"/>
                      <a:pathLst>
                        <a:path w="36" h="51">
                          <a:moveTo>
                            <a:pt x="0" y="0"/>
                          </a:moveTo>
                          <a:lnTo>
                            <a:pt x="0" y="50"/>
                          </a:lnTo>
                          <a:lnTo>
                            <a:pt x="35" y="19"/>
                          </a:lnTo>
                          <a:lnTo>
                            <a:pt x="0" y="0"/>
                          </a:lnTo>
                        </a:path>
                      </a:pathLst>
                    </a:custGeom>
                    <a:solidFill>
                      <a:srgbClr val="3F3F3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81" name="Freeform 266"/>
                    <p:cNvSpPr>
                      <a:spLocks/>
                    </p:cNvSpPr>
                    <p:nvPr/>
                  </p:nvSpPr>
                  <p:spPr bwMode="auto">
                    <a:xfrm>
                      <a:off x="4396" y="2094"/>
                      <a:ext cx="52" cy="67"/>
                    </a:xfrm>
                    <a:custGeom>
                      <a:avLst/>
                      <a:gdLst>
                        <a:gd name="T0" fmla="*/ 51 w 52"/>
                        <a:gd name="T1" fmla="*/ 0 h 67"/>
                        <a:gd name="T2" fmla="*/ 0 w 52"/>
                        <a:gd name="T3" fmla="*/ 19 h 67"/>
                        <a:gd name="T4" fmla="*/ 0 w 52"/>
                        <a:gd name="T5" fmla="*/ 66 h 67"/>
                        <a:gd name="T6" fmla="*/ 51 w 52"/>
                        <a:gd name="T7" fmla="*/ 46 h 67"/>
                        <a:gd name="T8" fmla="*/ 51 w 52"/>
                        <a:gd name="T9" fmla="*/ 0 h 67"/>
                        <a:gd name="T10" fmla="*/ 0 60000 65536"/>
                        <a:gd name="T11" fmla="*/ 0 60000 65536"/>
                        <a:gd name="T12" fmla="*/ 0 60000 65536"/>
                        <a:gd name="T13" fmla="*/ 0 60000 65536"/>
                        <a:gd name="T14" fmla="*/ 0 60000 65536"/>
                        <a:gd name="T15" fmla="*/ 0 w 52"/>
                        <a:gd name="T16" fmla="*/ 0 h 67"/>
                        <a:gd name="T17" fmla="*/ 52 w 52"/>
                        <a:gd name="T18" fmla="*/ 67 h 67"/>
                      </a:gdLst>
                      <a:ahLst/>
                      <a:cxnLst>
                        <a:cxn ang="T10">
                          <a:pos x="T0" y="T1"/>
                        </a:cxn>
                        <a:cxn ang="T11">
                          <a:pos x="T2" y="T3"/>
                        </a:cxn>
                        <a:cxn ang="T12">
                          <a:pos x="T4" y="T5"/>
                        </a:cxn>
                        <a:cxn ang="T13">
                          <a:pos x="T6" y="T7"/>
                        </a:cxn>
                        <a:cxn ang="T14">
                          <a:pos x="T8" y="T9"/>
                        </a:cxn>
                      </a:cxnLst>
                      <a:rect l="T15" t="T16" r="T17" b="T18"/>
                      <a:pathLst>
                        <a:path w="52" h="67">
                          <a:moveTo>
                            <a:pt x="51" y="0"/>
                          </a:moveTo>
                          <a:lnTo>
                            <a:pt x="0" y="19"/>
                          </a:lnTo>
                          <a:lnTo>
                            <a:pt x="0" y="66"/>
                          </a:lnTo>
                          <a:lnTo>
                            <a:pt x="51" y="46"/>
                          </a:lnTo>
                          <a:lnTo>
                            <a:pt x="51" y="0"/>
                          </a:lnTo>
                        </a:path>
                      </a:pathLst>
                    </a:custGeom>
                    <a:solidFill>
                      <a:srgbClr val="BF7F3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82" name="Freeform 267"/>
                    <p:cNvSpPr>
                      <a:spLocks/>
                    </p:cNvSpPr>
                    <p:nvPr/>
                  </p:nvSpPr>
                  <p:spPr bwMode="auto">
                    <a:xfrm>
                      <a:off x="4404" y="2097"/>
                      <a:ext cx="48" cy="68"/>
                    </a:xfrm>
                    <a:custGeom>
                      <a:avLst/>
                      <a:gdLst>
                        <a:gd name="T0" fmla="*/ 47 w 48"/>
                        <a:gd name="T1" fmla="*/ 0 h 68"/>
                        <a:gd name="T2" fmla="*/ 0 w 48"/>
                        <a:gd name="T3" fmla="*/ 20 h 68"/>
                        <a:gd name="T4" fmla="*/ 0 w 48"/>
                        <a:gd name="T5" fmla="*/ 67 h 68"/>
                        <a:gd name="T6" fmla="*/ 47 w 48"/>
                        <a:gd name="T7" fmla="*/ 47 h 68"/>
                        <a:gd name="T8" fmla="*/ 47 w 48"/>
                        <a:gd name="T9" fmla="*/ 0 h 68"/>
                        <a:gd name="T10" fmla="*/ 0 60000 65536"/>
                        <a:gd name="T11" fmla="*/ 0 60000 65536"/>
                        <a:gd name="T12" fmla="*/ 0 60000 65536"/>
                        <a:gd name="T13" fmla="*/ 0 60000 65536"/>
                        <a:gd name="T14" fmla="*/ 0 60000 65536"/>
                        <a:gd name="T15" fmla="*/ 0 w 48"/>
                        <a:gd name="T16" fmla="*/ 0 h 68"/>
                        <a:gd name="T17" fmla="*/ 48 w 48"/>
                        <a:gd name="T18" fmla="*/ 68 h 68"/>
                      </a:gdLst>
                      <a:ahLst/>
                      <a:cxnLst>
                        <a:cxn ang="T10">
                          <a:pos x="T0" y="T1"/>
                        </a:cxn>
                        <a:cxn ang="T11">
                          <a:pos x="T2" y="T3"/>
                        </a:cxn>
                        <a:cxn ang="T12">
                          <a:pos x="T4" y="T5"/>
                        </a:cxn>
                        <a:cxn ang="T13">
                          <a:pos x="T6" y="T7"/>
                        </a:cxn>
                        <a:cxn ang="T14">
                          <a:pos x="T8" y="T9"/>
                        </a:cxn>
                      </a:cxnLst>
                      <a:rect l="T15" t="T16" r="T17" b="T18"/>
                      <a:pathLst>
                        <a:path w="48" h="68">
                          <a:moveTo>
                            <a:pt x="47" y="0"/>
                          </a:moveTo>
                          <a:lnTo>
                            <a:pt x="0" y="20"/>
                          </a:lnTo>
                          <a:lnTo>
                            <a:pt x="0" y="67"/>
                          </a:lnTo>
                          <a:lnTo>
                            <a:pt x="47" y="47"/>
                          </a:lnTo>
                          <a:lnTo>
                            <a:pt x="47" y="0"/>
                          </a:lnTo>
                        </a:path>
                      </a:pathLst>
                    </a:custGeom>
                    <a:solidFill>
                      <a:srgbClr val="FF9F1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83" name="Freeform 268"/>
                    <p:cNvSpPr>
                      <a:spLocks/>
                    </p:cNvSpPr>
                    <p:nvPr/>
                  </p:nvSpPr>
                  <p:spPr bwMode="auto">
                    <a:xfrm>
                      <a:off x="4400" y="2101"/>
                      <a:ext cx="60" cy="72"/>
                    </a:xfrm>
                    <a:custGeom>
                      <a:avLst/>
                      <a:gdLst>
                        <a:gd name="T0" fmla="*/ 59 w 60"/>
                        <a:gd name="T1" fmla="*/ 0 h 72"/>
                        <a:gd name="T2" fmla="*/ 0 w 60"/>
                        <a:gd name="T3" fmla="*/ 24 h 72"/>
                        <a:gd name="T4" fmla="*/ 0 w 60"/>
                        <a:gd name="T5" fmla="*/ 71 h 72"/>
                        <a:gd name="T6" fmla="*/ 59 w 60"/>
                        <a:gd name="T7" fmla="*/ 47 h 72"/>
                        <a:gd name="T8" fmla="*/ 59 w 60"/>
                        <a:gd name="T9" fmla="*/ 0 h 72"/>
                        <a:gd name="T10" fmla="*/ 0 60000 65536"/>
                        <a:gd name="T11" fmla="*/ 0 60000 65536"/>
                        <a:gd name="T12" fmla="*/ 0 60000 65536"/>
                        <a:gd name="T13" fmla="*/ 0 60000 65536"/>
                        <a:gd name="T14" fmla="*/ 0 60000 65536"/>
                        <a:gd name="T15" fmla="*/ 0 w 60"/>
                        <a:gd name="T16" fmla="*/ 0 h 72"/>
                        <a:gd name="T17" fmla="*/ 60 w 60"/>
                        <a:gd name="T18" fmla="*/ 72 h 72"/>
                      </a:gdLst>
                      <a:ahLst/>
                      <a:cxnLst>
                        <a:cxn ang="T10">
                          <a:pos x="T0" y="T1"/>
                        </a:cxn>
                        <a:cxn ang="T11">
                          <a:pos x="T2" y="T3"/>
                        </a:cxn>
                        <a:cxn ang="T12">
                          <a:pos x="T4" y="T5"/>
                        </a:cxn>
                        <a:cxn ang="T13">
                          <a:pos x="T6" y="T7"/>
                        </a:cxn>
                        <a:cxn ang="T14">
                          <a:pos x="T8" y="T9"/>
                        </a:cxn>
                      </a:cxnLst>
                      <a:rect l="T15" t="T16" r="T17" b="T18"/>
                      <a:pathLst>
                        <a:path w="60" h="72">
                          <a:moveTo>
                            <a:pt x="59" y="0"/>
                          </a:moveTo>
                          <a:lnTo>
                            <a:pt x="0" y="24"/>
                          </a:lnTo>
                          <a:lnTo>
                            <a:pt x="0" y="71"/>
                          </a:lnTo>
                          <a:lnTo>
                            <a:pt x="59" y="47"/>
                          </a:lnTo>
                          <a:lnTo>
                            <a:pt x="59" y="0"/>
                          </a:lnTo>
                        </a:path>
                      </a:pathLst>
                    </a:custGeom>
                    <a:solidFill>
                      <a:srgbClr val="3F5F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84" name="Freeform 269"/>
                    <p:cNvSpPr>
                      <a:spLocks/>
                    </p:cNvSpPr>
                    <p:nvPr/>
                  </p:nvSpPr>
                  <p:spPr bwMode="auto">
                    <a:xfrm>
                      <a:off x="4416" y="2105"/>
                      <a:ext cx="47" cy="68"/>
                    </a:xfrm>
                    <a:custGeom>
                      <a:avLst/>
                      <a:gdLst>
                        <a:gd name="T0" fmla="*/ 46 w 47"/>
                        <a:gd name="T1" fmla="*/ 0 h 68"/>
                        <a:gd name="T2" fmla="*/ 0 w 47"/>
                        <a:gd name="T3" fmla="*/ 20 h 68"/>
                        <a:gd name="T4" fmla="*/ 0 w 47"/>
                        <a:gd name="T5" fmla="*/ 67 h 68"/>
                        <a:gd name="T6" fmla="*/ 46 w 47"/>
                        <a:gd name="T7" fmla="*/ 47 h 68"/>
                        <a:gd name="T8" fmla="*/ 46 w 47"/>
                        <a:gd name="T9" fmla="*/ 0 h 68"/>
                        <a:gd name="T10" fmla="*/ 0 60000 65536"/>
                        <a:gd name="T11" fmla="*/ 0 60000 65536"/>
                        <a:gd name="T12" fmla="*/ 0 60000 65536"/>
                        <a:gd name="T13" fmla="*/ 0 60000 65536"/>
                        <a:gd name="T14" fmla="*/ 0 60000 65536"/>
                        <a:gd name="T15" fmla="*/ 0 w 47"/>
                        <a:gd name="T16" fmla="*/ 0 h 68"/>
                        <a:gd name="T17" fmla="*/ 47 w 47"/>
                        <a:gd name="T18" fmla="*/ 68 h 68"/>
                      </a:gdLst>
                      <a:ahLst/>
                      <a:cxnLst>
                        <a:cxn ang="T10">
                          <a:pos x="T0" y="T1"/>
                        </a:cxn>
                        <a:cxn ang="T11">
                          <a:pos x="T2" y="T3"/>
                        </a:cxn>
                        <a:cxn ang="T12">
                          <a:pos x="T4" y="T5"/>
                        </a:cxn>
                        <a:cxn ang="T13">
                          <a:pos x="T6" y="T7"/>
                        </a:cxn>
                        <a:cxn ang="T14">
                          <a:pos x="T8" y="T9"/>
                        </a:cxn>
                      </a:cxnLst>
                      <a:rect l="T15" t="T16" r="T17" b="T18"/>
                      <a:pathLst>
                        <a:path w="47" h="68">
                          <a:moveTo>
                            <a:pt x="46" y="0"/>
                          </a:moveTo>
                          <a:lnTo>
                            <a:pt x="0" y="20"/>
                          </a:lnTo>
                          <a:lnTo>
                            <a:pt x="0" y="67"/>
                          </a:lnTo>
                          <a:lnTo>
                            <a:pt x="46" y="47"/>
                          </a:lnTo>
                          <a:lnTo>
                            <a:pt x="46" y="0"/>
                          </a:lnTo>
                        </a:path>
                      </a:pathLst>
                    </a:custGeom>
                    <a:solidFill>
                      <a:srgbClr val="FFBF1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85" name="Freeform 270"/>
                    <p:cNvSpPr>
                      <a:spLocks/>
                    </p:cNvSpPr>
                    <p:nvPr/>
                  </p:nvSpPr>
                  <p:spPr bwMode="auto">
                    <a:xfrm>
                      <a:off x="4423" y="2109"/>
                      <a:ext cx="48" cy="68"/>
                    </a:xfrm>
                    <a:custGeom>
                      <a:avLst/>
                      <a:gdLst>
                        <a:gd name="T0" fmla="*/ 47 w 48"/>
                        <a:gd name="T1" fmla="*/ 0 h 68"/>
                        <a:gd name="T2" fmla="*/ 0 w 48"/>
                        <a:gd name="T3" fmla="*/ 20 h 68"/>
                        <a:gd name="T4" fmla="*/ 0 w 48"/>
                        <a:gd name="T5" fmla="*/ 67 h 68"/>
                        <a:gd name="T6" fmla="*/ 47 w 48"/>
                        <a:gd name="T7" fmla="*/ 47 h 68"/>
                        <a:gd name="T8" fmla="*/ 47 w 48"/>
                        <a:gd name="T9" fmla="*/ 0 h 68"/>
                        <a:gd name="T10" fmla="*/ 0 60000 65536"/>
                        <a:gd name="T11" fmla="*/ 0 60000 65536"/>
                        <a:gd name="T12" fmla="*/ 0 60000 65536"/>
                        <a:gd name="T13" fmla="*/ 0 60000 65536"/>
                        <a:gd name="T14" fmla="*/ 0 60000 65536"/>
                        <a:gd name="T15" fmla="*/ 0 w 48"/>
                        <a:gd name="T16" fmla="*/ 0 h 68"/>
                        <a:gd name="T17" fmla="*/ 48 w 48"/>
                        <a:gd name="T18" fmla="*/ 68 h 68"/>
                      </a:gdLst>
                      <a:ahLst/>
                      <a:cxnLst>
                        <a:cxn ang="T10">
                          <a:pos x="T0" y="T1"/>
                        </a:cxn>
                        <a:cxn ang="T11">
                          <a:pos x="T2" y="T3"/>
                        </a:cxn>
                        <a:cxn ang="T12">
                          <a:pos x="T4" y="T5"/>
                        </a:cxn>
                        <a:cxn ang="T13">
                          <a:pos x="T6" y="T7"/>
                        </a:cxn>
                        <a:cxn ang="T14">
                          <a:pos x="T8" y="T9"/>
                        </a:cxn>
                      </a:cxnLst>
                      <a:rect l="T15" t="T16" r="T17" b="T18"/>
                      <a:pathLst>
                        <a:path w="48" h="68">
                          <a:moveTo>
                            <a:pt x="47" y="0"/>
                          </a:moveTo>
                          <a:lnTo>
                            <a:pt x="0" y="20"/>
                          </a:lnTo>
                          <a:lnTo>
                            <a:pt x="0" y="67"/>
                          </a:lnTo>
                          <a:lnTo>
                            <a:pt x="47" y="47"/>
                          </a:lnTo>
                          <a:lnTo>
                            <a:pt x="47" y="0"/>
                          </a:lnTo>
                        </a:path>
                      </a:pathLst>
                    </a:custGeom>
                    <a:solidFill>
                      <a:srgbClr val="FFBF5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86" name="Freeform 271"/>
                    <p:cNvSpPr>
                      <a:spLocks/>
                    </p:cNvSpPr>
                    <p:nvPr/>
                  </p:nvSpPr>
                  <p:spPr bwMode="auto">
                    <a:xfrm>
                      <a:off x="4388" y="2117"/>
                      <a:ext cx="36" cy="67"/>
                    </a:xfrm>
                    <a:custGeom>
                      <a:avLst/>
                      <a:gdLst>
                        <a:gd name="T0" fmla="*/ 0 w 36"/>
                        <a:gd name="T1" fmla="*/ 0 h 67"/>
                        <a:gd name="T2" fmla="*/ 35 w 36"/>
                        <a:gd name="T3" fmla="*/ 19 h 67"/>
                        <a:gd name="T4" fmla="*/ 35 w 36"/>
                        <a:gd name="T5" fmla="*/ 66 h 67"/>
                        <a:gd name="T6" fmla="*/ 0 w 36"/>
                        <a:gd name="T7" fmla="*/ 47 h 67"/>
                        <a:gd name="T8" fmla="*/ 0 w 36"/>
                        <a:gd name="T9" fmla="*/ 0 h 67"/>
                        <a:gd name="T10" fmla="*/ 0 60000 65536"/>
                        <a:gd name="T11" fmla="*/ 0 60000 65536"/>
                        <a:gd name="T12" fmla="*/ 0 60000 65536"/>
                        <a:gd name="T13" fmla="*/ 0 60000 65536"/>
                        <a:gd name="T14" fmla="*/ 0 60000 65536"/>
                        <a:gd name="T15" fmla="*/ 0 w 36"/>
                        <a:gd name="T16" fmla="*/ 0 h 67"/>
                        <a:gd name="T17" fmla="*/ 36 w 36"/>
                        <a:gd name="T18" fmla="*/ 67 h 67"/>
                      </a:gdLst>
                      <a:ahLst/>
                      <a:cxnLst>
                        <a:cxn ang="T10">
                          <a:pos x="T0" y="T1"/>
                        </a:cxn>
                        <a:cxn ang="T11">
                          <a:pos x="T2" y="T3"/>
                        </a:cxn>
                        <a:cxn ang="T12">
                          <a:pos x="T4" y="T5"/>
                        </a:cxn>
                        <a:cxn ang="T13">
                          <a:pos x="T6" y="T7"/>
                        </a:cxn>
                        <a:cxn ang="T14">
                          <a:pos x="T8" y="T9"/>
                        </a:cxn>
                      </a:cxnLst>
                      <a:rect l="T15" t="T16" r="T17" b="T18"/>
                      <a:pathLst>
                        <a:path w="36" h="67">
                          <a:moveTo>
                            <a:pt x="0" y="0"/>
                          </a:moveTo>
                          <a:lnTo>
                            <a:pt x="35" y="19"/>
                          </a:lnTo>
                          <a:lnTo>
                            <a:pt x="35" y="66"/>
                          </a:lnTo>
                          <a:lnTo>
                            <a:pt x="0" y="47"/>
                          </a:lnTo>
                          <a:lnTo>
                            <a:pt x="0" y="0"/>
                          </a:lnTo>
                        </a:path>
                      </a:pathLst>
                    </a:custGeom>
                    <a:solidFill>
                      <a:srgbClr val="80808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87" name="Freeform 272"/>
                    <p:cNvSpPr>
                      <a:spLocks/>
                    </p:cNvSpPr>
                    <p:nvPr/>
                  </p:nvSpPr>
                  <p:spPr bwMode="auto">
                    <a:xfrm>
                      <a:off x="4423" y="2113"/>
                      <a:ext cx="56" cy="67"/>
                    </a:xfrm>
                    <a:custGeom>
                      <a:avLst/>
                      <a:gdLst>
                        <a:gd name="T0" fmla="*/ 55 w 56"/>
                        <a:gd name="T1" fmla="*/ 0 h 67"/>
                        <a:gd name="T2" fmla="*/ 0 w 56"/>
                        <a:gd name="T3" fmla="*/ 23 h 67"/>
                        <a:gd name="T4" fmla="*/ 0 w 56"/>
                        <a:gd name="T5" fmla="*/ 66 h 67"/>
                        <a:gd name="T6" fmla="*/ 55 w 56"/>
                        <a:gd name="T7" fmla="*/ 43 h 67"/>
                        <a:gd name="T8" fmla="*/ 55 w 56"/>
                        <a:gd name="T9" fmla="*/ 0 h 67"/>
                        <a:gd name="T10" fmla="*/ 0 60000 65536"/>
                        <a:gd name="T11" fmla="*/ 0 60000 65536"/>
                        <a:gd name="T12" fmla="*/ 0 60000 65536"/>
                        <a:gd name="T13" fmla="*/ 0 60000 65536"/>
                        <a:gd name="T14" fmla="*/ 0 60000 65536"/>
                        <a:gd name="T15" fmla="*/ 0 w 56"/>
                        <a:gd name="T16" fmla="*/ 0 h 67"/>
                        <a:gd name="T17" fmla="*/ 56 w 56"/>
                        <a:gd name="T18" fmla="*/ 67 h 67"/>
                      </a:gdLst>
                      <a:ahLst/>
                      <a:cxnLst>
                        <a:cxn ang="T10">
                          <a:pos x="T0" y="T1"/>
                        </a:cxn>
                        <a:cxn ang="T11">
                          <a:pos x="T2" y="T3"/>
                        </a:cxn>
                        <a:cxn ang="T12">
                          <a:pos x="T4" y="T5"/>
                        </a:cxn>
                        <a:cxn ang="T13">
                          <a:pos x="T6" y="T7"/>
                        </a:cxn>
                        <a:cxn ang="T14">
                          <a:pos x="T8" y="T9"/>
                        </a:cxn>
                      </a:cxnLst>
                      <a:rect l="T15" t="T16" r="T17" b="T18"/>
                      <a:pathLst>
                        <a:path w="56" h="67">
                          <a:moveTo>
                            <a:pt x="55" y="0"/>
                          </a:moveTo>
                          <a:lnTo>
                            <a:pt x="0" y="23"/>
                          </a:lnTo>
                          <a:lnTo>
                            <a:pt x="0" y="66"/>
                          </a:lnTo>
                          <a:lnTo>
                            <a:pt x="55" y="43"/>
                          </a:lnTo>
                          <a:lnTo>
                            <a:pt x="55" y="0"/>
                          </a:lnTo>
                        </a:path>
                      </a:pathLst>
                    </a:custGeom>
                    <a:solidFill>
                      <a:srgbClr val="C0C0C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276" name="Freeform 273"/>
                  <p:cNvSpPr>
                    <a:spLocks/>
                  </p:cNvSpPr>
                  <p:nvPr/>
                </p:nvSpPr>
                <p:spPr bwMode="auto">
                  <a:xfrm>
                    <a:off x="4451" y="2097"/>
                    <a:ext cx="5" cy="5"/>
                  </a:xfrm>
                  <a:custGeom>
                    <a:avLst/>
                    <a:gdLst>
                      <a:gd name="T0" fmla="*/ 0 w 5"/>
                      <a:gd name="T1" fmla="*/ 0 h 5"/>
                      <a:gd name="T2" fmla="*/ 4 w 5"/>
                      <a:gd name="T3" fmla="*/ 0 h 5"/>
                      <a:gd name="T4" fmla="*/ 4 w 5"/>
                      <a:gd name="T5" fmla="*/ 4 h 5"/>
                      <a:gd name="T6" fmla="*/ 0 w 5"/>
                      <a:gd name="T7" fmla="*/ 4 h 5"/>
                      <a:gd name="T8" fmla="*/ 0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0"/>
                        </a:moveTo>
                        <a:lnTo>
                          <a:pt x="4" y="0"/>
                        </a:lnTo>
                        <a:lnTo>
                          <a:pt x="4" y="4"/>
                        </a:lnTo>
                        <a:lnTo>
                          <a:pt x="0" y="4"/>
                        </a:lnTo>
                        <a:lnTo>
                          <a:pt x="0" y="0"/>
                        </a:lnTo>
                      </a:path>
                    </a:pathLst>
                  </a:custGeom>
                  <a:solidFill>
                    <a:srgbClr val="FFFFF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77" name="Freeform 274"/>
                  <p:cNvSpPr>
                    <a:spLocks/>
                  </p:cNvSpPr>
                  <p:nvPr/>
                </p:nvSpPr>
                <p:spPr bwMode="auto">
                  <a:xfrm>
                    <a:off x="4451" y="2097"/>
                    <a:ext cx="5" cy="5"/>
                  </a:xfrm>
                  <a:custGeom>
                    <a:avLst/>
                    <a:gdLst>
                      <a:gd name="T0" fmla="*/ 0 w 5"/>
                      <a:gd name="T1" fmla="*/ 4 h 5"/>
                      <a:gd name="T2" fmla="*/ 4 w 5"/>
                      <a:gd name="T3" fmla="*/ 0 h 5"/>
                      <a:gd name="T4" fmla="*/ 0 w 5"/>
                      <a:gd name="T5" fmla="*/ 4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4"/>
                        </a:moveTo>
                        <a:lnTo>
                          <a:pt x="4" y="0"/>
                        </a:lnTo>
                        <a:lnTo>
                          <a:pt x="0" y="4"/>
                        </a:lnTo>
                      </a:path>
                    </a:pathLst>
                  </a:custGeom>
                  <a:solidFill>
                    <a:srgbClr val="0000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78" name="Freeform 275"/>
                  <p:cNvSpPr>
                    <a:spLocks/>
                  </p:cNvSpPr>
                  <p:nvPr/>
                </p:nvSpPr>
                <p:spPr bwMode="auto">
                  <a:xfrm>
                    <a:off x="4451" y="2097"/>
                    <a:ext cx="5" cy="5"/>
                  </a:xfrm>
                  <a:custGeom>
                    <a:avLst/>
                    <a:gdLst>
                      <a:gd name="T0" fmla="*/ 0 w 5"/>
                      <a:gd name="T1" fmla="*/ 4 h 5"/>
                      <a:gd name="T2" fmla="*/ 4 w 5"/>
                      <a:gd name="T3" fmla="*/ 0 h 5"/>
                      <a:gd name="T4" fmla="*/ 0 w 5"/>
                      <a:gd name="T5" fmla="*/ 4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4"/>
                        </a:moveTo>
                        <a:lnTo>
                          <a:pt x="4" y="0"/>
                        </a:lnTo>
                        <a:lnTo>
                          <a:pt x="0" y="4"/>
                        </a:lnTo>
                      </a:path>
                    </a:pathLst>
                  </a:custGeom>
                  <a:solidFill>
                    <a:srgbClr val="0000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274" name="Freeform 276"/>
                <p:cNvSpPr>
                  <a:spLocks/>
                </p:cNvSpPr>
                <p:nvPr/>
              </p:nvSpPr>
              <p:spPr bwMode="auto">
                <a:xfrm>
                  <a:off x="4447" y="2133"/>
                  <a:ext cx="16" cy="12"/>
                </a:xfrm>
                <a:custGeom>
                  <a:avLst/>
                  <a:gdLst>
                    <a:gd name="T0" fmla="*/ 15 w 16"/>
                    <a:gd name="T1" fmla="*/ 0 h 12"/>
                    <a:gd name="T2" fmla="*/ 0 w 16"/>
                    <a:gd name="T3" fmla="*/ 7 h 12"/>
                    <a:gd name="T4" fmla="*/ 0 w 16"/>
                    <a:gd name="T5" fmla="*/ 11 h 12"/>
                    <a:gd name="T6" fmla="*/ 15 w 16"/>
                    <a:gd name="T7" fmla="*/ 7 h 12"/>
                    <a:gd name="T8" fmla="*/ 15 w 16"/>
                    <a:gd name="T9" fmla="*/ 0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15" y="0"/>
                      </a:moveTo>
                      <a:lnTo>
                        <a:pt x="0" y="7"/>
                      </a:lnTo>
                      <a:lnTo>
                        <a:pt x="0" y="11"/>
                      </a:lnTo>
                      <a:lnTo>
                        <a:pt x="15" y="7"/>
                      </a:lnTo>
                      <a:lnTo>
                        <a:pt x="15" y="0"/>
                      </a:lnTo>
                    </a:path>
                  </a:pathLst>
                </a:custGeom>
                <a:solidFill>
                  <a:srgbClr val="80808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sp>
          <p:nvSpPr>
            <p:cNvPr id="1256" name="Freeform 277"/>
            <p:cNvSpPr>
              <a:spLocks/>
            </p:cNvSpPr>
            <p:nvPr/>
          </p:nvSpPr>
          <p:spPr bwMode="auto">
            <a:xfrm>
              <a:off x="4759" y="1930"/>
              <a:ext cx="235" cy="63"/>
            </a:xfrm>
            <a:custGeom>
              <a:avLst/>
              <a:gdLst>
                <a:gd name="T0" fmla="*/ 0 w 235"/>
                <a:gd name="T1" fmla="*/ 0 h 63"/>
                <a:gd name="T2" fmla="*/ 0 w 235"/>
                <a:gd name="T3" fmla="*/ 50 h 63"/>
                <a:gd name="T4" fmla="*/ 234 w 235"/>
                <a:gd name="T5" fmla="*/ 62 h 63"/>
                <a:gd name="T6" fmla="*/ 234 w 235"/>
                <a:gd name="T7" fmla="*/ 11 h 63"/>
                <a:gd name="T8" fmla="*/ 0 w 235"/>
                <a:gd name="T9" fmla="*/ 0 h 63"/>
                <a:gd name="T10" fmla="*/ 0 60000 65536"/>
                <a:gd name="T11" fmla="*/ 0 60000 65536"/>
                <a:gd name="T12" fmla="*/ 0 60000 65536"/>
                <a:gd name="T13" fmla="*/ 0 60000 65536"/>
                <a:gd name="T14" fmla="*/ 0 60000 65536"/>
                <a:gd name="T15" fmla="*/ 0 w 235"/>
                <a:gd name="T16" fmla="*/ 0 h 63"/>
                <a:gd name="T17" fmla="*/ 235 w 235"/>
                <a:gd name="T18" fmla="*/ 63 h 63"/>
              </a:gdLst>
              <a:ahLst/>
              <a:cxnLst>
                <a:cxn ang="T10">
                  <a:pos x="T0" y="T1"/>
                </a:cxn>
                <a:cxn ang="T11">
                  <a:pos x="T2" y="T3"/>
                </a:cxn>
                <a:cxn ang="T12">
                  <a:pos x="T4" y="T5"/>
                </a:cxn>
                <a:cxn ang="T13">
                  <a:pos x="T6" y="T7"/>
                </a:cxn>
                <a:cxn ang="T14">
                  <a:pos x="T8" y="T9"/>
                </a:cxn>
              </a:cxnLst>
              <a:rect l="T15" t="T16" r="T17" b="T18"/>
              <a:pathLst>
                <a:path w="235" h="63">
                  <a:moveTo>
                    <a:pt x="0" y="0"/>
                  </a:moveTo>
                  <a:lnTo>
                    <a:pt x="0" y="50"/>
                  </a:lnTo>
                  <a:lnTo>
                    <a:pt x="234" y="62"/>
                  </a:lnTo>
                  <a:lnTo>
                    <a:pt x="234" y="11"/>
                  </a:lnTo>
                  <a:lnTo>
                    <a:pt x="0" y="0"/>
                  </a:lnTo>
                </a:path>
              </a:pathLst>
            </a:custGeom>
            <a:solidFill>
              <a:srgbClr val="FF5F7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57" name="AutoShape 278"/>
            <p:cNvSpPr>
              <a:spLocks noChangeArrowheads="1"/>
            </p:cNvSpPr>
            <p:nvPr/>
          </p:nvSpPr>
          <p:spPr bwMode="auto">
            <a:xfrm>
              <a:off x="4985" y="1941"/>
              <a:ext cx="7" cy="39"/>
            </a:xfrm>
            <a:prstGeom prst="roundRect">
              <a:avLst>
                <a:gd name="adj" fmla="val 16667"/>
              </a:avLst>
            </a:prstGeom>
            <a:solidFill>
              <a:srgbClr val="FF9FB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58" name="Freeform 279"/>
            <p:cNvSpPr>
              <a:spLocks/>
            </p:cNvSpPr>
            <p:nvPr/>
          </p:nvSpPr>
          <p:spPr bwMode="auto">
            <a:xfrm>
              <a:off x="4989" y="1937"/>
              <a:ext cx="12" cy="52"/>
            </a:xfrm>
            <a:custGeom>
              <a:avLst/>
              <a:gdLst>
                <a:gd name="T0" fmla="*/ 0 w 12"/>
                <a:gd name="T1" fmla="*/ 0 h 52"/>
                <a:gd name="T2" fmla="*/ 11 w 12"/>
                <a:gd name="T3" fmla="*/ 0 h 52"/>
                <a:gd name="T4" fmla="*/ 11 w 12"/>
                <a:gd name="T5" fmla="*/ 51 h 52"/>
                <a:gd name="T6" fmla="*/ 0 w 12"/>
                <a:gd name="T7" fmla="*/ 51 h 52"/>
                <a:gd name="T8" fmla="*/ 0 w 12"/>
                <a:gd name="T9" fmla="*/ 0 h 52"/>
                <a:gd name="T10" fmla="*/ 0 60000 65536"/>
                <a:gd name="T11" fmla="*/ 0 60000 65536"/>
                <a:gd name="T12" fmla="*/ 0 60000 65536"/>
                <a:gd name="T13" fmla="*/ 0 60000 65536"/>
                <a:gd name="T14" fmla="*/ 0 60000 65536"/>
                <a:gd name="T15" fmla="*/ 0 w 12"/>
                <a:gd name="T16" fmla="*/ 0 h 52"/>
                <a:gd name="T17" fmla="*/ 12 w 12"/>
                <a:gd name="T18" fmla="*/ 52 h 52"/>
              </a:gdLst>
              <a:ahLst/>
              <a:cxnLst>
                <a:cxn ang="T10">
                  <a:pos x="T0" y="T1"/>
                </a:cxn>
                <a:cxn ang="T11">
                  <a:pos x="T2" y="T3"/>
                </a:cxn>
                <a:cxn ang="T12">
                  <a:pos x="T4" y="T5"/>
                </a:cxn>
                <a:cxn ang="T13">
                  <a:pos x="T6" y="T7"/>
                </a:cxn>
                <a:cxn ang="T14">
                  <a:pos x="T8" y="T9"/>
                </a:cxn>
              </a:cxnLst>
              <a:rect l="T15" t="T16" r="T17" b="T18"/>
              <a:pathLst>
                <a:path w="12" h="52">
                  <a:moveTo>
                    <a:pt x="0" y="0"/>
                  </a:moveTo>
                  <a:lnTo>
                    <a:pt x="11" y="0"/>
                  </a:lnTo>
                  <a:lnTo>
                    <a:pt x="11" y="51"/>
                  </a:lnTo>
                  <a:lnTo>
                    <a:pt x="0" y="51"/>
                  </a:lnTo>
                  <a:lnTo>
                    <a:pt x="0" y="0"/>
                  </a:lnTo>
                </a:path>
              </a:pathLst>
            </a:custGeom>
            <a:solidFill>
              <a:srgbClr val="FF9FB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59" name="Freeform 280"/>
            <p:cNvSpPr>
              <a:spLocks/>
            </p:cNvSpPr>
            <p:nvPr/>
          </p:nvSpPr>
          <p:spPr bwMode="auto">
            <a:xfrm>
              <a:off x="4743" y="1918"/>
              <a:ext cx="254" cy="20"/>
            </a:xfrm>
            <a:custGeom>
              <a:avLst/>
              <a:gdLst>
                <a:gd name="T0" fmla="*/ 0 w 254"/>
                <a:gd name="T1" fmla="*/ 0 h 20"/>
                <a:gd name="T2" fmla="*/ 16 w 254"/>
                <a:gd name="T3" fmla="*/ 8 h 20"/>
                <a:gd name="T4" fmla="*/ 242 w 254"/>
                <a:gd name="T5" fmla="*/ 19 h 20"/>
                <a:gd name="T6" fmla="*/ 253 w 254"/>
                <a:gd name="T7" fmla="*/ 16 h 20"/>
                <a:gd name="T8" fmla="*/ 0 w 254"/>
                <a:gd name="T9" fmla="*/ 0 h 20"/>
                <a:gd name="T10" fmla="*/ 0 60000 65536"/>
                <a:gd name="T11" fmla="*/ 0 60000 65536"/>
                <a:gd name="T12" fmla="*/ 0 60000 65536"/>
                <a:gd name="T13" fmla="*/ 0 60000 65536"/>
                <a:gd name="T14" fmla="*/ 0 60000 65536"/>
                <a:gd name="T15" fmla="*/ 0 w 254"/>
                <a:gd name="T16" fmla="*/ 0 h 20"/>
                <a:gd name="T17" fmla="*/ 254 w 254"/>
                <a:gd name="T18" fmla="*/ 20 h 20"/>
              </a:gdLst>
              <a:ahLst/>
              <a:cxnLst>
                <a:cxn ang="T10">
                  <a:pos x="T0" y="T1"/>
                </a:cxn>
                <a:cxn ang="T11">
                  <a:pos x="T2" y="T3"/>
                </a:cxn>
                <a:cxn ang="T12">
                  <a:pos x="T4" y="T5"/>
                </a:cxn>
                <a:cxn ang="T13">
                  <a:pos x="T6" y="T7"/>
                </a:cxn>
                <a:cxn ang="T14">
                  <a:pos x="T8" y="T9"/>
                </a:cxn>
              </a:cxnLst>
              <a:rect l="T15" t="T16" r="T17" b="T18"/>
              <a:pathLst>
                <a:path w="254" h="20">
                  <a:moveTo>
                    <a:pt x="0" y="0"/>
                  </a:moveTo>
                  <a:lnTo>
                    <a:pt x="16" y="8"/>
                  </a:lnTo>
                  <a:lnTo>
                    <a:pt x="242" y="19"/>
                  </a:lnTo>
                  <a:lnTo>
                    <a:pt x="253" y="16"/>
                  </a:lnTo>
                  <a:lnTo>
                    <a:pt x="0" y="0"/>
                  </a:lnTo>
                </a:path>
              </a:pathLst>
            </a:custGeom>
            <a:solidFill>
              <a:srgbClr val="8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680300" name="Group 281"/>
            <p:cNvGrpSpPr>
              <a:grpSpLocks/>
            </p:cNvGrpSpPr>
            <p:nvPr/>
          </p:nvGrpSpPr>
          <p:grpSpPr bwMode="auto">
            <a:xfrm>
              <a:off x="4727" y="1976"/>
              <a:ext cx="274" cy="208"/>
              <a:chOff x="4727" y="1976"/>
              <a:chExt cx="274" cy="208"/>
            </a:xfrm>
          </p:grpSpPr>
          <p:sp>
            <p:nvSpPr>
              <p:cNvPr id="1261" name="Freeform 282"/>
              <p:cNvSpPr>
                <a:spLocks/>
              </p:cNvSpPr>
              <p:nvPr/>
            </p:nvSpPr>
            <p:spPr bwMode="auto">
              <a:xfrm>
                <a:off x="4727" y="1992"/>
                <a:ext cx="235" cy="192"/>
              </a:xfrm>
              <a:custGeom>
                <a:avLst/>
                <a:gdLst>
                  <a:gd name="T0" fmla="*/ 234 w 235"/>
                  <a:gd name="T1" fmla="*/ 16 h 192"/>
                  <a:gd name="T2" fmla="*/ 0 w 235"/>
                  <a:gd name="T3" fmla="*/ 0 h 192"/>
                  <a:gd name="T4" fmla="*/ 0 w 235"/>
                  <a:gd name="T5" fmla="*/ 176 h 192"/>
                  <a:gd name="T6" fmla="*/ 234 w 235"/>
                  <a:gd name="T7" fmla="*/ 191 h 192"/>
                  <a:gd name="T8" fmla="*/ 234 w 235"/>
                  <a:gd name="T9" fmla="*/ 16 h 192"/>
                  <a:gd name="T10" fmla="*/ 0 60000 65536"/>
                  <a:gd name="T11" fmla="*/ 0 60000 65536"/>
                  <a:gd name="T12" fmla="*/ 0 60000 65536"/>
                  <a:gd name="T13" fmla="*/ 0 60000 65536"/>
                  <a:gd name="T14" fmla="*/ 0 60000 65536"/>
                  <a:gd name="T15" fmla="*/ 0 w 235"/>
                  <a:gd name="T16" fmla="*/ 0 h 192"/>
                  <a:gd name="T17" fmla="*/ 235 w 235"/>
                  <a:gd name="T18" fmla="*/ 192 h 192"/>
                </a:gdLst>
                <a:ahLst/>
                <a:cxnLst>
                  <a:cxn ang="T10">
                    <a:pos x="T0" y="T1"/>
                  </a:cxn>
                  <a:cxn ang="T11">
                    <a:pos x="T2" y="T3"/>
                  </a:cxn>
                  <a:cxn ang="T12">
                    <a:pos x="T4" y="T5"/>
                  </a:cxn>
                  <a:cxn ang="T13">
                    <a:pos x="T6" y="T7"/>
                  </a:cxn>
                  <a:cxn ang="T14">
                    <a:pos x="T8" y="T9"/>
                  </a:cxn>
                </a:cxnLst>
                <a:rect l="T15" t="T16" r="T17" b="T18"/>
                <a:pathLst>
                  <a:path w="235" h="192">
                    <a:moveTo>
                      <a:pt x="234" y="16"/>
                    </a:moveTo>
                    <a:lnTo>
                      <a:pt x="0" y="0"/>
                    </a:lnTo>
                    <a:lnTo>
                      <a:pt x="0" y="176"/>
                    </a:lnTo>
                    <a:lnTo>
                      <a:pt x="234" y="191"/>
                    </a:lnTo>
                    <a:lnTo>
                      <a:pt x="234" y="16"/>
                    </a:lnTo>
                  </a:path>
                </a:pathLst>
              </a:custGeom>
              <a:solidFill>
                <a:srgbClr val="FF7F3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62" name="Freeform 283"/>
              <p:cNvSpPr>
                <a:spLocks/>
              </p:cNvSpPr>
              <p:nvPr/>
            </p:nvSpPr>
            <p:spPr bwMode="auto">
              <a:xfrm>
                <a:off x="4727" y="1976"/>
                <a:ext cx="274" cy="33"/>
              </a:xfrm>
              <a:custGeom>
                <a:avLst/>
                <a:gdLst>
                  <a:gd name="T0" fmla="*/ 234 w 274"/>
                  <a:gd name="T1" fmla="*/ 32 h 33"/>
                  <a:gd name="T2" fmla="*/ 0 w 274"/>
                  <a:gd name="T3" fmla="*/ 16 h 33"/>
                  <a:gd name="T4" fmla="*/ 36 w 274"/>
                  <a:gd name="T5" fmla="*/ 0 h 33"/>
                  <a:gd name="T6" fmla="*/ 273 w 274"/>
                  <a:gd name="T7" fmla="*/ 16 h 33"/>
                  <a:gd name="T8" fmla="*/ 234 w 274"/>
                  <a:gd name="T9" fmla="*/ 32 h 33"/>
                  <a:gd name="T10" fmla="*/ 0 60000 65536"/>
                  <a:gd name="T11" fmla="*/ 0 60000 65536"/>
                  <a:gd name="T12" fmla="*/ 0 60000 65536"/>
                  <a:gd name="T13" fmla="*/ 0 60000 65536"/>
                  <a:gd name="T14" fmla="*/ 0 60000 65536"/>
                  <a:gd name="T15" fmla="*/ 0 w 274"/>
                  <a:gd name="T16" fmla="*/ 0 h 33"/>
                  <a:gd name="T17" fmla="*/ 274 w 274"/>
                  <a:gd name="T18" fmla="*/ 33 h 33"/>
                </a:gdLst>
                <a:ahLst/>
                <a:cxnLst>
                  <a:cxn ang="T10">
                    <a:pos x="T0" y="T1"/>
                  </a:cxn>
                  <a:cxn ang="T11">
                    <a:pos x="T2" y="T3"/>
                  </a:cxn>
                  <a:cxn ang="T12">
                    <a:pos x="T4" y="T5"/>
                  </a:cxn>
                  <a:cxn ang="T13">
                    <a:pos x="T6" y="T7"/>
                  </a:cxn>
                  <a:cxn ang="T14">
                    <a:pos x="T8" y="T9"/>
                  </a:cxn>
                </a:cxnLst>
                <a:rect l="T15" t="T16" r="T17" b="T18"/>
                <a:pathLst>
                  <a:path w="274" h="33">
                    <a:moveTo>
                      <a:pt x="234" y="32"/>
                    </a:moveTo>
                    <a:lnTo>
                      <a:pt x="0" y="16"/>
                    </a:lnTo>
                    <a:lnTo>
                      <a:pt x="36" y="0"/>
                    </a:lnTo>
                    <a:lnTo>
                      <a:pt x="273" y="16"/>
                    </a:lnTo>
                    <a:lnTo>
                      <a:pt x="234" y="32"/>
                    </a:lnTo>
                  </a:path>
                </a:pathLst>
              </a:custGeom>
              <a:solidFill>
                <a:srgbClr val="FF9F7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63" name="Freeform 284"/>
              <p:cNvSpPr>
                <a:spLocks/>
              </p:cNvSpPr>
              <p:nvPr/>
            </p:nvSpPr>
            <p:spPr bwMode="auto">
              <a:xfrm>
                <a:off x="4961" y="1992"/>
                <a:ext cx="40" cy="192"/>
              </a:xfrm>
              <a:custGeom>
                <a:avLst/>
                <a:gdLst>
                  <a:gd name="T0" fmla="*/ 39 w 40"/>
                  <a:gd name="T1" fmla="*/ 0 h 192"/>
                  <a:gd name="T2" fmla="*/ 0 w 40"/>
                  <a:gd name="T3" fmla="*/ 16 h 192"/>
                  <a:gd name="T4" fmla="*/ 0 w 40"/>
                  <a:gd name="T5" fmla="*/ 191 h 192"/>
                  <a:gd name="T6" fmla="*/ 39 w 40"/>
                  <a:gd name="T7" fmla="*/ 168 h 192"/>
                  <a:gd name="T8" fmla="*/ 39 w 40"/>
                  <a:gd name="T9" fmla="*/ 0 h 192"/>
                  <a:gd name="T10" fmla="*/ 0 60000 65536"/>
                  <a:gd name="T11" fmla="*/ 0 60000 65536"/>
                  <a:gd name="T12" fmla="*/ 0 60000 65536"/>
                  <a:gd name="T13" fmla="*/ 0 60000 65536"/>
                  <a:gd name="T14" fmla="*/ 0 60000 65536"/>
                  <a:gd name="T15" fmla="*/ 0 w 40"/>
                  <a:gd name="T16" fmla="*/ 0 h 192"/>
                  <a:gd name="T17" fmla="*/ 40 w 40"/>
                  <a:gd name="T18" fmla="*/ 192 h 192"/>
                </a:gdLst>
                <a:ahLst/>
                <a:cxnLst>
                  <a:cxn ang="T10">
                    <a:pos x="T0" y="T1"/>
                  </a:cxn>
                  <a:cxn ang="T11">
                    <a:pos x="T2" y="T3"/>
                  </a:cxn>
                  <a:cxn ang="T12">
                    <a:pos x="T4" y="T5"/>
                  </a:cxn>
                  <a:cxn ang="T13">
                    <a:pos x="T6" y="T7"/>
                  </a:cxn>
                  <a:cxn ang="T14">
                    <a:pos x="T8" y="T9"/>
                  </a:cxn>
                </a:cxnLst>
                <a:rect l="T15" t="T16" r="T17" b="T18"/>
                <a:pathLst>
                  <a:path w="40" h="192">
                    <a:moveTo>
                      <a:pt x="39" y="0"/>
                    </a:moveTo>
                    <a:lnTo>
                      <a:pt x="0" y="16"/>
                    </a:lnTo>
                    <a:lnTo>
                      <a:pt x="0" y="191"/>
                    </a:lnTo>
                    <a:lnTo>
                      <a:pt x="39" y="168"/>
                    </a:lnTo>
                    <a:lnTo>
                      <a:pt x="39" y="0"/>
                    </a:lnTo>
                  </a:path>
                </a:pathLst>
              </a:custGeom>
              <a:solidFill>
                <a:srgbClr val="BF3F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64" name="Freeform 285"/>
              <p:cNvSpPr>
                <a:spLocks/>
              </p:cNvSpPr>
              <p:nvPr/>
            </p:nvSpPr>
            <p:spPr bwMode="auto">
              <a:xfrm>
                <a:off x="4727" y="2031"/>
                <a:ext cx="235" cy="13"/>
              </a:xfrm>
              <a:custGeom>
                <a:avLst/>
                <a:gdLst>
                  <a:gd name="T0" fmla="*/ 234 w 235"/>
                  <a:gd name="T1" fmla="*/ 12 h 13"/>
                  <a:gd name="T2" fmla="*/ 0 w 235"/>
                  <a:gd name="T3" fmla="*/ 0 h 13"/>
                  <a:gd name="T4" fmla="*/ 234 w 235"/>
                  <a:gd name="T5" fmla="*/ 12 h 13"/>
                  <a:gd name="T6" fmla="*/ 0 60000 65536"/>
                  <a:gd name="T7" fmla="*/ 0 60000 65536"/>
                  <a:gd name="T8" fmla="*/ 0 60000 65536"/>
                  <a:gd name="T9" fmla="*/ 0 w 235"/>
                  <a:gd name="T10" fmla="*/ 0 h 13"/>
                  <a:gd name="T11" fmla="*/ 235 w 235"/>
                  <a:gd name="T12" fmla="*/ 13 h 13"/>
                </a:gdLst>
                <a:ahLst/>
                <a:cxnLst>
                  <a:cxn ang="T6">
                    <a:pos x="T0" y="T1"/>
                  </a:cxn>
                  <a:cxn ang="T7">
                    <a:pos x="T2" y="T3"/>
                  </a:cxn>
                  <a:cxn ang="T8">
                    <a:pos x="T4" y="T5"/>
                  </a:cxn>
                </a:cxnLst>
                <a:rect l="T9" t="T10" r="T11" b="T12"/>
                <a:pathLst>
                  <a:path w="235" h="13">
                    <a:moveTo>
                      <a:pt x="234" y="12"/>
                    </a:moveTo>
                    <a:lnTo>
                      <a:pt x="0" y="0"/>
                    </a:lnTo>
                    <a:lnTo>
                      <a:pt x="234" y="12"/>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65" name="Freeform 286"/>
              <p:cNvSpPr>
                <a:spLocks/>
              </p:cNvSpPr>
              <p:nvPr/>
            </p:nvSpPr>
            <p:spPr bwMode="auto">
              <a:xfrm>
                <a:off x="4727" y="2082"/>
                <a:ext cx="235" cy="13"/>
              </a:xfrm>
              <a:custGeom>
                <a:avLst/>
                <a:gdLst>
                  <a:gd name="T0" fmla="*/ 234 w 235"/>
                  <a:gd name="T1" fmla="*/ 12 h 13"/>
                  <a:gd name="T2" fmla="*/ 0 w 235"/>
                  <a:gd name="T3" fmla="*/ 0 h 13"/>
                  <a:gd name="T4" fmla="*/ 234 w 235"/>
                  <a:gd name="T5" fmla="*/ 12 h 13"/>
                  <a:gd name="T6" fmla="*/ 0 60000 65536"/>
                  <a:gd name="T7" fmla="*/ 0 60000 65536"/>
                  <a:gd name="T8" fmla="*/ 0 60000 65536"/>
                  <a:gd name="T9" fmla="*/ 0 w 235"/>
                  <a:gd name="T10" fmla="*/ 0 h 13"/>
                  <a:gd name="T11" fmla="*/ 235 w 235"/>
                  <a:gd name="T12" fmla="*/ 13 h 13"/>
                </a:gdLst>
                <a:ahLst/>
                <a:cxnLst>
                  <a:cxn ang="T6">
                    <a:pos x="T0" y="T1"/>
                  </a:cxn>
                  <a:cxn ang="T7">
                    <a:pos x="T2" y="T3"/>
                  </a:cxn>
                  <a:cxn ang="T8">
                    <a:pos x="T4" y="T5"/>
                  </a:cxn>
                </a:cxnLst>
                <a:rect l="T9" t="T10" r="T11" b="T12"/>
                <a:pathLst>
                  <a:path w="235" h="13">
                    <a:moveTo>
                      <a:pt x="234" y="12"/>
                    </a:moveTo>
                    <a:lnTo>
                      <a:pt x="0" y="0"/>
                    </a:lnTo>
                    <a:lnTo>
                      <a:pt x="234" y="12"/>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66" name="Freeform 287"/>
              <p:cNvSpPr>
                <a:spLocks/>
              </p:cNvSpPr>
              <p:nvPr/>
            </p:nvSpPr>
            <p:spPr bwMode="auto">
              <a:xfrm>
                <a:off x="4727" y="2133"/>
                <a:ext cx="235" cy="16"/>
              </a:xfrm>
              <a:custGeom>
                <a:avLst/>
                <a:gdLst>
                  <a:gd name="T0" fmla="*/ 234 w 235"/>
                  <a:gd name="T1" fmla="*/ 15 h 16"/>
                  <a:gd name="T2" fmla="*/ 0 w 235"/>
                  <a:gd name="T3" fmla="*/ 0 h 16"/>
                  <a:gd name="T4" fmla="*/ 234 w 235"/>
                  <a:gd name="T5" fmla="*/ 15 h 16"/>
                  <a:gd name="T6" fmla="*/ 0 60000 65536"/>
                  <a:gd name="T7" fmla="*/ 0 60000 65536"/>
                  <a:gd name="T8" fmla="*/ 0 60000 65536"/>
                  <a:gd name="T9" fmla="*/ 0 w 235"/>
                  <a:gd name="T10" fmla="*/ 0 h 16"/>
                  <a:gd name="T11" fmla="*/ 235 w 235"/>
                  <a:gd name="T12" fmla="*/ 16 h 16"/>
                </a:gdLst>
                <a:ahLst/>
                <a:cxnLst>
                  <a:cxn ang="T6">
                    <a:pos x="T0" y="T1"/>
                  </a:cxn>
                  <a:cxn ang="T7">
                    <a:pos x="T2" y="T3"/>
                  </a:cxn>
                  <a:cxn ang="T8">
                    <a:pos x="T4" y="T5"/>
                  </a:cxn>
                </a:cxnLst>
                <a:rect l="T9" t="T10" r="T11" b="T12"/>
                <a:pathLst>
                  <a:path w="235" h="16">
                    <a:moveTo>
                      <a:pt x="234" y="15"/>
                    </a:moveTo>
                    <a:lnTo>
                      <a:pt x="0" y="0"/>
                    </a:lnTo>
                    <a:lnTo>
                      <a:pt x="234" y="15"/>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67" name="Freeform 288"/>
              <p:cNvSpPr>
                <a:spLocks/>
              </p:cNvSpPr>
              <p:nvPr/>
            </p:nvSpPr>
            <p:spPr bwMode="auto">
              <a:xfrm>
                <a:off x="4770" y="2000"/>
                <a:ext cx="126" cy="13"/>
              </a:xfrm>
              <a:custGeom>
                <a:avLst/>
                <a:gdLst>
                  <a:gd name="T0" fmla="*/ 125 w 126"/>
                  <a:gd name="T1" fmla="*/ 4 h 13"/>
                  <a:gd name="T2" fmla="*/ 0 w 126"/>
                  <a:gd name="T3" fmla="*/ 0 h 13"/>
                  <a:gd name="T4" fmla="*/ 0 w 126"/>
                  <a:gd name="T5" fmla="*/ 4 h 13"/>
                  <a:gd name="T6" fmla="*/ 125 w 126"/>
                  <a:gd name="T7" fmla="*/ 12 h 13"/>
                  <a:gd name="T8" fmla="*/ 125 w 126"/>
                  <a:gd name="T9" fmla="*/ 4 h 13"/>
                  <a:gd name="T10" fmla="*/ 0 60000 65536"/>
                  <a:gd name="T11" fmla="*/ 0 60000 65536"/>
                  <a:gd name="T12" fmla="*/ 0 60000 65536"/>
                  <a:gd name="T13" fmla="*/ 0 60000 65536"/>
                  <a:gd name="T14" fmla="*/ 0 60000 65536"/>
                  <a:gd name="T15" fmla="*/ 0 w 126"/>
                  <a:gd name="T16" fmla="*/ 0 h 13"/>
                  <a:gd name="T17" fmla="*/ 126 w 126"/>
                  <a:gd name="T18" fmla="*/ 13 h 13"/>
                </a:gdLst>
                <a:ahLst/>
                <a:cxnLst>
                  <a:cxn ang="T10">
                    <a:pos x="T0" y="T1"/>
                  </a:cxn>
                  <a:cxn ang="T11">
                    <a:pos x="T2" y="T3"/>
                  </a:cxn>
                  <a:cxn ang="T12">
                    <a:pos x="T4" y="T5"/>
                  </a:cxn>
                  <a:cxn ang="T13">
                    <a:pos x="T6" y="T7"/>
                  </a:cxn>
                  <a:cxn ang="T14">
                    <a:pos x="T8" y="T9"/>
                  </a:cxn>
                </a:cxnLst>
                <a:rect l="T15" t="T16" r="T17" b="T18"/>
                <a:pathLst>
                  <a:path w="126" h="13">
                    <a:moveTo>
                      <a:pt x="125" y="4"/>
                    </a:moveTo>
                    <a:lnTo>
                      <a:pt x="0" y="0"/>
                    </a:lnTo>
                    <a:lnTo>
                      <a:pt x="0" y="4"/>
                    </a:lnTo>
                    <a:lnTo>
                      <a:pt x="125" y="12"/>
                    </a:lnTo>
                    <a:lnTo>
                      <a:pt x="125" y="4"/>
                    </a:lnTo>
                  </a:path>
                </a:pathLst>
              </a:custGeom>
              <a:solidFill>
                <a:srgbClr val="BF3F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68" name="Freeform 289"/>
              <p:cNvSpPr>
                <a:spLocks/>
              </p:cNvSpPr>
              <p:nvPr/>
            </p:nvSpPr>
            <p:spPr bwMode="auto">
              <a:xfrm>
                <a:off x="4770" y="2035"/>
                <a:ext cx="126" cy="17"/>
              </a:xfrm>
              <a:custGeom>
                <a:avLst/>
                <a:gdLst>
                  <a:gd name="T0" fmla="*/ 125 w 126"/>
                  <a:gd name="T1" fmla="*/ 8 h 17"/>
                  <a:gd name="T2" fmla="*/ 0 w 126"/>
                  <a:gd name="T3" fmla="*/ 0 h 17"/>
                  <a:gd name="T4" fmla="*/ 0 w 126"/>
                  <a:gd name="T5" fmla="*/ 8 h 17"/>
                  <a:gd name="T6" fmla="*/ 125 w 126"/>
                  <a:gd name="T7" fmla="*/ 16 h 17"/>
                  <a:gd name="T8" fmla="*/ 125 w 126"/>
                  <a:gd name="T9" fmla="*/ 8 h 17"/>
                  <a:gd name="T10" fmla="*/ 0 60000 65536"/>
                  <a:gd name="T11" fmla="*/ 0 60000 65536"/>
                  <a:gd name="T12" fmla="*/ 0 60000 65536"/>
                  <a:gd name="T13" fmla="*/ 0 60000 65536"/>
                  <a:gd name="T14" fmla="*/ 0 60000 65536"/>
                  <a:gd name="T15" fmla="*/ 0 w 126"/>
                  <a:gd name="T16" fmla="*/ 0 h 17"/>
                  <a:gd name="T17" fmla="*/ 126 w 126"/>
                  <a:gd name="T18" fmla="*/ 17 h 17"/>
                </a:gdLst>
                <a:ahLst/>
                <a:cxnLst>
                  <a:cxn ang="T10">
                    <a:pos x="T0" y="T1"/>
                  </a:cxn>
                  <a:cxn ang="T11">
                    <a:pos x="T2" y="T3"/>
                  </a:cxn>
                  <a:cxn ang="T12">
                    <a:pos x="T4" y="T5"/>
                  </a:cxn>
                  <a:cxn ang="T13">
                    <a:pos x="T6" y="T7"/>
                  </a:cxn>
                  <a:cxn ang="T14">
                    <a:pos x="T8" y="T9"/>
                  </a:cxn>
                </a:cxnLst>
                <a:rect l="T15" t="T16" r="T17" b="T18"/>
                <a:pathLst>
                  <a:path w="126" h="17">
                    <a:moveTo>
                      <a:pt x="125" y="8"/>
                    </a:moveTo>
                    <a:lnTo>
                      <a:pt x="0" y="0"/>
                    </a:lnTo>
                    <a:lnTo>
                      <a:pt x="0" y="8"/>
                    </a:lnTo>
                    <a:lnTo>
                      <a:pt x="125" y="16"/>
                    </a:lnTo>
                    <a:lnTo>
                      <a:pt x="125" y="8"/>
                    </a:lnTo>
                  </a:path>
                </a:pathLst>
              </a:custGeom>
              <a:solidFill>
                <a:srgbClr val="BF3F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69" name="Freeform 290"/>
              <p:cNvSpPr>
                <a:spLocks/>
              </p:cNvSpPr>
              <p:nvPr/>
            </p:nvSpPr>
            <p:spPr bwMode="auto">
              <a:xfrm>
                <a:off x="4770" y="2090"/>
                <a:ext cx="126" cy="12"/>
              </a:xfrm>
              <a:custGeom>
                <a:avLst/>
                <a:gdLst>
                  <a:gd name="T0" fmla="*/ 125 w 126"/>
                  <a:gd name="T1" fmla="*/ 4 h 12"/>
                  <a:gd name="T2" fmla="*/ 0 w 126"/>
                  <a:gd name="T3" fmla="*/ 0 h 12"/>
                  <a:gd name="T4" fmla="*/ 0 w 126"/>
                  <a:gd name="T5" fmla="*/ 4 h 12"/>
                  <a:gd name="T6" fmla="*/ 125 w 126"/>
                  <a:gd name="T7" fmla="*/ 11 h 12"/>
                  <a:gd name="T8" fmla="*/ 125 w 126"/>
                  <a:gd name="T9" fmla="*/ 4 h 12"/>
                  <a:gd name="T10" fmla="*/ 0 60000 65536"/>
                  <a:gd name="T11" fmla="*/ 0 60000 65536"/>
                  <a:gd name="T12" fmla="*/ 0 60000 65536"/>
                  <a:gd name="T13" fmla="*/ 0 60000 65536"/>
                  <a:gd name="T14" fmla="*/ 0 60000 65536"/>
                  <a:gd name="T15" fmla="*/ 0 w 126"/>
                  <a:gd name="T16" fmla="*/ 0 h 12"/>
                  <a:gd name="T17" fmla="*/ 126 w 126"/>
                  <a:gd name="T18" fmla="*/ 12 h 12"/>
                </a:gdLst>
                <a:ahLst/>
                <a:cxnLst>
                  <a:cxn ang="T10">
                    <a:pos x="T0" y="T1"/>
                  </a:cxn>
                  <a:cxn ang="T11">
                    <a:pos x="T2" y="T3"/>
                  </a:cxn>
                  <a:cxn ang="T12">
                    <a:pos x="T4" y="T5"/>
                  </a:cxn>
                  <a:cxn ang="T13">
                    <a:pos x="T6" y="T7"/>
                  </a:cxn>
                  <a:cxn ang="T14">
                    <a:pos x="T8" y="T9"/>
                  </a:cxn>
                </a:cxnLst>
                <a:rect l="T15" t="T16" r="T17" b="T18"/>
                <a:pathLst>
                  <a:path w="126" h="12">
                    <a:moveTo>
                      <a:pt x="125" y="4"/>
                    </a:moveTo>
                    <a:lnTo>
                      <a:pt x="0" y="0"/>
                    </a:lnTo>
                    <a:lnTo>
                      <a:pt x="0" y="4"/>
                    </a:lnTo>
                    <a:lnTo>
                      <a:pt x="125" y="11"/>
                    </a:lnTo>
                    <a:lnTo>
                      <a:pt x="125" y="4"/>
                    </a:lnTo>
                  </a:path>
                </a:pathLst>
              </a:custGeom>
              <a:solidFill>
                <a:srgbClr val="BF3F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70" name="Freeform 291"/>
              <p:cNvSpPr>
                <a:spLocks/>
              </p:cNvSpPr>
              <p:nvPr/>
            </p:nvSpPr>
            <p:spPr bwMode="auto">
              <a:xfrm>
                <a:off x="4770" y="2140"/>
                <a:ext cx="126" cy="13"/>
              </a:xfrm>
              <a:custGeom>
                <a:avLst/>
                <a:gdLst>
                  <a:gd name="T0" fmla="*/ 125 w 126"/>
                  <a:gd name="T1" fmla="*/ 4 h 13"/>
                  <a:gd name="T2" fmla="*/ 0 w 126"/>
                  <a:gd name="T3" fmla="*/ 0 h 13"/>
                  <a:gd name="T4" fmla="*/ 0 w 126"/>
                  <a:gd name="T5" fmla="*/ 4 h 13"/>
                  <a:gd name="T6" fmla="*/ 125 w 126"/>
                  <a:gd name="T7" fmla="*/ 12 h 13"/>
                  <a:gd name="T8" fmla="*/ 125 w 126"/>
                  <a:gd name="T9" fmla="*/ 4 h 13"/>
                  <a:gd name="T10" fmla="*/ 0 60000 65536"/>
                  <a:gd name="T11" fmla="*/ 0 60000 65536"/>
                  <a:gd name="T12" fmla="*/ 0 60000 65536"/>
                  <a:gd name="T13" fmla="*/ 0 60000 65536"/>
                  <a:gd name="T14" fmla="*/ 0 60000 65536"/>
                  <a:gd name="T15" fmla="*/ 0 w 126"/>
                  <a:gd name="T16" fmla="*/ 0 h 13"/>
                  <a:gd name="T17" fmla="*/ 126 w 126"/>
                  <a:gd name="T18" fmla="*/ 13 h 13"/>
                </a:gdLst>
                <a:ahLst/>
                <a:cxnLst>
                  <a:cxn ang="T10">
                    <a:pos x="T0" y="T1"/>
                  </a:cxn>
                  <a:cxn ang="T11">
                    <a:pos x="T2" y="T3"/>
                  </a:cxn>
                  <a:cxn ang="T12">
                    <a:pos x="T4" y="T5"/>
                  </a:cxn>
                  <a:cxn ang="T13">
                    <a:pos x="T6" y="T7"/>
                  </a:cxn>
                  <a:cxn ang="T14">
                    <a:pos x="T8" y="T9"/>
                  </a:cxn>
                </a:cxnLst>
                <a:rect l="T15" t="T16" r="T17" b="T18"/>
                <a:pathLst>
                  <a:path w="126" h="13">
                    <a:moveTo>
                      <a:pt x="125" y="4"/>
                    </a:moveTo>
                    <a:lnTo>
                      <a:pt x="0" y="0"/>
                    </a:lnTo>
                    <a:lnTo>
                      <a:pt x="0" y="4"/>
                    </a:lnTo>
                    <a:lnTo>
                      <a:pt x="125" y="12"/>
                    </a:lnTo>
                    <a:lnTo>
                      <a:pt x="125" y="4"/>
                    </a:lnTo>
                  </a:path>
                </a:pathLst>
              </a:custGeom>
              <a:solidFill>
                <a:srgbClr val="BF3F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680301" name="Group 292"/>
          <p:cNvGrpSpPr>
            <a:grpSpLocks/>
          </p:cNvGrpSpPr>
          <p:nvPr/>
        </p:nvGrpSpPr>
        <p:grpSpPr bwMode="auto">
          <a:xfrm>
            <a:off x="7796213" y="4913313"/>
            <a:ext cx="960437" cy="379412"/>
            <a:chOff x="4911" y="2695"/>
            <a:chExt cx="605" cy="239"/>
          </a:xfrm>
        </p:grpSpPr>
        <p:grpSp>
          <p:nvGrpSpPr>
            <p:cNvPr id="680302" name="Group 293"/>
            <p:cNvGrpSpPr>
              <a:grpSpLocks/>
            </p:cNvGrpSpPr>
            <p:nvPr/>
          </p:nvGrpSpPr>
          <p:grpSpPr bwMode="auto">
            <a:xfrm>
              <a:off x="4911" y="2695"/>
              <a:ext cx="605" cy="239"/>
              <a:chOff x="4911" y="2695"/>
              <a:chExt cx="605" cy="239"/>
            </a:xfrm>
          </p:grpSpPr>
          <p:sp>
            <p:nvSpPr>
              <p:cNvPr id="1246" name="Freeform 294"/>
              <p:cNvSpPr>
                <a:spLocks/>
              </p:cNvSpPr>
              <p:nvPr/>
            </p:nvSpPr>
            <p:spPr bwMode="auto">
              <a:xfrm>
                <a:off x="4942" y="2753"/>
                <a:ext cx="496" cy="181"/>
              </a:xfrm>
              <a:custGeom>
                <a:avLst/>
                <a:gdLst>
                  <a:gd name="T0" fmla="*/ 0 w 496"/>
                  <a:gd name="T1" fmla="*/ 0 h 181"/>
                  <a:gd name="T2" fmla="*/ 495 w 496"/>
                  <a:gd name="T3" fmla="*/ 0 h 181"/>
                  <a:gd name="T4" fmla="*/ 495 w 496"/>
                  <a:gd name="T5" fmla="*/ 180 h 181"/>
                  <a:gd name="T6" fmla="*/ 0 w 496"/>
                  <a:gd name="T7" fmla="*/ 180 h 181"/>
                  <a:gd name="T8" fmla="*/ 0 w 496"/>
                  <a:gd name="T9" fmla="*/ 0 h 181"/>
                  <a:gd name="T10" fmla="*/ 0 60000 65536"/>
                  <a:gd name="T11" fmla="*/ 0 60000 65536"/>
                  <a:gd name="T12" fmla="*/ 0 60000 65536"/>
                  <a:gd name="T13" fmla="*/ 0 60000 65536"/>
                  <a:gd name="T14" fmla="*/ 0 60000 65536"/>
                  <a:gd name="T15" fmla="*/ 0 w 496"/>
                  <a:gd name="T16" fmla="*/ 0 h 181"/>
                  <a:gd name="T17" fmla="*/ 496 w 496"/>
                  <a:gd name="T18" fmla="*/ 181 h 181"/>
                </a:gdLst>
                <a:ahLst/>
                <a:cxnLst>
                  <a:cxn ang="T10">
                    <a:pos x="T0" y="T1"/>
                  </a:cxn>
                  <a:cxn ang="T11">
                    <a:pos x="T2" y="T3"/>
                  </a:cxn>
                  <a:cxn ang="T12">
                    <a:pos x="T4" y="T5"/>
                  </a:cxn>
                  <a:cxn ang="T13">
                    <a:pos x="T6" y="T7"/>
                  </a:cxn>
                  <a:cxn ang="T14">
                    <a:pos x="T8" y="T9"/>
                  </a:cxn>
                </a:cxnLst>
                <a:rect l="T15" t="T16" r="T17" b="T18"/>
                <a:pathLst>
                  <a:path w="496" h="181">
                    <a:moveTo>
                      <a:pt x="0" y="0"/>
                    </a:moveTo>
                    <a:lnTo>
                      <a:pt x="495" y="0"/>
                    </a:lnTo>
                    <a:lnTo>
                      <a:pt x="495" y="180"/>
                    </a:lnTo>
                    <a:lnTo>
                      <a:pt x="0" y="180"/>
                    </a:lnTo>
                    <a:lnTo>
                      <a:pt x="0" y="0"/>
                    </a:lnTo>
                  </a:path>
                </a:pathLst>
              </a:custGeom>
              <a:solidFill>
                <a:srgbClr val="5F3F1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47" name="Freeform 295"/>
              <p:cNvSpPr>
                <a:spLocks/>
              </p:cNvSpPr>
              <p:nvPr/>
            </p:nvSpPr>
            <p:spPr bwMode="auto">
              <a:xfrm>
                <a:off x="5441" y="2710"/>
                <a:ext cx="59" cy="224"/>
              </a:xfrm>
              <a:custGeom>
                <a:avLst/>
                <a:gdLst>
                  <a:gd name="T0" fmla="*/ 0 w 59"/>
                  <a:gd name="T1" fmla="*/ 28 h 224"/>
                  <a:gd name="T2" fmla="*/ 0 w 59"/>
                  <a:gd name="T3" fmla="*/ 223 h 224"/>
                  <a:gd name="T4" fmla="*/ 58 w 59"/>
                  <a:gd name="T5" fmla="*/ 164 h 224"/>
                  <a:gd name="T6" fmla="*/ 58 w 59"/>
                  <a:gd name="T7" fmla="*/ 0 h 224"/>
                  <a:gd name="T8" fmla="*/ 0 w 59"/>
                  <a:gd name="T9" fmla="*/ 28 h 224"/>
                  <a:gd name="T10" fmla="*/ 0 60000 65536"/>
                  <a:gd name="T11" fmla="*/ 0 60000 65536"/>
                  <a:gd name="T12" fmla="*/ 0 60000 65536"/>
                  <a:gd name="T13" fmla="*/ 0 60000 65536"/>
                  <a:gd name="T14" fmla="*/ 0 60000 65536"/>
                  <a:gd name="T15" fmla="*/ 0 w 59"/>
                  <a:gd name="T16" fmla="*/ 0 h 224"/>
                  <a:gd name="T17" fmla="*/ 59 w 59"/>
                  <a:gd name="T18" fmla="*/ 224 h 224"/>
                </a:gdLst>
                <a:ahLst/>
                <a:cxnLst>
                  <a:cxn ang="T10">
                    <a:pos x="T0" y="T1"/>
                  </a:cxn>
                  <a:cxn ang="T11">
                    <a:pos x="T2" y="T3"/>
                  </a:cxn>
                  <a:cxn ang="T12">
                    <a:pos x="T4" y="T5"/>
                  </a:cxn>
                  <a:cxn ang="T13">
                    <a:pos x="T6" y="T7"/>
                  </a:cxn>
                  <a:cxn ang="T14">
                    <a:pos x="T8" y="T9"/>
                  </a:cxn>
                </a:cxnLst>
                <a:rect l="T15" t="T16" r="T17" b="T18"/>
                <a:pathLst>
                  <a:path w="59" h="224">
                    <a:moveTo>
                      <a:pt x="0" y="28"/>
                    </a:moveTo>
                    <a:lnTo>
                      <a:pt x="0" y="223"/>
                    </a:lnTo>
                    <a:lnTo>
                      <a:pt x="58" y="164"/>
                    </a:lnTo>
                    <a:lnTo>
                      <a:pt x="58" y="0"/>
                    </a:lnTo>
                    <a:lnTo>
                      <a:pt x="0" y="28"/>
                    </a:lnTo>
                  </a:path>
                </a:pathLst>
              </a:custGeom>
              <a:solidFill>
                <a:srgbClr val="3F1F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48" name="Freeform 296"/>
              <p:cNvSpPr>
                <a:spLocks/>
              </p:cNvSpPr>
              <p:nvPr/>
            </p:nvSpPr>
            <p:spPr bwMode="auto">
              <a:xfrm>
                <a:off x="4911" y="2695"/>
                <a:ext cx="605" cy="44"/>
              </a:xfrm>
              <a:custGeom>
                <a:avLst/>
                <a:gdLst>
                  <a:gd name="T0" fmla="*/ 0 w 605"/>
                  <a:gd name="T1" fmla="*/ 43 h 44"/>
                  <a:gd name="T2" fmla="*/ 561 w 605"/>
                  <a:gd name="T3" fmla="*/ 43 h 44"/>
                  <a:gd name="T4" fmla="*/ 604 w 605"/>
                  <a:gd name="T5" fmla="*/ 0 h 44"/>
                  <a:gd name="T6" fmla="*/ 101 w 605"/>
                  <a:gd name="T7" fmla="*/ 0 h 44"/>
                  <a:gd name="T8" fmla="*/ 0 w 605"/>
                  <a:gd name="T9" fmla="*/ 43 h 44"/>
                  <a:gd name="T10" fmla="*/ 0 60000 65536"/>
                  <a:gd name="T11" fmla="*/ 0 60000 65536"/>
                  <a:gd name="T12" fmla="*/ 0 60000 65536"/>
                  <a:gd name="T13" fmla="*/ 0 60000 65536"/>
                  <a:gd name="T14" fmla="*/ 0 60000 65536"/>
                  <a:gd name="T15" fmla="*/ 0 w 605"/>
                  <a:gd name="T16" fmla="*/ 0 h 44"/>
                  <a:gd name="T17" fmla="*/ 605 w 605"/>
                  <a:gd name="T18" fmla="*/ 44 h 44"/>
                </a:gdLst>
                <a:ahLst/>
                <a:cxnLst>
                  <a:cxn ang="T10">
                    <a:pos x="T0" y="T1"/>
                  </a:cxn>
                  <a:cxn ang="T11">
                    <a:pos x="T2" y="T3"/>
                  </a:cxn>
                  <a:cxn ang="T12">
                    <a:pos x="T4" y="T5"/>
                  </a:cxn>
                  <a:cxn ang="T13">
                    <a:pos x="T6" y="T7"/>
                  </a:cxn>
                  <a:cxn ang="T14">
                    <a:pos x="T8" y="T9"/>
                  </a:cxn>
                </a:cxnLst>
                <a:rect l="T15" t="T16" r="T17" b="T18"/>
                <a:pathLst>
                  <a:path w="605" h="44">
                    <a:moveTo>
                      <a:pt x="0" y="43"/>
                    </a:moveTo>
                    <a:lnTo>
                      <a:pt x="561" y="43"/>
                    </a:lnTo>
                    <a:lnTo>
                      <a:pt x="604" y="0"/>
                    </a:lnTo>
                    <a:lnTo>
                      <a:pt x="101" y="0"/>
                    </a:lnTo>
                    <a:lnTo>
                      <a:pt x="0" y="43"/>
                    </a:lnTo>
                  </a:path>
                </a:pathLst>
              </a:custGeom>
              <a:solidFill>
                <a:srgbClr val="7F5F3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49" name="Freeform 297"/>
              <p:cNvSpPr>
                <a:spLocks/>
              </p:cNvSpPr>
              <p:nvPr/>
            </p:nvSpPr>
            <p:spPr bwMode="auto">
              <a:xfrm>
                <a:off x="5472" y="2695"/>
                <a:ext cx="44" cy="59"/>
              </a:xfrm>
              <a:custGeom>
                <a:avLst/>
                <a:gdLst>
                  <a:gd name="T0" fmla="*/ 0 w 44"/>
                  <a:gd name="T1" fmla="*/ 43 h 59"/>
                  <a:gd name="T2" fmla="*/ 0 w 44"/>
                  <a:gd name="T3" fmla="*/ 58 h 59"/>
                  <a:gd name="T4" fmla="*/ 43 w 44"/>
                  <a:gd name="T5" fmla="*/ 15 h 59"/>
                  <a:gd name="T6" fmla="*/ 43 w 44"/>
                  <a:gd name="T7" fmla="*/ 0 h 59"/>
                  <a:gd name="T8" fmla="*/ 0 w 44"/>
                  <a:gd name="T9" fmla="*/ 43 h 59"/>
                  <a:gd name="T10" fmla="*/ 0 60000 65536"/>
                  <a:gd name="T11" fmla="*/ 0 60000 65536"/>
                  <a:gd name="T12" fmla="*/ 0 60000 65536"/>
                  <a:gd name="T13" fmla="*/ 0 60000 65536"/>
                  <a:gd name="T14" fmla="*/ 0 60000 65536"/>
                  <a:gd name="T15" fmla="*/ 0 w 44"/>
                  <a:gd name="T16" fmla="*/ 0 h 59"/>
                  <a:gd name="T17" fmla="*/ 44 w 44"/>
                  <a:gd name="T18" fmla="*/ 59 h 59"/>
                </a:gdLst>
                <a:ahLst/>
                <a:cxnLst>
                  <a:cxn ang="T10">
                    <a:pos x="T0" y="T1"/>
                  </a:cxn>
                  <a:cxn ang="T11">
                    <a:pos x="T2" y="T3"/>
                  </a:cxn>
                  <a:cxn ang="T12">
                    <a:pos x="T4" y="T5"/>
                  </a:cxn>
                  <a:cxn ang="T13">
                    <a:pos x="T6" y="T7"/>
                  </a:cxn>
                  <a:cxn ang="T14">
                    <a:pos x="T8" y="T9"/>
                  </a:cxn>
                </a:cxnLst>
                <a:rect l="T15" t="T16" r="T17" b="T18"/>
                <a:pathLst>
                  <a:path w="44" h="59">
                    <a:moveTo>
                      <a:pt x="0" y="43"/>
                    </a:moveTo>
                    <a:lnTo>
                      <a:pt x="0" y="58"/>
                    </a:lnTo>
                    <a:lnTo>
                      <a:pt x="43" y="15"/>
                    </a:lnTo>
                    <a:lnTo>
                      <a:pt x="43" y="0"/>
                    </a:lnTo>
                    <a:lnTo>
                      <a:pt x="0" y="43"/>
                    </a:lnTo>
                  </a:path>
                </a:pathLst>
              </a:custGeom>
              <a:solidFill>
                <a:srgbClr val="8D5E16"/>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50" name="Freeform 298"/>
              <p:cNvSpPr>
                <a:spLocks/>
              </p:cNvSpPr>
              <p:nvPr/>
            </p:nvSpPr>
            <p:spPr bwMode="auto">
              <a:xfrm>
                <a:off x="4911" y="2738"/>
                <a:ext cx="558" cy="16"/>
              </a:xfrm>
              <a:custGeom>
                <a:avLst/>
                <a:gdLst>
                  <a:gd name="T0" fmla="*/ 0 w 558"/>
                  <a:gd name="T1" fmla="*/ 15 h 16"/>
                  <a:gd name="T2" fmla="*/ 557 w 558"/>
                  <a:gd name="T3" fmla="*/ 15 h 16"/>
                  <a:gd name="T4" fmla="*/ 557 w 558"/>
                  <a:gd name="T5" fmla="*/ 0 h 16"/>
                  <a:gd name="T6" fmla="*/ 0 w 558"/>
                  <a:gd name="T7" fmla="*/ 0 h 16"/>
                  <a:gd name="T8" fmla="*/ 0 w 558"/>
                  <a:gd name="T9" fmla="*/ 15 h 16"/>
                  <a:gd name="T10" fmla="*/ 0 60000 65536"/>
                  <a:gd name="T11" fmla="*/ 0 60000 65536"/>
                  <a:gd name="T12" fmla="*/ 0 60000 65536"/>
                  <a:gd name="T13" fmla="*/ 0 60000 65536"/>
                  <a:gd name="T14" fmla="*/ 0 60000 65536"/>
                  <a:gd name="T15" fmla="*/ 0 w 558"/>
                  <a:gd name="T16" fmla="*/ 0 h 16"/>
                  <a:gd name="T17" fmla="*/ 558 w 558"/>
                  <a:gd name="T18" fmla="*/ 16 h 16"/>
                </a:gdLst>
                <a:ahLst/>
                <a:cxnLst>
                  <a:cxn ang="T10">
                    <a:pos x="T0" y="T1"/>
                  </a:cxn>
                  <a:cxn ang="T11">
                    <a:pos x="T2" y="T3"/>
                  </a:cxn>
                  <a:cxn ang="T12">
                    <a:pos x="T4" y="T5"/>
                  </a:cxn>
                  <a:cxn ang="T13">
                    <a:pos x="T6" y="T7"/>
                  </a:cxn>
                  <a:cxn ang="T14">
                    <a:pos x="T8" y="T9"/>
                  </a:cxn>
                </a:cxnLst>
                <a:rect l="T15" t="T16" r="T17" b="T18"/>
                <a:pathLst>
                  <a:path w="558" h="16">
                    <a:moveTo>
                      <a:pt x="0" y="15"/>
                    </a:moveTo>
                    <a:lnTo>
                      <a:pt x="557" y="15"/>
                    </a:lnTo>
                    <a:lnTo>
                      <a:pt x="557" y="0"/>
                    </a:lnTo>
                    <a:lnTo>
                      <a:pt x="0" y="0"/>
                    </a:lnTo>
                    <a:lnTo>
                      <a:pt x="0" y="15"/>
                    </a:lnTo>
                  </a:path>
                </a:pathLst>
              </a:custGeom>
              <a:solidFill>
                <a:srgbClr val="BF7F1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245" name="Freeform 299"/>
            <p:cNvSpPr>
              <a:spLocks/>
            </p:cNvSpPr>
            <p:nvPr/>
          </p:nvSpPr>
          <p:spPr bwMode="auto">
            <a:xfrm>
              <a:off x="5067" y="2702"/>
              <a:ext cx="309" cy="29"/>
            </a:xfrm>
            <a:custGeom>
              <a:avLst/>
              <a:gdLst>
                <a:gd name="T0" fmla="*/ 0 w 309"/>
                <a:gd name="T1" fmla="*/ 28 h 29"/>
                <a:gd name="T2" fmla="*/ 280 w 309"/>
                <a:gd name="T3" fmla="*/ 28 h 29"/>
                <a:gd name="T4" fmla="*/ 308 w 309"/>
                <a:gd name="T5" fmla="*/ 0 h 29"/>
                <a:gd name="T6" fmla="*/ 58 w 309"/>
                <a:gd name="T7" fmla="*/ 0 h 29"/>
                <a:gd name="T8" fmla="*/ 0 w 309"/>
                <a:gd name="T9" fmla="*/ 28 h 29"/>
                <a:gd name="T10" fmla="*/ 0 60000 65536"/>
                <a:gd name="T11" fmla="*/ 0 60000 65536"/>
                <a:gd name="T12" fmla="*/ 0 60000 65536"/>
                <a:gd name="T13" fmla="*/ 0 60000 65536"/>
                <a:gd name="T14" fmla="*/ 0 60000 65536"/>
                <a:gd name="T15" fmla="*/ 0 w 309"/>
                <a:gd name="T16" fmla="*/ 0 h 29"/>
                <a:gd name="T17" fmla="*/ 309 w 309"/>
                <a:gd name="T18" fmla="*/ 29 h 29"/>
              </a:gdLst>
              <a:ahLst/>
              <a:cxnLst>
                <a:cxn ang="T10">
                  <a:pos x="T0" y="T1"/>
                </a:cxn>
                <a:cxn ang="T11">
                  <a:pos x="T2" y="T3"/>
                </a:cxn>
                <a:cxn ang="T12">
                  <a:pos x="T4" y="T5"/>
                </a:cxn>
                <a:cxn ang="T13">
                  <a:pos x="T6" y="T7"/>
                </a:cxn>
                <a:cxn ang="T14">
                  <a:pos x="T8" y="T9"/>
                </a:cxn>
              </a:cxnLst>
              <a:rect l="T15" t="T16" r="T17" b="T18"/>
              <a:pathLst>
                <a:path w="309" h="29">
                  <a:moveTo>
                    <a:pt x="0" y="28"/>
                  </a:moveTo>
                  <a:lnTo>
                    <a:pt x="280" y="28"/>
                  </a:lnTo>
                  <a:lnTo>
                    <a:pt x="308" y="0"/>
                  </a:lnTo>
                  <a:lnTo>
                    <a:pt x="58" y="0"/>
                  </a:lnTo>
                  <a:lnTo>
                    <a:pt x="0" y="28"/>
                  </a:lnTo>
                </a:path>
              </a:pathLst>
            </a:custGeom>
            <a:solidFill>
              <a:srgbClr val="3F5F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03" name="Group 300"/>
          <p:cNvGrpSpPr>
            <a:grpSpLocks/>
          </p:cNvGrpSpPr>
          <p:nvPr/>
        </p:nvGrpSpPr>
        <p:grpSpPr bwMode="auto">
          <a:xfrm>
            <a:off x="7950200" y="4714875"/>
            <a:ext cx="650875" cy="242888"/>
            <a:chOff x="5008" y="2570"/>
            <a:chExt cx="410" cy="153"/>
          </a:xfrm>
        </p:grpSpPr>
        <p:grpSp>
          <p:nvGrpSpPr>
            <p:cNvPr id="680304" name="Group 301"/>
            <p:cNvGrpSpPr>
              <a:grpSpLocks/>
            </p:cNvGrpSpPr>
            <p:nvPr/>
          </p:nvGrpSpPr>
          <p:grpSpPr bwMode="auto">
            <a:xfrm>
              <a:off x="5067" y="2570"/>
              <a:ext cx="55" cy="153"/>
              <a:chOff x="5067" y="2570"/>
              <a:chExt cx="55" cy="153"/>
            </a:xfrm>
          </p:grpSpPr>
          <p:grpSp>
            <p:nvGrpSpPr>
              <p:cNvPr id="680305" name="Group 302"/>
              <p:cNvGrpSpPr>
                <a:grpSpLocks/>
              </p:cNvGrpSpPr>
              <p:nvPr/>
            </p:nvGrpSpPr>
            <p:grpSpPr bwMode="auto">
              <a:xfrm>
                <a:off x="5067" y="2570"/>
                <a:ext cx="55" cy="153"/>
                <a:chOff x="5067" y="2570"/>
                <a:chExt cx="55" cy="153"/>
              </a:xfrm>
            </p:grpSpPr>
            <p:sp>
              <p:nvSpPr>
                <p:cNvPr id="1242" name="Freeform 303"/>
                <p:cNvSpPr>
                  <a:spLocks/>
                </p:cNvSpPr>
                <p:nvPr/>
              </p:nvSpPr>
              <p:spPr bwMode="auto">
                <a:xfrm>
                  <a:off x="5106" y="2574"/>
                  <a:ext cx="16" cy="149"/>
                </a:xfrm>
                <a:custGeom>
                  <a:avLst/>
                  <a:gdLst>
                    <a:gd name="T0" fmla="*/ 0 w 16"/>
                    <a:gd name="T1" fmla="*/ 0 h 149"/>
                    <a:gd name="T2" fmla="*/ 15 w 16"/>
                    <a:gd name="T3" fmla="*/ 23 h 149"/>
                    <a:gd name="T4" fmla="*/ 15 w 16"/>
                    <a:gd name="T5" fmla="*/ 148 h 149"/>
                    <a:gd name="T6" fmla="*/ 0 w 16"/>
                    <a:gd name="T7" fmla="*/ 148 h 149"/>
                    <a:gd name="T8" fmla="*/ 0 w 16"/>
                    <a:gd name="T9" fmla="*/ 0 h 149"/>
                    <a:gd name="T10" fmla="*/ 0 60000 65536"/>
                    <a:gd name="T11" fmla="*/ 0 60000 65536"/>
                    <a:gd name="T12" fmla="*/ 0 60000 65536"/>
                    <a:gd name="T13" fmla="*/ 0 60000 65536"/>
                    <a:gd name="T14" fmla="*/ 0 60000 65536"/>
                    <a:gd name="T15" fmla="*/ 0 w 16"/>
                    <a:gd name="T16" fmla="*/ 0 h 149"/>
                    <a:gd name="T17" fmla="*/ 16 w 16"/>
                    <a:gd name="T18" fmla="*/ 149 h 149"/>
                  </a:gdLst>
                  <a:ahLst/>
                  <a:cxnLst>
                    <a:cxn ang="T10">
                      <a:pos x="T0" y="T1"/>
                    </a:cxn>
                    <a:cxn ang="T11">
                      <a:pos x="T2" y="T3"/>
                    </a:cxn>
                    <a:cxn ang="T12">
                      <a:pos x="T4" y="T5"/>
                    </a:cxn>
                    <a:cxn ang="T13">
                      <a:pos x="T6" y="T7"/>
                    </a:cxn>
                    <a:cxn ang="T14">
                      <a:pos x="T8" y="T9"/>
                    </a:cxn>
                  </a:cxnLst>
                  <a:rect l="T15" t="T16" r="T17" b="T18"/>
                  <a:pathLst>
                    <a:path w="16" h="149">
                      <a:moveTo>
                        <a:pt x="0" y="0"/>
                      </a:moveTo>
                      <a:lnTo>
                        <a:pt x="15" y="23"/>
                      </a:lnTo>
                      <a:lnTo>
                        <a:pt x="15" y="148"/>
                      </a:lnTo>
                      <a:lnTo>
                        <a:pt x="0" y="148"/>
                      </a:lnTo>
                      <a:lnTo>
                        <a:pt x="0" y="0"/>
                      </a:lnTo>
                    </a:path>
                  </a:pathLst>
                </a:custGeom>
                <a:solidFill>
                  <a:srgbClr val="8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43" name="Freeform 304"/>
                <p:cNvSpPr>
                  <a:spLocks/>
                </p:cNvSpPr>
                <p:nvPr/>
              </p:nvSpPr>
              <p:spPr bwMode="auto">
                <a:xfrm>
                  <a:off x="5067" y="2570"/>
                  <a:ext cx="36" cy="153"/>
                </a:xfrm>
                <a:custGeom>
                  <a:avLst/>
                  <a:gdLst>
                    <a:gd name="T0" fmla="*/ 0 w 36"/>
                    <a:gd name="T1" fmla="*/ 152 h 153"/>
                    <a:gd name="T2" fmla="*/ 0 w 36"/>
                    <a:gd name="T3" fmla="*/ 4 h 153"/>
                    <a:gd name="T4" fmla="*/ 3 w 36"/>
                    <a:gd name="T5" fmla="*/ 4 h 153"/>
                    <a:gd name="T6" fmla="*/ 3 w 36"/>
                    <a:gd name="T7" fmla="*/ 0 h 153"/>
                    <a:gd name="T8" fmla="*/ 7 w 36"/>
                    <a:gd name="T9" fmla="*/ 0 h 153"/>
                    <a:gd name="T10" fmla="*/ 11 w 36"/>
                    <a:gd name="T11" fmla="*/ 0 h 153"/>
                    <a:gd name="T12" fmla="*/ 15 w 36"/>
                    <a:gd name="T13" fmla="*/ 0 h 153"/>
                    <a:gd name="T14" fmla="*/ 19 w 36"/>
                    <a:gd name="T15" fmla="*/ 0 h 153"/>
                    <a:gd name="T16" fmla="*/ 23 w 36"/>
                    <a:gd name="T17" fmla="*/ 0 h 153"/>
                    <a:gd name="T18" fmla="*/ 27 w 36"/>
                    <a:gd name="T19" fmla="*/ 0 h 153"/>
                    <a:gd name="T20" fmla="*/ 31 w 36"/>
                    <a:gd name="T21" fmla="*/ 4 h 153"/>
                    <a:gd name="T22" fmla="*/ 35 w 36"/>
                    <a:gd name="T23" fmla="*/ 4 h 153"/>
                    <a:gd name="T24" fmla="*/ 35 w 36"/>
                    <a:gd name="T25" fmla="*/ 152 h 153"/>
                    <a:gd name="T26" fmla="*/ 0 w 36"/>
                    <a:gd name="T27" fmla="*/ 152 h 1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53"/>
                    <a:gd name="T44" fmla="*/ 36 w 36"/>
                    <a:gd name="T45" fmla="*/ 153 h 1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53">
                      <a:moveTo>
                        <a:pt x="0" y="152"/>
                      </a:moveTo>
                      <a:lnTo>
                        <a:pt x="0" y="4"/>
                      </a:lnTo>
                      <a:lnTo>
                        <a:pt x="3" y="4"/>
                      </a:lnTo>
                      <a:lnTo>
                        <a:pt x="3" y="0"/>
                      </a:lnTo>
                      <a:lnTo>
                        <a:pt x="7" y="0"/>
                      </a:lnTo>
                      <a:lnTo>
                        <a:pt x="11" y="0"/>
                      </a:lnTo>
                      <a:lnTo>
                        <a:pt x="15" y="0"/>
                      </a:lnTo>
                      <a:lnTo>
                        <a:pt x="19" y="0"/>
                      </a:lnTo>
                      <a:lnTo>
                        <a:pt x="23" y="0"/>
                      </a:lnTo>
                      <a:lnTo>
                        <a:pt x="27" y="0"/>
                      </a:lnTo>
                      <a:lnTo>
                        <a:pt x="31" y="4"/>
                      </a:lnTo>
                      <a:lnTo>
                        <a:pt x="35" y="4"/>
                      </a:lnTo>
                      <a:lnTo>
                        <a:pt x="35" y="152"/>
                      </a:lnTo>
                      <a:lnTo>
                        <a:pt x="0" y="152"/>
                      </a:lnTo>
                    </a:path>
                  </a:pathLst>
                </a:custGeom>
                <a:solidFill>
                  <a:srgbClr val="FF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06" name="Group 305"/>
              <p:cNvGrpSpPr>
                <a:grpSpLocks/>
              </p:cNvGrpSpPr>
              <p:nvPr/>
            </p:nvGrpSpPr>
            <p:grpSpPr bwMode="auto">
              <a:xfrm>
                <a:off x="5067" y="2613"/>
                <a:ext cx="36" cy="83"/>
                <a:chOff x="5067" y="2613"/>
                <a:chExt cx="36" cy="83"/>
              </a:xfrm>
            </p:grpSpPr>
            <p:sp>
              <p:nvSpPr>
                <p:cNvPr id="1239" name="Freeform 306"/>
                <p:cNvSpPr>
                  <a:spLocks/>
                </p:cNvSpPr>
                <p:nvPr/>
              </p:nvSpPr>
              <p:spPr bwMode="auto">
                <a:xfrm>
                  <a:off x="5067" y="2683"/>
                  <a:ext cx="36" cy="5"/>
                </a:xfrm>
                <a:custGeom>
                  <a:avLst/>
                  <a:gdLst>
                    <a:gd name="T0" fmla="*/ 0 w 36"/>
                    <a:gd name="T1" fmla="*/ 0 h 5"/>
                    <a:gd name="T2" fmla="*/ 0 w 36"/>
                    <a:gd name="T3" fmla="*/ 0 h 5"/>
                    <a:gd name="T4" fmla="*/ 3 w 36"/>
                    <a:gd name="T5" fmla="*/ 0 h 5"/>
                    <a:gd name="T6" fmla="*/ 7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0 h 5"/>
                    <a:gd name="T32" fmla="*/ 15 w 36"/>
                    <a:gd name="T33" fmla="*/ 0 h 5"/>
                    <a:gd name="T34" fmla="*/ 11 w 36"/>
                    <a:gd name="T35" fmla="*/ 0 h 5"/>
                    <a:gd name="T36" fmla="*/ 7 w 36"/>
                    <a:gd name="T37" fmla="*/ 4 h 5"/>
                    <a:gd name="T38" fmla="*/ 3 w 36"/>
                    <a:gd name="T39" fmla="*/ 4 h 5"/>
                    <a:gd name="T40" fmla="*/ 0 w 36"/>
                    <a:gd name="T41" fmla="*/ 4 h 5"/>
                    <a:gd name="T42" fmla="*/ 0 w 36"/>
                    <a:gd name="T43" fmla="*/ 0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5"/>
                    <a:gd name="T68" fmla="*/ 36 w 36"/>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5">
                      <a:moveTo>
                        <a:pt x="0" y="0"/>
                      </a:moveTo>
                      <a:lnTo>
                        <a:pt x="0" y="0"/>
                      </a:lnTo>
                      <a:lnTo>
                        <a:pt x="3" y="0"/>
                      </a:lnTo>
                      <a:lnTo>
                        <a:pt x="7" y="0"/>
                      </a:lnTo>
                      <a:lnTo>
                        <a:pt x="11" y="0"/>
                      </a:lnTo>
                      <a:lnTo>
                        <a:pt x="15" y="0"/>
                      </a:lnTo>
                      <a:lnTo>
                        <a:pt x="19" y="0"/>
                      </a:lnTo>
                      <a:lnTo>
                        <a:pt x="23" y="0"/>
                      </a:lnTo>
                      <a:lnTo>
                        <a:pt x="27" y="0"/>
                      </a:lnTo>
                      <a:lnTo>
                        <a:pt x="31" y="0"/>
                      </a:lnTo>
                      <a:lnTo>
                        <a:pt x="35" y="0"/>
                      </a:lnTo>
                      <a:lnTo>
                        <a:pt x="35" y="4"/>
                      </a:lnTo>
                      <a:lnTo>
                        <a:pt x="31" y="4"/>
                      </a:lnTo>
                      <a:lnTo>
                        <a:pt x="27" y="4"/>
                      </a:lnTo>
                      <a:lnTo>
                        <a:pt x="23" y="4"/>
                      </a:lnTo>
                      <a:lnTo>
                        <a:pt x="19" y="0"/>
                      </a:lnTo>
                      <a:lnTo>
                        <a:pt x="15" y="0"/>
                      </a:lnTo>
                      <a:lnTo>
                        <a:pt x="11" y="0"/>
                      </a:lnTo>
                      <a:lnTo>
                        <a:pt x="7" y="4"/>
                      </a:lnTo>
                      <a:lnTo>
                        <a:pt x="3" y="4"/>
                      </a:lnTo>
                      <a:lnTo>
                        <a:pt x="0" y="4"/>
                      </a:lnTo>
                      <a:lnTo>
                        <a:pt x="0" y="0"/>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40" name="Freeform 307"/>
                <p:cNvSpPr>
                  <a:spLocks/>
                </p:cNvSpPr>
                <p:nvPr/>
              </p:nvSpPr>
              <p:spPr bwMode="auto">
                <a:xfrm>
                  <a:off x="5067" y="2691"/>
                  <a:ext cx="36" cy="5"/>
                </a:xfrm>
                <a:custGeom>
                  <a:avLst/>
                  <a:gdLst>
                    <a:gd name="T0" fmla="*/ 0 w 36"/>
                    <a:gd name="T1" fmla="*/ 4 h 5"/>
                    <a:gd name="T2" fmla="*/ 0 w 36"/>
                    <a:gd name="T3" fmla="*/ 0 h 5"/>
                    <a:gd name="T4" fmla="*/ 3 w 36"/>
                    <a:gd name="T5" fmla="*/ 0 h 5"/>
                    <a:gd name="T6" fmla="*/ 7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1 w 36"/>
                    <a:gd name="T35" fmla="*/ 4 h 5"/>
                    <a:gd name="T36" fmla="*/ 7 w 36"/>
                    <a:gd name="T37" fmla="*/ 4 h 5"/>
                    <a:gd name="T38" fmla="*/ 3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3" y="0"/>
                      </a:lnTo>
                      <a:lnTo>
                        <a:pt x="7" y="0"/>
                      </a:lnTo>
                      <a:lnTo>
                        <a:pt x="11"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1" y="4"/>
                      </a:lnTo>
                      <a:lnTo>
                        <a:pt x="7" y="4"/>
                      </a:lnTo>
                      <a:lnTo>
                        <a:pt x="3"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41" name="Freeform 308"/>
                <p:cNvSpPr>
                  <a:spLocks/>
                </p:cNvSpPr>
                <p:nvPr/>
              </p:nvSpPr>
              <p:spPr bwMode="auto">
                <a:xfrm>
                  <a:off x="5067" y="2613"/>
                  <a:ext cx="36" cy="5"/>
                </a:xfrm>
                <a:custGeom>
                  <a:avLst/>
                  <a:gdLst>
                    <a:gd name="T0" fmla="*/ 0 w 36"/>
                    <a:gd name="T1" fmla="*/ 4 h 5"/>
                    <a:gd name="T2" fmla="*/ 0 w 36"/>
                    <a:gd name="T3" fmla="*/ 0 h 5"/>
                    <a:gd name="T4" fmla="*/ 3 w 36"/>
                    <a:gd name="T5" fmla="*/ 0 h 5"/>
                    <a:gd name="T6" fmla="*/ 7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1 w 36"/>
                    <a:gd name="T35" fmla="*/ 4 h 5"/>
                    <a:gd name="T36" fmla="*/ 7 w 36"/>
                    <a:gd name="T37" fmla="*/ 4 h 5"/>
                    <a:gd name="T38" fmla="*/ 3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3" y="0"/>
                      </a:lnTo>
                      <a:lnTo>
                        <a:pt x="7" y="0"/>
                      </a:lnTo>
                      <a:lnTo>
                        <a:pt x="11"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1" y="4"/>
                      </a:lnTo>
                      <a:lnTo>
                        <a:pt x="7" y="4"/>
                      </a:lnTo>
                      <a:lnTo>
                        <a:pt x="3"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680307" name="Group 309"/>
            <p:cNvGrpSpPr>
              <a:grpSpLocks/>
            </p:cNvGrpSpPr>
            <p:nvPr/>
          </p:nvGrpSpPr>
          <p:grpSpPr bwMode="auto">
            <a:xfrm>
              <a:off x="5106" y="2570"/>
              <a:ext cx="51" cy="153"/>
              <a:chOff x="5106" y="2570"/>
              <a:chExt cx="51" cy="153"/>
            </a:xfrm>
          </p:grpSpPr>
          <p:grpSp>
            <p:nvGrpSpPr>
              <p:cNvPr id="680308" name="Group 310"/>
              <p:cNvGrpSpPr>
                <a:grpSpLocks/>
              </p:cNvGrpSpPr>
              <p:nvPr/>
            </p:nvGrpSpPr>
            <p:grpSpPr bwMode="auto">
              <a:xfrm>
                <a:off x="5106" y="2570"/>
                <a:ext cx="51" cy="153"/>
                <a:chOff x="5106" y="2570"/>
                <a:chExt cx="51" cy="153"/>
              </a:xfrm>
            </p:grpSpPr>
            <p:sp>
              <p:nvSpPr>
                <p:cNvPr id="1235" name="Freeform 311"/>
                <p:cNvSpPr>
                  <a:spLocks/>
                </p:cNvSpPr>
                <p:nvPr/>
              </p:nvSpPr>
              <p:spPr bwMode="auto">
                <a:xfrm>
                  <a:off x="5141" y="2574"/>
                  <a:ext cx="16" cy="149"/>
                </a:xfrm>
                <a:custGeom>
                  <a:avLst/>
                  <a:gdLst>
                    <a:gd name="T0" fmla="*/ 0 w 16"/>
                    <a:gd name="T1" fmla="*/ 0 h 149"/>
                    <a:gd name="T2" fmla="*/ 15 w 16"/>
                    <a:gd name="T3" fmla="*/ 23 h 149"/>
                    <a:gd name="T4" fmla="*/ 15 w 16"/>
                    <a:gd name="T5" fmla="*/ 148 h 149"/>
                    <a:gd name="T6" fmla="*/ 0 w 16"/>
                    <a:gd name="T7" fmla="*/ 148 h 149"/>
                    <a:gd name="T8" fmla="*/ 0 w 16"/>
                    <a:gd name="T9" fmla="*/ 0 h 149"/>
                    <a:gd name="T10" fmla="*/ 0 60000 65536"/>
                    <a:gd name="T11" fmla="*/ 0 60000 65536"/>
                    <a:gd name="T12" fmla="*/ 0 60000 65536"/>
                    <a:gd name="T13" fmla="*/ 0 60000 65536"/>
                    <a:gd name="T14" fmla="*/ 0 60000 65536"/>
                    <a:gd name="T15" fmla="*/ 0 w 16"/>
                    <a:gd name="T16" fmla="*/ 0 h 149"/>
                    <a:gd name="T17" fmla="*/ 16 w 16"/>
                    <a:gd name="T18" fmla="*/ 149 h 149"/>
                  </a:gdLst>
                  <a:ahLst/>
                  <a:cxnLst>
                    <a:cxn ang="T10">
                      <a:pos x="T0" y="T1"/>
                    </a:cxn>
                    <a:cxn ang="T11">
                      <a:pos x="T2" y="T3"/>
                    </a:cxn>
                    <a:cxn ang="T12">
                      <a:pos x="T4" y="T5"/>
                    </a:cxn>
                    <a:cxn ang="T13">
                      <a:pos x="T6" y="T7"/>
                    </a:cxn>
                    <a:cxn ang="T14">
                      <a:pos x="T8" y="T9"/>
                    </a:cxn>
                  </a:cxnLst>
                  <a:rect l="T15" t="T16" r="T17" b="T18"/>
                  <a:pathLst>
                    <a:path w="16" h="149">
                      <a:moveTo>
                        <a:pt x="0" y="0"/>
                      </a:moveTo>
                      <a:lnTo>
                        <a:pt x="15" y="23"/>
                      </a:lnTo>
                      <a:lnTo>
                        <a:pt x="15" y="148"/>
                      </a:lnTo>
                      <a:lnTo>
                        <a:pt x="0" y="148"/>
                      </a:lnTo>
                      <a:lnTo>
                        <a:pt x="0" y="0"/>
                      </a:lnTo>
                    </a:path>
                  </a:pathLst>
                </a:custGeom>
                <a:solidFill>
                  <a:srgbClr val="8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36" name="Freeform 312"/>
                <p:cNvSpPr>
                  <a:spLocks/>
                </p:cNvSpPr>
                <p:nvPr/>
              </p:nvSpPr>
              <p:spPr bwMode="auto">
                <a:xfrm>
                  <a:off x="5106" y="2570"/>
                  <a:ext cx="36" cy="153"/>
                </a:xfrm>
                <a:custGeom>
                  <a:avLst/>
                  <a:gdLst>
                    <a:gd name="T0" fmla="*/ 0 w 36"/>
                    <a:gd name="T1" fmla="*/ 152 h 153"/>
                    <a:gd name="T2" fmla="*/ 0 w 36"/>
                    <a:gd name="T3" fmla="*/ 4 h 153"/>
                    <a:gd name="T4" fmla="*/ 3 w 36"/>
                    <a:gd name="T5" fmla="*/ 4 h 153"/>
                    <a:gd name="T6" fmla="*/ 3 w 36"/>
                    <a:gd name="T7" fmla="*/ 0 h 153"/>
                    <a:gd name="T8" fmla="*/ 7 w 36"/>
                    <a:gd name="T9" fmla="*/ 0 h 153"/>
                    <a:gd name="T10" fmla="*/ 11 w 36"/>
                    <a:gd name="T11" fmla="*/ 0 h 153"/>
                    <a:gd name="T12" fmla="*/ 15 w 36"/>
                    <a:gd name="T13" fmla="*/ 0 h 153"/>
                    <a:gd name="T14" fmla="*/ 19 w 36"/>
                    <a:gd name="T15" fmla="*/ 0 h 153"/>
                    <a:gd name="T16" fmla="*/ 23 w 36"/>
                    <a:gd name="T17" fmla="*/ 0 h 153"/>
                    <a:gd name="T18" fmla="*/ 27 w 36"/>
                    <a:gd name="T19" fmla="*/ 0 h 153"/>
                    <a:gd name="T20" fmla="*/ 31 w 36"/>
                    <a:gd name="T21" fmla="*/ 4 h 153"/>
                    <a:gd name="T22" fmla="*/ 35 w 36"/>
                    <a:gd name="T23" fmla="*/ 4 h 153"/>
                    <a:gd name="T24" fmla="*/ 35 w 36"/>
                    <a:gd name="T25" fmla="*/ 152 h 153"/>
                    <a:gd name="T26" fmla="*/ 0 w 36"/>
                    <a:gd name="T27" fmla="*/ 152 h 1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53"/>
                    <a:gd name="T44" fmla="*/ 36 w 36"/>
                    <a:gd name="T45" fmla="*/ 153 h 1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53">
                      <a:moveTo>
                        <a:pt x="0" y="152"/>
                      </a:moveTo>
                      <a:lnTo>
                        <a:pt x="0" y="4"/>
                      </a:lnTo>
                      <a:lnTo>
                        <a:pt x="3" y="4"/>
                      </a:lnTo>
                      <a:lnTo>
                        <a:pt x="3" y="0"/>
                      </a:lnTo>
                      <a:lnTo>
                        <a:pt x="7" y="0"/>
                      </a:lnTo>
                      <a:lnTo>
                        <a:pt x="11" y="0"/>
                      </a:lnTo>
                      <a:lnTo>
                        <a:pt x="15" y="0"/>
                      </a:lnTo>
                      <a:lnTo>
                        <a:pt x="19" y="0"/>
                      </a:lnTo>
                      <a:lnTo>
                        <a:pt x="23" y="0"/>
                      </a:lnTo>
                      <a:lnTo>
                        <a:pt x="27" y="0"/>
                      </a:lnTo>
                      <a:lnTo>
                        <a:pt x="31" y="4"/>
                      </a:lnTo>
                      <a:lnTo>
                        <a:pt x="35" y="4"/>
                      </a:lnTo>
                      <a:lnTo>
                        <a:pt x="35" y="152"/>
                      </a:lnTo>
                      <a:lnTo>
                        <a:pt x="0" y="152"/>
                      </a:lnTo>
                    </a:path>
                  </a:pathLst>
                </a:custGeom>
                <a:solidFill>
                  <a:srgbClr val="FF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09" name="Group 313"/>
              <p:cNvGrpSpPr>
                <a:grpSpLocks/>
              </p:cNvGrpSpPr>
              <p:nvPr/>
            </p:nvGrpSpPr>
            <p:grpSpPr bwMode="auto">
              <a:xfrm>
                <a:off x="5106" y="2613"/>
                <a:ext cx="36" cy="83"/>
                <a:chOff x="5106" y="2613"/>
                <a:chExt cx="36" cy="83"/>
              </a:xfrm>
            </p:grpSpPr>
            <p:sp>
              <p:nvSpPr>
                <p:cNvPr id="1232" name="Freeform 314"/>
                <p:cNvSpPr>
                  <a:spLocks/>
                </p:cNvSpPr>
                <p:nvPr/>
              </p:nvSpPr>
              <p:spPr bwMode="auto">
                <a:xfrm>
                  <a:off x="5106" y="2683"/>
                  <a:ext cx="36" cy="5"/>
                </a:xfrm>
                <a:custGeom>
                  <a:avLst/>
                  <a:gdLst>
                    <a:gd name="T0" fmla="*/ 0 w 36"/>
                    <a:gd name="T1" fmla="*/ 0 h 5"/>
                    <a:gd name="T2" fmla="*/ 0 w 36"/>
                    <a:gd name="T3" fmla="*/ 0 h 5"/>
                    <a:gd name="T4" fmla="*/ 3 w 36"/>
                    <a:gd name="T5" fmla="*/ 0 h 5"/>
                    <a:gd name="T6" fmla="*/ 7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0 h 5"/>
                    <a:gd name="T32" fmla="*/ 15 w 36"/>
                    <a:gd name="T33" fmla="*/ 0 h 5"/>
                    <a:gd name="T34" fmla="*/ 11 w 36"/>
                    <a:gd name="T35" fmla="*/ 0 h 5"/>
                    <a:gd name="T36" fmla="*/ 7 w 36"/>
                    <a:gd name="T37" fmla="*/ 4 h 5"/>
                    <a:gd name="T38" fmla="*/ 3 w 36"/>
                    <a:gd name="T39" fmla="*/ 4 h 5"/>
                    <a:gd name="T40" fmla="*/ 0 w 36"/>
                    <a:gd name="T41" fmla="*/ 4 h 5"/>
                    <a:gd name="T42" fmla="*/ 0 w 36"/>
                    <a:gd name="T43" fmla="*/ 0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5"/>
                    <a:gd name="T68" fmla="*/ 36 w 36"/>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5">
                      <a:moveTo>
                        <a:pt x="0" y="0"/>
                      </a:moveTo>
                      <a:lnTo>
                        <a:pt x="0" y="0"/>
                      </a:lnTo>
                      <a:lnTo>
                        <a:pt x="3" y="0"/>
                      </a:lnTo>
                      <a:lnTo>
                        <a:pt x="7" y="0"/>
                      </a:lnTo>
                      <a:lnTo>
                        <a:pt x="11" y="0"/>
                      </a:lnTo>
                      <a:lnTo>
                        <a:pt x="15" y="0"/>
                      </a:lnTo>
                      <a:lnTo>
                        <a:pt x="19" y="0"/>
                      </a:lnTo>
                      <a:lnTo>
                        <a:pt x="23" y="0"/>
                      </a:lnTo>
                      <a:lnTo>
                        <a:pt x="27" y="0"/>
                      </a:lnTo>
                      <a:lnTo>
                        <a:pt x="31" y="0"/>
                      </a:lnTo>
                      <a:lnTo>
                        <a:pt x="35" y="0"/>
                      </a:lnTo>
                      <a:lnTo>
                        <a:pt x="35" y="4"/>
                      </a:lnTo>
                      <a:lnTo>
                        <a:pt x="31" y="4"/>
                      </a:lnTo>
                      <a:lnTo>
                        <a:pt x="27" y="4"/>
                      </a:lnTo>
                      <a:lnTo>
                        <a:pt x="23" y="4"/>
                      </a:lnTo>
                      <a:lnTo>
                        <a:pt x="19" y="0"/>
                      </a:lnTo>
                      <a:lnTo>
                        <a:pt x="15" y="0"/>
                      </a:lnTo>
                      <a:lnTo>
                        <a:pt x="11" y="0"/>
                      </a:lnTo>
                      <a:lnTo>
                        <a:pt x="7" y="4"/>
                      </a:lnTo>
                      <a:lnTo>
                        <a:pt x="3" y="4"/>
                      </a:lnTo>
                      <a:lnTo>
                        <a:pt x="0" y="4"/>
                      </a:lnTo>
                      <a:lnTo>
                        <a:pt x="0" y="0"/>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33" name="Freeform 315"/>
                <p:cNvSpPr>
                  <a:spLocks/>
                </p:cNvSpPr>
                <p:nvPr/>
              </p:nvSpPr>
              <p:spPr bwMode="auto">
                <a:xfrm>
                  <a:off x="5106" y="2691"/>
                  <a:ext cx="36" cy="5"/>
                </a:xfrm>
                <a:custGeom>
                  <a:avLst/>
                  <a:gdLst>
                    <a:gd name="T0" fmla="*/ 0 w 36"/>
                    <a:gd name="T1" fmla="*/ 4 h 5"/>
                    <a:gd name="T2" fmla="*/ 0 w 36"/>
                    <a:gd name="T3" fmla="*/ 0 h 5"/>
                    <a:gd name="T4" fmla="*/ 3 w 36"/>
                    <a:gd name="T5" fmla="*/ 0 h 5"/>
                    <a:gd name="T6" fmla="*/ 7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1 w 36"/>
                    <a:gd name="T35" fmla="*/ 4 h 5"/>
                    <a:gd name="T36" fmla="*/ 7 w 36"/>
                    <a:gd name="T37" fmla="*/ 4 h 5"/>
                    <a:gd name="T38" fmla="*/ 3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3" y="0"/>
                      </a:lnTo>
                      <a:lnTo>
                        <a:pt x="7" y="0"/>
                      </a:lnTo>
                      <a:lnTo>
                        <a:pt x="11"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1" y="4"/>
                      </a:lnTo>
                      <a:lnTo>
                        <a:pt x="7" y="4"/>
                      </a:lnTo>
                      <a:lnTo>
                        <a:pt x="3"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34" name="Freeform 316"/>
                <p:cNvSpPr>
                  <a:spLocks/>
                </p:cNvSpPr>
                <p:nvPr/>
              </p:nvSpPr>
              <p:spPr bwMode="auto">
                <a:xfrm>
                  <a:off x="5106" y="2613"/>
                  <a:ext cx="36" cy="5"/>
                </a:xfrm>
                <a:custGeom>
                  <a:avLst/>
                  <a:gdLst>
                    <a:gd name="T0" fmla="*/ 0 w 36"/>
                    <a:gd name="T1" fmla="*/ 4 h 5"/>
                    <a:gd name="T2" fmla="*/ 0 w 36"/>
                    <a:gd name="T3" fmla="*/ 0 h 5"/>
                    <a:gd name="T4" fmla="*/ 3 w 36"/>
                    <a:gd name="T5" fmla="*/ 0 h 5"/>
                    <a:gd name="T6" fmla="*/ 7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1 w 36"/>
                    <a:gd name="T35" fmla="*/ 4 h 5"/>
                    <a:gd name="T36" fmla="*/ 7 w 36"/>
                    <a:gd name="T37" fmla="*/ 4 h 5"/>
                    <a:gd name="T38" fmla="*/ 3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3" y="0"/>
                      </a:lnTo>
                      <a:lnTo>
                        <a:pt x="7" y="0"/>
                      </a:lnTo>
                      <a:lnTo>
                        <a:pt x="11"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1" y="4"/>
                      </a:lnTo>
                      <a:lnTo>
                        <a:pt x="7" y="4"/>
                      </a:lnTo>
                      <a:lnTo>
                        <a:pt x="3"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680310" name="Group 317"/>
            <p:cNvGrpSpPr>
              <a:grpSpLocks/>
            </p:cNvGrpSpPr>
            <p:nvPr/>
          </p:nvGrpSpPr>
          <p:grpSpPr bwMode="auto">
            <a:xfrm>
              <a:off x="5141" y="2570"/>
              <a:ext cx="55" cy="153"/>
              <a:chOff x="5141" y="2570"/>
              <a:chExt cx="55" cy="153"/>
            </a:xfrm>
          </p:grpSpPr>
          <p:grpSp>
            <p:nvGrpSpPr>
              <p:cNvPr id="680311" name="Group 318"/>
              <p:cNvGrpSpPr>
                <a:grpSpLocks/>
              </p:cNvGrpSpPr>
              <p:nvPr/>
            </p:nvGrpSpPr>
            <p:grpSpPr bwMode="auto">
              <a:xfrm>
                <a:off x="5141" y="2570"/>
                <a:ext cx="55" cy="153"/>
                <a:chOff x="5141" y="2570"/>
                <a:chExt cx="55" cy="153"/>
              </a:xfrm>
            </p:grpSpPr>
            <p:sp>
              <p:nvSpPr>
                <p:cNvPr id="1228" name="Freeform 319"/>
                <p:cNvSpPr>
                  <a:spLocks/>
                </p:cNvSpPr>
                <p:nvPr/>
              </p:nvSpPr>
              <p:spPr bwMode="auto">
                <a:xfrm>
                  <a:off x="5180" y="2574"/>
                  <a:ext cx="16" cy="149"/>
                </a:xfrm>
                <a:custGeom>
                  <a:avLst/>
                  <a:gdLst>
                    <a:gd name="T0" fmla="*/ 0 w 16"/>
                    <a:gd name="T1" fmla="*/ 0 h 149"/>
                    <a:gd name="T2" fmla="*/ 15 w 16"/>
                    <a:gd name="T3" fmla="*/ 23 h 149"/>
                    <a:gd name="T4" fmla="*/ 15 w 16"/>
                    <a:gd name="T5" fmla="*/ 148 h 149"/>
                    <a:gd name="T6" fmla="*/ 0 w 16"/>
                    <a:gd name="T7" fmla="*/ 148 h 149"/>
                    <a:gd name="T8" fmla="*/ 0 w 16"/>
                    <a:gd name="T9" fmla="*/ 0 h 149"/>
                    <a:gd name="T10" fmla="*/ 0 60000 65536"/>
                    <a:gd name="T11" fmla="*/ 0 60000 65536"/>
                    <a:gd name="T12" fmla="*/ 0 60000 65536"/>
                    <a:gd name="T13" fmla="*/ 0 60000 65536"/>
                    <a:gd name="T14" fmla="*/ 0 60000 65536"/>
                    <a:gd name="T15" fmla="*/ 0 w 16"/>
                    <a:gd name="T16" fmla="*/ 0 h 149"/>
                    <a:gd name="T17" fmla="*/ 16 w 16"/>
                    <a:gd name="T18" fmla="*/ 149 h 149"/>
                  </a:gdLst>
                  <a:ahLst/>
                  <a:cxnLst>
                    <a:cxn ang="T10">
                      <a:pos x="T0" y="T1"/>
                    </a:cxn>
                    <a:cxn ang="T11">
                      <a:pos x="T2" y="T3"/>
                    </a:cxn>
                    <a:cxn ang="T12">
                      <a:pos x="T4" y="T5"/>
                    </a:cxn>
                    <a:cxn ang="T13">
                      <a:pos x="T6" y="T7"/>
                    </a:cxn>
                    <a:cxn ang="T14">
                      <a:pos x="T8" y="T9"/>
                    </a:cxn>
                  </a:cxnLst>
                  <a:rect l="T15" t="T16" r="T17" b="T18"/>
                  <a:pathLst>
                    <a:path w="16" h="149">
                      <a:moveTo>
                        <a:pt x="0" y="0"/>
                      </a:moveTo>
                      <a:lnTo>
                        <a:pt x="15" y="23"/>
                      </a:lnTo>
                      <a:lnTo>
                        <a:pt x="15" y="148"/>
                      </a:lnTo>
                      <a:lnTo>
                        <a:pt x="0" y="148"/>
                      </a:lnTo>
                      <a:lnTo>
                        <a:pt x="0" y="0"/>
                      </a:lnTo>
                    </a:path>
                  </a:pathLst>
                </a:custGeom>
                <a:solidFill>
                  <a:srgbClr val="8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29" name="Freeform 320"/>
                <p:cNvSpPr>
                  <a:spLocks/>
                </p:cNvSpPr>
                <p:nvPr/>
              </p:nvSpPr>
              <p:spPr bwMode="auto">
                <a:xfrm>
                  <a:off x="5141" y="2570"/>
                  <a:ext cx="36" cy="153"/>
                </a:xfrm>
                <a:custGeom>
                  <a:avLst/>
                  <a:gdLst>
                    <a:gd name="T0" fmla="*/ 0 w 36"/>
                    <a:gd name="T1" fmla="*/ 152 h 153"/>
                    <a:gd name="T2" fmla="*/ 0 w 36"/>
                    <a:gd name="T3" fmla="*/ 4 h 153"/>
                    <a:gd name="T4" fmla="*/ 4 w 36"/>
                    <a:gd name="T5" fmla="*/ 4 h 153"/>
                    <a:gd name="T6" fmla="*/ 4 w 36"/>
                    <a:gd name="T7" fmla="*/ 0 h 153"/>
                    <a:gd name="T8" fmla="*/ 7 w 36"/>
                    <a:gd name="T9" fmla="*/ 0 h 153"/>
                    <a:gd name="T10" fmla="*/ 11 w 36"/>
                    <a:gd name="T11" fmla="*/ 0 h 153"/>
                    <a:gd name="T12" fmla="*/ 15 w 36"/>
                    <a:gd name="T13" fmla="*/ 0 h 153"/>
                    <a:gd name="T14" fmla="*/ 19 w 36"/>
                    <a:gd name="T15" fmla="*/ 0 h 153"/>
                    <a:gd name="T16" fmla="*/ 23 w 36"/>
                    <a:gd name="T17" fmla="*/ 0 h 153"/>
                    <a:gd name="T18" fmla="*/ 27 w 36"/>
                    <a:gd name="T19" fmla="*/ 0 h 153"/>
                    <a:gd name="T20" fmla="*/ 31 w 36"/>
                    <a:gd name="T21" fmla="*/ 4 h 153"/>
                    <a:gd name="T22" fmla="*/ 35 w 36"/>
                    <a:gd name="T23" fmla="*/ 4 h 153"/>
                    <a:gd name="T24" fmla="*/ 35 w 36"/>
                    <a:gd name="T25" fmla="*/ 152 h 153"/>
                    <a:gd name="T26" fmla="*/ 0 w 36"/>
                    <a:gd name="T27" fmla="*/ 152 h 1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53"/>
                    <a:gd name="T44" fmla="*/ 36 w 36"/>
                    <a:gd name="T45" fmla="*/ 153 h 1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53">
                      <a:moveTo>
                        <a:pt x="0" y="152"/>
                      </a:moveTo>
                      <a:lnTo>
                        <a:pt x="0" y="4"/>
                      </a:lnTo>
                      <a:lnTo>
                        <a:pt x="4" y="4"/>
                      </a:lnTo>
                      <a:lnTo>
                        <a:pt x="4" y="0"/>
                      </a:lnTo>
                      <a:lnTo>
                        <a:pt x="7" y="0"/>
                      </a:lnTo>
                      <a:lnTo>
                        <a:pt x="11" y="0"/>
                      </a:lnTo>
                      <a:lnTo>
                        <a:pt x="15" y="0"/>
                      </a:lnTo>
                      <a:lnTo>
                        <a:pt x="19" y="0"/>
                      </a:lnTo>
                      <a:lnTo>
                        <a:pt x="23" y="0"/>
                      </a:lnTo>
                      <a:lnTo>
                        <a:pt x="27" y="0"/>
                      </a:lnTo>
                      <a:lnTo>
                        <a:pt x="31" y="4"/>
                      </a:lnTo>
                      <a:lnTo>
                        <a:pt x="35" y="4"/>
                      </a:lnTo>
                      <a:lnTo>
                        <a:pt x="35" y="152"/>
                      </a:lnTo>
                      <a:lnTo>
                        <a:pt x="0" y="152"/>
                      </a:lnTo>
                    </a:path>
                  </a:pathLst>
                </a:custGeom>
                <a:solidFill>
                  <a:srgbClr val="FF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12" name="Group 321"/>
              <p:cNvGrpSpPr>
                <a:grpSpLocks/>
              </p:cNvGrpSpPr>
              <p:nvPr/>
            </p:nvGrpSpPr>
            <p:grpSpPr bwMode="auto">
              <a:xfrm>
                <a:off x="5141" y="2613"/>
                <a:ext cx="36" cy="83"/>
                <a:chOff x="5141" y="2613"/>
                <a:chExt cx="36" cy="83"/>
              </a:xfrm>
            </p:grpSpPr>
            <p:sp>
              <p:nvSpPr>
                <p:cNvPr id="1225" name="Freeform 322"/>
                <p:cNvSpPr>
                  <a:spLocks/>
                </p:cNvSpPr>
                <p:nvPr/>
              </p:nvSpPr>
              <p:spPr bwMode="auto">
                <a:xfrm>
                  <a:off x="5141" y="2683"/>
                  <a:ext cx="36" cy="5"/>
                </a:xfrm>
                <a:custGeom>
                  <a:avLst/>
                  <a:gdLst>
                    <a:gd name="T0" fmla="*/ 0 w 36"/>
                    <a:gd name="T1" fmla="*/ 0 h 5"/>
                    <a:gd name="T2" fmla="*/ 0 w 36"/>
                    <a:gd name="T3" fmla="*/ 0 h 5"/>
                    <a:gd name="T4" fmla="*/ 4 w 36"/>
                    <a:gd name="T5" fmla="*/ 0 h 5"/>
                    <a:gd name="T6" fmla="*/ 7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0 h 5"/>
                    <a:gd name="T32" fmla="*/ 15 w 36"/>
                    <a:gd name="T33" fmla="*/ 0 h 5"/>
                    <a:gd name="T34" fmla="*/ 11 w 36"/>
                    <a:gd name="T35" fmla="*/ 0 h 5"/>
                    <a:gd name="T36" fmla="*/ 7 w 36"/>
                    <a:gd name="T37" fmla="*/ 4 h 5"/>
                    <a:gd name="T38" fmla="*/ 4 w 36"/>
                    <a:gd name="T39" fmla="*/ 4 h 5"/>
                    <a:gd name="T40" fmla="*/ 0 w 36"/>
                    <a:gd name="T41" fmla="*/ 4 h 5"/>
                    <a:gd name="T42" fmla="*/ 0 w 36"/>
                    <a:gd name="T43" fmla="*/ 0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5"/>
                    <a:gd name="T68" fmla="*/ 36 w 36"/>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5">
                      <a:moveTo>
                        <a:pt x="0" y="0"/>
                      </a:moveTo>
                      <a:lnTo>
                        <a:pt x="0" y="0"/>
                      </a:lnTo>
                      <a:lnTo>
                        <a:pt x="4" y="0"/>
                      </a:lnTo>
                      <a:lnTo>
                        <a:pt x="7" y="0"/>
                      </a:lnTo>
                      <a:lnTo>
                        <a:pt x="11" y="0"/>
                      </a:lnTo>
                      <a:lnTo>
                        <a:pt x="15" y="0"/>
                      </a:lnTo>
                      <a:lnTo>
                        <a:pt x="19" y="0"/>
                      </a:lnTo>
                      <a:lnTo>
                        <a:pt x="23" y="0"/>
                      </a:lnTo>
                      <a:lnTo>
                        <a:pt x="27" y="0"/>
                      </a:lnTo>
                      <a:lnTo>
                        <a:pt x="31" y="0"/>
                      </a:lnTo>
                      <a:lnTo>
                        <a:pt x="35" y="0"/>
                      </a:lnTo>
                      <a:lnTo>
                        <a:pt x="35" y="4"/>
                      </a:lnTo>
                      <a:lnTo>
                        <a:pt x="31" y="4"/>
                      </a:lnTo>
                      <a:lnTo>
                        <a:pt x="27" y="4"/>
                      </a:lnTo>
                      <a:lnTo>
                        <a:pt x="23" y="4"/>
                      </a:lnTo>
                      <a:lnTo>
                        <a:pt x="19" y="0"/>
                      </a:lnTo>
                      <a:lnTo>
                        <a:pt x="15" y="0"/>
                      </a:lnTo>
                      <a:lnTo>
                        <a:pt x="11" y="0"/>
                      </a:lnTo>
                      <a:lnTo>
                        <a:pt x="7" y="4"/>
                      </a:lnTo>
                      <a:lnTo>
                        <a:pt x="4" y="4"/>
                      </a:lnTo>
                      <a:lnTo>
                        <a:pt x="0" y="4"/>
                      </a:lnTo>
                      <a:lnTo>
                        <a:pt x="0" y="0"/>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26" name="Freeform 323"/>
                <p:cNvSpPr>
                  <a:spLocks/>
                </p:cNvSpPr>
                <p:nvPr/>
              </p:nvSpPr>
              <p:spPr bwMode="auto">
                <a:xfrm>
                  <a:off x="5141" y="2691"/>
                  <a:ext cx="36" cy="5"/>
                </a:xfrm>
                <a:custGeom>
                  <a:avLst/>
                  <a:gdLst>
                    <a:gd name="T0" fmla="*/ 0 w 36"/>
                    <a:gd name="T1" fmla="*/ 4 h 5"/>
                    <a:gd name="T2" fmla="*/ 0 w 36"/>
                    <a:gd name="T3" fmla="*/ 0 h 5"/>
                    <a:gd name="T4" fmla="*/ 4 w 36"/>
                    <a:gd name="T5" fmla="*/ 0 h 5"/>
                    <a:gd name="T6" fmla="*/ 7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1 w 36"/>
                    <a:gd name="T35" fmla="*/ 4 h 5"/>
                    <a:gd name="T36" fmla="*/ 7 w 36"/>
                    <a:gd name="T37" fmla="*/ 4 h 5"/>
                    <a:gd name="T38" fmla="*/ 4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4" y="0"/>
                      </a:lnTo>
                      <a:lnTo>
                        <a:pt x="7" y="0"/>
                      </a:lnTo>
                      <a:lnTo>
                        <a:pt x="11"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1" y="4"/>
                      </a:lnTo>
                      <a:lnTo>
                        <a:pt x="7" y="4"/>
                      </a:lnTo>
                      <a:lnTo>
                        <a:pt x="4"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27" name="Freeform 324"/>
                <p:cNvSpPr>
                  <a:spLocks/>
                </p:cNvSpPr>
                <p:nvPr/>
              </p:nvSpPr>
              <p:spPr bwMode="auto">
                <a:xfrm>
                  <a:off x="5141" y="2613"/>
                  <a:ext cx="36" cy="5"/>
                </a:xfrm>
                <a:custGeom>
                  <a:avLst/>
                  <a:gdLst>
                    <a:gd name="T0" fmla="*/ 0 w 36"/>
                    <a:gd name="T1" fmla="*/ 4 h 5"/>
                    <a:gd name="T2" fmla="*/ 0 w 36"/>
                    <a:gd name="T3" fmla="*/ 0 h 5"/>
                    <a:gd name="T4" fmla="*/ 4 w 36"/>
                    <a:gd name="T5" fmla="*/ 0 h 5"/>
                    <a:gd name="T6" fmla="*/ 7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1 w 36"/>
                    <a:gd name="T35" fmla="*/ 4 h 5"/>
                    <a:gd name="T36" fmla="*/ 7 w 36"/>
                    <a:gd name="T37" fmla="*/ 4 h 5"/>
                    <a:gd name="T38" fmla="*/ 4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4" y="0"/>
                      </a:lnTo>
                      <a:lnTo>
                        <a:pt x="7" y="0"/>
                      </a:lnTo>
                      <a:lnTo>
                        <a:pt x="11"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1" y="4"/>
                      </a:lnTo>
                      <a:lnTo>
                        <a:pt x="7" y="4"/>
                      </a:lnTo>
                      <a:lnTo>
                        <a:pt x="4"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sp>
          <p:nvSpPr>
            <p:cNvPr id="1179" name="Freeform 325"/>
            <p:cNvSpPr>
              <a:spLocks/>
            </p:cNvSpPr>
            <p:nvPr/>
          </p:nvSpPr>
          <p:spPr bwMode="auto">
            <a:xfrm>
              <a:off x="5008" y="2652"/>
              <a:ext cx="56" cy="71"/>
            </a:xfrm>
            <a:custGeom>
              <a:avLst/>
              <a:gdLst>
                <a:gd name="T0" fmla="*/ 55 w 56"/>
                <a:gd name="T1" fmla="*/ 0 h 71"/>
                <a:gd name="T2" fmla="*/ 43 w 56"/>
                <a:gd name="T3" fmla="*/ 0 h 71"/>
                <a:gd name="T4" fmla="*/ 43 w 56"/>
                <a:gd name="T5" fmla="*/ 62 h 71"/>
                <a:gd name="T6" fmla="*/ 0 w 56"/>
                <a:gd name="T7" fmla="*/ 62 h 71"/>
                <a:gd name="T8" fmla="*/ 0 w 56"/>
                <a:gd name="T9" fmla="*/ 70 h 71"/>
                <a:gd name="T10" fmla="*/ 55 w 56"/>
                <a:gd name="T11" fmla="*/ 70 h 71"/>
                <a:gd name="T12" fmla="*/ 55 w 56"/>
                <a:gd name="T13" fmla="*/ 0 h 71"/>
                <a:gd name="T14" fmla="*/ 0 60000 65536"/>
                <a:gd name="T15" fmla="*/ 0 60000 65536"/>
                <a:gd name="T16" fmla="*/ 0 60000 65536"/>
                <a:gd name="T17" fmla="*/ 0 60000 65536"/>
                <a:gd name="T18" fmla="*/ 0 60000 65536"/>
                <a:gd name="T19" fmla="*/ 0 60000 65536"/>
                <a:gd name="T20" fmla="*/ 0 60000 65536"/>
                <a:gd name="T21" fmla="*/ 0 w 56"/>
                <a:gd name="T22" fmla="*/ 0 h 71"/>
                <a:gd name="T23" fmla="*/ 56 w 56"/>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71">
                  <a:moveTo>
                    <a:pt x="55" y="0"/>
                  </a:moveTo>
                  <a:lnTo>
                    <a:pt x="43" y="0"/>
                  </a:lnTo>
                  <a:lnTo>
                    <a:pt x="43" y="62"/>
                  </a:lnTo>
                  <a:lnTo>
                    <a:pt x="0" y="62"/>
                  </a:lnTo>
                  <a:lnTo>
                    <a:pt x="0" y="70"/>
                  </a:lnTo>
                  <a:lnTo>
                    <a:pt x="55" y="70"/>
                  </a:lnTo>
                  <a:lnTo>
                    <a:pt x="55" y="0"/>
                  </a:lnTo>
                </a:path>
              </a:pathLst>
            </a:custGeom>
            <a:solidFill>
              <a:srgbClr val="C0C0C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680313" name="Group 326"/>
            <p:cNvGrpSpPr>
              <a:grpSpLocks/>
            </p:cNvGrpSpPr>
            <p:nvPr/>
          </p:nvGrpSpPr>
          <p:grpSpPr bwMode="auto">
            <a:xfrm>
              <a:off x="5180" y="2570"/>
              <a:ext cx="51" cy="153"/>
              <a:chOff x="5180" y="2570"/>
              <a:chExt cx="51" cy="153"/>
            </a:xfrm>
          </p:grpSpPr>
          <p:grpSp>
            <p:nvGrpSpPr>
              <p:cNvPr id="680315" name="Group 327"/>
              <p:cNvGrpSpPr>
                <a:grpSpLocks/>
              </p:cNvGrpSpPr>
              <p:nvPr/>
            </p:nvGrpSpPr>
            <p:grpSpPr bwMode="auto">
              <a:xfrm>
                <a:off x="5180" y="2570"/>
                <a:ext cx="51" cy="153"/>
                <a:chOff x="5180" y="2570"/>
                <a:chExt cx="51" cy="153"/>
              </a:xfrm>
            </p:grpSpPr>
            <p:sp>
              <p:nvSpPr>
                <p:cNvPr id="1221" name="Freeform 328"/>
                <p:cNvSpPr>
                  <a:spLocks/>
                </p:cNvSpPr>
                <p:nvPr/>
              </p:nvSpPr>
              <p:spPr bwMode="auto">
                <a:xfrm>
                  <a:off x="5215" y="2574"/>
                  <a:ext cx="16" cy="149"/>
                </a:xfrm>
                <a:custGeom>
                  <a:avLst/>
                  <a:gdLst>
                    <a:gd name="T0" fmla="*/ 0 w 16"/>
                    <a:gd name="T1" fmla="*/ 0 h 149"/>
                    <a:gd name="T2" fmla="*/ 15 w 16"/>
                    <a:gd name="T3" fmla="*/ 23 h 149"/>
                    <a:gd name="T4" fmla="*/ 15 w 16"/>
                    <a:gd name="T5" fmla="*/ 148 h 149"/>
                    <a:gd name="T6" fmla="*/ 0 w 16"/>
                    <a:gd name="T7" fmla="*/ 148 h 149"/>
                    <a:gd name="T8" fmla="*/ 0 w 16"/>
                    <a:gd name="T9" fmla="*/ 0 h 149"/>
                    <a:gd name="T10" fmla="*/ 0 60000 65536"/>
                    <a:gd name="T11" fmla="*/ 0 60000 65536"/>
                    <a:gd name="T12" fmla="*/ 0 60000 65536"/>
                    <a:gd name="T13" fmla="*/ 0 60000 65536"/>
                    <a:gd name="T14" fmla="*/ 0 60000 65536"/>
                    <a:gd name="T15" fmla="*/ 0 w 16"/>
                    <a:gd name="T16" fmla="*/ 0 h 149"/>
                    <a:gd name="T17" fmla="*/ 16 w 16"/>
                    <a:gd name="T18" fmla="*/ 149 h 149"/>
                  </a:gdLst>
                  <a:ahLst/>
                  <a:cxnLst>
                    <a:cxn ang="T10">
                      <a:pos x="T0" y="T1"/>
                    </a:cxn>
                    <a:cxn ang="T11">
                      <a:pos x="T2" y="T3"/>
                    </a:cxn>
                    <a:cxn ang="T12">
                      <a:pos x="T4" y="T5"/>
                    </a:cxn>
                    <a:cxn ang="T13">
                      <a:pos x="T6" y="T7"/>
                    </a:cxn>
                    <a:cxn ang="T14">
                      <a:pos x="T8" y="T9"/>
                    </a:cxn>
                  </a:cxnLst>
                  <a:rect l="T15" t="T16" r="T17" b="T18"/>
                  <a:pathLst>
                    <a:path w="16" h="149">
                      <a:moveTo>
                        <a:pt x="0" y="0"/>
                      </a:moveTo>
                      <a:lnTo>
                        <a:pt x="15" y="23"/>
                      </a:lnTo>
                      <a:lnTo>
                        <a:pt x="15" y="148"/>
                      </a:lnTo>
                      <a:lnTo>
                        <a:pt x="0" y="148"/>
                      </a:lnTo>
                      <a:lnTo>
                        <a:pt x="0" y="0"/>
                      </a:lnTo>
                    </a:path>
                  </a:pathLst>
                </a:custGeom>
                <a:solidFill>
                  <a:srgbClr val="8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22" name="Freeform 329"/>
                <p:cNvSpPr>
                  <a:spLocks/>
                </p:cNvSpPr>
                <p:nvPr/>
              </p:nvSpPr>
              <p:spPr bwMode="auto">
                <a:xfrm>
                  <a:off x="5180" y="2570"/>
                  <a:ext cx="36" cy="153"/>
                </a:xfrm>
                <a:custGeom>
                  <a:avLst/>
                  <a:gdLst>
                    <a:gd name="T0" fmla="*/ 0 w 36"/>
                    <a:gd name="T1" fmla="*/ 152 h 153"/>
                    <a:gd name="T2" fmla="*/ 0 w 36"/>
                    <a:gd name="T3" fmla="*/ 4 h 153"/>
                    <a:gd name="T4" fmla="*/ 4 w 36"/>
                    <a:gd name="T5" fmla="*/ 4 h 153"/>
                    <a:gd name="T6" fmla="*/ 4 w 36"/>
                    <a:gd name="T7" fmla="*/ 0 h 153"/>
                    <a:gd name="T8" fmla="*/ 7 w 36"/>
                    <a:gd name="T9" fmla="*/ 0 h 153"/>
                    <a:gd name="T10" fmla="*/ 11 w 36"/>
                    <a:gd name="T11" fmla="*/ 0 h 153"/>
                    <a:gd name="T12" fmla="*/ 15 w 36"/>
                    <a:gd name="T13" fmla="*/ 0 h 153"/>
                    <a:gd name="T14" fmla="*/ 19 w 36"/>
                    <a:gd name="T15" fmla="*/ 0 h 153"/>
                    <a:gd name="T16" fmla="*/ 23 w 36"/>
                    <a:gd name="T17" fmla="*/ 0 h 153"/>
                    <a:gd name="T18" fmla="*/ 27 w 36"/>
                    <a:gd name="T19" fmla="*/ 0 h 153"/>
                    <a:gd name="T20" fmla="*/ 31 w 36"/>
                    <a:gd name="T21" fmla="*/ 4 h 153"/>
                    <a:gd name="T22" fmla="*/ 35 w 36"/>
                    <a:gd name="T23" fmla="*/ 4 h 153"/>
                    <a:gd name="T24" fmla="*/ 35 w 36"/>
                    <a:gd name="T25" fmla="*/ 152 h 153"/>
                    <a:gd name="T26" fmla="*/ 0 w 36"/>
                    <a:gd name="T27" fmla="*/ 152 h 1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53"/>
                    <a:gd name="T44" fmla="*/ 36 w 36"/>
                    <a:gd name="T45" fmla="*/ 153 h 1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53">
                      <a:moveTo>
                        <a:pt x="0" y="152"/>
                      </a:moveTo>
                      <a:lnTo>
                        <a:pt x="0" y="4"/>
                      </a:lnTo>
                      <a:lnTo>
                        <a:pt x="4" y="4"/>
                      </a:lnTo>
                      <a:lnTo>
                        <a:pt x="4" y="0"/>
                      </a:lnTo>
                      <a:lnTo>
                        <a:pt x="7" y="0"/>
                      </a:lnTo>
                      <a:lnTo>
                        <a:pt x="11" y="0"/>
                      </a:lnTo>
                      <a:lnTo>
                        <a:pt x="15" y="0"/>
                      </a:lnTo>
                      <a:lnTo>
                        <a:pt x="19" y="0"/>
                      </a:lnTo>
                      <a:lnTo>
                        <a:pt x="23" y="0"/>
                      </a:lnTo>
                      <a:lnTo>
                        <a:pt x="27" y="0"/>
                      </a:lnTo>
                      <a:lnTo>
                        <a:pt x="31" y="4"/>
                      </a:lnTo>
                      <a:lnTo>
                        <a:pt x="35" y="4"/>
                      </a:lnTo>
                      <a:lnTo>
                        <a:pt x="35" y="152"/>
                      </a:lnTo>
                      <a:lnTo>
                        <a:pt x="0" y="152"/>
                      </a:lnTo>
                    </a:path>
                  </a:pathLst>
                </a:custGeom>
                <a:solidFill>
                  <a:srgbClr val="FF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16" name="Group 330"/>
              <p:cNvGrpSpPr>
                <a:grpSpLocks/>
              </p:cNvGrpSpPr>
              <p:nvPr/>
            </p:nvGrpSpPr>
            <p:grpSpPr bwMode="auto">
              <a:xfrm>
                <a:off x="5180" y="2613"/>
                <a:ext cx="36" cy="83"/>
                <a:chOff x="5180" y="2613"/>
                <a:chExt cx="36" cy="83"/>
              </a:xfrm>
            </p:grpSpPr>
            <p:sp>
              <p:nvSpPr>
                <p:cNvPr id="1218" name="Freeform 331"/>
                <p:cNvSpPr>
                  <a:spLocks/>
                </p:cNvSpPr>
                <p:nvPr/>
              </p:nvSpPr>
              <p:spPr bwMode="auto">
                <a:xfrm>
                  <a:off x="5180" y="2683"/>
                  <a:ext cx="36" cy="5"/>
                </a:xfrm>
                <a:custGeom>
                  <a:avLst/>
                  <a:gdLst>
                    <a:gd name="T0" fmla="*/ 0 w 36"/>
                    <a:gd name="T1" fmla="*/ 0 h 5"/>
                    <a:gd name="T2" fmla="*/ 0 w 36"/>
                    <a:gd name="T3" fmla="*/ 0 h 5"/>
                    <a:gd name="T4" fmla="*/ 4 w 36"/>
                    <a:gd name="T5" fmla="*/ 0 h 5"/>
                    <a:gd name="T6" fmla="*/ 7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0 h 5"/>
                    <a:gd name="T32" fmla="*/ 15 w 36"/>
                    <a:gd name="T33" fmla="*/ 0 h 5"/>
                    <a:gd name="T34" fmla="*/ 11 w 36"/>
                    <a:gd name="T35" fmla="*/ 0 h 5"/>
                    <a:gd name="T36" fmla="*/ 7 w 36"/>
                    <a:gd name="T37" fmla="*/ 4 h 5"/>
                    <a:gd name="T38" fmla="*/ 4 w 36"/>
                    <a:gd name="T39" fmla="*/ 4 h 5"/>
                    <a:gd name="T40" fmla="*/ 0 w 36"/>
                    <a:gd name="T41" fmla="*/ 4 h 5"/>
                    <a:gd name="T42" fmla="*/ 0 w 36"/>
                    <a:gd name="T43" fmla="*/ 0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5"/>
                    <a:gd name="T68" fmla="*/ 36 w 36"/>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5">
                      <a:moveTo>
                        <a:pt x="0" y="0"/>
                      </a:moveTo>
                      <a:lnTo>
                        <a:pt x="0" y="0"/>
                      </a:lnTo>
                      <a:lnTo>
                        <a:pt x="4" y="0"/>
                      </a:lnTo>
                      <a:lnTo>
                        <a:pt x="7" y="0"/>
                      </a:lnTo>
                      <a:lnTo>
                        <a:pt x="11" y="0"/>
                      </a:lnTo>
                      <a:lnTo>
                        <a:pt x="15" y="0"/>
                      </a:lnTo>
                      <a:lnTo>
                        <a:pt x="19" y="0"/>
                      </a:lnTo>
                      <a:lnTo>
                        <a:pt x="23" y="0"/>
                      </a:lnTo>
                      <a:lnTo>
                        <a:pt x="27" y="0"/>
                      </a:lnTo>
                      <a:lnTo>
                        <a:pt x="31" y="0"/>
                      </a:lnTo>
                      <a:lnTo>
                        <a:pt x="35" y="0"/>
                      </a:lnTo>
                      <a:lnTo>
                        <a:pt x="35" y="4"/>
                      </a:lnTo>
                      <a:lnTo>
                        <a:pt x="31" y="4"/>
                      </a:lnTo>
                      <a:lnTo>
                        <a:pt x="27" y="4"/>
                      </a:lnTo>
                      <a:lnTo>
                        <a:pt x="23" y="4"/>
                      </a:lnTo>
                      <a:lnTo>
                        <a:pt x="19" y="0"/>
                      </a:lnTo>
                      <a:lnTo>
                        <a:pt x="15" y="0"/>
                      </a:lnTo>
                      <a:lnTo>
                        <a:pt x="11" y="0"/>
                      </a:lnTo>
                      <a:lnTo>
                        <a:pt x="7" y="4"/>
                      </a:lnTo>
                      <a:lnTo>
                        <a:pt x="4" y="4"/>
                      </a:lnTo>
                      <a:lnTo>
                        <a:pt x="0" y="4"/>
                      </a:lnTo>
                      <a:lnTo>
                        <a:pt x="0" y="0"/>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19" name="Freeform 332"/>
                <p:cNvSpPr>
                  <a:spLocks/>
                </p:cNvSpPr>
                <p:nvPr/>
              </p:nvSpPr>
              <p:spPr bwMode="auto">
                <a:xfrm>
                  <a:off x="5180" y="2691"/>
                  <a:ext cx="36" cy="5"/>
                </a:xfrm>
                <a:custGeom>
                  <a:avLst/>
                  <a:gdLst>
                    <a:gd name="T0" fmla="*/ 0 w 36"/>
                    <a:gd name="T1" fmla="*/ 4 h 5"/>
                    <a:gd name="T2" fmla="*/ 0 w 36"/>
                    <a:gd name="T3" fmla="*/ 0 h 5"/>
                    <a:gd name="T4" fmla="*/ 4 w 36"/>
                    <a:gd name="T5" fmla="*/ 0 h 5"/>
                    <a:gd name="T6" fmla="*/ 7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1 w 36"/>
                    <a:gd name="T35" fmla="*/ 4 h 5"/>
                    <a:gd name="T36" fmla="*/ 7 w 36"/>
                    <a:gd name="T37" fmla="*/ 4 h 5"/>
                    <a:gd name="T38" fmla="*/ 4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4" y="0"/>
                      </a:lnTo>
                      <a:lnTo>
                        <a:pt x="7" y="0"/>
                      </a:lnTo>
                      <a:lnTo>
                        <a:pt x="11"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1" y="4"/>
                      </a:lnTo>
                      <a:lnTo>
                        <a:pt x="7" y="4"/>
                      </a:lnTo>
                      <a:lnTo>
                        <a:pt x="4"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20" name="Freeform 333"/>
                <p:cNvSpPr>
                  <a:spLocks/>
                </p:cNvSpPr>
                <p:nvPr/>
              </p:nvSpPr>
              <p:spPr bwMode="auto">
                <a:xfrm>
                  <a:off x="5180" y="2613"/>
                  <a:ext cx="36" cy="5"/>
                </a:xfrm>
                <a:custGeom>
                  <a:avLst/>
                  <a:gdLst>
                    <a:gd name="T0" fmla="*/ 0 w 36"/>
                    <a:gd name="T1" fmla="*/ 4 h 5"/>
                    <a:gd name="T2" fmla="*/ 0 w 36"/>
                    <a:gd name="T3" fmla="*/ 0 h 5"/>
                    <a:gd name="T4" fmla="*/ 4 w 36"/>
                    <a:gd name="T5" fmla="*/ 0 h 5"/>
                    <a:gd name="T6" fmla="*/ 7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1 w 36"/>
                    <a:gd name="T35" fmla="*/ 4 h 5"/>
                    <a:gd name="T36" fmla="*/ 7 w 36"/>
                    <a:gd name="T37" fmla="*/ 4 h 5"/>
                    <a:gd name="T38" fmla="*/ 4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4" y="0"/>
                      </a:lnTo>
                      <a:lnTo>
                        <a:pt x="7" y="0"/>
                      </a:lnTo>
                      <a:lnTo>
                        <a:pt x="11"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1" y="4"/>
                      </a:lnTo>
                      <a:lnTo>
                        <a:pt x="7" y="4"/>
                      </a:lnTo>
                      <a:lnTo>
                        <a:pt x="4"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680317" name="Group 334"/>
            <p:cNvGrpSpPr>
              <a:grpSpLocks/>
            </p:cNvGrpSpPr>
            <p:nvPr/>
          </p:nvGrpSpPr>
          <p:grpSpPr bwMode="auto">
            <a:xfrm>
              <a:off x="5215" y="2570"/>
              <a:ext cx="55" cy="153"/>
              <a:chOff x="5215" y="2570"/>
              <a:chExt cx="55" cy="153"/>
            </a:xfrm>
          </p:grpSpPr>
          <p:grpSp>
            <p:nvGrpSpPr>
              <p:cNvPr id="680318" name="Group 335"/>
              <p:cNvGrpSpPr>
                <a:grpSpLocks/>
              </p:cNvGrpSpPr>
              <p:nvPr/>
            </p:nvGrpSpPr>
            <p:grpSpPr bwMode="auto">
              <a:xfrm>
                <a:off x="5215" y="2570"/>
                <a:ext cx="55" cy="153"/>
                <a:chOff x="5215" y="2570"/>
                <a:chExt cx="55" cy="153"/>
              </a:xfrm>
            </p:grpSpPr>
            <p:sp>
              <p:nvSpPr>
                <p:cNvPr id="1214" name="Freeform 336"/>
                <p:cNvSpPr>
                  <a:spLocks/>
                </p:cNvSpPr>
                <p:nvPr/>
              </p:nvSpPr>
              <p:spPr bwMode="auto">
                <a:xfrm>
                  <a:off x="5254" y="2574"/>
                  <a:ext cx="16" cy="149"/>
                </a:xfrm>
                <a:custGeom>
                  <a:avLst/>
                  <a:gdLst>
                    <a:gd name="T0" fmla="*/ 0 w 16"/>
                    <a:gd name="T1" fmla="*/ 0 h 149"/>
                    <a:gd name="T2" fmla="*/ 15 w 16"/>
                    <a:gd name="T3" fmla="*/ 23 h 149"/>
                    <a:gd name="T4" fmla="*/ 15 w 16"/>
                    <a:gd name="T5" fmla="*/ 148 h 149"/>
                    <a:gd name="T6" fmla="*/ 0 w 16"/>
                    <a:gd name="T7" fmla="*/ 148 h 149"/>
                    <a:gd name="T8" fmla="*/ 0 w 16"/>
                    <a:gd name="T9" fmla="*/ 0 h 149"/>
                    <a:gd name="T10" fmla="*/ 0 60000 65536"/>
                    <a:gd name="T11" fmla="*/ 0 60000 65536"/>
                    <a:gd name="T12" fmla="*/ 0 60000 65536"/>
                    <a:gd name="T13" fmla="*/ 0 60000 65536"/>
                    <a:gd name="T14" fmla="*/ 0 60000 65536"/>
                    <a:gd name="T15" fmla="*/ 0 w 16"/>
                    <a:gd name="T16" fmla="*/ 0 h 149"/>
                    <a:gd name="T17" fmla="*/ 16 w 16"/>
                    <a:gd name="T18" fmla="*/ 149 h 149"/>
                  </a:gdLst>
                  <a:ahLst/>
                  <a:cxnLst>
                    <a:cxn ang="T10">
                      <a:pos x="T0" y="T1"/>
                    </a:cxn>
                    <a:cxn ang="T11">
                      <a:pos x="T2" y="T3"/>
                    </a:cxn>
                    <a:cxn ang="T12">
                      <a:pos x="T4" y="T5"/>
                    </a:cxn>
                    <a:cxn ang="T13">
                      <a:pos x="T6" y="T7"/>
                    </a:cxn>
                    <a:cxn ang="T14">
                      <a:pos x="T8" y="T9"/>
                    </a:cxn>
                  </a:cxnLst>
                  <a:rect l="T15" t="T16" r="T17" b="T18"/>
                  <a:pathLst>
                    <a:path w="16" h="149">
                      <a:moveTo>
                        <a:pt x="0" y="0"/>
                      </a:moveTo>
                      <a:lnTo>
                        <a:pt x="15" y="23"/>
                      </a:lnTo>
                      <a:lnTo>
                        <a:pt x="15" y="148"/>
                      </a:lnTo>
                      <a:lnTo>
                        <a:pt x="0" y="148"/>
                      </a:lnTo>
                      <a:lnTo>
                        <a:pt x="0" y="0"/>
                      </a:lnTo>
                    </a:path>
                  </a:pathLst>
                </a:custGeom>
                <a:solidFill>
                  <a:srgbClr val="8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15" name="Freeform 337"/>
                <p:cNvSpPr>
                  <a:spLocks/>
                </p:cNvSpPr>
                <p:nvPr/>
              </p:nvSpPr>
              <p:spPr bwMode="auto">
                <a:xfrm>
                  <a:off x="5215" y="2570"/>
                  <a:ext cx="36" cy="153"/>
                </a:xfrm>
                <a:custGeom>
                  <a:avLst/>
                  <a:gdLst>
                    <a:gd name="T0" fmla="*/ 0 w 36"/>
                    <a:gd name="T1" fmla="*/ 152 h 153"/>
                    <a:gd name="T2" fmla="*/ 0 w 36"/>
                    <a:gd name="T3" fmla="*/ 4 h 153"/>
                    <a:gd name="T4" fmla="*/ 4 w 36"/>
                    <a:gd name="T5" fmla="*/ 4 h 153"/>
                    <a:gd name="T6" fmla="*/ 4 w 36"/>
                    <a:gd name="T7" fmla="*/ 0 h 153"/>
                    <a:gd name="T8" fmla="*/ 8 w 36"/>
                    <a:gd name="T9" fmla="*/ 0 h 153"/>
                    <a:gd name="T10" fmla="*/ 11 w 36"/>
                    <a:gd name="T11" fmla="*/ 0 h 153"/>
                    <a:gd name="T12" fmla="*/ 15 w 36"/>
                    <a:gd name="T13" fmla="*/ 0 h 153"/>
                    <a:gd name="T14" fmla="*/ 19 w 36"/>
                    <a:gd name="T15" fmla="*/ 0 h 153"/>
                    <a:gd name="T16" fmla="*/ 23 w 36"/>
                    <a:gd name="T17" fmla="*/ 0 h 153"/>
                    <a:gd name="T18" fmla="*/ 27 w 36"/>
                    <a:gd name="T19" fmla="*/ 0 h 153"/>
                    <a:gd name="T20" fmla="*/ 31 w 36"/>
                    <a:gd name="T21" fmla="*/ 4 h 153"/>
                    <a:gd name="T22" fmla="*/ 35 w 36"/>
                    <a:gd name="T23" fmla="*/ 4 h 153"/>
                    <a:gd name="T24" fmla="*/ 35 w 36"/>
                    <a:gd name="T25" fmla="*/ 152 h 153"/>
                    <a:gd name="T26" fmla="*/ 0 w 36"/>
                    <a:gd name="T27" fmla="*/ 152 h 1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53"/>
                    <a:gd name="T44" fmla="*/ 36 w 36"/>
                    <a:gd name="T45" fmla="*/ 153 h 1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53">
                      <a:moveTo>
                        <a:pt x="0" y="152"/>
                      </a:moveTo>
                      <a:lnTo>
                        <a:pt x="0" y="4"/>
                      </a:lnTo>
                      <a:lnTo>
                        <a:pt x="4" y="4"/>
                      </a:lnTo>
                      <a:lnTo>
                        <a:pt x="4" y="0"/>
                      </a:lnTo>
                      <a:lnTo>
                        <a:pt x="8" y="0"/>
                      </a:lnTo>
                      <a:lnTo>
                        <a:pt x="11" y="0"/>
                      </a:lnTo>
                      <a:lnTo>
                        <a:pt x="15" y="0"/>
                      </a:lnTo>
                      <a:lnTo>
                        <a:pt x="19" y="0"/>
                      </a:lnTo>
                      <a:lnTo>
                        <a:pt x="23" y="0"/>
                      </a:lnTo>
                      <a:lnTo>
                        <a:pt x="27" y="0"/>
                      </a:lnTo>
                      <a:lnTo>
                        <a:pt x="31" y="4"/>
                      </a:lnTo>
                      <a:lnTo>
                        <a:pt x="35" y="4"/>
                      </a:lnTo>
                      <a:lnTo>
                        <a:pt x="35" y="152"/>
                      </a:lnTo>
                      <a:lnTo>
                        <a:pt x="0" y="152"/>
                      </a:lnTo>
                    </a:path>
                  </a:pathLst>
                </a:custGeom>
                <a:solidFill>
                  <a:srgbClr val="FF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19" name="Group 338"/>
              <p:cNvGrpSpPr>
                <a:grpSpLocks/>
              </p:cNvGrpSpPr>
              <p:nvPr/>
            </p:nvGrpSpPr>
            <p:grpSpPr bwMode="auto">
              <a:xfrm>
                <a:off x="5215" y="2613"/>
                <a:ext cx="36" cy="83"/>
                <a:chOff x="5215" y="2613"/>
                <a:chExt cx="36" cy="83"/>
              </a:xfrm>
            </p:grpSpPr>
            <p:sp>
              <p:nvSpPr>
                <p:cNvPr id="1211" name="Freeform 339"/>
                <p:cNvSpPr>
                  <a:spLocks/>
                </p:cNvSpPr>
                <p:nvPr/>
              </p:nvSpPr>
              <p:spPr bwMode="auto">
                <a:xfrm>
                  <a:off x="5215" y="2683"/>
                  <a:ext cx="36" cy="5"/>
                </a:xfrm>
                <a:custGeom>
                  <a:avLst/>
                  <a:gdLst>
                    <a:gd name="T0" fmla="*/ 0 w 36"/>
                    <a:gd name="T1" fmla="*/ 0 h 5"/>
                    <a:gd name="T2" fmla="*/ 0 w 36"/>
                    <a:gd name="T3" fmla="*/ 0 h 5"/>
                    <a:gd name="T4" fmla="*/ 4 w 36"/>
                    <a:gd name="T5" fmla="*/ 0 h 5"/>
                    <a:gd name="T6" fmla="*/ 8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0 h 5"/>
                    <a:gd name="T32" fmla="*/ 15 w 36"/>
                    <a:gd name="T33" fmla="*/ 0 h 5"/>
                    <a:gd name="T34" fmla="*/ 11 w 36"/>
                    <a:gd name="T35" fmla="*/ 0 h 5"/>
                    <a:gd name="T36" fmla="*/ 8 w 36"/>
                    <a:gd name="T37" fmla="*/ 4 h 5"/>
                    <a:gd name="T38" fmla="*/ 4 w 36"/>
                    <a:gd name="T39" fmla="*/ 4 h 5"/>
                    <a:gd name="T40" fmla="*/ 0 w 36"/>
                    <a:gd name="T41" fmla="*/ 4 h 5"/>
                    <a:gd name="T42" fmla="*/ 0 w 36"/>
                    <a:gd name="T43" fmla="*/ 0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5"/>
                    <a:gd name="T68" fmla="*/ 36 w 36"/>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5">
                      <a:moveTo>
                        <a:pt x="0" y="0"/>
                      </a:moveTo>
                      <a:lnTo>
                        <a:pt x="0" y="0"/>
                      </a:lnTo>
                      <a:lnTo>
                        <a:pt x="4" y="0"/>
                      </a:lnTo>
                      <a:lnTo>
                        <a:pt x="8" y="0"/>
                      </a:lnTo>
                      <a:lnTo>
                        <a:pt x="11" y="0"/>
                      </a:lnTo>
                      <a:lnTo>
                        <a:pt x="15" y="0"/>
                      </a:lnTo>
                      <a:lnTo>
                        <a:pt x="19" y="0"/>
                      </a:lnTo>
                      <a:lnTo>
                        <a:pt x="23" y="0"/>
                      </a:lnTo>
                      <a:lnTo>
                        <a:pt x="27" y="0"/>
                      </a:lnTo>
                      <a:lnTo>
                        <a:pt x="31" y="0"/>
                      </a:lnTo>
                      <a:lnTo>
                        <a:pt x="35" y="0"/>
                      </a:lnTo>
                      <a:lnTo>
                        <a:pt x="35" y="4"/>
                      </a:lnTo>
                      <a:lnTo>
                        <a:pt x="31" y="4"/>
                      </a:lnTo>
                      <a:lnTo>
                        <a:pt x="27" y="4"/>
                      </a:lnTo>
                      <a:lnTo>
                        <a:pt x="23" y="4"/>
                      </a:lnTo>
                      <a:lnTo>
                        <a:pt x="19" y="0"/>
                      </a:lnTo>
                      <a:lnTo>
                        <a:pt x="15" y="0"/>
                      </a:lnTo>
                      <a:lnTo>
                        <a:pt x="11" y="0"/>
                      </a:lnTo>
                      <a:lnTo>
                        <a:pt x="8" y="4"/>
                      </a:lnTo>
                      <a:lnTo>
                        <a:pt x="4" y="4"/>
                      </a:lnTo>
                      <a:lnTo>
                        <a:pt x="0" y="4"/>
                      </a:lnTo>
                      <a:lnTo>
                        <a:pt x="0" y="0"/>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12" name="Freeform 340"/>
                <p:cNvSpPr>
                  <a:spLocks/>
                </p:cNvSpPr>
                <p:nvPr/>
              </p:nvSpPr>
              <p:spPr bwMode="auto">
                <a:xfrm>
                  <a:off x="5215" y="2691"/>
                  <a:ext cx="36" cy="5"/>
                </a:xfrm>
                <a:custGeom>
                  <a:avLst/>
                  <a:gdLst>
                    <a:gd name="T0" fmla="*/ 0 w 36"/>
                    <a:gd name="T1" fmla="*/ 4 h 5"/>
                    <a:gd name="T2" fmla="*/ 0 w 36"/>
                    <a:gd name="T3" fmla="*/ 0 h 5"/>
                    <a:gd name="T4" fmla="*/ 4 w 36"/>
                    <a:gd name="T5" fmla="*/ 0 h 5"/>
                    <a:gd name="T6" fmla="*/ 8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1 w 36"/>
                    <a:gd name="T35" fmla="*/ 4 h 5"/>
                    <a:gd name="T36" fmla="*/ 8 w 36"/>
                    <a:gd name="T37" fmla="*/ 4 h 5"/>
                    <a:gd name="T38" fmla="*/ 4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4" y="0"/>
                      </a:lnTo>
                      <a:lnTo>
                        <a:pt x="8" y="0"/>
                      </a:lnTo>
                      <a:lnTo>
                        <a:pt x="11"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1" y="4"/>
                      </a:lnTo>
                      <a:lnTo>
                        <a:pt x="8" y="4"/>
                      </a:lnTo>
                      <a:lnTo>
                        <a:pt x="4"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13" name="Freeform 341"/>
                <p:cNvSpPr>
                  <a:spLocks/>
                </p:cNvSpPr>
                <p:nvPr/>
              </p:nvSpPr>
              <p:spPr bwMode="auto">
                <a:xfrm>
                  <a:off x="5215" y="2613"/>
                  <a:ext cx="36" cy="5"/>
                </a:xfrm>
                <a:custGeom>
                  <a:avLst/>
                  <a:gdLst>
                    <a:gd name="T0" fmla="*/ 0 w 36"/>
                    <a:gd name="T1" fmla="*/ 4 h 5"/>
                    <a:gd name="T2" fmla="*/ 0 w 36"/>
                    <a:gd name="T3" fmla="*/ 0 h 5"/>
                    <a:gd name="T4" fmla="*/ 4 w 36"/>
                    <a:gd name="T5" fmla="*/ 0 h 5"/>
                    <a:gd name="T6" fmla="*/ 8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1 w 36"/>
                    <a:gd name="T35" fmla="*/ 4 h 5"/>
                    <a:gd name="T36" fmla="*/ 8 w 36"/>
                    <a:gd name="T37" fmla="*/ 4 h 5"/>
                    <a:gd name="T38" fmla="*/ 4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4" y="0"/>
                      </a:lnTo>
                      <a:lnTo>
                        <a:pt x="8" y="0"/>
                      </a:lnTo>
                      <a:lnTo>
                        <a:pt x="11"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1" y="4"/>
                      </a:lnTo>
                      <a:lnTo>
                        <a:pt x="8" y="4"/>
                      </a:lnTo>
                      <a:lnTo>
                        <a:pt x="4"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680352" name="Group 342"/>
            <p:cNvGrpSpPr>
              <a:grpSpLocks/>
            </p:cNvGrpSpPr>
            <p:nvPr/>
          </p:nvGrpSpPr>
          <p:grpSpPr bwMode="auto">
            <a:xfrm>
              <a:off x="5250" y="2570"/>
              <a:ext cx="55" cy="153"/>
              <a:chOff x="5250" y="2570"/>
              <a:chExt cx="55" cy="153"/>
            </a:xfrm>
          </p:grpSpPr>
          <p:grpSp>
            <p:nvGrpSpPr>
              <p:cNvPr id="680353" name="Group 343"/>
              <p:cNvGrpSpPr>
                <a:grpSpLocks/>
              </p:cNvGrpSpPr>
              <p:nvPr/>
            </p:nvGrpSpPr>
            <p:grpSpPr bwMode="auto">
              <a:xfrm>
                <a:off x="5250" y="2570"/>
                <a:ext cx="55" cy="153"/>
                <a:chOff x="5250" y="2570"/>
                <a:chExt cx="55" cy="153"/>
              </a:xfrm>
            </p:grpSpPr>
            <p:sp>
              <p:nvSpPr>
                <p:cNvPr id="1207" name="Freeform 344"/>
                <p:cNvSpPr>
                  <a:spLocks/>
                </p:cNvSpPr>
                <p:nvPr/>
              </p:nvSpPr>
              <p:spPr bwMode="auto">
                <a:xfrm>
                  <a:off x="5289" y="2574"/>
                  <a:ext cx="16" cy="149"/>
                </a:xfrm>
                <a:custGeom>
                  <a:avLst/>
                  <a:gdLst>
                    <a:gd name="T0" fmla="*/ 0 w 16"/>
                    <a:gd name="T1" fmla="*/ 0 h 149"/>
                    <a:gd name="T2" fmla="*/ 15 w 16"/>
                    <a:gd name="T3" fmla="*/ 23 h 149"/>
                    <a:gd name="T4" fmla="*/ 15 w 16"/>
                    <a:gd name="T5" fmla="*/ 148 h 149"/>
                    <a:gd name="T6" fmla="*/ 0 w 16"/>
                    <a:gd name="T7" fmla="*/ 148 h 149"/>
                    <a:gd name="T8" fmla="*/ 0 w 16"/>
                    <a:gd name="T9" fmla="*/ 0 h 149"/>
                    <a:gd name="T10" fmla="*/ 0 60000 65536"/>
                    <a:gd name="T11" fmla="*/ 0 60000 65536"/>
                    <a:gd name="T12" fmla="*/ 0 60000 65536"/>
                    <a:gd name="T13" fmla="*/ 0 60000 65536"/>
                    <a:gd name="T14" fmla="*/ 0 60000 65536"/>
                    <a:gd name="T15" fmla="*/ 0 w 16"/>
                    <a:gd name="T16" fmla="*/ 0 h 149"/>
                    <a:gd name="T17" fmla="*/ 16 w 16"/>
                    <a:gd name="T18" fmla="*/ 149 h 149"/>
                  </a:gdLst>
                  <a:ahLst/>
                  <a:cxnLst>
                    <a:cxn ang="T10">
                      <a:pos x="T0" y="T1"/>
                    </a:cxn>
                    <a:cxn ang="T11">
                      <a:pos x="T2" y="T3"/>
                    </a:cxn>
                    <a:cxn ang="T12">
                      <a:pos x="T4" y="T5"/>
                    </a:cxn>
                    <a:cxn ang="T13">
                      <a:pos x="T6" y="T7"/>
                    </a:cxn>
                    <a:cxn ang="T14">
                      <a:pos x="T8" y="T9"/>
                    </a:cxn>
                  </a:cxnLst>
                  <a:rect l="T15" t="T16" r="T17" b="T18"/>
                  <a:pathLst>
                    <a:path w="16" h="149">
                      <a:moveTo>
                        <a:pt x="0" y="0"/>
                      </a:moveTo>
                      <a:lnTo>
                        <a:pt x="15" y="23"/>
                      </a:lnTo>
                      <a:lnTo>
                        <a:pt x="15" y="148"/>
                      </a:lnTo>
                      <a:lnTo>
                        <a:pt x="0" y="148"/>
                      </a:lnTo>
                      <a:lnTo>
                        <a:pt x="0" y="0"/>
                      </a:lnTo>
                    </a:path>
                  </a:pathLst>
                </a:custGeom>
                <a:solidFill>
                  <a:srgbClr val="8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08" name="Freeform 345"/>
                <p:cNvSpPr>
                  <a:spLocks/>
                </p:cNvSpPr>
                <p:nvPr/>
              </p:nvSpPr>
              <p:spPr bwMode="auto">
                <a:xfrm>
                  <a:off x="5250" y="2570"/>
                  <a:ext cx="36" cy="153"/>
                </a:xfrm>
                <a:custGeom>
                  <a:avLst/>
                  <a:gdLst>
                    <a:gd name="T0" fmla="*/ 0 w 36"/>
                    <a:gd name="T1" fmla="*/ 152 h 153"/>
                    <a:gd name="T2" fmla="*/ 0 w 36"/>
                    <a:gd name="T3" fmla="*/ 4 h 153"/>
                    <a:gd name="T4" fmla="*/ 4 w 36"/>
                    <a:gd name="T5" fmla="*/ 4 h 153"/>
                    <a:gd name="T6" fmla="*/ 4 w 36"/>
                    <a:gd name="T7" fmla="*/ 0 h 153"/>
                    <a:gd name="T8" fmla="*/ 8 w 36"/>
                    <a:gd name="T9" fmla="*/ 0 h 153"/>
                    <a:gd name="T10" fmla="*/ 11 w 36"/>
                    <a:gd name="T11" fmla="*/ 0 h 153"/>
                    <a:gd name="T12" fmla="*/ 15 w 36"/>
                    <a:gd name="T13" fmla="*/ 0 h 153"/>
                    <a:gd name="T14" fmla="*/ 19 w 36"/>
                    <a:gd name="T15" fmla="*/ 0 h 153"/>
                    <a:gd name="T16" fmla="*/ 23 w 36"/>
                    <a:gd name="T17" fmla="*/ 0 h 153"/>
                    <a:gd name="T18" fmla="*/ 27 w 36"/>
                    <a:gd name="T19" fmla="*/ 0 h 153"/>
                    <a:gd name="T20" fmla="*/ 31 w 36"/>
                    <a:gd name="T21" fmla="*/ 4 h 153"/>
                    <a:gd name="T22" fmla="*/ 35 w 36"/>
                    <a:gd name="T23" fmla="*/ 4 h 153"/>
                    <a:gd name="T24" fmla="*/ 35 w 36"/>
                    <a:gd name="T25" fmla="*/ 152 h 153"/>
                    <a:gd name="T26" fmla="*/ 0 w 36"/>
                    <a:gd name="T27" fmla="*/ 152 h 1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53"/>
                    <a:gd name="T44" fmla="*/ 36 w 36"/>
                    <a:gd name="T45" fmla="*/ 153 h 1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53">
                      <a:moveTo>
                        <a:pt x="0" y="152"/>
                      </a:moveTo>
                      <a:lnTo>
                        <a:pt x="0" y="4"/>
                      </a:lnTo>
                      <a:lnTo>
                        <a:pt x="4" y="4"/>
                      </a:lnTo>
                      <a:lnTo>
                        <a:pt x="4" y="0"/>
                      </a:lnTo>
                      <a:lnTo>
                        <a:pt x="8" y="0"/>
                      </a:lnTo>
                      <a:lnTo>
                        <a:pt x="11" y="0"/>
                      </a:lnTo>
                      <a:lnTo>
                        <a:pt x="15" y="0"/>
                      </a:lnTo>
                      <a:lnTo>
                        <a:pt x="19" y="0"/>
                      </a:lnTo>
                      <a:lnTo>
                        <a:pt x="23" y="0"/>
                      </a:lnTo>
                      <a:lnTo>
                        <a:pt x="27" y="0"/>
                      </a:lnTo>
                      <a:lnTo>
                        <a:pt x="31" y="4"/>
                      </a:lnTo>
                      <a:lnTo>
                        <a:pt x="35" y="4"/>
                      </a:lnTo>
                      <a:lnTo>
                        <a:pt x="35" y="152"/>
                      </a:lnTo>
                      <a:lnTo>
                        <a:pt x="0" y="152"/>
                      </a:lnTo>
                    </a:path>
                  </a:pathLst>
                </a:custGeom>
                <a:solidFill>
                  <a:srgbClr val="FF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54" name="Group 346"/>
              <p:cNvGrpSpPr>
                <a:grpSpLocks/>
              </p:cNvGrpSpPr>
              <p:nvPr/>
            </p:nvGrpSpPr>
            <p:grpSpPr bwMode="auto">
              <a:xfrm>
                <a:off x="5250" y="2613"/>
                <a:ext cx="36" cy="83"/>
                <a:chOff x="5250" y="2613"/>
                <a:chExt cx="36" cy="83"/>
              </a:xfrm>
            </p:grpSpPr>
            <p:sp>
              <p:nvSpPr>
                <p:cNvPr id="1204" name="Freeform 347"/>
                <p:cNvSpPr>
                  <a:spLocks/>
                </p:cNvSpPr>
                <p:nvPr/>
              </p:nvSpPr>
              <p:spPr bwMode="auto">
                <a:xfrm>
                  <a:off x="5250" y="2683"/>
                  <a:ext cx="36" cy="5"/>
                </a:xfrm>
                <a:custGeom>
                  <a:avLst/>
                  <a:gdLst>
                    <a:gd name="T0" fmla="*/ 0 w 36"/>
                    <a:gd name="T1" fmla="*/ 0 h 5"/>
                    <a:gd name="T2" fmla="*/ 0 w 36"/>
                    <a:gd name="T3" fmla="*/ 0 h 5"/>
                    <a:gd name="T4" fmla="*/ 4 w 36"/>
                    <a:gd name="T5" fmla="*/ 0 h 5"/>
                    <a:gd name="T6" fmla="*/ 8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0 h 5"/>
                    <a:gd name="T32" fmla="*/ 15 w 36"/>
                    <a:gd name="T33" fmla="*/ 0 h 5"/>
                    <a:gd name="T34" fmla="*/ 11 w 36"/>
                    <a:gd name="T35" fmla="*/ 0 h 5"/>
                    <a:gd name="T36" fmla="*/ 8 w 36"/>
                    <a:gd name="T37" fmla="*/ 4 h 5"/>
                    <a:gd name="T38" fmla="*/ 4 w 36"/>
                    <a:gd name="T39" fmla="*/ 4 h 5"/>
                    <a:gd name="T40" fmla="*/ 0 w 36"/>
                    <a:gd name="T41" fmla="*/ 4 h 5"/>
                    <a:gd name="T42" fmla="*/ 0 w 36"/>
                    <a:gd name="T43" fmla="*/ 0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5"/>
                    <a:gd name="T68" fmla="*/ 36 w 36"/>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5">
                      <a:moveTo>
                        <a:pt x="0" y="0"/>
                      </a:moveTo>
                      <a:lnTo>
                        <a:pt x="0" y="0"/>
                      </a:lnTo>
                      <a:lnTo>
                        <a:pt x="4" y="0"/>
                      </a:lnTo>
                      <a:lnTo>
                        <a:pt x="8" y="0"/>
                      </a:lnTo>
                      <a:lnTo>
                        <a:pt x="11" y="0"/>
                      </a:lnTo>
                      <a:lnTo>
                        <a:pt x="15" y="0"/>
                      </a:lnTo>
                      <a:lnTo>
                        <a:pt x="19" y="0"/>
                      </a:lnTo>
                      <a:lnTo>
                        <a:pt x="23" y="0"/>
                      </a:lnTo>
                      <a:lnTo>
                        <a:pt x="27" y="0"/>
                      </a:lnTo>
                      <a:lnTo>
                        <a:pt x="31" y="0"/>
                      </a:lnTo>
                      <a:lnTo>
                        <a:pt x="35" y="0"/>
                      </a:lnTo>
                      <a:lnTo>
                        <a:pt x="35" y="4"/>
                      </a:lnTo>
                      <a:lnTo>
                        <a:pt x="31" y="4"/>
                      </a:lnTo>
                      <a:lnTo>
                        <a:pt x="27" y="4"/>
                      </a:lnTo>
                      <a:lnTo>
                        <a:pt x="23" y="4"/>
                      </a:lnTo>
                      <a:lnTo>
                        <a:pt x="19" y="0"/>
                      </a:lnTo>
                      <a:lnTo>
                        <a:pt x="15" y="0"/>
                      </a:lnTo>
                      <a:lnTo>
                        <a:pt x="11" y="0"/>
                      </a:lnTo>
                      <a:lnTo>
                        <a:pt x="8" y="4"/>
                      </a:lnTo>
                      <a:lnTo>
                        <a:pt x="4" y="4"/>
                      </a:lnTo>
                      <a:lnTo>
                        <a:pt x="0" y="4"/>
                      </a:lnTo>
                      <a:lnTo>
                        <a:pt x="0" y="0"/>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05" name="Freeform 348"/>
                <p:cNvSpPr>
                  <a:spLocks/>
                </p:cNvSpPr>
                <p:nvPr/>
              </p:nvSpPr>
              <p:spPr bwMode="auto">
                <a:xfrm>
                  <a:off x="5250" y="2691"/>
                  <a:ext cx="36" cy="5"/>
                </a:xfrm>
                <a:custGeom>
                  <a:avLst/>
                  <a:gdLst>
                    <a:gd name="T0" fmla="*/ 0 w 36"/>
                    <a:gd name="T1" fmla="*/ 4 h 5"/>
                    <a:gd name="T2" fmla="*/ 0 w 36"/>
                    <a:gd name="T3" fmla="*/ 0 h 5"/>
                    <a:gd name="T4" fmla="*/ 4 w 36"/>
                    <a:gd name="T5" fmla="*/ 0 h 5"/>
                    <a:gd name="T6" fmla="*/ 8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1 w 36"/>
                    <a:gd name="T35" fmla="*/ 4 h 5"/>
                    <a:gd name="T36" fmla="*/ 8 w 36"/>
                    <a:gd name="T37" fmla="*/ 4 h 5"/>
                    <a:gd name="T38" fmla="*/ 4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4" y="0"/>
                      </a:lnTo>
                      <a:lnTo>
                        <a:pt x="8" y="0"/>
                      </a:lnTo>
                      <a:lnTo>
                        <a:pt x="11"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1" y="4"/>
                      </a:lnTo>
                      <a:lnTo>
                        <a:pt x="8" y="4"/>
                      </a:lnTo>
                      <a:lnTo>
                        <a:pt x="4"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06" name="Freeform 349"/>
                <p:cNvSpPr>
                  <a:spLocks/>
                </p:cNvSpPr>
                <p:nvPr/>
              </p:nvSpPr>
              <p:spPr bwMode="auto">
                <a:xfrm>
                  <a:off x="5250" y="2613"/>
                  <a:ext cx="36" cy="5"/>
                </a:xfrm>
                <a:custGeom>
                  <a:avLst/>
                  <a:gdLst>
                    <a:gd name="T0" fmla="*/ 0 w 36"/>
                    <a:gd name="T1" fmla="*/ 4 h 5"/>
                    <a:gd name="T2" fmla="*/ 0 w 36"/>
                    <a:gd name="T3" fmla="*/ 0 h 5"/>
                    <a:gd name="T4" fmla="*/ 4 w 36"/>
                    <a:gd name="T5" fmla="*/ 0 h 5"/>
                    <a:gd name="T6" fmla="*/ 8 w 36"/>
                    <a:gd name="T7" fmla="*/ 0 h 5"/>
                    <a:gd name="T8" fmla="*/ 11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1 w 36"/>
                    <a:gd name="T35" fmla="*/ 4 h 5"/>
                    <a:gd name="T36" fmla="*/ 8 w 36"/>
                    <a:gd name="T37" fmla="*/ 4 h 5"/>
                    <a:gd name="T38" fmla="*/ 4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4" y="0"/>
                      </a:lnTo>
                      <a:lnTo>
                        <a:pt x="8" y="0"/>
                      </a:lnTo>
                      <a:lnTo>
                        <a:pt x="11"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1" y="4"/>
                      </a:lnTo>
                      <a:lnTo>
                        <a:pt x="8" y="4"/>
                      </a:lnTo>
                      <a:lnTo>
                        <a:pt x="4"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680355" name="Group 350"/>
            <p:cNvGrpSpPr>
              <a:grpSpLocks/>
            </p:cNvGrpSpPr>
            <p:nvPr/>
          </p:nvGrpSpPr>
          <p:grpSpPr bwMode="auto">
            <a:xfrm>
              <a:off x="5285" y="2570"/>
              <a:ext cx="55" cy="153"/>
              <a:chOff x="5285" y="2570"/>
              <a:chExt cx="55" cy="153"/>
            </a:xfrm>
          </p:grpSpPr>
          <p:grpSp>
            <p:nvGrpSpPr>
              <p:cNvPr id="680356" name="Group 351"/>
              <p:cNvGrpSpPr>
                <a:grpSpLocks/>
              </p:cNvGrpSpPr>
              <p:nvPr/>
            </p:nvGrpSpPr>
            <p:grpSpPr bwMode="auto">
              <a:xfrm>
                <a:off x="5285" y="2570"/>
                <a:ext cx="55" cy="153"/>
                <a:chOff x="5285" y="2570"/>
                <a:chExt cx="55" cy="153"/>
              </a:xfrm>
            </p:grpSpPr>
            <p:sp>
              <p:nvSpPr>
                <p:cNvPr id="1200" name="Freeform 352"/>
                <p:cNvSpPr>
                  <a:spLocks/>
                </p:cNvSpPr>
                <p:nvPr/>
              </p:nvSpPr>
              <p:spPr bwMode="auto">
                <a:xfrm>
                  <a:off x="5324" y="2574"/>
                  <a:ext cx="16" cy="149"/>
                </a:xfrm>
                <a:custGeom>
                  <a:avLst/>
                  <a:gdLst>
                    <a:gd name="T0" fmla="*/ 0 w 16"/>
                    <a:gd name="T1" fmla="*/ 0 h 149"/>
                    <a:gd name="T2" fmla="*/ 15 w 16"/>
                    <a:gd name="T3" fmla="*/ 23 h 149"/>
                    <a:gd name="T4" fmla="*/ 15 w 16"/>
                    <a:gd name="T5" fmla="*/ 148 h 149"/>
                    <a:gd name="T6" fmla="*/ 0 w 16"/>
                    <a:gd name="T7" fmla="*/ 148 h 149"/>
                    <a:gd name="T8" fmla="*/ 0 w 16"/>
                    <a:gd name="T9" fmla="*/ 0 h 149"/>
                    <a:gd name="T10" fmla="*/ 0 60000 65536"/>
                    <a:gd name="T11" fmla="*/ 0 60000 65536"/>
                    <a:gd name="T12" fmla="*/ 0 60000 65536"/>
                    <a:gd name="T13" fmla="*/ 0 60000 65536"/>
                    <a:gd name="T14" fmla="*/ 0 60000 65536"/>
                    <a:gd name="T15" fmla="*/ 0 w 16"/>
                    <a:gd name="T16" fmla="*/ 0 h 149"/>
                    <a:gd name="T17" fmla="*/ 16 w 16"/>
                    <a:gd name="T18" fmla="*/ 149 h 149"/>
                  </a:gdLst>
                  <a:ahLst/>
                  <a:cxnLst>
                    <a:cxn ang="T10">
                      <a:pos x="T0" y="T1"/>
                    </a:cxn>
                    <a:cxn ang="T11">
                      <a:pos x="T2" y="T3"/>
                    </a:cxn>
                    <a:cxn ang="T12">
                      <a:pos x="T4" y="T5"/>
                    </a:cxn>
                    <a:cxn ang="T13">
                      <a:pos x="T6" y="T7"/>
                    </a:cxn>
                    <a:cxn ang="T14">
                      <a:pos x="T8" y="T9"/>
                    </a:cxn>
                  </a:cxnLst>
                  <a:rect l="T15" t="T16" r="T17" b="T18"/>
                  <a:pathLst>
                    <a:path w="16" h="149">
                      <a:moveTo>
                        <a:pt x="0" y="0"/>
                      </a:moveTo>
                      <a:lnTo>
                        <a:pt x="15" y="23"/>
                      </a:lnTo>
                      <a:lnTo>
                        <a:pt x="15" y="148"/>
                      </a:lnTo>
                      <a:lnTo>
                        <a:pt x="0" y="148"/>
                      </a:lnTo>
                      <a:lnTo>
                        <a:pt x="0" y="0"/>
                      </a:lnTo>
                    </a:path>
                  </a:pathLst>
                </a:custGeom>
                <a:solidFill>
                  <a:srgbClr val="8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201" name="Freeform 353"/>
                <p:cNvSpPr>
                  <a:spLocks/>
                </p:cNvSpPr>
                <p:nvPr/>
              </p:nvSpPr>
              <p:spPr bwMode="auto">
                <a:xfrm>
                  <a:off x="5285" y="2570"/>
                  <a:ext cx="36" cy="153"/>
                </a:xfrm>
                <a:custGeom>
                  <a:avLst/>
                  <a:gdLst>
                    <a:gd name="T0" fmla="*/ 0 w 36"/>
                    <a:gd name="T1" fmla="*/ 152 h 153"/>
                    <a:gd name="T2" fmla="*/ 0 w 36"/>
                    <a:gd name="T3" fmla="*/ 4 h 153"/>
                    <a:gd name="T4" fmla="*/ 4 w 36"/>
                    <a:gd name="T5" fmla="*/ 4 h 153"/>
                    <a:gd name="T6" fmla="*/ 4 w 36"/>
                    <a:gd name="T7" fmla="*/ 0 h 153"/>
                    <a:gd name="T8" fmla="*/ 8 w 36"/>
                    <a:gd name="T9" fmla="*/ 0 h 153"/>
                    <a:gd name="T10" fmla="*/ 12 w 36"/>
                    <a:gd name="T11" fmla="*/ 0 h 153"/>
                    <a:gd name="T12" fmla="*/ 15 w 36"/>
                    <a:gd name="T13" fmla="*/ 0 h 153"/>
                    <a:gd name="T14" fmla="*/ 19 w 36"/>
                    <a:gd name="T15" fmla="*/ 0 h 153"/>
                    <a:gd name="T16" fmla="*/ 23 w 36"/>
                    <a:gd name="T17" fmla="*/ 0 h 153"/>
                    <a:gd name="T18" fmla="*/ 27 w 36"/>
                    <a:gd name="T19" fmla="*/ 0 h 153"/>
                    <a:gd name="T20" fmla="*/ 31 w 36"/>
                    <a:gd name="T21" fmla="*/ 4 h 153"/>
                    <a:gd name="T22" fmla="*/ 35 w 36"/>
                    <a:gd name="T23" fmla="*/ 4 h 153"/>
                    <a:gd name="T24" fmla="*/ 35 w 36"/>
                    <a:gd name="T25" fmla="*/ 152 h 153"/>
                    <a:gd name="T26" fmla="*/ 0 w 36"/>
                    <a:gd name="T27" fmla="*/ 152 h 1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53"/>
                    <a:gd name="T44" fmla="*/ 36 w 36"/>
                    <a:gd name="T45" fmla="*/ 153 h 1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53">
                      <a:moveTo>
                        <a:pt x="0" y="152"/>
                      </a:moveTo>
                      <a:lnTo>
                        <a:pt x="0" y="4"/>
                      </a:lnTo>
                      <a:lnTo>
                        <a:pt x="4" y="4"/>
                      </a:lnTo>
                      <a:lnTo>
                        <a:pt x="4" y="0"/>
                      </a:lnTo>
                      <a:lnTo>
                        <a:pt x="8" y="0"/>
                      </a:lnTo>
                      <a:lnTo>
                        <a:pt x="12" y="0"/>
                      </a:lnTo>
                      <a:lnTo>
                        <a:pt x="15" y="0"/>
                      </a:lnTo>
                      <a:lnTo>
                        <a:pt x="19" y="0"/>
                      </a:lnTo>
                      <a:lnTo>
                        <a:pt x="23" y="0"/>
                      </a:lnTo>
                      <a:lnTo>
                        <a:pt x="27" y="0"/>
                      </a:lnTo>
                      <a:lnTo>
                        <a:pt x="31" y="4"/>
                      </a:lnTo>
                      <a:lnTo>
                        <a:pt x="35" y="4"/>
                      </a:lnTo>
                      <a:lnTo>
                        <a:pt x="35" y="152"/>
                      </a:lnTo>
                      <a:lnTo>
                        <a:pt x="0" y="152"/>
                      </a:lnTo>
                    </a:path>
                  </a:pathLst>
                </a:custGeom>
                <a:solidFill>
                  <a:srgbClr val="FF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57" name="Group 354"/>
              <p:cNvGrpSpPr>
                <a:grpSpLocks/>
              </p:cNvGrpSpPr>
              <p:nvPr/>
            </p:nvGrpSpPr>
            <p:grpSpPr bwMode="auto">
              <a:xfrm>
                <a:off x="5285" y="2613"/>
                <a:ext cx="36" cy="83"/>
                <a:chOff x="5285" y="2613"/>
                <a:chExt cx="36" cy="83"/>
              </a:xfrm>
            </p:grpSpPr>
            <p:sp>
              <p:nvSpPr>
                <p:cNvPr id="1197" name="Freeform 355"/>
                <p:cNvSpPr>
                  <a:spLocks/>
                </p:cNvSpPr>
                <p:nvPr/>
              </p:nvSpPr>
              <p:spPr bwMode="auto">
                <a:xfrm>
                  <a:off x="5285" y="2683"/>
                  <a:ext cx="36" cy="5"/>
                </a:xfrm>
                <a:custGeom>
                  <a:avLst/>
                  <a:gdLst>
                    <a:gd name="T0" fmla="*/ 0 w 36"/>
                    <a:gd name="T1" fmla="*/ 0 h 5"/>
                    <a:gd name="T2" fmla="*/ 0 w 36"/>
                    <a:gd name="T3" fmla="*/ 0 h 5"/>
                    <a:gd name="T4" fmla="*/ 4 w 36"/>
                    <a:gd name="T5" fmla="*/ 0 h 5"/>
                    <a:gd name="T6" fmla="*/ 8 w 36"/>
                    <a:gd name="T7" fmla="*/ 0 h 5"/>
                    <a:gd name="T8" fmla="*/ 12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0 h 5"/>
                    <a:gd name="T32" fmla="*/ 15 w 36"/>
                    <a:gd name="T33" fmla="*/ 0 h 5"/>
                    <a:gd name="T34" fmla="*/ 12 w 36"/>
                    <a:gd name="T35" fmla="*/ 0 h 5"/>
                    <a:gd name="T36" fmla="*/ 8 w 36"/>
                    <a:gd name="T37" fmla="*/ 4 h 5"/>
                    <a:gd name="T38" fmla="*/ 4 w 36"/>
                    <a:gd name="T39" fmla="*/ 4 h 5"/>
                    <a:gd name="T40" fmla="*/ 0 w 36"/>
                    <a:gd name="T41" fmla="*/ 4 h 5"/>
                    <a:gd name="T42" fmla="*/ 0 w 36"/>
                    <a:gd name="T43" fmla="*/ 0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5"/>
                    <a:gd name="T68" fmla="*/ 36 w 36"/>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5">
                      <a:moveTo>
                        <a:pt x="0" y="0"/>
                      </a:moveTo>
                      <a:lnTo>
                        <a:pt x="0" y="0"/>
                      </a:lnTo>
                      <a:lnTo>
                        <a:pt x="4" y="0"/>
                      </a:lnTo>
                      <a:lnTo>
                        <a:pt x="8" y="0"/>
                      </a:lnTo>
                      <a:lnTo>
                        <a:pt x="12" y="0"/>
                      </a:lnTo>
                      <a:lnTo>
                        <a:pt x="15" y="0"/>
                      </a:lnTo>
                      <a:lnTo>
                        <a:pt x="19" y="0"/>
                      </a:lnTo>
                      <a:lnTo>
                        <a:pt x="23" y="0"/>
                      </a:lnTo>
                      <a:lnTo>
                        <a:pt x="27" y="0"/>
                      </a:lnTo>
                      <a:lnTo>
                        <a:pt x="31" y="0"/>
                      </a:lnTo>
                      <a:lnTo>
                        <a:pt x="35" y="0"/>
                      </a:lnTo>
                      <a:lnTo>
                        <a:pt x="35" y="4"/>
                      </a:lnTo>
                      <a:lnTo>
                        <a:pt x="31" y="4"/>
                      </a:lnTo>
                      <a:lnTo>
                        <a:pt x="27" y="4"/>
                      </a:lnTo>
                      <a:lnTo>
                        <a:pt x="23" y="4"/>
                      </a:lnTo>
                      <a:lnTo>
                        <a:pt x="19" y="0"/>
                      </a:lnTo>
                      <a:lnTo>
                        <a:pt x="15" y="0"/>
                      </a:lnTo>
                      <a:lnTo>
                        <a:pt x="12" y="0"/>
                      </a:lnTo>
                      <a:lnTo>
                        <a:pt x="8" y="4"/>
                      </a:lnTo>
                      <a:lnTo>
                        <a:pt x="4" y="4"/>
                      </a:lnTo>
                      <a:lnTo>
                        <a:pt x="0" y="4"/>
                      </a:lnTo>
                      <a:lnTo>
                        <a:pt x="0" y="0"/>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98" name="Freeform 356"/>
                <p:cNvSpPr>
                  <a:spLocks/>
                </p:cNvSpPr>
                <p:nvPr/>
              </p:nvSpPr>
              <p:spPr bwMode="auto">
                <a:xfrm>
                  <a:off x="5285" y="2691"/>
                  <a:ext cx="36" cy="5"/>
                </a:xfrm>
                <a:custGeom>
                  <a:avLst/>
                  <a:gdLst>
                    <a:gd name="T0" fmla="*/ 0 w 36"/>
                    <a:gd name="T1" fmla="*/ 4 h 5"/>
                    <a:gd name="T2" fmla="*/ 0 w 36"/>
                    <a:gd name="T3" fmla="*/ 0 h 5"/>
                    <a:gd name="T4" fmla="*/ 4 w 36"/>
                    <a:gd name="T5" fmla="*/ 0 h 5"/>
                    <a:gd name="T6" fmla="*/ 8 w 36"/>
                    <a:gd name="T7" fmla="*/ 0 h 5"/>
                    <a:gd name="T8" fmla="*/ 12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2 w 36"/>
                    <a:gd name="T35" fmla="*/ 4 h 5"/>
                    <a:gd name="T36" fmla="*/ 8 w 36"/>
                    <a:gd name="T37" fmla="*/ 4 h 5"/>
                    <a:gd name="T38" fmla="*/ 4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4" y="0"/>
                      </a:lnTo>
                      <a:lnTo>
                        <a:pt x="8" y="0"/>
                      </a:lnTo>
                      <a:lnTo>
                        <a:pt x="12"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2" y="4"/>
                      </a:lnTo>
                      <a:lnTo>
                        <a:pt x="8" y="4"/>
                      </a:lnTo>
                      <a:lnTo>
                        <a:pt x="4"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99" name="Freeform 357"/>
                <p:cNvSpPr>
                  <a:spLocks/>
                </p:cNvSpPr>
                <p:nvPr/>
              </p:nvSpPr>
              <p:spPr bwMode="auto">
                <a:xfrm>
                  <a:off x="5285" y="2613"/>
                  <a:ext cx="36" cy="5"/>
                </a:xfrm>
                <a:custGeom>
                  <a:avLst/>
                  <a:gdLst>
                    <a:gd name="T0" fmla="*/ 0 w 36"/>
                    <a:gd name="T1" fmla="*/ 4 h 5"/>
                    <a:gd name="T2" fmla="*/ 0 w 36"/>
                    <a:gd name="T3" fmla="*/ 0 h 5"/>
                    <a:gd name="T4" fmla="*/ 4 w 36"/>
                    <a:gd name="T5" fmla="*/ 0 h 5"/>
                    <a:gd name="T6" fmla="*/ 8 w 36"/>
                    <a:gd name="T7" fmla="*/ 0 h 5"/>
                    <a:gd name="T8" fmla="*/ 12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2 w 36"/>
                    <a:gd name="T35" fmla="*/ 4 h 5"/>
                    <a:gd name="T36" fmla="*/ 8 w 36"/>
                    <a:gd name="T37" fmla="*/ 4 h 5"/>
                    <a:gd name="T38" fmla="*/ 4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4" y="0"/>
                      </a:lnTo>
                      <a:lnTo>
                        <a:pt x="8" y="0"/>
                      </a:lnTo>
                      <a:lnTo>
                        <a:pt x="12"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2" y="4"/>
                      </a:lnTo>
                      <a:lnTo>
                        <a:pt x="8" y="4"/>
                      </a:lnTo>
                      <a:lnTo>
                        <a:pt x="4"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680358" name="Group 358"/>
            <p:cNvGrpSpPr>
              <a:grpSpLocks/>
            </p:cNvGrpSpPr>
            <p:nvPr/>
          </p:nvGrpSpPr>
          <p:grpSpPr bwMode="auto">
            <a:xfrm>
              <a:off x="5324" y="2570"/>
              <a:ext cx="52" cy="153"/>
              <a:chOff x="5324" y="2570"/>
              <a:chExt cx="52" cy="153"/>
            </a:xfrm>
          </p:grpSpPr>
          <p:grpSp>
            <p:nvGrpSpPr>
              <p:cNvPr id="680359" name="Group 359"/>
              <p:cNvGrpSpPr>
                <a:grpSpLocks/>
              </p:cNvGrpSpPr>
              <p:nvPr/>
            </p:nvGrpSpPr>
            <p:grpSpPr bwMode="auto">
              <a:xfrm>
                <a:off x="5324" y="2570"/>
                <a:ext cx="52" cy="153"/>
                <a:chOff x="5324" y="2570"/>
                <a:chExt cx="52" cy="153"/>
              </a:xfrm>
            </p:grpSpPr>
            <p:sp>
              <p:nvSpPr>
                <p:cNvPr id="1193" name="Freeform 360"/>
                <p:cNvSpPr>
                  <a:spLocks/>
                </p:cNvSpPr>
                <p:nvPr/>
              </p:nvSpPr>
              <p:spPr bwMode="auto">
                <a:xfrm>
                  <a:off x="5324" y="2570"/>
                  <a:ext cx="36" cy="153"/>
                </a:xfrm>
                <a:custGeom>
                  <a:avLst/>
                  <a:gdLst>
                    <a:gd name="T0" fmla="*/ 0 w 36"/>
                    <a:gd name="T1" fmla="*/ 152 h 153"/>
                    <a:gd name="T2" fmla="*/ 0 w 36"/>
                    <a:gd name="T3" fmla="*/ 4 h 153"/>
                    <a:gd name="T4" fmla="*/ 4 w 36"/>
                    <a:gd name="T5" fmla="*/ 0 h 153"/>
                    <a:gd name="T6" fmla="*/ 8 w 36"/>
                    <a:gd name="T7" fmla="*/ 0 h 153"/>
                    <a:gd name="T8" fmla="*/ 12 w 36"/>
                    <a:gd name="T9" fmla="*/ 0 h 153"/>
                    <a:gd name="T10" fmla="*/ 15 w 36"/>
                    <a:gd name="T11" fmla="*/ 0 h 153"/>
                    <a:gd name="T12" fmla="*/ 19 w 36"/>
                    <a:gd name="T13" fmla="*/ 0 h 153"/>
                    <a:gd name="T14" fmla="*/ 23 w 36"/>
                    <a:gd name="T15" fmla="*/ 0 h 153"/>
                    <a:gd name="T16" fmla="*/ 27 w 36"/>
                    <a:gd name="T17" fmla="*/ 0 h 153"/>
                    <a:gd name="T18" fmla="*/ 31 w 36"/>
                    <a:gd name="T19" fmla="*/ 4 h 153"/>
                    <a:gd name="T20" fmla="*/ 35 w 36"/>
                    <a:gd name="T21" fmla="*/ 4 h 153"/>
                    <a:gd name="T22" fmla="*/ 35 w 36"/>
                    <a:gd name="T23" fmla="*/ 152 h 153"/>
                    <a:gd name="T24" fmla="*/ 0 w 36"/>
                    <a:gd name="T25" fmla="*/ 152 h 1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153"/>
                    <a:gd name="T41" fmla="*/ 36 w 36"/>
                    <a:gd name="T42" fmla="*/ 153 h 1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153">
                      <a:moveTo>
                        <a:pt x="0" y="152"/>
                      </a:moveTo>
                      <a:lnTo>
                        <a:pt x="0" y="4"/>
                      </a:lnTo>
                      <a:lnTo>
                        <a:pt x="4" y="0"/>
                      </a:lnTo>
                      <a:lnTo>
                        <a:pt x="8" y="0"/>
                      </a:lnTo>
                      <a:lnTo>
                        <a:pt x="12" y="0"/>
                      </a:lnTo>
                      <a:lnTo>
                        <a:pt x="15" y="0"/>
                      </a:lnTo>
                      <a:lnTo>
                        <a:pt x="19" y="0"/>
                      </a:lnTo>
                      <a:lnTo>
                        <a:pt x="23" y="0"/>
                      </a:lnTo>
                      <a:lnTo>
                        <a:pt x="27" y="0"/>
                      </a:lnTo>
                      <a:lnTo>
                        <a:pt x="31" y="4"/>
                      </a:lnTo>
                      <a:lnTo>
                        <a:pt x="35" y="4"/>
                      </a:lnTo>
                      <a:lnTo>
                        <a:pt x="35" y="152"/>
                      </a:lnTo>
                      <a:lnTo>
                        <a:pt x="0" y="152"/>
                      </a:lnTo>
                    </a:path>
                  </a:pathLst>
                </a:custGeom>
                <a:solidFill>
                  <a:srgbClr val="FF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94" name="Freeform 361"/>
                <p:cNvSpPr>
                  <a:spLocks/>
                </p:cNvSpPr>
                <p:nvPr/>
              </p:nvSpPr>
              <p:spPr bwMode="auto">
                <a:xfrm>
                  <a:off x="5359" y="2574"/>
                  <a:ext cx="17" cy="149"/>
                </a:xfrm>
                <a:custGeom>
                  <a:avLst/>
                  <a:gdLst>
                    <a:gd name="T0" fmla="*/ 0 w 17"/>
                    <a:gd name="T1" fmla="*/ 0 h 149"/>
                    <a:gd name="T2" fmla="*/ 16 w 17"/>
                    <a:gd name="T3" fmla="*/ 23 h 149"/>
                    <a:gd name="T4" fmla="*/ 16 w 17"/>
                    <a:gd name="T5" fmla="*/ 148 h 149"/>
                    <a:gd name="T6" fmla="*/ 0 w 17"/>
                    <a:gd name="T7" fmla="*/ 148 h 149"/>
                    <a:gd name="T8" fmla="*/ 0 w 17"/>
                    <a:gd name="T9" fmla="*/ 0 h 149"/>
                    <a:gd name="T10" fmla="*/ 0 60000 65536"/>
                    <a:gd name="T11" fmla="*/ 0 60000 65536"/>
                    <a:gd name="T12" fmla="*/ 0 60000 65536"/>
                    <a:gd name="T13" fmla="*/ 0 60000 65536"/>
                    <a:gd name="T14" fmla="*/ 0 60000 65536"/>
                    <a:gd name="T15" fmla="*/ 0 w 17"/>
                    <a:gd name="T16" fmla="*/ 0 h 149"/>
                    <a:gd name="T17" fmla="*/ 17 w 17"/>
                    <a:gd name="T18" fmla="*/ 149 h 149"/>
                  </a:gdLst>
                  <a:ahLst/>
                  <a:cxnLst>
                    <a:cxn ang="T10">
                      <a:pos x="T0" y="T1"/>
                    </a:cxn>
                    <a:cxn ang="T11">
                      <a:pos x="T2" y="T3"/>
                    </a:cxn>
                    <a:cxn ang="T12">
                      <a:pos x="T4" y="T5"/>
                    </a:cxn>
                    <a:cxn ang="T13">
                      <a:pos x="T6" y="T7"/>
                    </a:cxn>
                    <a:cxn ang="T14">
                      <a:pos x="T8" y="T9"/>
                    </a:cxn>
                  </a:cxnLst>
                  <a:rect l="T15" t="T16" r="T17" b="T18"/>
                  <a:pathLst>
                    <a:path w="17" h="149">
                      <a:moveTo>
                        <a:pt x="0" y="0"/>
                      </a:moveTo>
                      <a:lnTo>
                        <a:pt x="16" y="23"/>
                      </a:lnTo>
                      <a:lnTo>
                        <a:pt x="16" y="148"/>
                      </a:lnTo>
                      <a:lnTo>
                        <a:pt x="0" y="148"/>
                      </a:lnTo>
                      <a:lnTo>
                        <a:pt x="0" y="0"/>
                      </a:lnTo>
                    </a:path>
                  </a:pathLst>
                </a:custGeom>
                <a:solidFill>
                  <a:srgbClr val="8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60" name="Group 362"/>
              <p:cNvGrpSpPr>
                <a:grpSpLocks/>
              </p:cNvGrpSpPr>
              <p:nvPr/>
            </p:nvGrpSpPr>
            <p:grpSpPr bwMode="auto">
              <a:xfrm>
                <a:off x="5324" y="2609"/>
                <a:ext cx="36" cy="87"/>
                <a:chOff x="5324" y="2609"/>
                <a:chExt cx="36" cy="87"/>
              </a:xfrm>
            </p:grpSpPr>
            <p:sp>
              <p:nvSpPr>
                <p:cNvPr id="1190" name="Freeform 363"/>
                <p:cNvSpPr>
                  <a:spLocks/>
                </p:cNvSpPr>
                <p:nvPr/>
              </p:nvSpPr>
              <p:spPr bwMode="auto">
                <a:xfrm>
                  <a:off x="5324" y="2683"/>
                  <a:ext cx="36" cy="5"/>
                </a:xfrm>
                <a:custGeom>
                  <a:avLst/>
                  <a:gdLst>
                    <a:gd name="T0" fmla="*/ 0 w 36"/>
                    <a:gd name="T1" fmla="*/ 0 h 5"/>
                    <a:gd name="T2" fmla="*/ 0 w 36"/>
                    <a:gd name="T3" fmla="*/ 0 h 5"/>
                    <a:gd name="T4" fmla="*/ 4 w 36"/>
                    <a:gd name="T5" fmla="*/ 0 h 5"/>
                    <a:gd name="T6" fmla="*/ 8 w 36"/>
                    <a:gd name="T7" fmla="*/ 0 h 5"/>
                    <a:gd name="T8" fmla="*/ 12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0 h 5"/>
                    <a:gd name="T32" fmla="*/ 15 w 36"/>
                    <a:gd name="T33" fmla="*/ 0 h 5"/>
                    <a:gd name="T34" fmla="*/ 12 w 36"/>
                    <a:gd name="T35" fmla="*/ 0 h 5"/>
                    <a:gd name="T36" fmla="*/ 8 w 36"/>
                    <a:gd name="T37" fmla="*/ 4 h 5"/>
                    <a:gd name="T38" fmla="*/ 4 w 36"/>
                    <a:gd name="T39" fmla="*/ 4 h 5"/>
                    <a:gd name="T40" fmla="*/ 0 w 36"/>
                    <a:gd name="T41" fmla="*/ 4 h 5"/>
                    <a:gd name="T42" fmla="*/ 0 w 36"/>
                    <a:gd name="T43" fmla="*/ 0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5"/>
                    <a:gd name="T68" fmla="*/ 36 w 36"/>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5">
                      <a:moveTo>
                        <a:pt x="0" y="0"/>
                      </a:moveTo>
                      <a:lnTo>
                        <a:pt x="0" y="0"/>
                      </a:lnTo>
                      <a:lnTo>
                        <a:pt x="4" y="0"/>
                      </a:lnTo>
                      <a:lnTo>
                        <a:pt x="8" y="0"/>
                      </a:lnTo>
                      <a:lnTo>
                        <a:pt x="12" y="0"/>
                      </a:lnTo>
                      <a:lnTo>
                        <a:pt x="15" y="0"/>
                      </a:lnTo>
                      <a:lnTo>
                        <a:pt x="19" y="0"/>
                      </a:lnTo>
                      <a:lnTo>
                        <a:pt x="23" y="0"/>
                      </a:lnTo>
                      <a:lnTo>
                        <a:pt x="27" y="0"/>
                      </a:lnTo>
                      <a:lnTo>
                        <a:pt x="31" y="0"/>
                      </a:lnTo>
                      <a:lnTo>
                        <a:pt x="35" y="0"/>
                      </a:lnTo>
                      <a:lnTo>
                        <a:pt x="35" y="4"/>
                      </a:lnTo>
                      <a:lnTo>
                        <a:pt x="31" y="4"/>
                      </a:lnTo>
                      <a:lnTo>
                        <a:pt x="27" y="4"/>
                      </a:lnTo>
                      <a:lnTo>
                        <a:pt x="23" y="4"/>
                      </a:lnTo>
                      <a:lnTo>
                        <a:pt x="19" y="0"/>
                      </a:lnTo>
                      <a:lnTo>
                        <a:pt x="15" y="0"/>
                      </a:lnTo>
                      <a:lnTo>
                        <a:pt x="12" y="0"/>
                      </a:lnTo>
                      <a:lnTo>
                        <a:pt x="8" y="4"/>
                      </a:lnTo>
                      <a:lnTo>
                        <a:pt x="4" y="4"/>
                      </a:lnTo>
                      <a:lnTo>
                        <a:pt x="0" y="4"/>
                      </a:lnTo>
                      <a:lnTo>
                        <a:pt x="0" y="0"/>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91" name="Freeform 364"/>
                <p:cNvSpPr>
                  <a:spLocks/>
                </p:cNvSpPr>
                <p:nvPr/>
              </p:nvSpPr>
              <p:spPr bwMode="auto">
                <a:xfrm>
                  <a:off x="5324" y="2691"/>
                  <a:ext cx="36" cy="5"/>
                </a:xfrm>
                <a:custGeom>
                  <a:avLst/>
                  <a:gdLst>
                    <a:gd name="T0" fmla="*/ 0 w 36"/>
                    <a:gd name="T1" fmla="*/ 4 h 5"/>
                    <a:gd name="T2" fmla="*/ 0 w 36"/>
                    <a:gd name="T3" fmla="*/ 0 h 5"/>
                    <a:gd name="T4" fmla="*/ 4 w 36"/>
                    <a:gd name="T5" fmla="*/ 0 h 5"/>
                    <a:gd name="T6" fmla="*/ 8 w 36"/>
                    <a:gd name="T7" fmla="*/ 0 h 5"/>
                    <a:gd name="T8" fmla="*/ 12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2 w 36"/>
                    <a:gd name="T35" fmla="*/ 4 h 5"/>
                    <a:gd name="T36" fmla="*/ 8 w 36"/>
                    <a:gd name="T37" fmla="*/ 4 h 5"/>
                    <a:gd name="T38" fmla="*/ 4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4" y="0"/>
                      </a:lnTo>
                      <a:lnTo>
                        <a:pt x="8" y="0"/>
                      </a:lnTo>
                      <a:lnTo>
                        <a:pt x="12"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2" y="4"/>
                      </a:lnTo>
                      <a:lnTo>
                        <a:pt x="8" y="4"/>
                      </a:lnTo>
                      <a:lnTo>
                        <a:pt x="4"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92" name="Freeform 365"/>
                <p:cNvSpPr>
                  <a:spLocks/>
                </p:cNvSpPr>
                <p:nvPr/>
              </p:nvSpPr>
              <p:spPr bwMode="auto">
                <a:xfrm>
                  <a:off x="5324" y="2609"/>
                  <a:ext cx="36" cy="5"/>
                </a:xfrm>
                <a:custGeom>
                  <a:avLst/>
                  <a:gdLst>
                    <a:gd name="T0" fmla="*/ 0 w 36"/>
                    <a:gd name="T1" fmla="*/ 4 h 5"/>
                    <a:gd name="T2" fmla="*/ 0 w 36"/>
                    <a:gd name="T3" fmla="*/ 0 h 5"/>
                    <a:gd name="T4" fmla="*/ 4 w 36"/>
                    <a:gd name="T5" fmla="*/ 0 h 5"/>
                    <a:gd name="T6" fmla="*/ 8 w 36"/>
                    <a:gd name="T7" fmla="*/ 0 h 5"/>
                    <a:gd name="T8" fmla="*/ 12 w 36"/>
                    <a:gd name="T9" fmla="*/ 0 h 5"/>
                    <a:gd name="T10" fmla="*/ 15 w 36"/>
                    <a:gd name="T11" fmla="*/ 0 h 5"/>
                    <a:gd name="T12" fmla="*/ 19 w 36"/>
                    <a:gd name="T13" fmla="*/ 0 h 5"/>
                    <a:gd name="T14" fmla="*/ 23 w 36"/>
                    <a:gd name="T15" fmla="*/ 0 h 5"/>
                    <a:gd name="T16" fmla="*/ 27 w 36"/>
                    <a:gd name="T17" fmla="*/ 0 h 5"/>
                    <a:gd name="T18" fmla="*/ 31 w 36"/>
                    <a:gd name="T19" fmla="*/ 0 h 5"/>
                    <a:gd name="T20" fmla="*/ 35 w 36"/>
                    <a:gd name="T21" fmla="*/ 0 h 5"/>
                    <a:gd name="T22" fmla="*/ 35 w 36"/>
                    <a:gd name="T23" fmla="*/ 4 h 5"/>
                    <a:gd name="T24" fmla="*/ 31 w 36"/>
                    <a:gd name="T25" fmla="*/ 4 h 5"/>
                    <a:gd name="T26" fmla="*/ 27 w 36"/>
                    <a:gd name="T27" fmla="*/ 4 h 5"/>
                    <a:gd name="T28" fmla="*/ 23 w 36"/>
                    <a:gd name="T29" fmla="*/ 4 h 5"/>
                    <a:gd name="T30" fmla="*/ 19 w 36"/>
                    <a:gd name="T31" fmla="*/ 4 h 5"/>
                    <a:gd name="T32" fmla="*/ 15 w 36"/>
                    <a:gd name="T33" fmla="*/ 4 h 5"/>
                    <a:gd name="T34" fmla="*/ 12 w 36"/>
                    <a:gd name="T35" fmla="*/ 4 h 5"/>
                    <a:gd name="T36" fmla="*/ 8 w 36"/>
                    <a:gd name="T37" fmla="*/ 4 h 5"/>
                    <a:gd name="T38" fmla="*/ 4 w 36"/>
                    <a:gd name="T39" fmla="*/ 4 h 5"/>
                    <a:gd name="T40" fmla="*/ 0 w 36"/>
                    <a:gd name="T41" fmla="*/ 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
                    <a:gd name="T65" fmla="*/ 36 w 36"/>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
                      <a:moveTo>
                        <a:pt x="0" y="4"/>
                      </a:moveTo>
                      <a:lnTo>
                        <a:pt x="0" y="0"/>
                      </a:lnTo>
                      <a:lnTo>
                        <a:pt x="4" y="0"/>
                      </a:lnTo>
                      <a:lnTo>
                        <a:pt x="8" y="0"/>
                      </a:lnTo>
                      <a:lnTo>
                        <a:pt x="12" y="0"/>
                      </a:lnTo>
                      <a:lnTo>
                        <a:pt x="15" y="0"/>
                      </a:lnTo>
                      <a:lnTo>
                        <a:pt x="19" y="0"/>
                      </a:lnTo>
                      <a:lnTo>
                        <a:pt x="23" y="0"/>
                      </a:lnTo>
                      <a:lnTo>
                        <a:pt x="27" y="0"/>
                      </a:lnTo>
                      <a:lnTo>
                        <a:pt x="31" y="0"/>
                      </a:lnTo>
                      <a:lnTo>
                        <a:pt x="35" y="0"/>
                      </a:lnTo>
                      <a:lnTo>
                        <a:pt x="35" y="4"/>
                      </a:lnTo>
                      <a:lnTo>
                        <a:pt x="31" y="4"/>
                      </a:lnTo>
                      <a:lnTo>
                        <a:pt x="27" y="4"/>
                      </a:lnTo>
                      <a:lnTo>
                        <a:pt x="23" y="4"/>
                      </a:lnTo>
                      <a:lnTo>
                        <a:pt x="19" y="4"/>
                      </a:lnTo>
                      <a:lnTo>
                        <a:pt x="15" y="4"/>
                      </a:lnTo>
                      <a:lnTo>
                        <a:pt x="12" y="4"/>
                      </a:lnTo>
                      <a:lnTo>
                        <a:pt x="8" y="4"/>
                      </a:lnTo>
                      <a:lnTo>
                        <a:pt x="4" y="4"/>
                      </a:lnTo>
                      <a:lnTo>
                        <a:pt x="0" y="4"/>
                      </a:lnTo>
                    </a:path>
                  </a:pathLst>
                </a:custGeom>
                <a:solidFill>
                  <a:srgbClr val="00000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680361" name="Group 366"/>
            <p:cNvGrpSpPr>
              <a:grpSpLocks/>
            </p:cNvGrpSpPr>
            <p:nvPr/>
          </p:nvGrpSpPr>
          <p:grpSpPr bwMode="auto">
            <a:xfrm>
              <a:off x="5363" y="2652"/>
              <a:ext cx="55" cy="71"/>
              <a:chOff x="5363" y="2652"/>
              <a:chExt cx="55" cy="71"/>
            </a:xfrm>
          </p:grpSpPr>
          <p:sp>
            <p:nvSpPr>
              <p:cNvPr id="1186" name="Freeform 367"/>
              <p:cNvSpPr>
                <a:spLocks/>
              </p:cNvSpPr>
              <p:nvPr/>
            </p:nvSpPr>
            <p:spPr bwMode="auto">
              <a:xfrm>
                <a:off x="5375" y="2652"/>
                <a:ext cx="43" cy="71"/>
              </a:xfrm>
              <a:custGeom>
                <a:avLst/>
                <a:gdLst>
                  <a:gd name="T0" fmla="*/ 0 w 43"/>
                  <a:gd name="T1" fmla="*/ 0 h 71"/>
                  <a:gd name="T2" fmla="*/ 15 w 43"/>
                  <a:gd name="T3" fmla="*/ 19 h 71"/>
                  <a:gd name="T4" fmla="*/ 15 w 43"/>
                  <a:gd name="T5" fmla="*/ 62 h 71"/>
                  <a:gd name="T6" fmla="*/ 42 w 43"/>
                  <a:gd name="T7" fmla="*/ 62 h 71"/>
                  <a:gd name="T8" fmla="*/ 42 w 43"/>
                  <a:gd name="T9" fmla="*/ 70 h 71"/>
                  <a:gd name="T10" fmla="*/ 0 w 43"/>
                  <a:gd name="T11" fmla="*/ 70 h 71"/>
                  <a:gd name="T12" fmla="*/ 0 w 43"/>
                  <a:gd name="T13" fmla="*/ 0 h 71"/>
                  <a:gd name="T14" fmla="*/ 0 60000 65536"/>
                  <a:gd name="T15" fmla="*/ 0 60000 65536"/>
                  <a:gd name="T16" fmla="*/ 0 60000 65536"/>
                  <a:gd name="T17" fmla="*/ 0 60000 65536"/>
                  <a:gd name="T18" fmla="*/ 0 60000 65536"/>
                  <a:gd name="T19" fmla="*/ 0 60000 65536"/>
                  <a:gd name="T20" fmla="*/ 0 60000 65536"/>
                  <a:gd name="T21" fmla="*/ 0 w 43"/>
                  <a:gd name="T22" fmla="*/ 0 h 71"/>
                  <a:gd name="T23" fmla="*/ 43 w 43"/>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71">
                    <a:moveTo>
                      <a:pt x="0" y="0"/>
                    </a:moveTo>
                    <a:lnTo>
                      <a:pt x="15" y="19"/>
                    </a:lnTo>
                    <a:lnTo>
                      <a:pt x="15" y="62"/>
                    </a:lnTo>
                    <a:lnTo>
                      <a:pt x="42" y="62"/>
                    </a:lnTo>
                    <a:lnTo>
                      <a:pt x="42" y="70"/>
                    </a:lnTo>
                    <a:lnTo>
                      <a:pt x="0" y="70"/>
                    </a:lnTo>
                    <a:lnTo>
                      <a:pt x="0" y="0"/>
                    </a:lnTo>
                  </a:path>
                </a:pathLst>
              </a:custGeom>
              <a:solidFill>
                <a:srgbClr val="80808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87" name="Freeform 368"/>
              <p:cNvSpPr>
                <a:spLocks/>
              </p:cNvSpPr>
              <p:nvPr/>
            </p:nvSpPr>
            <p:spPr bwMode="auto">
              <a:xfrm>
                <a:off x="5363" y="2652"/>
                <a:ext cx="55" cy="71"/>
              </a:xfrm>
              <a:custGeom>
                <a:avLst/>
                <a:gdLst>
                  <a:gd name="T0" fmla="*/ 0 w 55"/>
                  <a:gd name="T1" fmla="*/ 0 h 71"/>
                  <a:gd name="T2" fmla="*/ 12 w 55"/>
                  <a:gd name="T3" fmla="*/ 0 h 71"/>
                  <a:gd name="T4" fmla="*/ 12 w 55"/>
                  <a:gd name="T5" fmla="*/ 62 h 71"/>
                  <a:gd name="T6" fmla="*/ 54 w 55"/>
                  <a:gd name="T7" fmla="*/ 62 h 71"/>
                  <a:gd name="T8" fmla="*/ 54 w 55"/>
                  <a:gd name="T9" fmla="*/ 70 h 71"/>
                  <a:gd name="T10" fmla="*/ 0 w 55"/>
                  <a:gd name="T11" fmla="*/ 70 h 71"/>
                  <a:gd name="T12" fmla="*/ 0 w 55"/>
                  <a:gd name="T13" fmla="*/ 0 h 71"/>
                  <a:gd name="T14" fmla="*/ 0 60000 65536"/>
                  <a:gd name="T15" fmla="*/ 0 60000 65536"/>
                  <a:gd name="T16" fmla="*/ 0 60000 65536"/>
                  <a:gd name="T17" fmla="*/ 0 60000 65536"/>
                  <a:gd name="T18" fmla="*/ 0 60000 65536"/>
                  <a:gd name="T19" fmla="*/ 0 60000 65536"/>
                  <a:gd name="T20" fmla="*/ 0 60000 65536"/>
                  <a:gd name="T21" fmla="*/ 0 w 55"/>
                  <a:gd name="T22" fmla="*/ 0 h 71"/>
                  <a:gd name="T23" fmla="*/ 55 w 55"/>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71">
                    <a:moveTo>
                      <a:pt x="0" y="0"/>
                    </a:moveTo>
                    <a:lnTo>
                      <a:pt x="12" y="0"/>
                    </a:lnTo>
                    <a:lnTo>
                      <a:pt x="12" y="62"/>
                    </a:lnTo>
                    <a:lnTo>
                      <a:pt x="54" y="62"/>
                    </a:lnTo>
                    <a:lnTo>
                      <a:pt x="54" y="70"/>
                    </a:lnTo>
                    <a:lnTo>
                      <a:pt x="0" y="70"/>
                    </a:lnTo>
                    <a:lnTo>
                      <a:pt x="0" y="0"/>
                    </a:lnTo>
                  </a:path>
                </a:pathLst>
              </a:custGeom>
              <a:solidFill>
                <a:srgbClr val="C0C0C0"/>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grpSp>
        <p:nvGrpSpPr>
          <p:cNvPr id="680362" name="Group 369"/>
          <p:cNvGrpSpPr>
            <a:grpSpLocks/>
          </p:cNvGrpSpPr>
          <p:nvPr/>
        </p:nvGrpSpPr>
        <p:grpSpPr bwMode="auto">
          <a:xfrm>
            <a:off x="7745413" y="3060700"/>
            <a:ext cx="452437" cy="490538"/>
            <a:chOff x="4879" y="1528"/>
            <a:chExt cx="285" cy="309"/>
          </a:xfrm>
        </p:grpSpPr>
        <p:sp>
          <p:nvSpPr>
            <p:cNvPr id="1174" name="Line 370"/>
            <p:cNvSpPr>
              <a:spLocks noChangeShapeType="1"/>
            </p:cNvSpPr>
            <p:nvPr/>
          </p:nvSpPr>
          <p:spPr bwMode="auto">
            <a:xfrm flipH="1">
              <a:off x="4930" y="1528"/>
              <a:ext cx="234" cy="213"/>
            </a:xfrm>
            <a:prstGeom prst="line">
              <a:avLst/>
            </a:prstGeom>
            <a:noFill/>
            <a:ln w="50800">
              <a:solidFill>
                <a:srgbClr val="FFFF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75" name="Freeform 371"/>
            <p:cNvSpPr>
              <a:spLocks/>
            </p:cNvSpPr>
            <p:nvPr/>
          </p:nvSpPr>
          <p:spPr bwMode="auto">
            <a:xfrm>
              <a:off x="4879" y="1715"/>
              <a:ext cx="110" cy="122"/>
            </a:xfrm>
            <a:custGeom>
              <a:avLst/>
              <a:gdLst>
                <a:gd name="T0" fmla="*/ 73 w 110"/>
                <a:gd name="T1" fmla="*/ 29 h 122"/>
                <a:gd name="T2" fmla="*/ 36 w 110"/>
                <a:gd name="T3" fmla="*/ 0 h 122"/>
                <a:gd name="T4" fmla="*/ 0 w 110"/>
                <a:gd name="T5" fmla="*/ 121 h 122"/>
                <a:gd name="T6" fmla="*/ 109 w 110"/>
                <a:gd name="T7" fmla="*/ 58 h 122"/>
                <a:gd name="T8" fmla="*/ 73 w 110"/>
                <a:gd name="T9" fmla="*/ 29 h 122"/>
                <a:gd name="T10" fmla="*/ 0 60000 65536"/>
                <a:gd name="T11" fmla="*/ 0 60000 65536"/>
                <a:gd name="T12" fmla="*/ 0 60000 65536"/>
                <a:gd name="T13" fmla="*/ 0 60000 65536"/>
                <a:gd name="T14" fmla="*/ 0 60000 65536"/>
                <a:gd name="T15" fmla="*/ 0 w 110"/>
                <a:gd name="T16" fmla="*/ 0 h 122"/>
                <a:gd name="T17" fmla="*/ 110 w 110"/>
                <a:gd name="T18" fmla="*/ 122 h 122"/>
              </a:gdLst>
              <a:ahLst/>
              <a:cxnLst>
                <a:cxn ang="T10">
                  <a:pos x="T0" y="T1"/>
                </a:cxn>
                <a:cxn ang="T11">
                  <a:pos x="T2" y="T3"/>
                </a:cxn>
                <a:cxn ang="T12">
                  <a:pos x="T4" y="T5"/>
                </a:cxn>
                <a:cxn ang="T13">
                  <a:pos x="T6" y="T7"/>
                </a:cxn>
                <a:cxn ang="T14">
                  <a:pos x="T8" y="T9"/>
                </a:cxn>
              </a:cxnLst>
              <a:rect l="T15" t="T16" r="T17" b="T18"/>
              <a:pathLst>
                <a:path w="110" h="122">
                  <a:moveTo>
                    <a:pt x="73" y="29"/>
                  </a:moveTo>
                  <a:lnTo>
                    <a:pt x="36" y="0"/>
                  </a:lnTo>
                  <a:lnTo>
                    <a:pt x="0" y="121"/>
                  </a:lnTo>
                  <a:lnTo>
                    <a:pt x="109" y="58"/>
                  </a:lnTo>
                  <a:lnTo>
                    <a:pt x="73" y="29"/>
                  </a:lnTo>
                </a:path>
              </a:pathLst>
            </a:custGeom>
            <a:solidFill>
              <a:srgbClr val="FFFF33"/>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63" name="Group 372"/>
          <p:cNvGrpSpPr>
            <a:grpSpLocks/>
          </p:cNvGrpSpPr>
          <p:nvPr/>
        </p:nvGrpSpPr>
        <p:grpSpPr bwMode="auto">
          <a:xfrm>
            <a:off x="8074025" y="3197225"/>
            <a:ext cx="452438" cy="490538"/>
            <a:chOff x="5086" y="1614"/>
            <a:chExt cx="285" cy="309"/>
          </a:xfrm>
        </p:grpSpPr>
        <p:sp>
          <p:nvSpPr>
            <p:cNvPr id="1172" name="Line 373"/>
            <p:cNvSpPr>
              <a:spLocks noChangeShapeType="1"/>
            </p:cNvSpPr>
            <p:nvPr/>
          </p:nvSpPr>
          <p:spPr bwMode="auto">
            <a:xfrm flipH="1">
              <a:off x="5136" y="1614"/>
              <a:ext cx="235" cy="213"/>
            </a:xfrm>
            <a:prstGeom prst="line">
              <a:avLst/>
            </a:prstGeom>
            <a:noFill/>
            <a:ln w="50800">
              <a:solidFill>
                <a:srgbClr val="FFFF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73" name="Freeform 374"/>
            <p:cNvSpPr>
              <a:spLocks/>
            </p:cNvSpPr>
            <p:nvPr/>
          </p:nvSpPr>
          <p:spPr bwMode="auto">
            <a:xfrm>
              <a:off x="5086" y="1801"/>
              <a:ext cx="110" cy="122"/>
            </a:xfrm>
            <a:custGeom>
              <a:avLst/>
              <a:gdLst>
                <a:gd name="T0" fmla="*/ 73 w 110"/>
                <a:gd name="T1" fmla="*/ 29 h 122"/>
                <a:gd name="T2" fmla="*/ 36 w 110"/>
                <a:gd name="T3" fmla="*/ 0 h 122"/>
                <a:gd name="T4" fmla="*/ 0 w 110"/>
                <a:gd name="T5" fmla="*/ 121 h 122"/>
                <a:gd name="T6" fmla="*/ 109 w 110"/>
                <a:gd name="T7" fmla="*/ 58 h 122"/>
                <a:gd name="T8" fmla="*/ 73 w 110"/>
                <a:gd name="T9" fmla="*/ 29 h 122"/>
                <a:gd name="T10" fmla="*/ 0 60000 65536"/>
                <a:gd name="T11" fmla="*/ 0 60000 65536"/>
                <a:gd name="T12" fmla="*/ 0 60000 65536"/>
                <a:gd name="T13" fmla="*/ 0 60000 65536"/>
                <a:gd name="T14" fmla="*/ 0 60000 65536"/>
                <a:gd name="T15" fmla="*/ 0 w 110"/>
                <a:gd name="T16" fmla="*/ 0 h 122"/>
                <a:gd name="T17" fmla="*/ 110 w 110"/>
                <a:gd name="T18" fmla="*/ 122 h 122"/>
              </a:gdLst>
              <a:ahLst/>
              <a:cxnLst>
                <a:cxn ang="T10">
                  <a:pos x="T0" y="T1"/>
                </a:cxn>
                <a:cxn ang="T11">
                  <a:pos x="T2" y="T3"/>
                </a:cxn>
                <a:cxn ang="T12">
                  <a:pos x="T4" y="T5"/>
                </a:cxn>
                <a:cxn ang="T13">
                  <a:pos x="T6" y="T7"/>
                </a:cxn>
                <a:cxn ang="T14">
                  <a:pos x="T8" y="T9"/>
                </a:cxn>
              </a:cxnLst>
              <a:rect l="T15" t="T16" r="T17" b="T18"/>
              <a:pathLst>
                <a:path w="110" h="122">
                  <a:moveTo>
                    <a:pt x="73" y="29"/>
                  </a:moveTo>
                  <a:lnTo>
                    <a:pt x="36" y="0"/>
                  </a:lnTo>
                  <a:lnTo>
                    <a:pt x="0" y="121"/>
                  </a:lnTo>
                  <a:lnTo>
                    <a:pt x="109" y="58"/>
                  </a:lnTo>
                  <a:lnTo>
                    <a:pt x="73" y="29"/>
                  </a:lnTo>
                </a:path>
              </a:pathLst>
            </a:custGeom>
            <a:solidFill>
              <a:srgbClr val="FFFF33"/>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64" name="Group 375"/>
          <p:cNvGrpSpPr>
            <a:grpSpLocks/>
          </p:cNvGrpSpPr>
          <p:nvPr/>
        </p:nvGrpSpPr>
        <p:grpSpPr bwMode="auto">
          <a:xfrm>
            <a:off x="8351838" y="3346450"/>
            <a:ext cx="452437" cy="488950"/>
            <a:chOff x="5261" y="1708"/>
            <a:chExt cx="285" cy="308"/>
          </a:xfrm>
        </p:grpSpPr>
        <p:sp>
          <p:nvSpPr>
            <p:cNvPr id="1170" name="Line 376"/>
            <p:cNvSpPr>
              <a:spLocks noChangeShapeType="1"/>
            </p:cNvSpPr>
            <p:nvPr/>
          </p:nvSpPr>
          <p:spPr bwMode="auto">
            <a:xfrm flipH="1">
              <a:off x="5312" y="1708"/>
              <a:ext cx="234" cy="213"/>
            </a:xfrm>
            <a:prstGeom prst="line">
              <a:avLst/>
            </a:prstGeom>
            <a:noFill/>
            <a:ln w="50800">
              <a:solidFill>
                <a:srgbClr val="FFFF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71" name="Freeform 377"/>
            <p:cNvSpPr>
              <a:spLocks/>
            </p:cNvSpPr>
            <p:nvPr/>
          </p:nvSpPr>
          <p:spPr bwMode="auto">
            <a:xfrm>
              <a:off x="5261" y="1894"/>
              <a:ext cx="110" cy="122"/>
            </a:xfrm>
            <a:custGeom>
              <a:avLst/>
              <a:gdLst>
                <a:gd name="T0" fmla="*/ 73 w 110"/>
                <a:gd name="T1" fmla="*/ 30 h 122"/>
                <a:gd name="T2" fmla="*/ 36 w 110"/>
                <a:gd name="T3" fmla="*/ 0 h 122"/>
                <a:gd name="T4" fmla="*/ 0 w 110"/>
                <a:gd name="T5" fmla="*/ 121 h 122"/>
                <a:gd name="T6" fmla="*/ 109 w 110"/>
                <a:gd name="T7" fmla="*/ 59 h 122"/>
                <a:gd name="T8" fmla="*/ 73 w 110"/>
                <a:gd name="T9" fmla="*/ 30 h 122"/>
                <a:gd name="T10" fmla="*/ 0 60000 65536"/>
                <a:gd name="T11" fmla="*/ 0 60000 65536"/>
                <a:gd name="T12" fmla="*/ 0 60000 65536"/>
                <a:gd name="T13" fmla="*/ 0 60000 65536"/>
                <a:gd name="T14" fmla="*/ 0 60000 65536"/>
                <a:gd name="T15" fmla="*/ 0 w 110"/>
                <a:gd name="T16" fmla="*/ 0 h 122"/>
                <a:gd name="T17" fmla="*/ 110 w 110"/>
                <a:gd name="T18" fmla="*/ 122 h 122"/>
              </a:gdLst>
              <a:ahLst/>
              <a:cxnLst>
                <a:cxn ang="T10">
                  <a:pos x="T0" y="T1"/>
                </a:cxn>
                <a:cxn ang="T11">
                  <a:pos x="T2" y="T3"/>
                </a:cxn>
                <a:cxn ang="T12">
                  <a:pos x="T4" y="T5"/>
                </a:cxn>
                <a:cxn ang="T13">
                  <a:pos x="T6" y="T7"/>
                </a:cxn>
                <a:cxn ang="T14">
                  <a:pos x="T8" y="T9"/>
                </a:cxn>
              </a:cxnLst>
              <a:rect l="T15" t="T16" r="T17" b="T18"/>
              <a:pathLst>
                <a:path w="110" h="122">
                  <a:moveTo>
                    <a:pt x="73" y="30"/>
                  </a:moveTo>
                  <a:lnTo>
                    <a:pt x="36" y="0"/>
                  </a:lnTo>
                  <a:lnTo>
                    <a:pt x="0" y="121"/>
                  </a:lnTo>
                  <a:lnTo>
                    <a:pt x="109" y="59"/>
                  </a:lnTo>
                  <a:lnTo>
                    <a:pt x="73" y="30"/>
                  </a:lnTo>
                </a:path>
              </a:pathLst>
            </a:custGeom>
            <a:solidFill>
              <a:srgbClr val="FFFF33"/>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680314" name="Rectangle 378"/>
          <p:cNvSpPr>
            <a:spLocks noChangeArrowheads="1"/>
          </p:cNvSpPr>
          <p:nvPr/>
        </p:nvSpPr>
        <p:spPr bwMode="auto">
          <a:xfrm>
            <a:off x="7621588" y="2808288"/>
            <a:ext cx="1438275" cy="363537"/>
          </a:xfrm>
          <a:prstGeom prst="rect">
            <a:avLst/>
          </a:prstGeom>
          <a:noFill/>
          <a:ln w="12700">
            <a:noFill/>
            <a:miter lim="800000"/>
            <a:headEnd/>
            <a:tailEnd/>
          </a:ln>
          <a:effectLst/>
        </p:spPr>
        <p:txBody>
          <a:bodyPr wrap="none" lIns="90488" tIns="44450" rIns="90488" bIns="44450">
            <a:spAutoFit/>
          </a:bodyPr>
          <a:lstStyle/>
          <a:p>
            <a:pPr algn="l" rtl="0" eaLnBrk="0" fontAlgn="base" hangingPunct="0">
              <a:spcBef>
                <a:spcPct val="0"/>
              </a:spcBef>
              <a:spcAft>
                <a:spcPct val="0"/>
              </a:spcAft>
              <a:defRPr/>
            </a:pPr>
            <a:r>
              <a:rPr lang="en-US" sz="3200" kern="1200" baseline="-25000">
                <a:solidFill>
                  <a:srgbClr val="FFFFFF"/>
                </a:solidFill>
                <a:effectLst>
                  <a:outerShdw blurRad="38100" dist="38100" dir="2700000" algn="tl">
                    <a:srgbClr val="C0C0C0"/>
                  </a:outerShdw>
                </a:effectLst>
                <a:latin typeface="Arial" charset="0"/>
                <a:ea typeface="+mn-ea"/>
                <a:cs typeface="+mn-cs"/>
              </a:rPr>
              <a:t>Information</a:t>
            </a:r>
          </a:p>
        </p:txBody>
      </p:sp>
      <p:sp>
        <p:nvSpPr>
          <p:cNvPr id="1063" name="Freeform 379"/>
          <p:cNvSpPr>
            <a:spLocks/>
          </p:cNvSpPr>
          <p:nvPr/>
        </p:nvSpPr>
        <p:spPr bwMode="auto">
          <a:xfrm>
            <a:off x="504825" y="3956050"/>
            <a:ext cx="3871913" cy="1335088"/>
          </a:xfrm>
          <a:custGeom>
            <a:avLst/>
            <a:gdLst>
              <a:gd name="T0" fmla="*/ 4 w 2439"/>
              <a:gd name="T1" fmla="*/ 840 h 841"/>
              <a:gd name="T2" fmla="*/ 2438 w 2439"/>
              <a:gd name="T3" fmla="*/ 840 h 841"/>
              <a:gd name="T4" fmla="*/ 2029 w 2439"/>
              <a:gd name="T5" fmla="*/ 0 h 841"/>
              <a:gd name="T6" fmla="*/ 892 w 2439"/>
              <a:gd name="T7" fmla="*/ 11 h 841"/>
              <a:gd name="T8" fmla="*/ 0 w 2439"/>
              <a:gd name="T9" fmla="*/ 840 h 841"/>
              <a:gd name="T10" fmla="*/ 4 w 2439"/>
              <a:gd name="T11" fmla="*/ 840 h 841"/>
              <a:gd name="T12" fmla="*/ 0 60000 65536"/>
              <a:gd name="T13" fmla="*/ 0 60000 65536"/>
              <a:gd name="T14" fmla="*/ 0 60000 65536"/>
              <a:gd name="T15" fmla="*/ 0 60000 65536"/>
              <a:gd name="T16" fmla="*/ 0 60000 65536"/>
              <a:gd name="T17" fmla="*/ 0 60000 65536"/>
              <a:gd name="T18" fmla="*/ 0 w 2439"/>
              <a:gd name="T19" fmla="*/ 0 h 841"/>
              <a:gd name="T20" fmla="*/ 2439 w 2439"/>
              <a:gd name="T21" fmla="*/ 841 h 841"/>
            </a:gdLst>
            <a:ahLst/>
            <a:cxnLst>
              <a:cxn ang="T12">
                <a:pos x="T0" y="T1"/>
              </a:cxn>
              <a:cxn ang="T13">
                <a:pos x="T2" y="T3"/>
              </a:cxn>
              <a:cxn ang="T14">
                <a:pos x="T4" y="T5"/>
              </a:cxn>
              <a:cxn ang="T15">
                <a:pos x="T6" y="T7"/>
              </a:cxn>
              <a:cxn ang="T16">
                <a:pos x="T8" y="T9"/>
              </a:cxn>
              <a:cxn ang="T17">
                <a:pos x="T10" y="T11"/>
              </a:cxn>
            </a:cxnLst>
            <a:rect l="T18" t="T19" r="T20" b="T21"/>
            <a:pathLst>
              <a:path w="2439" h="841">
                <a:moveTo>
                  <a:pt x="4" y="840"/>
                </a:moveTo>
                <a:lnTo>
                  <a:pt x="2438" y="840"/>
                </a:lnTo>
                <a:lnTo>
                  <a:pt x="2029" y="0"/>
                </a:lnTo>
                <a:lnTo>
                  <a:pt x="892" y="11"/>
                </a:lnTo>
                <a:lnTo>
                  <a:pt x="0" y="840"/>
                </a:lnTo>
                <a:lnTo>
                  <a:pt x="4" y="840"/>
                </a:lnTo>
              </a:path>
            </a:pathLst>
          </a:custGeom>
          <a:solidFill>
            <a:srgbClr val="0000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64" name="Freeform 380"/>
          <p:cNvSpPr>
            <a:spLocks/>
          </p:cNvSpPr>
          <p:nvPr/>
        </p:nvSpPr>
        <p:spPr bwMode="auto">
          <a:xfrm>
            <a:off x="504825" y="3956050"/>
            <a:ext cx="3871913" cy="1335088"/>
          </a:xfrm>
          <a:custGeom>
            <a:avLst/>
            <a:gdLst>
              <a:gd name="T0" fmla="*/ 4 w 2439"/>
              <a:gd name="T1" fmla="*/ 840 h 841"/>
              <a:gd name="T2" fmla="*/ 2438 w 2439"/>
              <a:gd name="T3" fmla="*/ 840 h 841"/>
              <a:gd name="T4" fmla="*/ 2029 w 2439"/>
              <a:gd name="T5" fmla="*/ 0 h 841"/>
              <a:gd name="T6" fmla="*/ 892 w 2439"/>
              <a:gd name="T7" fmla="*/ 11 h 841"/>
              <a:gd name="T8" fmla="*/ 0 w 2439"/>
              <a:gd name="T9" fmla="*/ 840 h 841"/>
              <a:gd name="T10" fmla="*/ 4 w 2439"/>
              <a:gd name="T11" fmla="*/ 840 h 841"/>
              <a:gd name="T12" fmla="*/ 0 60000 65536"/>
              <a:gd name="T13" fmla="*/ 0 60000 65536"/>
              <a:gd name="T14" fmla="*/ 0 60000 65536"/>
              <a:gd name="T15" fmla="*/ 0 60000 65536"/>
              <a:gd name="T16" fmla="*/ 0 60000 65536"/>
              <a:gd name="T17" fmla="*/ 0 60000 65536"/>
              <a:gd name="T18" fmla="*/ 0 w 2439"/>
              <a:gd name="T19" fmla="*/ 0 h 841"/>
              <a:gd name="T20" fmla="*/ 2439 w 2439"/>
              <a:gd name="T21" fmla="*/ 841 h 841"/>
            </a:gdLst>
            <a:ahLst/>
            <a:cxnLst>
              <a:cxn ang="T12">
                <a:pos x="T0" y="T1"/>
              </a:cxn>
              <a:cxn ang="T13">
                <a:pos x="T2" y="T3"/>
              </a:cxn>
              <a:cxn ang="T14">
                <a:pos x="T4" y="T5"/>
              </a:cxn>
              <a:cxn ang="T15">
                <a:pos x="T6" y="T7"/>
              </a:cxn>
              <a:cxn ang="T16">
                <a:pos x="T8" y="T9"/>
              </a:cxn>
              <a:cxn ang="T17">
                <a:pos x="T10" y="T11"/>
              </a:cxn>
            </a:cxnLst>
            <a:rect l="T18" t="T19" r="T20" b="T21"/>
            <a:pathLst>
              <a:path w="2439" h="841">
                <a:moveTo>
                  <a:pt x="4" y="840"/>
                </a:moveTo>
                <a:lnTo>
                  <a:pt x="2438" y="840"/>
                </a:lnTo>
                <a:lnTo>
                  <a:pt x="2029" y="0"/>
                </a:lnTo>
                <a:lnTo>
                  <a:pt x="892" y="11"/>
                </a:lnTo>
                <a:lnTo>
                  <a:pt x="0" y="840"/>
                </a:lnTo>
                <a:lnTo>
                  <a:pt x="4" y="840"/>
                </a:lnTo>
              </a:path>
            </a:pathLst>
          </a:custGeom>
          <a:solidFill>
            <a:srgbClr val="FFFFF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pic>
        <p:nvPicPr>
          <p:cNvPr id="1065" name="Picture 381"/>
          <p:cNvPicPr>
            <a:picLocks noChangeArrowheads="1"/>
          </p:cNvPicPr>
          <p:nvPr/>
        </p:nvPicPr>
        <p:blipFill>
          <a:blip r:embed="rId8"/>
          <a:srcRect/>
          <a:stretch>
            <a:fillRect/>
          </a:stretch>
        </p:blipFill>
        <p:spPr bwMode="auto">
          <a:xfrm>
            <a:off x="517525" y="3956050"/>
            <a:ext cx="3857625" cy="388938"/>
          </a:xfrm>
          <a:prstGeom prst="rect">
            <a:avLst/>
          </a:prstGeom>
          <a:noFill/>
          <a:ln w="12700">
            <a:noFill/>
            <a:miter lim="800000"/>
            <a:headEnd/>
            <a:tailEnd/>
          </a:ln>
        </p:spPr>
      </p:pic>
      <p:pic>
        <p:nvPicPr>
          <p:cNvPr id="1066" name="Picture 382"/>
          <p:cNvPicPr>
            <a:picLocks noChangeArrowheads="1"/>
          </p:cNvPicPr>
          <p:nvPr/>
        </p:nvPicPr>
        <p:blipFill>
          <a:blip r:embed="rId9"/>
          <a:srcRect/>
          <a:stretch>
            <a:fillRect/>
          </a:stretch>
        </p:blipFill>
        <p:spPr bwMode="auto">
          <a:xfrm>
            <a:off x="517525" y="4356100"/>
            <a:ext cx="3857625" cy="390525"/>
          </a:xfrm>
          <a:prstGeom prst="rect">
            <a:avLst/>
          </a:prstGeom>
          <a:noFill/>
          <a:ln w="12700">
            <a:noFill/>
            <a:miter lim="800000"/>
            <a:headEnd/>
            <a:tailEnd/>
          </a:ln>
        </p:spPr>
      </p:pic>
      <p:pic>
        <p:nvPicPr>
          <p:cNvPr id="1067" name="Picture 383"/>
          <p:cNvPicPr>
            <a:picLocks noChangeArrowheads="1"/>
          </p:cNvPicPr>
          <p:nvPr/>
        </p:nvPicPr>
        <p:blipFill>
          <a:blip r:embed="rId10"/>
          <a:srcRect/>
          <a:stretch>
            <a:fillRect/>
          </a:stretch>
        </p:blipFill>
        <p:spPr bwMode="auto">
          <a:xfrm>
            <a:off x="517525" y="4756150"/>
            <a:ext cx="3857625" cy="390525"/>
          </a:xfrm>
          <a:prstGeom prst="rect">
            <a:avLst/>
          </a:prstGeom>
          <a:noFill/>
          <a:ln w="12700">
            <a:noFill/>
            <a:miter lim="800000"/>
            <a:headEnd/>
            <a:tailEnd/>
          </a:ln>
        </p:spPr>
      </p:pic>
      <p:pic>
        <p:nvPicPr>
          <p:cNvPr id="1068" name="Picture 384"/>
          <p:cNvPicPr>
            <a:picLocks noChangeArrowheads="1"/>
          </p:cNvPicPr>
          <p:nvPr/>
        </p:nvPicPr>
        <p:blipFill>
          <a:blip r:embed="rId11"/>
          <a:srcRect/>
          <a:stretch>
            <a:fillRect/>
          </a:stretch>
        </p:blipFill>
        <p:spPr bwMode="auto">
          <a:xfrm>
            <a:off x="517525" y="5157788"/>
            <a:ext cx="3857625" cy="131762"/>
          </a:xfrm>
          <a:prstGeom prst="rect">
            <a:avLst/>
          </a:prstGeom>
          <a:noFill/>
          <a:ln w="12700">
            <a:noFill/>
            <a:miter lim="800000"/>
            <a:headEnd/>
            <a:tailEnd/>
          </a:ln>
        </p:spPr>
      </p:pic>
      <p:sp>
        <p:nvSpPr>
          <p:cNvPr id="1069" name="Freeform 385"/>
          <p:cNvSpPr>
            <a:spLocks/>
          </p:cNvSpPr>
          <p:nvPr/>
        </p:nvSpPr>
        <p:spPr bwMode="auto">
          <a:xfrm>
            <a:off x="504825" y="3956050"/>
            <a:ext cx="3883025" cy="1344613"/>
          </a:xfrm>
          <a:custGeom>
            <a:avLst/>
            <a:gdLst>
              <a:gd name="T0" fmla="*/ 4 w 2446"/>
              <a:gd name="T1" fmla="*/ 846 h 847"/>
              <a:gd name="T2" fmla="*/ 2445 w 2446"/>
              <a:gd name="T3" fmla="*/ 846 h 847"/>
              <a:gd name="T4" fmla="*/ 2035 w 2446"/>
              <a:gd name="T5" fmla="*/ 0 h 847"/>
              <a:gd name="T6" fmla="*/ 895 w 2446"/>
              <a:gd name="T7" fmla="*/ 12 h 847"/>
              <a:gd name="T8" fmla="*/ 0 w 2446"/>
              <a:gd name="T9" fmla="*/ 846 h 847"/>
              <a:gd name="T10" fmla="*/ 0 60000 65536"/>
              <a:gd name="T11" fmla="*/ 0 60000 65536"/>
              <a:gd name="T12" fmla="*/ 0 60000 65536"/>
              <a:gd name="T13" fmla="*/ 0 60000 65536"/>
              <a:gd name="T14" fmla="*/ 0 60000 65536"/>
              <a:gd name="T15" fmla="*/ 0 w 2446"/>
              <a:gd name="T16" fmla="*/ 0 h 847"/>
              <a:gd name="T17" fmla="*/ 2446 w 2446"/>
              <a:gd name="T18" fmla="*/ 847 h 847"/>
            </a:gdLst>
            <a:ahLst/>
            <a:cxnLst>
              <a:cxn ang="T10">
                <a:pos x="T0" y="T1"/>
              </a:cxn>
              <a:cxn ang="T11">
                <a:pos x="T2" y="T3"/>
              </a:cxn>
              <a:cxn ang="T12">
                <a:pos x="T4" y="T5"/>
              </a:cxn>
              <a:cxn ang="T13">
                <a:pos x="T6" y="T7"/>
              </a:cxn>
              <a:cxn ang="T14">
                <a:pos x="T8" y="T9"/>
              </a:cxn>
            </a:cxnLst>
            <a:rect l="T15" t="T16" r="T17" b="T18"/>
            <a:pathLst>
              <a:path w="2446" h="847">
                <a:moveTo>
                  <a:pt x="4" y="846"/>
                </a:moveTo>
                <a:lnTo>
                  <a:pt x="2445" y="846"/>
                </a:lnTo>
                <a:lnTo>
                  <a:pt x="2035" y="0"/>
                </a:lnTo>
                <a:lnTo>
                  <a:pt x="895" y="12"/>
                </a:lnTo>
                <a:lnTo>
                  <a:pt x="0" y="846"/>
                </a:lnTo>
              </a:path>
            </a:pathLst>
          </a:custGeom>
          <a:no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70" name="Line 386"/>
          <p:cNvSpPr>
            <a:spLocks noChangeShapeType="1"/>
          </p:cNvSpPr>
          <p:nvPr/>
        </p:nvSpPr>
        <p:spPr bwMode="auto">
          <a:xfrm>
            <a:off x="725488" y="5083175"/>
            <a:ext cx="3544887"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71" name="Line 387"/>
          <p:cNvSpPr>
            <a:spLocks noChangeShapeType="1"/>
          </p:cNvSpPr>
          <p:nvPr/>
        </p:nvSpPr>
        <p:spPr bwMode="auto">
          <a:xfrm>
            <a:off x="904875" y="4916488"/>
            <a:ext cx="3279775"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72" name="Line 388"/>
          <p:cNvSpPr>
            <a:spLocks noChangeShapeType="1"/>
          </p:cNvSpPr>
          <p:nvPr/>
        </p:nvSpPr>
        <p:spPr bwMode="auto">
          <a:xfrm>
            <a:off x="1108075" y="4732338"/>
            <a:ext cx="2971800"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73" name="Line 389"/>
          <p:cNvSpPr>
            <a:spLocks noChangeShapeType="1"/>
          </p:cNvSpPr>
          <p:nvPr/>
        </p:nvSpPr>
        <p:spPr bwMode="auto">
          <a:xfrm>
            <a:off x="1335088" y="4540250"/>
            <a:ext cx="2652712"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74" name="Line 390"/>
          <p:cNvSpPr>
            <a:spLocks noChangeShapeType="1"/>
          </p:cNvSpPr>
          <p:nvPr/>
        </p:nvSpPr>
        <p:spPr bwMode="auto">
          <a:xfrm>
            <a:off x="1495425" y="4411663"/>
            <a:ext cx="2430463"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75" name="Line 391"/>
          <p:cNvSpPr>
            <a:spLocks noChangeShapeType="1"/>
          </p:cNvSpPr>
          <p:nvPr/>
        </p:nvSpPr>
        <p:spPr bwMode="auto">
          <a:xfrm>
            <a:off x="1612900" y="4281488"/>
            <a:ext cx="2259013"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76" name="Line 392"/>
          <p:cNvSpPr>
            <a:spLocks noChangeShapeType="1"/>
          </p:cNvSpPr>
          <p:nvPr/>
        </p:nvSpPr>
        <p:spPr bwMode="auto">
          <a:xfrm>
            <a:off x="1754188" y="4164013"/>
            <a:ext cx="2049462"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77" name="Line 393"/>
          <p:cNvSpPr>
            <a:spLocks noChangeShapeType="1"/>
          </p:cNvSpPr>
          <p:nvPr/>
        </p:nvSpPr>
        <p:spPr bwMode="auto">
          <a:xfrm>
            <a:off x="1857375" y="4071938"/>
            <a:ext cx="1903413" cy="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78" name="Line 394"/>
          <p:cNvSpPr>
            <a:spLocks noChangeShapeType="1"/>
          </p:cNvSpPr>
          <p:nvPr/>
        </p:nvSpPr>
        <p:spPr bwMode="auto">
          <a:xfrm flipH="1">
            <a:off x="842963" y="3998913"/>
            <a:ext cx="1243012" cy="1287462"/>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79" name="Line 395"/>
          <p:cNvSpPr>
            <a:spLocks noChangeShapeType="1"/>
          </p:cNvSpPr>
          <p:nvPr/>
        </p:nvSpPr>
        <p:spPr bwMode="auto">
          <a:xfrm flipH="1">
            <a:off x="1198563" y="3979863"/>
            <a:ext cx="1071562" cy="1287462"/>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80" name="Line 396"/>
          <p:cNvSpPr>
            <a:spLocks noChangeShapeType="1"/>
          </p:cNvSpPr>
          <p:nvPr/>
        </p:nvSpPr>
        <p:spPr bwMode="auto">
          <a:xfrm flipH="1">
            <a:off x="1549400" y="3979863"/>
            <a:ext cx="862013" cy="1306512"/>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81" name="Line 397"/>
          <p:cNvSpPr>
            <a:spLocks noChangeShapeType="1"/>
          </p:cNvSpPr>
          <p:nvPr/>
        </p:nvSpPr>
        <p:spPr bwMode="auto">
          <a:xfrm flipH="1">
            <a:off x="1889125" y="3979863"/>
            <a:ext cx="701675" cy="1306512"/>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82" name="Line 398"/>
          <p:cNvSpPr>
            <a:spLocks noChangeShapeType="1"/>
          </p:cNvSpPr>
          <p:nvPr/>
        </p:nvSpPr>
        <p:spPr bwMode="auto">
          <a:xfrm flipH="1">
            <a:off x="2251075" y="3979863"/>
            <a:ext cx="503238" cy="129540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83" name="Line 399"/>
          <p:cNvSpPr>
            <a:spLocks noChangeShapeType="1"/>
          </p:cNvSpPr>
          <p:nvPr/>
        </p:nvSpPr>
        <p:spPr bwMode="auto">
          <a:xfrm flipH="1">
            <a:off x="2606675" y="3979863"/>
            <a:ext cx="303213" cy="131445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84" name="Line 400"/>
          <p:cNvSpPr>
            <a:spLocks noChangeShapeType="1"/>
          </p:cNvSpPr>
          <p:nvPr/>
        </p:nvSpPr>
        <p:spPr bwMode="auto">
          <a:xfrm flipH="1">
            <a:off x="2963863" y="3979863"/>
            <a:ext cx="104775" cy="129540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85" name="Line 401"/>
          <p:cNvSpPr>
            <a:spLocks noChangeShapeType="1"/>
          </p:cNvSpPr>
          <p:nvPr/>
        </p:nvSpPr>
        <p:spPr bwMode="auto">
          <a:xfrm>
            <a:off x="3235325" y="3979863"/>
            <a:ext cx="90488" cy="1277937"/>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86" name="Line 402"/>
          <p:cNvSpPr>
            <a:spLocks noChangeShapeType="1"/>
          </p:cNvSpPr>
          <p:nvPr/>
        </p:nvSpPr>
        <p:spPr bwMode="auto">
          <a:xfrm>
            <a:off x="3395663" y="3979863"/>
            <a:ext cx="276225" cy="1295400"/>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87" name="Line 403"/>
          <p:cNvSpPr>
            <a:spLocks noChangeShapeType="1"/>
          </p:cNvSpPr>
          <p:nvPr/>
        </p:nvSpPr>
        <p:spPr bwMode="auto">
          <a:xfrm>
            <a:off x="3554413" y="3979863"/>
            <a:ext cx="479425" cy="1277937"/>
          </a:xfrm>
          <a:prstGeom prst="line">
            <a:avLst/>
          </a:prstGeom>
          <a:noFill/>
          <a:ln w="12700">
            <a:solidFill>
              <a:srgbClr val="0000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680365" name="Group 404"/>
          <p:cNvGrpSpPr>
            <a:grpSpLocks/>
          </p:cNvGrpSpPr>
          <p:nvPr/>
        </p:nvGrpSpPr>
        <p:grpSpPr bwMode="auto">
          <a:xfrm>
            <a:off x="1371600" y="2692400"/>
            <a:ext cx="1073150" cy="1857375"/>
            <a:chOff x="903" y="2077"/>
            <a:chExt cx="637" cy="389"/>
          </a:xfrm>
        </p:grpSpPr>
        <p:grpSp>
          <p:nvGrpSpPr>
            <p:cNvPr id="680366" name="Group 405"/>
            <p:cNvGrpSpPr>
              <a:grpSpLocks/>
            </p:cNvGrpSpPr>
            <p:nvPr/>
          </p:nvGrpSpPr>
          <p:grpSpPr bwMode="auto">
            <a:xfrm>
              <a:off x="903" y="2154"/>
              <a:ext cx="359" cy="296"/>
              <a:chOff x="903" y="2154"/>
              <a:chExt cx="359" cy="296"/>
            </a:xfrm>
          </p:grpSpPr>
          <p:sp>
            <p:nvSpPr>
              <p:cNvPr id="1164" name="Freeform 406"/>
              <p:cNvSpPr>
                <a:spLocks/>
              </p:cNvSpPr>
              <p:nvPr/>
            </p:nvSpPr>
            <p:spPr bwMode="auto">
              <a:xfrm>
                <a:off x="903" y="2169"/>
                <a:ext cx="347" cy="165"/>
              </a:xfrm>
              <a:custGeom>
                <a:avLst/>
                <a:gdLst>
                  <a:gd name="T0" fmla="*/ 95 w 347"/>
                  <a:gd name="T1" fmla="*/ 64 h 165"/>
                  <a:gd name="T2" fmla="*/ 72 w 347"/>
                  <a:gd name="T3" fmla="*/ 71 h 165"/>
                  <a:gd name="T4" fmla="*/ 53 w 347"/>
                  <a:gd name="T5" fmla="*/ 82 h 165"/>
                  <a:gd name="T6" fmla="*/ 41 w 347"/>
                  <a:gd name="T7" fmla="*/ 90 h 165"/>
                  <a:gd name="T8" fmla="*/ 30 w 347"/>
                  <a:gd name="T9" fmla="*/ 108 h 165"/>
                  <a:gd name="T10" fmla="*/ 7 w 347"/>
                  <a:gd name="T11" fmla="*/ 135 h 165"/>
                  <a:gd name="T12" fmla="*/ 3 w 347"/>
                  <a:gd name="T13" fmla="*/ 150 h 165"/>
                  <a:gd name="T14" fmla="*/ 27 w 347"/>
                  <a:gd name="T15" fmla="*/ 153 h 165"/>
                  <a:gd name="T16" fmla="*/ 41 w 347"/>
                  <a:gd name="T17" fmla="*/ 164 h 165"/>
                  <a:gd name="T18" fmla="*/ 61 w 347"/>
                  <a:gd name="T19" fmla="*/ 157 h 165"/>
                  <a:gd name="T20" fmla="*/ 80 w 347"/>
                  <a:gd name="T21" fmla="*/ 150 h 165"/>
                  <a:gd name="T22" fmla="*/ 95 w 347"/>
                  <a:gd name="T23" fmla="*/ 150 h 165"/>
                  <a:gd name="T24" fmla="*/ 106 w 347"/>
                  <a:gd name="T25" fmla="*/ 142 h 165"/>
                  <a:gd name="T26" fmla="*/ 118 w 347"/>
                  <a:gd name="T27" fmla="*/ 135 h 165"/>
                  <a:gd name="T28" fmla="*/ 80 w 347"/>
                  <a:gd name="T29" fmla="*/ 131 h 165"/>
                  <a:gd name="T30" fmla="*/ 84 w 347"/>
                  <a:gd name="T31" fmla="*/ 119 h 165"/>
                  <a:gd name="T32" fmla="*/ 114 w 347"/>
                  <a:gd name="T33" fmla="*/ 116 h 165"/>
                  <a:gd name="T34" fmla="*/ 145 w 347"/>
                  <a:gd name="T35" fmla="*/ 127 h 165"/>
                  <a:gd name="T36" fmla="*/ 167 w 347"/>
                  <a:gd name="T37" fmla="*/ 112 h 165"/>
                  <a:gd name="T38" fmla="*/ 201 w 347"/>
                  <a:gd name="T39" fmla="*/ 112 h 165"/>
                  <a:gd name="T40" fmla="*/ 220 w 347"/>
                  <a:gd name="T41" fmla="*/ 101 h 165"/>
                  <a:gd name="T42" fmla="*/ 262 w 347"/>
                  <a:gd name="T43" fmla="*/ 112 h 165"/>
                  <a:gd name="T44" fmla="*/ 251 w 347"/>
                  <a:gd name="T45" fmla="*/ 142 h 165"/>
                  <a:gd name="T46" fmla="*/ 274 w 347"/>
                  <a:gd name="T47" fmla="*/ 150 h 165"/>
                  <a:gd name="T48" fmla="*/ 292 w 347"/>
                  <a:gd name="T49" fmla="*/ 153 h 165"/>
                  <a:gd name="T50" fmla="*/ 316 w 347"/>
                  <a:gd name="T51" fmla="*/ 157 h 165"/>
                  <a:gd name="T52" fmla="*/ 346 w 347"/>
                  <a:gd name="T53" fmla="*/ 123 h 165"/>
                  <a:gd name="T54" fmla="*/ 342 w 347"/>
                  <a:gd name="T55" fmla="*/ 104 h 165"/>
                  <a:gd name="T56" fmla="*/ 304 w 347"/>
                  <a:gd name="T57" fmla="*/ 97 h 165"/>
                  <a:gd name="T58" fmla="*/ 292 w 347"/>
                  <a:gd name="T59" fmla="*/ 75 h 165"/>
                  <a:gd name="T60" fmla="*/ 289 w 347"/>
                  <a:gd name="T61" fmla="*/ 53 h 165"/>
                  <a:gd name="T62" fmla="*/ 289 w 347"/>
                  <a:gd name="T63" fmla="*/ 30 h 165"/>
                  <a:gd name="T64" fmla="*/ 285 w 347"/>
                  <a:gd name="T65" fmla="*/ 8 h 165"/>
                  <a:gd name="T66" fmla="*/ 262 w 347"/>
                  <a:gd name="T67" fmla="*/ 4 h 165"/>
                  <a:gd name="T68" fmla="*/ 270 w 347"/>
                  <a:gd name="T69" fmla="*/ 26 h 165"/>
                  <a:gd name="T70" fmla="*/ 240 w 347"/>
                  <a:gd name="T71" fmla="*/ 53 h 165"/>
                  <a:gd name="T72" fmla="*/ 217 w 347"/>
                  <a:gd name="T73" fmla="*/ 53 h 165"/>
                  <a:gd name="T74" fmla="*/ 205 w 347"/>
                  <a:gd name="T75" fmla="*/ 75 h 165"/>
                  <a:gd name="T76" fmla="*/ 194 w 347"/>
                  <a:gd name="T77" fmla="*/ 68 h 165"/>
                  <a:gd name="T78" fmla="*/ 171 w 347"/>
                  <a:gd name="T79" fmla="*/ 41 h 165"/>
                  <a:gd name="T80" fmla="*/ 148 w 347"/>
                  <a:gd name="T81" fmla="*/ 53 h 165"/>
                  <a:gd name="T82" fmla="*/ 99 w 347"/>
                  <a:gd name="T83" fmla="*/ 30 h 165"/>
                  <a:gd name="T84" fmla="*/ 95 w 347"/>
                  <a:gd name="T85" fmla="*/ 37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7"/>
                  <a:gd name="T130" fmla="*/ 0 h 165"/>
                  <a:gd name="T131" fmla="*/ 347 w 347"/>
                  <a:gd name="T132" fmla="*/ 165 h 1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7" h="165">
                    <a:moveTo>
                      <a:pt x="102" y="45"/>
                    </a:moveTo>
                    <a:lnTo>
                      <a:pt x="95" y="53"/>
                    </a:lnTo>
                    <a:lnTo>
                      <a:pt x="95" y="64"/>
                    </a:lnTo>
                    <a:lnTo>
                      <a:pt x="87" y="68"/>
                    </a:lnTo>
                    <a:lnTo>
                      <a:pt x="76" y="68"/>
                    </a:lnTo>
                    <a:lnTo>
                      <a:pt x="72" y="71"/>
                    </a:lnTo>
                    <a:lnTo>
                      <a:pt x="64" y="79"/>
                    </a:lnTo>
                    <a:lnTo>
                      <a:pt x="57" y="79"/>
                    </a:lnTo>
                    <a:lnTo>
                      <a:pt x="53" y="82"/>
                    </a:lnTo>
                    <a:lnTo>
                      <a:pt x="53" y="90"/>
                    </a:lnTo>
                    <a:lnTo>
                      <a:pt x="50" y="90"/>
                    </a:lnTo>
                    <a:lnTo>
                      <a:pt x="41" y="90"/>
                    </a:lnTo>
                    <a:lnTo>
                      <a:pt x="38" y="97"/>
                    </a:lnTo>
                    <a:lnTo>
                      <a:pt x="38" y="104"/>
                    </a:lnTo>
                    <a:lnTo>
                      <a:pt x="30" y="108"/>
                    </a:lnTo>
                    <a:lnTo>
                      <a:pt x="27" y="112"/>
                    </a:lnTo>
                    <a:lnTo>
                      <a:pt x="30" y="123"/>
                    </a:lnTo>
                    <a:lnTo>
                      <a:pt x="7" y="135"/>
                    </a:lnTo>
                    <a:lnTo>
                      <a:pt x="0" y="142"/>
                    </a:lnTo>
                    <a:lnTo>
                      <a:pt x="7" y="142"/>
                    </a:lnTo>
                    <a:lnTo>
                      <a:pt x="3" y="150"/>
                    </a:lnTo>
                    <a:lnTo>
                      <a:pt x="11" y="150"/>
                    </a:lnTo>
                    <a:lnTo>
                      <a:pt x="15" y="153"/>
                    </a:lnTo>
                    <a:lnTo>
                      <a:pt x="27" y="153"/>
                    </a:lnTo>
                    <a:lnTo>
                      <a:pt x="30" y="161"/>
                    </a:lnTo>
                    <a:lnTo>
                      <a:pt x="38" y="161"/>
                    </a:lnTo>
                    <a:lnTo>
                      <a:pt x="41" y="164"/>
                    </a:lnTo>
                    <a:lnTo>
                      <a:pt x="50" y="161"/>
                    </a:lnTo>
                    <a:lnTo>
                      <a:pt x="57" y="161"/>
                    </a:lnTo>
                    <a:lnTo>
                      <a:pt x="61" y="157"/>
                    </a:lnTo>
                    <a:lnTo>
                      <a:pt x="64" y="153"/>
                    </a:lnTo>
                    <a:lnTo>
                      <a:pt x="72" y="153"/>
                    </a:lnTo>
                    <a:lnTo>
                      <a:pt x="80" y="150"/>
                    </a:lnTo>
                    <a:lnTo>
                      <a:pt x="87" y="146"/>
                    </a:lnTo>
                    <a:lnTo>
                      <a:pt x="91" y="153"/>
                    </a:lnTo>
                    <a:lnTo>
                      <a:pt x="95" y="150"/>
                    </a:lnTo>
                    <a:lnTo>
                      <a:pt x="95" y="142"/>
                    </a:lnTo>
                    <a:lnTo>
                      <a:pt x="99" y="139"/>
                    </a:lnTo>
                    <a:lnTo>
                      <a:pt x="106" y="142"/>
                    </a:lnTo>
                    <a:lnTo>
                      <a:pt x="114" y="146"/>
                    </a:lnTo>
                    <a:lnTo>
                      <a:pt x="122" y="142"/>
                    </a:lnTo>
                    <a:lnTo>
                      <a:pt x="118" y="135"/>
                    </a:lnTo>
                    <a:lnTo>
                      <a:pt x="110" y="131"/>
                    </a:lnTo>
                    <a:lnTo>
                      <a:pt x="99" y="127"/>
                    </a:lnTo>
                    <a:lnTo>
                      <a:pt x="80" y="131"/>
                    </a:lnTo>
                    <a:lnTo>
                      <a:pt x="61" y="123"/>
                    </a:lnTo>
                    <a:lnTo>
                      <a:pt x="72" y="123"/>
                    </a:lnTo>
                    <a:lnTo>
                      <a:pt x="84" y="119"/>
                    </a:lnTo>
                    <a:lnTo>
                      <a:pt x="95" y="123"/>
                    </a:lnTo>
                    <a:lnTo>
                      <a:pt x="106" y="119"/>
                    </a:lnTo>
                    <a:lnTo>
                      <a:pt x="114" y="116"/>
                    </a:lnTo>
                    <a:lnTo>
                      <a:pt x="122" y="119"/>
                    </a:lnTo>
                    <a:lnTo>
                      <a:pt x="125" y="127"/>
                    </a:lnTo>
                    <a:lnTo>
                      <a:pt x="145" y="127"/>
                    </a:lnTo>
                    <a:lnTo>
                      <a:pt x="152" y="131"/>
                    </a:lnTo>
                    <a:lnTo>
                      <a:pt x="163" y="127"/>
                    </a:lnTo>
                    <a:lnTo>
                      <a:pt x="167" y="112"/>
                    </a:lnTo>
                    <a:lnTo>
                      <a:pt x="179" y="112"/>
                    </a:lnTo>
                    <a:lnTo>
                      <a:pt x="186" y="104"/>
                    </a:lnTo>
                    <a:lnTo>
                      <a:pt x="201" y="112"/>
                    </a:lnTo>
                    <a:lnTo>
                      <a:pt x="213" y="104"/>
                    </a:lnTo>
                    <a:lnTo>
                      <a:pt x="217" y="97"/>
                    </a:lnTo>
                    <a:lnTo>
                      <a:pt x="220" y="101"/>
                    </a:lnTo>
                    <a:lnTo>
                      <a:pt x="228" y="104"/>
                    </a:lnTo>
                    <a:lnTo>
                      <a:pt x="244" y="112"/>
                    </a:lnTo>
                    <a:lnTo>
                      <a:pt x="262" y="112"/>
                    </a:lnTo>
                    <a:lnTo>
                      <a:pt x="266" y="119"/>
                    </a:lnTo>
                    <a:lnTo>
                      <a:pt x="274" y="119"/>
                    </a:lnTo>
                    <a:lnTo>
                      <a:pt x="251" y="142"/>
                    </a:lnTo>
                    <a:lnTo>
                      <a:pt x="262" y="150"/>
                    </a:lnTo>
                    <a:lnTo>
                      <a:pt x="266" y="142"/>
                    </a:lnTo>
                    <a:lnTo>
                      <a:pt x="274" y="150"/>
                    </a:lnTo>
                    <a:lnTo>
                      <a:pt x="274" y="146"/>
                    </a:lnTo>
                    <a:lnTo>
                      <a:pt x="281" y="153"/>
                    </a:lnTo>
                    <a:lnTo>
                      <a:pt x="292" y="153"/>
                    </a:lnTo>
                    <a:lnTo>
                      <a:pt x="296" y="153"/>
                    </a:lnTo>
                    <a:lnTo>
                      <a:pt x="308" y="157"/>
                    </a:lnTo>
                    <a:lnTo>
                      <a:pt x="316" y="157"/>
                    </a:lnTo>
                    <a:lnTo>
                      <a:pt x="323" y="153"/>
                    </a:lnTo>
                    <a:lnTo>
                      <a:pt x="342" y="131"/>
                    </a:lnTo>
                    <a:lnTo>
                      <a:pt x="346" y="123"/>
                    </a:lnTo>
                    <a:lnTo>
                      <a:pt x="346" y="116"/>
                    </a:lnTo>
                    <a:lnTo>
                      <a:pt x="346" y="108"/>
                    </a:lnTo>
                    <a:lnTo>
                      <a:pt x="342" y="104"/>
                    </a:lnTo>
                    <a:lnTo>
                      <a:pt x="335" y="108"/>
                    </a:lnTo>
                    <a:lnTo>
                      <a:pt x="304" y="104"/>
                    </a:lnTo>
                    <a:lnTo>
                      <a:pt x="304" y="97"/>
                    </a:lnTo>
                    <a:lnTo>
                      <a:pt x="308" y="93"/>
                    </a:lnTo>
                    <a:lnTo>
                      <a:pt x="304" y="90"/>
                    </a:lnTo>
                    <a:lnTo>
                      <a:pt x="292" y="75"/>
                    </a:lnTo>
                    <a:lnTo>
                      <a:pt x="296" y="71"/>
                    </a:lnTo>
                    <a:lnTo>
                      <a:pt x="292" y="68"/>
                    </a:lnTo>
                    <a:lnTo>
                      <a:pt x="289" y="53"/>
                    </a:lnTo>
                    <a:lnTo>
                      <a:pt x="296" y="41"/>
                    </a:lnTo>
                    <a:lnTo>
                      <a:pt x="296" y="33"/>
                    </a:lnTo>
                    <a:lnTo>
                      <a:pt x="289" y="30"/>
                    </a:lnTo>
                    <a:lnTo>
                      <a:pt x="285" y="15"/>
                    </a:lnTo>
                    <a:lnTo>
                      <a:pt x="281" y="15"/>
                    </a:lnTo>
                    <a:lnTo>
                      <a:pt x="285" y="8"/>
                    </a:lnTo>
                    <a:lnTo>
                      <a:pt x="278" y="8"/>
                    </a:lnTo>
                    <a:lnTo>
                      <a:pt x="266" y="0"/>
                    </a:lnTo>
                    <a:lnTo>
                      <a:pt x="262" y="4"/>
                    </a:lnTo>
                    <a:lnTo>
                      <a:pt x="251" y="0"/>
                    </a:lnTo>
                    <a:lnTo>
                      <a:pt x="244" y="4"/>
                    </a:lnTo>
                    <a:lnTo>
                      <a:pt x="270" y="26"/>
                    </a:lnTo>
                    <a:lnTo>
                      <a:pt x="258" y="45"/>
                    </a:lnTo>
                    <a:lnTo>
                      <a:pt x="247" y="53"/>
                    </a:lnTo>
                    <a:lnTo>
                      <a:pt x="240" y="53"/>
                    </a:lnTo>
                    <a:lnTo>
                      <a:pt x="228" y="56"/>
                    </a:lnTo>
                    <a:lnTo>
                      <a:pt x="220" y="53"/>
                    </a:lnTo>
                    <a:lnTo>
                      <a:pt x="217" y="53"/>
                    </a:lnTo>
                    <a:lnTo>
                      <a:pt x="213" y="64"/>
                    </a:lnTo>
                    <a:lnTo>
                      <a:pt x="213" y="68"/>
                    </a:lnTo>
                    <a:lnTo>
                      <a:pt x="205" y="75"/>
                    </a:lnTo>
                    <a:lnTo>
                      <a:pt x="194" y="79"/>
                    </a:lnTo>
                    <a:lnTo>
                      <a:pt x="194" y="71"/>
                    </a:lnTo>
                    <a:lnTo>
                      <a:pt x="194" y="68"/>
                    </a:lnTo>
                    <a:lnTo>
                      <a:pt x="183" y="53"/>
                    </a:lnTo>
                    <a:lnTo>
                      <a:pt x="179" y="45"/>
                    </a:lnTo>
                    <a:lnTo>
                      <a:pt x="171" y="41"/>
                    </a:lnTo>
                    <a:lnTo>
                      <a:pt x="167" y="37"/>
                    </a:lnTo>
                    <a:lnTo>
                      <a:pt x="159" y="41"/>
                    </a:lnTo>
                    <a:lnTo>
                      <a:pt x="148" y="53"/>
                    </a:lnTo>
                    <a:lnTo>
                      <a:pt x="136" y="53"/>
                    </a:lnTo>
                    <a:lnTo>
                      <a:pt x="125" y="56"/>
                    </a:lnTo>
                    <a:lnTo>
                      <a:pt x="99" y="30"/>
                    </a:lnTo>
                    <a:lnTo>
                      <a:pt x="91" y="33"/>
                    </a:lnTo>
                    <a:lnTo>
                      <a:pt x="87" y="37"/>
                    </a:lnTo>
                    <a:lnTo>
                      <a:pt x="95" y="37"/>
                    </a:lnTo>
                    <a:lnTo>
                      <a:pt x="95" y="45"/>
                    </a:lnTo>
                    <a:lnTo>
                      <a:pt x="102" y="45"/>
                    </a:lnTo>
                  </a:path>
                </a:pathLst>
              </a:custGeom>
              <a:solidFill>
                <a:srgbClr val="5FDF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680367" name="Group 407"/>
              <p:cNvGrpSpPr>
                <a:grpSpLocks/>
              </p:cNvGrpSpPr>
              <p:nvPr/>
            </p:nvGrpSpPr>
            <p:grpSpPr bwMode="auto">
              <a:xfrm>
                <a:off x="931" y="2158"/>
                <a:ext cx="307" cy="292"/>
                <a:chOff x="931" y="2158"/>
                <a:chExt cx="307" cy="292"/>
              </a:xfrm>
            </p:grpSpPr>
            <p:sp>
              <p:nvSpPr>
                <p:cNvPr id="1168" name="Freeform 408"/>
                <p:cNvSpPr>
                  <a:spLocks/>
                </p:cNvSpPr>
                <p:nvPr/>
              </p:nvSpPr>
              <p:spPr bwMode="auto">
                <a:xfrm>
                  <a:off x="931" y="2158"/>
                  <a:ext cx="307" cy="292"/>
                </a:xfrm>
                <a:custGeom>
                  <a:avLst/>
                  <a:gdLst>
                    <a:gd name="T0" fmla="*/ 127 w 307"/>
                    <a:gd name="T1" fmla="*/ 236 h 292"/>
                    <a:gd name="T2" fmla="*/ 120 w 307"/>
                    <a:gd name="T3" fmla="*/ 163 h 292"/>
                    <a:gd name="T4" fmla="*/ 31 w 307"/>
                    <a:gd name="T5" fmla="*/ 144 h 292"/>
                    <a:gd name="T6" fmla="*/ 26 w 307"/>
                    <a:gd name="T7" fmla="*/ 117 h 292"/>
                    <a:gd name="T8" fmla="*/ 58 w 307"/>
                    <a:gd name="T9" fmla="*/ 144 h 292"/>
                    <a:gd name="T10" fmla="*/ 61 w 307"/>
                    <a:gd name="T11" fmla="*/ 132 h 292"/>
                    <a:gd name="T12" fmla="*/ 112 w 307"/>
                    <a:gd name="T13" fmla="*/ 144 h 292"/>
                    <a:gd name="T14" fmla="*/ 65 w 307"/>
                    <a:gd name="T15" fmla="*/ 124 h 292"/>
                    <a:gd name="T16" fmla="*/ 74 w 307"/>
                    <a:gd name="T17" fmla="*/ 124 h 292"/>
                    <a:gd name="T18" fmla="*/ 81 w 307"/>
                    <a:gd name="T19" fmla="*/ 112 h 292"/>
                    <a:gd name="T20" fmla="*/ 65 w 307"/>
                    <a:gd name="T21" fmla="*/ 78 h 292"/>
                    <a:gd name="T22" fmla="*/ 85 w 307"/>
                    <a:gd name="T23" fmla="*/ 108 h 292"/>
                    <a:gd name="T24" fmla="*/ 85 w 307"/>
                    <a:gd name="T25" fmla="*/ 74 h 292"/>
                    <a:gd name="T26" fmla="*/ 85 w 307"/>
                    <a:gd name="T27" fmla="*/ 43 h 292"/>
                    <a:gd name="T28" fmla="*/ 108 w 307"/>
                    <a:gd name="T29" fmla="*/ 132 h 292"/>
                    <a:gd name="T30" fmla="*/ 108 w 307"/>
                    <a:gd name="T31" fmla="*/ 97 h 292"/>
                    <a:gd name="T32" fmla="*/ 104 w 307"/>
                    <a:gd name="T33" fmla="*/ 55 h 292"/>
                    <a:gd name="T34" fmla="*/ 112 w 307"/>
                    <a:gd name="T35" fmla="*/ 55 h 292"/>
                    <a:gd name="T36" fmla="*/ 123 w 307"/>
                    <a:gd name="T37" fmla="*/ 124 h 292"/>
                    <a:gd name="T38" fmla="*/ 123 w 307"/>
                    <a:gd name="T39" fmla="*/ 85 h 292"/>
                    <a:gd name="T40" fmla="*/ 127 w 307"/>
                    <a:gd name="T41" fmla="*/ 46 h 292"/>
                    <a:gd name="T42" fmla="*/ 135 w 307"/>
                    <a:gd name="T43" fmla="*/ 27 h 292"/>
                    <a:gd name="T44" fmla="*/ 147 w 307"/>
                    <a:gd name="T45" fmla="*/ 20 h 292"/>
                    <a:gd name="T46" fmla="*/ 139 w 307"/>
                    <a:gd name="T47" fmla="*/ 50 h 292"/>
                    <a:gd name="T48" fmla="*/ 143 w 307"/>
                    <a:gd name="T49" fmla="*/ 117 h 292"/>
                    <a:gd name="T50" fmla="*/ 155 w 307"/>
                    <a:gd name="T51" fmla="*/ 69 h 292"/>
                    <a:gd name="T52" fmla="*/ 197 w 307"/>
                    <a:gd name="T53" fmla="*/ 7 h 292"/>
                    <a:gd name="T54" fmla="*/ 155 w 307"/>
                    <a:gd name="T55" fmla="*/ 101 h 292"/>
                    <a:gd name="T56" fmla="*/ 174 w 307"/>
                    <a:gd name="T57" fmla="*/ 101 h 292"/>
                    <a:gd name="T58" fmla="*/ 185 w 307"/>
                    <a:gd name="T59" fmla="*/ 82 h 292"/>
                    <a:gd name="T60" fmla="*/ 221 w 307"/>
                    <a:gd name="T61" fmla="*/ 43 h 292"/>
                    <a:gd name="T62" fmla="*/ 217 w 307"/>
                    <a:gd name="T63" fmla="*/ 55 h 292"/>
                    <a:gd name="T64" fmla="*/ 208 w 307"/>
                    <a:gd name="T65" fmla="*/ 82 h 292"/>
                    <a:gd name="T66" fmla="*/ 251 w 307"/>
                    <a:gd name="T67" fmla="*/ 58 h 292"/>
                    <a:gd name="T68" fmla="*/ 208 w 307"/>
                    <a:gd name="T69" fmla="*/ 85 h 292"/>
                    <a:gd name="T70" fmla="*/ 166 w 307"/>
                    <a:gd name="T71" fmla="*/ 124 h 292"/>
                    <a:gd name="T72" fmla="*/ 178 w 307"/>
                    <a:gd name="T73" fmla="*/ 124 h 292"/>
                    <a:gd name="T74" fmla="*/ 182 w 307"/>
                    <a:gd name="T75" fmla="*/ 124 h 292"/>
                    <a:gd name="T76" fmla="*/ 232 w 307"/>
                    <a:gd name="T77" fmla="*/ 117 h 292"/>
                    <a:gd name="T78" fmla="*/ 251 w 307"/>
                    <a:gd name="T79" fmla="*/ 105 h 292"/>
                    <a:gd name="T80" fmla="*/ 259 w 307"/>
                    <a:gd name="T81" fmla="*/ 105 h 292"/>
                    <a:gd name="T82" fmla="*/ 251 w 307"/>
                    <a:gd name="T83" fmla="*/ 120 h 292"/>
                    <a:gd name="T84" fmla="*/ 208 w 307"/>
                    <a:gd name="T85" fmla="*/ 128 h 292"/>
                    <a:gd name="T86" fmla="*/ 185 w 307"/>
                    <a:gd name="T87" fmla="*/ 151 h 292"/>
                    <a:gd name="T88" fmla="*/ 263 w 307"/>
                    <a:gd name="T89" fmla="*/ 140 h 292"/>
                    <a:gd name="T90" fmla="*/ 279 w 307"/>
                    <a:gd name="T91" fmla="*/ 140 h 292"/>
                    <a:gd name="T92" fmla="*/ 286 w 307"/>
                    <a:gd name="T93" fmla="*/ 140 h 292"/>
                    <a:gd name="T94" fmla="*/ 294 w 307"/>
                    <a:gd name="T95" fmla="*/ 147 h 292"/>
                    <a:gd name="T96" fmla="*/ 282 w 307"/>
                    <a:gd name="T97" fmla="*/ 151 h 292"/>
                    <a:gd name="T98" fmla="*/ 240 w 307"/>
                    <a:gd name="T99" fmla="*/ 151 h 292"/>
                    <a:gd name="T100" fmla="*/ 208 w 307"/>
                    <a:gd name="T101" fmla="*/ 174 h 292"/>
                    <a:gd name="T102" fmla="*/ 208 w 307"/>
                    <a:gd name="T103" fmla="*/ 170 h 292"/>
                    <a:gd name="T104" fmla="*/ 170 w 307"/>
                    <a:gd name="T105" fmla="*/ 170 h 292"/>
                    <a:gd name="T106" fmla="*/ 166 w 307"/>
                    <a:gd name="T107" fmla="*/ 236 h 292"/>
                    <a:gd name="T108" fmla="*/ 197 w 307"/>
                    <a:gd name="T109" fmla="*/ 291 h 292"/>
                    <a:gd name="T110" fmla="*/ 143 w 307"/>
                    <a:gd name="T111" fmla="*/ 283 h 292"/>
                    <a:gd name="T112" fmla="*/ 112 w 307"/>
                    <a:gd name="T113" fmla="*/ 287 h 2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7"/>
                    <a:gd name="T172" fmla="*/ 0 h 292"/>
                    <a:gd name="T173" fmla="*/ 307 w 307"/>
                    <a:gd name="T174" fmla="*/ 292 h 2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7" h="292">
                      <a:moveTo>
                        <a:pt x="100" y="287"/>
                      </a:moveTo>
                      <a:lnTo>
                        <a:pt x="112" y="279"/>
                      </a:lnTo>
                      <a:lnTo>
                        <a:pt x="120" y="271"/>
                      </a:lnTo>
                      <a:lnTo>
                        <a:pt x="120" y="264"/>
                      </a:lnTo>
                      <a:lnTo>
                        <a:pt x="123" y="256"/>
                      </a:lnTo>
                      <a:lnTo>
                        <a:pt x="123" y="248"/>
                      </a:lnTo>
                      <a:lnTo>
                        <a:pt x="127" y="236"/>
                      </a:lnTo>
                      <a:lnTo>
                        <a:pt x="127" y="225"/>
                      </a:lnTo>
                      <a:lnTo>
                        <a:pt x="127" y="206"/>
                      </a:lnTo>
                      <a:lnTo>
                        <a:pt x="127" y="190"/>
                      </a:lnTo>
                      <a:lnTo>
                        <a:pt x="127" y="179"/>
                      </a:lnTo>
                      <a:lnTo>
                        <a:pt x="127" y="170"/>
                      </a:lnTo>
                      <a:lnTo>
                        <a:pt x="123" y="163"/>
                      </a:lnTo>
                      <a:lnTo>
                        <a:pt x="120" y="163"/>
                      </a:lnTo>
                      <a:lnTo>
                        <a:pt x="112" y="159"/>
                      </a:lnTo>
                      <a:lnTo>
                        <a:pt x="100" y="159"/>
                      </a:lnTo>
                      <a:lnTo>
                        <a:pt x="85" y="155"/>
                      </a:lnTo>
                      <a:lnTo>
                        <a:pt x="74" y="151"/>
                      </a:lnTo>
                      <a:lnTo>
                        <a:pt x="58" y="147"/>
                      </a:lnTo>
                      <a:lnTo>
                        <a:pt x="46" y="147"/>
                      </a:lnTo>
                      <a:lnTo>
                        <a:pt x="31" y="144"/>
                      </a:lnTo>
                      <a:lnTo>
                        <a:pt x="15" y="144"/>
                      </a:lnTo>
                      <a:lnTo>
                        <a:pt x="0" y="147"/>
                      </a:lnTo>
                      <a:lnTo>
                        <a:pt x="23" y="144"/>
                      </a:lnTo>
                      <a:lnTo>
                        <a:pt x="26" y="140"/>
                      </a:lnTo>
                      <a:lnTo>
                        <a:pt x="31" y="140"/>
                      </a:lnTo>
                      <a:lnTo>
                        <a:pt x="31" y="132"/>
                      </a:lnTo>
                      <a:lnTo>
                        <a:pt x="26" y="117"/>
                      </a:lnTo>
                      <a:lnTo>
                        <a:pt x="26" y="105"/>
                      </a:lnTo>
                      <a:lnTo>
                        <a:pt x="35" y="128"/>
                      </a:lnTo>
                      <a:lnTo>
                        <a:pt x="35" y="136"/>
                      </a:lnTo>
                      <a:lnTo>
                        <a:pt x="38" y="140"/>
                      </a:lnTo>
                      <a:lnTo>
                        <a:pt x="42" y="140"/>
                      </a:lnTo>
                      <a:lnTo>
                        <a:pt x="46" y="144"/>
                      </a:lnTo>
                      <a:lnTo>
                        <a:pt x="58" y="144"/>
                      </a:lnTo>
                      <a:lnTo>
                        <a:pt x="69" y="144"/>
                      </a:lnTo>
                      <a:lnTo>
                        <a:pt x="65" y="140"/>
                      </a:lnTo>
                      <a:lnTo>
                        <a:pt x="58" y="128"/>
                      </a:lnTo>
                      <a:lnTo>
                        <a:pt x="54" y="120"/>
                      </a:lnTo>
                      <a:lnTo>
                        <a:pt x="46" y="101"/>
                      </a:lnTo>
                      <a:lnTo>
                        <a:pt x="58" y="124"/>
                      </a:lnTo>
                      <a:lnTo>
                        <a:pt x="61" y="132"/>
                      </a:lnTo>
                      <a:lnTo>
                        <a:pt x="69" y="136"/>
                      </a:lnTo>
                      <a:lnTo>
                        <a:pt x="77" y="144"/>
                      </a:lnTo>
                      <a:lnTo>
                        <a:pt x="85" y="147"/>
                      </a:lnTo>
                      <a:lnTo>
                        <a:pt x="97" y="147"/>
                      </a:lnTo>
                      <a:lnTo>
                        <a:pt x="108" y="147"/>
                      </a:lnTo>
                      <a:lnTo>
                        <a:pt x="120" y="147"/>
                      </a:lnTo>
                      <a:lnTo>
                        <a:pt x="112" y="144"/>
                      </a:lnTo>
                      <a:lnTo>
                        <a:pt x="104" y="144"/>
                      </a:lnTo>
                      <a:lnTo>
                        <a:pt x="100" y="140"/>
                      </a:lnTo>
                      <a:lnTo>
                        <a:pt x="97" y="132"/>
                      </a:lnTo>
                      <a:lnTo>
                        <a:pt x="85" y="132"/>
                      </a:lnTo>
                      <a:lnTo>
                        <a:pt x="77" y="128"/>
                      </a:lnTo>
                      <a:lnTo>
                        <a:pt x="69" y="124"/>
                      </a:lnTo>
                      <a:lnTo>
                        <a:pt x="65" y="124"/>
                      </a:lnTo>
                      <a:lnTo>
                        <a:pt x="61" y="124"/>
                      </a:lnTo>
                      <a:lnTo>
                        <a:pt x="61" y="120"/>
                      </a:lnTo>
                      <a:lnTo>
                        <a:pt x="58" y="117"/>
                      </a:lnTo>
                      <a:lnTo>
                        <a:pt x="61" y="120"/>
                      </a:lnTo>
                      <a:lnTo>
                        <a:pt x="65" y="124"/>
                      </a:lnTo>
                      <a:lnTo>
                        <a:pt x="69" y="124"/>
                      </a:lnTo>
                      <a:lnTo>
                        <a:pt x="74" y="124"/>
                      </a:lnTo>
                      <a:lnTo>
                        <a:pt x="77" y="124"/>
                      </a:lnTo>
                      <a:lnTo>
                        <a:pt x="85" y="128"/>
                      </a:lnTo>
                      <a:lnTo>
                        <a:pt x="88" y="128"/>
                      </a:lnTo>
                      <a:lnTo>
                        <a:pt x="93" y="128"/>
                      </a:lnTo>
                      <a:lnTo>
                        <a:pt x="88" y="124"/>
                      </a:lnTo>
                      <a:lnTo>
                        <a:pt x="85" y="120"/>
                      </a:lnTo>
                      <a:lnTo>
                        <a:pt x="81" y="112"/>
                      </a:lnTo>
                      <a:lnTo>
                        <a:pt x="77" y="108"/>
                      </a:lnTo>
                      <a:lnTo>
                        <a:pt x="77" y="101"/>
                      </a:lnTo>
                      <a:lnTo>
                        <a:pt x="74" y="97"/>
                      </a:lnTo>
                      <a:lnTo>
                        <a:pt x="61" y="89"/>
                      </a:lnTo>
                      <a:lnTo>
                        <a:pt x="54" y="85"/>
                      </a:lnTo>
                      <a:lnTo>
                        <a:pt x="69" y="93"/>
                      </a:lnTo>
                      <a:lnTo>
                        <a:pt x="65" y="78"/>
                      </a:lnTo>
                      <a:lnTo>
                        <a:pt x="58" y="62"/>
                      </a:lnTo>
                      <a:lnTo>
                        <a:pt x="65" y="78"/>
                      </a:lnTo>
                      <a:lnTo>
                        <a:pt x="69" y="82"/>
                      </a:lnTo>
                      <a:lnTo>
                        <a:pt x="69" y="85"/>
                      </a:lnTo>
                      <a:lnTo>
                        <a:pt x="77" y="93"/>
                      </a:lnTo>
                      <a:lnTo>
                        <a:pt x="81" y="101"/>
                      </a:lnTo>
                      <a:lnTo>
                        <a:pt x="85" y="108"/>
                      </a:lnTo>
                      <a:lnTo>
                        <a:pt x="88" y="112"/>
                      </a:lnTo>
                      <a:lnTo>
                        <a:pt x="97" y="124"/>
                      </a:lnTo>
                      <a:lnTo>
                        <a:pt x="93" y="97"/>
                      </a:lnTo>
                      <a:lnTo>
                        <a:pt x="88" y="85"/>
                      </a:lnTo>
                      <a:lnTo>
                        <a:pt x="85" y="78"/>
                      </a:lnTo>
                      <a:lnTo>
                        <a:pt x="81" y="66"/>
                      </a:lnTo>
                      <a:lnTo>
                        <a:pt x="85" y="74"/>
                      </a:lnTo>
                      <a:lnTo>
                        <a:pt x="85" y="35"/>
                      </a:lnTo>
                      <a:lnTo>
                        <a:pt x="85" y="23"/>
                      </a:lnTo>
                      <a:lnTo>
                        <a:pt x="85" y="43"/>
                      </a:lnTo>
                      <a:lnTo>
                        <a:pt x="93" y="31"/>
                      </a:lnTo>
                      <a:lnTo>
                        <a:pt x="104" y="23"/>
                      </a:lnTo>
                      <a:lnTo>
                        <a:pt x="93" y="35"/>
                      </a:lnTo>
                      <a:lnTo>
                        <a:pt x="85" y="43"/>
                      </a:lnTo>
                      <a:lnTo>
                        <a:pt x="88" y="66"/>
                      </a:lnTo>
                      <a:lnTo>
                        <a:pt x="93" y="78"/>
                      </a:lnTo>
                      <a:lnTo>
                        <a:pt x="97" y="93"/>
                      </a:lnTo>
                      <a:lnTo>
                        <a:pt x="100" y="112"/>
                      </a:lnTo>
                      <a:lnTo>
                        <a:pt x="100" y="124"/>
                      </a:lnTo>
                      <a:lnTo>
                        <a:pt x="104" y="128"/>
                      </a:lnTo>
                      <a:lnTo>
                        <a:pt x="108" y="132"/>
                      </a:lnTo>
                      <a:lnTo>
                        <a:pt x="112" y="136"/>
                      </a:lnTo>
                      <a:lnTo>
                        <a:pt x="116" y="136"/>
                      </a:lnTo>
                      <a:lnTo>
                        <a:pt x="120" y="136"/>
                      </a:lnTo>
                      <a:lnTo>
                        <a:pt x="112" y="117"/>
                      </a:lnTo>
                      <a:lnTo>
                        <a:pt x="108" y="108"/>
                      </a:lnTo>
                      <a:lnTo>
                        <a:pt x="108" y="101"/>
                      </a:lnTo>
                      <a:lnTo>
                        <a:pt x="108" y="97"/>
                      </a:lnTo>
                      <a:lnTo>
                        <a:pt x="108" y="93"/>
                      </a:lnTo>
                      <a:lnTo>
                        <a:pt x="104" y="82"/>
                      </a:lnTo>
                      <a:lnTo>
                        <a:pt x="108" y="93"/>
                      </a:lnTo>
                      <a:lnTo>
                        <a:pt x="112" y="85"/>
                      </a:lnTo>
                      <a:lnTo>
                        <a:pt x="104" y="66"/>
                      </a:lnTo>
                      <a:lnTo>
                        <a:pt x="104" y="58"/>
                      </a:lnTo>
                      <a:lnTo>
                        <a:pt x="104" y="55"/>
                      </a:lnTo>
                      <a:lnTo>
                        <a:pt x="108" y="43"/>
                      </a:lnTo>
                      <a:lnTo>
                        <a:pt x="112" y="31"/>
                      </a:lnTo>
                      <a:lnTo>
                        <a:pt x="120" y="16"/>
                      </a:lnTo>
                      <a:lnTo>
                        <a:pt x="108" y="46"/>
                      </a:lnTo>
                      <a:lnTo>
                        <a:pt x="127" y="20"/>
                      </a:lnTo>
                      <a:lnTo>
                        <a:pt x="112" y="43"/>
                      </a:lnTo>
                      <a:lnTo>
                        <a:pt x="112" y="55"/>
                      </a:lnTo>
                      <a:lnTo>
                        <a:pt x="108" y="58"/>
                      </a:lnTo>
                      <a:lnTo>
                        <a:pt x="112" y="82"/>
                      </a:lnTo>
                      <a:lnTo>
                        <a:pt x="112" y="93"/>
                      </a:lnTo>
                      <a:lnTo>
                        <a:pt x="112" y="101"/>
                      </a:lnTo>
                      <a:lnTo>
                        <a:pt x="116" y="108"/>
                      </a:lnTo>
                      <a:lnTo>
                        <a:pt x="120" y="117"/>
                      </a:lnTo>
                      <a:lnTo>
                        <a:pt x="123" y="124"/>
                      </a:lnTo>
                      <a:lnTo>
                        <a:pt x="127" y="128"/>
                      </a:lnTo>
                      <a:lnTo>
                        <a:pt x="131" y="136"/>
                      </a:lnTo>
                      <a:lnTo>
                        <a:pt x="127" y="132"/>
                      </a:lnTo>
                      <a:lnTo>
                        <a:pt x="127" y="124"/>
                      </a:lnTo>
                      <a:lnTo>
                        <a:pt x="127" y="101"/>
                      </a:lnTo>
                      <a:lnTo>
                        <a:pt x="127" y="93"/>
                      </a:lnTo>
                      <a:lnTo>
                        <a:pt x="123" y="85"/>
                      </a:lnTo>
                      <a:lnTo>
                        <a:pt x="120" y="78"/>
                      </a:lnTo>
                      <a:lnTo>
                        <a:pt x="116" y="66"/>
                      </a:lnTo>
                      <a:lnTo>
                        <a:pt x="123" y="82"/>
                      </a:lnTo>
                      <a:lnTo>
                        <a:pt x="127" y="85"/>
                      </a:lnTo>
                      <a:lnTo>
                        <a:pt x="127" y="89"/>
                      </a:lnTo>
                      <a:lnTo>
                        <a:pt x="127" y="62"/>
                      </a:lnTo>
                      <a:lnTo>
                        <a:pt x="127" y="46"/>
                      </a:lnTo>
                      <a:lnTo>
                        <a:pt x="127" y="31"/>
                      </a:lnTo>
                      <a:lnTo>
                        <a:pt x="131" y="39"/>
                      </a:lnTo>
                      <a:lnTo>
                        <a:pt x="135" y="27"/>
                      </a:lnTo>
                      <a:lnTo>
                        <a:pt x="135" y="20"/>
                      </a:lnTo>
                      <a:lnTo>
                        <a:pt x="147" y="4"/>
                      </a:lnTo>
                      <a:lnTo>
                        <a:pt x="139" y="20"/>
                      </a:lnTo>
                      <a:lnTo>
                        <a:pt x="135" y="27"/>
                      </a:lnTo>
                      <a:lnTo>
                        <a:pt x="135" y="35"/>
                      </a:lnTo>
                      <a:lnTo>
                        <a:pt x="131" y="43"/>
                      </a:lnTo>
                      <a:lnTo>
                        <a:pt x="135" y="55"/>
                      </a:lnTo>
                      <a:lnTo>
                        <a:pt x="139" y="46"/>
                      </a:lnTo>
                      <a:lnTo>
                        <a:pt x="143" y="39"/>
                      </a:lnTo>
                      <a:lnTo>
                        <a:pt x="143" y="31"/>
                      </a:lnTo>
                      <a:lnTo>
                        <a:pt x="147" y="20"/>
                      </a:lnTo>
                      <a:lnTo>
                        <a:pt x="151" y="12"/>
                      </a:lnTo>
                      <a:lnTo>
                        <a:pt x="151" y="0"/>
                      </a:lnTo>
                      <a:lnTo>
                        <a:pt x="151" y="16"/>
                      </a:lnTo>
                      <a:lnTo>
                        <a:pt x="151" y="23"/>
                      </a:lnTo>
                      <a:lnTo>
                        <a:pt x="147" y="31"/>
                      </a:lnTo>
                      <a:lnTo>
                        <a:pt x="143" y="43"/>
                      </a:lnTo>
                      <a:lnTo>
                        <a:pt x="139" y="50"/>
                      </a:lnTo>
                      <a:lnTo>
                        <a:pt x="135" y="58"/>
                      </a:lnTo>
                      <a:lnTo>
                        <a:pt x="135" y="78"/>
                      </a:lnTo>
                      <a:lnTo>
                        <a:pt x="135" y="97"/>
                      </a:lnTo>
                      <a:lnTo>
                        <a:pt x="135" y="128"/>
                      </a:lnTo>
                      <a:lnTo>
                        <a:pt x="139" y="144"/>
                      </a:lnTo>
                      <a:lnTo>
                        <a:pt x="143" y="128"/>
                      </a:lnTo>
                      <a:lnTo>
                        <a:pt x="143" y="117"/>
                      </a:lnTo>
                      <a:lnTo>
                        <a:pt x="143" y="108"/>
                      </a:lnTo>
                      <a:lnTo>
                        <a:pt x="147" y="97"/>
                      </a:lnTo>
                      <a:lnTo>
                        <a:pt x="151" y="89"/>
                      </a:lnTo>
                      <a:lnTo>
                        <a:pt x="155" y="78"/>
                      </a:lnTo>
                      <a:lnTo>
                        <a:pt x="147" y="58"/>
                      </a:lnTo>
                      <a:lnTo>
                        <a:pt x="151" y="66"/>
                      </a:lnTo>
                      <a:lnTo>
                        <a:pt x="155" y="69"/>
                      </a:lnTo>
                      <a:lnTo>
                        <a:pt x="155" y="74"/>
                      </a:lnTo>
                      <a:lnTo>
                        <a:pt x="162" y="62"/>
                      </a:lnTo>
                      <a:lnTo>
                        <a:pt x="166" y="55"/>
                      </a:lnTo>
                      <a:lnTo>
                        <a:pt x="166" y="39"/>
                      </a:lnTo>
                      <a:lnTo>
                        <a:pt x="170" y="55"/>
                      </a:lnTo>
                      <a:lnTo>
                        <a:pt x="189" y="20"/>
                      </a:lnTo>
                      <a:lnTo>
                        <a:pt x="197" y="7"/>
                      </a:lnTo>
                      <a:lnTo>
                        <a:pt x="189" y="27"/>
                      </a:lnTo>
                      <a:lnTo>
                        <a:pt x="174" y="58"/>
                      </a:lnTo>
                      <a:lnTo>
                        <a:pt x="213" y="31"/>
                      </a:lnTo>
                      <a:lnTo>
                        <a:pt x="174" y="62"/>
                      </a:lnTo>
                      <a:lnTo>
                        <a:pt x="166" y="78"/>
                      </a:lnTo>
                      <a:lnTo>
                        <a:pt x="159" y="85"/>
                      </a:lnTo>
                      <a:lnTo>
                        <a:pt x="155" y="101"/>
                      </a:lnTo>
                      <a:lnTo>
                        <a:pt x="155" y="120"/>
                      </a:lnTo>
                      <a:lnTo>
                        <a:pt x="151" y="140"/>
                      </a:lnTo>
                      <a:lnTo>
                        <a:pt x="155" y="124"/>
                      </a:lnTo>
                      <a:lnTo>
                        <a:pt x="159" y="120"/>
                      </a:lnTo>
                      <a:lnTo>
                        <a:pt x="162" y="112"/>
                      </a:lnTo>
                      <a:lnTo>
                        <a:pt x="170" y="105"/>
                      </a:lnTo>
                      <a:lnTo>
                        <a:pt x="174" y="101"/>
                      </a:lnTo>
                      <a:lnTo>
                        <a:pt x="178" y="97"/>
                      </a:lnTo>
                      <a:lnTo>
                        <a:pt x="178" y="89"/>
                      </a:lnTo>
                      <a:lnTo>
                        <a:pt x="178" y="69"/>
                      </a:lnTo>
                      <a:lnTo>
                        <a:pt x="178" y="85"/>
                      </a:lnTo>
                      <a:lnTo>
                        <a:pt x="178" y="89"/>
                      </a:lnTo>
                      <a:lnTo>
                        <a:pt x="182" y="93"/>
                      </a:lnTo>
                      <a:lnTo>
                        <a:pt x="185" y="82"/>
                      </a:lnTo>
                      <a:lnTo>
                        <a:pt x="194" y="74"/>
                      </a:lnTo>
                      <a:lnTo>
                        <a:pt x="197" y="69"/>
                      </a:lnTo>
                      <a:lnTo>
                        <a:pt x="201" y="62"/>
                      </a:lnTo>
                      <a:lnTo>
                        <a:pt x="208" y="55"/>
                      </a:lnTo>
                      <a:lnTo>
                        <a:pt x="221" y="46"/>
                      </a:lnTo>
                      <a:lnTo>
                        <a:pt x="217" y="20"/>
                      </a:lnTo>
                      <a:lnTo>
                        <a:pt x="221" y="43"/>
                      </a:lnTo>
                      <a:lnTo>
                        <a:pt x="236" y="35"/>
                      </a:lnTo>
                      <a:lnTo>
                        <a:pt x="251" y="27"/>
                      </a:lnTo>
                      <a:lnTo>
                        <a:pt x="232" y="43"/>
                      </a:lnTo>
                      <a:lnTo>
                        <a:pt x="244" y="50"/>
                      </a:lnTo>
                      <a:lnTo>
                        <a:pt x="228" y="43"/>
                      </a:lnTo>
                      <a:lnTo>
                        <a:pt x="221" y="46"/>
                      </a:lnTo>
                      <a:lnTo>
                        <a:pt x="217" y="55"/>
                      </a:lnTo>
                      <a:lnTo>
                        <a:pt x="208" y="62"/>
                      </a:lnTo>
                      <a:lnTo>
                        <a:pt x="205" y="66"/>
                      </a:lnTo>
                      <a:lnTo>
                        <a:pt x="201" y="74"/>
                      </a:lnTo>
                      <a:lnTo>
                        <a:pt x="197" y="78"/>
                      </a:lnTo>
                      <a:lnTo>
                        <a:pt x="197" y="85"/>
                      </a:lnTo>
                      <a:lnTo>
                        <a:pt x="201" y="85"/>
                      </a:lnTo>
                      <a:lnTo>
                        <a:pt x="208" y="82"/>
                      </a:lnTo>
                      <a:lnTo>
                        <a:pt x="217" y="78"/>
                      </a:lnTo>
                      <a:lnTo>
                        <a:pt x="224" y="78"/>
                      </a:lnTo>
                      <a:lnTo>
                        <a:pt x="232" y="74"/>
                      </a:lnTo>
                      <a:lnTo>
                        <a:pt x="236" y="69"/>
                      </a:lnTo>
                      <a:lnTo>
                        <a:pt x="244" y="66"/>
                      </a:lnTo>
                      <a:lnTo>
                        <a:pt x="247" y="62"/>
                      </a:lnTo>
                      <a:lnTo>
                        <a:pt x="251" y="58"/>
                      </a:lnTo>
                      <a:lnTo>
                        <a:pt x="247" y="62"/>
                      </a:lnTo>
                      <a:lnTo>
                        <a:pt x="247" y="66"/>
                      </a:lnTo>
                      <a:lnTo>
                        <a:pt x="244" y="69"/>
                      </a:lnTo>
                      <a:lnTo>
                        <a:pt x="232" y="78"/>
                      </a:lnTo>
                      <a:lnTo>
                        <a:pt x="224" y="82"/>
                      </a:lnTo>
                      <a:lnTo>
                        <a:pt x="217" y="85"/>
                      </a:lnTo>
                      <a:lnTo>
                        <a:pt x="208" y="85"/>
                      </a:lnTo>
                      <a:lnTo>
                        <a:pt x="205" y="89"/>
                      </a:lnTo>
                      <a:lnTo>
                        <a:pt x="197" y="93"/>
                      </a:lnTo>
                      <a:lnTo>
                        <a:pt x="189" y="97"/>
                      </a:lnTo>
                      <a:lnTo>
                        <a:pt x="185" y="101"/>
                      </a:lnTo>
                      <a:lnTo>
                        <a:pt x="178" y="108"/>
                      </a:lnTo>
                      <a:lnTo>
                        <a:pt x="170" y="120"/>
                      </a:lnTo>
                      <a:lnTo>
                        <a:pt x="166" y="124"/>
                      </a:lnTo>
                      <a:lnTo>
                        <a:pt x="162" y="132"/>
                      </a:lnTo>
                      <a:lnTo>
                        <a:pt x="162" y="136"/>
                      </a:lnTo>
                      <a:lnTo>
                        <a:pt x="162" y="144"/>
                      </a:lnTo>
                      <a:lnTo>
                        <a:pt x="170" y="136"/>
                      </a:lnTo>
                      <a:lnTo>
                        <a:pt x="174" y="132"/>
                      </a:lnTo>
                      <a:lnTo>
                        <a:pt x="178" y="132"/>
                      </a:lnTo>
                      <a:lnTo>
                        <a:pt x="178" y="124"/>
                      </a:lnTo>
                      <a:lnTo>
                        <a:pt x="182" y="117"/>
                      </a:lnTo>
                      <a:lnTo>
                        <a:pt x="185" y="108"/>
                      </a:lnTo>
                      <a:lnTo>
                        <a:pt x="185" y="101"/>
                      </a:lnTo>
                      <a:lnTo>
                        <a:pt x="185" y="108"/>
                      </a:lnTo>
                      <a:lnTo>
                        <a:pt x="185" y="117"/>
                      </a:lnTo>
                      <a:lnTo>
                        <a:pt x="182" y="120"/>
                      </a:lnTo>
                      <a:lnTo>
                        <a:pt x="182" y="124"/>
                      </a:lnTo>
                      <a:lnTo>
                        <a:pt x="182" y="128"/>
                      </a:lnTo>
                      <a:lnTo>
                        <a:pt x="182" y="132"/>
                      </a:lnTo>
                      <a:lnTo>
                        <a:pt x="185" y="132"/>
                      </a:lnTo>
                      <a:lnTo>
                        <a:pt x="197" y="128"/>
                      </a:lnTo>
                      <a:lnTo>
                        <a:pt x="208" y="124"/>
                      </a:lnTo>
                      <a:lnTo>
                        <a:pt x="228" y="117"/>
                      </a:lnTo>
                      <a:lnTo>
                        <a:pt x="232" y="117"/>
                      </a:lnTo>
                      <a:lnTo>
                        <a:pt x="240" y="112"/>
                      </a:lnTo>
                      <a:lnTo>
                        <a:pt x="244" y="105"/>
                      </a:lnTo>
                      <a:lnTo>
                        <a:pt x="247" y="85"/>
                      </a:lnTo>
                      <a:lnTo>
                        <a:pt x="244" y="112"/>
                      </a:lnTo>
                      <a:lnTo>
                        <a:pt x="247" y="108"/>
                      </a:lnTo>
                      <a:lnTo>
                        <a:pt x="256" y="97"/>
                      </a:lnTo>
                      <a:lnTo>
                        <a:pt x="251" y="105"/>
                      </a:lnTo>
                      <a:lnTo>
                        <a:pt x="251" y="108"/>
                      </a:lnTo>
                      <a:lnTo>
                        <a:pt x="256" y="108"/>
                      </a:lnTo>
                      <a:lnTo>
                        <a:pt x="259" y="108"/>
                      </a:lnTo>
                      <a:lnTo>
                        <a:pt x="259" y="101"/>
                      </a:lnTo>
                      <a:lnTo>
                        <a:pt x="270" y="93"/>
                      </a:lnTo>
                      <a:lnTo>
                        <a:pt x="263" y="101"/>
                      </a:lnTo>
                      <a:lnTo>
                        <a:pt x="259" y="105"/>
                      </a:lnTo>
                      <a:lnTo>
                        <a:pt x="259" y="108"/>
                      </a:lnTo>
                      <a:lnTo>
                        <a:pt x="267" y="112"/>
                      </a:lnTo>
                      <a:lnTo>
                        <a:pt x="259" y="112"/>
                      </a:lnTo>
                      <a:lnTo>
                        <a:pt x="256" y="112"/>
                      </a:lnTo>
                      <a:lnTo>
                        <a:pt x="247" y="117"/>
                      </a:lnTo>
                      <a:lnTo>
                        <a:pt x="251" y="117"/>
                      </a:lnTo>
                      <a:lnTo>
                        <a:pt x="251" y="120"/>
                      </a:lnTo>
                      <a:lnTo>
                        <a:pt x="256" y="132"/>
                      </a:lnTo>
                      <a:lnTo>
                        <a:pt x="251" y="124"/>
                      </a:lnTo>
                      <a:lnTo>
                        <a:pt x="247" y="120"/>
                      </a:lnTo>
                      <a:lnTo>
                        <a:pt x="244" y="117"/>
                      </a:lnTo>
                      <a:lnTo>
                        <a:pt x="228" y="120"/>
                      </a:lnTo>
                      <a:lnTo>
                        <a:pt x="217" y="124"/>
                      </a:lnTo>
                      <a:lnTo>
                        <a:pt x="208" y="128"/>
                      </a:lnTo>
                      <a:lnTo>
                        <a:pt x="197" y="132"/>
                      </a:lnTo>
                      <a:lnTo>
                        <a:pt x="194" y="136"/>
                      </a:lnTo>
                      <a:lnTo>
                        <a:pt x="185" y="140"/>
                      </a:lnTo>
                      <a:lnTo>
                        <a:pt x="178" y="144"/>
                      </a:lnTo>
                      <a:lnTo>
                        <a:pt x="170" y="147"/>
                      </a:lnTo>
                      <a:lnTo>
                        <a:pt x="166" y="151"/>
                      </a:lnTo>
                      <a:lnTo>
                        <a:pt x="185" y="151"/>
                      </a:lnTo>
                      <a:lnTo>
                        <a:pt x="201" y="151"/>
                      </a:lnTo>
                      <a:lnTo>
                        <a:pt x="224" y="147"/>
                      </a:lnTo>
                      <a:lnTo>
                        <a:pt x="240" y="147"/>
                      </a:lnTo>
                      <a:lnTo>
                        <a:pt x="247" y="147"/>
                      </a:lnTo>
                      <a:lnTo>
                        <a:pt x="251" y="144"/>
                      </a:lnTo>
                      <a:lnTo>
                        <a:pt x="259" y="144"/>
                      </a:lnTo>
                      <a:lnTo>
                        <a:pt x="263" y="140"/>
                      </a:lnTo>
                      <a:lnTo>
                        <a:pt x="270" y="132"/>
                      </a:lnTo>
                      <a:lnTo>
                        <a:pt x="282" y="124"/>
                      </a:lnTo>
                      <a:lnTo>
                        <a:pt x="270" y="132"/>
                      </a:lnTo>
                      <a:lnTo>
                        <a:pt x="267" y="140"/>
                      </a:lnTo>
                      <a:lnTo>
                        <a:pt x="259" y="144"/>
                      </a:lnTo>
                      <a:lnTo>
                        <a:pt x="270" y="144"/>
                      </a:lnTo>
                      <a:lnTo>
                        <a:pt x="279" y="140"/>
                      </a:lnTo>
                      <a:lnTo>
                        <a:pt x="286" y="140"/>
                      </a:lnTo>
                      <a:lnTo>
                        <a:pt x="290" y="136"/>
                      </a:lnTo>
                      <a:lnTo>
                        <a:pt x="298" y="132"/>
                      </a:lnTo>
                      <a:lnTo>
                        <a:pt x="306" y="132"/>
                      </a:lnTo>
                      <a:lnTo>
                        <a:pt x="298" y="132"/>
                      </a:lnTo>
                      <a:lnTo>
                        <a:pt x="294" y="136"/>
                      </a:lnTo>
                      <a:lnTo>
                        <a:pt x="286" y="140"/>
                      </a:lnTo>
                      <a:lnTo>
                        <a:pt x="282" y="144"/>
                      </a:lnTo>
                      <a:lnTo>
                        <a:pt x="279" y="144"/>
                      </a:lnTo>
                      <a:lnTo>
                        <a:pt x="286" y="147"/>
                      </a:lnTo>
                      <a:lnTo>
                        <a:pt x="290" y="144"/>
                      </a:lnTo>
                      <a:lnTo>
                        <a:pt x="294" y="144"/>
                      </a:lnTo>
                      <a:lnTo>
                        <a:pt x="302" y="144"/>
                      </a:lnTo>
                      <a:lnTo>
                        <a:pt x="294" y="147"/>
                      </a:lnTo>
                      <a:lnTo>
                        <a:pt x="286" y="147"/>
                      </a:lnTo>
                      <a:lnTo>
                        <a:pt x="279" y="147"/>
                      </a:lnTo>
                      <a:lnTo>
                        <a:pt x="267" y="147"/>
                      </a:lnTo>
                      <a:lnTo>
                        <a:pt x="263" y="147"/>
                      </a:lnTo>
                      <a:lnTo>
                        <a:pt x="267" y="151"/>
                      </a:lnTo>
                      <a:lnTo>
                        <a:pt x="275" y="151"/>
                      </a:lnTo>
                      <a:lnTo>
                        <a:pt x="282" y="151"/>
                      </a:lnTo>
                      <a:lnTo>
                        <a:pt x="298" y="151"/>
                      </a:lnTo>
                      <a:lnTo>
                        <a:pt x="279" y="155"/>
                      </a:lnTo>
                      <a:lnTo>
                        <a:pt x="275" y="155"/>
                      </a:lnTo>
                      <a:lnTo>
                        <a:pt x="267" y="151"/>
                      </a:lnTo>
                      <a:lnTo>
                        <a:pt x="263" y="151"/>
                      </a:lnTo>
                      <a:lnTo>
                        <a:pt x="256" y="151"/>
                      </a:lnTo>
                      <a:lnTo>
                        <a:pt x="240" y="151"/>
                      </a:lnTo>
                      <a:lnTo>
                        <a:pt x="213" y="159"/>
                      </a:lnTo>
                      <a:lnTo>
                        <a:pt x="221" y="163"/>
                      </a:lnTo>
                      <a:lnTo>
                        <a:pt x="224" y="170"/>
                      </a:lnTo>
                      <a:lnTo>
                        <a:pt x="208" y="159"/>
                      </a:lnTo>
                      <a:lnTo>
                        <a:pt x="213" y="167"/>
                      </a:lnTo>
                      <a:lnTo>
                        <a:pt x="208" y="170"/>
                      </a:lnTo>
                      <a:lnTo>
                        <a:pt x="208" y="174"/>
                      </a:lnTo>
                      <a:lnTo>
                        <a:pt x="208" y="182"/>
                      </a:lnTo>
                      <a:lnTo>
                        <a:pt x="205" y="190"/>
                      </a:lnTo>
                      <a:lnTo>
                        <a:pt x="194" y="206"/>
                      </a:lnTo>
                      <a:lnTo>
                        <a:pt x="201" y="190"/>
                      </a:lnTo>
                      <a:lnTo>
                        <a:pt x="205" y="182"/>
                      </a:lnTo>
                      <a:lnTo>
                        <a:pt x="208" y="174"/>
                      </a:lnTo>
                      <a:lnTo>
                        <a:pt x="208" y="170"/>
                      </a:lnTo>
                      <a:lnTo>
                        <a:pt x="205" y="167"/>
                      </a:lnTo>
                      <a:lnTo>
                        <a:pt x="205" y="163"/>
                      </a:lnTo>
                      <a:lnTo>
                        <a:pt x="201" y="159"/>
                      </a:lnTo>
                      <a:lnTo>
                        <a:pt x="194" y="159"/>
                      </a:lnTo>
                      <a:lnTo>
                        <a:pt x="182" y="163"/>
                      </a:lnTo>
                      <a:lnTo>
                        <a:pt x="178" y="167"/>
                      </a:lnTo>
                      <a:lnTo>
                        <a:pt x="170" y="170"/>
                      </a:lnTo>
                      <a:lnTo>
                        <a:pt x="170" y="174"/>
                      </a:lnTo>
                      <a:lnTo>
                        <a:pt x="166" y="179"/>
                      </a:lnTo>
                      <a:lnTo>
                        <a:pt x="166" y="186"/>
                      </a:lnTo>
                      <a:lnTo>
                        <a:pt x="166" y="202"/>
                      </a:lnTo>
                      <a:lnTo>
                        <a:pt x="166" y="213"/>
                      </a:lnTo>
                      <a:lnTo>
                        <a:pt x="166" y="221"/>
                      </a:lnTo>
                      <a:lnTo>
                        <a:pt x="166" y="236"/>
                      </a:lnTo>
                      <a:lnTo>
                        <a:pt x="166" y="245"/>
                      </a:lnTo>
                      <a:lnTo>
                        <a:pt x="166" y="256"/>
                      </a:lnTo>
                      <a:lnTo>
                        <a:pt x="170" y="264"/>
                      </a:lnTo>
                      <a:lnTo>
                        <a:pt x="178" y="275"/>
                      </a:lnTo>
                      <a:lnTo>
                        <a:pt x="182" y="283"/>
                      </a:lnTo>
                      <a:lnTo>
                        <a:pt x="189" y="287"/>
                      </a:lnTo>
                      <a:lnTo>
                        <a:pt x="197" y="291"/>
                      </a:lnTo>
                      <a:lnTo>
                        <a:pt x="185" y="287"/>
                      </a:lnTo>
                      <a:lnTo>
                        <a:pt x="174" y="283"/>
                      </a:lnTo>
                      <a:lnTo>
                        <a:pt x="166" y="283"/>
                      </a:lnTo>
                      <a:lnTo>
                        <a:pt x="159" y="283"/>
                      </a:lnTo>
                      <a:lnTo>
                        <a:pt x="155" y="287"/>
                      </a:lnTo>
                      <a:lnTo>
                        <a:pt x="151" y="287"/>
                      </a:lnTo>
                      <a:lnTo>
                        <a:pt x="143" y="283"/>
                      </a:lnTo>
                      <a:lnTo>
                        <a:pt x="139" y="287"/>
                      </a:lnTo>
                      <a:lnTo>
                        <a:pt x="135" y="287"/>
                      </a:lnTo>
                      <a:lnTo>
                        <a:pt x="127" y="291"/>
                      </a:lnTo>
                      <a:lnTo>
                        <a:pt x="127" y="287"/>
                      </a:lnTo>
                      <a:lnTo>
                        <a:pt x="120" y="287"/>
                      </a:lnTo>
                      <a:lnTo>
                        <a:pt x="116" y="287"/>
                      </a:lnTo>
                      <a:lnTo>
                        <a:pt x="112" y="287"/>
                      </a:lnTo>
                      <a:lnTo>
                        <a:pt x="100" y="287"/>
                      </a:lnTo>
                    </a:path>
                  </a:pathLst>
                </a:custGeom>
                <a:solidFill>
                  <a:srgbClr val="7F5F3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69" name="Freeform 409"/>
                <p:cNvSpPr>
                  <a:spLocks/>
                </p:cNvSpPr>
                <p:nvPr/>
              </p:nvSpPr>
              <p:spPr bwMode="auto">
                <a:xfrm>
                  <a:off x="1054" y="2294"/>
                  <a:ext cx="53" cy="145"/>
                </a:xfrm>
                <a:custGeom>
                  <a:avLst/>
                  <a:gdLst>
                    <a:gd name="T0" fmla="*/ 7 w 53"/>
                    <a:gd name="T1" fmla="*/ 22 h 145"/>
                    <a:gd name="T2" fmla="*/ 10 w 53"/>
                    <a:gd name="T3" fmla="*/ 33 h 145"/>
                    <a:gd name="T4" fmla="*/ 14 w 53"/>
                    <a:gd name="T5" fmla="*/ 74 h 145"/>
                    <a:gd name="T6" fmla="*/ 14 w 53"/>
                    <a:gd name="T7" fmla="*/ 111 h 145"/>
                    <a:gd name="T8" fmla="*/ 7 w 53"/>
                    <a:gd name="T9" fmla="*/ 133 h 145"/>
                    <a:gd name="T10" fmla="*/ 10 w 53"/>
                    <a:gd name="T11" fmla="*/ 133 h 145"/>
                    <a:gd name="T12" fmla="*/ 14 w 53"/>
                    <a:gd name="T13" fmla="*/ 133 h 145"/>
                    <a:gd name="T14" fmla="*/ 14 w 53"/>
                    <a:gd name="T15" fmla="*/ 137 h 145"/>
                    <a:gd name="T16" fmla="*/ 18 w 53"/>
                    <a:gd name="T17" fmla="*/ 111 h 145"/>
                    <a:gd name="T18" fmla="*/ 18 w 53"/>
                    <a:gd name="T19" fmla="*/ 92 h 145"/>
                    <a:gd name="T20" fmla="*/ 18 w 53"/>
                    <a:gd name="T21" fmla="*/ 74 h 145"/>
                    <a:gd name="T22" fmla="*/ 18 w 53"/>
                    <a:gd name="T23" fmla="*/ 52 h 145"/>
                    <a:gd name="T24" fmla="*/ 21 w 53"/>
                    <a:gd name="T25" fmla="*/ 30 h 145"/>
                    <a:gd name="T26" fmla="*/ 21 w 53"/>
                    <a:gd name="T27" fmla="*/ 52 h 145"/>
                    <a:gd name="T28" fmla="*/ 21 w 53"/>
                    <a:gd name="T29" fmla="*/ 70 h 145"/>
                    <a:gd name="T30" fmla="*/ 24 w 53"/>
                    <a:gd name="T31" fmla="*/ 92 h 145"/>
                    <a:gd name="T32" fmla="*/ 21 w 53"/>
                    <a:gd name="T33" fmla="*/ 115 h 145"/>
                    <a:gd name="T34" fmla="*/ 21 w 53"/>
                    <a:gd name="T35" fmla="*/ 133 h 145"/>
                    <a:gd name="T36" fmla="*/ 24 w 53"/>
                    <a:gd name="T37" fmla="*/ 129 h 145"/>
                    <a:gd name="T38" fmla="*/ 28 w 53"/>
                    <a:gd name="T39" fmla="*/ 140 h 145"/>
                    <a:gd name="T40" fmla="*/ 28 w 53"/>
                    <a:gd name="T41" fmla="*/ 137 h 145"/>
                    <a:gd name="T42" fmla="*/ 28 w 53"/>
                    <a:gd name="T43" fmla="*/ 107 h 145"/>
                    <a:gd name="T44" fmla="*/ 24 w 53"/>
                    <a:gd name="T45" fmla="*/ 85 h 145"/>
                    <a:gd name="T46" fmla="*/ 24 w 53"/>
                    <a:gd name="T47" fmla="*/ 63 h 145"/>
                    <a:gd name="T48" fmla="*/ 28 w 53"/>
                    <a:gd name="T49" fmla="*/ 41 h 145"/>
                    <a:gd name="T50" fmla="*/ 31 w 53"/>
                    <a:gd name="T51" fmla="*/ 33 h 145"/>
                    <a:gd name="T52" fmla="*/ 28 w 53"/>
                    <a:gd name="T53" fmla="*/ 48 h 145"/>
                    <a:gd name="T54" fmla="*/ 28 w 53"/>
                    <a:gd name="T55" fmla="*/ 59 h 145"/>
                    <a:gd name="T56" fmla="*/ 28 w 53"/>
                    <a:gd name="T57" fmla="*/ 70 h 145"/>
                    <a:gd name="T58" fmla="*/ 28 w 53"/>
                    <a:gd name="T59" fmla="*/ 89 h 145"/>
                    <a:gd name="T60" fmla="*/ 31 w 53"/>
                    <a:gd name="T61" fmla="*/ 107 h 145"/>
                    <a:gd name="T62" fmla="*/ 31 w 53"/>
                    <a:gd name="T63" fmla="*/ 126 h 145"/>
                    <a:gd name="T64" fmla="*/ 38 w 53"/>
                    <a:gd name="T65" fmla="*/ 133 h 145"/>
                    <a:gd name="T66" fmla="*/ 52 w 53"/>
                    <a:gd name="T67" fmla="*/ 140 h 145"/>
                    <a:gd name="T68" fmla="*/ 38 w 53"/>
                    <a:gd name="T69" fmla="*/ 126 h 145"/>
                    <a:gd name="T70" fmla="*/ 34 w 53"/>
                    <a:gd name="T71" fmla="*/ 111 h 145"/>
                    <a:gd name="T72" fmla="*/ 31 w 53"/>
                    <a:gd name="T73" fmla="*/ 85 h 145"/>
                    <a:gd name="T74" fmla="*/ 31 w 53"/>
                    <a:gd name="T75" fmla="*/ 63 h 145"/>
                    <a:gd name="T76" fmla="*/ 34 w 53"/>
                    <a:gd name="T77" fmla="*/ 44 h 145"/>
                    <a:gd name="T78" fmla="*/ 42 w 53"/>
                    <a:gd name="T79" fmla="*/ 30 h 145"/>
                    <a:gd name="T80" fmla="*/ 38 w 53"/>
                    <a:gd name="T81" fmla="*/ 26 h 145"/>
                    <a:gd name="T82" fmla="*/ 34 w 53"/>
                    <a:gd name="T83" fmla="*/ 19 h 145"/>
                    <a:gd name="T84" fmla="*/ 28 w 53"/>
                    <a:gd name="T85" fmla="*/ 33 h 145"/>
                    <a:gd name="T86" fmla="*/ 24 w 53"/>
                    <a:gd name="T87" fmla="*/ 26 h 145"/>
                    <a:gd name="T88" fmla="*/ 24 w 53"/>
                    <a:gd name="T89" fmla="*/ 8 h 145"/>
                    <a:gd name="T90" fmla="*/ 24 w 53"/>
                    <a:gd name="T91" fmla="*/ 19 h 145"/>
                    <a:gd name="T92" fmla="*/ 18 w 53"/>
                    <a:gd name="T93" fmla="*/ 26 h 145"/>
                    <a:gd name="T94" fmla="*/ 14 w 53"/>
                    <a:gd name="T95" fmla="*/ 26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3"/>
                    <a:gd name="T145" fmla="*/ 0 h 145"/>
                    <a:gd name="T146" fmla="*/ 53 w 53"/>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3" h="145">
                      <a:moveTo>
                        <a:pt x="0" y="19"/>
                      </a:moveTo>
                      <a:lnTo>
                        <a:pt x="7" y="22"/>
                      </a:lnTo>
                      <a:lnTo>
                        <a:pt x="10" y="26"/>
                      </a:lnTo>
                      <a:lnTo>
                        <a:pt x="10" y="33"/>
                      </a:lnTo>
                      <a:lnTo>
                        <a:pt x="14" y="52"/>
                      </a:lnTo>
                      <a:lnTo>
                        <a:pt x="14" y="74"/>
                      </a:lnTo>
                      <a:lnTo>
                        <a:pt x="14" y="96"/>
                      </a:lnTo>
                      <a:lnTo>
                        <a:pt x="14" y="111"/>
                      </a:lnTo>
                      <a:lnTo>
                        <a:pt x="10" y="118"/>
                      </a:lnTo>
                      <a:lnTo>
                        <a:pt x="7" y="133"/>
                      </a:lnTo>
                      <a:lnTo>
                        <a:pt x="0" y="140"/>
                      </a:lnTo>
                      <a:lnTo>
                        <a:pt x="10" y="133"/>
                      </a:lnTo>
                      <a:lnTo>
                        <a:pt x="14" y="118"/>
                      </a:lnTo>
                      <a:lnTo>
                        <a:pt x="14" y="133"/>
                      </a:lnTo>
                      <a:lnTo>
                        <a:pt x="14" y="140"/>
                      </a:lnTo>
                      <a:lnTo>
                        <a:pt x="14" y="137"/>
                      </a:lnTo>
                      <a:lnTo>
                        <a:pt x="18" y="122"/>
                      </a:lnTo>
                      <a:lnTo>
                        <a:pt x="18" y="111"/>
                      </a:lnTo>
                      <a:lnTo>
                        <a:pt x="18" y="107"/>
                      </a:lnTo>
                      <a:lnTo>
                        <a:pt x="18" y="92"/>
                      </a:lnTo>
                      <a:lnTo>
                        <a:pt x="18" y="81"/>
                      </a:lnTo>
                      <a:lnTo>
                        <a:pt x="18" y="74"/>
                      </a:lnTo>
                      <a:lnTo>
                        <a:pt x="18" y="63"/>
                      </a:lnTo>
                      <a:lnTo>
                        <a:pt x="18" y="52"/>
                      </a:lnTo>
                      <a:lnTo>
                        <a:pt x="18" y="41"/>
                      </a:lnTo>
                      <a:lnTo>
                        <a:pt x="21" y="30"/>
                      </a:lnTo>
                      <a:lnTo>
                        <a:pt x="21" y="44"/>
                      </a:lnTo>
                      <a:lnTo>
                        <a:pt x="21" y="52"/>
                      </a:lnTo>
                      <a:lnTo>
                        <a:pt x="21" y="63"/>
                      </a:lnTo>
                      <a:lnTo>
                        <a:pt x="21" y="70"/>
                      </a:lnTo>
                      <a:lnTo>
                        <a:pt x="24" y="81"/>
                      </a:lnTo>
                      <a:lnTo>
                        <a:pt x="24" y="92"/>
                      </a:lnTo>
                      <a:lnTo>
                        <a:pt x="24" y="104"/>
                      </a:lnTo>
                      <a:lnTo>
                        <a:pt x="21" y="115"/>
                      </a:lnTo>
                      <a:lnTo>
                        <a:pt x="21" y="126"/>
                      </a:lnTo>
                      <a:lnTo>
                        <a:pt x="21" y="133"/>
                      </a:lnTo>
                      <a:lnTo>
                        <a:pt x="21" y="140"/>
                      </a:lnTo>
                      <a:lnTo>
                        <a:pt x="24" y="129"/>
                      </a:lnTo>
                      <a:lnTo>
                        <a:pt x="24" y="137"/>
                      </a:lnTo>
                      <a:lnTo>
                        <a:pt x="28" y="140"/>
                      </a:lnTo>
                      <a:lnTo>
                        <a:pt x="28" y="144"/>
                      </a:lnTo>
                      <a:lnTo>
                        <a:pt x="28" y="137"/>
                      </a:lnTo>
                      <a:lnTo>
                        <a:pt x="28" y="126"/>
                      </a:lnTo>
                      <a:lnTo>
                        <a:pt x="28" y="107"/>
                      </a:lnTo>
                      <a:lnTo>
                        <a:pt x="24" y="92"/>
                      </a:lnTo>
                      <a:lnTo>
                        <a:pt x="24" y="85"/>
                      </a:lnTo>
                      <a:lnTo>
                        <a:pt x="24" y="74"/>
                      </a:lnTo>
                      <a:lnTo>
                        <a:pt x="24" y="63"/>
                      </a:lnTo>
                      <a:lnTo>
                        <a:pt x="24" y="52"/>
                      </a:lnTo>
                      <a:lnTo>
                        <a:pt x="28" y="41"/>
                      </a:lnTo>
                      <a:lnTo>
                        <a:pt x="34" y="19"/>
                      </a:lnTo>
                      <a:lnTo>
                        <a:pt x="31" y="33"/>
                      </a:lnTo>
                      <a:lnTo>
                        <a:pt x="28" y="41"/>
                      </a:lnTo>
                      <a:lnTo>
                        <a:pt x="28" y="48"/>
                      </a:lnTo>
                      <a:lnTo>
                        <a:pt x="28" y="52"/>
                      </a:lnTo>
                      <a:lnTo>
                        <a:pt x="28" y="59"/>
                      </a:lnTo>
                      <a:lnTo>
                        <a:pt x="28" y="63"/>
                      </a:lnTo>
                      <a:lnTo>
                        <a:pt x="28" y="70"/>
                      </a:lnTo>
                      <a:lnTo>
                        <a:pt x="28" y="78"/>
                      </a:lnTo>
                      <a:lnTo>
                        <a:pt x="28" y="89"/>
                      </a:lnTo>
                      <a:lnTo>
                        <a:pt x="28" y="100"/>
                      </a:lnTo>
                      <a:lnTo>
                        <a:pt x="31" y="107"/>
                      </a:lnTo>
                      <a:lnTo>
                        <a:pt x="31" y="118"/>
                      </a:lnTo>
                      <a:lnTo>
                        <a:pt x="31" y="126"/>
                      </a:lnTo>
                      <a:lnTo>
                        <a:pt x="34" y="129"/>
                      </a:lnTo>
                      <a:lnTo>
                        <a:pt x="38" y="133"/>
                      </a:lnTo>
                      <a:lnTo>
                        <a:pt x="45" y="137"/>
                      </a:lnTo>
                      <a:lnTo>
                        <a:pt x="52" y="140"/>
                      </a:lnTo>
                      <a:lnTo>
                        <a:pt x="42" y="133"/>
                      </a:lnTo>
                      <a:lnTo>
                        <a:pt x="38" y="126"/>
                      </a:lnTo>
                      <a:lnTo>
                        <a:pt x="34" y="118"/>
                      </a:lnTo>
                      <a:lnTo>
                        <a:pt x="34" y="111"/>
                      </a:lnTo>
                      <a:lnTo>
                        <a:pt x="31" y="96"/>
                      </a:lnTo>
                      <a:lnTo>
                        <a:pt x="31" y="85"/>
                      </a:lnTo>
                      <a:lnTo>
                        <a:pt x="31" y="74"/>
                      </a:lnTo>
                      <a:lnTo>
                        <a:pt x="31" y="63"/>
                      </a:lnTo>
                      <a:lnTo>
                        <a:pt x="31" y="52"/>
                      </a:lnTo>
                      <a:lnTo>
                        <a:pt x="34" y="44"/>
                      </a:lnTo>
                      <a:lnTo>
                        <a:pt x="38" y="37"/>
                      </a:lnTo>
                      <a:lnTo>
                        <a:pt x="42" y="30"/>
                      </a:lnTo>
                      <a:lnTo>
                        <a:pt x="48" y="22"/>
                      </a:lnTo>
                      <a:lnTo>
                        <a:pt x="38" y="26"/>
                      </a:lnTo>
                      <a:lnTo>
                        <a:pt x="42" y="11"/>
                      </a:lnTo>
                      <a:lnTo>
                        <a:pt x="34" y="19"/>
                      </a:lnTo>
                      <a:lnTo>
                        <a:pt x="28" y="26"/>
                      </a:lnTo>
                      <a:lnTo>
                        <a:pt x="28" y="33"/>
                      </a:lnTo>
                      <a:lnTo>
                        <a:pt x="24" y="37"/>
                      </a:lnTo>
                      <a:lnTo>
                        <a:pt x="24" y="26"/>
                      </a:lnTo>
                      <a:lnTo>
                        <a:pt x="24" y="15"/>
                      </a:lnTo>
                      <a:lnTo>
                        <a:pt x="24" y="8"/>
                      </a:lnTo>
                      <a:lnTo>
                        <a:pt x="24" y="0"/>
                      </a:lnTo>
                      <a:lnTo>
                        <a:pt x="24" y="19"/>
                      </a:lnTo>
                      <a:lnTo>
                        <a:pt x="21" y="22"/>
                      </a:lnTo>
                      <a:lnTo>
                        <a:pt x="18" y="26"/>
                      </a:lnTo>
                      <a:lnTo>
                        <a:pt x="14" y="30"/>
                      </a:lnTo>
                      <a:lnTo>
                        <a:pt x="14" y="26"/>
                      </a:lnTo>
                      <a:lnTo>
                        <a:pt x="0" y="19"/>
                      </a:lnTo>
                    </a:path>
                  </a:pathLst>
                </a:custGeom>
                <a:solidFill>
                  <a:srgbClr val="5F3F1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166" name="Freeform 410"/>
              <p:cNvSpPr>
                <a:spLocks/>
              </p:cNvSpPr>
              <p:nvPr/>
            </p:nvSpPr>
            <p:spPr bwMode="auto">
              <a:xfrm>
                <a:off x="907" y="2154"/>
                <a:ext cx="355" cy="219"/>
              </a:xfrm>
              <a:custGeom>
                <a:avLst/>
                <a:gdLst>
                  <a:gd name="T0" fmla="*/ 133 w 355"/>
                  <a:gd name="T1" fmla="*/ 8 h 219"/>
                  <a:gd name="T2" fmla="*/ 119 w 355"/>
                  <a:gd name="T3" fmla="*/ 19 h 219"/>
                  <a:gd name="T4" fmla="*/ 92 w 355"/>
                  <a:gd name="T5" fmla="*/ 30 h 219"/>
                  <a:gd name="T6" fmla="*/ 103 w 355"/>
                  <a:gd name="T7" fmla="*/ 68 h 219"/>
                  <a:gd name="T8" fmla="*/ 69 w 355"/>
                  <a:gd name="T9" fmla="*/ 83 h 219"/>
                  <a:gd name="T10" fmla="*/ 42 w 355"/>
                  <a:gd name="T11" fmla="*/ 113 h 219"/>
                  <a:gd name="T12" fmla="*/ 19 w 355"/>
                  <a:gd name="T13" fmla="*/ 135 h 219"/>
                  <a:gd name="T14" fmla="*/ 8 w 355"/>
                  <a:gd name="T15" fmla="*/ 155 h 219"/>
                  <a:gd name="T16" fmla="*/ 31 w 355"/>
                  <a:gd name="T17" fmla="*/ 169 h 219"/>
                  <a:gd name="T18" fmla="*/ 65 w 355"/>
                  <a:gd name="T19" fmla="*/ 166 h 219"/>
                  <a:gd name="T20" fmla="*/ 76 w 355"/>
                  <a:gd name="T21" fmla="*/ 139 h 219"/>
                  <a:gd name="T22" fmla="*/ 88 w 355"/>
                  <a:gd name="T23" fmla="*/ 132 h 219"/>
                  <a:gd name="T24" fmla="*/ 110 w 355"/>
                  <a:gd name="T25" fmla="*/ 120 h 219"/>
                  <a:gd name="T26" fmla="*/ 119 w 355"/>
                  <a:gd name="T27" fmla="*/ 128 h 219"/>
                  <a:gd name="T28" fmla="*/ 141 w 355"/>
                  <a:gd name="T29" fmla="*/ 143 h 219"/>
                  <a:gd name="T30" fmla="*/ 114 w 355"/>
                  <a:gd name="T31" fmla="*/ 135 h 219"/>
                  <a:gd name="T32" fmla="*/ 107 w 355"/>
                  <a:gd name="T33" fmla="*/ 155 h 219"/>
                  <a:gd name="T34" fmla="*/ 76 w 355"/>
                  <a:gd name="T35" fmla="*/ 180 h 219"/>
                  <a:gd name="T36" fmla="*/ 69 w 355"/>
                  <a:gd name="T37" fmla="*/ 207 h 219"/>
                  <a:gd name="T38" fmla="*/ 107 w 355"/>
                  <a:gd name="T39" fmla="*/ 218 h 219"/>
                  <a:gd name="T40" fmla="*/ 114 w 355"/>
                  <a:gd name="T41" fmla="*/ 180 h 219"/>
                  <a:gd name="T42" fmla="*/ 149 w 355"/>
                  <a:gd name="T43" fmla="*/ 188 h 219"/>
                  <a:gd name="T44" fmla="*/ 156 w 355"/>
                  <a:gd name="T45" fmla="*/ 151 h 219"/>
                  <a:gd name="T46" fmla="*/ 168 w 355"/>
                  <a:gd name="T47" fmla="*/ 184 h 219"/>
                  <a:gd name="T48" fmla="*/ 187 w 355"/>
                  <a:gd name="T49" fmla="*/ 204 h 219"/>
                  <a:gd name="T50" fmla="*/ 228 w 355"/>
                  <a:gd name="T51" fmla="*/ 218 h 219"/>
                  <a:gd name="T52" fmla="*/ 263 w 355"/>
                  <a:gd name="T53" fmla="*/ 196 h 219"/>
                  <a:gd name="T54" fmla="*/ 266 w 355"/>
                  <a:gd name="T55" fmla="*/ 158 h 219"/>
                  <a:gd name="T56" fmla="*/ 309 w 355"/>
                  <a:gd name="T57" fmla="*/ 166 h 219"/>
                  <a:gd name="T58" fmla="*/ 354 w 355"/>
                  <a:gd name="T59" fmla="*/ 173 h 219"/>
                  <a:gd name="T60" fmla="*/ 331 w 355"/>
                  <a:gd name="T61" fmla="*/ 117 h 219"/>
                  <a:gd name="T62" fmla="*/ 309 w 355"/>
                  <a:gd name="T63" fmla="*/ 95 h 219"/>
                  <a:gd name="T64" fmla="*/ 286 w 355"/>
                  <a:gd name="T65" fmla="*/ 60 h 219"/>
                  <a:gd name="T66" fmla="*/ 263 w 355"/>
                  <a:gd name="T67" fmla="*/ 23 h 219"/>
                  <a:gd name="T68" fmla="*/ 217 w 355"/>
                  <a:gd name="T69" fmla="*/ 0 h 219"/>
                  <a:gd name="T70" fmla="*/ 198 w 355"/>
                  <a:gd name="T71" fmla="*/ 60 h 219"/>
                  <a:gd name="T72" fmla="*/ 191 w 355"/>
                  <a:gd name="T73" fmla="*/ 79 h 219"/>
                  <a:gd name="T74" fmla="*/ 214 w 355"/>
                  <a:gd name="T75" fmla="*/ 91 h 219"/>
                  <a:gd name="T76" fmla="*/ 214 w 355"/>
                  <a:gd name="T77" fmla="*/ 53 h 219"/>
                  <a:gd name="T78" fmla="*/ 252 w 355"/>
                  <a:gd name="T79" fmla="*/ 71 h 219"/>
                  <a:gd name="T80" fmla="*/ 232 w 355"/>
                  <a:gd name="T81" fmla="*/ 98 h 219"/>
                  <a:gd name="T82" fmla="*/ 225 w 355"/>
                  <a:gd name="T83" fmla="*/ 102 h 219"/>
                  <a:gd name="T84" fmla="*/ 217 w 355"/>
                  <a:gd name="T85" fmla="*/ 120 h 219"/>
                  <a:gd name="T86" fmla="*/ 221 w 355"/>
                  <a:gd name="T87" fmla="*/ 143 h 219"/>
                  <a:gd name="T88" fmla="*/ 263 w 355"/>
                  <a:gd name="T89" fmla="*/ 143 h 219"/>
                  <a:gd name="T90" fmla="*/ 228 w 355"/>
                  <a:gd name="T91" fmla="*/ 151 h 219"/>
                  <a:gd name="T92" fmla="*/ 214 w 355"/>
                  <a:gd name="T93" fmla="*/ 151 h 219"/>
                  <a:gd name="T94" fmla="*/ 205 w 355"/>
                  <a:gd name="T95" fmla="*/ 120 h 219"/>
                  <a:gd name="T96" fmla="*/ 198 w 355"/>
                  <a:gd name="T97" fmla="*/ 91 h 219"/>
                  <a:gd name="T98" fmla="*/ 168 w 355"/>
                  <a:gd name="T99" fmla="*/ 71 h 219"/>
                  <a:gd name="T100" fmla="*/ 175 w 355"/>
                  <a:gd name="T101" fmla="*/ 49 h 219"/>
                  <a:gd name="T102" fmla="*/ 149 w 355"/>
                  <a:gd name="T103" fmla="*/ 49 h 219"/>
                  <a:gd name="T104" fmla="*/ 187 w 355"/>
                  <a:gd name="T105" fmla="*/ 49 h 2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5"/>
                  <a:gd name="T160" fmla="*/ 0 h 219"/>
                  <a:gd name="T161" fmla="*/ 355 w 355"/>
                  <a:gd name="T162" fmla="*/ 219 h 2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5" h="219">
                    <a:moveTo>
                      <a:pt x="156" y="8"/>
                    </a:moveTo>
                    <a:lnTo>
                      <a:pt x="153" y="4"/>
                    </a:lnTo>
                    <a:lnTo>
                      <a:pt x="145" y="0"/>
                    </a:lnTo>
                    <a:lnTo>
                      <a:pt x="141" y="0"/>
                    </a:lnTo>
                    <a:lnTo>
                      <a:pt x="141" y="4"/>
                    </a:lnTo>
                    <a:lnTo>
                      <a:pt x="133" y="8"/>
                    </a:lnTo>
                    <a:lnTo>
                      <a:pt x="133" y="11"/>
                    </a:lnTo>
                    <a:lnTo>
                      <a:pt x="133" y="15"/>
                    </a:lnTo>
                    <a:lnTo>
                      <a:pt x="130" y="19"/>
                    </a:lnTo>
                    <a:lnTo>
                      <a:pt x="126" y="19"/>
                    </a:lnTo>
                    <a:lnTo>
                      <a:pt x="122" y="23"/>
                    </a:lnTo>
                    <a:lnTo>
                      <a:pt x="119" y="19"/>
                    </a:lnTo>
                    <a:lnTo>
                      <a:pt x="114" y="19"/>
                    </a:lnTo>
                    <a:lnTo>
                      <a:pt x="110" y="23"/>
                    </a:lnTo>
                    <a:lnTo>
                      <a:pt x="103" y="23"/>
                    </a:lnTo>
                    <a:lnTo>
                      <a:pt x="99" y="23"/>
                    </a:lnTo>
                    <a:lnTo>
                      <a:pt x="99" y="26"/>
                    </a:lnTo>
                    <a:lnTo>
                      <a:pt x="92" y="30"/>
                    </a:lnTo>
                    <a:lnTo>
                      <a:pt x="88" y="34"/>
                    </a:lnTo>
                    <a:lnTo>
                      <a:pt x="88" y="38"/>
                    </a:lnTo>
                    <a:lnTo>
                      <a:pt x="92" y="46"/>
                    </a:lnTo>
                    <a:lnTo>
                      <a:pt x="96" y="49"/>
                    </a:lnTo>
                    <a:lnTo>
                      <a:pt x="103" y="60"/>
                    </a:lnTo>
                    <a:lnTo>
                      <a:pt x="103" y="68"/>
                    </a:lnTo>
                    <a:lnTo>
                      <a:pt x="96" y="71"/>
                    </a:lnTo>
                    <a:lnTo>
                      <a:pt x="103" y="75"/>
                    </a:lnTo>
                    <a:lnTo>
                      <a:pt x="92" y="79"/>
                    </a:lnTo>
                    <a:lnTo>
                      <a:pt x="80" y="71"/>
                    </a:lnTo>
                    <a:lnTo>
                      <a:pt x="76" y="79"/>
                    </a:lnTo>
                    <a:lnTo>
                      <a:pt x="69" y="83"/>
                    </a:lnTo>
                    <a:lnTo>
                      <a:pt x="65" y="87"/>
                    </a:lnTo>
                    <a:lnTo>
                      <a:pt x="69" y="95"/>
                    </a:lnTo>
                    <a:lnTo>
                      <a:pt x="61" y="98"/>
                    </a:lnTo>
                    <a:lnTo>
                      <a:pt x="58" y="98"/>
                    </a:lnTo>
                    <a:lnTo>
                      <a:pt x="50" y="106"/>
                    </a:lnTo>
                    <a:lnTo>
                      <a:pt x="42" y="113"/>
                    </a:lnTo>
                    <a:lnTo>
                      <a:pt x="42" y="117"/>
                    </a:lnTo>
                    <a:lnTo>
                      <a:pt x="42" y="124"/>
                    </a:lnTo>
                    <a:lnTo>
                      <a:pt x="38" y="128"/>
                    </a:lnTo>
                    <a:lnTo>
                      <a:pt x="35" y="132"/>
                    </a:lnTo>
                    <a:lnTo>
                      <a:pt x="27" y="128"/>
                    </a:lnTo>
                    <a:lnTo>
                      <a:pt x="19" y="135"/>
                    </a:lnTo>
                    <a:lnTo>
                      <a:pt x="11" y="135"/>
                    </a:lnTo>
                    <a:lnTo>
                      <a:pt x="8" y="139"/>
                    </a:lnTo>
                    <a:lnTo>
                      <a:pt x="4" y="143"/>
                    </a:lnTo>
                    <a:lnTo>
                      <a:pt x="0" y="151"/>
                    </a:lnTo>
                    <a:lnTo>
                      <a:pt x="4" y="151"/>
                    </a:lnTo>
                    <a:lnTo>
                      <a:pt x="8" y="155"/>
                    </a:lnTo>
                    <a:lnTo>
                      <a:pt x="8" y="158"/>
                    </a:lnTo>
                    <a:lnTo>
                      <a:pt x="11" y="162"/>
                    </a:lnTo>
                    <a:lnTo>
                      <a:pt x="15" y="169"/>
                    </a:lnTo>
                    <a:lnTo>
                      <a:pt x="19" y="177"/>
                    </a:lnTo>
                    <a:lnTo>
                      <a:pt x="27" y="177"/>
                    </a:lnTo>
                    <a:lnTo>
                      <a:pt x="31" y="169"/>
                    </a:lnTo>
                    <a:lnTo>
                      <a:pt x="38" y="169"/>
                    </a:lnTo>
                    <a:lnTo>
                      <a:pt x="42" y="173"/>
                    </a:lnTo>
                    <a:lnTo>
                      <a:pt x="46" y="177"/>
                    </a:lnTo>
                    <a:lnTo>
                      <a:pt x="54" y="173"/>
                    </a:lnTo>
                    <a:lnTo>
                      <a:pt x="58" y="166"/>
                    </a:lnTo>
                    <a:lnTo>
                      <a:pt x="65" y="166"/>
                    </a:lnTo>
                    <a:lnTo>
                      <a:pt x="72" y="166"/>
                    </a:lnTo>
                    <a:lnTo>
                      <a:pt x="80" y="162"/>
                    </a:lnTo>
                    <a:lnTo>
                      <a:pt x="84" y="158"/>
                    </a:lnTo>
                    <a:lnTo>
                      <a:pt x="96" y="151"/>
                    </a:lnTo>
                    <a:lnTo>
                      <a:pt x="88" y="143"/>
                    </a:lnTo>
                    <a:lnTo>
                      <a:pt x="76" y="139"/>
                    </a:lnTo>
                    <a:lnTo>
                      <a:pt x="76" y="135"/>
                    </a:lnTo>
                    <a:lnTo>
                      <a:pt x="69" y="132"/>
                    </a:lnTo>
                    <a:lnTo>
                      <a:pt x="72" y="128"/>
                    </a:lnTo>
                    <a:lnTo>
                      <a:pt x="76" y="132"/>
                    </a:lnTo>
                    <a:lnTo>
                      <a:pt x="84" y="135"/>
                    </a:lnTo>
                    <a:lnTo>
                      <a:pt x="88" y="132"/>
                    </a:lnTo>
                    <a:lnTo>
                      <a:pt x="92" y="132"/>
                    </a:lnTo>
                    <a:lnTo>
                      <a:pt x="96" y="128"/>
                    </a:lnTo>
                    <a:lnTo>
                      <a:pt x="96" y="124"/>
                    </a:lnTo>
                    <a:lnTo>
                      <a:pt x="99" y="124"/>
                    </a:lnTo>
                    <a:lnTo>
                      <a:pt x="103" y="124"/>
                    </a:lnTo>
                    <a:lnTo>
                      <a:pt x="110" y="120"/>
                    </a:lnTo>
                    <a:lnTo>
                      <a:pt x="114" y="120"/>
                    </a:lnTo>
                    <a:lnTo>
                      <a:pt x="114" y="124"/>
                    </a:lnTo>
                    <a:lnTo>
                      <a:pt x="119" y="120"/>
                    </a:lnTo>
                    <a:lnTo>
                      <a:pt x="122" y="120"/>
                    </a:lnTo>
                    <a:lnTo>
                      <a:pt x="122" y="124"/>
                    </a:lnTo>
                    <a:lnTo>
                      <a:pt x="119" y="128"/>
                    </a:lnTo>
                    <a:lnTo>
                      <a:pt x="122" y="128"/>
                    </a:lnTo>
                    <a:lnTo>
                      <a:pt x="126" y="132"/>
                    </a:lnTo>
                    <a:lnTo>
                      <a:pt x="133" y="132"/>
                    </a:lnTo>
                    <a:lnTo>
                      <a:pt x="141" y="132"/>
                    </a:lnTo>
                    <a:lnTo>
                      <a:pt x="149" y="139"/>
                    </a:lnTo>
                    <a:lnTo>
                      <a:pt x="141" y="143"/>
                    </a:lnTo>
                    <a:lnTo>
                      <a:pt x="130" y="143"/>
                    </a:lnTo>
                    <a:lnTo>
                      <a:pt x="130" y="139"/>
                    </a:lnTo>
                    <a:lnTo>
                      <a:pt x="126" y="135"/>
                    </a:lnTo>
                    <a:lnTo>
                      <a:pt x="122" y="135"/>
                    </a:lnTo>
                    <a:lnTo>
                      <a:pt x="119" y="135"/>
                    </a:lnTo>
                    <a:lnTo>
                      <a:pt x="114" y="135"/>
                    </a:lnTo>
                    <a:lnTo>
                      <a:pt x="107" y="135"/>
                    </a:lnTo>
                    <a:lnTo>
                      <a:pt x="107" y="139"/>
                    </a:lnTo>
                    <a:lnTo>
                      <a:pt x="103" y="139"/>
                    </a:lnTo>
                    <a:lnTo>
                      <a:pt x="103" y="143"/>
                    </a:lnTo>
                    <a:lnTo>
                      <a:pt x="103" y="151"/>
                    </a:lnTo>
                    <a:lnTo>
                      <a:pt x="107" y="155"/>
                    </a:lnTo>
                    <a:lnTo>
                      <a:pt x="107" y="162"/>
                    </a:lnTo>
                    <a:lnTo>
                      <a:pt x="99" y="166"/>
                    </a:lnTo>
                    <a:lnTo>
                      <a:pt x="92" y="166"/>
                    </a:lnTo>
                    <a:lnTo>
                      <a:pt x="88" y="169"/>
                    </a:lnTo>
                    <a:lnTo>
                      <a:pt x="84" y="173"/>
                    </a:lnTo>
                    <a:lnTo>
                      <a:pt x="76" y="180"/>
                    </a:lnTo>
                    <a:lnTo>
                      <a:pt x="69" y="180"/>
                    </a:lnTo>
                    <a:lnTo>
                      <a:pt x="65" y="184"/>
                    </a:lnTo>
                    <a:lnTo>
                      <a:pt x="65" y="192"/>
                    </a:lnTo>
                    <a:lnTo>
                      <a:pt x="72" y="200"/>
                    </a:lnTo>
                    <a:lnTo>
                      <a:pt x="69" y="204"/>
                    </a:lnTo>
                    <a:lnTo>
                      <a:pt x="69" y="207"/>
                    </a:lnTo>
                    <a:lnTo>
                      <a:pt x="76" y="211"/>
                    </a:lnTo>
                    <a:lnTo>
                      <a:pt x="80" y="215"/>
                    </a:lnTo>
                    <a:lnTo>
                      <a:pt x="88" y="218"/>
                    </a:lnTo>
                    <a:lnTo>
                      <a:pt x="96" y="215"/>
                    </a:lnTo>
                    <a:lnTo>
                      <a:pt x="103" y="215"/>
                    </a:lnTo>
                    <a:lnTo>
                      <a:pt x="107" y="218"/>
                    </a:lnTo>
                    <a:lnTo>
                      <a:pt x="119" y="215"/>
                    </a:lnTo>
                    <a:lnTo>
                      <a:pt x="122" y="207"/>
                    </a:lnTo>
                    <a:lnTo>
                      <a:pt x="119" y="200"/>
                    </a:lnTo>
                    <a:lnTo>
                      <a:pt x="110" y="192"/>
                    </a:lnTo>
                    <a:lnTo>
                      <a:pt x="110" y="184"/>
                    </a:lnTo>
                    <a:lnTo>
                      <a:pt x="114" y="180"/>
                    </a:lnTo>
                    <a:lnTo>
                      <a:pt x="122" y="180"/>
                    </a:lnTo>
                    <a:lnTo>
                      <a:pt x="122" y="188"/>
                    </a:lnTo>
                    <a:lnTo>
                      <a:pt x="130" y="196"/>
                    </a:lnTo>
                    <a:lnTo>
                      <a:pt x="137" y="192"/>
                    </a:lnTo>
                    <a:lnTo>
                      <a:pt x="141" y="196"/>
                    </a:lnTo>
                    <a:lnTo>
                      <a:pt x="149" y="188"/>
                    </a:lnTo>
                    <a:lnTo>
                      <a:pt x="145" y="180"/>
                    </a:lnTo>
                    <a:lnTo>
                      <a:pt x="145" y="173"/>
                    </a:lnTo>
                    <a:lnTo>
                      <a:pt x="149" y="173"/>
                    </a:lnTo>
                    <a:lnTo>
                      <a:pt x="156" y="169"/>
                    </a:lnTo>
                    <a:lnTo>
                      <a:pt x="160" y="158"/>
                    </a:lnTo>
                    <a:lnTo>
                      <a:pt x="156" y="151"/>
                    </a:lnTo>
                    <a:lnTo>
                      <a:pt x="164" y="147"/>
                    </a:lnTo>
                    <a:lnTo>
                      <a:pt x="168" y="151"/>
                    </a:lnTo>
                    <a:lnTo>
                      <a:pt x="164" y="155"/>
                    </a:lnTo>
                    <a:lnTo>
                      <a:pt x="168" y="166"/>
                    </a:lnTo>
                    <a:lnTo>
                      <a:pt x="164" y="177"/>
                    </a:lnTo>
                    <a:lnTo>
                      <a:pt x="168" y="184"/>
                    </a:lnTo>
                    <a:lnTo>
                      <a:pt x="171" y="180"/>
                    </a:lnTo>
                    <a:lnTo>
                      <a:pt x="175" y="184"/>
                    </a:lnTo>
                    <a:lnTo>
                      <a:pt x="179" y="188"/>
                    </a:lnTo>
                    <a:lnTo>
                      <a:pt x="183" y="188"/>
                    </a:lnTo>
                    <a:lnTo>
                      <a:pt x="183" y="196"/>
                    </a:lnTo>
                    <a:lnTo>
                      <a:pt x="187" y="204"/>
                    </a:lnTo>
                    <a:lnTo>
                      <a:pt x="198" y="204"/>
                    </a:lnTo>
                    <a:lnTo>
                      <a:pt x="202" y="207"/>
                    </a:lnTo>
                    <a:lnTo>
                      <a:pt x="209" y="218"/>
                    </a:lnTo>
                    <a:lnTo>
                      <a:pt x="214" y="215"/>
                    </a:lnTo>
                    <a:lnTo>
                      <a:pt x="221" y="215"/>
                    </a:lnTo>
                    <a:lnTo>
                      <a:pt x="228" y="218"/>
                    </a:lnTo>
                    <a:lnTo>
                      <a:pt x="236" y="211"/>
                    </a:lnTo>
                    <a:lnTo>
                      <a:pt x="240" y="204"/>
                    </a:lnTo>
                    <a:lnTo>
                      <a:pt x="240" y="200"/>
                    </a:lnTo>
                    <a:lnTo>
                      <a:pt x="248" y="200"/>
                    </a:lnTo>
                    <a:lnTo>
                      <a:pt x="255" y="196"/>
                    </a:lnTo>
                    <a:lnTo>
                      <a:pt x="263" y="196"/>
                    </a:lnTo>
                    <a:lnTo>
                      <a:pt x="266" y="196"/>
                    </a:lnTo>
                    <a:lnTo>
                      <a:pt x="270" y="184"/>
                    </a:lnTo>
                    <a:lnTo>
                      <a:pt x="274" y="177"/>
                    </a:lnTo>
                    <a:lnTo>
                      <a:pt x="270" y="169"/>
                    </a:lnTo>
                    <a:lnTo>
                      <a:pt x="266" y="169"/>
                    </a:lnTo>
                    <a:lnTo>
                      <a:pt x="266" y="158"/>
                    </a:lnTo>
                    <a:lnTo>
                      <a:pt x="259" y="158"/>
                    </a:lnTo>
                    <a:lnTo>
                      <a:pt x="270" y="158"/>
                    </a:lnTo>
                    <a:lnTo>
                      <a:pt x="278" y="162"/>
                    </a:lnTo>
                    <a:lnTo>
                      <a:pt x="289" y="158"/>
                    </a:lnTo>
                    <a:lnTo>
                      <a:pt x="297" y="162"/>
                    </a:lnTo>
                    <a:lnTo>
                      <a:pt x="309" y="166"/>
                    </a:lnTo>
                    <a:lnTo>
                      <a:pt x="313" y="180"/>
                    </a:lnTo>
                    <a:lnTo>
                      <a:pt x="320" y="180"/>
                    </a:lnTo>
                    <a:lnTo>
                      <a:pt x="327" y="184"/>
                    </a:lnTo>
                    <a:lnTo>
                      <a:pt x="339" y="184"/>
                    </a:lnTo>
                    <a:lnTo>
                      <a:pt x="347" y="180"/>
                    </a:lnTo>
                    <a:lnTo>
                      <a:pt x="354" y="173"/>
                    </a:lnTo>
                    <a:lnTo>
                      <a:pt x="350" y="158"/>
                    </a:lnTo>
                    <a:lnTo>
                      <a:pt x="339" y="155"/>
                    </a:lnTo>
                    <a:lnTo>
                      <a:pt x="343" y="147"/>
                    </a:lnTo>
                    <a:lnTo>
                      <a:pt x="339" y="135"/>
                    </a:lnTo>
                    <a:lnTo>
                      <a:pt x="339" y="128"/>
                    </a:lnTo>
                    <a:lnTo>
                      <a:pt x="331" y="117"/>
                    </a:lnTo>
                    <a:lnTo>
                      <a:pt x="320" y="117"/>
                    </a:lnTo>
                    <a:lnTo>
                      <a:pt x="309" y="124"/>
                    </a:lnTo>
                    <a:lnTo>
                      <a:pt x="293" y="120"/>
                    </a:lnTo>
                    <a:lnTo>
                      <a:pt x="300" y="113"/>
                    </a:lnTo>
                    <a:lnTo>
                      <a:pt x="313" y="106"/>
                    </a:lnTo>
                    <a:lnTo>
                      <a:pt x="309" y="95"/>
                    </a:lnTo>
                    <a:lnTo>
                      <a:pt x="297" y="91"/>
                    </a:lnTo>
                    <a:lnTo>
                      <a:pt x="289" y="91"/>
                    </a:lnTo>
                    <a:lnTo>
                      <a:pt x="289" y="83"/>
                    </a:lnTo>
                    <a:lnTo>
                      <a:pt x="297" y="75"/>
                    </a:lnTo>
                    <a:lnTo>
                      <a:pt x="293" y="64"/>
                    </a:lnTo>
                    <a:lnTo>
                      <a:pt x="286" y="60"/>
                    </a:lnTo>
                    <a:lnTo>
                      <a:pt x="282" y="60"/>
                    </a:lnTo>
                    <a:lnTo>
                      <a:pt x="278" y="49"/>
                    </a:lnTo>
                    <a:lnTo>
                      <a:pt x="282" y="42"/>
                    </a:lnTo>
                    <a:lnTo>
                      <a:pt x="274" y="30"/>
                    </a:lnTo>
                    <a:lnTo>
                      <a:pt x="270" y="23"/>
                    </a:lnTo>
                    <a:lnTo>
                      <a:pt x="263" y="23"/>
                    </a:lnTo>
                    <a:lnTo>
                      <a:pt x="255" y="23"/>
                    </a:lnTo>
                    <a:lnTo>
                      <a:pt x="248" y="11"/>
                    </a:lnTo>
                    <a:lnTo>
                      <a:pt x="236" y="4"/>
                    </a:lnTo>
                    <a:lnTo>
                      <a:pt x="228" y="8"/>
                    </a:lnTo>
                    <a:lnTo>
                      <a:pt x="221" y="4"/>
                    </a:lnTo>
                    <a:lnTo>
                      <a:pt x="217" y="0"/>
                    </a:lnTo>
                    <a:lnTo>
                      <a:pt x="205" y="0"/>
                    </a:lnTo>
                    <a:lnTo>
                      <a:pt x="198" y="0"/>
                    </a:lnTo>
                    <a:lnTo>
                      <a:pt x="191" y="11"/>
                    </a:lnTo>
                    <a:lnTo>
                      <a:pt x="187" y="49"/>
                    </a:lnTo>
                    <a:lnTo>
                      <a:pt x="194" y="53"/>
                    </a:lnTo>
                    <a:lnTo>
                      <a:pt x="198" y="60"/>
                    </a:lnTo>
                    <a:lnTo>
                      <a:pt x="198" y="68"/>
                    </a:lnTo>
                    <a:lnTo>
                      <a:pt x="194" y="68"/>
                    </a:lnTo>
                    <a:lnTo>
                      <a:pt x="183" y="68"/>
                    </a:lnTo>
                    <a:lnTo>
                      <a:pt x="179" y="75"/>
                    </a:lnTo>
                    <a:lnTo>
                      <a:pt x="187" y="75"/>
                    </a:lnTo>
                    <a:lnTo>
                      <a:pt x="191" y="79"/>
                    </a:lnTo>
                    <a:lnTo>
                      <a:pt x="198" y="75"/>
                    </a:lnTo>
                    <a:lnTo>
                      <a:pt x="202" y="83"/>
                    </a:lnTo>
                    <a:lnTo>
                      <a:pt x="205" y="91"/>
                    </a:lnTo>
                    <a:lnTo>
                      <a:pt x="214" y="95"/>
                    </a:lnTo>
                    <a:lnTo>
                      <a:pt x="214" y="87"/>
                    </a:lnTo>
                    <a:lnTo>
                      <a:pt x="214" y="91"/>
                    </a:lnTo>
                    <a:lnTo>
                      <a:pt x="225" y="87"/>
                    </a:lnTo>
                    <a:lnTo>
                      <a:pt x="221" y="79"/>
                    </a:lnTo>
                    <a:lnTo>
                      <a:pt x="217" y="75"/>
                    </a:lnTo>
                    <a:lnTo>
                      <a:pt x="209" y="71"/>
                    </a:lnTo>
                    <a:lnTo>
                      <a:pt x="205" y="64"/>
                    </a:lnTo>
                    <a:lnTo>
                      <a:pt x="214" y="53"/>
                    </a:lnTo>
                    <a:lnTo>
                      <a:pt x="217" y="68"/>
                    </a:lnTo>
                    <a:lnTo>
                      <a:pt x="225" y="71"/>
                    </a:lnTo>
                    <a:lnTo>
                      <a:pt x="225" y="64"/>
                    </a:lnTo>
                    <a:lnTo>
                      <a:pt x="236" y="57"/>
                    </a:lnTo>
                    <a:lnTo>
                      <a:pt x="240" y="71"/>
                    </a:lnTo>
                    <a:lnTo>
                      <a:pt x="252" y="71"/>
                    </a:lnTo>
                    <a:lnTo>
                      <a:pt x="236" y="79"/>
                    </a:lnTo>
                    <a:lnTo>
                      <a:pt x="266" y="87"/>
                    </a:lnTo>
                    <a:lnTo>
                      <a:pt x="248" y="87"/>
                    </a:lnTo>
                    <a:lnTo>
                      <a:pt x="232" y="91"/>
                    </a:lnTo>
                    <a:lnTo>
                      <a:pt x="228" y="95"/>
                    </a:lnTo>
                    <a:lnTo>
                      <a:pt x="232" y="98"/>
                    </a:lnTo>
                    <a:lnTo>
                      <a:pt x="225" y="95"/>
                    </a:lnTo>
                    <a:lnTo>
                      <a:pt x="217" y="98"/>
                    </a:lnTo>
                    <a:lnTo>
                      <a:pt x="214" y="98"/>
                    </a:lnTo>
                    <a:lnTo>
                      <a:pt x="214" y="102"/>
                    </a:lnTo>
                    <a:lnTo>
                      <a:pt x="221" y="102"/>
                    </a:lnTo>
                    <a:lnTo>
                      <a:pt x="225" y="102"/>
                    </a:lnTo>
                    <a:lnTo>
                      <a:pt x="217" y="106"/>
                    </a:lnTo>
                    <a:lnTo>
                      <a:pt x="221" y="109"/>
                    </a:lnTo>
                    <a:lnTo>
                      <a:pt x="225" y="106"/>
                    </a:lnTo>
                    <a:lnTo>
                      <a:pt x="228" y="109"/>
                    </a:lnTo>
                    <a:lnTo>
                      <a:pt x="221" y="124"/>
                    </a:lnTo>
                    <a:lnTo>
                      <a:pt x="217" y="120"/>
                    </a:lnTo>
                    <a:lnTo>
                      <a:pt x="209" y="120"/>
                    </a:lnTo>
                    <a:lnTo>
                      <a:pt x="209" y="128"/>
                    </a:lnTo>
                    <a:lnTo>
                      <a:pt x="214" y="132"/>
                    </a:lnTo>
                    <a:lnTo>
                      <a:pt x="221" y="139"/>
                    </a:lnTo>
                    <a:lnTo>
                      <a:pt x="217" y="143"/>
                    </a:lnTo>
                    <a:lnTo>
                      <a:pt x="221" y="143"/>
                    </a:lnTo>
                    <a:lnTo>
                      <a:pt x="228" y="143"/>
                    </a:lnTo>
                    <a:lnTo>
                      <a:pt x="232" y="139"/>
                    </a:lnTo>
                    <a:lnTo>
                      <a:pt x="236" y="139"/>
                    </a:lnTo>
                    <a:lnTo>
                      <a:pt x="248" y="139"/>
                    </a:lnTo>
                    <a:lnTo>
                      <a:pt x="259" y="139"/>
                    </a:lnTo>
                    <a:lnTo>
                      <a:pt x="263" y="143"/>
                    </a:lnTo>
                    <a:lnTo>
                      <a:pt x="259" y="147"/>
                    </a:lnTo>
                    <a:lnTo>
                      <a:pt x="248" y="147"/>
                    </a:lnTo>
                    <a:lnTo>
                      <a:pt x="252" y="155"/>
                    </a:lnTo>
                    <a:lnTo>
                      <a:pt x="236" y="147"/>
                    </a:lnTo>
                    <a:lnTo>
                      <a:pt x="232" y="151"/>
                    </a:lnTo>
                    <a:lnTo>
                      <a:pt x="228" y="151"/>
                    </a:lnTo>
                    <a:lnTo>
                      <a:pt x="228" y="155"/>
                    </a:lnTo>
                    <a:lnTo>
                      <a:pt x="225" y="158"/>
                    </a:lnTo>
                    <a:lnTo>
                      <a:pt x="221" y="158"/>
                    </a:lnTo>
                    <a:lnTo>
                      <a:pt x="221" y="155"/>
                    </a:lnTo>
                    <a:lnTo>
                      <a:pt x="217" y="151"/>
                    </a:lnTo>
                    <a:lnTo>
                      <a:pt x="214" y="151"/>
                    </a:lnTo>
                    <a:lnTo>
                      <a:pt x="209" y="151"/>
                    </a:lnTo>
                    <a:lnTo>
                      <a:pt x="205" y="143"/>
                    </a:lnTo>
                    <a:lnTo>
                      <a:pt x="209" y="135"/>
                    </a:lnTo>
                    <a:lnTo>
                      <a:pt x="205" y="132"/>
                    </a:lnTo>
                    <a:lnTo>
                      <a:pt x="205" y="128"/>
                    </a:lnTo>
                    <a:lnTo>
                      <a:pt x="205" y="120"/>
                    </a:lnTo>
                    <a:lnTo>
                      <a:pt x="198" y="117"/>
                    </a:lnTo>
                    <a:lnTo>
                      <a:pt x="205" y="106"/>
                    </a:lnTo>
                    <a:lnTo>
                      <a:pt x="194" y="109"/>
                    </a:lnTo>
                    <a:lnTo>
                      <a:pt x="198" y="106"/>
                    </a:lnTo>
                    <a:lnTo>
                      <a:pt x="198" y="98"/>
                    </a:lnTo>
                    <a:lnTo>
                      <a:pt x="198" y="91"/>
                    </a:lnTo>
                    <a:lnTo>
                      <a:pt x="194" y="91"/>
                    </a:lnTo>
                    <a:lnTo>
                      <a:pt x="183" y="91"/>
                    </a:lnTo>
                    <a:lnTo>
                      <a:pt x="175" y="91"/>
                    </a:lnTo>
                    <a:lnTo>
                      <a:pt x="175" y="83"/>
                    </a:lnTo>
                    <a:lnTo>
                      <a:pt x="175" y="75"/>
                    </a:lnTo>
                    <a:lnTo>
                      <a:pt x="168" y="71"/>
                    </a:lnTo>
                    <a:lnTo>
                      <a:pt x="168" y="83"/>
                    </a:lnTo>
                    <a:lnTo>
                      <a:pt x="160" y="71"/>
                    </a:lnTo>
                    <a:lnTo>
                      <a:pt x="164" y="68"/>
                    </a:lnTo>
                    <a:lnTo>
                      <a:pt x="171" y="64"/>
                    </a:lnTo>
                    <a:lnTo>
                      <a:pt x="175" y="57"/>
                    </a:lnTo>
                    <a:lnTo>
                      <a:pt x="175" y="49"/>
                    </a:lnTo>
                    <a:lnTo>
                      <a:pt x="168" y="49"/>
                    </a:lnTo>
                    <a:lnTo>
                      <a:pt x="160" y="49"/>
                    </a:lnTo>
                    <a:lnTo>
                      <a:pt x="156" y="53"/>
                    </a:lnTo>
                    <a:lnTo>
                      <a:pt x="149" y="57"/>
                    </a:lnTo>
                    <a:lnTo>
                      <a:pt x="145" y="53"/>
                    </a:lnTo>
                    <a:lnTo>
                      <a:pt x="149" y="49"/>
                    </a:lnTo>
                    <a:lnTo>
                      <a:pt x="149" y="46"/>
                    </a:lnTo>
                    <a:lnTo>
                      <a:pt x="156" y="42"/>
                    </a:lnTo>
                    <a:lnTo>
                      <a:pt x="160" y="38"/>
                    </a:lnTo>
                    <a:lnTo>
                      <a:pt x="168" y="42"/>
                    </a:lnTo>
                    <a:lnTo>
                      <a:pt x="171" y="46"/>
                    </a:lnTo>
                    <a:lnTo>
                      <a:pt x="187" y="49"/>
                    </a:lnTo>
                    <a:lnTo>
                      <a:pt x="191" y="11"/>
                    </a:lnTo>
                    <a:lnTo>
                      <a:pt x="187" y="0"/>
                    </a:lnTo>
                    <a:lnTo>
                      <a:pt x="171" y="0"/>
                    </a:lnTo>
                    <a:lnTo>
                      <a:pt x="168" y="4"/>
                    </a:lnTo>
                    <a:lnTo>
                      <a:pt x="156" y="8"/>
                    </a:lnTo>
                  </a:path>
                </a:pathLst>
              </a:custGeom>
              <a:solidFill>
                <a:srgbClr val="0083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67" name="Freeform 411"/>
              <p:cNvSpPr>
                <a:spLocks/>
              </p:cNvSpPr>
              <p:nvPr/>
            </p:nvSpPr>
            <p:spPr bwMode="auto">
              <a:xfrm>
                <a:off x="907" y="2158"/>
                <a:ext cx="355" cy="212"/>
              </a:xfrm>
              <a:custGeom>
                <a:avLst/>
                <a:gdLst>
                  <a:gd name="T0" fmla="*/ 119 w 355"/>
                  <a:gd name="T1" fmla="*/ 26 h 212"/>
                  <a:gd name="T2" fmla="*/ 110 w 355"/>
                  <a:gd name="T3" fmla="*/ 42 h 212"/>
                  <a:gd name="T4" fmla="*/ 96 w 355"/>
                  <a:gd name="T5" fmla="*/ 75 h 212"/>
                  <a:gd name="T6" fmla="*/ 61 w 355"/>
                  <a:gd name="T7" fmla="*/ 94 h 212"/>
                  <a:gd name="T8" fmla="*/ 42 w 355"/>
                  <a:gd name="T9" fmla="*/ 116 h 212"/>
                  <a:gd name="T10" fmla="*/ 8 w 355"/>
                  <a:gd name="T11" fmla="*/ 136 h 212"/>
                  <a:gd name="T12" fmla="*/ 15 w 355"/>
                  <a:gd name="T13" fmla="*/ 158 h 212"/>
                  <a:gd name="T14" fmla="*/ 42 w 355"/>
                  <a:gd name="T15" fmla="*/ 165 h 212"/>
                  <a:gd name="T16" fmla="*/ 80 w 355"/>
                  <a:gd name="T17" fmla="*/ 154 h 212"/>
                  <a:gd name="T18" fmla="*/ 99 w 355"/>
                  <a:gd name="T19" fmla="*/ 136 h 212"/>
                  <a:gd name="T20" fmla="*/ 69 w 355"/>
                  <a:gd name="T21" fmla="*/ 128 h 212"/>
                  <a:gd name="T22" fmla="*/ 54 w 355"/>
                  <a:gd name="T23" fmla="*/ 132 h 212"/>
                  <a:gd name="T24" fmla="*/ 76 w 355"/>
                  <a:gd name="T25" fmla="*/ 120 h 212"/>
                  <a:gd name="T26" fmla="*/ 92 w 355"/>
                  <a:gd name="T27" fmla="*/ 116 h 212"/>
                  <a:gd name="T28" fmla="*/ 133 w 355"/>
                  <a:gd name="T29" fmla="*/ 94 h 212"/>
                  <a:gd name="T30" fmla="*/ 145 w 355"/>
                  <a:gd name="T31" fmla="*/ 113 h 212"/>
                  <a:gd name="T32" fmla="*/ 133 w 355"/>
                  <a:gd name="T33" fmla="*/ 124 h 212"/>
                  <a:gd name="T34" fmla="*/ 110 w 355"/>
                  <a:gd name="T35" fmla="*/ 136 h 212"/>
                  <a:gd name="T36" fmla="*/ 107 w 355"/>
                  <a:gd name="T37" fmla="*/ 158 h 212"/>
                  <a:gd name="T38" fmla="*/ 69 w 355"/>
                  <a:gd name="T39" fmla="*/ 173 h 212"/>
                  <a:gd name="T40" fmla="*/ 76 w 355"/>
                  <a:gd name="T41" fmla="*/ 203 h 212"/>
                  <a:gd name="T42" fmla="*/ 119 w 355"/>
                  <a:gd name="T43" fmla="*/ 207 h 212"/>
                  <a:gd name="T44" fmla="*/ 122 w 355"/>
                  <a:gd name="T45" fmla="*/ 173 h 212"/>
                  <a:gd name="T46" fmla="*/ 145 w 355"/>
                  <a:gd name="T47" fmla="*/ 173 h 212"/>
                  <a:gd name="T48" fmla="*/ 164 w 355"/>
                  <a:gd name="T49" fmla="*/ 140 h 212"/>
                  <a:gd name="T50" fmla="*/ 171 w 355"/>
                  <a:gd name="T51" fmla="*/ 173 h 212"/>
                  <a:gd name="T52" fmla="*/ 198 w 355"/>
                  <a:gd name="T53" fmla="*/ 196 h 212"/>
                  <a:gd name="T54" fmla="*/ 236 w 355"/>
                  <a:gd name="T55" fmla="*/ 203 h 212"/>
                  <a:gd name="T56" fmla="*/ 266 w 355"/>
                  <a:gd name="T57" fmla="*/ 189 h 212"/>
                  <a:gd name="T58" fmla="*/ 259 w 355"/>
                  <a:gd name="T59" fmla="*/ 151 h 212"/>
                  <a:gd name="T60" fmla="*/ 313 w 355"/>
                  <a:gd name="T61" fmla="*/ 173 h 212"/>
                  <a:gd name="T62" fmla="*/ 350 w 355"/>
                  <a:gd name="T63" fmla="*/ 154 h 212"/>
                  <a:gd name="T64" fmla="*/ 320 w 355"/>
                  <a:gd name="T65" fmla="*/ 109 h 212"/>
                  <a:gd name="T66" fmla="*/ 286 w 355"/>
                  <a:gd name="T67" fmla="*/ 105 h 212"/>
                  <a:gd name="T68" fmla="*/ 274 w 355"/>
                  <a:gd name="T69" fmla="*/ 94 h 212"/>
                  <a:gd name="T70" fmla="*/ 286 w 355"/>
                  <a:gd name="T71" fmla="*/ 71 h 212"/>
                  <a:gd name="T72" fmla="*/ 282 w 355"/>
                  <a:gd name="T73" fmla="*/ 38 h 212"/>
                  <a:gd name="T74" fmla="*/ 232 w 355"/>
                  <a:gd name="T75" fmla="*/ 7 h 212"/>
                  <a:gd name="T76" fmla="*/ 202 w 355"/>
                  <a:gd name="T77" fmla="*/ 19 h 212"/>
                  <a:gd name="T78" fmla="*/ 194 w 355"/>
                  <a:gd name="T79" fmla="*/ 42 h 212"/>
                  <a:gd name="T80" fmla="*/ 179 w 355"/>
                  <a:gd name="T81" fmla="*/ 67 h 212"/>
                  <a:gd name="T82" fmla="*/ 214 w 355"/>
                  <a:gd name="T83" fmla="*/ 83 h 212"/>
                  <a:gd name="T84" fmla="*/ 214 w 355"/>
                  <a:gd name="T85" fmla="*/ 45 h 212"/>
                  <a:gd name="T86" fmla="*/ 252 w 355"/>
                  <a:gd name="T87" fmla="*/ 67 h 212"/>
                  <a:gd name="T88" fmla="*/ 225 w 355"/>
                  <a:gd name="T89" fmla="*/ 94 h 212"/>
                  <a:gd name="T90" fmla="*/ 232 w 355"/>
                  <a:gd name="T91" fmla="*/ 132 h 212"/>
                  <a:gd name="T92" fmla="*/ 248 w 355"/>
                  <a:gd name="T93" fmla="*/ 143 h 212"/>
                  <a:gd name="T94" fmla="*/ 214 w 355"/>
                  <a:gd name="T95" fmla="*/ 154 h 212"/>
                  <a:gd name="T96" fmla="*/ 202 w 355"/>
                  <a:gd name="T97" fmla="*/ 124 h 212"/>
                  <a:gd name="T98" fmla="*/ 202 w 355"/>
                  <a:gd name="T99" fmla="*/ 91 h 212"/>
                  <a:gd name="T100" fmla="*/ 175 w 355"/>
                  <a:gd name="T101" fmla="*/ 71 h 212"/>
                  <a:gd name="T102" fmla="*/ 175 w 355"/>
                  <a:gd name="T103" fmla="*/ 53 h 212"/>
                  <a:gd name="T104" fmla="*/ 145 w 355"/>
                  <a:gd name="T105" fmla="*/ 49 h 212"/>
                  <a:gd name="T106" fmla="*/ 179 w 355"/>
                  <a:gd name="T107" fmla="*/ 34 h 212"/>
                  <a:gd name="T108" fmla="*/ 179 w 355"/>
                  <a:gd name="T109" fmla="*/ 4 h 212"/>
                  <a:gd name="T110" fmla="*/ 145 w 355"/>
                  <a:gd name="T111" fmla="*/ 7 h 2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5"/>
                  <a:gd name="T169" fmla="*/ 0 h 212"/>
                  <a:gd name="T170" fmla="*/ 355 w 355"/>
                  <a:gd name="T171" fmla="*/ 212 h 2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5" h="212">
                    <a:moveTo>
                      <a:pt x="137" y="19"/>
                    </a:moveTo>
                    <a:lnTo>
                      <a:pt x="133" y="19"/>
                    </a:lnTo>
                    <a:lnTo>
                      <a:pt x="126" y="19"/>
                    </a:lnTo>
                    <a:lnTo>
                      <a:pt x="122" y="19"/>
                    </a:lnTo>
                    <a:lnTo>
                      <a:pt x="122" y="22"/>
                    </a:lnTo>
                    <a:lnTo>
                      <a:pt x="119" y="26"/>
                    </a:lnTo>
                    <a:lnTo>
                      <a:pt x="114" y="26"/>
                    </a:lnTo>
                    <a:lnTo>
                      <a:pt x="110" y="30"/>
                    </a:lnTo>
                    <a:lnTo>
                      <a:pt x="114" y="34"/>
                    </a:lnTo>
                    <a:lnTo>
                      <a:pt x="119" y="34"/>
                    </a:lnTo>
                    <a:lnTo>
                      <a:pt x="114" y="42"/>
                    </a:lnTo>
                    <a:lnTo>
                      <a:pt x="110" y="42"/>
                    </a:lnTo>
                    <a:lnTo>
                      <a:pt x="107" y="45"/>
                    </a:lnTo>
                    <a:lnTo>
                      <a:pt x="103" y="49"/>
                    </a:lnTo>
                    <a:lnTo>
                      <a:pt x="103" y="56"/>
                    </a:lnTo>
                    <a:lnTo>
                      <a:pt x="103" y="64"/>
                    </a:lnTo>
                    <a:lnTo>
                      <a:pt x="103" y="71"/>
                    </a:lnTo>
                    <a:lnTo>
                      <a:pt x="96" y="75"/>
                    </a:lnTo>
                    <a:lnTo>
                      <a:pt x="80" y="67"/>
                    </a:lnTo>
                    <a:lnTo>
                      <a:pt x="76" y="75"/>
                    </a:lnTo>
                    <a:lnTo>
                      <a:pt x="69" y="75"/>
                    </a:lnTo>
                    <a:lnTo>
                      <a:pt x="69" y="79"/>
                    </a:lnTo>
                    <a:lnTo>
                      <a:pt x="69" y="87"/>
                    </a:lnTo>
                    <a:lnTo>
                      <a:pt x="61" y="94"/>
                    </a:lnTo>
                    <a:lnTo>
                      <a:pt x="58" y="94"/>
                    </a:lnTo>
                    <a:lnTo>
                      <a:pt x="50" y="98"/>
                    </a:lnTo>
                    <a:lnTo>
                      <a:pt x="50" y="102"/>
                    </a:lnTo>
                    <a:lnTo>
                      <a:pt x="42" y="105"/>
                    </a:lnTo>
                    <a:lnTo>
                      <a:pt x="42" y="113"/>
                    </a:lnTo>
                    <a:lnTo>
                      <a:pt x="42" y="116"/>
                    </a:lnTo>
                    <a:lnTo>
                      <a:pt x="38" y="120"/>
                    </a:lnTo>
                    <a:lnTo>
                      <a:pt x="38" y="124"/>
                    </a:lnTo>
                    <a:lnTo>
                      <a:pt x="27" y="124"/>
                    </a:lnTo>
                    <a:lnTo>
                      <a:pt x="19" y="128"/>
                    </a:lnTo>
                    <a:lnTo>
                      <a:pt x="11" y="132"/>
                    </a:lnTo>
                    <a:lnTo>
                      <a:pt x="8" y="136"/>
                    </a:lnTo>
                    <a:lnTo>
                      <a:pt x="4" y="136"/>
                    </a:lnTo>
                    <a:lnTo>
                      <a:pt x="0" y="143"/>
                    </a:lnTo>
                    <a:lnTo>
                      <a:pt x="4" y="147"/>
                    </a:lnTo>
                    <a:lnTo>
                      <a:pt x="8" y="151"/>
                    </a:lnTo>
                    <a:lnTo>
                      <a:pt x="8" y="154"/>
                    </a:lnTo>
                    <a:lnTo>
                      <a:pt x="15" y="158"/>
                    </a:lnTo>
                    <a:lnTo>
                      <a:pt x="15" y="165"/>
                    </a:lnTo>
                    <a:lnTo>
                      <a:pt x="19" y="173"/>
                    </a:lnTo>
                    <a:lnTo>
                      <a:pt x="27" y="169"/>
                    </a:lnTo>
                    <a:lnTo>
                      <a:pt x="35" y="162"/>
                    </a:lnTo>
                    <a:lnTo>
                      <a:pt x="38" y="162"/>
                    </a:lnTo>
                    <a:lnTo>
                      <a:pt x="42" y="165"/>
                    </a:lnTo>
                    <a:lnTo>
                      <a:pt x="46" y="169"/>
                    </a:lnTo>
                    <a:lnTo>
                      <a:pt x="54" y="165"/>
                    </a:lnTo>
                    <a:lnTo>
                      <a:pt x="58" y="158"/>
                    </a:lnTo>
                    <a:lnTo>
                      <a:pt x="65" y="158"/>
                    </a:lnTo>
                    <a:lnTo>
                      <a:pt x="72" y="158"/>
                    </a:lnTo>
                    <a:lnTo>
                      <a:pt x="80" y="154"/>
                    </a:lnTo>
                    <a:lnTo>
                      <a:pt x="84" y="151"/>
                    </a:lnTo>
                    <a:lnTo>
                      <a:pt x="96" y="143"/>
                    </a:lnTo>
                    <a:lnTo>
                      <a:pt x="99" y="143"/>
                    </a:lnTo>
                    <a:lnTo>
                      <a:pt x="103" y="143"/>
                    </a:lnTo>
                    <a:lnTo>
                      <a:pt x="99" y="140"/>
                    </a:lnTo>
                    <a:lnTo>
                      <a:pt x="99" y="136"/>
                    </a:lnTo>
                    <a:lnTo>
                      <a:pt x="96" y="136"/>
                    </a:lnTo>
                    <a:lnTo>
                      <a:pt x="88" y="136"/>
                    </a:lnTo>
                    <a:lnTo>
                      <a:pt x="80" y="132"/>
                    </a:lnTo>
                    <a:lnTo>
                      <a:pt x="76" y="132"/>
                    </a:lnTo>
                    <a:lnTo>
                      <a:pt x="72" y="128"/>
                    </a:lnTo>
                    <a:lnTo>
                      <a:pt x="69" y="128"/>
                    </a:lnTo>
                    <a:lnTo>
                      <a:pt x="65" y="128"/>
                    </a:lnTo>
                    <a:lnTo>
                      <a:pt x="61" y="132"/>
                    </a:lnTo>
                    <a:lnTo>
                      <a:pt x="58" y="132"/>
                    </a:lnTo>
                    <a:lnTo>
                      <a:pt x="58" y="136"/>
                    </a:lnTo>
                    <a:lnTo>
                      <a:pt x="50" y="136"/>
                    </a:lnTo>
                    <a:lnTo>
                      <a:pt x="54" y="132"/>
                    </a:lnTo>
                    <a:lnTo>
                      <a:pt x="54" y="128"/>
                    </a:lnTo>
                    <a:lnTo>
                      <a:pt x="58" y="124"/>
                    </a:lnTo>
                    <a:lnTo>
                      <a:pt x="61" y="124"/>
                    </a:lnTo>
                    <a:lnTo>
                      <a:pt x="69" y="120"/>
                    </a:lnTo>
                    <a:lnTo>
                      <a:pt x="72" y="120"/>
                    </a:lnTo>
                    <a:lnTo>
                      <a:pt x="76" y="120"/>
                    </a:lnTo>
                    <a:lnTo>
                      <a:pt x="80" y="124"/>
                    </a:lnTo>
                    <a:lnTo>
                      <a:pt x="84" y="124"/>
                    </a:lnTo>
                    <a:lnTo>
                      <a:pt x="84" y="132"/>
                    </a:lnTo>
                    <a:lnTo>
                      <a:pt x="88" y="124"/>
                    </a:lnTo>
                    <a:lnTo>
                      <a:pt x="96" y="124"/>
                    </a:lnTo>
                    <a:lnTo>
                      <a:pt x="92" y="116"/>
                    </a:lnTo>
                    <a:lnTo>
                      <a:pt x="103" y="116"/>
                    </a:lnTo>
                    <a:lnTo>
                      <a:pt x="110" y="116"/>
                    </a:lnTo>
                    <a:lnTo>
                      <a:pt x="110" y="105"/>
                    </a:lnTo>
                    <a:lnTo>
                      <a:pt x="114" y="98"/>
                    </a:lnTo>
                    <a:lnTo>
                      <a:pt x="122" y="98"/>
                    </a:lnTo>
                    <a:lnTo>
                      <a:pt x="133" y="94"/>
                    </a:lnTo>
                    <a:lnTo>
                      <a:pt x="133" y="102"/>
                    </a:lnTo>
                    <a:lnTo>
                      <a:pt x="145" y="102"/>
                    </a:lnTo>
                    <a:lnTo>
                      <a:pt x="149" y="109"/>
                    </a:lnTo>
                    <a:lnTo>
                      <a:pt x="153" y="116"/>
                    </a:lnTo>
                    <a:lnTo>
                      <a:pt x="153" y="120"/>
                    </a:lnTo>
                    <a:lnTo>
                      <a:pt x="145" y="113"/>
                    </a:lnTo>
                    <a:lnTo>
                      <a:pt x="133" y="109"/>
                    </a:lnTo>
                    <a:lnTo>
                      <a:pt x="126" y="113"/>
                    </a:lnTo>
                    <a:lnTo>
                      <a:pt x="122" y="120"/>
                    </a:lnTo>
                    <a:lnTo>
                      <a:pt x="114" y="128"/>
                    </a:lnTo>
                    <a:lnTo>
                      <a:pt x="122" y="124"/>
                    </a:lnTo>
                    <a:lnTo>
                      <a:pt x="133" y="124"/>
                    </a:lnTo>
                    <a:lnTo>
                      <a:pt x="141" y="128"/>
                    </a:lnTo>
                    <a:lnTo>
                      <a:pt x="149" y="132"/>
                    </a:lnTo>
                    <a:lnTo>
                      <a:pt x="141" y="136"/>
                    </a:lnTo>
                    <a:lnTo>
                      <a:pt x="130" y="136"/>
                    </a:lnTo>
                    <a:lnTo>
                      <a:pt x="119" y="132"/>
                    </a:lnTo>
                    <a:lnTo>
                      <a:pt x="110" y="136"/>
                    </a:lnTo>
                    <a:lnTo>
                      <a:pt x="103" y="140"/>
                    </a:lnTo>
                    <a:lnTo>
                      <a:pt x="103" y="136"/>
                    </a:lnTo>
                    <a:lnTo>
                      <a:pt x="99" y="136"/>
                    </a:lnTo>
                    <a:lnTo>
                      <a:pt x="103" y="143"/>
                    </a:lnTo>
                    <a:lnTo>
                      <a:pt x="107" y="151"/>
                    </a:lnTo>
                    <a:lnTo>
                      <a:pt x="107" y="158"/>
                    </a:lnTo>
                    <a:lnTo>
                      <a:pt x="99" y="158"/>
                    </a:lnTo>
                    <a:lnTo>
                      <a:pt x="92" y="158"/>
                    </a:lnTo>
                    <a:lnTo>
                      <a:pt x="88" y="162"/>
                    </a:lnTo>
                    <a:lnTo>
                      <a:pt x="84" y="165"/>
                    </a:lnTo>
                    <a:lnTo>
                      <a:pt x="76" y="173"/>
                    </a:lnTo>
                    <a:lnTo>
                      <a:pt x="69" y="173"/>
                    </a:lnTo>
                    <a:lnTo>
                      <a:pt x="65" y="181"/>
                    </a:lnTo>
                    <a:lnTo>
                      <a:pt x="69" y="185"/>
                    </a:lnTo>
                    <a:lnTo>
                      <a:pt x="72" y="192"/>
                    </a:lnTo>
                    <a:lnTo>
                      <a:pt x="69" y="196"/>
                    </a:lnTo>
                    <a:lnTo>
                      <a:pt x="69" y="200"/>
                    </a:lnTo>
                    <a:lnTo>
                      <a:pt x="76" y="203"/>
                    </a:lnTo>
                    <a:lnTo>
                      <a:pt x="80" y="207"/>
                    </a:lnTo>
                    <a:lnTo>
                      <a:pt x="88" y="211"/>
                    </a:lnTo>
                    <a:lnTo>
                      <a:pt x="96" y="207"/>
                    </a:lnTo>
                    <a:lnTo>
                      <a:pt x="103" y="207"/>
                    </a:lnTo>
                    <a:lnTo>
                      <a:pt x="107" y="211"/>
                    </a:lnTo>
                    <a:lnTo>
                      <a:pt x="119" y="207"/>
                    </a:lnTo>
                    <a:lnTo>
                      <a:pt x="122" y="200"/>
                    </a:lnTo>
                    <a:lnTo>
                      <a:pt x="119" y="192"/>
                    </a:lnTo>
                    <a:lnTo>
                      <a:pt x="110" y="185"/>
                    </a:lnTo>
                    <a:lnTo>
                      <a:pt x="110" y="181"/>
                    </a:lnTo>
                    <a:lnTo>
                      <a:pt x="114" y="173"/>
                    </a:lnTo>
                    <a:lnTo>
                      <a:pt x="122" y="173"/>
                    </a:lnTo>
                    <a:lnTo>
                      <a:pt x="122" y="181"/>
                    </a:lnTo>
                    <a:lnTo>
                      <a:pt x="130" y="189"/>
                    </a:lnTo>
                    <a:lnTo>
                      <a:pt x="137" y="185"/>
                    </a:lnTo>
                    <a:lnTo>
                      <a:pt x="141" y="189"/>
                    </a:lnTo>
                    <a:lnTo>
                      <a:pt x="149" y="181"/>
                    </a:lnTo>
                    <a:lnTo>
                      <a:pt x="145" y="173"/>
                    </a:lnTo>
                    <a:lnTo>
                      <a:pt x="145" y="165"/>
                    </a:lnTo>
                    <a:lnTo>
                      <a:pt x="149" y="165"/>
                    </a:lnTo>
                    <a:lnTo>
                      <a:pt x="156" y="162"/>
                    </a:lnTo>
                    <a:lnTo>
                      <a:pt x="160" y="151"/>
                    </a:lnTo>
                    <a:lnTo>
                      <a:pt x="156" y="143"/>
                    </a:lnTo>
                    <a:lnTo>
                      <a:pt x="164" y="140"/>
                    </a:lnTo>
                    <a:lnTo>
                      <a:pt x="168" y="143"/>
                    </a:lnTo>
                    <a:lnTo>
                      <a:pt x="164" y="151"/>
                    </a:lnTo>
                    <a:lnTo>
                      <a:pt x="168" y="158"/>
                    </a:lnTo>
                    <a:lnTo>
                      <a:pt x="164" y="169"/>
                    </a:lnTo>
                    <a:lnTo>
                      <a:pt x="168" y="177"/>
                    </a:lnTo>
                    <a:lnTo>
                      <a:pt x="171" y="173"/>
                    </a:lnTo>
                    <a:lnTo>
                      <a:pt x="175" y="177"/>
                    </a:lnTo>
                    <a:lnTo>
                      <a:pt x="179" y="181"/>
                    </a:lnTo>
                    <a:lnTo>
                      <a:pt x="183" y="181"/>
                    </a:lnTo>
                    <a:lnTo>
                      <a:pt x="183" y="189"/>
                    </a:lnTo>
                    <a:lnTo>
                      <a:pt x="187" y="196"/>
                    </a:lnTo>
                    <a:lnTo>
                      <a:pt x="198" y="196"/>
                    </a:lnTo>
                    <a:lnTo>
                      <a:pt x="202" y="200"/>
                    </a:lnTo>
                    <a:lnTo>
                      <a:pt x="209" y="211"/>
                    </a:lnTo>
                    <a:lnTo>
                      <a:pt x="214" y="207"/>
                    </a:lnTo>
                    <a:lnTo>
                      <a:pt x="221" y="207"/>
                    </a:lnTo>
                    <a:lnTo>
                      <a:pt x="228" y="211"/>
                    </a:lnTo>
                    <a:lnTo>
                      <a:pt x="236" y="203"/>
                    </a:lnTo>
                    <a:lnTo>
                      <a:pt x="240" y="196"/>
                    </a:lnTo>
                    <a:lnTo>
                      <a:pt x="240" y="192"/>
                    </a:lnTo>
                    <a:lnTo>
                      <a:pt x="248" y="192"/>
                    </a:lnTo>
                    <a:lnTo>
                      <a:pt x="255" y="189"/>
                    </a:lnTo>
                    <a:lnTo>
                      <a:pt x="263" y="189"/>
                    </a:lnTo>
                    <a:lnTo>
                      <a:pt x="266" y="189"/>
                    </a:lnTo>
                    <a:lnTo>
                      <a:pt x="270" y="177"/>
                    </a:lnTo>
                    <a:lnTo>
                      <a:pt x="274" y="173"/>
                    </a:lnTo>
                    <a:lnTo>
                      <a:pt x="270" y="162"/>
                    </a:lnTo>
                    <a:lnTo>
                      <a:pt x="266" y="162"/>
                    </a:lnTo>
                    <a:lnTo>
                      <a:pt x="266" y="154"/>
                    </a:lnTo>
                    <a:lnTo>
                      <a:pt x="259" y="151"/>
                    </a:lnTo>
                    <a:lnTo>
                      <a:pt x="270" y="151"/>
                    </a:lnTo>
                    <a:lnTo>
                      <a:pt x="278" y="154"/>
                    </a:lnTo>
                    <a:lnTo>
                      <a:pt x="289" y="154"/>
                    </a:lnTo>
                    <a:lnTo>
                      <a:pt x="297" y="158"/>
                    </a:lnTo>
                    <a:lnTo>
                      <a:pt x="309" y="158"/>
                    </a:lnTo>
                    <a:lnTo>
                      <a:pt x="313" y="173"/>
                    </a:lnTo>
                    <a:lnTo>
                      <a:pt x="320" y="173"/>
                    </a:lnTo>
                    <a:lnTo>
                      <a:pt x="327" y="177"/>
                    </a:lnTo>
                    <a:lnTo>
                      <a:pt x="339" y="181"/>
                    </a:lnTo>
                    <a:lnTo>
                      <a:pt x="347" y="173"/>
                    </a:lnTo>
                    <a:lnTo>
                      <a:pt x="354" y="165"/>
                    </a:lnTo>
                    <a:lnTo>
                      <a:pt x="350" y="154"/>
                    </a:lnTo>
                    <a:lnTo>
                      <a:pt x="343" y="147"/>
                    </a:lnTo>
                    <a:lnTo>
                      <a:pt x="347" y="140"/>
                    </a:lnTo>
                    <a:lnTo>
                      <a:pt x="339" y="128"/>
                    </a:lnTo>
                    <a:lnTo>
                      <a:pt x="339" y="120"/>
                    </a:lnTo>
                    <a:lnTo>
                      <a:pt x="331" y="113"/>
                    </a:lnTo>
                    <a:lnTo>
                      <a:pt x="320" y="109"/>
                    </a:lnTo>
                    <a:lnTo>
                      <a:pt x="309" y="116"/>
                    </a:lnTo>
                    <a:lnTo>
                      <a:pt x="297" y="113"/>
                    </a:lnTo>
                    <a:lnTo>
                      <a:pt x="278" y="116"/>
                    </a:lnTo>
                    <a:lnTo>
                      <a:pt x="282" y="113"/>
                    </a:lnTo>
                    <a:lnTo>
                      <a:pt x="278" y="105"/>
                    </a:lnTo>
                    <a:lnTo>
                      <a:pt x="286" y="105"/>
                    </a:lnTo>
                    <a:lnTo>
                      <a:pt x="293" y="98"/>
                    </a:lnTo>
                    <a:lnTo>
                      <a:pt x="297" y="94"/>
                    </a:lnTo>
                    <a:lnTo>
                      <a:pt x="297" y="91"/>
                    </a:lnTo>
                    <a:lnTo>
                      <a:pt x="289" y="87"/>
                    </a:lnTo>
                    <a:lnTo>
                      <a:pt x="282" y="91"/>
                    </a:lnTo>
                    <a:lnTo>
                      <a:pt x="274" y="94"/>
                    </a:lnTo>
                    <a:lnTo>
                      <a:pt x="270" y="94"/>
                    </a:lnTo>
                    <a:lnTo>
                      <a:pt x="263" y="94"/>
                    </a:lnTo>
                    <a:lnTo>
                      <a:pt x="266" y="83"/>
                    </a:lnTo>
                    <a:lnTo>
                      <a:pt x="274" y="79"/>
                    </a:lnTo>
                    <a:lnTo>
                      <a:pt x="278" y="75"/>
                    </a:lnTo>
                    <a:lnTo>
                      <a:pt x="286" y="71"/>
                    </a:lnTo>
                    <a:lnTo>
                      <a:pt x="286" y="64"/>
                    </a:lnTo>
                    <a:lnTo>
                      <a:pt x="278" y="64"/>
                    </a:lnTo>
                    <a:lnTo>
                      <a:pt x="286" y="53"/>
                    </a:lnTo>
                    <a:lnTo>
                      <a:pt x="282" y="53"/>
                    </a:lnTo>
                    <a:lnTo>
                      <a:pt x="278" y="45"/>
                    </a:lnTo>
                    <a:lnTo>
                      <a:pt x="282" y="38"/>
                    </a:lnTo>
                    <a:lnTo>
                      <a:pt x="274" y="26"/>
                    </a:lnTo>
                    <a:lnTo>
                      <a:pt x="270" y="19"/>
                    </a:lnTo>
                    <a:lnTo>
                      <a:pt x="263" y="19"/>
                    </a:lnTo>
                    <a:lnTo>
                      <a:pt x="255" y="19"/>
                    </a:lnTo>
                    <a:lnTo>
                      <a:pt x="248" y="7"/>
                    </a:lnTo>
                    <a:lnTo>
                      <a:pt x="232" y="7"/>
                    </a:lnTo>
                    <a:lnTo>
                      <a:pt x="228" y="7"/>
                    </a:lnTo>
                    <a:lnTo>
                      <a:pt x="221" y="4"/>
                    </a:lnTo>
                    <a:lnTo>
                      <a:pt x="214" y="7"/>
                    </a:lnTo>
                    <a:lnTo>
                      <a:pt x="209" y="7"/>
                    </a:lnTo>
                    <a:lnTo>
                      <a:pt x="205" y="15"/>
                    </a:lnTo>
                    <a:lnTo>
                      <a:pt x="202" y="19"/>
                    </a:lnTo>
                    <a:lnTo>
                      <a:pt x="198" y="22"/>
                    </a:lnTo>
                    <a:lnTo>
                      <a:pt x="209" y="26"/>
                    </a:lnTo>
                    <a:lnTo>
                      <a:pt x="209" y="30"/>
                    </a:lnTo>
                    <a:lnTo>
                      <a:pt x="214" y="38"/>
                    </a:lnTo>
                    <a:lnTo>
                      <a:pt x="202" y="38"/>
                    </a:lnTo>
                    <a:lnTo>
                      <a:pt x="194" y="42"/>
                    </a:lnTo>
                    <a:lnTo>
                      <a:pt x="194" y="49"/>
                    </a:lnTo>
                    <a:lnTo>
                      <a:pt x="198" y="56"/>
                    </a:lnTo>
                    <a:lnTo>
                      <a:pt x="198" y="64"/>
                    </a:lnTo>
                    <a:lnTo>
                      <a:pt x="194" y="60"/>
                    </a:lnTo>
                    <a:lnTo>
                      <a:pt x="183" y="64"/>
                    </a:lnTo>
                    <a:lnTo>
                      <a:pt x="179" y="67"/>
                    </a:lnTo>
                    <a:lnTo>
                      <a:pt x="187" y="67"/>
                    </a:lnTo>
                    <a:lnTo>
                      <a:pt x="191" y="75"/>
                    </a:lnTo>
                    <a:lnTo>
                      <a:pt x="198" y="71"/>
                    </a:lnTo>
                    <a:lnTo>
                      <a:pt x="202" y="79"/>
                    </a:lnTo>
                    <a:lnTo>
                      <a:pt x="205" y="87"/>
                    </a:lnTo>
                    <a:lnTo>
                      <a:pt x="214" y="83"/>
                    </a:lnTo>
                    <a:lnTo>
                      <a:pt x="225" y="79"/>
                    </a:lnTo>
                    <a:lnTo>
                      <a:pt x="221" y="75"/>
                    </a:lnTo>
                    <a:lnTo>
                      <a:pt x="217" y="67"/>
                    </a:lnTo>
                    <a:lnTo>
                      <a:pt x="209" y="67"/>
                    </a:lnTo>
                    <a:lnTo>
                      <a:pt x="205" y="60"/>
                    </a:lnTo>
                    <a:lnTo>
                      <a:pt x="214" y="45"/>
                    </a:lnTo>
                    <a:lnTo>
                      <a:pt x="217" y="60"/>
                    </a:lnTo>
                    <a:lnTo>
                      <a:pt x="225" y="67"/>
                    </a:lnTo>
                    <a:lnTo>
                      <a:pt x="225" y="60"/>
                    </a:lnTo>
                    <a:lnTo>
                      <a:pt x="236" y="49"/>
                    </a:lnTo>
                    <a:lnTo>
                      <a:pt x="240" y="64"/>
                    </a:lnTo>
                    <a:lnTo>
                      <a:pt x="252" y="67"/>
                    </a:lnTo>
                    <a:lnTo>
                      <a:pt x="236" y="71"/>
                    </a:lnTo>
                    <a:lnTo>
                      <a:pt x="232" y="79"/>
                    </a:lnTo>
                    <a:lnTo>
                      <a:pt x="248" y="75"/>
                    </a:lnTo>
                    <a:lnTo>
                      <a:pt x="236" y="83"/>
                    </a:lnTo>
                    <a:lnTo>
                      <a:pt x="236" y="94"/>
                    </a:lnTo>
                    <a:lnTo>
                      <a:pt x="225" y="94"/>
                    </a:lnTo>
                    <a:lnTo>
                      <a:pt x="228" y="105"/>
                    </a:lnTo>
                    <a:lnTo>
                      <a:pt x="225" y="116"/>
                    </a:lnTo>
                    <a:lnTo>
                      <a:pt x="217" y="113"/>
                    </a:lnTo>
                    <a:lnTo>
                      <a:pt x="214" y="120"/>
                    </a:lnTo>
                    <a:lnTo>
                      <a:pt x="221" y="132"/>
                    </a:lnTo>
                    <a:lnTo>
                      <a:pt x="232" y="132"/>
                    </a:lnTo>
                    <a:lnTo>
                      <a:pt x="236" y="136"/>
                    </a:lnTo>
                    <a:lnTo>
                      <a:pt x="248" y="132"/>
                    </a:lnTo>
                    <a:lnTo>
                      <a:pt x="259" y="132"/>
                    </a:lnTo>
                    <a:lnTo>
                      <a:pt x="263" y="136"/>
                    </a:lnTo>
                    <a:lnTo>
                      <a:pt x="259" y="140"/>
                    </a:lnTo>
                    <a:lnTo>
                      <a:pt x="248" y="143"/>
                    </a:lnTo>
                    <a:lnTo>
                      <a:pt x="252" y="147"/>
                    </a:lnTo>
                    <a:lnTo>
                      <a:pt x="240" y="147"/>
                    </a:lnTo>
                    <a:lnTo>
                      <a:pt x="232" y="151"/>
                    </a:lnTo>
                    <a:lnTo>
                      <a:pt x="228" y="154"/>
                    </a:lnTo>
                    <a:lnTo>
                      <a:pt x="221" y="158"/>
                    </a:lnTo>
                    <a:lnTo>
                      <a:pt x="214" y="154"/>
                    </a:lnTo>
                    <a:lnTo>
                      <a:pt x="205" y="147"/>
                    </a:lnTo>
                    <a:lnTo>
                      <a:pt x="191" y="143"/>
                    </a:lnTo>
                    <a:lnTo>
                      <a:pt x="205" y="140"/>
                    </a:lnTo>
                    <a:lnTo>
                      <a:pt x="205" y="136"/>
                    </a:lnTo>
                    <a:lnTo>
                      <a:pt x="205" y="128"/>
                    </a:lnTo>
                    <a:lnTo>
                      <a:pt x="202" y="124"/>
                    </a:lnTo>
                    <a:lnTo>
                      <a:pt x="205" y="116"/>
                    </a:lnTo>
                    <a:lnTo>
                      <a:pt x="198" y="109"/>
                    </a:lnTo>
                    <a:lnTo>
                      <a:pt x="205" y="102"/>
                    </a:lnTo>
                    <a:lnTo>
                      <a:pt x="194" y="105"/>
                    </a:lnTo>
                    <a:lnTo>
                      <a:pt x="198" y="98"/>
                    </a:lnTo>
                    <a:lnTo>
                      <a:pt x="202" y="91"/>
                    </a:lnTo>
                    <a:lnTo>
                      <a:pt x="198" y="87"/>
                    </a:lnTo>
                    <a:lnTo>
                      <a:pt x="194" y="83"/>
                    </a:lnTo>
                    <a:lnTo>
                      <a:pt x="183" y="83"/>
                    </a:lnTo>
                    <a:lnTo>
                      <a:pt x="175" y="87"/>
                    </a:lnTo>
                    <a:lnTo>
                      <a:pt x="175" y="79"/>
                    </a:lnTo>
                    <a:lnTo>
                      <a:pt x="175" y="71"/>
                    </a:lnTo>
                    <a:lnTo>
                      <a:pt x="168" y="67"/>
                    </a:lnTo>
                    <a:lnTo>
                      <a:pt x="168" y="75"/>
                    </a:lnTo>
                    <a:lnTo>
                      <a:pt x="160" y="67"/>
                    </a:lnTo>
                    <a:lnTo>
                      <a:pt x="164" y="60"/>
                    </a:lnTo>
                    <a:lnTo>
                      <a:pt x="171" y="60"/>
                    </a:lnTo>
                    <a:lnTo>
                      <a:pt x="175" y="53"/>
                    </a:lnTo>
                    <a:lnTo>
                      <a:pt x="175" y="45"/>
                    </a:lnTo>
                    <a:lnTo>
                      <a:pt x="168" y="45"/>
                    </a:lnTo>
                    <a:lnTo>
                      <a:pt x="160" y="45"/>
                    </a:lnTo>
                    <a:lnTo>
                      <a:pt x="156" y="49"/>
                    </a:lnTo>
                    <a:lnTo>
                      <a:pt x="149" y="53"/>
                    </a:lnTo>
                    <a:lnTo>
                      <a:pt x="145" y="49"/>
                    </a:lnTo>
                    <a:lnTo>
                      <a:pt x="149" y="45"/>
                    </a:lnTo>
                    <a:lnTo>
                      <a:pt x="149" y="38"/>
                    </a:lnTo>
                    <a:lnTo>
                      <a:pt x="156" y="38"/>
                    </a:lnTo>
                    <a:lnTo>
                      <a:pt x="168" y="38"/>
                    </a:lnTo>
                    <a:lnTo>
                      <a:pt x="175" y="42"/>
                    </a:lnTo>
                    <a:lnTo>
                      <a:pt x="179" y="34"/>
                    </a:lnTo>
                    <a:lnTo>
                      <a:pt x="183" y="30"/>
                    </a:lnTo>
                    <a:lnTo>
                      <a:pt x="191" y="30"/>
                    </a:lnTo>
                    <a:lnTo>
                      <a:pt x="191" y="22"/>
                    </a:lnTo>
                    <a:lnTo>
                      <a:pt x="191" y="15"/>
                    </a:lnTo>
                    <a:lnTo>
                      <a:pt x="187" y="11"/>
                    </a:lnTo>
                    <a:lnTo>
                      <a:pt x="179" y="4"/>
                    </a:lnTo>
                    <a:lnTo>
                      <a:pt x="175" y="0"/>
                    </a:lnTo>
                    <a:lnTo>
                      <a:pt x="168" y="4"/>
                    </a:lnTo>
                    <a:lnTo>
                      <a:pt x="164" y="4"/>
                    </a:lnTo>
                    <a:lnTo>
                      <a:pt x="160" y="11"/>
                    </a:lnTo>
                    <a:lnTo>
                      <a:pt x="153" y="7"/>
                    </a:lnTo>
                    <a:lnTo>
                      <a:pt x="145" y="7"/>
                    </a:lnTo>
                    <a:lnTo>
                      <a:pt x="141" y="11"/>
                    </a:lnTo>
                    <a:lnTo>
                      <a:pt x="141" y="15"/>
                    </a:lnTo>
                    <a:lnTo>
                      <a:pt x="137" y="15"/>
                    </a:lnTo>
                    <a:lnTo>
                      <a:pt x="137" y="19"/>
                    </a:lnTo>
                  </a:path>
                </a:pathLst>
              </a:custGeom>
              <a:solidFill>
                <a:srgbClr val="5FBF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68" name="Group 412"/>
            <p:cNvGrpSpPr>
              <a:grpSpLocks/>
            </p:cNvGrpSpPr>
            <p:nvPr/>
          </p:nvGrpSpPr>
          <p:grpSpPr bwMode="auto">
            <a:xfrm>
              <a:off x="1108" y="2077"/>
              <a:ext cx="289" cy="350"/>
              <a:chOff x="1108" y="2077"/>
              <a:chExt cx="289" cy="350"/>
            </a:xfrm>
          </p:grpSpPr>
          <p:sp>
            <p:nvSpPr>
              <p:cNvPr id="1158" name="Freeform 413"/>
              <p:cNvSpPr>
                <a:spLocks/>
              </p:cNvSpPr>
              <p:nvPr/>
            </p:nvSpPr>
            <p:spPr bwMode="auto">
              <a:xfrm>
                <a:off x="1108" y="2096"/>
                <a:ext cx="282" cy="196"/>
              </a:xfrm>
              <a:custGeom>
                <a:avLst/>
                <a:gdLst>
                  <a:gd name="T0" fmla="*/ 76 w 282"/>
                  <a:gd name="T1" fmla="*/ 75 h 196"/>
                  <a:gd name="T2" fmla="*/ 57 w 282"/>
                  <a:gd name="T3" fmla="*/ 86 h 196"/>
                  <a:gd name="T4" fmla="*/ 42 w 282"/>
                  <a:gd name="T5" fmla="*/ 105 h 196"/>
                  <a:gd name="T6" fmla="*/ 30 w 282"/>
                  <a:gd name="T7" fmla="*/ 116 h 196"/>
                  <a:gd name="T8" fmla="*/ 23 w 282"/>
                  <a:gd name="T9" fmla="*/ 135 h 196"/>
                  <a:gd name="T10" fmla="*/ 0 w 282"/>
                  <a:gd name="T11" fmla="*/ 169 h 196"/>
                  <a:gd name="T12" fmla="*/ 7 w 282"/>
                  <a:gd name="T13" fmla="*/ 176 h 196"/>
                  <a:gd name="T14" fmla="*/ 27 w 282"/>
                  <a:gd name="T15" fmla="*/ 188 h 196"/>
                  <a:gd name="T16" fmla="*/ 38 w 282"/>
                  <a:gd name="T17" fmla="*/ 188 h 196"/>
                  <a:gd name="T18" fmla="*/ 53 w 282"/>
                  <a:gd name="T19" fmla="*/ 180 h 196"/>
                  <a:gd name="T20" fmla="*/ 72 w 282"/>
                  <a:gd name="T21" fmla="*/ 173 h 196"/>
                  <a:gd name="T22" fmla="*/ 79 w 282"/>
                  <a:gd name="T23" fmla="*/ 169 h 196"/>
                  <a:gd name="T24" fmla="*/ 91 w 282"/>
                  <a:gd name="T25" fmla="*/ 173 h 196"/>
                  <a:gd name="T26" fmla="*/ 87 w 282"/>
                  <a:gd name="T27" fmla="*/ 153 h 196"/>
                  <a:gd name="T28" fmla="*/ 49 w 282"/>
                  <a:gd name="T29" fmla="*/ 150 h 196"/>
                  <a:gd name="T30" fmla="*/ 79 w 282"/>
                  <a:gd name="T31" fmla="*/ 146 h 196"/>
                  <a:gd name="T32" fmla="*/ 99 w 282"/>
                  <a:gd name="T33" fmla="*/ 139 h 196"/>
                  <a:gd name="T34" fmla="*/ 126 w 282"/>
                  <a:gd name="T35" fmla="*/ 153 h 196"/>
                  <a:gd name="T36" fmla="*/ 148 w 282"/>
                  <a:gd name="T37" fmla="*/ 131 h 196"/>
                  <a:gd name="T38" fmla="*/ 171 w 282"/>
                  <a:gd name="T39" fmla="*/ 127 h 196"/>
                  <a:gd name="T40" fmla="*/ 182 w 282"/>
                  <a:gd name="T41" fmla="*/ 124 h 196"/>
                  <a:gd name="T42" fmla="*/ 216 w 282"/>
                  <a:gd name="T43" fmla="*/ 142 h 196"/>
                  <a:gd name="T44" fmla="*/ 212 w 282"/>
                  <a:gd name="T45" fmla="*/ 176 h 196"/>
                  <a:gd name="T46" fmla="*/ 224 w 282"/>
                  <a:gd name="T47" fmla="*/ 173 h 196"/>
                  <a:gd name="T48" fmla="*/ 239 w 282"/>
                  <a:gd name="T49" fmla="*/ 180 h 196"/>
                  <a:gd name="T50" fmla="*/ 266 w 282"/>
                  <a:gd name="T51" fmla="*/ 184 h 196"/>
                  <a:gd name="T52" fmla="*/ 281 w 282"/>
                  <a:gd name="T53" fmla="*/ 135 h 196"/>
                  <a:gd name="T54" fmla="*/ 270 w 282"/>
                  <a:gd name="T55" fmla="*/ 131 h 196"/>
                  <a:gd name="T56" fmla="*/ 250 w 282"/>
                  <a:gd name="T57" fmla="*/ 113 h 196"/>
                  <a:gd name="T58" fmla="*/ 239 w 282"/>
                  <a:gd name="T59" fmla="*/ 82 h 196"/>
                  <a:gd name="T60" fmla="*/ 239 w 282"/>
                  <a:gd name="T61" fmla="*/ 49 h 196"/>
                  <a:gd name="T62" fmla="*/ 232 w 282"/>
                  <a:gd name="T63" fmla="*/ 18 h 196"/>
                  <a:gd name="T64" fmla="*/ 224 w 282"/>
                  <a:gd name="T65" fmla="*/ 7 h 196"/>
                  <a:gd name="T66" fmla="*/ 205 w 282"/>
                  <a:gd name="T67" fmla="*/ 0 h 196"/>
                  <a:gd name="T68" fmla="*/ 209 w 282"/>
                  <a:gd name="T69" fmla="*/ 53 h 196"/>
                  <a:gd name="T70" fmla="*/ 186 w 282"/>
                  <a:gd name="T71" fmla="*/ 64 h 196"/>
                  <a:gd name="T72" fmla="*/ 174 w 282"/>
                  <a:gd name="T73" fmla="*/ 75 h 196"/>
                  <a:gd name="T74" fmla="*/ 160 w 282"/>
                  <a:gd name="T75" fmla="*/ 90 h 196"/>
                  <a:gd name="T76" fmla="*/ 148 w 282"/>
                  <a:gd name="T77" fmla="*/ 60 h 196"/>
                  <a:gd name="T78" fmla="*/ 137 w 282"/>
                  <a:gd name="T79" fmla="*/ 45 h 196"/>
                  <a:gd name="T80" fmla="*/ 114 w 282"/>
                  <a:gd name="T81" fmla="*/ 60 h 196"/>
                  <a:gd name="T82" fmla="*/ 76 w 282"/>
                  <a:gd name="T83" fmla="*/ 38 h 196"/>
                  <a:gd name="T84" fmla="*/ 76 w 282"/>
                  <a:gd name="T85" fmla="*/ 53 h 1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2"/>
                  <a:gd name="T130" fmla="*/ 0 h 196"/>
                  <a:gd name="T131" fmla="*/ 282 w 282"/>
                  <a:gd name="T132" fmla="*/ 196 h 1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2" h="196">
                    <a:moveTo>
                      <a:pt x="83" y="53"/>
                    </a:moveTo>
                    <a:lnTo>
                      <a:pt x="76" y="64"/>
                    </a:lnTo>
                    <a:lnTo>
                      <a:pt x="76" y="75"/>
                    </a:lnTo>
                    <a:lnTo>
                      <a:pt x="68" y="79"/>
                    </a:lnTo>
                    <a:lnTo>
                      <a:pt x="61" y="82"/>
                    </a:lnTo>
                    <a:lnTo>
                      <a:pt x="57" y="86"/>
                    </a:lnTo>
                    <a:lnTo>
                      <a:pt x="49" y="94"/>
                    </a:lnTo>
                    <a:lnTo>
                      <a:pt x="45" y="98"/>
                    </a:lnTo>
                    <a:lnTo>
                      <a:pt x="42" y="105"/>
                    </a:lnTo>
                    <a:lnTo>
                      <a:pt x="38" y="105"/>
                    </a:lnTo>
                    <a:lnTo>
                      <a:pt x="34" y="109"/>
                    </a:lnTo>
                    <a:lnTo>
                      <a:pt x="30" y="116"/>
                    </a:lnTo>
                    <a:lnTo>
                      <a:pt x="30" y="124"/>
                    </a:lnTo>
                    <a:lnTo>
                      <a:pt x="27" y="127"/>
                    </a:lnTo>
                    <a:lnTo>
                      <a:pt x="23" y="135"/>
                    </a:lnTo>
                    <a:lnTo>
                      <a:pt x="23" y="146"/>
                    </a:lnTo>
                    <a:lnTo>
                      <a:pt x="7" y="161"/>
                    </a:lnTo>
                    <a:lnTo>
                      <a:pt x="0" y="169"/>
                    </a:lnTo>
                    <a:lnTo>
                      <a:pt x="4" y="169"/>
                    </a:lnTo>
                    <a:lnTo>
                      <a:pt x="4" y="176"/>
                    </a:lnTo>
                    <a:lnTo>
                      <a:pt x="7" y="176"/>
                    </a:lnTo>
                    <a:lnTo>
                      <a:pt x="11" y="180"/>
                    </a:lnTo>
                    <a:lnTo>
                      <a:pt x="23" y="184"/>
                    </a:lnTo>
                    <a:lnTo>
                      <a:pt x="27" y="188"/>
                    </a:lnTo>
                    <a:lnTo>
                      <a:pt x="30" y="191"/>
                    </a:lnTo>
                    <a:lnTo>
                      <a:pt x="34" y="195"/>
                    </a:lnTo>
                    <a:lnTo>
                      <a:pt x="38" y="188"/>
                    </a:lnTo>
                    <a:lnTo>
                      <a:pt x="45" y="188"/>
                    </a:lnTo>
                    <a:lnTo>
                      <a:pt x="49" y="188"/>
                    </a:lnTo>
                    <a:lnTo>
                      <a:pt x="53" y="180"/>
                    </a:lnTo>
                    <a:lnTo>
                      <a:pt x="61" y="180"/>
                    </a:lnTo>
                    <a:lnTo>
                      <a:pt x="65" y="176"/>
                    </a:lnTo>
                    <a:lnTo>
                      <a:pt x="72" y="173"/>
                    </a:lnTo>
                    <a:lnTo>
                      <a:pt x="76" y="180"/>
                    </a:lnTo>
                    <a:lnTo>
                      <a:pt x="79" y="176"/>
                    </a:lnTo>
                    <a:lnTo>
                      <a:pt x="79" y="169"/>
                    </a:lnTo>
                    <a:lnTo>
                      <a:pt x="79" y="165"/>
                    </a:lnTo>
                    <a:lnTo>
                      <a:pt x="87" y="169"/>
                    </a:lnTo>
                    <a:lnTo>
                      <a:pt x="91" y="173"/>
                    </a:lnTo>
                    <a:lnTo>
                      <a:pt x="99" y="169"/>
                    </a:lnTo>
                    <a:lnTo>
                      <a:pt x="95" y="161"/>
                    </a:lnTo>
                    <a:lnTo>
                      <a:pt x="87" y="153"/>
                    </a:lnTo>
                    <a:lnTo>
                      <a:pt x="83" y="153"/>
                    </a:lnTo>
                    <a:lnTo>
                      <a:pt x="65" y="157"/>
                    </a:lnTo>
                    <a:lnTo>
                      <a:pt x="49" y="150"/>
                    </a:lnTo>
                    <a:lnTo>
                      <a:pt x="61" y="146"/>
                    </a:lnTo>
                    <a:lnTo>
                      <a:pt x="68" y="142"/>
                    </a:lnTo>
                    <a:lnTo>
                      <a:pt x="79" y="146"/>
                    </a:lnTo>
                    <a:lnTo>
                      <a:pt x="83" y="139"/>
                    </a:lnTo>
                    <a:lnTo>
                      <a:pt x="91" y="135"/>
                    </a:lnTo>
                    <a:lnTo>
                      <a:pt x="99" y="139"/>
                    </a:lnTo>
                    <a:lnTo>
                      <a:pt x="102" y="150"/>
                    </a:lnTo>
                    <a:lnTo>
                      <a:pt x="114" y="150"/>
                    </a:lnTo>
                    <a:lnTo>
                      <a:pt x="126" y="153"/>
                    </a:lnTo>
                    <a:lnTo>
                      <a:pt x="133" y="153"/>
                    </a:lnTo>
                    <a:lnTo>
                      <a:pt x="137" y="131"/>
                    </a:lnTo>
                    <a:lnTo>
                      <a:pt x="148" y="131"/>
                    </a:lnTo>
                    <a:lnTo>
                      <a:pt x="151" y="124"/>
                    </a:lnTo>
                    <a:lnTo>
                      <a:pt x="163" y="131"/>
                    </a:lnTo>
                    <a:lnTo>
                      <a:pt x="171" y="127"/>
                    </a:lnTo>
                    <a:lnTo>
                      <a:pt x="174" y="116"/>
                    </a:lnTo>
                    <a:lnTo>
                      <a:pt x="178" y="120"/>
                    </a:lnTo>
                    <a:lnTo>
                      <a:pt x="182" y="124"/>
                    </a:lnTo>
                    <a:lnTo>
                      <a:pt x="198" y="131"/>
                    </a:lnTo>
                    <a:lnTo>
                      <a:pt x="216" y="131"/>
                    </a:lnTo>
                    <a:lnTo>
                      <a:pt x="216" y="142"/>
                    </a:lnTo>
                    <a:lnTo>
                      <a:pt x="224" y="142"/>
                    </a:lnTo>
                    <a:lnTo>
                      <a:pt x="205" y="169"/>
                    </a:lnTo>
                    <a:lnTo>
                      <a:pt x="212" y="176"/>
                    </a:lnTo>
                    <a:lnTo>
                      <a:pt x="216" y="169"/>
                    </a:lnTo>
                    <a:lnTo>
                      <a:pt x="220" y="176"/>
                    </a:lnTo>
                    <a:lnTo>
                      <a:pt x="224" y="173"/>
                    </a:lnTo>
                    <a:lnTo>
                      <a:pt x="228" y="180"/>
                    </a:lnTo>
                    <a:lnTo>
                      <a:pt x="235" y="184"/>
                    </a:lnTo>
                    <a:lnTo>
                      <a:pt x="239" y="180"/>
                    </a:lnTo>
                    <a:lnTo>
                      <a:pt x="246" y="184"/>
                    </a:lnTo>
                    <a:lnTo>
                      <a:pt x="254" y="188"/>
                    </a:lnTo>
                    <a:lnTo>
                      <a:pt x="266" y="184"/>
                    </a:lnTo>
                    <a:lnTo>
                      <a:pt x="277" y="153"/>
                    </a:lnTo>
                    <a:lnTo>
                      <a:pt x="281" y="146"/>
                    </a:lnTo>
                    <a:lnTo>
                      <a:pt x="281" y="135"/>
                    </a:lnTo>
                    <a:lnTo>
                      <a:pt x="281" y="127"/>
                    </a:lnTo>
                    <a:lnTo>
                      <a:pt x="277" y="124"/>
                    </a:lnTo>
                    <a:lnTo>
                      <a:pt x="270" y="131"/>
                    </a:lnTo>
                    <a:lnTo>
                      <a:pt x="246" y="127"/>
                    </a:lnTo>
                    <a:lnTo>
                      <a:pt x="246" y="116"/>
                    </a:lnTo>
                    <a:lnTo>
                      <a:pt x="250" y="113"/>
                    </a:lnTo>
                    <a:lnTo>
                      <a:pt x="246" y="105"/>
                    </a:lnTo>
                    <a:lnTo>
                      <a:pt x="235" y="90"/>
                    </a:lnTo>
                    <a:lnTo>
                      <a:pt x="239" y="82"/>
                    </a:lnTo>
                    <a:lnTo>
                      <a:pt x="239" y="79"/>
                    </a:lnTo>
                    <a:lnTo>
                      <a:pt x="235" y="60"/>
                    </a:lnTo>
                    <a:lnTo>
                      <a:pt x="239" y="49"/>
                    </a:lnTo>
                    <a:lnTo>
                      <a:pt x="239" y="42"/>
                    </a:lnTo>
                    <a:lnTo>
                      <a:pt x="235" y="34"/>
                    </a:lnTo>
                    <a:lnTo>
                      <a:pt x="232" y="18"/>
                    </a:lnTo>
                    <a:lnTo>
                      <a:pt x="228" y="15"/>
                    </a:lnTo>
                    <a:lnTo>
                      <a:pt x="232" y="11"/>
                    </a:lnTo>
                    <a:lnTo>
                      <a:pt x="224" y="7"/>
                    </a:lnTo>
                    <a:lnTo>
                      <a:pt x="216" y="0"/>
                    </a:lnTo>
                    <a:lnTo>
                      <a:pt x="212" y="4"/>
                    </a:lnTo>
                    <a:lnTo>
                      <a:pt x="205" y="0"/>
                    </a:lnTo>
                    <a:lnTo>
                      <a:pt x="198" y="7"/>
                    </a:lnTo>
                    <a:lnTo>
                      <a:pt x="220" y="34"/>
                    </a:lnTo>
                    <a:lnTo>
                      <a:pt x="209" y="53"/>
                    </a:lnTo>
                    <a:lnTo>
                      <a:pt x="201" y="60"/>
                    </a:lnTo>
                    <a:lnTo>
                      <a:pt x="194" y="64"/>
                    </a:lnTo>
                    <a:lnTo>
                      <a:pt x="186" y="64"/>
                    </a:lnTo>
                    <a:lnTo>
                      <a:pt x="182" y="64"/>
                    </a:lnTo>
                    <a:lnTo>
                      <a:pt x="174" y="64"/>
                    </a:lnTo>
                    <a:lnTo>
                      <a:pt x="174" y="75"/>
                    </a:lnTo>
                    <a:lnTo>
                      <a:pt x="171" y="82"/>
                    </a:lnTo>
                    <a:lnTo>
                      <a:pt x="167" y="90"/>
                    </a:lnTo>
                    <a:lnTo>
                      <a:pt x="160" y="90"/>
                    </a:lnTo>
                    <a:lnTo>
                      <a:pt x="155" y="86"/>
                    </a:lnTo>
                    <a:lnTo>
                      <a:pt x="155" y="79"/>
                    </a:lnTo>
                    <a:lnTo>
                      <a:pt x="148" y="60"/>
                    </a:lnTo>
                    <a:lnTo>
                      <a:pt x="148" y="53"/>
                    </a:lnTo>
                    <a:lnTo>
                      <a:pt x="137" y="49"/>
                    </a:lnTo>
                    <a:lnTo>
                      <a:pt x="137" y="45"/>
                    </a:lnTo>
                    <a:lnTo>
                      <a:pt x="129" y="49"/>
                    </a:lnTo>
                    <a:lnTo>
                      <a:pt x="121" y="60"/>
                    </a:lnTo>
                    <a:lnTo>
                      <a:pt x="114" y="60"/>
                    </a:lnTo>
                    <a:lnTo>
                      <a:pt x="102" y="67"/>
                    </a:lnTo>
                    <a:lnTo>
                      <a:pt x="79" y="38"/>
                    </a:lnTo>
                    <a:lnTo>
                      <a:pt x="76" y="38"/>
                    </a:lnTo>
                    <a:lnTo>
                      <a:pt x="72" y="45"/>
                    </a:lnTo>
                    <a:lnTo>
                      <a:pt x="76" y="45"/>
                    </a:lnTo>
                    <a:lnTo>
                      <a:pt x="76" y="53"/>
                    </a:lnTo>
                    <a:lnTo>
                      <a:pt x="83" y="53"/>
                    </a:lnTo>
                  </a:path>
                </a:pathLst>
              </a:custGeom>
              <a:solidFill>
                <a:srgbClr val="5FDF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680369" name="Group 414"/>
              <p:cNvGrpSpPr>
                <a:grpSpLocks/>
              </p:cNvGrpSpPr>
              <p:nvPr/>
            </p:nvGrpSpPr>
            <p:grpSpPr bwMode="auto">
              <a:xfrm>
                <a:off x="1132" y="2084"/>
                <a:ext cx="249" cy="343"/>
                <a:chOff x="1132" y="2084"/>
                <a:chExt cx="249" cy="343"/>
              </a:xfrm>
            </p:grpSpPr>
            <p:sp>
              <p:nvSpPr>
                <p:cNvPr id="1162" name="Freeform 415"/>
                <p:cNvSpPr>
                  <a:spLocks/>
                </p:cNvSpPr>
                <p:nvPr/>
              </p:nvSpPr>
              <p:spPr bwMode="auto">
                <a:xfrm>
                  <a:off x="1132" y="2084"/>
                  <a:ext cx="249" cy="343"/>
                </a:xfrm>
                <a:custGeom>
                  <a:avLst/>
                  <a:gdLst>
                    <a:gd name="T0" fmla="*/ 101 w 249"/>
                    <a:gd name="T1" fmla="*/ 280 h 343"/>
                    <a:gd name="T2" fmla="*/ 97 w 249"/>
                    <a:gd name="T3" fmla="*/ 190 h 343"/>
                    <a:gd name="T4" fmla="*/ 27 w 249"/>
                    <a:gd name="T5" fmla="*/ 167 h 343"/>
                    <a:gd name="T6" fmla="*/ 23 w 249"/>
                    <a:gd name="T7" fmla="*/ 136 h 343"/>
                    <a:gd name="T8" fmla="*/ 46 w 249"/>
                    <a:gd name="T9" fmla="*/ 171 h 343"/>
                    <a:gd name="T10" fmla="*/ 50 w 249"/>
                    <a:gd name="T11" fmla="*/ 152 h 343"/>
                    <a:gd name="T12" fmla="*/ 89 w 249"/>
                    <a:gd name="T13" fmla="*/ 171 h 343"/>
                    <a:gd name="T14" fmla="*/ 55 w 249"/>
                    <a:gd name="T15" fmla="*/ 143 h 343"/>
                    <a:gd name="T16" fmla="*/ 62 w 249"/>
                    <a:gd name="T17" fmla="*/ 147 h 343"/>
                    <a:gd name="T18" fmla="*/ 62 w 249"/>
                    <a:gd name="T19" fmla="*/ 124 h 343"/>
                    <a:gd name="T20" fmla="*/ 46 w 249"/>
                    <a:gd name="T21" fmla="*/ 74 h 343"/>
                    <a:gd name="T22" fmla="*/ 69 w 249"/>
                    <a:gd name="T23" fmla="*/ 132 h 343"/>
                    <a:gd name="T24" fmla="*/ 69 w 249"/>
                    <a:gd name="T25" fmla="*/ 43 h 343"/>
                    <a:gd name="T26" fmla="*/ 74 w 249"/>
                    <a:gd name="T27" fmla="*/ 78 h 343"/>
                    <a:gd name="T28" fmla="*/ 93 w 249"/>
                    <a:gd name="T29" fmla="*/ 159 h 343"/>
                    <a:gd name="T30" fmla="*/ 81 w 249"/>
                    <a:gd name="T31" fmla="*/ 97 h 343"/>
                    <a:gd name="T32" fmla="*/ 93 w 249"/>
                    <a:gd name="T33" fmla="*/ 35 h 343"/>
                    <a:gd name="T34" fmla="*/ 93 w 249"/>
                    <a:gd name="T35" fmla="*/ 94 h 343"/>
                    <a:gd name="T36" fmla="*/ 105 w 249"/>
                    <a:gd name="T37" fmla="*/ 159 h 343"/>
                    <a:gd name="T38" fmla="*/ 97 w 249"/>
                    <a:gd name="T39" fmla="*/ 89 h 343"/>
                    <a:gd name="T40" fmla="*/ 105 w 249"/>
                    <a:gd name="T41" fmla="*/ 35 h 343"/>
                    <a:gd name="T42" fmla="*/ 108 w 249"/>
                    <a:gd name="T43" fmla="*/ 39 h 343"/>
                    <a:gd name="T44" fmla="*/ 120 w 249"/>
                    <a:gd name="T45" fmla="*/ 16 h 343"/>
                    <a:gd name="T46" fmla="*/ 112 w 249"/>
                    <a:gd name="T47" fmla="*/ 70 h 343"/>
                    <a:gd name="T48" fmla="*/ 117 w 249"/>
                    <a:gd name="T49" fmla="*/ 128 h 343"/>
                    <a:gd name="T50" fmla="*/ 124 w 249"/>
                    <a:gd name="T51" fmla="*/ 89 h 343"/>
                    <a:gd name="T52" fmla="*/ 155 w 249"/>
                    <a:gd name="T53" fmla="*/ 31 h 343"/>
                    <a:gd name="T54" fmla="*/ 124 w 249"/>
                    <a:gd name="T55" fmla="*/ 143 h 343"/>
                    <a:gd name="T56" fmla="*/ 143 w 249"/>
                    <a:gd name="T57" fmla="*/ 113 h 343"/>
                    <a:gd name="T58" fmla="*/ 155 w 249"/>
                    <a:gd name="T59" fmla="*/ 85 h 343"/>
                    <a:gd name="T60" fmla="*/ 193 w 249"/>
                    <a:gd name="T61" fmla="*/ 43 h 343"/>
                    <a:gd name="T62" fmla="*/ 170 w 249"/>
                    <a:gd name="T63" fmla="*/ 70 h 343"/>
                    <a:gd name="T64" fmla="*/ 174 w 249"/>
                    <a:gd name="T65" fmla="*/ 94 h 343"/>
                    <a:gd name="T66" fmla="*/ 202 w 249"/>
                    <a:gd name="T67" fmla="*/ 74 h 343"/>
                    <a:gd name="T68" fmla="*/ 167 w 249"/>
                    <a:gd name="T69" fmla="*/ 105 h 343"/>
                    <a:gd name="T70" fmla="*/ 131 w 249"/>
                    <a:gd name="T71" fmla="*/ 152 h 343"/>
                    <a:gd name="T72" fmla="*/ 147 w 249"/>
                    <a:gd name="T73" fmla="*/ 136 h 343"/>
                    <a:gd name="T74" fmla="*/ 147 w 249"/>
                    <a:gd name="T75" fmla="*/ 152 h 343"/>
                    <a:gd name="T76" fmla="*/ 193 w 249"/>
                    <a:gd name="T77" fmla="*/ 132 h 343"/>
                    <a:gd name="T78" fmla="*/ 205 w 249"/>
                    <a:gd name="T79" fmla="*/ 128 h 343"/>
                    <a:gd name="T80" fmla="*/ 217 w 249"/>
                    <a:gd name="T81" fmla="*/ 132 h 343"/>
                    <a:gd name="T82" fmla="*/ 202 w 249"/>
                    <a:gd name="T83" fmla="*/ 140 h 343"/>
                    <a:gd name="T84" fmla="*/ 151 w 249"/>
                    <a:gd name="T85" fmla="*/ 163 h 343"/>
                    <a:gd name="T86" fmla="*/ 193 w 249"/>
                    <a:gd name="T87" fmla="*/ 171 h 343"/>
                    <a:gd name="T88" fmla="*/ 221 w 249"/>
                    <a:gd name="T89" fmla="*/ 156 h 343"/>
                    <a:gd name="T90" fmla="*/ 244 w 249"/>
                    <a:gd name="T91" fmla="*/ 156 h 343"/>
                    <a:gd name="T92" fmla="*/ 232 w 249"/>
                    <a:gd name="T93" fmla="*/ 171 h 343"/>
                    <a:gd name="T94" fmla="*/ 217 w 249"/>
                    <a:gd name="T95" fmla="*/ 175 h 343"/>
                    <a:gd name="T96" fmla="*/ 221 w 249"/>
                    <a:gd name="T97" fmla="*/ 182 h 343"/>
                    <a:gd name="T98" fmla="*/ 182 w 249"/>
                    <a:gd name="T99" fmla="*/ 202 h 343"/>
                    <a:gd name="T100" fmla="*/ 159 w 249"/>
                    <a:gd name="T101" fmla="*/ 241 h 343"/>
                    <a:gd name="T102" fmla="*/ 167 w 249"/>
                    <a:gd name="T103" fmla="*/ 186 h 343"/>
                    <a:gd name="T104" fmla="*/ 136 w 249"/>
                    <a:gd name="T105" fmla="*/ 221 h 343"/>
                    <a:gd name="T106" fmla="*/ 140 w 249"/>
                    <a:gd name="T107" fmla="*/ 311 h 343"/>
                    <a:gd name="T108" fmla="*/ 136 w 249"/>
                    <a:gd name="T109" fmla="*/ 330 h 343"/>
                    <a:gd name="T110" fmla="*/ 105 w 249"/>
                    <a:gd name="T111" fmla="*/ 342 h 34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9"/>
                    <a:gd name="T169" fmla="*/ 0 h 343"/>
                    <a:gd name="T170" fmla="*/ 249 w 249"/>
                    <a:gd name="T171" fmla="*/ 343 h 34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9" h="343">
                      <a:moveTo>
                        <a:pt x="81" y="338"/>
                      </a:moveTo>
                      <a:lnTo>
                        <a:pt x="93" y="330"/>
                      </a:lnTo>
                      <a:lnTo>
                        <a:pt x="97" y="319"/>
                      </a:lnTo>
                      <a:lnTo>
                        <a:pt x="97" y="311"/>
                      </a:lnTo>
                      <a:lnTo>
                        <a:pt x="101" y="299"/>
                      </a:lnTo>
                      <a:lnTo>
                        <a:pt x="101" y="291"/>
                      </a:lnTo>
                      <a:lnTo>
                        <a:pt x="101" y="280"/>
                      </a:lnTo>
                      <a:lnTo>
                        <a:pt x="105" y="264"/>
                      </a:lnTo>
                      <a:lnTo>
                        <a:pt x="105" y="241"/>
                      </a:lnTo>
                      <a:lnTo>
                        <a:pt x="105" y="221"/>
                      </a:lnTo>
                      <a:lnTo>
                        <a:pt x="105" y="210"/>
                      </a:lnTo>
                      <a:lnTo>
                        <a:pt x="105" y="202"/>
                      </a:lnTo>
                      <a:lnTo>
                        <a:pt x="101" y="190"/>
                      </a:lnTo>
                      <a:lnTo>
                        <a:pt x="97" y="190"/>
                      </a:lnTo>
                      <a:lnTo>
                        <a:pt x="89" y="186"/>
                      </a:lnTo>
                      <a:lnTo>
                        <a:pt x="81" y="186"/>
                      </a:lnTo>
                      <a:lnTo>
                        <a:pt x="69" y="182"/>
                      </a:lnTo>
                      <a:lnTo>
                        <a:pt x="62" y="179"/>
                      </a:lnTo>
                      <a:lnTo>
                        <a:pt x="46" y="175"/>
                      </a:lnTo>
                      <a:lnTo>
                        <a:pt x="39" y="175"/>
                      </a:lnTo>
                      <a:lnTo>
                        <a:pt x="27" y="167"/>
                      </a:lnTo>
                      <a:lnTo>
                        <a:pt x="16" y="167"/>
                      </a:lnTo>
                      <a:lnTo>
                        <a:pt x="0" y="171"/>
                      </a:lnTo>
                      <a:lnTo>
                        <a:pt x="20" y="167"/>
                      </a:lnTo>
                      <a:lnTo>
                        <a:pt x="23" y="163"/>
                      </a:lnTo>
                      <a:lnTo>
                        <a:pt x="27" y="163"/>
                      </a:lnTo>
                      <a:lnTo>
                        <a:pt x="27" y="152"/>
                      </a:lnTo>
                      <a:lnTo>
                        <a:pt x="23" y="136"/>
                      </a:lnTo>
                      <a:lnTo>
                        <a:pt x="23" y="124"/>
                      </a:lnTo>
                      <a:lnTo>
                        <a:pt x="27" y="152"/>
                      </a:lnTo>
                      <a:lnTo>
                        <a:pt x="27" y="159"/>
                      </a:lnTo>
                      <a:lnTo>
                        <a:pt x="31" y="163"/>
                      </a:lnTo>
                      <a:lnTo>
                        <a:pt x="35" y="167"/>
                      </a:lnTo>
                      <a:lnTo>
                        <a:pt x="39" y="167"/>
                      </a:lnTo>
                      <a:lnTo>
                        <a:pt x="46" y="171"/>
                      </a:lnTo>
                      <a:lnTo>
                        <a:pt x="58" y="171"/>
                      </a:lnTo>
                      <a:lnTo>
                        <a:pt x="55" y="163"/>
                      </a:lnTo>
                      <a:lnTo>
                        <a:pt x="46" y="152"/>
                      </a:lnTo>
                      <a:lnTo>
                        <a:pt x="43" y="140"/>
                      </a:lnTo>
                      <a:lnTo>
                        <a:pt x="39" y="120"/>
                      </a:lnTo>
                      <a:lnTo>
                        <a:pt x="46" y="143"/>
                      </a:lnTo>
                      <a:lnTo>
                        <a:pt x="50" y="152"/>
                      </a:lnTo>
                      <a:lnTo>
                        <a:pt x="58" y="159"/>
                      </a:lnTo>
                      <a:lnTo>
                        <a:pt x="62" y="167"/>
                      </a:lnTo>
                      <a:lnTo>
                        <a:pt x="69" y="171"/>
                      </a:lnTo>
                      <a:lnTo>
                        <a:pt x="78" y="175"/>
                      </a:lnTo>
                      <a:lnTo>
                        <a:pt x="89" y="175"/>
                      </a:lnTo>
                      <a:lnTo>
                        <a:pt x="97" y="171"/>
                      </a:lnTo>
                      <a:lnTo>
                        <a:pt x="89" y="171"/>
                      </a:lnTo>
                      <a:lnTo>
                        <a:pt x="85" y="167"/>
                      </a:lnTo>
                      <a:lnTo>
                        <a:pt x="81" y="163"/>
                      </a:lnTo>
                      <a:lnTo>
                        <a:pt x="78" y="156"/>
                      </a:lnTo>
                      <a:lnTo>
                        <a:pt x="69" y="156"/>
                      </a:lnTo>
                      <a:lnTo>
                        <a:pt x="62" y="152"/>
                      </a:lnTo>
                      <a:lnTo>
                        <a:pt x="58" y="147"/>
                      </a:lnTo>
                      <a:lnTo>
                        <a:pt x="55" y="143"/>
                      </a:lnTo>
                      <a:lnTo>
                        <a:pt x="50" y="143"/>
                      </a:lnTo>
                      <a:lnTo>
                        <a:pt x="50" y="140"/>
                      </a:lnTo>
                      <a:lnTo>
                        <a:pt x="46" y="140"/>
                      </a:lnTo>
                      <a:lnTo>
                        <a:pt x="50" y="140"/>
                      </a:lnTo>
                      <a:lnTo>
                        <a:pt x="55" y="143"/>
                      </a:lnTo>
                      <a:lnTo>
                        <a:pt x="58" y="147"/>
                      </a:lnTo>
                      <a:lnTo>
                        <a:pt x="62" y="147"/>
                      </a:lnTo>
                      <a:lnTo>
                        <a:pt x="69" y="147"/>
                      </a:lnTo>
                      <a:lnTo>
                        <a:pt x="69" y="152"/>
                      </a:lnTo>
                      <a:lnTo>
                        <a:pt x="74" y="152"/>
                      </a:lnTo>
                      <a:lnTo>
                        <a:pt x="69" y="143"/>
                      </a:lnTo>
                      <a:lnTo>
                        <a:pt x="69" y="140"/>
                      </a:lnTo>
                      <a:lnTo>
                        <a:pt x="66" y="132"/>
                      </a:lnTo>
                      <a:lnTo>
                        <a:pt x="62" y="124"/>
                      </a:lnTo>
                      <a:lnTo>
                        <a:pt x="62" y="117"/>
                      </a:lnTo>
                      <a:lnTo>
                        <a:pt x="58" y="113"/>
                      </a:lnTo>
                      <a:lnTo>
                        <a:pt x="50" y="105"/>
                      </a:lnTo>
                      <a:lnTo>
                        <a:pt x="43" y="101"/>
                      </a:lnTo>
                      <a:lnTo>
                        <a:pt x="58" y="108"/>
                      </a:lnTo>
                      <a:lnTo>
                        <a:pt x="55" y="89"/>
                      </a:lnTo>
                      <a:lnTo>
                        <a:pt x="46" y="74"/>
                      </a:lnTo>
                      <a:lnTo>
                        <a:pt x="55" y="89"/>
                      </a:lnTo>
                      <a:lnTo>
                        <a:pt x="55" y="97"/>
                      </a:lnTo>
                      <a:lnTo>
                        <a:pt x="58" y="101"/>
                      </a:lnTo>
                      <a:lnTo>
                        <a:pt x="62" y="108"/>
                      </a:lnTo>
                      <a:lnTo>
                        <a:pt x="66" y="117"/>
                      </a:lnTo>
                      <a:lnTo>
                        <a:pt x="69" y="128"/>
                      </a:lnTo>
                      <a:lnTo>
                        <a:pt x="69" y="132"/>
                      </a:lnTo>
                      <a:lnTo>
                        <a:pt x="78" y="143"/>
                      </a:lnTo>
                      <a:lnTo>
                        <a:pt x="78" y="113"/>
                      </a:lnTo>
                      <a:lnTo>
                        <a:pt x="74" y="101"/>
                      </a:lnTo>
                      <a:lnTo>
                        <a:pt x="69" y="89"/>
                      </a:lnTo>
                      <a:lnTo>
                        <a:pt x="66" y="78"/>
                      </a:lnTo>
                      <a:lnTo>
                        <a:pt x="69" y="89"/>
                      </a:lnTo>
                      <a:lnTo>
                        <a:pt x="69" y="43"/>
                      </a:lnTo>
                      <a:lnTo>
                        <a:pt x="69" y="27"/>
                      </a:lnTo>
                      <a:lnTo>
                        <a:pt x="69" y="46"/>
                      </a:lnTo>
                      <a:lnTo>
                        <a:pt x="74" y="39"/>
                      </a:lnTo>
                      <a:lnTo>
                        <a:pt x="85" y="27"/>
                      </a:lnTo>
                      <a:lnTo>
                        <a:pt x="74" y="39"/>
                      </a:lnTo>
                      <a:lnTo>
                        <a:pt x="69" y="51"/>
                      </a:lnTo>
                      <a:lnTo>
                        <a:pt x="74" y="78"/>
                      </a:lnTo>
                      <a:lnTo>
                        <a:pt x="74" y="94"/>
                      </a:lnTo>
                      <a:lnTo>
                        <a:pt x="78" y="108"/>
                      </a:lnTo>
                      <a:lnTo>
                        <a:pt x="81" y="132"/>
                      </a:lnTo>
                      <a:lnTo>
                        <a:pt x="81" y="143"/>
                      </a:lnTo>
                      <a:lnTo>
                        <a:pt x="85" y="152"/>
                      </a:lnTo>
                      <a:lnTo>
                        <a:pt x="89" y="156"/>
                      </a:lnTo>
                      <a:lnTo>
                        <a:pt x="93" y="159"/>
                      </a:lnTo>
                      <a:lnTo>
                        <a:pt x="97" y="159"/>
                      </a:lnTo>
                      <a:lnTo>
                        <a:pt x="93" y="140"/>
                      </a:lnTo>
                      <a:lnTo>
                        <a:pt x="89" y="128"/>
                      </a:lnTo>
                      <a:lnTo>
                        <a:pt x="89" y="120"/>
                      </a:lnTo>
                      <a:lnTo>
                        <a:pt x="85" y="117"/>
                      </a:lnTo>
                      <a:lnTo>
                        <a:pt x="85" y="108"/>
                      </a:lnTo>
                      <a:lnTo>
                        <a:pt x="81" y="97"/>
                      </a:lnTo>
                      <a:lnTo>
                        <a:pt x="89" y="108"/>
                      </a:lnTo>
                      <a:lnTo>
                        <a:pt x="89" y="101"/>
                      </a:lnTo>
                      <a:lnTo>
                        <a:pt x="85" y="78"/>
                      </a:lnTo>
                      <a:lnTo>
                        <a:pt x="85" y="70"/>
                      </a:lnTo>
                      <a:lnTo>
                        <a:pt x="85" y="62"/>
                      </a:lnTo>
                      <a:lnTo>
                        <a:pt x="89" y="51"/>
                      </a:lnTo>
                      <a:lnTo>
                        <a:pt x="93" y="35"/>
                      </a:lnTo>
                      <a:lnTo>
                        <a:pt x="97" y="19"/>
                      </a:lnTo>
                      <a:lnTo>
                        <a:pt x="89" y="55"/>
                      </a:lnTo>
                      <a:lnTo>
                        <a:pt x="105" y="19"/>
                      </a:lnTo>
                      <a:lnTo>
                        <a:pt x="93" y="51"/>
                      </a:lnTo>
                      <a:lnTo>
                        <a:pt x="89" y="62"/>
                      </a:lnTo>
                      <a:lnTo>
                        <a:pt x="89" y="70"/>
                      </a:lnTo>
                      <a:lnTo>
                        <a:pt x="93" y="94"/>
                      </a:lnTo>
                      <a:lnTo>
                        <a:pt x="93" y="108"/>
                      </a:lnTo>
                      <a:lnTo>
                        <a:pt x="93" y="117"/>
                      </a:lnTo>
                      <a:lnTo>
                        <a:pt x="97" y="128"/>
                      </a:lnTo>
                      <a:lnTo>
                        <a:pt x="97" y="136"/>
                      </a:lnTo>
                      <a:lnTo>
                        <a:pt x="101" y="143"/>
                      </a:lnTo>
                      <a:lnTo>
                        <a:pt x="101" y="152"/>
                      </a:lnTo>
                      <a:lnTo>
                        <a:pt x="105" y="159"/>
                      </a:lnTo>
                      <a:lnTo>
                        <a:pt x="105" y="156"/>
                      </a:lnTo>
                      <a:lnTo>
                        <a:pt x="105" y="147"/>
                      </a:lnTo>
                      <a:lnTo>
                        <a:pt x="105" y="117"/>
                      </a:lnTo>
                      <a:lnTo>
                        <a:pt x="105" y="113"/>
                      </a:lnTo>
                      <a:lnTo>
                        <a:pt x="101" y="108"/>
                      </a:lnTo>
                      <a:lnTo>
                        <a:pt x="101" y="101"/>
                      </a:lnTo>
                      <a:lnTo>
                        <a:pt x="97" y="89"/>
                      </a:lnTo>
                      <a:lnTo>
                        <a:pt x="97" y="78"/>
                      </a:lnTo>
                      <a:lnTo>
                        <a:pt x="101" y="94"/>
                      </a:lnTo>
                      <a:lnTo>
                        <a:pt x="105" y="101"/>
                      </a:lnTo>
                      <a:lnTo>
                        <a:pt x="105" y="105"/>
                      </a:lnTo>
                      <a:lnTo>
                        <a:pt x="105" y="74"/>
                      </a:lnTo>
                      <a:lnTo>
                        <a:pt x="105" y="55"/>
                      </a:lnTo>
                      <a:lnTo>
                        <a:pt x="105" y="35"/>
                      </a:lnTo>
                      <a:lnTo>
                        <a:pt x="105" y="46"/>
                      </a:lnTo>
                      <a:lnTo>
                        <a:pt x="108" y="35"/>
                      </a:lnTo>
                      <a:lnTo>
                        <a:pt x="112" y="23"/>
                      </a:lnTo>
                      <a:lnTo>
                        <a:pt x="120" y="4"/>
                      </a:lnTo>
                      <a:lnTo>
                        <a:pt x="112" y="19"/>
                      </a:lnTo>
                      <a:lnTo>
                        <a:pt x="112" y="31"/>
                      </a:lnTo>
                      <a:lnTo>
                        <a:pt x="108" y="39"/>
                      </a:lnTo>
                      <a:lnTo>
                        <a:pt x="108" y="46"/>
                      </a:lnTo>
                      <a:lnTo>
                        <a:pt x="108" y="66"/>
                      </a:lnTo>
                      <a:lnTo>
                        <a:pt x="112" y="55"/>
                      </a:lnTo>
                      <a:lnTo>
                        <a:pt x="117" y="43"/>
                      </a:lnTo>
                      <a:lnTo>
                        <a:pt x="117" y="35"/>
                      </a:lnTo>
                      <a:lnTo>
                        <a:pt x="120" y="23"/>
                      </a:lnTo>
                      <a:lnTo>
                        <a:pt x="120" y="16"/>
                      </a:lnTo>
                      <a:lnTo>
                        <a:pt x="124" y="0"/>
                      </a:lnTo>
                      <a:lnTo>
                        <a:pt x="120" y="19"/>
                      </a:lnTo>
                      <a:lnTo>
                        <a:pt x="120" y="27"/>
                      </a:lnTo>
                      <a:lnTo>
                        <a:pt x="120" y="35"/>
                      </a:lnTo>
                      <a:lnTo>
                        <a:pt x="117" y="46"/>
                      </a:lnTo>
                      <a:lnTo>
                        <a:pt x="112" y="58"/>
                      </a:lnTo>
                      <a:lnTo>
                        <a:pt x="112" y="70"/>
                      </a:lnTo>
                      <a:lnTo>
                        <a:pt x="108" y="89"/>
                      </a:lnTo>
                      <a:lnTo>
                        <a:pt x="112" y="117"/>
                      </a:lnTo>
                      <a:lnTo>
                        <a:pt x="112" y="152"/>
                      </a:lnTo>
                      <a:lnTo>
                        <a:pt x="112" y="167"/>
                      </a:lnTo>
                      <a:lnTo>
                        <a:pt x="117" y="147"/>
                      </a:lnTo>
                      <a:lnTo>
                        <a:pt x="117" y="136"/>
                      </a:lnTo>
                      <a:lnTo>
                        <a:pt x="117" y="128"/>
                      </a:lnTo>
                      <a:lnTo>
                        <a:pt x="120" y="113"/>
                      </a:lnTo>
                      <a:lnTo>
                        <a:pt x="120" y="105"/>
                      </a:lnTo>
                      <a:lnTo>
                        <a:pt x="124" y="94"/>
                      </a:lnTo>
                      <a:lnTo>
                        <a:pt x="120" y="70"/>
                      </a:lnTo>
                      <a:lnTo>
                        <a:pt x="124" y="78"/>
                      </a:lnTo>
                      <a:lnTo>
                        <a:pt x="124" y="81"/>
                      </a:lnTo>
                      <a:lnTo>
                        <a:pt x="124" y="89"/>
                      </a:lnTo>
                      <a:lnTo>
                        <a:pt x="131" y="74"/>
                      </a:lnTo>
                      <a:lnTo>
                        <a:pt x="136" y="66"/>
                      </a:lnTo>
                      <a:lnTo>
                        <a:pt x="136" y="43"/>
                      </a:lnTo>
                      <a:lnTo>
                        <a:pt x="140" y="62"/>
                      </a:lnTo>
                      <a:lnTo>
                        <a:pt x="155" y="23"/>
                      </a:lnTo>
                      <a:lnTo>
                        <a:pt x="159" y="7"/>
                      </a:lnTo>
                      <a:lnTo>
                        <a:pt x="155" y="31"/>
                      </a:lnTo>
                      <a:lnTo>
                        <a:pt x="140" y="70"/>
                      </a:lnTo>
                      <a:lnTo>
                        <a:pt x="174" y="39"/>
                      </a:lnTo>
                      <a:lnTo>
                        <a:pt x="140" y="74"/>
                      </a:lnTo>
                      <a:lnTo>
                        <a:pt x="136" y="89"/>
                      </a:lnTo>
                      <a:lnTo>
                        <a:pt x="128" y="101"/>
                      </a:lnTo>
                      <a:lnTo>
                        <a:pt x="128" y="117"/>
                      </a:lnTo>
                      <a:lnTo>
                        <a:pt x="124" y="143"/>
                      </a:lnTo>
                      <a:lnTo>
                        <a:pt x="124" y="163"/>
                      </a:lnTo>
                      <a:lnTo>
                        <a:pt x="124" y="147"/>
                      </a:lnTo>
                      <a:lnTo>
                        <a:pt x="128" y="140"/>
                      </a:lnTo>
                      <a:lnTo>
                        <a:pt x="131" y="132"/>
                      </a:lnTo>
                      <a:lnTo>
                        <a:pt x="140" y="124"/>
                      </a:lnTo>
                      <a:lnTo>
                        <a:pt x="140" y="117"/>
                      </a:lnTo>
                      <a:lnTo>
                        <a:pt x="143" y="113"/>
                      </a:lnTo>
                      <a:lnTo>
                        <a:pt x="143" y="105"/>
                      </a:lnTo>
                      <a:lnTo>
                        <a:pt x="143" y="85"/>
                      </a:lnTo>
                      <a:lnTo>
                        <a:pt x="143" y="101"/>
                      </a:lnTo>
                      <a:lnTo>
                        <a:pt x="147" y="105"/>
                      </a:lnTo>
                      <a:lnTo>
                        <a:pt x="147" y="108"/>
                      </a:lnTo>
                      <a:lnTo>
                        <a:pt x="151" y="97"/>
                      </a:lnTo>
                      <a:lnTo>
                        <a:pt x="155" y="85"/>
                      </a:lnTo>
                      <a:lnTo>
                        <a:pt x="159" y="81"/>
                      </a:lnTo>
                      <a:lnTo>
                        <a:pt x="163" y="70"/>
                      </a:lnTo>
                      <a:lnTo>
                        <a:pt x="170" y="62"/>
                      </a:lnTo>
                      <a:lnTo>
                        <a:pt x="179" y="55"/>
                      </a:lnTo>
                      <a:lnTo>
                        <a:pt x="179" y="23"/>
                      </a:lnTo>
                      <a:lnTo>
                        <a:pt x="179" y="51"/>
                      </a:lnTo>
                      <a:lnTo>
                        <a:pt x="193" y="43"/>
                      </a:lnTo>
                      <a:lnTo>
                        <a:pt x="205" y="35"/>
                      </a:lnTo>
                      <a:lnTo>
                        <a:pt x="186" y="51"/>
                      </a:lnTo>
                      <a:lnTo>
                        <a:pt x="198" y="58"/>
                      </a:lnTo>
                      <a:lnTo>
                        <a:pt x="186" y="51"/>
                      </a:lnTo>
                      <a:lnTo>
                        <a:pt x="179" y="55"/>
                      </a:lnTo>
                      <a:lnTo>
                        <a:pt x="174" y="62"/>
                      </a:lnTo>
                      <a:lnTo>
                        <a:pt x="170" y="70"/>
                      </a:lnTo>
                      <a:lnTo>
                        <a:pt x="167" y="78"/>
                      </a:lnTo>
                      <a:lnTo>
                        <a:pt x="163" y="85"/>
                      </a:lnTo>
                      <a:lnTo>
                        <a:pt x="159" y="94"/>
                      </a:lnTo>
                      <a:lnTo>
                        <a:pt x="159" y="101"/>
                      </a:lnTo>
                      <a:lnTo>
                        <a:pt x="163" y="97"/>
                      </a:lnTo>
                      <a:lnTo>
                        <a:pt x="170" y="97"/>
                      </a:lnTo>
                      <a:lnTo>
                        <a:pt x="174" y="94"/>
                      </a:lnTo>
                      <a:lnTo>
                        <a:pt x="182" y="89"/>
                      </a:lnTo>
                      <a:lnTo>
                        <a:pt x="190" y="85"/>
                      </a:lnTo>
                      <a:lnTo>
                        <a:pt x="193" y="81"/>
                      </a:lnTo>
                      <a:lnTo>
                        <a:pt x="198" y="78"/>
                      </a:lnTo>
                      <a:lnTo>
                        <a:pt x="202" y="74"/>
                      </a:lnTo>
                      <a:lnTo>
                        <a:pt x="202" y="70"/>
                      </a:lnTo>
                      <a:lnTo>
                        <a:pt x="202" y="74"/>
                      </a:lnTo>
                      <a:lnTo>
                        <a:pt x="202" y="78"/>
                      </a:lnTo>
                      <a:lnTo>
                        <a:pt x="198" y="81"/>
                      </a:lnTo>
                      <a:lnTo>
                        <a:pt x="190" y="89"/>
                      </a:lnTo>
                      <a:lnTo>
                        <a:pt x="182" y="94"/>
                      </a:lnTo>
                      <a:lnTo>
                        <a:pt x="179" y="97"/>
                      </a:lnTo>
                      <a:lnTo>
                        <a:pt x="170" y="101"/>
                      </a:lnTo>
                      <a:lnTo>
                        <a:pt x="167" y="105"/>
                      </a:lnTo>
                      <a:lnTo>
                        <a:pt x="159" y="108"/>
                      </a:lnTo>
                      <a:lnTo>
                        <a:pt x="155" y="113"/>
                      </a:lnTo>
                      <a:lnTo>
                        <a:pt x="151" y="117"/>
                      </a:lnTo>
                      <a:lnTo>
                        <a:pt x="143" y="128"/>
                      </a:lnTo>
                      <a:lnTo>
                        <a:pt x="140" y="140"/>
                      </a:lnTo>
                      <a:lnTo>
                        <a:pt x="136" y="147"/>
                      </a:lnTo>
                      <a:lnTo>
                        <a:pt x="131" y="152"/>
                      </a:lnTo>
                      <a:lnTo>
                        <a:pt x="131" y="159"/>
                      </a:lnTo>
                      <a:lnTo>
                        <a:pt x="131" y="167"/>
                      </a:lnTo>
                      <a:lnTo>
                        <a:pt x="140" y="159"/>
                      </a:lnTo>
                      <a:lnTo>
                        <a:pt x="140" y="156"/>
                      </a:lnTo>
                      <a:lnTo>
                        <a:pt x="143" y="152"/>
                      </a:lnTo>
                      <a:lnTo>
                        <a:pt x="147" y="147"/>
                      </a:lnTo>
                      <a:lnTo>
                        <a:pt x="147" y="136"/>
                      </a:lnTo>
                      <a:lnTo>
                        <a:pt x="151" y="128"/>
                      </a:lnTo>
                      <a:lnTo>
                        <a:pt x="151" y="120"/>
                      </a:lnTo>
                      <a:lnTo>
                        <a:pt x="151" y="128"/>
                      </a:lnTo>
                      <a:lnTo>
                        <a:pt x="151" y="136"/>
                      </a:lnTo>
                      <a:lnTo>
                        <a:pt x="147" y="140"/>
                      </a:lnTo>
                      <a:lnTo>
                        <a:pt x="147" y="147"/>
                      </a:lnTo>
                      <a:lnTo>
                        <a:pt x="147" y="152"/>
                      </a:lnTo>
                      <a:lnTo>
                        <a:pt x="147" y="156"/>
                      </a:lnTo>
                      <a:lnTo>
                        <a:pt x="151" y="156"/>
                      </a:lnTo>
                      <a:lnTo>
                        <a:pt x="163" y="152"/>
                      </a:lnTo>
                      <a:lnTo>
                        <a:pt x="170" y="143"/>
                      </a:lnTo>
                      <a:lnTo>
                        <a:pt x="186" y="136"/>
                      </a:lnTo>
                      <a:lnTo>
                        <a:pt x="190" y="136"/>
                      </a:lnTo>
                      <a:lnTo>
                        <a:pt x="193" y="132"/>
                      </a:lnTo>
                      <a:lnTo>
                        <a:pt x="198" y="124"/>
                      </a:lnTo>
                      <a:lnTo>
                        <a:pt x="202" y="101"/>
                      </a:lnTo>
                      <a:lnTo>
                        <a:pt x="198" y="132"/>
                      </a:lnTo>
                      <a:lnTo>
                        <a:pt x="202" y="128"/>
                      </a:lnTo>
                      <a:lnTo>
                        <a:pt x="205" y="113"/>
                      </a:lnTo>
                      <a:lnTo>
                        <a:pt x="205" y="120"/>
                      </a:lnTo>
                      <a:lnTo>
                        <a:pt x="205" y="128"/>
                      </a:lnTo>
                      <a:lnTo>
                        <a:pt x="209" y="124"/>
                      </a:lnTo>
                      <a:lnTo>
                        <a:pt x="213" y="120"/>
                      </a:lnTo>
                      <a:lnTo>
                        <a:pt x="221" y="113"/>
                      </a:lnTo>
                      <a:lnTo>
                        <a:pt x="213" y="120"/>
                      </a:lnTo>
                      <a:lnTo>
                        <a:pt x="213" y="124"/>
                      </a:lnTo>
                      <a:lnTo>
                        <a:pt x="209" y="128"/>
                      </a:lnTo>
                      <a:lnTo>
                        <a:pt x="217" y="132"/>
                      </a:lnTo>
                      <a:lnTo>
                        <a:pt x="209" y="132"/>
                      </a:lnTo>
                      <a:lnTo>
                        <a:pt x="205" y="132"/>
                      </a:lnTo>
                      <a:lnTo>
                        <a:pt x="202" y="136"/>
                      </a:lnTo>
                      <a:lnTo>
                        <a:pt x="205" y="143"/>
                      </a:lnTo>
                      <a:lnTo>
                        <a:pt x="209" y="156"/>
                      </a:lnTo>
                      <a:lnTo>
                        <a:pt x="205" y="143"/>
                      </a:lnTo>
                      <a:lnTo>
                        <a:pt x="202" y="140"/>
                      </a:lnTo>
                      <a:lnTo>
                        <a:pt x="198" y="136"/>
                      </a:lnTo>
                      <a:lnTo>
                        <a:pt x="186" y="143"/>
                      </a:lnTo>
                      <a:lnTo>
                        <a:pt x="179" y="147"/>
                      </a:lnTo>
                      <a:lnTo>
                        <a:pt x="167" y="152"/>
                      </a:lnTo>
                      <a:lnTo>
                        <a:pt x="163" y="156"/>
                      </a:lnTo>
                      <a:lnTo>
                        <a:pt x="155" y="159"/>
                      </a:lnTo>
                      <a:lnTo>
                        <a:pt x="151" y="163"/>
                      </a:lnTo>
                      <a:lnTo>
                        <a:pt x="143" y="171"/>
                      </a:lnTo>
                      <a:lnTo>
                        <a:pt x="140" y="175"/>
                      </a:lnTo>
                      <a:lnTo>
                        <a:pt x="136" y="179"/>
                      </a:lnTo>
                      <a:lnTo>
                        <a:pt x="151" y="179"/>
                      </a:lnTo>
                      <a:lnTo>
                        <a:pt x="163" y="179"/>
                      </a:lnTo>
                      <a:lnTo>
                        <a:pt x="182" y="175"/>
                      </a:lnTo>
                      <a:lnTo>
                        <a:pt x="193" y="171"/>
                      </a:lnTo>
                      <a:lnTo>
                        <a:pt x="202" y="171"/>
                      </a:lnTo>
                      <a:lnTo>
                        <a:pt x="205" y="167"/>
                      </a:lnTo>
                      <a:lnTo>
                        <a:pt x="209" y="167"/>
                      </a:lnTo>
                      <a:lnTo>
                        <a:pt x="213" y="163"/>
                      </a:lnTo>
                      <a:lnTo>
                        <a:pt x="221" y="156"/>
                      </a:lnTo>
                      <a:lnTo>
                        <a:pt x="228" y="143"/>
                      </a:lnTo>
                      <a:lnTo>
                        <a:pt x="221" y="156"/>
                      </a:lnTo>
                      <a:lnTo>
                        <a:pt x="217" y="163"/>
                      </a:lnTo>
                      <a:lnTo>
                        <a:pt x="213" y="167"/>
                      </a:lnTo>
                      <a:lnTo>
                        <a:pt x="221" y="167"/>
                      </a:lnTo>
                      <a:lnTo>
                        <a:pt x="228" y="167"/>
                      </a:lnTo>
                      <a:lnTo>
                        <a:pt x="232" y="163"/>
                      </a:lnTo>
                      <a:lnTo>
                        <a:pt x="236" y="159"/>
                      </a:lnTo>
                      <a:lnTo>
                        <a:pt x="244" y="156"/>
                      </a:lnTo>
                      <a:lnTo>
                        <a:pt x="248" y="152"/>
                      </a:lnTo>
                      <a:lnTo>
                        <a:pt x="244" y="156"/>
                      </a:lnTo>
                      <a:lnTo>
                        <a:pt x="236" y="159"/>
                      </a:lnTo>
                      <a:lnTo>
                        <a:pt x="232" y="163"/>
                      </a:lnTo>
                      <a:lnTo>
                        <a:pt x="228" y="167"/>
                      </a:lnTo>
                      <a:lnTo>
                        <a:pt x="225" y="171"/>
                      </a:lnTo>
                      <a:lnTo>
                        <a:pt x="232" y="171"/>
                      </a:lnTo>
                      <a:lnTo>
                        <a:pt x="236" y="171"/>
                      </a:lnTo>
                      <a:lnTo>
                        <a:pt x="241" y="167"/>
                      </a:lnTo>
                      <a:lnTo>
                        <a:pt x="244" y="167"/>
                      </a:lnTo>
                      <a:lnTo>
                        <a:pt x="241" y="171"/>
                      </a:lnTo>
                      <a:lnTo>
                        <a:pt x="232" y="171"/>
                      </a:lnTo>
                      <a:lnTo>
                        <a:pt x="228" y="171"/>
                      </a:lnTo>
                      <a:lnTo>
                        <a:pt x="217" y="175"/>
                      </a:lnTo>
                      <a:lnTo>
                        <a:pt x="213" y="175"/>
                      </a:lnTo>
                      <a:lnTo>
                        <a:pt x="217" y="179"/>
                      </a:lnTo>
                      <a:lnTo>
                        <a:pt x="225" y="179"/>
                      </a:lnTo>
                      <a:lnTo>
                        <a:pt x="228" y="179"/>
                      </a:lnTo>
                      <a:lnTo>
                        <a:pt x="241" y="179"/>
                      </a:lnTo>
                      <a:lnTo>
                        <a:pt x="228" y="182"/>
                      </a:lnTo>
                      <a:lnTo>
                        <a:pt x="221" y="182"/>
                      </a:lnTo>
                      <a:lnTo>
                        <a:pt x="217" y="179"/>
                      </a:lnTo>
                      <a:lnTo>
                        <a:pt x="213" y="179"/>
                      </a:lnTo>
                      <a:lnTo>
                        <a:pt x="205" y="175"/>
                      </a:lnTo>
                      <a:lnTo>
                        <a:pt x="193" y="179"/>
                      </a:lnTo>
                      <a:lnTo>
                        <a:pt x="174" y="186"/>
                      </a:lnTo>
                      <a:lnTo>
                        <a:pt x="179" y="190"/>
                      </a:lnTo>
                      <a:lnTo>
                        <a:pt x="182" y="202"/>
                      </a:lnTo>
                      <a:lnTo>
                        <a:pt x="170" y="186"/>
                      </a:lnTo>
                      <a:lnTo>
                        <a:pt x="170" y="194"/>
                      </a:lnTo>
                      <a:lnTo>
                        <a:pt x="170" y="202"/>
                      </a:lnTo>
                      <a:lnTo>
                        <a:pt x="170" y="206"/>
                      </a:lnTo>
                      <a:lnTo>
                        <a:pt x="170" y="214"/>
                      </a:lnTo>
                      <a:lnTo>
                        <a:pt x="167" y="221"/>
                      </a:lnTo>
                      <a:lnTo>
                        <a:pt x="159" y="241"/>
                      </a:lnTo>
                      <a:lnTo>
                        <a:pt x="163" y="225"/>
                      </a:lnTo>
                      <a:lnTo>
                        <a:pt x="167" y="214"/>
                      </a:lnTo>
                      <a:lnTo>
                        <a:pt x="167" y="206"/>
                      </a:lnTo>
                      <a:lnTo>
                        <a:pt x="167" y="202"/>
                      </a:lnTo>
                      <a:lnTo>
                        <a:pt x="167" y="194"/>
                      </a:lnTo>
                      <a:lnTo>
                        <a:pt x="167" y="190"/>
                      </a:lnTo>
                      <a:lnTo>
                        <a:pt x="167" y="186"/>
                      </a:lnTo>
                      <a:lnTo>
                        <a:pt x="155" y="190"/>
                      </a:lnTo>
                      <a:lnTo>
                        <a:pt x="147" y="190"/>
                      </a:lnTo>
                      <a:lnTo>
                        <a:pt x="143" y="194"/>
                      </a:lnTo>
                      <a:lnTo>
                        <a:pt x="140" y="198"/>
                      </a:lnTo>
                      <a:lnTo>
                        <a:pt x="136" y="202"/>
                      </a:lnTo>
                      <a:lnTo>
                        <a:pt x="136" y="210"/>
                      </a:lnTo>
                      <a:lnTo>
                        <a:pt x="136" y="221"/>
                      </a:lnTo>
                      <a:lnTo>
                        <a:pt x="136" y="237"/>
                      </a:lnTo>
                      <a:lnTo>
                        <a:pt x="136" y="248"/>
                      </a:lnTo>
                      <a:lnTo>
                        <a:pt x="136" y="260"/>
                      </a:lnTo>
                      <a:lnTo>
                        <a:pt x="136" y="276"/>
                      </a:lnTo>
                      <a:lnTo>
                        <a:pt x="136" y="287"/>
                      </a:lnTo>
                      <a:lnTo>
                        <a:pt x="136" y="299"/>
                      </a:lnTo>
                      <a:lnTo>
                        <a:pt x="140" y="311"/>
                      </a:lnTo>
                      <a:lnTo>
                        <a:pt x="143" y="322"/>
                      </a:lnTo>
                      <a:lnTo>
                        <a:pt x="147" y="330"/>
                      </a:lnTo>
                      <a:lnTo>
                        <a:pt x="151" y="334"/>
                      </a:lnTo>
                      <a:lnTo>
                        <a:pt x="163" y="342"/>
                      </a:lnTo>
                      <a:lnTo>
                        <a:pt x="151" y="338"/>
                      </a:lnTo>
                      <a:lnTo>
                        <a:pt x="140" y="334"/>
                      </a:lnTo>
                      <a:lnTo>
                        <a:pt x="136" y="330"/>
                      </a:lnTo>
                      <a:lnTo>
                        <a:pt x="128" y="330"/>
                      </a:lnTo>
                      <a:lnTo>
                        <a:pt x="124" y="338"/>
                      </a:lnTo>
                      <a:lnTo>
                        <a:pt x="124" y="334"/>
                      </a:lnTo>
                      <a:lnTo>
                        <a:pt x="117" y="334"/>
                      </a:lnTo>
                      <a:lnTo>
                        <a:pt x="112" y="334"/>
                      </a:lnTo>
                      <a:lnTo>
                        <a:pt x="108" y="338"/>
                      </a:lnTo>
                      <a:lnTo>
                        <a:pt x="105" y="342"/>
                      </a:lnTo>
                      <a:lnTo>
                        <a:pt x="105" y="338"/>
                      </a:lnTo>
                      <a:lnTo>
                        <a:pt x="105" y="334"/>
                      </a:lnTo>
                      <a:lnTo>
                        <a:pt x="97" y="334"/>
                      </a:lnTo>
                      <a:lnTo>
                        <a:pt x="93" y="338"/>
                      </a:lnTo>
                      <a:lnTo>
                        <a:pt x="81" y="338"/>
                      </a:lnTo>
                    </a:path>
                  </a:pathLst>
                </a:custGeom>
                <a:solidFill>
                  <a:srgbClr val="7F5F3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63" name="Freeform 416"/>
                <p:cNvSpPr>
                  <a:spLocks/>
                </p:cNvSpPr>
                <p:nvPr/>
              </p:nvSpPr>
              <p:spPr bwMode="auto">
                <a:xfrm>
                  <a:off x="1228" y="2240"/>
                  <a:ext cx="45" cy="172"/>
                </a:xfrm>
                <a:custGeom>
                  <a:avLst/>
                  <a:gdLst>
                    <a:gd name="T0" fmla="*/ 4 w 45"/>
                    <a:gd name="T1" fmla="*/ 25 h 172"/>
                    <a:gd name="T2" fmla="*/ 10 w 45"/>
                    <a:gd name="T3" fmla="*/ 41 h 172"/>
                    <a:gd name="T4" fmla="*/ 10 w 45"/>
                    <a:gd name="T5" fmla="*/ 89 h 172"/>
                    <a:gd name="T6" fmla="*/ 10 w 45"/>
                    <a:gd name="T7" fmla="*/ 130 h 172"/>
                    <a:gd name="T8" fmla="*/ 7 w 45"/>
                    <a:gd name="T9" fmla="*/ 157 h 172"/>
                    <a:gd name="T10" fmla="*/ 7 w 45"/>
                    <a:gd name="T11" fmla="*/ 157 h 172"/>
                    <a:gd name="T12" fmla="*/ 14 w 45"/>
                    <a:gd name="T13" fmla="*/ 142 h 172"/>
                    <a:gd name="T14" fmla="*/ 10 w 45"/>
                    <a:gd name="T15" fmla="*/ 168 h 172"/>
                    <a:gd name="T16" fmla="*/ 14 w 45"/>
                    <a:gd name="T17" fmla="*/ 145 h 172"/>
                    <a:gd name="T18" fmla="*/ 14 w 45"/>
                    <a:gd name="T19" fmla="*/ 126 h 172"/>
                    <a:gd name="T20" fmla="*/ 17 w 45"/>
                    <a:gd name="T21" fmla="*/ 96 h 172"/>
                    <a:gd name="T22" fmla="*/ 14 w 45"/>
                    <a:gd name="T23" fmla="*/ 71 h 172"/>
                    <a:gd name="T24" fmla="*/ 14 w 45"/>
                    <a:gd name="T25" fmla="*/ 49 h 172"/>
                    <a:gd name="T26" fmla="*/ 17 w 45"/>
                    <a:gd name="T27" fmla="*/ 52 h 172"/>
                    <a:gd name="T28" fmla="*/ 17 w 45"/>
                    <a:gd name="T29" fmla="*/ 74 h 172"/>
                    <a:gd name="T30" fmla="*/ 20 w 45"/>
                    <a:gd name="T31" fmla="*/ 96 h 172"/>
                    <a:gd name="T32" fmla="*/ 20 w 45"/>
                    <a:gd name="T33" fmla="*/ 126 h 172"/>
                    <a:gd name="T34" fmla="*/ 17 w 45"/>
                    <a:gd name="T35" fmla="*/ 149 h 172"/>
                    <a:gd name="T36" fmla="*/ 17 w 45"/>
                    <a:gd name="T37" fmla="*/ 164 h 172"/>
                    <a:gd name="T38" fmla="*/ 20 w 45"/>
                    <a:gd name="T39" fmla="*/ 160 h 172"/>
                    <a:gd name="T40" fmla="*/ 24 w 45"/>
                    <a:gd name="T41" fmla="*/ 171 h 172"/>
                    <a:gd name="T42" fmla="*/ 24 w 45"/>
                    <a:gd name="T43" fmla="*/ 149 h 172"/>
                    <a:gd name="T44" fmla="*/ 20 w 45"/>
                    <a:gd name="T45" fmla="*/ 111 h 172"/>
                    <a:gd name="T46" fmla="*/ 20 w 45"/>
                    <a:gd name="T47" fmla="*/ 85 h 172"/>
                    <a:gd name="T48" fmla="*/ 20 w 45"/>
                    <a:gd name="T49" fmla="*/ 60 h 172"/>
                    <a:gd name="T50" fmla="*/ 30 w 45"/>
                    <a:gd name="T51" fmla="*/ 22 h 172"/>
                    <a:gd name="T52" fmla="*/ 24 w 45"/>
                    <a:gd name="T53" fmla="*/ 49 h 172"/>
                    <a:gd name="T54" fmla="*/ 24 w 45"/>
                    <a:gd name="T55" fmla="*/ 60 h 172"/>
                    <a:gd name="T56" fmla="*/ 24 w 45"/>
                    <a:gd name="T57" fmla="*/ 74 h 172"/>
                    <a:gd name="T58" fmla="*/ 24 w 45"/>
                    <a:gd name="T59" fmla="*/ 93 h 172"/>
                    <a:gd name="T60" fmla="*/ 24 w 45"/>
                    <a:gd name="T61" fmla="*/ 119 h 172"/>
                    <a:gd name="T62" fmla="*/ 27 w 45"/>
                    <a:gd name="T63" fmla="*/ 138 h 172"/>
                    <a:gd name="T64" fmla="*/ 30 w 45"/>
                    <a:gd name="T65" fmla="*/ 157 h 172"/>
                    <a:gd name="T66" fmla="*/ 38 w 45"/>
                    <a:gd name="T67" fmla="*/ 164 h 172"/>
                    <a:gd name="T68" fmla="*/ 38 w 45"/>
                    <a:gd name="T69" fmla="*/ 160 h 172"/>
                    <a:gd name="T70" fmla="*/ 30 w 45"/>
                    <a:gd name="T71" fmla="*/ 142 h 172"/>
                    <a:gd name="T72" fmla="*/ 27 w 45"/>
                    <a:gd name="T73" fmla="*/ 115 h 172"/>
                    <a:gd name="T74" fmla="*/ 27 w 45"/>
                    <a:gd name="T75" fmla="*/ 89 h 172"/>
                    <a:gd name="T76" fmla="*/ 27 w 45"/>
                    <a:gd name="T77" fmla="*/ 63 h 172"/>
                    <a:gd name="T78" fmla="*/ 34 w 45"/>
                    <a:gd name="T79" fmla="*/ 41 h 172"/>
                    <a:gd name="T80" fmla="*/ 40 w 45"/>
                    <a:gd name="T81" fmla="*/ 25 h 172"/>
                    <a:gd name="T82" fmla="*/ 38 w 45"/>
                    <a:gd name="T83" fmla="*/ 14 h 172"/>
                    <a:gd name="T84" fmla="*/ 24 w 45"/>
                    <a:gd name="T85" fmla="*/ 29 h 172"/>
                    <a:gd name="T86" fmla="*/ 20 w 45"/>
                    <a:gd name="T87" fmla="*/ 45 h 172"/>
                    <a:gd name="T88" fmla="*/ 20 w 45"/>
                    <a:gd name="T89" fmla="*/ 18 h 172"/>
                    <a:gd name="T90" fmla="*/ 20 w 45"/>
                    <a:gd name="T91" fmla="*/ 0 h 172"/>
                    <a:gd name="T92" fmla="*/ 17 w 45"/>
                    <a:gd name="T93" fmla="*/ 25 h 172"/>
                    <a:gd name="T94" fmla="*/ 14 w 45"/>
                    <a:gd name="T95" fmla="*/ 37 h 172"/>
                    <a:gd name="T96" fmla="*/ 0 w 45"/>
                    <a:gd name="T97" fmla="*/ 22 h 1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
                    <a:gd name="T148" fmla="*/ 0 h 172"/>
                    <a:gd name="T149" fmla="*/ 45 w 45"/>
                    <a:gd name="T150" fmla="*/ 172 h 1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 h="172">
                      <a:moveTo>
                        <a:pt x="0" y="22"/>
                      </a:moveTo>
                      <a:lnTo>
                        <a:pt x="4" y="25"/>
                      </a:lnTo>
                      <a:lnTo>
                        <a:pt x="7" y="29"/>
                      </a:lnTo>
                      <a:lnTo>
                        <a:pt x="10" y="41"/>
                      </a:lnTo>
                      <a:lnTo>
                        <a:pt x="10" y="63"/>
                      </a:lnTo>
                      <a:lnTo>
                        <a:pt x="10" y="89"/>
                      </a:lnTo>
                      <a:lnTo>
                        <a:pt x="10" y="115"/>
                      </a:lnTo>
                      <a:lnTo>
                        <a:pt x="10" y="130"/>
                      </a:lnTo>
                      <a:lnTo>
                        <a:pt x="10" y="142"/>
                      </a:lnTo>
                      <a:lnTo>
                        <a:pt x="7" y="157"/>
                      </a:lnTo>
                      <a:lnTo>
                        <a:pt x="0" y="168"/>
                      </a:lnTo>
                      <a:lnTo>
                        <a:pt x="7" y="157"/>
                      </a:lnTo>
                      <a:lnTo>
                        <a:pt x="10" y="142"/>
                      </a:lnTo>
                      <a:lnTo>
                        <a:pt x="14" y="142"/>
                      </a:lnTo>
                      <a:lnTo>
                        <a:pt x="14" y="157"/>
                      </a:lnTo>
                      <a:lnTo>
                        <a:pt x="10" y="168"/>
                      </a:lnTo>
                      <a:lnTo>
                        <a:pt x="14" y="160"/>
                      </a:lnTo>
                      <a:lnTo>
                        <a:pt x="14" y="145"/>
                      </a:lnTo>
                      <a:lnTo>
                        <a:pt x="14" y="134"/>
                      </a:lnTo>
                      <a:lnTo>
                        <a:pt x="14" y="126"/>
                      </a:lnTo>
                      <a:lnTo>
                        <a:pt x="17" y="111"/>
                      </a:lnTo>
                      <a:lnTo>
                        <a:pt x="17" y="96"/>
                      </a:lnTo>
                      <a:lnTo>
                        <a:pt x="14" y="89"/>
                      </a:lnTo>
                      <a:lnTo>
                        <a:pt x="14" y="71"/>
                      </a:lnTo>
                      <a:lnTo>
                        <a:pt x="14" y="60"/>
                      </a:lnTo>
                      <a:lnTo>
                        <a:pt x="14" y="49"/>
                      </a:lnTo>
                      <a:lnTo>
                        <a:pt x="17" y="33"/>
                      </a:lnTo>
                      <a:lnTo>
                        <a:pt x="17" y="52"/>
                      </a:lnTo>
                      <a:lnTo>
                        <a:pt x="17" y="63"/>
                      </a:lnTo>
                      <a:lnTo>
                        <a:pt x="17" y="74"/>
                      </a:lnTo>
                      <a:lnTo>
                        <a:pt x="17" y="82"/>
                      </a:lnTo>
                      <a:lnTo>
                        <a:pt x="20" y="96"/>
                      </a:lnTo>
                      <a:lnTo>
                        <a:pt x="20" y="111"/>
                      </a:lnTo>
                      <a:lnTo>
                        <a:pt x="20" y="126"/>
                      </a:lnTo>
                      <a:lnTo>
                        <a:pt x="17" y="138"/>
                      </a:lnTo>
                      <a:lnTo>
                        <a:pt x="17" y="149"/>
                      </a:lnTo>
                      <a:lnTo>
                        <a:pt x="17" y="157"/>
                      </a:lnTo>
                      <a:lnTo>
                        <a:pt x="17" y="164"/>
                      </a:lnTo>
                      <a:lnTo>
                        <a:pt x="20" y="153"/>
                      </a:lnTo>
                      <a:lnTo>
                        <a:pt x="20" y="160"/>
                      </a:lnTo>
                      <a:lnTo>
                        <a:pt x="24" y="168"/>
                      </a:lnTo>
                      <a:lnTo>
                        <a:pt x="24" y="171"/>
                      </a:lnTo>
                      <a:lnTo>
                        <a:pt x="24" y="164"/>
                      </a:lnTo>
                      <a:lnTo>
                        <a:pt x="24" y="149"/>
                      </a:lnTo>
                      <a:lnTo>
                        <a:pt x="24" y="126"/>
                      </a:lnTo>
                      <a:lnTo>
                        <a:pt x="20" y="111"/>
                      </a:lnTo>
                      <a:lnTo>
                        <a:pt x="20" y="100"/>
                      </a:lnTo>
                      <a:lnTo>
                        <a:pt x="20" y="85"/>
                      </a:lnTo>
                      <a:lnTo>
                        <a:pt x="20" y="71"/>
                      </a:lnTo>
                      <a:lnTo>
                        <a:pt x="20" y="60"/>
                      </a:lnTo>
                      <a:lnTo>
                        <a:pt x="24" y="49"/>
                      </a:lnTo>
                      <a:lnTo>
                        <a:pt x="30" y="22"/>
                      </a:lnTo>
                      <a:lnTo>
                        <a:pt x="27" y="37"/>
                      </a:lnTo>
                      <a:lnTo>
                        <a:pt x="24" y="49"/>
                      </a:lnTo>
                      <a:lnTo>
                        <a:pt x="24" y="56"/>
                      </a:lnTo>
                      <a:lnTo>
                        <a:pt x="24" y="60"/>
                      </a:lnTo>
                      <a:lnTo>
                        <a:pt x="24" y="67"/>
                      </a:lnTo>
                      <a:lnTo>
                        <a:pt x="24" y="74"/>
                      </a:lnTo>
                      <a:lnTo>
                        <a:pt x="24" y="82"/>
                      </a:lnTo>
                      <a:lnTo>
                        <a:pt x="24" y="93"/>
                      </a:lnTo>
                      <a:lnTo>
                        <a:pt x="24" y="108"/>
                      </a:lnTo>
                      <a:lnTo>
                        <a:pt x="24" y="119"/>
                      </a:lnTo>
                      <a:lnTo>
                        <a:pt x="27" y="130"/>
                      </a:lnTo>
                      <a:lnTo>
                        <a:pt x="27" y="138"/>
                      </a:lnTo>
                      <a:lnTo>
                        <a:pt x="27" y="149"/>
                      </a:lnTo>
                      <a:lnTo>
                        <a:pt x="30" y="157"/>
                      </a:lnTo>
                      <a:lnTo>
                        <a:pt x="34" y="160"/>
                      </a:lnTo>
                      <a:lnTo>
                        <a:pt x="38" y="164"/>
                      </a:lnTo>
                      <a:lnTo>
                        <a:pt x="44" y="168"/>
                      </a:lnTo>
                      <a:lnTo>
                        <a:pt x="38" y="160"/>
                      </a:lnTo>
                      <a:lnTo>
                        <a:pt x="34" y="149"/>
                      </a:lnTo>
                      <a:lnTo>
                        <a:pt x="30" y="142"/>
                      </a:lnTo>
                      <a:lnTo>
                        <a:pt x="30" y="130"/>
                      </a:lnTo>
                      <a:lnTo>
                        <a:pt x="27" y="115"/>
                      </a:lnTo>
                      <a:lnTo>
                        <a:pt x="27" y="100"/>
                      </a:lnTo>
                      <a:lnTo>
                        <a:pt x="27" y="89"/>
                      </a:lnTo>
                      <a:lnTo>
                        <a:pt x="27" y="71"/>
                      </a:lnTo>
                      <a:lnTo>
                        <a:pt x="27" y="63"/>
                      </a:lnTo>
                      <a:lnTo>
                        <a:pt x="30" y="52"/>
                      </a:lnTo>
                      <a:lnTo>
                        <a:pt x="34" y="41"/>
                      </a:lnTo>
                      <a:lnTo>
                        <a:pt x="34" y="33"/>
                      </a:lnTo>
                      <a:lnTo>
                        <a:pt x="40" y="25"/>
                      </a:lnTo>
                      <a:lnTo>
                        <a:pt x="30" y="33"/>
                      </a:lnTo>
                      <a:lnTo>
                        <a:pt x="38" y="14"/>
                      </a:lnTo>
                      <a:lnTo>
                        <a:pt x="30" y="22"/>
                      </a:lnTo>
                      <a:lnTo>
                        <a:pt x="24" y="29"/>
                      </a:lnTo>
                      <a:lnTo>
                        <a:pt x="24" y="41"/>
                      </a:lnTo>
                      <a:lnTo>
                        <a:pt x="20" y="45"/>
                      </a:lnTo>
                      <a:lnTo>
                        <a:pt x="20" y="33"/>
                      </a:lnTo>
                      <a:lnTo>
                        <a:pt x="20" y="18"/>
                      </a:lnTo>
                      <a:lnTo>
                        <a:pt x="20" y="7"/>
                      </a:lnTo>
                      <a:lnTo>
                        <a:pt x="20" y="0"/>
                      </a:lnTo>
                      <a:lnTo>
                        <a:pt x="20" y="18"/>
                      </a:lnTo>
                      <a:lnTo>
                        <a:pt x="17" y="25"/>
                      </a:lnTo>
                      <a:lnTo>
                        <a:pt x="17" y="33"/>
                      </a:lnTo>
                      <a:lnTo>
                        <a:pt x="14" y="37"/>
                      </a:lnTo>
                      <a:lnTo>
                        <a:pt x="10" y="29"/>
                      </a:lnTo>
                      <a:lnTo>
                        <a:pt x="0" y="22"/>
                      </a:lnTo>
                    </a:path>
                  </a:pathLst>
                </a:custGeom>
                <a:solidFill>
                  <a:srgbClr val="5F3F1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160" name="Freeform 417"/>
              <p:cNvSpPr>
                <a:spLocks/>
              </p:cNvSpPr>
              <p:nvPr/>
            </p:nvSpPr>
            <p:spPr bwMode="auto">
              <a:xfrm>
                <a:off x="1113" y="2077"/>
                <a:ext cx="284" cy="257"/>
              </a:xfrm>
              <a:custGeom>
                <a:avLst/>
                <a:gdLst>
                  <a:gd name="T0" fmla="*/ 110 w 284"/>
                  <a:gd name="T1" fmla="*/ 3 h 257"/>
                  <a:gd name="T2" fmla="*/ 98 w 284"/>
                  <a:gd name="T3" fmla="*/ 26 h 257"/>
                  <a:gd name="T4" fmla="*/ 79 w 284"/>
                  <a:gd name="T5" fmla="*/ 34 h 257"/>
                  <a:gd name="T6" fmla="*/ 83 w 284"/>
                  <a:gd name="T7" fmla="*/ 72 h 257"/>
                  <a:gd name="T8" fmla="*/ 60 w 284"/>
                  <a:gd name="T9" fmla="*/ 94 h 257"/>
                  <a:gd name="T10" fmla="*/ 41 w 284"/>
                  <a:gd name="T11" fmla="*/ 124 h 257"/>
                  <a:gd name="T12" fmla="*/ 30 w 284"/>
                  <a:gd name="T13" fmla="*/ 155 h 257"/>
                  <a:gd name="T14" fmla="*/ 0 w 284"/>
                  <a:gd name="T15" fmla="*/ 177 h 257"/>
                  <a:gd name="T16" fmla="*/ 15 w 284"/>
                  <a:gd name="T17" fmla="*/ 211 h 257"/>
                  <a:gd name="T18" fmla="*/ 41 w 284"/>
                  <a:gd name="T19" fmla="*/ 204 h 257"/>
                  <a:gd name="T20" fmla="*/ 75 w 284"/>
                  <a:gd name="T21" fmla="*/ 177 h 257"/>
                  <a:gd name="T22" fmla="*/ 56 w 284"/>
                  <a:gd name="T23" fmla="*/ 151 h 257"/>
                  <a:gd name="T24" fmla="*/ 79 w 284"/>
                  <a:gd name="T25" fmla="*/ 147 h 257"/>
                  <a:gd name="T26" fmla="*/ 90 w 284"/>
                  <a:gd name="T27" fmla="*/ 139 h 257"/>
                  <a:gd name="T28" fmla="*/ 98 w 284"/>
                  <a:gd name="T29" fmla="*/ 151 h 257"/>
                  <a:gd name="T30" fmla="*/ 106 w 284"/>
                  <a:gd name="T31" fmla="*/ 166 h 257"/>
                  <a:gd name="T32" fmla="*/ 86 w 284"/>
                  <a:gd name="T33" fmla="*/ 162 h 257"/>
                  <a:gd name="T34" fmla="*/ 83 w 284"/>
                  <a:gd name="T35" fmla="*/ 192 h 257"/>
                  <a:gd name="T36" fmla="*/ 56 w 284"/>
                  <a:gd name="T37" fmla="*/ 211 h 257"/>
                  <a:gd name="T38" fmla="*/ 64 w 284"/>
                  <a:gd name="T39" fmla="*/ 245 h 257"/>
                  <a:gd name="T40" fmla="*/ 94 w 284"/>
                  <a:gd name="T41" fmla="*/ 253 h 257"/>
                  <a:gd name="T42" fmla="*/ 98 w 284"/>
                  <a:gd name="T43" fmla="*/ 211 h 257"/>
                  <a:gd name="T44" fmla="*/ 117 w 284"/>
                  <a:gd name="T45" fmla="*/ 211 h 257"/>
                  <a:gd name="T46" fmla="*/ 128 w 284"/>
                  <a:gd name="T47" fmla="*/ 173 h 257"/>
                  <a:gd name="T48" fmla="*/ 135 w 284"/>
                  <a:gd name="T49" fmla="*/ 211 h 257"/>
                  <a:gd name="T50" fmla="*/ 158 w 284"/>
                  <a:gd name="T51" fmla="*/ 237 h 257"/>
                  <a:gd name="T52" fmla="*/ 189 w 284"/>
                  <a:gd name="T53" fmla="*/ 242 h 257"/>
                  <a:gd name="T54" fmla="*/ 215 w 284"/>
                  <a:gd name="T55" fmla="*/ 219 h 257"/>
                  <a:gd name="T56" fmla="*/ 218 w 284"/>
                  <a:gd name="T57" fmla="*/ 184 h 257"/>
                  <a:gd name="T58" fmla="*/ 253 w 284"/>
                  <a:gd name="T59" fmla="*/ 211 h 257"/>
                  <a:gd name="T60" fmla="*/ 272 w 284"/>
                  <a:gd name="T61" fmla="*/ 181 h 257"/>
                  <a:gd name="T62" fmla="*/ 245 w 284"/>
                  <a:gd name="T63" fmla="*/ 143 h 257"/>
                  <a:gd name="T64" fmla="*/ 230 w 284"/>
                  <a:gd name="T65" fmla="*/ 109 h 257"/>
                  <a:gd name="T66" fmla="*/ 223 w 284"/>
                  <a:gd name="T67" fmla="*/ 56 h 257"/>
                  <a:gd name="T68" fmla="*/ 196 w 284"/>
                  <a:gd name="T69" fmla="*/ 14 h 257"/>
                  <a:gd name="T70" fmla="*/ 158 w 284"/>
                  <a:gd name="T71" fmla="*/ 0 h 257"/>
                  <a:gd name="T72" fmla="*/ 155 w 284"/>
                  <a:gd name="T73" fmla="*/ 79 h 257"/>
                  <a:gd name="T74" fmla="*/ 162 w 284"/>
                  <a:gd name="T75" fmla="*/ 98 h 257"/>
                  <a:gd name="T76" fmla="*/ 177 w 284"/>
                  <a:gd name="T77" fmla="*/ 94 h 257"/>
                  <a:gd name="T78" fmla="*/ 181 w 284"/>
                  <a:gd name="T79" fmla="*/ 86 h 257"/>
                  <a:gd name="T80" fmla="*/ 211 w 284"/>
                  <a:gd name="T81" fmla="*/ 101 h 257"/>
                  <a:gd name="T82" fmla="*/ 173 w 284"/>
                  <a:gd name="T83" fmla="*/ 113 h 257"/>
                  <a:gd name="T84" fmla="*/ 177 w 284"/>
                  <a:gd name="T85" fmla="*/ 128 h 257"/>
                  <a:gd name="T86" fmla="*/ 169 w 284"/>
                  <a:gd name="T87" fmla="*/ 147 h 257"/>
                  <a:gd name="T88" fmla="*/ 185 w 284"/>
                  <a:gd name="T89" fmla="*/ 166 h 257"/>
                  <a:gd name="T90" fmla="*/ 200 w 284"/>
                  <a:gd name="T91" fmla="*/ 173 h 257"/>
                  <a:gd name="T92" fmla="*/ 181 w 284"/>
                  <a:gd name="T93" fmla="*/ 184 h 257"/>
                  <a:gd name="T94" fmla="*/ 162 w 284"/>
                  <a:gd name="T95" fmla="*/ 166 h 257"/>
                  <a:gd name="T96" fmla="*/ 166 w 284"/>
                  <a:gd name="T97" fmla="*/ 124 h 257"/>
                  <a:gd name="T98" fmla="*/ 147 w 284"/>
                  <a:gd name="T99" fmla="*/ 105 h 257"/>
                  <a:gd name="T100" fmla="*/ 128 w 284"/>
                  <a:gd name="T101" fmla="*/ 83 h 257"/>
                  <a:gd name="T102" fmla="*/ 128 w 284"/>
                  <a:gd name="T103" fmla="*/ 60 h 257"/>
                  <a:gd name="T104" fmla="*/ 124 w 284"/>
                  <a:gd name="T105" fmla="*/ 49 h 257"/>
                  <a:gd name="T106" fmla="*/ 151 w 284"/>
                  <a:gd name="T107" fmla="*/ 0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4"/>
                  <a:gd name="T163" fmla="*/ 0 h 257"/>
                  <a:gd name="T164" fmla="*/ 284 w 284"/>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4" h="257">
                    <a:moveTo>
                      <a:pt x="124" y="7"/>
                    </a:moveTo>
                    <a:lnTo>
                      <a:pt x="121" y="3"/>
                    </a:lnTo>
                    <a:lnTo>
                      <a:pt x="117" y="0"/>
                    </a:lnTo>
                    <a:lnTo>
                      <a:pt x="110" y="0"/>
                    </a:lnTo>
                    <a:lnTo>
                      <a:pt x="113" y="3"/>
                    </a:lnTo>
                    <a:lnTo>
                      <a:pt x="110" y="3"/>
                    </a:lnTo>
                    <a:lnTo>
                      <a:pt x="106" y="7"/>
                    </a:lnTo>
                    <a:lnTo>
                      <a:pt x="106" y="11"/>
                    </a:lnTo>
                    <a:lnTo>
                      <a:pt x="106" y="14"/>
                    </a:lnTo>
                    <a:lnTo>
                      <a:pt x="102" y="19"/>
                    </a:lnTo>
                    <a:lnTo>
                      <a:pt x="102" y="23"/>
                    </a:lnTo>
                    <a:lnTo>
                      <a:pt x="98" y="26"/>
                    </a:lnTo>
                    <a:lnTo>
                      <a:pt x="94" y="23"/>
                    </a:lnTo>
                    <a:lnTo>
                      <a:pt x="90" y="23"/>
                    </a:lnTo>
                    <a:lnTo>
                      <a:pt x="86" y="26"/>
                    </a:lnTo>
                    <a:lnTo>
                      <a:pt x="83" y="26"/>
                    </a:lnTo>
                    <a:lnTo>
                      <a:pt x="79" y="26"/>
                    </a:lnTo>
                    <a:lnTo>
                      <a:pt x="79" y="34"/>
                    </a:lnTo>
                    <a:lnTo>
                      <a:pt x="75" y="34"/>
                    </a:lnTo>
                    <a:lnTo>
                      <a:pt x="72" y="37"/>
                    </a:lnTo>
                    <a:lnTo>
                      <a:pt x="72" y="45"/>
                    </a:lnTo>
                    <a:lnTo>
                      <a:pt x="72" y="52"/>
                    </a:lnTo>
                    <a:lnTo>
                      <a:pt x="75" y="56"/>
                    </a:lnTo>
                    <a:lnTo>
                      <a:pt x="83" y="72"/>
                    </a:lnTo>
                    <a:lnTo>
                      <a:pt x="79" y="79"/>
                    </a:lnTo>
                    <a:lnTo>
                      <a:pt x="79" y="83"/>
                    </a:lnTo>
                    <a:lnTo>
                      <a:pt x="83" y="90"/>
                    </a:lnTo>
                    <a:lnTo>
                      <a:pt x="75" y="94"/>
                    </a:lnTo>
                    <a:lnTo>
                      <a:pt x="64" y="86"/>
                    </a:lnTo>
                    <a:lnTo>
                      <a:pt x="60" y="94"/>
                    </a:lnTo>
                    <a:lnTo>
                      <a:pt x="52" y="94"/>
                    </a:lnTo>
                    <a:lnTo>
                      <a:pt x="52" y="101"/>
                    </a:lnTo>
                    <a:lnTo>
                      <a:pt x="56" y="109"/>
                    </a:lnTo>
                    <a:lnTo>
                      <a:pt x="49" y="117"/>
                    </a:lnTo>
                    <a:lnTo>
                      <a:pt x="45" y="117"/>
                    </a:lnTo>
                    <a:lnTo>
                      <a:pt x="41" y="124"/>
                    </a:lnTo>
                    <a:lnTo>
                      <a:pt x="38" y="124"/>
                    </a:lnTo>
                    <a:lnTo>
                      <a:pt x="34" y="132"/>
                    </a:lnTo>
                    <a:lnTo>
                      <a:pt x="34" y="139"/>
                    </a:lnTo>
                    <a:lnTo>
                      <a:pt x="34" y="143"/>
                    </a:lnTo>
                    <a:lnTo>
                      <a:pt x="30" y="151"/>
                    </a:lnTo>
                    <a:lnTo>
                      <a:pt x="30" y="155"/>
                    </a:lnTo>
                    <a:lnTo>
                      <a:pt x="19" y="151"/>
                    </a:lnTo>
                    <a:lnTo>
                      <a:pt x="15" y="159"/>
                    </a:lnTo>
                    <a:lnTo>
                      <a:pt x="7" y="159"/>
                    </a:lnTo>
                    <a:lnTo>
                      <a:pt x="3" y="166"/>
                    </a:lnTo>
                    <a:lnTo>
                      <a:pt x="0" y="170"/>
                    </a:lnTo>
                    <a:lnTo>
                      <a:pt x="0" y="177"/>
                    </a:lnTo>
                    <a:lnTo>
                      <a:pt x="3" y="177"/>
                    </a:lnTo>
                    <a:lnTo>
                      <a:pt x="7" y="181"/>
                    </a:lnTo>
                    <a:lnTo>
                      <a:pt x="7" y="188"/>
                    </a:lnTo>
                    <a:lnTo>
                      <a:pt x="11" y="192"/>
                    </a:lnTo>
                    <a:lnTo>
                      <a:pt x="11" y="200"/>
                    </a:lnTo>
                    <a:lnTo>
                      <a:pt x="15" y="211"/>
                    </a:lnTo>
                    <a:lnTo>
                      <a:pt x="23" y="208"/>
                    </a:lnTo>
                    <a:lnTo>
                      <a:pt x="26" y="200"/>
                    </a:lnTo>
                    <a:lnTo>
                      <a:pt x="30" y="200"/>
                    </a:lnTo>
                    <a:lnTo>
                      <a:pt x="34" y="204"/>
                    </a:lnTo>
                    <a:lnTo>
                      <a:pt x="38" y="208"/>
                    </a:lnTo>
                    <a:lnTo>
                      <a:pt x="41" y="204"/>
                    </a:lnTo>
                    <a:lnTo>
                      <a:pt x="45" y="196"/>
                    </a:lnTo>
                    <a:lnTo>
                      <a:pt x="49" y="196"/>
                    </a:lnTo>
                    <a:lnTo>
                      <a:pt x="56" y="196"/>
                    </a:lnTo>
                    <a:lnTo>
                      <a:pt x="64" y="188"/>
                    </a:lnTo>
                    <a:lnTo>
                      <a:pt x="68" y="184"/>
                    </a:lnTo>
                    <a:lnTo>
                      <a:pt x="75" y="177"/>
                    </a:lnTo>
                    <a:lnTo>
                      <a:pt x="72" y="166"/>
                    </a:lnTo>
                    <a:lnTo>
                      <a:pt x="64" y="166"/>
                    </a:lnTo>
                    <a:lnTo>
                      <a:pt x="60" y="162"/>
                    </a:lnTo>
                    <a:lnTo>
                      <a:pt x="60" y="159"/>
                    </a:lnTo>
                    <a:lnTo>
                      <a:pt x="56" y="155"/>
                    </a:lnTo>
                    <a:lnTo>
                      <a:pt x="56" y="151"/>
                    </a:lnTo>
                    <a:lnTo>
                      <a:pt x="64" y="155"/>
                    </a:lnTo>
                    <a:lnTo>
                      <a:pt x="64" y="159"/>
                    </a:lnTo>
                    <a:lnTo>
                      <a:pt x="68" y="155"/>
                    </a:lnTo>
                    <a:lnTo>
                      <a:pt x="75" y="155"/>
                    </a:lnTo>
                    <a:lnTo>
                      <a:pt x="79" y="151"/>
                    </a:lnTo>
                    <a:lnTo>
                      <a:pt x="79" y="147"/>
                    </a:lnTo>
                    <a:lnTo>
                      <a:pt x="75" y="143"/>
                    </a:lnTo>
                    <a:lnTo>
                      <a:pt x="79" y="147"/>
                    </a:lnTo>
                    <a:lnTo>
                      <a:pt x="83" y="147"/>
                    </a:lnTo>
                    <a:lnTo>
                      <a:pt x="83" y="143"/>
                    </a:lnTo>
                    <a:lnTo>
                      <a:pt x="86" y="143"/>
                    </a:lnTo>
                    <a:lnTo>
                      <a:pt x="90" y="139"/>
                    </a:lnTo>
                    <a:lnTo>
                      <a:pt x="90" y="143"/>
                    </a:lnTo>
                    <a:lnTo>
                      <a:pt x="94" y="139"/>
                    </a:lnTo>
                    <a:lnTo>
                      <a:pt x="98" y="143"/>
                    </a:lnTo>
                    <a:lnTo>
                      <a:pt x="98" y="147"/>
                    </a:lnTo>
                    <a:lnTo>
                      <a:pt x="94" y="151"/>
                    </a:lnTo>
                    <a:lnTo>
                      <a:pt x="98" y="151"/>
                    </a:lnTo>
                    <a:lnTo>
                      <a:pt x="102" y="155"/>
                    </a:lnTo>
                    <a:lnTo>
                      <a:pt x="106" y="155"/>
                    </a:lnTo>
                    <a:lnTo>
                      <a:pt x="110" y="155"/>
                    </a:lnTo>
                    <a:lnTo>
                      <a:pt x="117" y="162"/>
                    </a:lnTo>
                    <a:lnTo>
                      <a:pt x="113" y="166"/>
                    </a:lnTo>
                    <a:lnTo>
                      <a:pt x="106" y="166"/>
                    </a:lnTo>
                    <a:lnTo>
                      <a:pt x="102" y="162"/>
                    </a:lnTo>
                    <a:lnTo>
                      <a:pt x="102" y="159"/>
                    </a:lnTo>
                    <a:lnTo>
                      <a:pt x="98" y="162"/>
                    </a:lnTo>
                    <a:lnTo>
                      <a:pt x="94" y="162"/>
                    </a:lnTo>
                    <a:lnTo>
                      <a:pt x="90" y="159"/>
                    </a:lnTo>
                    <a:lnTo>
                      <a:pt x="86" y="162"/>
                    </a:lnTo>
                    <a:lnTo>
                      <a:pt x="83" y="162"/>
                    </a:lnTo>
                    <a:lnTo>
                      <a:pt x="83" y="166"/>
                    </a:lnTo>
                    <a:lnTo>
                      <a:pt x="83" y="170"/>
                    </a:lnTo>
                    <a:lnTo>
                      <a:pt x="83" y="177"/>
                    </a:lnTo>
                    <a:lnTo>
                      <a:pt x="86" y="181"/>
                    </a:lnTo>
                    <a:lnTo>
                      <a:pt x="83" y="192"/>
                    </a:lnTo>
                    <a:lnTo>
                      <a:pt x="79" y="196"/>
                    </a:lnTo>
                    <a:lnTo>
                      <a:pt x="72" y="196"/>
                    </a:lnTo>
                    <a:lnTo>
                      <a:pt x="68" y="200"/>
                    </a:lnTo>
                    <a:lnTo>
                      <a:pt x="68" y="204"/>
                    </a:lnTo>
                    <a:lnTo>
                      <a:pt x="60" y="211"/>
                    </a:lnTo>
                    <a:lnTo>
                      <a:pt x="56" y="211"/>
                    </a:lnTo>
                    <a:lnTo>
                      <a:pt x="52" y="219"/>
                    </a:lnTo>
                    <a:lnTo>
                      <a:pt x="52" y="226"/>
                    </a:lnTo>
                    <a:lnTo>
                      <a:pt x="56" y="233"/>
                    </a:lnTo>
                    <a:lnTo>
                      <a:pt x="56" y="237"/>
                    </a:lnTo>
                    <a:lnTo>
                      <a:pt x="56" y="242"/>
                    </a:lnTo>
                    <a:lnTo>
                      <a:pt x="64" y="245"/>
                    </a:lnTo>
                    <a:lnTo>
                      <a:pt x="64" y="253"/>
                    </a:lnTo>
                    <a:lnTo>
                      <a:pt x="72" y="256"/>
                    </a:lnTo>
                    <a:lnTo>
                      <a:pt x="75" y="253"/>
                    </a:lnTo>
                    <a:lnTo>
                      <a:pt x="79" y="253"/>
                    </a:lnTo>
                    <a:lnTo>
                      <a:pt x="86" y="256"/>
                    </a:lnTo>
                    <a:lnTo>
                      <a:pt x="94" y="253"/>
                    </a:lnTo>
                    <a:lnTo>
                      <a:pt x="98" y="245"/>
                    </a:lnTo>
                    <a:lnTo>
                      <a:pt x="94" y="233"/>
                    </a:lnTo>
                    <a:lnTo>
                      <a:pt x="86" y="226"/>
                    </a:lnTo>
                    <a:lnTo>
                      <a:pt x="90" y="219"/>
                    </a:lnTo>
                    <a:lnTo>
                      <a:pt x="90" y="211"/>
                    </a:lnTo>
                    <a:lnTo>
                      <a:pt x="98" y="211"/>
                    </a:lnTo>
                    <a:lnTo>
                      <a:pt x="98" y="222"/>
                    </a:lnTo>
                    <a:lnTo>
                      <a:pt x="102" y="230"/>
                    </a:lnTo>
                    <a:lnTo>
                      <a:pt x="110" y="226"/>
                    </a:lnTo>
                    <a:lnTo>
                      <a:pt x="113" y="230"/>
                    </a:lnTo>
                    <a:lnTo>
                      <a:pt x="117" y="222"/>
                    </a:lnTo>
                    <a:lnTo>
                      <a:pt x="117" y="211"/>
                    </a:lnTo>
                    <a:lnTo>
                      <a:pt x="117" y="204"/>
                    </a:lnTo>
                    <a:lnTo>
                      <a:pt x="121" y="204"/>
                    </a:lnTo>
                    <a:lnTo>
                      <a:pt x="124" y="200"/>
                    </a:lnTo>
                    <a:lnTo>
                      <a:pt x="124" y="184"/>
                    </a:lnTo>
                    <a:lnTo>
                      <a:pt x="124" y="177"/>
                    </a:lnTo>
                    <a:lnTo>
                      <a:pt x="128" y="173"/>
                    </a:lnTo>
                    <a:lnTo>
                      <a:pt x="132" y="173"/>
                    </a:lnTo>
                    <a:lnTo>
                      <a:pt x="132" y="181"/>
                    </a:lnTo>
                    <a:lnTo>
                      <a:pt x="132" y="196"/>
                    </a:lnTo>
                    <a:lnTo>
                      <a:pt x="132" y="208"/>
                    </a:lnTo>
                    <a:lnTo>
                      <a:pt x="132" y="215"/>
                    </a:lnTo>
                    <a:lnTo>
                      <a:pt x="135" y="211"/>
                    </a:lnTo>
                    <a:lnTo>
                      <a:pt x="139" y="215"/>
                    </a:lnTo>
                    <a:lnTo>
                      <a:pt x="144" y="222"/>
                    </a:lnTo>
                    <a:lnTo>
                      <a:pt x="147" y="222"/>
                    </a:lnTo>
                    <a:lnTo>
                      <a:pt x="147" y="230"/>
                    </a:lnTo>
                    <a:lnTo>
                      <a:pt x="151" y="237"/>
                    </a:lnTo>
                    <a:lnTo>
                      <a:pt x="158" y="237"/>
                    </a:lnTo>
                    <a:lnTo>
                      <a:pt x="162" y="245"/>
                    </a:lnTo>
                    <a:lnTo>
                      <a:pt x="166" y="256"/>
                    </a:lnTo>
                    <a:lnTo>
                      <a:pt x="173" y="249"/>
                    </a:lnTo>
                    <a:lnTo>
                      <a:pt x="181" y="256"/>
                    </a:lnTo>
                    <a:lnTo>
                      <a:pt x="189" y="249"/>
                    </a:lnTo>
                    <a:lnTo>
                      <a:pt x="189" y="242"/>
                    </a:lnTo>
                    <a:lnTo>
                      <a:pt x="189" y="233"/>
                    </a:lnTo>
                    <a:lnTo>
                      <a:pt x="196" y="233"/>
                    </a:lnTo>
                    <a:lnTo>
                      <a:pt x="204" y="230"/>
                    </a:lnTo>
                    <a:lnTo>
                      <a:pt x="207" y="230"/>
                    </a:lnTo>
                    <a:lnTo>
                      <a:pt x="215" y="230"/>
                    </a:lnTo>
                    <a:lnTo>
                      <a:pt x="215" y="219"/>
                    </a:lnTo>
                    <a:lnTo>
                      <a:pt x="218" y="211"/>
                    </a:lnTo>
                    <a:lnTo>
                      <a:pt x="215" y="200"/>
                    </a:lnTo>
                    <a:lnTo>
                      <a:pt x="211" y="200"/>
                    </a:lnTo>
                    <a:lnTo>
                      <a:pt x="211" y="188"/>
                    </a:lnTo>
                    <a:lnTo>
                      <a:pt x="207" y="184"/>
                    </a:lnTo>
                    <a:lnTo>
                      <a:pt x="218" y="184"/>
                    </a:lnTo>
                    <a:lnTo>
                      <a:pt x="223" y="188"/>
                    </a:lnTo>
                    <a:lnTo>
                      <a:pt x="230" y="188"/>
                    </a:lnTo>
                    <a:lnTo>
                      <a:pt x="238" y="192"/>
                    </a:lnTo>
                    <a:lnTo>
                      <a:pt x="245" y="192"/>
                    </a:lnTo>
                    <a:lnTo>
                      <a:pt x="249" y="211"/>
                    </a:lnTo>
                    <a:lnTo>
                      <a:pt x="253" y="211"/>
                    </a:lnTo>
                    <a:lnTo>
                      <a:pt x="260" y="215"/>
                    </a:lnTo>
                    <a:lnTo>
                      <a:pt x="268" y="219"/>
                    </a:lnTo>
                    <a:lnTo>
                      <a:pt x="276" y="211"/>
                    </a:lnTo>
                    <a:lnTo>
                      <a:pt x="283" y="204"/>
                    </a:lnTo>
                    <a:lnTo>
                      <a:pt x="279" y="188"/>
                    </a:lnTo>
                    <a:lnTo>
                      <a:pt x="272" y="181"/>
                    </a:lnTo>
                    <a:lnTo>
                      <a:pt x="276" y="173"/>
                    </a:lnTo>
                    <a:lnTo>
                      <a:pt x="272" y="159"/>
                    </a:lnTo>
                    <a:lnTo>
                      <a:pt x="268" y="147"/>
                    </a:lnTo>
                    <a:lnTo>
                      <a:pt x="264" y="139"/>
                    </a:lnTo>
                    <a:lnTo>
                      <a:pt x="256" y="135"/>
                    </a:lnTo>
                    <a:lnTo>
                      <a:pt x="245" y="143"/>
                    </a:lnTo>
                    <a:lnTo>
                      <a:pt x="234" y="139"/>
                    </a:lnTo>
                    <a:lnTo>
                      <a:pt x="238" y="132"/>
                    </a:lnTo>
                    <a:lnTo>
                      <a:pt x="249" y="124"/>
                    </a:lnTo>
                    <a:lnTo>
                      <a:pt x="245" y="113"/>
                    </a:lnTo>
                    <a:lnTo>
                      <a:pt x="238" y="109"/>
                    </a:lnTo>
                    <a:lnTo>
                      <a:pt x="230" y="109"/>
                    </a:lnTo>
                    <a:lnTo>
                      <a:pt x="234" y="98"/>
                    </a:lnTo>
                    <a:lnTo>
                      <a:pt x="238" y="90"/>
                    </a:lnTo>
                    <a:lnTo>
                      <a:pt x="234" y="75"/>
                    </a:lnTo>
                    <a:lnTo>
                      <a:pt x="230" y="72"/>
                    </a:lnTo>
                    <a:lnTo>
                      <a:pt x="223" y="72"/>
                    </a:lnTo>
                    <a:lnTo>
                      <a:pt x="223" y="56"/>
                    </a:lnTo>
                    <a:lnTo>
                      <a:pt x="223" y="49"/>
                    </a:lnTo>
                    <a:lnTo>
                      <a:pt x="218" y="34"/>
                    </a:lnTo>
                    <a:lnTo>
                      <a:pt x="215" y="26"/>
                    </a:lnTo>
                    <a:lnTo>
                      <a:pt x="211" y="26"/>
                    </a:lnTo>
                    <a:lnTo>
                      <a:pt x="204" y="26"/>
                    </a:lnTo>
                    <a:lnTo>
                      <a:pt x="196" y="14"/>
                    </a:lnTo>
                    <a:lnTo>
                      <a:pt x="189" y="7"/>
                    </a:lnTo>
                    <a:lnTo>
                      <a:pt x="185" y="7"/>
                    </a:lnTo>
                    <a:lnTo>
                      <a:pt x="177" y="3"/>
                    </a:lnTo>
                    <a:lnTo>
                      <a:pt x="173" y="0"/>
                    </a:lnTo>
                    <a:lnTo>
                      <a:pt x="166" y="0"/>
                    </a:lnTo>
                    <a:lnTo>
                      <a:pt x="158" y="0"/>
                    </a:lnTo>
                    <a:lnTo>
                      <a:pt x="151" y="11"/>
                    </a:lnTo>
                    <a:lnTo>
                      <a:pt x="147" y="56"/>
                    </a:lnTo>
                    <a:lnTo>
                      <a:pt x="155" y="64"/>
                    </a:lnTo>
                    <a:lnTo>
                      <a:pt x="158" y="72"/>
                    </a:lnTo>
                    <a:lnTo>
                      <a:pt x="158" y="79"/>
                    </a:lnTo>
                    <a:lnTo>
                      <a:pt x="155" y="79"/>
                    </a:lnTo>
                    <a:lnTo>
                      <a:pt x="144" y="79"/>
                    </a:lnTo>
                    <a:lnTo>
                      <a:pt x="144" y="86"/>
                    </a:lnTo>
                    <a:lnTo>
                      <a:pt x="147" y="86"/>
                    </a:lnTo>
                    <a:lnTo>
                      <a:pt x="151" y="94"/>
                    </a:lnTo>
                    <a:lnTo>
                      <a:pt x="158" y="90"/>
                    </a:lnTo>
                    <a:lnTo>
                      <a:pt x="162" y="98"/>
                    </a:lnTo>
                    <a:lnTo>
                      <a:pt x="162" y="109"/>
                    </a:lnTo>
                    <a:lnTo>
                      <a:pt x="169" y="109"/>
                    </a:lnTo>
                    <a:lnTo>
                      <a:pt x="169" y="101"/>
                    </a:lnTo>
                    <a:lnTo>
                      <a:pt x="173" y="105"/>
                    </a:lnTo>
                    <a:lnTo>
                      <a:pt x="177" y="101"/>
                    </a:lnTo>
                    <a:lnTo>
                      <a:pt x="177" y="94"/>
                    </a:lnTo>
                    <a:lnTo>
                      <a:pt x="173" y="86"/>
                    </a:lnTo>
                    <a:lnTo>
                      <a:pt x="166" y="86"/>
                    </a:lnTo>
                    <a:lnTo>
                      <a:pt x="166" y="75"/>
                    </a:lnTo>
                    <a:lnTo>
                      <a:pt x="169" y="60"/>
                    </a:lnTo>
                    <a:lnTo>
                      <a:pt x="173" y="79"/>
                    </a:lnTo>
                    <a:lnTo>
                      <a:pt x="181" y="86"/>
                    </a:lnTo>
                    <a:lnTo>
                      <a:pt x="177" y="75"/>
                    </a:lnTo>
                    <a:lnTo>
                      <a:pt x="189" y="64"/>
                    </a:lnTo>
                    <a:lnTo>
                      <a:pt x="193" y="83"/>
                    </a:lnTo>
                    <a:lnTo>
                      <a:pt x="200" y="83"/>
                    </a:lnTo>
                    <a:lnTo>
                      <a:pt x="189" y="90"/>
                    </a:lnTo>
                    <a:lnTo>
                      <a:pt x="211" y="101"/>
                    </a:lnTo>
                    <a:lnTo>
                      <a:pt x="196" y="101"/>
                    </a:lnTo>
                    <a:lnTo>
                      <a:pt x="185" y="105"/>
                    </a:lnTo>
                    <a:lnTo>
                      <a:pt x="185" y="109"/>
                    </a:lnTo>
                    <a:lnTo>
                      <a:pt x="185" y="113"/>
                    </a:lnTo>
                    <a:lnTo>
                      <a:pt x="181" y="113"/>
                    </a:lnTo>
                    <a:lnTo>
                      <a:pt x="173" y="113"/>
                    </a:lnTo>
                    <a:lnTo>
                      <a:pt x="169" y="117"/>
                    </a:lnTo>
                    <a:lnTo>
                      <a:pt x="169" y="121"/>
                    </a:lnTo>
                    <a:lnTo>
                      <a:pt x="177" y="117"/>
                    </a:lnTo>
                    <a:lnTo>
                      <a:pt x="181" y="121"/>
                    </a:lnTo>
                    <a:lnTo>
                      <a:pt x="173" y="121"/>
                    </a:lnTo>
                    <a:lnTo>
                      <a:pt x="177" y="128"/>
                    </a:lnTo>
                    <a:lnTo>
                      <a:pt x="181" y="124"/>
                    </a:lnTo>
                    <a:lnTo>
                      <a:pt x="181" y="128"/>
                    </a:lnTo>
                    <a:lnTo>
                      <a:pt x="177" y="143"/>
                    </a:lnTo>
                    <a:lnTo>
                      <a:pt x="173" y="139"/>
                    </a:lnTo>
                    <a:lnTo>
                      <a:pt x="169" y="143"/>
                    </a:lnTo>
                    <a:lnTo>
                      <a:pt x="169" y="147"/>
                    </a:lnTo>
                    <a:lnTo>
                      <a:pt x="169" y="155"/>
                    </a:lnTo>
                    <a:lnTo>
                      <a:pt x="173" y="162"/>
                    </a:lnTo>
                    <a:lnTo>
                      <a:pt x="173" y="170"/>
                    </a:lnTo>
                    <a:lnTo>
                      <a:pt x="177" y="166"/>
                    </a:lnTo>
                    <a:lnTo>
                      <a:pt x="181" y="170"/>
                    </a:lnTo>
                    <a:lnTo>
                      <a:pt x="185" y="166"/>
                    </a:lnTo>
                    <a:lnTo>
                      <a:pt x="189" y="166"/>
                    </a:lnTo>
                    <a:lnTo>
                      <a:pt x="200" y="162"/>
                    </a:lnTo>
                    <a:lnTo>
                      <a:pt x="204" y="162"/>
                    </a:lnTo>
                    <a:lnTo>
                      <a:pt x="207" y="166"/>
                    </a:lnTo>
                    <a:lnTo>
                      <a:pt x="207" y="173"/>
                    </a:lnTo>
                    <a:lnTo>
                      <a:pt x="200" y="173"/>
                    </a:lnTo>
                    <a:lnTo>
                      <a:pt x="200" y="181"/>
                    </a:lnTo>
                    <a:lnTo>
                      <a:pt x="189" y="173"/>
                    </a:lnTo>
                    <a:lnTo>
                      <a:pt x="189" y="177"/>
                    </a:lnTo>
                    <a:lnTo>
                      <a:pt x="185" y="177"/>
                    </a:lnTo>
                    <a:lnTo>
                      <a:pt x="181" y="181"/>
                    </a:lnTo>
                    <a:lnTo>
                      <a:pt x="181" y="184"/>
                    </a:lnTo>
                    <a:lnTo>
                      <a:pt x="177" y="184"/>
                    </a:lnTo>
                    <a:lnTo>
                      <a:pt x="177" y="181"/>
                    </a:lnTo>
                    <a:lnTo>
                      <a:pt x="173" y="177"/>
                    </a:lnTo>
                    <a:lnTo>
                      <a:pt x="169" y="177"/>
                    </a:lnTo>
                    <a:lnTo>
                      <a:pt x="166" y="173"/>
                    </a:lnTo>
                    <a:lnTo>
                      <a:pt x="162" y="166"/>
                    </a:lnTo>
                    <a:lnTo>
                      <a:pt x="169" y="159"/>
                    </a:lnTo>
                    <a:lnTo>
                      <a:pt x="166" y="155"/>
                    </a:lnTo>
                    <a:lnTo>
                      <a:pt x="162" y="151"/>
                    </a:lnTo>
                    <a:lnTo>
                      <a:pt x="166" y="143"/>
                    </a:lnTo>
                    <a:lnTo>
                      <a:pt x="158" y="135"/>
                    </a:lnTo>
                    <a:lnTo>
                      <a:pt x="166" y="124"/>
                    </a:lnTo>
                    <a:lnTo>
                      <a:pt x="155" y="128"/>
                    </a:lnTo>
                    <a:lnTo>
                      <a:pt x="158" y="121"/>
                    </a:lnTo>
                    <a:lnTo>
                      <a:pt x="158" y="113"/>
                    </a:lnTo>
                    <a:lnTo>
                      <a:pt x="158" y="105"/>
                    </a:lnTo>
                    <a:lnTo>
                      <a:pt x="155" y="105"/>
                    </a:lnTo>
                    <a:lnTo>
                      <a:pt x="147" y="105"/>
                    </a:lnTo>
                    <a:lnTo>
                      <a:pt x="139" y="105"/>
                    </a:lnTo>
                    <a:lnTo>
                      <a:pt x="139" y="98"/>
                    </a:lnTo>
                    <a:lnTo>
                      <a:pt x="139" y="90"/>
                    </a:lnTo>
                    <a:lnTo>
                      <a:pt x="135" y="86"/>
                    </a:lnTo>
                    <a:lnTo>
                      <a:pt x="132" y="94"/>
                    </a:lnTo>
                    <a:lnTo>
                      <a:pt x="128" y="83"/>
                    </a:lnTo>
                    <a:lnTo>
                      <a:pt x="132" y="79"/>
                    </a:lnTo>
                    <a:lnTo>
                      <a:pt x="135" y="75"/>
                    </a:lnTo>
                    <a:lnTo>
                      <a:pt x="139" y="68"/>
                    </a:lnTo>
                    <a:lnTo>
                      <a:pt x="139" y="60"/>
                    </a:lnTo>
                    <a:lnTo>
                      <a:pt x="135" y="56"/>
                    </a:lnTo>
                    <a:lnTo>
                      <a:pt x="128" y="60"/>
                    </a:lnTo>
                    <a:lnTo>
                      <a:pt x="124" y="64"/>
                    </a:lnTo>
                    <a:lnTo>
                      <a:pt x="117" y="68"/>
                    </a:lnTo>
                    <a:lnTo>
                      <a:pt x="117" y="64"/>
                    </a:lnTo>
                    <a:lnTo>
                      <a:pt x="117" y="56"/>
                    </a:lnTo>
                    <a:lnTo>
                      <a:pt x="121" y="52"/>
                    </a:lnTo>
                    <a:lnTo>
                      <a:pt x="124" y="49"/>
                    </a:lnTo>
                    <a:lnTo>
                      <a:pt x="128" y="45"/>
                    </a:lnTo>
                    <a:lnTo>
                      <a:pt x="132" y="49"/>
                    </a:lnTo>
                    <a:lnTo>
                      <a:pt x="139" y="52"/>
                    </a:lnTo>
                    <a:lnTo>
                      <a:pt x="147" y="56"/>
                    </a:lnTo>
                    <a:lnTo>
                      <a:pt x="151" y="14"/>
                    </a:lnTo>
                    <a:lnTo>
                      <a:pt x="151" y="0"/>
                    </a:lnTo>
                    <a:lnTo>
                      <a:pt x="135" y="0"/>
                    </a:lnTo>
                    <a:lnTo>
                      <a:pt x="132" y="3"/>
                    </a:lnTo>
                    <a:lnTo>
                      <a:pt x="124" y="7"/>
                    </a:lnTo>
                  </a:path>
                </a:pathLst>
              </a:custGeom>
              <a:solidFill>
                <a:srgbClr val="0083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61" name="Freeform 418"/>
              <p:cNvSpPr>
                <a:spLocks/>
              </p:cNvSpPr>
              <p:nvPr/>
            </p:nvSpPr>
            <p:spPr bwMode="auto">
              <a:xfrm>
                <a:off x="1113" y="2080"/>
                <a:ext cx="284" cy="254"/>
              </a:xfrm>
              <a:custGeom>
                <a:avLst/>
                <a:gdLst>
                  <a:gd name="T0" fmla="*/ 94 w 284"/>
                  <a:gd name="T1" fmla="*/ 31 h 254"/>
                  <a:gd name="T2" fmla="*/ 86 w 284"/>
                  <a:gd name="T3" fmla="*/ 49 h 254"/>
                  <a:gd name="T4" fmla="*/ 75 w 284"/>
                  <a:gd name="T5" fmla="*/ 91 h 254"/>
                  <a:gd name="T6" fmla="*/ 49 w 284"/>
                  <a:gd name="T7" fmla="*/ 110 h 254"/>
                  <a:gd name="T8" fmla="*/ 34 w 284"/>
                  <a:gd name="T9" fmla="*/ 140 h 254"/>
                  <a:gd name="T10" fmla="*/ 3 w 284"/>
                  <a:gd name="T11" fmla="*/ 163 h 254"/>
                  <a:gd name="T12" fmla="*/ 11 w 284"/>
                  <a:gd name="T13" fmla="*/ 189 h 254"/>
                  <a:gd name="T14" fmla="*/ 34 w 284"/>
                  <a:gd name="T15" fmla="*/ 197 h 254"/>
                  <a:gd name="T16" fmla="*/ 64 w 284"/>
                  <a:gd name="T17" fmla="*/ 185 h 254"/>
                  <a:gd name="T18" fmla="*/ 79 w 284"/>
                  <a:gd name="T19" fmla="*/ 170 h 254"/>
                  <a:gd name="T20" fmla="*/ 60 w 284"/>
                  <a:gd name="T21" fmla="*/ 156 h 254"/>
                  <a:gd name="T22" fmla="*/ 41 w 284"/>
                  <a:gd name="T23" fmla="*/ 163 h 254"/>
                  <a:gd name="T24" fmla="*/ 56 w 284"/>
                  <a:gd name="T25" fmla="*/ 143 h 254"/>
                  <a:gd name="T26" fmla="*/ 75 w 284"/>
                  <a:gd name="T27" fmla="*/ 151 h 254"/>
                  <a:gd name="T28" fmla="*/ 98 w 284"/>
                  <a:gd name="T29" fmla="*/ 118 h 254"/>
                  <a:gd name="T30" fmla="*/ 124 w 284"/>
                  <a:gd name="T31" fmla="*/ 143 h 254"/>
                  <a:gd name="T32" fmla="*/ 98 w 284"/>
                  <a:gd name="T33" fmla="*/ 147 h 254"/>
                  <a:gd name="T34" fmla="*/ 94 w 284"/>
                  <a:gd name="T35" fmla="*/ 159 h 254"/>
                  <a:gd name="T36" fmla="*/ 86 w 284"/>
                  <a:gd name="T37" fmla="*/ 178 h 254"/>
                  <a:gd name="T38" fmla="*/ 60 w 284"/>
                  <a:gd name="T39" fmla="*/ 208 h 254"/>
                  <a:gd name="T40" fmla="*/ 56 w 284"/>
                  <a:gd name="T41" fmla="*/ 238 h 254"/>
                  <a:gd name="T42" fmla="*/ 86 w 284"/>
                  <a:gd name="T43" fmla="*/ 253 h 254"/>
                  <a:gd name="T44" fmla="*/ 90 w 284"/>
                  <a:gd name="T45" fmla="*/ 208 h 254"/>
                  <a:gd name="T46" fmla="*/ 117 w 284"/>
                  <a:gd name="T47" fmla="*/ 219 h 254"/>
                  <a:gd name="T48" fmla="*/ 124 w 284"/>
                  <a:gd name="T49" fmla="*/ 174 h 254"/>
                  <a:gd name="T50" fmla="*/ 135 w 284"/>
                  <a:gd name="T51" fmla="*/ 208 h 254"/>
                  <a:gd name="T52" fmla="*/ 158 w 284"/>
                  <a:gd name="T53" fmla="*/ 234 h 254"/>
                  <a:gd name="T54" fmla="*/ 189 w 284"/>
                  <a:gd name="T55" fmla="*/ 246 h 254"/>
                  <a:gd name="T56" fmla="*/ 215 w 284"/>
                  <a:gd name="T57" fmla="*/ 227 h 254"/>
                  <a:gd name="T58" fmla="*/ 207 w 284"/>
                  <a:gd name="T59" fmla="*/ 181 h 254"/>
                  <a:gd name="T60" fmla="*/ 249 w 284"/>
                  <a:gd name="T61" fmla="*/ 208 h 254"/>
                  <a:gd name="T62" fmla="*/ 279 w 284"/>
                  <a:gd name="T63" fmla="*/ 185 h 254"/>
                  <a:gd name="T64" fmla="*/ 256 w 284"/>
                  <a:gd name="T65" fmla="*/ 132 h 254"/>
                  <a:gd name="T66" fmla="*/ 230 w 284"/>
                  <a:gd name="T67" fmla="*/ 125 h 254"/>
                  <a:gd name="T68" fmla="*/ 218 w 284"/>
                  <a:gd name="T69" fmla="*/ 114 h 254"/>
                  <a:gd name="T70" fmla="*/ 230 w 284"/>
                  <a:gd name="T71" fmla="*/ 80 h 254"/>
                  <a:gd name="T72" fmla="*/ 218 w 284"/>
                  <a:gd name="T73" fmla="*/ 31 h 254"/>
                  <a:gd name="T74" fmla="*/ 181 w 284"/>
                  <a:gd name="T75" fmla="*/ 8 h 254"/>
                  <a:gd name="T76" fmla="*/ 158 w 284"/>
                  <a:gd name="T77" fmla="*/ 27 h 254"/>
                  <a:gd name="T78" fmla="*/ 155 w 284"/>
                  <a:gd name="T79" fmla="*/ 60 h 254"/>
                  <a:gd name="T80" fmla="*/ 151 w 284"/>
                  <a:gd name="T81" fmla="*/ 83 h 254"/>
                  <a:gd name="T82" fmla="*/ 177 w 284"/>
                  <a:gd name="T83" fmla="*/ 95 h 254"/>
                  <a:gd name="T84" fmla="*/ 173 w 284"/>
                  <a:gd name="T85" fmla="*/ 72 h 254"/>
                  <a:gd name="T86" fmla="*/ 189 w 284"/>
                  <a:gd name="T87" fmla="*/ 87 h 254"/>
                  <a:gd name="T88" fmla="*/ 181 w 284"/>
                  <a:gd name="T89" fmla="*/ 125 h 254"/>
                  <a:gd name="T90" fmla="*/ 189 w 284"/>
                  <a:gd name="T91" fmla="*/ 163 h 254"/>
                  <a:gd name="T92" fmla="*/ 200 w 284"/>
                  <a:gd name="T93" fmla="*/ 178 h 254"/>
                  <a:gd name="T94" fmla="*/ 166 w 284"/>
                  <a:gd name="T95" fmla="*/ 178 h 254"/>
                  <a:gd name="T96" fmla="*/ 166 w 284"/>
                  <a:gd name="T97" fmla="*/ 140 h 254"/>
                  <a:gd name="T98" fmla="*/ 158 w 284"/>
                  <a:gd name="T99" fmla="*/ 102 h 254"/>
                  <a:gd name="T100" fmla="*/ 135 w 284"/>
                  <a:gd name="T101" fmla="*/ 80 h 254"/>
                  <a:gd name="T102" fmla="*/ 139 w 284"/>
                  <a:gd name="T103" fmla="*/ 57 h 254"/>
                  <a:gd name="T104" fmla="*/ 121 w 284"/>
                  <a:gd name="T105" fmla="*/ 49 h 254"/>
                  <a:gd name="T106" fmla="*/ 151 w 284"/>
                  <a:gd name="T107" fmla="*/ 34 h 254"/>
                  <a:gd name="T108" fmla="*/ 132 w 284"/>
                  <a:gd name="T109" fmla="*/ 4 h 254"/>
                  <a:gd name="T110" fmla="*/ 113 w 284"/>
                  <a:gd name="T111" fmla="*/ 15 h 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4"/>
                  <a:gd name="T169" fmla="*/ 0 h 254"/>
                  <a:gd name="T170" fmla="*/ 284 w 284"/>
                  <a:gd name="T171" fmla="*/ 254 h 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4" h="254">
                    <a:moveTo>
                      <a:pt x="110" y="23"/>
                    </a:moveTo>
                    <a:lnTo>
                      <a:pt x="106" y="19"/>
                    </a:lnTo>
                    <a:lnTo>
                      <a:pt x="102" y="23"/>
                    </a:lnTo>
                    <a:lnTo>
                      <a:pt x="98" y="23"/>
                    </a:lnTo>
                    <a:lnTo>
                      <a:pt x="98" y="27"/>
                    </a:lnTo>
                    <a:lnTo>
                      <a:pt x="94" y="31"/>
                    </a:lnTo>
                    <a:lnTo>
                      <a:pt x="90" y="34"/>
                    </a:lnTo>
                    <a:lnTo>
                      <a:pt x="86" y="38"/>
                    </a:lnTo>
                    <a:lnTo>
                      <a:pt x="90" y="38"/>
                    </a:lnTo>
                    <a:lnTo>
                      <a:pt x="94" y="42"/>
                    </a:lnTo>
                    <a:lnTo>
                      <a:pt x="90" y="49"/>
                    </a:lnTo>
                    <a:lnTo>
                      <a:pt x="86" y="49"/>
                    </a:lnTo>
                    <a:lnTo>
                      <a:pt x="86" y="53"/>
                    </a:lnTo>
                    <a:lnTo>
                      <a:pt x="83" y="60"/>
                    </a:lnTo>
                    <a:lnTo>
                      <a:pt x="83" y="68"/>
                    </a:lnTo>
                    <a:lnTo>
                      <a:pt x="83" y="76"/>
                    </a:lnTo>
                    <a:lnTo>
                      <a:pt x="83" y="87"/>
                    </a:lnTo>
                    <a:lnTo>
                      <a:pt x="75" y="91"/>
                    </a:lnTo>
                    <a:lnTo>
                      <a:pt x="64" y="80"/>
                    </a:lnTo>
                    <a:lnTo>
                      <a:pt x="60" y="87"/>
                    </a:lnTo>
                    <a:lnTo>
                      <a:pt x="52" y="91"/>
                    </a:lnTo>
                    <a:lnTo>
                      <a:pt x="52" y="98"/>
                    </a:lnTo>
                    <a:lnTo>
                      <a:pt x="56" y="106"/>
                    </a:lnTo>
                    <a:lnTo>
                      <a:pt x="49" y="110"/>
                    </a:lnTo>
                    <a:lnTo>
                      <a:pt x="45" y="110"/>
                    </a:lnTo>
                    <a:lnTo>
                      <a:pt x="41" y="118"/>
                    </a:lnTo>
                    <a:lnTo>
                      <a:pt x="38" y="121"/>
                    </a:lnTo>
                    <a:lnTo>
                      <a:pt x="34" y="129"/>
                    </a:lnTo>
                    <a:lnTo>
                      <a:pt x="34" y="136"/>
                    </a:lnTo>
                    <a:lnTo>
                      <a:pt x="34" y="140"/>
                    </a:lnTo>
                    <a:lnTo>
                      <a:pt x="30" y="147"/>
                    </a:lnTo>
                    <a:lnTo>
                      <a:pt x="30" y="151"/>
                    </a:lnTo>
                    <a:lnTo>
                      <a:pt x="23" y="147"/>
                    </a:lnTo>
                    <a:lnTo>
                      <a:pt x="15" y="156"/>
                    </a:lnTo>
                    <a:lnTo>
                      <a:pt x="7" y="156"/>
                    </a:lnTo>
                    <a:lnTo>
                      <a:pt x="3" y="163"/>
                    </a:lnTo>
                    <a:lnTo>
                      <a:pt x="0" y="167"/>
                    </a:lnTo>
                    <a:lnTo>
                      <a:pt x="0" y="174"/>
                    </a:lnTo>
                    <a:lnTo>
                      <a:pt x="3" y="174"/>
                    </a:lnTo>
                    <a:lnTo>
                      <a:pt x="7" y="178"/>
                    </a:lnTo>
                    <a:lnTo>
                      <a:pt x="7" y="185"/>
                    </a:lnTo>
                    <a:lnTo>
                      <a:pt x="11" y="189"/>
                    </a:lnTo>
                    <a:lnTo>
                      <a:pt x="11" y="197"/>
                    </a:lnTo>
                    <a:lnTo>
                      <a:pt x="15" y="205"/>
                    </a:lnTo>
                    <a:lnTo>
                      <a:pt x="23" y="205"/>
                    </a:lnTo>
                    <a:lnTo>
                      <a:pt x="26" y="197"/>
                    </a:lnTo>
                    <a:lnTo>
                      <a:pt x="30" y="197"/>
                    </a:lnTo>
                    <a:lnTo>
                      <a:pt x="34" y="197"/>
                    </a:lnTo>
                    <a:lnTo>
                      <a:pt x="38" y="205"/>
                    </a:lnTo>
                    <a:lnTo>
                      <a:pt x="41" y="201"/>
                    </a:lnTo>
                    <a:lnTo>
                      <a:pt x="45" y="193"/>
                    </a:lnTo>
                    <a:lnTo>
                      <a:pt x="49" y="189"/>
                    </a:lnTo>
                    <a:lnTo>
                      <a:pt x="56" y="193"/>
                    </a:lnTo>
                    <a:lnTo>
                      <a:pt x="64" y="185"/>
                    </a:lnTo>
                    <a:lnTo>
                      <a:pt x="68" y="181"/>
                    </a:lnTo>
                    <a:lnTo>
                      <a:pt x="75" y="174"/>
                    </a:lnTo>
                    <a:lnTo>
                      <a:pt x="79" y="170"/>
                    </a:lnTo>
                    <a:lnTo>
                      <a:pt x="83" y="170"/>
                    </a:lnTo>
                    <a:lnTo>
                      <a:pt x="79" y="167"/>
                    </a:lnTo>
                    <a:lnTo>
                      <a:pt x="79" y="170"/>
                    </a:lnTo>
                    <a:lnTo>
                      <a:pt x="79" y="167"/>
                    </a:lnTo>
                    <a:lnTo>
                      <a:pt x="79" y="163"/>
                    </a:lnTo>
                    <a:lnTo>
                      <a:pt x="75" y="163"/>
                    </a:lnTo>
                    <a:lnTo>
                      <a:pt x="72" y="163"/>
                    </a:lnTo>
                    <a:lnTo>
                      <a:pt x="64" y="159"/>
                    </a:lnTo>
                    <a:lnTo>
                      <a:pt x="60" y="156"/>
                    </a:lnTo>
                    <a:lnTo>
                      <a:pt x="56" y="156"/>
                    </a:lnTo>
                    <a:lnTo>
                      <a:pt x="52" y="156"/>
                    </a:lnTo>
                    <a:lnTo>
                      <a:pt x="49" y="159"/>
                    </a:lnTo>
                    <a:lnTo>
                      <a:pt x="45" y="159"/>
                    </a:lnTo>
                    <a:lnTo>
                      <a:pt x="45" y="167"/>
                    </a:lnTo>
                    <a:lnTo>
                      <a:pt x="41" y="163"/>
                    </a:lnTo>
                    <a:lnTo>
                      <a:pt x="41" y="159"/>
                    </a:lnTo>
                    <a:lnTo>
                      <a:pt x="41" y="156"/>
                    </a:lnTo>
                    <a:lnTo>
                      <a:pt x="45" y="151"/>
                    </a:lnTo>
                    <a:lnTo>
                      <a:pt x="49" y="151"/>
                    </a:lnTo>
                    <a:lnTo>
                      <a:pt x="52" y="143"/>
                    </a:lnTo>
                    <a:lnTo>
                      <a:pt x="56" y="143"/>
                    </a:lnTo>
                    <a:lnTo>
                      <a:pt x="60" y="143"/>
                    </a:lnTo>
                    <a:lnTo>
                      <a:pt x="64" y="147"/>
                    </a:lnTo>
                    <a:lnTo>
                      <a:pt x="68" y="151"/>
                    </a:lnTo>
                    <a:lnTo>
                      <a:pt x="68" y="156"/>
                    </a:lnTo>
                    <a:lnTo>
                      <a:pt x="72" y="151"/>
                    </a:lnTo>
                    <a:lnTo>
                      <a:pt x="75" y="151"/>
                    </a:lnTo>
                    <a:lnTo>
                      <a:pt x="75" y="140"/>
                    </a:lnTo>
                    <a:lnTo>
                      <a:pt x="83" y="140"/>
                    </a:lnTo>
                    <a:lnTo>
                      <a:pt x="86" y="140"/>
                    </a:lnTo>
                    <a:lnTo>
                      <a:pt x="86" y="125"/>
                    </a:lnTo>
                    <a:lnTo>
                      <a:pt x="94" y="118"/>
                    </a:lnTo>
                    <a:lnTo>
                      <a:pt x="98" y="118"/>
                    </a:lnTo>
                    <a:lnTo>
                      <a:pt x="106" y="114"/>
                    </a:lnTo>
                    <a:lnTo>
                      <a:pt x="110" y="121"/>
                    </a:lnTo>
                    <a:lnTo>
                      <a:pt x="113" y="121"/>
                    </a:lnTo>
                    <a:lnTo>
                      <a:pt x="121" y="132"/>
                    </a:lnTo>
                    <a:lnTo>
                      <a:pt x="124" y="140"/>
                    </a:lnTo>
                    <a:lnTo>
                      <a:pt x="124" y="143"/>
                    </a:lnTo>
                    <a:lnTo>
                      <a:pt x="117" y="136"/>
                    </a:lnTo>
                    <a:lnTo>
                      <a:pt x="110" y="132"/>
                    </a:lnTo>
                    <a:lnTo>
                      <a:pt x="102" y="136"/>
                    </a:lnTo>
                    <a:lnTo>
                      <a:pt x="98" y="143"/>
                    </a:lnTo>
                    <a:lnTo>
                      <a:pt x="90" y="156"/>
                    </a:lnTo>
                    <a:lnTo>
                      <a:pt x="98" y="147"/>
                    </a:lnTo>
                    <a:lnTo>
                      <a:pt x="106" y="147"/>
                    </a:lnTo>
                    <a:lnTo>
                      <a:pt x="110" y="151"/>
                    </a:lnTo>
                    <a:lnTo>
                      <a:pt x="117" y="159"/>
                    </a:lnTo>
                    <a:lnTo>
                      <a:pt x="113" y="163"/>
                    </a:lnTo>
                    <a:lnTo>
                      <a:pt x="106" y="163"/>
                    </a:lnTo>
                    <a:lnTo>
                      <a:pt x="94" y="159"/>
                    </a:lnTo>
                    <a:lnTo>
                      <a:pt x="86" y="163"/>
                    </a:lnTo>
                    <a:lnTo>
                      <a:pt x="83" y="167"/>
                    </a:lnTo>
                    <a:lnTo>
                      <a:pt x="79" y="163"/>
                    </a:lnTo>
                    <a:lnTo>
                      <a:pt x="79" y="167"/>
                    </a:lnTo>
                    <a:lnTo>
                      <a:pt x="83" y="170"/>
                    </a:lnTo>
                    <a:lnTo>
                      <a:pt x="86" y="178"/>
                    </a:lnTo>
                    <a:lnTo>
                      <a:pt x="83" y="189"/>
                    </a:lnTo>
                    <a:lnTo>
                      <a:pt x="79" y="189"/>
                    </a:lnTo>
                    <a:lnTo>
                      <a:pt x="72" y="189"/>
                    </a:lnTo>
                    <a:lnTo>
                      <a:pt x="68" y="193"/>
                    </a:lnTo>
                    <a:lnTo>
                      <a:pt x="68" y="201"/>
                    </a:lnTo>
                    <a:lnTo>
                      <a:pt x="60" y="208"/>
                    </a:lnTo>
                    <a:lnTo>
                      <a:pt x="56" y="208"/>
                    </a:lnTo>
                    <a:lnTo>
                      <a:pt x="52" y="216"/>
                    </a:lnTo>
                    <a:lnTo>
                      <a:pt x="52" y="223"/>
                    </a:lnTo>
                    <a:lnTo>
                      <a:pt x="56" y="230"/>
                    </a:lnTo>
                    <a:lnTo>
                      <a:pt x="56" y="234"/>
                    </a:lnTo>
                    <a:lnTo>
                      <a:pt x="56" y="238"/>
                    </a:lnTo>
                    <a:lnTo>
                      <a:pt x="64" y="242"/>
                    </a:lnTo>
                    <a:lnTo>
                      <a:pt x="64" y="250"/>
                    </a:lnTo>
                    <a:lnTo>
                      <a:pt x="72" y="253"/>
                    </a:lnTo>
                    <a:lnTo>
                      <a:pt x="75" y="250"/>
                    </a:lnTo>
                    <a:lnTo>
                      <a:pt x="79" y="250"/>
                    </a:lnTo>
                    <a:lnTo>
                      <a:pt x="86" y="253"/>
                    </a:lnTo>
                    <a:lnTo>
                      <a:pt x="94" y="250"/>
                    </a:lnTo>
                    <a:lnTo>
                      <a:pt x="98" y="242"/>
                    </a:lnTo>
                    <a:lnTo>
                      <a:pt x="94" y="230"/>
                    </a:lnTo>
                    <a:lnTo>
                      <a:pt x="86" y="223"/>
                    </a:lnTo>
                    <a:lnTo>
                      <a:pt x="90" y="216"/>
                    </a:lnTo>
                    <a:lnTo>
                      <a:pt x="90" y="208"/>
                    </a:lnTo>
                    <a:lnTo>
                      <a:pt x="98" y="208"/>
                    </a:lnTo>
                    <a:lnTo>
                      <a:pt x="98" y="219"/>
                    </a:lnTo>
                    <a:lnTo>
                      <a:pt x="102" y="227"/>
                    </a:lnTo>
                    <a:lnTo>
                      <a:pt x="110" y="223"/>
                    </a:lnTo>
                    <a:lnTo>
                      <a:pt x="113" y="227"/>
                    </a:lnTo>
                    <a:lnTo>
                      <a:pt x="117" y="219"/>
                    </a:lnTo>
                    <a:lnTo>
                      <a:pt x="117" y="208"/>
                    </a:lnTo>
                    <a:lnTo>
                      <a:pt x="117" y="201"/>
                    </a:lnTo>
                    <a:lnTo>
                      <a:pt x="121" y="201"/>
                    </a:lnTo>
                    <a:lnTo>
                      <a:pt x="124" y="193"/>
                    </a:lnTo>
                    <a:lnTo>
                      <a:pt x="124" y="181"/>
                    </a:lnTo>
                    <a:lnTo>
                      <a:pt x="124" y="174"/>
                    </a:lnTo>
                    <a:lnTo>
                      <a:pt x="132" y="170"/>
                    </a:lnTo>
                    <a:lnTo>
                      <a:pt x="132" y="178"/>
                    </a:lnTo>
                    <a:lnTo>
                      <a:pt x="132" y="189"/>
                    </a:lnTo>
                    <a:lnTo>
                      <a:pt x="132" y="205"/>
                    </a:lnTo>
                    <a:lnTo>
                      <a:pt x="132" y="212"/>
                    </a:lnTo>
                    <a:lnTo>
                      <a:pt x="135" y="208"/>
                    </a:lnTo>
                    <a:lnTo>
                      <a:pt x="139" y="212"/>
                    </a:lnTo>
                    <a:lnTo>
                      <a:pt x="144" y="219"/>
                    </a:lnTo>
                    <a:lnTo>
                      <a:pt x="147" y="219"/>
                    </a:lnTo>
                    <a:lnTo>
                      <a:pt x="147" y="227"/>
                    </a:lnTo>
                    <a:lnTo>
                      <a:pt x="151" y="234"/>
                    </a:lnTo>
                    <a:lnTo>
                      <a:pt x="158" y="234"/>
                    </a:lnTo>
                    <a:lnTo>
                      <a:pt x="162" y="242"/>
                    </a:lnTo>
                    <a:lnTo>
                      <a:pt x="169" y="253"/>
                    </a:lnTo>
                    <a:lnTo>
                      <a:pt x="173" y="246"/>
                    </a:lnTo>
                    <a:lnTo>
                      <a:pt x="177" y="246"/>
                    </a:lnTo>
                    <a:lnTo>
                      <a:pt x="181" y="253"/>
                    </a:lnTo>
                    <a:lnTo>
                      <a:pt x="189" y="246"/>
                    </a:lnTo>
                    <a:lnTo>
                      <a:pt x="189" y="238"/>
                    </a:lnTo>
                    <a:lnTo>
                      <a:pt x="189" y="230"/>
                    </a:lnTo>
                    <a:lnTo>
                      <a:pt x="196" y="230"/>
                    </a:lnTo>
                    <a:lnTo>
                      <a:pt x="204" y="227"/>
                    </a:lnTo>
                    <a:lnTo>
                      <a:pt x="207" y="227"/>
                    </a:lnTo>
                    <a:lnTo>
                      <a:pt x="215" y="227"/>
                    </a:lnTo>
                    <a:lnTo>
                      <a:pt x="215" y="216"/>
                    </a:lnTo>
                    <a:lnTo>
                      <a:pt x="218" y="205"/>
                    </a:lnTo>
                    <a:lnTo>
                      <a:pt x="218" y="197"/>
                    </a:lnTo>
                    <a:lnTo>
                      <a:pt x="211" y="193"/>
                    </a:lnTo>
                    <a:lnTo>
                      <a:pt x="211" y="185"/>
                    </a:lnTo>
                    <a:lnTo>
                      <a:pt x="207" y="181"/>
                    </a:lnTo>
                    <a:lnTo>
                      <a:pt x="218" y="181"/>
                    </a:lnTo>
                    <a:lnTo>
                      <a:pt x="223" y="185"/>
                    </a:lnTo>
                    <a:lnTo>
                      <a:pt x="230" y="185"/>
                    </a:lnTo>
                    <a:lnTo>
                      <a:pt x="238" y="189"/>
                    </a:lnTo>
                    <a:lnTo>
                      <a:pt x="245" y="189"/>
                    </a:lnTo>
                    <a:lnTo>
                      <a:pt x="249" y="208"/>
                    </a:lnTo>
                    <a:lnTo>
                      <a:pt x="253" y="208"/>
                    </a:lnTo>
                    <a:lnTo>
                      <a:pt x="264" y="212"/>
                    </a:lnTo>
                    <a:lnTo>
                      <a:pt x="268" y="216"/>
                    </a:lnTo>
                    <a:lnTo>
                      <a:pt x="276" y="208"/>
                    </a:lnTo>
                    <a:lnTo>
                      <a:pt x="283" y="201"/>
                    </a:lnTo>
                    <a:lnTo>
                      <a:pt x="279" y="185"/>
                    </a:lnTo>
                    <a:lnTo>
                      <a:pt x="272" y="178"/>
                    </a:lnTo>
                    <a:lnTo>
                      <a:pt x="276" y="170"/>
                    </a:lnTo>
                    <a:lnTo>
                      <a:pt x="272" y="156"/>
                    </a:lnTo>
                    <a:lnTo>
                      <a:pt x="272" y="143"/>
                    </a:lnTo>
                    <a:lnTo>
                      <a:pt x="264" y="136"/>
                    </a:lnTo>
                    <a:lnTo>
                      <a:pt x="256" y="132"/>
                    </a:lnTo>
                    <a:lnTo>
                      <a:pt x="245" y="140"/>
                    </a:lnTo>
                    <a:lnTo>
                      <a:pt x="238" y="136"/>
                    </a:lnTo>
                    <a:lnTo>
                      <a:pt x="223" y="140"/>
                    </a:lnTo>
                    <a:lnTo>
                      <a:pt x="227" y="136"/>
                    </a:lnTo>
                    <a:lnTo>
                      <a:pt x="218" y="129"/>
                    </a:lnTo>
                    <a:lnTo>
                      <a:pt x="230" y="125"/>
                    </a:lnTo>
                    <a:lnTo>
                      <a:pt x="234" y="118"/>
                    </a:lnTo>
                    <a:lnTo>
                      <a:pt x="238" y="114"/>
                    </a:lnTo>
                    <a:lnTo>
                      <a:pt x="238" y="106"/>
                    </a:lnTo>
                    <a:lnTo>
                      <a:pt x="230" y="106"/>
                    </a:lnTo>
                    <a:lnTo>
                      <a:pt x="227" y="110"/>
                    </a:lnTo>
                    <a:lnTo>
                      <a:pt x="218" y="114"/>
                    </a:lnTo>
                    <a:lnTo>
                      <a:pt x="211" y="110"/>
                    </a:lnTo>
                    <a:lnTo>
                      <a:pt x="215" y="102"/>
                    </a:lnTo>
                    <a:lnTo>
                      <a:pt x="218" y="98"/>
                    </a:lnTo>
                    <a:lnTo>
                      <a:pt x="223" y="91"/>
                    </a:lnTo>
                    <a:lnTo>
                      <a:pt x="227" y="87"/>
                    </a:lnTo>
                    <a:lnTo>
                      <a:pt x="230" y="80"/>
                    </a:lnTo>
                    <a:lnTo>
                      <a:pt x="223" y="76"/>
                    </a:lnTo>
                    <a:lnTo>
                      <a:pt x="230" y="64"/>
                    </a:lnTo>
                    <a:lnTo>
                      <a:pt x="223" y="64"/>
                    </a:lnTo>
                    <a:lnTo>
                      <a:pt x="223" y="53"/>
                    </a:lnTo>
                    <a:lnTo>
                      <a:pt x="223" y="46"/>
                    </a:lnTo>
                    <a:lnTo>
                      <a:pt x="218" y="31"/>
                    </a:lnTo>
                    <a:lnTo>
                      <a:pt x="215" y="19"/>
                    </a:lnTo>
                    <a:lnTo>
                      <a:pt x="211" y="19"/>
                    </a:lnTo>
                    <a:lnTo>
                      <a:pt x="204" y="19"/>
                    </a:lnTo>
                    <a:lnTo>
                      <a:pt x="196" y="8"/>
                    </a:lnTo>
                    <a:lnTo>
                      <a:pt x="189" y="11"/>
                    </a:lnTo>
                    <a:lnTo>
                      <a:pt x="181" y="8"/>
                    </a:lnTo>
                    <a:lnTo>
                      <a:pt x="177" y="4"/>
                    </a:lnTo>
                    <a:lnTo>
                      <a:pt x="169" y="8"/>
                    </a:lnTo>
                    <a:lnTo>
                      <a:pt x="166" y="11"/>
                    </a:lnTo>
                    <a:lnTo>
                      <a:pt x="162" y="15"/>
                    </a:lnTo>
                    <a:lnTo>
                      <a:pt x="158" y="23"/>
                    </a:lnTo>
                    <a:lnTo>
                      <a:pt x="158" y="27"/>
                    </a:lnTo>
                    <a:lnTo>
                      <a:pt x="166" y="34"/>
                    </a:lnTo>
                    <a:lnTo>
                      <a:pt x="169" y="38"/>
                    </a:lnTo>
                    <a:lnTo>
                      <a:pt x="169" y="46"/>
                    </a:lnTo>
                    <a:lnTo>
                      <a:pt x="162" y="46"/>
                    </a:lnTo>
                    <a:lnTo>
                      <a:pt x="155" y="53"/>
                    </a:lnTo>
                    <a:lnTo>
                      <a:pt x="155" y="60"/>
                    </a:lnTo>
                    <a:lnTo>
                      <a:pt x="158" y="68"/>
                    </a:lnTo>
                    <a:lnTo>
                      <a:pt x="158" y="76"/>
                    </a:lnTo>
                    <a:lnTo>
                      <a:pt x="155" y="76"/>
                    </a:lnTo>
                    <a:lnTo>
                      <a:pt x="144" y="76"/>
                    </a:lnTo>
                    <a:lnTo>
                      <a:pt x="144" y="83"/>
                    </a:lnTo>
                    <a:lnTo>
                      <a:pt x="151" y="83"/>
                    </a:lnTo>
                    <a:lnTo>
                      <a:pt x="151" y="91"/>
                    </a:lnTo>
                    <a:lnTo>
                      <a:pt x="158" y="87"/>
                    </a:lnTo>
                    <a:lnTo>
                      <a:pt x="162" y="95"/>
                    </a:lnTo>
                    <a:lnTo>
                      <a:pt x="162" y="102"/>
                    </a:lnTo>
                    <a:lnTo>
                      <a:pt x="169" y="98"/>
                    </a:lnTo>
                    <a:lnTo>
                      <a:pt x="177" y="95"/>
                    </a:lnTo>
                    <a:lnTo>
                      <a:pt x="177" y="87"/>
                    </a:lnTo>
                    <a:lnTo>
                      <a:pt x="173" y="83"/>
                    </a:lnTo>
                    <a:lnTo>
                      <a:pt x="166" y="80"/>
                    </a:lnTo>
                    <a:lnTo>
                      <a:pt x="166" y="72"/>
                    </a:lnTo>
                    <a:lnTo>
                      <a:pt x="169" y="57"/>
                    </a:lnTo>
                    <a:lnTo>
                      <a:pt x="173" y="72"/>
                    </a:lnTo>
                    <a:lnTo>
                      <a:pt x="181" y="80"/>
                    </a:lnTo>
                    <a:lnTo>
                      <a:pt x="177" y="72"/>
                    </a:lnTo>
                    <a:lnTo>
                      <a:pt x="189" y="60"/>
                    </a:lnTo>
                    <a:lnTo>
                      <a:pt x="193" y="80"/>
                    </a:lnTo>
                    <a:lnTo>
                      <a:pt x="200" y="80"/>
                    </a:lnTo>
                    <a:lnTo>
                      <a:pt x="189" y="87"/>
                    </a:lnTo>
                    <a:lnTo>
                      <a:pt x="185" y="95"/>
                    </a:lnTo>
                    <a:lnTo>
                      <a:pt x="196" y="91"/>
                    </a:lnTo>
                    <a:lnTo>
                      <a:pt x="189" y="98"/>
                    </a:lnTo>
                    <a:lnTo>
                      <a:pt x="189" y="114"/>
                    </a:lnTo>
                    <a:lnTo>
                      <a:pt x="181" y="114"/>
                    </a:lnTo>
                    <a:lnTo>
                      <a:pt x="181" y="125"/>
                    </a:lnTo>
                    <a:lnTo>
                      <a:pt x="177" y="140"/>
                    </a:lnTo>
                    <a:lnTo>
                      <a:pt x="173" y="136"/>
                    </a:lnTo>
                    <a:lnTo>
                      <a:pt x="169" y="147"/>
                    </a:lnTo>
                    <a:lnTo>
                      <a:pt x="173" y="159"/>
                    </a:lnTo>
                    <a:lnTo>
                      <a:pt x="189" y="156"/>
                    </a:lnTo>
                    <a:lnTo>
                      <a:pt x="189" y="163"/>
                    </a:lnTo>
                    <a:lnTo>
                      <a:pt x="200" y="159"/>
                    </a:lnTo>
                    <a:lnTo>
                      <a:pt x="204" y="159"/>
                    </a:lnTo>
                    <a:lnTo>
                      <a:pt x="207" y="163"/>
                    </a:lnTo>
                    <a:lnTo>
                      <a:pt x="207" y="170"/>
                    </a:lnTo>
                    <a:lnTo>
                      <a:pt x="200" y="170"/>
                    </a:lnTo>
                    <a:lnTo>
                      <a:pt x="200" y="178"/>
                    </a:lnTo>
                    <a:lnTo>
                      <a:pt x="193" y="174"/>
                    </a:lnTo>
                    <a:lnTo>
                      <a:pt x="189" y="178"/>
                    </a:lnTo>
                    <a:lnTo>
                      <a:pt x="181" y="185"/>
                    </a:lnTo>
                    <a:lnTo>
                      <a:pt x="177" y="189"/>
                    </a:lnTo>
                    <a:lnTo>
                      <a:pt x="173" y="185"/>
                    </a:lnTo>
                    <a:lnTo>
                      <a:pt x="166" y="178"/>
                    </a:lnTo>
                    <a:lnTo>
                      <a:pt x="155" y="170"/>
                    </a:lnTo>
                    <a:lnTo>
                      <a:pt x="162" y="170"/>
                    </a:lnTo>
                    <a:lnTo>
                      <a:pt x="166" y="163"/>
                    </a:lnTo>
                    <a:lnTo>
                      <a:pt x="162" y="156"/>
                    </a:lnTo>
                    <a:lnTo>
                      <a:pt x="162" y="147"/>
                    </a:lnTo>
                    <a:lnTo>
                      <a:pt x="166" y="140"/>
                    </a:lnTo>
                    <a:lnTo>
                      <a:pt x="158" y="132"/>
                    </a:lnTo>
                    <a:lnTo>
                      <a:pt x="166" y="121"/>
                    </a:lnTo>
                    <a:lnTo>
                      <a:pt x="155" y="125"/>
                    </a:lnTo>
                    <a:lnTo>
                      <a:pt x="158" y="118"/>
                    </a:lnTo>
                    <a:lnTo>
                      <a:pt x="158" y="110"/>
                    </a:lnTo>
                    <a:lnTo>
                      <a:pt x="158" y="102"/>
                    </a:lnTo>
                    <a:lnTo>
                      <a:pt x="155" y="98"/>
                    </a:lnTo>
                    <a:lnTo>
                      <a:pt x="147" y="98"/>
                    </a:lnTo>
                    <a:lnTo>
                      <a:pt x="139" y="102"/>
                    </a:lnTo>
                    <a:lnTo>
                      <a:pt x="139" y="95"/>
                    </a:lnTo>
                    <a:lnTo>
                      <a:pt x="139" y="83"/>
                    </a:lnTo>
                    <a:lnTo>
                      <a:pt x="135" y="80"/>
                    </a:lnTo>
                    <a:lnTo>
                      <a:pt x="132" y="91"/>
                    </a:lnTo>
                    <a:lnTo>
                      <a:pt x="128" y="80"/>
                    </a:lnTo>
                    <a:lnTo>
                      <a:pt x="132" y="72"/>
                    </a:lnTo>
                    <a:lnTo>
                      <a:pt x="135" y="72"/>
                    </a:lnTo>
                    <a:lnTo>
                      <a:pt x="139" y="64"/>
                    </a:lnTo>
                    <a:lnTo>
                      <a:pt x="139" y="57"/>
                    </a:lnTo>
                    <a:lnTo>
                      <a:pt x="135" y="53"/>
                    </a:lnTo>
                    <a:lnTo>
                      <a:pt x="128" y="57"/>
                    </a:lnTo>
                    <a:lnTo>
                      <a:pt x="124" y="60"/>
                    </a:lnTo>
                    <a:lnTo>
                      <a:pt x="117" y="60"/>
                    </a:lnTo>
                    <a:lnTo>
                      <a:pt x="117" y="53"/>
                    </a:lnTo>
                    <a:lnTo>
                      <a:pt x="121" y="49"/>
                    </a:lnTo>
                    <a:lnTo>
                      <a:pt x="124" y="46"/>
                    </a:lnTo>
                    <a:lnTo>
                      <a:pt x="132" y="46"/>
                    </a:lnTo>
                    <a:lnTo>
                      <a:pt x="139" y="49"/>
                    </a:lnTo>
                    <a:lnTo>
                      <a:pt x="144" y="42"/>
                    </a:lnTo>
                    <a:lnTo>
                      <a:pt x="147" y="34"/>
                    </a:lnTo>
                    <a:lnTo>
                      <a:pt x="151" y="34"/>
                    </a:lnTo>
                    <a:lnTo>
                      <a:pt x="155" y="27"/>
                    </a:lnTo>
                    <a:lnTo>
                      <a:pt x="151" y="19"/>
                    </a:lnTo>
                    <a:lnTo>
                      <a:pt x="151" y="11"/>
                    </a:lnTo>
                    <a:lnTo>
                      <a:pt x="144" y="4"/>
                    </a:lnTo>
                    <a:lnTo>
                      <a:pt x="139" y="0"/>
                    </a:lnTo>
                    <a:lnTo>
                      <a:pt x="132" y="4"/>
                    </a:lnTo>
                    <a:lnTo>
                      <a:pt x="132" y="8"/>
                    </a:lnTo>
                    <a:lnTo>
                      <a:pt x="128" y="11"/>
                    </a:lnTo>
                    <a:lnTo>
                      <a:pt x="124" y="8"/>
                    </a:lnTo>
                    <a:lnTo>
                      <a:pt x="117" y="8"/>
                    </a:lnTo>
                    <a:lnTo>
                      <a:pt x="113" y="11"/>
                    </a:lnTo>
                    <a:lnTo>
                      <a:pt x="113" y="15"/>
                    </a:lnTo>
                    <a:lnTo>
                      <a:pt x="110" y="15"/>
                    </a:lnTo>
                    <a:lnTo>
                      <a:pt x="110" y="23"/>
                    </a:lnTo>
                  </a:path>
                </a:pathLst>
              </a:custGeom>
              <a:solidFill>
                <a:srgbClr val="5FBF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70" name="Group 419"/>
            <p:cNvGrpSpPr>
              <a:grpSpLocks/>
            </p:cNvGrpSpPr>
            <p:nvPr/>
          </p:nvGrpSpPr>
          <p:grpSpPr bwMode="auto">
            <a:xfrm>
              <a:off x="1232" y="2178"/>
              <a:ext cx="308" cy="245"/>
              <a:chOff x="1232" y="2178"/>
              <a:chExt cx="308" cy="245"/>
            </a:xfrm>
          </p:grpSpPr>
          <p:sp>
            <p:nvSpPr>
              <p:cNvPr id="1152" name="Freeform 420"/>
              <p:cNvSpPr>
                <a:spLocks/>
              </p:cNvSpPr>
              <p:nvPr/>
            </p:nvSpPr>
            <p:spPr bwMode="auto">
              <a:xfrm>
                <a:off x="1232" y="2189"/>
                <a:ext cx="301" cy="138"/>
              </a:xfrm>
              <a:custGeom>
                <a:avLst/>
                <a:gdLst>
                  <a:gd name="T0" fmla="*/ 84 w 301"/>
                  <a:gd name="T1" fmla="*/ 51 h 138"/>
                  <a:gd name="T2" fmla="*/ 61 w 301"/>
                  <a:gd name="T3" fmla="*/ 59 h 138"/>
                  <a:gd name="T4" fmla="*/ 45 w 301"/>
                  <a:gd name="T5" fmla="*/ 67 h 138"/>
                  <a:gd name="T6" fmla="*/ 38 w 301"/>
                  <a:gd name="T7" fmla="*/ 78 h 138"/>
                  <a:gd name="T8" fmla="*/ 27 w 301"/>
                  <a:gd name="T9" fmla="*/ 89 h 138"/>
                  <a:gd name="T10" fmla="*/ 7 w 301"/>
                  <a:gd name="T11" fmla="*/ 115 h 138"/>
                  <a:gd name="T12" fmla="*/ 4 w 301"/>
                  <a:gd name="T13" fmla="*/ 122 h 138"/>
                  <a:gd name="T14" fmla="*/ 23 w 301"/>
                  <a:gd name="T15" fmla="*/ 130 h 138"/>
                  <a:gd name="T16" fmla="*/ 38 w 301"/>
                  <a:gd name="T17" fmla="*/ 137 h 138"/>
                  <a:gd name="T18" fmla="*/ 53 w 301"/>
                  <a:gd name="T19" fmla="*/ 130 h 138"/>
                  <a:gd name="T20" fmla="*/ 68 w 301"/>
                  <a:gd name="T21" fmla="*/ 122 h 138"/>
                  <a:gd name="T22" fmla="*/ 84 w 301"/>
                  <a:gd name="T23" fmla="*/ 122 h 138"/>
                  <a:gd name="T24" fmla="*/ 91 w 301"/>
                  <a:gd name="T25" fmla="*/ 119 h 138"/>
                  <a:gd name="T26" fmla="*/ 102 w 301"/>
                  <a:gd name="T27" fmla="*/ 111 h 138"/>
                  <a:gd name="T28" fmla="*/ 68 w 301"/>
                  <a:gd name="T29" fmla="*/ 111 h 138"/>
                  <a:gd name="T30" fmla="*/ 72 w 301"/>
                  <a:gd name="T31" fmla="*/ 100 h 138"/>
                  <a:gd name="T32" fmla="*/ 99 w 301"/>
                  <a:gd name="T33" fmla="*/ 97 h 138"/>
                  <a:gd name="T34" fmla="*/ 125 w 301"/>
                  <a:gd name="T35" fmla="*/ 104 h 138"/>
                  <a:gd name="T36" fmla="*/ 148 w 301"/>
                  <a:gd name="T37" fmla="*/ 93 h 138"/>
                  <a:gd name="T38" fmla="*/ 174 w 301"/>
                  <a:gd name="T39" fmla="*/ 93 h 138"/>
                  <a:gd name="T40" fmla="*/ 190 w 301"/>
                  <a:gd name="T41" fmla="*/ 85 h 138"/>
                  <a:gd name="T42" fmla="*/ 228 w 301"/>
                  <a:gd name="T43" fmla="*/ 93 h 138"/>
                  <a:gd name="T44" fmla="*/ 216 w 301"/>
                  <a:gd name="T45" fmla="*/ 119 h 138"/>
                  <a:gd name="T46" fmla="*/ 235 w 301"/>
                  <a:gd name="T47" fmla="*/ 122 h 138"/>
                  <a:gd name="T48" fmla="*/ 255 w 301"/>
                  <a:gd name="T49" fmla="*/ 130 h 138"/>
                  <a:gd name="T50" fmla="*/ 273 w 301"/>
                  <a:gd name="T51" fmla="*/ 133 h 138"/>
                  <a:gd name="T52" fmla="*/ 300 w 301"/>
                  <a:gd name="T53" fmla="*/ 100 h 138"/>
                  <a:gd name="T54" fmla="*/ 296 w 301"/>
                  <a:gd name="T55" fmla="*/ 89 h 138"/>
                  <a:gd name="T56" fmla="*/ 262 w 301"/>
                  <a:gd name="T57" fmla="*/ 82 h 138"/>
                  <a:gd name="T58" fmla="*/ 255 w 301"/>
                  <a:gd name="T59" fmla="*/ 63 h 138"/>
                  <a:gd name="T60" fmla="*/ 251 w 301"/>
                  <a:gd name="T61" fmla="*/ 40 h 138"/>
                  <a:gd name="T62" fmla="*/ 251 w 301"/>
                  <a:gd name="T63" fmla="*/ 25 h 138"/>
                  <a:gd name="T64" fmla="*/ 246 w 301"/>
                  <a:gd name="T65" fmla="*/ 7 h 138"/>
                  <a:gd name="T66" fmla="*/ 228 w 301"/>
                  <a:gd name="T67" fmla="*/ 3 h 138"/>
                  <a:gd name="T68" fmla="*/ 235 w 301"/>
                  <a:gd name="T69" fmla="*/ 22 h 138"/>
                  <a:gd name="T70" fmla="*/ 205 w 301"/>
                  <a:gd name="T71" fmla="*/ 44 h 138"/>
                  <a:gd name="T72" fmla="*/ 186 w 301"/>
                  <a:gd name="T73" fmla="*/ 44 h 138"/>
                  <a:gd name="T74" fmla="*/ 178 w 301"/>
                  <a:gd name="T75" fmla="*/ 63 h 138"/>
                  <a:gd name="T76" fmla="*/ 167 w 301"/>
                  <a:gd name="T77" fmla="*/ 55 h 138"/>
                  <a:gd name="T78" fmla="*/ 148 w 301"/>
                  <a:gd name="T79" fmla="*/ 36 h 138"/>
                  <a:gd name="T80" fmla="*/ 129 w 301"/>
                  <a:gd name="T81" fmla="*/ 44 h 138"/>
                  <a:gd name="T82" fmla="*/ 88 w 301"/>
                  <a:gd name="T83" fmla="*/ 25 h 138"/>
                  <a:gd name="T84" fmla="*/ 79 w 301"/>
                  <a:gd name="T85" fmla="*/ 33 h 1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1"/>
                  <a:gd name="T130" fmla="*/ 0 h 138"/>
                  <a:gd name="T131" fmla="*/ 301 w 301"/>
                  <a:gd name="T132" fmla="*/ 138 h 1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1" h="138">
                    <a:moveTo>
                      <a:pt x="88" y="36"/>
                    </a:moveTo>
                    <a:lnTo>
                      <a:pt x="84" y="44"/>
                    </a:lnTo>
                    <a:lnTo>
                      <a:pt x="84" y="51"/>
                    </a:lnTo>
                    <a:lnTo>
                      <a:pt x="76" y="55"/>
                    </a:lnTo>
                    <a:lnTo>
                      <a:pt x="65" y="59"/>
                    </a:lnTo>
                    <a:lnTo>
                      <a:pt x="61" y="59"/>
                    </a:lnTo>
                    <a:lnTo>
                      <a:pt x="53" y="67"/>
                    </a:lnTo>
                    <a:lnTo>
                      <a:pt x="49" y="67"/>
                    </a:lnTo>
                    <a:lnTo>
                      <a:pt x="45" y="67"/>
                    </a:lnTo>
                    <a:lnTo>
                      <a:pt x="45" y="74"/>
                    </a:lnTo>
                    <a:lnTo>
                      <a:pt x="41" y="74"/>
                    </a:lnTo>
                    <a:lnTo>
                      <a:pt x="38" y="78"/>
                    </a:lnTo>
                    <a:lnTo>
                      <a:pt x="34" y="82"/>
                    </a:lnTo>
                    <a:lnTo>
                      <a:pt x="34" y="85"/>
                    </a:lnTo>
                    <a:lnTo>
                      <a:pt x="27" y="89"/>
                    </a:lnTo>
                    <a:lnTo>
                      <a:pt x="23" y="93"/>
                    </a:lnTo>
                    <a:lnTo>
                      <a:pt x="27" y="104"/>
                    </a:lnTo>
                    <a:lnTo>
                      <a:pt x="7" y="115"/>
                    </a:lnTo>
                    <a:lnTo>
                      <a:pt x="0" y="119"/>
                    </a:lnTo>
                    <a:lnTo>
                      <a:pt x="7" y="119"/>
                    </a:lnTo>
                    <a:lnTo>
                      <a:pt x="4" y="122"/>
                    </a:lnTo>
                    <a:lnTo>
                      <a:pt x="7" y="122"/>
                    </a:lnTo>
                    <a:lnTo>
                      <a:pt x="11" y="126"/>
                    </a:lnTo>
                    <a:lnTo>
                      <a:pt x="23" y="130"/>
                    </a:lnTo>
                    <a:lnTo>
                      <a:pt x="27" y="133"/>
                    </a:lnTo>
                    <a:lnTo>
                      <a:pt x="30" y="133"/>
                    </a:lnTo>
                    <a:lnTo>
                      <a:pt x="38" y="137"/>
                    </a:lnTo>
                    <a:lnTo>
                      <a:pt x="41" y="133"/>
                    </a:lnTo>
                    <a:lnTo>
                      <a:pt x="49" y="133"/>
                    </a:lnTo>
                    <a:lnTo>
                      <a:pt x="53" y="130"/>
                    </a:lnTo>
                    <a:lnTo>
                      <a:pt x="57" y="126"/>
                    </a:lnTo>
                    <a:lnTo>
                      <a:pt x="65" y="126"/>
                    </a:lnTo>
                    <a:lnTo>
                      <a:pt x="68" y="122"/>
                    </a:lnTo>
                    <a:lnTo>
                      <a:pt x="76" y="122"/>
                    </a:lnTo>
                    <a:lnTo>
                      <a:pt x="79" y="126"/>
                    </a:lnTo>
                    <a:lnTo>
                      <a:pt x="84" y="122"/>
                    </a:lnTo>
                    <a:lnTo>
                      <a:pt x="84" y="119"/>
                    </a:lnTo>
                    <a:lnTo>
                      <a:pt x="88" y="115"/>
                    </a:lnTo>
                    <a:lnTo>
                      <a:pt x="91" y="119"/>
                    </a:lnTo>
                    <a:lnTo>
                      <a:pt x="99" y="119"/>
                    </a:lnTo>
                    <a:lnTo>
                      <a:pt x="106" y="119"/>
                    </a:lnTo>
                    <a:lnTo>
                      <a:pt x="102" y="111"/>
                    </a:lnTo>
                    <a:lnTo>
                      <a:pt x="95" y="108"/>
                    </a:lnTo>
                    <a:lnTo>
                      <a:pt x="88" y="108"/>
                    </a:lnTo>
                    <a:lnTo>
                      <a:pt x="68" y="111"/>
                    </a:lnTo>
                    <a:lnTo>
                      <a:pt x="53" y="104"/>
                    </a:lnTo>
                    <a:lnTo>
                      <a:pt x="65" y="100"/>
                    </a:lnTo>
                    <a:lnTo>
                      <a:pt x="72" y="100"/>
                    </a:lnTo>
                    <a:lnTo>
                      <a:pt x="84" y="104"/>
                    </a:lnTo>
                    <a:lnTo>
                      <a:pt x="91" y="97"/>
                    </a:lnTo>
                    <a:lnTo>
                      <a:pt x="99" y="97"/>
                    </a:lnTo>
                    <a:lnTo>
                      <a:pt x="106" y="97"/>
                    </a:lnTo>
                    <a:lnTo>
                      <a:pt x="110" y="108"/>
                    </a:lnTo>
                    <a:lnTo>
                      <a:pt x="125" y="104"/>
                    </a:lnTo>
                    <a:lnTo>
                      <a:pt x="133" y="108"/>
                    </a:lnTo>
                    <a:lnTo>
                      <a:pt x="144" y="108"/>
                    </a:lnTo>
                    <a:lnTo>
                      <a:pt x="148" y="93"/>
                    </a:lnTo>
                    <a:lnTo>
                      <a:pt x="156" y="93"/>
                    </a:lnTo>
                    <a:lnTo>
                      <a:pt x="160" y="85"/>
                    </a:lnTo>
                    <a:lnTo>
                      <a:pt x="174" y="93"/>
                    </a:lnTo>
                    <a:lnTo>
                      <a:pt x="182" y="89"/>
                    </a:lnTo>
                    <a:lnTo>
                      <a:pt x="186" y="82"/>
                    </a:lnTo>
                    <a:lnTo>
                      <a:pt x="190" y="85"/>
                    </a:lnTo>
                    <a:lnTo>
                      <a:pt x="197" y="85"/>
                    </a:lnTo>
                    <a:lnTo>
                      <a:pt x="209" y="93"/>
                    </a:lnTo>
                    <a:lnTo>
                      <a:pt x="228" y="93"/>
                    </a:lnTo>
                    <a:lnTo>
                      <a:pt x="232" y="100"/>
                    </a:lnTo>
                    <a:lnTo>
                      <a:pt x="239" y="100"/>
                    </a:lnTo>
                    <a:lnTo>
                      <a:pt x="216" y="119"/>
                    </a:lnTo>
                    <a:lnTo>
                      <a:pt x="228" y="122"/>
                    </a:lnTo>
                    <a:lnTo>
                      <a:pt x="232" y="119"/>
                    </a:lnTo>
                    <a:lnTo>
                      <a:pt x="235" y="122"/>
                    </a:lnTo>
                    <a:lnTo>
                      <a:pt x="239" y="122"/>
                    </a:lnTo>
                    <a:lnTo>
                      <a:pt x="243" y="126"/>
                    </a:lnTo>
                    <a:lnTo>
                      <a:pt x="255" y="130"/>
                    </a:lnTo>
                    <a:lnTo>
                      <a:pt x="258" y="126"/>
                    </a:lnTo>
                    <a:lnTo>
                      <a:pt x="266" y="130"/>
                    </a:lnTo>
                    <a:lnTo>
                      <a:pt x="273" y="133"/>
                    </a:lnTo>
                    <a:lnTo>
                      <a:pt x="281" y="130"/>
                    </a:lnTo>
                    <a:lnTo>
                      <a:pt x="296" y="108"/>
                    </a:lnTo>
                    <a:lnTo>
                      <a:pt x="300" y="100"/>
                    </a:lnTo>
                    <a:lnTo>
                      <a:pt x="300" y="97"/>
                    </a:lnTo>
                    <a:lnTo>
                      <a:pt x="300" y="89"/>
                    </a:lnTo>
                    <a:lnTo>
                      <a:pt x="296" y="89"/>
                    </a:lnTo>
                    <a:lnTo>
                      <a:pt x="289" y="93"/>
                    </a:lnTo>
                    <a:lnTo>
                      <a:pt x="266" y="89"/>
                    </a:lnTo>
                    <a:lnTo>
                      <a:pt x="262" y="82"/>
                    </a:lnTo>
                    <a:lnTo>
                      <a:pt x="266" y="78"/>
                    </a:lnTo>
                    <a:lnTo>
                      <a:pt x="262" y="74"/>
                    </a:lnTo>
                    <a:lnTo>
                      <a:pt x="255" y="63"/>
                    </a:lnTo>
                    <a:lnTo>
                      <a:pt x="258" y="59"/>
                    </a:lnTo>
                    <a:lnTo>
                      <a:pt x="255" y="55"/>
                    </a:lnTo>
                    <a:lnTo>
                      <a:pt x="251" y="40"/>
                    </a:lnTo>
                    <a:lnTo>
                      <a:pt x="258" y="36"/>
                    </a:lnTo>
                    <a:lnTo>
                      <a:pt x="255" y="29"/>
                    </a:lnTo>
                    <a:lnTo>
                      <a:pt x="251" y="25"/>
                    </a:lnTo>
                    <a:lnTo>
                      <a:pt x="246" y="14"/>
                    </a:lnTo>
                    <a:lnTo>
                      <a:pt x="243" y="11"/>
                    </a:lnTo>
                    <a:lnTo>
                      <a:pt x="246" y="7"/>
                    </a:lnTo>
                    <a:lnTo>
                      <a:pt x="239" y="3"/>
                    </a:lnTo>
                    <a:lnTo>
                      <a:pt x="232" y="0"/>
                    </a:lnTo>
                    <a:lnTo>
                      <a:pt x="228" y="3"/>
                    </a:lnTo>
                    <a:lnTo>
                      <a:pt x="216" y="0"/>
                    </a:lnTo>
                    <a:lnTo>
                      <a:pt x="209" y="3"/>
                    </a:lnTo>
                    <a:lnTo>
                      <a:pt x="235" y="22"/>
                    </a:lnTo>
                    <a:lnTo>
                      <a:pt x="224" y="36"/>
                    </a:lnTo>
                    <a:lnTo>
                      <a:pt x="216" y="44"/>
                    </a:lnTo>
                    <a:lnTo>
                      <a:pt x="205" y="44"/>
                    </a:lnTo>
                    <a:lnTo>
                      <a:pt x="197" y="44"/>
                    </a:lnTo>
                    <a:lnTo>
                      <a:pt x="194" y="44"/>
                    </a:lnTo>
                    <a:lnTo>
                      <a:pt x="186" y="44"/>
                    </a:lnTo>
                    <a:lnTo>
                      <a:pt x="186" y="51"/>
                    </a:lnTo>
                    <a:lnTo>
                      <a:pt x="182" y="59"/>
                    </a:lnTo>
                    <a:lnTo>
                      <a:pt x="178" y="63"/>
                    </a:lnTo>
                    <a:lnTo>
                      <a:pt x="167" y="63"/>
                    </a:lnTo>
                    <a:lnTo>
                      <a:pt x="167" y="59"/>
                    </a:lnTo>
                    <a:lnTo>
                      <a:pt x="167" y="55"/>
                    </a:lnTo>
                    <a:lnTo>
                      <a:pt x="156" y="44"/>
                    </a:lnTo>
                    <a:lnTo>
                      <a:pt x="156" y="36"/>
                    </a:lnTo>
                    <a:lnTo>
                      <a:pt x="148" y="36"/>
                    </a:lnTo>
                    <a:lnTo>
                      <a:pt x="144" y="29"/>
                    </a:lnTo>
                    <a:lnTo>
                      <a:pt x="137" y="33"/>
                    </a:lnTo>
                    <a:lnTo>
                      <a:pt x="129" y="44"/>
                    </a:lnTo>
                    <a:lnTo>
                      <a:pt x="122" y="44"/>
                    </a:lnTo>
                    <a:lnTo>
                      <a:pt x="110" y="48"/>
                    </a:lnTo>
                    <a:lnTo>
                      <a:pt x="88" y="25"/>
                    </a:lnTo>
                    <a:lnTo>
                      <a:pt x="79" y="25"/>
                    </a:lnTo>
                    <a:lnTo>
                      <a:pt x="76" y="29"/>
                    </a:lnTo>
                    <a:lnTo>
                      <a:pt x="79" y="33"/>
                    </a:lnTo>
                    <a:lnTo>
                      <a:pt x="84" y="36"/>
                    </a:lnTo>
                    <a:lnTo>
                      <a:pt x="88" y="36"/>
                    </a:lnTo>
                  </a:path>
                </a:pathLst>
              </a:custGeom>
              <a:solidFill>
                <a:srgbClr val="5FDF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680371" name="Group 421"/>
              <p:cNvGrpSpPr>
                <a:grpSpLocks/>
              </p:cNvGrpSpPr>
              <p:nvPr/>
            </p:nvGrpSpPr>
            <p:grpSpPr bwMode="auto">
              <a:xfrm>
                <a:off x="1256" y="2181"/>
                <a:ext cx="264" cy="242"/>
                <a:chOff x="1256" y="2181"/>
                <a:chExt cx="264" cy="242"/>
              </a:xfrm>
            </p:grpSpPr>
            <p:sp>
              <p:nvSpPr>
                <p:cNvPr id="1156" name="Freeform 422"/>
                <p:cNvSpPr>
                  <a:spLocks/>
                </p:cNvSpPr>
                <p:nvPr/>
              </p:nvSpPr>
              <p:spPr bwMode="auto">
                <a:xfrm>
                  <a:off x="1256" y="2181"/>
                  <a:ext cx="264" cy="242"/>
                </a:xfrm>
                <a:custGeom>
                  <a:avLst/>
                  <a:gdLst>
                    <a:gd name="T0" fmla="*/ 108 w 264"/>
                    <a:gd name="T1" fmla="*/ 195 h 242"/>
                    <a:gd name="T2" fmla="*/ 101 w 264"/>
                    <a:gd name="T3" fmla="*/ 136 h 242"/>
                    <a:gd name="T4" fmla="*/ 27 w 264"/>
                    <a:gd name="T5" fmla="*/ 121 h 242"/>
                    <a:gd name="T6" fmla="*/ 23 w 264"/>
                    <a:gd name="T7" fmla="*/ 97 h 242"/>
                    <a:gd name="T8" fmla="*/ 50 w 264"/>
                    <a:gd name="T9" fmla="*/ 121 h 242"/>
                    <a:gd name="T10" fmla="*/ 55 w 264"/>
                    <a:gd name="T11" fmla="*/ 109 h 242"/>
                    <a:gd name="T12" fmla="*/ 97 w 264"/>
                    <a:gd name="T13" fmla="*/ 121 h 242"/>
                    <a:gd name="T14" fmla="*/ 58 w 264"/>
                    <a:gd name="T15" fmla="*/ 101 h 242"/>
                    <a:gd name="T16" fmla="*/ 74 w 264"/>
                    <a:gd name="T17" fmla="*/ 105 h 242"/>
                    <a:gd name="T18" fmla="*/ 62 w 264"/>
                    <a:gd name="T19" fmla="*/ 78 h 242"/>
                    <a:gd name="T20" fmla="*/ 58 w 264"/>
                    <a:gd name="T21" fmla="*/ 70 h 242"/>
                    <a:gd name="T22" fmla="*/ 81 w 264"/>
                    <a:gd name="T23" fmla="*/ 78 h 242"/>
                    <a:gd name="T24" fmla="*/ 74 w 264"/>
                    <a:gd name="T25" fmla="*/ 35 h 242"/>
                    <a:gd name="T26" fmla="*/ 85 w 264"/>
                    <a:gd name="T27" fmla="*/ 78 h 242"/>
                    <a:gd name="T28" fmla="*/ 104 w 264"/>
                    <a:gd name="T29" fmla="*/ 113 h 242"/>
                    <a:gd name="T30" fmla="*/ 93 w 264"/>
                    <a:gd name="T31" fmla="*/ 74 h 242"/>
                    <a:gd name="T32" fmla="*/ 101 w 264"/>
                    <a:gd name="T33" fmla="*/ 16 h 242"/>
                    <a:gd name="T34" fmla="*/ 97 w 264"/>
                    <a:gd name="T35" fmla="*/ 78 h 242"/>
                    <a:gd name="T36" fmla="*/ 112 w 264"/>
                    <a:gd name="T37" fmla="*/ 109 h 242"/>
                    <a:gd name="T38" fmla="*/ 101 w 264"/>
                    <a:gd name="T39" fmla="*/ 55 h 242"/>
                    <a:gd name="T40" fmla="*/ 112 w 264"/>
                    <a:gd name="T41" fmla="*/ 31 h 242"/>
                    <a:gd name="T42" fmla="*/ 117 w 264"/>
                    <a:gd name="T43" fmla="*/ 35 h 242"/>
                    <a:gd name="T44" fmla="*/ 132 w 264"/>
                    <a:gd name="T45" fmla="*/ 0 h 242"/>
                    <a:gd name="T46" fmla="*/ 117 w 264"/>
                    <a:gd name="T47" fmla="*/ 62 h 242"/>
                    <a:gd name="T48" fmla="*/ 128 w 264"/>
                    <a:gd name="T49" fmla="*/ 82 h 242"/>
                    <a:gd name="T50" fmla="*/ 140 w 264"/>
                    <a:gd name="T51" fmla="*/ 51 h 242"/>
                    <a:gd name="T52" fmla="*/ 147 w 264"/>
                    <a:gd name="T53" fmla="*/ 51 h 242"/>
                    <a:gd name="T54" fmla="*/ 132 w 264"/>
                    <a:gd name="T55" fmla="*/ 117 h 242"/>
                    <a:gd name="T56" fmla="*/ 151 w 264"/>
                    <a:gd name="T57" fmla="*/ 74 h 242"/>
                    <a:gd name="T58" fmla="*/ 175 w 264"/>
                    <a:gd name="T59" fmla="*/ 51 h 242"/>
                    <a:gd name="T60" fmla="*/ 198 w 264"/>
                    <a:gd name="T61" fmla="*/ 35 h 242"/>
                    <a:gd name="T62" fmla="*/ 175 w 264"/>
                    <a:gd name="T63" fmla="*/ 62 h 242"/>
                    <a:gd name="T64" fmla="*/ 202 w 264"/>
                    <a:gd name="T65" fmla="*/ 62 h 242"/>
                    <a:gd name="T66" fmla="*/ 202 w 264"/>
                    <a:gd name="T67" fmla="*/ 62 h 242"/>
                    <a:gd name="T68" fmla="*/ 159 w 264"/>
                    <a:gd name="T69" fmla="*/ 82 h 242"/>
                    <a:gd name="T70" fmla="*/ 147 w 264"/>
                    <a:gd name="T71" fmla="*/ 113 h 242"/>
                    <a:gd name="T72" fmla="*/ 159 w 264"/>
                    <a:gd name="T73" fmla="*/ 94 h 242"/>
                    <a:gd name="T74" fmla="*/ 198 w 264"/>
                    <a:gd name="T75" fmla="*/ 97 h 242"/>
                    <a:gd name="T76" fmla="*/ 213 w 264"/>
                    <a:gd name="T77" fmla="*/ 89 h 242"/>
                    <a:gd name="T78" fmla="*/ 228 w 264"/>
                    <a:gd name="T79" fmla="*/ 85 h 242"/>
                    <a:gd name="T80" fmla="*/ 217 w 264"/>
                    <a:gd name="T81" fmla="*/ 101 h 242"/>
                    <a:gd name="T82" fmla="*/ 178 w 264"/>
                    <a:gd name="T83" fmla="*/ 105 h 242"/>
                    <a:gd name="T84" fmla="*/ 159 w 264"/>
                    <a:gd name="T85" fmla="*/ 128 h 242"/>
                    <a:gd name="T86" fmla="*/ 228 w 264"/>
                    <a:gd name="T87" fmla="*/ 117 h 242"/>
                    <a:gd name="T88" fmla="*/ 240 w 264"/>
                    <a:gd name="T89" fmla="*/ 117 h 242"/>
                    <a:gd name="T90" fmla="*/ 248 w 264"/>
                    <a:gd name="T91" fmla="*/ 117 h 242"/>
                    <a:gd name="T92" fmla="*/ 256 w 264"/>
                    <a:gd name="T93" fmla="*/ 121 h 242"/>
                    <a:gd name="T94" fmla="*/ 244 w 264"/>
                    <a:gd name="T95" fmla="*/ 124 h 242"/>
                    <a:gd name="T96" fmla="*/ 205 w 264"/>
                    <a:gd name="T97" fmla="*/ 128 h 242"/>
                    <a:gd name="T98" fmla="*/ 178 w 264"/>
                    <a:gd name="T99" fmla="*/ 152 h 242"/>
                    <a:gd name="T100" fmla="*/ 175 w 264"/>
                    <a:gd name="T101" fmla="*/ 133 h 242"/>
                    <a:gd name="T102" fmla="*/ 143 w 264"/>
                    <a:gd name="T103" fmla="*/ 156 h 242"/>
                    <a:gd name="T104" fmla="*/ 147 w 264"/>
                    <a:gd name="T105" fmla="*/ 218 h 242"/>
                    <a:gd name="T106" fmla="*/ 143 w 264"/>
                    <a:gd name="T107" fmla="*/ 234 h 242"/>
                    <a:gd name="T108" fmla="*/ 112 w 264"/>
                    <a:gd name="T109" fmla="*/ 237 h 2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4"/>
                    <a:gd name="T166" fmla="*/ 0 h 242"/>
                    <a:gd name="T167" fmla="*/ 264 w 264"/>
                    <a:gd name="T168" fmla="*/ 242 h 24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4" h="242">
                      <a:moveTo>
                        <a:pt x="85" y="241"/>
                      </a:moveTo>
                      <a:lnTo>
                        <a:pt x="97" y="234"/>
                      </a:lnTo>
                      <a:lnTo>
                        <a:pt x="101" y="225"/>
                      </a:lnTo>
                      <a:lnTo>
                        <a:pt x="104" y="222"/>
                      </a:lnTo>
                      <a:lnTo>
                        <a:pt x="108" y="210"/>
                      </a:lnTo>
                      <a:lnTo>
                        <a:pt x="108" y="206"/>
                      </a:lnTo>
                      <a:lnTo>
                        <a:pt x="108" y="195"/>
                      </a:lnTo>
                      <a:lnTo>
                        <a:pt x="108" y="186"/>
                      </a:lnTo>
                      <a:lnTo>
                        <a:pt x="112" y="171"/>
                      </a:lnTo>
                      <a:lnTo>
                        <a:pt x="112" y="156"/>
                      </a:lnTo>
                      <a:lnTo>
                        <a:pt x="112" y="147"/>
                      </a:lnTo>
                      <a:lnTo>
                        <a:pt x="112" y="140"/>
                      </a:lnTo>
                      <a:lnTo>
                        <a:pt x="108" y="136"/>
                      </a:lnTo>
                      <a:lnTo>
                        <a:pt x="101" y="136"/>
                      </a:lnTo>
                      <a:lnTo>
                        <a:pt x="97" y="133"/>
                      </a:lnTo>
                      <a:lnTo>
                        <a:pt x="85" y="133"/>
                      </a:lnTo>
                      <a:lnTo>
                        <a:pt x="74" y="128"/>
                      </a:lnTo>
                      <a:lnTo>
                        <a:pt x="66" y="124"/>
                      </a:lnTo>
                      <a:lnTo>
                        <a:pt x="50" y="124"/>
                      </a:lnTo>
                      <a:lnTo>
                        <a:pt x="39" y="121"/>
                      </a:lnTo>
                      <a:lnTo>
                        <a:pt x="27" y="121"/>
                      </a:lnTo>
                      <a:lnTo>
                        <a:pt x="16" y="121"/>
                      </a:lnTo>
                      <a:lnTo>
                        <a:pt x="0" y="121"/>
                      </a:lnTo>
                      <a:lnTo>
                        <a:pt x="19" y="117"/>
                      </a:lnTo>
                      <a:lnTo>
                        <a:pt x="23" y="117"/>
                      </a:lnTo>
                      <a:lnTo>
                        <a:pt x="27" y="113"/>
                      </a:lnTo>
                      <a:lnTo>
                        <a:pt x="27" y="109"/>
                      </a:lnTo>
                      <a:lnTo>
                        <a:pt x="23" y="97"/>
                      </a:lnTo>
                      <a:lnTo>
                        <a:pt x="23" y="85"/>
                      </a:lnTo>
                      <a:lnTo>
                        <a:pt x="27" y="105"/>
                      </a:lnTo>
                      <a:lnTo>
                        <a:pt x="31" y="113"/>
                      </a:lnTo>
                      <a:lnTo>
                        <a:pt x="31" y="117"/>
                      </a:lnTo>
                      <a:lnTo>
                        <a:pt x="35" y="117"/>
                      </a:lnTo>
                      <a:lnTo>
                        <a:pt x="39" y="117"/>
                      </a:lnTo>
                      <a:lnTo>
                        <a:pt x="50" y="121"/>
                      </a:lnTo>
                      <a:lnTo>
                        <a:pt x="62" y="121"/>
                      </a:lnTo>
                      <a:lnTo>
                        <a:pt x="55" y="117"/>
                      </a:lnTo>
                      <a:lnTo>
                        <a:pt x="50" y="105"/>
                      </a:lnTo>
                      <a:lnTo>
                        <a:pt x="46" y="97"/>
                      </a:lnTo>
                      <a:lnTo>
                        <a:pt x="39" y="85"/>
                      </a:lnTo>
                      <a:lnTo>
                        <a:pt x="50" y="101"/>
                      </a:lnTo>
                      <a:lnTo>
                        <a:pt x="55" y="109"/>
                      </a:lnTo>
                      <a:lnTo>
                        <a:pt x="62" y="113"/>
                      </a:lnTo>
                      <a:lnTo>
                        <a:pt x="66" y="117"/>
                      </a:lnTo>
                      <a:lnTo>
                        <a:pt x="74" y="121"/>
                      </a:lnTo>
                      <a:lnTo>
                        <a:pt x="85" y="121"/>
                      </a:lnTo>
                      <a:lnTo>
                        <a:pt x="93" y="124"/>
                      </a:lnTo>
                      <a:lnTo>
                        <a:pt x="104" y="121"/>
                      </a:lnTo>
                      <a:lnTo>
                        <a:pt x="97" y="121"/>
                      </a:lnTo>
                      <a:lnTo>
                        <a:pt x="93" y="117"/>
                      </a:lnTo>
                      <a:lnTo>
                        <a:pt x="85" y="117"/>
                      </a:lnTo>
                      <a:lnTo>
                        <a:pt x="81" y="109"/>
                      </a:lnTo>
                      <a:lnTo>
                        <a:pt x="74" y="109"/>
                      </a:lnTo>
                      <a:lnTo>
                        <a:pt x="66" y="105"/>
                      </a:lnTo>
                      <a:lnTo>
                        <a:pt x="62" y="105"/>
                      </a:lnTo>
                      <a:lnTo>
                        <a:pt x="58" y="101"/>
                      </a:lnTo>
                      <a:lnTo>
                        <a:pt x="55" y="101"/>
                      </a:lnTo>
                      <a:lnTo>
                        <a:pt x="50" y="97"/>
                      </a:lnTo>
                      <a:lnTo>
                        <a:pt x="55" y="101"/>
                      </a:lnTo>
                      <a:lnTo>
                        <a:pt x="58" y="101"/>
                      </a:lnTo>
                      <a:lnTo>
                        <a:pt x="62" y="105"/>
                      </a:lnTo>
                      <a:lnTo>
                        <a:pt x="66" y="105"/>
                      </a:lnTo>
                      <a:lnTo>
                        <a:pt x="74" y="105"/>
                      </a:lnTo>
                      <a:lnTo>
                        <a:pt x="78" y="105"/>
                      </a:lnTo>
                      <a:lnTo>
                        <a:pt x="78" y="101"/>
                      </a:lnTo>
                      <a:lnTo>
                        <a:pt x="74" y="97"/>
                      </a:lnTo>
                      <a:lnTo>
                        <a:pt x="69" y="94"/>
                      </a:lnTo>
                      <a:lnTo>
                        <a:pt x="66" y="89"/>
                      </a:lnTo>
                      <a:lnTo>
                        <a:pt x="66" y="82"/>
                      </a:lnTo>
                      <a:lnTo>
                        <a:pt x="62" y="78"/>
                      </a:lnTo>
                      <a:lnTo>
                        <a:pt x="55" y="74"/>
                      </a:lnTo>
                      <a:lnTo>
                        <a:pt x="46" y="70"/>
                      </a:lnTo>
                      <a:lnTo>
                        <a:pt x="62" y="74"/>
                      </a:lnTo>
                      <a:lnTo>
                        <a:pt x="58" y="62"/>
                      </a:lnTo>
                      <a:lnTo>
                        <a:pt x="50" y="51"/>
                      </a:lnTo>
                      <a:lnTo>
                        <a:pt x="58" y="62"/>
                      </a:lnTo>
                      <a:lnTo>
                        <a:pt x="58" y="70"/>
                      </a:lnTo>
                      <a:lnTo>
                        <a:pt x="62" y="70"/>
                      </a:lnTo>
                      <a:lnTo>
                        <a:pt x="66" y="74"/>
                      </a:lnTo>
                      <a:lnTo>
                        <a:pt x="69" y="82"/>
                      </a:lnTo>
                      <a:lnTo>
                        <a:pt x="74" y="89"/>
                      </a:lnTo>
                      <a:lnTo>
                        <a:pt x="78" y="94"/>
                      </a:lnTo>
                      <a:lnTo>
                        <a:pt x="85" y="101"/>
                      </a:lnTo>
                      <a:lnTo>
                        <a:pt x="81" y="78"/>
                      </a:lnTo>
                      <a:lnTo>
                        <a:pt x="78" y="70"/>
                      </a:lnTo>
                      <a:lnTo>
                        <a:pt x="74" y="62"/>
                      </a:lnTo>
                      <a:lnTo>
                        <a:pt x="69" y="55"/>
                      </a:lnTo>
                      <a:lnTo>
                        <a:pt x="74" y="62"/>
                      </a:lnTo>
                      <a:lnTo>
                        <a:pt x="74" y="31"/>
                      </a:lnTo>
                      <a:lnTo>
                        <a:pt x="74" y="20"/>
                      </a:lnTo>
                      <a:lnTo>
                        <a:pt x="74" y="35"/>
                      </a:lnTo>
                      <a:lnTo>
                        <a:pt x="78" y="27"/>
                      </a:lnTo>
                      <a:lnTo>
                        <a:pt x="89" y="20"/>
                      </a:lnTo>
                      <a:lnTo>
                        <a:pt x="81" y="27"/>
                      </a:lnTo>
                      <a:lnTo>
                        <a:pt x="74" y="35"/>
                      </a:lnTo>
                      <a:lnTo>
                        <a:pt x="78" y="55"/>
                      </a:lnTo>
                      <a:lnTo>
                        <a:pt x="81" y="66"/>
                      </a:lnTo>
                      <a:lnTo>
                        <a:pt x="85" y="78"/>
                      </a:lnTo>
                      <a:lnTo>
                        <a:pt x="85" y="94"/>
                      </a:lnTo>
                      <a:lnTo>
                        <a:pt x="89" y="101"/>
                      </a:lnTo>
                      <a:lnTo>
                        <a:pt x="89" y="105"/>
                      </a:lnTo>
                      <a:lnTo>
                        <a:pt x="93" y="109"/>
                      </a:lnTo>
                      <a:lnTo>
                        <a:pt x="97" y="113"/>
                      </a:lnTo>
                      <a:lnTo>
                        <a:pt x="101" y="113"/>
                      </a:lnTo>
                      <a:lnTo>
                        <a:pt x="104" y="113"/>
                      </a:lnTo>
                      <a:lnTo>
                        <a:pt x="97" y="97"/>
                      </a:lnTo>
                      <a:lnTo>
                        <a:pt x="93" y="89"/>
                      </a:lnTo>
                      <a:lnTo>
                        <a:pt x="93" y="85"/>
                      </a:lnTo>
                      <a:lnTo>
                        <a:pt x="93" y="82"/>
                      </a:lnTo>
                      <a:lnTo>
                        <a:pt x="93" y="74"/>
                      </a:lnTo>
                      <a:lnTo>
                        <a:pt x="89" y="66"/>
                      </a:lnTo>
                      <a:lnTo>
                        <a:pt x="93" y="74"/>
                      </a:lnTo>
                      <a:lnTo>
                        <a:pt x="97" y="74"/>
                      </a:lnTo>
                      <a:lnTo>
                        <a:pt x="93" y="55"/>
                      </a:lnTo>
                      <a:lnTo>
                        <a:pt x="93" y="46"/>
                      </a:lnTo>
                      <a:lnTo>
                        <a:pt x="93" y="43"/>
                      </a:lnTo>
                      <a:lnTo>
                        <a:pt x="93" y="35"/>
                      </a:lnTo>
                      <a:lnTo>
                        <a:pt x="97" y="27"/>
                      </a:lnTo>
                      <a:lnTo>
                        <a:pt x="101" y="16"/>
                      </a:lnTo>
                      <a:lnTo>
                        <a:pt x="93" y="39"/>
                      </a:lnTo>
                      <a:lnTo>
                        <a:pt x="108" y="16"/>
                      </a:lnTo>
                      <a:lnTo>
                        <a:pt x="97" y="35"/>
                      </a:lnTo>
                      <a:lnTo>
                        <a:pt x="97" y="43"/>
                      </a:lnTo>
                      <a:lnTo>
                        <a:pt x="93" y="51"/>
                      </a:lnTo>
                      <a:lnTo>
                        <a:pt x="97" y="66"/>
                      </a:lnTo>
                      <a:lnTo>
                        <a:pt x="97" y="78"/>
                      </a:lnTo>
                      <a:lnTo>
                        <a:pt x="97" y="82"/>
                      </a:lnTo>
                      <a:lnTo>
                        <a:pt x="101" y="89"/>
                      </a:lnTo>
                      <a:lnTo>
                        <a:pt x="104" y="94"/>
                      </a:lnTo>
                      <a:lnTo>
                        <a:pt x="108" y="101"/>
                      </a:lnTo>
                      <a:lnTo>
                        <a:pt x="108" y="105"/>
                      </a:lnTo>
                      <a:lnTo>
                        <a:pt x="112" y="113"/>
                      </a:lnTo>
                      <a:lnTo>
                        <a:pt x="112" y="109"/>
                      </a:lnTo>
                      <a:lnTo>
                        <a:pt x="112" y="105"/>
                      </a:lnTo>
                      <a:lnTo>
                        <a:pt x="112" y="82"/>
                      </a:lnTo>
                      <a:lnTo>
                        <a:pt x="108" y="78"/>
                      </a:lnTo>
                      <a:lnTo>
                        <a:pt x="108" y="74"/>
                      </a:lnTo>
                      <a:lnTo>
                        <a:pt x="108" y="70"/>
                      </a:lnTo>
                      <a:lnTo>
                        <a:pt x="104" y="62"/>
                      </a:lnTo>
                      <a:lnTo>
                        <a:pt x="101" y="55"/>
                      </a:lnTo>
                      <a:lnTo>
                        <a:pt x="108" y="66"/>
                      </a:lnTo>
                      <a:lnTo>
                        <a:pt x="108" y="70"/>
                      </a:lnTo>
                      <a:lnTo>
                        <a:pt x="112" y="74"/>
                      </a:lnTo>
                      <a:lnTo>
                        <a:pt x="112" y="51"/>
                      </a:lnTo>
                      <a:lnTo>
                        <a:pt x="112" y="39"/>
                      </a:lnTo>
                      <a:lnTo>
                        <a:pt x="108" y="23"/>
                      </a:lnTo>
                      <a:lnTo>
                        <a:pt x="112" y="31"/>
                      </a:lnTo>
                      <a:lnTo>
                        <a:pt x="117" y="23"/>
                      </a:lnTo>
                      <a:lnTo>
                        <a:pt x="120" y="16"/>
                      </a:lnTo>
                      <a:lnTo>
                        <a:pt x="128" y="0"/>
                      </a:lnTo>
                      <a:lnTo>
                        <a:pt x="120" y="16"/>
                      </a:lnTo>
                      <a:lnTo>
                        <a:pt x="120" y="23"/>
                      </a:lnTo>
                      <a:lnTo>
                        <a:pt x="117" y="27"/>
                      </a:lnTo>
                      <a:lnTo>
                        <a:pt x="117" y="35"/>
                      </a:lnTo>
                      <a:lnTo>
                        <a:pt x="117" y="46"/>
                      </a:lnTo>
                      <a:lnTo>
                        <a:pt x="120" y="39"/>
                      </a:lnTo>
                      <a:lnTo>
                        <a:pt x="124" y="31"/>
                      </a:lnTo>
                      <a:lnTo>
                        <a:pt x="124" y="23"/>
                      </a:lnTo>
                      <a:lnTo>
                        <a:pt x="128" y="16"/>
                      </a:lnTo>
                      <a:lnTo>
                        <a:pt x="128" y="12"/>
                      </a:lnTo>
                      <a:lnTo>
                        <a:pt x="132" y="0"/>
                      </a:lnTo>
                      <a:lnTo>
                        <a:pt x="128" y="16"/>
                      </a:lnTo>
                      <a:lnTo>
                        <a:pt x="128" y="20"/>
                      </a:lnTo>
                      <a:lnTo>
                        <a:pt x="128" y="27"/>
                      </a:lnTo>
                      <a:lnTo>
                        <a:pt x="124" y="35"/>
                      </a:lnTo>
                      <a:lnTo>
                        <a:pt x="120" y="43"/>
                      </a:lnTo>
                      <a:lnTo>
                        <a:pt x="120" y="46"/>
                      </a:lnTo>
                      <a:lnTo>
                        <a:pt x="117" y="62"/>
                      </a:lnTo>
                      <a:lnTo>
                        <a:pt x="120" y="82"/>
                      </a:lnTo>
                      <a:lnTo>
                        <a:pt x="120" y="105"/>
                      </a:lnTo>
                      <a:lnTo>
                        <a:pt x="120" y="117"/>
                      </a:lnTo>
                      <a:lnTo>
                        <a:pt x="124" y="105"/>
                      </a:lnTo>
                      <a:lnTo>
                        <a:pt x="124" y="97"/>
                      </a:lnTo>
                      <a:lnTo>
                        <a:pt x="124" y="89"/>
                      </a:lnTo>
                      <a:lnTo>
                        <a:pt x="128" y="82"/>
                      </a:lnTo>
                      <a:lnTo>
                        <a:pt x="128" y="74"/>
                      </a:lnTo>
                      <a:lnTo>
                        <a:pt x="132" y="66"/>
                      </a:lnTo>
                      <a:lnTo>
                        <a:pt x="128" y="46"/>
                      </a:lnTo>
                      <a:lnTo>
                        <a:pt x="132" y="55"/>
                      </a:lnTo>
                      <a:lnTo>
                        <a:pt x="132" y="59"/>
                      </a:lnTo>
                      <a:lnTo>
                        <a:pt x="132" y="62"/>
                      </a:lnTo>
                      <a:lnTo>
                        <a:pt x="140" y="51"/>
                      </a:lnTo>
                      <a:lnTo>
                        <a:pt x="143" y="46"/>
                      </a:lnTo>
                      <a:lnTo>
                        <a:pt x="143" y="31"/>
                      </a:lnTo>
                      <a:lnTo>
                        <a:pt x="147" y="46"/>
                      </a:lnTo>
                      <a:lnTo>
                        <a:pt x="163" y="16"/>
                      </a:lnTo>
                      <a:lnTo>
                        <a:pt x="170" y="8"/>
                      </a:lnTo>
                      <a:lnTo>
                        <a:pt x="163" y="23"/>
                      </a:lnTo>
                      <a:lnTo>
                        <a:pt x="147" y="51"/>
                      </a:lnTo>
                      <a:lnTo>
                        <a:pt x="186" y="27"/>
                      </a:lnTo>
                      <a:lnTo>
                        <a:pt x="147" y="51"/>
                      </a:lnTo>
                      <a:lnTo>
                        <a:pt x="143" y="62"/>
                      </a:lnTo>
                      <a:lnTo>
                        <a:pt x="136" y="70"/>
                      </a:lnTo>
                      <a:lnTo>
                        <a:pt x="136" y="82"/>
                      </a:lnTo>
                      <a:lnTo>
                        <a:pt x="132" y="101"/>
                      </a:lnTo>
                      <a:lnTo>
                        <a:pt x="132" y="117"/>
                      </a:lnTo>
                      <a:lnTo>
                        <a:pt x="132" y="105"/>
                      </a:lnTo>
                      <a:lnTo>
                        <a:pt x="136" y="97"/>
                      </a:lnTo>
                      <a:lnTo>
                        <a:pt x="140" y="94"/>
                      </a:lnTo>
                      <a:lnTo>
                        <a:pt x="147" y="89"/>
                      </a:lnTo>
                      <a:lnTo>
                        <a:pt x="147" y="82"/>
                      </a:lnTo>
                      <a:lnTo>
                        <a:pt x="151" y="78"/>
                      </a:lnTo>
                      <a:lnTo>
                        <a:pt x="151" y="74"/>
                      </a:lnTo>
                      <a:lnTo>
                        <a:pt x="151" y="59"/>
                      </a:lnTo>
                      <a:lnTo>
                        <a:pt x="155" y="70"/>
                      </a:lnTo>
                      <a:lnTo>
                        <a:pt x="155" y="74"/>
                      </a:lnTo>
                      <a:lnTo>
                        <a:pt x="163" y="70"/>
                      </a:lnTo>
                      <a:lnTo>
                        <a:pt x="166" y="62"/>
                      </a:lnTo>
                      <a:lnTo>
                        <a:pt x="170" y="59"/>
                      </a:lnTo>
                      <a:lnTo>
                        <a:pt x="175" y="51"/>
                      </a:lnTo>
                      <a:lnTo>
                        <a:pt x="182" y="43"/>
                      </a:lnTo>
                      <a:lnTo>
                        <a:pt x="190" y="39"/>
                      </a:lnTo>
                      <a:lnTo>
                        <a:pt x="186" y="16"/>
                      </a:lnTo>
                      <a:lnTo>
                        <a:pt x="190" y="35"/>
                      </a:lnTo>
                      <a:lnTo>
                        <a:pt x="205" y="31"/>
                      </a:lnTo>
                      <a:lnTo>
                        <a:pt x="217" y="23"/>
                      </a:lnTo>
                      <a:lnTo>
                        <a:pt x="198" y="35"/>
                      </a:lnTo>
                      <a:lnTo>
                        <a:pt x="209" y="43"/>
                      </a:lnTo>
                      <a:lnTo>
                        <a:pt x="198" y="35"/>
                      </a:lnTo>
                      <a:lnTo>
                        <a:pt x="190" y="39"/>
                      </a:lnTo>
                      <a:lnTo>
                        <a:pt x="186" y="46"/>
                      </a:lnTo>
                      <a:lnTo>
                        <a:pt x="182" y="51"/>
                      </a:lnTo>
                      <a:lnTo>
                        <a:pt x="175" y="55"/>
                      </a:lnTo>
                      <a:lnTo>
                        <a:pt x="175" y="62"/>
                      </a:lnTo>
                      <a:lnTo>
                        <a:pt x="170" y="66"/>
                      </a:lnTo>
                      <a:lnTo>
                        <a:pt x="170" y="70"/>
                      </a:lnTo>
                      <a:lnTo>
                        <a:pt x="175" y="70"/>
                      </a:lnTo>
                      <a:lnTo>
                        <a:pt x="178" y="70"/>
                      </a:lnTo>
                      <a:lnTo>
                        <a:pt x="186" y="66"/>
                      </a:lnTo>
                      <a:lnTo>
                        <a:pt x="194" y="62"/>
                      </a:lnTo>
                      <a:lnTo>
                        <a:pt x="202" y="62"/>
                      </a:lnTo>
                      <a:lnTo>
                        <a:pt x="205" y="59"/>
                      </a:lnTo>
                      <a:lnTo>
                        <a:pt x="209" y="55"/>
                      </a:lnTo>
                      <a:lnTo>
                        <a:pt x="213" y="55"/>
                      </a:lnTo>
                      <a:lnTo>
                        <a:pt x="217" y="46"/>
                      </a:lnTo>
                      <a:lnTo>
                        <a:pt x="213" y="55"/>
                      </a:lnTo>
                      <a:lnTo>
                        <a:pt x="209" y="59"/>
                      </a:lnTo>
                      <a:lnTo>
                        <a:pt x="202" y="62"/>
                      </a:lnTo>
                      <a:lnTo>
                        <a:pt x="194" y="66"/>
                      </a:lnTo>
                      <a:lnTo>
                        <a:pt x="186" y="70"/>
                      </a:lnTo>
                      <a:lnTo>
                        <a:pt x="182" y="70"/>
                      </a:lnTo>
                      <a:lnTo>
                        <a:pt x="178" y="74"/>
                      </a:lnTo>
                      <a:lnTo>
                        <a:pt x="170" y="74"/>
                      </a:lnTo>
                      <a:lnTo>
                        <a:pt x="163" y="78"/>
                      </a:lnTo>
                      <a:lnTo>
                        <a:pt x="159" y="82"/>
                      </a:lnTo>
                      <a:lnTo>
                        <a:pt x="151" y="89"/>
                      </a:lnTo>
                      <a:lnTo>
                        <a:pt x="147" y="97"/>
                      </a:lnTo>
                      <a:lnTo>
                        <a:pt x="143" y="105"/>
                      </a:lnTo>
                      <a:lnTo>
                        <a:pt x="140" y="109"/>
                      </a:lnTo>
                      <a:lnTo>
                        <a:pt x="140" y="113"/>
                      </a:lnTo>
                      <a:lnTo>
                        <a:pt x="140" y="121"/>
                      </a:lnTo>
                      <a:lnTo>
                        <a:pt x="147" y="113"/>
                      </a:lnTo>
                      <a:lnTo>
                        <a:pt x="151" y="109"/>
                      </a:lnTo>
                      <a:lnTo>
                        <a:pt x="155" y="105"/>
                      </a:lnTo>
                      <a:lnTo>
                        <a:pt x="155" y="97"/>
                      </a:lnTo>
                      <a:lnTo>
                        <a:pt x="159" y="89"/>
                      </a:lnTo>
                      <a:lnTo>
                        <a:pt x="163" y="85"/>
                      </a:lnTo>
                      <a:lnTo>
                        <a:pt x="159" y="89"/>
                      </a:lnTo>
                      <a:lnTo>
                        <a:pt x="159" y="94"/>
                      </a:lnTo>
                      <a:lnTo>
                        <a:pt x="159" y="101"/>
                      </a:lnTo>
                      <a:lnTo>
                        <a:pt x="155" y="105"/>
                      </a:lnTo>
                      <a:lnTo>
                        <a:pt x="159" y="109"/>
                      </a:lnTo>
                      <a:lnTo>
                        <a:pt x="163" y="109"/>
                      </a:lnTo>
                      <a:lnTo>
                        <a:pt x="170" y="105"/>
                      </a:lnTo>
                      <a:lnTo>
                        <a:pt x="182" y="101"/>
                      </a:lnTo>
                      <a:lnTo>
                        <a:pt x="198" y="97"/>
                      </a:lnTo>
                      <a:lnTo>
                        <a:pt x="202" y="94"/>
                      </a:lnTo>
                      <a:lnTo>
                        <a:pt x="205" y="94"/>
                      </a:lnTo>
                      <a:lnTo>
                        <a:pt x="209" y="89"/>
                      </a:lnTo>
                      <a:lnTo>
                        <a:pt x="213" y="70"/>
                      </a:lnTo>
                      <a:lnTo>
                        <a:pt x="209" y="94"/>
                      </a:lnTo>
                      <a:lnTo>
                        <a:pt x="213" y="94"/>
                      </a:lnTo>
                      <a:lnTo>
                        <a:pt x="213" y="89"/>
                      </a:lnTo>
                      <a:lnTo>
                        <a:pt x="221" y="78"/>
                      </a:lnTo>
                      <a:lnTo>
                        <a:pt x="217" y="85"/>
                      </a:lnTo>
                      <a:lnTo>
                        <a:pt x="217" y="89"/>
                      </a:lnTo>
                      <a:lnTo>
                        <a:pt x="221" y="89"/>
                      </a:lnTo>
                      <a:lnTo>
                        <a:pt x="225" y="85"/>
                      </a:lnTo>
                      <a:lnTo>
                        <a:pt x="232" y="78"/>
                      </a:lnTo>
                      <a:lnTo>
                        <a:pt x="228" y="85"/>
                      </a:lnTo>
                      <a:lnTo>
                        <a:pt x="225" y="89"/>
                      </a:lnTo>
                      <a:lnTo>
                        <a:pt x="228" y="94"/>
                      </a:lnTo>
                      <a:lnTo>
                        <a:pt x="225" y="94"/>
                      </a:lnTo>
                      <a:lnTo>
                        <a:pt x="221" y="94"/>
                      </a:lnTo>
                      <a:lnTo>
                        <a:pt x="213" y="94"/>
                      </a:lnTo>
                      <a:lnTo>
                        <a:pt x="217" y="97"/>
                      </a:lnTo>
                      <a:lnTo>
                        <a:pt x="217" y="101"/>
                      </a:lnTo>
                      <a:lnTo>
                        <a:pt x="221" y="109"/>
                      </a:lnTo>
                      <a:lnTo>
                        <a:pt x="217" y="101"/>
                      </a:lnTo>
                      <a:lnTo>
                        <a:pt x="213" y="97"/>
                      </a:lnTo>
                      <a:lnTo>
                        <a:pt x="209" y="97"/>
                      </a:lnTo>
                      <a:lnTo>
                        <a:pt x="198" y="101"/>
                      </a:lnTo>
                      <a:lnTo>
                        <a:pt x="186" y="105"/>
                      </a:lnTo>
                      <a:lnTo>
                        <a:pt x="178" y="105"/>
                      </a:lnTo>
                      <a:lnTo>
                        <a:pt x="170" y="109"/>
                      </a:lnTo>
                      <a:lnTo>
                        <a:pt x="166" y="113"/>
                      </a:lnTo>
                      <a:lnTo>
                        <a:pt x="159" y="117"/>
                      </a:lnTo>
                      <a:lnTo>
                        <a:pt x="151" y="121"/>
                      </a:lnTo>
                      <a:lnTo>
                        <a:pt x="147" y="124"/>
                      </a:lnTo>
                      <a:lnTo>
                        <a:pt x="143" y="124"/>
                      </a:lnTo>
                      <a:lnTo>
                        <a:pt x="159" y="128"/>
                      </a:lnTo>
                      <a:lnTo>
                        <a:pt x="175" y="124"/>
                      </a:lnTo>
                      <a:lnTo>
                        <a:pt x="194" y="124"/>
                      </a:lnTo>
                      <a:lnTo>
                        <a:pt x="205" y="121"/>
                      </a:lnTo>
                      <a:lnTo>
                        <a:pt x="213" y="121"/>
                      </a:lnTo>
                      <a:lnTo>
                        <a:pt x="217" y="121"/>
                      </a:lnTo>
                      <a:lnTo>
                        <a:pt x="225" y="117"/>
                      </a:lnTo>
                      <a:lnTo>
                        <a:pt x="228" y="117"/>
                      </a:lnTo>
                      <a:lnTo>
                        <a:pt x="237" y="109"/>
                      </a:lnTo>
                      <a:lnTo>
                        <a:pt x="244" y="101"/>
                      </a:lnTo>
                      <a:lnTo>
                        <a:pt x="237" y="109"/>
                      </a:lnTo>
                      <a:lnTo>
                        <a:pt x="228" y="117"/>
                      </a:lnTo>
                      <a:lnTo>
                        <a:pt x="225" y="121"/>
                      </a:lnTo>
                      <a:lnTo>
                        <a:pt x="237" y="121"/>
                      </a:lnTo>
                      <a:lnTo>
                        <a:pt x="240" y="117"/>
                      </a:lnTo>
                      <a:lnTo>
                        <a:pt x="248" y="113"/>
                      </a:lnTo>
                      <a:lnTo>
                        <a:pt x="251" y="113"/>
                      </a:lnTo>
                      <a:lnTo>
                        <a:pt x="260" y="109"/>
                      </a:lnTo>
                      <a:lnTo>
                        <a:pt x="263" y="109"/>
                      </a:lnTo>
                      <a:lnTo>
                        <a:pt x="260" y="109"/>
                      </a:lnTo>
                      <a:lnTo>
                        <a:pt x="251" y="113"/>
                      </a:lnTo>
                      <a:lnTo>
                        <a:pt x="248" y="117"/>
                      </a:lnTo>
                      <a:lnTo>
                        <a:pt x="244" y="117"/>
                      </a:lnTo>
                      <a:lnTo>
                        <a:pt x="240" y="121"/>
                      </a:lnTo>
                      <a:lnTo>
                        <a:pt x="248" y="121"/>
                      </a:lnTo>
                      <a:lnTo>
                        <a:pt x="251" y="121"/>
                      </a:lnTo>
                      <a:lnTo>
                        <a:pt x="256" y="121"/>
                      </a:lnTo>
                      <a:lnTo>
                        <a:pt x="260" y="117"/>
                      </a:lnTo>
                      <a:lnTo>
                        <a:pt x="256" y="121"/>
                      </a:lnTo>
                      <a:lnTo>
                        <a:pt x="248" y="121"/>
                      </a:lnTo>
                      <a:lnTo>
                        <a:pt x="240" y="121"/>
                      </a:lnTo>
                      <a:lnTo>
                        <a:pt x="228" y="121"/>
                      </a:lnTo>
                      <a:lnTo>
                        <a:pt x="225" y="124"/>
                      </a:lnTo>
                      <a:lnTo>
                        <a:pt x="232" y="124"/>
                      </a:lnTo>
                      <a:lnTo>
                        <a:pt x="237" y="124"/>
                      </a:lnTo>
                      <a:lnTo>
                        <a:pt x="244" y="124"/>
                      </a:lnTo>
                      <a:lnTo>
                        <a:pt x="256" y="128"/>
                      </a:lnTo>
                      <a:lnTo>
                        <a:pt x="240" y="128"/>
                      </a:lnTo>
                      <a:lnTo>
                        <a:pt x="237" y="128"/>
                      </a:lnTo>
                      <a:lnTo>
                        <a:pt x="228" y="128"/>
                      </a:lnTo>
                      <a:lnTo>
                        <a:pt x="225" y="124"/>
                      </a:lnTo>
                      <a:lnTo>
                        <a:pt x="221" y="124"/>
                      </a:lnTo>
                      <a:lnTo>
                        <a:pt x="205" y="128"/>
                      </a:lnTo>
                      <a:lnTo>
                        <a:pt x="186" y="133"/>
                      </a:lnTo>
                      <a:lnTo>
                        <a:pt x="190" y="136"/>
                      </a:lnTo>
                      <a:lnTo>
                        <a:pt x="194" y="144"/>
                      </a:lnTo>
                      <a:lnTo>
                        <a:pt x="182" y="133"/>
                      </a:lnTo>
                      <a:lnTo>
                        <a:pt x="182" y="136"/>
                      </a:lnTo>
                      <a:lnTo>
                        <a:pt x="182" y="144"/>
                      </a:lnTo>
                      <a:lnTo>
                        <a:pt x="178" y="152"/>
                      </a:lnTo>
                      <a:lnTo>
                        <a:pt x="178" y="156"/>
                      </a:lnTo>
                      <a:lnTo>
                        <a:pt x="166" y="171"/>
                      </a:lnTo>
                      <a:lnTo>
                        <a:pt x="175" y="159"/>
                      </a:lnTo>
                      <a:lnTo>
                        <a:pt x="178" y="152"/>
                      </a:lnTo>
                      <a:lnTo>
                        <a:pt x="178" y="144"/>
                      </a:lnTo>
                      <a:lnTo>
                        <a:pt x="178" y="136"/>
                      </a:lnTo>
                      <a:lnTo>
                        <a:pt x="175" y="133"/>
                      </a:lnTo>
                      <a:lnTo>
                        <a:pt x="166" y="133"/>
                      </a:lnTo>
                      <a:lnTo>
                        <a:pt x="155" y="136"/>
                      </a:lnTo>
                      <a:lnTo>
                        <a:pt x="151" y="136"/>
                      </a:lnTo>
                      <a:lnTo>
                        <a:pt x="147" y="140"/>
                      </a:lnTo>
                      <a:lnTo>
                        <a:pt x="143" y="144"/>
                      </a:lnTo>
                      <a:lnTo>
                        <a:pt x="143" y="147"/>
                      </a:lnTo>
                      <a:lnTo>
                        <a:pt x="143" y="156"/>
                      </a:lnTo>
                      <a:lnTo>
                        <a:pt x="143" y="167"/>
                      </a:lnTo>
                      <a:lnTo>
                        <a:pt x="143" y="175"/>
                      </a:lnTo>
                      <a:lnTo>
                        <a:pt x="143" y="183"/>
                      </a:lnTo>
                      <a:lnTo>
                        <a:pt x="143" y="195"/>
                      </a:lnTo>
                      <a:lnTo>
                        <a:pt x="143" y="202"/>
                      </a:lnTo>
                      <a:lnTo>
                        <a:pt x="143" y="210"/>
                      </a:lnTo>
                      <a:lnTo>
                        <a:pt x="147" y="218"/>
                      </a:lnTo>
                      <a:lnTo>
                        <a:pt x="151" y="229"/>
                      </a:lnTo>
                      <a:lnTo>
                        <a:pt x="159" y="234"/>
                      </a:lnTo>
                      <a:lnTo>
                        <a:pt x="163" y="237"/>
                      </a:lnTo>
                      <a:lnTo>
                        <a:pt x="170" y="241"/>
                      </a:lnTo>
                      <a:lnTo>
                        <a:pt x="159" y="241"/>
                      </a:lnTo>
                      <a:lnTo>
                        <a:pt x="147" y="237"/>
                      </a:lnTo>
                      <a:lnTo>
                        <a:pt x="143" y="234"/>
                      </a:lnTo>
                      <a:lnTo>
                        <a:pt x="136" y="234"/>
                      </a:lnTo>
                      <a:lnTo>
                        <a:pt x="132" y="237"/>
                      </a:lnTo>
                      <a:lnTo>
                        <a:pt x="124" y="237"/>
                      </a:lnTo>
                      <a:lnTo>
                        <a:pt x="120" y="237"/>
                      </a:lnTo>
                      <a:lnTo>
                        <a:pt x="117" y="241"/>
                      </a:lnTo>
                      <a:lnTo>
                        <a:pt x="112" y="241"/>
                      </a:lnTo>
                      <a:lnTo>
                        <a:pt x="112" y="237"/>
                      </a:lnTo>
                      <a:lnTo>
                        <a:pt x="108" y="237"/>
                      </a:lnTo>
                      <a:lnTo>
                        <a:pt x="104" y="237"/>
                      </a:lnTo>
                      <a:lnTo>
                        <a:pt x="101" y="237"/>
                      </a:lnTo>
                      <a:lnTo>
                        <a:pt x="97" y="237"/>
                      </a:lnTo>
                      <a:lnTo>
                        <a:pt x="85" y="241"/>
                      </a:lnTo>
                    </a:path>
                  </a:pathLst>
                </a:custGeom>
                <a:solidFill>
                  <a:srgbClr val="7F5F3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57" name="Freeform 423"/>
                <p:cNvSpPr>
                  <a:spLocks/>
                </p:cNvSpPr>
                <p:nvPr/>
              </p:nvSpPr>
              <p:spPr bwMode="auto">
                <a:xfrm>
                  <a:off x="1360" y="2294"/>
                  <a:ext cx="45" cy="118"/>
                </a:xfrm>
                <a:custGeom>
                  <a:avLst/>
                  <a:gdLst>
                    <a:gd name="T0" fmla="*/ 4 w 45"/>
                    <a:gd name="T1" fmla="*/ 19 h 118"/>
                    <a:gd name="T2" fmla="*/ 11 w 45"/>
                    <a:gd name="T3" fmla="*/ 30 h 118"/>
                    <a:gd name="T4" fmla="*/ 11 w 45"/>
                    <a:gd name="T5" fmla="*/ 62 h 118"/>
                    <a:gd name="T6" fmla="*/ 11 w 45"/>
                    <a:gd name="T7" fmla="*/ 88 h 118"/>
                    <a:gd name="T8" fmla="*/ 7 w 45"/>
                    <a:gd name="T9" fmla="*/ 106 h 118"/>
                    <a:gd name="T10" fmla="*/ 7 w 45"/>
                    <a:gd name="T11" fmla="*/ 106 h 118"/>
                    <a:gd name="T12" fmla="*/ 14 w 45"/>
                    <a:gd name="T13" fmla="*/ 95 h 118"/>
                    <a:gd name="T14" fmla="*/ 11 w 45"/>
                    <a:gd name="T15" fmla="*/ 114 h 118"/>
                    <a:gd name="T16" fmla="*/ 14 w 45"/>
                    <a:gd name="T17" fmla="*/ 99 h 118"/>
                    <a:gd name="T18" fmla="*/ 14 w 45"/>
                    <a:gd name="T19" fmla="*/ 88 h 118"/>
                    <a:gd name="T20" fmla="*/ 17 w 45"/>
                    <a:gd name="T21" fmla="*/ 66 h 118"/>
                    <a:gd name="T22" fmla="*/ 14 w 45"/>
                    <a:gd name="T23" fmla="*/ 51 h 118"/>
                    <a:gd name="T24" fmla="*/ 14 w 45"/>
                    <a:gd name="T25" fmla="*/ 33 h 118"/>
                    <a:gd name="T26" fmla="*/ 17 w 45"/>
                    <a:gd name="T27" fmla="*/ 37 h 118"/>
                    <a:gd name="T28" fmla="*/ 17 w 45"/>
                    <a:gd name="T29" fmla="*/ 51 h 118"/>
                    <a:gd name="T30" fmla="*/ 21 w 45"/>
                    <a:gd name="T31" fmla="*/ 66 h 118"/>
                    <a:gd name="T32" fmla="*/ 21 w 45"/>
                    <a:gd name="T33" fmla="*/ 84 h 118"/>
                    <a:gd name="T34" fmla="*/ 17 w 45"/>
                    <a:gd name="T35" fmla="*/ 103 h 118"/>
                    <a:gd name="T36" fmla="*/ 17 w 45"/>
                    <a:gd name="T37" fmla="*/ 114 h 118"/>
                    <a:gd name="T38" fmla="*/ 21 w 45"/>
                    <a:gd name="T39" fmla="*/ 110 h 118"/>
                    <a:gd name="T40" fmla="*/ 24 w 45"/>
                    <a:gd name="T41" fmla="*/ 117 h 118"/>
                    <a:gd name="T42" fmla="*/ 24 w 45"/>
                    <a:gd name="T43" fmla="*/ 103 h 118"/>
                    <a:gd name="T44" fmla="*/ 21 w 45"/>
                    <a:gd name="T45" fmla="*/ 77 h 118"/>
                    <a:gd name="T46" fmla="*/ 21 w 45"/>
                    <a:gd name="T47" fmla="*/ 59 h 118"/>
                    <a:gd name="T48" fmla="*/ 21 w 45"/>
                    <a:gd name="T49" fmla="*/ 41 h 118"/>
                    <a:gd name="T50" fmla="*/ 31 w 45"/>
                    <a:gd name="T51" fmla="*/ 15 h 118"/>
                    <a:gd name="T52" fmla="*/ 24 w 45"/>
                    <a:gd name="T53" fmla="*/ 33 h 118"/>
                    <a:gd name="T54" fmla="*/ 24 w 45"/>
                    <a:gd name="T55" fmla="*/ 48 h 118"/>
                    <a:gd name="T56" fmla="*/ 24 w 45"/>
                    <a:gd name="T57" fmla="*/ 59 h 118"/>
                    <a:gd name="T58" fmla="*/ 24 w 45"/>
                    <a:gd name="T59" fmla="*/ 73 h 118"/>
                    <a:gd name="T60" fmla="*/ 27 w 45"/>
                    <a:gd name="T61" fmla="*/ 88 h 118"/>
                    <a:gd name="T62" fmla="*/ 27 w 45"/>
                    <a:gd name="T63" fmla="*/ 103 h 118"/>
                    <a:gd name="T64" fmla="*/ 34 w 45"/>
                    <a:gd name="T65" fmla="*/ 110 h 118"/>
                    <a:gd name="T66" fmla="*/ 44 w 45"/>
                    <a:gd name="T67" fmla="*/ 114 h 118"/>
                    <a:gd name="T68" fmla="*/ 34 w 45"/>
                    <a:gd name="T69" fmla="*/ 103 h 118"/>
                    <a:gd name="T70" fmla="*/ 31 w 45"/>
                    <a:gd name="T71" fmla="*/ 88 h 118"/>
                    <a:gd name="T72" fmla="*/ 27 w 45"/>
                    <a:gd name="T73" fmla="*/ 69 h 118"/>
                    <a:gd name="T74" fmla="*/ 27 w 45"/>
                    <a:gd name="T75" fmla="*/ 51 h 118"/>
                    <a:gd name="T76" fmla="*/ 31 w 45"/>
                    <a:gd name="T77" fmla="*/ 37 h 118"/>
                    <a:gd name="T78" fmla="*/ 34 w 45"/>
                    <a:gd name="T79" fmla="*/ 22 h 118"/>
                    <a:gd name="T80" fmla="*/ 31 w 45"/>
                    <a:gd name="T81" fmla="*/ 22 h 118"/>
                    <a:gd name="T82" fmla="*/ 31 w 45"/>
                    <a:gd name="T83" fmla="*/ 15 h 118"/>
                    <a:gd name="T84" fmla="*/ 24 w 45"/>
                    <a:gd name="T85" fmla="*/ 26 h 118"/>
                    <a:gd name="T86" fmla="*/ 21 w 45"/>
                    <a:gd name="T87" fmla="*/ 22 h 118"/>
                    <a:gd name="T88" fmla="*/ 21 w 45"/>
                    <a:gd name="T89" fmla="*/ 8 h 118"/>
                    <a:gd name="T90" fmla="*/ 21 w 45"/>
                    <a:gd name="T91" fmla="*/ 15 h 118"/>
                    <a:gd name="T92" fmla="*/ 17 w 45"/>
                    <a:gd name="T93" fmla="*/ 22 h 118"/>
                    <a:gd name="T94" fmla="*/ 11 w 45"/>
                    <a:gd name="T95" fmla="*/ 22 h 1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
                    <a:gd name="T145" fmla="*/ 0 h 118"/>
                    <a:gd name="T146" fmla="*/ 45 w 45"/>
                    <a:gd name="T147" fmla="*/ 118 h 11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 h="118">
                      <a:moveTo>
                        <a:pt x="0" y="15"/>
                      </a:moveTo>
                      <a:lnTo>
                        <a:pt x="4" y="19"/>
                      </a:lnTo>
                      <a:lnTo>
                        <a:pt x="7" y="22"/>
                      </a:lnTo>
                      <a:lnTo>
                        <a:pt x="11" y="30"/>
                      </a:lnTo>
                      <a:lnTo>
                        <a:pt x="11" y="44"/>
                      </a:lnTo>
                      <a:lnTo>
                        <a:pt x="11" y="62"/>
                      </a:lnTo>
                      <a:lnTo>
                        <a:pt x="11" y="77"/>
                      </a:lnTo>
                      <a:lnTo>
                        <a:pt x="11" y="88"/>
                      </a:lnTo>
                      <a:lnTo>
                        <a:pt x="11" y="99"/>
                      </a:lnTo>
                      <a:lnTo>
                        <a:pt x="7" y="106"/>
                      </a:lnTo>
                      <a:lnTo>
                        <a:pt x="0" y="117"/>
                      </a:lnTo>
                      <a:lnTo>
                        <a:pt x="7" y="106"/>
                      </a:lnTo>
                      <a:lnTo>
                        <a:pt x="11" y="99"/>
                      </a:lnTo>
                      <a:lnTo>
                        <a:pt x="14" y="95"/>
                      </a:lnTo>
                      <a:lnTo>
                        <a:pt x="14" y="106"/>
                      </a:lnTo>
                      <a:lnTo>
                        <a:pt x="11" y="114"/>
                      </a:lnTo>
                      <a:lnTo>
                        <a:pt x="14" y="110"/>
                      </a:lnTo>
                      <a:lnTo>
                        <a:pt x="14" y="99"/>
                      </a:lnTo>
                      <a:lnTo>
                        <a:pt x="14" y="91"/>
                      </a:lnTo>
                      <a:lnTo>
                        <a:pt x="14" y="88"/>
                      </a:lnTo>
                      <a:lnTo>
                        <a:pt x="17" y="77"/>
                      </a:lnTo>
                      <a:lnTo>
                        <a:pt x="17" y="66"/>
                      </a:lnTo>
                      <a:lnTo>
                        <a:pt x="14" y="59"/>
                      </a:lnTo>
                      <a:lnTo>
                        <a:pt x="14" y="51"/>
                      </a:lnTo>
                      <a:lnTo>
                        <a:pt x="14" y="41"/>
                      </a:lnTo>
                      <a:lnTo>
                        <a:pt x="14" y="33"/>
                      </a:lnTo>
                      <a:lnTo>
                        <a:pt x="17" y="26"/>
                      </a:lnTo>
                      <a:lnTo>
                        <a:pt x="17" y="37"/>
                      </a:lnTo>
                      <a:lnTo>
                        <a:pt x="17" y="44"/>
                      </a:lnTo>
                      <a:lnTo>
                        <a:pt x="17" y="51"/>
                      </a:lnTo>
                      <a:lnTo>
                        <a:pt x="17" y="55"/>
                      </a:lnTo>
                      <a:lnTo>
                        <a:pt x="21" y="66"/>
                      </a:lnTo>
                      <a:lnTo>
                        <a:pt x="21" y="77"/>
                      </a:lnTo>
                      <a:lnTo>
                        <a:pt x="21" y="84"/>
                      </a:lnTo>
                      <a:lnTo>
                        <a:pt x="17" y="91"/>
                      </a:lnTo>
                      <a:lnTo>
                        <a:pt x="17" y="103"/>
                      </a:lnTo>
                      <a:lnTo>
                        <a:pt x="17" y="106"/>
                      </a:lnTo>
                      <a:lnTo>
                        <a:pt x="17" y="114"/>
                      </a:lnTo>
                      <a:lnTo>
                        <a:pt x="21" y="106"/>
                      </a:lnTo>
                      <a:lnTo>
                        <a:pt x="21" y="110"/>
                      </a:lnTo>
                      <a:lnTo>
                        <a:pt x="24" y="114"/>
                      </a:lnTo>
                      <a:lnTo>
                        <a:pt x="24" y="117"/>
                      </a:lnTo>
                      <a:lnTo>
                        <a:pt x="24" y="110"/>
                      </a:lnTo>
                      <a:lnTo>
                        <a:pt x="24" y="103"/>
                      </a:lnTo>
                      <a:lnTo>
                        <a:pt x="24" y="88"/>
                      </a:lnTo>
                      <a:lnTo>
                        <a:pt x="21" y="77"/>
                      </a:lnTo>
                      <a:lnTo>
                        <a:pt x="21" y="69"/>
                      </a:lnTo>
                      <a:lnTo>
                        <a:pt x="21" y="59"/>
                      </a:lnTo>
                      <a:lnTo>
                        <a:pt x="21" y="51"/>
                      </a:lnTo>
                      <a:lnTo>
                        <a:pt x="21" y="41"/>
                      </a:lnTo>
                      <a:lnTo>
                        <a:pt x="24" y="33"/>
                      </a:lnTo>
                      <a:lnTo>
                        <a:pt x="31" y="15"/>
                      </a:lnTo>
                      <a:lnTo>
                        <a:pt x="27" y="26"/>
                      </a:lnTo>
                      <a:lnTo>
                        <a:pt x="24" y="33"/>
                      </a:lnTo>
                      <a:lnTo>
                        <a:pt x="24" y="41"/>
                      </a:lnTo>
                      <a:lnTo>
                        <a:pt x="24" y="48"/>
                      </a:lnTo>
                      <a:lnTo>
                        <a:pt x="24" y="51"/>
                      </a:lnTo>
                      <a:lnTo>
                        <a:pt x="24" y="59"/>
                      </a:lnTo>
                      <a:lnTo>
                        <a:pt x="24" y="66"/>
                      </a:lnTo>
                      <a:lnTo>
                        <a:pt x="24" y="73"/>
                      </a:lnTo>
                      <a:lnTo>
                        <a:pt x="24" y="80"/>
                      </a:lnTo>
                      <a:lnTo>
                        <a:pt x="27" y="88"/>
                      </a:lnTo>
                      <a:lnTo>
                        <a:pt x="27" y="95"/>
                      </a:lnTo>
                      <a:lnTo>
                        <a:pt x="27" y="103"/>
                      </a:lnTo>
                      <a:lnTo>
                        <a:pt x="31" y="106"/>
                      </a:lnTo>
                      <a:lnTo>
                        <a:pt x="34" y="110"/>
                      </a:lnTo>
                      <a:lnTo>
                        <a:pt x="38" y="114"/>
                      </a:lnTo>
                      <a:lnTo>
                        <a:pt x="44" y="114"/>
                      </a:lnTo>
                      <a:lnTo>
                        <a:pt x="38" y="110"/>
                      </a:lnTo>
                      <a:lnTo>
                        <a:pt x="34" y="103"/>
                      </a:lnTo>
                      <a:lnTo>
                        <a:pt x="31" y="95"/>
                      </a:lnTo>
                      <a:lnTo>
                        <a:pt x="31" y="88"/>
                      </a:lnTo>
                      <a:lnTo>
                        <a:pt x="27" y="77"/>
                      </a:lnTo>
                      <a:lnTo>
                        <a:pt x="27" y="69"/>
                      </a:lnTo>
                      <a:lnTo>
                        <a:pt x="27" y="59"/>
                      </a:lnTo>
                      <a:lnTo>
                        <a:pt x="27" y="51"/>
                      </a:lnTo>
                      <a:lnTo>
                        <a:pt x="27" y="44"/>
                      </a:lnTo>
                      <a:lnTo>
                        <a:pt x="31" y="37"/>
                      </a:lnTo>
                      <a:lnTo>
                        <a:pt x="34" y="30"/>
                      </a:lnTo>
                      <a:lnTo>
                        <a:pt x="34" y="22"/>
                      </a:lnTo>
                      <a:lnTo>
                        <a:pt x="41" y="19"/>
                      </a:lnTo>
                      <a:lnTo>
                        <a:pt x="31" y="22"/>
                      </a:lnTo>
                      <a:lnTo>
                        <a:pt x="38" y="11"/>
                      </a:lnTo>
                      <a:lnTo>
                        <a:pt x="31" y="15"/>
                      </a:lnTo>
                      <a:lnTo>
                        <a:pt x="24" y="22"/>
                      </a:lnTo>
                      <a:lnTo>
                        <a:pt x="24" y="26"/>
                      </a:lnTo>
                      <a:lnTo>
                        <a:pt x="21" y="30"/>
                      </a:lnTo>
                      <a:lnTo>
                        <a:pt x="21" y="22"/>
                      </a:lnTo>
                      <a:lnTo>
                        <a:pt x="21" y="11"/>
                      </a:lnTo>
                      <a:lnTo>
                        <a:pt x="21" y="8"/>
                      </a:lnTo>
                      <a:lnTo>
                        <a:pt x="21" y="0"/>
                      </a:lnTo>
                      <a:lnTo>
                        <a:pt x="21" y="15"/>
                      </a:lnTo>
                      <a:lnTo>
                        <a:pt x="17" y="19"/>
                      </a:lnTo>
                      <a:lnTo>
                        <a:pt x="17" y="22"/>
                      </a:lnTo>
                      <a:lnTo>
                        <a:pt x="14" y="26"/>
                      </a:lnTo>
                      <a:lnTo>
                        <a:pt x="11" y="22"/>
                      </a:lnTo>
                      <a:lnTo>
                        <a:pt x="0" y="15"/>
                      </a:lnTo>
                    </a:path>
                  </a:pathLst>
                </a:custGeom>
                <a:solidFill>
                  <a:srgbClr val="5F3F1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154" name="Freeform 424"/>
              <p:cNvSpPr>
                <a:spLocks/>
              </p:cNvSpPr>
              <p:nvPr/>
            </p:nvSpPr>
            <p:spPr bwMode="auto">
              <a:xfrm>
                <a:off x="1237" y="2178"/>
                <a:ext cx="303" cy="180"/>
              </a:xfrm>
              <a:custGeom>
                <a:avLst/>
                <a:gdLst>
                  <a:gd name="T0" fmla="*/ 117 w 303"/>
                  <a:gd name="T1" fmla="*/ 3 h 180"/>
                  <a:gd name="T2" fmla="*/ 102 w 303"/>
                  <a:gd name="T3" fmla="*/ 14 h 180"/>
                  <a:gd name="T4" fmla="*/ 79 w 303"/>
                  <a:gd name="T5" fmla="*/ 22 h 180"/>
                  <a:gd name="T6" fmla="*/ 86 w 303"/>
                  <a:gd name="T7" fmla="*/ 52 h 180"/>
                  <a:gd name="T8" fmla="*/ 57 w 303"/>
                  <a:gd name="T9" fmla="*/ 67 h 180"/>
                  <a:gd name="T10" fmla="*/ 41 w 303"/>
                  <a:gd name="T11" fmla="*/ 89 h 180"/>
                  <a:gd name="T12" fmla="*/ 23 w 303"/>
                  <a:gd name="T13" fmla="*/ 108 h 180"/>
                  <a:gd name="T14" fmla="*/ 3 w 303"/>
                  <a:gd name="T15" fmla="*/ 126 h 180"/>
                  <a:gd name="T16" fmla="*/ 23 w 303"/>
                  <a:gd name="T17" fmla="*/ 145 h 180"/>
                  <a:gd name="T18" fmla="*/ 48 w 303"/>
                  <a:gd name="T19" fmla="*/ 138 h 180"/>
                  <a:gd name="T20" fmla="*/ 75 w 303"/>
                  <a:gd name="T21" fmla="*/ 115 h 180"/>
                  <a:gd name="T22" fmla="*/ 68 w 303"/>
                  <a:gd name="T23" fmla="*/ 108 h 180"/>
                  <a:gd name="T24" fmla="*/ 83 w 303"/>
                  <a:gd name="T25" fmla="*/ 104 h 180"/>
                  <a:gd name="T26" fmla="*/ 102 w 303"/>
                  <a:gd name="T27" fmla="*/ 96 h 180"/>
                  <a:gd name="T28" fmla="*/ 113 w 303"/>
                  <a:gd name="T29" fmla="*/ 108 h 180"/>
                  <a:gd name="T30" fmla="*/ 102 w 303"/>
                  <a:gd name="T31" fmla="*/ 111 h 180"/>
                  <a:gd name="T32" fmla="*/ 86 w 303"/>
                  <a:gd name="T33" fmla="*/ 119 h 180"/>
                  <a:gd name="T34" fmla="*/ 72 w 303"/>
                  <a:gd name="T35" fmla="*/ 138 h 180"/>
                  <a:gd name="T36" fmla="*/ 61 w 303"/>
                  <a:gd name="T37" fmla="*/ 164 h 180"/>
                  <a:gd name="T38" fmla="*/ 86 w 303"/>
                  <a:gd name="T39" fmla="*/ 175 h 180"/>
                  <a:gd name="T40" fmla="*/ 94 w 303"/>
                  <a:gd name="T41" fmla="*/ 153 h 180"/>
                  <a:gd name="T42" fmla="*/ 120 w 303"/>
                  <a:gd name="T43" fmla="*/ 160 h 180"/>
                  <a:gd name="T44" fmla="*/ 136 w 303"/>
                  <a:gd name="T45" fmla="*/ 130 h 180"/>
                  <a:gd name="T46" fmla="*/ 140 w 303"/>
                  <a:gd name="T47" fmla="*/ 145 h 180"/>
                  <a:gd name="T48" fmla="*/ 158 w 303"/>
                  <a:gd name="T49" fmla="*/ 168 h 180"/>
                  <a:gd name="T50" fmla="*/ 192 w 303"/>
                  <a:gd name="T51" fmla="*/ 179 h 180"/>
                  <a:gd name="T52" fmla="*/ 223 w 303"/>
                  <a:gd name="T53" fmla="*/ 160 h 180"/>
                  <a:gd name="T54" fmla="*/ 227 w 303"/>
                  <a:gd name="T55" fmla="*/ 130 h 180"/>
                  <a:gd name="T56" fmla="*/ 264 w 303"/>
                  <a:gd name="T57" fmla="*/ 134 h 180"/>
                  <a:gd name="T58" fmla="*/ 302 w 303"/>
                  <a:gd name="T59" fmla="*/ 142 h 180"/>
                  <a:gd name="T60" fmla="*/ 283 w 303"/>
                  <a:gd name="T61" fmla="*/ 96 h 180"/>
                  <a:gd name="T62" fmla="*/ 264 w 303"/>
                  <a:gd name="T63" fmla="*/ 78 h 180"/>
                  <a:gd name="T64" fmla="*/ 245 w 303"/>
                  <a:gd name="T65" fmla="*/ 48 h 180"/>
                  <a:gd name="T66" fmla="*/ 227 w 303"/>
                  <a:gd name="T67" fmla="*/ 18 h 180"/>
                  <a:gd name="T68" fmla="*/ 185 w 303"/>
                  <a:gd name="T69" fmla="*/ 0 h 180"/>
                  <a:gd name="T70" fmla="*/ 170 w 303"/>
                  <a:gd name="T71" fmla="*/ 52 h 180"/>
                  <a:gd name="T72" fmla="*/ 162 w 303"/>
                  <a:gd name="T73" fmla="*/ 67 h 180"/>
                  <a:gd name="T74" fmla="*/ 185 w 303"/>
                  <a:gd name="T75" fmla="*/ 74 h 180"/>
                  <a:gd name="T76" fmla="*/ 181 w 303"/>
                  <a:gd name="T77" fmla="*/ 41 h 180"/>
                  <a:gd name="T78" fmla="*/ 216 w 303"/>
                  <a:gd name="T79" fmla="*/ 60 h 180"/>
                  <a:gd name="T80" fmla="*/ 196 w 303"/>
                  <a:gd name="T81" fmla="*/ 78 h 180"/>
                  <a:gd name="T82" fmla="*/ 192 w 303"/>
                  <a:gd name="T83" fmla="*/ 82 h 180"/>
                  <a:gd name="T84" fmla="*/ 185 w 303"/>
                  <a:gd name="T85" fmla="*/ 96 h 180"/>
                  <a:gd name="T86" fmla="*/ 189 w 303"/>
                  <a:gd name="T87" fmla="*/ 115 h 180"/>
                  <a:gd name="T88" fmla="*/ 223 w 303"/>
                  <a:gd name="T89" fmla="*/ 115 h 180"/>
                  <a:gd name="T90" fmla="*/ 196 w 303"/>
                  <a:gd name="T91" fmla="*/ 126 h 180"/>
                  <a:gd name="T92" fmla="*/ 181 w 303"/>
                  <a:gd name="T93" fmla="*/ 123 h 180"/>
                  <a:gd name="T94" fmla="*/ 178 w 303"/>
                  <a:gd name="T95" fmla="*/ 100 h 180"/>
                  <a:gd name="T96" fmla="*/ 170 w 303"/>
                  <a:gd name="T97" fmla="*/ 74 h 180"/>
                  <a:gd name="T98" fmla="*/ 144 w 303"/>
                  <a:gd name="T99" fmla="*/ 60 h 180"/>
                  <a:gd name="T100" fmla="*/ 151 w 303"/>
                  <a:gd name="T101" fmla="*/ 41 h 180"/>
                  <a:gd name="T102" fmla="*/ 128 w 303"/>
                  <a:gd name="T103" fmla="*/ 37 h 180"/>
                  <a:gd name="T104" fmla="*/ 162 w 303"/>
                  <a:gd name="T105" fmla="*/ 11 h 1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3"/>
                  <a:gd name="T160" fmla="*/ 0 h 180"/>
                  <a:gd name="T161" fmla="*/ 303 w 303"/>
                  <a:gd name="T162" fmla="*/ 180 h 1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3" h="180">
                    <a:moveTo>
                      <a:pt x="132" y="7"/>
                    </a:moveTo>
                    <a:lnTo>
                      <a:pt x="128" y="3"/>
                    </a:lnTo>
                    <a:lnTo>
                      <a:pt x="124" y="0"/>
                    </a:lnTo>
                    <a:lnTo>
                      <a:pt x="117" y="0"/>
                    </a:lnTo>
                    <a:lnTo>
                      <a:pt x="120" y="3"/>
                    </a:lnTo>
                    <a:lnTo>
                      <a:pt x="117" y="3"/>
                    </a:lnTo>
                    <a:lnTo>
                      <a:pt x="113" y="7"/>
                    </a:lnTo>
                    <a:lnTo>
                      <a:pt x="113" y="11"/>
                    </a:lnTo>
                    <a:lnTo>
                      <a:pt x="109" y="14"/>
                    </a:lnTo>
                    <a:lnTo>
                      <a:pt x="109" y="18"/>
                    </a:lnTo>
                    <a:lnTo>
                      <a:pt x="106" y="18"/>
                    </a:lnTo>
                    <a:lnTo>
                      <a:pt x="102" y="14"/>
                    </a:lnTo>
                    <a:lnTo>
                      <a:pt x="94" y="14"/>
                    </a:lnTo>
                    <a:lnTo>
                      <a:pt x="94" y="18"/>
                    </a:lnTo>
                    <a:lnTo>
                      <a:pt x="86" y="18"/>
                    </a:lnTo>
                    <a:lnTo>
                      <a:pt x="83" y="18"/>
                    </a:lnTo>
                    <a:lnTo>
                      <a:pt x="83" y="22"/>
                    </a:lnTo>
                    <a:lnTo>
                      <a:pt x="79" y="22"/>
                    </a:lnTo>
                    <a:lnTo>
                      <a:pt x="75" y="25"/>
                    </a:lnTo>
                    <a:lnTo>
                      <a:pt x="75" y="29"/>
                    </a:lnTo>
                    <a:lnTo>
                      <a:pt x="75" y="37"/>
                    </a:lnTo>
                    <a:lnTo>
                      <a:pt x="79" y="37"/>
                    </a:lnTo>
                    <a:lnTo>
                      <a:pt x="86" y="48"/>
                    </a:lnTo>
                    <a:lnTo>
                      <a:pt x="86" y="52"/>
                    </a:lnTo>
                    <a:lnTo>
                      <a:pt x="83" y="60"/>
                    </a:lnTo>
                    <a:lnTo>
                      <a:pt x="86" y="63"/>
                    </a:lnTo>
                    <a:lnTo>
                      <a:pt x="79" y="67"/>
                    </a:lnTo>
                    <a:lnTo>
                      <a:pt x="68" y="60"/>
                    </a:lnTo>
                    <a:lnTo>
                      <a:pt x="64" y="63"/>
                    </a:lnTo>
                    <a:lnTo>
                      <a:pt x="57" y="67"/>
                    </a:lnTo>
                    <a:lnTo>
                      <a:pt x="57" y="71"/>
                    </a:lnTo>
                    <a:lnTo>
                      <a:pt x="61" y="78"/>
                    </a:lnTo>
                    <a:lnTo>
                      <a:pt x="52" y="82"/>
                    </a:lnTo>
                    <a:lnTo>
                      <a:pt x="48" y="82"/>
                    </a:lnTo>
                    <a:lnTo>
                      <a:pt x="41" y="85"/>
                    </a:lnTo>
                    <a:lnTo>
                      <a:pt x="41" y="89"/>
                    </a:lnTo>
                    <a:lnTo>
                      <a:pt x="37" y="89"/>
                    </a:lnTo>
                    <a:lnTo>
                      <a:pt x="37" y="96"/>
                    </a:lnTo>
                    <a:lnTo>
                      <a:pt x="37" y="100"/>
                    </a:lnTo>
                    <a:lnTo>
                      <a:pt x="34" y="104"/>
                    </a:lnTo>
                    <a:lnTo>
                      <a:pt x="30" y="108"/>
                    </a:lnTo>
                    <a:lnTo>
                      <a:pt x="23" y="108"/>
                    </a:lnTo>
                    <a:lnTo>
                      <a:pt x="15" y="108"/>
                    </a:lnTo>
                    <a:lnTo>
                      <a:pt x="7" y="111"/>
                    </a:lnTo>
                    <a:lnTo>
                      <a:pt x="7" y="115"/>
                    </a:lnTo>
                    <a:lnTo>
                      <a:pt x="3" y="119"/>
                    </a:lnTo>
                    <a:lnTo>
                      <a:pt x="0" y="123"/>
                    </a:lnTo>
                    <a:lnTo>
                      <a:pt x="3" y="126"/>
                    </a:lnTo>
                    <a:lnTo>
                      <a:pt x="7" y="126"/>
                    </a:lnTo>
                    <a:lnTo>
                      <a:pt x="7" y="130"/>
                    </a:lnTo>
                    <a:lnTo>
                      <a:pt x="11" y="134"/>
                    </a:lnTo>
                    <a:lnTo>
                      <a:pt x="15" y="142"/>
                    </a:lnTo>
                    <a:lnTo>
                      <a:pt x="19" y="145"/>
                    </a:lnTo>
                    <a:lnTo>
                      <a:pt x="23" y="145"/>
                    </a:lnTo>
                    <a:lnTo>
                      <a:pt x="26" y="138"/>
                    </a:lnTo>
                    <a:lnTo>
                      <a:pt x="30" y="138"/>
                    </a:lnTo>
                    <a:lnTo>
                      <a:pt x="34" y="142"/>
                    </a:lnTo>
                    <a:lnTo>
                      <a:pt x="37" y="145"/>
                    </a:lnTo>
                    <a:lnTo>
                      <a:pt x="45" y="142"/>
                    </a:lnTo>
                    <a:lnTo>
                      <a:pt x="48" y="138"/>
                    </a:lnTo>
                    <a:lnTo>
                      <a:pt x="52" y="134"/>
                    </a:lnTo>
                    <a:lnTo>
                      <a:pt x="61" y="138"/>
                    </a:lnTo>
                    <a:lnTo>
                      <a:pt x="68" y="134"/>
                    </a:lnTo>
                    <a:lnTo>
                      <a:pt x="72" y="126"/>
                    </a:lnTo>
                    <a:lnTo>
                      <a:pt x="79" y="123"/>
                    </a:lnTo>
                    <a:lnTo>
                      <a:pt x="75" y="115"/>
                    </a:lnTo>
                    <a:lnTo>
                      <a:pt x="68" y="115"/>
                    </a:lnTo>
                    <a:lnTo>
                      <a:pt x="64" y="115"/>
                    </a:lnTo>
                    <a:lnTo>
                      <a:pt x="64" y="111"/>
                    </a:lnTo>
                    <a:lnTo>
                      <a:pt x="64" y="108"/>
                    </a:lnTo>
                    <a:lnTo>
                      <a:pt x="61" y="108"/>
                    </a:lnTo>
                    <a:lnTo>
                      <a:pt x="68" y="108"/>
                    </a:lnTo>
                    <a:lnTo>
                      <a:pt x="72" y="111"/>
                    </a:lnTo>
                    <a:lnTo>
                      <a:pt x="75" y="108"/>
                    </a:lnTo>
                    <a:lnTo>
                      <a:pt x="79" y="108"/>
                    </a:lnTo>
                    <a:lnTo>
                      <a:pt x="83" y="104"/>
                    </a:lnTo>
                    <a:lnTo>
                      <a:pt x="79" y="100"/>
                    </a:lnTo>
                    <a:lnTo>
                      <a:pt x="83" y="104"/>
                    </a:lnTo>
                    <a:lnTo>
                      <a:pt x="86" y="104"/>
                    </a:lnTo>
                    <a:lnTo>
                      <a:pt x="90" y="100"/>
                    </a:lnTo>
                    <a:lnTo>
                      <a:pt x="94" y="100"/>
                    </a:lnTo>
                    <a:lnTo>
                      <a:pt x="98" y="96"/>
                    </a:lnTo>
                    <a:lnTo>
                      <a:pt x="94" y="100"/>
                    </a:lnTo>
                    <a:lnTo>
                      <a:pt x="102" y="96"/>
                    </a:lnTo>
                    <a:lnTo>
                      <a:pt x="106" y="100"/>
                    </a:lnTo>
                    <a:lnTo>
                      <a:pt x="106" y="104"/>
                    </a:lnTo>
                    <a:lnTo>
                      <a:pt x="102" y="104"/>
                    </a:lnTo>
                    <a:lnTo>
                      <a:pt x="106" y="108"/>
                    </a:lnTo>
                    <a:lnTo>
                      <a:pt x="109" y="108"/>
                    </a:lnTo>
                    <a:lnTo>
                      <a:pt x="113" y="108"/>
                    </a:lnTo>
                    <a:lnTo>
                      <a:pt x="117" y="108"/>
                    </a:lnTo>
                    <a:lnTo>
                      <a:pt x="124" y="111"/>
                    </a:lnTo>
                    <a:lnTo>
                      <a:pt x="120" y="115"/>
                    </a:lnTo>
                    <a:lnTo>
                      <a:pt x="109" y="115"/>
                    </a:lnTo>
                    <a:lnTo>
                      <a:pt x="106" y="111"/>
                    </a:lnTo>
                    <a:lnTo>
                      <a:pt x="102" y="111"/>
                    </a:lnTo>
                    <a:lnTo>
                      <a:pt x="94" y="111"/>
                    </a:lnTo>
                    <a:lnTo>
                      <a:pt x="90" y="111"/>
                    </a:lnTo>
                    <a:lnTo>
                      <a:pt x="90" y="115"/>
                    </a:lnTo>
                    <a:lnTo>
                      <a:pt x="90" y="111"/>
                    </a:lnTo>
                    <a:lnTo>
                      <a:pt x="86" y="115"/>
                    </a:lnTo>
                    <a:lnTo>
                      <a:pt x="86" y="119"/>
                    </a:lnTo>
                    <a:lnTo>
                      <a:pt x="86" y="123"/>
                    </a:lnTo>
                    <a:lnTo>
                      <a:pt x="90" y="126"/>
                    </a:lnTo>
                    <a:lnTo>
                      <a:pt x="90" y="134"/>
                    </a:lnTo>
                    <a:lnTo>
                      <a:pt x="83" y="134"/>
                    </a:lnTo>
                    <a:lnTo>
                      <a:pt x="75" y="134"/>
                    </a:lnTo>
                    <a:lnTo>
                      <a:pt x="72" y="138"/>
                    </a:lnTo>
                    <a:lnTo>
                      <a:pt x="72" y="142"/>
                    </a:lnTo>
                    <a:lnTo>
                      <a:pt x="64" y="149"/>
                    </a:lnTo>
                    <a:lnTo>
                      <a:pt x="61" y="149"/>
                    </a:lnTo>
                    <a:lnTo>
                      <a:pt x="57" y="153"/>
                    </a:lnTo>
                    <a:lnTo>
                      <a:pt x="57" y="156"/>
                    </a:lnTo>
                    <a:lnTo>
                      <a:pt x="61" y="164"/>
                    </a:lnTo>
                    <a:lnTo>
                      <a:pt x="61" y="168"/>
                    </a:lnTo>
                    <a:lnTo>
                      <a:pt x="68" y="171"/>
                    </a:lnTo>
                    <a:lnTo>
                      <a:pt x="68" y="175"/>
                    </a:lnTo>
                    <a:lnTo>
                      <a:pt x="75" y="179"/>
                    </a:lnTo>
                    <a:lnTo>
                      <a:pt x="83" y="175"/>
                    </a:lnTo>
                    <a:lnTo>
                      <a:pt x="86" y="175"/>
                    </a:lnTo>
                    <a:lnTo>
                      <a:pt x="90" y="179"/>
                    </a:lnTo>
                    <a:lnTo>
                      <a:pt x="102" y="175"/>
                    </a:lnTo>
                    <a:lnTo>
                      <a:pt x="102" y="171"/>
                    </a:lnTo>
                    <a:lnTo>
                      <a:pt x="98" y="164"/>
                    </a:lnTo>
                    <a:lnTo>
                      <a:pt x="94" y="156"/>
                    </a:lnTo>
                    <a:lnTo>
                      <a:pt x="94" y="153"/>
                    </a:lnTo>
                    <a:lnTo>
                      <a:pt x="98" y="145"/>
                    </a:lnTo>
                    <a:lnTo>
                      <a:pt x="102" y="145"/>
                    </a:lnTo>
                    <a:lnTo>
                      <a:pt x="106" y="156"/>
                    </a:lnTo>
                    <a:lnTo>
                      <a:pt x="109" y="160"/>
                    </a:lnTo>
                    <a:lnTo>
                      <a:pt x="117" y="160"/>
                    </a:lnTo>
                    <a:lnTo>
                      <a:pt x="120" y="160"/>
                    </a:lnTo>
                    <a:lnTo>
                      <a:pt x="124" y="156"/>
                    </a:lnTo>
                    <a:lnTo>
                      <a:pt x="124" y="145"/>
                    </a:lnTo>
                    <a:lnTo>
                      <a:pt x="124" y="142"/>
                    </a:lnTo>
                    <a:lnTo>
                      <a:pt x="128" y="142"/>
                    </a:lnTo>
                    <a:lnTo>
                      <a:pt x="132" y="138"/>
                    </a:lnTo>
                    <a:lnTo>
                      <a:pt x="136" y="130"/>
                    </a:lnTo>
                    <a:lnTo>
                      <a:pt x="132" y="123"/>
                    </a:lnTo>
                    <a:lnTo>
                      <a:pt x="140" y="119"/>
                    </a:lnTo>
                    <a:lnTo>
                      <a:pt x="140" y="123"/>
                    </a:lnTo>
                    <a:lnTo>
                      <a:pt x="140" y="126"/>
                    </a:lnTo>
                    <a:lnTo>
                      <a:pt x="140" y="134"/>
                    </a:lnTo>
                    <a:lnTo>
                      <a:pt x="140" y="145"/>
                    </a:lnTo>
                    <a:lnTo>
                      <a:pt x="140" y="149"/>
                    </a:lnTo>
                    <a:lnTo>
                      <a:pt x="147" y="149"/>
                    </a:lnTo>
                    <a:lnTo>
                      <a:pt x="151" y="156"/>
                    </a:lnTo>
                    <a:lnTo>
                      <a:pt x="155" y="156"/>
                    </a:lnTo>
                    <a:lnTo>
                      <a:pt x="158" y="160"/>
                    </a:lnTo>
                    <a:lnTo>
                      <a:pt x="158" y="168"/>
                    </a:lnTo>
                    <a:lnTo>
                      <a:pt x="170" y="164"/>
                    </a:lnTo>
                    <a:lnTo>
                      <a:pt x="174" y="171"/>
                    </a:lnTo>
                    <a:lnTo>
                      <a:pt x="178" y="179"/>
                    </a:lnTo>
                    <a:lnTo>
                      <a:pt x="185" y="175"/>
                    </a:lnTo>
                    <a:lnTo>
                      <a:pt x="189" y="175"/>
                    </a:lnTo>
                    <a:lnTo>
                      <a:pt x="192" y="179"/>
                    </a:lnTo>
                    <a:lnTo>
                      <a:pt x="200" y="175"/>
                    </a:lnTo>
                    <a:lnTo>
                      <a:pt x="204" y="168"/>
                    </a:lnTo>
                    <a:lnTo>
                      <a:pt x="204" y="160"/>
                    </a:lnTo>
                    <a:lnTo>
                      <a:pt x="212" y="160"/>
                    </a:lnTo>
                    <a:lnTo>
                      <a:pt x="219" y="160"/>
                    </a:lnTo>
                    <a:lnTo>
                      <a:pt x="223" y="160"/>
                    </a:lnTo>
                    <a:lnTo>
                      <a:pt x="227" y="160"/>
                    </a:lnTo>
                    <a:lnTo>
                      <a:pt x="230" y="153"/>
                    </a:lnTo>
                    <a:lnTo>
                      <a:pt x="234" y="145"/>
                    </a:lnTo>
                    <a:lnTo>
                      <a:pt x="230" y="138"/>
                    </a:lnTo>
                    <a:lnTo>
                      <a:pt x="227" y="138"/>
                    </a:lnTo>
                    <a:lnTo>
                      <a:pt x="227" y="130"/>
                    </a:lnTo>
                    <a:lnTo>
                      <a:pt x="223" y="130"/>
                    </a:lnTo>
                    <a:lnTo>
                      <a:pt x="230" y="126"/>
                    </a:lnTo>
                    <a:lnTo>
                      <a:pt x="238" y="134"/>
                    </a:lnTo>
                    <a:lnTo>
                      <a:pt x="245" y="130"/>
                    </a:lnTo>
                    <a:lnTo>
                      <a:pt x="253" y="134"/>
                    </a:lnTo>
                    <a:lnTo>
                      <a:pt x="264" y="134"/>
                    </a:lnTo>
                    <a:lnTo>
                      <a:pt x="264" y="145"/>
                    </a:lnTo>
                    <a:lnTo>
                      <a:pt x="272" y="145"/>
                    </a:lnTo>
                    <a:lnTo>
                      <a:pt x="279" y="149"/>
                    </a:lnTo>
                    <a:lnTo>
                      <a:pt x="287" y="153"/>
                    </a:lnTo>
                    <a:lnTo>
                      <a:pt x="295" y="145"/>
                    </a:lnTo>
                    <a:lnTo>
                      <a:pt x="302" y="142"/>
                    </a:lnTo>
                    <a:lnTo>
                      <a:pt x="299" y="130"/>
                    </a:lnTo>
                    <a:lnTo>
                      <a:pt x="291" y="126"/>
                    </a:lnTo>
                    <a:lnTo>
                      <a:pt x="295" y="119"/>
                    </a:lnTo>
                    <a:lnTo>
                      <a:pt x="291" y="108"/>
                    </a:lnTo>
                    <a:lnTo>
                      <a:pt x="287" y="104"/>
                    </a:lnTo>
                    <a:lnTo>
                      <a:pt x="283" y="96"/>
                    </a:lnTo>
                    <a:lnTo>
                      <a:pt x="272" y="93"/>
                    </a:lnTo>
                    <a:lnTo>
                      <a:pt x="261" y="100"/>
                    </a:lnTo>
                    <a:lnTo>
                      <a:pt x="250" y="96"/>
                    </a:lnTo>
                    <a:lnTo>
                      <a:pt x="257" y="89"/>
                    </a:lnTo>
                    <a:lnTo>
                      <a:pt x="264" y="85"/>
                    </a:lnTo>
                    <a:lnTo>
                      <a:pt x="264" y="78"/>
                    </a:lnTo>
                    <a:lnTo>
                      <a:pt x="253" y="74"/>
                    </a:lnTo>
                    <a:lnTo>
                      <a:pt x="245" y="74"/>
                    </a:lnTo>
                    <a:lnTo>
                      <a:pt x="250" y="71"/>
                    </a:lnTo>
                    <a:lnTo>
                      <a:pt x="253" y="63"/>
                    </a:lnTo>
                    <a:lnTo>
                      <a:pt x="250" y="52"/>
                    </a:lnTo>
                    <a:lnTo>
                      <a:pt x="245" y="48"/>
                    </a:lnTo>
                    <a:lnTo>
                      <a:pt x="238" y="48"/>
                    </a:lnTo>
                    <a:lnTo>
                      <a:pt x="238" y="41"/>
                    </a:lnTo>
                    <a:lnTo>
                      <a:pt x="238" y="33"/>
                    </a:lnTo>
                    <a:lnTo>
                      <a:pt x="234" y="22"/>
                    </a:lnTo>
                    <a:lnTo>
                      <a:pt x="230" y="18"/>
                    </a:lnTo>
                    <a:lnTo>
                      <a:pt x="227" y="18"/>
                    </a:lnTo>
                    <a:lnTo>
                      <a:pt x="219" y="18"/>
                    </a:lnTo>
                    <a:lnTo>
                      <a:pt x="212" y="11"/>
                    </a:lnTo>
                    <a:lnTo>
                      <a:pt x="200" y="3"/>
                    </a:lnTo>
                    <a:lnTo>
                      <a:pt x="196" y="7"/>
                    </a:lnTo>
                    <a:lnTo>
                      <a:pt x="189" y="3"/>
                    </a:lnTo>
                    <a:lnTo>
                      <a:pt x="185" y="0"/>
                    </a:lnTo>
                    <a:lnTo>
                      <a:pt x="178" y="0"/>
                    </a:lnTo>
                    <a:lnTo>
                      <a:pt x="170" y="0"/>
                    </a:lnTo>
                    <a:lnTo>
                      <a:pt x="162" y="7"/>
                    </a:lnTo>
                    <a:lnTo>
                      <a:pt x="158" y="41"/>
                    </a:lnTo>
                    <a:lnTo>
                      <a:pt x="166" y="45"/>
                    </a:lnTo>
                    <a:lnTo>
                      <a:pt x="170" y="52"/>
                    </a:lnTo>
                    <a:lnTo>
                      <a:pt x="170" y="56"/>
                    </a:lnTo>
                    <a:lnTo>
                      <a:pt x="166" y="56"/>
                    </a:lnTo>
                    <a:lnTo>
                      <a:pt x="155" y="56"/>
                    </a:lnTo>
                    <a:lnTo>
                      <a:pt x="155" y="60"/>
                    </a:lnTo>
                    <a:lnTo>
                      <a:pt x="158" y="60"/>
                    </a:lnTo>
                    <a:lnTo>
                      <a:pt x="162" y="67"/>
                    </a:lnTo>
                    <a:lnTo>
                      <a:pt x="170" y="63"/>
                    </a:lnTo>
                    <a:lnTo>
                      <a:pt x="174" y="71"/>
                    </a:lnTo>
                    <a:lnTo>
                      <a:pt x="174" y="74"/>
                    </a:lnTo>
                    <a:lnTo>
                      <a:pt x="181" y="74"/>
                    </a:lnTo>
                    <a:lnTo>
                      <a:pt x="181" y="71"/>
                    </a:lnTo>
                    <a:lnTo>
                      <a:pt x="185" y="74"/>
                    </a:lnTo>
                    <a:lnTo>
                      <a:pt x="192" y="71"/>
                    </a:lnTo>
                    <a:lnTo>
                      <a:pt x="189" y="63"/>
                    </a:lnTo>
                    <a:lnTo>
                      <a:pt x="185" y="60"/>
                    </a:lnTo>
                    <a:lnTo>
                      <a:pt x="178" y="60"/>
                    </a:lnTo>
                    <a:lnTo>
                      <a:pt x="178" y="52"/>
                    </a:lnTo>
                    <a:lnTo>
                      <a:pt x="181" y="41"/>
                    </a:lnTo>
                    <a:lnTo>
                      <a:pt x="185" y="52"/>
                    </a:lnTo>
                    <a:lnTo>
                      <a:pt x="192" y="60"/>
                    </a:lnTo>
                    <a:lnTo>
                      <a:pt x="192" y="52"/>
                    </a:lnTo>
                    <a:lnTo>
                      <a:pt x="200" y="45"/>
                    </a:lnTo>
                    <a:lnTo>
                      <a:pt x="204" y="56"/>
                    </a:lnTo>
                    <a:lnTo>
                      <a:pt x="216" y="60"/>
                    </a:lnTo>
                    <a:lnTo>
                      <a:pt x="200" y="63"/>
                    </a:lnTo>
                    <a:lnTo>
                      <a:pt x="227" y="71"/>
                    </a:lnTo>
                    <a:lnTo>
                      <a:pt x="212" y="71"/>
                    </a:lnTo>
                    <a:lnTo>
                      <a:pt x="200" y="71"/>
                    </a:lnTo>
                    <a:lnTo>
                      <a:pt x="196" y="74"/>
                    </a:lnTo>
                    <a:lnTo>
                      <a:pt x="196" y="78"/>
                    </a:lnTo>
                    <a:lnTo>
                      <a:pt x="192" y="78"/>
                    </a:lnTo>
                    <a:lnTo>
                      <a:pt x="185" y="78"/>
                    </a:lnTo>
                    <a:lnTo>
                      <a:pt x="181" y="82"/>
                    </a:lnTo>
                    <a:lnTo>
                      <a:pt x="181" y="85"/>
                    </a:lnTo>
                    <a:lnTo>
                      <a:pt x="189" y="82"/>
                    </a:lnTo>
                    <a:lnTo>
                      <a:pt x="192" y="82"/>
                    </a:lnTo>
                    <a:lnTo>
                      <a:pt x="185" y="85"/>
                    </a:lnTo>
                    <a:lnTo>
                      <a:pt x="189" y="89"/>
                    </a:lnTo>
                    <a:lnTo>
                      <a:pt x="192" y="85"/>
                    </a:lnTo>
                    <a:lnTo>
                      <a:pt x="196" y="89"/>
                    </a:lnTo>
                    <a:lnTo>
                      <a:pt x="189" y="100"/>
                    </a:lnTo>
                    <a:lnTo>
                      <a:pt x="185" y="96"/>
                    </a:lnTo>
                    <a:lnTo>
                      <a:pt x="181" y="100"/>
                    </a:lnTo>
                    <a:lnTo>
                      <a:pt x="181" y="104"/>
                    </a:lnTo>
                    <a:lnTo>
                      <a:pt x="181" y="108"/>
                    </a:lnTo>
                    <a:lnTo>
                      <a:pt x="189" y="111"/>
                    </a:lnTo>
                    <a:lnTo>
                      <a:pt x="185" y="119"/>
                    </a:lnTo>
                    <a:lnTo>
                      <a:pt x="189" y="115"/>
                    </a:lnTo>
                    <a:lnTo>
                      <a:pt x="192" y="119"/>
                    </a:lnTo>
                    <a:lnTo>
                      <a:pt x="196" y="115"/>
                    </a:lnTo>
                    <a:lnTo>
                      <a:pt x="204" y="115"/>
                    </a:lnTo>
                    <a:lnTo>
                      <a:pt x="212" y="115"/>
                    </a:lnTo>
                    <a:lnTo>
                      <a:pt x="219" y="115"/>
                    </a:lnTo>
                    <a:lnTo>
                      <a:pt x="223" y="115"/>
                    </a:lnTo>
                    <a:lnTo>
                      <a:pt x="223" y="119"/>
                    </a:lnTo>
                    <a:lnTo>
                      <a:pt x="212" y="123"/>
                    </a:lnTo>
                    <a:lnTo>
                      <a:pt x="212" y="126"/>
                    </a:lnTo>
                    <a:lnTo>
                      <a:pt x="204" y="123"/>
                    </a:lnTo>
                    <a:lnTo>
                      <a:pt x="200" y="123"/>
                    </a:lnTo>
                    <a:lnTo>
                      <a:pt x="196" y="126"/>
                    </a:lnTo>
                    <a:lnTo>
                      <a:pt x="192" y="126"/>
                    </a:lnTo>
                    <a:lnTo>
                      <a:pt x="189" y="130"/>
                    </a:lnTo>
                    <a:lnTo>
                      <a:pt x="189" y="126"/>
                    </a:lnTo>
                    <a:lnTo>
                      <a:pt x="185" y="123"/>
                    </a:lnTo>
                    <a:lnTo>
                      <a:pt x="181" y="126"/>
                    </a:lnTo>
                    <a:lnTo>
                      <a:pt x="181" y="123"/>
                    </a:lnTo>
                    <a:lnTo>
                      <a:pt x="178" y="123"/>
                    </a:lnTo>
                    <a:lnTo>
                      <a:pt x="174" y="115"/>
                    </a:lnTo>
                    <a:lnTo>
                      <a:pt x="181" y="111"/>
                    </a:lnTo>
                    <a:lnTo>
                      <a:pt x="178" y="108"/>
                    </a:lnTo>
                    <a:lnTo>
                      <a:pt x="174" y="104"/>
                    </a:lnTo>
                    <a:lnTo>
                      <a:pt x="178" y="100"/>
                    </a:lnTo>
                    <a:lnTo>
                      <a:pt x="170" y="96"/>
                    </a:lnTo>
                    <a:lnTo>
                      <a:pt x="178" y="89"/>
                    </a:lnTo>
                    <a:lnTo>
                      <a:pt x="166" y="89"/>
                    </a:lnTo>
                    <a:lnTo>
                      <a:pt x="170" y="85"/>
                    </a:lnTo>
                    <a:lnTo>
                      <a:pt x="170" y="78"/>
                    </a:lnTo>
                    <a:lnTo>
                      <a:pt x="170" y="74"/>
                    </a:lnTo>
                    <a:lnTo>
                      <a:pt x="166" y="71"/>
                    </a:lnTo>
                    <a:lnTo>
                      <a:pt x="158" y="71"/>
                    </a:lnTo>
                    <a:lnTo>
                      <a:pt x="151" y="74"/>
                    </a:lnTo>
                    <a:lnTo>
                      <a:pt x="151" y="67"/>
                    </a:lnTo>
                    <a:lnTo>
                      <a:pt x="147" y="63"/>
                    </a:lnTo>
                    <a:lnTo>
                      <a:pt x="144" y="60"/>
                    </a:lnTo>
                    <a:lnTo>
                      <a:pt x="140" y="67"/>
                    </a:lnTo>
                    <a:lnTo>
                      <a:pt x="136" y="60"/>
                    </a:lnTo>
                    <a:lnTo>
                      <a:pt x="140" y="52"/>
                    </a:lnTo>
                    <a:lnTo>
                      <a:pt x="144" y="52"/>
                    </a:lnTo>
                    <a:lnTo>
                      <a:pt x="147" y="48"/>
                    </a:lnTo>
                    <a:lnTo>
                      <a:pt x="151" y="41"/>
                    </a:lnTo>
                    <a:lnTo>
                      <a:pt x="144" y="41"/>
                    </a:lnTo>
                    <a:lnTo>
                      <a:pt x="136" y="41"/>
                    </a:lnTo>
                    <a:lnTo>
                      <a:pt x="132" y="45"/>
                    </a:lnTo>
                    <a:lnTo>
                      <a:pt x="124" y="45"/>
                    </a:lnTo>
                    <a:lnTo>
                      <a:pt x="124" y="41"/>
                    </a:lnTo>
                    <a:lnTo>
                      <a:pt x="128" y="37"/>
                    </a:lnTo>
                    <a:lnTo>
                      <a:pt x="132" y="33"/>
                    </a:lnTo>
                    <a:lnTo>
                      <a:pt x="136" y="29"/>
                    </a:lnTo>
                    <a:lnTo>
                      <a:pt x="140" y="33"/>
                    </a:lnTo>
                    <a:lnTo>
                      <a:pt x="147" y="37"/>
                    </a:lnTo>
                    <a:lnTo>
                      <a:pt x="158" y="41"/>
                    </a:lnTo>
                    <a:lnTo>
                      <a:pt x="162" y="11"/>
                    </a:lnTo>
                    <a:lnTo>
                      <a:pt x="158" y="0"/>
                    </a:lnTo>
                    <a:lnTo>
                      <a:pt x="144" y="0"/>
                    </a:lnTo>
                    <a:lnTo>
                      <a:pt x="144" y="3"/>
                    </a:lnTo>
                    <a:lnTo>
                      <a:pt x="132" y="7"/>
                    </a:lnTo>
                  </a:path>
                </a:pathLst>
              </a:custGeom>
              <a:solidFill>
                <a:srgbClr val="0083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55" name="Freeform 425"/>
              <p:cNvSpPr>
                <a:spLocks/>
              </p:cNvSpPr>
              <p:nvPr/>
            </p:nvSpPr>
            <p:spPr bwMode="auto">
              <a:xfrm>
                <a:off x="1237" y="2181"/>
                <a:ext cx="303" cy="177"/>
              </a:xfrm>
              <a:custGeom>
                <a:avLst/>
                <a:gdLst>
                  <a:gd name="T0" fmla="*/ 98 w 303"/>
                  <a:gd name="T1" fmla="*/ 19 h 177"/>
                  <a:gd name="T2" fmla="*/ 90 w 303"/>
                  <a:gd name="T3" fmla="*/ 37 h 177"/>
                  <a:gd name="T4" fmla="*/ 68 w 303"/>
                  <a:gd name="T5" fmla="*/ 57 h 177"/>
                  <a:gd name="T6" fmla="*/ 48 w 303"/>
                  <a:gd name="T7" fmla="*/ 79 h 177"/>
                  <a:gd name="T8" fmla="*/ 34 w 303"/>
                  <a:gd name="T9" fmla="*/ 101 h 177"/>
                  <a:gd name="T10" fmla="*/ 3 w 303"/>
                  <a:gd name="T11" fmla="*/ 116 h 177"/>
                  <a:gd name="T12" fmla="*/ 15 w 303"/>
                  <a:gd name="T13" fmla="*/ 139 h 177"/>
                  <a:gd name="T14" fmla="*/ 45 w 303"/>
                  <a:gd name="T15" fmla="*/ 139 h 177"/>
                  <a:gd name="T16" fmla="*/ 79 w 303"/>
                  <a:gd name="T17" fmla="*/ 119 h 177"/>
                  <a:gd name="T18" fmla="*/ 79 w 303"/>
                  <a:gd name="T19" fmla="*/ 112 h 177"/>
                  <a:gd name="T20" fmla="*/ 57 w 303"/>
                  <a:gd name="T21" fmla="*/ 108 h 177"/>
                  <a:gd name="T22" fmla="*/ 45 w 303"/>
                  <a:gd name="T23" fmla="*/ 105 h 177"/>
                  <a:gd name="T24" fmla="*/ 68 w 303"/>
                  <a:gd name="T25" fmla="*/ 101 h 177"/>
                  <a:gd name="T26" fmla="*/ 86 w 303"/>
                  <a:gd name="T27" fmla="*/ 97 h 177"/>
                  <a:gd name="T28" fmla="*/ 113 w 303"/>
                  <a:gd name="T29" fmla="*/ 86 h 177"/>
                  <a:gd name="T30" fmla="*/ 113 w 303"/>
                  <a:gd name="T31" fmla="*/ 90 h 177"/>
                  <a:gd name="T32" fmla="*/ 117 w 303"/>
                  <a:gd name="T33" fmla="*/ 105 h 177"/>
                  <a:gd name="T34" fmla="*/ 86 w 303"/>
                  <a:gd name="T35" fmla="*/ 116 h 177"/>
                  <a:gd name="T36" fmla="*/ 83 w 303"/>
                  <a:gd name="T37" fmla="*/ 131 h 177"/>
                  <a:gd name="T38" fmla="*/ 57 w 303"/>
                  <a:gd name="T39" fmla="*/ 150 h 177"/>
                  <a:gd name="T40" fmla="*/ 75 w 303"/>
                  <a:gd name="T41" fmla="*/ 176 h 177"/>
                  <a:gd name="T42" fmla="*/ 98 w 303"/>
                  <a:gd name="T43" fmla="*/ 161 h 177"/>
                  <a:gd name="T44" fmla="*/ 109 w 303"/>
                  <a:gd name="T45" fmla="*/ 157 h 177"/>
                  <a:gd name="T46" fmla="*/ 128 w 303"/>
                  <a:gd name="T47" fmla="*/ 139 h 177"/>
                  <a:gd name="T48" fmla="*/ 140 w 303"/>
                  <a:gd name="T49" fmla="*/ 123 h 177"/>
                  <a:gd name="T50" fmla="*/ 158 w 303"/>
                  <a:gd name="T51" fmla="*/ 153 h 177"/>
                  <a:gd name="T52" fmla="*/ 185 w 303"/>
                  <a:gd name="T53" fmla="*/ 172 h 177"/>
                  <a:gd name="T54" fmla="*/ 212 w 303"/>
                  <a:gd name="T55" fmla="*/ 157 h 177"/>
                  <a:gd name="T56" fmla="*/ 230 w 303"/>
                  <a:gd name="T57" fmla="*/ 135 h 177"/>
                  <a:gd name="T58" fmla="*/ 245 w 303"/>
                  <a:gd name="T59" fmla="*/ 127 h 177"/>
                  <a:gd name="T60" fmla="*/ 287 w 303"/>
                  <a:gd name="T61" fmla="*/ 150 h 177"/>
                  <a:gd name="T62" fmla="*/ 291 w 303"/>
                  <a:gd name="T63" fmla="*/ 105 h 177"/>
                  <a:gd name="T64" fmla="*/ 238 w 303"/>
                  <a:gd name="T65" fmla="*/ 97 h 177"/>
                  <a:gd name="T66" fmla="*/ 253 w 303"/>
                  <a:gd name="T67" fmla="*/ 75 h 177"/>
                  <a:gd name="T68" fmla="*/ 227 w 303"/>
                  <a:gd name="T69" fmla="*/ 71 h 177"/>
                  <a:gd name="T70" fmla="*/ 245 w 303"/>
                  <a:gd name="T71" fmla="*/ 45 h 177"/>
                  <a:gd name="T72" fmla="*/ 227 w 303"/>
                  <a:gd name="T73" fmla="*/ 15 h 177"/>
                  <a:gd name="T74" fmla="*/ 181 w 303"/>
                  <a:gd name="T75" fmla="*/ 4 h 177"/>
                  <a:gd name="T76" fmla="*/ 181 w 303"/>
                  <a:gd name="T77" fmla="*/ 26 h 177"/>
                  <a:gd name="T78" fmla="*/ 170 w 303"/>
                  <a:gd name="T79" fmla="*/ 53 h 177"/>
                  <a:gd name="T80" fmla="*/ 170 w 303"/>
                  <a:gd name="T81" fmla="*/ 60 h 177"/>
                  <a:gd name="T82" fmla="*/ 185 w 303"/>
                  <a:gd name="T83" fmla="*/ 57 h 177"/>
                  <a:gd name="T84" fmla="*/ 192 w 303"/>
                  <a:gd name="T85" fmla="*/ 49 h 177"/>
                  <a:gd name="T86" fmla="*/ 212 w 303"/>
                  <a:gd name="T87" fmla="*/ 64 h 177"/>
                  <a:gd name="T88" fmla="*/ 185 w 303"/>
                  <a:gd name="T89" fmla="*/ 93 h 177"/>
                  <a:gd name="T90" fmla="*/ 219 w 303"/>
                  <a:gd name="T91" fmla="*/ 112 h 177"/>
                  <a:gd name="T92" fmla="*/ 200 w 303"/>
                  <a:gd name="T93" fmla="*/ 123 h 177"/>
                  <a:gd name="T94" fmla="*/ 174 w 303"/>
                  <a:gd name="T95" fmla="*/ 116 h 177"/>
                  <a:gd name="T96" fmla="*/ 178 w 303"/>
                  <a:gd name="T97" fmla="*/ 86 h 177"/>
                  <a:gd name="T98" fmla="*/ 158 w 303"/>
                  <a:gd name="T99" fmla="*/ 71 h 177"/>
                  <a:gd name="T100" fmla="*/ 136 w 303"/>
                  <a:gd name="T101" fmla="*/ 57 h 177"/>
                  <a:gd name="T102" fmla="*/ 136 w 303"/>
                  <a:gd name="T103" fmla="*/ 37 h 177"/>
                  <a:gd name="T104" fmla="*/ 144 w 303"/>
                  <a:gd name="T105" fmla="*/ 30 h 177"/>
                  <a:gd name="T106" fmla="*/ 162 w 303"/>
                  <a:gd name="T107" fmla="*/ 15 h 177"/>
                  <a:gd name="T108" fmla="*/ 136 w 303"/>
                  <a:gd name="T109" fmla="*/ 8 h 177"/>
                  <a:gd name="T110" fmla="*/ 117 w 303"/>
                  <a:gd name="T111" fmla="*/ 15 h 17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3"/>
                  <a:gd name="T169" fmla="*/ 0 h 177"/>
                  <a:gd name="T170" fmla="*/ 303 w 303"/>
                  <a:gd name="T171" fmla="*/ 177 h 17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3" h="177">
                    <a:moveTo>
                      <a:pt x="117" y="15"/>
                    </a:moveTo>
                    <a:lnTo>
                      <a:pt x="113" y="15"/>
                    </a:lnTo>
                    <a:lnTo>
                      <a:pt x="109" y="15"/>
                    </a:lnTo>
                    <a:lnTo>
                      <a:pt x="106" y="15"/>
                    </a:lnTo>
                    <a:lnTo>
                      <a:pt x="106" y="19"/>
                    </a:lnTo>
                    <a:lnTo>
                      <a:pt x="98" y="19"/>
                    </a:lnTo>
                    <a:lnTo>
                      <a:pt x="94" y="22"/>
                    </a:lnTo>
                    <a:lnTo>
                      <a:pt x="94" y="26"/>
                    </a:lnTo>
                    <a:lnTo>
                      <a:pt x="102" y="30"/>
                    </a:lnTo>
                    <a:lnTo>
                      <a:pt x="98" y="33"/>
                    </a:lnTo>
                    <a:lnTo>
                      <a:pt x="94" y="33"/>
                    </a:lnTo>
                    <a:lnTo>
                      <a:pt x="90" y="37"/>
                    </a:lnTo>
                    <a:lnTo>
                      <a:pt x="90" y="41"/>
                    </a:lnTo>
                    <a:lnTo>
                      <a:pt x="90" y="45"/>
                    </a:lnTo>
                    <a:lnTo>
                      <a:pt x="86" y="53"/>
                    </a:lnTo>
                    <a:lnTo>
                      <a:pt x="86" y="60"/>
                    </a:lnTo>
                    <a:lnTo>
                      <a:pt x="79" y="64"/>
                    </a:lnTo>
                    <a:lnTo>
                      <a:pt x="68" y="57"/>
                    </a:lnTo>
                    <a:lnTo>
                      <a:pt x="64" y="60"/>
                    </a:lnTo>
                    <a:lnTo>
                      <a:pt x="57" y="64"/>
                    </a:lnTo>
                    <a:lnTo>
                      <a:pt x="57" y="68"/>
                    </a:lnTo>
                    <a:lnTo>
                      <a:pt x="61" y="75"/>
                    </a:lnTo>
                    <a:lnTo>
                      <a:pt x="52" y="79"/>
                    </a:lnTo>
                    <a:lnTo>
                      <a:pt x="48" y="79"/>
                    </a:lnTo>
                    <a:lnTo>
                      <a:pt x="41" y="82"/>
                    </a:lnTo>
                    <a:lnTo>
                      <a:pt x="41" y="86"/>
                    </a:lnTo>
                    <a:lnTo>
                      <a:pt x="37" y="90"/>
                    </a:lnTo>
                    <a:lnTo>
                      <a:pt x="37" y="93"/>
                    </a:lnTo>
                    <a:lnTo>
                      <a:pt x="37" y="97"/>
                    </a:lnTo>
                    <a:lnTo>
                      <a:pt x="34" y="101"/>
                    </a:lnTo>
                    <a:lnTo>
                      <a:pt x="30" y="105"/>
                    </a:lnTo>
                    <a:lnTo>
                      <a:pt x="23" y="105"/>
                    </a:lnTo>
                    <a:lnTo>
                      <a:pt x="15" y="105"/>
                    </a:lnTo>
                    <a:lnTo>
                      <a:pt x="7" y="108"/>
                    </a:lnTo>
                    <a:lnTo>
                      <a:pt x="7" y="112"/>
                    </a:lnTo>
                    <a:lnTo>
                      <a:pt x="3" y="116"/>
                    </a:lnTo>
                    <a:lnTo>
                      <a:pt x="0" y="119"/>
                    </a:lnTo>
                    <a:lnTo>
                      <a:pt x="3" y="123"/>
                    </a:lnTo>
                    <a:lnTo>
                      <a:pt x="7" y="123"/>
                    </a:lnTo>
                    <a:lnTo>
                      <a:pt x="7" y="127"/>
                    </a:lnTo>
                    <a:lnTo>
                      <a:pt x="11" y="131"/>
                    </a:lnTo>
                    <a:lnTo>
                      <a:pt x="15" y="139"/>
                    </a:lnTo>
                    <a:lnTo>
                      <a:pt x="19" y="142"/>
                    </a:lnTo>
                    <a:lnTo>
                      <a:pt x="23" y="142"/>
                    </a:lnTo>
                    <a:lnTo>
                      <a:pt x="30" y="135"/>
                    </a:lnTo>
                    <a:lnTo>
                      <a:pt x="34" y="139"/>
                    </a:lnTo>
                    <a:lnTo>
                      <a:pt x="37" y="142"/>
                    </a:lnTo>
                    <a:lnTo>
                      <a:pt x="45" y="139"/>
                    </a:lnTo>
                    <a:lnTo>
                      <a:pt x="48" y="135"/>
                    </a:lnTo>
                    <a:lnTo>
                      <a:pt x="52" y="131"/>
                    </a:lnTo>
                    <a:lnTo>
                      <a:pt x="61" y="135"/>
                    </a:lnTo>
                    <a:lnTo>
                      <a:pt x="68" y="131"/>
                    </a:lnTo>
                    <a:lnTo>
                      <a:pt x="72" y="123"/>
                    </a:lnTo>
                    <a:lnTo>
                      <a:pt x="79" y="119"/>
                    </a:lnTo>
                    <a:lnTo>
                      <a:pt x="83" y="119"/>
                    </a:lnTo>
                    <a:lnTo>
                      <a:pt x="86" y="119"/>
                    </a:lnTo>
                    <a:lnTo>
                      <a:pt x="86" y="116"/>
                    </a:lnTo>
                    <a:lnTo>
                      <a:pt x="83" y="116"/>
                    </a:lnTo>
                    <a:lnTo>
                      <a:pt x="83" y="112"/>
                    </a:lnTo>
                    <a:lnTo>
                      <a:pt x="79" y="112"/>
                    </a:lnTo>
                    <a:lnTo>
                      <a:pt x="75" y="112"/>
                    </a:lnTo>
                    <a:lnTo>
                      <a:pt x="68" y="112"/>
                    </a:lnTo>
                    <a:lnTo>
                      <a:pt x="64" y="108"/>
                    </a:lnTo>
                    <a:lnTo>
                      <a:pt x="61" y="105"/>
                    </a:lnTo>
                    <a:lnTo>
                      <a:pt x="61" y="108"/>
                    </a:lnTo>
                    <a:lnTo>
                      <a:pt x="57" y="108"/>
                    </a:lnTo>
                    <a:lnTo>
                      <a:pt x="52" y="108"/>
                    </a:lnTo>
                    <a:lnTo>
                      <a:pt x="48" y="112"/>
                    </a:lnTo>
                    <a:lnTo>
                      <a:pt x="48" y="116"/>
                    </a:lnTo>
                    <a:lnTo>
                      <a:pt x="45" y="112"/>
                    </a:lnTo>
                    <a:lnTo>
                      <a:pt x="45" y="108"/>
                    </a:lnTo>
                    <a:lnTo>
                      <a:pt x="45" y="105"/>
                    </a:lnTo>
                    <a:lnTo>
                      <a:pt x="48" y="105"/>
                    </a:lnTo>
                    <a:lnTo>
                      <a:pt x="52" y="105"/>
                    </a:lnTo>
                    <a:lnTo>
                      <a:pt x="57" y="101"/>
                    </a:lnTo>
                    <a:lnTo>
                      <a:pt x="61" y="101"/>
                    </a:lnTo>
                    <a:lnTo>
                      <a:pt x="64" y="101"/>
                    </a:lnTo>
                    <a:lnTo>
                      <a:pt x="68" y="101"/>
                    </a:lnTo>
                    <a:lnTo>
                      <a:pt x="72" y="105"/>
                    </a:lnTo>
                    <a:lnTo>
                      <a:pt x="72" y="108"/>
                    </a:lnTo>
                    <a:lnTo>
                      <a:pt x="75" y="105"/>
                    </a:lnTo>
                    <a:lnTo>
                      <a:pt x="79" y="105"/>
                    </a:lnTo>
                    <a:lnTo>
                      <a:pt x="79" y="97"/>
                    </a:lnTo>
                    <a:lnTo>
                      <a:pt x="86" y="97"/>
                    </a:lnTo>
                    <a:lnTo>
                      <a:pt x="94" y="97"/>
                    </a:lnTo>
                    <a:lnTo>
                      <a:pt x="94" y="86"/>
                    </a:lnTo>
                    <a:lnTo>
                      <a:pt x="98" y="82"/>
                    </a:lnTo>
                    <a:lnTo>
                      <a:pt x="106" y="82"/>
                    </a:lnTo>
                    <a:lnTo>
                      <a:pt x="113" y="79"/>
                    </a:lnTo>
                    <a:lnTo>
                      <a:pt x="113" y="86"/>
                    </a:lnTo>
                    <a:lnTo>
                      <a:pt x="120" y="86"/>
                    </a:lnTo>
                    <a:lnTo>
                      <a:pt x="128" y="90"/>
                    </a:lnTo>
                    <a:lnTo>
                      <a:pt x="132" y="97"/>
                    </a:lnTo>
                    <a:lnTo>
                      <a:pt x="132" y="101"/>
                    </a:lnTo>
                    <a:lnTo>
                      <a:pt x="124" y="93"/>
                    </a:lnTo>
                    <a:lnTo>
                      <a:pt x="113" y="90"/>
                    </a:lnTo>
                    <a:lnTo>
                      <a:pt x="109" y="93"/>
                    </a:lnTo>
                    <a:lnTo>
                      <a:pt x="106" y="101"/>
                    </a:lnTo>
                    <a:lnTo>
                      <a:pt x="98" y="105"/>
                    </a:lnTo>
                    <a:lnTo>
                      <a:pt x="106" y="105"/>
                    </a:lnTo>
                    <a:lnTo>
                      <a:pt x="113" y="105"/>
                    </a:lnTo>
                    <a:lnTo>
                      <a:pt x="117" y="105"/>
                    </a:lnTo>
                    <a:lnTo>
                      <a:pt x="124" y="108"/>
                    </a:lnTo>
                    <a:lnTo>
                      <a:pt x="120" y="112"/>
                    </a:lnTo>
                    <a:lnTo>
                      <a:pt x="109" y="112"/>
                    </a:lnTo>
                    <a:lnTo>
                      <a:pt x="98" y="108"/>
                    </a:lnTo>
                    <a:lnTo>
                      <a:pt x="94" y="112"/>
                    </a:lnTo>
                    <a:lnTo>
                      <a:pt x="86" y="116"/>
                    </a:lnTo>
                    <a:lnTo>
                      <a:pt x="86" y="112"/>
                    </a:lnTo>
                    <a:lnTo>
                      <a:pt x="86" y="116"/>
                    </a:lnTo>
                    <a:lnTo>
                      <a:pt x="86" y="119"/>
                    </a:lnTo>
                    <a:lnTo>
                      <a:pt x="90" y="123"/>
                    </a:lnTo>
                    <a:lnTo>
                      <a:pt x="90" y="131"/>
                    </a:lnTo>
                    <a:lnTo>
                      <a:pt x="83" y="131"/>
                    </a:lnTo>
                    <a:lnTo>
                      <a:pt x="75" y="131"/>
                    </a:lnTo>
                    <a:lnTo>
                      <a:pt x="72" y="135"/>
                    </a:lnTo>
                    <a:lnTo>
                      <a:pt x="72" y="139"/>
                    </a:lnTo>
                    <a:lnTo>
                      <a:pt x="64" y="146"/>
                    </a:lnTo>
                    <a:lnTo>
                      <a:pt x="61" y="146"/>
                    </a:lnTo>
                    <a:lnTo>
                      <a:pt x="57" y="150"/>
                    </a:lnTo>
                    <a:lnTo>
                      <a:pt x="57" y="153"/>
                    </a:lnTo>
                    <a:lnTo>
                      <a:pt x="61" y="161"/>
                    </a:lnTo>
                    <a:lnTo>
                      <a:pt x="61" y="165"/>
                    </a:lnTo>
                    <a:lnTo>
                      <a:pt x="68" y="168"/>
                    </a:lnTo>
                    <a:lnTo>
                      <a:pt x="68" y="172"/>
                    </a:lnTo>
                    <a:lnTo>
                      <a:pt x="75" y="176"/>
                    </a:lnTo>
                    <a:lnTo>
                      <a:pt x="83" y="172"/>
                    </a:lnTo>
                    <a:lnTo>
                      <a:pt x="86" y="172"/>
                    </a:lnTo>
                    <a:lnTo>
                      <a:pt x="90" y="176"/>
                    </a:lnTo>
                    <a:lnTo>
                      <a:pt x="102" y="172"/>
                    </a:lnTo>
                    <a:lnTo>
                      <a:pt x="102" y="168"/>
                    </a:lnTo>
                    <a:lnTo>
                      <a:pt x="98" y="161"/>
                    </a:lnTo>
                    <a:lnTo>
                      <a:pt x="94" y="153"/>
                    </a:lnTo>
                    <a:lnTo>
                      <a:pt x="94" y="150"/>
                    </a:lnTo>
                    <a:lnTo>
                      <a:pt x="98" y="142"/>
                    </a:lnTo>
                    <a:lnTo>
                      <a:pt x="102" y="142"/>
                    </a:lnTo>
                    <a:lnTo>
                      <a:pt x="106" y="153"/>
                    </a:lnTo>
                    <a:lnTo>
                      <a:pt x="109" y="157"/>
                    </a:lnTo>
                    <a:lnTo>
                      <a:pt x="117" y="157"/>
                    </a:lnTo>
                    <a:lnTo>
                      <a:pt x="120" y="157"/>
                    </a:lnTo>
                    <a:lnTo>
                      <a:pt x="124" y="153"/>
                    </a:lnTo>
                    <a:lnTo>
                      <a:pt x="124" y="142"/>
                    </a:lnTo>
                    <a:lnTo>
                      <a:pt x="124" y="139"/>
                    </a:lnTo>
                    <a:lnTo>
                      <a:pt x="128" y="139"/>
                    </a:lnTo>
                    <a:lnTo>
                      <a:pt x="132" y="135"/>
                    </a:lnTo>
                    <a:lnTo>
                      <a:pt x="136" y="127"/>
                    </a:lnTo>
                    <a:lnTo>
                      <a:pt x="132" y="119"/>
                    </a:lnTo>
                    <a:lnTo>
                      <a:pt x="140" y="116"/>
                    </a:lnTo>
                    <a:lnTo>
                      <a:pt x="140" y="119"/>
                    </a:lnTo>
                    <a:lnTo>
                      <a:pt x="140" y="123"/>
                    </a:lnTo>
                    <a:lnTo>
                      <a:pt x="140" y="131"/>
                    </a:lnTo>
                    <a:lnTo>
                      <a:pt x="140" y="142"/>
                    </a:lnTo>
                    <a:lnTo>
                      <a:pt x="144" y="146"/>
                    </a:lnTo>
                    <a:lnTo>
                      <a:pt x="147" y="146"/>
                    </a:lnTo>
                    <a:lnTo>
                      <a:pt x="151" y="153"/>
                    </a:lnTo>
                    <a:lnTo>
                      <a:pt x="158" y="153"/>
                    </a:lnTo>
                    <a:lnTo>
                      <a:pt x="158" y="157"/>
                    </a:lnTo>
                    <a:lnTo>
                      <a:pt x="158" y="165"/>
                    </a:lnTo>
                    <a:lnTo>
                      <a:pt x="170" y="161"/>
                    </a:lnTo>
                    <a:lnTo>
                      <a:pt x="174" y="168"/>
                    </a:lnTo>
                    <a:lnTo>
                      <a:pt x="181" y="176"/>
                    </a:lnTo>
                    <a:lnTo>
                      <a:pt x="185" y="172"/>
                    </a:lnTo>
                    <a:lnTo>
                      <a:pt x="189" y="172"/>
                    </a:lnTo>
                    <a:lnTo>
                      <a:pt x="192" y="176"/>
                    </a:lnTo>
                    <a:lnTo>
                      <a:pt x="204" y="172"/>
                    </a:lnTo>
                    <a:lnTo>
                      <a:pt x="204" y="165"/>
                    </a:lnTo>
                    <a:lnTo>
                      <a:pt x="204" y="157"/>
                    </a:lnTo>
                    <a:lnTo>
                      <a:pt x="212" y="157"/>
                    </a:lnTo>
                    <a:lnTo>
                      <a:pt x="219" y="157"/>
                    </a:lnTo>
                    <a:lnTo>
                      <a:pt x="223" y="157"/>
                    </a:lnTo>
                    <a:lnTo>
                      <a:pt x="230" y="157"/>
                    </a:lnTo>
                    <a:lnTo>
                      <a:pt x="230" y="150"/>
                    </a:lnTo>
                    <a:lnTo>
                      <a:pt x="234" y="142"/>
                    </a:lnTo>
                    <a:lnTo>
                      <a:pt x="230" y="135"/>
                    </a:lnTo>
                    <a:lnTo>
                      <a:pt x="227" y="135"/>
                    </a:lnTo>
                    <a:lnTo>
                      <a:pt x="227" y="127"/>
                    </a:lnTo>
                    <a:lnTo>
                      <a:pt x="223" y="127"/>
                    </a:lnTo>
                    <a:lnTo>
                      <a:pt x="230" y="123"/>
                    </a:lnTo>
                    <a:lnTo>
                      <a:pt x="238" y="131"/>
                    </a:lnTo>
                    <a:lnTo>
                      <a:pt x="245" y="127"/>
                    </a:lnTo>
                    <a:lnTo>
                      <a:pt x="253" y="131"/>
                    </a:lnTo>
                    <a:lnTo>
                      <a:pt x="264" y="131"/>
                    </a:lnTo>
                    <a:lnTo>
                      <a:pt x="264" y="142"/>
                    </a:lnTo>
                    <a:lnTo>
                      <a:pt x="272" y="142"/>
                    </a:lnTo>
                    <a:lnTo>
                      <a:pt x="279" y="146"/>
                    </a:lnTo>
                    <a:lnTo>
                      <a:pt x="287" y="150"/>
                    </a:lnTo>
                    <a:lnTo>
                      <a:pt x="295" y="142"/>
                    </a:lnTo>
                    <a:lnTo>
                      <a:pt x="302" y="139"/>
                    </a:lnTo>
                    <a:lnTo>
                      <a:pt x="299" y="127"/>
                    </a:lnTo>
                    <a:lnTo>
                      <a:pt x="291" y="123"/>
                    </a:lnTo>
                    <a:lnTo>
                      <a:pt x="295" y="116"/>
                    </a:lnTo>
                    <a:lnTo>
                      <a:pt x="291" y="105"/>
                    </a:lnTo>
                    <a:lnTo>
                      <a:pt x="287" y="101"/>
                    </a:lnTo>
                    <a:lnTo>
                      <a:pt x="283" y="93"/>
                    </a:lnTo>
                    <a:lnTo>
                      <a:pt x="272" y="90"/>
                    </a:lnTo>
                    <a:lnTo>
                      <a:pt x="261" y="97"/>
                    </a:lnTo>
                    <a:lnTo>
                      <a:pt x="253" y="93"/>
                    </a:lnTo>
                    <a:lnTo>
                      <a:pt x="238" y="97"/>
                    </a:lnTo>
                    <a:lnTo>
                      <a:pt x="241" y="93"/>
                    </a:lnTo>
                    <a:lnTo>
                      <a:pt x="234" y="90"/>
                    </a:lnTo>
                    <a:lnTo>
                      <a:pt x="245" y="86"/>
                    </a:lnTo>
                    <a:lnTo>
                      <a:pt x="250" y="82"/>
                    </a:lnTo>
                    <a:lnTo>
                      <a:pt x="253" y="79"/>
                    </a:lnTo>
                    <a:lnTo>
                      <a:pt x="253" y="75"/>
                    </a:lnTo>
                    <a:lnTo>
                      <a:pt x="245" y="71"/>
                    </a:lnTo>
                    <a:lnTo>
                      <a:pt x="241" y="75"/>
                    </a:lnTo>
                    <a:lnTo>
                      <a:pt x="234" y="79"/>
                    </a:lnTo>
                    <a:lnTo>
                      <a:pt x="230" y="79"/>
                    </a:lnTo>
                    <a:lnTo>
                      <a:pt x="227" y="79"/>
                    </a:lnTo>
                    <a:lnTo>
                      <a:pt x="227" y="71"/>
                    </a:lnTo>
                    <a:lnTo>
                      <a:pt x="234" y="68"/>
                    </a:lnTo>
                    <a:lnTo>
                      <a:pt x="238" y="64"/>
                    </a:lnTo>
                    <a:lnTo>
                      <a:pt x="241" y="60"/>
                    </a:lnTo>
                    <a:lnTo>
                      <a:pt x="245" y="53"/>
                    </a:lnTo>
                    <a:lnTo>
                      <a:pt x="238" y="53"/>
                    </a:lnTo>
                    <a:lnTo>
                      <a:pt x="245" y="45"/>
                    </a:lnTo>
                    <a:lnTo>
                      <a:pt x="238" y="45"/>
                    </a:lnTo>
                    <a:lnTo>
                      <a:pt x="238" y="37"/>
                    </a:lnTo>
                    <a:lnTo>
                      <a:pt x="238" y="30"/>
                    </a:lnTo>
                    <a:lnTo>
                      <a:pt x="234" y="19"/>
                    </a:lnTo>
                    <a:lnTo>
                      <a:pt x="230" y="15"/>
                    </a:lnTo>
                    <a:lnTo>
                      <a:pt x="227" y="15"/>
                    </a:lnTo>
                    <a:lnTo>
                      <a:pt x="219" y="15"/>
                    </a:lnTo>
                    <a:lnTo>
                      <a:pt x="212" y="8"/>
                    </a:lnTo>
                    <a:lnTo>
                      <a:pt x="200" y="8"/>
                    </a:lnTo>
                    <a:lnTo>
                      <a:pt x="192" y="4"/>
                    </a:lnTo>
                    <a:lnTo>
                      <a:pt x="189" y="4"/>
                    </a:lnTo>
                    <a:lnTo>
                      <a:pt x="181" y="4"/>
                    </a:lnTo>
                    <a:lnTo>
                      <a:pt x="178" y="8"/>
                    </a:lnTo>
                    <a:lnTo>
                      <a:pt x="174" y="11"/>
                    </a:lnTo>
                    <a:lnTo>
                      <a:pt x="170" y="15"/>
                    </a:lnTo>
                    <a:lnTo>
                      <a:pt x="170" y="19"/>
                    </a:lnTo>
                    <a:lnTo>
                      <a:pt x="178" y="22"/>
                    </a:lnTo>
                    <a:lnTo>
                      <a:pt x="181" y="26"/>
                    </a:lnTo>
                    <a:lnTo>
                      <a:pt x="181" y="30"/>
                    </a:lnTo>
                    <a:lnTo>
                      <a:pt x="174" y="33"/>
                    </a:lnTo>
                    <a:lnTo>
                      <a:pt x="166" y="33"/>
                    </a:lnTo>
                    <a:lnTo>
                      <a:pt x="166" y="41"/>
                    </a:lnTo>
                    <a:lnTo>
                      <a:pt x="170" y="49"/>
                    </a:lnTo>
                    <a:lnTo>
                      <a:pt x="170" y="53"/>
                    </a:lnTo>
                    <a:lnTo>
                      <a:pt x="166" y="53"/>
                    </a:lnTo>
                    <a:lnTo>
                      <a:pt x="155" y="53"/>
                    </a:lnTo>
                    <a:lnTo>
                      <a:pt x="155" y="57"/>
                    </a:lnTo>
                    <a:lnTo>
                      <a:pt x="158" y="57"/>
                    </a:lnTo>
                    <a:lnTo>
                      <a:pt x="162" y="64"/>
                    </a:lnTo>
                    <a:lnTo>
                      <a:pt x="170" y="60"/>
                    </a:lnTo>
                    <a:lnTo>
                      <a:pt x="174" y="68"/>
                    </a:lnTo>
                    <a:lnTo>
                      <a:pt x="174" y="71"/>
                    </a:lnTo>
                    <a:lnTo>
                      <a:pt x="181" y="68"/>
                    </a:lnTo>
                    <a:lnTo>
                      <a:pt x="192" y="68"/>
                    </a:lnTo>
                    <a:lnTo>
                      <a:pt x="189" y="60"/>
                    </a:lnTo>
                    <a:lnTo>
                      <a:pt x="185" y="57"/>
                    </a:lnTo>
                    <a:lnTo>
                      <a:pt x="178" y="57"/>
                    </a:lnTo>
                    <a:lnTo>
                      <a:pt x="178" y="49"/>
                    </a:lnTo>
                    <a:lnTo>
                      <a:pt x="181" y="37"/>
                    </a:lnTo>
                    <a:lnTo>
                      <a:pt x="185" y="53"/>
                    </a:lnTo>
                    <a:lnTo>
                      <a:pt x="192" y="57"/>
                    </a:lnTo>
                    <a:lnTo>
                      <a:pt x="192" y="49"/>
                    </a:lnTo>
                    <a:lnTo>
                      <a:pt x="204" y="41"/>
                    </a:lnTo>
                    <a:lnTo>
                      <a:pt x="204" y="53"/>
                    </a:lnTo>
                    <a:lnTo>
                      <a:pt x="216" y="57"/>
                    </a:lnTo>
                    <a:lnTo>
                      <a:pt x="204" y="60"/>
                    </a:lnTo>
                    <a:lnTo>
                      <a:pt x="200" y="64"/>
                    </a:lnTo>
                    <a:lnTo>
                      <a:pt x="212" y="64"/>
                    </a:lnTo>
                    <a:lnTo>
                      <a:pt x="204" y="71"/>
                    </a:lnTo>
                    <a:lnTo>
                      <a:pt x="204" y="79"/>
                    </a:lnTo>
                    <a:lnTo>
                      <a:pt x="192" y="79"/>
                    </a:lnTo>
                    <a:lnTo>
                      <a:pt x="196" y="86"/>
                    </a:lnTo>
                    <a:lnTo>
                      <a:pt x="192" y="97"/>
                    </a:lnTo>
                    <a:lnTo>
                      <a:pt x="185" y="93"/>
                    </a:lnTo>
                    <a:lnTo>
                      <a:pt x="181" y="101"/>
                    </a:lnTo>
                    <a:lnTo>
                      <a:pt x="189" y="108"/>
                    </a:lnTo>
                    <a:lnTo>
                      <a:pt x="200" y="108"/>
                    </a:lnTo>
                    <a:lnTo>
                      <a:pt x="204" y="112"/>
                    </a:lnTo>
                    <a:lnTo>
                      <a:pt x="212" y="112"/>
                    </a:lnTo>
                    <a:lnTo>
                      <a:pt x="219" y="112"/>
                    </a:lnTo>
                    <a:lnTo>
                      <a:pt x="223" y="112"/>
                    </a:lnTo>
                    <a:lnTo>
                      <a:pt x="223" y="116"/>
                    </a:lnTo>
                    <a:lnTo>
                      <a:pt x="212" y="119"/>
                    </a:lnTo>
                    <a:lnTo>
                      <a:pt x="212" y="123"/>
                    </a:lnTo>
                    <a:lnTo>
                      <a:pt x="204" y="123"/>
                    </a:lnTo>
                    <a:lnTo>
                      <a:pt x="200" y="123"/>
                    </a:lnTo>
                    <a:lnTo>
                      <a:pt x="196" y="127"/>
                    </a:lnTo>
                    <a:lnTo>
                      <a:pt x="189" y="131"/>
                    </a:lnTo>
                    <a:lnTo>
                      <a:pt x="185" y="127"/>
                    </a:lnTo>
                    <a:lnTo>
                      <a:pt x="178" y="123"/>
                    </a:lnTo>
                    <a:lnTo>
                      <a:pt x="162" y="119"/>
                    </a:lnTo>
                    <a:lnTo>
                      <a:pt x="174" y="116"/>
                    </a:lnTo>
                    <a:lnTo>
                      <a:pt x="178" y="112"/>
                    </a:lnTo>
                    <a:lnTo>
                      <a:pt x="174" y="105"/>
                    </a:lnTo>
                    <a:lnTo>
                      <a:pt x="174" y="101"/>
                    </a:lnTo>
                    <a:lnTo>
                      <a:pt x="178" y="97"/>
                    </a:lnTo>
                    <a:lnTo>
                      <a:pt x="170" y="93"/>
                    </a:lnTo>
                    <a:lnTo>
                      <a:pt x="178" y="86"/>
                    </a:lnTo>
                    <a:lnTo>
                      <a:pt x="166" y="86"/>
                    </a:lnTo>
                    <a:lnTo>
                      <a:pt x="170" y="82"/>
                    </a:lnTo>
                    <a:lnTo>
                      <a:pt x="170" y="75"/>
                    </a:lnTo>
                    <a:lnTo>
                      <a:pt x="170" y="71"/>
                    </a:lnTo>
                    <a:lnTo>
                      <a:pt x="166" y="71"/>
                    </a:lnTo>
                    <a:lnTo>
                      <a:pt x="158" y="71"/>
                    </a:lnTo>
                    <a:lnTo>
                      <a:pt x="151" y="71"/>
                    </a:lnTo>
                    <a:lnTo>
                      <a:pt x="151" y="64"/>
                    </a:lnTo>
                    <a:lnTo>
                      <a:pt x="147" y="60"/>
                    </a:lnTo>
                    <a:lnTo>
                      <a:pt x="144" y="57"/>
                    </a:lnTo>
                    <a:lnTo>
                      <a:pt x="140" y="64"/>
                    </a:lnTo>
                    <a:lnTo>
                      <a:pt x="136" y="57"/>
                    </a:lnTo>
                    <a:lnTo>
                      <a:pt x="140" y="53"/>
                    </a:lnTo>
                    <a:lnTo>
                      <a:pt x="144" y="49"/>
                    </a:lnTo>
                    <a:lnTo>
                      <a:pt x="147" y="45"/>
                    </a:lnTo>
                    <a:lnTo>
                      <a:pt x="151" y="37"/>
                    </a:lnTo>
                    <a:lnTo>
                      <a:pt x="144" y="37"/>
                    </a:lnTo>
                    <a:lnTo>
                      <a:pt x="136" y="37"/>
                    </a:lnTo>
                    <a:lnTo>
                      <a:pt x="132" y="41"/>
                    </a:lnTo>
                    <a:lnTo>
                      <a:pt x="124" y="41"/>
                    </a:lnTo>
                    <a:lnTo>
                      <a:pt x="124" y="37"/>
                    </a:lnTo>
                    <a:lnTo>
                      <a:pt x="128" y="33"/>
                    </a:lnTo>
                    <a:lnTo>
                      <a:pt x="132" y="30"/>
                    </a:lnTo>
                    <a:lnTo>
                      <a:pt x="144" y="30"/>
                    </a:lnTo>
                    <a:lnTo>
                      <a:pt x="147" y="33"/>
                    </a:lnTo>
                    <a:lnTo>
                      <a:pt x="151" y="30"/>
                    </a:lnTo>
                    <a:lnTo>
                      <a:pt x="158" y="26"/>
                    </a:lnTo>
                    <a:lnTo>
                      <a:pt x="162" y="22"/>
                    </a:lnTo>
                    <a:lnTo>
                      <a:pt x="162" y="19"/>
                    </a:lnTo>
                    <a:lnTo>
                      <a:pt x="162" y="15"/>
                    </a:lnTo>
                    <a:lnTo>
                      <a:pt x="158" y="8"/>
                    </a:lnTo>
                    <a:lnTo>
                      <a:pt x="155" y="4"/>
                    </a:lnTo>
                    <a:lnTo>
                      <a:pt x="147" y="0"/>
                    </a:lnTo>
                    <a:lnTo>
                      <a:pt x="144" y="4"/>
                    </a:lnTo>
                    <a:lnTo>
                      <a:pt x="140" y="4"/>
                    </a:lnTo>
                    <a:lnTo>
                      <a:pt x="136" y="8"/>
                    </a:lnTo>
                    <a:lnTo>
                      <a:pt x="132" y="4"/>
                    </a:lnTo>
                    <a:lnTo>
                      <a:pt x="124" y="4"/>
                    </a:lnTo>
                    <a:lnTo>
                      <a:pt x="120" y="8"/>
                    </a:lnTo>
                    <a:lnTo>
                      <a:pt x="120" y="11"/>
                    </a:lnTo>
                    <a:lnTo>
                      <a:pt x="117" y="11"/>
                    </a:lnTo>
                    <a:lnTo>
                      <a:pt x="117" y="15"/>
                    </a:lnTo>
                  </a:path>
                </a:pathLst>
              </a:custGeom>
              <a:solidFill>
                <a:srgbClr val="5FBF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72" name="Group 426"/>
            <p:cNvGrpSpPr>
              <a:grpSpLocks/>
            </p:cNvGrpSpPr>
            <p:nvPr/>
          </p:nvGrpSpPr>
          <p:grpSpPr bwMode="auto">
            <a:xfrm>
              <a:off x="1039" y="2290"/>
              <a:ext cx="308" cy="176"/>
              <a:chOff x="1039" y="2290"/>
              <a:chExt cx="308" cy="176"/>
            </a:xfrm>
          </p:grpSpPr>
          <p:sp>
            <p:nvSpPr>
              <p:cNvPr id="1146" name="Freeform 427"/>
              <p:cNvSpPr>
                <a:spLocks/>
              </p:cNvSpPr>
              <p:nvPr/>
            </p:nvSpPr>
            <p:spPr bwMode="auto">
              <a:xfrm>
                <a:off x="1039" y="2298"/>
                <a:ext cx="300" cy="95"/>
              </a:xfrm>
              <a:custGeom>
                <a:avLst/>
                <a:gdLst>
                  <a:gd name="T0" fmla="*/ 83 w 300"/>
                  <a:gd name="T1" fmla="*/ 36 h 95"/>
                  <a:gd name="T2" fmla="*/ 61 w 300"/>
                  <a:gd name="T3" fmla="*/ 39 h 95"/>
                  <a:gd name="T4" fmla="*/ 45 w 300"/>
                  <a:gd name="T5" fmla="*/ 47 h 95"/>
                  <a:gd name="T6" fmla="*/ 38 w 300"/>
                  <a:gd name="T7" fmla="*/ 51 h 95"/>
                  <a:gd name="T8" fmla="*/ 26 w 300"/>
                  <a:gd name="T9" fmla="*/ 62 h 95"/>
                  <a:gd name="T10" fmla="*/ 7 w 300"/>
                  <a:gd name="T11" fmla="*/ 76 h 95"/>
                  <a:gd name="T12" fmla="*/ 3 w 300"/>
                  <a:gd name="T13" fmla="*/ 83 h 95"/>
                  <a:gd name="T14" fmla="*/ 23 w 300"/>
                  <a:gd name="T15" fmla="*/ 86 h 95"/>
                  <a:gd name="T16" fmla="*/ 38 w 300"/>
                  <a:gd name="T17" fmla="*/ 94 h 95"/>
                  <a:gd name="T18" fmla="*/ 53 w 300"/>
                  <a:gd name="T19" fmla="*/ 90 h 95"/>
                  <a:gd name="T20" fmla="*/ 68 w 300"/>
                  <a:gd name="T21" fmla="*/ 83 h 95"/>
                  <a:gd name="T22" fmla="*/ 83 w 300"/>
                  <a:gd name="T23" fmla="*/ 83 h 95"/>
                  <a:gd name="T24" fmla="*/ 91 w 300"/>
                  <a:gd name="T25" fmla="*/ 79 h 95"/>
                  <a:gd name="T26" fmla="*/ 102 w 300"/>
                  <a:gd name="T27" fmla="*/ 76 h 95"/>
                  <a:gd name="T28" fmla="*/ 68 w 300"/>
                  <a:gd name="T29" fmla="*/ 76 h 95"/>
                  <a:gd name="T30" fmla="*/ 72 w 300"/>
                  <a:gd name="T31" fmla="*/ 69 h 95"/>
                  <a:gd name="T32" fmla="*/ 98 w 300"/>
                  <a:gd name="T33" fmla="*/ 65 h 95"/>
                  <a:gd name="T34" fmla="*/ 124 w 300"/>
                  <a:gd name="T35" fmla="*/ 72 h 95"/>
                  <a:gd name="T36" fmla="*/ 147 w 300"/>
                  <a:gd name="T37" fmla="*/ 65 h 95"/>
                  <a:gd name="T38" fmla="*/ 174 w 300"/>
                  <a:gd name="T39" fmla="*/ 62 h 95"/>
                  <a:gd name="T40" fmla="*/ 189 w 300"/>
                  <a:gd name="T41" fmla="*/ 58 h 95"/>
                  <a:gd name="T42" fmla="*/ 227 w 300"/>
                  <a:gd name="T43" fmla="*/ 62 h 95"/>
                  <a:gd name="T44" fmla="*/ 216 w 300"/>
                  <a:gd name="T45" fmla="*/ 83 h 95"/>
                  <a:gd name="T46" fmla="*/ 234 w 300"/>
                  <a:gd name="T47" fmla="*/ 83 h 95"/>
                  <a:gd name="T48" fmla="*/ 254 w 300"/>
                  <a:gd name="T49" fmla="*/ 86 h 95"/>
                  <a:gd name="T50" fmla="*/ 272 w 300"/>
                  <a:gd name="T51" fmla="*/ 90 h 95"/>
                  <a:gd name="T52" fmla="*/ 299 w 300"/>
                  <a:gd name="T53" fmla="*/ 69 h 95"/>
                  <a:gd name="T54" fmla="*/ 295 w 300"/>
                  <a:gd name="T55" fmla="*/ 62 h 95"/>
                  <a:gd name="T56" fmla="*/ 261 w 300"/>
                  <a:gd name="T57" fmla="*/ 58 h 95"/>
                  <a:gd name="T58" fmla="*/ 254 w 300"/>
                  <a:gd name="T59" fmla="*/ 43 h 95"/>
                  <a:gd name="T60" fmla="*/ 250 w 300"/>
                  <a:gd name="T61" fmla="*/ 29 h 95"/>
                  <a:gd name="T62" fmla="*/ 250 w 300"/>
                  <a:gd name="T63" fmla="*/ 18 h 95"/>
                  <a:gd name="T64" fmla="*/ 246 w 300"/>
                  <a:gd name="T65" fmla="*/ 4 h 95"/>
                  <a:gd name="T66" fmla="*/ 227 w 300"/>
                  <a:gd name="T67" fmla="*/ 4 h 95"/>
                  <a:gd name="T68" fmla="*/ 234 w 300"/>
                  <a:gd name="T69" fmla="*/ 15 h 95"/>
                  <a:gd name="T70" fmla="*/ 204 w 300"/>
                  <a:gd name="T71" fmla="*/ 29 h 95"/>
                  <a:gd name="T72" fmla="*/ 185 w 300"/>
                  <a:gd name="T73" fmla="*/ 29 h 95"/>
                  <a:gd name="T74" fmla="*/ 178 w 300"/>
                  <a:gd name="T75" fmla="*/ 43 h 95"/>
                  <a:gd name="T76" fmla="*/ 166 w 300"/>
                  <a:gd name="T77" fmla="*/ 36 h 95"/>
                  <a:gd name="T78" fmla="*/ 147 w 300"/>
                  <a:gd name="T79" fmla="*/ 25 h 95"/>
                  <a:gd name="T80" fmla="*/ 128 w 300"/>
                  <a:gd name="T81" fmla="*/ 29 h 95"/>
                  <a:gd name="T82" fmla="*/ 86 w 300"/>
                  <a:gd name="T83" fmla="*/ 18 h 95"/>
                  <a:gd name="T84" fmla="*/ 79 w 300"/>
                  <a:gd name="T85" fmla="*/ 22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0"/>
                  <a:gd name="T130" fmla="*/ 0 h 95"/>
                  <a:gd name="T131" fmla="*/ 300 w 300"/>
                  <a:gd name="T132" fmla="*/ 95 h 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0" h="95">
                    <a:moveTo>
                      <a:pt x="86" y="25"/>
                    </a:moveTo>
                    <a:lnTo>
                      <a:pt x="83" y="32"/>
                    </a:lnTo>
                    <a:lnTo>
                      <a:pt x="83" y="36"/>
                    </a:lnTo>
                    <a:lnTo>
                      <a:pt x="75" y="39"/>
                    </a:lnTo>
                    <a:lnTo>
                      <a:pt x="64" y="39"/>
                    </a:lnTo>
                    <a:lnTo>
                      <a:pt x="61" y="39"/>
                    </a:lnTo>
                    <a:lnTo>
                      <a:pt x="53" y="43"/>
                    </a:lnTo>
                    <a:lnTo>
                      <a:pt x="49" y="43"/>
                    </a:lnTo>
                    <a:lnTo>
                      <a:pt x="45" y="47"/>
                    </a:lnTo>
                    <a:lnTo>
                      <a:pt x="45" y="51"/>
                    </a:lnTo>
                    <a:lnTo>
                      <a:pt x="41" y="51"/>
                    </a:lnTo>
                    <a:lnTo>
                      <a:pt x="38" y="51"/>
                    </a:lnTo>
                    <a:lnTo>
                      <a:pt x="34" y="54"/>
                    </a:lnTo>
                    <a:lnTo>
                      <a:pt x="34" y="58"/>
                    </a:lnTo>
                    <a:lnTo>
                      <a:pt x="26" y="62"/>
                    </a:lnTo>
                    <a:lnTo>
                      <a:pt x="23" y="65"/>
                    </a:lnTo>
                    <a:lnTo>
                      <a:pt x="26" y="69"/>
                    </a:lnTo>
                    <a:lnTo>
                      <a:pt x="7" y="76"/>
                    </a:lnTo>
                    <a:lnTo>
                      <a:pt x="0" y="79"/>
                    </a:lnTo>
                    <a:lnTo>
                      <a:pt x="7" y="79"/>
                    </a:lnTo>
                    <a:lnTo>
                      <a:pt x="3" y="83"/>
                    </a:lnTo>
                    <a:lnTo>
                      <a:pt x="7" y="83"/>
                    </a:lnTo>
                    <a:lnTo>
                      <a:pt x="11" y="86"/>
                    </a:lnTo>
                    <a:lnTo>
                      <a:pt x="23" y="86"/>
                    </a:lnTo>
                    <a:lnTo>
                      <a:pt x="26" y="90"/>
                    </a:lnTo>
                    <a:lnTo>
                      <a:pt x="30" y="90"/>
                    </a:lnTo>
                    <a:lnTo>
                      <a:pt x="38" y="94"/>
                    </a:lnTo>
                    <a:lnTo>
                      <a:pt x="41" y="90"/>
                    </a:lnTo>
                    <a:lnTo>
                      <a:pt x="49" y="90"/>
                    </a:lnTo>
                    <a:lnTo>
                      <a:pt x="53" y="90"/>
                    </a:lnTo>
                    <a:lnTo>
                      <a:pt x="57" y="86"/>
                    </a:lnTo>
                    <a:lnTo>
                      <a:pt x="64" y="86"/>
                    </a:lnTo>
                    <a:lnTo>
                      <a:pt x="68" y="83"/>
                    </a:lnTo>
                    <a:lnTo>
                      <a:pt x="75" y="83"/>
                    </a:lnTo>
                    <a:lnTo>
                      <a:pt x="79" y="86"/>
                    </a:lnTo>
                    <a:lnTo>
                      <a:pt x="83" y="83"/>
                    </a:lnTo>
                    <a:lnTo>
                      <a:pt x="83" y="79"/>
                    </a:lnTo>
                    <a:lnTo>
                      <a:pt x="86" y="79"/>
                    </a:lnTo>
                    <a:lnTo>
                      <a:pt x="91" y="79"/>
                    </a:lnTo>
                    <a:lnTo>
                      <a:pt x="98" y="83"/>
                    </a:lnTo>
                    <a:lnTo>
                      <a:pt x="106" y="79"/>
                    </a:lnTo>
                    <a:lnTo>
                      <a:pt x="102" y="76"/>
                    </a:lnTo>
                    <a:lnTo>
                      <a:pt x="95" y="72"/>
                    </a:lnTo>
                    <a:lnTo>
                      <a:pt x="86" y="72"/>
                    </a:lnTo>
                    <a:lnTo>
                      <a:pt x="68" y="76"/>
                    </a:lnTo>
                    <a:lnTo>
                      <a:pt x="53" y="72"/>
                    </a:lnTo>
                    <a:lnTo>
                      <a:pt x="64" y="69"/>
                    </a:lnTo>
                    <a:lnTo>
                      <a:pt x="72" y="69"/>
                    </a:lnTo>
                    <a:lnTo>
                      <a:pt x="83" y="69"/>
                    </a:lnTo>
                    <a:lnTo>
                      <a:pt x="91" y="69"/>
                    </a:lnTo>
                    <a:lnTo>
                      <a:pt x="98" y="65"/>
                    </a:lnTo>
                    <a:lnTo>
                      <a:pt x="106" y="69"/>
                    </a:lnTo>
                    <a:lnTo>
                      <a:pt x="110" y="72"/>
                    </a:lnTo>
                    <a:lnTo>
                      <a:pt x="124" y="72"/>
                    </a:lnTo>
                    <a:lnTo>
                      <a:pt x="133" y="72"/>
                    </a:lnTo>
                    <a:lnTo>
                      <a:pt x="144" y="72"/>
                    </a:lnTo>
                    <a:lnTo>
                      <a:pt x="147" y="65"/>
                    </a:lnTo>
                    <a:lnTo>
                      <a:pt x="155" y="62"/>
                    </a:lnTo>
                    <a:lnTo>
                      <a:pt x="158" y="58"/>
                    </a:lnTo>
                    <a:lnTo>
                      <a:pt x="174" y="62"/>
                    </a:lnTo>
                    <a:lnTo>
                      <a:pt x="182" y="62"/>
                    </a:lnTo>
                    <a:lnTo>
                      <a:pt x="185" y="54"/>
                    </a:lnTo>
                    <a:lnTo>
                      <a:pt x="189" y="58"/>
                    </a:lnTo>
                    <a:lnTo>
                      <a:pt x="196" y="58"/>
                    </a:lnTo>
                    <a:lnTo>
                      <a:pt x="208" y="62"/>
                    </a:lnTo>
                    <a:lnTo>
                      <a:pt x="227" y="62"/>
                    </a:lnTo>
                    <a:lnTo>
                      <a:pt x="230" y="69"/>
                    </a:lnTo>
                    <a:lnTo>
                      <a:pt x="238" y="69"/>
                    </a:lnTo>
                    <a:lnTo>
                      <a:pt x="216" y="83"/>
                    </a:lnTo>
                    <a:lnTo>
                      <a:pt x="227" y="83"/>
                    </a:lnTo>
                    <a:lnTo>
                      <a:pt x="230" y="79"/>
                    </a:lnTo>
                    <a:lnTo>
                      <a:pt x="234" y="83"/>
                    </a:lnTo>
                    <a:lnTo>
                      <a:pt x="238" y="83"/>
                    </a:lnTo>
                    <a:lnTo>
                      <a:pt x="242" y="86"/>
                    </a:lnTo>
                    <a:lnTo>
                      <a:pt x="254" y="86"/>
                    </a:lnTo>
                    <a:lnTo>
                      <a:pt x="257" y="86"/>
                    </a:lnTo>
                    <a:lnTo>
                      <a:pt x="265" y="90"/>
                    </a:lnTo>
                    <a:lnTo>
                      <a:pt x="272" y="90"/>
                    </a:lnTo>
                    <a:lnTo>
                      <a:pt x="280" y="86"/>
                    </a:lnTo>
                    <a:lnTo>
                      <a:pt x="295" y="72"/>
                    </a:lnTo>
                    <a:lnTo>
                      <a:pt x="299" y="69"/>
                    </a:lnTo>
                    <a:lnTo>
                      <a:pt x="299" y="65"/>
                    </a:lnTo>
                    <a:lnTo>
                      <a:pt x="299" y="62"/>
                    </a:lnTo>
                    <a:lnTo>
                      <a:pt x="295" y="62"/>
                    </a:lnTo>
                    <a:lnTo>
                      <a:pt x="288" y="62"/>
                    </a:lnTo>
                    <a:lnTo>
                      <a:pt x="265" y="62"/>
                    </a:lnTo>
                    <a:lnTo>
                      <a:pt x="261" y="58"/>
                    </a:lnTo>
                    <a:lnTo>
                      <a:pt x="265" y="54"/>
                    </a:lnTo>
                    <a:lnTo>
                      <a:pt x="261" y="51"/>
                    </a:lnTo>
                    <a:lnTo>
                      <a:pt x="254" y="43"/>
                    </a:lnTo>
                    <a:lnTo>
                      <a:pt x="257" y="39"/>
                    </a:lnTo>
                    <a:lnTo>
                      <a:pt x="254" y="39"/>
                    </a:lnTo>
                    <a:lnTo>
                      <a:pt x="250" y="29"/>
                    </a:lnTo>
                    <a:lnTo>
                      <a:pt x="257" y="25"/>
                    </a:lnTo>
                    <a:lnTo>
                      <a:pt x="254" y="18"/>
                    </a:lnTo>
                    <a:lnTo>
                      <a:pt x="250" y="18"/>
                    </a:lnTo>
                    <a:lnTo>
                      <a:pt x="246" y="11"/>
                    </a:lnTo>
                    <a:lnTo>
                      <a:pt x="242" y="7"/>
                    </a:lnTo>
                    <a:lnTo>
                      <a:pt x="246" y="4"/>
                    </a:lnTo>
                    <a:lnTo>
                      <a:pt x="238" y="4"/>
                    </a:lnTo>
                    <a:lnTo>
                      <a:pt x="230" y="0"/>
                    </a:lnTo>
                    <a:lnTo>
                      <a:pt x="227" y="4"/>
                    </a:lnTo>
                    <a:lnTo>
                      <a:pt x="216" y="0"/>
                    </a:lnTo>
                    <a:lnTo>
                      <a:pt x="208" y="4"/>
                    </a:lnTo>
                    <a:lnTo>
                      <a:pt x="234" y="15"/>
                    </a:lnTo>
                    <a:lnTo>
                      <a:pt x="223" y="25"/>
                    </a:lnTo>
                    <a:lnTo>
                      <a:pt x="216" y="29"/>
                    </a:lnTo>
                    <a:lnTo>
                      <a:pt x="204" y="29"/>
                    </a:lnTo>
                    <a:lnTo>
                      <a:pt x="196" y="32"/>
                    </a:lnTo>
                    <a:lnTo>
                      <a:pt x="193" y="29"/>
                    </a:lnTo>
                    <a:lnTo>
                      <a:pt x="185" y="29"/>
                    </a:lnTo>
                    <a:lnTo>
                      <a:pt x="185" y="36"/>
                    </a:lnTo>
                    <a:lnTo>
                      <a:pt x="182" y="39"/>
                    </a:lnTo>
                    <a:lnTo>
                      <a:pt x="178" y="43"/>
                    </a:lnTo>
                    <a:lnTo>
                      <a:pt x="166" y="43"/>
                    </a:lnTo>
                    <a:lnTo>
                      <a:pt x="166" y="39"/>
                    </a:lnTo>
                    <a:lnTo>
                      <a:pt x="166" y="36"/>
                    </a:lnTo>
                    <a:lnTo>
                      <a:pt x="155" y="29"/>
                    </a:lnTo>
                    <a:lnTo>
                      <a:pt x="155" y="25"/>
                    </a:lnTo>
                    <a:lnTo>
                      <a:pt x="147" y="25"/>
                    </a:lnTo>
                    <a:lnTo>
                      <a:pt x="144" y="22"/>
                    </a:lnTo>
                    <a:lnTo>
                      <a:pt x="136" y="22"/>
                    </a:lnTo>
                    <a:lnTo>
                      <a:pt x="128" y="29"/>
                    </a:lnTo>
                    <a:lnTo>
                      <a:pt x="121" y="29"/>
                    </a:lnTo>
                    <a:lnTo>
                      <a:pt x="110" y="32"/>
                    </a:lnTo>
                    <a:lnTo>
                      <a:pt x="86" y="18"/>
                    </a:lnTo>
                    <a:lnTo>
                      <a:pt x="79" y="18"/>
                    </a:lnTo>
                    <a:lnTo>
                      <a:pt x="75" y="22"/>
                    </a:lnTo>
                    <a:lnTo>
                      <a:pt x="79" y="22"/>
                    </a:lnTo>
                    <a:lnTo>
                      <a:pt x="83" y="25"/>
                    </a:lnTo>
                    <a:lnTo>
                      <a:pt x="86" y="25"/>
                    </a:lnTo>
                  </a:path>
                </a:pathLst>
              </a:custGeom>
              <a:solidFill>
                <a:srgbClr val="5FDF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680373" name="Group 428"/>
              <p:cNvGrpSpPr>
                <a:grpSpLocks/>
              </p:cNvGrpSpPr>
              <p:nvPr/>
            </p:nvGrpSpPr>
            <p:grpSpPr bwMode="auto">
              <a:xfrm>
                <a:off x="1062" y="2294"/>
                <a:ext cx="264" cy="172"/>
                <a:chOff x="1062" y="2294"/>
                <a:chExt cx="264" cy="172"/>
              </a:xfrm>
            </p:grpSpPr>
            <p:sp>
              <p:nvSpPr>
                <p:cNvPr id="1150" name="Freeform 429"/>
                <p:cNvSpPr>
                  <a:spLocks/>
                </p:cNvSpPr>
                <p:nvPr/>
              </p:nvSpPr>
              <p:spPr bwMode="auto">
                <a:xfrm>
                  <a:off x="1062" y="2294"/>
                  <a:ext cx="264" cy="172"/>
                </a:xfrm>
                <a:custGeom>
                  <a:avLst/>
                  <a:gdLst>
                    <a:gd name="T0" fmla="*/ 108 w 264"/>
                    <a:gd name="T1" fmla="*/ 140 h 172"/>
                    <a:gd name="T2" fmla="*/ 101 w 264"/>
                    <a:gd name="T3" fmla="*/ 97 h 172"/>
                    <a:gd name="T4" fmla="*/ 27 w 264"/>
                    <a:gd name="T5" fmla="*/ 85 h 172"/>
                    <a:gd name="T6" fmla="*/ 23 w 264"/>
                    <a:gd name="T7" fmla="*/ 70 h 172"/>
                    <a:gd name="T8" fmla="*/ 62 w 264"/>
                    <a:gd name="T9" fmla="*/ 85 h 172"/>
                    <a:gd name="T10" fmla="*/ 62 w 264"/>
                    <a:gd name="T11" fmla="*/ 82 h 172"/>
                    <a:gd name="T12" fmla="*/ 93 w 264"/>
                    <a:gd name="T13" fmla="*/ 85 h 172"/>
                    <a:gd name="T14" fmla="*/ 54 w 264"/>
                    <a:gd name="T15" fmla="*/ 74 h 172"/>
                    <a:gd name="T16" fmla="*/ 74 w 264"/>
                    <a:gd name="T17" fmla="*/ 74 h 172"/>
                    <a:gd name="T18" fmla="*/ 65 w 264"/>
                    <a:gd name="T19" fmla="*/ 59 h 172"/>
                    <a:gd name="T20" fmla="*/ 58 w 264"/>
                    <a:gd name="T21" fmla="*/ 46 h 172"/>
                    <a:gd name="T22" fmla="*/ 85 w 264"/>
                    <a:gd name="T23" fmla="*/ 74 h 172"/>
                    <a:gd name="T24" fmla="*/ 74 w 264"/>
                    <a:gd name="T25" fmla="*/ 16 h 172"/>
                    <a:gd name="T26" fmla="*/ 81 w 264"/>
                    <a:gd name="T27" fmla="*/ 46 h 172"/>
                    <a:gd name="T28" fmla="*/ 101 w 264"/>
                    <a:gd name="T29" fmla="*/ 82 h 172"/>
                    <a:gd name="T30" fmla="*/ 89 w 264"/>
                    <a:gd name="T31" fmla="*/ 46 h 172"/>
                    <a:gd name="T32" fmla="*/ 97 w 264"/>
                    <a:gd name="T33" fmla="*/ 20 h 172"/>
                    <a:gd name="T34" fmla="*/ 97 w 264"/>
                    <a:gd name="T35" fmla="*/ 46 h 172"/>
                    <a:gd name="T36" fmla="*/ 112 w 264"/>
                    <a:gd name="T37" fmla="*/ 78 h 172"/>
                    <a:gd name="T38" fmla="*/ 108 w 264"/>
                    <a:gd name="T39" fmla="*/ 46 h 172"/>
                    <a:gd name="T40" fmla="*/ 116 w 264"/>
                    <a:gd name="T41" fmla="*/ 16 h 172"/>
                    <a:gd name="T42" fmla="*/ 116 w 264"/>
                    <a:gd name="T43" fmla="*/ 35 h 172"/>
                    <a:gd name="T44" fmla="*/ 127 w 264"/>
                    <a:gd name="T45" fmla="*/ 12 h 172"/>
                    <a:gd name="T46" fmla="*/ 120 w 264"/>
                    <a:gd name="T47" fmla="*/ 74 h 172"/>
                    <a:gd name="T48" fmla="*/ 132 w 264"/>
                    <a:gd name="T49" fmla="*/ 46 h 172"/>
                    <a:gd name="T50" fmla="*/ 147 w 264"/>
                    <a:gd name="T51" fmla="*/ 31 h 172"/>
                    <a:gd name="T52" fmla="*/ 143 w 264"/>
                    <a:gd name="T53" fmla="*/ 46 h 172"/>
                    <a:gd name="T54" fmla="*/ 139 w 264"/>
                    <a:gd name="T55" fmla="*/ 66 h 172"/>
                    <a:gd name="T56" fmla="*/ 155 w 264"/>
                    <a:gd name="T57" fmla="*/ 55 h 172"/>
                    <a:gd name="T58" fmla="*/ 186 w 264"/>
                    <a:gd name="T59" fmla="*/ 12 h 172"/>
                    <a:gd name="T60" fmla="*/ 189 w 264"/>
                    <a:gd name="T61" fmla="*/ 27 h 172"/>
                    <a:gd name="T62" fmla="*/ 175 w 264"/>
                    <a:gd name="T63" fmla="*/ 50 h 172"/>
                    <a:gd name="T64" fmla="*/ 213 w 264"/>
                    <a:gd name="T65" fmla="*/ 39 h 172"/>
                    <a:gd name="T66" fmla="*/ 182 w 264"/>
                    <a:gd name="T67" fmla="*/ 50 h 172"/>
                    <a:gd name="T68" fmla="*/ 143 w 264"/>
                    <a:gd name="T69" fmla="*/ 74 h 172"/>
                    <a:gd name="T70" fmla="*/ 155 w 264"/>
                    <a:gd name="T71" fmla="*/ 70 h 172"/>
                    <a:gd name="T72" fmla="*/ 155 w 264"/>
                    <a:gd name="T73" fmla="*/ 78 h 172"/>
                    <a:gd name="T74" fmla="*/ 205 w 264"/>
                    <a:gd name="T75" fmla="*/ 66 h 172"/>
                    <a:gd name="T76" fmla="*/ 221 w 264"/>
                    <a:gd name="T77" fmla="*/ 66 h 172"/>
                    <a:gd name="T78" fmla="*/ 228 w 264"/>
                    <a:gd name="T79" fmla="*/ 66 h 172"/>
                    <a:gd name="T80" fmla="*/ 213 w 264"/>
                    <a:gd name="T81" fmla="*/ 70 h 172"/>
                    <a:gd name="T82" fmla="*/ 159 w 264"/>
                    <a:gd name="T83" fmla="*/ 82 h 172"/>
                    <a:gd name="T84" fmla="*/ 205 w 264"/>
                    <a:gd name="T85" fmla="*/ 85 h 172"/>
                    <a:gd name="T86" fmla="*/ 237 w 264"/>
                    <a:gd name="T87" fmla="*/ 78 h 172"/>
                    <a:gd name="T88" fmla="*/ 260 w 264"/>
                    <a:gd name="T89" fmla="*/ 78 h 172"/>
                    <a:gd name="T90" fmla="*/ 248 w 264"/>
                    <a:gd name="T91" fmla="*/ 85 h 172"/>
                    <a:gd name="T92" fmla="*/ 228 w 264"/>
                    <a:gd name="T93" fmla="*/ 85 h 172"/>
                    <a:gd name="T94" fmla="*/ 237 w 264"/>
                    <a:gd name="T95" fmla="*/ 89 h 172"/>
                    <a:gd name="T96" fmla="*/ 194 w 264"/>
                    <a:gd name="T97" fmla="*/ 101 h 172"/>
                    <a:gd name="T98" fmla="*/ 166 w 264"/>
                    <a:gd name="T99" fmla="*/ 121 h 172"/>
                    <a:gd name="T100" fmla="*/ 166 w 264"/>
                    <a:gd name="T101" fmla="*/ 93 h 172"/>
                    <a:gd name="T102" fmla="*/ 143 w 264"/>
                    <a:gd name="T103" fmla="*/ 116 h 172"/>
                    <a:gd name="T104" fmla="*/ 151 w 264"/>
                    <a:gd name="T105" fmla="*/ 163 h 172"/>
                    <a:gd name="T106" fmla="*/ 136 w 264"/>
                    <a:gd name="T107" fmla="*/ 167 h 172"/>
                    <a:gd name="T108" fmla="*/ 108 w 264"/>
                    <a:gd name="T109" fmla="*/ 167 h 1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4"/>
                    <a:gd name="T166" fmla="*/ 0 h 172"/>
                    <a:gd name="T167" fmla="*/ 264 w 264"/>
                    <a:gd name="T168" fmla="*/ 172 h 1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4" h="172">
                      <a:moveTo>
                        <a:pt x="85" y="171"/>
                      </a:moveTo>
                      <a:lnTo>
                        <a:pt x="97" y="163"/>
                      </a:lnTo>
                      <a:lnTo>
                        <a:pt x="101" y="159"/>
                      </a:lnTo>
                      <a:lnTo>
                        <a:pt x="104" y="155"/>
                      </a:lnTo>
                      <a:lnTo>
                        <a:pt x="108" y="151"/>
                      </a:lnTo>
                      <a:lnTo>
                        <a:pt x="108" y="144"/>
                      </a:lnTo>
                      <a:lnTo>
                        <a:pt x="108" y="140"/>
                      </a:lnTo>
                      <a:lnTo>
                        <a:pt x="108" y="132"/>
                      </a:lnTo>
                      <a:lnTo>
                        <a:pt x="112" y="121"/>
                      </a:lnTo>
                      <a:lnTo>
                        <a:pt x="112" y="112"/>
                      </a:lnTo>
                      <a:lnTo>
                        <a:pt x="112" y="105"/>
                      </a:lnTo>
                      <a:lnTo>
                        <a:pt x="112" y="101"/>
                      </a:lnTo>
                      <a:lnTo>
                        <a:pt x="108" y="97"/>
                      </a:lnTo>
                      <a:lnTo>
                        <a:pt x="101" y="97"/>
                      </a:lnTo>
                      <a:lnTo>
                        <a:pt x="97" y="93"/>
                      </a:lnTo>
                      <a:lnTo>
                        <a:pt x="85" y="93"/>
                      </a:lnTo>
                      <a:lnTo>
                        <a:pt x="74" y="93"/>
                      </a:lnTo>
                      <a:lnTo>
                        <a:pt x="65" y="89"/>
                      </a:lnTo>
                      <a:lnTo>
                        <a:pt x="50" y="89"/>
                      </a:lnTo>
                      <a:lnTo>
                        <a:pt x="39" y="85"/>
                      </a:lnTo>
                      <a:lnTo>
                        <a:pt x="27" y="85"/>
                      </a:lnTo>
                      <a:lnTo>
                        <a:pt x="16" y="85"/>
                      </a:lnTo>
                      <a:lnTo>
                        <a:pt x="0" y="85"/>
                      </a:lnTo>
                      <a:lnTo>
                        <a:pt x="19" y="85"/>
                      </a:lnTo>
                      <a:lnTo>
                        <a:pt x="23" y="82"/>
                      </a:lnTo>
                      <a:lnTo>
                        <a:pt x="27" y="82"/>
                      </a:lnTo>
                      <a:lnTo>
                        <a:pt x="27" y="78"/>
                      </a:lnTo>
                      <a:lnTo>
                        <a:pt x="23" y="70"/>
                      </a:lnTo>
                      <a:lnTo>
                        <a:pt x="23" y="62"/>
                      </a:lnTo>
                      <a:lnTo>
                        <a:pt x="27" y="78"/>
                      </a:lnTo>
                      <a:lnTo>
                        <a:pt x="31" y="82"/>
                      </a:lnTo>
                      <a:lnTo>
                        <a:pt x="35" y="82"/>
                      </a:lnTo>
                      <a:lnTo>
                        <a:pt x="39" y="85"/>
                      </a:lnTo>
                      <a:lnTo>
                        <a:pt x="50" y="85"/>
                      </a:lnTo>
                      <a:lnTo>
                        <a:pt x="62" y="85"/>
                      </a:lnTo>
                      <a:lnTo>
                        <a:pt x="54" y="82"/>
                      </a:lnTo>
                      <a:lnTo>
                        <a:pt x="50" y="78"/>
                      </a:lnTo>
                      <a:lnTo>
                        <a:pt x="46" y="70"/>
                      </a:lnTo>
                      <a:lnTo>
                        <a:pt x="39" y="62"/>
                      </a:lnTo>
                      <a:lnTo>
                        <a:pt x="50" y="74"/>
                      </a:lnTo>
                      <a:lnTo>
                        <a:pt x="54" y="78"/>
                      </a:lnTo>
                      <a:lnTo>
                        <a:pt x="62" y="82"/>
                      </a:lnTo>
                      <a:lnTo>
                        <a:pt x="65" y="85"/>
                      </a:lnTo>
                      <a:lnTo>
                        <a:pt x="74" y="85"/>
                      </a:lnTo>
                      <a:lnTo>
                        <a:pt x="85" y="85"/>
                      </a:lnTo>
                      <a:lnTo>
                        <a:pt x="93" y="89"/>
                      </a:lnTo>
                      <a:lnTo>
                        <a:pt x="104" y="85"/>
                      </a:lnTo>
                      <a:lnTo>
                        <a:pt x="97" y="85"/>
                      </a:lnTo>
                      <a:lnTo>
                        <a:pt x="93" y="85"/>
                      </a:lnTo>
                      <a:lnTo>
                        <a:pt x="85" y="82"/>
                      </a:lnTo>
                      <a:lnTo>
                        <a:pt x="81" y="78"/>
                      </a:lnTo>
                      <a:lnTo>
                        <a:pt x="74" y="78"/>
                      </a:lnTo>
                      <a:lnTo>
                        <a:pt x="65" y="74"/>
                      </a:lnTo>
                      <a:lnTo>
                        <a:pt x="62" y="74"/>
                      </a:lnTo>
                      <a:lnTo>
                        <a:pt x="58" y="74"/>
                      </a:lnTo>
                      <a:lnTo>
                        <a:pt x="54" y="74"/>
                      </a:lnTo>
                      <a:lnTo>
                        <a:pt x="54" y="70"/>
                      </a:lnTo>
                      <a:lnTo>
                        <a:pt x="50" y="70"/>
                      </a:lnTo>
                      <a:lnTo>
                        <a:pt x="54" y="70"/>
                      </a:lnTo>
                      <a:lnTo>
                        <a:pt x="58" y="74"/>
                      </a:lnTo>
                      <a:lnTo>
                        <a:pt x="62" y="74"/>
                      </a:lnTo>
                      <a:lnTo>
                        <a:pt x="65" y="74"/>
                      </a:lnTo>
                      <a:lnTo>
                        <a:pt x="74" y="74"/>
                      </a:lnTo>
                      <a:lnTo>
                        <a:pt x="77" y="74"/>
                      </a:lnTo>
                      <a:lnTo>
                        <a:pt x="77" y="78"/>
                      </a:lnTo>
                      <a:lnTo>
                        <a:pt x="77" y="74"/>
                      </a:lnTo>
                      <a:lnTo>
                        <a:pt x="74" y="70"/>
                      </a:lnTo>
                      <a:lnTo>
                        <a:pt x="69" y="66"/>
                      </a:lnTo>
                      <a:lnTo>
                        <a:pt x="65" y="62"/>
                      </a:lnTo>
                      <a:lnTo>
                        <a:pt x="65" y="59"/>
                      </a:lnTo>
                      <a:lnTo>
                        <a:pt x="62" y="59"/>
                      </a:lnTo>
                      <a:lnTo>
                        <a:pt x="54" y="55"/>
                      </a:lnTo>
                      <a:lnTo>
                        <a:pt x="46" y="50"/>
                      </a:lnTo>
                      <a:lnTo>
                        <a:pt x="62" y="55"/>
                      </a:lnTo>
                      <a:lnTo>
                        <a:pt x="58" y="46"/>
                      </a:lnTo>
                      <a:lnTo>
                        <a:pt x="50" y="35"/>
                      </a:lnTo>
                      <a:lnTo>
                        <a:pt x="58" y="46"/>
                      </a:lnTo>
                      <a:lnTo>
                        <a:pt x="58" y="50"/>
                      </a:lnTo>
                      <a:lnTo>
                        <a:pt x="62" y="50"/>
                      </a:lnTo>
                      <a:lnTo>
                        <a:pt x="65" y="55"/>
                      </a:lnTo>
                      <a:lnTo>
                        <a:pt x="69" y="59"/>
                      </a:lnTo>
                      <a:lnTo>
                        <a:pt x="74" y="62"/>
                      </a:lnTo>
                      <a:lnTo>
                        <a:pt x="77" y="66"/>
                      </a:lnTo>
                      <a:lnTo>
                        <a:pt x="85" y="74"/>
                      </a:lnTo>
                      <a:lnTo>
                        <a:pt x="81" y="59"/>
                      </a:lnTo>
                      <a:lnTo>
                        <a:pt x="77" y="50"/>
                      </a:lnTo>
                      <a:lnTo>
                        <a:pt x="74" y="46"/>
                      </a:lnTo>
                      <a:lnTo>
                        <a:pt x="69" y="39"/>
                      </a:lnTo>
                      <a:lnTo>
                        <a:pt x="74" y="43"/>
                      </a:lnTo>
                      <a:lnTo>
                        <a:pt x="74" y="23"/>
                      </a:lnTo>
                      <a:lnTo>
                        <a:pt x="74" y="16"/>
                      </a:lnTo>
                      <a:lnTo>
                        <a:pt x="74" y="23"/>
                      </a:lnTo>
                      <a:lnTo>
                        <a:pt x="77" y="20"/>
                      </a:lnTo>
                      <a:lnTo>
                        <a:pt x="89" y="12"/>
                      </a:lnTo>
                      <a:lnTo>
                        <a:pt x="81" y="20"/>
                      </a:lnTo>
                      <a:lnTo>
                        <a:pt x="74" y="27"/>
                      </a:lnTo>
                      <a:lnTo>
                        <a:pt x="77" y="39"/>
                      </a:lnTo>
                      <a:lnTo>
                        <a:pt x="81" y="46"/>
                      </a:lnTo>
                      <a:lnTo>
                        <a:pt x="85" y="55"/>
                      </a:lnTo>
                      <a:lnTo>
                        <a:pt x="85" y="66"/>
                      </a:lnTo>
                      <a:lnTo>
                        <a:pt x="89" y="74"/>
                      </a:lnTo>
                      <a:lnTo>
                        <a:pt x="89" y="78"/>
                      </a:lnTo>
                      <a:lnTo>
                        <a:pt x="93" y="78"/>
                      </a:lnTo>
                      <a:lnTo>
                        <a:pt x="97" y="78"/>
                      </a:lnTo>
                      <a:lnTo>
                        <a:pt x="101" y="82"/>
                      </a:lnTo>
                      <a:lnTo>
                        <a:pt x="104" y="78"/>
                      </a:lnTo>
                      <a:lnTo>
                        <a:pt x="97" y="70"/>
                      </a:lnTo>
                      <a:lnTo>
                        <a:pt x="93" y="66"/>
                      </a:lnTo>
                      <a:lnTo>
                        <a:pt x="93" y="62"/>
                      </a:lnTo>
                      <a:lnTo>
                        <a:pt x="93" y="59"/>
                      </a:lnTo>
                      <a:lnTo>
                        <a:pt x="93" y="55"/>
                      </a:lnTo>
                      <a:lnTo>
                        <a:pt x="89" y="46"/>
                      </a:lnTo>
                      <a:lnTo>
                        <a:pt x="93" y="55"/>
                      </a:lnTo>
                      <a:lnTo>
                        <a:pt x="97" y="50"/>
                      </a:lnTo>
                      <a:lnTo>
                        <a:pt x="93" y="39"/>
                      </a:lnTo>
                      <a:lnTo>
                        <a:pt x="93" y="35"/>
                      </a:lnTo>
                      <a:lnTo>
                        <a:pt x="93" y="31"/>
                      </a:lnTo>
                      <a:lnTo>
                        <a:pt x="93" y="27"/>
                      </a:lnTo>
                      <a:lnTo>
                        <a:pt x="97" y="20"/>
                      </a:lnTo>
                      <a:lnTo>
                        <a:pt x="101" y="12"/>
                      </a:lnTo>
                      <a:lnTo>
                        <a:pt x="93" y="27"/>
                      </a:lnTo>
                      <a:lnTo>
                        <a:pt x="108" y="12"/>
                      </a:lnTo>
                      <a:lnTo>
                        <a:pt x="97" y="27"/>
                      </a:lnTo>
                      <a:lnTo>
                        <a:pt x="97" y="31"/>
                      </a:lnTo>
                      <a:lnTo>
                        <a:pt x="93" y="35"/>
                      </a:lnTo>
                      <a:lnTo>
                        <a:pt x="97" y="46"/>
                      </a:lnTo>
                      <a:lnTo>
                        <a:pt x="97" y="55"/>
                      </a:lnTo>
                      <a:lnTo>
                        <a:pt x="97" y="59"/>
                      </a:lnTo>
                      <a:lnTo>
                        <a:pt x="101" y="62"/>
                      </a:lnTo>
                      <a:lnTo>
                        <a:pt x="104" y="66"/>
                      </a:lnTo>
                      <a:lnTo>
                        <a:pt x="108" y="74"/>
                      </a:lnTo>
                      <a:lnTo>
                        <a:pt x="112" y="82"/>
                      </a:lnTo>
                      <a:lnTo>
                        <a:pt x="112" y="78"/>
                      </a:lnTo>
                      <a:lnTo>
                        <a:pt x="112" y="74"/>
                      </a:lnTo>
                      <a:lnTo>
                        <a:pt x="112" y="59"/>
                      </a:lnTo>
                      <a:lnTo>
                        <a:pt x="108" y="55"/>
                      </a:lnTo>
                      <a:lnTo>
                        <a:pt x="108" y="50"/>
                      </a:lnTo>
                      <a:lnTo>
                        <a:pt x="104" y="46"/>
                      </a:lnTo>
                      <a:lnTo>
                        <a:pt x="101" y="39"/>
                      </a:lnTo>
                      <a:lnTo>
                        <a:pt x="108" y="46"/>
                      </a:lnTo>
                      <a:lnTo>
                        <a:pt x="108" y="50"/>
                      </a:lnTo>
                      <a:lnTo>
                        <a:pt x="112" y="55"/>
                      </a:lnTo>
                      <a:lnTo>
                        <a:pt x="112" y="39"/>
                      </a:lnTo>
                      <a:lnTo>
                        <a:pt x="112" y="27"/>
                      </a:lnTo>
                      <a:lnTo>
                        <a:pt x="108" y="20"/>
                      </a:lnTo>
                      <a:lnTo>
                        <a:pt x="112" y="23"/>
                      </a:lnTo>
                      <a:lnTo>
                        <a:pt x="116" y="16"/>
                      </a:lnTo>
                      <a:lnTo>
                        <a:pt x="120" y="12"/>
                      </a:lnTo>
                      <a:lnTo>
                        <a:pt x="127" y="0"/>
                      </a:lnTo>
                      <a:lnTo>
                        <a:pt x="120" y="12"/>
                      </a:lnTo>
                      <a:lnTo>
                        <a:pt x="120" y="16"/>
                      </a:lnTo>
                      <a:lnTo>
                        <a:pt x="116" y="20"/>
                      </a:lnTo>
                      <a:lnTo>
                        <a:pt x="116" y="23"/>
                      </a:lnTo>
                      <a:lnTo>
                        <a:pt x="116" y="35"/>
                      </a:lnTo>
                      <a:lnTo>
                        <a:pt x="120" y="27"/>
                      </a:lnTo>
                      <a:lnTo>
                        <a:pt x="124" y="23"/>
                      </a:lnTo>
                      <a:lnTo>
                        <a:pt x="124" y="20"/>
                      </a:lnTo>
                      <a:lnTo>
                        <a:pt x="127" y="12"/>
                      </a:lnTo>
                      <a:lnTo>
                        <a:pt x="127" y="8"/>
                      </a:lnTo>
                      <a:lnTo>
                        <a:pt x="132" y="0"/>
                      </a:lnTo>
                      <a:lnTo>
                        <a:pt x="127" y="12"/>
                      </a:lnTo>
                      <a:lnTo>
                        <a:pt x="127" y="20"/>
                      </a:lnTo>
                      <a:lnTo>
                        <a:pt x="124" y="23"/>
                      </a:lnTo>
                      <a:lnTo>
                        <a:pt x="120" y="31"/>
                      </a:lnTo>
                      <a:lnTo>
                        <a:pt x="120" y="35"/>
                      </a:lnTo>
                      <a:lnTo>
                        <a:pt x="116" y="46"/>
                      </a:lnTo>
                      <a:lnTo>
                        <a:pt x="120" y="59"/>
                      </a:lnTo>
                      <a:lnTo>
                        <a:pt x="120" y="74"/>
                      </a:lnTo>
                      <a:lnTo>
                        <a:pt x="120" y="85"/>
                      </a:lnTo>
                      <a:lnTo>
                        <a:pt x="124" y="74"/>
                      </a:lnTo>
                      <a:lnTo>
                        <a:pt x="124" y="70"/>
                      </a:lnTo>
                      <a:lnTo>
                        <a:pt x="124" y="66"/>
                      </a:lnTo>
                      <a:lnTo>
                        <a:pt x="127" y="59"/>
                      </a:lnTo>
                      <a:lnTo>
                        <a:pt x="127" y="55"/>
                      </a:lnTo>
                      <a:lnTo>
                        <a:pt x="132" y="46"/>
                      </a:lnTo>
                      <a:lnTo>
                        <a:pt x="127" y="35"/>
                      </a:lnTo>
                      <a:lnTo>
                        <a:pt x="132" y="39"/>
                      </a:lnTo>
                      <a:lnTo>
                        <a:pt x="132" y="43"/>
                      </a:lnTo>
                      <a:lnTo>
                        <a:pt x="139" y="35"/>
                      </a:lnTo>
                      <a:lnTo>
                        <a:pt x="143" y="31"/>
                      </a:lnTo>
                      <a:lnTo>
                        <a:pt x="143" y="23"/>
                      </a:lnTo>
                      <a:lnTo>
                        <a:pt x="147" y="31"/>
                      </a:lnTo>
                      <a:lnTo>
                        <a:pt x="163" y="12"/>
                      </a:lnTo>
                      <a:lnTo>
                        <a:pt x="170" y="4"/>
                      </a:lnTo>
                      <a:lnTo>
                        <a:pt x="163" y="16"/>
                      </a:lnTo>
                      <a:lnTo>
                        <a:pt x="147" y="35"/>
                      </a:lnTo>
                      <a:lnTo>
                        <a:pt x="186" y="20"/>
                      </a:lnTo>
                      <a:lnTo>
                        <a:pt x="147" y="39"/>
                      </a:lnTo>
                      <a:lnTo>
                        <a:pt x="143" y="46"/>
                      </a:lnTo>
                      <a:lnTo>
                        <a:pt x="136" y="50"/>
                      </a:lnTo>
                      <a:lnTo>
                        <a:pt x="136" y="59"/>
                      </a:lnTo>
                      <a:lnTo>
                        <a:pt x="132" y="70"/>
                      </a:lnTo>
                      <a:lnTo>
                        <a:pt x="132" y="82"/>
                      </a:lnTo>
                      <a:lnTo>
                        <a:pt x="132" y="74"/>
                      </a:lnTo>
                      <a:lnTo>
                        <a:pt x="136" y="70"/>
                      </a:lnTo>
                      <a:lnTo>
                        <a:pt x="139" y="66"/>
                      </a:lnTo>
                      <a:lnTo>
                        <a:pt x="147" y="62"/>
                      </a:lnTo>
                      <a:lnTo>
                        <a:pt x="147" y="59"/>
                      </a:lnTo>
                      <a:lnTo>
                        <a:pt x="151" y="59"/>
                      </a:lnTo>
                      <a:lnTo>
                        <a:pt x="151" y="55"/>
                      </a:lnTo>
                      <a:lnTo>
                        <a:pt x="151" y="43"/>
                      </a:lnTo>
                      <a:lnTo>
                        <a:pt x="155" y="50"/>
                      </a:lnTo>
                      <a:lnTo>
                        <a:pt x="155" y="55"/>
                      </a:lnTo>
                      <a:lnTo>
                        <a:pt x="163" y="50"/>
                      </a:lnTo>
                      <a:lnTo>
                        <a:pt x="166" y="43"/>
                      </a:lnTo>
                      <a:lnTo>
                        <a:pt x="170" y="39"/>
                      </a:lnTo>
                      <a:lnTo>
                        <a:pt x="175" y="35"/>
                      </a:lnTo>
                      <a:lnTo>
                        <a:pt x="182" y="31"/>
                      </a:lnTo>
                      <a:lnTo>
                        <a:pt x="189" y="27"/>
                      </a:lnTo>
                      <a:lnTo>
                        <a:pt x="186" y="12"/>
                      </a:lnTo>
                      <a:lnTo>
                        <a:pt x="189" y="27"/>
                      </a:lnTo>
                      <a:lnTo>
                        <a:pt x="205" y="23"/>
                      </a:lnTo>
                      <a:lnTo>
                        <a:pt x="217" y="16"/>
                      </a:lnTo>
                      <a:lnTo>
                        <a:pt x="198" y="23"/>
                      </a:lnTo>
                      <a:lnTo>
                        <a:pt x="209" y="31"/>
                      </a:lnTo>
                      <a:lnTo>
                        <a:pt x="198" y="27"/>
                      </a:lnTo>
                      <a:lnTo>
                        <a:pt x="189" y="27"/>
                      </a:lnTo>
                      <a:lnTo>
                        <a:pt x="186" y="31"/>
                      </a:lnTo>
                      <a:lnTo>
                        <a:pt x="182" y="35"/>
                      </a:lnTo>
                      <a:lnTo>
                        <a:pt x="175" y="39"/>
                      </a:lnTo>
                      <a:lnTo>
                        <a:pt x="175" y="43"/>
                      </a:lnTo>
                      <a:lnTo>
                        <a:pt x="170" y="46"/>
                      </a:lnTo>
                      <a:lnTo>
                        <a:pt x="170" y="50"/>
                      </a:lnTo>
                      <a:lnTo>
                        <a:pt x="175" y="50"/>
                      </a:lnTo>
                      <a:lnTo>
                        <a:pt x="178" y="50"/>
                      </a:lnTo>
                      <a:lnTo>
                        <a:pt x="186" y="46"/>
                      </a:lnTo>
                      <a:lnTo>
                        <a:pt x="194" y="46"/>
                      </a:lnTo>
                      <a:lnTo>
                        <a:pt x="201" y="43"/>
                      </a:lnTo>
                      <a:lnTo>
                        <a:pt x="205" y="43"/>
                      </a:lnTo>
                      <a:lnTo>
                        <a:pt x="209" y="39"/>
                      </a:lnTo>
                      <a:lnTo>
                        <a:pt x="213" y="39"/>
                      </a:lnTo>
                      <a:lnTo>
                        <a:pt x="217" y="35"/>
                      </a:lnTo>
                      <a:lnTo>
                        <a:pt x="213" y="39"/>
                      </a:lnTo>
                      <a:lnTo>
                        <a:pt x="209" y="43"/>
                      </a:lnTo>
                      <a:lnTo>
                        <a:pt x="201" y="46"/>
                      </a:lnTo>
                      <a:lnTo>
                        <a:pt x="194" y="46"/>
                      </a:lnTo>
                      <a:lnTo>
                        <a:pt x="186" y="50"/>
                      </a:lnTo>
                      <a:lnTo>
                        <a:pt x="182" y="50"/>
                      </a:lnTo>
                      <a:lnTo>
                        <a:pt x="178" y="55"/>
                      </a:lnTo>
                      <a:lnTo>
                        <a:pt x="170" y="55"/>
                      </a:lnTo>
                      <a:lnTo>
                        <a:pt x="163" y="59"/>
                      </a:lnTo>
                      <a:lnTo>
                        <a:pt x="159" y="59"/>
                      </a:lnTo>
                      <a:lnTo>
                        <a:pt x="151" y="66"/>
                      </a:lnTo>
                      <a:lnTo>
                        <a:pt x="147" y="70"/>
                      </a:lnTo>
                      <a:lnTo>
                        <a:pt x="143" y="74"/>
                      </a:lnTo>
                      <a:lnTo>
                        <a:pt x="139" y="78"/>
                      </a:lnTo>
                      <a:lnTo>
                        <a:pt x="139" y="82"/>
                      </a:lnTo>
                      <a:lnTo>
                        <a:pt x="139" y="85"/>
                      </a:lnTo>
                      <a:lnTo>
                        <a:pt x="147" y="82"/>
                      </a:lnTo>
                      <a:lnTo>
                        <a:pt x="151" y="78"/>
                      </a:lnTo>
                      <a:lnTo>
                        <a:pt x="155" y="74"/>
                      </a:lnTo>
                      <a:lnTo>
                        <a:pt x="155" y="70"/>
                      </a:lnTo>
                      <a:lnTo>
                        <a:pt x="159" y="66"/>
                      </a:lnTo>
                      <a:lnTo>
                        <a:pt x="163" y="62"/>
                      </a:lnTo>
                      <a:lnTo>
                        <a:pt x="159" y="62"/>
                      </a:lnTo>
                      <a:lnTo>
                        <a:pt x="159" y="66"/>
                      </a:lnTo>
                      <a:lnTo>
                        <a:pt x="159" y="70"/>
                      </a:lnTo>
                      <a:lnTo>
                        <a:pt x="155" y="74"/>
                      </a:lnTo>
                      <a:lnTo>
                        <a:pt x="155" y="78"/>
                      </a:lnTo>
                      <a:lnTo>
                        <a:pt x="159" y="78"/>
                      </a:lnTo>
                      <a:lnTo>
                        <a:pt x="163" y="78"/>
                      </a:lnTo>
                      <a:lnTo>
                        <a:pt x="170" y="74"/>
                      </a:lnTo>
                      <a:lnTo>
                        <a:pt x="182" y="74"/>
                      </a:lnTo>
                      <a:lnTo>
                        <a:pt x="198" y="70"/>
                      </a:lnTo>
                      <a:lnTo>
                        <a:pt x="201" y="66"/>
                      </a:lnTo>
                      <a:lnTo>
                        <a:pt x="205" y="66"/>
                      </a:lnTo>
                      <a:lnTo>
                        <a:pt x="209" y="62"/>
                      </a:lnTo>
                      <a:lnTo>
                        <a:pt x="213" y="50"/>
                      </a:lnTo>
                      <a:lnTo>
                        <a:pt x="209" y="66"/>
                      </a:lnTo>
                      <a:lnTo>
                        <a:pt x="213" y="66"/>
                      </a:lnTo>
                      <a:lnTo>
                        <a:pt x="221" y="59"/>
                      </a:lnTo>
                      <a:lnTo>
                        <a:pt x="217" y="62"/>
                      </a:lnTo>
                      <a:lnTo>
                        <a:pt x="221" y="66"/>
                      </a:lnTo>
                      <a:lnTo>
                        <a:pt x="221" y="62"/>
                      </a:lnTo>
                      <a:lnTo>
                        <a:pt x="224" y="62"/>
                      </a:lnTo>
                      <a:lnTo>
                        <a:pt x="232" y="55"/>
                      </a:lnTo>
                      <a:lnTo>
                        <a:pt x="228" y="59"/>
                      </a:lnTo>
                      <a:lnTo>
                        <a:pt x="224" y="62"/>
                      </a:lnTo>
                      <a:lnTo>
                        <a:pt x="224" y="66"/>
                      </a:lnTo>
                      <a:lnTo>
                        <a:pt x="228" y="66"/>
                      </a:lnTo>
                      <a:lnTo>
                        <a:pt x="224" y="66"/>
                      </a:lnTo>
                      <a:lnTo>
                        <a:pt x="221" y="66"/>
                      </a:lnTo>
                      <a:lnTo>
                        <a:pt x="213" y="66"/>
                      </a:lnTo>
                      <a:lnTo>
                        <a:pt x="217" y="70"/>
                      </a:lnTo>
                      <a:lnTo>
                        <a:pt x="221" y="78"/>
                      </a:lnTo>
                      <a:lnTo>
                        <a:pt x="217" y="74"/>
                      </a:lnTo>
                      <a:lnTo>
                        <a:pt x="213" y="70"/>
                      </a:lnTo>
                      <a:lnTo>
                        <a:pt x="209" y="70"/>
                      </a:lnTo>
                      <a:lnTo>
                        <a:pt x="198" y="70"/>
                      </a:lnTo>
                      <a:lnTo>
                        <a:pt x="186" y="74"/>
                      </a:lnTo>
                      <a:lnTo>
                        <a:pt x="178" y="78"/>
                      </a:lnTo>
                      <a:lnTo>
                        <a:pt x="170" y="78"/>
                      </a:lnTo>
                      <a:lnTo>
                        <a:pt x="166" y="82"/>
                      </a:lnTo>
                      <a:lnTo>
                        <a:pt x="159" y="82"/>
                      </a:lnTo>
                      <a:lnTo>
                        <a:pt x="151" y="85"/>
                      </a:lnTo>
                      <a:lnTo>
                        <a:pt x="147" y="89"/>
                      </a:lnTo>
                      <a:lnTo>
                        <a:pt x="143" y="89"/>
                      </a:lnTo>
                      <a:lnTo>
                        <a:pt x="159" y="89"/>
                      </a:lnTo>
                      <a:lnTo>
                        <a:pt x="175" y="89"/>
                      </a:lnTo>
                      <a:lnTo>
                        <a:pt x="194" y="89"/>
                      </a:lnTo>
                      <a:lnTo>
                        <a:pt x="205" y="85"/>
                      </a:lnTo>
                      <a:lnTo>
                        <a:pt x="213" y="85"/>
                      </a:lnTo>
                      <a:lnTo>
                        <a:pt x="217" y="85"/>
                      </a:lnTo>
                      <a:lnTo>
                        <a:pt x="224" y="85"/>
                      </a:lnTo>
                      <a:lnTo>
                        <a:pt x="228" y="82"/>
                      </a:lnTo>
                      <a:lnTo>
                        <a:pt x="237" y="78"/>
                      </a:lnTo>
                      <a:lnTo>
                        <a:pt x="244" y="74"/>
                      </a:lnTo>
                      <a:lnTo>
                        <a:pt x="237" y="78"/>
                      </a:lnTo>
                      <a:lnTo>
                        <a:pt x="228" y="82"/>
                      </a:lnTo>
                      <a:lnTo>
                        <a:pt x="224" y="85"/>
                      </a:lnTo>
                      <a:lnTo>
                        <a:pt x="237" y="85"/>
                      </a:lnTo>
                      <a:lnTo>
                        <a:pt x="240" y="82"/>
                      </a:lnTo>
                      <a:lnTo>
                        <a:pt x="248" y="82"/>
                      </a:lnTo>
                      <a:lnTo>
                        <a:pt x="251" y="82"/>
                      </a:lnTo>
                      <a:lnTo>
                        <a:pt x="260" y="78"/>
                      </a:lnTo>
                      <a:lnTo>
                        <a:pt x="263" y="78"/>
                      </a:lnTo>
                      <a:lnTo>
                        <a:pt x="260" y="78"/>
                      </a:lnTo>
                      <a:lnTo>
                        <a:pt x="251" y="82"/>
                      </a:lnTo>
                      <a:lnTo>
                        <a:pt x="248" y="82"/>
                      </a:lnTo>
                      <a:lnTo>
                        <a:pt x="244" y="85"/>
                      </a:lnTo>
                      <a:lnTo>
                        <a:pt x="240" y="85"/>
                      </a:lnTo>
                      <a:lnTo>
                        <a:pt x="248" y="85"/>
                      </a:lnTo>
                      <a:lnTo>
                        <a:pt x="251" y="85"/>
                      </a:lnTo>
                      <a:lnTo>
                        <a:pt x="256" y="85"/>
                      </a:lnTo>
                      <a:lnTo>
                        <a:pt x="260" y="85"/>
                      </a:lnTo>
                      <a:lnTo>
                        <a:pt x="256" y="85"/>
                      </a:lnTo>
                      <a:lnTo>
                        <a:pt x="248" y="85"/>
                      </a:lnTo>
                      <a:lnTo>
                        <a:pt x="240" y="85"/>
                      </a:lnTo>
                      <a:lnTo>
                        <a:pt x="228" y="85"/>
                      </a:lnTo>
                      <a:lnTo>
                        <a:pt x="224" y="89"/>
                      </a:lnTo>
                      <a:lnTo>
                        <a:pt x="232" y="89"/>
                      </a:lnTo>
                      <a:lnTo>
                        <a:pt x="237" y="89"/>
                      </a:lnTo>
                      <a:lnTo>
                        <a:pt x="244" y="89"/>
                      </a:lnTo>
                      <a:lnTo>
                        <a:pt x="256" y="89"/>
                      </a:lnTo>
                      <a:lnTo>
                        <a:pt x="240" y="89"/>
                      </a:lnTo>
                      <a:lnTo>
                        <a:pt x="237" y="89"/>
                      </a:lnTo>
                      <a:lnTo>
                        <a:pt x="228" y="89"/>
                      </a:lnTo>
                      <a:lnTo>
                        <a:pt x="224" y="89"/>
                      </a:lnTo>
                      <a:lnTo>
                        <a:pt x="221" y="89"/>
                      </a:lnTo>
                      <a:lnTo>
                        <a:pt x="205" y="89"/>
                      </a:lnTo>
                      <a:lnTo>
                        <a:pt x="186" y="93"/>
                      </a:lnTo>
                      <a:lnTo>
                        <a:pt x="189" y="97"/>
                      </a:lnTo>
                      <a:lnTo>
                        <a:pt x="194" y="101"/>
                      </a:lnTo>
                      <a:lnTo>
                        <a:pt x="182" y="93"/>
                      </a:lnTo>
                      <a:lnTo>
                        <a:pt x="182" y="97"/>
                      </a:lnTo>
                      <a:lnTo>
                        <a:pt x="182" y="101"/>
                      </a:lnTo>
                      <a:lnTo>
                        <a:pt x="182" y="105"/>
                      </a:lnTo>
                      <a:lnTo>
                        <a:pt x="178" y="109"/>
                      </a:lnTo>
                      <a:lnTo>
                        <a:pt x="178" y="112"/>
                      </a:lnTo>
                      <a:lnTo>
                        <a:pt x="166" y="121"/>
                      </a:lnTo>
                      <a:lnTo>
                        <a:pt x="175" y="112"/>
                      </a:lnTo>
                      <a:lnTo>
                        <a:pt x="178" y="109"/>
                      </a:lnTo>
                      <a:lnTo>
                        <a:pt x="178" y="105"/>
                      </a:lnTo>
                      <a:lnTo>
                        <a:pt x="178" y="101"/>
                      </a:lnTo>
                      <a:lnTo>
                        <a:pt x="178" y="97"/>
                      </a:lnTo>
                      <a:lnTo>
                        <a:pt x="175" y="93"/>
                      </a:lnTo>
                      <a:lnTo>
                        <a:pt x="166" y="93"/>
                      </a:lnTo>
                      <a:lnTo>
                        <a:pt x="155" y="97"/>
                      </a:lnTo>
                      <a:lnTo>
                        <a:pt x="151" y="97"/>
                      </a:lnTo>
                      <a:lnTo>
                        <a:pt x="147" y="101"/>
                      </a:lnTo>
                      <a:lnTo>
                        <a:pt x="143" y="101"/>
                      </a:lnTo>
                      <a:lnTo>
                        <a:pt x="143" y="105"/>
                      </a:lnTo>
                      <a:lnTo>
                        <a:pt x="143" y="109"/>
                      </a:lnTo>
                      <a:lnTo>
                        <a:pt x="143" y="116"/>
                      </a:lnTo>
                      <a:lnTo>
                        <a:pt x="143" y="124"/>
                      </a:lnTo>
                      <a:lnTo>
                        <a:pt x="143" y="132"/>
                      </a:lnTo>
                      <a:lnTo>
                        <a:pt x="143" y="140"/>
                      </a:lnTo>
                      <a:lnTo>
                        <a:pt x="143" y="144"/>
                      </a:lnTo>
                      <a:lnTo>
                        <a:pt x="143" y="151"/>
                      </a:lnTo>
                      <a:lnTo>
                        <a:pt x="147" y="155"/>
                      </a:lnTo>
                      <a:lnTo>
                        <a:pt x="151" y="163"/>
                      </a:lnTo>
                      <a:lnTo>
                        <a:pt x="159" y="167"/>
                      </a:lnTo>
                      <a:lnTo>
                        <a:pt x="163" y="167"/>
                      </a:lnTo>
                      <a:lnTo>
                        <a:pt x="170" y="171"/>
                      </a:lnTo>
                      <a:lnTo>
                        <a:pt x="159" y="171"/>
                      </a:lnTo>
                      <a:lnTo>
                        <a:pt x="147" y="167"/>
                      </a:lnTo>
                      <a:lnTo>
                        <a:pt x="143" y="167"/>
                      </a:lnTo>
                      <a:lnTo>
                        <a:pt x="136" y="167"/>
                      </a:lnTo>
                      <a:lnTo>
                        <a:pt x="132" y="167"/>
                      </a:lnTo>
                      <a:lnTo>
                        <a:pt x="124" y="167"/>
                      </a:lnTo>
                      <a:lnTo>
                        <a:pt x="120" y="167"/>
                      </a:lnTo>
                      <a:lnTo>
                        <a:pt x="116" y="171"/>
                      </a:lnTo>
                      <a:lnTo>
                        <a:pt x="112" y="171"/>
                      </a:lnTo>
                      <a:lnTo>
                        <a:pt x="112" y="167"/>
                      </a:lnTo>
                      <a:lnTo>
                        <a:pt x="108" y="167"/>
                      </a:lnTo>
                      <a:lnTo>
                        <a:pt x="104" y="167"/>
                      </a:lnTo>
                      <a:lnTo>
                        <a:pt x="101" y="167"/>
                      </a:lnTo>
                      <a:lnTo>
                        <a:pt x="97" y="167"/>
                      </a:lnTo>
                      <a:lnTo>
                        <a:pt x="85" y="171"/>
                      </a:lnTo>
                    </a:path>
                  </a:pathLst>
                </a:custGeom>
                <a:solidFill>
                  <a:srgbClr val="7F5F3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51" name="Freeform 430"/>
                <p:cNvSpPr>
                  <a:spLocks/>
                </p:cNvSpPr>
                <p:nvPr/>
              </p:nvSpPr>
              <p:spPr bwMode="auto">
                <a:xfrm>
                  <a:off x="1166" y="2371"/>
                  <a:ext cx="45" cy="84"/>
                </a:xfrm>
                <a:custGeom>
                  <a:avLst/>
                  <a:gdLst>
                    <a:gd name="T0" fmla="*/ 4 w 45"/>
                    <a:gd name="T1" fmla="*/ 15 h 84"/>
                    <a:gd name="T2" fmla="*/ 10 w 45"/>
                    <a:gd name="T3" fmla="*/ 22 h 84"/>
                    <a:gd name="T4" fmla="*/ 10 w 45"/>
                    <a:gd name="T5" fmla="*/ 43 h 84"/>
                    <a:gd name="T6" fmla="*/ 10 w 45"/>
                    <a:gd name="T7" fmla="*/ 61 h 84"/>
                    <a:gd name="T8" fmla="*/ 7 w 45"/>
                    <a:gd name="T9" fmla="*/ 75 h 84"/>
                    <a:gd name="T10" fmla="*/ 7 w 45"/>
                    <a:gd name="T11" fmla="*/ 75 h 84"/>
                    <a:gd name="T12" fmla="*/ 14 w 45"/>
                    <a:gd name="T13" fmla="*/ 68 h 84"/>
                    <a:gd name="T14" fmla="*/ 10 w 45"/>
                    <a:gd name="T15" fmla="*/ 79 h 84"/>
                    <a:gd name="T16" fmla="*/ 14 w 45"/>
                    <a:gd name="T17" fmla="*/ 68 h 84"/>
                    <a:gd name="T18" fmla="*/ 14 w 45"/>
                    <a:gd name="T19" fmla="*/ 61 h 84"/>
                    <a:gd name="T20" fmla="*/ 17 w 45"/>
                    <a:gd name="T21" fmla="*/ 47 h 84"/>
                    <a:gd name="T22" fmla="*/ 14 w 45"/>
                    <a:gd name="T23" fmla="*/ 36 h 84"/>
                    <a:gd name="T24" fmla="*/ 14 w 45"/>
                    <a:gd name="T25" fmla="*/ 25 h 84"/>
                    <a:gd name="T26" fmla="*/ 17 w 45"/>
                    <a:gd name="T27" fmla="*/ 25 h 84"/>
                    <a:gd name="T28" fmla="*/ 17 w 45"/>
                    <a:gd name="T29" fmla="*/ 36 h 84"/>
                    <a:gd name="T30" fmla="*/ 20 w 45"/>
                    <a:gd name="T31" fmla="*/ 47 h 84"/>
                    <a:gd name="T32" fmla="*/ 20 w 45"/>
                    <a:gd name="T33" fmla="*/ 61 h 84"/>
                    <a:gd name="T34" fmla="*/ 17 w 45"/>
                    <a:gd name="T35" fmla="*/ 72 h 84"/>
                    <a:gd name="T36" fmla="*/ 17 w 45"/>
                    <a:gd name="T37" fmla="*/ 79 h 84"/>
                    <a:gd name="T38" fmla="*/ 20 w 45"/>
                    <a:gd name="T39" fmla="*/ 79 h 84"/>
                    <a:gd name="T40" fmla="*/ 24 w 45"/>
                    <a:gd name="T41" fmla="*/ 83 h 84"/>
                    <a:gd name="T42" fmla="*/ 24 w 45"/>
                    <a:gd name="T43" fmla="*/ 72 h 84"/>
                    <a:gd name="T44" fmla="*/ 20 w 45"/>
                    <a:gd name="T45" fmla="*/ 54 h 84"/>
                    <a:gd name="T46" fmla="*/ 20 w 45"/>
                    <a:gd name="T47" fmla="*/ 43 h 84"/>
                    <a:gd name="T48" fmla="*/ 20 w 45"/>
                    <a:gd name="T49" fmla="*/ 29 h 84"/>
                    <a:gd name="T50" fmla="*/ 30 w 45"/>
                    <a:gd name="T51" fmla="*/ 11 h 84"/>
                    <a:gd name="T52" fmla="*/ 24 w 45"/>
                    <a:gd name="T53" fmla="*/ 22 h 84"/>
                    <a:gd name="T54" fmla="*/ 24 w 45"/>
                    <a:gd name="T55" fmla="*/ 32 h 84"/>
                    <a:gd name="T56" fmla="*/ 24 w 45"/>
                    <a:gd name="T57" fmla="*/ 40 h 84"/>
                    <a:gd name="T58" fmla="*/ 24 w 45"/>
                    <a:gd name="T59" fmla="*/ 51 h 84"/>
                    <a:gd name="T60" fmla="*/ 27 w 45"/>
                    <a:gd name="T61" fmla="*/ 61 h 84"/>
                    <a:gd name="T62" fmla="*/ 27 w 45"/>
                    <a:gd name="T63" fmla="*/ 72 h 84"/>
                    <a:gd name="T64" fmla="*/ 34 w 45"/>
                    <a:gd name="T65" fmla="*/ 75 h 84"/>
                    <a:gd name="T66" fmla="*/ 44 w 45"/>
                    <a:gd name="T67" fmla="*/ 79 h 84"/>
                    <a:gd name="T68" fmla="*/ 34 w 45"/>
                    <a:gd name="T69" fmla="*/ 72 h 84"/>
                    <a:gd name="T70" fmla="*/ 30 w 45"/>
                    <a:gd name="T71" fmla="*/ 61 h 84"/>
                    <a:gd name="T72" fmla="*/ 27 w 45"/>
                    <a:gd name="T73" fmla="*/ 51 h 84"/>
                    <a:gd name="T74" fmla="*/ 27 w 45"/>
                    <a:gd name="T75" fmla="*/ 36 h 84"/>
                    <a:gd name="T76" fmla="*/ 30 w 45"/>
                    <a:gd name="T77" fmla="*/ 25 h 84"/>
                    <a:gd name="T78" fmla="*/ 34 w 45"/>
                    <a:gd name="T79" fmla="*/ 18 h 84"/>
                    <a:gd name="T80" fmla="*/ 30 w 45"/>
                    <a:gd name="T81" fmla="*/ 15 h 84"/>
                    <a:gd name="T82" fmla="*/ 30 w 45"/>
                    <a:gd name="T83" fmla="*/ 11 h 84"/>
                    <a:gd name="T84" fmla="*/ 24 w 45"/>
                    <a:gd name="T85" fmla="*/ 18 h 84"/>
                    <a:gd name="T86" fmla="*/ 20 w 45"/>
                    <a:gd name="T87" fmla="*/ 15 h 84"/>
                    <a:gd name="T88" fmla="*/ 20 w 45"/>
                    <a:gd name="T89" fmla="*/ 4 h 84"/>
                    <a:gd name="T90" fmla="*/ 20 w 45"/>
                    <a:gd name="T91" fmla="*/ 11 h 84"/>
                    <a:gd name="T92" fmla="*/ 14 w 45"/>
                    <a:gd name="T93" fmla="*/ 18 h 84"/>
                    <a:gd name="T94" fmla="*/ 0 w 45"/>
                    <a:gd name="T95" fmla="*/ 11 h 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
                    <a:gd name="T145" fmla="*/ 0 h 84"/>
                    <a:gd name="T146" fmla="*/ 45 w 45"/>
                    <a:gd name="T147" fmla="*/ 84 h 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 h="84">
                      <a:moveTo>
                        <a:pt x="0" y="11"/>
                      </a:moveTo>
                      <a:lnTo>
                        <a:pt x="4" y="15"/>
                      </a:lnTo>
                      <a:lnTo>
                        <a:pt x="7" y="15"/>
                      </a:lnTo>
                      <a:lnTo>
                        <a:pt x="10" y="22"/>
                      </a:lnTo>
                      <a:lnTo>
                        <a:pt x="10" y="29"/>
                      </a:lnTo>
                      <a:lnTo>
                        <a:pt x="10" y="43"/>
                      </a:lnTo>
                      <a:lnTo>
                        <a:pt x="10" y="54"/>
                      </a:lnTo>
                      <a:lnTo>
                        <a:pt x="10" y="61"/>
                      </a:lnTo>
                      <a:lnTo>
                        <a:pt x="10" y="68"/>
                      </a:lnTo>
                      <a:lnTo>
                        <a:pt x="7" y="75"/>
                      </a:lnTo>
                      <a:lnTo>
                        <a:pt x="0" y="83"/>
                      </a:lnTo>
                      <a:lnTo>
                        <a:pt x="7" y="75"/>
                      </a:lnTo>
                      <a:lnTo>
                        <a:pt x="10" y="68"/>
                      </a:lnTo>
                      <a:lnTo>
                        <a:pt x="14" y="68"/>
                      </a:lnTo>
                      <a:lnTo>
                        <a:pt x="14" y="75"/>
                      </a:lnTo>
                      <a:lnTo>
                        <a:pt x="10" y="79"/>
                      </a:lnTo>
                      <a:lnTo>
                        <a:pt x="14" y="79"/>
                      </a:lnTo>
                      <a:lnTo>
                        <a:pt x="14" y="68"/>
                      </a:lnTo>
                      <a:lnTo>
                        <a:pt x="14" y="65"/>
                      </a:lnTo>
                      <a:lnTo>
                        <a:pt x="14" y="61"/>
                      </a:lnTo>
                      <a:lnTo>
                        <a:pt x="17" y="54"/>
                      </a:lnTo>
                      <a:lnTo>
                        <a:pt x="17" y="47"/>
                      </a:lnTo>
                      <a:lnTo>
                        <a:pt x="14" y="43"/>
                      </a:lnTo>
                      <a:lnTo>
                        <a:pt x="14" y="36"/>
                      </a:lnTo>
                      <a:lnTo>
                        <a:pt x="14" y="29"/>
                      </a:lnTo>
                      <a:lnTo>
                        <a:pt x="14" y="25"/>
                      </a:lnTo>
                      <a:lnTo>
                        <a:pt x="17" y="18"/>
                      </a:lnTo>
                      <a:lnTo>
                        <a:pt x="17" y="25"/>
                      </a:lnTo>
                      <a:lnTo>
                        <a:pt x="17" y="29"/>
                      </a:lnTo>
                      <a:lnTo>
                        <a:pt x="17" y="36"/>
                      </a:lnTo>
                      <a:lnTo>
                        <a:pt x="17" y="40"/>
                      </a:lnTo>
                      <a:lnTo>
                        <a:pt x="20" y="47"/>
                      </a:lnTo>
                      <a:lnTo>
                        <a:pt x="20" y="54"/>
                      </a:lnTo>
                      <a:lnTo>
                        <a:pt x="20" y="61"/>
                      </a:lnTo>
                      <a:lnTo>
                        <a:pt x="17" y="65"/>
                      </a:lnTo>
                      <a:lnTo>
                        <a:pt x="17" y="72"/>
                      </a:lnTo>
                      <a:lnTo>
                        <a:pt x="17" y="75"/>
                      </a:lnTo>
                      <a:lnTo>
                        <a:pt x="17" y="79"/>
                      </a:lnTo>
                      <a:lnTo>
                        <a:pt x="20" y="75"/>
                      </a:lnTo>
                      <a:lnTo>
                        <a:pt x="20" y="79"/>
                      </a:lnTo>
                      <a:lnTo>
                        <a:pt x="24" y="79"/>
                      </a:lnTo>
                      <a:lnTo>
                        <a:pt x="24" y="83"/>
                      </a:lnTo>
                      <a:lnTo>
                        <a:pt x="24" y="79"/>
                      </a:lnTo>
                      <a:lnTo>
                        <a:pt x="24" y="72"/>
                      </a:lnTo>
                      <a:lnTo>
                        <a:pt x="24" y="61"/>
                      </a:lnTo>
                      <a:lnTo>
                        <a:pt x="20" y="54"/>
                      </a:lnTo>
                      <a:lnTo>
                        <a:pt x="20" y="47"/>
                      </a:lnTo>
                      <a:lnTo>
                        <a:pt x="20" y="43"/>
                      </a:lnTo>
                      <a:lnTo>
                        <a:pt x="20" y="36"/>
                      </a:lnTo>
                      <a:lnTo>
                        <a:pt x="20" y="29"/>
                      </a:lnTo>
                      <a:lnTo>
                        <a:pt x="24" y="25"/>
                      </a:lnTo>
                      <a:lnTo>
                        <a:pt x="30" y="11"/>
                      </a:lnTo>
                      <a:lnTo>
                        <a:pt x="27" y="18"/>
                      </a:lnTo>
                      <a:lnTo>
                        <a:pt x="24" y="22"/>
                      </a:lnTo>
                      <a:lnTo>
                        <a:pt x="24" y="29"/>
                      </a:lnTo>
                      <a:lnTo>
                        <a:pt x="24" y="32"/>
                      </a:lnTo>
                      <a:lnTo>
                        <a:pt x="24" y="36"/>
                      </a:lnTo>
                      <a:lnTo>
                        <a:pt x="24" y="40"/>
                      </a:lnTo>
                      <a:lnTo>
                        <a:pt x="24" y="47"/>
                      </a:lnTo>
                      <a:lnTo>
                        <a:pt x="24" y="51"/>
                      </a:lnTo>
                      <a:lnTo>
                        <a:pt x="24" y="58"/>
                      </a:lnTo>
                      <a:lnTo>
                        <a:pt x="27" y="61"/>
                      </a:lnTo>
                      <a:lnTo>
                        <a:pt x="27" y="68"/>
                      </a:lnTo>
                      <a:lnTo>
                        <a:pt x="27" y="72"/>
                      </a:lnTo>
                      <a:lnTo>
                        <a:pt x="30" y="75"/>
                      </a:lnTo>
                      <a:lnTo>
                        <a:pt x="34" y="75"/>
                      </a:lnTo>
                      <a:lnTo>
                        <a:pt x="38" y="79"/>
                      </a:lnTo>
                      <a:lnTo>
                        <a:pt x="44" y="79"/>
                      </a:lnTo>
                      <a:lnTo>
                        <a:pt x="38" y="75"/>
                      </a:lnTo>
                      <a:lnTo>
                        <a:pt x="34" y="72"/>
                      </a:lnTo>
                      <a:lnTo>
                        <a:pt x="30" y="68"/>
                      </a:lnTo>
                      <a:lnTo>
                        <a:pt x="30" y="61"/>
                      </a:lnTo>
                      <a:lnTo>
                        <a:pt x="27" y="54"/>
                      </a:lnTo>
                      <a:lnTo>
                        <a:pt x="27" y="51"/>
                      </a:lnTo>
                      <a:lnTo>
                        <a:pt x="27" y="43"/>
                      </a:lnTo>
                      <a:lnTo>
                        <a:pt x="27" y="36"/>
                      </a:lnTo>
                      <a:lnTo>
                        <a:pt x="27" y="29"/>
                      </a:lnTo>
                      <a:lnTo>
                        <a:pt x="30" y="25"/>
                      </a:lnTo>
                      <a:lnTo>
                        <a:pt x="34" y="22"/>
                      </a:lnTo>
                      <a:lnTo>
                        <a:pt x="34" y="18"/>
                      </a:lnTo>
                      <a:lnTo>
                        <a:pt x="40" y="15"/>
                      </a:lnTo>
                      <a:lnTo>
                        <a:pt x="30" y="15"/>
                      </a:lnTo>
                      <a:lnTo>
                        <a:pt x="38" y="7"/>
                      </a:lnTo>
                      <a:lnTo>
                        <a:pt x="30" y="11"/>
                      </a:lnTo>
                      <a:lnTo>
                        <a:pt x="24" y="15"/>
                      </a:lnTo>
                      <a:lnTo>
                        <a:pt x="24" y="18"/>
                      </a:lnTo>
                      <a:lnTo>
                        <a:pt x="20" y="22"/>
                      </a:lnTo>
                      <a:lnTo>
                        <a:pt x="20" y="15"/>
                      </a:lnTo>
                      <a:lnTo>
                        <a:pt x="20" y="7"/>
                      </a:lnTo>
                      <a:lnTo>
                        <a:pt x="20" y="4"/>
                      </a:lnTo>
                      <a:lnTo>
                        <a:pt x="20" y="0"/>
                      </a:lnTo>
                      <a:lnTo>
                        <a:pt x="20" y="11"/>
                      </a:lnTo>
                      <a:lnTo>
                        <a:pt x="17" y="15"/>
                      </a:lnTo>
                      <a:lnTo>
                        <a:pt x="14" y="18"/>
                      </a:lnTo>
                      <a:lnTo>
                        <a:pt x="10" y="15"/>
                      </a:lnTo>
                      <a:lnTo>
                        <a:pt x="0" y="11"/>
                      </a:lnTo>
                    </a:path>
                  </a:pathLst>
                </a:custGeom>
                <a:solidFill>
                  <a:srgbClr val="5F3F1F"/>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148" name="Freeform 431"/>
              <p:cNvSpPr>
                <a:spLocks/>
              </p:cNvSpPr>
              <p:nvPr/>
            </p:nvSpPr>
            <p:spPr bwMode="auto">
              <a:xfrm>
                <a:off x="1042" y="2290"/>
                <a:ext cx="305" cy="126"/>
              </a:xfrm>
              <a:custGeom>
                <a:avLst/>
                <a:gdLst>
                  <a:gd name="T0" fmla="*/ 122 w 305"/>
                  <a:gd name="T1" fmla="*/ 3 h 126"/>
                  <a:gd name="T2" fmla="*/ 107 w 305"/>
                  <a:gd name="T3" fmla="*/ 11 h 126"/>
                  <a:gd name="T4" fmla="*/ 83 w 305"/>
                  <a:gd name="T5" fmla="*/ 14 h 126"/>
                  <a:gd name="T6" fmla="*/ 80 w 305"/>
                  <a:gd name="T7" fmla="*/ 25 h 126"/>
                  <a:gd name="T8" fmla="*/ 80 w 305"/>
                  <a:gd name="T9" fmla="*/ 44 h 126"/>
                  <a:gd name="T10" fmla="*/ 54 w 305"/>
                  <a:gd name="T11" fmla="*/ 55 h 126"/>
                  <a:gd name="T12" fmla="*/ 38 w 305"/>
                  <a:gd name="T13" fmla="*/ 66 h 126"/>
                  <a:gd name="T14" fmla="*/ 15 w 305"/>
                  <a:gd name="T15" fmla="*/ 77 h 126"/>
                  <a:gd name="T16" fmla="*/ 4 w 305"/>
                  <a:gd name="T17" fmla="*/ 88 h 126"/>
                  <a:gd name="T18" fmla="*/ 19 w 305"/>
                  <a:gd name="T19" fmla="*/ 103 h 126"/>
                  <a:gd name="T20" fmla="*/ 38 w 305"/>
                  <a:gd name="T21" fmla="*/ 103 h 126"/>
                  <a:gd name="T22" fmla="*/ 69 w 305"/>
                  <a:gd name="T23" fmla="*/ 92 h 126"/>
                  <a:gd name="T24" fmla="*/ 65 w 305"/>
                  <a:gd name="T25" fmla="*/ 81 h 126"/>
                  <a:gd name="T26" fmla="*/ 72 w 305"/>
                  <a:gd name="T27" fmla="*/ 77 h 126"/>
                  <a:gd name="T28" fmla="*/ 83 w 305"/>
                  <a:gd name="T29" fmla="*/ 73 h 126"/>
                  <a:gd name="T30" fmla="*/ 95 w 305"/>
                  <a:gd name="T31" fmla="*/ 70 h 126"/>
                  <a:gd name="T32" fmla="*/ 107 w 305"/>
                  <a:gd name="T33" fmla="*/ 73 h 126"/>
                  <a:gd name="T34" fmla="*/ 122 w 305"/>
                  <a:gd name="T35" fmla="*/ 81 h 126"/>
                  <a:gd name="T36" fmla="*/ 92 w 305"/>
                  <a:gd name="T37" fmla="*/ 77 h 126"/>
                  <a:gd name="T38" fmla="*/ 92 w 305"/>
                  <a:gd name="T39" fmla="*/ 92 h 126"/>
                  <a:gd name="T40" fmla="*/ 65 w 305"/>
                  <a:gd name="T41" fmla="*/ 103 h 126"/>
                  <a:gd name="T42" fmla="*/ 61 w 305"/>
                  <a:gd name="T43" fmla="*/ 118 h 126"/>
                  <a:gd name="T44" fmla="*/ 92 w 305"/>
                  <a:gd name="T45" fmla="*/ 125 h 126"/>
                  <a:gd name="T46" fmla="*/ 95 w 305"/>
                  <a:gd name="T47" fmla="*/ 107 h 126"/>
                  <a:gd name="T48" fmla="*/ 118 w 305"/>
                  <a:gd name="T49" fmla="*/ 110 h 126"/>
                  <a:gd name="T50" fmla="*/ 130 w 305"/>
                  <a:gd name="T51" fmla="*/ 99 h 126"/>
                  <a:gd name="T52" fmla="*/ 141 w 305"/>
                  <a:gd name="T53" fmla="*/ 88 h 126"/>
                  <a:gd name="T54" fmla="*/ 152 w 305"/>
                  <a:gd name="T55" fmla="*/ 107 h 126"/>
                  <a:gd name="T56" fmla="*/ 175 w 305"/>
                  <a:gd name="T57" fmla="*/ 118 h 126"/>
                  <a:gd name="T58" fmla="*/ 202 w 305"/>
                  <a:gd name="T59" fmla="*/ 121 h 126"/>
                  <a:gd name="T60" fmla="*/ 225 w 305"/>
                  <a:gd name="T61" fmla="*/ 110 h 126"/>
                  <a:gd name="T62" fmla="*/ 228 w 305"/>
                  <a:gd name="T63" fmla="*/ 95 h 126"/>
                  <a:gd name="T64" fmla="*/ 247 w 305"/>
                  <a:gd name="T65" fmla="*/ 92 h 126"/>
                  <a:gd name="T66" fmla="*/ 281 w 305"/>
                  <a:gd name="T67" fmla="*/ 107 h 126"/>
                  <a:gd name="T68" fmla="*/ 293 w 305"/>
                  <a:gd name="T69" fmla="*/ 88 h 126"/>
                  <a:gd name="T70" fmla="*/ 274 w 305"/>
                  <a:gd name="T71" fmla="*/ 66 h 126"/>
                  <a:gd name="T72" fmla="*/ 266 w 305"/>
                  <a:gd name="T73" fmla="*/ 55 h 126"/>
                  <a:gd name="T74" fmla="*/ 251 w 305"/>
                  <a:gd name="T75" fmla="*/ 36 h 126"/>
                  <a:gd name="T76" fmla="*/ 236 w 305"/>
                  <a:gd name="T77" fmla="*/ 18 h 126"/>
                  <a:gd name="T78" fmla="*/ 202 w 305"/>
                  <a:gd name="T79" fmla="*/ 3 h 126"/>
                  <a:gd name="T80" fmla="*/ 171 w 305"/>
                  <a:gd name="T81" fmla="*/ 0 h 126"/>
                  <a:gd name="T82" fmla="*/ 171 w 305"/>
                  <a:gd name="T83" fmla="*/ 40 h 126"/>
                  <a:gd name="T84" fmla="*/ 164 w 305"/>
                  <a:gd name="T85" fmla="*/ 44 h 126"/>
                  <a:gd name="T86" fmla="*/ 186 w 305"/>
                  <a:gd name="T87" fmla="*/ 51 h 126"/>
                  <a:gd name="T88" fmla="*/ 179 w 305"/>
                  <a:gd name="T89" fmla="*/ 36 h 126"/>
                  <a:gd name="T90" fmla="*/ 202 w 305"/>
                  <a:gd name="T91" fmla="*/ 33 h 126"/>
                  <a:gd name="T92" fmla="*/ 213 w 305"/>
                  <a:gd name="T93" fmla="*/ 47 h 126"/>
                  <a:gd name="T94" fmla="*/ 186 w 305"/>
                  <a:gd name="T95" fmla="*/ 55 h 126"/>
                  <a:gd name="T96" fmla="*/ 186 w 305"/>
                  <a:gd name="T97" fmla="*/ 59 h 126"/>
                  <a:gd name="T98" fmla="*/ 186 w 305"/>
                  <a:gd name="T99" fmla="*/ 70 h 126"/>
                  <a:gd name="T100" fmla="*/ 186 w 305"/>
                  <a:gd name="T101" fmla="*/ 81 h 126"/>
                  <a:gd name="T102" fmla="*/ 213 w 305"/>
                  <a:gd name="T103" fmla="*/ 81 h 126"/>
                  <a:gd name="T104" fmla="*/ 213 w 305"/>
                  <a:gd name="T105" fmla="*/ 88 h 126"/>
                  <a:gd name="T106" fmla="*/ 191 w 305"/>
                  <a:gd name="T107" fmla="*/ 92 h 126"/>
                  <a:gd name="T108" fmla="*/ 179 w 305"/>
                  <a:gd name="T109" fmla="*/ 84 h 126"/>
                  <a:gd name="T110" fmla="*/ 179 w 305"/>
                  <a:gd name="T111" fmla="*/ 70 h 126"/>
                  <a:gd name="T112" fmla="*/ 171 w 305"/>
                  <a:gd name="T113" fmla="*/ 55 h 126"/>
                  <a:gd name="T114" fmla="*/ 152 w 305"/>
                  <a:gd name="T115" fmla="*/ 47 h 126"/>
                  <a:gd name="T116" fmla="*/ 141 w 305"/>
                  <a:gd name="T117" fmla="*/ 36 h 126"/>
                  <a:gd name="T118" fmla="*/ 137 w 305"/>
                  <a:gd name="T119" fmla="*/ 29 h 126"/>
                  <a:gd name="T120" fmla="*/ 133 w 305"/>
                  <a:gd name="T121" fmla="*/ 22 h 126"/>
                  <a:gd name="T122" fmla="*/ 164 w 305"/>
                  <a:gd name="T123" fmla="*/ 7 h 1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5"/>
                  <a:gd name="T187" fmla="*/ 0 h 126"/>
                  <a:gd name="T188" fmla="*/ 305 w 305"/>
                  <a:gd name="T189" fmla="*/ 126 h 1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5" h="126">
                    <a:moveTo>
                      <a:pt x="133" y="3"/>
                    </a:moveTo>
                    <a:lnTo>
                      <a:pt x="130" y="3"/>
                    </a:lnTo>
                    <a:lnTo>
                      <a:pt x="126" y="0"/>
                    </a:lnTo>
                    <a:lnTo>
                      <a:pt x="118" y="0"/>
                    </a:lnTo>
                    <a:lnTo>
                      <a:pt x="122" y="3"/>
                    </a:lnTo>
                    <a:lnTo>
                      <a:pt x="118" y="3"/>
                    </a:lnTo>
                    <a:lnTo>
                      <a:pt x="114" y="3"/>
                    </a:lnTo>
                    <a:lnTo>
                      <a:pt x="114" y="7"/>
                    </a:lnTo>
                    <a:lnTo>
                      <a:pt x="110" y="11"/>
                    </a:lnTo>
                    <a:lnTo>
                      <a:pt x="107" y="11"/>
                    </a:lnTo>
                    <a:lnTo>
                      <a:pt x="103" y="11"/>
                    </a:lnTo>
                    <a:lnTo>
                      <a:pt x="95" y="11"/>
                    </a:lnTo>
                    <a:lnTo>
                      <a:pt x="95" y="14"/>
                    </a:lnTo>
                    <a:lnTo>
                      <a:pt x="88" y="14"/>
                    </a:lnTo>
                    <a:lnTo>
                      <a:pt x="83" y="14"/>
                    </a:lnTo>
                    <a:lnTo>
                      <a:pt x="80" y="18"/>
                    </a:lnTo>
                    <a:lnTo>
                      <a:pt x="76" y="18"/>
                    </a:lnTo>
                    <a:lnTo>
                      <a:pt x="76" y="22"/>
                    </a:lnTo>
                    <a:lnTo>
                      <a:pt x="76" y="25"/>
                    </a:lnTo>
                    <a:lnTo>
                      <a:pt x="80" y="25"/>
                    </a:lnTo>
                    <a:lnTo>
                      <a:pt x="88" y="33"/>
                    </a:lnTo>
                    <a:lnTo>
                      <a:pt x="88" y="36"/>
                    </a:lnTo>
                    <a:lnTo>
                      <a:pt x="83" y="40"/>
                    </a:lnTo>
                    <a:lnTo>
                      <a:pt x="88" y="44"/>
                    </a:lnTo>
                    <a:lnTo>
                      <a:pt x="80" y="44"/>
                    </a:lnTo>
                    <a:lnTo>
                      <a:pt x="69" y="40"/>
                    </a:lnTo>
                    <a:lnTo>
                      <a:pt x="65" y="44"/>
                    </a:lnTo>
                    <a:lnTo>
                      <a:pt x="58" y="47"/>
                    </a:lnTo>
                    <a:lnTo>
                      <a:pt x="61" y="55"/>
                    </a:lnTo>
                    <a:lnTo>
                      <a:pt x="54" y="55"/>
                    </a:lnTo>
                    <a:lnTo>
                      <a:pt x="49" y="55"/>
                    </a:lnTo>
                    <a:lnTo>
                      <a:pt x="42" y="59"/>
                    </a:lnTo>
                    <a:lnTo>
                      <a:pt x="42" y="62"/>
                    </a:lnTo>
                    <a:lnTo>
                      <a:pt x="38" y="62"/>
                    </a:lnTo>
                    <a:lnTo>
                      <a:pt x="38" y="66"/>
                    </a:lnTo>
                    <a:lnTo>
                      <a:pt x="38" y="70"/>
                    </a:lnTo>
                    <a:lnTo>
                      <a:pt x="35" y="73"/>
                    </a:lnTo>
                    <a:lnTo>
                      <a:pt x="31" y="73"/>
                    </a:lnTo>
                    <a:lnTo>
                      <a:pt x="23" y="73"/>
                    </a:lnTo>
                    <a:lnTo>
                      <a:pt x="15" y="77"/>
                    </a:lnTo>
                    <a:lnTo>
                      <a:pt x="8" y="77"/>
                    </a:lnTo>
                    <a:lnTo>
                      <a:pt x="8" y="81"/>
                    </a:lnTo>
                    <a:lnTo>
                      <a:pt x="4" y="81"/>
                    </a:lnTo>
                    <a:lnTo>
                      <a:pt x="0" y="84"/>
                    </a:lnTo>
                    <a:lnTo>
                      <a:pt x="4" y="88"/>
                    </a:lnTo>
                    <a:lnTo>
                      <a:pt x="8" y="88"/>
                    </a:lnTo>
                    <a:lnTo>
                      <a:pt x="8" y="92"/>
                    </a:lnTo>
                    <a:lnTo>
                      <a:pt x="11" y="92"/>
                    </a:lnTo>
                    <a:lnTo>
                      <a:pt x="15" y="99"/>
                    </a:lnTo>
                    <a:lnTo>
                      <a:pt x="19" y="103"/>
                    </a:lnTo>
                    <a:lnTo>
                      <a:pt x="23" y="99"/>
                    </a:lnTo>
                    <a:lnTo>
                      <a:pt x="27" y="95"/>
                    </a:lnTo>
                    <a:lnTo>
                      <a:pt x="31" y="95"/>
                    </a:lnTo>
                    <a:lnTo>
                      <a:pt x="35" y="99"/>
                    </a:lnTo>
                    <a:lnTo>
                      <a:pt x="38" y="103"/>
                    </a:lnTo>
                    <a:lnTo>
                      <a:pt x="46" y="99"/>
                    </a:lnTo>
                    <a:lnTo>
                      <a:pt x="49" y="95"/>
                    </a:lnTo>
                    <a:lnTo>
                      <a:pt x="54" y="95"/>
                    </a:lnTo>
                    <a:lnTo>
                      <a:pt x="61" y="95"/>
                    </a:lnTo>
                    <a:lnTo>
                      <a:pt x="69" y="92"/>
                    </a:lnTo>
                    <a:lnTo>
                      <a:pt x="72" y="88"/>
                    </a:lnTo>
                    <a:lnTo>
                      <a:pt x="80" y="84"/>
                    </a:lnTo>
                    <a:lnTo>
                      <a:pt x="76" y="81"/>
                    </a:lnTo>
                    <a:lnTo>
                      <a:pt x="69" y="81"/>
                    </a:lnTo>
                    <a:lnTo>
                      <a:pt x="65" y="81"/>
                    </a:lnTo>
                    <a:lnTo>
                      <a:pt x="65" y="77"/>
                    </a:lnTo>
                    <a:lnTo>
                      <a:pt x="61" y="77"/>
                    </a:lnTo>
                    <a:lnTo>
                      <a:pt x="61" y="73"/>
                    </a:lnTo>
                    <a:lnTo>
                      <a:pt x="69" y="73"/>
                    </a:lnTo>
                    <a:lnTo>
                      <a:pt x="72" y="77"/>
                    </a:lnTo>
                    <a:lnTo>
                      <a:pt x="76" y="77"/>
                    </a:lnTo>
                    <a:lnTo>
                      <a:pt x="80" y="73"/>
                    </a:lnTo>
                    <a:lnTo>
                      <a:pt x="83" y="73"/>
                    </a:lnTo>
                    <a:lnTo>
                      <a:pt x="80" y="70"/>
                    </a:lnTo>
                    <a:lnTo>
                      <a:pt x="83" y="73"/>
                    </a:lnTo>
                    <a:lnTo>
                      <a:pt x="88" y="73"/>
                    </a:lnTo>
                    <a:lnTo>
                      <a:pt x="92" y="70"/>
                    </a:lnTo>
                    <a:lnTo>
                      <a:pt x="95" y="70"/>
                    </a:lnTo>
                    <a:lnTo>
                      <a:pt x="99" y="70"/>
                    </a:lnTo>
                    <a:lnTo>
                      <a:pt x="95" y="70"/>
                    </a:lnTo>
                    <a:lnTo>
                      <a:pt x="103" y="70"/>
                    </a:lnTo>
                    <a:lnTo>
                      <a:pt x="107" y="70"/>
                    </a:lnTo>
                    <a:lnTo>
                      <a:pt x="107" y="73"/>
                    </a:lnTo>
                    <a:lnTo>
                      <a:pt x="103" y="73"/>
                    </a:lnTo>
                    <a:lnTo>
                      <a:pt x="107" y="73"/>
                    </a:lnTo>
                    <a:lnTo>
                      <a:pt x="110" y="73"/>
                    </a:lnTo>
                    <a:lnTo>
                      <a:pt x="114" y="73"/>
                    </a:lnTo>
                    <a:lnTo>
                      <a:pt x="118" y="77"/>
                    </a:lnTo>
                    <a:lnTo>
                      <a:pt x="126" y="81"/>
                    </a:lnTo>
                    <a:lnTo>
                      <a:pt x="122" y="81"/>
                    </a:lnTo>
                    <a:lnTo>
                      <a:pt x="110" y="81"/>
                    </a:lnTo>
                    <a:lnTo>
                      <a:pt x="107" y="77"/>
                    </a:lnTo>
                    <a:lnTo>
                      <a:pt x="103" y="77"/>
                    </a:lnTo>
                    <a:lnTo>
                      <a:pt x="95" y="77"/>
                    </a:lnTo>
                    <a:lnTo>
                      <a:pt x="92" y="77"/>
                    </a:lnTo>
                    <a:lnTo>
                      <a:pt x="92" y="81"/>
                    </a:lnTo>
                    <a:lnTo>
                      <a:pt x="88" y="81"/>
                    </a:lnTo>
                    <a:lnTo>
                      <a:pt x="88" y="88"/>
                    </a:lnTo>
                    <a:lnTo>
                      <a:pt x="92" y="88"/>
                    </a:lnTo>
                    <a:lnTo>
                      <a:pt x="92" y="92"/>
                    </a:lnTo>
                    <a:lnTo>
                      <a:pt x="83" y="95"/>
                    </a:lnTo>
                    <a:lnTo>
                      <a:pt x="76" y="95"/>
                    </a:lnTo>
                    <a:lnTo>
                      <a:pt x="72" y="95"/>
                    </a:lnTo>
                    <a:lnTo>
                      <a:pt x="72" y="99"/>
                    </a:lnTo>
                    <a:lnTo>
                      <a:pt x="65" y="103"/>
                    </a:lnTo>
                    <a:lnTo>
                      <a:pt x="61" y="103"/>
                    </a:lnTo>
                    <a:lnTo>
                      <a:pt x="58" y="107"/>
                    </a:lnTo>
                    <a:lnTo>
                      <a:pt x="58" y="110"/>
                    </a:lnTo>
                    <a:lnTo>
                      <a:pt x="61" y="114"/>
                    </a:lnTo>
                    <a:lnTo>
                      <a:pt x="61" y="118"/>
                    </a:lnTo>
                    <a:lnTo>
                      <a:pt x="69" y="121"/>
                    </a:lnTo>
                    <a:lnTo>
                      <a:pt x="76" y="125"/>
                    </a:lnTo>
                    <a:lnTo>
                      <a:pt x="83" y="121"/>
                    </a:lnTo>
                    <a:lnTo>
                      <a:pt x="88" y="121"/>
                    </a:lnTo>
                    <a:lnTo>
                      <a:pt x="92" y="125"/>
                    </a:lnTo>
                    <a:lnTo>
                      <a:pt x="103" y="121"/>
                    </a:lnTo>
                    <a:lnTo>
                      <a:pt x="103" y="118"/>
                    </a:lnTo>
                    <a:lnTo>
                      <a:pt x="99" y="114"/>
                    </a:lnTo>
                    <a:lnTo>
                      <a:pt x="95" y="110"/>
                    </a:lnTo>
                    <a:lnTo>
                      <a:pt x="95" y="107"/>
                    </a:lnTo>
                    <a:lnTo>
                      <a:pt x="99" y="103"/>
                    </a:lnTo>
                    <a:lnTo>
                      <a:pt x="103" y="103"/>
                    </a:lnTo>
                    <a:lnTo>
                      <a:pt x="107" y="107"/>
                    </a:lnTo>
                    <a:lnTo>
                      <a:pt x="110" y="110"/>
                    </a:lnTo>
                    <a:lnTo>
                      <a:pt x="118" y="110"/>
                    </a:lnTo>
                    <a:lnTo>
                      <a:pt x="122" y="110"/>
                    </a:lnTo>
                    <a:lnTo>
                      <a:pt x="126" y="107"/>
                    </a:lnTo>
                    <a:lnTo>
                      <a:pt x="126" y="103"/>
                    </a:lnTo>
                    <a:lnTo>
                      <a:pt x="126" y="99"/>
                    </a:lnTo>
                    <a:lnTo>
                      <a:pt x="130" y="99"/>
                    </a:lnTo>
                    <a:lnTo>
                      <a:pt x="133" y="95"/>
                    </a:lnTo>
                    <a:lnTo>
                      <a:pt x="137" y="92"/>
                    </a:lnTo>
                    <a:lnTo>
                      <a:pt x="133" y="88"/>
                    </a:lnTo>
                    <a:lnTo>
                      <a:pt x="141" y="84"/>
                    </a:lnTo>
                    <a:lnTo>
                      <a:pt x="141" y="88"/>
                    </a:lnTo>
                    <a:lnTo>
                      <a:pt x="141" y="95"/>
                    </a:lnTo>
                    <a:lnTo>
                      <a:pt x="141" y="99"/>
                    </a:lnTo>
                    <a:lnTo>
                      <a:pt x="141" y="103"/>
                    </a:lnTo>
                    <a:lnTo>
                      <a:pt x="148" y="103"/>
                    </a:lnTo>
                    <a:lnTo>
                      <a:pt x="152" y="107"/>
                    </a:lnTo>
                    <a:lnTo>
                      <a:pt x="156" y="107"/>
                    </a:lnTo>
                    <a:lnTo>
                      <a:pt x="160" y="110"/>
                    </a:lnTo>
                    <a:lnTo>
                      <a:pt x="160" y="118"/>
                    </a:lnTo>
                    <a:lnTo>
                      <a:pt x="171" y="114"/>
                    </a:lnTo>
                    <a:lnTo>
                      <a:pt x="175" y="118"/>
                    </a:lnTo>
                    <a:lnTo>
                      <a:pt x="179" y="125"/>
                    </a:lnTo>
                    <a:lnTo>
                      <a:pt x="186" y="121"/>
                    </a:lnTo>
                    <a:lnTo>
                      <a:pt x="191" y="121"/>
                    </a:lnTo>
                    <a:lnTo>
                      <a:pt x="194" y="125"/>
                    </a:lnTo>
                    <a:lnTo>
                      <a:pt x="202" y="121"/>
                    </a:lnTo>
                    <a:lnTo>
                      <a:pt x="205" y="118"/>
                    </a:lnTo>
                    <a:lnTo>
                      <a:pt x="205" y="114"/>
                    </a:lnTo>
                    <a:lnTo>
                      <a:pt x="213" y="114"/>
                    </a:lnTo>
                    <a:lnTo>
                      <a:pt x="221" y="110"/>
                    </a:lnTo>
                    <a:lnTo>
                      <a:pt x="225" y="110"/>
                    </a:lnTo>
                    <a:lnTo>
                      <a:pt x="228" y="110"/>
                    </a:lnTo>
                    <a:lnTo>
                      <a:pt x="232" y="107"/>
                    </a:lnTo>
                    <a:lnTo>
                      <a:pt x="236" y="103"/>
                    </a:lnTo>
                    <a:lnTo>
                      <a:pt x="232" y="95"/>
                    </a:lnTo>
                    <a:lnTo>
                      <a:pt x="228" y="95"/>
                    </a:lnTo>
                    <a:lnTo>
                      <a:pt x="228" y="92"/>
                    </a:lnTo>
                    <a:lnTo>
                      <a:pt x="225" y="92"/>
                    </a:lnTo>
                    <a:lnTo>
                      <a:pt x="232" y="88"/>
                    </a:lnTo>
                    <a:lnTo>
                      <a:pt x="239" y="92"/>
                    </a:lnTo>
                    <a:lnTo>
                      <a:pt x="247" y="92"/>
                    </a:lnTo>
                    <a:lnTo>
                      <a:pt x="255" y="92"/>
                    </a:lnTo>
                    <a:lnTo>
                      <a:pt x="266" y="95"/>
                    </a:lnTo>
                    <a:lnTo>
                      <a:pt x="266" y="103"/>
                    </a:lnTo>
                    <a:lnTo>
                      <a:pt x="274" y="103"/>
                    </a:lnTo>
                    <a:lnTo>
                      <a:pt x="281" y="107"/>
                    </a:lnTo>
                    <a:lnTo>
                      <a:pt x="289" y="107"/>
                    </a:lnTo>
                    <a:lnTo>
                      <a:pt x="297" y="103"/>
                    </a:lnTo>
                    <a:lnTo>
                      <a:pt x="304" y="99"/>
                    </a:lnTo>
                    <a:lnTo>
                      <a:pt x="300" y="92"/>
                    </a:lnTo>
                    <a:lnTo>
                      <a:pt x="293" y="88"/>
                    </a:lnTo>
                    <a:lnTo>
                      <a:pt x="297" y="84"/>
                    </a:lnTo>
                    <a:lnTo>
                      <a:pt x="293" y="77"/>
                    </a:lnTo>
                    <a:lnTo>
                      <a:pt x="289" y="73"/>
                    </a:lnTo>
                    <a:lnTo>
                      <a:pt x="285" y="66"/>
                    </a:lnTo>
                    <a:lnTo>
                      <a:pt x="274" y="66"/>
                    </a:lnTo>
                    <a:lnTo>
                      <a:pt x="263" y="70"/>
                    </a:lnTo>
                    <a:lnTo>
                      <a:pt x="251" y="70"/>
                    </a:lnTo>
                    <a:lnTo>
                      <a:pt x="259" y="62"/>
                    </a:lnTo>
                    <a:lnTo>
                      <a:pt x="266" y="59"/>
                    </a:lnTo>
                    <a:lnTo>
                      <a:pt x="266" y="55"/>
                    </a:lnTo>
                    <a:lnTo>
                      <a:pt x="255" y="51"/>
                    </a:lnTo>
                    <a:lnTo>
                      <a:pt x="247" y="51"/>
                    </a:lnTo>
                    <a:lnTo>
                      <a:pt x="251" y="47"/>
                    </a:lnTo>
                    <a:lnTo>
                      <a:pt x="255" y="44"/>
                    </a:lnTo>
                    <a:lnTo>
                      <a:pt x="251" y="36"/>
                    </a:lnTo>
                    <a:lnTo>
                      <a:pt x="247" y="33"/>
                    </a:lnTo>
                    <a:lnTo>
                      <a:pt x="239" y="33"/>
                    </a:lnTo>
                    <a:lnTo>
                      <a:pt x="239" y="29"/>
                    </a:lnTo>
                    <a:lnTo>
                      <a:pt x="239" y="22"/>
                    </a:lnTo>
                    <a:lnTo>
                      <a:pt x="236" y="18"/>
                    </a:lnTo>
                    <a:lnTo>
                      <a:pt x="232" y="11"/>
                    </a:lnTo>
                    <a:lnTo>
                      <a:pt x="228" y="11"/>
                    </a:lnTo>
                    <a:lnTo>
                      <a:pt x="221" y="11"/>
                    </a:lnTo>
                    <a:lnTo>
                      <a:pt x="213" y="7"/>
                    </a:lnTo>
                    <a:lnTo>
                      <a:pt x="202" y="3"/>
                    </a:lnTo>
                    <a:lnTo>
                      <a:pt x="198" y="3"/>
                    </a:lnTo>
                    <a:lnTo>
                      <a:pt x="191" y="3"/>
                    </a:lnTo>
                    <a:lnTo>
                      <a:pt x="186" y="0"/>
                    </a:lnTo>
                    <a:lnTo>
                      <a:pt x="179" y="0"/>
                    </a:lnTo>
                    <a:lnTo>
                      <a:pt x="171" y="0"/>
                    </a:lnTo>
                    <a:lnTo>
                      <a:pt x="164" y="7"/>
                    </a:lnTo>
                    <a:lnTo>
                      <a:pt x="160" y="29"/>
                    </a:lnTo>
                    <a:lnTo>
                      <a:pt x="167" y="29"/>
                    </a:lnTo>
                    <a:lnTo>
                      <a:pt x="171" y="36"/>
                    </a:lnTo>
                    <a:lnTo>
                      <a:pt x="171" y="40"/>
                    </a:lnTo>
                    <a:lnTo>
                      <a:pt x="167" y="36"/>
                    </a:lnTo>
                    <a:lnTo>
                      <a:pt x="156" y="40"/>
                    </a:lnTo>
                    <a:lnTo>
                      <a:pt x="156" y="44"/>
                    </a:lnTo>
                    <a:lnTo>
                      <a:pt x="160" y="40"/>
                    </a:lnTo>
                    <a:lnTo>
                      <a:pt x="164" y="44"/>
                    </a:lnTo>
                    <a:lnTo>
                      <a:pt x="171" y="44"/>
                    </a:lnTo>
                    <a:lnTo>
                      <a:pt x="175" y="47"/>
                    </a:lnTo>
                    <a:lnTo>
                      <a:pt x="175" y="51"/>
                    </a:lnTo>
                    <a:lnTo>
                      <a:pt x="182" y="51"/>
                    </a:lnTo>
                    <a:lnTo>
                      <a:pt x="186" y="51"/>
                    </a:lnTo>
                    <a:lnTo>
                      <a:pt x="194" y="47"/>
                    </a:lnTo>
                    <a:lnTo>
                      <a:pt x="191" y="44"/>
                    </a:lnTo>
                    <a:lnTo>
                      <a:pt x="186" y="40"/>
                    </a:lnTo>
                    <a:lnTo>
                      <a:pt x="179" y="40"/>
                    </a:lnTo>
                    <a:lnTo>
                      <a:pt x="179" y="36"/>
                    </a:lnTo>
                    <a:lnTo>
                      <a:pt x="182" y="29"/>
                    </a:lnTo>
                    <a:lnTo>
                      <a:pt x="186" y="36"/>
                    </a:lnTo>
                    <a:lnTo>
                      <a:pt x="194" y="40"/>
                    </a:lnTo>
                    <a:lnTo>
                      <a:pt x="194" y="36"/>
                    </a:lnTo>
                    <a:lnTo>
                      <a:pt x="202" y="33"/>
                    </a:lnTo>
                    <a:lnTo>
                      <a:pt x="205" y="40"/>
                    </a:lnTo>
                    <a:lnTo>
                      <a:pt x="216" y="40"/>
                    </a:lnTo>
                    <a:lnTo>
                      <a:pt x="202" y="44"/>
                    </a:lnTo>
                    <a:lnTo>
                      <a:pt x="228" y="47"/>
                    </a:lnTo>
                    <a:lnTo>
                      <a:pt x="213" y="47"/>
                    </a:lnTo>
                    <a:lnTo>
                      <a:pt x="202" y="51"/>
                    </a:lnTo>
                    <a:lnTo>
                      <a:pt x="198" y="51"/>
                    </a:lnTo>
                    <a:lnTo>
                      <a:pt x="198" y="55"/>
                    </a:lnTo>
                    <a:lnTo>
                      <a:pt x="194" y="55"/>
                    </a:lnTo>
                    <a:lnTo>
                      <a:pt x="186" y="55"/>
                    </a:lnTo>
                    <a:lnTo>
                      <a:pt x="182" y="55"/>
                    </a:lnTo>
                    <a:lnTo>
                      <a:pt x="182" y="59"/>
                    </a:lnTo>
                    <a:lnTo>
                      <a:pt x="191" y="59"/>
                    </a:lnTo>
                    <a:lnTo>
                      <a:pt x="194" y="59"/>
                    </a:lnTo>
                    <a:lnTo>
                      <a:pt x="186" y="59"/>
                    </a:lnTo>
                    <a:lnTo>
                      <a:pt x="191" y="62"/>
                    </a:lnTo>
                    <a:lnTo>
                      <a:pt x="194" y="59"/>
                    </a:lnTo>
                    <a:lnTo>
                      <a:pt x="198" y="62"/>
                    </a:lnTo>
                    <a:lnTo>
                      <a:pt x="191" y="70"/>
                    </a:lnTo>
                    <a:lnTo>
                      <a:pt x="186" y="70"/>
                    </a:lnTo>
                    <a:lnTo>
                      <a:pt x="182" y="70"/>
                    </a:lnTo>
                    <a:lnTo>
                      <a:pt x="182" y="73"/>
                    </a:lnTo>
                    <a:lnTo>
                      <a:pt x="182" y="77"/>
                    </a:lnTo>
                    <a:lnTo>
                      <a:pt x="191" y="81"/>
                    </a:lnTo>
                    <a:lnTo>
                      <a:pt x="186" y="81"/>
                    </a:lnTo>
                    <a:lnTo>
                      <a:pt x="191" y="81"/>
                    </a:lnTo>
                    <a:lnTo>
                      <a:pt x="194" y="81"/>
                    </a:lnTo>
                    <a:lnTo>
                      <a:pt x="198" y="81"/>
                    </a:lnTo>
                    <a:lnTo>
                      <a:pt x="205" y="81"/>
                    </a:lnTo>
                    <a:lnTo>
                      <a:pt x="213" y="81"/>
                    </a:lnTo>
                    <a:lnTo>
                      <a:pt x="221" y="81"/>
                    </a:lnTo>
                    <a:lnTo>
                      <a:pt x="225" y="81"/>
                    </a:lnTo>
                    <a:lnTo>
                      <a:pt x="225" y="84"/>
                    </a:lnTo>
                    <a:lnTo>
                      <a:pt x="213" y="84"/>
                    </a:lnTo>
                    <a:lnTo>
                      <a:pt x="213" y="88"/>
                    </a:lnTo>
                    <a:lnTo>
                      <a:pt x="205" y="84"/>
                    </a:lnTo>
                    <a:lnTo>
                      <a:pt x="202" y="88"/>
                    </a:lnTo>
                    <a:lnTo>
                      <a:pt x="198" y="88"/>
                    </a:lnTo>
                    <a:lnTo>
                      <a:pt x="194" y="88"/>
                    </a:lnTo>
                    <a:lnTo>
                      <a:pt x="191" y="92"/>
                    </a:lnTo>
                    <a:lnTo>
                      <a:pt x="191" y="88"/>
                    </a:lnTo>
                    <a:lnTo>
                      <a:pt x="186" y="88"/>
                    </a:lnTo>
                    <a:lnTo>
                      <a:pt x="182" y="88"/>
                    </a:lnTo>
                    <a:lnTo>
                      <a:pt x="182" y="84"/>
                    </a:lnTo>
                    <a:lnTo>
                      <a:pt x="179" y="84"/>
                    </a:lnTo>
                    <a:lnTo>
                      <a:pt x="175" y="81"/>
                    </a:lnTo>
                    <a:lnTo>
                      <a:pt x="182" y="77"/>
                    </a:lnTo>
                    <a:lnTo>
                      <a:pt x="179" y="77"/>
                    </a:lnTo>
                    <a:lnTo>
                      <a:pt x="175" y="73"/>
                    </a:lnTo>
                    <a:lnTo>
                      <a:pt x="179" y="70"/>
                    </a:lnTo>
                    <a:lnTo>
                      <a:pt x="171" y="66"/>
                    </a:lnTo>
                    <a:lnTo>
                      <a:pt x="179" y="62"/>
                    </a:lnTo>
                    <a:lnTo>
                      <a:pt x="167" y="62"/>
                    </a:lnTo>
                    <a:lnTo>
                      <a:pt x="171" y="59"/>
                    </a:lnTo>
                    <a:lnTo>
                      <a:pt x="171" y="55"/>
                    </a:lnTo>
                    <a:lnTo>
                      <a:pt x="171" y="51"/>
                    </a:lnTo>
                    <a:lnTo>
                      <a:pt x="167" y="51"/>
                    </a:lnTo>
                    <a:lnTo>
                      <a:pt x="160" y="51"/>
                    </a:lnTo>
                    <a:lnTo>
                      <a:pt x="152" y="51"/>
                    </a:lnTo>
                    <a:lnTo>
                      <a:pt x="152" y="47"/>
                    </a:lnTo>
                    <a:lnTo>
                      <a:pt x="148" y="44"/>
                    </a:lnTo>
                    <a:lnTo>
                      <a:pt x="144" y="40"/>
                    </a:lnTo>
                    <a:lnTo>
                      <a:pt x="141" y="47"/>
                    </a:lnTo>
                    <a:lnTo>
                      <a:pt x="137" y="40"/>
                    </a:lnTo>
                    <a:lnTo>
                      <a:pt x="141" y="36"/>
                    </a:lnTo>
                    <a:lnTo>
                      <a:pt x="144" y="36"/>
                    </a:lnTo>
                    <a:lnTo>
                      <a:pt x="148" y="33"/>
                    </a:lnTo>
                    <a:lnTo>
                      <a:pt x="152" y="29"/>
                    </a:lnTo>
                    <a:lnTo>
                      <a:pt x="144" y="29"/>
                    </a:lnTo>
                    <a:lnTo>
                      <a:pt x="137" y="29"/>
                    </a:lnTo>
                    <a:lnTo>
                      <a:pt x="133" y="29"/>
                    </a:lnTo>
                    <a:lnTo>
                      <a:pt x="126" y="33"/>
                    </a:lnTo>
                    <a:lnTo>
                      <a:pt x="126" y="29"/>
                    </a:lnTo>
                    <a:lnTo>
                      <a:pt x="130" y="25"/>
                    </a:lnTo>
                    <a:lnTo>
                      <a:pt x="133" y="22"/>
                    </a:lnTo>
                    <a:lnTo>
                      <a:pt x="137" y="22"/>
                    </a:lnTo>
                    <a:lnTo>
                      <a:pt x="141" y="22"/>
                    </a:lnTo>
                    <a:lnTo>
                      <a:pt x="148" y="25"/>
                    </a:lnTo>
                    <a:lnTo>
                      <a:pt x="160" y="29"/>
                    </a:lnTo>
                    <a:lnTo>
                      <a:pt x="164" y="7"/>
                    </a:lnTo>
                    <a:lnTo>
                      <a:pt x="160" y="0"/>
                    </a:lnTo>
                    <a:lnTo>
                      <a:pt x="144" y="0"/>
                    </a:lnTo>
                    <a:lnTo>
                      <a:pt x="144" y="3"/>
                    </a:lnTo>
                    <a:lnTo>
                      <a:pt x="133" y="3"/>
                    </a:lnTo>
                  </a:path>
                </a:pathLst>
              </a:custGeom>
              <a:solidFill>
                <a:srgbClr val="0083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49" name="Freeform 432"/>
              <p:cNvSpPr>
                <a:spLocks/>
              </p:cNvSpPr>
              <p:nvPr/>
            </p:nvSpPr>
            <p:spPr bwMode="auto">
              <a:xfrm>
                <a:off x="1042" y="2294"/>
                <a:ext cx="305" cy="126"/>
              </a:xfrm>
              <a:custGeom>
                <a:avLst/>
                <a:gdLst>
                  <a:gd name="T0" fmla="*/ 99 w 305"/>
                  <a:gd name="T1" fmla="*/ 15 h 126"/>
                  <a:gd name="T2" fmla="*/ 92 w 305"/>
                  <a:gd name="T3" fmla="*/ 26 h 126"/>
                  <a:gd name="T4" fmla="*/ 69 w 305"/>
                  <a:gd name="T5" fmla="*/ 41 h 126"/>
                  <a:gd name="T6" fmla="*/ 49 w 305"/>
                  <a:gd name="T7" fmla="*/ 55 h 126"/>
                  <a:gd name="T8" fmla="*/ 31 w 305"/>
                  <a:gd name="T9" fmla="*/ 73 h 126"/>
                  <a:gd name="T10" fmla="*/ 0 w 305"/>
                  <a:gd name="T11" fmla="*/ 84 h 126"/>
                  <a:gd name="T12" fmla="*/ 19 w 305"/>
                  <a:gd name="T13" fmla="*/ 103 h 126"/>
                  <a:gd name="T14" fmla="*/ 49 w 305"/>
                  <a:gd name="T15" fmla="*/ 95 h 126"/>
                  <a:gd name="T16" fmla="*/ 83 w 305"/>
                  <a:gd name="T17" fmla="*/ 84 h 126"/>
                  <a:gd name="T18" fmla="*/ 76 w 305"/>
                  <a:gd name="T19" fmla="*/ 80 h 126"/>
                  <a:gd name="T20" fmla="*/ 49 w 305"/>
                  <a:gd name="T21" fmla="*/ 77 h 126"/>
                  <a:gd name="T22" fmla="*/ 58 w 305"/>
                  <a:gd name="T23" fmla="*/ 70 h 126"/>
                  <a:gd name="T24" fmla="*/ 76 w 305"/>
                  <a:gd name="T25" fmla="*/ 73 h 126"/>
                  <a:gd name="T26" fmla="*/ 99 w 305"/>
                  <a:gd name="T27" fmla="*/ 59 h 126"/>
                  <a:gd name="T28" fmla="*/ 133 w 305"/>
                  <a:gd name="T29" fmla="*/ 70 h 126"/>
                  <a:gd name="T30" fmla="*/ 107 w 305"/>
                  <a:gd name="T31" fmla="*/ 73 h 126"/>
                  <a:gd name="T32" fmla="*/ 99 w 305"/>
                  <a:gd name="T33" fmla="*/ 77 h 126"/>
                  <a:gd name="T34" fmla="*/ 83 w 305"/>
                  <a:gd name="T35" fmla="*/ 95 h 126"/>
                  <a:gd name="T36" fmla="*/ 58 w 305"/>
                  <a:gd name="T37" fmla="*/ 106 h 126"/>
                  <a:gd name="T38" fmla="*/ 83 w 305"/>
                  <a:gd name="T39" fmla="*/ 121 h 126"/>
                  <a:gd name="T40" fmla="*/ 95 w 305"/>
                  <a:gd name="T41" fmla="*/ 110 h 126"/>
                  <a:gd name="T42" fmla="*/ 118 w 305"/>
                  <a:gd name="T43" fmla="*/ 110 h 126"/>
                  <a:gd name="T44" fmla="*/ 133 w 305"/>
                  <a:gd name="T45" fmla="*/ 95 h 126"/>
                  <a:gd name="T46" fmla="*/ 141 w 305"/>
                  <a:gd name="T47" fmla="*/ 99 h 126"/>
                  <a:gd name="T48" fmla="*/ 160 w 305"/>
                  <a:gd name="T49" fmla="*/ 117 h 126"/>
                  <a:gd name="T50" fmla="*/ 194 w 305"/>
                  <a:gd name="T51" fmla="*/ 125 h 126"/>
                  <a:gd name="T52" fmla="*/ 225 w 305"/>
                  <a:gd name="T53" fmla="*/ 110 h 126"/>
                  <a:gd name="T54" fmla="*/ 228 w 305"/>
                  <a:gd name="T55" fmla="*/ 91 h 126"/>
                  <a:gd name="T56" fmla="*/ 266 w 305"/>
                  <a:gd name="T57" fmla="*/ 91 h 126"/>
                  <a:gd name="T58" fmla="*/ 304 w 305"/>
                  <a:gd name="T59" fmla="*/ 99 h 126"/>
                  <a:gd name="T60" fmla="*/ 285 w 305"/>
                  <a:gd name="T61" fmla="*/ 66 h 126"/>
                  <a:gd name="T62" fmla="*/ 236 w 305"/>
                  <a:gd name="T63" fmla="*/ 63 h 126"/>
                  <a:gd name="T64" fmla="*/ 243 w 305"/>
                  <a:gd name="T65" fmla="*/ 55 h 126"/>
                  <a:gd name="T66" fmla="*/ 239 w 305"/>
                  <a:gd name="T67" fmla="*/ 44 h 126"/>
                  <a:gd name="T68" fmla="*/ 239 w 305"/>
                  <a:gd name="T69" fmla="*/ 26 h 126"/>
                  <a:gd name="T70" fmla="*/ 213 w 305"/>
                  <a:gd name="T71" fmla="*/ 4 h 126"/>
                  <a:gd name="T72" fmla="*/ 175 w 305"/>
                  <a:gd name="T73" fmla="*/ 8 h 126"/>
                  <a:gd name="T74" fmla="*/ 175 w 305"/>
                  <a:gd name="T75" fmla="*/ 22 h 126"/>
                  <a:gd name="T76" fmla="*/ 156 w 305"/>
                  <a:gd name="T77" fmla="*/ 37 h 126"/>
                  <a:gd name="T78" fmla="*/ 175 w 305"/>
                  <a:gd name="T79" fmla="*/ 52 h 126"/>
                  <a:gd name="T80" fmla="*/ 179 w 305"/>
                  <a:gd name="T81" fmla="*/ 37 h 126"/>
                  <a:gd name="T82" fmla="*/ 205 w 305"/>
                  <a:gd name="T83" fmla="*/ 37 h 126"/>
                  <a:gd name="T84" fmla="*/ 205 w 305"/>
                  <a:gd name="T85" fmla="*/ 55 h 126"/>
                  <a:gd name="T86" fmla="*/ 191 w 305"/>
                  <a:gd name="T87" fmla="*/ 77 h 126"/>
                  <a:gd name="T88" fmla="*/ 225 w 305"/>
                  <a:gd name="T89" fmla="*/ 84 h 126"/>
                  <a:gd name="T90" fmla="*/ 191 w 305"/>
                  <a:gd name="T91" fmla="*/ 91 h 126"/>
                  <a:gd name="T92" fmla="*/ 175 w 305"/>
                  <a:gd name="T93" fmla="*/ 77 h 126"/>
                  <a:gd name="T94" fmla="*/ 171 w 305"/>
                  <a:gd name="T95" fmla="*/ 59 h 126"/>
                  <a:gd name="T96" fmla="*/ 152 w 305"/>
                  <a:gd name="T97" fmla="*/ 48 h 126"/>
                  <a:gd name="T98" fmla="*/ 144 w 305"/>
                  <a:gd name="T99" fmla="*/ 33 h 126"/>
                  <a:gd name="T100" fmla="*/ 126 w 305"/>
                  <a:gd name="T101" fmla="*/ 30 h 126"/>
                  <a:gd name="T102" fmla="*/ 152 w 305"/>
                  <a:gd name="T103" fmla="*/ 22 h 126"/>
                  <a:gd name="T104" fmla="*/ 156 w 305"/>
                  <a:gd name="T105" fmla="*/ 4 h 126"/>
                  <a:gd name="T106" fmla="*/ 126 w 305"/>
                  <a:gd name="T107" fmla="*/ 4 h 1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5"/>
                  <a:gd name="T163" fmla="*/ 0 h 126"/>
                  <a:gd name="T164" fmla="*/ 305 w 305"/>
                  <a:gd name="T165" fmla="*/ 126 h 1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5" h="126">
                    <a:moveTo>
                      <a:pt x="118" y="11"/>
                    </a:moveTo>
                    <a:lnTo>
                      <a:pt x="114" y="11"/>
                    </a:lnTo>
                    <a:lnTo>
                      <a:pt x="110" y="11"/>
                    </a:lnTo>
                    <a:lnTo>
                      <a:pt x="107" y="11"/>
                    </a:lnTo>
                    <a:lnTo>
                      <a:pt x="107" y="15"/>
                    </a:lnTo>
                    <a:lnTo>
                      <a:pt x="99" y="15"/>
                    </a:lnTo>
                    <a:lnTo>
                      <a:pt x="95" y="15"/>
                    </a:lnTo>
                    <a:lnTo>
                      <a:pt x="95" y="19"/>
                    </a:lnTo>
                    <a:lnTo>
                      <a:pt x="103" y="19"/>
                    </a:lnTo>
                    <a:lnTo>
                      <a:pt x="99" y="26"/>
                    </a:lnTo>
                    <a:lnTo>
                      <a:pt x="95" y="26"/>
                    </a:lnTo>
                    <a:lnTo>
                      <a:pt x="92" y="26"/>
                    </a:lnTo>
                    <a:lnTo>
                      <a:pt x="92" y="30"/>
                    </a:lnTo>
                    <a:lnTo>
                      <a:pt x="92" y="33"/>
                    </a:lnTo>
                    <a:lnTo>
                      <a:pt x="88" y="37"/>
                    </a:lnTo>
                    <a:lnTo>
                      <a:pt x="88" y="44"/>
                    </a:lnTo>
                    <a:lnTo>
                      <a:pt x="80" y="44"/>
                    </a:lnTo>
                    <a:lnTo>
                      <a:pt x="69" y="41"/>
                    </a:lnTo>
                    <a:lnTo>
                      <a:pt x="65" y="44"/>
                    </a:lnTo>
                    <a:lnTo>
                      <a:pt x="58" y="44"/>
                    </a:lnTo>
                    <a:lnTo>
                      <a:pt x="58" y="48"/>
                    </a:lnTo>
                    <a:lnTo>
                      <a:pt x="61" y="52"/>
                    </a:lnTo>
                    <a:lnTo>
                      <a:pt x="54" y="55"/>
                    </a:lnTo>
                    <a:lnTo>
                      <a:pt x="49" y="55"/>
                    </a:lnTo>
                    <a:lnTo>
                      <a:pt x="42" y="59"/>
                    </a:lnTo>
                    <a:lnTo>
                      <a:pt x="38" y="63"/>
                    </a:lnTo>
                    <a:lnTo>
                      <a:pt x="38" y="66"/>
                    </a:lnTo>
                    <a:lnTo>
                      <a:pt x="38" y="70"/>
                    </a:lnTo>
                    <a:lnTo>
                      <a:pt x="35" y="73"/>
                    </a:lnTo>
                    <a:lnTo>
                      <a:pt x="31" y="73"/>
                    </a:lnTo>
                    <a:lnTo>
                      <a:pt x="23" y="73"/>
                    </a:lnTo>
                    <a:lnTo>
                      <a:pt x="15" y="77"/>
                    </a:lnTo>
                    <a:lnTo>
                      <a:pt x="8" y="77"/>
                    </a:lnTo>
                    <a:lnTo>
                      <a:pt x="8" y="80"/>
                    </a:lnTo>
                    <a:lnTo>
                      <a:pt x="4" y="80"/>
                    </a:lnTo>
                    <a:lnTo>
                      <a:pt x="0" y="84"/>
                    </a:lnTo>
                    <a:lnTo>
                      <a:pt x="4" y="88"/>
                    </a:lnTo>
                    <a:lnTo>
                      <a:pt x="8" y="88"/>
                    </a:lnTo>
                    <a:lnTo>
                      <a:pt x="8" y="91"/>
                    </a:lnTo>
                    <a:lnTo>
                      <a:pt x="11" y="91"/>
                    </a:lnTo>
                    <a:lnTo>
                      <a:pt x="15" y="95"/>
                    </a:lnTo>
                    <a:lnTo>
                      <a:pt x="19" y="103"/>
                    </a:lnTo>
                    <a:lnTo>
                      <a:pt x="23" y="99"/>
                    </a:lnTo>
                    <a:lnTo>
                      <a:pt x="31" y="95"/>
                    </a:lnTo>
                    <a:lnTo>
                      <a:pt x="35" y="99"/>
                    </a:lnTo>
                    <a:lnTo>
                      <a:pt x="38" y="99"/>
                    </a:lnTo>
                    <a:lnTo>
                      <a:pt x="46" y="99"/>
                    </a:lnTo>
                    <a:lnTo>
                      <a:pt x="49" y="95"/>
                    </a:lnTo>
                    <a:lnTo>
                      <a:pt x="54" y="95"/>
                    </a:lnTo>
                    <a:lnTo>
                      <a:pt x="61" y="95"/>
                    </a:lnTo>
                    <a:lnTo>
                      <a:pt x="69" y="91"/>
                    </a:lnTo>
                    <a:lnTo>
                      <a:pt x="72" y="88"/>
                    </a:lnTo>
                    <a:lnTo>
                      <a:pt x="80" y="84"/>
                    </a:lnTo>
                    <a:lnTo>
                      <a:pt x="83" y="84"/>
                    </a:lnTo>
                    <a:lnTo>
                      <a:pt x="88" y="84"/>
                    </a:lnTo>
                    <a:lnTo>
                      <a:pt x="88" y="80"/>
                    </a:lnTo>
                    <a:lnTo>
                      <a:pt x="83" y="84"/>
                    </a:lnTo>
                    <a:lnTo>
                      <a:pt x="83" y="80"/>
                    </a:lnTo>
                    <a:lnTo>
                      <a:pt x="80" y="80"/>
                    </a:lnTo>
                    <a:lnTo>
                      <a:pt x="76" y="80"/>
                    </a:lnTo>
                    <a:lnTo>
                      <a:pt x="69" y="77"/>
                    </a:lnTo>
                    <a:lnTo>
                      <a:pt x="65" y="77"/>
                    </a:lnTo>
                    <a:lnTo>
                      <a:pt x="61" y="77"/>
                    </a:lnTo>
                    <a:lnTo>
                      <a:pt x="58" y="77"/>
                    </a:lnTo>
                    <a:lnTo>
                      <a:pt x="54" y="77"/>
                    </a:lnTo>
                    <a:lnTo>
                      <a:pt x="49" y="77"/>
                    </a:lnTo>
                    <a:lnTo>
                      <a:pt x="49" y="80"/>
                    </a:lnTo>
                    <a:lnTo>
                      <a:pt x="46" y="80"/>
                    </a:lnTo>
                    <a:lnTo>
                      <a:pt x="46" y="77"/>
                    </a:lnTo>
                    <a:lnTo>
                      <a:pt x="49" y="73"/>
                    </a:lnTo>
                    <a:lnTo>
                      <a:pt x="54" y="73"/>
                    </a:lnTo>
                    <a:lnTo>
                      <a:pt x="58" y="70"/>
                    </a:lnTo>
                    <a:lnTo>
                      <a:pt x="61" y="70"/>
                    </a:lnTo>
                    <a:lnTo>
                      <a:pt x="65" y="70"/>
                    </a:lnTo>
                    <a:lnTo>
                      <a:pt x="69" y="73"/>
                    </a:lnTo>
                    <a:lnTo>
                      <a:pt x="72" y="73"/>
                    </a:lnTo>
                    <a:lnTo>
                      <a:pt x="72" y="77"/>
                    </a:lnTo>
                    <a:lnTo>
                      <a:pt x="76" y="73"/>
                    </a:lnTo>
                    <a:lnTo>
                      <a:pt x="80" y="73"/>
                    </a:lnTo>
                    <a:lnTo>
                      <a:pt x="80" y="70"/>
                    </a:lnTo>
                    <a:lnTo>
                      <a:pt x="88" y="70"/>
                    </a:lnTo>
                    <a:lnTo>
                      <a:pt x="95" y="70"/>
                    </a:lnTo>
                    <a:lnTo>
                      <a:pt x="95" y="63"/>
                    </a:lnTo>
                    <a:lnTo>
                      <a:pt x="99" y="59"/>
                    </a:lnTo>
                    <a:lnTo>
                      <a:pt x="107" y="59"/>
                    </a:lnTo>
                    <a:lnTo>
                      <a:pt x="114" y="55"/>
                    </a:lnTo>
                    <a:lnTo>
                      <a:pt x="114" y="59"/>
                    </a:lnTo>
                    <a:lnTo>
                      <a:pt x="122" y="59"/>
                    </a:lnTo>
                    <a:lnTo>
                      <a:pt x="130" y="66"/>
                    </a:lnTo>
                    <a:lnTo>
                      <a:pt x="133" y="70"/>
                    </a:lnTo>
                    <a:lnTo>
                      <a:pt x="126" y="66"/>
                    </a:lnTo>
                    <a:lnTo>
                      <a:pt x="114" y="66"/>
                    </a:lnTo>
                    <a:lnTo>
                      <a:pt x="110" y="66"/>
                    </a:lnTo>
                    <a:lnTo>
                      <a:pt x="107" y="70"/>
                    </a:lnTo>
                    <a:lnTo>
                      <a:pt x="99" y="77"/>
                    </a:lnTo>
                    <a:lnTo>
                      <a:pt x="107" y="73"/>
                    </a:lnTo>
                    <a:lnTo>
                      <a:pt x="114" y="73"/>
                    </a:lnTo>
                    <a:lnTo>
                      <a:pt x="118" y="73"/>
                    </a:lnTo>
                    <a:lnTo>
                      <a:pt x="126" y="77"/>
                    </a:lnTo>
                    <a:lnTo>
                      <a:pt x="122" y="80"/>
                    </a:lnTo>
                    <a:lnTo>
                      <a:pt x="110" y="80"/>
                    </a:lnTo>
                    <a:lnTo>
                      <a:pt x="99" y="77"/>
                    </a:lnTo>
                    <a:lnTo>
                      <a:pt x="95" y="80"/>
                    </a:lnTo>
                    <a:lnTo>
                      <a:pt x="88" y="80"/>
                    </a:lnTo>
                    <a:lnTo>
                      <a:pt x="88" y="84"/>
                    </a:lnTo>
                    <a:lnTo>
                      <a:pt x="92" y="88"/>
                    </a:lnTo>
                    <a:lnTo>
                      <a:pt x="92" y="91"/>
                    </a:lnTo>
                    <a:lnTo>
                      <a:pt x="83" y="95"/>
                    </a:lnTo>
                    <a:lnTo>
                      <a:pt x="76" y="95"/>
                    </a:lnTo>
                    <a:lnTo>
                      <a:pt x="72" y="95"/>
                    </a:lnTo>
                    <a:lnTo>
                      <a:pt x="72" y="99"/>
                    </a:lnTo>
                    <a:lnTo>
                      <a:pt x="65" y="103"/>
                    </a:lnTo>
                    <a:lnTo>
                      <a:pt x="61" y="103"/>
                    </a:lnTo>
                    <a:lnTo>
                      <a:pt x="58" y="106"/>
                    </a:lnTo>
                    <a:lnTo>
                      <a:pt x="58" y="110"/>
                    </a:lnTo>
                    <a:lnTo>
                      <a:pt x="61" y="114"/>
                    </a:lnTo>
                    <a:lnTo>
                      <a:pt x="61" y="117"/>
                    </a:lnTo>
                    <a:lnTo>
                      <a:pt x="69" y="121"/>
                    </a:lnTo>
                    <a:lnTo>
                      <a:pt x="76" y="125"/>
                    </a:lnTo>
                    <a:lnTo>
                      <a:pt x="83" y="121"/>
                    </a:lnTo>
                    <a:lnTo>
                      <a:pt x="88" y="121"/>
                    </a:lnTo>
                    <a:lnTo>
                      <a:pt x="92" y="125"/>
                    </a:lnTo>
                    <a:lnTo>
                      <a:pt x="103" y="121"/>
                    </a:lnTo>
                    <a:lnTo>
                      <a:pt x="103" y="117"/>
                    </a:lnTo>
                    <a:lnTo>
                      <a:pt x="99" y="114"/>
                    </a:lnTo>
                    <a:lnTo>
                      <a:pt x="95" y="110"/>
                    </a:lnTo>
                    <a:lnTo>
                      <a:pt x="95" y="106"/>
                    </a:lnTo>
                    <a:lnTo>
                      <a:pt x="99" y="103"/>
                    </a:lnTo>
                    <a:lnTo>
                      <a:pt x="103" y="103"/>
                    </a:lnTo>
                    <a:lnTo>
                      <a:pt x="107" y="106"/>
                    </a:lnTo>
                    <a:lnTo>
                      <a:pt x="110" y="110"/>
                    </a:lnTo>
                    <a:lnTo>
                      <a:pt x="118" y="110"/>
                    </a:lnTo>
                    <a:lnTo>
                      <a:pt x="122" y="110"/>
                    </a:lnTo>
                    <a:lnTo>
                      <a:pt x="126" y="106"/>
                    </a:lnTo>
                    <a:lnTo>
                      <a:pt x="126" y="103"/>
                    </a:lnTo>
                    <a:lnTo>
                      <a:pt x="126" y="99"/>
                    </a:lnTo>
                    <a:lnTo>
                      <a:pt x="130" y="99"/>
                    </a:lnTo>
                    <a:lnTo>
                      <a:pt x="133" y="95"/>
                    </a:lnTo>
                    <a:lnTo>
                      <a:pt x="137" y="88"/>
                    </a:lnTo>
                    <a:lnTo>
                      <a:pt x="133" y="84"/>
                    </a:lnTo>
                    <a:lnTo>
                      <a:pt x="141" y="84"/>
                    </a:lnTo>
                    <a:lnTo>
                      <a:pt x="141" y="88"/>
                    </a:lnTo>
                    <a:lnTo>
                      <a:pt x="141" y="95"/>
                    </a:lnTo>
                    <a:lnTo>
                      <a:pt x="141" y="99"/>
                    </a:lnTo>
                    <a:lnTo>
                      <a:pt x="144" y="103"/>
                    </a:lnTo>
                    <a:lnTo>
                      <a:pt x="148" y="103"/>
                    </a:lnTo>
                    <a:lnTo>
                      <a:pt x="152" y="106"/>
                    </a:lnTo>
                    <a:lnTo>
                      <a:pt x="160" y="106"/>
                    </a:lnTo>
                    <a:lnTo>
                      <a:pt x="160" y="110"/>
                    </a:lnTo>
                    <a:lnTo>
                      <a:pt x="160" y="117"/>
                    </a:lnTo>
                    <a:lnTo>
                      <a:pt x="171" y="114"/>
                    </a:lnTo>
                    <a:lnTo>
                      <a:pt x="175" y="117"/>
                    </a:lnTo>
                    <a:lnTo>
                      <a:pt x="182" y="125"/>
                    </a:lnTo>
                    <a:lnTo>
                      <a:pt x="186" y="121"/>
                    </a:lnTo>
                    <a:lnTo>
                      <a:pt x="191" y="121"/>
                    </a:lnTo>
                    <a:lnTo>
                      <a:pt x="194" y="125"/>
                    </a:lnTo>
                    <a:lnTo>
                      <a:pt x="205" y="121"/>
                    </a:lnTo>
                    <a:lnTo>
                      <a:pt x="205" y="117"/>
                    </a:lnTo>
                    <a:lnTo>
                      <a:pt x="205" y="114"/>
                    </a:lnTo>
                    <a:lnTo>
                      <a:pt x="213" y="114"/>
                    </a:lnTo>
                    <a:lnTo>
                      <a:pt x="221" y="110"/>
                    </a:lnTo>
                    <a:lnTo>
                      <a:pt x="225" y="110"/>
                    </a:lnTo>
                    <a:lnTo>
                      <a:pt x="232" y="110"/>
                    </a:lnTo>
                    <a:lnTo>
                      <a:pt x="232" y="106"/>
                    </a:lnTo>
                    <a:lnTo>
                      <a:pt x="236" y="103"/>
                    </a:lnTo>
                    <a:lnTo>
                      <a:pt x="232" y="95"/>
                    </a:lnTo>
                    <a:lnTo>
                      <a:pt x="228" y="95"/>
                    </a:lnTo>
                    <a:lnTo>
                      <a:pt x="228" y="91"/>
                    </a:lnTo>
                    <a:lnTo>
                      <a:pt x="225" y="91"/>
                    </a:lnTo>
                    <a:lnTo>
                      <a:pt x="232" y="88"/>
                    </a:lnTo>
                    <a:lnTo>
                      <a:pt x="239" y="91"/>
                    </a:lnTo>
                    <a:lnTo>
                      <a:pt x="247" y="91"/>
                    </a:lnTo>
                    <a:lnTo>
                      <a:pt x="255" y="91"/>
                    </a:lnTo>
                    <a:lnTo>
                      <a:pt x="266" y="91"/>
                    </a:lnTo>
                    <a:lnTo>
                      <a:pt x="266" y="103"/>
                    </a:lnTo>
                    <a:lnTo>
                      <a:pt x="274" y="103"/>
                    </a:lnTo>
                    <a:lnTo>
                      <a:pt x="281" y="106"/>
                    </a:lnTo>
                    <a:lnTo>
                      <a:pt x="289" y="106"/>
                    </a:lnTo>
                    <a:lnTo>
                      <a:pt x="297" y="103"/>
                    </a:lnTo>
                    <a:lnTo>
                      <a:pt x="304" y="99"/>
                    </a:lnTo>
                    <a:lnTo>
                      <a:pt x="300" y="91"/>
                    </a:lnTo>
                    <a:lnTo>
                      <a:pt x="293" y="88"/>
                    </a:lnTo>
                    <a:lnTo>
                      <a:pt x="297" y="84"/>
                    </a:lnTo>
                    <a:lnTo>
                      <a:pt x="293" y="77"/>
                    </a:lnTo>
                    <a:lnTo>
                      <a:pt x="289" y="70"/>
                    </a:lnTo>
                    <a:lnTo>
                      <a:pt x="285" y="66"/>
                    </a:lnTo>
                    <a:lnTo>
                      <a:pt x="274" y="66"/>
                    </a:lnTo>
                    <a:lnTo>
                      <a:pt x="263" y="70"/>
                    </a:lnTo>
                    <a:lnTo>
                      <a:pt x="255" y="66"/>
                    </a:lnTo>
                    <a:lnTo>
                      <a:pt x="239" y="70"/>
                    </a:lnTo>
                    <a:lnTo>
                      <a:pt x="243" y="66"/>
                    </a:lnTo>
                    <a:lnTo>
                      <a:pt x="236" y="63"/>
                    </a:lnTo>
                    <a:lnTo>
                      <a:pt x="247" y="63"/>
                    </a:lnTo>
                    <a:lnTo>
                      <a:pt x="251" y="59"/>
                    </a:lnTo>
                    <a:lnTo>
                      <a:pt x="255" y="55"/>
                    </a:lnTo>
                    <a:lnTo>
                      <a:pt x="255" y="52"/>
                    </a:lnTo>
                    <a:lnTo>
                      <a:pt x="247" y="52"/>
                    </a:lnTo>
                    <a:lnTo>
                      <a:pt x="243" y="55"/>
                    </a:lnTo>
                    <a:lnTo>
                      <a:pt x="236" y="55"/>
                    </a:lnTo>
                    <a:lnTo>
                      <a:pt x="232" y="55"/>
                    </a:lnTo>
                    <a:lnTo>
                      <a:pt x="228" y="55"/>
                    </a:lnTo>
                    <a:lnTo>
                      <a:pt x="228" y="52"/>
                    </a:lnTo>
                    <a:lnTo>
                      <a:pt x="236" y="48"/>
                    </a:lnTo>
                    <a:lnTo>
                      <a:pt x="239" y="44"/>
                    </a:lnTo>
                    <a:lnTo>
                      <a:pt x="243" y="44"/>
                    </a:lnTo>
                    <a:lnTo>
                      <a:pt x="247" y="37"/>
                    </a:lnTo>
                    <a:lnTo>
                      <a:pt x="239" y="37"/>
                    </a:lnTo>
                    <a:lnTo>
                      <a:pt x="247" y="33"/>
                    </a:lnTo>
                    <a:lnTo>
                      <a:pt x="239" y="33"/>
                    </a:lnTo>
                    <a:lnTo>
                      <a:pt x="239" y="26"/>
                    </a:lnTo>
                    <a:lnTo>
                      <a:pt x="239" y="22"/>
                    </a:lnTo>
                    <a:lnTo>
                      <a:pt x="236" y="15"/>
                    </a:lnTo>
                    <a:lnTo>
                      <a:pt x="232" y="11"/>
                    </a:lnTo>
                    <a:lnTo>
                      <a:pt x="228" y="11"/>
                    </a:lnTo>
                    <a:lnTo>
                      <a:pt x="221" y="11"/>
                    </a:lnTo>
                    <a:lnTo>
                      <a:pt x="213" y="4"/>
                    </a:lnTo>
                    <a:lnTo>
                      <a:pt x="202" y="4"/>
                    </a:lnTo>
                    <a:lnTo>
                      <a:pt x="194" y="4"/>
                    </a:lnTo>
                    <a:lnTo>
                      <a:pt x="191" y="4"/>
                    </a:lnTo>
                    <a:lnTo>
                      <a:pt x="182" y="4"/>
                    </a:lnTo>
                    <a:lnTo>
                      <a:pt x="179" y="4"/>
                    </a:lnTo>
                    <a:lnTo>
                      <a:pt x="175" y="8"/>
                    </a:lnTo>
                    <a:lnTo>
                      <a:pt x="171" y="11"/>
                    </a:lnTo>
                    <a:lnTo>
                      <a:pt x="171" y="15"/>
                    </a:lnTo>
                    <a:lnTo>
                      <a:pt x="179" y="15"/>
                    </a:lnTo>
                    <a:lnTo>
                      <a:pt x="182" y="19"/>
                    </a:lnTo>
                    <a:lnTo>
                      <a:pt x="182" y="22"/>
                    </a:lnTo>
                    <a:lnTo>
                      <a:pt x="175" y="22"/>
                    </a:lnTo>
                    <a:lnTo>
                      <a:pt x="167" y="26"/>
                    </a:lnTo>
                    <a:lnTo>
                      <a:pt x="167" y="30"/>
                    </a:lnTo>
                    <a:lnTo>
                      <a:pt x="171" y="33"/>
                    </a:lnTo>
                    <a:lnTo>
                      <a:pt x="171" y="37"/>
                    </a:lnTo>
                    <a:lnTo>
                      <a:pt x="167" y="37"/>
                    </a:lnTo>
                    <a:lnTo>
                      <a:pt x="156" y="37"/>
                    </a:lnTo>
                    <a:lnTo>
                      <a:pt x="156" y="41"/>
                    </a:lnTo>
                    <a:lnTo>
                      <a:pt x="160" y="41"/>
                    </a:lnTo>
                    <a:lnTo>
                      <a:pt x="164" y="44"/>
                    </a:lnTo>
                    <a:lnTo>
                      <a:pt x="171" y="44"/>
                    </a:lnTo>
                    <a:lnTo>
                      <a:pt x="175" y="48"/>
                    </a:lnTo>
                    <a:lnTo>
                      <a:pt x="175" y="52"/>
                    </a:lnTo>
                    <a:lnTo>
                      <a:pt x="182" y="48"/>
                    </a:lnTo>
                    <a:lnTo>
                      <a:pt x="194" y="48"/>
                    </a:lnTo>
                    <a:lnTo>
                      <a:pt x="191" y="44"/>
                    </a:lnTo>
                    <a:lnTo>
                      <a:pt x="186" y="41"/>
                    </a:lnTo>
                    <a:lnTo>
                      <a:pt x="179" y="41"/>
                    </a:lnTo>
                    <a:lnTo>
                      <a:pt x="179" y="37"/>
                    </a:lnTo>
                    <a:lnTo>
                      <a:pt x="182" y="30"/>
                    </a:lnTo>
                    <a:lnTo>
                      <a:pt x="186" y="37"/>
                    </a:lnTo>
                    <a:lnTo>
                      <a:pt x="194" y="41"/>
                    </a:lnTo>
                    <a:lnTo>
                      <a:pt x="194" y="33"/>
                    </a:lnTo>
                    <a:lnTo>
                      <a:pt x="205" y="30"/>
                    </a:lnTo>
                    <a:lnTo>
                      <a:pt x="205" y="37"/>
                    </a:lnTo>
                    <a:lnTo>
                      <a:pt x="216" y="41"/>
                    </a:lnTo>
                    <a:lnTo>
                      <a:pt x="205" y="44"/>
                    </a:lnTo>
                    <a:lnTo>
                      <a:pt x="202" y="48"/>
                    </a:lnTo>
                    <a:lnTo>
                      <a:pt x="213" y="44"/>
                    </a:lnTo>
                    <a:lnTo>
                      <a:pt x="205" y="48"/>
                    </a:lnTo>
                    <a:lnTo>
                      <a:pt x="205" y="55"/>
                    </a:lnTo>
                    <a:lnTo>
                      <a:pt x="194" y="55"/>
                    </a:lnTo>
                    <a:lnTo>
                      <a:pt x="198" y="63"/>
                    </a:lnTo>
                    <a:lnTo>
                      <a:pt x="194" y="70"/>
                    </a:lnTo>
                    <a:lnTo>
                      <a:pt x="186" y="66"/>
                    </a:lnTo>
                    <a:lnTo>
                      <a:pt x="182" y="73"/>
                    </a:lnTo>
                    <a:lnTo>
                      <a:pt x="191" y="77"/>
                    </a:lnTo>
                    <a:lnTo>
                      <a:pt x="202" y="77"/>
                    </a:lnTo>
                    <a:lnTo>
                      <a:pt x="205" y="80"/>
                    </a:lnTo>
                    <a:lnTo>
                      <a:pt x="213" y="77"/>
                    </a:lnTo>
                    <a:lnTo>
                      <a:pt x="221" y="77"/>
                    </a:lnTo>
                    <a:lnTo>
                      <a:pt x="225" y="80"/>
                    </a:lnTo>
                    <a:lnTo>
                      <a:pt x="225" y="84"/>
                    </a:lnTo>
                    <a:lnTo>
                      <a:pt x="213" y="84"/>
                    </a:lnTo>
                    <a:lnTo>
                      <a:pt x="213" y="88"/>
                    </a:lnTo>
                    <a:lnTo>
                      <a:pt x="205" y="88"/>
                    </a:lnTo>
                    <a:lnTo>
                      <a:pt x="202" y="88"/>
                    </a:lnTo>
                    <a:lnTo>
                      <a:pt x="198" y="91"/>
                    </a:lnTo>
                    <a:lnTo>
                      <a:pt x="191" y="91"/>
                    </a:lnTo>
                    <a:lnTo>
                      <a:pt x="186" y="91"/>
                    </a:lnTo>
                    <a:lnTo>
                      <a:pt x="179" y="88"/>
                    </a:lnTo>
                    <a:lnTo>
                      <a:pt x="164" y="84"/>
                    </a:lnTo>
                    <a:lnTo>
                      <a:pt x="175" y="84"/>
                    </a:lnTo>
                    <a:lnTo>
                      <a:pt x="179" y="80"/>
                    </a:lnTo>
                    <a:lnTo>
                      <a:pt x="175" y="77"/>
                    </a:lnTo>
                    <a:lnTo>
                      <a:pt x="175" y="73"/>
                    </a:lnTo>
                    <a:lnTo>
                      <a:pt x="179" y="70"/>
                    </a:lnTo>
                    <a:lnTo>
                      <a:pt x="171" y="66"/>
                    </a:lnTo>
                    <a:lnTo>
                      <a:pt x="179" y="59"/>
                    </a:lnTo>
                    <a:lnTo>
                      <a:pt x="167" y="63"/>
                    </a:lnTo>
                    <a:lnTo>
                      <a:pt x="171" y="59"/>
                    </a:lnTo>
                    <a:lnTo>
                      <a:pt x="171" y="55"/>
                    </a:lnTo>
                    <a:lnTo>
                      <a:pt x="171" y="52"/>
                    </a:lnTo>
                    <a:lnTo>
                      <a:pt x="167" y="48"/>
                    </a:lnTo>
                    <a:lnTo>
                      <a:pt x="160" y="48"/>
                    </a:lnTo>
                    <a:lnTo>
                      <a:pt x="152" y="52"/>
                    </a:lnTo>
                    <a:lnTo>
                      <a:pt x="152" y="48"/>
                    </a:lnTo>
                    <a:lnTo>
                      <a:pt x="148" y="41"/>
                    </a:lnTo>
                    <a:lnTo>
                      <a:pt x="144" y="41"/>
                    </a:lnTo>
                    <a:lnTo>
                      <a:pt x="141" y="44"/>
                    </a:lnTo>
                    <a:lnTo>
                      <a:pt x="137" y="41"/>
                    </a:lnTo>
                    <a:lnTo>
                      <a:pt x="141" y="37"/>
                    </a:lnTo>
                    <a:lnTo>
                      <a:pt x="144" y="33"/>
                    </a:lnTo>
                    <a:lnTo>
                      <a:pt x="148" y="30"/>
                    </a:lnTo>
                    <a:lnTo>
                      <a:pt x="152" y="26"/>
                    </a:lnTo>
                    <a:lnTo>
                      <a:pt x="144" y="26"/>
                    </a:lnTo>
                    <a:lnTo>
                      <a:pt x="137" y="26"/>
                    </a:lnTo>
                    <a:lnTo>
                      <a:pt x="133" y="30"/>
                    </a:lnTo>
                    <a:lnTo>
                      <a:pt x="126" y="30"/>
                    </a:lnTo>
                    <a:lnTo>
                      <a:pt x="126" y="26"/>
                    </a:lnTo>
                    <a:lnTo>
                      <a:pt x="130" y="22"/>
                    </a:lnTo>
                    <a:lnTo>
                      <a:pt x="133" y="22"/>
                    </a:lnTo>
                    <a:lnTo>
                      <a:pt x="144" y="22"/>
                    </a:lnTo>
                    <a:lnTo>
                      <a:pt x="148" y="26"/>
                    </a:lnTo>
                    <a:lnTo>
                      <a:pt x="152" y="22"/>
                    </a:lnTo>
                    <a:lnTo>
                      <a:pt x="160" y="19"/>
                    </a:lnTo>
                    <a:lnTo>
                      <a:pt x="164" y="19"/>
                    </a:lnTo>
                    <a:lnTo>
                      <a:pt x="164" y="15"/>
                    </a:lnTo>
                    <a:lnTo>
                      <a:pt x="164" y="11"/>
                    </a:lnTo>
                    <a:lnTo>
                      <a:pt x="160" y="8"/>
                    </a:lnTo>
                    <a:lnTo>
                      <a:pt x="156" y="4"/>
                    </a:lnTo>
                    <a:lnTo>
                      <a:pt x="148" y="0"/>
                    </a:lnTo>
                    <a:lnTo>
                      <a:pt x="144" y="4"/>
                    </a:lnTo>
                    <a:lnTo>
                      <a:pt x="141" y="4"/>
                    </a:lnTo>
                    <a:lnTo>
                      <a:pt x="137" y="8"/>
                    </a:lnTo>
                    <a:lnTo>
                      <a:pt x="133" y="4"/>
                    </a:lnTo>
                    <a:lnTo>
                      <a:pt x="126" y="4"/>
                    </a:lnTo>
                    <a:lnTo>
                      <a:pt x="122" y="8"/>
                    </a:lnTo>
                    <a:lnTo>
                      <a:pt x="118" y="8"/>
                    </a:lnTo>
                    <a:lnTo>
                      <a:pt x="118" y="11"/>
                    </a:lnTo>
                  </a:path>
                </a:pathLst>
              </a:custGeom>
              <a:solidFill>
                <a:srgbClr val="5FBF00"/>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pic>
        <p:nvPicPr>
          <p:cNvPr id="1089" name="Picture 433"/>
          <p:cNvPicPr>
            <a:picLocks noChangeArrowheads="1"/>
          </p:cNvPicPr>
          <p:nvPr/>
        </p:nvPicPr>
        <p:blipFill>
          <a:blip r:embed="rId12"/>
          <a:srcRect/>
          <a:stretch>
            <a:fillRect/>
          </a:stretch>
        </p:blipFill>
        <p:spPr bwMode="auto">
          <a:xfrm>
            <a:off x="2527300" y="3476625"/>
            <a:ext cx="600075" cy="573088"/>
          </a:xfrm>
          <a:prstGeom prst="rect">
            <a:avLst/>
          </a:prstGeom>
          <a:noFill/>
          <a:ln w="12700">
            <a:noFill/>
            <a:miter lim="800000"/>
            <a:headEnd/>
            <a:tailEnd/>
          </a:ln>
        </p:spPr>
      </p:pic>
      <p:grpSp>
        <p:nvGrpSpPr>
          <p:cNvPr id="680374" name="Group 434"/>
          <p:cNvGrpSpPr>
            <a:grpSpLocks/>
          </p:cNvGrpSpPr>
          <p:nvPr/>
        </p:nvGrpSpPr>
        <p:grpSpPr bwMode="auto">
          <a:xfrm>
            <a:off x="3209925" y="3167063"/>
            <a:ext cx="450850" cy="490537"/>
            <a:chOff x="2022" y="1595"/>
            <a:chExt cx="284" cy="309"/>
          </a:xfrm>
        </p:grpSpPr>
        <p:sp>
          <p:nvSpPr>
            <p:cNvPr id="1140" name="Line 435"/>
            <p:cNvSpPr>
              <a:spLocks noChangeShapeType="1"/>
            </p:cNvSpPr>
            <p:nvPr/>
          </p:nvSpPr>
          <p:spPr bwMode="auto">
            <a:xfrm flipH="1">
              <a:off x="2073" y="1595"/>
              <a:ext cx="233" cy="213"/>
            </a:xfrm>
            <a:prstGeom prst="line">
              <a:avLst/>
            </a:prstGeom>
            <a:noFill/>
            <a:ln w="50800">
              <a:solidFill>
                <a:srgbClr val="FFFF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41" name="Freeform 436"/>
            <p:cNvSpPr>
              <a:spLocks/>
            </p:cNvSpPr>
            <p:nvPr/>
          </p:nvSpPr>
          <p:spPr bwMode="auto">
            <a:xfrm>
              <a:off x="2022" y="1781"/>
              <a:ext cx="111" cy="123"/>
            </a:xfrm>
            <a:custGeom>
              <a:avLst/>
              <a:gdLst>
                <a:gd name="T0" fmla="*/ 73 w 111"/>
                <a:gd name="T1" fmla="*/ 30 h 123"/>
                <a:gd name="T2" fmla="*/ 37 w 111"/>
                <a:gd name="T3" fmla="*/ 0 h 123"/>
                <a:gd name="T4" fmla="*/ 0 w 111"/>
                <a:gd name="T5" fmla="*/ 122 h 123"/>
                <a:gd name="T6" fmla="*/ 110 w 111"/>
                <a:gd name="T7" fmla="*/ 59 h 123"/>
                <a:gd name="T8" fmla="*/ 73 w 111"/>
                <a:gd name="T9" fmla="*/ 30 h 123"/>
                <a:gd name="T10" fmla="*/ 0 60000 65536"/>
                <a:gd name="T11" fmla="*/ 0 60000 65536"/>
                <a:gd name="T12" fmla="*/ 0 60000 65536"/>
                <a:gd name="T13" fmla="*/ 0 60000 65536"/>
                <a:gd name="T14" fmla="*/ 0 60000 65536"/>
                <a:gd name="T15" fmla="*/ 0 w 111"/>
                <a:gd name="T16" fmla="*/ 0 h 123"/>
                <a:gd name="T17" fmla="*/ 111 w 111"/>
                <a:gd name="T18" fmla="*/ 123 h 123"/>
              </a:gdLst>
              <a:ahLst/>
              <a:cxnLst>
                <a:cxn ang="T10">
                  <a:pos x="T0" y="T1"/>
                </a:cxn>
                <a:cxn ang="T11">
                  <a:pos x="T2" y="T3"/>
                </a:cxn>
                <a:cxn ang="T12">
                  <a:pos x="T4" y="T5"/>
                </a:cxn>
                <a:cxn ang="T13">
                  <a:pos x="T6" y="T7"/>
                </a:cxn>
                <a:cxn ang="T14">
                  <a:pos x="T8" y="T9"/>
                </a:cxn>
              </a:cxnLst>
              <a:rect l="T15" t="T16" r="T17" b="T18"/>
              <a:pathLst>
                <a:path w="111" h="123">
                  <a:moveTo>
                    <a:pt x="73" y="30"/>
                  </a:moveTo>
                  <a:lnTo>
                    <a:pt x="37" y="0"/>
                  </a:lnTo>
                  <a:lnTo>
                    <a:pt x="0" y="122"/>
                  </a:lnTo>
                  <a:lnTo>
                    <a:pt x="110" y="59"/>
                  </a:lnTo>
                  <a:lnTo>
                    <a:pt x="73" y="30"/>
                  </a:lnTo>
                </a:path>
              </a:pathLst>
            </a:custGeom>
            <a:solidFill>
              <a:srgbClr val="FFFF33"/>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75" name="Group 437"/>
          <p:cNvGrpSpPr>
            <a:grpSpLocks/>
          </p:cNvGrpSpPr>
          <p:nvPr/>
        </p:nvGrpSpPr>
        <p:grpSpPr bwMode="auto">
          <a:xfrm>
            <a:off x="3536950" y="3303588"/>
            <a:ext cx="450850" cy="488950"/>
            <a:chOff x="2228" y="1681"/>
            <a:chExt cx="284" cy="308"/>
          </a:xfrm>
        </p:grpSpPr>
        <p:sp>
          <p:nvSpPr>
            <p:cNvPr id="1138" name="Line 438"/>
            <p:cNvSpPr>
              <a:spLocks noChangeShapeType="1"/>
            </p:cNvSpPr>
            <p:nvPr/>
          </p:nvSpPr>
          <p:spPr bwMode="auto">
            <a:xfrm flipH="1">
              <a:off x="2278" y="1681"/>
              <a:ext cx="234" cy="213"/>
            </a:xfrm>
            <a:prstGeom prst="line">
              <a:avLst/>
            </a:prstGeom>
            <a:noFill/>
            <a:ln w="50800">
              <a:solidFill>
                <a:srgbClr val="FFFF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39" name="Freeform 439"/>
            <p:cNvSpPr>
              <a:spLocks/>
            </p:cNvSpPr>
            <p:nvPr/>
          </p:nvSpPr>
          <p:spPr bwMode="auto">
            <a:xfrm>
              <a:off x="2228" y="1867"/>
              <a:ext cx="111" cy="122"/>
            </a:xfrm>
            <a:custGeom>
              <a:avLst/>
              <a:gdLst>
                <a:gd name="T0" fmla="*/ 73 w 111"/>
                <a:gd name="T1" fmla="*/ 30 h 122"/>
                <a:gd name="T2" fmla="*/ 37 w 111"/>
                <a:gd name="T3" fmla="*/ 0 h 122"/>
                <a:gd name="T4" fmla="*/ 0 w 111"/>
                <a:gd name="T5" fmla="*/ 121 h 122"/>
                <a:gd name="T6" fmla="*/ 110 w 111"/>
                <a:gd name="T7" fmla="*/ 59 h 122"/>
                <a:gd name="T8" fmla="*/ 73 w 111"/>
                <a:gd name="T9" fmla="*/ 30 h 122"/>
                <a:gd name="T10" fmla="*/ 0 60000 65536"/>
                <a:gd name="T11" fmla="*/ 0 60000 65536"/>
                <a:gd name="T12" fmla="*/ 0 60000 65536"/>
                <a:gd name="T13" fmla="*/ 0 60000 65536"/>
                <a:gd name="T14" fmla="*/ 0 60000 65536"/>
                <a:gd name="T15" fmla="*/ 0 w 111"/>
                <a:gd name="T16" fmla="*/ 0 h 122"/>
                <a:gd name="T17" fmla="*/ 111 w 111"/>
                <a:gd name="T18" fmla="*/ 122 h 122"/>
              </a:gdLst>
              <a:ahLst/>
              <a:cxnLst>
                <a:cxn ang="T10">
                  <a:pos x="T0" y="T1"/>
                </a:cxn>
                <a:cxn ang="T11">
                  <a:pos x="T2" y="T3"/>
                </a:cxn>
                <a:cxn ang="T12">
                  <a:pos x="T4" y="T5"/>
                </a:cxn>
                <a:cxn ang="T13">
                  <a:pos x="T6" y="T7"/>
                </a:cxn>
                <a:cxn ang="T14">
                  <a:pos x="T8" y="T9"/>
                </a:cxn>
              </a:cxnLst>
              <a:rect l="T15" t="T16" r="T17" b="T18"/>
              <a:pathLst>
                <a:path w="111" h="122">
                  <a:moveTo>
                    <a:pt x="73" y="30"/>
                  </a:moveTo>
                  <a:lnTo>
                    <a:pt x="37" y="0"/>
                  </a:lnTo>
                  <a:lnTo>
                    <a:pt x="0" y="121"/>
                  </a:lnTo>
                  <a:lnTo>
                    <a:pt x="110" y="59"/>
                  </a:lnTo>
                  <a:lnTo>
                    <a:pt x="73" y="30"/>
                  </a:lnTo>
                </a:path>
              </a:pathLst>
            </a:custGeom>
            <a:solidFill>
              <a:srgbClr val="FFFF33"/>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76" name="Group 440"/>
          <p:cNvGrpSpPr>
            <a:grpSpLocks/>
          </p:cNvGrpSpPr>
          <p:nvPr/>
        </p:nvGrpSpPr>
        <p:grpSpPr bwMode="auto">
          <a:xfrm>
            <a:off x="3813175" y="3451225"/>
            <a:ext cx="450850" cy="490538"/>
            <a:chOff x="2402" y="1774"/>
            <a:chExt cx="284" cy="309"/>
          </a:xfrm>
        </p:grpSpPr>
        <p:sp>
          <p:nvSpPr>
            <p:cNvPr id="1136" name="Line 441"/>
            <p:cNvSpPr>
              <a:spLocks noChangeShapeType="1"/>
            </p:cNvSpPr>
            <p:nvPr/>
          </p:nvSpPr>
          <p:spPr bwMode="auto">
            <a:xfrm flipH="1">
              <a:off x="2452" y="1774"/>
              <a:ext cx="234" cy="212"/>
            </a:xfrm>
            <a:prstGeom prst="line">
              <a:avLst/>
            </a:prstGeom>
            <a:noFill/>
            <a:ln w="50800">
              <a:solidFill>
                <a:srgbClr val="FFFF00"/>
              </a:solid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37" name="Freeform 442"/>
            <p:cNvSpPr>
              <a:spLocks/>
            </p:cNvSpPr>
            <p:nvPr/>
          </p:nvSpPr>
          <p:spPr bwMode="auto">
            <a:xfrm>
              <a:off x="2402" y="1960"/>
              <a:ext cx="111" cy="123"/>
            </a:xfrm>
            <a:custGeom>
              <a:avLst/>
              <a:gdLst>
                <a:gd name="T0" fmla="*/ 73 w 111"/>
                <a:gd name="T1" fmla="*/ 29 h 123"/>
                <a:gd name="T2" fmla="*/ 37 w 111"/>
                <a:gd name="T3" fmla="*/ 0 h 123"/>
                <a:gd name="T4" fmla="*/ 0 w 111"/>
                <a:gd name="T5" fmla="*/ 122 h 123"/>
                <a:gd name="T6" fmla="*/ 110 w 111"/>
                <a:gd name="T7" fmla="*/ 59 h 123"/>
                <a:gd name="T8" fmla="*/ 73 w 111"/>
                <a:gd name="T9" fmla="*/ 29 h 123"/>
                <a:gd name="T10" fmla="*/ 0 60000 65536"/>
                <a:gd name="T11" fmla="*/ 0 60000 65536"/>
                <a:gd name="T12" fmla="*/ 0 60000 65536"/>
                <a:gd name="T13" fmla="*/ 0 60000 65536"/>
                <a:gd name="T14" fmla="*/ 0 60000 65536"/>
                <a:gd name="T15" fmla="*/ 0 w 111"/>
                <a:gd name="T16" fmla="*/ 0 h 123"/>
                <a:gd name="T17" fmla="*/ 111 w 111"/>
                <a:gd name="T18" fmla="*/ 123 h 123"/>
              </a:gdLst>
              <a:ahLst/>
              <a:cxnLst>
                <a:cxn ang="T10">
                  <a:pos x="T0" y="T1"/>
                </a:cxn>
                <a:cxn ang="T11">
                  <a:pos x="T2" y="T3"/>
                </a:cxn>
                <a:cxn ang="T12">
                  <a:pos x="T4" y="T5"/>
                </a:cxn>
                <a:cxn ang="T13">
                  <a:pos x="T6" y="T7"/>
                </a:cxn>
                <a:cxn ang="T14">
                  <a:pos x="T8" y="T9"/>
                </a:cxn>
              </a:cxnLst>
              <a:rect l="T15" t="T16" r="T17" b="T18"/>
              <a:pathLst>
                <a:path w="111" h="123">
                  <a:moveTo>
                    <a:pt x="73" y="29"/>
                  </a:moveTo>
                  <a:lnTo>
                    <a:pt x="37" y="0"/>
                  </a:lnTo>
                  <a:lnTo>
                    <a:pt x="0" y="122"/>
                  </a:lnTo>
                  <a:lnTo>
                    <a:pt x="110" y="59"/>
                  </a:lnTo>
                  <a:lnTo>
                    <a:pt x="73" y="29"/>
                  </a:lnTo>
                </a:path>
              </a:pathLst>
            </a:custGeom>
            <a:solidFill>
              <a:srgbClr val="FFFF33"/>
            </a:solidFill>
            <a:ln w="12700" cap="rnd">
              <a:no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680379" name="Rectangle 443"/>
          <p:cNvSpPr>
            <a:spLocks noChangeArrowheads="1"/>
          </p:cNvSpPr>
          <p:nvPr/>
        </p:nvSpPr>
        <p:spPr bwMode="auto">
          <a:xfrm>
            <a:off x="3554413" y="2868613"/>
            <a:ext cx="955675" cy="363537"/>
          </a:xfrm>
          <a:prstGeom prst="rect">
            <a:avLst/>
          </a:prstGeom>
          <a:noFill/>
          <a:ln w="12700">
            <a:noFill/>
            <a:miter lim="800000"/>
            <a:headEnd/>
            <a:tailEnd/>
          </a:ln>
          <a:effectLst/>
        </p:spPr>
        <p:txBody>
          <a:bodyPr wrap="none" lIns="90488" tIns="44450" rIns="90488" bIns="44450">
            <a:spAutoFit/>
          </a:bodyPr>
          <a:lstStyle/>
          <a:p>
            <a:pPr algn="l" rtl="0" eaLnBrk="0" fontAlgn="base" hangingPunct="0">
              <a:spcBef>
                <a:spcPct val="0"/>
              </a:spcBef>
              <a:spcAft>
                <a:spcPct val="0"/>
              </a:spcAft>
              <a:defRPr/>
            </a:pPr>
            <a:r>
              <a:rPr lang="en-US" sz="3200" kern="1200" baseline="-25000">
                <a:solidFill>
                  <a:srgbClr val="FFFFFF"/>
                </a:solidFill>
                <a:effectLst>
                  <a:outerShdw blurRad="38100" dist="38100" dir="2700000" algn="tl">
                    <a:srgbClr val="C0C0C0"/>
                  </a:outerShdw>
                </a:effectLst>
                <a:latin typeface="Arial" charset="0"/>
                <a:ea typeface="+mn-ea"/>
                <a:cs typeface="+mn-cs"/>
              </a:rPr>
              <a:t>Energy</a:t>
            </a:r>
          </a:p>
        </p:txBody>
      </p:sp>
      <p:sp>
        <p:nvSpPr>
          <p:cNvPr id="1094" name="Line 444"/>
          <p:cNvSpPr>
            <a:spLocks noChangeShapeType="1"/>
          </p:cNvSpPr>
          <p:nvPr/>
        </p:nvSpPr>
        <p:spPr bwMode="auto">
          <a:xfrm flipH="1" flipV="1">
            <a:off x="4102100" y="3006725"/>
            <a:ext cx="23813" cy="25400"/>
          </a:xfrm>
          <a:prstGeom prst="line">
            <a:avLst/>
          </a:prstGeom>
          <a:noFill/>
          <a:ln w="12700">
            <a:pattFill prst="pct50">
              <a:fgClr>
                <a:srgbClr val="000000"/>
              </a:fgClr>
              <a:bgClr>
                <a:srgbClr val="FFFFFF"/>
              </a:bgClr>
            </a:patt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95" name="Line 445"/>
          <p:cNvSpPr>
            <a:spLocks noChangeShapeType="1"/>
          </p:cNvSpPr>
          <p:nvPr/>
        </p:nvSpPr>
        <p:spPr bwMode="auto">
          <a:xfrm flipH="1" flipV="1">
            <a:off x="4102100" y="3006725"/>
            <a:ext cx="23813" cy="25400"/>
          </a:xfrm>
          <a:prstGeom prst="line">
            <a:avLst/>
          </a:prstGeom>
          <a:noFill/>
          <a:ln w="12700">
            <a:pattFill prst="pct50">
              <a:fgClr>
                <a:srgbClr val="000000"/>
              </a:fgClr>
              <a:bgClr>
                <a:srgbClr val="FFFFFF"/>
              </a:bgClr>
            </a:pattFill>
            <a:round/>
            <a:headEnd/>
            <a:tailEnd/>
          </a:ln>
        </p:spPr>
        <p:txBody>
          <a:bodyPr wrap="none" anchor="ct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680377" name="Group 446"/>
          <p:cNvGrpSpPr>
            <a:grpSpLocks/>
          </p:cNvGrpSpPr>
          <p:nvPr/>
        </p:nvGrpSpPr>
        <p:grpSpPr bwMode="auto">
          <a:xfrm>
            <a:off x="4745038" y="4070350"/>
            <a:ext cx="977900" cy="1258888"/>
            <a:chOff x="2989" y="2164"/>
            <a:chExt cx="616" cy="793"/>
          </a:xfrm>
        </p:grpSpPr>
        <p:grpSp>
          <p:nvGrpSpPr>
            <p:cNvPr id="680378" name="Group 447"/>
            <p:cNvGrpSpPr>
              <a:grpSpLocks/>
            </p:cNvGrpSpPr>
            <p:nvPr/>
          </p:nvGrpSpPr>
          <p:grpSpPr bwMode="auto">
            <a:xfrm>
              <a:off x="3028" y="2164"/>
              <a:ext cx="577" cy="738"/>
              <a:chOff x="3028" y="2164"/>
              <a:chExt cx="577" cy="738"/>
            </a:xfrm>
          </p:grpSpPr>
          <p:sp>
            <p:nvSpPr>
              <p:cNvPr id="1129" name="Oval 448"/>
              <p:cNvSpPr>
                <a:spLocks noChangeArrowheads="1"/>
              </p:cNvSpPr>
              <p:nvPr/>
            </p:nvSpPr>
            <p:spPr bwMode="auto">
              <a:xfrm>
                <a:off x="3379" y="2871"/>
                <a:ext cx="97" cy="19"/>
              </a:xfrm>
              <a:prstGeom prst="ellipse">
                <a:avLst/>
              </a:prstGeom>
              <a:solidFill>
                <a:srgbClr val="000000"/>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30" name="Oval 449"/>
              <p:cNvSpPr>
                <a:spLocks noChangeArrowheads="1"/>
              </p:cNvSpPr>
              <p:nvPr/>
            </p:nvSpPr>
            <p:spPr bwMode="auto">
              <a:xfrm>
                <a:off x="3457" y="2879"/>
                <a:ext cx="97" cy="23"/>
              </a:xfrm>
              <a:prstGeom prst="ellipse">
                <a:avLst/>
              </a:prstGeom>
              <a:solidFill>
                <a:srgbClr val="000000"/>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31" name="Freeform 450"/>
              <p:cNvSpPr>
                <a:spLocks/>
              </p:cNvSpPr>
              <p:nvPr/>
            </p:nvSpPr>
            <p:spPr bwMode="auto">
              <a:xfrm>
                <a:off x="3355" y="2765"/>
                <a:ext cx="75" cy="114"/>
              </a:xfrm>
              <a:custGeom>
                <a:avLst/>
                <a:gdLst>
                  <a:gd name="T0" fmla="*/ 0 w 75"/>
                  <a:gd name="T1" fmla="*/ 0 h 114"/>
                  <a:gd name="T2" fmla="*/ 20 w 75"/>
                  <a:gd name="T3" fmla="*/ 113 h 114"/>
                  <a:gd name="T4" fmla="*/ 67 w 75"/>
                  <a:gd name="T5" fmla="*/ 106 h 114"/>
                  <a:gd name="T6" fmla="*/ 74 w 75"/>
                  <a:gd name="T7" fmla="*/ 0 h 114"/>
                  <a:gd name="T8" fmla="*/ 0 w 75"/>
                  <a:gd name="T9" fmla="*/ 0 h 114"/>
                  <a:gd name="T10" fmla="*/ 0 60000 65536"/>
                  <a:gd name="T11" fmla="*/ 0 60000 65536"/>
                  <a:gd name="T12" fmla="*/ 0 60000 65536"/>
                  <a:gd name="T13" fmla="*/ 0 60000 65536"/>
                  <a:gd name="T14" fmla="*/ 0 60000 65536"/>
                  <a:gd name="T15" fmla="*/ 0 w 75"/>
                  <a:gd name="T16" fmla="*/ 0 h 114"/>
                  <a:gd name="T17" fmla="*/ 75 w 75"/>
                  <a:gd name="T18" fmla="*/ 114 h 114"/>
                </a:gdLst>
                <a:ahLst/>
                <a:cxnLst>
                  <a:cxn ang="T10">
                    <a:pos x="T0" y="T1"/>
                  </a:cxn>
                  <a:cxn ang="T11">
                    <a:pos x="T2" y="T3"/>
                  </a:cxn>
                  <a:cxn ang="T12">
                    <a:pos x="T4" y="T5"/>
                  </a:cxn>
                  <a:cxn ang="T13">
                    <a:pos x="T6" y="T7"/>
                  </a:cxn>
                  <a:cxn ang="T14">
                    <a:pos x="T8" y="T9"/>
                  </a:cxn>
                </a:cxnLst>
                <a:rect l="T15" t="T16" r="T17" b="T18"/>
                <a:pathLst>
                  <a:path w="75" h="114">
                    <a:moveTo>
                      <a:pt x="0" y="0"/>
                    </a:moveTo>
                    <a:lnTo>
                      <a:pt x="20" y="113"/>
                    </a:lnTo>
                    <a:lnTo>
                      <a:pt x="67" y="106"/>
                    </a:lnTo>
                    <a:lnTo>
                      <a:pt x="74" y="0"/>
                    </a:lnTo>
                    <a:lnTo>
                      <a:pt x="0" y="0"/>
                    </a:lnTo>
                  </a:path>
                </a:pathLst>
              </a:custGeom>
              <a:solidFill>
                <a:srgbClr val="5F009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32" name="Freeform 451"/>
              <p:cNvSpPr>
                <a:spLocks/>
              </p:cNvSpPr>
              <p:nvPr/>
            </p:nvSpPr>
            <p:spPr bwMode="auto">
              <a:xfrm>
                <a:off x="3429" y="2726"/>
                <a:ext cx="99" cy="165"/>
              </a:xfrm>
              <a:custGeom>
                <a:avLst/>
                <a:gdLst>
                  <a:gd name="T0" fmla="*/ 98 w 99"/>
                  <a:gd name="T1" fmla="*/ 0 h 165"/>
                  <a:gd name="T2" fmla="*/ 75 w 99"/>
                  <a:gd name="T3" fmla="*/ 156 h 165"/>
                  <a:gd name="T4" fmla="*/ 24 w 99"/>
                  <a:gd name="T5" fmla="*/ 164 h 165"/>
                  <a:gd name="T6" fmla="*/ 0 w 99"/>
                  <a:gd name="T7" fmla="*/ 0 h 165"/>
                  <a:gd name="T8" fmla="*/ 98 w 99"/>
                  <a:gd name="T9" fmla="*/ 0 h 165"/>
                  <a:gd name="T10" fmla="*/ 0 60000 65536"/>
                  <a:gd name="T11" fmla="*/ 0 60000 65536"/>
                  <a:gd name="T12" fmla="*/ 0 60000 65536"/>
                  <a:gd name="T13" fmla="*/ 0 60000 65536"/>
                  <a:gd name="T14" fmla="*/ 0 60000 65536"/>
                  <a:gd name="T15" fmla="*/ 0 w 99"/>
                  <a:gd name="T16" fmla="*/ 0 h 165"/>
                  <a:gd name="T17" fmla="*/ 99 w 99"/>
                  <a:gd name="T18" fmla="*/ 165 h 165"/>
                </a:gdLst>
                <a:ahLst/>
                <a:cxnLst>
                  <a:cxn ang="T10">
                    <a:pos x="T0" y="T1"/>
                  </a:cxn>
                  <a:cxn ang="T11">
                    <a:pos x="T2" y="T3"/>
                  </a:cxn>
                  <a:cxn ang="T12">
                    <a:pos x="T4" y="T5"/>
                  </a:cxn>
                  <a:cxn ang="T13">
                    <a:pos x="T6" y="T7"/>
                  </a:cxn>
                  <a:cxn ang="T14">
                    <a:pos x="T8" y="T9"/>
                  </a:cxn>
                </a:cxnLst>
                <a:rect l="T15" t="T16" r="T17" b="T18"/>
                <a:pathLst>
                  <a:path w="99" h="165">
                    <a:moveTo>
                      <a:pt x="98" y="0"/>
                    </a:moveTo>
                    <a:lnTo>
                      <a:pt x="75" y="156"/>
                    </a:lnTo>
                    <a:lnTo>
                      <a:pt x="24" y="164"/>
                    </a:lnTo>
                    <a:lnTo>
                      <a:pt x="0" y="0"/>
                    </a:lnTo>
                    <a:lnTo>
                      <a:pt x="98" y="0"/>
                    </a:lnTo>
                  </a:path>
                </a:pathLst>
              </a:custGeom>
              <a:solidFill>
                <a:srgbClr val="5F009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33" name="Oval 452"/>
              <p:cNvSpPr>
                <a:spLocks noChangeArrowheads="1"/>
              </p:cNvSpPr>
              <p:nvPr/>
            </p:nvSpPr>
            <p:spPr bwMode="auto">
              <a:xfrm>
                <a:off x="3184" y="2164"/>
                <a:ext cx="167" cy="164"/>
              </a:xfrm>
              <a:prstGeom prst="ellipse">
                <a:avLst/>
              </a:prstGeom>
              <a:solidFill>
                <a:srgbClr val="FFB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34" name="Oval 453"/>
              <p:cNvSpPr>
                <a:spLocks noChangeArrowheads="1"/>
              </p:cNvSpPr>
              <p:nvPr/>
            </p:nvSpPr>
            <p:spPr bwMode="auto">
              <a:xfrm>
                <a:off x="3566" y="2391"/>
                <a:ext cx="39" cy="34"/>
              </a:xfrm>
              <a:prstGeom prst="ellipse">
                <a:avLst/>
              </a:prstGeom>
              <a:solidFill>
                <a:srgbClr val="FFBF7F"/>
              </a:solidFill>
              <a:ln w="12700">
                <a:solidFill>
                  <a:srgbClr val="000000"/>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35" name="Freeform 454"/>
              <p:cNvSpPr>
                <a:spLocks/>
              </p:cNvSpPr>
              <p:nvPr/>
            </p:nvSpPr>
            <p:spPr bwMode="auto">
              <a:xfrm>
                <a:off x="3028" y="2305"/>
                <a:ext cx="566" cy="340"/>
              </a:xfrm>
              <a:custGeom>
                <a:avLst/>
                <a:gdLst>
                  <a:gd name="T0" fmla="*/ 565 w 566"/>
                  <a:gd name="T1" fmla="*/ 128 h 340"/>
                  <a:gd name="T2" fmla="*/ 456 w 566"/>
                  <a:gd name="T3" fmla="*/ 285 h 340"/>
                  <a:gd name="T4" fmla="*/ 316 w 566"/>
                  <a:gd name="T5" fmla="*/ 339 h 340"/>
                  <a:gd name="T6" fmla="*/ 0 w 566"/>
                  <a:gd name="T7" fmla="*/ 230 h 340"/>
                  <a:gd name="T8" fmla="*/ 70 w 566"/>
                  <a:gd name="T9" fmla="*/ 15 h 340"/>
                  <a:gd name="T10" fmla="*/ 78 w 566"/>
                  <a:gd name="T11" fmla="*/ 4 h 340"/>
                  <a:gd name="T12" fmla="*/ 90 w 566"/>
                  <a:gd name="T13" fmla="*/ 0 h 340"/>
                  <a:gd name="T14" fmla="*/ 359 w 566"/>
                  <a:gd name="T15" fmla="*/ 66 h 340"/>
                  <a:gd name="T16" fmla="*/ 374 w 566"/>
                  <a:gd name="T17" fmla="*/ 70 h 340"/>
                  <a:gd name="T18" fmla="*/ 382 w 566"/>
                  <a:gd name="T19" fmla="*/ 86 h 340"/>
                  <a:gd name="T20" fmla="*/ 413 w 566"/>
                  <a:gd name="T21" fmla="*/ 203 h 340"/>
                  <a:gd name="T22" fmla="*/ 530 w 566"/>
                  <a:gd name="T23" fmla="*/ 101 h 340"/>
                  <a:gd name="T24" fmla="*/ 565 w 566"/>
                  <a:gd name="T25" fmla="*/ 128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6"/>
                  <a:gd name="T40" fmla="*/ 0 h 340"/>
                  <a:gd name="T41" fmla="*/ 566 w 566"/>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6" h="340">
                    <a:moveTo>
                      <a:pt x="565" y="128"/>
                    </a:moveTo>
                    <a:lnTo>
                      <a:pt x="456" y="285"/>
                    </a:lnTo>
                    <a:lnTo>
                      <a:pt x="316" y="339"/>
                    </a:lnTo>
                    <a:lnTo>
                      <a:pt x="0" y="230"/>
                    </a:lnTo>
                    <a:lnTo>
                      <a:pt x="70" y="15"/>
                    </a:lnTo>
                    <a:lnTo>
                      <a:pt x="78" y="4"/>
                    </a:lnTo>
                    <a:lnTo>
                      <a:pt x="90" y="0"/>
                    </a:lnTo>
                    <a:lnTo>
                      <a:pt x="359" y="66"/>
                    </a:lnTo>
                    <a:lnTo>
                      <a:pt x="374" y="70"/>
                    </a:lnTo>
                    <a:lnTo>
                      <a:pt x="382" y="86"/>
                    </a:lnTo>
                    <a:lnTo>
                      <a:pt x="413" y="203"/>
                    </a:lnTo>
                    <a:lnTo>
                      <a:pt x="530" y="101"/>
                    </a:lnTo>
                    <a:lnTo>
                      <a:pt x="565" y="128"/>
                    </a:lnTo>
                  </a:path>
                </a:pathLst>
              </a:custGeom>
              <a:solidFill>
                <a:srgbClr val="5F009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nvGrpSpPr>
            <p:cNvPr id="680380" name="Group 455"/>
            <p:cNvGrpSpPr>
              <a:grpSpLocks/>
            </p:cNvGrpSpPr>
            <p:nvPr/>
          </p:nvGrpSpPr>
          <p:grpSpPr bwMode="auto">
            <a:xfrm>
              <a:off x="2989" y="2305"/>
              <a:ext cx="597" cy="652"/>
              <a:chOff x="2989" y="2305"/>
              <a:chExt cx="597" cy="652"/>
            </a:xfrm>
          </p:grpSpPr>
          <p:sp>
            <p:nvSpPr>
              <p:cNvPr id="1120" name="Freeform 456"/>
              <p:cNvSpPr>
                <a:spLocks/>
              </p:cNvSpPr>
              <p:nvPr/>
            </p:nvSpPr>
            <p:spPr bwMode="auto">
              <a:xfrm>
                <a:off x="3297" y="2863"/>
                <a:ext cx="40" cy="94"/>
              </a:xfrm>
              <a:custGeom>
                <a:avLst/>
                <a:gdLst>
                  <a:gd name="T0" fmla="*/ 19 w 40"/>
                  <a:gd name="T1" fmla="*/ 0 h 94"/>
                  <a:gd name="T2" fmla="*/ 39 w 40"/>
                  <a:gd name="T3" fmla="*/ 93 h 94"/>
                  <a:gd name="T4" fmla="*/ 0 w 40"/>
                  <a:gd name="T5" fmla="*/ 93 h 94"/>
                  <a:gd name="T6" fmla="*/ 19 w 40"/>
                  <a:gd name="T7" fmla="*/ 0 h 94"/>
                  <a:gd name="T8" fmla="*/ 0 60000 65536"/>
                  <a:gd name="T9" fmla="*/ 0 60000 65536"/>
                  <a:gd name="T10" fmla="*/ 0 60000 65536"/>
                  <a:gd name="T11" fmla="*/ 0 60000 65536"/>
                  <a:gd name="T12" fmla="*/ 0 w 40"/>
                  <a:gd name="T13" fmla="*/ 0 h 94"/>
                  <a:gd name="T14" fmla="*/ 40 w 40"/>
                  <a:gd name="T15" fmla="*/ 94 h 94"/>
                </a:gdLst>
                <a:ahLst/>
                <a:cxnLst>
                  <a:cxn ang="T8">
                    <a:pos x="T0" y="T1"/>
                  </a:cxn>
                  <a:cxn ang="T9">
                    <a:pos x="T2" y="T3"/>
                  </a:cxn>
                  <a:cxn ang="T10">
                    <a:pos x="T4" y="T5"/>
                  </a:cxn>
                  <a:cxn ang="T11">
                    <a:pos x="T6" y="T7"/>
                  </a:cxn>
                </a:cxnLst>
                <a:rect l="T12" t="T13" r="T14" b="T15"/>
                <a:pathLst>
                  <a:path w="40" h="94">
                    <a:moveTo>
                      <a:pt x="19" y="0"/>
                    </a:moveTo>
                    <a:lnTo>
                      <a:pt x="39" y="93"/>
                    </a:lnTo>
                    <a:lnTo>
                      <a:pt x="0" y="93"/>
                    </a:lnTo>
                    <a:lnTo>
                      <a:pt x="19" y="0"/>
                    </a:lnTo>
                  </a:path>
                </a:pathLst>
              </a:custGeom>
              <a:solidFill>
                <a:srgbClr val="7F7F9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21" name="Freeform 457"/>
              <p:cNvSpPr>
                <a:spLocks/>
              </p:cNvSpPr>
              <p:nvPr/>
            </p:nvSpPr>
            <p:spPr bwMode="auto">
              <a:xfrm>
                <a:off x="3238" y="2765"/>
                <a:ext cx="173" cy="134"/>
              </a:xfrm>
              <a:custGeom>
                <a:avLst/>
                <a:gdLst>
                  <a:gd name="T0" fmla="*/ 172 w 173"/>
                  <a:gd name="T1" fmla="*/ 20 h 134"/>
                  <a:gd name="T2" fmla="*/ 98 w 173"/>
                  <a:gd name="T3" fmla="*/ 35 h 134"/>
                  <a:gd name="T4" fmla="*/ 0 w 173"/>
                  <a:gd name="T5" fmla="*/ 0 h 134"/>
                  <a:gd name="T6" fmla="*/ 39 w 173"/>
                  <a:gd name="T7" fmla="*/ 133 h 134"/>
                  <a:gd name="T8" fmla="*/ 117 w 173"/>
                  <a:gd name="T9" fmla="*/ 133 h 134"/>
                  <a:gd name="T10" fmla="*/ 172 w 173"/>
                  <a:gd name="T11" fmla="*/ 20 h 134"/>
                  <a:gd name="T12" fmla="*/ 0 60000 65536"/>
                  <a:gd name="T13" fmla="*/ 0 60000 65536"/>
                  <a:gd name="T14" fmla="*/ 0 60000 65536"/>
                  <a:gd name="T15" fmla="*/ 0 60000 65536"/>
                  <a:gd name="T16" fmla="*/ 0 60000 65536"/>
                  <a:gd name="T17" fmla="*/ 0 60000 65536"/>
                  <a:gd name="T18" fmla="*/ 0 w 173"/>
                  <a:gd name="T19" fmla="*/ 0 h 134"/>
                  <a:gd name="T20" fmla="*/ 173 w 173"/>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73" h="134">
                    <a:moveTo>
                      <a:pt x="172" y="20"/>
                    </a:moveTo>
                    <a:lnTo>
                      <a:pt x="98" y="35"/>
                    </a:lnTo>
                    <a:lnTo>
                      <a:pt x="0" y="0"/>
                    </a:lnTo>
                    <a:lnTo>
                      <a:pt x="39" y="133"/>
                    </a:lnTo>
                    <a:lnTo>
                      <a:pt x="117" y="133"/>
                    </a:lnTo>
                    <a:lnTo>
                      <a:pt x="172" y="20"/>
                    </a:lnTo>
                  </a:path>
                </a:pathLst>
              </a:custGeom>
              <a:solidFill>
                <a:srgbClr val="BFBFD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nvGrpSpPr>
              <p:cNvPr id="680381" name="Group 458"/>
              <p:cNvGrpSpPr>
                <a:grpSpLocks/>
              </p:cNvGrpSpPr>
              <p:nvPr/>
            </p:nvGrpSpPr>
            <p:grpSpPr bwMode="auto">
              <a:xfrm>
                <a:off x="2989" y="2305"/>
                <a:ext cx="597" cy="520"/>
                <a:chOff x="2989" y="2305"/>
                <a:chExt cx="597" cy="520"/>
              </a:xfrm>
            </p:grpSpPr>
            <p:sp>
              <p:nvSpPr>
                <p:cNvPr id="1125" name="Freeform 459"/>
                <p:cNvSpPr>
                  <a:spLocks/>
                </p:cNvSpPr>
                <p:nvPr/>
              </p:nvSpPr>
              <p:spPr bwMode="auto">
                <a:xfrm>
                  <a:off x="3297" y="2535"/>
                  <a:ext cx="289" cy="114"/>
                </a:xfrm>
                <a:custGeom>
                  <a:avLst/>
                  <a:gdLst>
                    <a:gd name="T0" fmla="*/ 288 w 289"/>
                    <a:gd name="T1" fmla="*/ 19 h 114"/>
                    <a:gd name="T2" fmla="*/ 58 w 289"/>
                    <a:gd name="T3" fmla="*/ 113 h 114"/>
                    <a:gd name="T4" fmla="*/ 0 w 289"/>
                    <a:gd name="T5" fmla="*/ 78 h 114"/>
                    <a:gd name="T6" fmla="*/ 210 w 289"/>
                    <a:gd name="T7" fmla="*/ 0 h 114"/>
                    <a:gd name="T8" fmla="*/ 288 w 289"/>
                    <a:gd name="T9" fmla="*/ 19 h 114"/>
                    <a:gd name="T10" fmla="*/ 0 60000 65536"/>
                    <a:gd name="T11" fmla="*/ 0 60000 65536"/>
                    <a:gd name="T12" fmla="*/ 0 60000 65536"/>
                    <a:gd name="T13" fmla="*/ 0 60000 65536"/>
                    <a:gd name="T14" fmla="*/ 0 60000 65536"/>
                    <a:gd name="T15" fmla="*/ 0 w 289"/>
                    <a:gd name="T16" fmla="*/ 0 h 114"/>
                    <a:gd name="T17" fmla="*/ 289 w 289"/>
                    <a:gd name="T18" fmla="*/ 114 h 114"/>
                  </a:gdLst>
                  <a:ahLst/>
                  <a:cxnLst>
                    <a:cxn ang="T10">
                      <a:pos x="T0" y="T1"/>
                    </a:cxn>
                    <a:cxn ang="T11">
                      <a:pos x="T2" y="T3"/>
                    </a:cxn>
                    <a:cxn ang="T12">
                      <a:pos x="T4" y="T5"/>
                    </a:cxn>
                    <a:cxn ang="T13">
                      <a:pos x="T6" y="T7"/>
                    </a:cxn>
                    <a:cxn ang="T14">
                      <a:pos x="T8" y="T9"/>
                    </a:cxn>
                  </a:cxnLst>
                  <a:rect l="T15" t="T16" r="T17" b="T18"/>
                  <a:pathLst>
                    <a:path w="289" h="114">
                      <a:moveTo>
                        <a:pt x="288" y="19"/>
                      </a:moveTo>
                      <a:lnTo>
                        <a:pt x="58" y="113"/>
                      </a:lnTo>
                      <a:lnTo>
                        <a:pt x="0" y="78"/>
                      </a:lnTo>
                      <a:lnTo>
                        <a:pt x="210" y="0"/>
                      </a:lnTo>
                      <a:lnTo>
                        <a:pt x="288" y="19"/>
                      </a:lnTo>
                    </a:path>
                  </a:pathLst>
                </a:custGeom>
                <a:solidFill>
                  <a:srgbClr val="5F5F7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26" name="Freeform 460"/>
                <p:cNvSpPr>
                  <a:spLocks/>
                </p:cNvSpPr>
                <p:nvPr/>
              </p:nvSpPr>
              <p:spPr bwMode="auto">
                <a:xfrm>
                  <a:off x="2989" y="2305"/>
                  <a:ext cx="309" cy="75"/>
                </a:xfrm>
                <a:custGeom>
                  <a:avLst/>
                  <a:gdLst>
                    <a:gd name="T0" fmla="*/ 308 w 309"/>
                    <a:gd name="T1" fmla="*/ 54 h 75"/>
                    <a:gd name="T2" fmla="*/ 39 w 309"/>
                    <a:gd name="T3" fmla="*/ 0 h 75"/>
                    <a:gd name="T4" fmla="*/ 0 w 309"/>
                    <a:gd name="T5" fmla="*/ 19 h 75"/>
                    <a:gd name="T6" fmla="*/ 253 w 309"/>
                    <a:gd name="T7" fmla="*/ 74 h 75"/>
                    <a:gd name="T8" fmla="*/ 308 w 309"/>
                    <a:gd name="T9" fmla="*/ 54 h 75"/>
                    <a:gd name="T10" fmla="*/ 0 60000 65536"/>
                    <a:gd name="T11" fmla="*/ 0 60000 65536"/>
                    <a:gd name="T12" fmla="*/ 0 60000 65536"/>
                    <a:gd name="T13" fmla="*/ 0 60000 65536"/>
                    <a:gd name="T14" fmla="*/ 0 60000 65536"/>
                    <a:gd name="T15" fmla="*/ 0 w 309"/>
                    <a:gd name="T16" fmla="*/ 0 h 75"/>
                    <a:gd name="T17" fmla="*/ 309 w 309"/>
                    <a:gd name="T18" fmla="*/ 75 h 75"/>
                  </a:gdLst>
                  <a:ahLst/>
                  <a:cxnLst>
                    <a:cxn ang="T10">
                      <a:pos x="T0" y="T1"/>
                    </a:cxn>
                    <a:cxn ang="T11">
                      <a:pos x="T2" y="T3"/>
                    </a:cxn>
                    <a:cxn ang="T12">
                      <a:pos x="T4" y="T5"/>
                    </a:cxn>
                    <a:cxn ang="T13">
                      <a:pos x="T6" y="T7"/>
                    </a:cxn>
                    <a:cxn ang="T14">
                      <a:pos x="T8" y="T9"/>
                    </a:cxn>
                  </a:cxnLst>
                  <a:rect l="T15" t="T16" r="T17" b="T18"/>
                  <a:pathLst>
                    <a:path w="309" h="75">
                      <a:moveTo>
                        <a:pt x="308" y="54"/>
                      </a:moveTo>
                      <a:lnTo>
                        <a:pt x="39" y="0"/>
                      </a:lnTo>
                      <a:lnTo>
                        <a:pt x="0" y="19"/>
                      </a:lnTo>
                      <a:lnTo>
                        <a:pt x="253" y="74"/>
                      </a:lnTo>
                      <a:lnTo>
                        <a:pt x="308" y="54"/>
                      </a:lnTo>
                    </a:path>
                  </a:pathLst>
                </a:custGeom>
                <a:solidFill>
                  <a:srgbClr val="BFBFD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27" name="Freeform 461"/>
                <p:cNvSpPr>
                  <a:spLocks/>
                </p:cNvSpPr>
                <p:nvPr/>
              </p:nvSpPr>
              <p:spPr bwMode="auto">
                <a:xfrm>
                  <a:off x="2989" y="2320"/>
                  <a:ext cx="348" cy="505"/>
                </a:xfrm>
                <a:custGeom>
                  <a:avLst/>
                  <a:gdLst>
                    <a:gd name="T0" fmla="*/ 249 w 348"/>
                    <a:gd name="T1" fmla="*/ 55 h 505"/>
                    <a:gd name="T2" fmla="*/ 0 w 348"/>
                    <a:gd name="T3" fmla="*/ 0 h 505"/>
                    <a:gd name="T4" fmla="*/ 78 w 348"/>
                    <a:gd name="T5" fmla="*/ 406 h 505"/>
                    <a:gd name="T6" fmla="*/ 347 w 348"/>
                    <a:gd name="T7" fmla="*/ 504 h 505"/>
                    <a:gd name="T8" fmla="*/ 249 w 348"/>
                    <a:gd name="T9" fmla="*/ 55 h 505"/>
                    <a:gd name="T10" fmla="*/ 0 60000 65536"/>
                    <a:gd name="T11" fmla="*/ 0 60000 65536"/>
                    <a:gd name="T12" fmla="*/ 0 60000 65536"/>
                    <a:gd name="T13" fmla="*/ 0 60000 65536"/>
                    <a:gd name="T14" fmla="*/ 0 60000 65536"/>
                    <a:gd name="T15" fmla="*/ 0 w 348"/>
                    <a:gd name="T16" fmla="*/ 0 h 505"/>
                    <a:gd name="T17" fmla="*/ 348 w 348"/>
                    <a:gd name="T18" fmla="*/ 505 h 505"/>
                  </a:gdLst>
                  <a:ahLst/>
                  <a:cxnLst>
                    <a:cxn ang="T10">
                      <a:pos x="T0" y="T1"/>
                    </a:cxn>
                    <a:cxn ang="T11">
                      <a:pos x="T2" y="T3"/>
                    </a:cxn>
                    <a:cxn ang="T12">
                      <a:pos x="T4" y="T5"/>
                    </a:cxn>
                    <a:cxn ang="T13">
                      <a:pos x="T6" y="T7"/>
                    </a:cxn>
                    <a:cxn ang="T14">
                      <a:pos x="T8" y="T9"/>
                    </a:cxn>
                  </a:cxnLst>
                  <a:rect l="T15" t="T16" r="T17" b="T18"/>
                  <a:pathLst>
                    <a:path w="348" h="505">
                      <a:moveTo>
                        <a:pt x="249" y="55"/>
                      </a:moveTo>
                      <a:lnTo>
                        <a:pt x="0" y="0"/>
                      </a:lnTo>
                      <a:lnTo>
                        <a:pt x="78" y="406"/>
                      </a:lnTo>
                      <a:lnTo>
                        <a:pt x="347" y="504"/>
                      </a:lnTo>
                      <a:lnTo>
                        <a:pt x="249" y="55"/>
                      </a:lnTo>
                    </a:path>
                  </a:pathLst>
                </a:custGeom>
                <a:solidFill>
                  <a:srgbClr val="9F9FB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28" name="Freeform 462"/>
                <p:cNvSpPr>
                  <a:spLocks/>
                </p:cNvSpPr>
                <p:nvPr/>
              </p:nvSpPr>
              <p:spPr bwMode="auto">
                <a:xfrm>
                  <a:off x="3238" y="2359"/>
                  <a:ext cx="348" cy="466"/>
                </a:xfrm>
                <a:custGeom>
                  <a:avLst/>
                  <a:gdLst>
                    <a:gd name="T0" fmla="*/ 55 w 348"/>
                    <a:gd name="T1" fmla="*/ 0 h 466"/>
                    <a:gd name="T2" fmla="*/ 0 w 348"/>
                    <a:gd name="T3" fmla="*/ 20 h 466"/>
                    <a:gd name="T4" fmla="*/ 98 w 348"/>
                    <a:gd name="T5" fmla="*/ 465 h 466"/>
                    <a:gd name="T6" fmla="*/ 328 w 348"/>
                    <a:gd name="T7" fmla="*/ 406 h 466"/>
                    <a:gd name="T8" fmla="*/ 347 w 348"/>
                    <a:gd name="T9" fmla="*/ 195 h 466"/>
                    <a:gd name="T10" fmla="*/ 117 w 348"/>
                    <a:gd name="T11" fmla="*/ 289 h 466"/>
                    <a:gd name="T12" fmla="*/ 55 w 348"/>
                    <a:gd name="T13" fmla="*/ 0 h 466"/>
                    <a:gd name="T14" fmla="*/ 0 60000 65536"/>
                    <a:gd name="T15" fmla="*/ 0 60000 65536"/>
                    <a:gd name="T16" fmla="*/ 0 60000 65536"/>
                    <a:gd name="T17" fmla="*/ 0 60000 65536"/>
                    <a:gd name="T18" fmla="*/ 0 60000 65536"/>
                    <a:gd name="T19" fmla="*/ 0 60000 65536"/>
                    <a:gd name="T20" fmla="*/ 0 60000 65536"/>
                    <a:gd name="T21" fmla="*/ 0 w 348"/>
                    <a:gd name="T22" fmla="*/ 0 h 466"/>
                    <a:gd name="T23" fmla="*/ 348 w 348"/>
                    <a:gd name="T24" fmla="*/ 466 h 4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 h="466">
                      <a:moveTo>
                        <a:pt x="55" y="0"/>
                      </a:moveTo>
                      <a:lnTo>
                        <a:pt x="0" y="20"/>
                      </a:lnTo>
                      <a:lnTo>
                        <a:pt x="98" y="465"/>
                      </a:lnTo>
                      <a:lnTo>
                        <a:pt x="328" y="406"/>
                      </a:lnTo>
                      <a:lnTo>
                        <a:pt x="347" y="195"/>
                      </a:lnTo>
                      <a:lnTo>
                        <a:pt x="117" y="289"/>
                      </a:lnTo>
                      <a:lnTo>
                        <a:pt x="55" y="0"/>
                      </a:lnTo>
                    </a:path>
                  </a:pathLst>
                </a:custGeom>
                <a:solidFill>
                  <a:srgbClr val="7F7F9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sp>
            <p:nvSpPr>
              <p:cNvPr id="1123" name="Freeform 463"/>
              <p:cNvSpPr>
                <a:spLocks/>
              </p:cNvSpPr>
              <p:nvPr/>
            </p:nvSpPr>
            <p:spPr bwMode="auto">
              <a:xfrm>
                <a:off x="3277" y="2898"/>
                <a:ext cx="212" cy="44"/>
              </a:xfrm>
              <a:custGeom>
                <a:avLst/>
                <a:gdLst>
                  <a:gd name="T0" fmla="*/ 0 w 212"/>
                  <a:gd name="T1" fmla="*/ 0 h 44"/>
                  <a:gd name="T2" fmla="*/ 78 w 212"/>
                  <a:gd name="T3" fmla="*/ 0 h 44"/>
                  <a:gd name="T4" fmla="*/ 152 w 212"/>
                  <a:gd name="T5" fmla="*/ 23 h 44"/>
                  <a:gd name="T6" fmla="*/ 211 w 212"/>
                  <a:gd name="T7" fmla="*/ 43 h 44"/>
                  <a:gd name="T8" fmla="*/ 172 w 212"/>
                  <a:gd name="T9" fmla="*/ 43 h 44"/>
                  <a:gd name="T10" fmla="*/ 113 w 212"/>
                  <a:gd name="T11" fmla="*/ 23 h 44"/>
                  <a:gd name="T12" fmla="*/ 39 w 212"/>
                  <a:gd name="T13" fmla="*/ 0 h 44"/>
                  <a:gd name="T14" fmla="*/ 78 w 212"/>
                  <a:gd name="T15" fmla="*/ 0 h 44"/>
                  <a:gd name="T16" fmla="*/ 0 w 212"/>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44"/>
                  <a:gd name="T29" fmla="*/ 212 w 212"/>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44">
                    <a:moveTo>
                      <a:pt x="0" y="0"/>
                    </a:moveTo>
                    <a:lnTo>
                      <a:pt x="78" y="0"/>
                    </a:lnTo>
                    <a:lnTo>
                      <a:pt x="152" y="23"/>
                    </a:lnTo>
                    <a:lnTo>
                      <a:pt x="211" y="43"/>
                    </a:lnTo>
                    <a:lnTo>
                      <a:pt x="172" y="43"/>
                    </a:lnTo>
                    <a:lnTo>
                      <a:pt x="113" y="23"/>
                    </a:lnTo>
                    <a:lnTo>
                      <a:pt x="39" y="0"/>
                    </a:lnTo>
                    <a:lnTo>
                      <a:pt x="78" y="0"/>
                    </a:lnTo>
                    <a:lnTo>
                      <a:pt x="0" y="0"/>
                    </a:lnTo>
                  </a:path>
                </a:pathLst>
              </a:custGeom>
              <a:solidFill>
                <a:srgbClr val="9F9FB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24" name="Freeform 464"/>
              <p:cNvSpPr>
                <a:spLocks/>
              </p:cNvSpPr>
              <p:nvPr/>
            </p:nvSpPr>
            <p:spPr bwMode="auto">
              <a:xfrm>
                <a:off x="3145" y="2898"/>
                <a:ext cx="211" cy="44"/>
              </a:xfrm>
              <a:custGeom>
                <a:avLst/>
                <a:gdLst>
                  <a:gd name="T0" fmla="*/ 210 w 211"/>
                  <a:gd name="T1" fmla="*/ 0 h 44"/>
                  <a:gd name="T2" fmla="*/ 132 w 211"/>
                  <a:gd name="T3" fmla="*/ 0 h 44"/>
                  <a:gd name="T4" fmla="*/ 54 w 211"/>
                  <a:gd name="T5" fmla="*/ 23 h 44"/>
                  <a:gd name="T6" fmla="*/ 0 w 211"/>
                  <a:gd name="T7" fmla="*/ 43 h 44"/>
                  <a:gd name="T8" fmla="*/ 39 w 211"/>
                  <a:gd name="T9" fmla="*/ 43 h 44"/>
                  <a:gd name="T10" fmla="*/ 97 w 211"/>
                  <a:gd name="T11" fmla="*/ 23 h 44"/>
                  <a:gd name="T12" fmla="*/ 171 w 211"/>
                  <a:gd name="T13" fmla="*/ 0 h 44"/>
                  <a:gd name="T14" fmla="*/ 132 w 211"/>
                  <a:gd name="T15" fmla="*/ 0 h 44"/>
                  <a:gd name="T16" fmla="*/ 210 w 211"/>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1"/>
                  <a:gd name="T28" fmla="*/ 0 h 44"/>
                  <a:gd name="T29" fmla="*/ 211 w 211"/>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1" h="44">
                    <a:moveTo>
                      <a:pt x="210" y="0"/>
                    </a:moveTo>
                    <a:lnTo>
                      <a:pt x="132" y="0"/>
                    </a:lnTo>
                    <a:lnTo>
                      <a:pt x="54" y="23"/>
                    </a:lnTo>
                    <a:lnTo>
                      <a:pt x="0" y="43"/>
                    </a:lnTo>
                    <a:lnTo>
                      <a:pt x="39" y="43"/>
                    </a:lnTo>
                    <a:lnTo>
                      <a:pt x="97" y="23"/>
                    </a:lnTo>
                    <a:lnTo>
                      <a:pt x="171" y="0"/>
                    </a:lnTo>
                    <a:lnTo>
                      <a:pt x="132" y="0"/>
                    </a:lnTo>
                    <a:lnTo>
                      <a:pt x="210" y="0"/>
                    </a:lnTo>
                  </a:path>
                </a:pathLst>
              </a:custGeom>
              <a:solidFill>
                <a:srgbClr val="9F9FBF"/>
              </a:solidFill>
              <a:ln w="12700" cap="rnd">
                <a:solidFill>
                  <a:srgbClr val="000000"/>
                </a:solidFill>
                <a:round/>
                <a:headEnd/>
                <a:tailEnd/>
              </a:ln>
            </p:spPr>
            <p:txBody>
              <a:bodyP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pSp>
      </p:grpSp>
      <p:sp>
        <p:nvSpPr>
          <p:cNvPr id="1097" name="Freeform 465"/>
          <p:cNvSpPr>
            <a:spLocks/>
          </p:cNvSpPr>
          <p:nvPr/>
        </p:nvSpPr>
        <p:spPr bwMode="auto">
          <a:xfrm>
            <a:off x="5486400" y="4135438"/>
            <a:ext cx="533400" cy="233362"/>
          </a:xfrm>
          <a:custGeom>
            <a:avLst/>
            <a:gdLst>
              <a:gd name="T0" fmla="*/ 0 w 336"/>
              <a:gd name="T1" fmla="*/ 147 h 147"/>
              <a:gd name="T2" fmla="*/ 74 w 336"/>
              <a:gd name="T3" fmla="*/ 32 h 147"/>
              <a:gd name="T4" fmla="*/ 192 w 336"/>
              <a:gd name="T5" fmla="*/ 3 h 147"/>
              <a:gd name="T6" fmla="*/ 336 w 336"/>
              <a:gd name="T7" fmla="*/ 51 h 147"/>
              <a:gd name="T8" fmla="*/ 0 60000 65536"/>
              <a:gd name="T9" fmla="*/ 0 60000 65536"/>
              <a:gd name="T10" fmla="*/ 0 60000 65536"/>
              <a:gd name="T11" fmla="*/ 0 60000 65536"/>
              <a:gd name="T12" fmla="*/ 0 w 336"/>
              <a:gd name="T13" fmla="*/ 0 h 147"/>
              <a:gd name="T14" fmla="*/ 336 w 336"/>
              <a:gd name="T15" fmla="*/ 147 h 147"/>
            </a:gdLst>
            <a:ahLst/>
            <a:cxnLst>
              <a:cxn ang="T8">
                <a:pos x="T0" y="T1"/>
              </a:cxn>
              <a:cxn ang="T9">
                <a:pos x="T2" y="T3"/>
              </a:cxn>
              <a:cxn ang="T10">
                <a:pos x="T4" y="T5"/>
              </a:cxn>
              <a:cxn ang="T11">
                <a:pos x="T6" y="T7"/>
              </a:cxn>
            </a:cxnLst>
            <a:rect l="T12" t="T13" r="T14" b="T15"/>
            <a:pathLst>
              <a:path w="336" h="147">
                <a:moveTo>
                  <a:pt x="0" y="147"/>
                </a:moveTo>
                <a:cubicBezTo>
                  <a:pt x="12" y="128"/>
                  <a:pt x="42" y="56"/>
                  <a:pt x="74" y="32"/>
                </a:cubicBezTo>
                <a:cubicBezTo>
                  <a:pt x="106" y="8"/>
                  <a:pt x="148" y="0"/>
                  <a:pt x="192" y="3"/>
                </a:cubicBezTo>
                <a:cubicBezTo>
                  <a:pt x="236" y="6"/>
                  <a:pt x="320" y="35"/>
                  <a:pt x="336" y="51"/>
                </a:cubicBezTo>
              </a:path>
            </a:pathLst>
          </a:custGeom>
          <a:noFill/>
          <a:ln w="57150">
            <a:solidFill>
              <a:schemeClr val="hlink"/>
            </a:solidFill>
            <a:round/>
            <a:headEnd/>
            <a:tailEnd type="triangle" w="med" len="me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98" name="Freeform 466"/>
          <p:cNvSpPr>
            <a:spLocks/>
          </p:cNvSpPr>
          <p:nvPr/>
        </p:nvSpPr>
        <p:spPr bwMode="auto">
          <a:xfrm>
            <a:off x="5435600" y="4368800"/>
            <a:ext cx="2413000" cy="876300"/>
          </a:xfrm>
          <a:custGeom>
            <a:avLst/>
            <a:gdLst>
              <a:gd name="T0" fmla="*/ 32 w 1520"/>
              <a:gd name="T1" fmla="*/ 0 h 552"/>
              <a:gd name="T2" fmla="*/ 80 w 1520"/>
              <a:gd name="T3" fmla="*/ 96 h 552"/>
              <a:gd name="T4" fmla="*/ 512 w 1520"/>
              <a:gd name="T5" fmla="*/ 384 h 552"/>
              <a:gd name="T6" fmla="*/ 1088 w 1520"/>
              <a:gd name="T7" fmla="*/ 528 h 552"/>
              <a:gd name="T8" fmla="*/ 1520 w 1520"/>
              <a:gd name="T9" fmla="*/ 528 h 552"/>
              <a:gd name="T10" fmla="*/ 0 60000 65536"/>
              <a:gd name="T11" fmla="*/ 0 60000 65536"/>
              <a:gd name="T12" fmla="*/ 0 60000 65536"/>
              <a:gd name="T13" fmla="*/ 0 60000 65536"/>
              <a:gd name="T14" fmla="*/ 0 60000 65536"/>
              <a:gd name="T15" fmla="*/ 0 w 1520"/>
              <a:gd name="T16" fmla="*/ 0 h 552"/>
              <a:gd name="T17" fmla="*/ 1520 w 1520"/>
              <a:gd name="T18" fmla="*/ 552 h 552"/>
            </a:gdLst>
            <a:ahLst/>
            <a:cxnLst>
              <a:cxn ang="T10">
                <a:pos x="T0" y="T1"/>
              </a:cxn>
              <a:cxn ang="T11">
                <a:pos x="T2" y="T3"/>
              </a:cxn>
              <a:cxn ang="T12">
                <a:pos x="T4" y="T5"/>
              </a:cxn>
              <a:cxn ang="T13">
                <a:pos x="T6" y="T7"/>
              </a:cxn>
              <a:cxn ang="T14">
                <a:pos x="T8" y="T9"/>
              </a:cxn>
            </a:cxnLst>
            <a:rect l="T15" t="T16" r="T17" b="T18"/>
            <a:pathLst>
              <a:path w="1520" h="552">
                <a:moveTo>
                  <a:pt x="32" y="0"/>
                </a:moveTo>
                <a:cubicBezTo>
                  <a:pt x="16" y="16"/>
                  <a:pt x="0" y="32"/>
                  <a:pt x="80" y="96"/>
                </a:cubicBezTo>
                <a:cubicBezTo>
                  <a:pt x="160" y="160"/>
                  <a:pt x="344" y="312"/>
                  <a:pt x="512" y="384"/>
                </a:cubicBezTo>
                <a:cubicBezTo>
                  <a:pt x="680" y="456"/>
                  <a:pt x="920" y="504"/>
                  <a:pt x="1088" y="528"/>
                </a:cubicBezTo>
                <a:cubicBezTo>
                  <a:pt x="1256" y="552"/>
                  <a:pt x="1388" y="540"/>
                  <a:pt x="1520" y="528"/>
                </a:cubicBezTo>
              </a:path>
            </a:pathLst>
          </a:custGeom>
          <a:noFill/>
          <a:ln w="57150">
            <a:solidFill>
              <a:schemeClr val="hlink"/>
            </a:solidFill>
            <a:round/>
            <a:headEnd/>
            <a:tailEnd type="triangle" w="med" len="me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099" name="Freeform 467"/>
          <p:cNvSpPr>
            <a:spLocks/>
          </p:cNvSpPr>
          <p:nvPr/>
        </p:nvSpPr>
        <p:spPr bwMode="auto">
          <a:xfrm>
            <a:off x="5486400" y="4051300"/>
            <a:ext cx="1981200" cy="622300"/>
          </a:xfrm>
          <a:custGeom>
            <a:avLst/>
            <a:gdLst>
              <a:gd name="T0" fmla="*/ 0 w 1248"/>
              <a:gd name="T1" fmla="*/ 248 h 392"/>
              <a:gd name="T2" fmla="*/ 720 w 1248"/>
              <a:gd name="T3" fmla="*/ 392 h 392"/>
              <a:gd name="T4" fmla="*/ 1152 w 1248"/>
              <a:gd name="T5" fmla="*/ 248 h 392"/>
              <a:gd name="T6" fmla="*/ 1248 w 1248"/>
              <a:gd name="T7" fmla="*/ 8 h 392"/>
              <a:gd name="T8" fmla="*/ 0 60000 65536"/>
              <a:gd name="T9" fmla="*/ 0 60000 65536"/>
              <a:gd name="T10" fmla="*/ 0 60000 65536"/>
              <a:gd name="T11" fmla="*/ 0 60000 65536"/>
              <a:gd name="T12" fmla="*/ 0 w 1248"/>
              <a:gd name="T13" fmla="*/ 0 h 392"/>
              <a:gd name="T14" fmla="*/ 1248 w 1248"/>
              <a:gd name="T15" fmla="*/ 392 h 392"/>
            </a:gdLst>
            <a:ahLst/>
            <a:cxnLst>
              <a:cxn ang="T8">
                <a:pos x="T0" y="T1"/>
              </a:cxn>
              <a:cxn ang="T9">
                <a:pos x="T2" y="T3"/>
              </a:cxn>
              <a:cxn ang="T10">
                <a:pos x="T4" y="T5"/>
              </a:cxn>
              <a:cxn ang="T11">
                <a:pos x="T6" y="T7"/>
              </a:cxn>
            </a:cxnLst>
            <a:rect l="T12" t="T13" r="T14" b="T15"/>
            <a:pathLst>
              <a:path w="1248" h="392">
                <a:moveTo>
                  <a:pt x="0" y="248"/>
                </a:moveTo>
                <a:cubicBezTo>
                  <a:pt x="264" y="320"/>
                  <a:pt x="528" y="392"/>
                  <a:pt x="720" y="392"/>
                </a:cubicBezTo>
                <a:cubicBezTo>
                  <a:pt x="912" y="392"/>
                  <a:pt x="1064" y="312"/>
                  <a:pt x="1152" y="248"/>
                </a:cubicBezTo>
                <a:cubicBezTo>
                  <a:pt x="1240" y="184"/>
                  <a:pt x="1232" y="0"/>
                  <a:pt x="1248" y="8"/>
                </a:cubicBezTo>
              </a:path>
            </a:pathLst>
          </a:custGeom>
          <a:noFill/>
          <a:ln w="57150">
            <a:solidFill>
              <a:schemeClr val="hlink"/>
            </a:solidFill>
            <a:round/>
            <a:headEnd/>
            <a:tailEnd type="triangle" w="med" len="me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00" name="Freeform 468"/>
          <p:cNvSpPr>
            <a:spLocks/>
          </p:cNvSpPr>
          <p:nvPr/>
        </p:nvSpPr>
        <p:spPr bwMode="auto">
          <a:xfrm>
            <a:off x="1219200" y="4224338"/>
            <a:ext cx="533400" cy="233362"/>
          </a:xfrm>
          <a:custGeom>
            <a:avLst/>
            <a:gdLst>
              <a:gd name="T0" fmla="*/ 0 w 336"/>
              <a:gd name="T1" fmla="*/ 147 h 147"/>
              <a:gd name="T2" fmla="*/ 74 w 336"/>
              <a:gd name="T3" fmla="*/ 32 h 147"/>
              <a:gd name="T4" fmla="*/ 192 w 336"/>
              <a:gd name="T5" fmla="*/ 3 h 147"/>
              <a:gd name="T6" fmla="*/ 336 w 336"/>
              <a:gd name="T7" fmla="*/ 51 h 147"/>
              <a:gd name="T8" fmla="*/ 0 60000 65536"/>
              <a:gd name="T9" fmla="*/ 0 60000 65536"/>
              <a:gd name="T10" fmla="*/ 0 60000 65536"/>
              <a:gd name="T11" fmla="*/ 0 60000 65536"/>
              <a:gd name="T12" fmla="*/ 0 w 336"/>
              <a:gd name="T13" fmla="*/ 0 h 147"/>
              <a:gd name="T14" fmla="*/ 336 w 336"/>
              <a:gd name="T15" fmla="*/ 147 h 147"/>
            </a:gdLst>
            <a:ahLst/>
            <a:cxnLst>
              <a:cxn ang="T8">
                <a:pos x="T0" y="T1"/>
              </a:cxn>
              <a:cxn ang="T9">
                <a:pos x="T2" y="T3"/>
              </a:cxn>
              <a:cxn ang="T10">
                <a:pos x="T4" y="T5"/>
              </a:cxn>
              <a:cxn ang="T11">
                <a:pos x="T6" y="T7"/>
              </a:cxn>
            </a:cxnLst>
            <a:rect l="T12" t="T13" r="T14" b="T15"/>
            <a:pathLst>
              <a:path w="336" h="147">
                <a:moveTo>
                  <a:pt x="0" y="147"/>
                </a:moveTo>
                <a:cubicBezTo>
                  <a:pt x="12" y="128"/>
                  <a:pt x="42" y="56"/>
                  <a:pt x="74" y="32"/>
                </a:cubicBezTo>
                <a:cubicBezTo>
                  <a:pt x="106" y="8"/>
                  <a:pt x="148" y="0"/>
                  <a:pt x="192" y="3"/>
                </a:cubicBezTo>
                <a:cubicBezTo>
                  <a:pt x="236" y="6"/>
                  <a:pt x="320" y="35"/>
                  <a:pt x="336" y="51"/>
                </a:cubicBezTo>
              </a:path>
            </a:pathLst>
          </a:custGeom>
          <a:noFill/>
          <a:ln w="57150">
            <a:solidFill>
              <a:schemeClr val="hlink"/>
            </a:solidFill>
            <a:round/>
            <a:headEnd/>
            <a:tailEnd type="triangle" w="med" len="me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01" name="Freeform 469"/>
          <p:cNvSpPr>
            <a:spLocks/>
          </p:cNvSpPr>
          <p:nvPr/>
        </p:nvSpPr>
        <p:spPr bwMode="auto">
          <a:xfrm>
            <a:off x="1168400" y="4457700"/>
            <a:ext cx="2413000" cy="876300"/>
          </a:xfrm>
          <a:custGeom>
            <a:avLst/>
            <a:gdLst>
              <a:gd name="T0" fmla="*/ 32 w 1520"/>
              <a:gd name="T1" fmla="*/ 0 h 552"/>
              <a:gd name="T2" fmla="*/ 80 w 1520"/>
              <a:gd name="T3" fmla="*/ 96 h 552"/>
              <a:gd name="T4" fmla="*/ 512 w 1520"/>
              <a:gd name="T5" fmla="*/ 384 h 552"/>
              <a:gd name="T6" fmla="*/ 1088 w 1520"/>
              <a:gd name="T7" fmla="*/ 528 h 552"/>
              <a:gd name="T8" fmla="*/ 1520 w 1520"/>
              <a:gd name="T9" fmla="*/ 528 h 552"/>
              <a:gd name="T10" fmla="*/ 0 60000 65536"/>
              <a:gd name="T11" fmla="*/ 0 60000 65536"/>
              <a:gd name="T12" fmla="*/ 0 60000 65536"/>
              <a:gd name="T13" fmla="*/ 0 60000 65536"/>
              <a:gd name="T14" fmla="*/ 0 60000 65536"/>
              <a:gd name="T15" fmla="*/ 0 w 1520"/>
              <a:gd name="T16" fmla="*/ 0 h 552"/>
              <a:gd name="T17" fmla="*/ 1520 w 1520"/>
              <a:gd name="T18" fmla="*/ 552 h 552"/>
            </a:gdLst>
            <a:ahLst/>
            <a:cxnLst>
              <a:cxn ang="T10">
                <a:pos x="T0" y="T1"/>
              </a:cxn>
              <a:cxn ang="T11">
                <a:pos x="T2" y="T3"/>
              </a:cxn>
              <a:cxn ang="T12">
                <a:pos x="T4" y="T5"/>
              </a:cxn>
              <a:cxn ang="T13">
                <a:pos x="T6" y="T7"/>
              </a:cxn>
              <a:cxn ang="T14">
                <a:pos x="T8" y="T9"/>
              </a:cxn>
            </a:cxnLst>
            <a:rect l="T15" t="T16" r="T17" b="T18"/>
            <a:pathLst>
              <a:path w="1520" h="552">
                <a:moveTo>
                  <a:pt x="32" y="0"/>
                </a:moveTo>
                <a:cubicBezTo>
                  <a:pt x="16" y="16"/>
                  <a:pt x="0" y="32"/>
                  <a:pt x="80" y="96"/>
                </a:cubicBezTo>
                <a:cubicBezTo>
                  <a:pt x="160" y="160"/>
                  <a:pt x="344" y="312"/>
                  <a:pt x="512" y="384"/>
                </a:cubicBezTo>
                <a:cubicBezTo>
                  <a:pt x="680" y="456"/>
                  <a:pt x="920" y="504"/>
                  <a:pt x="1088" y="528"/>
                </a:cubicBezTo>
                <a:cubicBezTo>
                  <a:pt x="1256" y="552"/>
                  <a:pt x="1388" y="540"/>
                  <a:pt x="1520" y="528"/>
                </a:cubicBezTo>
              </a:path>
            </a:pathLst>
          </a:custGeom>
          <a:noFill/>
          <a:ln w="57150">
            <a:solidFill>
              <a:schemeClr val="hlink"/>
            </a:solidFill>
            <a:round/>
            <a:headEnd/>
            <a:tailEnd type="triangle" w="med" len="me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aphicFrame>
        <p:nvGraphicFramePr>
          <p:cNvPr id="1026" name="Object 2"/>
          <p:cNvGraphicFramePr>
            <a:graphicFrameLocks noChangeAspect="1"/>
          </p:cNvGraphicFramePr>
          <p:nvPr/>
        </p:nvGraphicFramePr>
        <p:xfrm>
          <a:off x="3505200" y="3835400"/>
          <a:ext cx="1076325" cy="1471613"/>
        </p:xfrm>
        <a:graphic>
          <a:graphicData uri="http://schemas.openxmlformats.org/presentationml/2006/ole">
            <p:oleObj spid="_x0000_s8194" name="Clip" r:id="rId13" imgW="1077120" imgH="1472040" progId="">
              <p:embed/>
            </p:oleObj>
          </a:graphicData>
        </a:graphic>
      </p:graphicFrame>
      <p:sp>
        <p:nvSpPr>
          <p:cNvPr id="1102" name="Freeform 471"/>
          <p:cNvSpPr>
            <a:spLocks/>
          </p:cNvSpPr>
          <p:nvPr/>
        </p:nvSpPr>
        <p:spPr bwMode="auto">
          <a:xfrm>
            <a:off x="2251075" y="4062413"/>
            <a:ext cx="1274763" cy="927100"/>
          </a:xfrm>
          <a:custGeom>
            <a:avLst/>
            <a:gdLst>
              <a:gd name="T0" fmla="*/ 335 w 803"/>
              <a:gd name="T1" fmla="*/ 46 h 584"/>
              <a:gd name="T2" fmla="*/ 312 w 803"/>
              <a:gd name="T3" fmla="*/ 62 h 584"/>
              <a:gd name="T4" fmla="*/ 265 w 803"/>
              <a:gd name="T5" fmla="*/ 78 h 584"/>
              <a:gd name="T6" fmla="*/ 211 w 803"/>
              <a:gd name="T7" fmla="*/ 156 h 584"/>
              <a:gd name="T8" fmla="*/ 195 w 803"/>
              <a:gd name="T9" fmla="*/ 179 h 584"/>
              <a:gd name="T10" fmla="*/ 164 w 803"/>
              <a:gd name="T11" fmla="*/ 257 h 584"/>
              <a:gd name="T12" fmla="*/ 102 w 803"/>
              <a:gd name="T13" fmla="*/ 272 h 584"/>
              <a:gd name="T14" fmla="*/ 8 w 803"/>
              <a:gd name="T15" fmla="*/ 374 h 584"/>
              <a:gd name="T16" fmla="*/ 0 w 803"/>
              <a:gd name="T17" fmla="*/ 413 h 584"/>
              <a:gd name="T18" fmla="*/ 195 w 803"/>
              <a:gd name="T19" fmla="*/ 584 h 584"/>
              <a:gd name="T20" fmla="*/ 374 w 803"/>
              <a:gd name="T21" fmla="*/ 576 h 584"/>
              <a:gd name="T22" fmla="*/ 468 w 803"/>
              <a:gd name="T23" fmla="*/ 514 h 584"/>
              <a:gd name="T24" fmla="*/ 670 w 803"/>
              <a:gd name="T25" fmla="*/ 405 h 584"/>
              <a:gd name="T26" fmla="*/ 756 w 803"/>
              <a:gd name="T27" fmla="*/ 311 h 584"/>
              <a:gd name="T28" fmla="*/ 803 w 803"/>
              <a:gd name="T29" fmla="*/ 171 h 584"/>
              <a:gd name="T30" fmla="*/ 795 w 803"/>
              <a:gd name="T31" fmla="*/ 78 h 584"/>
              <a:gd name="T32" fmla="*/ 639 w 803"/>
              <a:gd name="T33" fmla="*/ 0 h 584"/>
              <a:gd name="T34" fmla="*/ 499 w 803"/>
              <a:gd name="T35" fmla="*/ 7 h 584"/>
              <a:gd name="T36" fmla="*/ 390 w 803"/>
              <a:gd name="T37" fmla="*/ 23 h 584"/>
              <a:gd name="T38" fmla="*/ 296 w 803"/>
              <a:gd name="T39" fmla="*/ 70 h 584"/>
              <a:gd name="T40" fmla="*/ 242 w 803"/>
              <a:gd name="T41" fmla="*/ 109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3"/>
              <a:gd name="T64" fmla="*/ 0 h 584"/>
              <a:gd name="T65" fmla="*/ 803 w 803"/>
              <a:gd name="T66" fmla="*/ 584 h 5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3" h="584">
                <a:moveTo>
                  <a:pt x="335" y="46"/>
                </a:moveTo>
                <a:cubicBezTo>
                  <a:pt x="327" y="51"/>
                  <a:pt x="320" y="58"/>
                  <a:pt x="312" y="62"/>
                </a:cubicBezTo>
                <a:cubicBezTo>
                  <a:pt x="297" y="69"/>
                  <a:pt x="265" y="78"/>
                  <a:pt x="265" y="78"/>
                </a:cubicBezTo>
                <a:cubicBezTo>
                  <a:pt x="214" y="153"/>
                  <a:pt x="253" y="96"/>
                  <a:pt x="211" y="156"/>
                </a:cubicBezTo>
                <a:cubicBezTo>
                  <a:pt x="206" y="164"/>
                  <a:pt x="195" y="179"/>
                  <a:pt x="195" y="179"/>
                </a:cubicBezTo>
                <a:cubicBezTo>
                  <a:pt x="190" y="197"/>
                  <a:pt x="183" y="246"/>
                  <a:pt x="164" y="257"/>
                </a:cubicBezTo>
                <a:cubicBezTo>
                  <a:pt x="146" y="268"/>
                  <a:pt x="122" y="266"/>
                  <a:pt x="102" y="272"/>
                </a:cubicBezTo>
                <a:cubicBezTo>
                  <a:pt x="58" y="301"/>
                  <a:pt x="33" y="326"/>
                  <a:pt x="8" y="374"/>
                </a:cubicBezTo>
                <a:cubicBezTo>
                  <a:pt x="5" y="387"/>
                  <a:pt x="0" y="400"/>
                  <a:pt x="0" y="413"/>
                </a:cubicBezTo>
                <a:cubicBezTo>
                  <a:pt x="0" y="542"/>
                  <a:pt x="87" y="566"/>
                  <a:pt x="195" y="584"/>
                </a:cubicBezTo>
                <a:cubicBezTo>
                  <a:pt x="255" y="581"/>
                  <a:pt x="315" y="583"/>
                  <a:pt x="374" y="576"/>
                </a:cubicBezTo>
                <a:cubicBezTo>
                  <a:pt x="411" y="572"/>
                  <a:pt x="468" y="514"/>
                  <a:pt x="468" y="514"/>
                </a:cubicBezTo>
                <a:cubicBezTo>
                  <a:pt x="516" y="441"/>
                  <a:pt x="589" y="422"/>
                  <a:pt x="670" y="405"/>
                </a:cubicBezTo>
                <a:cubicBezTo>
                  <a:pt x="703" y="374"/>
                  <a:pt x="731" y="350"/>
                  <a:pt x="756" y="311"/>
                </a:cubicBezTo>
                <a:cubicBezTo>
                  <a:pt x="768" y="263"/>
                  <a:pt x="787" y="218"/>
                  <a:pt x="803" y="171"/>
                </a:cubicBezTo>
                <a:cubicBezTo>
                  <a:pt x="800" y="140"/>
                  <a:pt x="801" y="109"/>
                  <a:pt x="795" y="78"/>
                </a:cubicBezTo>
                <a:cubicBezTo>
                  <a:pt x="782" y="14"/>
                  <a:pt x="686" y="6"/>
                  <a:pt x="639" y="0"/>
                </a:cubicBezTo>
                <a:cubicBezTo>
                  <a:pt x="592" y="2"/>
                  <a:pt x="546" y="3"/>
                  <a:pt x="499" y="7"/>
                </a:cubicBezTo>
                <a:cubicBezTo>
                  <a:pt x="462" y="10"/>
                  <a:pt x="390" y="23"/>
                  <a:pt x="390" y="23"/>
                </a:cubicBezTo>
                <a:cubicBezTo>
                  <a:pt x="334" y="42"/>
                  <a:pt x="347" y="33"/>
                  <a:pt x="296" y="70"/>
                </a:cubicBezTo>
                <a:cubicBezTo>
                  <a:pt x="278" y="83"/>
                  <a:pt x="242" y="109"/>
                  <a:pt x="242" y="109"/>
                </a:cubicBezTo>
              </a:path>
            </a:pathLst>
          </a:custGeom>
          <a:solidFill>
            <a:srgbClr val="99CCFF"/>
          </a:solidFill>
          <a:ln w="12700">
            <a:solidFill>
              <a:schemeClr val="tx1"/>
            </a:solidFill>
            <a:round/>
            <a:headEnd/>
            <a:tailEn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03" name="Freeform 472"/>
          <p:cNvSpPr>
            <a:spLocks/>
          </p:cNvSpPr>
          <p:nvPr/>
        </p:nvSpPr>
        <p:spPr bwMode="auto">
          <a:xfrm>
            <a:off x="1219200" y="4140200"/>
            <a:ext cx="1981200" cy="622300"/>
          </a:xfrm>
          <a:custGeom>
            <a:avLst/>
            <a:gdLst>
              <a:gd name="T0" fmla="*/ 0 w 1248"/>
              <a:gd name="T1" fmla="*/ 248 h 392"/>
              <a:gd name="T2" fmla="*/ 720 w 1248"/>
              <a:gd name="T3" fmla="*/ 392 h 392"/>
              <a:gd name="T4" fmla="*/ 1152 w 1248"/>
              <a:gd name="T5" fmla="*/ 248 h 392"/>
              <a:gd name="T6" fmla="*/ 1248 w 1248"/>
              <a:gd name="T7" fmla="*/ 8 h 392"/>
              <a:gd name="T8" fmla="*/ 0 60000 65536"/>
              <a:gd name="T9" fmla="*/ 0 60000 65536"/>
              <a:gd name="T10" fmla="*/ 0 60000 65536"/>
              <a:gd name="T11" fmla="*/ 0 60000 65536"/>
              <a:gd name="T12" fmla="*/ 0 w 1248"/>
              <a:gd name="T13" fmla="*/ 0 h 392"/>
              <a:gd name="T14" fmla="*/ 1248 w 1248"/>
              <a:gd name="T15" fmla="*/ 392 h 392"/>
            </a:gdLst>
            <a:ahLst/>
            <a:cxnLst>
              <a:cxn ang="T8">
                <a:pos x="T0" y="T1"/>
              </a:cxn>
              <a:cxn ang="T9">
                <a:pos x="T2" y="T3"/>
              </a:cxn>
              <a:cxn ang="T10">
                <a:pos x="T4" y="T5"/>
              </a:cxn>
              <a:cxn ang="T11">
                <a:pos x="T6" y="T7"/>
              </a:cxn>
            </a:cxnLst>
            <a:rect l="T12" t="T13" r="T14" b="T15"/>
            <a:pathLst>
              <a:path w="1248" h="392">
                <a:moveTo>
                  <a:pt x="0" y="248"/>
                </a:moveTo>
                <a:cubicBezTo>
                  <a:pt x="264" y="320"/>
                  <a:pt x="528" y="392"/>
                  <a:pt x="720" y="392"/>
                </a:cubicBezTo>
                <a:cubicBezTo>
                  <a:pt x="912" y="392"/>
                  <a:pt x="1064" y="312"/>
                  <a:pt x="1152" y="248"/>
                </a:cubicBezTo>
                <a:cubicBezTo>
                  <a:pt x="1240" y="184"/>
                  <a:pt x="1232" y="0"/>
                  <a:pt x="1248" y="8"/>
                </a:cubicBezTo>
              </a:path>
            </a:pathLst>
          </a:custGeom>
          <a:noFill/>
          <a:ln w="57150">
            <a:solidFill>
              <a:schemeClr val="hlink"/>
            </a:solidFill>
            <a:round/>
            <a:headEnd/>
            <a:tailEnd type="triangle" w="med" len="med"/>
          </a:ln>
        </p:spPr>
        <p:txBody>
          <a:bodyPr wrap="none" anchor="ctr"/>
          <a:lstStyle/>
          <a:p>
            <a:pPr algn="l" rtl="0" eaLnBrk="0" fontAlgn="base" hangingPunct="0">
              <a:spcBef>
                <a:spcPct val="0"/>
              </a:spcBef>
              <a:spcAft>
                <a:spcPct val="0"/>
              </a:spcAft>
            </a:pPr>
            <a:endParaRPr lang="en-US" sz="3200" kern="1200" baseline="-25000">
              <a:solidFill>
                <a:srgbClr val="FFFFFF"/>
              </a:solidFill>
              <a:latin typeface="Neutra Text" pitchFamily="50" charset="0"/>
              <a:ea typeface="+mn-ea"/>
              <a:cs typeface="+mn-cs"/>
            </a:endParaRPr>
          </a:p>
        </p:txBody>
      </p:sp>
      <p:graphicFrame>
        <p:nvGraphicFramePr>
          <p:cNvPr id="1027" name="Object 3"/>
          <p:cNvGraphicFramePr>
            <a:graphicFrameLocks noChangeAspect="1"/>
          </p:cNvGraphicFramePr>
          <p:nvPr/>
        </p:nvGraphicFramePr>
        <p:xfrm>
          <a:off x="2514600" y="2921000"/>
          <a:ext cx="1176338" cy="1295400"/>
        </p:xfrm>
        <a:graphic>
          <a:graphicData uri="http://schemas.openxmlformats.org/presentationml/2006/ole">
            <p:oleObj spid="_x0000_s8195" name="Clip" r:id="rId14" imgW="3850920" imgH="4239720" progId="">
              <p:embed/>
            </p:oleObj>
          </a:graphicData>
        </a:graphic>
      </p:graphicFrame>
      <p:pic>
        <p:nvPicPr>
          <p:cNvPr id="1104" name="Picture 474" descr="burian14"/>
          <p:cNvPicPr>
            <a:picLocks noChangeAspect="1" noChangeArrowheads="1"/>
          </p:cNvPicPr>
          <p:nvPr/>
        </p:nvPicPr>
        <p:blipFill>
          <a:blip r:embed="rId15"/>
          <a:srcRect/>
          <a:stretch>
            <a:fillRect/>
          </a:stretch>
        </p:blipFill>
        <p:spPr bwMode="auto">
          <a:xfrm>
            <a:off x="41275" y="3505200"/>
            <a:ext cx="1101725" cy="1600200"/>
          </a:xfrm>
          <a:prstGeom prst="rect">
            <a:avLst/>
          </a:prstGeom>
          <a:noFill/>
          <a:ln w="9525">
            <a:noFill/>
            <a:miter lim="800000"/>
            <a:headEnd/>
            <a:tailEnd/>
          </a:ln>
        </p:spPr>
      </p:pic>
      <p:sp>
        <p:nvSpPr>
          <p:cNvPr id="1105" name="Line 475"/>
          <p:cNvSpPr>
            <a:spLocks noChangeShapeType="1"/>
          </p:cNvSpPr>
          <p:nvPr/>
        </p:nvSpPr>
        <p:spPr bwMode="auto">
          <a:xfrm flipV="1">
            <a:off x="4648200" y="1752600"/>
            <a:ext cx="0" cy="4191000"/>
          </a:xfrm>
          <a:prstGeom prst="line">
            <a:avLst/>
          </a:prstGeom>
          <a:noFill/>
          <a:ln w="57150" cap="sq">
            <a:solidFill>
              <a:schemeClr val="tx1"/>
            </a:solidFill>
            <a:round/>
            <a:headEnd type="none" w="sm" len="sm"/>
            <a:tailEnd type="none" w="sm" len="sm"/>
          </a:ln>
        </p:spPr>
        <p:txBody>
          <a:bodyPr wrap="none"/>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06" name="Text Box 476"/>
          <p:cNvSpPr txBox="1">
            <a:spLocks noChangeArrowheads="1"/>
          </p:cNvSpPr>
          <p:nvPr/>
        </p:nvSpPr>
        <p:spPr bwMode="auto">
          <a:xfrm>
            <a:off x="6248400" y="5943600"/>
            <a:ext cx="677863" cy="396875"/>
          </a:xfrm>
          <a:prstGeom prst="rect">
            <a:avLst/>
          </a:prstGeom>
          <a:noFill/>
          <a:ln w="12700">
            <a:noFill/>
            <a:miter lim="800000"/>
            <a:headEnd/>
            <a:tailEnd/>
          </a:ln>
        </p:spPr>
        <p:txBody>
          <a:bodyPr wrap="none">
            <a:spAutoFit/>
          </a:bodyPr>
          <a:lstStyle/>
          <a:p>
            <a:pPr algn="l" rtl="0" eaLnBrk="0" fontAlgn="base" hangingPunct="0">
              <a:spcBef>
                <a:spcPct val="0"/>
              </a:spcBef>
              <a:spcAft>
                <a:spcPct val="0"/>
              </a:spcAft>
            </a:pPr>
            <a:r>
              <a:rPr lang="en-US" sz="2000" kern="1200" baseline="-25000">
                <a:solidFill>
                  <a:srgbClr val="FFFFFF"/>
                </a:solidFill>
                <a:latin typeface="Arial" pitchFamily="34" charset="0"/>
                <a:ea typeface="+mn-ea"/>
                <a:cs typeface="+mn-cs"/>
              </a:rPr>
              <a:t>Max</a:t>
            </a:r>
          </a:p>
        </p:txBody>
      </p:sp>
      <p:sp>
        <p:nvSpPr>
          <p:cNvPr id="1107" name="Text Box 477"/>
          <p:cNvSpPr txBox="1">
            <a:spLocks noChangeArrowheads="1"/>
          </p:cNvSpPr>
          <p:nvPr/>
        </p:nvSpPr>
        <p:spPr bwMode="auto">
          <a:xfrm>
            <a:off x="7031038" y="5715000"/>
            <a:ext cx="1497012" cy="701675"/>
          </a:xfrm>
          <a:prstGeom prst="rect">
            <a:avLst/>
          </a:prstGeom>
          <a:noFill/>
          <a:ln w="12700">
            <a:noFill/>
            <a:miter lim="800000"/>
            <a:headEnd/>
            <a:tailEnd/>
          </a:ln>
        </p:spPr>
        <p:txBody>
          <a:bodyPr wrap="none">
            <a:spAutoFit/>
          </a:bodyPr>
          <a:lstStyle/>
          <a:p>
            <a:pPr algn="ctr" rtl="0" eaLnBrk="0" fontAlgn="base" hangingPunct="0">
              <a:spcBef>
                <a:spcPct val="0"/>
              </a:spcBef>
              <a:spcAft>
                <a:spcPct val="0"/>
              </a:spcAft>
            </a:pPr>
            <a:r>
              <a:rPr lang="en-US" sz="2000" kern="1200" baseline="-25000">
                <a:solidFill>
                  <a:srgbClr val="FFFFFF"/>
                </a:solidFill>
                <a:latin typeface="Arial" pitchFamily="34" charset="0"/>
                <a:ea typeface="+mn-ea"/>
                <a:cs typeface="+mn-cs"/>
              </a:rPr>
              <a:t>Useful info</a:t>
            </a:r>
          </a:p>
          <a:p>
            <a:pPr algn="ctr" rtl="0" eaLnBrk="0" fontAlgn="base" hangingPunct="0">
              <a:spcBef>
                <a:spcPct val="0"/>
              </a:spcBef>
              <a:spcAft>
                <a:spcPct val="0"/>
              </a:spcAft>
            </a:pPr>
            <a:r>
              <a:rPr lang="en-US" sz="2000" kern="1200" baseline="-25000">
                <a:solidFill>
                  <a:srgbClr val="FFFFFF"/>
                </a:solidFill>
                <a:latin typeface="Arial" pitchFamily="34" charset="0"/>
                <a:ea typeface="+mn-ea"/>
                <a:cs typeface="+mn-cs"/>
              </a:rPr>
              <a:t>Time</a:t>
            </a:r>
          </a:p>
        </p:txBody>
      </p:sp>
      <p:sp>
        <p:nvSpPr>
          <p:cNvPr id="1108" name="Line 478"/>
          <p:cNvSpPr>
            <a:spLocks noChangeShapeType="1"/>
          </p:cNvSpPr>
          <p:nvPr/>
        </p:nvSpPr>
        <p:spPr bwMode="auto">
          <a:xfrm>
            <a:off x="7175500" y="6096000"/>
            <a:ext cx="1295400" cy="0"/>
          </a:xfrm>
          <a:prstGeom prst="line">
            <a:avLst/>
          </a:prstGeom>
          <a:noFill/>
          <a:ln w="12700">
            <a:solidFill>
              <a:schemeClr val="tx1"/>
            </a:solidFill>
            <a:round/>
            <a:headEnd/>
            <a:tailEnd/>
          </a:ln>
        </p:spPr>
        <p:txBody>
          <a:bodyP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09" name="Text Box 479"/>
          <p:cNvSpPr txBox="1">
            <a:spLocks noChangeArrowheads="1"/>
          </p:cNvSpPr>
          <p:nvPr/>
        </p:nvSpPr>
        <p:spPr bwMode="auto">
          <a:xfrm>
            <a:off x="1143000" y="5943600"/>
            <a:ext cx="677863" cy="396875"/>
          </a:xfrm>
          <a:prstGeom prst="rect">
            <a:avLst/>
          </a:prstGeom>
          <a:noFill/>
          <a:ln w="12700">
            <a:noFill/>
            <a:miter lim="800000"/>
            <a:headEnd/>
            <a:tailEnd/>
          </a:ln>
        </p:spPr>
        <p:txBody>
          <a:bodyPr wrap="none">
            <a:spAutoFit/>
          </a:bodyPr>
          <a:lstStyle/>
          <a:p>
            <a:pPr algn="l" rtl="0" eaLnBrk="0" fontAlgn="base" hangingPunct="0">
              <a:spcBef>
                <a:spcPct val="0"/>
              </a:spcBef>
              <a:spcAft>
                <a:spcPct val="0"/>
              </a:spcAft>
            </a:pPr>
            <a:r>
              <a:rPr lang="en-US" sz="2000" kern="1200" baseline="-25000">
                <a:solidFill>
                  <a:srgbClr val="FFFFFF"/>
                </a:solidFill>
                <a:latin typeface="Arial" pitchFamily="34" charset="0"/>
                <a:ea typeface="+mn-ea"/>
                <a:cs typeface="+mn-cs"/>
              </a:rPr>
              <a:t>Max</a:t>
            </a:r>
          </a:p>
        </p:txBody>
      </p:sp>
      <p:sp>
        <p:nvSpPr>
          <p:cNvPr id="1110" name="Text Box 480"/>
          <p:cNvSpPr txBox="1">
            <a:spLocks noChangeArrowheads="1"/>
          </p:cNvSpPr>
          <p:nvPr/>
        </p:nvSpPr>
        <p:spPr bwMode="auto">
          <a:xfrm>
            <a:off x="2000250" y="5715000"/>
            <a:ext cx="1044575" cy="701675"/>
          </a:xfrm>
          <a:prstGeom prst="rect">
            <a:avLst/>
          </a:prstGeom>
          <a:noFill/>
          <a:ln w="12700">
            <a:noFill/>
            <a:miter lim="800000"/>
            <a:headEnd/>
            <a:tailEnd/>
          </a:ln>
        </p:spPr>
        <p:txBody>
          <a:bodyPr wrap="none">
            <a:spAutoFit/>
          </a:bodyPr>
          <a:lstStyle/>
          <a:p>
            <a:pPr algn="ctr" rtl="0" eaLnBrk="0" fontAlgn="base" hangingPunct="0">
              <a:spcBef>
                <a:spcPct val="0"/>
              </a:spcBef>
              <a:spcAft>
                <a:spcPct val="0"/>
              </a:spcAft>
            </a:pPr>
            <a:r>
              <a:rPr lang="en-US" sz="2000" kern="1200" baseline="-25000">
                <a:solidFill>
                  <a:srgbClr val="FFFFFF"/>
                </a:solidFill>
                <a:latin typeface="Arial" pitchFamily="34" charset="0"/>
                <a:ea typeface="+mn-ea"/>
                <a:cs typeface="+mn-cs"/>
              </a:rPr>
              <a:t>Energy</a:t>
            </a:r>
          </a:p>
          <a:p>
            <a:pPr algn="ctr" rtl="0" eaLnBrk="0" fontAlgn="base" hangingPunct="0">
              <a:spcBef>
                <a:spcPct val="0"/>
              </a:spcBef>
              <a:spcAft>
                <a:spcPct val="0"/>
              </a:spcAft>
            </a:pPr>
            <a:r>
              <a:rPr lang="en-US" sz="2000" kern="1200" baseline="-25000">
                <a:solidFill>
                  <a:srgbClr val="FFFFFF"/>
                </a:solidFill>
                <a:latin typeface="Arial" pitchFamily="34" charset="0"/>
                <a:ea typeface="+mn-ea"/>
                <a:cs typeface="+mn-cs"/>
              </a:rPr>
              <a:t>Time</a:t>
            </a:r>
          </a:p>
        </p:txBody>
      </p:sp>
      <p:sp>
        <p:nvSpPr>
          <p:cNvPr id="1111" name="Line 481"/>
          <p:cNvSpPr>
            <a:spLocks noChangeShapeType="1"/>
          </p:cNvSpPr>
          <p:nvPr/>
        </p:nvSpPr>
        <p:spPr bwMode="auto">
          <a:xfrm>
            <a:off x="1917700" y="6096000"/>
            <a:ext cx="1295400" cy="0"/>
          </a:xfrm>
          <a:prstGeom prst="line">
            <a:avLst/>
          </a:prstGeom>
          <a:noFill/>
          <a:ln w="12700">
            <a:solidFill>
              <a:schemeClr val="tx1"/>
            </a:solidFill>
            <a:round/>
            <a:headEnd/>
            <a:tailEnd/>
          </a:ln>
        </p:spPr>
        <p:txBody>
          <a:bodyPr/>
          <a:lstStyle/>
          <a:p>
            <a:pPr algn="l" rtl="0" fontAlgn="base">
              <a:spcBef>
                <a:spcPct val="0"/>
              </a:spcBef>
              <a:spcAft>
                <a:spcPct val="0"/>
              </a:spcAft>
            </a:pPr>
            <a:endParaRPr lang="en-US" sz="3200" kern="1200" baseline="-25000">
              <a:solidFill>
                <a:srgbClr val="FFFFFF"/>
              </a:solidFill>
              <a:latin typeface="Neutra Text" pitchFamily="50" charset="0"/>
              <a:ea typeface="+mn-ea"/>
              <a:cs typeface="+mn-cs"/>
            </a:endParaRPr>
          </a:p>
        </p:txBody>
      </p:sp>
      <p:sp>
        <p:nvSpPr>
          <p:cNvPr id="1112" name="Text Box 482"/>
          <p:cNvSpPr txBox="1">
            <a:spLocks noChangeArrowheads="1"/>
          </p:cNvSpPr>
          <p:nvPr/>
        </p:nvSpPr>
        <p:spPr bwMode="auto">
          <a:xfrm>
            <a:off x="6858000" y="5334000"/>
            <a:ext cx="438150" cy="1189038"/>
          </a:xfrm>
          <a:prstGeom prst="rect">
            <a:avLst/>
          </a:prstGeom>
          <a:noFill/>
          <a:ln w="12700">
            <a:noFill/>
            <a:miter lim="800000"/>
            <a:headEnd/>
            <a:tailEnd/>
          </a:ln>
        </p:spPr>
        <p:txBody>
          <a:bodyPr wrap="none">
            <a:spAutoFit/>
          </a:bodyPr>
          <a:lstStyle/>
          <a:p>
            <a:pPr algn="l" rtl="0" eaLnBrk="0" fontAlgn="base" hangingPunct="0">
              <a:spcBef>
                <a:spcPct val="0"/>
              </a:spcBef>
              <a:spcAft>
                <a:spcPct val="0"/>
              </a:spcAft>
            </a:pPr>
            <a:r>
              <a:rPr lang="en-US" sz="7200" kern="1200" baseline="-25000">
                <a:solidFill>
                  <a:srgbClr val="FFFFFF"/>
                </a:solidFill>
                <a:latin typeface="Arial" pitchFamily="34" charset="0"/>
                <a:ea typeface="+mn-ea"/>
                <a:cs typeface="+mn-cs"/>
              </a:rPr>
              <a:t>[</a:t>
            </a:r>
          </a:p>
        </p:txBody>
      </p:sp>
      <p:sp>
        <p:nvSpPr>
          <p:cNvPr id="1113" name="Text Box 483"/>
          <p:cNvSpPr txBox="1">
            <a:spLocks noChangeArrowheads="1"/>
          </p:cNvSpPr>
          <p:nvPr/>
        </p:nvSpPr>
        <p:spPr bwMode="auto">
          <a:xfrm>
            <a:off x="8324850" y="5334000"/>
            <a:ext cx="438150" cy="1189038"/>
          </a:xfrm>
          <a:prstGeom prst="rect">
            <a:avLst/>
          </a:prstGeom>
          <a:noFill/>
          <a:ln w="12700">
            <a:noFill/>
            <a:miter lim="800000"/>
            <a:headEnd/>
            <a:tailEnd/>
          </a:ln>
        </p:spPr>
        <p:txBody>
          <a:bodyPr wrap="none">
            <a:spAutoFit/>
          </a:bodyPr>
          <a:lstStyle/>
          <a:p>
            <a:pPr algn="l" rtl="0" eaLnBrk="0" fontAlgn="base" hangingPunct="0">
              <a:spcBef>
                <a:spcPct val="0"/>
              </a:spcBef>
              <a:spcAft>
                <a:spcPct val="0"/>
              </a:spcAft>
            </a:pPr>
            <a:r>
              <a:rPr lang="en-US" sz="7200" kern="1200" baseline="-25000">
                <a:solidFill>
                  <a:srgbClr val="FFFFFF"/>
                </a:solidFill>
                <a:latin typeface="Arial" pitchFamily="34" charset="0"/>
                <a:ea typeface="+mn-ea"/>
                <a:cs typeface="+mn-cs"/>
              </a:rPr>
              <a:t>]</a:t>
            </a:r>
          </a:p>
        </p:txBody>
      </p:sp>
      <p:sp>
        <p:nvSpPr>
          <p:cNvPr id="1114" name="Text Box 484"/>
          <p:cNvSpPr txBox="1">
            <a:spLocks noChangeArrowheads="1"/>
          </p:cNvSpPr>
          <p:nvPr/>
        </p:nvSpPr>
        <p:spPr bwMode="auto">
          <a:xfrm>
            <a:off x="1619250" y="5334000"/>
            <a:ext cx="438150" cy="1189038"/>
          </a:xfrm>
          <a:prstGeom prst="rect">
            <a:avLst/>
          </a:prstGeom>
          <a:noFill/>
          <a:ln w="12700">
            <a:noFill/>
            <a:miter lim="800000"/>
            <a:headEnd/>
            <a:tailEnd/>
          </a:ln>
        </p:spPr>
        <p:txBody>
          <a:bodyPr wrap="none">
            <a:spAutoFit/>
          </a:bodyPr>
          <a:lstStyle/>
          <a:p>
            <a:pPr algn="l" rtl="0" eaLnBrk="0" fontAlgn="base" hangingPunct="0">
              <a:spcBef>
                <a:spcPct val="0"/>
              </a:spcBef>
              <a:spcAft>
                <a:spcPct val="0"/>
              </a:spcAft>
            </a:pPr>
            <a:r>
              <a:rPr lang="en-US" sz="7200" kern="1200" baseline="-25000">
                <a:solidFill>
                  <a:srgbClr val="FFFFFF"/>
                </a:solidFill>
                <a:latin typeface="Arial" pitchFamily="34" charset="0"/>
                <a:ea typeface="+mn-ea"/>
                <a:cs typeface="+mn-cs"/>
              </a:rPr>
              <a:t>[</a:t>
            </a:r>
          </a:p>
        </p:txBody>
      </p:sp>
      <p:sp>
        <p:nvSpPr>
          <p:cNvPr id="1115" name="Text Box 485"/>
          <p:cNvSpPr txBox="1">
            <a:spLocks noChangeArrowheads="1"/>
          </p:cNvSpPr>
          <p:nvPr/>
        </p:nvSpPr>
        <p:spPr bwMode="auto">
          <a:xfrm>
            <a:off x="3067050" y="5334000"/>
            <a:ext cx="438150" cy="1189038"/>
          </a:xfrm>
          <a:prstGeom prst="rect">
            <a:avLst/>
          </a:prstGeom>
          <a:noFill/>
          <a:ln w="12700">
            <a:noFill/>
            <a:miter lim="800000"/>
            <a:headEnd/>
            <a:tailEnd/>
          </a:ln>
        </p:spPr>
        <p:txBody>
          <a:bodyPr wrap="none">
            <a:spAutoFit/>
          </a:bodyPr>
          <a:lstStyle/>
          <a:p>
            <a:pPr algn="l" rtl="0" eaLnBrk="0" fontAlgn="base" hangingPunct="0">
              <a:spcBef>
                <a:spcPct val="0"/>
              </a:spcBef>
              <a:spcAft>
                <a:spcPct val="0"/>
              </a:spcAft>
            </a:pPr>
            <a:r>
              <a:rPr lang="en-US" sz="7200" kern="1200" baseline="-25000">
                <a:solidFill>
                  <a:srgbClr val="FFFFFF"/>
                </a:solidFill>
                <a:latin typeface="Arial" pitchFamily="34" charset="0"/>
                <a:ea typeface="+mn-ea"/>
                <a:cs typeface="+mn-cs"/>
              </a:rPr>
              <a:t>]</a:t>
            </a:r>
          </a:p>
        </p:txBody>
      </p:sp>
      <p:sp>
        <p:nvSpPr>
          <p:cNvPr id="1116" name="Text Box 486"/>
          <p:cNvSpPr txBox="1">
            <a:spLocks noChangeArrowheads="1"/>
          </p:cNvSpPr>
          <p:nvPr/>
        </p:nvSpPr>
        <p:spPr bwMode="auto">
          <a:xfrm>
            <a:off x="685800" y="1676400"/>
            <a:ext cx="3556000" cy="45720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3200" kern="1200" baseline="-25000">
                <a:solidFill>
                  <a:srgbClr val="FFFFFF"/>
                </a:solidFill>
                <a:latin typeface="Arial" pitchFamily="34" charset="0"/>
                <a:ea typeface="+mn-ea"/>
                <a:cs typeface="+mn-cs"/>
              </a:rPr>
              <a:t>Optimal Foraging Theory</a:t>
            </a:r>
          </a:p>
        </p:txBody>
      </p:sp>
      <p:sp>
        <p:nvSpPr>
          <p:cNvPr id="1117" name="Text Box 487"/>
          <p:cNvSpPr txBox="1">
            <a:spLocks noChangeArrowheads="1"/>
          </p:cNvSpPr>
          <p:nvPr/>
        </p:nvSpPr>
        <p:spPr bwMode="auto">
          <a:xfrm>
            <a:off x="4953000" y="1676400"/>
            <a:ext cx="4030663" cy="45720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3200" kern="1200" baseline="-25000">
                <a:solidFill>
                  <a:srgbClr val="FFFFFF"/>
                </a:solidFill>
                <a:latin typeface="Arial" pitchFamily="34" charset="0"/>
                <a:ea typeface="+mn-ea"/>
                <a:cs typeface="+mn-cs"/>
              </a:rPr>
              <a:t>Information Foraging Theory</a:t>
            </a:r>
          </a:p>
        </p:txBody>
      </p:sp>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p:txBody>
          <a:bodyPr/>
          <a:lstStyle/>
          <a:p>
            <a:r>
              <a:rPr lang="en-US" sz="4400" smtClean="0"/>
              <a:t>We’ll stay in a patch longer…</a:t>
            </a:r>
          </a:p>
        </p:txBody>
      </p:sp>
      <p:sp>
        <p:nvSpPr>
          <p:cNvPr id="27651" name="Content Placeholder 3"/>
          <p:cNvSpPr>
            <a:spLocks noGrp="1"/>
          </p:cNvSpPr>
          <p:nvPr>
            <p:ph idx="1"/>
          </p:nvPr>
        </p:nvSpPr>
        <p:spPr/>
        <p:txBody>
          <a:bodyPr/>
          <a:lstStyle/>
          <a:p>
            <a:r>
              <a:rPr lang="en-US" smtClean="0"/>
              <a:t>When a patch is highly profitable</a:t>
            </a:r>
          </a:p>
          <a:p>
            <a:r>
              <a:rPr lang="en-US" smtClean="0"/>
              <a:t>As distance between patches increases</a:t>
            </a:r>
          </a:p>
          <a:p>
            <a:r>
              <a:rPr lang="en-US" smtClean="0"/>
              <a:t>When the environment as a whole is less profitable</a:t>
            </a: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z="2400" smtClean="0"/>
              <a:t>WITHIN-PATCH ENRICHMENT:</a:t>
            </a:r>
            <a:r>
              <a:rPr lang="en-US" smtClean="0"/>
              <a:t/>
            </a:r>
            <a:br>
              <a:rPr lang="en-US" smtClean="0"/>
            </a:br>
            <a:r>
              <a:rPr lang="en-US" smtClean="0"/>
              <a:t>INFORMATION SCENT</a:t>
            </a:r>
          </a:p>
        </p:txBody>
      </p:sp>
      <p:graphicFrame>
        <p:nvGraphicFramePr>
          <p:cNvPr id="4098" name="Object 2"/>
          <p:cNvGraphicFramePr>
            <a:graphicFrameLocks noChangeAspect="1"/>
          </p:cNvGraphicFramePr>
          <p:nvPr/>
        </p:nvGraphicFramePr>
        <p:xfrm>
          <a:off x="762000" y="3276600"/>
          <a:ext cx="1631950" cy="2946400"/>
        </p:xfrm>
        <a:graphic>
          <a:graphicData uri="http://schemas.openxmlformats.org/presentationml/2006/ole">
            <p:oleObj spid="_x0000_s10242" name="Clip" r:id="rId4" imgW="3263900" imgH="5892800" progId="">
              <p:embed/>
            </p:oleObj>
          </a:graphicData>
        </a:graphic>
      </p:graphicFrame>
      <p:sp>
        <p:nvSpPr>
          <p:cNvPr id="4100" name="Text Box 8"/>
          <p:cNvSpPr txBox="1">
            <a:spLocks noChangeArrowheads="1"/>
          </p:cNvSpPr>
          <p:nvPr/>
        </p:nvSpPr>
        <p:spPr bwMode="auto">
          <a:xfrm>
            <a:off x="2667000" y="1676400"/>
            <a:ext cx="3810000" cy="1552575"/>
          </a:xfrm>
          <a:prstGeom prst="rect">
            <a:avLst/>
          </a:prstGeom>
          <a:noFill/>
          <a:ln w="12700">
            <a:noFill/>
            <a:miter lim="800000"/>
            <a:headEnd/>
            <a:tailEnd/>
          </a:ln>
        </p:spPr>
        <p:txBody>
          <a:bodyPr>
            <a:spAutoFit/>
          </a:bodyPr>
          <a:lstStyle/>
          <a:p>
            <a:pPr algn="l" rtl="0" eaLnBrk="0" fontAlgn="base" hangingPunct="0">
              <a:spcBef>
                <a:spcPct val="50000"/>
              </a:spcBef>
              <a:spcAft>
                <a:spcPct val="0"/>
              </a:spcAft>
            </a:pPr>
            <a:r>
              <a:rPr lang="en-US" sz="3200" kern="1200" baseline="-25000" dirty="0">
                <a:solidFill>
                  <a:srgbClr val="FFFFFF"/>
                </a:solidFill>
                <a:latin typeface="Arial" pitchFamily="34" charset="0"/>
                <a:ea typeface="+mn-ea"/>
                <a:cs typeface="+mn-cs"/>
              </a:rPr>
              <a:t>perception of value and cost of a path to a source based on proximal cues</a:t>
            </a:r>
          </a:p>
        </p:txBody>
      </p:sp>
      <p:pic>
        <p:nvPicPr>
          <p:cNvPr id="4101" name="Picture 9"/>
          <p:cNvPicPr>
            <a:picLocks noChangeAspect="1" noChangeArrowheads="1"/>
          </p:cNvPicPr>
          <p:nvPr/>
        </p:nvPicPr>
        <p:blipFill>
          <a:blip r:embed="rId5"/>
          <a:srcRect r="28336" b="36876"/>
          <a:stretch>
            <a:fillRect/>
          </a:stretch>
        </p:blipFill>
        <p:spPr bwMode="auto">
          <a:xfrm>
            <a:off x="4191000" y="3276600"/>
            <a:ext cx="4724400" cy="3432175"/>
          </a:xfrm>
          <a:prstGeom prst="rect">
            <a:avLst/>
          </a:prstGeom>
          <a:noFill/>
          <a:ln w="12700">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smtClean="0"/>
          </a:p>
        </p:txBody>
      </p:sp>
      <p:pic>
        <p:nvPicPr>
          <p:cNvPr id="4" name="copy_code_from_internet.wmv">
            <a:hlinkClick r:id="" action="ppaction://media"/>
          </p:cNvPr>
          <p:cNvPicPr>
            <a:picLocks noGrp="1" noRot="1" noChangeAspect="1"/>
          </p:cNvPicPr>
          <p:nvPr>
            <p:ph idx="1"/>
            <a:videoFile r:link="rId1"/>
          </p:nvPr>
        </p:nvPicPr>
        <p:blipFill>
          <a:blip r:embed="rId3"/>
          <a:srcRect/>
          <a:stretch>
            <a:fillRect/>
          </a:stretch>
        </p:blipFill>
        <p:spPr>
          <a:xfrm>
            <a:off x="0" y="0"/>
            <a:ext cx="9144000" cy="6858000"/>
          </a:xfr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Design Task Interface</a:t>
            </a:r>
            <a:endParaRPr lang="en-US" dirty="0"/>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117</a:t>
            </a:fld>
            <a:endParaRPr lang="en-US" sz="1100" kern="1200" dirty="0">
              <a:solidFill>
                <a:srgbClr val="62809E"/>
              </a:solidFill>
              <a:latin typeface="Neutra Text"/>
              <a:ea typeface="+mn-ea"/>
              <a:cs typeface="+mn-cs"/>
            </a:endParaRPr>
          </a:p>
        </p:txBody>
      </p:sp>
      <p:pic>
        <p:nvPicPr>
          <p:cNvPr id="7" name="Picture 3" descr="scenario%20figure%20prototype%20+%20examples"/>
          <p:cNvPicPr>
            <a:picLocks noChangeAspect="1" noChangeArrowheads="1"/>
          </p:cNvPicPr>
          <p:nvPr/>
        </p:nvPicPr>
        <p:blipFill>
          <a:blip r:embed="rId3"/>
          <a:stretch>
            <a:fillRect/>
          </a:stretch>
        </p:blipFill>
        <p:spPr bwMode="auto">
          <a:xfrm>
            <a:off x="1770178" y="1381686"/>
            <a:ext cx="5603646" cy="5247712"/>
          </a:xfrm>
          <a:prstGeom prst="rect">
            <a:avLst/>
          </a:prstGeom>
          <a:noFill/>
          <a:ln w="9525">
            <a:noFill/>
            <a:miter lim="800000"/>
            <a:headEnd/>
            <a:tailEnd/>
          </a:ln>
        </p:spPr>
      </p:pic>
      <p:pic>
        <p:nvPicPr>
          <p:cNvPr id="16" name="Picture 5"/>
          <p:cNvPicPr>
            <a:picLocks noChangeAspect="1" noChangeArrowheads="1"/>
          </p:cNvPicPr>
          <p:nvPr/>
        </p:nvPicPr>
        <p:blipFill>
          <a:blip r:embed="rId4"/>
          <a:srcRect/>
          <a:stretch>
            <a:fillRect/>
          </a:stretch>
        </p:blipFill>
        <p:spPr bwMode="auto">
          <a:xfrm>
            <a:off x="1752600" y="1381686"/>
            <a:ext cx="5619600" cy="5247714"/>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1762200" y="1381686"/>
            <a:ext cx="5619600" cy="5247714"/>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a:srcRect/>
          <a:stretch>
            <a:fillRect/>
          </a:stretch>
        </p:blipFill>
        <p:spPr bwMode="auto">
          <a:xfrm>
            <a:off x="1771800" y="1381686"/>
            <a:ext cx="5619600" cy="5247714"/>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28"/>
                                        </p:tgtEl>
                                      </p:cBhvr>
                                    </p:animEffect>
                                    <p:set>
                                      <p:cBhvr>
                                        <p:cTn id="22" dur="1" fill="hold">
                                          <p:stCondLst>
                                            <p:cond delay="499"/>
                                          </p:stCondLst>
                                        </p:cTn>
                                        <p:tgtEl>
                                          <p:spTgt spid="1028"/>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1030"/>
                                        </p:tgtEl>
                                      </p:cBhvr>
                                    </p:animEffect>
                                    <p:set>
                                      <p:cBhvr>
                                        <p:cTn id="30"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Example-Augmented Interface</a:t>
            </a:r>
            <a:endParaRPr lang="en-US" dirty="0"/>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118</a:t>
            </a:fld>
            <a:endParaRPr lang="en-US" sz="1100" kern="1200" dirty="0">
              <a:solidFill>
                <a:srgbClr val="62809E"/>
              </a:solidFill>
              <a:latin typeface="Neutra Text"/>
              <a:ea typeface="+mn-ea"/>
              <a:cs typeface="+mn-cs"/>
            </a:endParaRPr>
          </a:p>
        </p:txBody>
      </p:sp>
      <p:pic>
        <p:nvPicPr>
          <p:cNvPr id="5" name="Picture 2" descr="C:\Documents and Settings\balee\Desktop\research\thesis\images\scenario figure prototype + examples.png"/>
          <p:cNvPicPr>
            <a:picLocks noChangeAspect="1" noChangeArrowheads="1"/>
          </p:cNvPicPr>
          <p:nvPr/>
        </p:nvPicPr>
        <p:blipFill>
          <a:blip r:embed="rId3"/>
          <a:srcRect/>
          <a:stretch>
            <a:fillRect/>
          </a:stretch>
        </p:blipFill>
        <p:spPr bwMode="auto">
          <a:xfrm>
            <a:off x="1773936" y="1380744"/>
            <a:ext cx="5604652" cy="5248656"/>
          </a:xfrm>
          <a:prstGeom prst="rect">
            <a:avLst/>
          </a:prstGeom>
          <a:noFill/>
        </p:spPr>
      </p:pic>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ublic-output"/>
          <p:cNvPicPr>
            <a:picLocks noChangeAspect="1" noChangeArrowheads="1"/>
          </p:cNvPicPr>
          <p:nvPr/>
        </p:nvPicPr>
        <p:blipFill>
          <a:blip r:embed="rId3" cstate="print"/>
          <a:srcRect l="1486" t="2045" r="1654" b="1543"/>
          <a:stretch>
            <a:fillRect/>
          </a:stretch>
        </p:blipFill>
        <p:spPr bwMode="auto">
          <a:xfrm>
            <a:off x="7223760" y="3607980"/>
            <a:ext cx="1920240" cy="1192620"/>
          </a:xfrm>
          <a:prstGeom prst="rect">
            <a:avLst/>
          </a:prstGeom>
          <a:noFill/>
          <a:ln w="12700">
            <a:solidFill>
              <a:srgbClr val="000000"/>
            </a:solidFill>
            <a:miter lim="800000"/>
            <a:headEnd/>
            <a:tailEnd/>
          </a:ln>
        </p:spPr>
      </p:pic>
      <p:pic>
        <p:nvPicPr>
          <p:cNvPr id="11" name="Picture 2" descr="scenario figure similarity"/>
          <p:cNvPicPr>
            <a:picLocks noChangeAspect="1" noChangeArrowheads="1"/>
          </p:cNvPicPr>
          <p:nvPr/>
        </p:nvPicPr>
        <p:blipFill>
          <a:blip r:embed="rId4" cstate="print"/>
          <a:srcRect/>
          <a:stretch>
            <a:fillRect/>
          </a:stretch>
        </p:blipFill>
        <p:spPr bwMode="auto">
          <a:xfrm>
            <a:off x="7223760" y="1828800"/>
            <a:ext cx="1920240" cy="1801492"/>
          </a:xfrm>
          <a:prstGeom prst="rect">
            <a:avLst/>
          </a:prstGeom>
          <a:noFill/>
          <a:ln w="12700">
            <a:solidFill>
              <a:srgbClr val="000000"/>
            </a:solidFill>
            <a:miter lim="800000"/>
            <a:headEnd/>
            <a:tailEnd/>
          </a:ln>
        </p:spPr>
      </p:pic>
      <p:pic>
        <p:nvPicPr>
          <p:cNvPr id="10" name="Picture 3" descr="personal%201000x1100"/>
          <p:cNvPicPr>
            <a:picLocks noChangeAspect="1" noChangeArrowheads="1"/>
          </p:cNvPicPr>
          <p:nvPr/>
        </p:nvPicPr>
        <p:blipFill>
          <a:blip r:embed="rId5" cstate="print"/>
          <a:srcRect/>
          <a:stretch>
            <a:fillRect/>
          </a:stretch>
        </p:blipFill>
        <p:spPr bwMode="auto">
          <a:xfrm>
            <a:off x="7223760" y="4768893"/>
            <a:ext cx="1920240" cy="2089107"/>
          </a:xfrm>
          <a:prstGeom prst="rect">
            <a:avLst/>
          </a:prstGeom>
          <a:noFill/>
          <a:ln w="12700">
            <a:solidFill>
              <a:srgbClr val="000000"/>
            </a:solidFill>
            <a:miter lim="800000"/>
            <a:headEnd/>
            <a:tailEnd/>
          </a:ln>
        </p:spPr>
      </p:pic>
      <p:pic>
        <p:nvPicPr>
          <p:cNvPr id="6" name="Picture 2" descr="scenario%20figure%20prototype%20+%20examples"/>
          <p:cNvPicPr>
            <a:picLocks noChangeAspect="1" noChangeArrowheads="1"/>
          </p:cNvPicPr>
          <p:nvPr/>
        </p:nvPicPr>
        <p:blipFill>
          <a:blip r:embed="rId6" cstate="print"/>
          <a:srcRect/>
          <a:stretch>
            <a:fillRect/>
          </a:stretch>
        </p:blipFill>
        <p:spPr bwMode="auto">
          <a:xfrm>
            <a:off x="7223760" y="0"/>
            <a:ext cx="1920240" cy="1801492"/>
          </a:xfrm>
          <a:prstGeom prst="rect">
            <a:avLst/>
          </a:prstGeom>
          <a:noFill/>
          <a:ln w="12700">
            <a:solidFill>
              <a:srgbClr val="000000"/>
            </a:solidFill>
            <a:miter lim="800000"/>
            <a:headEnd/>
            <a:tailEnd/>
          </a:ln>
        </p:spPr>
      </p:pic>
      <p:sp>
        <p:nvSpPr>
          <p:cNvPr id="2" name="Title 1"/>
          <p:cNvSpPr>
            <a:spLocks noGrp="1"/>
          </p:cNvSpPr>
          <p:nvPr>
            <p:ph type="title"/>
          </p:nvPr>
        </p:nvSpPr>
        <p:spPr/>
        <p:txBody>
          <a:bodyPr/>
          <a:lstStyle/>
          <a:p>
            <a:r>
              <a:rPr lang="en-US" dirty="0" smtClean="0"/>
              <a:t>Adaptive Ideas</a:t>
            </a:r>
            <a:endParaRPr lang="en-US" dirty="0"/>
          </a:p>
        </p:txBody>
      </p:sp>
      <p:sp>
        <p:nvSpPr>
          <p:cNvPr id="3" name="Content Placeholder 2"/>
          <p:cNvSpPr>
            <a:spLocks noGrp="1"/>
          </p:cNvSpPr>
          <p:nvPr>
            <p:ph idx="1"/>
          </p:nvPr>
        </p:nvSpPr>
        <p:spPr>
          <a:xfrm>
            <a:off x="838200" y="1524000"/>
            <a:ext cx="5638800" cy="4756150"/>
          </a:xfrm>
        </p:spPr>
        <p:txBody>
          <a:bodyPr/>
          <a:lstStyle/>
          <a:p>
            <a:r>
              <a:rPr lang="en-US" dirty="0" smtClean="0"/>
              <a:t>Web page builder with automatic display of example web pages</a:t>
            </a:r>
          </a:p>
          <a:p>
            <a:r>
              <a:rPr lang="en-US" dirty="0" smtClean="0"/>
              <a:t>Distance functions over design facets</a:t>
            </a:r>
          </a:p>
          <a:p>
            <a:r>
              <a:rPr lang="en-US" dirty="0" smtClean="0"/>
              <a:t>Subset selection algorithms</a:t>
            </a:r>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119</a:t>
            </a:fld>
            <a:endParaRPr lang="en-US" sz="1100" kern="1200" dirty="0">
              <a:solidFill>
                <a:srgbClr val="62809E"/>
              </a:solidFill>
              <a:latin typeface="Neutra Text"/>
              <a:ea typeface="+mn-ea"/>
              <a:cs typeface="+mn-cs"/>
            </a:endParaRPr>
          </a:p>
        </p:txBody>
      </p:sp>
      <p:sp>
        <p:nvSpPr>
          <p:cNvPr id="5" name="Text Box 15"/>
          <p:cNvSpPr txBox="1">
            <a:spLocks noChangeArrowheads="1"/>
          </p:cNvSpPr>
          <p:nvPr/>
        </p:nvSpPr>
        <p:spPr bwMode="auto">
          <a:xfrm>
            <a:off x="0" y="6248400"/>
            <a:ext cx="7181850" cy="366713"/>
          </a:xfrm>
          <a:prstGeom prst="rect">
            <a:avLst/>
          </a:prstGeom>
          <a:noFill/>
          <a:ln w="9525">
            <a:noFill/>
            <a:miter lim="800000"/>
            <a:headEnd/>
            <a:tailEnd/>
          </a:ln>
          <a:effectLst/>
        </p:spPr>
        <p:txBody>
          <a:bodyPr wrap="square">
            <a:spAutoFit/>
          </a:bodyPr>
          <a:lstStyle/>
          <a:p>
            <a:pPr algn="ctr" rtl="0" eaLnBrk="0" hangingPunct="0"/>
            <a:r>
              <a:rPr lang="en-US" kern="1200" dirty="0">
                <a:solidFill>
                  <a:srgbClr val="CFECFF"/>
                </a:solidFill>
                <a:latin typeface="Neutra Text"/>
                <a:ea typeface="+mn-ea"/>
                <a:cs typeface="+mn-cs"/>
              </a:rPr>
              <a:t>[Lee, Srivastava, Klemmer, Brafman, in submission]</a:t>
            </a:r>
          </a:p>
        </p:txBody>
      </p:sp>
      <p:pic>
        <p:nvPicPr>
          <p:cNvPr id="7" name="Picture 16" descr="Picture2"/>
          <p:cNvPicPr>
            <a:picLocks noChangeAspect="1" noChangeArrowheads="1"/>
          </p:cNvPicPr>
          <p:nvPr/>
        </p:nvPicPr>
        <p:blipFill>
          <a:blip r:embed="rId7"/>
          <a:srcRect l="32401" b="35341"/>
          <a:stretch>
            <a:fillRect/>
          </a:stretch>
        </p:blipFill>
        <p:spPr bwMode="auto">
          <a:xfrm flipH="1">
            <a:off x="8875713" y="6602413"/>
            <a:ext cx="268287" cy="255587"/>
          </a:xfrm>
          <a:prstGeom prst="rect">
            <a:avLst/>
          </a:prstGeom>
          <a:noFill/>
          <a:ln w="9525">
            <a:noFill/>
            <a:miter lim="800000"/>
            <a:headEnd/>
            <a:tailEnd/>
          </a:ln>
        </p:spPr>
      </p:pic>
      <p:pic>
        <p:nvPicPr>
          <p:cNvPr id="8" name="Picture 19" descr="Picture2"/>
          <p:cNvPicPr>
            <a:picLocks noChangeAspect="1" noChangeArrowheads="1"/>
          </p:cNvPicPr>
          <p:nvPr/>
        </p:nvPicPr>
        <p:blipFill>
          <a:blip r:embed="rId7"/>
          <a:srcRect l="32401" b="36546"/>
          <a:stretch>
            <a:fillRect/>
          </a:stretch>
        </p:blipFill>
        <p:spPr bwMode="auto">
          <a:xfrm flipH="1" flipV="1">
            <a:off x="8875713" y="0"/>
            <a:ext cx="268287" cy="250825"/>
          </a:xfrm>
          <a:prstGeom prst="rect">
            <a:avLst/>
          </a:prstGeom>
          <a:noFill/>
          <a:ln w="9525">
            <a:noFill/>
            <a:miter lim="800000"/>
            <a:headEnd/>
            <a:tailEnd/>
          </a:ln>
        </p:spPr>
      </p:pic>
      <p:sp>
        <p:nvSpPr>
          <p:cNvPr id="14" name="Rectangle 13"/>
          <p:cNvSpPr/>
          <p:nvPr/>
        </p:nvSpPr>
        <p:spPr>
          <a:xfrm>
            <a:off x="7229474" y="0"/>
            <a:ext cx="1920240"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DEO-Camera.jpg"/>
          <p:cNvPicPr>
            <a:picLocks noGrp="1" noChangeAspect="1"/>
          </p:cNvPicPr>
          <p:nvPr>
            <p:ph idx="1"/>
          </p:nvPr>
        </p:nvPicPr>
        <p:blipFill>
          <a:blip r:embed="rId3"/>
          <a:stretch>
            <a:fillRect/>
          </a:stretch>
        </p:blipFill>
        <p:spPr>
          <a:xfrm>
            <a:off x="0" y="0"/>
            <a:ext cx="9144000" cy="6858001"/>
          </a:xfrm>
        </p:spPr>
      </p:pic>
      <p:sp>
        <p:nvSpPr>
          <p:cNvPr id="5"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6"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7"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8"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9" name="AutoShape 7"/>
          <p:cNvSpPr>
            <a:spLocks noChangeArrowheads="1"/>
          </p:cNvSpPr>
          <p:nvPr/>
        </p:nvSpPr>
        <p:spPr bwMode="auto">
          <a:xfrm>
            <a:off x="-171450" y="309563"/>
            <a:ext cx="4210050"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10" name="Rectangle 8"/>
          <p:cNvSpPr txBox="1">
            <a:spLocks noRot="1" noChangeArrowheads="1"/>
          </p:cNvSpPr>
          <p:nvPr/>
        </p:nvSpPr>
        <p:spPr bwMode="auto">
          <a:xfrm>
            <a:off x="635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rPr>
              <a:t>IDEO Camera</a:t>
            </a:r>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&amp; Attributes</a:t>
            </a:r>
            <a:endParaRPr lang="en-US" dirty="0"/>
          </a:p>
        </p:txBody>
      </p:sp>
      <p:sp>
        <p:nvSpPr>
          <p:cNvPr id="3" name="Content Placeholder 2"/>
          <p:cNvSpPr>
            <a:spLocks noGrp="1"/>
          </p:cNvSpPr>
          <p:nvPr>
            <p:ph idx="1"/>
          </p:nvPr>
        </p:nvSpPr>
        <p:spPr/>
        <p:txBody>
          <a:bodyPr/>
          <a:lstStyle/>
          <a:p>
            <a:r>
              <a:rPr lang="en-US" dirty="0" smtClean="0"/>
              <a:t>Content drawn from corpus of example design resources</a:t>
            </a:r>
          </a:p>
          <a:p>
            <a:pPr>
              <a:spcBef>
                <a:spcPts val="2400"/>
              </a:spcBef>
            </a:pPr>
            <a:r>
              <a:rPr lang="en-US" dirty="0" smtClean="0"/>
              <a:t>Content elements have attributes (facets)</a:t>
            </a:r>
          </a:p>
          <a:p>
            <a:pPr>
              <a:spcBef>
                <a:spcPts val="2400"/>
              </a:spcBef>
            </a:pPr>
            <a:r>
              <a:rPr lang="en-US" dirty="0" smtClean="0"/>
              <a:t>In this work, we focus on visual properties as attributes</a:t>
            </a:r>
          </a:p>
          <a:p>
            <a:pPr lvl="1"/>
            <a:r>
              <a:rPr lang="en-US" dirty="0" smtClean="0"/>
              <a:t>Background color, text color</a:t>
            </a:r>
          </a:p>
          <a:p>
            <a:pPr lvl="1"/>
            <a:r>
              <a:rPr lang="en-US" dirty="0" smtClean="0"/>
              <a:t>Font face</a:t>
            </a:r>
          </a:p>
          <a:p>
            <a:pPr lvl="1"/>
            <a:r>
              <a:rPr lang="en-US" dirty="0" smtClean="0"/>
              <a:t>Density of visual elements</a:t>
            </a:r>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120</a:t>
            </a:fld>
            <a:endParaRPr lang="en-US" sz="1100" kern="1200" dirty="0">
              <a:solidFill>
                <a:srgbClr val="62809E"/>
              </a:solidFill>
              <a:latin typeface="Neutra Text"/>
              <a:ea typeface="+mn-ea"/>
              <a:cs typeface="+mn-cs"/>
            </a:endParaRPr>
          </a:p>
        </p:txBody>
      </p:sp>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Similarity</a:t>
            </a:r>
            <a:endParaRPr lang="en-US" dirty="0">
              <a:solidFill>
                <a:srgbClr val="000000"/>
              </a:solidFill>
            </a:endParaRPr>
          </a:p>
        </p:txBody>
      </p:sp>
      <p:cxnSp>
        <p:nvCxnSpPr>
          <p:cNvPr id="6" name="Straight Arrow Connector 5"/>
          <p:cNvCxnSpPr/>
          <p:nvPr/>
        </p:nvCxnSpPr>
        <p:spPr>
          <a:xfrm rot="16200000" flipV="1">
            <a:off x="196197" y="3690001"/>
            <a:ext cx="4488256" cy="3854"/>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40663" y="5937644"/>
            <a:ext cx="4569737" cy="5956"/>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flipV="1">
            <a:off x="2593063" y="56312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3" name="Oval 12"/>
          <p:cNvSpPr/>
          <p:nvPr/>
        </p:nvSpPr>
        <p:spPr>
          <a:xfrm flipV="1">
            <a:off x="3779821" y="51740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5" name="Oval 14"/>
          <p:cNvSpPr/>
          <p:nvPr/>
        </p:nvSpPr>
        <p:spPr>
          <a:xfrm flipV="1">
            <a:off x="4724400" y="4419600"/>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7" name="Oval 16"/>
          <p:cNvSpPr/>
          <p:nvPr/>
        </p:nvSpPr>
        <p:spPr>
          <a:xfrm flipV="1">
            <a:off x="5031463" y="36500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8" name="Oval 17"/>
          <p:cNvSpPr/>
          <p:nvPr/>
        </p:nvSpPr>
        <p:spPr>
          <a:xfrm flipV="1">
            <a:off x="4345663" y="38786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9" name="Oval 18"/>
          <p:cNvSpPr/>
          <p:nvPr/>
        </p:nvSpPr>
        <p:spPr>
          <a:xfrm flipV="1">
            <a:off x="4343400" y="2897109"/>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0" name="Oval 19"/>
          <p:cNvSpPr/>
          <p:nvPr/>
        </p:nvSpPr>
        <p:spPr>
          <a:xfrm flipV="1">
            <a:off x="5260063" y="30404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0" name="Oval 29"/>
          <p:cNvSpPr/>
          <p:nvPr/>
        </p:nvSpPr>
        <p:spPr>
          <a:xfrm flipV="1">
            <a:off x="6433242" y="1518719"/>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1" name="Oval 30"/>
          <p:cNvSpPr/>
          <p:nvPr/>
        </p:nvSpPr>
        <p:spPr>
          <a:xfrm flipV="1">
            <a:off x="6324600" y="1373109"/>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2" name="Oval 31"/>
          <p:cNvSpPr/>
          <p:nvPr/>
        </p:nvSpPr>
        <p:spPr>
          <a:xfrm flipV="1">
            <a:off x="6152584" y="1473452"/>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3" name="Oval 32"/>
          <p:cNvSpPr/>
          <p:nvPr/>
        </p:nvSpPr>
        <p:spPr>
          <a:xfrm flipV="1">
            <a:off x="6297440" y="1585865"/>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4" name="Oval 33"/>
          <p:cNvSpPr/>
          <p:nvPr/>
        </p:nvSpPr>
        <p:spPr>
          <a:xfrm flipV="1">
            <a:off x="6705600" y="1449309"/>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8" name="Oval 37"/>
          <p:cNvSpPr/>
          <p:nvPr/>
        </p:nvSpPr>
        <p:spPr>
          <a:xfrm flipV="1">
            <a:off x="6822541" y="1337650"/>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9" name="Oval 38"/>
          <p:cNvSpPr/>
          <p:nvPr/>
        </p:nvSpPr>
        <p:spPr>
          <a:xfrm flipV="1">
            <a:off x="6802925" y="1589638"/>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0" name="Oval 39"/>
          <p:cNvSpPr/>
          <p:nvPr/>
        </p:nvSpPr>
        <p:spPr>
          <a:xfrm flipV="1">
            <a:off x="6848946" y="173826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1" name="Oval 40"/>
          <p:cNvSpPr/>
          <p:nvPr/>
        </p:nvSpPr>
        <p:spPr>
          <a:xfrm flipV="1">
            <a:off x="6630909" y="1625852"/>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2" name="Oval 41"/>
          <p:cNvSpPr/>
          <p:nvPr/>
        </p:nvSpPr>
        <p:spPr>
          <a:xfrm flipV="1">
            <a:off x="6588659" y="1760145"/>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3" name="Oval 42"/>
          <p:cNvSpPr/>
          <p:nvPr/>
        </p:nvSpPr>
        <p:spPr>
          <a:xfrm flipV="1">
            <a:off x="6664859" y="1895947"/>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4" name="Oval 43"/>
          <p:cNvSpPr/>
          <p:nvPr/>
        </p:nvSpPr>
        <p:spPr>
          <a:xfrm flipV="1">
            <a:off x="6443804" y="1859733"/>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cxnSp>
        <p:nvCxnSpPr>
          <p:cNvPr id="26" name="Straight Arrow Connector 25"/>
          <p:cNvCxnSpPr/>
          <p:nvPr/>
        </p:nvCxnSpPr>
        <p:spPr>
          <a:xfrm rot="5400000" flipH="1" flipV="1">
            <a:off x="4281488" y="3976686"/>
            <a:ext cx="1000126" cy="4"/>
          </a:xfrm>
          <a:prstGeom prst="straightConnector1">
            <a:avLst/>
          </a:prstGeom>
          <a:ln w="254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10800000">
            <a:off x="4781552" y="3486150"/>
            <a:ext cx="304799" cy="223838"/>
          </a:xfrm>
          <a:prstGeom prst="straightConnector1">
            <a:avLst/>
          </a:prstGeom>
          <a:ln w="254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flipH="1" flipV="1">
            <a:off x="4362451" y="3514726"/>
            <a:ext cx="452437" cy="385763"/>
          </a:xfrm>
          <a:prstGeom prst="straightConnector1">
            <a:avLst/>
          </a:prstGeom>
          <a:ln w="254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6200000" flipH="1">
            <a:off x="4331494" y="3021806"/>
            <a:ext cx="519114" cy="381002"/>
          </a:xfrm>
          <a:prstGeom prst="straightConnector1">
            <a:avLst/>
          </a:prstGeom>
          <a:ln w="254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10800000" flipV="1">
            <a:off x="4781552" y="3090862"/>
            <a:ext cx="533399" cy="390525"/>
          </a:xfrm>
          <a:prstGeom prst="straightConnector1">
            <a:avLst/>
          </a:prstGeom>
          <a:ln w="254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35" name="Rectangle 17"/>
          <p:cNvSpPr>
            <a:spLocks noChangeArrowheads="1"/>
          </p:cNvSpPr>
          <p:nvPr/>
        </p:nvSpPr>
        <p:spPr bwMode="auto">
          <a:xfrm>
            <a:off x="8074152" y="6510528"/>
            <a:ext cx="762000" cy="274637"/>
          </a:xfrm>
          <a:prstGeom prst="rect">
            <a:avLst/>
          </a:prstGeom>
          <a:noFill/>
          <a:ln w="9525">
            <a:noFill/>
            <a:miter lim="800000"/>
            <a:headEnd/>
            <a:tailEnd/>
          </a:ln>
        </p:spPr>
        <p:txBody>
          <a:bodyPr/>
          <a:lstStyle/>
          <a:p>
            <a:pPr algn="r" rtl="0"/>
            <a:fld id="{3027F09B-B4E2-4F2E-8B09-E86F90113294}" type="slidenum">
              <a:rPr lang="en-US" sz="1100" kern="1200">
                <a:solidFill>
                  <a:srgbClr val="C0C0C0"/>
                </a:solidFill>
                <a:latin typeface="Neutra Text"/>
                <a:ea typeface="+mn-ea"/>
                <a:cs typeface="+mn-cs"/>
              </a:rPr>
              <a:pPr algn="r" rtl="0"/>
              <a:t>121</a:t>
            </a:fld>
            <a:r>
              <a:rPr lang="en-US" sz="1100" kern="1200" dirty="0">
                <a:solidFill>
                  <a:srgbClr val="C0C0C0"/>
                </a:solidFill>
                <a:latin typeface="Neutra Text"/>
                <a:ea typeface="+mn-ea"/>
                <a:cs typeface="+mn-cs"/>
              </a:rPr>
              <a:t> </a:t>
            </a:r>
          </a:p>
        </p:txBody>
      </p:sp>
      <p:sp>
        <p:nvSpPr>
          <p:cNvPr id="16" name="Oval 15"/>
          <p:cNvSpPr/>
          <p:nvPr/>
        </p:nvSpPr>
        <p:spPr>
          <a:xfrm flipV="1">
            <a:off x="4726663" y="34214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p:cBhvr>
                                        <p:cTn id="6" dur="500" fill="hold"/>
                                        <p:tgtEl>
                                          <p:spTgt spid="16"/>
                                        </p:tgtEl>
                                        <p:attrNameLst>
                                          <p:attrName>fillcolor</p:attrName>
                                        </p:attrNameLst>
                                      </p:cBhvr>
                                      <p:to>
                                        <a:srgbClr val="FF0000"/>
                                      </p:to>
                                    </p:animClr>
                                    <p:set>
                                      <p:cBhvr>
                                        <p:cTn id="7" dur="500" fill="hold"/>
                                        <p:tgtEl>
                                          <p:spTgt spid="16"/>
                                        </p:tgtEl>
                                        <p:attrNameLst>
                                          <p:attrName>fill.type</p:attrName>
                                        </p:attrNameLst>
                                      </p:cBhvr>
                                      <p:to>
                                        <p:strVal val="solid"/>
                                      </p:to>
                                    </p:set>
                                    <p:set>
                                      <p:cBhvr>
                                        <p:cTn id="8" dur="500" fill="hold"/>
                                        <p:tgtEl>
                                          <p:spTgt spid="16"/>
                                        </p:tgtEl>
                                        <p:attrNameLst>
                                          <p:attrName>fill.on</p:attrName>
                                        </p:attrNameLst>
                                      </p:cBhvr>
                                      <p:to>
                                        <p:strVal val="true"/>
                                      </p:to>
                                    </p:set>
                                  </p:childTnLst>
                                </p:cTn>
                              </p:par>
                              <p:par>
                                <p:cTn id="9" presetID="1" presetClass="emph" presetSubtype="2" fill="hold" nodeType="withEffect">
                                  <p:stCondLst>
                                    <p:cond delay="0"/>
                                  </p:stCondLst>
                                  <p:childTnLst>
                                    <p:animClr clrSpc="rgb">
                                      <p:cBhvr>
                                        <p:cTn id="10" dur="500" fill="hold"/>
                                        <p:tgtEl>
                                          <p:spTgt spid="17"/>
                                        </p:tgtEl>
                                        <p:attrNameLst>
                                          <p:attrName>fillcolor</p:attrName>
                                        </p:attrNameLst>
                                      </p:cBhvr>
                                      <p:to>
                                        <a:srgbClr val="DDDDDD"/>
                                      </p:to>
                                    </p:animClr>
                                    <p:set>
                                      <p:cBhvr>
                                        <p:cTn id="11" dur="500" fill="hold"/>
                                        <p:tgtEl>
                                          <p:spTgt spid="17"/>
                                        </p:tgtEl>
                                        <p:attrNameLst>
                                          <p:attrName>fill.type</p:attrName>
                                        </p:attrNameLst>
                                      </p:cBhvr>
                                      <p:to>
                                        <p:strVal val="solid"/>
                                      </p:to>
                                    </p:set>
                                    <p:set>
                                      <p:cBhvr>
                                        <p:cTn id="12" dur="500" fill="hold"/>
                                        <p:tgtEl>
                                          <p:spTgt spid="17"/>
                                        </p:tgtEl>
                                        <p:attrNameLst>
                                          <p:attrName>fill.on</p:attrName>
                                        </p:attrNameLst>
                                      </p:cBhvr>
                                      <p:to>
                                        <p:strVal val="true"/>
                                      </p:to>
                                    </p:set>
                                  </p:childTnLst>
                                </p:cTn>
                              </p:par>
                              <p:par>
                                <p:cTn id="13" presetID="1" presetClass="emph" presetSubtype="2" fill="hold" nodeType="withEffect">
                                  <p:stCondLst>
                                    <p:cond delay="0"/>
                                  </p:stCondLst>
                                  <p:childTnLst>
                                    <p:animClr clrSpc="rgb">
                                      <p:cBhvr>
                                        <p:cTn id="14" dur="500" fill="hold"/>
                                        <p:tgtEl>
                                          <p:spTgt spid="20"/>
                                        </p:tgtEl>
                                        <p:attrNameLst>
                                          <p:attrName>fillcolor</p:attrName>
                                        </p:attrNameLst>
                                      </p:cBhvr>
                                      <p:to>
                                        <a:srgbClr val="DDDDDD"/>
                                      </p:to>
                                    </p:animClr>
                                    <p:set>
                                      <p:cBhvr>
                                        <p:cTn id="15" dur="500" fill="hold"/>
                                        <p:tgtEl>
                                          <p:spTgt spid="20"/>
                                        </p:tgtEl>
                                        <p:attrNameLst>
                                          <p:attrName>fill.type</p:attrName>
                                        </p:attrNameLst>
                                      </p:cBhvr>
                                      <p:to>
                                        <p:strVal val="solid"/>
                                      </p:to>
                                    </p:set>
                                    <p:set>
                                      <p:cBhvr>
                                        <p:cTn id="16" dur="500" fill="hold"/>
                                        <p:tgtEl>
                                          <p:spTgt spid="20"/>
                                        </p:tgtEl>
                                        <p:attrNameLst>
                                          <p:attrName>fill.on</p:attrName>
                                        </p:attrNameLst>
                                      </p:cBhvr>
                                      <p:to>
                                        <p:strVal val="true"/>
                                      </p:to>
                                    </p:set>
                                  </p:childTnLst>
                                </p:cTn>
                              </p:par>
                              <p:par>
                                <p:cTn id="17" presetID="1" presetClass="emph" presetSubtype="2" fill="hold" nodeType="withEffect">
                                  <p:stCondLst>
                                    <p:cond delay="0"/>
                                  </p:stCondLst>
                                  <p:childTnLst>
                                    <p:animClr clrSpc="rgb">
                                      <p:cBhvr>
                                        <p:cTn id="18" dur="500" fill="hold"/>
                                        <p:tgtEl>
                                          <p:spTgt spid="30"/>
                                        </p:tgtEl>
                                        <p:attrNameLst>
                                          <p:attrName>fillcolor</p:attrName>
                                        </p:attrNameLst>
                                      </p:cBhvr>
                                      <p:to>
                                        <a:srgbClr val="DDDDDD"/>
                                      </p:to>
                                    </p:animClr>
                                    <p:set>
                                      <p:cBhvr>
                                        <p:cTn id="19" dur="500" fill="hold"/>
                                        <p:tgtEl>
                                          <p:spTgt spid="30"/>
                                        </p:tgtEl>
                                        <p:attrNameLst>
                                          <p:attrName>fill.type</p:attrName>
                                        </p:attrNameLst>
                                      </p:cBhvr>
                                      <p:to>
                                        <p:strVal val="solid"/>
                                      </p:to>
                                    </p:set>
                                    <p:set>
                                      <p:cBhvr>
                                        <p:cTn id="20" dur="500" fill="hold"/>
                                        <p:tgtEl>
                                          <p:spTgt spid="30"/>
                                        </p:tgtEl>
                                        <p:attrNameLst>
                                          <p:attrName>fill.on</p:attrName>
                                        </p:attrNameLst>
                                      </p:cBhvr>
                                      <p:to>
                                        <p:strVal val="true"/>
                                      </p:to>
                                    </p:set>
                                  </p:childTnLst>
                                </p:cTn>
                              </p:par>
                              <p:par>
                                <p:cTn id="21" presetID="1" presetClass="emph" presetSubtype="2" fill="hold" nodeType="withEffect">
                                  <p:stCondLst>
                                    <p:cond delay="0"/>
                                  </p:stCondLst>
                                  <p:childTnLst>
                                    <p:animClr clrSpc="rgb">
                                      <p:cBhvr>
                                        <p:cTn id="22" dur="500" fill="hold"/>
                                        <p:tgtEl>
                                          <p:spTgt spid="31"/>
                                        </p:tgtEl>
                                        <p:attrNameLst>
                                          <p:attrName>fillcolor</p:attrName>
                                        </p:attrNameLst>
                                      </p:cBhvr>
                                      <p:to>
                                        <a:srgbClr val="DDDDDD"/>
                                      </p:to>
                                    </p:animClr>
                                    <p:set>
                                      <p:cBhvr>
                                        <p:cTn id="23" dur="500" fill="hold"/>
                                        <p:tgtEl>
                                          <p:spTgt spid="31"/>
                                        </p:tgtEl>
                                        <p:attrNameLst>
                                          <p:attrName>fill.type</p:attrName>
                                        </p:attrNameLst>
                                      </p:cBhvr>
                                      <p:to>
                                        <p:strVal val="solid"/>
                                      </p:to>
                                    </p:set>
                                    <p:set>
                                      <p:cBhvr>
                                        <p:cTn id="24" dur="500" fill="hold"/>
                                        <p:tgtEl>
                                          <p:spTgt spid="31"/>
                                        </p:tgtEl>
                                        <p:attrNameLst>
                                          <p:attrName>fill.on</p:attrName>
                                        </p:attrNameLst>
                                      </p:cBhvr>
                                      <p:to>
                                        <p:strVal val="true"/>
                                      </p:to>
                                    </p:set>
                                  </p:childTnLst>
                                </p:cTn>
                              </p:par>
                              <p:par>
                                <p:cTn id="25" presetID="1" presetClass="emph" presetSubtype="2" fill="hold" nodeType="withEffect">
                                  <p:stCondLst>
                                    <p:cond delay="0"/>
                                  </p:stCondLst>
                                  <p:childTnLst>
                                    <p:animClr clrSpc="rgb">
                                      <p:cBhvr>
                                        <p:cTn id="26" dur="500" fill="hold"/>
                                        <p:tgtEl>
                                          <p:spTgt spid="32"/>
                                        </p:tgtEl>
                                        <p:attrNameLst>
                                          <p:attrName>fillcolor</p:attrName>
                                        </p:attrNameLst>
                                      </p:cBhvr>
                                      <p:to>
                                        <a:srgbClr val="DDDDDD"/>
                                      </p:to>
                                    </p:animClr>
                                    <p:set>
                                      <p:cBhvr>
                                        <p:cTn id="27" dur="500" fill="hold"/>
                                        <p:tgtEl>
                                          <p:spTgt spid="32"/>
                                        </p:tgtEl>
                                        <p:attrNameLst>
                                          <p:attrName>fill.type</p:attrName>
                                        </p:attrNameLst>
                                      </p:cBhvr>
                                      <p:to>
                                        <p:strVal val="solid"/>
                                      </p:to>
                                    </p:set>
                                    <p:set>
                                      <p:cBhvr>
                                        <p:cTn id="28" dur="500" fill="hold"/>
                                        <p:tgtEl>
                                          <p:spTgt spid="32"/>
                                        </p:tgtEl>
                                        <p:attrNameLst>
                                          <p:attrName>fill.on</p:attrName>
                                        </p:attrNameLst>
                                      </p:cBhvr>
                                      <p:to>
                                        <p:strVal val="true"/>
                                      </p:to>
                                    </p:set>
                                  </p:childTnLst>
                                </p:cTn>
                              </p:par>
                              <p:par>
                                <p:cTn id="29" presetID="1" presetClass="emph" presetSubtype="2" fill="hold" nodeType="withEffect">
                                  <p:stCondLst>
                                    <p:cond delay="0"/>
                                  </p:stCondLst>
                                  <p:childTnLst>
                                    <p:animClr clrSpc="rgb">
                                      <p:cBhvr>
                                        <p:cTn id="30" dur="500" fill="hold"/>
                                        <p:tgtEl>
                                          <p:spTgt spid="33"/>
                                        </p:tgtEl>
                                        <p:attrNameLst>
                                          <p:attrName>fillcolor</p:attrName>
                                        </p:attrNameLst>
                                      </p:cBhvr>
                                      <p:to>
                                        <a:srgbClr val="DDDDDD"/>
                                      </p:to>
                                    </p:animClr>
                                    <p:set>
                                      <p:cBhvr>
                                        <p:cTn id="31" dur="500" fill="hold"/>
                                        <p:tgtEl>
                                          <p:spTgt spid="33"/>
                                        </p:tgtEl>
                                        <p:attrNameLst>
                                          <p:attrName>fill.type</p:attrName>
                                        </p:attrNameLst>
                                      </p:cBhvr>
                                      <p:to>
                                        <p:strVal val="solid"/>
                                      </p:to>
                                    </p:set>
                                    <p:set>
                                      <p:cBhvr>
                                        <p:cTn id="32" dur="500" fill="hold"/>
                                        <p:tgtEl>
                                          <p:spTgt spid="33"/>
                                        </p:tgtEl>
                                        <p:attrNameLst>
                                          <p:attrName>fill.on</p:attrName>
                                        </p:attrNameLst>
                                      </p:cBhvr>
                                      <p:to>
                                        <p:strVal val="true"/>
                                      </p:to>
                                    </p:set>
                                  </p:childTnLst>
                                </p:cTn>
                              </p:par>
                              <p:par>
                                <p:cTn id="33" presetID="1" presetClass="emph" presetSubtype="2" fill="hold" nodeType="withEffect">
                                  <p:stCondLst>
                                    <p:cond delay="0"/>
                                  </p:stCondLst>
                                  <p:childTnLst>
                                    <p:animClr clrSpc="rgb">
                                      <p:cBhvr>
                                        <p:cTn id="34" dur="500" fill="hold"/>
                                        <p:tgtEl>
                                          <p:spTgt spid="34"/>
                                        </p:tgtEl>
                                        <p:attrNameLst>
                                          <p:attrName>fillcolor</p:attrName>
                                        </p:attrNameLst>
                                      </p:cBhvr>
                                      <p:to>
                                        <a:srgbClr val="DDDDDD"/>
                                      </p:to>
                                    </p:animClr>
                                    <p:set>
                                      <p:cBhvr>
                                        <p:cTn id="35" dur="500" fill="hold"/>
                                        <p:tgtEl>
                                          <p:spTgt spid="34"/>
                                        </p:tgtEl>
                                        <p:attrNameLst>
                                          <p:attrName>fill.type</p:attrName>
                                        </p:attrNameLst>
                                      </p:cBhvr>
                                      <p:to>
                                        <p:strVal val="solid"/>
                                      </p:to>
                                    </p:set>
                                    <p:set>
                                      <p:cBhvr>
                                        <p:cTn id="36" dur="500" fill="hold"/>
                                        <p:tgtEl>
                                          <p:spTgt spid="34"/>
                                        </p:tgtEl>
                                        <p:attrNameLst>
                                          <p:attrName>fill.on</p:attrName>
                                        </p:attrNameLst>
                                      </p:cBhvr>
                                      <p:to>
                                        <p:strVal val="true"/>
                                      </p:to>
                                    </p:set>
                                  </p:childTnLst>
                                </p:cTn>
                              </p:par>
                              <p:par>
                                <p:cTn id="37" presetID="1" presetClass="emph" presetSubtype="2" fill="hold" nodeType="withEffect">
                                  <p:stCondLst>
                                    <p:cond delay="0"/>
                                  </p:stCondLst>
                                  <p:childTnLst>
                                    <p:animClr clrSpc="rgb">
                                      <p:cBhvr>
                                        <p:cTn id="38" dur="500" fill="hold"/>
                                        <p:tgtEl>
                                          <p:spTgt spid="38"/>
                                        </p:tgtEl>
                                        <p:attrNameLst>
                                          <p:attrName>fillcolor</p:attrName>
                                        </p:attrNameLst>
                                      </p:cBhvr>
                                      <p:to>
                                        <a:srgbClr val="DDDDDD"/>
                                      </p:to>
                                    </p:animClr>
                                    <p:set>
                                      <p:cBhvr>
                                        <p:cTn id="39" dur="500" fill="hold"/>
                                        <p:tgtEl>
                                          <p:spTgt spid="38"/>
                                        </p:tgtEl>
                                        <p:attrNameLst>
                                          <p:attrName>fill.type</p:attrName>
                                        </p:attrNameLst>
                                      </p:cBhvr>
                                      <p:to>
                                        <p:strVal val="solid"/>
                                      </p:to>
                                    </p:set>
                                    <p:set>
                                      <p:cBhvr>
                                        <p:cTn id="40" dur="500" fill="hold"/>
                                        <p:tgtEl>
                                          <p:spTgt spid="38"/>
                                        </p:tgtEl>
                                        <p:attrNameLst>
                                          <p:attrName>fill.on</p:attrName>
                                        </p:attrNameLst>
                                      </p:cBhvr>
                                      <p:to>
                                        <p:strVal val="true"/>
                                      </p:to>
                                    </p:set>
                                  </p:childTnLst>
                                </p:cTn>
                              </p:par>
                              <p:par>
                                <p:cTn id="41" presetID="1" presetClass="emph" presetSubtype="2" fill="hold" nodeType="withEffect">
                                  <p:stCondLst>
                                    <p:cond delay="0"/>
                                  </p:stCondLst>
                                  <p:childTnLst>
                                    <p:animClr clrSpc="rgb">
                                      <p:cBhvr>
                                        <p:cTn id="42" dur="500" fill="hold"/>
                                        <p:tgtEl>
                                          <p:spTgt spid="39"/>
                                        </p:tgtEl>
                                        <p:attrNameLst>
                                          <p:attrName>fillcolor</p:attrName>
                                        </p:attrNameLst>
                                      </p:cBhvr>
                                      <p:to>
                                        <a:srgbClr val="DDDDDD"/>
                                      </p:to>
                                    </p:animClr>
                                    <p:set>
                                      <p:cBhvr>
                                        <p:cTn id="43" dur="500" fill="hold"/>
                                        <p:tgtEl>
                                          <p:spTgt spid="39"/>
                                        </p:tgtEl>
                                        <p:attrNameLst>
                                          <p:attrName>fill.type</p:attrName>
                                        </p:attrNameLst>
                                      </p:cBhvr>
                                      <p:to>
                                        <p:strVal val="solid"/>
                                      </p:to>
                                    </p:set>
                                    <p:set>
                                      <p:cBhvr>
                                        <p:cTn id="44" dur="500" fill="hold"/>
                                        <p:tgtEl>
                                          <p:spTgt spid="39"/>
                                        </p:tgtEl>
                                        <p:attrNameLst>
                                          <p:attrName>fill.on</p:attrName>
                                        </p:attrNameLst>
                                      </p:cBhvr>
                                      <p:to>
                                        <p:strVal val="true"/>
                                      </p:to>
                                    </p:set>
                                  </p:childTnLst>
                                </p:cTn>
                              </p:par>
                              <p:par>
                                <p:cTn id="45" presetID="1" presetClass="emph" presetSubtype="2" fill="hold" nodeType="withEffect">
                                  <p:stCondLst>
                                    <p:cond delay="0"/>
                                  </p:stCondLst>
                                  <p:childTnLst>
                                    <p:animClr clrSpc="rgb">
                                      <p:cBhvr>
                                        <p:cTn id="46" dur="500" fill="hold"/>
                                        <p:tgtEl>
                                          <p:spTgt spid="40"/>
                                        </p:tgtEl>
                                        <p:attrNameLst>
                                          <p:attrName>fillcolor</p:attrName>
                                        </p:attrNameLst>
                                      </p:cBhvr>
                                      <p:to>
                                        <a:srgbClr val="DDDDDD"/>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mph" presetSubtype="2" fill="hold" nodeType="withEffect">
                                  <p:stCondLst>
                                    <p:cond delay="0"/>
                                  </p:stCondLst>
                                  <p:childTnLst>
                                    <p:animClr clrSpc="rgb">
                                      <p:cBhvr>
                                        <p:cTn id="50" dur="500" fill="hold"/>
                                        <p:tgtEl>
                                          <p:spTgt spid="41"/>
                                        </p:tgtEl>
                                        <p:attrNameLst>
                                          <p:attrName>fillcolor</p:attrName>
                                        </p:attrNameLst>
                                      </p:cBhvr>
                                      <p:to>
                                        <a:srgbClr val="DDDDDD"/>
                                      </p:to>
                                    </p:animClr>
                                    <p:set>
                                      <p:cBhvr>
                                        <p:cTn id="51" dur="500" fill="hold"/>
                                        <p:tgtEl>
                                          <p:spTgt spid="41"/>
                                        </p:tgtEl>
                                        <p:attrNameLst>
                                          <p:attrName>fill.type</p:attrName>
                                        </p:attrNameLst>
                                      </p:cBhvr>
                                      <p:to>
                                        <p:strVal val="solid"/>
                                      </p:to>
                                    </p:set>
                                    <p:set>
                                      <p:cBhvr>
                                        <p:cTn id="52" dur="500" fill="hold"/>
                                        <p:tgtEl>
                                          <p:spTgt spid="41"/>
                                        </p:tgtEl>
                                        <p:attrNameLst>
                                          <p:attrName>fill.on</p:attrName>
                                        </p:attrNameLst>
                                      </p:cBhvr>
                                      <p:to>
                                        <p:strVal val="true"/>
                                      </p:to>
                                    </p:set>
                                  </p:childTnLst>
                                </p:cTn>
                              </p:par>
                              <p:par>
                                <p:cTn id="53" presetID="1" presetClass="emph" presetSubtype="2" fill="hold" nodeType="withEffect">
                                  <p:stCondLst>
                                    <p:cond delay="0"/>
                                  </p:stCondLst>
                                  <p:childTnLst>
                                    <p:animClr clrSpc="rgb">
                                      <p:cBhvr>
                                        <p:cTn id="54" dur="500" fill="hold"/>
                                        <p:tgtEl>
                                          <p:spTgt spid="42"/>
                                        </p:tgtEl>
                                        <p:attrNameLst>
                                          <p:attrName>fillcolor</p:attrName>
                                        </p:attrNameLst>
                                      </p:cBhvr>
                                      <p:to>
                                        <a:srgbClr val="DDDDDD"/>
                                      </p:to>
                                    </p:animClr>
                                    <p:set>
                                      <p:cBhvr>
                                        <p:cTn id="55" dur="500" fill="hold"/>
                                        <p:tgtEl>
                                          <p:spTgt spid="42"/>
                                        </p:tgtEl>
                                        <p:attrNameLst>
                                          <p:attrName>fill.type</p:attrName>
                                        </p:attrNameLst>
                                      </p:cBhvr>
                                      <p:to>
                                        <p:strVal val="solid"/>
                                      </p:to>
                                    </p:set>
                                    <p:set>
                                      <p:cBhvr>
                                        <p:cTn id="56" dur="500" fill="hold"/>
                                        <p:tgtEl>
                                          <p:spTgt spid="42"/>
                                        </p:tgtEl>
                                        <p:attrNameLst>
                                          <p:attrName>fill.on</p:attrName>
                                        </p:attrNameLst>
                                      </p:cBhvr>
                                      <p:to>
                                        <p:strVal val="true"/>
                                      </p:to>
                                    </p:set>
                                  </p:childTnLst>
                                </p:cTn>
                              </p:par>
                              <p:par>
                                <p:cTn id="57" presetID="1" presetClass="emph" presetSubtype="2" fill="hold" nodeType="withEffect">
                                  <p:stCondLst>
                                    <p:cond delay="0"/>
                                  </p:stCondLst>
                                  <p:childTnLst>
                                    <p:animClr clrSpc="rgb">
                                      <p:cBhvr>
                                        <p:cTn id="58" dur="500" fill="hold"/>
                                        <p:tgtEl>
                                          <p:spTgt spid="43"/>
                                        </p:tgtEl>
                                        <p:attrNameLst>
                                          <p:attrName>fillcolor</p:attrName>
                                        </p:attrNameLst>
                                      </p:cBhvr>
                                      <p:to>
                                        <a:srgbClr val="DDDDDD"/>
                                      </p:to>
                                    </p:animClr>
                                    <p:set>
                                      <p:cBhvr>
                                        <p:cTn id="59" dur="500" fill="hold"/>
                                        <p:tgtEl>
                                          <p:spTgt spid="43"/>
                                        </p:tgtEl>
                                        <p:attrNameLst>
                                          <p:attrName>fill.type</p:attrName>
                                        </p:attrNameLst>
                                      </p:cBhvr>
                                      <p:to>
                                        <p:strVal val="solid"/>
                                      </p:to>
                                    </p:set>
                                    <p:set>
                                      <p:cBhvr>
                                        <p:cTn id="60" dur="500" fill="hold"/>
                                        <p:tgtEl>
                                          <p:spTgt spid="43"/>
                                        </p:tgtEl>
                                        <p:attrNameLst>
                                          <p:attrName>fill.on</p:attrName>
                                        </p:attrNameLst>
                                      </p:cBhvr>
                                      <p:to>
                                        <p:strVal val="true"/>
                                      </p:to>
                                    </p:set>
                                  </p:childTnLst>
                                </p:cTn>
                              </p:par>
                              <p:par>
                                <p:cTn id="61" presetID="1" presetClass="emph" presetSubtype="2" fill="hold" nodeType="withEffect">
                                  <p:stCondLst>
                                    <p:cond delay="0"/>
                                  </p:stCondLst>
                                  <p:childTnLst>
                                    <p:animClr clrSpc="rgb">
                                      <p:cBhvr>
                                        <p:cTn id="62" dur="500" fill="hold"/>
                                        <p:tgtEl>
                                          <p:spTgt spid="44"/>
                                        </p:tgtEl>
                                        <p:attrNameLst>
                                          <p:attrName>fillcolor</p:attrName>
                                        </p:attrNameLst>
                                      </p:cBhvr>
                                      <p:to>
                                        <a:srgbClr val="DDDDDD"/>
                                      </p:to>
                                    </p:animClr>
                                    <p:set>
                                      <p:cBhvr>
                                        <p:cTn id="63" dur="500" fill="hold"/>
                                        <p:tgtEl>
                                          <p:spTgt spid="44"/>
                                        </p:tgtEl>
                                        <p:attrNameLst>
                                          <p:attrName>fill.type</p:attrName>
                                        </p:attrNameLst>
                                      </p:cBhvr>
                                      <p:to>
                                        <p:strVal val="solid"/>
                                      </p:to>
                                    </p:set>
                                    <p:set>
                                      <p:cBhvr>
                                        <p:cTn id="64" dur="500" fill="hold"/>
                                        <p:tgtEl>
                                          <p:spTgt spid="44"/>
                                        </p:tgtEl>
                                        <p:attrNameLst>
                                          <p:attrName>fill.on</p:attrName>
                                        </p:attrNameLst>
                                      </p:cBhvr>
                                      <p:to>
                                        <p:strVal val="true"/>
                                      </p:to>
                                    </p:set>
                                  </p:childTnLst>
                                </p:cTn>
                              </p:par>
                              <p:par>
                                <p:cTn id="65" presetID="1" presetClass="emph" presetSubtype="2" fill="hold" nodeType="withEffect">
                                  <p:stCondLst>
                                    <p:cond delay="0"/>
                                  </p:stCondLst>
                                  <p:childTnLst>
                                    <p:animClr clrSpc="rgb">
                                      <p:cBhvr>
                                        <p:cTn id="66" dur="500" fill="hold"/>
                                        <p:tgtEl>
                                          <p:spTgt spid="12"/>
                                        </p:tgtEl>
                                        <p:attrNameLst>
                                          <p:attrName>fillcolor</p:attrName>
                                        </p:attrNameLst>
                                      </p:cBhvr>
                                      <p:to>
                                        <a:srgbClr val="DDDDDD"/>
                                      </p:to>
                                    </p:animClr>
                                    <p:set>
                                      <p:cBhvr>
                                        <p:cTn id="67" dur="500" fill="hold"/>
                                        <p:tgtEl>
                                          <p:spTgt spid="12"/>
                                        </p:tgtEl>
                                        <p:attrNameLst>
                                          <p:attrName>fill.type</p:attrName>
                                        </p:attrNameLst>
                                      </p:cBhvr>
                                      <p:to>
                                        <p:strVal val="solid"/>
                                      </p:to>
                                    </p:set>
                                    <p:set>
                                      <p:cBhvr>
                                        <p:cTn id="68" dur="500" fill="hold"/>
                                        <p:tgtEl>
                                          <p:spTgt spid="12"/>
                                        </p:tgtEl>
                                        <p:attrNameLst>
                                          <p:attrName>fill.on</p:attrName>
                                        </p:attrNameLst>
                                      </p:cBhvr>
                                      <p:to>
                                        <p:strVal val="true"/>
                                      </p:to>
                                    </p:set>
                                  </p:childTnLst>
                                </p:cTn>
                              </p:par>
                              <p:par>
                                <p:cTn id="69" presetID="1" presetClass="emph" presetSubtype="2" fill="hold" nodeType="withEffect">
                                  <p:stCondLst>
                                    <p:cond delay="0"/>
                                  </p:stCondLst>
                                  <p:childTnLst>
                                    <p:animClr clrSpc="rgb">
                                      <p:cBhvr>
                                        <p:cTn id="70" dur="500" fill="hold"/>
                                        <p:tgtEl>
                                          <p:spTgt spid="13"/>
                                        </p:tgtEl>
                                        <p:attrNameLst>
                                          <p:attrName>fillcolor</p:attrName>
                                        </p:attrNameLst>
                                      </p:cBhvr>
                                      <p:to>
                                        <a:srgbClr val="DDDDDD"/>
                                      </p:to>
                                    </p:animClr>
                                    <p:set>
                                      <p:cBhvr>
                                        <p:cTn id="71" dur="500" fill="hold"/>
                                        <p:tgtEl>
                                          <p:spTgt spid="13"/>
                                        </p:tgtEl>
                                        <p:attrNameLst>
                                          <p:attrName>fill.type</p:attrName>
                                        </p:attrNameLst>
                                      </p:cBhvr>
                                      <p:to>
                                        <p:strVal val="solid"/>
                                      </p:to>
                                    </p:set>
                                    <p:set>
                                      <p:cBhvr>
                                        <p:cTn id="72" dur="500" fill="hold"/>
                                        <p:tgtEl>
                                          <p:spTgt spid="13"/>
                                        </p:tgtEl>
                                        <p:attrNameLst>
                                          <p:attrName>fill.on</p:attrName>
                                        </p:attrNameLst>
                                      </p:cBhvr>
                                      <p:to>
                                        <p:strVal val="true"/>
                                      </p:to>
                                    </p:set>
                                  </p:childTnLst>
                                </p:cTn>
                              </p:par>
                              <p:par>
                                <p:cTn id="73" presetID="1" presetClass="emph" presetSubtype="2" fill="hold" nodeType="withEffect">
                                  <p:stCondLst>
                                    <p:cond delay="0"/>
                                  </p:stCondLst>
                                  <p:childTnLst>
                                    <p:animClr clrSpc="rgb">
                                      <p:cBhvr>
                                        <p:cTn id="74" dur="500" fill="hold"/>
                                        <p:tgtEl>
                                          <p:spTgt spid="15"/>
                                        </p:tgtEl>
                                        <p:attrNameLst>
                                          <p:attrName>fillcolor</p:attrName>
                                        </p:attrNameLst>
                                      </p:cBhvr>
                                      <p:to>
                                        <a:srgbClr val="DDDDDD"/>
                                      </p:to>
                                    </p:animClr>
                                    <p:set>
                                      <p:cBhvr>
                                        <p:cTn id="75" dur="500" fill="hold"/>
                                        <p:tgtEl>
                                          <p:spTgt spid="15"/>
                                        </p:tgtEl>
                                        <p:attrNameLst>
                                          <p:attrName>fill.type</p:attrName>
                                        </p:attrNameLst>
                                      </p:cBhvr>
                                      <p:to>
                                        <p:strVal val="solid"/>
                                      </p:to>
                                    </p:set>
                                    <p:set>
                                      <p:cBhvr>
                                        <p:cTn id="76" dur="500" fill="hold"/>
                                        <p:tgtEl>
                                          <p:spTgt spid="15"/>
                                        </p:tgtEl>
                                        <p:attrNameLst>
                                          <p:attrName>fill.on</p:attrName>
                                        </p:attrNameLst>
                                      </p:cBhvr>
                                      <p:to>
                                        <p:strVal val="true"/>
                                      </p:to>
                                    </p:set>
                                  </p:childTnLst>
                                </p:cTn>
                              </p:par>
                              <p:par>
                                <p:cTn id="77" presetID="1" presetClass="emph" presetSubtype="2" fill="hold" nodeType="withEffect">
                                  <p:stCondLst>
                                    <p:cond delay="0"/>
                                  </p:stCondLst>
                                  <p:childTnLst>
                                    <p:animClr clrSpc="rgb">
                                      <p:cBhvr>
                                        <p:cTn id="78" dur="500" fill="hold"/>
                                        <p:tgtEl>
                                          <p:spTgt spid="18"/>
                                        </p:tgtEl>
                                        <p:attrNameLst>
                                          <p:attrName>fillcolor</p:attrName>
                                        </p:attrNameLst>
                                      </p:cBhvr>
                                      <p:to>
                                        <a:srgbClr val="DDDDDD"/>
                                      </p:to>
                                    </p:animClr>
                                    <p:set>
                                      <p:cBhvr>
                                        <p:cTn id="79" dur="500" fill="hold"/>
                                        <p:tgtEl>
                                          <p:spTgt spid="18"/>
                                        </p:tgtEl>
                                        <p:attrNameLst>
                                          <p:attrName>fill.type</p:attrName>
                                        </p:attrNameLst>
                                      </p:cBhvr>
                                      <p:to>
                                        <p:strVal val="solid"/>
                                      </p:to>
                                    </p:set>
                                    <p:set>
                                      <p:cBhvr>
                                        <p:cTn id="80" dur="500" fill="hold"/>
                                        <p:tgtEl>
                                          <p:spTgt spid="18"/>
                                        </p:tgtEl>
                                        <p:attrNameLst>
                                          <p:attrName>fill.on</p:attrName>
                                        </p:attrNameLst>
                                      </p:cBhvr>
                                      <p:to>
                                        <p:strVal val="true"/>
                                      </p:to>
                                    </p:set>
                                  </p:childTnLst>
                                </p:cTn>
                              </p:par>
                              <p:par>
                                <p:cTn id="81" presetID="1" presetClass="emph" presetSubtype="2" fill="hold" nodeType="withEffect">
                                  <p:stCondLst>
                                    <p:cond delay="0"/>
                                  </p:stCondLst>
                                  <p:childTnLst>
                                    <p:animClr clrSpc="rgb">
                                      <p:cBhvr>
                                        <p:cTn id="82" dur="500" fill="hold"/>
                                        <p:tgtEl>
                                          <p:spTgt spid="19"/>
                                        </p:tgtEl>
                                        <p:attrNameLst>
                                          <p:attrName>fillcolor</p:attrName>
                                        </p:attrNameLst>
                                      </p:cBhvr>
                                      <p:to>
                                        <a:srgbClr val="DDDDDD"/>
                                      </p:to>
                                    </p:animClr>
                                    <p:set>
                                      <p:cBhvr>
                                        <p:cTn id="83" dur="500" fill="hold"/>
                                        <p:tgtEl>
                                          <p:spTgt spid="19"/>
                                        </p:tgtEl>
                                        <p:attrNameLst>
                                          <p:attrName>fill.type</p:attrName>
                                        </p:attrNameLst>
                                      </p:cBhvr>
                                      <p:to>
                                        <p:strVal val="solid"/>
                                      </p:to>
                                    </p:set>
                                    <p:set>
                                      <p:cBhvr>
                                        <p:cTn id="84" dur="500" fill="hold"/>
                                        <p:tgtEl>
                                          <p:spTgt spid="19"/>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400"/>
                                        <p:tgtEl>
                                          <p:spTgt spid="46"/>
                                        </p:tgtEl>
                                      </p:cBhvr>
                                    </p:animEffect>
                                  </p:childTnLst>
                                </p:cTn>
                              </p:par>
                              <p:par>
                                <p:cTn id="90" presetID="1" presetClass="emph" presetSubtype="2" fill="hold" nodeType="withEffect">
                                  <p:stCondLst>
                                    <p:cond delay="0"/>
                                  </p:stCondLst>
                                  <p:childTnLst>
                                    <p:animClr clrSpc="rgb">
                                      <p:cBhvr>
                                        <p:cTn id="91" dur="400" fill="hold"/>
                                        <p:tgtEl>
                                          <p:spTgt spid="17"/>
                                        </p:tgtEl>
                                        <p:attrNameLst>
                                          <p:attrName>fillcolor</p:attrName>
                                        </p:attrNameLst>
                                      </p:cBhvr>
                                      <p:to>
                                        <a:srgbClr val="000000"/>
                                      </p:to>
                                    </p:animClr>
                                    <p:set>
                                      <p:cBhvr>
                                        <p:cTn id="92" dur="400" fill="hold"/>
                                        <p:tgtEl>
                                          <p:spTgt spid="17"/>
                                        </p:tgtEl>
                                        <p:attrNameLst>
                                          <p:attrName>fill.type</p:attrName>
                                        </p:attrNameLst>
                                      </p:cBhvr>
                                      <p:to>
                                        <p:strVal val="solid"/>
                                      </p:to>
                                    </p:set>
                                    <p:set>
                                      <p:cBhvr>
                                        <p:cTn id="93" dur="400" fill="hold"/>
                                        <p:tgtEl>
                                          <p:spTgt spid="17"/>
                                        </p:tgtEl>
                                        <p:attrNameLst>
                                          <p:attrName>fill.on</p:attrName>
                                        </p:attrNameLst>
                                      </p:cBhvr>
                                      <p:to>
                                        <p:strVal val="true"/>
                                      </p:to>
                                    </p:set>
                                  </p:childTnLst>
                                </p:cTn>
                              </p:par>
                            </p:childTnLst>
                          </p:cTn>
                        </p:par>
                        <p:par>
                          <p:cTn id="94" fill="hold">
                            <p:stCondLst>
                              <p:cond delay="400"/>
                            </p:stCondLst>
                            <p:childTnLst>
                              <p:par>
                                <p:cTn id="95" presetID="10" presetClass="entr" presetSubtype="0" fill="hold" nodeType="afterEffect">
                                  <p:stCondLst>
                                    <p:cond delay="0"/>
                                  </p:stCondLst>
                                  <p:childTnLst>
                                    <p:set>
                                      <p:cBhvr>
                                        <p:cTn id="96" dur="1" fill="hold">
                                          <p:stCondLst>
                                            <p:cond delay="0"/>
                                          </p:stCondLst>
                                        </p:cTn>
                                        <p:tgtEl>
                                          <p:spTgt spid="56"/>
                                        </p:tgtEl>
                                        <p:attrNameLst>
                                          <p:attrName>style.visibility</p:attrName>
                                        </p:attrNameLst>
                                      </p:cBhvr>
                                      <p:to>
                                        <p:strVal val="visible"/>
                                      </p:to>
                                    </p:set>
                                    <p:animEffect transition="in" filter="fade">
                                      <p:cBhvr>
                                        <p:cTn id="97" dur="400"/>
                                        <p:tgtEl>
                                          <p:spTgt spid="56"/>
                                        </p:tgtEl>
                                      </p:cBhvr>
                                    </p:animEffect>
                                  </p:childTnLst>
                                </p:cTn>
                              </p:par>
                              <p:par>
                                <p:cTn id="98" presetID="1" presetClass="emph" presetSubtype="2" fill="hold" nodeType="withEffect">
                                  <p:stCondLst>
                                    <p:cond delay="0"/>
                                  </p:stCondLst>
                                  <p:childTnLst>
                                    <p:animClr clrSpc="rgb">
                                      <p:cBhvr>
                                        <p:cTn id="99" dur="400" fill="hold"/>
                                        <p:tgtEl>
                                          <p:spTgt spid="18"/>
                                        </p:tgtEl>
                                        <p:attrNameLst>
                                          <p:attrName>fillcolor</p:attrName>
                                        </p:attrNameLst>
                                      </p:cBhvr>
                                      <p:to>
                                        <a:srgbClr val="000000"/>
                                      </p:to>
                                    </p:animClr>
                                    <p:set>
                                      <p:cBhvr>
                                        <p:cTn id="100" dur="400" fill="hold"/>
                                        <p:tgtEl>
                                          <p:spTgt spid="18"/>
                                        </p:tgtEl>
                                        <p:attrNameLst>
                                          <p:attrName>fill.type</p:attrName>
                                        </p:attrNameLst>
                                      </p:cBhvr>
                                      <p:to>
                                        <p:strVal val="solid"/>
                                      </p:to>
                                    </p:set>
                                    <p:set>
                                      <p:cBhvr>
                                        <p:cTn id="101" dur="400" fill="hold"/>
                                        <p:tgtEl>
                                          <p:spTgt spid="18"/>
                                        </p:tgtEl>
                                        <p:attrNameLst>
                                          <p:attrName>fill.on</p:attrName>
                                        </p:attrNameLst>
                                      </p:cBhvr>
                                      <p:to>
                                        <p:strVal val="true"/>
                                      </p:to>
                                    </p:set>
                                  </p:childTnLst>
                                </p:cTn>
                              </p:par>
                            </p:childTnLst>
                          </p:cTn>
                        </p:par>
                        <p:par>
                          <p:cTn id="102" fill="hold">
                            <p:stCondLst>
                              <p:cond delay="800"/>
                            </p:stCondLst>
                            <p:childTnLst>
                              <p:par>
                                <p:cTn id="103" presetID="10" presetClass="entr" presetSubtype="0" fill="hold" nodeType="afterEffect">
                                  <p:stCondLst>
                                    <p:cond delay="0"/>
                                  </p:stCondLst>
                                  <p:childTnLst>
                                    <p:set>
                                      <p:cBhvr>
                                        <p:cTn id="104" dur="1" fill="hold">
                                          <p:stCondLst>
                                            <p:cond delay="0"/>
                                          </p:stCondLst>
                                        </p:cTn>
                                        <p:tgtEl>
                                          <p:spTgt spid="62"/>
                                        </p:tgtEl>
                                        <p:attrNameLst>
                                          <p:attrName>style.visibility</p:attrName>
                                        </p:attrNameLst>
                                      </p:cBhvr>
                                      <p:to>
                                        <p:strVal val="visible"/>
                                      </p:to>
                                    </p:set>
                                    <p:animEffect transition="in" filter="fade">
                                      <p:cBhvr>
                                        <p:cTn id="105" dur="400"/>
                                        <p:tgtEl>
                                          <p:spTgt spid="62"/>
                                        </p:tgtEl>
                                      </p:cBhvr>
                                    </p:animEffect>
                                  </p:childTnLst>
                                </p:cTn>
                              </p:par>
                              <p:par>
                                <p:cTn id="106" presetID="1" presetClass="emph" presetSubtype="2" fill="hold" nodeType="withEffect">
                                  <p:stCondLst>
                                    <p:cond delay="0"/>
                                  </p:stCondLst>
                                  <p:childTnLst>
                                    <p:animClr clrSpc="rgb">
                                      <p:cBhvr>
                                        <p:cTn id="107" dur="400" fill="hold"/>
                                        <p:tgtEl>
                                          <p:spTgt spid="20"/>
                                        </p:tgtEl>
                                        <p:attrNameLst>
                                          <p:attrName>fillcolor</p:attrName>
                                        </p:attrNameLst>
                                      </p:cBhvr>
                                      <p:to>
                                        <a:srgbClr val="000000"/>
                                      </p:to>
                                    </p:animClr>
                                    <p:set>
                                      <p:cBhvr>
                                        <p:cTn id="108" dur="400" fill="hold"/>
                                        <p:tgtEl>
                                          <p:spTgt spid="20"/>
                                        </p:tgtEl>
                                        <p:attrNameLst>
                                          <p:attrName>fill.type</p:attrName>
                                        </p:attrNameLst>
                                      </p:cBhvr>
                                      <p:to>
                                        <p:strVal val="solid"/>
                                      </p:to>
                                    </p:set>
                                    <p:set>
                                      <p:cBhvr>
                                        <p:cTn id="109" dur="400" fill="hold"/>
                                        <p:tgtEl>
                                          <p:spTgt spid="20"/>
                                        </p:tgtEl>
                                        <p:attrNameLst>
                                          <p:attrName>fill.on</p:attrName>
                                        </p:attrNameLst>
                                      </p:cBhvr>
                                      <p:to>
                                        <p:strVal val="true"/>
                                      </p:to>
                                    </p:set>
                                  </p:childTnLst>
                                </p:cTn>
                              </p:par>
                            </p:childTnLst>
                          </p:cTn>
                        </p:par>
                        <p:par>
                          <p:cTn id="110" fill="hold">
                            <p:stCondLst>
                              <p:cond delay="1200"/>
                            </p:stCondLst>
                            <p:childTnLst>
                              <p:par>
                                <p:cTn id="111" presetID="10" presetClass="entr" presetSubtype="0" fill="hold" nodeType="afterEffect">
                                  <p:stCondLst>
                                    <p:cond delay="0"/>
                                  </p:stCondLst>
                                  <p:childTnLst>
                                    <p:set>
                                      <p:cBhvr>
                                        <p:cTn id="112" dur="1" fill="hold">
                                          <p:stCondLst>
                                            <p:cond delay="0"/>
                                          </p:stCondLst>
                                        </p:cTn>
                                        <p:tgtEl>
                                          <p:spTgt spid="59"/>
                                        </p:tgtEl>
                                        <p:attrNameLst>
                                          <p:attrName>style.visibility</p:attrName>
                                        </p:attrNameLst>
                                      </p:cBhvr>
                                      <p:to>
                                        <p:strVal val="visible"/>
                                      </p:to>
                                    </p:set>
                                    <p:animEffect transition="in" filter="fade">
                                      <p:cBhvr>
                                        <p:cTn id="113" dur="400"/>
                                        <p:tgtEl>
                                          <p:spTgt spid="59"/>
                                        </p:tgtEl>
                                      </p:cBhvr>
                                    </p:animEffect>
                                  </p:childTnLst>
                                </p:cTn>
                              </p:par>
                              <p:par>
                                <p:cTn id="114" presetID="1" presetClass="emph" presetSubtype="2" fill="hold" nodeType="withEffect">
                                  <p:stCondLst>
                                    <p:cond delay="0"/>
                                  </p:stCondLst>
                                  <p:childTnLst>
                                    <p:animClr clrSpc="rgb">
                                      <p:cBhvr>
                                        <p:cTn id="115" dur="400" fill="hold"/>
                                        <p:tgtEl>
                                          <p:spTgt spid="19"/>
                                        </p:tgtEl>
                                        <p:attrNameLst>
                                          <p:attrName>fillcolor</p:attrName>
                                        </p:attrNameLst>
                                      </p:cBhvr>
                                      <p:to>
                                        <a:srgbClr val="000000"/>
                                      </p:to>
                                    </p:animClr>
                                    <p:set>
                                      <p:cBhvr>
                                        <p:cTn id="116" dur="400" fill="hold"/>
                                        <p:tgtEl>
                                          <p:spTgt spid="19"/>
                                        </p:tgtEl>
                                        <p:attrNameLst>
                                          <p:attrName>fill.type</p:attrName>
                                        </p:attrNameLst>
                                      </p:cBhvr>
                                      <p:to>
                                        <p:strVal val="solid"/>
                                      </p:to>
                                    </p:set>
                                    <p:set>
                                      <p:cBhvr>
                                        <p:cTn id="117" dur="400" fill="hold"/>
                                        <p:tgtEl>
                                          <p:spTgt spid="19"/>
                                        </p:tgtEl>
                                        <p:attrNameLst>
                                          <p:attrName>fill.on</p:attrName>
                                        </p:attrNameLst>
                                      </p:cBhvr>
                                      <p:to>
                                        <p:strVal val="true"/>
                                      </p:to>
                                    </p:set>
                                  </p:childTnLst>
                                </p:cTn>
                              </p:par>
                            </p:childTnLst>
                          </p:cTn>
                        </p:par>
                        <p:par>
                          <p:cTn id="118" fill="hold">
                            <p:stCondLst>
                              <p:cond delay="1600"/>
                            </p:stCondLst>
                            <p:childTnLst>
                              <p:par>
                                <p:cTn id="119" presetID="10" presetClass="entr" presetSubtype="0" fill="hold" nodeType="afterEffect">
                                  <p:stCondLst>
                                    <p:cond delay="0"/>
                                  </p:stCondLst>
                                  <p:childTnLst>
                                    <p:set>
                                      <p:cBhvr>
                                        <p:cTn id="120" dur="1" fill="hold">
                                          <p:stCondLst>
                                            <p:cond delay="0"/>
                                          </p:stCondLst>
                                        </p:cTn>
                                        <p:tgtEl>
                                          <p:spTgt spid="26"/>
                                        </p:tgtEl>
                                        <p:attrNameLst>
                                          <p:attrName>style.visibility</p:attrName>
                                        </p:attrNameLst>
                                      </p:cBhvr>
                                      <p:to>
                                        <p:strVal val="visible"/>
                                      </p:to>
                                    </p:set>
                                    <p:animEffect transition="in" filter="fade">
                                      <p:cBhvr>
                                        <p:cTn id="121" dur="400"/>
                                        <p:tgtEl>
                                          <p:spTgt spid="26"/>
                                        </p:tgtEl>
                                      </p:cBhvr>
                                    </p:animEffect>
                                  </p:childTnLst>
                                </p:cTn>
                              </p:par>
                              <p:par>
                                <p:cTn id="122" presetID="1" presetClass="emph" presetSubtype="2" fill="hold" nodeType="withEffect">
                                  <p:stCondLst>
                                    <p:cond delay="0"/>
                                  </p:stCondLst>
                                  <p:childTnLst>
                                    <p:animClr clrSpc="rgb">
                                      <p:cBhvr>
                                        <p:cTn id="123" dur="400" fill="hold"/>
                                        <p:tgtEl>
                                          <p:spTgt spid="15"/>
                                        </p:tgtEl>
                                        <p:attrNameLst>
                                          <p:attrName>fillcolor</p:attrName>
                                        </p:attrNameLst>
                                      </p:cBhvr>
                                      <p:to>
                                        <a:srgbClr val="000000"/>
                                      </p:to>
                                    </p:animClr>
                                    <p:set>
                                      <p:cBhvr>
                                        <p:cTn id="124" dur="400" fill="hold"/>
                                        <p:tgtEl>
                                          <p:spTgt spid="15"/>
                                        </p:tgtEl>
                                        <p:attrNameLst>
                                          <p:attrName>fill.type</p:attrName>
                                        </p:attrNameLst>
                                      </p:cBhvr>
                                      <p:to>
                                        <p:strVal val="solid"/>
                                      </p:to>
                                    </p:set>
                                    <p:set>
                                      <p:cBhvr>
                                        <p:cTn id="125" dur="4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Variety (naïve)</a:t>
            </a:r>
            <a:endParaRPr lang="en-US" dirty="0">
              <a:solidFill>
                <a:srgbClr val="000000"/>
              </a:solidFill>
            </a:endParaRPr>
          </a:p>
        </p:txBody>
      </p:sp>
      <p:cxnSp>
        <p:nvCxnSpPr>
          <p:cNvPr id="6" name="Straight Arrow Connector 5"/>
          <p:cNvCxnSpPr/>
          <p:nvPr/>
        </p:nvCxnSpPr>
        <p:spPr>
          <a:xfrm rot="16200000" flipV="1">
            <a:off x="196197" y="3690001"/>
            <a:ext cx="4488256" cy="3854"/>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40663" y="5937644"/>
            <a:ext cx="4569737" cy="5956"/>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flipV="1">
            <a:off x="2593063" y="56312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3" name="Oval 12"/>
          <p:cNvSpPr/>
          <p:nvPr/>
        </p:nvSpPr>
        <p:spPr>
          <a:xfrm flipV="1">
            <a:off x="3779821" y="51740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5" name="Oval 14"/>
          <p:cNvSpPr/>
          <p:nvPr/>
        </p:nvSpPr>
        <p:spPr>
          <a:xfrm flipV="1">
            <a:off x="4724400" y="4419600"/>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6" name="Oval 15"/>
          <p:cNvSpPr/>
          <p:nvPr/>
        </p:nvSpPr>
        <p:spPr>
          <a:xfrm flipV="1">
            <a:off x="4726663" y="34214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7" name="Oval 16"/>
          <p:cNvSpPr/>
          <p:nvPr/>
        </p:nvSpPr>
        <p:spPr>
          <a:xfrm flipV="1">
            <a:off x="5031463" y="36500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8" name="Oval 17"/>
          <p:cNvSpPr/>
          <p:nvPr/>
        </p:nvSpPr>
        <p:spPr>
          <a:xfrm flipV="1">
            <a:off x="4345663" y="38786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9" name="Oval 18"/>
          <p:cNvSpPr/>
          <p:nvPr/>
        </p:nvSpPr>
        <p:spPr>
          <a:xfrm flipV="1">
            <a:off x="4343400" y="2897109"/>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0" name="Oval 19"/>
          <p:cNvSpPr/>
          <p:nvPr/>
        </p:nvSpPr>
        <p:spPr>
          <a:xfrm flipV="1">
            <a:off x="5260063" y="30404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0" name="Oval 29"/>
          <p:cNvSpPr/>
          <p:nvPr/>
        </p:nvSpPr>
        <p:spPr>
          <a:xfrm flipV="1">
            <a:off x="6433242" y="1518719"/>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1" name="Oval 30"/>
          <p:cNvSpPr/>
          <p:nvPr/>
        </p:nvSpPr>
        <p:spPr>
          <a:xfrm flipV="1">
            <a:off x="6324600" y="1373109"/>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2" name="Oval 31"/>
          <p:cNvSpPr/>
          <p:nvPr/>
        </p:nvSpPr>
        <p:spPr>
          <a:xfrm flipV="1">
            <a:off x="6152584" y="1473452"/>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3" name="Oval 32"/>
          <p:cNvSpPr/>
          <p:nvPr/>
        </p:nvSpPr>
        <p:spPr>
          <a:xfrm flipV="1">
            <a:off x="6297440" y="1585865"/>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4" name="Oval 33"/>
          <p:cNvSpPr/>
          <p:nvPr/>
        </p:nvSpPr>
        <p:spPr>
          <a:xfrm flipV="1">
            <a:off x="6705600" y="1449309"/>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8" name="Oval 37"/>
          <p:cNvSpPr/>
          <p:nvPr/>
        </p:nvSpPr>
        <p:spPr>
          <a:xfrm flipV="1">
            <a:off x="6822541" y="1337650"/>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9" name="Oval 38"/>
          <p:cNvSpPr/>
          <p:nvPr/>
        </p:nvSpPr>
        <p:spPr>
          <a:xfrm flipV="1">
            <a:off x="6802925" y="1589638"/>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0" name="Oval 39"/>
          <p:cNvSpPr/>
          <p:nvPr/>
        </p:nvSpPr>
        <p:spPr>
          <a:xfrm flipV="1">
            <a:off x="6848946" y="173826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1" name="Oval 40"/>
          <p:cNvSpPr/>
          <p:nvPr/>
        </p:nvSpPr>
        <p:spPr>
          <a:xfrm flipV="1">
            <a:off x="6630909" y="1625852"/>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2" name="Oval 41"/>
          <p:cNvSpPr/>
          <p:nvPr/>
        </p:nvSpPr>
        <p:spPr>
          <a:xfrm flipV="1">
            <a:off x="6588659" y="1760145"/>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3" name="Oval 42"/>
          <p:cNvSpPr/>
          <p:nvPr/>
        </p:nvSpPr>
        <p:spPr>
          <a:xfrm flipV="1">
            <a:off x="6664859" y="1895947"/>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4" name="Oval 43"/>
          <p:cNvSpPr/>
          <p:nvPr/>
        </p:nvSpPr>
        <p:spPr>
          <a:xfrm flipV="1">
            <a:off x="6443804" y="1859733"/>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6" name="Rectangle 17"/>
          <p:cNvSpPr>
            <a:spLocks noChangeArrowheads="1"/>
          </p:cNvSpPr>
          <p:nvPr/>
        </p:nvSpPr>
        <p:spPr bwMode="auto">
          <a:xfrm>
            <a:off x="8074152" y="6510528"/>
            <a:ext cx="762000" cy="274637"/>
          </a:xfrm>
          <a:prstGeom prst="rect">
            <a:avLst/>
          </a:prstGeom>
          <a:noFill/>
          <a:ln w="9525">
            <a:noFill/>
            <a:miter lim="800000"/>
            <a:headEnd/>
            <a:tailEnd/>
          </a:ln>
        </p:spPr>
        <p:txBody>
          <a:bodyPr/>
          <a:lstStyle/>
          <a:p>
            <a:pPr algn="r" rtl="0"/>
            <a:fld id="{3027F09B-B4E2-4F2E-8B09-E86F90113294}" type="slidenum">
              <a:rPr lang="en-US" sz="1100" kern="1200">
                <a:solidFill>
                  <a:srgbClr val="C0C0C0"/>
                </a:solidFill>
                <a:latin typeface="Neutra Text"/>
                <a:ea typeface="+mn-ea"/>
                <a:cs typeface="+mn-cs"/>
              </a:rPr>
              <a:pPr algn="r" rtl="0"/>
              <a:t>122</a:t>
            </a:fld>
            <a:r>
              <a:rPr lang="en-US" sz="1100" kern="1200" dirty="0">
                <a:solidFill>
                  <a:srgbClr val="FFFFFF">
                    <a:lumMod val="75000"/>
                  </a:srgbClr>
                </a:solidFill>
                <a:latin typeface="Neutra Text"/>
                <a:ea typeface="+mn-ea"/>
                <a:cs typeface="+mn-cs"/>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p:cBhvr>
                                        <p:cTn id="6" dur="500" fill="hold"/>
                                        <p:tgtEl>
                                          <p:spTgt spid="18"/>
                                        </p:tgtEl>
                                        <p:attrNameLst>
                                          <p:attrName>fillcolor</p:attrName>
                                        </p:attrNameLst>
                                      </p:cBhvr>
                                      <p:to>
                                        <a:srgbClr val="FF0000"/>
                                      </p:to>
                                    </p:animClr>
                                    <p:set>
                                      <p:cBhvr>
                                        <p:cTn id="7" dur="500" fill="hold"/>
                                        <p:tgtEl>
                                          <p:spTgt spid="18"/>
                                        </p:tgtEl>
                                        <p:attrNameLst>
                                          <p:attrName>fill.type</p:attrName>
                                        </p:attrNameLst>
                                      </p:cBhvr>
                                      <p:to>
                                        <p:strVal val="solid"/>
                                      </p:to>
                                    </p:set>
                                    <p:set>
                                      <p:cBhvr>
                                        <p:cTn id="8" dur="500" fill="hold"/>
                                        <p:tgtEl>
                                          <p:spTgt spid="18"/>
                                        </p:tgtEl>
                                        <p:attrNameLst>
                                          <p:attrName>fill.on</p:attrName>
                                        </p:attrNameLst>
                                      </p:cBhvr>
                                      <p:to>
                                        <p:strVal val="true"/>
                                      </p:to>
                                    </p:set>
                                  </p:childTnLst>
                                </p:cTn>
                              </p:par>
                            </p:childTnLst>
                          </p:cTn>
                        </p:par>
                        <p:par>
                          <p:cTn id="9" fill="hold">
                            <p:stCondLst>
                              <p:cond delay="500"/>
                            </p:stCondLst>
                            <p:childTnLst>
                              <p:par>
                                <p:cTn id="10" presetID="1" presetClass="emph" presetSubtype="2" fill="hold" nodeType="afterEffect">
                                  <p:stCondLst>
                                    <p:cond delay="0"/>
                                  </p:stCondLst>
                                  <p:childTnLst>
                                    <p:animClr clrSpc="rgb">
                                      <p:cBhvr>
                                        <p:cTn id="11" dur="500" fill="hold"/>
                                        <p:tgtEl>
                                          <p:spTgt spid="30"/>
                                        </p:tgtEl>
                                        <p:attrNameLst>
                                          <p:attrName>fillcolor</p:attrName>
                                        </p:attrNameLst>
                                      </p:cBhvr>
                                      <p:to>
                                        <a:srgbClr val="FF0000"/>
                                      </p:to>
                                    </p:animClr>
                                    <p:set>
                                      <p:cBhvr>
                                        <p:cTn id="12" dur="500" fill="hold"/>
                                        <p:tgtEl>
                                          <p:spTgt spid="30"/>
                                        </p:tgtEl>
                                        <p:attrNameLst>
                                          <p:attrName>fill.type</p:attrName>
                                        </p:attrNameLst>
                                      </p:cBhvr>
                                      <p:to>
                                        <p:strVal val="solid"/>
                                      </p:to>
                                    </p:set>
                                    <p:set>
                                      <p:cBhvr>
                                        <p:cTn id="13" dur="500" fill="hold"/>
                                        <p:tgtEl>
                                          <p:spTgt spid="30"/>
                                        </p:tgtEl>
                                        <p:attrNameLst>
                                          <p:attrName>fill.on</p:attrName>
                                        </p:attrNameLst>
                                      </p:cBhvr>
                                      <p:to>
                                        <p:strVal val="true"/>
                                      </p:to>
                                    </p:set>
                                  </p:childTnLst>
                                </p:cTn>
                              </p:par>
                            </p:childTnLst>
                          </p:cTn>
                        </p:par>
                        <p:par>
                          <p:cTn id="14" fill="hold">
                            <p:stCondLst>
                              <p:cond delay="1000"/>
                            </p:stCondLst>
                            <p:childTnLst>
                              <p:par>
                                <p:cTn id="15" presetID="1" presetClass="emph" presetSubtype="2" fill="hold" nodeType="afterEffect">
                                  <p:stCondLst>
                                    <p:cond delay="0"/>
                                  </p:stCondLst>
                                  <p:childTnLst>
                                    <p:animClr clrSpc="rgb">
                                      <p:cBhvr>
                                        <p:cTn id="16" dur="500" fill="hold"/>
                                        <p:tgtEl>
                                          <p:spTgt spid="17"/>
                                        </p:tgtEl>
                                        <p:attrNameLst>
                                          <p:attrName>fillcolor</p:attrName>
                                        </p:attrNameLst>
                                      </p:cBhvr>
                                      <p:to>
                                        <a:srgbClr val="FF0000"/>
                                      </p:to>
                                    </p:animClr>
                                    <p:set>
                                      <p:cBhvr>
                                        <p:cTn id="17" dur="500" fill="hold"/>
                                        <p:tgtEl>
                                          <p:spTgt spid="17"/>
                                        </p:tgtEl>
                                        <p:attrNameLst>
                                          <p:attrName>fill.type</p:attrName>
                                        </p:attrNameLst>
                                      </p:cBhvr>
                                      <p:to>
                                        <p:strVal val="solid"/>
                                      </p:to>
                                    </p:set>
                                    <p:set>
                                      <p:cBhvr>
                                        <p:cTn id="18" dur="500" fill="hold"/>
                                        <p:tgtEl>
                                          <p:spTgt spid="17"/>
                                        </p:tgtEl>
                                        <p:attrNameLst>
                                          <p:attrName>fill.on</p:attrName>
                                        </p:attrNameLst>
                                      </p:cBhvr>
                                      <p:to>
                                        <p:strVal val="true"/>
                                      </p:to>
                                    </p:set>
                                  </p:childTnLst>
                                </p:cTn>
                              </p:par>
                            </p:childTnLst>
                          </p:cTn>
                        </p:par>
                        <p:par>
                          <p:cTn id="19" fill="hold">
                            <p:stCondLst>
                              <p:cond delay="1500"/>
                            </p:stCondLst>
                            <p:childTnLst>
                              <p:par>
                                <p:cTn id="20" presetID="1" presetClass="emph" presetSubtype="2" fill="hold" nodeType="afterEffect">
                                  <p:stCondLst>
                                    <p:cond delay="0"/>
                                  </p:stCondLst>
                                  <p:childTnLst>
                                    <p:animClr clrSpc="rgb">
                                      <p:cBhvr>
                                        <p:cTn id="21" dur="500" fill="hold"/>
                                        <p:tgtEl>
                                          <p:spTgt spid="34"/>
                                        </p:tgtEl>
                                        <p:attrNameLst>
                                          <p:attrName>fillcolor</p:attrName>
                                        </p:attrNameLst>
                                      </p:cBhvr>
                                      <p:to>
                                        <a:srgbClr val="FF0000"/>
                                      </p:to>
                                    </p:animClr>
                                    <p:set>
                                      <p:cBhvr>
                                        <p:cTn id="22" dur="500" fill="hold"/>
                                        <p:tgtEl>
                                          <p:spTgt spid="34"/>
                                        </p:tgtEl>
                                        <p:attrNameLst>
                                          <p:attrName>fill.type</p:attrName>
                                        </p:attrNameLst>
                                      </p:cBhvr>
                                      <p:to>
                                        <p:strVal val="solid"/>
                                      </p:to>
                                    </p:set>
                                    <p:set>
                                      <p:cBhvr>
                                        <p:cTn id="23" dur="500" fill="hold"/>
                                        <p:tgtEl>
                                          <p:spTgt spid="34"/>
                                        </p:tgtEl>
                                        <p:attrNameLst>
                                          <p:attrName>fill.on</p:attrName>
                                        </p:attrNameLst>
                                      </p:cBhvr>
                                      <p:to>
                                        <p:strVal val="true"/>
                                      </p:to>
                                    </p:set>
                                  </p:childTnLst>
                                </p:cTn>
                              </p:par>
                            </p:childTnLst>
                          </p:cTn>
                        </p:par>
                        <p:par>
                          <p:cTn id="24" fill="hold">
                            <p:stCondLst>
                              <p:cond delay="2000"/>
                            </p:stCondLst>
                            <p:childTnLst>
                              <p:par>
                                <p:cTn id="25" presetID="1" presetClass="emph" presetSubtype="2" fill="hold" nodeType="afterEffect">
                                  <p:stCondLst>
                                    <p:cond delay="0"/>
                                  </p:stCondLst>
                                  <p:childTnLst>
                                    <p:animClr clrSpc="rgb">
                                      <p:cBhvr>
                                        <p:cTn id="26" dur="500" fill="hold"/>
                                        <p:tgtEl>
                                          <p:spTgt spid="44"/>
                                        </p:tgtEl>
                                        <p:attrNameLst>
                                          <p:attrName>fillcolor</p:attrName>
                                        </p:attrNameLst>
                                      </p:cBhvr>
                                      <p:to>
                                        <a:srgbClr val="FF0000"/>
                                      </p:to>
                                    </p:animClr>
                                    <p:set>
                                      <p:cBhvr>
                                        <p:cTn id="27" dur="500" fill="hold"/>
                                        <p:tgtEl>
                                          <p:spTgt spid="44"/>
                                        </p:tgtEl>
                                        <p:attrNameLst>
                                          <p:attrName>fill.type</p:attrName>
                                        </p:attrNameLst>
                                      </p:cBhvr>
                                      <p:to>
                                        <p:strVal val="solid"/>
                                      </p:to>
                                    </p:set>
                                    <p:set>
                                      <p:cBhvr>
                                        <p:cTn id="28" dur="500" fill="hold"/>
                                        <p:tgtEl>
                                          <p:spTgt spid="44"/>
                                        </p:tgtEl>
                                        <p:attrNameLst>
                                          <p:attrName>fill.on</p:attrName>
                                        </p:attrNameLst>
                                      </p:cBhvr>
                                      <p:to>
                                        <p:strVal val="true"/>
                                      </p:to>
                                    </p:set>
                                  </p:childTnLst>
                                </p:cTn>
                              </p:par>
                            </p:childTnLst>
                          </p:cTn>
                        </p:par>
                        <p:par>
                          <p:cTn id="29" fill="hold">
                            <p:stCondLst>
                              <p:cond delay="2500"/>
                            </p:stCondLst>
                            <p:childTnLst>
                              <p:par>
                                <p:cTn id="30" presetID="1" presetClass="emph" presetSubtype="2" fill="hold" nodeType="afterEffect">
                                  <p:stCondLst>
                                    <p:cond delay="0"/>
                                  </p:stCondLst>
                                  <p:childTnLst>
                                    <p:animClr clrSpc="rgb">
                                      <p:cBhvr>
                                        <p:cTn id="31" dur="1000" fill="hold"/>
                                        <p:tgtEl>
                                          <p:spTgt spid="12"/>
                                        </p:tgtEl>
                                        <p:attrNameLst>
                                          <p:attrName>fillcolor</p:attrName>
                                        </p:attrNameLst>
                                      </p:cBhvr>
                                      <p:to>
                                        <a:srgbClr val="DDDDDD"/>
                                      </p:to>
                                    </p:animClr>
                                    <p:set>
                                      <p:cBhvr>
                                        <p:cTn id="32" dur="1000" fill="hold"/>
                                        <p:tgtEl>
                                          <p:spTgt spid="12"/>
                                        </p:tgtEl>
                                        <p:attrNameLst>
                                          <p:attrName>fill.type</p:attrName>
                                        </p:attrNameLst>
                                      </p:cBhvr>
                                      <p:to>
                                        <p:strVal val="solid"/>
                                      </p:to>
                                    </p:set>
                                    <p:set>
                                      <p:cBhvr>
                                        <p:cTn id="33" dur="1000" fill="hold"/>
                                        <p:tgtEl>
                                          <p:spTgt spid="12"/>
                                        </p:tgtEl>
                                        <p:attrNameLst>
                                          <p:attrName>fill.on</p:attrName>
                                        </p:attrNameLst>
                                      </p:cBhvr>
                                      <p:to>
                                        <p:strVal val="true"/>
                                      </p:to>
                                    </p:set>
                                  </p:childTnLst>
                                </p:cTn>
                              </p:par>
                              <p:par>
                                <p:cTn id="34" presetID="1" presetClass="emph" presetSubtype="2" fill="hold" nodeType="withEffect">
                                  <p:stCondLst>
                                    <p:cond delay="0"/>
                                  </p:stCondLst>
                                  <p:childTnLst>
                                    <p:animClr clrSpc="rgb">
                                      <p:cBhvr>
                                        <p:cTn id="35" dur="1000" fill="hold"/>
                                        <p:tgtEl>
                                          <p:spTgt spid="13"/>
                                        </p:tgtEl>
                                        <p:attrNameLst>
                                          <p:attrName>fillcolor</p:attrName>
                                        </p:attrNameLst>
                                      </p:cBhvr>
                                      <p:to>
                                        <a:srgbClr val="DDDDDD"/>
                                      </p:to>
                                    </p:animClr>
                                    <p:set>
                                      <p:cBhvr>
                                        <p:cTn id="36" dur="1000" fill="hold"/>
                                        <p:tgtEl>
                                          <p:spTgt spid="13"/>
                                        </p:tgtEl>
                                        <p:attrNameLst>
                                          <p:attrName>fill.type</p:attrName>
                                        </p:attrNameLst>
                                      </p:cBhvr>
                                      <p:to>
                                        <p:strVal val="solid"/>
                                      </p:to>
                                    </p:set>
                                    <p:set>
                                      <p:cBhvr>
                                        <p:cTn id="37" dur="1000" fill="hold"/>
                                        <p:tgtEl>
                                          <p:spTgt spid="13"/>
                                        </p:tgtEl>
                                        <p:attrNameLst>
                                          <p:attrName>fill.on</p:attrName>
                                        </p:attrNameLst>
                                      </p:cBhvr>
                                      <p:to>
                                        <p:strVal val="true"/>
                                      </p:to>
                                    </p:set>
                                  </p:childTnLst>
                                </p:cTn>
                              </p:par>
                              <p:par>
                                <p:cTn id="38" presetID="1" presetClass="emph" presetSubtype="2" fill="hold" nodeType="withEffect">
                                  <p:stCondLst>
                                    <p:cond delay="0"/>
                                  </p:stCondLst>
                                  <p:childTnLst>
                                    <p:animClr clrSpc="rgb">
                                      <p:cBhvr>
                                        <p:cTn id="39" dur="1000" fill="hold"/>
                                        <p:tgtEl>
                                          <p:spTgt spid="15"/>
                                        </p:tgtEl>
                                        <p:attrNameLst>
                                          <p:attrName>fillcolor</p:attrName>
                                        </p:attrNameLst>
                                      </p:cBhvr>
                                      <p:to>
                                        <a:srgbClr val="DDDDDD"/>
                                      </p:to>
                                    </p:animClr>
                                    <p:set>
                                      <p:cBhvr>
                                        <p:cTn id="40" dur="1000" fill="hold"/>
                                        <p:tgtEl>
                                          <p:spTgt spid="15"/>
                                        </p:tgtEl>
                                        <p:attrNameLst>
                                          <p:attrName>fill.type</p:attrName>
                                        </p:attrNameLst>
                                      </p:cBhvr>
                                      <p:to>
                                        <p:strVal val="solid"/>
                                      </p:to>
                                    </p:set>
                                    <p:set>
                                      <p:cBhvr>
                                        <p:cTn id="41" dur="1000" fill="hold"/>
                                        <p:tgtEl>
                                          <p:spTgt spid="15"/>
                                        </p:tgtEl>
                                        <p:attrNameLst>
                                          <p:attrName>fill.on</p:attrName>
                                        </p:attrNameLst>
                                      </p:cBhvr>
                                      <p:to>
                                        <p:strVal val="true"/>
                                      </p:to>
                                    </p:set>
                                  </p:childTnLst>
                                </p:cTn>
                              </p:par>
                              <p:par>
                                <p:cTn id="42" presetID="1" presetClass="emph" presetSubtype="2" fill="hold" nodeType="withEffect">
                                  <p:stCondLst>
                                    <p:cond delay="0"/>
                                  </p:stCondLst>
                                  <p:childTnLst>
                                    <p:animClr clrSpc="rgb">
                                      <p:cBhvr>
                                        <p:cTn id="43" dur="1000" fill="hold"/>
                                        <p:tgtEl>
                                          <p:spTgt spid="16"/>
                                        </p:tgtEl>
                                        <p:attrNameLst>
                                          <p:attrName>fillcolor</p:attrName>
                                        </p:attrNameLst>
                                      </p:cBhvr>
                                      <p:to>
                                        <a:srgbClr val="DDDDDD"/>
                                      </p:to>
                                    </p:animClr>
                                    <p:set>
                                      <p:cBhvr>
                                        <p:cTn id="44" dur="1000" fill="hold"/>
                                        <p:tgtEl>
                                          <p:spTgt spid="16"/>
                                        </p:tgtEl>
                                        <p:attrNameLst>
                                          <p:attrName>fill.type</p:attrName>
                                        </p:attrNameLst>
                                      </p:cBhvr>
                                      <p:to>
                                        <p:strVal val="solid"/>
                                      </p:to>
                                    </p:set>
                                    <p:set>
                                      <p:cBhvr>
                                        <p:cTn id="45" dur="1000" fill="hold"/>
                                        <p:tgtEl>
                                          <p:spTgt spid="16"/>
                                        </p:tgtEl>
                                        <p:attrNameLst>
                                          <p:attrName>fill.on</p:attrName>
                                        </p:attrNameLst>
                                      </p:cBhvr>
                                      <p:to>
                                        <p:strVal val="true"/>
                                      </p:to>
                                    </p:set>
                                  </p:childTnLst>
                                </p:cTn>
                              </p:par>
                              <p:par>
                                <p:cTn id="46" presetID="1" presetClass="emph" presetSubtype="2" fill="hold" nodeType="withEffect">
                                  <p:stCondLst>
                                    <p:cond delay="0"/>
                                  </p:stCondLst>
                                  <p:childTnLst>
                                    <p:animClr clrSpc="rgb">
                                      <p:cBhvr>
                                        <p:cTn id="47" dur="1000" fill="hold"/>
                                        <p:tgtEl>
                                          <p:spTgt spid="19"/>
                                        </p:tgtEl>
                                        <p:attrNameLst>
                                          <p:attrName>fillcolor</p:attrName>
                                        </p:attrNameLst>
                                      </p:cBhvr>
                                      <p:to>
                                        <a:srgbClr val="DDDDDD"/>
                                      </p:to>
                                    </p:animClr>
                                    <p:set>
                                      <p:cBhvr>
                                        <p:cTn id="48" dur="1000" fill="hold"/>
                                        <p:tgtEl>
                                          <p:spTgt spid="19"/>
                                        </p:tgtEl>
                                        <p:attrNameLst>
                                          <p:attrName>fill.type</p:attrName>
                                        </p:attrNameLst>
                                      </p:cBhvr>
                                      <p:to>
                                        <p:strVal val="solid"/>
                                      </p:to>
                                    </p:set>
                                    <p:set>
                                      <p:cBhvr>
                                        <p:cTn id="49" dur="1000" fill="hold"/>
                                        <p:tgtEl>
                                          <p:spTgt spid="19"/>
                                        </p:tgtEl>
                                        <p:attrNameLst>
                                          <p:attrName>fill.on</p:attrName>
                                        </p:attrNameLst>
                                      </p:cBhvr>
                                      <p:to>
                                        <p:strVal val="true"/>
                                      </p:to>
                                    </p:set>
                                  </p:childTnLst>
                                </p:cTn>
                              </p:par>
                              <p:par>
                                <p:cTn id="50" presetID="1" presetClass="emph" presetSubtype="2" fill="hold" nodeType="withEffect">
                                  <p:stCondLst>
                                    <p:cond delay="0"/>
                                  </p:stCondLst>
                                  <p:childTnLst>
                                    <p:animClr clrSpc="rgb">
                                      <p:cBhvr>
                                        <p:cTn id="51" dur="1000" fill="hold"/>
                                        <p:tgtEl>
                                          <p:spTgt spid="20"/>
                                        </p:tgtEl>
                                        <p:attrNameLst>
                                          <p:attrName>fillcolor</p:attrName>
                                        </p:attrNameLst>
                                      </p:cBhvr>
                                      <p:to>
                                        <a:srgbClr val="DDDDDD"/>
                                      </p:to>
                                    </p:animClr>
                                    <p:set>
                                      <p:cBhvr>
                                        <p:cTn id="52" dur="1000" fill="hold"/>
                                        <p:tgtEl>
                                          <p:spTgt spid="20"/>
                                        </p:tgtEl>
                                        <p:attrNameLst>
                                          <p:attrName>fill.type</p:attrName>
                                        </p:attrNameLst>
                                      </p:cBhvr>
                                      <p:to>
                                        <p:strVal val="solid"/>
                                      </p:to>
                                    </p:set>
                                    <p:set>
                                      <p:cBhvr>
                                        <p:cTn id="53" dur="1000" fill="hold"/>
                                        <p:tgtEl>
                                          <p:spTgt spid="20"/>
                                        </p:tgtEl>
                                        <p:attrNameLst>
                                          <p:attrName>fill.on</p:attrName>
                                        </p:attrNameLst>
                                      </p:cBhvr>
                                      <p:to>
                                        <p:strVal val="true"/>
                                      </p:to>
                                    </p:set>
                                  </p:childTnLst>
                                </p:cTn>
                              </p:par>
                              <p:par>
                                <p:cTn id="54" presetID="1" presetClass="emph" presetSubtype="2" fill="hold" nodeType="withEffect">
                                  <p:stCondLst>
                                    <p:cond delay="0"/>
                                  </p:stCondLst>
                                  <p:childTnLst>
                                    <p:animClr clrSpc="rgb">
                                      <p:cBhvr>
                                        <p:cTn id="55" dur="1000" fill="hold"/>
                                        <p:tgtEl>
                                          <p:spTgt spid="31"/>
                                        </p:tgtEl>
                                        <p:attrNameLst>
                                          <p:attrName>fillcolor</p:attrName>
                                        </p:attrNameLst>
                                      </p:cBhvr>
                                      <p:to>
                                        <a:srgbClr val="DDDDDD"/>
                                      </p:to>
                                    </p:animClr>
                                    <p:set>
                                      <p:cBhvr>
                                        <p:cTn id="56" dur="1000" fill="hold"/>
                                        <p:tgtEl>
                                          <p:spTgt spid="31"/>
                                        </p:tgtEl>
                                        <p:attrNameLst>
                                          <p:attrName>fill.type</p:attrName>
                                        </p:attrNameLst>
                                      </p:cBhvr>
                                      <p:to>
                                        <p:strVal val="solid"/>
                                      </p:to>
                                    </p:set>
                                    <p:set>
                                      <p:cBhvr>
                                        <p:cTn id="57" dur="1000" fill="hold"/>
                                        <p:tgtEl>
                                          <p:spTgt spid="31"/>
                                        </p:tgtEl>
                                        <p:attrNameLst>
                                          <p:attrName>fill.on</p:attrName>
                                        </p:attrNameLst>
                                      </p:cBhvr>
                                      <p:to>
                                        <p:strVal val="true"/>
                                      </p:to>
                                    </p:set>
                                  </p:childTnLst>
                                </p:cTn>
                              </p:par>
                              <p:par>
                                <p:cTn id="58" presetID="1" presetClass="emph" presetSubtype="2" fill="hold" nodeType="withEffect">
                                  <p:stCondLst>
                                    <p:cond delay="0"/>
                                  </p:stCondLst>
                                  <p:childTnLst>
                                    <p:animClr clrSpc="rgb">
                                      <p:cBhvr>
                                        <p:cTn id="59" dur="1000" fill="hold"/>
                                        <p:tgtEl>
                                          <p:spTgt spid="32"/>
                                        </p:tgtEl>
                                        <p:attrNameLst>
                                          <p:attrName>fillcolor</p:attrName>
                                        </p:attrNameLst>
                                      </p:cBhvr>
                                      <p:to>
                                        <a:srgbClr val="DDDDDD"/>
                                      </p:to>
                                    </p:animClr>
                                    <p:set>
                                      <p:cBhvr>
                                        <p:cTn id="60" dur="1000" fill="hold"/>
                                        <p:tgtEl>
                                          <p:spTgt spid="32"/>
                                        </p:tgtEl>
                                        <p:attrNameLst>
                                          <p:attrName>fill.type</p:attrName>
                                        </p:attrNameLst>
                                      </p:cBhvr>
                                      <p:to>
                                        <p:strVal val="solid"/>
                                      </p:to>
                                    </p:set>
                                    <p:set>
                                      <p:cBhvr>
                                        <p:cTn id="61" dur="1000" fill="hold"/>
                                        <p:tgtEl>
                                          <p:spTgt spid="32"/>
                                        </p:tgtEl>
                                        <p:attrNameLst>
                                          <p:attrName>fill.on</p:attrName>
                                        </p:attrNameLst>
                                      </p:cBhvr>
                                      <p:to>
                                        <p:strVal val="true"/>
                                      </p:to>
                                    </p:set>
                                  </p:childTnLst>
                                </p:cTn>
                              </p:par>
                              <p:par>
                                <p:cTn id="62" presetID="1" presetClass="emph" presetSubtype="2" fill="hold" nodeType="withEffect">
                                  <p:stCondLst>
                                    <p:cond delay="0"/>
                                  </p:stCondLst>
                                  <p:childTnLst>
                                    <p:animClr clrSpc="rgb">
                                      <p:cBhvr>
                                        <p:cTn id="63" dur="1000" fill="hold"/>
                                        <p:tgtEl>
                                          <p:spTgt spid="33"/>
                                        </p:tgtEl>
                                        <p:attrNameLst>
                                          <p:attrName>fillcolor</p:attrName>
                                        </p:attrNameLst>
                                      </p:cBhvr>
                                      <p:to>
                                        <a:srgbClr val="DDDDDD"/>
                                      </p:to>
                                    </p:animClr>
                                    <p:set>
                                      <p:cBhvr>
                                        <p:cTn id="64" dur="1000" fill="hold"/>
                                        <p:tgtEl>
                                          <p:spTgt spid="33"/>
                                        </p:tgtEl>
                                        <p:attrNameLst>
                                          <p:attrName>fill.type</p:attrName>
                                        </p:attrNameLst>
                                      </p:cBhvr>
                                      <p:to>
                                        <p:strVal val="solid"/>
                                      </p:to>
                                    </p:set>
                                    <p:set>
                                      <p:cBhvr>
                                        <p:cTn id="65" dur="1000" fill="hold"/>
                                        <p:tgtEl>
                                          <p:spTgt spid="33"/>
                                        </p:tgtEl>
                                        <p:attrNameLst>
                                          <p:attrName>fill.on</p:attrName>
                                        </p:attrNameLst>
                                      </p:cBhvr>
                                      <p:to>
                                        <p:strVal val="true"/>
                                      </p:to>
                                    </p:set>
                                  </p:childTnLst>
                                </p:cTn>
                              </p:par>
                              <p:par>
                                <p:cTn id="66" presetID="1" presetClass="emph" presetSubtype="2" fill="hold" nodeType="withEffect">
                                  <p:stCondLst>
                                    <p:cond delay="0"/>
                                  </p:stCondLst>
                                  <p:childTnLst>
                                    <p:animClr clrSpc="rgb">
                                      <p:cBhvr>
                                        <p:cTn id="67" dur="1000" fill="hold"/>
                                        <p:tgtEl>
                                          <p:spTgt spid="38"/>
                                        </p:tgtEl>
                                        <p:attrNameLst>
                                          <p:attrName>fillcolor</p:attrName>
                                        </p:attrNameLst>
                                      </p:cBhvr>
                                      <p:to>
                                        <a:srgbClr val="DDDDDD"/>
                                      </p:to>
                                    </p:animClr>
                                    <p:set>
                                      <p:cBhvr>
                                        <p:cTn id="68" dur="1000" fill="hold"/>
                                        <p:tgtEl>
                                          <p:spTgt spid="38"/>
                                        </p:tgtEl>
                                        <p:attrNameLst>
                                          <p:attrName>fill.type</p:attrName>
                                        </p:attrNameLst>
                                      </p:cBhvr>
                                      <p:to>
                                        <p:strVal val="solid"/>
                                      </p:to>
                                    </p:set>
                                    <p:set>
                                      <p:cBhvr>
                                        <p:cTn id="69" dur="1000" fill="hold"/>
                                        <p:tgtEl>
                                          <p:spTgt spid="38"/>
                                        </p:tgtEl>
                                        <p:attrNameLst>
                                          <p:attrName>fill.on</p:attrName>
                                        </p:attrNameLst>
                                      </p:cBhvr>
                                      <p:to>
                                        <p:strVal val="true"/>
                                      </p:to>
                                    </p:set>
                                  </p:childTnLst>
                                </p:cTn>
                              </p:par>
                              <p:par>
                                <p:cTn id="70" presetID="1" presetClass="emph" presetSubtype="2" fill="hold" nodeType="withEffect">
                                  <p:stCondLst>
                                    <p:cond delay="0"/>
                                  </p:stCondLst>
                                  <p:childTnLst>
                                    <p:animClr clrSpc="rgb">
                                      <p:cBhvr>
                                        <p:cTn id="71" dur="1000" fill="hold"/>
                                        <p:tgtEl>
                                          <p:spTgt spid="39"/>
                                        </p:tgtEl>
                                        <p:attrNameLst>
                                          <p:attrName>fillcolor</p:attrName>
                                        </p:attrNameLst>
                                      </p:cBhvr>
                                      <p:to>
                                        <a:srgbClr val="DDDDDD"/>
                                      </p:to>
                                    </p:animClr>
                                    <p:set>
                                      <p:cBhvr>
                                        <p:cTn id="72" dur="1000" fill="hold"/>
                                        <p:tgtEl>
                                          <p:spTgt spid="39"/>
                                        </p:tgtEl>
                                        <p:attrNameLst>
                                          <p:attrName>fill.type</p:attrName>
                                        </p:attrNameLst>
                                      </p:cBhvr>
                                      <p:to>
                                        <p:strVal val="solid"/>
                                      </p:to>
                                    </p:set>
                                    <p:set>
                                      <p:cBhvr>
                                        <p:cTn id="73" dur="1000" fill="hold"/>
                                        <p:tgtEl>
                                          <p:spTgt spid="39"/>
                                        </p:tgtEl>
                                        <p:attrNameLst>
                                          <p:attrName>fill.on</p:attrName>
                                        </p:attrNameLst>
                                      </p:cBhvr>
                                      <p:to>
                                        <p:strVal val="true"/>
                                      </p:to>
                                    </p:set>
                                  </p:childTnLst>
                                </p:cTn>
                              </p:par>
                              <p:par>
                                <p:cTn id="74" presetID="1" presetClass="emph" presetSubtype="2" fill="hold" nodeType="withEffect">
                                  <p:stCondLst>
                                    <p:cond delay="0"/>
                                  </p:stCondLst>
                                  <p:childTnLst>
                                    <p:animClr clrSpc="rgb">
                                      <p:cBhvr>
                                        <p:cTn id="75" dur="1000" fill="hold"/>
                                        <p:tgtEl>
                                          <p:spTgt spid="40"/>
                                        </p:tgtEl>
                                        <p:attrNameLst>
                                          <p:attrName>fillcolor</p:attrName>
                                        </p:attrNameLst>
                                      </p:cBhvr>
                                      <p:to>
                                        <a:srgbClr val="DDDDDD"/>
                                      </p:to>
                                    </p:animClr>
                                    <p:set>
                                      <p:cBhvr>
                                        <p:cTn id="76" dur="1000" fill="hold"/>
                                        <p:tgtEl>
                                          <p:spTgt spid="40"/>
                                        </p:tgtEl>
                                        <p:attrNameLst>
                                          <p:attrName>fill.type</p:attrName>
                                        </p:attrNameLst>
                                      </p:cBhvr>
                                      <p:to>
                                        <p:strVal val="solid"/>
                                      </p:to>
                                    </p:set>
                                    <p:set>
                                      <p:cBhvr>
                                        <p:cTn id="77" dur="1000" fill="hold"/>
                                        <p:tgtEl>
                                          <p:spTgt spid="40"/>
                                        </p:tgtEl>
                                        <p:attrNameLst>
                                          <p:attrName>fill.on</p:attrName>
                                        </p:attrNameLst>
                                      </p:cBhvr>
                                      <p:to>
                                        <p:strVal val="true"/>
                                      </p:to>
                                    </p:set>
                                  </p:childTnLst>
                                </p:cTn>
                              </p:par>
                              <p:par>
                                <p:cTn id="78" presetID="1" presetClass="emph" presetSubtype="2" fill="hold" nodeType="withEffect">
                                  <p:stCondLst>
                                    <p:cond delay="0"/>
                                  </p:stCondLst>
                                  <p:childTnLst>
                                    <p:animClr clrSpc="rgb">
                                      <p:cBhvr>
                                        <p:cTn id="79" dur="1000" fill="hold"/>
                                        <p:tgtEl>
                                          <p:spTgt spid="41"/>
                                        </p:tgtEl>
                                        <p:attrNameLst>
                                          <p:attrName>fillcolor</p:attrName>
                                        </p:attrNameLst>
                                      </p:cBhvr>
                                      <p:to>
                                        <a:srgbClr val="DDDDDD"/>
                                      </p:to>
                                    </p:animClr>
                                    <p:set>
                                      <p:cBhvr>
                                        <p:cTn id="80" dur="1000" fill="hold"/>
                                        <p:tgtEl>
                                          <p:spTgt spid="41"/>
                                        </p:tgtEl>
                                        <p:attrNameLst>
                                          <p:attrName>fill.type</p:attrName>
                                        </p:attrNameLst>
                                      </p:cBhvr>
                                      <p:to>
                                        <p:strVal val="solid"/>
                                      </p:to>
                                    </p:set>
                                    <p:set>
                                      <p:cBhvr>
                                        <p:cTn id="81" dur="1000" fill="hold"/>
                                        <p:tgtEl>
                                          <p:spTgt spid="41"/>
                                        </p:tgtEl>
                                        <p:attrNameLst>
                                          <p:attrName>fill.on</p:attrName>
                                        </p:attrNameLst>
                                      </p:cBhvr>
                                      <p:to>
                                        <p:strVal val="true"/>
                                      </p:to>
                                    </p:set>
                                  </p:childTnLst>
                                </p:cTn>
                              </p:par>
                              <p:par>
                                <p:cTn id="82" presetID="1" presetClass="emph" presetSubtype="2" fill="hold" nodeType="withEffect">
                                  <p:stCondLst>
                                    <p:cond delay="0"/>
                                  </p:stCondLst>
                                  <p:childTnLst>
                                    <p:animClr clrSpc="rgb">
                                      <p:cBhvr>
                                        <p:cTn id="83" dur="1000" fill="hold"/>
                                        <p:tgtEl>
                                          <p:spTgt spid="42"/>
                                        </p:tgtEl>
                                        <p:attrNameLst>
                                          <p:attrName>fillcolor</p:attrName>
                                        </p:attrNameLst>
                                      </p:cBhvr>
                                      <p:to>
                                        <a:srgbClr val="DDDDDD"/>
                                      </p:to>
                                    </p:animClr>
                                    <p:set>
                                      <p:cBhvr>
                                        <p:cTn id="84" dur="1000" fill="hold"/>
                                        <p:tgtEl>
                                          <p:spTgt spid="42"/>
                                        </p:tgtEl>
                                        <p:attrNameLst>
                                          <p:attrName>fill.type</p:attrName>
                                        </p:attrNameLst>
                                      </p:cBhvr>
                                      <p:to>
                                        <p:strVal val="solid"/>
                                      </p:to>
                                    </p:set>
                                    <p:set>
                                      <p:cBhvr>
                                        <p:cTn id="85" dur="1000" fill="hold"/>
                                        <p:tgtEl>
                                          <p:spTgt spid="42"/>
                                        </p:tgtEl>
                                        <p:attrNameLst>
                                          <p:attrName>fill.on</p:attrName>
                                        </p:attrNameLst>
                                      </p:cBhvr>
                                      <p:to>
                                        <p:strVal val="true"/>
                                      </p:to>
                                    </p:set>
                                  </p:childTnLst>
                                </p:cTn>
                              </p:par>
                              <p:par>
                                <p:cTn id="86" presetID="1" presetClass="emph" presetSubtype="2" fill="hold" nodeType="withEffect">
                                  <p:stCondLst>
                                    <p:cond delay="0"/>
                                  </p:stCondLst>
                                  <p:childTnLst>
                                    <p:animClr clrSpc="rgb">
                                      <p:cBhvr>
                                        <p:cTn id="87" dur="1000" fill="hold"/>
                                        <p:tgtEl>
                                          <p:spTgt spid="43"/>
                                        </p:tgtEl>
                                        <p:attrNameLst>
                                          <p:attrName>fillcolor</p:attrName>
                                        </p:attrNameLst>
                                      </p:cBhvr>
                                      <p:to>
                                        <a:srgbClr val="DDDDDD"/>
                                      </p:to>
                                    </p:animClr>
                                    <p:set>
                                      <p:cBhvr>
                                        <p:cTn id="88" dur="1000" fill="hold"/>
                                        <p:tgtEl>
                                          <p:spTgt spid="43"/>
                                        </p:tgtEl>
                                        <p:attrNameLst>
                                          <p:attrName>fill.type</p:attrName>
                                        </p:attrNameLst>
                                      </p:cBhvr>
                                      <p:to>
                                        <p:strVal val="solid"/>
                                      </p:to>
                                    </p:set>
                                    <p:set>
                                      <p:cBhvr>
                                        <p:cTn id="89" dur="1000" fill="hold"/>
                                        <p:tgtEl>
                                          <p:spTgt spid="4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Variety (spaced)</a:t>
            </a:r>
            <a:endParaRPr lang="en-US" dirty="0">
              <a:solidFill>
                <a:srgbClr val="000000"/>
              </a:solidFill>
            </a:endParaRPr>
          </a:p>
        </p:txBody>
      </p:sp>
      <p:cxnSp>
        <p:nvCxnSpPr>
          <p:cNvPr id="6" name="Straight Arrow Connector 5"/>
          <p:cNvCxnSpPr/>
          <p:nvPr/>
        </p:nvCxnSpPr>
        <p:spPr>
          <a:xfrm rot="16200000" flipV="1">
            <a:off x="196197" y="3690001"/>
            <a:ext cx="4488256" cy="3854"/>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40663" y="5937644"/>
            <a:ext cx="4569737" cy="5956"/>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flipV="1">
            <a:off x="2593063" y="56312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3" name="Oval 12"/>
          <p:cNvSpPr/>
          <p:nvPr/>
        </p:nvSpPr>
        <p:spPr>
          <a:xfrm flipV="1">
            <a:off x="3779821" y="51740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5" name="Oval 14"/>
          <p:cNvSpPr/>
          <p:nvPr/>
        </p:nvSpPr>
        <p:spPr>
          <a:xfrm flipV="1">
            <a:off x="4724400" y="4419600"/>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6" name="Oval 15"/>
          <p:cNvSpPr/>
          <p:nvPr/>
        </p:nvSpPr>
        <p:spPr>
          <a:xfrm flipV="1">
            <a:off x="4726663" y="34214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7" name="Oval 16"/>
          <p:cNvSpPr/>
          <p:nvPr/>
        </p:nvSpPr>
        <p:spPr>
          <a:xfrm flipV="1">
            <a:off x="5031463" y="36500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8" name="Oval 17"/>
          <p:cNvSpPr/>
          <p:nvPr/>
        </p:nvSpPr>
        <p:spPr>
          <a:xfrm flipV="1">
            <a:off x="4345663" y="38786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9" name="Oval 18"/>
          <p:cNvSpPr/>
          <p:nvPr/>
        </p:nvSpPr>
        <p:spPr>
          <a:xfrm flipV="1">
            <a:off x="4343400" y="2897109"/>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0" name="Oval 19"/>
          <p:cNvSpPr/>
          <p:nvPr/>
        </p:nvSpPr>
        <p:spPr>
          <a:xfrm flipV="1">
            <a:off x="5260063" y="304045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1" name="Oval 20"/>
          <p:cNvSpPr/>
          <p:nvPr/>
        </p:nvSpPr>
        <p:spPr>
          <a:xfrm>
            <a:off x="1524000" y="4573509"/>
            <a:ext cx="2209800" cy="22098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6" name="Oval 25"/>
          <p:cNvSpPr/>
          <p:nvPr/>
        </p:nvSpPr>
        <p:spPr>
          <a:xfrm>
            <a:off x="2743200" y="4116309"/>
            <a:ext cx="2209800" cy="22098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7" name="Oval 26"/>
          <p:cNvSpPr/>
          <p:nvPr/>
        </p:nvSpPr>
        <p:spPr>
          <a:xfrm>
            <a:off x="3299988" y="2825436"/>
            <a:ext cx="2209800" cy="22098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8" name="Oval 27"/>
          <p:cNvSpPr/>
          <p:nvPr/>
        </p:nvSpPr>
        <p:spPr>
          <a:xfrm>
            <a:off x="4211371" y="1995534"/>
            <a:ext cx="2209800" cy="22098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9" name="Oval 28"/>
          <p:cNvSpPr/>
          <p:nvPr/>
        </p:nvSpPr>
        <p:spPr>
          <a:xfrm>
            <a:off x="5657661" y="381000"/>
            <a:ext cx="2209800" cy="22098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0" name="Oval 29"/>
          <p:cNvSpPr/>
          <p:nvPr/>
        </p:nvSpPr>
        <p:spPr>
          <a:xfrm flipV="1">
            <a:off x="6433242" y="1518719"/>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1" name="Oval 30"/>
          <p:cNvSpPr/>
          <p:nvPr/>
        </p:nvSpPr>
        <p:spPr>
          <a:xfrm flipV="1">
            <a:off x="6324600" y="1373109"/>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2" name="Oval 31"/>
          <p:cNvSpPr/>
          <p:nvPr/>
        </p:nvSpPr>
        <p:spPr>
          <a:xfrm flipV="1">
            <a:off x="6152584" y="1473452"/>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3" name="Oval 32"/>
          <p:cNvSpPr/>
          <p:nvPr/>
        </p:nvSpPr>
        <p:spPr>
          <a:xfrm flipV="1">
            <a:off x="6297440" y="1585865"/>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8" name="Oval 37"/>
          <p:cNvSpPr/>
          <p:nvPr/>
        </p:nvSpPr>
        <p:spPr>
          <a:xfrm flipV="1">
            <a:off x="6822541" y="1337650"/>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9" name="Oval 38"/>
          <p:cNvSpPr/>
          <p:nvPr/>
        </p:nvSpPr>
        <p:spPr>
          <a:xfrm flipV="1">
            <a:off x="6802925" y="1589638"/>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0" name="Oval 39"/>
          <p:cNvSpPr/>
          <p:nvPr/>
        </p:nvSpPr>
        <p:spPr>
          <a:xfrm flipV="1">
            <a:off x="6848946" y="1738266"/>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1" name="Oval 40"/>
          <p:cNvSpPr/>
          <p:nvPr/>
        </p:nvSpPr>
        <p:spPr>
          <a:xfrm flipV="1">
            <a:off x="6630909" y="1625852"/>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2" name="Oval 41"/>
          <p:cNvSpPr/>
          <p:nvPr/>
        </p:nvSpPr>
        <p:spPr>
          <a:xfrm flipV="1">
            <a:off x="6588659" y="1760145"/>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3" name="Oval 42"/>
          <p:cNvSpPr/>
          <p:nvPr/>
        </p:nvSpPr>
        <p:spPr>
          <a:xfrm flipV="1">
            <a:off x="6664859" y="1895947"/>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44" name="Oval 43"/>
          <p:cNvSpPr/>
          <p:nvPr/>
        </p:nvSpPr>
        <p:spPr>
          <a:xfrm flipV="1">
            <a:off x="6443804" y="1859733"/>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cxnSp>
        <p:nvCxnSpPr>
          <p:cNvPr id="35" name="Straight Arrow Connector 34"/>
          <p:cNvCxnSpPr/>
          <p:nvPr/>
        </p:nvCxnSpPr>
        <p:spPr>
          <a:xfrm rot="10800000">
            <a:off x="6753231" y="1495428"/>
            <a:ext cx="895345" cy="657223"/>
          </a:xfrm>
          <a:prstGeom prst="straightConnector1">
            <a:avLst/>
          </a:prstGeom>
          <a:ln w="254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086600" y="1371600"/>
            <a:ext cx="381000" cy="523220"/>
          </a:xfrm>
          <a:prstGeom prst="rect">
            <a:avLst/>
          </a:prstGeom>
          <a:noFill/>
        </p:spPr>
        <p:txBody>
          <a:bodyPr wrap="square" rtlCol="0">
            <a:spAutoFit/>
          </a:bodyPr>
          <a:lstStyle/>
          <a:p>
            <a:pPr algn="l" rtl="0"/>
            <a:r>
              <a:rPr lang="el-GR" sz="2800" b="1" kern="1200" dirty="0">
                <a:solidFill>
                  <a:srgbClr val="000000"/>
                </a:solidFill>
                <a:latin typeface="Neutra Text"/>
                <a:ea typeface="+mn-ea"/>
                <a:cs typeface="Times New Roman"/>
              </a:rPr>
              <a:t>ε</a:t>
            </a:r>
            <a:endParaRPr lang="en-US" sz="2800" b="1" kern="1200" dirty="0">
              <a:solidFill>
                <a:srgbClr val="000000"/>
              </a:solidFill>
              <a:latin typeface="Neutra Text"/>
              <a:ea typeface="+mn-ea"/>
              <a:cs typeface="+mn-cs"/>
            </a:endParaRPr>
          </a:p>
        </p:txBody>
      </p:sp>
      <p:sp>
        <p:nvSpPr>
          <p:cNvPr id="36" name="Rectangle 17"/>
          <p:cNvSpPr>
            <a:spLocks noChangeArrowheads="1"/>
          </p:cNvSpPr>
          <p:nvPr/>
        </p:nvSpPr>
        <p:spPr bwMode="auto">
          <a:xfrm>
            <a:off x="8074152" y="6510528"/>
            <a:ext cx="762000" cy="274637"/>
          </a:xfrm>
          <a:prstGeom prst="rect">
            <a:avLst/>
          </a:prstGeom>
          <a:noFill/>
          <a:ln w="9525">
            <a:noFill/>
            <a:miter lim="800000"/>
            <a:headEnd/>
            <a:tailEnd/>
          </a:ln>
        </p:spPr>
        <p:txBody>
          <a:bodyPr/>
          <a:lstStyle/>
          <a:p>
            <a:pPr algn="r" rtl="0"/>
            <a:fld id="{3027F09B-B4E2-4F2E-8B09-E86F90113294}" type="slidenum">
              <a:rPr lang="en-US" sz="1100" kern="1200">
                <a:solidFill>
                  <a:srgbClr val="C0C0C0"/>
                </a:solidFill>
                <a:latin typeface="Neutra Text"/>
                <a:ea typeface="+mn-ea"/>
                <a:cs typeface="+mn-cs"/>
              </a:rPr>
              <a:pPr algn="r" rtl="0"/>
              <a:t>123</a:t>
            </a:fld>
            <a:r>
              <a:rPr lang="en-US" sz="1100" kern="1200" dirty="0">
                <a:solidFill>
                  <a:srgbClr val="FFFFFF">
                    <a:lumMod val="75000"/>
                  </a:srgbClr>
                </a:solidFill>
                <a:latin typeface="Neutra Text"/>
                <a:ea typeface="+mn-ea"/>
                <a:cs typeface="+mn-cs"/>
              </a:rPr>
              <a:t> </a:t>
            </a:r>
          </a:p>
        </p:txBody>
      </p:sp>
      <p:sp>
        <p:nvSpPr>
          <p:cNvPr id="34" name="Oval 33"/>
          <p:cNvSpPr/>
          <p:nvPr/>
        </p:nvSpPr>
        <p:spPr>
          <a:xfrm flipV="1">
            <a:off x="6705600" y="1449309"/>
            <a:ext cx="113923" cy="11392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p:cBhvr>
                                        <p:cTn id="6" dur="500" fill="hold"/>
                                        <p:tgtEl>
                                          <p:spTgt spid="34"/>
                                        </p:tgtEl>
                                        <p:attrNameLst>
                                          <p:attrName>fillcolor</p:attrName>
                                        </p:attrNameLst>
                                      </p:cBhvr>
                                      <p:to>
                                        <a:srgbClr val="FF0000"/>
                                      </p:to>
                                    </p:animClr>
                                    <p:set>
                                      <p:cBhvr>
                                        <p:cTn id="7" dur="500" fill="hold"/>
                                        <p:tgtEl>
                                          <p:spTgt spid="34"/>
                                        </p:tgtEl>
                                        <p:attrNameLst>
                                          <p:attrName>fill.type</p:attrName>
                                        </p:attrNameLst>
                                      </p:cBhvr>
                                      <p:to>
                                        <p:strVal val="solid"/>
                                      </p:to>
                                    </p:set>
                                    <p:set>
                                      <p:cBhvr>
                                        <p:cTn id="8" dur="500" fill="hold"/>
                                        <p:tgtEl>
                                          <p:spTgt spid="3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 presetClass="emph" presetSubtype="2" fill="hold" nodeType="withEffect">
                                  <p:stCondLst>
                                    <p:cond delay="0"/>
                                  </p:stCondLst>
                                  <p:childTnLst>
                                    <p:animClr clrSpc="rgb">
                                      <p:cBhvr>
                                        <p:cTn id="21" dur="500" fill="hold"/>
                                        <p:tgtEl>
                                          <p:spTgt spid="30"/>
                                        </p:tgtEl>
                                        <p:attrNameLst>
                                          <p:attrName>fillcolor</p:attrName>
                                        </p:attrNameLst>
                                      </p:cBhvr>
                                      <p:to>
                                        <a:srgbClr val="DDDDDD"/>
                                      </p:to>
                                    </p:animClr>
                                    <p:set>
                                      <p:cBhvr>
                                        <p:cTn id="22" dur="500" fill="hold"/>
                                        <p:tgtEl>
                                          <p:spTgt spid="30"/>
                                        </p:tgtEl>
                                        <p:attrNameLst>
                                          <p:attrName>fill.type</p:attrName>
                                        </p:attrNameLst>
                                      </p:cBhvr>
                                      <p:to>
                                        <p:strVal val="solid"/>
                                      </p:to>
                                    </p:set>
                                    <p:set>
                                      <p:cBhvr>
                                        <p:cTn id="23" dur="500" fill="hold"/>
                                        <p:tgtEl>
                                          <p:spTgt spid="30"/>
                                        </p:tgtEl>
                                        <p:attrNameLst>
                                          <p:attrName>fill.on</p:attrName>
                                        </p:attrNameLst>
                                      </p:cBhvr>
                                      <p:to>
                                        <p:strVal val="true"/>
                                      </p:to>
                                    </p:set>
                                  </p:childTnLst>
                                </p:cTn>
                              </p:par>
                              <p:par>
                                <p:cTn id="24" presetID="1" presetClass="emph" presetSubtype="2" fill="hold" nodeType="withEffect">
                                  <p:stCondLst>
                                    <p:cond delay="0"/>
                                  </p:stCondLst>
                                  <p:childTnLst>
                                    <p:animClr clrSpc="rgb">
                                      <p:cBhvr>
                                        <p:cTn id="25" dur="500" fill="hold"/>
                                        <p:tgtEl>
                                          <p:spTgt spid="31"/>
                                        </p:tgtEl>
                                        <p:attrNameLst>
                                          <p:attrName>fillcolor</p:attrName>
                                        </p:attrNameLst>
                                      </p:cBhvr>
                                      <p:to>
                                        <a:srgbClr val="DDDDDD"/>
                                      </p:to>
                                    </p:animClr>
                                    <p:set>
                                      <p:cBhvr>
                                        <p:cTn id="26" dur="500" fill="hold"/>
                                        <p:tgtEl>
                                          <p:spTgt spid="31"/>
                                        </p:tgtEl>
                                        <p:attrNameLst>
                                          <p:attrName>fill.type</p:attrName>
                                        </p:attrNameLst>
                                      </p:cBhvr>
                                      <p:to>
                                        <p:strVal val="solid"/>
                                      </p:to>
                                    </p:set>
                                    <p:set>
                                      <p:cBhvr>
                                        <p:cTn id="27" dur="500" fill="hold"/>
                                        <p:tgtEl>
                                          <p:spTgt spid="31"/>
                                        </p:tgtEl>
                                        <p:attrNameLst>
                                          <p:attrName>fill.on</p:attrName>
                                        </p:attrNameLst>
                                      </p:cBhvr>
                                      <p:to>
                                        <p:strVal val="true"/>
                                      </p:to>
                                    </p:set>
                                  </p:childTnLst>
                                </p:cTn>
                              </p:par>
                              <p:par>
                                <p:cTn id="28" presetID="1" presetClass="emph" presetSubtype="2" fill="hold" nodeType="withEffect">
                                  <p:stCondLst>
                                    <p:cond delay="0"/>
                                  </p:stCondLst>
                                  <p:childTnLst>
                                    <p:animClr clrSpc="rgb">
                                      <p:cBhvr>
                                        <p:cTn id="29" dur="500" fill="hold"/>
                                        <p:tgtEl>
                                          <p:spTgt spid="32"/>
                                        </p:tgtEl>
                                        <p:attrNameLst>
                                          <p:attrName>fillcolor</p:attrName>
                                        </p:attrNameLst>
                                      </p:cBhvr>
                                      <p:to>
                                        <a:srgbClr val="DDDDDD"/>
                                      </p:to>
                                    </p:animClr>
                                    <p:set>
                                      <p:cBhvr>
                                        <p:cTn id="30" dur="500" fill="hold"/>
                                        <p:tgtEl>
                                          <p:spTgt spid="32"/>
                                        </p:tgtEl>
                                        <p:attrNameLst>
                                          <p:attrName>fill.type</p:attrName>
                                        </p:attrNameLst>
                                      </p:cBhvr>
                                      <p:to>
                                        <p:strVal val="solid"/>
                                      </p:to>
                                    </p:set>
                                    <p:set>
                                      <p:cBhvr>
                                        <p:cTn id="31" dur="500" fill="hold"/>
                                        <p:tgtEl>
                                          <p:spTgt spid="32"/>
                                        </p:tgtEl>
                                        <p:attrNameLst>
                                          <p:attrName>fill.on</p:attrName>
                                        </p:attrNameLst>
                                      </p:cBhvr>
                                      <p:to>
                                        <p:strVal val="true"/>
                                      </p:to>
                                    </p:set>
                                  </p:childTnLst>
                                </p:cTn>
                              </p:par>
                              <p:par>
                                <p:cTn id="32" presetID="1" presetClass="emph" presetSubtype="2" fill="hold" nodeType="withEffect">
                                  <p:stCondLst>
                                    <p:cond delay="0"/>
                                  </p:stCondLst>
                                  <p:childTnLst>
                                    <p:animClr clrSpc="rgb">
                                      <p:cBhvr>
                                        <p:cTn id="33" dur="500" fill="hold"/>
                                        <p:tgtEl>
                                          <p:spTgt spid="33"/>
                                        </p:tgtEl>
                                        <p:attrNameLst>
                                          <p:attrName>fillcolor</p:attrName>
                                        </p:attrNameLst>
                                      </p:cBhvr>
                                      <p:to>
                                        <a:srgbClr val="DDDDDD"/>
                                      </p:to>
                                    </p:animClr>
                                    <p:set>
                                      <p:cBhvr>
                                        <p:cTn id="34" dur="500" fill="hold"/>
                                        <p:tgtEl>
                                          <p:spTgt spid="33"/>
                                        </p:tgtEl>
                                        <p:attrNameLst>
                                          <p:attrName>fill.type</p:attrName>
                                        </p:attrNameLst>
                                      </p:cBhvr>
                                      <p:to>
                                        <p:strVal val="solid"/>
                                      </p:to>
                                    </p:set>
                                    <p:set>
                                      <p:cBhvr>
                                        <p:cTn id="35" dur="500" fill="hold"/>
                                        <p:tgtEl>
                                          <p:spTgt spid="33"/>
                                        </p:tgtEl>
                                        <p:attrNameLst>
                                          <p:attrName>fill.on</p:attrName>
                                        </p:attrNameLst>
                                      </p:cBhvr>
                                      <p:to>
                                        <p:strVal val="true"/>
                                      </p:to>
                                    </p:set>
                                  </p:childTnLst>
                                </p:cTn>
                              </p:par>
                              <p:par>
                                <p:cTn id="36" presetID="1" presetClass="emph" presetSubtype="2" fill="hold" nodeType="withEffect">
                                  <p:stCondLst>
                                    <p:cond delay="0"/>
                                  </p:stCondLst>
                                  <p:childTnLst>
                                    <p:animClr clrSpc="rgb">
                                      <p:cBhvr>
                                        <p:cTn id="37" dur="500" fill="hold"/>
                                        <p:tgtEl>
                                          <p:spTgt spid="38"/>
                                        </p:tgtEl>
                                        <p:attrNameLst>
                                          <p:attrName>fillcolor</p:attrName>
                                        </p:attrNameLst>
                                      </p:cBhvr>
                                      <p:to>
                                        <a:srgbClr val="DDDDDD"/>
                                      </p:to>
                                    </p:animClr>
                                    <p:set>
                                      <p:cBhvr>
                                        <p:cTn id="38" dur="500" fill="hold"/>
                                        <p:tgtEl>
                                          <p:spTgt spid="38"/>
                                        </p:tgtEl>
                                        <p:attrNameLst>
                                          <p:attrName>fill.type</p:attrName>
                                        </p:attrNameLst>
                                      </p:cBhvr>
                                      <p:to>
                                        <p:strVal val="solid"/>
                                      </p:to>
                                    </p:set>
                                    <p:set>
                                      <p:cBhvr>
                                        <p:cTn id="39" dur="500" fill="hold"/>
                                        <p:tgtEl>
                                          <p:spTgt spid="38"/>
                                        </p:tgtEl>
                                        <p:attrNameLst>
                                          <p:attrName>fill.on</p:attrName>
                                        </p:attrNameLst>
                                      </p:cBhvr>
                                      <p:to>
                                        <p:strVal val="true"/>
                                      </p:to>
                                    </p:set>
                                  </p:childTnLst>
                                </p:cTn>
                              </p:par>
                              <p:par>
                                <p:cTn id="40" presetID="1" presetClass="emph" presetSubtype="2" fill="hold" nodeType="withEffect">
                                  <p:stCondLst>
                                    <p:cond delay="0"/>
                                  </p:stCondLst>
                                  <p:childTnLst>
                                    <p:animClr clrSpc="rgb">
                                      <p:cBhvr>
                                        <p:cTn id="41" dur="500" fill="hold"/>
                                        <p:tgtEl>
                                          <p:spTgt spid="39"/>
                                        </p:tgtEl>
                                        <p:attrNameLst>
                                          <p:attrName>fillcolor</p:attrName>
                                        </p:attrNameLst>
                                      </p:cBhvr>
                                      <p:to>
                                        <a:srgbClr val="DDDDDD"/>
                                      </p:to>
                                    </p:animClr>
                                    <p:set>
                                      <p:cBhvr>
                                        <p:cTn id="42" dur="500" fill="hold"/>
                                        <p:tgtEl>
                                          <p:spTgt spid="39"/>
                                        </p:tgtEl>
                                        <p:attrNameLst>
                                          <p:attrName>fill.type</p:attrName>
                                        </p:attrNameLst>
                                      </p:cBhvr>
                                      <p:to>
                                        <p:strVal val="solid"/>
                                      </p:to>
                                    </p:set>
                                    <p:set>
                                      <p:cBhvr>
                                        <p:cTn id="43" dur="500" fill="hold"/>
                                        <p:tgtEl>
                                          <p:spTgt spid="39"/>
                                        </p:tgtEl>
                                        <p:attrNameLst>
                                          <p:attrName>fill.on</p:attrName>
                                        </p:attrNameLst>
                                      </p:cBhvr>
                                      <p:to>
                                        <p:strVal val="true"/>
                                      </p:to>
                                    </p:set>
                                  </p:childTnLst>
                                </p:cTn>
                              </p:par>
                              <p:par>
                                <p:cTn id="44" presetID="1" presetClass="emph" presetSubtype="2" fill="hold" nodeType="withEffect">
                                  <p:stCondLst>
                                    <p:cond delay="0"/>
                                  </p:stCondLst>
                                  <p:childTnLst>
                                    <p:animClr clrSpc="rgb">
                                      <p:cBhvr>
                                        <p:cTn id="45" dur="500" fill="hold"/>
                                        <p:tgtEl>
                                          <p:spTgt spid="40"/>
                                        </p:tgtEl>
                                        <p:attrNameLst>
                                          <p:attrName>fillcolor</p:attrName>
                                        </p:attrNameLst>
                                      </p:cBhvr>
                                      <p:to>
                                        <a:srgbClr val="DDDDDD"/>
                                      </p:to>
                                    </p:animClr>
                                    <p:set>
                                      <p:cBhvr>
                                        <p:cTn id="46" dur="500" fill="hold"/>
                                        <p:tgtEl>
                                          <p:spTgt spid="40"/>
                                        </p:tgtEl>
                                        <p:attrNameLst>
                                          <p:attrName>fill.type</p:attrName>
                                        </p:attrNameLst>
                                      </p:cBhvr>
                                      <p:to>
                                        <p:strVal val="solid"/>
                                      </p:to>
                                    </p:set>
                                    <p:set>
                                      <p:cBhvr>
                                        <p:cTn id="47" dur="500" fill="hold"/>
                                        <p:tgtEl>
                                          <p:spTgt spid="40"/>
                                        </p:tgtEl>
                                        <p:attrNameLst>
                                          <p:attrName>fill.on</p:attrName>
                                        </p:attrNameLst>
                                      </p:cBhvr>
                                      <p:to>
                                        <p:strVal val="true"/>
                                      </p:to>
                                    </p:set>
                                  </p:childTnLst>
                                </p:cTn>
                              </p:par>
                              <p:par>
                                <p:cTn id="48" presetID="1" presetClass="emph" presetSubtype="2" fill="hold" nodeType="withEffect">
                                  <p:stCondLst>
                                    <p:cond delay="0"/>
                                  </p:stCondLst>
                                  <p:childTnLst>
                                    <p:animClr clrSpc="rgb">
                                      <p:cBhvr>
                                        <p:cTn id="49" dur="500" fill="hold"/>
                                        <p:tgtEl>
                                          <p:spTgt spid="41"/>
                                        </p:tgtEl>
                                        <p:attrNameLst>
                                          <p:attrName>fillcolor</p:attrName>
                                        </p:attrNameLst>
                                      </p:cBhvr>
                                      <p:to>
                                        <a:srgbClr val="DDDDDD"/>
                                      </p:to>
                                    </p:animClr>
                                    <p:set>
                                      <p:cBhvr>
                                        <p:cTn id="50" dur="500" fill="hold"/>
                                        <p:tgtEl>
                                          <p:spTgt spid="41"/>
                                        </p:tgtEl>
                                        <p:attrNameLst>
                                          <p:attrName>fill.type</p:attrName>
                                        </p:attrNameLst>
                                      </p:cBhvr>
                                      <p:to>
                                        <p:strVal val="solid"/>
                                      </p:to>
                                    </p:set>
                                    <p:set>
                                      <p:cBhvr>
                                        <p:cTn id="51" dur="500" fill="hold"/>
                                        <p:tgtEl>
                                          <p:spTgt spid="41"/>
                                        </p:tgtEl>
                                        <p:attrNameLst>
                                          <p:attrName>fill.on</p:attrName>
                                        </p:attrNameLst>
                                      </p:cBhvr>
                                      <p:to>
                                        <p:strVal val="true"/>
                                      </p:to>
                                    </p:set>
                                  </p:childTnLst>
                                </p:cTn>
                              </p:par>
                              <p:par>
                                <p:cTn id="52" presetID="1" presetClass="emph" presetSubtype="2" fill="hold" nodeType="withEffect">
                                  <p:stCondLst>
                                    <p:cond delay="0"/>
                                  </p:stCondLst>
                                  <p:childTnLst>
                                    <p:animClr clrSpc="rgb">
                                      <p:cBhvr>
                                        <p:cTn id="53" dur="500" fill="hold"/>
                                        <p:tgtEl>
                                          <p:spTgt spid="42"/>
                                        </p:tgtEl>
                                        <p:attrNameLst>
                                          <p:attrName>fillcolor</p:attrName>
                                        </p:attrNameLst>
                                      </p:cBhvr>
                                      <p:to>
                                        <a:srgbClr val="DDDDDD"/>
                                      </p:to>
                                    </p:animClr>
                                    <p:set>
                                      <p:cBhvr>
                                        <p:cTn id="54" dur="500" fill="hold"/>
                                        <p:tgtEl>
                                          <p:spTgt spid="42"/>
                                        </p:tgtEl>
                                        <p:attrNameLst>
                                          <p:attrName>fill.type</p:attrName>
                                        </p:attrNameLst>
                                      </p:cBhvr>
                                      <p:to>
                                        <p:strVal val="solid"/>
                                      </p:to>
                                    </p:set>
                                    <p:set>
                                      <p:cBhvr>
                                        <p:cTn id="55" dur="500" fill="hold"/>
                                        <p:tgtEl>
                                          <p:spTgt spid="42"/>
                                        </p:tgtEl>
                                        <p:attrNameLst>
                                          <p:attrName>fill.on</p:attrName>
                                        </p:attrNameLst>
                                      </p:cBhvr>
                                      <p:to>
                                        <p:strVal val="true"/>
                                      </p:to>
                                    </p:set>
                                  </p:childTnLst>
                                </p:cTn>
                              </p:par>
                              <p:par>
                                <p:cTn id="56" presetID="1" presetClass="emph" presetSubtype="2" fill="hold" nodeType="withEffect">
                                  <p:stCondLst>
                                    <p:cond delay="0"/>
                                  </p:stCondLst>
                                  <p:childTnLst>
                                    <p:animClr clrSpc="rgb">
                                      <p:cBhvr>
                                        <p:cTn id="57" dur="500" fill="hold"/>
                                        <p:tgtEl>
                                          <p:spTgt spid="43"/>
                                        </p:tgtEl>
                                        <p:attrNameLst>
                                          <p:attrName>fillcolor</p:attrName>
                                        </p:attrNameLst>
                                      </p:cBhvr>
                                      <p:to>
                                        <a:srgbClr val="DDDDDD"/>
                                      </p:to>
                                    </p:animClr>
                                    <p:set>
                                      <p:cBhvr>
                                        <p:cTn id="58" dur="500" fill="hold"/>
                                        <p:tgtEl>
                                          <p:spTgt spid="43"/>
                                        </p:tgtEl>
                                        <p:attrNameLst>
                                          <p:attrName>fill.type</p:attrName>
                                        </p:attrNameLst>
                                      </p:cBhvr>
                                      <p:to>
                                        <p:strVal val="solid"/>
                                      </p:to>
                                    </p:set>
                                    <p:set>
                                      <p:cBhvr>
                                        <p:cTn id="59" dur="500" fill="hold"/>
                                        <p:tgtEl>
                                          <p:spTgt spid="43"/>
                                        </p:tgtEl>
                                        <p:attrNameLst>
                                          <p:attrName>fill.on</p:attrName>
                                        </p:attrNameLst>
                                      </p:cBhvr>
                                      <p:to>
                                        <p:strVal val="true"/>
                                      </p:to>
                                    </p:set>
                                  </p:childTnLst>
                                </p:cTn>
                              </p:par>
                              <p:par>
                                <p:cTn id="60" presetID="1" presetClass="emph" presetSubtype="2" fill="hold" nodeType="withEffect">
                                  <p:stCondLst>
                                    <p:cond delay="0"/>
                                  </p:stCondLst>
                                  <p:childTnLst>
                                    <p:animClr clrSpc="rgb">
                                      <p:cBhvr>
                                        <p:cTn id="61" dur="500" fill="hold"/>
                                        <p:tgtEl>
                                          <p:spTgt spid="44"/>
                                        </p:tgtEl>
                                        <p:attrNameLst>
                                          <p:attrName>fillcolor</p:attrName>
                                        </p:attrNameLst>
                                      </p:cBhvr>
                                      <p:to>
                                        <a:srgbClr val="DDDDDD"/>
                                      </p:to>
                                    </p:animClr>
                                    <p:set>
                                      <p:cBhvr>
                                        <p:cTn id="62" dur="500" fill="hold"/>
                                        <p:tgtEl>
                                          <p:spTgt spid="44"/>
                                        </p:tgtEl>
                                        <p:attrNameLst>
                                          <p:attrName>fill.type</p:attrName>
                                        </p:attrNameLst>
                                      </p:cBhvr>
                                      <p:to>
                                        <p:strVal val="solid"/>
                                      </p:to>
                                    </p:set>
                                    <p:set>
                                      <p:cBhvr>
                                        <p:cTn id="63" dur="500" fill="hold"/>
                                        <p:tgtEl>
                                          <p:spTgt spid="44"/>
                                        </p:tgtEl>
                                        <p:attrNameLst>
                                          <p:attrName>fill.on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1" presetClass="emph" presetSubtype="2" fill="hold" nodeType="clickEffect">
                                  <p:stCondLst>
                                    <p:cond delay="0"/>
                                  </p:stCondLst>
                                  <p:childTnLst>
                                    <p:animClr clrSpc="rgb">
                                      <p:cBhvr>
                                        <p:cTn id="67" dur="500" fill="hold"/>
                                        <p:tgtEl>
                                          <p:spTgt spid="13"/>
                                        </p:tgtEl>
                                        <p:attrNameLst>
                                          <p:attrName>fillcolor</p:attrName>
                                        </p:attrNameLst>
                                      </p:cBhvr>
                                      <p:to>
                                        <a:srgbClr val="FF000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mph" presetSubtype="2" fill="hold" nodeType="clickEffect">
                                  <p:stCondLst>
                                    <p:cond delay="0"/>
                                  </p:stCondLst>
                                  <p:childTnLst>
                                    <p:animClr clrSpc="rgb">
                                      <p:cBhvr>
                                        <p:cTn id="77" dur="500" fill="hold"/>
                                        <p:tgtEl>
                                          <p:spTgt spid="20"/>
                                        </p:tgtEl>
                                        <p:attrNameLst>
                                          <p:attrName>fillcolor</p:attrName>
                                        </p:attrNameLst>
                                      </p:cBhvr>
                                      <p:to>
                                        <a:srgbClr val="FF0000"/>
                                      </p:to>
                                    </p:animClr>
                                    <p:set>
                                      <p:cBhvr>
                                        <p:cTn id="78" dur="500" fill="hold"/>
                                        <p:tgtEl>
                                          <p:spTgt spid="20"/>
                                        </p:tgtEl>
                                        <p:attrNameLst>
                                          <p:attrName>fill.type</p:attrName>
                                        </p:attrNameLst>
                                      </p:cBhvr>
                                      <p:to>
                                        <p:strVal val="solid"/>
                                      </p:to>
                                    </p:set>
                                    <p:set>
                                      <p:cBhvr>
                                        <p:cTn id="79" dur="500" fill="hold"/>
                                        <p:tgtEl>
                                          <p:spTgt spid="20"/>
                                        </p:tgtEl>
                                        <p:attrNameLst>
                                          <p:attrName>fill.on</p:attrName>
                                        </p:attrNameLst>
                                      </p:cBhvr>
                                      <p:to>
                                        <p:strVal val="true"/>
                                      </p:to>
                                    </p:se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par>
                                <p:cTn id="84" presetID="1" presetClass="emph" presetSubtype="2" fill="hold" nodeType="withEffect">
                                  <p:stCondLst>
                                    <p:cond delay="0"/>
                                  </p:stCondLst>
                                  <p:childTnLst>
                                    <p:animClr clrSpc="rgb">
                                      <p:cBhvr>
                                        <p:cTn id="85" dur="500" fill="hold"/>
                                        <p:tgtEl>
                                          <p:spTgt spid="17"/>
                                        </p:tgtEl>
                                        <p:attrNameLst>
                                          <p:attrName>fillcolor</p:attrName>
                                        </p:attrNameLst>
                                      </p:cBhvr>
                                      <p:to>
                                        <a:srgbClr val="DDDDDD"/>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cTn>
                              </p:par>
                              <p:par>
                                <p:cTn id="88" presetID="1" presetClass="emph" presetSubtype="2" fill="hold" nodeType="withEffect">
                                  <p:stCondLst>
                                    <p:cond delay="0"/>
                                  </p:stCondLst>
                                  <p:childTnLst>
                                    <p:animClr clrSpc="rgb">
                                      <p:cBhvr>
                                        <p:cTn id="89" dur="500" fill="hold"/>
                                        <p:tgtEl>
                                          <p:spTgt spid="16"/>
                                        </p:tgtEl>
                                        <p:attrNameLst>
                                          <p:attrName>fillcolor</p:attrName>
                                        </p:attrNameLst>
                                      </p:cBhvr>
                                      <p:to>
                                        <a:srgbClr val="DDDDDD"/>
                                      </p:to>
                                    </p:animClr>
                                    <p:set>
                                      <p:cBhvr>
                                        <p:cTn id="90" dur="500" fill="hold"/>
                                        <p:tgtEl>
                                          <p:spTgt spid="16"/>
                                        </p:tgtEl>
                                        <p:attrNameLst>
                                          <p:attrName>fill.type</p:attrName>
                                        </p:attrNameLst>
                                      </p:cBhvr>
                                      <p:to>
                                        <p:strVal val="solid"/>
                                      </p:to>
                                    </p:set>
                                    <p:set>
                                      <p:cBhvr>
                                        <p:cTn id="91" dur="500" fill="hold"/>
                                        <p:tgtEl>
                                          <p:spTgt spid="16"/>
                                        </p:tgtEl>
                                        <p:attrNameLst>
                                          <p:attrName>fill.on</p:attrName>
                                        </p:attrNameLst>
                                      </p:cBhvr>
                                      <p:to>
                                        <p:strVal val="true"/>
                                      </p:to>
                                    </p:set>
                                  </p:childTnLst>
                                </p:cTn>
                              </p:par>
                              <p:par>
                                <p:cTn id="92" presetID="1" presetClass="emph" presetSubtype="2" fill="hold" nodeType="withEffect">
                                  <p:stCondLst>
                                    <p:cond delay="0"/>
                                  </p:stCondLst>
                                  <p:childTnLst>
                                    <p:animClr clrSpc="rgb">
                                      <p:cBhvr>
                                        <p:cTn id="93" dur="500" fill="hold"/>
                                        <p:tgtEl>
                                          <p:spTgt spid="19"/>
                                        </p:tgtEl>
                                        <p:attrNameLst>
                                          <p:attrName>fillcolor</p:attrName>
                                        </p:attrNameLst>
                                      </p:cBhvr>
                                      <p:to>
                                        <a:srgbClr val="DDDDDD"/>
                                      </p:to>
                                    </p:animClr>
                                    <p:set>
                                      <p:cBhvr>
                                        <p:cTn id="94" dur="500" fill="hold"/>
                                        <p:tgtEl>
                                          <p:spTgt spid="19"/>
                                        </p:tgtEl>
                                        <p:attrNameLst>
                                          <p:attrName>fill.type</p:attrName>
                                        </p:attrNameLst>
                                      </p:cBhvr>
                                      <p:to>
                                        <p:strVal val="solid"/>
                                      </p:to>
                                    </p:set>
                                    <p:set>
                                      <p:cBhvr>
                                        <p:cTn id="95" dur="500" fill="hold"/>
                                        <p:tgtEl>
                                          <p:spTgt spid="19"/>
                                        </p:tgtEl>
                                        <p:attrNameLst>
                                          <p:attrName>fill.on</p:attrName>
                                        </p:attrNameLst>
                                      </p:cBhvr>
                                      <p:to>
                                        <p:strVal val="true"/>
                                      </p:to>
                                    </p:set>
                                  </p:childTnLst>
                                </p:cTn>
                              </p:par>
                            </p:childTnLst>
                          </p:cTn>
                        </p:par>
                      </p:childTnLst>
                    </p:cTn>
                  </p:par>
                  <p:par>
                    <p:cTn id="96" fill="hold">
                      <p:stCondLst>
                        <p:cond delay="indefinite"/>
                      </p:stCondLst>
                      <p:childTnLst>
                        <p:par>
                          <p:cTn id="97" fill="hold">
                            <p:stCondLst>
                              <p:cond delay="0"/>
                            </p:stCondLst>
                            <p:childTnLst>
                              <p:par>
                                <p:cTn id="98" presetID="1" presetClass="emph" presetSubtype="2" fill="hold" nodeType="clickEffect">
                                  <p:stCondLst>
                                    <p:cond delay="0"/>
                                  </p:stCondLst>
                                  <p:childTnLst>
                                    <p:animClr clrSpc="rgb">
                                      <p:cBhvr>
                                        <p:cTn id="99" dur="500" fill="hold"/>
                                        <p:tgtEl>
                                          <p:spTgt spid="18"/>
                                        </p:tgtEl>
                                        <p:attrNameLst>
                                          <p:attrName>fillcolor</p:attrName>
                                        </p:attrNameLst>
                                      </p:cBhvr>
                                      <p:to>
                                        <a:srgbClr val="FF0000"/>
                                      </p:to>
                                    </p:animClr>
                                    <p:set>
                                      <p:cBhvr>
                                        <p:cTn id="100" dur="500" fill="hold"/>
                                        <p:tgtEl>
                                          <p:spTgt spid="18"/>
                                        </p:tgtEl>
                                        <p:attrNameLst>
                                          <p:attrName>fill.type</p:attrName>
                                        </p:attrNameLst>
                                      </p:cBhvr>
                                      <p:to>
                                        <p:strVal val="solid"/>
                                      </p:to>
                                    </p:set>
                                    <p:set>
                                      <p:cBhvr>
                                        <p:cTn id="101" dur="500" fill="hold"/>
                                        <p:tgtEl>
                                          <p:spTgt spid="18"/>
                                        </p:tgtEl>
                                        <p:attrNameLst>
                                          <p:attrName>fill.on</p:attrName>
                                        </p:attrNameLst>
                                      </p:cBhvr>
                                      <p:to>
                                        <p:strVal val="true"/>
                                      </p:to>
                                    </p:set>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fade">
                                      <p:cBhvr>
                                        <p:cTn id="105" dur="500"/>
                                        <p:tgtEl>
                                          <p:spTgt spid="27"/>
                                        </p:tgtEl>
                                      </p:cBhvr>
                                    </p:animEffect>
                                  </p:childTnLst>
                                </p:cTn>
                              </p:par>
                              <p:par>
                                <p:cTn id="106" presetID="1" presetClass="emph" presetSubtype="2" fill="hold" nodeType="withEffect">
                                  <p:stCondLst>
                                    <p:cond delay="0"/>
                                  </p:stCondLst>
                                  <p:childTnLst>
                                    <p:animClr clrSpc="rgb">
                                      <p:cBhvr>
                                        <p:cTn id="107" dur="500" fill="hold"/>
                                        <p:tgtEl>
                                          <p:spTgt spid="15"/>
                                        </p:tgtEl>
                                        <p:attrNameLst>
                                          <p:attrName>fillcolor</p:attrName>
                                        </p:attrNameLst>
                                      </p:cBhvr>
                                      <p:to>
                                        <a:srgbClr val="DDDDDD"/>
                                      </p:to>
                                    </p:animClr>
                                    <p:set>
                                      <p:cBhvr>
                                        <p:cTn id="108" dur="500" fill="hold"/>
                                        <p:tgtEl>
                                          <p:spTgt spid="15"/>
                                        </p:tgtEl>
                                        <p:attrNameLst>
                                          <p:attrName>fill.type</p:attrName>
                                        </p:attrNameLst>
                                      </p:cBhvr>
                                      <p:to>
                                        <p:strVal val="solid"/>
                                      </p:to>
                                    </p:set>
                                    <p:set>
                                      <p:cBhvr>
                                        <p:cTn id="109" dur="500" fill="hold"/>
                                        <p:tgtEl>
                                          <p:spTgt spid="15"/>
                                        </p:tgtEl>
                                        <p:attrNameLst>
                                          <p:attrName>fill.on</p:attrName>
                                        </p:attrNameLst>
                                      </p:cBhvr>
                                      <p:to>
                                        <p:strVal val="true"/>
                                      </p:to>
                                    </p:set>
                                  </p:childTnLst>
                                </p:cTn>
                              </p:par>
                            </p:childTnLst>
                          </p:cTn>
                        </p:par>
                      </p:childTnLst>
                    </p:cTn>
                  </p:par>
                  <p:par>
                    <p:cTn id="110" fill="hold">
                      <p:stCondLst>
                        <p:cond delay="indefinite"/>
                      </p:stCondLst>
                      <p:childTnLst>
                        <p:par>
                          <p:cTn id="111" fill="hold">
                            <p:stCondLst>
                              <p:cond delay="0"/>
                            </p:stCondLst>
                            <p:childTnLst>
                              <p:par>
                                <p:cTn id="112" presetID="1" presetClass="emph" presetSubtype="2" fill="hold" nodeType="clickEffect">
                                  <p:stCondLst>
                                    <p:cond delay="0"/>
                                  </p:stCondLst>
                                  <p:childTnLst>
                                    <p:animClr clrSpc="rgb">
                                      <p:cBhvr>
                                        <p:cTn id="113" dur="500" fill="hold"/>
                                        <p:tgtEl>
                                          <p:spTgt spid="12"/>
                                        </p:tgtEl>
                                        <p:attrNameLst>
                                          <p:attrName>fillcolor</p:attrName>
                                        </p:attrNameLst>
                                      </p:cBhvr>
                                      <p:to>
                                        <a:srgbClr val="FF0000"/>
                                      </p:to>
                                    </p:animClr>
                                    <p:set>
                                      <p:cBhvr>
                                        <p:cTn id="114" dur="500" fill="hold"/>
                                        <p:tgtEl>
                                          <p:spTgt spid="12"/>
                                        </p:tgtEl>
                                        <p:attrNameLst>
                                          <p:attrName>fill.type</p:attrName>
                                        </p:attrNameLst>
                                      </p:cBhvr>
                                      <p:to>
                                        <p:strVal val="solid"/>
                                      </p:to>
                                    </p:set>
                                    <p:set>
                                      <p:cBhvr>
                                        <p:cTn id="115" dur="500" fill="hold"/>
                                        <p:tgtEl>
                                          <p:spTgt spid="12"/>
                                        </p:tgtEl>
                                        <p:attrNameLst>
                                          <p:attrName>fill.on</p:attrName>
                                        </p:attrNameLst>
                                      </p:cBhvr>
                                      <p:to>
                                        <p:strVal val="true"/>
                                      </p:to>
                                    </p:set>
                                  </p:childTnLst>
                                </p:cTn>
                              </p:par>
                            </p:childTnLst>
                          </p:cTn>
                        </p:par>
                        <p:par>
                          <p:cTn id="116" fill="hold">
                            <p:stCondLst>
                              <p:cond delay="500"/>
                            </p:stCondLst>
                            <p:childTnLst>
                              <p:par>
                                <p:cTn id="117" presetID="10" presetClass="entr" presetSubtype="0" fill="hold" grpId="0" nodeType="after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fade">
                                      <p:cBhvr>
                                        <p:cTn id="1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28" grpId="0" animBg="1"/>
      <p:bldP spid="29" grpId="0" animBg="1"/>
      <p:bldP spid="45"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 descr="adaptive website arch diagram v2"/>
          <p:cNvPicPr>
            <a:picLocks noChangeAspect="1" noChangeArrowheads="1"/>
          </p:cNvPicPr>
          <p:nvPr/>
        </p:nvPicPr>
        <p:blipFill>
          <a:blip r:embed="rId3"/>
          <a:srcRect/>
          <a:stretch>
            <a:fillRect/>
          </a:stretch>
        </p:blipFill>
        <p:spPr bwMode="auto">
          <a:xfrm>
            <a:off x="228600" y="1408622"/>
            <a:ext cx="8686800" cy="5087799"/>
          </a:xfrm>
          <a:prstGeom prst="rect">
            <a:avLst/>
          </a:prstGeom>
          <a:noFill/>
          <a:ln w="9525">
            <a:noFill/>
            <a:miter lim="800000"/>
            <a:headEnd/>
            <a:tailEnd/>
          </a:ln>
        </p:spPr>
      </p:pic>
      <p:sp>
        <p:nvSpPr>
          <p:cNvPr id="5" name="Rectangle 16"/>
          <p:cNvSpPr>
            <a:spLocks noChangeArrowheads="1"/>
          </p:cNvSpPr>
          <p:nvPr/>
        </p:nvSpPr>
        <p:spPr bwMode="auto">
          <a:xfrm>
            <a:off x="8077200" y="6513513"/>
            <a:ext cx="762000" cy="274637"/>
          </a:xfrm>
          <a:prstGeom prst="rect">
            <a:avLst/>
          </a:prstGeom>
          <a:noFill/>
          <a:ln w="9525">
            <a:noFill/>
            <a:miter lim="800000"/>
            <a:headEnd/>
            <a:tailEnd/>
          </a:ln>
          <a:effectLst/>
        </p:spPr>
        <p:txBody>
          <a:bodyPr/>
          <a:lstStyle/>
          <a:p>
            <a:pPr algn="r" rtl="0"/>
            <a:fld id="{ED899C4F-8961-4748-9023-3CB8D79E4B6B}" type="slidenum">
              <a:rPr lang="en-US" sz="1100" kern="1200">
                <a:solidFill>
                  <a:srgbClr val="C0C0C0"/>
                </a:solidFill>
                <a:latin typeface="Neutra Text"/>
                <a:ea typeface="+mn-ea"/>
                <a:cs typeface="+mn-cs"/>
              </a:rPr>
              <a:pPr algn="r" rtl="0"/>
              <a:t>124</a:t>
            </a:fld>
            <a:endParaRPr lang="en-US" sz="1100" kern="1200" dirty="0">
              <a:solidFill>
                <a:srgbClr val="C0C0C0"/>
              </a:solidFill>
              <a:latin typeface="Neutra Text"/>
              <a:ea typeface="+mn-ea"/>
              <a:cs typeface="+mn-cs"/>
            </a:endParaRPr>
          </a:p>
        </p:txBody>
      </p:sp>
      <p:sp>
        <p:nvSpPr>
          <p:cNvPr id="14" name="Rectangle 13"/>
          <p:cNvSpPr/>
          <p:nvPr/>
        </p:nvSpPr>
        <p:spPr>
          <a:xfrm>
            <a:off x="6124575" y="2524124"/>
            <a:ext cx="2867025" cy="3419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grpSp>
        <p:nvGrpSpPr>
          <p:cNvPr id="2" name="Group 32"/>
          <p:cNvGrpSpPr/>
          <p:nvPr/>
        </p:nvGrpSpPr>
        <p:grpSpPr>
          <a:xfrm>
            <a:off x="1228725" y="2390776"/>
            <a:ext cx="5067300" cy="2095500"/>
            <a:chOff x="1228725" y="1476376"/>
            <a:chExt cx="5067300" cy="2095500"/>
          </a:xfrm>
          <a:solidFill>
            <a:schemeClr val="tx1"/>
          </a:solidFill>
        </p:grpSpPr>
        <p:sp>
          <p:nvSpPr>
            <p:cNvPr id="13" name="Rectangle 12"/>
            <p:cNvSpPr/>
            <p:nvPr/>
          </p:nvSpPr>
          <p:spPr>
            <a:xfrm>
              <a:off x="1323975" y="2895600"/>
              <a:ext cx="2409825"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5" name="Rectangle 14"/>
            <p:cNvSpPr/>
            <p:nvPr/>
          </p:nvSpPr>
          <p:spPr>
            <a:xfrm>
              <a:off x="1228725" y="1571625"/>
              <a:ext cx="2581275" cy="14192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9" name="Rectangle 18"/>
            <p:cNvSpPr/>
            <p:nvPr/>
          </p:nvSpPr>
          <p:spPr>
            <a:xfrm>
              <a:off x="3648074" y="1476376"/>
              <a:ext cx="2647951" cy="2095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grpSp>
      <p:grpSp>
        <p:nvGrpSpPr>
          <p:cNvPr id="3" name="Group 33"/>
          <p:cNvGrpSpPr/>
          <p:nvPr/>
        </p:nvGrpSpPr>
        <p:grpSpPr>
          <a:xfrm>
            <a:off x="1333500" y="3305176"/>
            <a:ext cx="4762500" cy="2181225"/>
            <a:chOff x="1333500" y="2390776"/>
            <a:chExt cx="4762500" cy="2181225"/>
          </a:xfrm>
          <a:solidFill>
            <a:schemeClr val="tx1"/>
          </a:solidFill>
        </p:grpSpPr>
        <p:sp>
          <p:nvSpPr>
            <p:cNvPr id="20" name="Rectangle 19"/>
            <p:cNvSpPr/>
            <p:nvPr/>
          </p:nvSpPr>
          <p:spPr>
            <a:xfrm>
              <a:off x="4438649" y="2590800"/>
              <a:ext cx="1657351" cy="19812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4" name="Rectangle 23"/>
            <p:cNvSpPr/>
            <p:nvPr/>
          </p:nvSpPr>
          <p:spPr>
            <a:xfrm>
              <a:off x="1333500" y="3409950"/>
              <a:ext cx="3162300" cy="6286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5" name="Rectangle 24"/>
            <p:cNvSpPr/>
            <p:nvPr/>
          </p:nvSpPr>
          <p:spPr>
            <a:xfrm>
              <a:off x="3486150" y="2390776"/>
              <a:ext cx="1847850"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grpSp>
      <p:sp>
        <p:nvSpPr>
          <p:cNvPr id="28" name="Rectangle 27"/>
          <p:cNvSpPr/>
          <p:nvPr/>
        </p:nvSpPr>
        <p:spPr>
          <a:xfrm>
            <a:off x="1447800" y="4953000"/>
            <a:ext cx="1905000" cy="175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9" name="Rectangle 28"/>
          <p:cNvSpPr/>
          <p:nvPr/>
        </p:nvSpPr>
        <p:spPr>
          <a:xfrm>
            <a:off x="152400" y="3962400"/>
            <a:ext cx="1181100" cy="144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0" name="Rectangle 29"/>
          <p:cNvSpPr/>
          <p:nvPr/>
        </p:nvSpPr>
        <p:spPr>
          <a:xfrm>
            <a:off x="228600" y="2667000"/>
            <a:ext cx="990600" cy="1114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1" name="Rectangle 30"/>
          <p:cNvSpPr/>
          <p:nvPr/>
        </p:nvSpPr>
        <p:spPr>
          <a:xfrm>
            <a:off x="1600200" y="1371600"/>
            <a:ext cx="1524000" cy="1123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32" name="Rectangle 31"/>
          <p:cNvSpPr/>
          <p:nvPr/>
        </p:nvSpPr>
        <p:spPr>
          <a:xfrm>
            <a:off x="3200399" y="1295400"/>
            <a:ext cx="1685925" cy="1152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1" name="Title 20"/>
          <p:cNvSpPr>
            <a:spLocks noGrp="1"/>
          </p:cNvSpPr>
          <p:nvPr>
            <p:ph type="title"/>
          </p:nvPr>
        </p:nvSpPr>
        <p:spPr/>
        <p:txBody>
          <a:bodyPr/>
          <a:lstStyle/>
          <a:p>
            <a:r>
              <a:rPr lang="en-US" dirty="0" smtClean="0">
                <a:solidFill>
                  <a:srgbClr val="000000"/>
                </a:solidFill>
              </a:rPr>
              <a:t>Adaptive Ideas Architecture</a:t>
            </a:r>
            <a:endParaRPr lang="en-US" dirty="0">
              <a:solidFill>
                <a:srgbClr val="0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8"/>
                                        </p:tgtEl>
                                      </p:cBhvr>
                                    </p:animEffect>
                                    <p:set>
                                      <p:cBhvr>
                                        <p:cTn id="11" dur="1" fill="hold">
                                          <p:stCondLst>
                                            <p:cond delay="499"/>
                                          </p:stCondLst>
                                        </p:cTn>
                                        <p:tgtEl>
                                          <p:spTgt spid="2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30"/>
                                        </p:tgtEl>
                                      </p:cBhvr>
                                    </p:animEffect>
                                    <p:set>
                                      <p:cBhvr>
                                        <p:cTn id="26" dur="1" fill="hold">
                                          <p:stCondLst>
                                            <p:cond delay="499"/>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29" grpId="0" animBg="1"/>
      <p:bldP spid="30" grpId="0" animBg="1"/>
      <p:bldP spid="31" grpId="0" animBg="1"/>
      <p:bldP spid="3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balee\Desktop\research\thesis\images\scenario figure focus variety.png"/>
          <p:cNvPicPr>
            <a:picLocks noChangeAspect="1" noChangeArrowheads="1"/>
          </p:cNvPicPr>
          <p:nvPr/>
        </p:nvPicPr>
        <p:blipFill>
          <a:blip r:embed="rId3"/>
          <a:stretch>
            <a:fillRect/>
          </a:stretch>
        </p:blipFill>
        <p:spPr bwMode="auto">
          <a:xfrm>
            <a:off x="4114800" y="1676400"/>
            <a:ext cx="4472004" cy="4187952"/>
          </a:xfrm>
          <a:prstGeom prst="rect">
            <a:avLst/>
          </a:prstGeom>
          <a:noFill/>
        </p:spPr>
      </p:pic>
      <p:sp>
        <p:nvSpPr>
          <p:cNvPr id="2" name="Title 1"/>
          <p:cNvSpPr>
            <a:spLocks noGrp="1"/>
          </p:cNvSpPr>
          <p:nvPr>
            <p:ph type="title"/>
          </p:nvPr>
        </p:nvSpPr>
        <p:spPr/>
        <p:txBody>
          <a:bodyPr/>
          <a:lstStyle/>
          <a:p>
            <a:r>
              <a:rPr lang="en-US" dirty="0" smtClean="0"/>
              <a:t>Example-Based Web Page Builder</a:t>
            </a:r>
            <a:endParaRPr lang="en-US" dirty="0"/>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125</a:t>
            </a:fld>
            <a:endParaRPr lang="en-US" sz="1100" kern="1200" dirty="0">
              <a:solidFill>
                <a:srgbClr val="62809E"/>
              </a:solidFill>
              <a:latin typeface="Neutra Text"/>
              <a:ea typeface="+mn-ea"/>
              <a:cs typeface="+mn-cs"/>
            </a:endParaRPr>
          </a:p>
        </p:txBody>
      </p:sp>
      <p:grpSp>
        <p:nvGrpSpPr>
          <p:cNvPr id="3" name="Group 29"/>
          <p:cNvGrpSpPr/>
          <p:nvPr/>
        </p:nvGrpSpPr>
        <p:grpSpPr>
          <a:xfrm>
            <a:off x="304799" y="2171700"/>
            <a:ext cx="8181976" cy="1790700"/>
            <a:chOff x="304799" y="2171700"/>
            <a:chExt cx="8181976" cy="1790700"/>
          </a:xfrm>
        </p:grpSpPr>
        <p:sp>
          <p:nvSpPr>
            <p:cNvPr id="7" name="Rectangle 6"/>
            <p:cNvSpPr/>
            <p:nvPr/>
          </p:nvSpPr>
          <p:spPr>
            <a:xfrm>
              <a:off x="4219575" y="2171700"/>
              <a:ext cx="4267200" cy="1790700"/>
            </a:xfrm>
            <a:prstGeom prst="rect">
              <a:avLst/>
            </a:prstGeom>
            <a:solidFill>
              <a:srgbClr val="FF0000">
                <a:alpha val="1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cxnSp>
          <p:nvCxnSpPr>
            <p:cNvPr id="11" name="Straight Connector 10"/>
            <p:cNvCxnSpPr/>
            <p:nvPr/>
          </p:nvCxnSpPr>
          <p:spPr>
            <a:xfrm rot="10800000">
              <a:off x="3581408" y="3048000"/>
              <a:ext cx="60959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4799" y="2551093"/>
              <a:ext cx="3194685" cy="954107"/>
            </a:xfrm>
            <a:prstGeom prst="rect">
              <a:avLst/>
            </a:prstGeom>
            <a:noFill/>
          </p:spPr>
          <p:txBody>
            <a:bodyPr wrap="square" rtlCol="0">
              <a:spAutoFit/>
            </a:bodyPr>
            <a:lstStyle/>
            <a:p>
              <a:pPr algn="r" rtl="0"/>
              <a:r>
                <a:rPr lang="en-US" sz="2800" kern="1200" dirty="0">
                  <a:solidFill>
                    <a:srgbClr val="FFFFFF"/>
                  </a:solidFill>
                  <a:latin typeface="Neutra Text SC" pitchFamily="50" charset="0"/>
                  <a:ea typeface="+mn-ea"/>
                  <a:cs typeface="+mn-cs"/>
                </a:rPr>
                <a:t>wysiwyg </a:t>
              </a:r>
              <a:r>
                <a:rPr lang="en-US" sz="2800" kern="1200" dirty="0">
                  <a:solidFill>
                    <a:srgbClr val="FFFFFF"/>
                  </a:solidFill>
                  <a:latin typeface="Neutra Text"/>
                  <a:ea typeface="+mn-ea"/>
                  <a:cs typeface="+mn-cs"/>
                </a:rPr>
                <a:t>web </a:t>
              </a:r>
              <a:br>
                <a:rPr lang="en-US" sz="2800" kern="1200" dirty="0">
                  <a:solidFill>
                    <a:srgbClr val="FFFFFF"/>
                  </a:solidFill>
                  <a:latin typeface="Neutra Text"/>
                  <a:ea typeface="+mn-ea"/>
                  <a:cs typeface="+mn-cs"/>
                </a:rPr>
              </a:br>
              <a:r>
                <a:rPr lang="en-US" sz="2800" kern="1200" dirty="0">
                  <a:solidFill>
                    <a:srgbClr val="FFFFFF"/>
                  </a:solidFill>
                  <a:latin typeface="Neutra Text"/>
                  <a:ea typeface="+mn-ea"/>
                  <a:cs typeface="+mn-cs"/>
                </a:rPr>
                <a:t>page editor</a:t>
              </a:r>
            </a:p>
          </p:txBody>
        </p:sp>
      </p:grpSp>
      <p:grpSp>
        <p:nvGrpSpPr>
          <p:cNvPr id="5" name="Group 30"/>
          <p:cNvGrpSpPr/>
          <p:nvPr/>
        </p:nvGrpSpPr>
        <p:grpSpPr>
          <a:xfrm>
            <a:off x="228600" y="4114800"/>
            <a:ext cx="6553199" cy="1600200"/>
            <a:chOff x="228600" y="4114800"/>
            <a:chExt cx="6553199" cy="1600200"/>
          </a:xfrm>
        </p:grpSpPr>
        <p:sp>
          <p:nvSpPr>
            <p:cNvPr id="8" name="Rectangle 7"/>
            <p:cNvSpPr/>
            <p:nvPr/>
          </p:nvSpPr>
          <p:spPr>
            <a:xfrm>
              <a:off x="4219574" y="4114800"/>
              <a:ext cx="2562225" cy="1600200"/>
            </a:xfrm>
            <a:prstGeom prst="rect">
              <a:avLst/>
            </a:prstGeom>
            <a:solidFill>
              <a:srgbClr val="FF0000">
                <a:alpha val="1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4" name="TextBox 13"/>
            <p:cNvSpPr txBox="1"/>
            <p:nvPr/>
          </p:nvSpPr>
          <p:spPr>
            <a:xfrm>
              <a:off x="228600" y="4201180"/>
              <a:ext cx="3276600" cy="523220"/>
            </a:xfrm>
            <a:prstGeom prst="rect">
              <a:avLst/>
            </a:prstGeom>
            <a:noFill/>
          </p:spPr>
          <p:txBody>
            <a:bodyPr wrap="square" rtlCol="0">
              <a:spAutoFit/>
            </a:bodyPr>
            <a:lstStyle/>
            <a:p>
              <a:pPr algn="r" rtl="0"/>
              <a:r>
                <a:rPr lang="en-US" sz="2800" kern="1200" dirty="0">
                  <a:solidFill>
                    <a:srgbClr val="FFFFFF"/>
                  </a:solidFill>
                  <a:latin typeface="Neutra Text"/>
                  <a:ea typeface="+mn-ea"/>
                  <a:cs typeface="+mn-cs"/>
                </a:rPr>
                <a:t>Example in focus</a:t>
              </a:r>
            </a:p>
          </p:txBody>
        </p:sp>
        <p:cxnSp>
          <p:nvCxnSpPr>
            <p:cNvPr id="16" name="Straight Connector 15"/>
            <p:cNvCxnSpPr/>
            <p:nvPr/>
          </p:nvCxnSpPr>
          <p:spPr>
            <a:xfrm rot="10800000">
              <a:off x="3581400" y="4494211"/>
              <a:ext cx="609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roup 31"/>
          <p:cNvGrpSpPr/>
          <p:nvPr/>
        </p:nvGrpSpPr>
        <p:grpSpPr>
          <a:xfrm>
            <a:off x="304799" y="4114800"/>
            <a:ext cx="8201026" cy="2123420"/>
            <a:chOff x="304799" y="4114800"/>
            <a:chExt cx="8201026" cy="2123420"/>
          </a:xfrm>
        </p:grpSpPr>
        <p:sp>
          <p:nvSpPr>
            <p:cNvPr id="9" name="Rectangle 8"/>
            <p:cNvSpPr/>
            <p:nvPr/>
          </p:nvSpPr>
          <p:spPr>
            <a:xfrm>
              <a:off x="6858001" y="4114800"/>
              <a:ext cx="1647824" cy="1600200"/>
            </a:xfrm>
            <a:prstGeom prst="rect">
              <a:avLst/>
            </a:prstGeom>
            <a:solidFill>
              <a:srgbClr val="FF0000">
                <a:alpha val="1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13" name="TextBox 12"/>
            <p:cNvSpPr txBox="1"/>
            <p:nvPr/>
          </p:nvSpPr>
          <p:spPr>
            <a:xfrm>
              <a:off x="304799" y="5715000"/>
              <a:ext cx="3194685" cy="523220"/>
            </a:xfrm>
            <a:prstGeom prst="rect">
              <a:avLst/>
            </a:prstGeom>
            <a:noFill/>
          </p:spPr>
          <p:txBody>
            <a:bodyPr wrap="square" rtlCol="0">
              <a:spAutoFit/>
            </a:bodyPr>
            <a:lstStyle/>
            <a:p>
              <a:pPr algn="r" rtl="0"/>
              <a:r>
                <a:rPr lang="en-US" sz="2800" kern="1200" dirty="0">
                  <a:solidFill>
                    <a:srgbClr val="FFFFFF"/>
                  </a:solidFill>
                  <a:latin typeface="Neutra Text"/>
                  <a:ea typeface="+mn-ea"/>
                  <a:cs typeface="+mn-cs"/>
                </a:rPr>
                <a:t>Examples</a:t>
              </a:r>
            </a:p>
          </p:txBody>
        </p:sp>
        <p:cxnSp>
          <p:nvCxnSpPr>
            <p:cNvPr id="17" name="Straight Connector 16"/>
            <p:cNvCxnSpPr/>
            <p:nvPr/>
          </p:nvCxnSpPr>
          <p:spPr>
            <a:xfrm rot="10800000">
              <a:off x="3581402" y="6019800"/>
              <a:ext cx="4148136"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9" idx="2"/>
            </p:cNvCxnSpPr>
            <p:nvPr/>
          </p:nvCxnSpPr>
          <p:spPr>
            <a:xfrm rot="16200000" flipH="1">
              <a:off x="7516813" y="5880100"/>
              <a:ext cx="343694" cy="134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21"/>
          <p:cNvGrpSpPr/>
          <p:nvPr/>
        </p:nvGrpSpPr>
        <p:grpSpPr>
          <a:xfrm>
            <a:off x="304800" y="5218093"/>
            <a:ext cx="5915026" cy="954107"/>
            <a:chOff x="304800" y="5218093"/>
            <a:chExt cx="5915026" cy="954107"/>
          </a:xfrm>
        </p:grpSpPr>
        <p:sp>
          <p:nvSpPr>
            <p:cNvPr id="23" name="Rectangle 22"/>
            <p:cNvSpPr/>
            <p:nvPr/>
          </p:nvSpPr>
          <p:spPr>
            <a:xfrm>
              <a:off x="5181600" y="5486400"/>
              <a:ext cx="1038226" cy="304800"/>
            </a:xfrm>
            <a:prstGeom prst="rect">
              <a:avLst/>
            </a:prstGeom>
            <a:solidFill>
              <a:srgbClr val="FF0000">
                <a:alpha val="1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21" name="TextBox 20"/>
            <p:cNvSpPr txBox="1"/>
            <p:nvPr/>
          </p:nvSpPr>
          <p:spPr>
            <a:xfrm>
              <a:off x="304800" y="5218093"/>
              <a:ext cx="3276600" cy="954107"/>
            </a:xfrm>
            <a:prstGeom prst="rect">
              <a:avLst/>
            </a:prstGeom>
            <a:noFill/>
          </p:spPr>
          <p:txBody>
            <a:bodyPr wrap="square" rtlCol="0">
              <a:spAutoFit/>
            </a:bodyPr>
            <a:lstStyle/>
            <a:p>
              <a:pPr algn="r" rtl="0"/>
              <a:r>
                <a:rPr lang="en-US" sz="2800" kern="1200" dirty="0">
                  <a:solidFill>
                    <a:srgbClr val="FFFFFF"/>
                  </a:solidFill>
                  <a:latin typeface="Neutra Text"/>
                  <a:ea typeface="+mn-ea"/>
                  <a:cs typeface="+mn-cs"/>
                </a:rPr>
                <a:t>Browse for similar items, or variety</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xit" presetSubtype="0" fill="hold"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Example-Based Web Page Builder</a:t>
            </a:r>
            <a:endParaRPr lang="en-US" dirty="0"/>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126</a:t>
            </a:fld>
            <a:endParaRPr lang="en-US" sz="1100" kern="1200" dirty="0">
              <a:solidFill>
                <a:srgbClr val="62809E"/>
              </a:solidFill>
              <a:latin typeface="Neutra Text"/>
              <a:ea typeface="+mn-ea"/>
              <a:cs typeface="+mn-cs"/>
            </a:endParaRPr>
          </a:p>
        </p:txBody>
      </p:sp>
      <p:pic>
        <p:nvPicPr>
          <p:cNvPr id="20" name="Picture 2" descr="scenario figure similarity"/>
          <p:cNvPicPr>
            <a:picLocks noChangeAspect="1" noChangeArrowheads="1"/>
          </p:cNvPicPr>
          <p:nvPr/>
        </p:nvPicPr>
        <p:blipFill>
          <a:blip r:embed="rId3"/>
          <a:stretch>
            <a:fillRect/>
          </a:stretch>
        </p:blipFill>
        <p:spPr bwMode="auto">
          <a:xfrm>
            <a:off x="4114800" y="1676400"/>
            <a:ext cx="4467255" cy="4183504"/>
          </a:xfrm>
          <a:prstGeom prst="rect">
            <a:avLst/>
          </a:prstGeom>
          <a:noFill/>
          <a:ln w="9525">
            <a:noFill/>
            <a:miter lim="800000"/>
            <a:headEnd/>
            <a:tailEnd/>
          </a:ln>
        </p:spPr>
      </p:pic>
      <p:pic>
        <p:nvPicPr>
          <p:cNvPr id="22" name="Picture 2" descr="C:\Documents and Settings\balee\Desktop\research\thesis\images\scenario figure similarity paste.png"/>
          <p:cNvPicPr>
            <a:picLocks noChangeAspect="1" noChangeArrowheads="1"/>
          </p:cNvPicPr>
          <p:nvPr/>
        </p:nvPicPr>
        <p:blipFill>
          <a:blip r:embed="rId4"/>
          <a:srcRect/>
          <a:stretch>
            <a:fillRect/>
          </a:stretch>
        </p:blipFill>
        <p:spPr bwMode="auto">
          <a:xfrm>
            <a:off x="4114800" y="1676400"/>
            <a:ext cx="4472005" cy="4187952"/>
          </a:xfrm>
          <a:prstGeom prst="rect">
            <a:avLst/>
          </a:prstGeom>
          <a:noFill/>
        </p:spPr>
      </p:pic>
      <p:sp>
        <p:nvSpPr>
          <p:cNvPr id="21" name="Curved Down Arrow 20"/>
          <p:cNvSpPr/>
          <p:nvPr/>
        </p:nvSpPr>
        <p:spPr>
          <a:xfrm rot="16200000">
            <a:off x="3619500" y="3467100"/>
            <a:ext cx="1143000" cy="914400"/>
          </a:xfrm>
          <a:prstGeom prst="curvedDownArrow">
            <a:avLst/>
          </a:prstGeom>
          <a:solidFill>
            <a:srgbClr val="FF0000">
              <a:alpha val="5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Neutra Text"/>
              <a:ea typeface="+mn-ea"/>
              <a:cs typeface="+mn-cs"/>
            </a:endParaRPr>
          </a:p>
        </p:txBody>
      </p:sp>
      <p:sp>
        <p:nvSpPr>
          <p:cNvPr id="23" name="Rectangle 22"/>
          <p:cNvSpPr/>
          <p:nvPr/>
        </p:nvSpPr>
        <p:spPr>
          <a:xfrm>
            <a:off x="4114800" y="4114800"/>
            <a:ext cx="533400" cy="762000"/>
          </a:xfrm>
          <a:prstGeom prst="rect">
            <a:avLst/>
          </a:prstGeom>
          <a:solidFill>
            <a:srgbClr val="FF0000">
              <a:alpha val="1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
        <p:nvSpPr>
          <p:cNvPr id="8" name="TextBox 7"/>
          <p:cNvSpPr txBox="1"/>
          <p:nvPr/>
        </p:nvSpPr>
        <p:spPr>
          <a:xfrm>
            <a:off x="228600" y="4038600"/>
            <a:ext cx="3276600" cy="954107"/>
          </a:xfrm>
          <a:prstGeom prst="rect">
            <a:avLst/>
          </a:prstGeom>
          <a:noFill/>
        </p:spPr>
        <p:txBody>
          <a:bodyPr wrap="square" rtlCol="0">
            <a:spAutoFit/>
          </a:bodyPr>
          <a:lstStyle/>
          <a:p>
            <a:pPr algn="r" rtl="0"/>
            <a:r>
              <a:rPr lang="en-US" sz="2800" kern="1200" dirty="0">
                <a:solidFill>
                  <a:srgbClr val="FFFFFF"/>
                </a:solidFill>
                <a:latin typeface="Neutra Text"/>
                <a:ea typeface="+mn-ea"/>
                <a:cs typeface="+mn-cs"/>
              </a:rPr>
              <a:t>Cut-and-paste</a:t>
            </a:r>
          </a:p>
          <a:p>
            <a:pPr algn="r" rtl="0"/>
            <a:r>
              <a:rPr lang="en-US" sz="2800" kern="1200" dirty="0">
                <a:solidFill>
                  <a:srgbClr val="FFFFFF"/>
                </a:solidFill>
                <a:latin typeface="Neutra Text"/>
                <a:ea typeface="+mn-ea"/>
                <a:cs typeface="+mn-cs"/>
              </a:rPr>
              <a:t>feature reuse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xit" presetSubtype="0" fill="hold" grpId="1" nodeType="with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3" grpId="1" animBg="1"/>
      <p:bldP spid="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Comparative Lab Study</a:t>
            </a:r>
            <a:endParaRPr lang="en-US" dirty="0"/>
          </a:p>
        </p:txBody>
      </p:sp>
      <p:sp>
        <p:nvSpPr>
          <p:cNvPr id="3" name="Content Placeholder 2"/>
          <p:cNvSpPr>
            <a:spLocks noGrp="1"/>
          </p:cNvSpPr>
          <p:nvPr>
            <p:ph idx="1"/>
          </p:nvPr>
        </p:nvSpPr>
        <p:spPr/>
        <p:txBody>
          <a:bodyPr/>
          <a:lstStyle/>
          <a:p>
            <a:r>
              <a:rPr lang="en-US" dirty="0" smtClean="0"/>
              <a:t>Comparative laboratory study (</a:t>
            </a:r>
            <a:r>
              <a:rPr lang="en-US" dirty="0" smtClean="0">
                <a:latin typeface="Neutra Text SC" pitchFamily="50" charset="0"/>
              </a:rPr>
              <a:t>n</a:t>
            </a:r>
            <a:r>
              <a:rPr lang="en-US" dirty="0" smtClean="0"/>
              <a:t>=9)</a:t>
            </a:r>
          </a:p>
          <a:p>
            <a:pPr>
              <a:spcBef>
                <a:spcPts val="2400"/>
              </a:spcBef>
            </a:pPr>
            <a:r>
              <a:rPr lang="en-US" dirty="0" smtClean="0"/>
              <a:t>Two conditions: Adaptive browsing vs.</a:t>
            </a:r>
            <a:r>
              <a:rPr lang="en-US" i="1" dirty="0" smtClean="0"/>
              <a:t> </a:t>
            </a:r>
            <a:br>
              <a:rPr lang="en-US" i="1" dirty="0" smtClean="0"/>
            </a:br>
            <a:r>
              <a:rPr lang="en-US" dirty="0" smtClean="0"/>
              <a:t>random subset of examples</a:t>
            </a:r>
          </a:p>
          <a:p>
            <a:pPr lvl="1"/>
            <a:r>
              <a:rPr lang="en-US" dirty="0" smtClean="0"/>
              <a:t>“Random” selection of examples models the finding-examples-via-Google approach</a:t>
            </a:r>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127</a:t>
            </a:fld>
            <a:endParaRPr lang="en-US" sz="1100" kern="1200" dirty="0">
              <a:solidFill>
                <a:srgbClr val="62809E"/>
              </a:solidFill>
              <a:latin typeface="Neutra Text"/>
              <a:ea typeface="+mn-ea"/>
              <a:cs typeface="+mn-cs"/>
            </a:endParaRPr>
          </a:p>
        </p:txBody>
      </p:sp>
      <p:sp>
        <p:nvSpPr>
          <p:cNvPr id="5" name="TextBox 4"/>
          <p:cNvSpPr txBox="1"/>
          <p:nvPr/>
        </p:nvSpPr>
        <p:spPr>
          <a:xfrm>
            <a:off x="457200" y="224135"/>
            <a:ext cx="3429000" cy="400110"/>
          </a:xfrm>
          <a:prstGeom prst="rect">
            <a:avLst/>
          </a:prstGeom>
          <a:noFill/>
        </p:spPr>
        <p:txBody>
          <a:bodyPr wrap="square" rtlCol="0">
            <a:spAutoFit/>
          </a:bodyPr>
          <a:lstStyle/>
          <a:p>
            <a:pPr algn="l" rtl="0"/>
            <a:r>
              <a:rPr lang="en-US" sz="2000" kern="1200" dirty="0">
                <a:solidFill>
                  <a:srgbClr val="FFFFFF"/>
                </a:solidFill>
                <a:latin typeface="Neutra Text SC" pitchFamily="50" charset="0"/>
                <a:ea typeface="+mn-ea"/>
                <a:cs typeface="+mn-cs"/>
              </a:rPr>
              <a:t>study methods (1 of 2)</a:t>
            </a:r>
          </a:p>
        </p:txBody>
      </p:sp>
    </p:spTree>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l="24873" t="22909" r="26232" b="37716"/>
          <a:stretch>
            <a:fillRect/>
          </a:stretch>
        </p:blipFill>
        <p:spPr bwMode="auto">
          <a:xfrm>
            <a:off x="0" y="1521785"/>
            <a:ext cx="6629400" cy="3507415"/>
          </a:xfrm>
          <a:prstGeom prst="rect">
            <a:avLst/>
          </a:prstGeom>
          <a:noFill/>
          <a:ln w="12700">
            <a:solidFill>
              <a:srgbClr val="000000"/>
            </a:solidFill>
            <a:miter lim="800000"/>
            <a:headEnd/>
            <a:tailEnd/>
          </a:ln>
          <a:effectLst/>
        </p:spPr>
      </p:pic>
      <p:pic>
        <p:nvPicPr>
          <p:cNvPr id="1026" name="Picture 2"/>
          <p:cNvPicPr>
            <a:picLocks noChangeAspect="1" noChangeArrowheads="1"/>
          </p:cNvPicPr>
          <p:nvPr/>
        </p:nvPicPr>
        <p:blipFill>
          <a:blip r:embed="rId4"/>
          <a:srcRect l="1124" t="2073" r="1124" b="2565"/>
          <a:stretch>
            <a:fillRect/>
          </a:stretch>
        </p:blipFill>
        <p:spPr bwMode="auto">
          <a:xfrm>
            <a:off x="2514600" y="3352800"/>
            <a:ext cx="6629400" cy="3505200"/>
          </a:xfrm>
          <a:prstGeom prst="rect">
            <a:avLst/>
          </a:prstGeom>
          <a:noFill/>
          <a:ln w="12700">
            <a:solidFill>
              <a:srgbClr val="000000"/>
            </a:solidFill>
            <a:miter lim="800000"/>
            <a:headEnd/>
            <a:tailEnd/>
          </a:ln>
          <a:effectLst/>
        </p:spPr>
      </p:pic>
      <p:sp>
        <p:nvSpPr>
          <p:cNvPr id="2" name="Title 1"/>
          <p:cNvSpPr>
            <a:spLocks noGrp="1"/>
          </p:cNvSpPr>
          <p:nvPr>
            <p:ph type="title"/>
          </p:nvPr>
        </p:nvSpPr>
        <p:spPr/>
        <p:txBody>
          <a:bodyPr/>
          <a:lstStyle/>
          <a:p>
            <a:r>
              <a:rPr lang="en-US" dirty="0" smtClean="0"/>
              <a:t>Design for Persona</a:t>
            </a:r>
            <a:endParaRPr lang="en-US" dirty="0"/>
          </a:p>
        </p:txBody>
      </p:sp>
      <p:sp>
        <p:nvSpPr>
          <p:cNvPr id="5" name="TextBox 4"/>
          <p:cNvSpPr txBox="1"/>
          <p:nvPr/>
        </p:nvSpPr>
        <p:spPr>
          <a:xfrm>
            <a:off x="457200" y="224135"/>
            <a:ext cx="3429000" cy="400110"/>
          </a:xfrm>
          <a:prstGeom prst="rect">
            <a:avLst/>
          </a:prstGeom>
          <a:noFill/>
        </p:spPr>
        <p:txBody>
          <a:bodyPr wrap="square" rtlCol="0">
            <a:spAutoFit/>
          </a:bodyPr>
          <a:lstStyle/>
          <a:p>
            <a:pPr algn="l" rtl="0"/>
            <a:r>
              <a:rPr lang="en-US" sz="2000" kern="1200" dirty="0">
                <a:solidFill>
                  <a:srgbClr val="FFFFFF"/>
                </a:solidFill>
                <a:latin typeface="Neutra Text SC" pitchFamily="50" charset="0"/>
                <a:ea typeface="+mn-ea"/>
                <a:cs typeface="+mn-cs"/>
              </a:rPr>
              <a:t>study methods (2 of 2)</a:t>
            </a:r>
          </a:p>
        </p:txBody>
      </p:sp>
      <p:pic>
        <p:nvPicPr>
          <p:cNvPr id="8" name="Picture 9" descr="Picture2"/>
          <p:cNvPicPr>
            <a:picLocks noChangeAspect="1" noChangeArrowheads="1"/>
          </p:cNvPicPr>
          <p:nvPr/>
        </p:nvPicPr>
        <p:blipFill>
          <a:blip r:embed="rId5"/>
          <a:srcRect l="32401" b="35341"/>
          <a:stretch>
            <a:fillRect/>
          </a:stretch>
        </p:blipFill>
        <p:spPr bwMode="auto">
          <a:xfrm>
            <a:off x="0" y="6602413"/>
            <a:ext cx="268288" cy="255587"/>
          </a:xfrm>
          <a:prstGeom prst="rect">
            <a:avLst/>
          </a:prstGeom>
          <a:noFill/>
          <a:ln w="9525">
            <a:noFill/>
            <a:miter lim="800000"/>
            <a:headEnd/>
            <a:tailEnd/>
          </a:ln>
        </p:spPr>
      </p:pic>
      <p:pic>
        <p:nvPicPr>
          <p:cNvPr id="9" name="Picture 10" descr="Picture2"/>
          <p:cNvPicPr>
            <a:picLocks noChangeAspect="1" noChangeArrowheads="1"/>
          </p:cNvPicPr>
          <p:nvPr/>
        </p:nvPicPr>
        <p:blipFill>
          <a:blip r:embed="rId5"/>
          <a:srcRect l="32401" b="35341"/>
          <a:stretch>
            <a:fillRect/>
          </a:stretch>
        </p:blipFill>
        <p:spPr bwMode="auto">
          <a:xfrm flipH="1">
            <a:off x="8875713" y="6602413"/>
            <a:ext cx="268287" cy="255587"/>
          </a:xfrm>
          <a:prstGeom prst="rect">
            <a:avLst/>
          </a:prstGeom>
          <a:noFill/>
          <a:ln w="9525">
            <a:noFill/>
            <a:miter lim="800000"/>
            <a:headEnd/>
            <a:tailEnd/>
          </a:ln>
        </p:spPr>
      </p:pic>
      <p:sp>
        <p:nvSpPr>
          <p:cNvPr id="10" name="Rectangle 17"/>
          <p:cNvSpPr>
            <a:spLocks noChangeArrowheads="1"/>
          </p:cNvSpPr>
          <p:nvPr/>
        </p:nvSpPr>
        <p:spPr bwMode="auto">
          <a:xfrm>
            <a:off x="8077200" y="6513513"/>
            <a:ext cx="762000" cy="274637"/>
          </a:xfrm>
          <a:prstGeom prst="rect">
            <a:avLst/>
          </a:prstGeom>
          <a:noFill/>
          <a:ln w="9525">
            <a:noFill/>
            <a:miter lim="800000"/>
            <a:headEnd/>
            <a:tailEnd/>
          </a:ln>
        </p:spPr>
        <p:txBody>
          <a:bodyPr/>
          <a:lstStyle/>
          <a:p>
            <a:pPr algn="r" rtl="0"/>
            <a:fld id="{3027F09B-B4E2-4F2E-8B09-E86F90113294}" type="slidenum">
              <a:rPr lang="en-US" sz="1100" kern="1200">
                <a:solidFill>
                  <a:srgbClr val="777777"/>
                </a:solidFill>
                <a:latin typeface="Neutra Text"/>
                <a:ea typeface="+mn-ea"/>
                <a:cs typeface="+mn-cs"/>
              </a:rPr>
              <a:pPr algn="r" rtl="0"/>
              <a:t>128</a:t>
            </a:fld>
            <a:r>
              <a:rPr lang="en-US" sz="1100" kern="1200" dirty="0">
                <a:solidFill>
                  <a:srgbClr val="777777"/>
                </a:solidFill>
                <a:latin typeface="Neutra Text"/>
                <a:ea typeface="+mn-ea"/>
                <a:cs typeface="+mn-cs"/>
              </a:rPr>
              <a:t> </a:t>
            </a:r>
          </a:p>
        </p:txBody>
      </p:sp>
    </p:spTree>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are Helpful</a:t>
            </a:r>
            <a:endParaRPr lang="en-US" dirty="0"/>
          </a:p>
        </p:txBody>
      </p:sp>
      <p:sp>
        <p:nvSpPr>
          <p:cNvPr id="3" name="Content Placeholder 2"/>
          <p:cNvSpPr>
            <a:spLocks noGrp="1"/>
          </p:cNvSpPr>
          <p:nvPr>
            <p:ph idx="1"/>
          </p:nvPr>
        </p:nvSpPr>
        <p:spPr/>
        <p:txBody>
          <a:bodyPr/>
          <a:lstStyle/>
          <a:p>
            <a:r>
              <a:rPr lang="en-US" dirty="0" smtClean="0"/>
              <a:t>Proactive example display (</a:t>
            </a:r>
            <a:r>
              <a:rPr lang="el-GR" dirty="0" smtClean="0">
                <a:latin typeface="Calibri"/>
              </a:rPr>
              <a:t>μ</a:t>
            </a:r>
            <a:r>
              <a:rPr lang="en-US" dirty="0" smtClean="0"/>
              <a:t>=4.5, </a:t>
            </a:r>
            <a:r>
              <a:rPr lang="el-GR" dirty="0" smtClean="0">
                <a:latin typeface="Calibri"/>
              </a:rPr>
              <a:t>σ</a:t>
            </a:r>
            <a:r>
              <a:rPr lang="en-US" dirty="0" smtClean="0"/>
              <a:t>=0.53) and variety browsing tool (</a:t>
            </a:r>
            <a:r>
              <a:rPr lang="el-GR" dirty="0" smtClean="0">
                <a:latin typeface="Calibri"/>
              </a:rPr>
              <a:t>μ</a:t>
            </a:r>
            <a:r>
              <a:rPr lang="en-US" dirty="0" smtClean="0"/>
              <a:t>=4.4, </a:t>
            </a:r>
            <a:r>
              <a:rPr lang="el-GR" dirty="0" smtClean="0">
                <a:latin typeface="Calibri"/>
              </a:rPr>
              <a:t>σ</a:t>
            </a:r>
            <a:r>
              <a:rPr lang="en-US" dirty="0" smtClean="0"/>
              <a:t>=1.01) were helpful in finding desirable examples</a:t>
            </a:r>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129</a:t>
            </a:fld>
            <a:endParaRPr lang="en-US" sz="1100" kern="1200" dirty="0">
              <a:solidFill>
                <a:srgbClr val="62809E"/>
              </a:solidFill>
              <a:latin typeface="Neutra Text"/>
              <a:ea typeface="+mn-ea"/>
              <a:cs typeface="+mn-cs"/>
            </a:endParaRPr>
          </a:p>
        </p:txBody>
      </p:sp>
      <p:grpSp>
        <p:nvGrpSpPr>
          <p:cNvPr id="5" name="Group 6"/>
          <p:cNvGrpSpPr/>
          <p:nvPr/>
        </p:nvGrpSpPr>
        <p:grpSpPr>
          <a:xfrm>
            <a:off x="1143000" y="3340100"/>
            <a:ext cx="6858000" cy="2984500"/>
            <a:chOff x="762000" y="2971800"/>
            <a:chExt cx="7620000" cy="3316111"/>
          </a:xfrm>
        </p:grpSpPr>
        <p:sp>
          <p:nvSpPr>
            <p:cNvPr id="6" name="Rectangle 5"/>
            <p:cNvSpPr/>
            <p:nvPr/>
          </p:nvSpPr>
          <p:spPr>
            <a:xfrm>
              <a:off x="762000" y="2971800"/>
              <a:ext cx="7620000" cy="33161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pic>
          <p:nvPicPr>
            <p:cNvPr id="8" name="Picture 7" descr="adaptive-survey.png"/>
            <p:cNvPicPr>
              <a:picLocks noChangeAspect="1"/>
            </p:cNvPicPr>
            <p:nvPr/>
          </p:nvPicPr>
          <p:blipFill>
            <a:blip r:embed="rId3"/>
            <a:stretch>
              <a:fillRect/>
            </a:stretch>
          </p:blipFill>
          <p:spPr>
            <a:xfrm>
              <a:off x="1039751" y="3143956"/>
              <a:ext cx="7064498" cy="2971799"/>
            </a:xfrm>
            <a:prstGeom prst="rect">
              <a:avLst/>
            </a:prstGeom>
          </p:spPr>
        </p:pic>
      </p:grpSp>
      <p:sp>
        <p:nvSpPr>
          <p:cNvPr id="9" name="TextBox 8"/>
          <p:cNvSpPr txBox="1"/>
          <p:nvPr/>
        </p:nvSpPr>
        <p:spPr>
          <a:xfrm>
            <a:off x="457200" y="224135"/>
            <a:ext cx="3429000" cy="400110"/>
          </a:xfrm>
          <a:prstGeom prst="rect">
            <a:avLst/>
          </a:prstGeom>
          <a:noFill/>
        </p:spPr>
        <p:txBody>
          <a:bodyPr wrap="square" rtlCol="0">
            <a:spAutoFit/>
          </a:bodyPr>
          <a:lstStyle/>
          <a:p>
            <a:pPr algn="l" rtl="0"/>
            <a:r>
              <a:rPr lang="en-US" sz="2000" kern="1200" dirty="0">
                <a:solidFill>
                  <a:srgbClr val="FFFFFF"/>
                </a:solidFill>
                <a:latin typeface="Neutra Text SC" pitchFamily="50" charset="0"/>
                <a:ea typeface="+mn-ea"/>
                <a:cs typeface="+mn-cs"/>
              </a:rPr>
              <a:t>study results (1 of 4)</a:t>
            </a:r>
          </a:p>
        </p:txBody>
      </p:sp>
      <p:sp>
        <p:nvSpPr>
          <p:cNvPr id="12" name="Rectangle 11"/>
          <p:cNvSpPr/>
          <p:nvPr/>
        </p:nvSpPr>
        <p:spPr>
          <a:xfrm>
            <a:off x="1371600" y="3810000"/>
            <a:ext cx="6400800" cy="628650"/>
          </a:xfrm>
          <a:prstGeom prst="rect">
            <a:avLst/>
          </a:prstGeom>
          <a:solidFill>
            <a:srgbClr val="FF0000">
              <a:alpha val="1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bwMode="auto">
          <a:xfrm>
            <a:off x="2933700" y="1600200"/>
            <a:ext cx="3276600" cy="36576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pic>
        <p:nvPicPr>
          <p:cNvPr id="4" name="Picture 3" descr="meccaphone.jpg"/>
          <p:cNvPicPr>
            <a:picLocks noChangeAspect="1"/>
          </p:cNvPicPr>
          <p:nvPr/>
        </p:nvPicPr>
        <p:blipFill>
          <a:blip r:embed="rId3"/>
          <a:stretch>
            <a:fillRect/>
          </a:stretch>
        </p:blipFill>
        <p:spPr>
          <a:xfrm>
            <a:off x="3232547" y="1781473"/>
            <a:ext cx="2678906" cy="3295055"/>
          </a:xfrm>
          <a:prstGeom prst="rect">
            <a:avLst/>
          </a:prstGeom>
        </p:spPr>
      </p:pic>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&gt; Random</a:t>
            </a:r>
            <a:endParaRPr lang="en-US" dirty="0"/>
          </a:p>
        </p:txBody>
      </p:sp>
      <p:sp>
        <p:nvSpPr>
          <p:cNvPr id="3" name="Content Placeholder 2"/>
          <p:cNvSpPr>
            <a:spLocks noGrp="1"/>
          </p:cNvSpPr>
          <p:nvPr>
            <p:ph idx="1"/>
          </p:nvPr>
        </p:nvSpPr>
        <p:spPr/>
        <p:txBody>
          <a:bodyPr/>
          <a:lstStyle/>
          <a:p>
            <a:r>
              <a:rPr lang="en-US" dirty="0" smtClean="0"/>
              <a:t>Participants found variety and similarity tools easier to navigate than random display (</a:t>
            </a:r>
            <a:r>
              <a:rPr lang="el-GR" dirty="0" smtClean="0">
                <a:latin typeface="Calibri"/>
              </a:rPr>
              <a:t>μ</a:t>
            </a:r>
            <a:r>
              <a:rPr lang="en-US" dirty="0" smtClean="0"/>
              <a:t>=3.7, </a:t>
            </a:r>
            <a:r>
              <a:rPr lang="el-GR" dirty="0" smtClean="0">
                <a:latin typeface="Calibri"/>
              </a:rPr>
              <a:t>σ</a:t>
            </a:r>
            <a:r>
              <a:rPr lang="en-US" dirty="0" smtClean="0"/>
              <a:t>=1.22)</a:t>
            </a:r>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130</a:t>
            </a:fld>
            <a:endParaRPr lang="en-US" sz="1100" kern="1200" dirty="0">
              <a:solidFill>
                <a:srgbClr val="62809E"/>
              </a:solidFill>
              <a:latin typeface="Neutra Text"/>
              <a:ea typeface="+mn-ea"/>
              <a:cs typeface="+mn-cs"/>
            </a:endParaRPr>
          </a:p>
        </p:txBody>
      </p:sp>
      <p:grpSp>
        <p:nvGrpSpPr>
          <p:cNvPr id="5" name="Group 6"/>
          <p:cNvGrpSpPr/>
          <p:nvPr/>
        </p:nvGrpSpPr>
        <p:grpSpPr>
          <a:xfrm>
            <a:off x="1143000" y="3340100"/>
            <a:ext cx="6858000" cy="2984500"/>
            <a:chOff x="762000" y="2971800"/>
            <a:chExt cx="7620000" cy="3316111"/>
          </a:xfrm>
        </p:grpSpPr>
        <p:sp>
          <p:nvSpPr>
            <p:cNvPr id="6" name="Rectangle 5"/>
            <p:cNvSpPr/>
            <p:nvPr/>
          </p:nvSpPr>
          <p:spPr>
            <a:xfrm>
              <a:off x="762000" y="2971800"/>
              <a:ext cx="7620000" cy="33161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pic>
          <p:nvPicPr>
            <p:cNvPr id="8" name="Picture 7" descr="adaptive-survey.png"/>
            <p:cNvPicPr>
              <a:picLocks noChangeAspect="1"/>
            </p:cNvPicPr>
            <p:nvPr/>
          </p:nvPicPr>
          <p:blipFill>
            <a:blip r:embed="rId3"/>
            <a:stretch>
              <a:fillRect/>
            </a:stretch>
          </p:blipFill>
          <p:spPr>
            <a:xfrm>
              <a:off x="1039751" y="3143956"/>
              <a:ext cx="7064498" cy="2971799"/>
            </a:xfrm>
            <a:prstGeom prst="rect">
              <a:avLst/>
            </a:prstGeom>
          </p:spPr>
        </p:pic>
      </p:grpSp>
      <p:sp>
        <p:nvSpPr>
          <p:cNvPr id="9" name="TextBox 8"/>
          <p:cNvSpPr txBox="1"/>
          <p:nvPr/>
        </p:nvSpPr>
        <p:spPr>
          <a:xfrm>
            <a:off x="457200" y="224135"/>
            <a:ext cx="3429000" cy="400110"/>
          </a:xfrm>
          <a:prstGeom prst="rect">
            <a:avLst/>
          </a:prstGeom>
          <a:noFill/>
        </p:spPr>
        <p:txBody>
          <a:bodyPr wrap="square" rtlCol="0">
            <a:spAutoFit/>
          </a:bodyPr>
          <a:lstStyle/>
          <a:p>
            <a:pPr algn="l" rtl="0"/>
            <a:r>
              <a:rPr lang="en-US" sz="2000" kern="1200" dirty="0">
                <a:solidFill>
                  <a:srgbClr val="FFFFFF"/>
                </a:solidFill>
                <a:latin typeface="Neutra Text SC" pitchFamily="50" charset="0"/>
                <a:ea typeface="+mn-ea"/>
                <a:cs typeface="+mn-cs"/>
              </a:rPr>
              <a:t>study results (2 of 4)</a:t>
            </a:r>
          </a:p>
        </p:txBody>
      </p:sp>
      <p:sp>
        <p:nvSpPr>
          <p:cNvPr id="12" name="Rectangle 11"/>
          <p:cNvSpPr/>
          <p:nvPr/>
        </p:nvSpPr>
        <p:spPr>
          <a:xfrm>
            <a:off x="1371600" y="5048250"/>
            <a:ext cx="6400800" cy="352425"/>
          </a:xfrm>
          <a:prstGeom prst="rect">
            <a:avLst/>
          </a:prstGeom>
          <a:solidFill>
            <a:srgbClr val="FF0000">
              <a:alpha val="1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Neutra Tex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Novices vs. Experts</a:t>
            </a:r>
            <a:endParaRPr lang="en-US" dirty="0"/>
          </a:p>
        </p:txBody>
      </p:sp>
      <p:sp>
        <p:nvSpPr>
          <p:cNvPr id="3" name="Content Placeholder 2"/>
          <p:cNvSpPr>
            <a:spLocks noGrp="1"/>
          </p:cNvSpPr>
          <p:nvPr>
            <p:ph idx="1"/>
          </p:nvPr>
        </p:nvSpPr>
        <p:spPr/>
        <p:txBody>
          <a:bodyPr/>
          <a:lstStyle/>
          <a:p>
            <a:r>
              <a:rPr lang="en-US" dirty="0" smtClean="0"/>
              <a:t>Novices particularly appreciated having examples integrated into design tool</a:t>
            </a:r>
            <a:br>
              <a:rPr lang="en-US" dirty="0" smtClean="0"/>
            </a:br>
            <a:r>
              <a:rPr lang="en-US" dirty="0" smtClean="0"/>
              <a:t>(display </a:t>
            </a:r>
            <a:r>
              <a:rPr lang="el-GR" dirty="0" smtClean="0">
                <a:latin typeface="Calibri"/>
              </a:rPr>
              <a:t>μ</a:t>
            </a:r>
            <a:r>
              <a:rPr lang="en-US" dirty="0" smtClean="0"/>
              <a:t>=4.7, </a:t>
            </a:r>
            <a:r>
              <a:rPr lang="el-GR" dirty="0" smtClean="0">
                <a:latin typeface="Calibri"/>
              </a:rPr>
              <a:t>σ</a:t>
            </a:r>
            <a:r>
              <a:rPr lang="en-US" dirty="0" smtClean="0"/>
              <a:t>=0.49, variety </a:t>
            </a:r>
            <a:r>
              <a:rPr lang="el-GR" dirty="0" smtClean="0">
                <a:latin typeface="Calibri"/>
              </a:rPr>
              <a:t>μ</a:t>
            </a:r>
            <a:r>
              <a:rPr lang="en-US" dirty="0" smtClean="0"/>
              <a:t>=4.8, </a:t>
            </a:r>
            <a:r>
              <a:rPr lang="el-GR" dirty="0" smtClean="0">
                <a:latin typeface="Calibri"/>
              </a:rPr>
              <a:t>σ</a:t>
            </a:r>
            <a:r>
              <a:rPr lang="en-US" dirty="0" smtClean="0"/>
              <a:t>=0.38)</a:t>
            </a:r>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131</a:t>
            </a:fld>
            <a:endParaRPr lang="en-US" sz="1100" kern="1200" dirty="0">
              <a:solidFill>
                <a:srgbClr val="62809E"/>
              </a:solidFill>
              <a:latin typeface="Neutra Text"/>
              <a:ea typeface="+mn-ea"/>
              <a:cs typeface="+mn-cs"/>
            </a:endParaRPr>
          </a:p>
        </p:txBody>
      </p:sp>
      <p:sp>
        <p:nvSpPr>
          <p:cNvPr id="5" name="TextBox 4"/>
          <p:cNvSpPr txBox="1"/>
          <p:nvPr/>
        </p:nvSpPr>
        <p:spPr>
          <a:xfrm>
            <a:off x="457200" y="224135"/>
            <a:ext cx="3429000" cy="400110"/>
          </a:xfrm>
          <a:prstGeom prst="rect">
            <a:avLst/>
          </a:prstGeom>
          <a:noFill/>
        </p:spPr>
        <p:txBody>
          <a:bodyPr wrap="square" rtlCol="0">
            <a:spAutoFit/>
          </a:bodyPr>
          <a:lstStyle/>
          <a:p>
            <a:pPr algn="l" rtl="0"/>
            <a:r>
              <a:rPr lang="en-US" sz="2000" kern="1200" dirty="0">
                <a:solidFill>
                  <a:srgbClr val="FFFFFF"/>
                </a:solidFill>
                <a:latin typeface="Neutra Text SC" pitchFamily="50" charset="0"/>
                <a:ea typeface="+mn-ea"/>
                <a:cs typeface="+mn-cs"/>
              </a:rPr>
              <a:t>study results (3 of 4)</a:t>
            </a:r>
          </a:p>
        </p:txBody>
      </p:sp>
    </p:spTree>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Novices vs. Experts</a:t>
            </a:r>
            <a:endParaRPr lang="en-US" dirty="0"/>
          </a:p>
        </p:txBody>
      </p:sp>
      <p:sp>
        <p:nvSpPr>
          <p:cNvPr id="3" name="Content Placeholder 2"/>
          <p:cNvSpPr>
            <a:spLocks noGrp="1"/>
          </p:cNvSpPr>
          <p:nvPr>
            <p:ph idx="1"/>
          </p:nvPr>
        </p:nvSpPr>
        <p:spPr/>
        <p:txBody>
          <a:bodyPr/>
          <a:lstStyle/>
          <a:p>
            <a:r>
              <a:rPr lang="en-US" dirty="0" smtClean="0"/>
              <a:t>Expert opinions were mixed</a:t>
            </a:r>
          </a:p>
          <a:p>
            <a:pPr lvl="1"/>
            <a:r>
              <a:rPr lang="en-US" dirty="0" smtClean="0"/>
              <a:t>Augmentation </a:t>
            </a:r>
            <a:r>
              <a:rPr lang="en-US" dirty="0" smtClean="0">
                <a:solidFill>
                  <a:schemeClr val="tx2"/>
                </a:solidFill>
                <a:latin typeface="Neutra Text Light" pitchFamily="50" charset="0"/>
              </a:rPr>
              <a:t>distracted from task </a:t>
            </a:r>
            <a:r>
              <a:rPr lang="en-US" dirty="0" smtClean="0"/>
              <a:t>at hand by adding to screen clutter, wasting screen space</a:t>
            </a:r>
            <a:endParaRPr lang="en-US" i="1" dirty="0" smtClean="0"/>
          </a:p>
          <a:p>
            <a:pPr lvl="1"/>
            <a:r>
              <a:rPr lang="en-US" dirty="0" smtClean="0"/>
              <a:t>Augmentation </a:t>
            </a:r>
            <a:r>
              <a:rPr lang="en-US" dirty="0" smtClean="0">
                <a:solidFill>
                  <a:schemeClr val="tx2"/>
                </a:solidFill>
                <a:latin typeface="Neutra Text Light" pitchFamily="50" charset="0"/>
              </a:rPr>
              <a:t>aided building strategy </a:t>
            </a:r>
            <a:r>
              <a:rPr lang="en-US" dirty="0" smtClean="0"/>
              <a:t>by proactively offering examples and searches organized along relevant design axes</a:t>
            </a:r>
          </a:p>
          <a:p>
            <a:pPr>
              <a:spcBef>
                <a:spcPts val="2400"/>
              </a:spcBef>
            </a:pPr>
            <a:r>
              <a:rPr lang="en-US" dirty="0" smtClean="0"/>
              <a:t>Requests for ability to sort along aesthetic or social attributes (</a:t>
            </a:r>
            <a:r>
              <a:rPr lang="en-US" i="1" dirty="0" smtClean="0"/>
              <a:t>e.g.</a:t>
            </a:r>
            <a:r>
              <a:rPr lang="en-US" dirty="0" smtClean="0"/>
              <a:t>, fun vs. academic)</a:t>
            </a:r>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132</a:t>
            </a:fld>
            <a:endParaRPr lang="en-US" sz="1100" kern="1200" dirty="0">
              <a:solidFill>
                <a:srgbClr val="62809E"/>
              </a:solidFill>
              <a:latin typeface="Neutra Text"/>
              <a:ea typeface="+mn-ea"/>
              <a:cs typeface="+mn-cs"/>
            </a:endParaRPr>
          </a:p>
        </p:txBody>
      </p:sp>
      <p:sp>
        <p:nvSpPr>
          <p:cNvPr id="5" name="TextBox 4"/>
          <p:cNvSpPr txBox="1"/>
          <p:nvPr/>
        </p:nvSpPr>
        <p:spPr>
          <a:xfrm>
            <a:off x="457200" y="224135"/>
            <a:ext cx="3429000" cy="400110"/>
          </a:xfrm>
          <a:prstGeom prst="rect">
            <a:avLst/>
          </a:prstGeom>
          <a:noFill/>
        </p:spPr>
        <p:txBody>
          <a:bodyPr wrap="square" rtlCol="0">
            <a:spAutoFit/>
          </a:bodyPr>
          <a:lstStyle/>
          <a:p>
            <a:pPr algn="l" rtl="0"/>
            <a:r>
              <a:rPr lang="en-US" sz="2000" kern="1200" dirty="0">
                <a:solidFill>
                  <a:srgbClr val="FFFFFF"/>
                </a:solidFill>
                <a:latin typeface="Neutra Text SC" pitchFamily="50" charset="0"/>
                <a:ea typeface="+mn-ea"/>
                <a:cs typeface="+mn-cs"/>
              </a:rPr>
              <a:t>study results (3 of 4)</a:t>
            </a:r>
          </a:p>
        </p:txBody>
      </p:sp>
    </p:spTree>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Efficient Browsing</a:t>
            </a:r>
            <a:endParaRPr lang="en-US" dirty="0"/>
          </a:p>
        </p:txBody>
      </p:sp>
      <p:sp>
        <p:nvSpPr>
          <p:cNvPr id="3" name="Content Placeholder 2"/>
          <p:cNvSpPr>
            <a:spLocks noGrp="1"/>
          </p:cNvSpPr>
          <p:nvPr>
            <p:ph idx="1"/>
          </p:nvPr>
        </p:nvSpPr>
        <p:spPr/>
        <p:txBody>
          <a:bodyPr/>
          <a:lstStyle/>
          <a:p>
            <a:r>
              <a:rPr lang="en-US" dirty="0" smtClean="0"/>
              <a:t>Participants browsed </a:t>
            </a:r>
            <a:r>
              <a:rPr lang="en-US" dirty="0" smtClean="0">
                <a:solidFill>
                  <a:schemeClr val="tx2"/>
                </a:solidFill>
                <a:latin typeface="Neutra Text Light" pitchFamily="50" charset="0"/>
              </a:rPr>
              <a:t>50.6% less</a:t>
            </a:r>
            <a:r>
              <a:rPr lang="en-US" dirty="0" smtClean="0"/>
              <a:t> when browsing with “spaced stochastic” variety</a:t>
            </a:r>
            <a:br>
              <a:rPr lang="en-US" dirty="0" smtClean="0"/>
            </a:br>
            <a:r>
              <a:rPr lang="en-US" dirty="0" smtClean="0"/>
              <a:t>(95.8 vs. 194 images viewed, on average)</a:t>
            </a:r>
          </a:p>
          <a:p>
            <a:pPr>
              <a:spcBef>
                <a:spcPts val="2400"/>
              </a:spcBef>
            </a:pPr>
            <a:r>
              <a:rPr lang="en-US" dirty="0" smtClean="0"/>
              <a:t>Theory: variety- and similarity-based browsing allows designers to more efficiently form “mental model” of design space</a:t>
            </a:r>
          </a:p>
          <a:p>
            <a:pPr lvl="1"/>
            <a:endParaRPr lang="en-US" dirty="0" smtClean="0"/>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133</a:t>
            </a:fld>
            <a:endParaRPr lang="en-US" sz="1100" kern="1200" dirty="0">
              <a:solidFill>
                <a:srgbClr val="62809E"/>
              </a:solidFill>
              <a:latin typeface="Neutra Text"/>
              <a:ea typeface="+mn-ea"/>
              <a:cs typeface="+mn-cs"/>
            </a:endParaRPr>
          </a:p>
        </p:txBody>
      </p:sp>
      <p:sp>
        <p:nvSpPr>
          <p:cNvPr id="5" name="TextBox 4"/>
          <p:cNvSpPr txBox="1"/>
          <p:nvPr/>
        </p:nvSpPr>
        <p:spPr>
          <a:xfrm>
            <a:off x="457200" y="224135"/>
            <a:ext cx="3429000" cy="400110"/>
          </a:xfrm>
          <a:prstGeom prst="rect">
            <a:avLst/>
          </a:prstGeom>
          <a:noFill/>
        </p:spPr>
        <p:txBody>
          <a:bodyPr wrap="square" rtlCol="0">
            <a:spAutoFit/>
          </a:bodyPr>
          <a:lstStyle/>
          <a:p>
            <a:pPr algn="l" rtl="0"/>
            <a:r>
              <a:rPr lang="en-US" sz="2000" kern="1200" dirty="0">
                <a:solidFill>
                  <a:srgbClr val="FFFFFF"/>
                </a:solidFill>
                <a:latin typeface="Neutra Text SC" pitchFamily="50" charset="0"/>
                <a:ea typeface="+mn-ea"/>
                <a:cs typeface="+mn-cs"/>
              </a:rPr>
              <a:t>study results (4 of 4)</a:t>
            </a:r>
          </a:p>
        </p:txBody>
      </p:sp>
    </p:spTree>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Conclusions</a:t>
            </a:r>
            <a:endParaRPr lang="en-US" dirty="0"/>
          </a:p>
        </p:txBody>
      </p:sp>
      <p:sp>
        <p:nvSpPr>
          <p:cNvPr id="3" name="Content Placeholder 2"/>
          <p:cNvSpPr>
            <a:spLocks noGrp="1"/>
          </p:cNvSpPr>
          <p:nvPr>
            <p:ph idx="1"/>
          </p:nvPr>
        </p:nvSpPr>
        <p:spPr/>
        <p:txBody>
          <a:bodyPr/>
          <a:lstStyle/>
          <a:p>
            <a:r>
              <a:rPr lang="en-US" dirty="0" smtClean="0"/>
              <a:t>Augmenting tools with examples is a promising technique for providing information and inspiration in design</a:t>
            </a:r>
          </a:p>
          <a:p>
            <a:pPr>
              <a:spcBef>
                <a:spcPts val="2400"/>
              </a:spcBef>
            </a:pPr>
            <a:r>
              <a:rPr lang="en-US" dirty="0" smtClean="0"/>
              <a:t>Proactive presentation and facet-oriented browsing of examples can aid designers by </a:t>
            </a:r>
            <a:r>
              <a:rPr lang="en-US" dirty="0" smtClean="0">
                <a:solidFill>
                  <a:schemeClr val="tx2"/>
                </a:solidFill>
                <a:latin typeface="Neutra Text Light" pitchFamily="50" charset="0"/>
              </a:rPr>
              <a:t>facilitating discovery and exploration of design alternatives</a:t>
            </a:r>
          </a:p>
        </p:txBody>
      </p:sp>
      <p:sp>
        <p:nvSpPr>
          <p:cNvPr id="4" name="Slide Number Placeholder 3"/>
          <p:cNvSpPr>
            <a:spLocks noGrp="1"/>
          </p:cNvSpPr>
          <p:nvPr>
            <p:ph type="sldNum" sz="quarter" idx="4294967295"/>
          </p:nvPr>
        </p:nvSpPr>
        <p:spPr>
          <a:xfrm>
            <a:off x="8077200" y="6513513"/>
            <a:ext cx="762000" cy="274637"/>
          </a:xfrm>
          <a:prstGeom prst="rect">
            <a:avLst/>
          </a:prstGeom>
        </p:spPr>
        <p:txBody>
          <a:bodyPr/>
          <a:lstStyle/>
          <a:p>
            <a:pPr algn="r" rtl="0">
              <a:defRPr/>
            </a:pPr>
            <a:fld id="{843F1206-9A50-4091-8F12-3572EF8513F5}" type="slidenum">
              <a:rPr lang="en-US" sz="1100" kern="1200">
                <a:solidFill>
                  <a:srgbClr val="62809E"/>
                </a:solidFill>
                <a:latin typeface="Neutra Text"/>
                <a:ea typeface="+mn-ea"/>
                <a:cs typeface="+mn-cs"/>
              </a:rPr>
              <a:pPr algn="r" rtl="0">
                <a:defRPr/>
              </a:pPr>
              <a:t>134</a:t>
            </a:fld>
            <a:endParaRPr lang="en-US" sz="1100" kern="1200" dirty="0">
              <a:solidFill>
                <a:srgbClr val="62809E"/>
              </a:solidFill>
              <a:latin typeface="Neutra Text"/>
              <a:ea typeface="+mn-ea"/>
              <a:cs typeface="+mn-cs"/>
            </a:endParaRPr>
          </a:p>
        </p:txBody>
      </p:sp>
    </p:spTree>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Science and HCI Research</a:t>
            </a:r>
            <a:endParaRPr lang="en-US" dirty="0"/>
          </a:p>
        </p:txBody>
      </p:sp>
      <p:sp>
        <p:nvSpPr>
          <p:cNvPr id="3" name="Content Placeholder 2"/>
          <p:cNvSpPr>
            <a:spLocks noGrp="1"/>
          </p:cNvSpPr>
          <p:nvPr>
            <p:ph idx="1"/>
          </p:nvPr>
        </p:nvSpPr>
        <p:spPr/>
        <p:txBody>
          <a:bodyPr/>
          <a:lstStyle/>
          <a:p>
            <a:r>
              <a:rPr lang="en-US" dirty="0" smtClean="0"/>
              <a:t>Lab studies, field work, longitudinal deployment: What do they tell you? What don’t they tell you? Outline challenges + opportunities for each.</a:t>
            </a:r>
            <a:endParaRPr lang="en-US" dirty="0"/>
          </a:p>
        </p:txBody>
      </p:sp>
    </p:spTree>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p:txBody>
          <a:bodyPr/>
          <a:lstStyle/>
          <a:p>
            <a:r>
              <a:rPr lang="en-US" dirty="0" smtClean="0"/>
              <a:t>More on integrating </a:t>
            </a:r>
            <a:r>
              <a:rPr lang="en-US" dirty="0" err="1" smtClean="0"/>
              <a:t>phys+digital</a:t>
            </a:r>
            <a:r>
              <a:rPr lang="en-US" dirty="0" smtClean="0"/>
              <a:t>? OR:</a:t>
            </a:r>
          </a:p>
          <a:p>
            <a:r>
              <a:rPr lang="en-US" dirty="0" smtClean="0"/>
              <a:t>Moving forward, focus on the web? (Ronny Kohavi example?)</a:t>
            </a:r>
          </a:p>
          <a:p>
            <a:endParaRPr lang="en-US" dirty="0"/>
          </a:p>
        </p:txBody>
      </p:sp>
    </p:spTree>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between Research and Teaching</a:t>
            </a:r>
            <a:endParaRPr lang="en-US" dirty="0"/>
          </a:p>
        </p:txBody>
      </p:sp>
      <p:sp>
        <p:nvSpPr>
          <p:cNvPr id="3" name="Content Placeholder 2"/>
          <p:cNvSpPr>
            <a:spLocks noGrp="1"/>
          </p:cNvSpPr>
          <p:nvPr>
            <p:ph idx="1"/>
          </p:nvPr>
        </p:nvSpPr>
        <p:spPr/>
        <p:txBody>
          <a:bodyPr/>
          <a:lstStyle/>
          <a:p>
            <a:r>
              <a:rPr lang="en-US" dirty="0" smtClean="0"/>
              <a:t>Deploying research projects as class tools:</a:t>
            </a:r>
          </a:p>
          <a:p>
            <a:pPr lvl="1"/>
            <a:r>
              <a:rPr lang="en-US" dirty="0" smtClean="0"/>
              <a:t>D.tools worked well (in what respects? From which perspective? Of researcher, student, …)?</a:t>
            </a:r>
          </a:p>
          <a:p>
            <a:pPr lvl="1"/>
            <a:r>
              <a:rPr lang="en-US" dirty="0" smtClean="0"/>
              <a:t>Other projects more challenging (lots of work, what do you get in return?)</a:t>
            </a:r>
          </a:p>
          <a:p>
            <a:pPr lvl="1"/>
            <a:endParaRPr lang="en-US" dirty="0" smtClean="0"/>
          </a:p>
          <a:p>
            <a:pPr lvl="1"/>
            <a:endParaRPr lang="en-US" dirty="0" smtClean="0"/>
          </a:p>
        </p:txBody>
      </p:sp>
    </p:spTree>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HCI Education at Stanford</a:t>
            </a:r>
            <a:endParaRPr lang="en-US" dirty="0"/>
          </a:p>
        </p:txBody>
      </p:sp>
      <p:sp>
        <p:nvSpPr>
          <p:cNvPr id="3" name="Content Placeholder 2"/>
          <p:cNvSpPr>
            <a:spLocks noGrp="1"/>
          </p:cNvSpPr>
          <p:nvPr>
            <p:ph idx="1"/>
          </p:nvPr>
        </p:nvSpPr>
        <p:spPr/>
        <p:txBody>
          <a:bodyPr/>
          <a:lstStyle/>
          <a:p>
            <a:r>
              <a:rPr lang="en-US" dirty="0" smtClean="0"/>
              <a:t>What’s up with the d.school?</a:t>
            </a:r>
          </a:p>
          <a:p>
            <a:r>
              <a:rPr lang="en-US" dirty="0" smtClean="0"/>
              <a:t>How we run courses – successes &amp;  failures</a:t>
            </a:r>
          </a:p>
          <a:p>
            <a:r>
              <a:rPr lang="en-US" dirty="0" smtClean="0"/>
              <a:t>Bill </a:t>
            </a:r>
            <a:r>
              <a:rPr lang="en-US" dirty="0" err="1" smtClean="0"/>
              <a:t>Verplank’s</a:t>
            </a:r>
            <a:r>
              <a:rPr lang="en-US" dirty="0" smtClean="0"/>
              <a:t> framework</a:t>
            </a:r>
          </a:p>
          <a:p>
            <a:r>
              <a:rPr lang="en-US" dirty="0" smtClean="0"/>
              <a:t>Tutorials</a:t>
            </a:r>
            <a:endParaRPr lang="en-US" dirty="0"/>
          </a:p>
        </p:txBody>
      </p:sp>
    </p:spTree>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endParaRPr lang="en-US" smtClean="0"/>
          </a:p>
        </p:txBody>
      </p:sp>
      <p:pic>
        <p:nvPicPr>
          <p:cNvPr id="82947" name="Content Placeholder 3" descr="ch_abb_gursky_rave_ger.jpg"/>
          <p:cNvPicPr>
            <a:picLocks noGrp="1" noChangeAspect="1"/>
          </p:cNvPicPr>
          <p:nvPr>
            <p:ph idx="1"/>
          </p:nvPr>
        </p:nvPicPr>
        <p:blipFill>
          <a:blip r:embed="rId3"/>
          <a:srcRect l="13405" r="13405"/>
          <a:stretch>
            <a:fillRect/>
          </a:stretch>
        </p:blipFill>
        <p:spPr>
          <a:xfrm>
            <a:off x="0" y="0"/>
            <a:ext cx="9144000" cy="6858000"/>
          </a:xfrm>
        </p:spPr>
      </p:pic>
      <p:sp>
        <p:nvSpPr>
          <p:cNvPr id="4" name="AutoShape 12"/>
          <p:cNvSpPr>
            <a:spLocks noChangeArrowheads="1"/>
          </p:cNvSpPr>
          <p:nvPr/>
        </p:nvSpPr>
        <p:spPr bwMode="auto">
          <a:xfrm>
            <a:off x="114300" y="1790700"/>
            <a:ext cx="8915400" cy="3086100"/>
          </a:xfrm>
          <a:prstGeom prst="roundRect">
            <a:avLst>
              <a:gd name="adj" fmla="val 16667"/>
            </a:avLst>
          </a:prstGeom>
          <a:solidFill>
            <a:srgbClr val="FFC000">
              <a:alpha val="65000"/>
            </a:srgbClr>
          </a:solidFill>
          <a:ln w="9525">
            <a:noFill/>
            <a:round/>
            <a:headEnd/>
            <a:tailEnd/>
          </a:ln>
          <a:effectLst/>
        </p:spPr>
        <p:txBody>
          <a:bodyPr wrap="none" lIns="0" tIns="0" rIns="0" bIns="0" anchor="ctr"/>
          <a:lstStyle/>
          <a:p>
            <a:pPr algn="ctr">
              <a:defRPr/>
            </a:pPr>
            <a:r>
              <a:rPr lang="en-US" sz="4200" dirty="0" smtClean="0">
                <a:effectLst>
                  <a:outerShdw blurRad="38100" dist="38100" dir="2700000" algn="tl">
                    <a:srgbClr val="000000"/>
                  </a:outerShdw>
                </a:effectLst>
              </a:rPr>
              <a:t>Create a Good Conclusion Slide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5603" name="Title 4"/>
          <p:cNvSpPr>
            <a:spLocks noGrp="1"/>
          </p:cNvSpPr>
          <p:nvPr>
            <p:ph type="title"/>
          </p:nvPr>
        </p:nvSpPr>
        <p:spPr/>
        <p:txBody>
          <a:bodyPr/>
          <a:lstStyle/>
          <a:p>
            <a:pPr eaLnBrk="1" hangingPunct="1"/>
            <a:endParaRPr lang="en-US" smtClean="0"/>
          </a:p>
        </p:txBody>
      </p:sp>
      <p:sp>
        <p:nvSpPr>
          <p:cNvPr id="3" name="TextBox 2"/>
          <p:cNvSpPr txBox="1"/>
          <p:nvPr/>
        </p:nvSpPr>
        <p:spPr>
          <a:xfrm>
            <a:off x="3810000" y="3429000"/>
            <a:ext cx="184731" cy="4708981"/>
          </a:xfrm>
          <a:prstGeom prst="rect">
            <a:avLst/>
          </a:prstGeom>
          <a:noFill/>
        </p:spPr>
        <p:txBody>
          <a:bodyPr wrap="none" rtlCol="0">
            <a:spAutoFit/>
          </a:bodyPr>
          <a:lstStyle/>
          <a:p>
            <a:r>
              <a:rPr lang="en-US" sz="30000" i="1" dirty="0" smtClean="0">
                <a:solidFill>
                  <a:schemeClr val="bg1"/>
                </a:solidFill>
                <a:latin typeface="Myriad Pro" pitchFamily="34" charset="0"/>
              </a:rPr>
              <a:t>?</a:t>
            </a:r>
            <a:endParaRPr lang="en-US" sz="30000" i="1" dirty="0">
              <a:solidFill>
                <a:schemeClr val="bg1"/>
              </a:solidFill>
              <a:latin typeface="Myriad Pro" pitchFamily="34" charset="0"/>
            </a:endParaRPr>
          </a:p>
        </p:txBody>
      </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3" descr="shopper"/>
          <p:cNvPicPr>
            <a:picLocks noChangeAspect="1" noChangeArrowheads="1"/>
          </p:cNvPicPr>
          <p:nvPr/>
        </p:nvPicPr>
        <p:blipFill>
          <a:blip r:embed="rId3"/>
          <a:srcRect l="1888" r="22581" b="7177"/>
          <a:stretch>
            <a:fillRect/>
          </a:stretch>
        </p:blipFill>
        <p:spPr bwMode="auto">
          <a:xfrm>
            <a:off x="0" y="0"/>
            <a:ext cx="9144000" cy="6858000"/>
          </a:xfrm>
          <a:prstGeom prst="rect">
            <a:avLst/>
          </a:prstGeom>
          <a:noFill/>
          <a:ln w="9525">
            <a:noFill/>
            <a:miter lim="800000"/>
            <a:headEnd/>
            <a:tailEnd/>
          </a:ln>
        </p:spPr>
      </p:pic>
      <p:sp>
        <p:nvSpPr>
          <p:cNvPr id="5" name="Arc 9"/>
          <p:cNvSpPr>
            <a:spLocks noChangeAspect="1"/>
          </p:cNvSpPr>
          <p:nvPr/>
        </p:nvSpPr>
        <p:spPr bwMode="auto">
          <a:xfrm>
            <a:off x="8950325" y="-762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Arc 10"/>
          <p:cNvSpPr>
            <a:spLocks noChangeAspect="1"/>
          </p:cNvSpPr>
          <p:nvPr/>
        </p:nvSpPr>
        <p:spPr bwMode="auto">
          <a:xfrm rot="-5400000">
            <a:off x="-63500" y="-746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11"/>
          <p:cNvSpPr>
            <a:spLocks noChangeAspect="1"/>
          </p:cNvSpPr>
          <p:nvPr/>
        </p:nvSpPr>
        <p:spPr bwMode="auto">
          <a:xfrm rot="10800000">
            <a:off x="-63500" y="66548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12"/>
          <p:cNvSpPr>
            <a:spLocks noChangeAspect="1"/>
          </p:cNvSpPr>
          <p:nvPr/>
        </p:nvSpPr>
        <p:spPr bwMode="auto">
          <a:xfrm rot="5400000">
            <a:off x="8950325" y="66516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utoShape 12"/>
          <p:cNvSpPr>
            <a:spLocks noChangeArrowheads="1"/>
          </p:cNvSpPr>
          <p:nvPr/>
        </p:nvSpPr>
        <p:spPr bwMode="auto">
          <a:xfrm>
            <a:off x="301752" y="457200"/>
            <a:ext cx="4114800" cy="5943600"/>
          </a:xfrm>
          <a:prstGeom prst="roundRect">
            <a:avLst>
              <a:gd name="adj" fmla="val 16667"/>
            </a:avLst>
          </a:prstGeom>
          <a:solidFill>
            <a:schemeClr val="bg1">
              <a:alpha val="65000"/>
            </a:schemeClr>
          </a:solidFill>
          <a:ln w="9525">
            <a:noFill/>
            <a:round/>
            <a:headEnd/>
            <a:tailEnd/>
          </a:ln>
          <a:effectLst/>
        </p:spPr>
        <p:txBody>
          <a:bodyPr wrap="none" lIns="0" tIns="0" rIns="0" bIns="0" anchor="ctr"/>
          <a:lstStyle/>
          <a:p>
            <a:pPr algn="ctr">
              <a:defRPr/>
            </a:pPr>
            <a:r>
              <a:rPr lang="en-US" sz="4800" dirty="0" smtClean="0">
                <a:effectLst>
                  <a:outerShdw blurRad="38100" dist="38100" dir="2700000" algn="tl">
                    <a:srgbClr val="000000"/>
                  </a:outerShdw>
                </a:effectLst>
              </a:rPr>
              <a:t>UC Berkeley</a:t>
            </a:r>
            <a:br>
              <a:rPr lang="en-US" sz="4800" dirty="0" smtClean="0">
                <a:effectLst>
                  <a:outerShdw blurRad="38100" dist="38100" dir="2700000" algn="tl">
                    <a:srgbClr val="000000"/>
                  </a:outerShdw>
                </a:effectLst>
              </a:rPr>
            </a:br>
            <a:r>
              <a:rPr lang="en-US" sz="4800" dirty="0" smtClean="0">
                <a:effectLst>
                  <a:outerShdw blurRad="38100" dist="38100" dir="2700000" algn="tl">
                    <a:srgbClr val="000000"/>
                  </a:outerShdw>
                </a:effectLst>
              </a:rPr>
              <a:t>IDEO</a:t>
            </a:r>
            <a:br>
              <a:rPr lang="en-US" sz="4800" dirty="0" smtClean="0">
                <a:effectLst>
                  <a:outerShdw blurRad="38100" dist="38100" dir="2700000" algn="tl">
                    <a:srgbClr val="000000"/>
                  </a:outerShdw>
                </a:effectLst>
              </a:rPr>
            </a:br>
            <a:r>
              <a:rPr lang="en-US" sz="4800" dirty="0" smtClean="0">
                <a:effectLst>
                  <a:outerShdw blurRad="38100" dist="38100" dir="2700000" algn="tl">
                    <a:srgbClr val="000000"/>
                  </a:outerShdw>
                </a:effectLst>
              </a:rPr>
              <a:t>Intel</a:t>
            </a:r>
            <a:br>
              <a:rPr lang="en-US" sz="4800" dirty="0" smtClean="0">
                <a:effectLst>
                  <a:outerShdw blurRad="38100" dist="38100" dir="2700000" algn="tl">
                    <a:srgbClr val="000000"/>
                  </a:outerShdw>
                </a:effectLst>
              </a:rPr>
            </a:br>
            <a:r>
              <a:rPr lang="en-US" sz="4800" dirty="0" smtClean="0">
                <a:effectLst>
                  <a:outerShdw blurRad="38100" dist="38100" dir="2700000" algn="tl">
                    <a:srgbClr val="000000"/>
                  </a:outerShdw>
                </a:effectLst>
              </a:rPr>
              <a:t>Leapfrog</a:t>
            </a:r>
            <a:br>
              <a:rPr lang="en-US" sz="4800" dirty="0" smtClean="0">
                <a:effectLst>
                  <a:outerShdw blurRad="38100" dist="38100" dir="2700000" algn="tl">
                    <a:srgbClr val="000000"/>
                  </a:outerShdw>
                </a:effectLst>
              </a:rPr>
            </a:br>
            <a:r>
              <a:rPr lang="en-US" sz="4800" dirty="0" smtClean="0">
                <a:effectLst>
                  <a:outerShdw blurRad="38100" dist="38100" dir="2700000" algn="tl">
                    <a:srgbClr val="000000"/>
                  </a:outerShdw>
                </a:effectLst>
              </a:rPr>
              <a:t>NASA Ames</a:t>
            </a:r>
            <a:br>
              <a:rPr lang="en-US" sz="4800" dirty="0" smtClean="0">
                <a:effectLst>
                  <a:outerShdw blurRad="38100" dist="38100" dir="2700000" algn="tl">
                    <a:srgbClr val="000000"/>
                  </a:outerShdw>
                </a:effectLst>
              </a:rPr>
            </a:br>
            <a:r>
              <a:rPr lang="en-US" sz="4800" dirty="0" smtClean="0">
                <a:effectLst>
                  <a:outerShdw blurRad="38100" dist="38100" dir="2700000" algn="tl">
                    <a:srgbClr val="000000"/>
                  </a:outerShdw>
                </a:effectLst>
              </a:rPr>
              <a:t>Nokia</a:t>
            </a:r>
          </a:p>
          <a:p>
            <a:pPr algn="ctr">
              <a:defRPr/>
            </a:pPr>
            <a:r>
              <a:rPr lang="en-US" sz="4800" dirty="0" smtClean="0">
                <a:effectLst>
                  <a:outerShdw blurRad="38100" dist="38100" dir="2700000" algn="tl">
                    <a:srgbClr val="000000"/>
                  </a:outerShdw>
                </a:effectLst>
              </a:rPr>
              <a:t>PARC</a:t>
            </a:r>
          </a:p>
          <a:p>
            <a:pPr algn="ctr">
              <a:defRPr/>
            </a:pPr>
            <a:r>
              <a:rPr lang="en-US" sz="4800" dirty="0" smtClean="0">
                <a:effectLst>
                  <a:outerShdw blurRad="38100" dist="38100" dir="2700000" algn="tl">
                    <a:srgbClr val="000000"/>
                  </a:outerShdw>
                </a:effectLst>
              </a:rPr>
              <a:t>SAP</a:t>
            </a:r>
            <a:endParaRPr lang="en-US" sz="4800" dirty="0">
              <a:effectLst>
                <a:outerShdw blurRad="38100" dist="38100" dir="2700000" algn="tl">
                  <a:srgbClr val="000000"/>
                </a:outerShdw>
              </a:effectLst>
            </a:endParaRPr>
          </a:p>
        </p:txBody>
      </p:sp>
      <p:sp>
        <p:nvSpPr>
          <p:cNvPr id="10" name="AutoShape 12"/>
          <p:cNvSpPr>
            <a:spLocks noChangeArrowheads="1"/>
          </p:cNvSpPr>
          <p:nvPr/>
        </p:nvSpPr>
        <p:spPr bwMode="auto">
          <a:xfrm>
            <a:off x="4718304" y="457200"/>
            <a:ext cx="4114800" cy="5943600"/>
          </a:xfrm>
          <a:prstGeom prst="roundRect">
            <a:avLst>
              <a:gd name="adj" fmla="val 16667"/>
            </a:avLst>
          </a:prstGeom>
          <a:solidFill>
            <a:schemeClr val="bg1">
              <a:alpha val="65000"/>
            </a:schemeClr>
          </a:solidFill>
          <a:ln w="9525">
            <a:noFill/>
            <a:round/>
            <a:headEnd/>
            <a:tailEnd/>
          </a:ln>
          <a:effectLst/>
        </p:spPr>
        <p:txBody>
          <a:bodyPr wrap="none" lIns="0" tIns="0" rIns="0" bIns="0" anchor="ctr"/>
          <a:lstStyle/>
          <a:p>
            <a:pPr algn="ctr">
              <a:defRPr/>
            </a:pPr>
            <a:r>
              <a:rPr lang="en-US" sz="4800" dirty="0" smtClean="0">
                <a:effectLst>
                  <a:outerShdw blurRad="38100" dist="38100" dir="2700000" algn="tl">
                    <a:srgbClr val="000000"/>
                  </a:outerShdw>
                </a:effectLst>
              </a:rPr>
              <a:t>Art</a:t>
            </a:r>
          </a:p>
          <a:p>
            <a:pPr algn="ctr">
              <a:defRPr/>
            </a:pPr>
            <a:r>
              <a:rPr lang="en-US" sz="4800" dirty="0" smtClean="0">
                <a:effectLst>
                  <a:outerShdw blurRad="38100" dist="38100" dir="2700000" algn="tl">
                    <a:srgbClr val="000000"/>
                  </a:outerShdw>
                </a:effectLst>
              </a:rPr>
              <a:t>Biology</a:t>
            </a:r>
          </a:p>
          <a:p>
            <a:pPr algn="ctr">
              <a:defRPr/>
            </a:pPr>
            <a:r>
              <a:rPr lang="en-US" sz="4800" dirty="0" smtClean="0">
                <a:effectLst>
                  <a:outerShdw blurRad="38100" dist="38100" dir="2700000" algn="tl">
                    <a:srgbClr val="000000"/>
                  </a:outerShdw>
                </a:effectLst>
              </a:rPr>
              <a:t>Education</a:t>
            </a:r>
          </a:p>
          <a:p>
            <a:pPr algn="ctr">
              <a:defRPr/>
            </a:pPr>
            <a:r>
              <a:rPr lang="en-US" sz="4800" dirty="0" smtClean="0">
                <a:effectLst>
                  <a:outerShdw blurRad="38100" dist="38100" dir="2700000" algn="tl">
                    <a:srgbClr val="000000"/>
                  </a:outerShdw>
                </a:effectLst>
              </a:rPr>
              <a:t>Comp. Sci.</a:t>
            </a:r>
          </a:p>
          <a:p>
            <a:pPr algn="ctr">
              <a:defRPr/>
            </a:pPr>
            <a:r>
              <a:rPr lang="en-US" sz="4800" dirty="0" smtClean="0">
                <a:effectLst>
                  <a:outerShdw blurRad="38100" dist="38100" dir="2700000" algn="tl">
                    <a:srgbClr val="000000"/>
                  </a:outerShdw>
                </a:effectLst>
              </a:rPr>
              <a:t>Mech. Eng.</a:t>
            </a:r>
            <a:endParaRPr lang="en-US" sz="4800" dirty="0">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fade">
                                      <p:cBhvr>
                                        <p:cTn id="21" dur="500"/>
                                        <p:tgtEl>
                                          <p:spTgt spid="10">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fade">
                                      <p:cBhvr>
                                        <p:cTn id="33" dur="500"/>
                                        <p:tgtEl>
                                          <p:spTgt spid="10">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0" grpId="0" build="allAtOnce"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217811683_4218532497_o.jpg"/>
          <p:cNvPicPr>
            <a:picLocks noChangeAspect="1"/>
          </p:cNvPicPr>
          <p:nvPr/>
        </p:nvPicPr>
        <p:blipFill>
          <a:blip r:embed="rId3"/>
          <a:stretch>
            <a:fillRect/>
          </a:stretch>
        </p:blipFill>
        <p:spPr>
          <a:xfrm>
            <a:off x="0" y="0"/>
            <a:ext cx="9144000" cy="6858000"/>
          </a:xfrm>
          <a:prstGeom prst="rect">
            <a:avLst/>
          </a:prstGeom>
        </p:spPr>
      </p:pic>
      <p:sp>
        <p:nvSpPr>
          <p:cNvPr id="6" name="Arc 9"/>
          <p:cNvSpPr>
            <a:spLocks noChangeAspect="1"/>
          </p:cNvSpPr>
          <p:nvPr/>
        </p:nvSpPr>
        <p:spPr bwMode="auto">
          <a:xfrm>
            <a:off x="8950325" y="-762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10"/>
          <p:cNvSpPr>
            <a:spLocks noChangeAspect="1"/>
          </p:cNvSpPr>
          <p:nvPr/>
        </p:nvSpPr>
        <p:spPr bwMode="auto">
          <a:xfrm rot="-5400000">
            <a:off x="-63500" y="-746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11"/>
          <p:cNvSpPr>
            <a:spLocks noChangeAspect="1"/>
          </p:cNvSpPr>
          <p:nvPr/>
        </p:nvSpPr>
        <p:spPr bwMode="auto">
          <a:xfrm rot="10800000">
            <a:off x="-63500" y="66548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rc 12"/>
          <p:cNvSpPr>
            <a:spLocks noChangeAspect="1"/>
          </p:cNvSpPr>
          <p:nvPr/>
        </p:nvSpPr>
        <p:spPr bwMode="auto">
          <a:xfrm rot="5400000">
            <a:off x="8950325" y="66516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0" name="AutoShape 12"/>
          <p:cNvSpPr>
            <a:spLocks noChangeArrowheads="1"/>
          </p:cNvSpPr>
          <p:nvPr/>
        </p:nvSpPr>
        <p:spPr bwMode="auto">
          <a:xfrm>
            <a:off x="301752" y="457200"/>
            <a:ext cx="4114800" cy="5943600"/>
          </a:xfrm>
          <a:prstGeom prst="roundRect">
            <a:avLst>
              <a:gd name="adj" fmla="val 16667"/>
            </a:avLst>
          </a:prstGeom>
          <a:solidFill>
            <a:schemeClr val="bg1">
              <a:alpha val="65000"/>
            </a:schemeClr>
          </a:solidFill>
          <a:ln w="9525">
            <a:noFill/>
            <a:round/>
            <a:headEnd/>
            <a:tailEnd/>
          </a:ln>
          <a:effectLst/>
        </p:spPr>
        <p:txBody>
          <a:bodyPr wrap="none" lIns="0" tIns="0" rIns="0" bIns="0" anchor="ctr"/>
          <a:lstStyle/>
          <a:p>
            <a:pPr algn="ctr">
              <a:defRPr/>
            </a:pPr>
            <a:r>
              <a:rPr lang="en-US" sz="3000" dirty="0" smtClean="0">
                <a:effectLst>
                  <a:outerShdw blurRad="38100" dist="38100" dir="2700000" algn="tl">
                    <a:srgbClr val="000000"/>
                  </a:outerShdw>
                </a:effectLst>
              </a:rPr>
              <a:t>Leith Abdulla</a:t>
            </a:r>
          </a:p>
          <a:p>
            <a:pPr algn="ctr">
              <a:defRPr/>
            </a:pPr>
            <a:r>
              <a:rPr lang="en-US" sz="3000" dirty="0" smtClean="0">
                <a:effectLst>
                  <a:outerShdw blurRad="38100" dist="38100" dir="2700000" algn="tl">
                    <a:srgbClr val="000000"/>
                  </a:outerShdw>
                </a:effectLst>
              </a:rPr>
              <a:t>Michael Bernstein</a:t>
            </a:r>
          </a:p>
          <a:p>
            <a:pPr algn="ctr">
              <a:defRPr/>
            </a:pPr>
            <a:r>
              <a:rPr lang="en-US" sz="3000" dirty="0" smtClean="0">
                <a:effectLst>
                  <a:outerShdw blurRad="38100" dist="38100" dir="2700000" algn="tl">
                    <a:srgbClr val="000000"/>
                  </a:outerShdw>
                </a:effectLst>
              </a:rPr>
              <a:t>Joel Brandt</a:t>
            </a:r>
          </a:p>
          <a:p>
            <a:pPr algn="ctr">
              <a:defRPr/>
            </a:pPr>
            <a:r>
              <a:rPr lang="en-US" sz="3000" dirty="0" smtClean="0">
                <a:effectLst>
                  <a:outerShdw blurRad="38100" dist="38100" dir="2700000" algn="tl">
                    <a:srgbClr val="000000"/>
                  </a:outerShdw>
                </a:effectLst>
              </a:rPr>
              <a:t>Brandon Burr</a:t>
            </a:r>
          </a:p>
          <a:p>
            <a:pPr algn="ctr">
              <a:defRPr/>
            </a:pPr>
            <a:r>
              <a:rPr lang="en-US" sz="3000" dirty="0" smtClean="0">
                <a:effectLst>
                  <a:outerShdw blurRad="38100" dist="38100" dir="2700000" algn="tl">
                    <a:srgbClr val="000000"/>
                  </a:outerShdw>
                </a:effectLst>
              </a:rPr>
              <a:t>Scott Carter</a:t>
            </a:r>
          </a:p>
          <a:p>
            <a:pPr algn="ctr">
              <a:defRPr/>
            </a:pPr>
            <a:r>
              <a:rPr lang="en-US" sz="3000" dirty="0" smtClean="0">
                <a:effectLst>
                  <a:outerShdw blurRad="38100" dist="38100" dir="2700000" algn="tl">
                    <a:srgbClr val="000000"/>
                  </a:outerShdw>
                </a:effectLst>
              </a:rPr>
              <a:t>Kevin Collins</a:t>
            </a:r>
          </a:p>
          <a:p>
            <a:pPr algn="ctr">
              <a:defRPr/>
            </a:pPr>
            <a:r>
              <a:rPr lang="en-US" sz="3000" dirty="0" smtClean="0">
                <a:effectLst>
                  <a:outerShdw blurRad="38100" dist="38100" dir="2700000" algn="tl">
                    <a:srgbClr val="000000"/>
                  </a:outerShdw>
                </a:effectLst>
              </a:rPr>
              <a:t>Jennifer Gee</a:t>
            </a:r>
          </a:p>
          <a:p>
            <a:pPr algn="ctr">
              <a:defRPr/>
            </a:pPr>
            <a:r>
              <a:rPr lang="en-US" sz="3000" dirty="0" smtClean="0">
                <a:effectLst>
                  <a:outerShdw blurRad="38100" dist="38100" dir="2700000" algn="tl">
                    <a:srgbClr val="000000"/>
                  </a:outerShdw>
                </a:effectLst>
              </a:rPr>
              <a:t>François </a:t>
            </a:r>
            <a:r>
              <a:rPr lang="en-US" sz="3000" dirty="0" err="1" smtClean="0">
                <a:effectLst>
                  <a:outerShdw blurRad="38100" dist="38100" dir="2700000" algn="tl">
                    <a:srgbClr val="000000"/>
                  </a:outerShdw>
                </a:effectLst>
              </a:rPr>
              <a:t>Guimbretière</a:t>
            </a:r>
            <a:endParaRPr lang="en-US" sz="3000" dirty="0" smtClean="0">
              <a:effectLst>
                <a:outerShdw blurRad="38100" dist="38100" dir="2700000" algn="tl">
                  <a:srgbClr val="000000"/>
                </a:outerShdw>
              </a:effectLst>
            </a:endParaRPr>
          </a:p>
          <a:p>
            <a:pPr algn="ctr">
              <a:defRPr/>
            </a:pPr>
            <a:r>
              <a:rPr lang="en-US" sz="3000" dirty="0" err="1" smtClean="0">
                <a:effectLst>
                  <a:outerShdw blurRad="38100" dist="38100" dir="2700000" algn="tl">
                    <a:srgbClr val="000000"/>
                  </a:outerShdw>
                </a:effectLst>
              </a:rPr>
              <a:t>Bjoern</a:t>
            </a:r>
            <a:r>
              <a:rPr lang="en-US" sz="3000" dirty="0" smtClean="0">
                <a:effectLst>
                  <a:outerShdw blurRad="38100" dist="38100" dir="2700000" algn="tl">
                    <a:srgbClr val="000000"/>
                  </a:outerShdw>
                </a:effectLst>
              </a:rPr>
              <a:t> Hartmann</a:t>
            </a:r>
          </a:p>
          <a:p>
            <a:pPr algn="ctr">
              <a:defRPr/>
            </a:pPr>
            <a:r>
              <a:rPr lang="en-US" sz="3000" dirty="0" smtClean="0">
                <a:effectLst>
                  <a:outerShdw blurRad="38100" dist="38100" dir="2700000" algn="tl">
                    <a:srgbClr val="000000"/>
                  </a:outerShdw>
                </a:effectLst>
              </a:rPr>
              <a:t>Wendy Ju</a:t>
            </a:r>
          </a:p>
          <a:p>
            <a:pPr algn="ctr">
              <a:defRPr/>
            </a:pPr>
            <a:r>
              <a:rPr lang="en-US" sz="3000" dirty="0" err="1" smtClean="0">
                <a:effectLst>
                  <a:outerShdw blurRad="38100" dist="38100" dir="2700000" algn="tl">
                    <a:srgbClr val="000000"/>
                  </a:outerShdw>
                </a:effectLst>
              </a:rPr>
              <a:t>Boyko</a:t>
            </a:r>
            <a:r>
              <a:rPr lang="en-US" sz="3000" dirty="0" smtClean="0">
                <a:effectLst>
                  <a:outerShdw blurRad="38100" dist="38100" dir="2700000" algn="tl">
                    <a:srgbClr val="000000"/>
                  </a:outerShdw>
                </a:effectLst>
              </a:rPr>
              <a:t> </a:t>
            </a:r>
            <a:r>
              <a:rPr lang="en-US" sz="3000" dirty="0" err="1" smtClean="0">
                <a:effectLst>
                  <a:outerShdw blurRad="38100" dist="38100" dir="2700000" algn="tl">
                    <a:srgbClr val="000000"/>
                  </a:outerShdw>
                </a:effectLst>
              </a:rPr>
              <a:t>Kakaradov</a:t>
            </a:r>
            <a:endParaRPr lang="en-US" sz="3000" dirty="0" smtClean="0">
              <a:effectLst>
                <a:outerShdw blurRad="38100" dist="38100" dir="2700000" algn="tl">
                  <a:srgbClr val="000000"/>
                </a:outerShdw>
              </a:effectLst>
            </a:endParaRPr>
          </a:p>
          <a:p>
            <a:pPr algn="ctr">
              <a:defRPr/>
            </a:pPr>
            <a:r>
              <a:rPr lang="en-US" sz="3000" dirty="0" smtClean="0">
                <a:effectLst>
                  <a:outerShdw blurRad="38100" dist="38100" dir="2700000" algn="tl">
                    <a:srgbClr val="000000"/>
                  </a:outerShdw>
                </a:effectLst>
              </a:rPr>
              <a:t>Brian Lee</a:t>
            </a:r>
          </a:p>
        </p:txBody>
      </p:sp>
      <p:sp>
        <p:nvSpPr>
          <p:cNvPr id="11" name="AutoShape 12"/>
          <p:cNvSpPr>
            <a:spLocks noChangeArrowheads="1"/>
          </p:cNvSpPr>
          <p:nvPr/>
        </p:nvSpPr>
        <p:spPr bwMode="auto">
          <a:xfrm>
            <a:off x="4718304" y="457200"/>
            <a:ext cx="4114800" cy="5943600"/>
          </a:xfrm>
          <a:prstGeom prst="roundRect">
            <a:avLst>
              <a:gd name="adj" fmla="val 16667"/>
            </a:avLst>
          </a:prstGeom>
          <a:solidFill>
            <a:schemeClr val="bg1">
              <a:alpha val="65000"/>
            </a:schemeClr>
          </a:solidFill>
          <a:ln w="9525">
            <a:noFill/>
            <a:round/>
            <a:headEnd/>
            <a:tailEnd/>
          </a:ln>
          <a:effectLst/>
        </p:spPr>
        <p:txBody>
          <a:bodyPr wrap="none" lIns="0" tIns="0" rIns="0" bIns="0" anchor="ctr"/>
          <a:lstStyle/>
          <a:p>
            <a:pPr algn="ctr">
              <a:defRPr/>
            </a:pPr>
            <a:r>
              <a:rPr lang="en-US" sz="3000" dirty="0" err="1" smtClean="0">
                <a:effectLst>
                  <a:outerShdw blurRad="38100" dist="38100" dir="2700000" algn="tl">
                    <a:srgbClr val="000000"/>
                  </a:outerShdw>
                </a:effectLst>
              </a:rPr>
              <a:t>Chunyuan</a:t>
            </a:r>
            <a:r>
              <a:rPr lang="en-US" sz="3000" dirty="0" smtClean="0">
                <a:effectLst>
                  <a:outerShdw blurRad="38100" dist="38100" dir="2700000" algn="tl">
                    <a:srgbClr val="000000"/>
                  </a:outerShdw>
                </a:effectLst>
              </a:rPr>
              <a:t> Liao</a:t>
            </a:r>
          </a:p>
          <a:p>
            <a:pPr algn="ctr">
              <a:defRPr/>
            </a:pPr>
            <a:r>
              <a:rPr lang="en-US" sz="3000" dirty="0" smtClean="0">
                <a:effectLst>
                  <a:outerShdw blurRad="38100" dist="38100" dir="2700000" algn="tl">
                    <a:srgbClr val="000000"/>
                  </a:outerShdw>
                </a:effectLst>
              </a:rPr>
              <a:t>Heidy Maldonado</a:t>
            </a:r>
          </a:p>
          <a:p>
            <a:pPr algn="ctr">
              <a:defRPr/>
            </a:pPr>
            <a:r>
              <a:rPr lang="en-US" sz="3000" dirty="0" smtClean="0">
                <a:effectLst>
                  <a:outerShdw blurRad="38100" dist="38100" dir="2700000" algn="tl">
                    <a:srgbClr val="000000"/>
                  </a:outerShdw>
                </a:effectLst>
              </a:rPr>
              <a:t>Jennifer </a:t>
            </a:r>
            <a:r>
              <a:rPr lang="en-US" sz="3000" dirty="0" err="1" smtClean="0">
                <a:effectLst>
                  <a:outerShdw blurRad="38100" dist="38100" dir="2700000" algn="tl">
                    <a:srgbClr val="000000"/>
                  </a:outerShdw>
                </a:effectLst>
              </a:rPr>
              <a:t>Mankoff</a:t>
            </a:r>
            <a:endParaRPr lang="en-US" sz="3000" dirty="0" smtClean="0">
              <a:effectLst>
                <a:outerShdw blurRad="38100" dist="38100" dir="2700000" algn="tl">
                  <a:srgbClr val="000000"/>
                </a:outerShdw>
              </a:effectLst>
            </a:endParaRPr>
          </a:p>
          <a:p>
            <a:pPr algn="ctr">
              <a:defRPr/>
            </a:pPr>
            <a:r>
              <a:rPr lang="en-US" sz="3000" dirty="0" smtClean="0">
                <a:effectLst>
                  <a:outerShdw blurRad="38100" dist="38100" dir="2700000" algn="tl">
                    <a:srgbClr val="000000"/>
                  </a:outerShdw>
                </a:effectLst>
              </a:rPr>
              <a:t>Tara Matthews</a:t>
            </a:r>
          </a:p>
          <a:p>
            <a:pPr algn="ctr">
              <a:defRPr/>
            </a:pPr>
            <a:r>
              <a:rPr lang="en-US" sz="3000" dirty="0" err="1" smtClean="0">
                <a:effectLst>
                  <a:outerShdw blurRad="38100" dist="38100" dir="2700000" algn="tl">
                    <a:srgbClr val="000000"/>
                  </a:outerShdw>
                </a:effectLst>
              </a:rPr>
              <a:t>Manas</a:t>
            </a:r>
            <a:r>
              <a:rPr lang="en-US" sz="3000" dirty="0" smtClean="0">
                <a:effectLst>
                  <a:outerShdw blurRad="38100" dist="38100" dir="2700000" algn="tl">
                    <a:srgbClr val="000000"/>
                  </a:outerShdw>
                </a:effectLst>
              </a:rPr>
              <a:t> </a:t>
            </a:r>
            <a:r>
              <a:rPr lang="en-US" sz="3000" dirty="0" err="1" smtClean="0">
                <a:effectLst>
                  <a:outerShdw blurRad="38100" dist="38100" dir="2700000" algn="tl">
                    <a:srgbClr val="000000"/>
                  </a:outerShdw>
                </a:effectLst>
              </a:rPr>
              <a:t>Mittal</a:t>
            </a:r>
            <a:endParaRPr lang="en-US" sz="3000" dirty="0" smtClean="0">
              <a:effectLst>
                <a:outerShdw blurRad="38100" dist="38100" dir="2700000" algn="tl">
                  <a:srgbClr val="000000"/>
                </a:outerShdw>
              </a:effectLst>
            </a:endParaRPr>
          </a:p>
          <a:p>
            <a:pPr algn="ctr">
              <a:defRPr/>
            </a:pPr>
            <a:r>
              <a:rPr lang="en-US" sz="3000" dirty="0" err="1" smtClean="0">
                <a:effectLst>
                  <a:outerShdw blurRad="38100" dist="38100" dir="2700000" algn="tl">
                    <a:srgbClr val="000000"/>
                  </a:outerShdw>
                </a:effectLst>
              </a:rPr>
              <a:t>Avi</a:t>
            </a:r>
            <a:r>
              <a:rPr lang="en-US" sz="3000" dirty="0" smtClean="0">
                <a:effectLst>
                  <a:outerShdw blurRad="38100" dist="38100" dir="2700000" algn="tl">
                    <a:srgbClr val="000000"/>
                  </a:outerShdw>
                </a:effectLst>
              </a:rPr>
              <a:t> Robinson-Mosher</a:t>
            </a:r>
          </a:p>
          <a:p>
            <a:pPr algn="ctr">
              <a:defRPr/>
            </a:pPr>
            <a:r>
              <a:rPr lang="en-US" sz="3000" dirty="0" smtClean="0">
                <a:effectLst>
                  <a:outerShdw blurRad="38100" dist="38100" dir="2700000" algn="tl">
                    <a:srgbClr val="000000"/>
                  </a:outerShdw>
                </a:effectLst>
              </a:rPr>
              <a:t>Andreas Paepcke</a:t>
            </a:r>
          </a:p>
          <a:p>
            <a:pPr algn="ctr">
              <a:defRPr/>
            </a:pPr>
            <a:r>
              <a:rPr lang="en-US" sz="3000" dirty="0" smtClean="0">
                <a:effectLst>
                  <a:outerShdw blurRad="38100" dist="38100" dir="2700000" algn="tl">
                    <a:srgbClr val="000000"/>
                  </a:outerShdw>
                </a:effectLst>
              </a:rPr>
              <a:t>Roy Pea</a:t>
            </a:r>
          </a:p>
          <a:p>
            <a:pPr algn="ctr">
              <a:defRPr/>
            </a:pPr>
            <a:r>
              <a:rPr lang="en-US" sz="3000" dirty="0" smtClean="0">
                <a:effectLst>
                  <a:outerShdw blurRad="38100" dist="38100" dir="2700000" algn="tl">
                    <a:srgbClr val="000000"/>
                  </a:outerShdw>
                </a:effectLst>
              </a:rPr>
              <a:t>Jeannie </a:t>
            </a:r>
            <a:r>
              <a:rPr lang="en-US" sz="3000" dirty="0" err="1" smtClean="0">
                <a:effectLst>
                  <a:outerShdw blurRad="38100" dist="38100" dir="2700000" algn="tl">
                    <a:srgbClr val="000000"/>
                  </a:outerShdw>
                </a:effectLst>
              </a:rPr>
              <a:t>Stamberger</a:t>
            </a:r>
            <a:endParaRPr lang="en-US" sz="3000" dirty="0" smtClean="0">
              <a:effectLst>
                <a:outerShdw blurRad="38100" dist="38100" dir="2700000" algn="tl">
                  <a:srgbClr val="000000"/>
                </a:outerShdw>
              </a:effectLst>
            </a:endParaRPr>
          </a:p>
          <a:p>
            <a:pPr algn="ctr">
              <a:defRPr/>
            </a:pPr>
            <a:r>
              <a:rPr lang="en-US" sz="3000" dirty="0" smtClean="0">
                <a:effectLst>
                  <a:outerShdw blurRad="38100" dist="38100" dir="2700000" algn="tl">
                    <a:srgbClr val="000000"/>
                  </a:outerShdw>
                </a:effectLst>
              </a:rPr>
              <a:t>Leila </a:t>
            </a:r>
            <a:r>
              <a:rPr lang="en-US" sz="3000" dirty="0" err="1" smtClean="0">
                <a:effectLst>
                  <a:outerShdw blurRad="38100" dist="38100" dir="2700000" algn="tl">
                    <a:srgbClr val="000000"/>
                  </a:outerShdw>
                </a:effectLst>
              </a:rPr>
              <a:t>Takayama</a:t>
            </a:r>
            <a:r>
              <a:rPr lang="en-US" sz="3000" dirty="0" smtClean="0">
                <a:effectLst>
                  <a:outerShdw blurRad="38100" dist="38100" dir="2700000" algn="tl">
                    <a:srgbClr val="000000"/>
                  </a:outerShdw>
                </a:effectLst>
              </a:rPr>
              <a:t> </a:t>
            </a:r>
          </a:p>
          <a:p>
            <a:pPr algn="ctr">
              <a:defRPr/>
            </a:pPr>
            <a:r>
              <a:rPr lang="en-US" sz="3000" dirty="0" smtClean="0">
                <a:effectLst>
                  <a:outerShdw blurRad="38100" dist="38100" dir="2700000" algn="tl">
                    <a:srgbClr val="000000"/>
                  </a:outerShdw>
                </a:effectLst>
              </a:rPr>
              <a:t>Leslie Wu</a:t>
            </a:r>
          </a:p>
          <a:p>
            <a:pPr algn="ctr">
              <a:defRPr/>
            </a:pPr>
            <a:r>
              <a:rPr lang="en-US" sz="3000" dirty="0" smtClean="0">
                <a:effectLst>
                  <a:outerShdw blurRad="38100" dist="38100" dir="2700000" algn="tl">
                    <a:srgbClr val="000000"/>
                  </a:outerShdw>
                </a:effectLst>
              </a:rPr>
              <a:t>Ron Yeh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500"/>
                                        <p:tgtEl>
                                          <p:spTgt spid="10">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animEffect transition="in" filter="fade">
                                      <p:cBhvr>
                                        <p:cTn id="31" dur="500"/>
                                        <p:tgtEl>
                                          <p:spTgt spid="10">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8" end="8"/>
                                            </p:txEl>
                                          </p:spTgt>
                                        </p:tgtEl>
                                        <p:attrNameLst>
                                          <p:attrName>style.visibility</p:attrName>
                                        </p:attrNameLst>
                                      </p:cBhvr>
                                      <p:to>
                                        <p:strVal val="visible"/>
                                      </p:to>
                                    </p:set>
                                    <p:animEffect transition="in" filter="fade">
                                      <p:cBhvr>
                                        <p:cTn id="34" dur="500"/>
                                        <p:tgtEl>
                                          <p:spTgt spid="10">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xEl>
                                              <p:pRg st="9" end="9"/>
                                            </p:txEl>
                                          </p:spTgt>
                                        </p:tgtEl>
                                        <p:attrNameLst>
                                          <p:attrName>style.visibility</p:attrName>
                                        </p:attrNameLst>
                                      </p:cBhvr>
                                      <p:to>
                                        <p:strVal val="visible"/>
                                      </p:to>
                                    </p:set>
                                    <p:animEffect transition="in" filter="fade">
                                      <p:cBhvr>
                                        <p:cTn id="37" dur="500"/>
                                        <p:tgtEl>
                                          <p:spTgt spid="10">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xEl>
                                              <p:pRg st="10" end="10"/>
                                            </p:txEl>
                                          </p:spTgt>
                                        </p:tgtEl>
                                        <p:attrNameLst>
                                          <p:attrName>style.visibility</p:attrName>
                                        </p:attrNameLst>
                                      </p:cBhvr>
                                      <p:to>
                                        <p:strVal val="visible"/>
                                      </p:to>
                                    </p:set>
                                    <p:animEffect transition="in" filter="fade">
                                      <p:cBhvr>
                                        <p:cTn id="40" dur="500"/>
                                        <p:tgtEl>
                                          <p:spTgt spid="10">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xEl>
                                              <p:pRg st="11" end="11"/>
                                            </p:txEl>
                                          </p:spTgt>
                                        </p:tgtEl>
                                        <p:attrNameLst>
                                          <p:attrName>style.visibility</p:attrName>
                                        </p:attrNameLst>
                                      </p:cBhvr>
                                      <p:to>
                                        <p:strVal val="visible"/>
                                      </p:to>
                                    </p:set>
                                    <p:animEffect transition="in" filter="fade">
                                      <p:cBhvr>
                                        <p:cTn id="43" dur="500"/>
                                        <p:tgtEl>
                                          <p:spTgt spid="10">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bg/>
                                          </p:spTgt>
                                        </p:tgtEl>
                                        <p:attrNameLst>
                                          <p:attrName>style.visibility</p:attrName>
                                        </p:attrNameLst>
                                      </p:cBhvr>
                                      <p:to>
                                        <p:strVal val="visible"/>
                                      </p:to>
                                    </p:set>
                                    <p:animEffect transition="in" filter="fade">
                                      <p:cBhvr>
                                        <p:cTn id="48" dur="500"/>
                                        <p:tgtEl>
                                          <p:spTgt spid="11">
                                            <p:bg/>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fade">
                                      <p:cBhvr>
                                        <p:cTn id="51" dur="500"/>
                                        <p:tgtEl>
                                          <p:spTgt spid="11">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xEl>
                                              <p:pRg st="1" end="1"/>
                                            </p:txEl>
                                          </p:spTgt>
                                        </p:tgtEl>
                                        <p:attrNameLst>
                                          <p:attrName>style.visibility</p:attrName>
                                        </p:attrNameLst>
                                      </p:cBhvr>
                                      <p:to>
                                        <p:strVal val="visible"/>
                                      </p:to>
                                    </p:set>
                                    <p:animEffect transition="in" filter="fade">
                                      <p:cBhvr>
                                        <p:cTn id="54" dur="500"/>
                                        <p:tgtEl>
                                          <p:spTgt spid="11">
                                            <p:txEl>
                                              <p:pRg st="1" end="1"/>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animEffect transition="in" filter="fade">
                                      <p:cBhvr>
                                        <p:cTn id="57" dur="500"/>
                                        <p:tgtEl>
                                          <p:spTgt spid="11">
                                            <p:txEl>
                                              <p:pRg st="2" end="2"/>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xEl>
                                              <p:pRg st="3" end="3"/>
                                            </p:txEl>
                                          </p:spTgt>
                                        </p:tgtEl>
                                        <p:attrNameLst>
                                          <p:attrName>style.visibility</p:attrName>
                                        </p:attrNameLst>
                                      </p:cBhvr>
                                      <p:to>
                                        <p:strVal val="visible"/>
                                      </p:to>
                                    </p:set>
                                    <p:animEffect transition="in" filter="fade">
                                      <p:cBhvr>
                                        <p:cTn id="60" dur="500"/>
                                        <p:tgtEl>
                                          <p:spTgt spid="11">
                                            <p:txEl>
                                              <p:pRg st="3" end="3"/>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
                                            <p:txEl>
                                              <p:pRg st="4" end="4"/>
                                            </p:txEl>
                                          </p:spTgt>
                                        </p:tgtEl>
                                        <p:attrNameLst>
                                          <p:attrName>style.visibility</p:attrName>
                                        </p:attrNameLst>
                                      </p:cBhvr>
                                      <p:to>
                                        <p:strVal val="visible"/>
                                      </p:to>
                                    </p:set>
                                    <p:animEffect transition="in" filter="fade">
                                      <p:cBhvr>
                                        <p:cTn id="63" dur="500"/>
                                        <p:tgtEl>
                                          <p:spTgt spid="11">
                                            <p:txEl>
                                              <p:pRg st="4" end="4"/>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txEl>
                                              <p:pRg st="5" end="5"/>
                                            </p:txEl>
                                          </p:spTgt>
                                        </p:tgtEl>
                                        <p:attrNameLst>
                                          <p:attrName>style.visibility</p:attrName>
                                        </p:attrNameLst>
                                      </p:cBhvr>
                                      <p:to>
                                        <p:strVal val="visible"/>
                                      </p:to>
                                    </p:set>
                                    <p:animEffect transition="in" filter="fade">
                                      <p:cBhvr>
                                        <p:cTn id="66" dur="500"/>
                                        <p:tgtEl>
                                          <p:spTgt spid="11">
                                            <p:txEl>
                                              <p:pRg st="5" end="5"/>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xEl>
                                              <p:pRg st="6" end="6"/>
                                            </p:txEl>
                                          </p:spTgt>
                                        </p:tgtEl>
                                        <p:attrNameLst>
                                          <p:attrName>style.visibility</p:attrName>
                                        </p:attrNameLst>
                                      </p:cBhvr>
                                      <p:to>
                                        <p:strVal val="visible"/>
                                      </p:to>
                                    </p:set>
                                    <p:animEffect transition="in" filter="fade">
                                      <p:cBhvr>
                                        <p:cTn id="69" dur="500"/>
                                        <p:tgtEl>
                                          <p:spTgt spid="11">
                                            <p:txEl>
                                              <p:pRg st="6" end="6"/>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
                                            <p:txEl>
                                              <p:pRg st="7" end="7"/>
                                            </p:txEl>
                                          </p:spTgt>
                                        </p:tgtEl>
                                        <p:attrNameLst>
                                          <p:attrName>style.visibility</p:attrName>
                                        </p:attrNameLst>
                                      </p:cBhvr>
                                      <p:to>
                                        <p:strVal val="visible"/>
                                      </p:to>
                                    </p:set>
                                    <p:animEffect transition="in" filter="fade">
                                      <p:cBhvr>
                                        <p:cTn id="72" dur="500"/>
                                        <p:tgtEl>
                                          <p:spTgt spid="11">
                                            <p:txEl>
                                              <p:pRg st="7" end="7"/>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1">
                                            <p:txEl>
                                              <p:pRg st="8" end="8"/>
                                            </p:txEl>
                                          </p:spTgt>
                                        </p:tgtEl>
                                        <p:attrNameLst>
                                          <p:attrName>style.visibility</p:attrName>
                                        </p:attrNameLst>
                                      </p:cBhvr>
                                      <p:to>
                                        <p:strVal val="visible"/>
                                      </p:to>
                                    </p:set>
                                    <p:animEffect transition="in" filter="fade">
                                      <p:cBhvr>
                                        <p:cTn id="75" dur="500"/>
                                        <p:tgtEl>
                                          <p:spTgt spid="11">
                                            <p:txEl>
                                              <p:pRg st="8" end="8"/>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
                                            <p:txEl>
                                              <p:pRg st="9" end="9"/>
                                            </p:txEl>
                                          </p:spTgt>
                                        </p:tgtEl>
                                        <p:attrNameLst>
                                          <p:attrName>style.visibility</p:attrName>
                                        </p:attrNameLst>
                                      </p:cBhvr>
                                      <p:to>
                                        <p:strVal val="visible"/>
                                      </p:to>
                                    </p:set>
                                    <p:animEffect transition="in" filter="fade">
                                      <p:cBhvr>
                                        <p:cTn id="78" dur="500"/>
                                        <p:tgtEl>
                                          <p:spTgt spid="11">
                                            <p:txEl>
                                              <p:pRg st="9" end="9"/>
                                            </p:tx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
                                            <p:txEl>
                                              <p:pRg st="10" end="10"/>
                                            </p:txEl>
                                          </p:spTgt>
                                        </p:tgtEl>
                                        <p:attrNameLst>
                                          <p:attrName>style.visibility</p:attrName>
                                        </p:attrNameLst>
                                      </p:cBhvr>
                                      <p:to>
                                        <p:strVal val="visible"/>
                                      </p:to>
                                    </p:set>
                                    <p:animEffect transition="in" filter="fade">
                                      <p:cBhvr>
                                        <p:cTn id="81" dur="500"/>
                                        <p:tgtEl>
                                          <p:spTgt spid="11">
                                            <p:txEl>
                                              <p:pRg st="10" end="10"/>
                                            </p:tx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1">
                                            <p:txEl>
                                              <p:pRg st="11" end="11"/>
                                            </p:txEl>
                                          </p:spTgt>
                                        </p:tgtEl>
                                        <p:attrNameLst>
                                          <p:attrName>style.visibility</p:attrName>
                                        </p:attrNameLst>
                                      </p:cBhvr>
                                      <p:to>
                                        <p:strVal val="visible"/>
                                      </p:to>
                                    </p:set>
                                    <p:animEffect transition="in" filter="fade">
                                      <p:cBhvr>
                                        <p:cTn id="84"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11" grpId="0" build="allAtOnce"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2673350"/>
            <a:ext cx="9144000" cy="750888"/>
          </a:xfrm>
          <a:prstGeom prst="rect">
            <a:avLst/>
          </a:prstGeom>
          <a:noFill/>
          <a:ln w="9525">
            <a:noFill/>
            <a:miter lim="800000"/>
            <a:headEnd/>
            <a:tailEnd/>
          </a:ln>
        </p:spPr>
        <p:txBody>
          <a:bodyPr>
            <a:spAutoFit/>
          </a:bodyPr>
          <a:lstStyle/>
          <a:p>
            <a:pPr algn="ctr">
              <a:lnSpc>
                <a:spcPct val="90000"/>
              </a:lnSpc>
            </a:pPr>
            <a:r>
              <a:rPr lang="en-US" altLang="ko-KR" sz="4800" b="0">
                <a:ea typeface="굴림" charset="-127"/>
              </a:rPr>
              <a:t>http://</a:t>
            </a:r>
            <a:r>
              <a:rPr lang="en-US" altLang="ko-KR" sz="4800">
                <a:ea typeface="굴림" charset="-127"/>
              </a:rPr>
              <a:t>hci.stanford.edu</a:t>
            </a:r>
            <a:endParaRPr lang="en-US" altLang="ko-KR" sz="3200" b="0">
              <a:ea typeface="굴림" charset="-127"/>
            </a:endParaRPr>
          </a:p>
        </p:txBody>
      </p:sp>
      <p:sp>
        <p:nvSpPr>
          <p:cNvPr id="83971" name="Arc 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4" descr="Untitled-3.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7714" name="Rectangle 2"/>
          <p:cNvSpPr>
            <a:spLocks noGrp="1" noRot="1" noChangeArrowheads="1"/>
          </p:cNvSpPr>
          <p:nvPr>
            <p:ph type="title"/>
          </p:nvPr>
        </p:nvSpPr>
        <p:spPr>
          <a:xfrm>
            <a:off x="457200" y="273050"/>
            <a:ext cx="8385175" cy="1022350"/>
          </a:xfrm>
        </p:spPr>
        <p:txBody>
          <a:bodyPr/>
          <a:lstStyle/>
          <a:p>
            <a:r>
              <a:rPr lang="en-US" sz="4200" dirty="0" smtClean="0"/>
              <a:t>Fieldwork: Prototyping Today</a:t>
            </a:r>
            <a:endParaRPr lang="en-US" sz="4200" dirty="0"/>
          </a:p>
        </p:txBody>
      </p:sp>
      <p:sp>
        <p:nvSpPr>
          <p:cNvPr id="2547729" name="Text Box 17"/>
          <p:cNvSpPr txBox="1">
            <a:spLocks noChangeArrowheads="1"/>
          </p:cNvSpPr>
          <p:nvPr/>
        </p:nvSpPr>
        <p:spPr bwMode="auto">
          <a:xfrm>
            <a:off x="822325" y="1716088"/>
            <a:ext cx="7788275" cy="3016250"/>
          </a:xfrm>
          <a:prstGeom prst="rect">
            <a:avLst/>
          </a:prstGeom>
          <a:noFill/>
          <a:ln w="9525">
            <a:noFill/>
            <a:miter lim="800000"/>
            <a:headEnd/>
            <a:tailEnd/>
          </a:ln>
          <a:effectLst/>
        </p:spPr>
        <p:txBody>
          <a:bodyPr>
            <a:spAutoFit/>
          </a:bodyPr>
          <a:lstStyle/>
          <a:p>
            <a:r>
              <a:rPr lang="en-US" sz="3200"/>
              <a:t>Comprehensive prototypes are being built,</a:t>
            </a:r>
          </a:p>
          <a:p>
            <a:r>
              <a:rPr lang="en-US" sz="3200"/>
              <a:t>but only for presentation.</a:t>
            </a:r>
          </a:p>
          <a:p>
            <a:endParaRPr lang="en-US" sz="3200"/>
          </a:p>
          <a:p>
            <a:r>
              <a:rPr lang="en-US" sz="3200"/>
              <a:t>Video recording is pervasive, </a:t>
            </a:r>
          </a:p>
          <a:p>
            <a:r>
              <a:rPr lang="en-US" sz="3200"/>
              <a:t>but revisiting video is too expensive.</a:t>
            </a:r>
          </a:p>
          <a:p>
            <a:endParaRPr lang="en-US" sz="320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4294967295"/>
          </p:nvPr>
        </p:nvSpPr>
        <p:spPr bwMode="auto">
          <a:xfrm>
            <a:off x="8077200" y="6513513"/>
            <a:ext cx="762000" cy="274637"/>
          </a:xfrm>
          <a:prstGeom prst="rect">
            <a:avLst/>
          </a:prstGeom>
          <a:noFill/>
          <a:ln>
            <a:miter lim="800000"/>
            <a:headEnd/>
            <a:tailEnd/>
          </a:ln>
        </p:spPr>
        <p:txBody>
          <a:bodyPr/>
          <a:lstStyle/>
          <a:p>
            <a:fld id="{EB02B29C-487F-4D43-A68E-B3B46FCF6588}" type="slidenum">
              <a:rPr lang="ko-KR" altLang="en-US">
                <a:ea typeface="굴림" charset="-127"/>
              </a:rPr>
              <a:pPr/>
              <a:t>17</a:t>
            </a:fld>
            <a:endParaRPr lang="en-US" altLang="ko-KR">
              <a:ea typeface="굴림" charset="-127"/>
            </a:endParaRPr>
          </a:p>
        </p:txBody>
      </p:sp>
      <p:pic>
        <p:nvPicPr>
          <p:cNvPr id="20483" name="Picture 2" descr="dt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4"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5"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6"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7"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0488" name="Text Box 7"/>
          <p:cNvSpPr txBox="1">
            <a:spLocks noChangeArrowheads="1"/>
          </p:cNvSpPr>
          <p:nvPr/>
        </p:nvSpPr>
        <p:spPr bwMode="auto">
          <a:xfrm>
            <a:off x="288925" y="381000"/>
            <a:ext cx="1619250" cy="579438"/>
          </a:xfrm>
          <a:prstGeom prst="rect">
            <a:avLst/>
          </a:prstGeom>
          <a:noFill/>
          <a:ln w="9525">
            <a:noFill/>
            <a:miter lim="800000"/>
            <a:headEnd/>
            <a:tailEnd/>
          </a:ln>
        </p:spPr>
        <p:txBody>
          <a:bodyPr wrap="none">
            <a:spAutoFit/>
          </a:bodyPr>
          <a:lstStyle/>
          <a:p>
            <a:r>
              <a:rPr lang="en-US" sz="3200">
                <a:solidFill>
                  <a:schemeClr val="bg1"/>
                </a:solidFill>
                <a:latin typeface="Neutra Text SC" pitchFamily="50" charset="0"/>
              </a:rPr>
              <a:t>d.tools</a:t>
            </a:r>
          </a:p>
        </p:txBody>
      </p:sp>
      <p:sp>
        <p:nvSpPr>
          <p:cNvPr id="20489" name="Text Box 17"/>
          <p:cNvSpPr txBox="1">
            <a:spLocks noChangeArrowheads="1"/>
          </p:cNvSpPr>
          <p:nvPr/>
        </p:nvSpPr>
        <p:spPr bwMode="auto">
          <a:xfrm>
            <a:off x="304800" y="6183313"/>
            <a:ext cx="1260473" cy="369332"/>
          </a:xfrm>
          <a:prstGeom prst="rect">
            <a:avLst/>
          </a:prstGeom>
          <a:solidFill>
            <a:schemeClr val="tx1">
              <a:alpha val="50980"/>
            </a:schemeClr>
          </a:solid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uist</a:t>
            </a:r>
            <a:r>
              <a:rPr lang="en-US" b="0" dirty="0" smtClean="0">
                <a:solidFill>
                  <a:schemeClr val="bg1"/>
                </a:solidFill>
              </a:rPr>
              <a:t> 2006</a:t>
            </a:r>
            <a:r>
              <a:rPr lang="en-US" b="0" dirty="0">
                <a:solidFill>
                  <a:schemeClr val="bg1"/>
                </a:solidFill>
              </a:rPr>
              <a:t>]</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dtools-design-scott.wmv">
            <a:hlinkClick r:id="" action="ppaction://media"/>
          </p:cNvPr>
          <p:cNvPicPr>
            <a:picLocks noRot="1" noChangeAspect="1"/>
          </p:cNvPicPr>
          <p:nvPr>
            <a:videoFile r:link="rId1"/>
          </p:nvPr>
        </p:nvPicPr>
        <p:blipFill>
          <a:blip r:embed="rId4"/>
          <a:stretch>
            <a:fillRect/>
          </a:stretch>
        </p:blipFill>
        <p:spPr>
          <a:xfrm>
            <a:off x="-67733" y="0"/>
            <a:ext cx="9211733" cy="5181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abeled-hardware"/>
          <p:cNvPicPr>
            <a:picLocks noChangeAspect="1" noChangeArrowheads="1"/>
          </p:cNvPicPr>
          <p:nvPr/>
        </p:nvPicPr>
        <p:blipFill>
          <a:blip r:embed="rId3"/>
          <a:srcRect/>
          <a:stretch>
            <a:fillRect/>
          </a:stretch>
        </p:blipFill>
        <p:spPr bwMode="auto">
          <a:xfrm>
            <a:off x="3429000" y="685800"/>
            <a:ext cx="5486400" cy="3027363"/>
          </a:xfrm>
          <a:prstGeom prst="rect">
            <a:avLst/>
          </a:prstGeom>
          <a:noFill/>
          <a:ln w="9525">
            <a:noFill/>
            <a:miter lim="800000"/>
            <a:headEnd/>
            <a:tailEnd/>
          </a:ln>
        </p:spPr>
      </p:pic>
      <p:pic>
        <p:nvPicPr>
          <p:cNvPr id="22531" name="Picture 3" descr="hw-diagram"/>
          <p:cNvPicPr>
            <a:picLocks noChangeAspect="1" noChangeArrowheads="1"/>
          </p:cNvPicPr>
          <p:nvPr/>
        </p:nvPicPr>
        <p:blipFill>
          <a:blip r:embed="rId4"/>
          <a:srcRect/>
          <a:stretch>
            <a:fillRect/>
          </a:stretch>
        </p:blipFill>
        <p:spPr bwMode="auto">
          <a:xfrm>
            <a:off x="415925" y="3886200"/>
            <a:ext cx="8423275" cy="2743200"/>
          </a:xfrm>
          <a:prstGeom prst="rect">
            <a:avLst/>
          </a:prstGeom>
          <a:noFill/>
          <a:ln w="9525">
            <a:noFill/>
            <a:miter lim="800000"/>
            <a:headEnd/>
            <a:tailEnd/>
          </a:ln>
        </p:spPr>
      </p:pic>
      <p:sp>
        <p:nvSpPr>
          <p:cNvPr id="22532" name="Arc 4"/>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5"/>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4" name="Arc 6"/>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Arc 7"/>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6" name="AutoShape 8"/>
          <p:cNvSpPr>
            <a:spLocks noChangeArrowheads="1"/>
          </p:cNvSpPr>
          <p:nvPr/>
        </p:nvSpPr>
        <p:spPr bwMode="auto">
          <a:xfrm>
            <a:off x="-128588" y="309563"/>
            <a:ext cx="4479926"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22537" name="Rectangle 9"/>
          <p:cNvSpPr>
            <a:spLocks noGrp="1" noRot="1" noChangeArrowheads="1"/>
          </p:cNvSpPr>
          <p:nvPr>
            <p:ph type="title"/>
          </p:nvPr>
        </p:nvSpPr>
        <p:spPr>
          <a:xfrm>
            <a:off x="61913" y="261938"/>
            <a:ext cx="8385175" cy="1022350"/>
          </a:xfrm>
          <a:noFill/>
        </p:spPr>
        <p:txBody>
          <a:bodyPr/>
          <a:lstStyle/>
          <a:p>
            <a:pPr eaLnBrk="1" hangingPunct="1"/>
            <a:r>
              <a:rPr lang="en-US" altLang="ko-KR" smtClean="0">
                <a:solidFill>
                  <a:srgbClr val="FFFFCC"/>
                </a:solidFill>
                <a:ea typeface="굴림" charset="-127"/>
              </a:rPr>
              <a:t>Smart Hardware</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IVAC-1-GraceHopper"/>
          <p:cNvPicPr>
            <a:picLocks noChangeAspect="1" noChangeArrowheads="1"/>
          </p:cNvPicPr>
          <p:nvPr/>
        </p:nvPicPr>
        <p:blipFill>
          <a:blip r:embed="rId3"/>
          <a:srcRect t="2339" b="2339"/>
          <a:stretch>
            <a:fillRect/>
          </a:stretch>
        </p:blipFill>
        <p:spPr bwMode="auto">
          <a:xfrm>
            <a:off x="0" y="0"/>
            <a:ext cx="9144000" cy="6858000"/>
          </a:xfrm>
          <a:prstGeom prst="rect">
            <a:avLst/>
          </a:prstGeom>
          <a:noFill/>
          <a:ln w="9525">
            <a:noFill/>
            <a:miter lim="800000"/>
            <a:headEnd/>
            <a:tailEnd/>
          </a:ln>
        </p:spPr>
      </p:pic>
      <p:sp>
        <p:nvSpPr>
          <p:cNvPr id="13315"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6"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7"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8"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3319" name="AutoShape 7"/>
          <p:cNvSpPr>
            <a:spLocks noChangeArrowheads="1"/>
          </p:cNvSpPr>
          <p:nvPr/>
        </p:nvSpPr>
        <p:spPr bwMode="auto">
          <a:xfrm>
            <a:off x="-171450" y="309563"/>
            <a:ext cx="6426200"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13320" name="Rectangle 8"/>
          <p:cNvSpPr>
            <a:spLocks noGrp="1" noRot="1" noChangeArrowheads="1"/>
          </p:cNvSpPr>
          <p:nvPr>
            <p:ph type="title"/>
          </p:nvPr>
        </p:nvSpPr>
        <p:spPr>
          <a:xfrm>
            <a:off x="63500" y="261938"/>
            <a:ext cx="8385175" cy="1022350"/>
          </a:xfrm>
          <a:noFill/>
        </p:spPr>
        <p:txBody>
          <a:bodyPr/>
          <a:lstStyle/>
          <a:p>
            <a:pPr eaLnBrk="1" hangingPunct="1"/>
            <a:r>
              <a:rPr lang="en-US" altLang="ko-KR" smtClean="0">
                <a:ea typeface="굴림" charset="-127"/>
              </a:rPr>
              <a:t>Toward Design Thinking</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4294967295"/>
          </p:nvPr>
        </p:nvSpPr>
        <p:spPr bwMode="auto">
          <a:xfrm>
            <a:off x="8077200" y="6513513"/>
            <a:ext cx="762000" cy="274637"/>
          </a:xfrm>
          <a:prstGeom prst="rect">
            <a:avLst/>
          </a:prstGeom>
          <a:noFill/>
          <a:ln>
            <a:miter lim="800000"/>
            <a:headEnd/>
            <a:tailEnd/>
          </a:ln>
        </p:spPr>
        <p:txBody>
          <a:bodyPr/>
          <a:lstStyle/>
          <a:p>
            <a:fld id="{321D0E5F-27AF-4FCD-A79B-DA76D702E0BA}" type="slidenum">
              <a:rPr lang="ko-KR" altLang="en-US">
                <a:ea typeface="굴림" charset="-127"/>
              </a:rPr>
              <a:pPr/>
              <a:t>20</a:t>
            </a:fld>
            <a:endParaRPr lang="en-US" altLang="ko-KR">
              <a:ea typeface="굴림" charset="-127"/>
            </a:endParaRPr>
          </a:p>
        </p:txBody>
      </p:sp>
      <p:pic>
        <p:nvPicPr>
          <p:cNvPr id="23555" name="Picture 2" descr="dta-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6"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7"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8"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9"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advTm="1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dtools-test.wmv">
            <a:hlinkClick r:id="" action="ppaction://media"/>
          </p:cNvPr>
          <p:cNvPicPr>
            <a:picLocks noRot="1" noChangeAspect="1"/>
          </p:cNvPicPr>
          <p:nvPr>
            <a:videoFile r:link="rId1"/>
          </p:nvPr>
        </p:nvPicPr>
        <p:blipFill>
          <a:blip r:embed="rId4"/>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4294967295"/>
          </p:nvPr>
        </p:nvSpPr>
        <p:spPr bwMode="auto">
          <a:xfrm>
            <a:off x="8077200" y="6513513"/>
            <a:ext cx="762000" cy="274637"/>
          </a:xfrm>
          <a:prstGeom prst="rect">
            <a:avLst/>
          </a:prstGeom>
          <a:noFill/>
          <a:ln>
            <a:miter lim="800000"/>
            <a:headEnd/>
            <a:tailEnd/>
          </a:ln>
        </p:spPr>
        <p:txBody>
          <a:bodyPr/>
          <a:lstStyle/>
          <a:p>
            <a:fld id="{6C21B3ED-796F-47B5-8266-8DEC46144063}" type="slidenum">
              <a:rPr lang="ko-KR" altLang="en-US">
                <a:ea typeface="굴림" charset="-127"/>
              </a:rPr>
              <a:pPr/>
              <a:t>22</a:t>
            </a:fld>
            <a:endParaRPr lang="en-US" altLang="ko-KR">
              <a:ea typeface="굴림" charset="-127"/>
            </a:endParaRPr>
          </a:p>
        </p:txBody>
      </p:sp>
      <p:pic>
        <p:nvPicPr>
          <p:cNvPr id="25603" name="Picture 2" descr="dta-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5604"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5"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6"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7"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advTm="1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dtools-analyze-scott.wmv">
            <a:hlinkClick r:id="" action="ppaction://media"/>
          </p:cNvPr>
          <p:cNvPicPr>
            <a:picLocks noRot="1" noChangeAspect="1"/>
          </p:cNvPicPr>
          <p:nvPr>
            <a:videoFile r:link="rId1"/>
          </p:nvPr>
        </p:nvPicPr>
        <p:blipFill>
          <a:blip r:embed="rId4"/>
          <a:stretch>
            <a:fillRect/>
          </a:stretch>
        </p:blipFill>
        <p:spPr>
          <a:xfrm>
            <a:off x="0" y="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60" name="Picture 4" descr="phon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Arc 6"/>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4" name="Arc 7"/>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5" name="Arc 8"/>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Arc 9"/>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r>
              <a:rPr lang="en-US" sz="4000" dirty="0" smtClean="0">
                <a:solidFill>
                  <a:srgbClr val="FFFFCC"/>
                </a:solidFill>
              </a:rPr>
              <a:t>Designing Sensor-based Interactions</a:t>
            </a:r>
          </a:p>
        </p:txBody>
      </p:sp>
      <p:sp>
        <p:nvSpPr>
          <p:cNvPr id="11267" name="Rectangle 3"/>
          <p:cNvSpPr>
            <a:spLocks noChangeArrowheads="1"/>
          </p:cNvSpPr>
          <p:nvPr/>
        </p:nvSpPr>
        <p:spPr bwMode="auto">
          <a:xfrm>
            <a:off x="685800" y="1752600"/>
            <a:ext cx="7620000" cy="1295400"/>
          </a:xfrm>
          <a:prstGeom prst="rect">
            <a:avLst/>
          </a:prstGeom>
          <a:noFill/>
          <a:ln w="9525">
            <a:solidFill>
              <a:schemeClr val="bg1"/>
            </a:solidFill>
            <a:miter lim="800000"/>
            <a:headEnd/>
            <a:tailEnd/>
          </a:ln>
        </p:spPr>
        <p:txBody>
          <a:bodyPr wrap="none" anchor="ctr"/>
          <a:lstStyle/>
          <a:p>
            <a:pPr algn="ctr"/>
            <a:r>
              <a:rPr lang="en-US">
                <a:solidFill>
                  <a:schemeClr val="bg1"/>
                </a:solidFill>
              </a:rPr>
              <a:t>PROTOTYPE APPLICATION LOGIC</a:t>
            </a:r>
          </a:p>
        </p:txBody>
      </p:sp>
      <p:sp>
        <p:nvSpPr>
          <p:cNvPr id="11268" name="Rectangle 4"/>
          <p:cNvSpPr>
            <a:spLocks noChangeArrowheads="1"/>
          </p:cNvSpPr>
          <p:nvPr/>
        </p:nvSpPr>
        <p:spPr bwMode="auto">
          <a:xfrm>
            <a:off x="685800" y="3048000"/>
            <a:ext cx="7620000" cy="1295400"/>
          </a:xfrm>
          <a:prstGeom prst="rect">
            <a:avLst/>
          </a:prstGeom>
          <a:noFill/>
          <a:ln w="9525">
            <a:solidFill>
              <a:schemeClr val="bg1"/>
            </a:solidFill>
            <a:miter lim="800000"/>
            <a:headEnd/>
            <a:tailEnd/>
          </a:ln>
        </p:spPr>
        <p:txBody>
          <a:bodyPr wrap="none" anchor="ctr"/>
          <a:lstStyle/>
          <a:p>
            <a:pPr algn="ctr"/>
            <a:r>
              <a:rPr lang="en-US">
                <a:solidFill>
                  <a:schemeClr val="bg1"/>
                </a:solidFill>
              </a:rPr>
              <a:t>SPECIFY RELATIONSHIP </a:t>
            </a:r>
          </a:p>
          <a:p>
            <a:pPr algn="ctr"/>
            <a:r>
              <a:rPr lang="en-US">
                <a:solidFill>
                  <a:schemeClr val="bg1"/>
                </a:solidFill>
              </a:rPr>
              <a:t>BETWEEN SENSOR DATA </a:t>
            </a:r>
          </a:p>
          <a:p>
            <a:pPr algn="ctr"/>
            <a:r>
              <a:rPr lang="en-US">
                <a:solidFill>
                  <a:schemeClr val="bg1"/>
                </a:solidFill>
              </a:rPr>
              <a:t>AND APPLICATION LOGIC</a:t>
            </a:r>
          </a:p>
        </p:txBody>
      </p:sp>
      <p:sp>
        <p:nvSpPr>
          <p:cNvPr id="11269" name="Rectangle 5"/>
          <p:cNvSpPr>
            <a:spLocks noChangeArrowheads="1"/>
          </p:cNvSpPr>
          <p:nvPr/>
        </p:nvSpPr>
        <p:spPr bwMode="auto">
          <a:xfrm>
            <a:off x="685800" y="4343400"/>
            <a:ext cx="7620000" cy="1295400"/>
          </a:xfrm>
          <a:prstGeom prst="rect">
            <a:avLst/>
          </a:prstGeom>
          <a:noFill/>
          <a:ln w="9525">
            <a:solidFill>
              <a:schemeClr val="bg1"/>
            </a:solidFill>
            <a:miter lim="800000"/>
            <a:headEnd/>
            <a:tailEnd/>
          </a:ln>
        </p:spPr>
        <p:txBody>
          <a:bodyPr wrap="none" anchor="ctr"/>
          <a:lstStyle/>
          <a:p>
            <a:pPr algn="ctr"/>
            <a:r>
              <a:rPr lang="en-US">
                <a:solidFill>
                  <a:schemeClr val="bg1"/>
                </a:solidFill>
              </a:rPr>
              <a:t>PROVIDE SOFTWARE ABSTRACTION</a:t>
            </a:r>
          </a:p>
          <a:p>
            <a:pPr algn="ctr"/>
            <a:r>
              <a:rPr lang="en-US">
                <a:solidFill>
                  <a:schemeClr val="bg1"/>
                </a:solidFill>
              </a:rPr>
              <a:t>FOR HARDWARE</a:t>
            </a:r>
          </a:p>
        </p:txBody>
      </p:sp>
      <p:pic>
        <p:nvPicPr>
          <p:cNvPr id="154630" name="Picture 6" descr="MCj03970440000[1]"/>
          <p:cNvPicPr>
            <a:picLocks noChangeAspect="1" noChangeArrowheads="1"/>
          </p:cNvPicPr>
          <p:nvPr/>
        </p:nvPicPr>
        <p:blipFill>
          <a:blip r:embed="rId3"/>
          <a:srcRect/>
          <a:stretch>
            <a:fillRect/>
          </a:stretch>
        </p:blipFill>
        <p:spPr bwMode="auto">
          <a:xfrm>
            <a:off x="6705600" y="1905000"/>
            <a:ext cx="903288" cy="919163"/>
          </a:xfrm>
          <a:prstGeom prst="rect">
            <a:avLst/>
          </a:prstGeom>
          <a:noFill/>
          <a:ln w="9525">
            <a:noFill/>
            <a:miter lim="800000"/>
            <a:headEnd/>
            <a:tailEnd/>
          </a:ln>
        </p:spPr>
      </p:pic>
      <p:pic>
        <p:nvPicPr>
          <p:cNvPr id="154631" name="Picture 7" descr="MCj03970440000[1]"/>
          <p:cNvPicPr>
            <a:picLocks noChangeAspect="1" noChangeArrowheads="1"/>
          </p:cNvPicPr>
          <p:nvPr/>
        </p:nvPicPr>
        <p:blipFill>
          <a:blip r:embed="rId3"/>
          <a:srcRect/>
          <a:stretch>
            <a:fillRect/>
          </a:stretch>
        </p:blipFill>
        <p:spPr bwMode="auto">
          <a:xfrm>
            <a:off x="6640513" y="4495800"/>
            <a:ext cx="903287" cy="919163"/>
          </a:xfrm>
          <a:prstGeom prst="rect">
            <a:avLst/>
          </a:prstGeom>
          <a:noFill/>
          <a:ln w="9525">
            <a:noFill/>
            <a:miter lim="800000"/>
            <a:headEnd/>
            <a:tailEnd/>
          </a:ln>
        </p:spPr>
      </p:pic>
      <p:sp>
        <p:nvSpPr>
          <p:cNvPr id="154632" name="Rectangle 8"/>
          <p:cNvSpPr>
            <a:spLocks noChangeArrowheads="1"/>
          </p:cNvSpPr>
          <p:nvPr/>
        </p:nvSpPr>
        <p:spPr bwMode="auto">
          <a:xfrm>
            <a:off x="685800" y="3048000"/>
            <a:ext cx="7620000" cy="1295400"/>
          </a:xfrm>
          <a:prstGeom prst="rect">
            <a:avLst/>
          </a:prstGeom>
          <a:solidFill>
            <a:srgbClr val="A50021"/>
          </a:solidFill>
          <a:ln w="9525">
            <a:solidFill>
              <a:schemeClr val="bg1"/>
            </a:solidFill>
            <a:miter lim="800000"/>
            <a:headEnd/>
            <a:tailEnd/>
          </a:ln>
        </p:spPr>
        <p:txBody>
          <a:bodyPr wrap="none" anchor="ctr"/>
          <a:lstStyle/>
          <a:p>
            <a:pPr algn="ctr"/>
            <a:r>
              <a:rPr lang="en-US">
                <a:solidFill>
                  <a:schemeClr val="bg1"/>
                </a:solidFill>
              </a:rPr>
              <a:t>SPECIFY RELATIONSHIP </a:t>
            </a:r>
          </a:p>
          <a:p>
            <a:pPr algn="ctr"/>
            <a:r>
              <a:rPr lang="en-US">
                <a:solidFill>
                  <a:schemeClr val="bg1"/>
                </a:solidFill>
              </a:rPr>
              <a:t>BETWEEN SENSOR DATA </a:t>
            </a:r>
          </a:p>
          <a:p>
            <a:pPr algn="ctr"/>
            <a:r>
              <a:rPr lang="en-US">
                <a:solidFill>
                  <a:schemeClr val="bg1"/>
                </a:solidFill>
              </a:rPr>
              <a:t>AND APPLICATION LOGIC</a:t>
            </a:r>
          </a:p>
        </p:txBody>
      </p:sp>
      <p:sp>
        <p:nvSpPr>
          <p:cNvPr id="11273" name="Line 9"/>
          <p:cNvSpPr>
            <a:spLocks noChangeShapeType="1"/>
          </p:cNvSpPr>
          <p:nvPr/>
        </p:nvSpPr>
        <p:spPr bwMode="auto">
          <a:xfrm flipV="1">
            <a:off x="685800" y="1752600"/>
            <a:ext cx="0" cy="3886200"/>
          </a:xfrm>
          <a:prstGeom prst="line">
            <a:avLst/>
          </a:prstGeom>
          <a:noFill/>
          <a:ln w="254000">
            <a:solidFill>
              <a:schemeClr val="bg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631"/>
                                        </p:tgtEl>
                                        <p:attrNameLst>
                                          <p:attrName>style.visibility</p:attrName>
                                        </p:attrNameLst>
                                      </p:cBhvr>
                                      <p:to>
                                        <p:strVal val="visible"/>
                                      </p:to>
                                    </p:set>
                                    <p:animEffect transition="in" filter="fade">
                                      <p:cBhvr>
                                        <p:cTn id="7" dur="500"/>
                                        <p:tgtEl>
                                          <p:spTgt spid="1546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630"/>
                                        </p:tgtEl>
                                        <p:attrNameLst>
                                          <p:attrName>style.visibility</p:attrName>
                                        </p:attrNameLst>
                                      </p:cBhvr>
                                      <p:to>
                                        <p:strVal val="visible"/>
                                      </p:to>
                                    </p:set>
                                    <p:animEffect transition="in" filter="fade">
                                      <p:cBhvr>
                                        <p:cTn id="12" dur="500"/>
                                        <p:tgtEl>
                                          <p:spTgt spid="1546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32"/>
                                        </p:tgtEl>
                                        <p:attrNameLst>
                                          <p:attrName>style.visibility</p:attrName>
                                        </p:attrNameLst>
                                      </p:cBhvr>
                                      <p:to>
                                        <p:strVal val="visible"/>
                                      </p:to>
                                    </p:set>
                                    <p:animEffect transition="in" filter="fade">
                                      <p:cBhvr>
                                        <p:cTn id="17" dur="500"/>
                                        <p:tgtEl>
                                          <p:spTgt spid="154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r>
              <a:rPr lang="en-US" smtClean="0"/>
              <a:t>How would you prototype…</a:t>
            </a:r>
          </a:p>
        </p:txBody>
      </p:sp>
      <p:pic>
        <p:nvPicPr>
          <p:cNvPr id="5123" name="Picture 4"/>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295400" y="1981200"/>
            <a:ext cx="4492625" cy="2495550"/>
          </a:xfrm>
          <a:prstGeom prst="rect">
            <a:avLst/>
          </a:prstGeom>
          <a:noFill/>
          <a:ln w="9525">
            <a:noFill/>
            <a:miter lim="800000"/>
            <a:headEnd/>
            <a:tailEnd/>
          </a:ln>
        </p:spPr>
      </p:pic>
      <p:pic>
        <p:nvPicPr>
          <p:cNvPr id="5125" name="Picture 6"/>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5257800" y="1828800"/>
            <a:ext cx="4389438" cy="2438400"/>
          </a:xfrm>
          <a:prstGeom prst="rect">
            <a:avLst/>
          </a:prstGeom>
          <a:noFill/>
          <a:ln w="9525">
            <a:noFill/>
            <a:miter lim="800000"/>
            <a:headEnd/>
            <a:tailEnd/>
          </a:ln>
        </p:spPr>
      </p:pic>
      <p:sp>
        <p:nvSpPr>
          <p:cNvPr id="5126" name="Text Box 5"/>
          <p:cNvSpPr txBox="1">
            <a:spLocks noChangeArrowheads="1"/>
          </p:cNvSpPr>
          <p:nvPr/>
        </p:nvSpPr>
        <p:spPr bwMode="auto">
          <a:xfrm>
            <a:off x="7756525" y="6248400"/>
            <a:ext cx="1158875" cy="304800"/>
          </a:xfrm>
          <a:prstGeom prst="rect">
            <a:avLst/>
          </a:prstGeom>
          <a:noFill/>
          <a:ln w="9525">
            <a:noFill/>
            <a:miter lim="800000"/>
            <a:headEnd/>
            <a:tailEnd/>
          </a:ln>
        </p:spPr>
        <p:txBody>
          <a:bodyPr wrap="none">
            <a:spAutoFit/>
          </a:bodyPr>
          <a:lstStyle/>
          <a:p>
            <a:r>
              <a:rPr lang="en-US" sz="1400" b="0">
                <a:solidFill>
                  <a:srgbClr val="DDDDDD"/>
                </a:solidFill>
              </a:rPr>
              <a:t>[Apple, Nike]</a:t>
            </a:r>
          </a:p>
        </p:txBody>
      </p:sp>
      <p:sp>
        <p:nvSpPr>
          <p:cNvPr id="5127" name="Rectangle 9"/>
          <p:cNvSpPr>
            <a:spLocks noRot="1" noChangeArrowheads="1"/>
          </p:cNvSpPr>
          <p:nvPr/>
        </p:nvSpPr>
        <p:spPr bwMode="auto">
          <a:xfrm>
            <a:off x="457200" y="4800600"/>
            <a:ext cx="8385175" cy="1022350"/>
          </a:xfrm>
          <a:prstGeom prst="rect">
            <a:avLst/>
          </a:prstGeom>
          <a:noFill/>
          <a:ln w="9525">
            <a:noFill/>
            <a:miter lim="800000"/>
            <a:headEnd/>
            <a:tailEnd/>
          </a:ln>
        </p:spPr>
        <p:txBody>
          <a:bodyPr/>
          <a:lstStyle/>
          <a:p>
            <a:pPr algn="r"/>
            <a:r>
              <a:rPr lang="en-US" sz="4400">
                <a:solidFill>
                  <a:srgbClr val="DDDDDD"/>
                </a:solidFill>
              </a:rPr>
              <a:t>…a workout monitoring system?</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ChangeArrowheads="1"/>
          </p:cNvSpPr>
          <p:nvPr/>
        </p:nvSpPr>
        <p:spPr bwMode="auto">
          <a:xfrm>
            <a:off x="0" y="1524000"/>
            <a:ext cx="9144000" cy="3429000"/>
          </a:xfrm>
          <a:prstGeom prst="rect">
            <a:avLst/>
          </a:prstGeom>
          <a:solidFill>
            <a:schemeClr val="bg1"/>
          </a:solidFill>
          <a:ln w="9525">
            <a:noFill/>
            <a:miter lim="800000"/>
            <a:headEnd/>
            <a:tailEnd/>
          </a:ln>
        </p:spPr>
        <p:txBody>
          <a:bodyPr wrap="none" anchor="ctr"/>
          <a:lstStyle/>
          <a:p>
            <a:endParaRPr lang="en-US"/>
          </a:p>
        </p:txBody>
      </p:sp>
      <p:sp>
        <p:nvSpPr>
          <p:cNvPr id="6147" name="Rectangle 2"/>
          <p:cNvSpPr>
            <a:spLocks noGrp="1" noRot="1" noChangeArrowheads="1"/>
          </p:cNvSpPr>
          <p:nvPr>
            <p:ph type="title"/>
          </p:nvPr>
        </p:nvSpPr>
        <p:spPr/>
        <p:txBody>
          <a:bodyPr/>
          <a:lstStyle/>
          <a:p>
            <a:r>
              <a:rPr lang="en-US" smtClean="0"/>
              <a:t>How would you explore…</a:t>
            </a:r>
          </a:p>
        </p:txBody>
      </p:sp>
      <p:sp>
        <p:nvSpPr>
          <p:cNvPr id="6148" name="Text Box 5"/>
          <p:cNvSpPr txBox="1">
            <a:spLocks noChangeArrowheads="1"/>
          </p:cNvSpPr>
          <p:nvPr/>
        </p:nvSpPr>
        <p:spPr bwMode="auto">
          <a:xfrm>
            <a:off x="7391400" y="6248400"/>
            <a:ext cx="989013" cy="304800"/>
          </a:xfrm>
          <a:prstGeom prst="rect">
            <a:avLst/>
          </a:prstGeom>
          <a:noFill/>
          <a:ln w="9525">
            <a:noFill/>
            <a:miter lim="800000"/>
            <a:headEnd/>
            <a:tailEnd/>
          </a:ln>
        </p:spPr>
        <p:txBody>
          <a:bodyPr wrap="none">
            <a:spAutoFit/>
          </a:bodyPr>
          <a:lstStyle/>
          <a:p>
            <a:r>
              <a:rPr lang="en-US" sz="1400" b="0">
                <a:solidFill>
                  <a:srgbClr val="DDDDDD"/>
                </a:solidFill>
              </a:rPr>
              <a:t>[Nintendo]</a:t>
            </a:r>
          </a:p>
        </p:txBody>
      </p:sp>
      <p:sp>
        <p:nvSpPr>
          <p:cNvPr id="6149" name="Rectangle 7"/>
          <p:cNvSpPr>
            <a:spLocks noRot="1" noChangeArrowheads="1"/>
          </p:cNvSpPr>
          <p:nvPr/>
        </p:nvSpPr>
        <p:spPr bwMode="auto">
          <a:xfrm>
            <a:off x="-307975" y="5073650"/>
            <a:ext cx="9375775" cy="1022350"/>
          </a:xfrm>
          <a:prstGeom prst="rect">
            <a:avLst/>
          </a:prstGeom>
          <a:noFill/>
          <a:ln w="9525">
            <a:noFill/>
            <a:miter lim="800000"/>
            <a:headEnd/>
            <a:tailEnd/>
          </a:ln>
        </p:spPr>
        <p:txBody>
          <a:bodyPr/>
          <a:lstStyle/>
          <a:p>
            <a:pPr algn="r"/>
            <a:r>
              <a:rPr lang="en-US" sz="4000">
                <a:solidFill>
                  <a:srgbClr val="DDDDDD"/>
                </a:solidFill>
              </a:rPr>
              <a:t>…motion-based game controllers?</a:t>
            </a:r>
          </a:p>
        </p:txBody>
      </p:sp>
      <p:pic>
        <p:nvPicPr>
          <p:cNvPr id="6150" name="Picture 8"/>
          <p:cNvPicPr>
            <a:picLocks noChangeAspect="1" noChangeArrowheads="1"/>
          </p:cNvPicPr>
          <p:nvPr/>
        </p:nvPicPr>
        <p:blipFill>
          <a:blip r:embed="rId3">
            <a:clrChange>
              <a:clrFrom>
                <a:srgbClr val="FFFFFF"/>
              </a:clrFrom>
              <a:clrTo>
                <a:srgbClr val="FFFFFF">
                  <a:alpha val="0"/>
                </a:srgbClr>
              </a:clrTo>
            </a:clrChange>
          </a:blip>
          <a:srcRect l="7378" t="4210" r="10655" b="3159"/>
          <a:stretch>
            <a:fillRect/>
          </a:stretch>
        </p:blipFill>
        <p:spPr bwMode="auto">
          <a:xfrm>
            <a:off x="2590800" y="1219200"/>
            <a:ext cx="4243388" cy="3733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en-US" sz="3600" dirty="0" smtClean="0">
                <a:solidFill>
                  <a:srgbClr val="FFFFCC"/>
                </a:solidFill>
              </a:rPr>
              <a:t>Representation Matters</a:t>
            </a:r>
          </a:p>
        </p:txBody>
      </p:sp>
      <p:pic>
        <p:nvPicPr>
          <p:cNvPr id="15363" name="Picture 3" descr="wave-only.png"/>
          <p:cNvPicPr>
            <a:picLocks noChangeAspect="1"/>
          </p:cNvPicPr>
          <p:nvPr/>
        </p:nvPicPr>
        <p:blipFill>
          <a:blip r:embed="rId3"/>
          <a:srcRect/>
          <a:stretch>
            <a:fillRect/>
          </a:stretch>
        </p:blipFill>
        <p:spPr bwMode="auto">
          <a:xfrm>
            <a:off x="914400" y="1473200"/>
            <a:ext cx="5816600" cy="4394200"/>
          </a:xfrm>
          <a:prstGeom prst="rect">
            <a:avLst/>
          </a:prstGeom>
          <a:noFill/>
          <a:ln w="9525">
            <a:noFill/>
            <a:miter lim="800000"/>
            <a:headEnd/>
            <a:tailEnd/>
          </a:ln>
        </p:spPr>
      </p:pic>
      <p:sp>
        <p:nvSpPr>
          <p:cNvPr id="15364" name="TextBox 4"/>
          <p:cNvSpPr txBox="1">
            <a:spLocks noChangeArrowheads="1"/>
          </p:cNvSpPr>
          <p:nvPr/>
        </p:nvSpPr>
        <p:spPr bwMode="auto">
          <a:xfrm>
            <a:off x="5486400" y="3505200"/>
            <a:ext cx="4176713" cy="3046413"/>
          </a:xfrm>
          <a:prstGeom prst="rect">
            <a:avLst/>
          </a:prstGeom>
          <a:noFill/>
          <a:ln w="9525">
            <a:noFill/>
            <a:miter lim="800000"/>
            <a:headEnd/>
            <a:tailEnd/>
          </a:ln>
        </p:spPr>
        <p:txBody>
          <a:bodyPr wrap="none">
            <a:spAutoFit/>
          </a:bodyPr>
          <a:lstStyle/>
          <a:p>
            <a:r>
              <a:rPr lang="en-US" sz="1200">
                <a:solidFill>
                  <a:schemeClr val="bg1"/>
                </a:solidFill>
                <a:latin typeface="Courier New" pitchFamily="49" charset="0"/>
                <a:cs typeface="Courier New" pitchFamily="49" charset="0"/>
              </a:rPr>
              <a:t>//detect accelerometer peaks</a:t>
            </a:r>
          </a:p>
          <a:p>
            <a:endParaRPr lang="en-US" sz="1200">
              <a:solidFill>
                <a:schemeClr val="bg1"/>
              </a:solidFill>
              <a:latin typeface="Courier New" pitchFamily="49" charset="0"/>
              <a:cs typeface="Courier New" pitchFamily="49" charset="0"/>
            </a:endParaRPr>
          </a:p>
          <a:p>
            <a:r>
              <a:rPr lang="en-US" sz="1200">
                <a:solidFill>
                  <a:schemeClr val="bg1"/>
                </a:solidFill>
                <a:latin typeface="Courier New" pitchFamily="49" charset="0"/>
                <a:cs typeface="Courier New" pitchFamily="49" charset="0"/>
              </a:rPr>
              <a:t>//read data sample</a:t>
            </a:r>
          </a:p>
          <a:p>
            <a:r>
              <a:rPr lang="en-US" sz="1200">
                <a:solidFill>
                  <a:schemeClr val="bg1"/>
                </a:solidFill>
                <a:latin typeface="Courier New" pitchFamily="49" charset="0"/>
                <a:cs typeface="Courier New" pitchFamily="49" charset="0"/>
              </a:rPr>
              <a:t>xVal[t++]=readA2DValue(xPin);</a:t>
            </a:r>
          </a:p>
          <a:p>
            <a:endParaRPr lang="en-US" sz="1200">
              <a:solidFill>
                <a:schemeClr val="bg1"/>
              </a:solidFill>
              <a:latin typeface="Courier New" pitchFamily="49" charset="0"/>
              <a:cs typeface="Courier New" pitchFamily="49" charset="0"/>
            </a:endParaRPr>
          </a:p>
          <a:p>
            <a:r>
              <a:rPr lang="en-US" sz="1200">
                <a:solidFill>
                  <a:schemeClr val="bg1"/>
                </a:solidFill>
                <a:latin typeface="Courier New" pitchFamily="49" charset="0"/>
                <a:cs typeface="Courier New" pitchFamily="49" charset="0"/>
              </a:rPr>
              <a:t>//look for changes in derivative </a:t>
            </a:r>
          </a:p>
          <a:p>
            <a:r>
              <a:rPr lang="en-US" sz="1200">
                <a:solidFill>
                  <a:schemeClr val="bg1"/>
                </a:solidFill>
                <a:latin typeface="Courier New" pitchFamily="49" charset="0"/>
                <a:cs typeface="Courier New" pitchFamily="49" charset="0"/>
              </a:rPr>
              <a:t>if(((xVal[t]-xVal[t-1]) &gt;= 0 </a:t>
            </a:r>
          </a:p>
          <a:p>
            <a:r>
              <a:rPr lang="en-US" sz="1200">
                <a:solidFill>
                  <a:schemeClr val="bg1"/>
                </a:solidFill>
                <a:latin typeface="Courier New" pitchFamily="49" charset="0"/>
                <a:cs typeface="Courier New" pitchFamily="49" charset="0"/>
              </a:rPr>
              <a:t>	&amp;&amp; (xVal[t-1]-xVal[t-2]) &lt; 0) ||</a:t>
            </a:r>
          </a:p>
          <a:p>
            <a:r>
              <a:rPr lang="en-US" sz="1200">
                <a:solidFill>
                  <a:schemeClr val="bg1"/>
                </a:solidFill>
                <a:latin typeface="Courier New" pitchFamily="49" charset="0"/>
                <a:cs typeface="Courier New" pitchFamily="49" charset="0"/>
              </a:rPr>
              <a:t>   (((xVal[t]-xVal[t-1]) &lt; 0 </a:t>
            </a:r>
          </a:p>
          <a:p>
            <a:r>
              <a:rPr lang="en-US" sz="1200">
                <a:solidFill>
                  <a:schemeClr val="bg1"/>
                </a:solidFill>
                <a:latin typeface="Courier New" pitchFamily="49" charset="0"/>
                <a:cs typeface="Courier New" pitchFamily="49" charset="0"/>
              </a:rPr>
              <a:t>	&amp;&amp; (xVal[t-1]-xVal[t-2]) &gt;= 0)) {</a:t>
            </a:r>
          </a:p>
          <a:p>
            <a:r>
              <a:rPr lang="en-US" sz="1200">
                <a:solidFill>
                  <a:schemeClr val="bg1"/>
                </a:solidFill>
                <a:latin typeface="Courier New" pitchFamily="49" charset="0"/>
                <a:cs typeface="Courier New" pitchFamily="49" charset="0"/>
              </a:rPr>
              <a:t>  //peak detected</a:t>
            </a:r>
          </a:p>
          <a:p>
            <a:r>
              <a:rPr lang="en-US" sz="1200">
                <a:solidFill>
                  <a:schemeClr val="bg1"/>
                </a:solidFill>
                <a:latin typeface="Courier New" pitchFamily="49" charset="0"/>
                <a:cs typeface="Courier New" pitchFamily="49" charset="0"/>
              </a:rPr>
              <a:t>  //send message</a:t>
            </a:r>
          </a:p>
          <a:p>
            <a:r>
              <a:rPr lang="en-US" sz="1200">
                <a:solidFill>
                  <a:schemeClr val="bg1"/>
                </a:solidFill>
                <a:latin typeface="Courier New" pitchFamily="49" charset="0"/>
                <a:cs typeface="Courier New" pitchFamily="49" charset="0"/>
              </a:rPr>
              <a:t>  oscSendMessageInt("/x/peak",1);</a:t>
            </a:r>
          </a:p>
          <a:p>
            <a:r>
              <a:rPr lang="en-US" sz="1200">
                <a:solidFill>
                  <a:schemeClr val="bg1"/>
                </a:solidFill>
                <a:latin typeface="Courier New" pitchFamily="49" charset="0"/>
                <a:cs typeface="Courier New" pitchFamily="49" charset="0"/>
              </a:rPr>
              <a:t>} else {</a:t>
            </a:r>
          </a:p>
          <a:p>
            <a:r>
              <a:rPr lang="en-US" sz="1200">
                <a:solidFill>
                  <a:schemeClr val="bg1"/>
                </a:solidFill>
                <a:latin typeface="Courier New" pitchFamily="49" charset="0"/>
                <a:cs typeface="Courier New" pitchFamily="49" charset="0"/>
              </a:rPr>
              <a:t> //no peak</a:t>
            </a:r>
          </a:p>
          <a:p>
            <a:r>
              <a:rPr lang="en-US" sz="1200">
                <a:solidFill>
                  <a:schemeClr val="bg1"/>
                </a:solidFill>
                <a:latin typeface="Courier New" pitchFamily="49" charset="0"/>
                <a:cs typeface="Courier New" pitchFamily="49" charset="0"/>
              </a:rPr>
              <a:t>} </a:t>
            </a:r>
          </a:p>
        </p:txBody>
      </p:sp>
      <p:sp>
        <p:nvSpPr>
          <p:cNvPr id="6" name="Rectangle 5"/>
          <p:cNvSpPr/>
          <p:nvPr/>
        </p:nvSpPr>
        <p:spPr bwMode="auto">
          <a:xfrm>
            <a:off x="5715000" y="1295400"/>
            <a:ext cx="3048000" cy="609600"/>
          </a:xfrm>
          <a:prstGeom prst="rect">
            <a:avLst/>
          </a:prstGeom>
          <a:noFill/>
          <a:ln w="9525" cap="flat" cmpd="sng" algn="ctr">
            <a:solidFill>
              <a:schemeClr val="bg1">
                <a:lumMod val="85000"/>
              </a:schemeClr>
            </a:solidFill>
            <a:prstDash val="solid"/>
            <a:round/>
            <a:headEnd type="none" w="med" len="med"/>
            <a:tailEnd type="none" w="med" len="med"/>
          </a:ln>
          <a:effectLst/>
        </p:spPr>
        <p:txBody>
          <a:bodyPr/>
          <a:lstStyle/>
          <a:p>
            <a:pPr>
              <a:defRPr/>
            </a:pPr>
            <a:endParaRPr lang="en-US"/>
          </a:p>
        </p:txBody>
      </p:sp>
      <p:sp>
        <p:nvSpPr>
          <p:cNvPr id="15366" name="TextBox 6"/>
          <p:cNvSpPr txBox="1">
            <a:spLocks noChangeArrowheads="1"/>
          </p:cNvSpPr>
          <p:nvPr/>
        </p:nvSpPr>
        <p:spPr bwMode="auto">
          <a:xfrm>
            <a:off x="5638800" y="838200"/>
            <a:ext cx="2306638" cy="369888"/>
          </a:xfrm>
          <a:prstGeom prst="rect">
            <a:avLst/>
          </a:prstGeom>
          <a:noFill/>
          <a:ln w="9525">
            <a:noFill/>
            <a:miter lim="800000"/>
            <a:headEnd/>
            <a:tailEnd/>
          </a:ln>
        </p:spPr>
        <p:txBody>
          <a:bodyPr wrap="none">
            <a:spAutoFit/>
          </a:bodyPr>
          <a:lstStyle/>
          <a:p>
            <a:r>
              <a:rPr lang="en-US">
                <a:solidFill>
                  <a:schemeClr val="bg1"/>
                </a:solidFill>
              </a:rPr>
              <a:t>Accelerometer X axis</a:t>
            </a:r>
          </a:p>
        </p:txBody>
      </p:sp>
      <p:sp>
        <p:nvSpPr>
          <p:cNvPr id="15367" name="Freeform 7"/>
          <p:cNvSpPr>
            <a:spLocks noChangeArrowheads="1"/>
          </p:cNvSpPr>
          <p:nvPr/>
        </p:nvSpPr>
        <p:spPr bwMode="auto">
          <a:xfrm>
            <a:off x="5710238" y="1398588"/>
            <a:ext cx="3048000" cy="371475"/>
          </a:xfrm>
          <a:custGeom>
            <a:avLst/>
            <a:gdLst>
              <a:gd name="T0" fmla="*/ 0 w 3048000"/>
              <a:gd name="T1" fmla="*/ 189406 h 371642"/>
              <a:gd name="T2" fmla="*/ 288758 w 3048000"/>
              <a:gd name="T3" fmla="*/ 29345 h 371642"/>
              <a:gd name="T4" fmla="*/ 529390 w 3048000"/>
              <a:gd name="T5" fmla="*/ 285443 h 371642"/>
              <a:gd name="T6" fmla="*/ 1187116 w 3048000"/>
              <a:gd name="T7" fmla="*/ 45352 h 371642"/>
              <a:gd name="T8" fmla="*/ 1299411 w 3048000"/>
              <a:gd name="T9" fmla="*/ 365473 h 371642"/>
              <a:gd name="T10" fmla="*/ 1475874 w 3048000"/>
              <a:gd name="T11" fmla="*/ 13338 h 371642"/>
              <a:gd name="T12" fmla="*/ 1652337 w 3048000"/>
              <a:gd name="T13" fmla="*/ 285443 h 371642"/>
              <a:gd name="T14" fmla="*/ 1684422 w 3048000"/>
              <a:gd name="T15" fmla="*/ 221416 h 371642"/>
              <a:gd name="T16" fmla="*/ 1941095 w 3048000"/>
              <a:gd name="T17" fmla="*/ 13338 h 371642"/>
              <a:gd name="T18" fmla="*/ 2454442 w 3048000"/>
              <a:gd name="T19" fmla="*/ 285443 h 371642"/>
              <a:gd name="T20" fmla="*/ 2759242 w 3048000"/>
              <a:gd name="T21" fmla="*/ 109376 h 371642"/>
              <a:gd name="T22" fmla="*/ 3048000 w 3048000"/>
              <a:gd name="T23" fmla="*/ 125383 h 3716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48000"/>
              <a:gd name="T37" fmla="*/ 0 h 371642"/>
              <a:gd name="T38" fmla="*/ 3048000 w 3048000"/>
              <a:gd name="T39" fmla="*/ 371642 h 3716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48000" h="371642">
                <a:moveTo>
                  <a:pt x="0" y="189831"/>
                </a:moveTo>
                <a:cubicBezTo>
                  <a:pt x="100263" y="101599"/>
                  <a:pt x="200526" y="13368"/>
                  <a:pt x="288758" y="29410"/>
                </a:cubicBezTo>
                <a:cubicBezTo>
                  <a:pt x="376990" y="45452"/>
                  <a:pt x="379664" y="283410"/>
                  <a:pt x="529390" y="286084"/>
                </a:cubicBezTo>
                <a:cubicBezTo>
                  <a:pt x="679116" y="288758"/>
                  <a:pt x="1058779" y="32084"/>
                  <a:pt x="1187116" y="45452"/>
                </a:cubicBezTo>
                <a:cubicBezTo>
                  <a:pt x="1315453" y="58821"/>
                  <a:pt x="1251285" y="371642"/>
                  <a:pt x="1299411" y="366295"/>
                </a:cubicBezTo>
                <a:cubicBezTo>
                  <a:pt x="1347537" y="360948"/>
                  <a:pt x="1417053" y="26736"/>
                  <a:pt x="1475874" y="13368"/>
                </a:cubicBezTo>
                <a:cubicBezTo>
                  <a:pt x="1534695" y="0"/>
                  <a:pt x="1617579" y="251326"/>
                  <a:pt x="1652337" y="286084"/>
                </a:cubicBezTo>
                <a:cubicBezTo>
                  <a:pt x="1687095" y="320842"/>
                  <a:pt x="1636296" y="267369"/>
                  <a:pt x="1684422" y="221916"/>
                </a:cubicBezTo>
                <a:cubicBezTo>
                  <a:pt x="1732548" y="176463"/>
                  <a:pt x="1812758" y="2673"/>
                  <a:pt x="1941095" y="13368"/>
                </a:cubicBezTo>
                <a:cubicBezTo>
                  <a:pt x="2069432" y="24063"/>
                  <a:pt x="2318085" y="270042"/>
                  <a:pt x="2454443" y="286084"/>
                </a:cubicBezTo>
                <a:cubicBezTo>
                  <a:pt x="2590801" y="302126"/>
                  <a:pt x="2660317" y="136358"/>
                  <a:pt x="2759243" y="109621"/>
                </a:cubicBezTo>
                <a:cubicBezTo>
                  <a:pt x="2858169" y="82884"/>
                  <a:pt x="3013242" y="122989"/>
                  <a:pt x="3048000" y="125663"/>
                </a:cubicBezTo>
              </a:path>
            </a:pathLst>
          </a:custGeom>
          <a:noFill/>
          <a:ln w="9525" algn="ctr">
            <a:solidFill>
              <a:schemeClr val="bg1"/>
            </a:solidFill>
            <a:round/>
            <a:headEnd/>
            <a:tailEnd/>
          </a:ln>
        </p:spPr>
        <p:txBody>
          <a:bodyPr/>
          <a:lstStyle/>
          <a:p>
            <a:endParaRPr lang="en-US"/>
          </a:p>
        </p:txBody>
      </p:sp>
      <p:sp>
        <p:nvSpPr>
          <p:cNvPr id="9" name="Rectangle 8"/>
          <p:cNvSpPr/>
          <p:nvPr/>
        </p:nvSpPr>
        <p:spPr bwMode="auto">
          <a:xfrm>
            <a:off x="5715000" y="2438400"/>
            <a:ext cx="3048000" cy="609600"/>
          </a:xfrm>
          <a:prstGeom prst="rect">
            <a:avLst/>
          </a:prstGeom>
          <a:noFill/>
          <a:ln w="9525" cap="flat" cmpd="sng" algn="ctr">
            <a:solidFill>
              <a:schemeClr val="bg1">
                <a:lumMod val="85000"/>
              </a:schemeClr>
            </a:solidFill>
            <a:prstDash val="solid"/>
            <a:round/>
            <a:headEnd type="none" w="med" len="med"/>
            <a:tailEnd type="none" w="med" len="med"/>
          </a:ln>
          <a:effectLst/>
        </p:spPr>
        <p:txBody>
          <a:bodyPr/>
          <a:lstStyle/>
          <a:p>
            <a:pPr>
              <a:defRPr/>
            </a:pPr>
            <a:endParaRPr lang="en-US"/>
          </a:p>
        </p:txBody>
      </p:sp>
      <p:sp>
        <p:nvSpPr>
          <p:cNvPr id="15369" name="TextBox 9"/>
          <p:cNvSpPr txBox="1">
            <a:spLocks noChangeArrowheads="1"/>
          </p:cNvSpPr>
          <p:nvPr/>
        </p:nvSpPr>
        <p:spPr bwMode="auto">
          <a:xfrm>
            <a:off x="5638800" y="1981200"/>
            <a:ext cx="2311400" cy="369888"/>
          </a:xfrm>
          <a:prstGeom prst="rect">
            <a:avLst/>
          </a:prstGeom>
          <a:noFill/>
          <a:ln w="9525">
            <a:noFill/>
            <a:miter lim="800000"/>
            <a:headEnd/>
            <a:tailEnd/>
          </a:ln>
        </p:spPr>
        <p:txBody>
          <a:bodyPr wrap="none">
            <a:spAutoFit/>
          </a:bodyPr>
          <a:lstStyle/>
          <a:p>
            <a:r>
              <a:rPr lang="en-US">
                <a:solidFill>
                  <a:schemeClr val="bg1"/>
                </a:solidFill>
              </a:rPr>
              <a:t>Accelerometer Y axis</a:t>
            </a:r>
          </a:p>
        </p:txBody>
      </p:sp>
      <p:sp>
        <p:nvSpPr>
          <p:cNvPr id="15370" name="Freeform 11"/>
          <p:cNvSpPr>
            <a:spLocks noChangeArrowheads="1"/>
          </p:cNvSpPr>
          <p:nvPr/>
        </p:nvSpPr>
        <p:spPr bwMode="auto">
          <a:xfrm>
            <a:off x="5743575" y="2513013"/>
            <a:ext cx="3201988" cy="412750"/>
          </a:xfrm>
          <a:custGeom>
            <a:avLst/>
            <a:gdLst>
              <a:gd name="T0" fmla="*/ 0 w 3203073"/>
              <a:gd name="T1" fmla="*/ 216515 h 411746"/>
              <a:gd name="T2" fmla="*/ 160151 w 3203073"/>
              <a:gd name="T3" fmla="*/ 135321 h 411746"/>
              <a:gd name="T4" fmla="*/ 336314 w 3203073"/>
              <a:gd name="T5" fmla="*/ 167798 h 411746"/>
              <a:gd name="T6" fmla="*/ 496465 w 3203073"/>
              <a:gd name="T7" fmla="*/ 248992 h 411746"/>
              <a:gd name="T8" fmla="*/ 640599 w 3203073"/>
              <a:gd name="T9" fmla="*/ 200276 h 411746"/>
              <a:gd name="T10" fmla="*/ 800750 w 3203073"/>
              <a:gd name="T11" fmla="*/ 151560 h 411746"/>
              <a:gd name="T12" fmla="*/ 1089019 w 3203073"/>
              <a:gd name="T13" fmla="*/ 232753 h 411746"/>
              <a:gd name="T14" fmla="*/ 1233155 w 3203073"/>
              <a:gd name="T15" fmla="*/ 281469 h 411746"/>
              <a:gd name="T16" fmla="*/ 1393304 w 3203073"/>
              <a:gd name="T17" fmla="*/ 248992 h 411746"/>
              <a:gd name="T18" fmla="*/ 1521424 w 3203073"/>
              <a:gd name="T19" fmla="*/ 378901 h 411746"/>
              <a:gd name="T20" fmla="*/ 1665559 w 3203073"/>
              <a:gd name="T21" fmla="*/ 21651 h 411746"/>
              <a:gd name="T22" fmla="*/ 1809693 w 3203073"/>
              <a:gd name="T23" fmla="*/ 411378 h 411746"/>
              <a:gd name="T24" fmla="*/ 1905783 w 3203073"/>
              <a:gd name="T25" fmla="*/ 5412 h 411746"/>
              <a:gd name="T26" fmla="*/ 2097960 w 3203073"/>
              <a:gd name="T27" fmla="*/ 378901 h 411746"/>
              <a:gd name="T28" fmla="*/ 2178037 w 3203073"/>
              <a:gd name="T29" fmla="*/ 37889 h 411746"/>
              <a:gd name="T30" fmla="*/ 2274126 w 3203073"/>
              <a:gd name="T31" fmla="*/ 248992 h 411746"/>
              <a:gd name="T32" fmla="*/ 2402245 w 3203073"/>
              <a:gd name="T33" fmla="*/ 167798 h 411746"/>
              <a:gd name="T34" fmla="*/ 2514351 w 3203073"/>
              <a:gd name="T35" fmla="*/ 200276 h 411746"/>
              <a:gd name="T36" fmla="*/ 2834648 w 3203073"/>
              <a:gd name="T37" fmla="*/ 184037 h 411746"/>
              <a:gd name="T38" fmla="*/ 3010813 w 3203073"/>
              <a:gd name="T39" fmla="*/ 184037 h 4117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03073"/>
              <a:gd name="T61" fmla="*/ 0 h 411746"/>
              <a:gd name="T62" fmla="*/ 3203073 w 3203073"/>
              <a:gd name="T63" fmla="*/ 411746 h 4117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03073" h="411746">
                <a:moveTo>
                  <a:pt x="0" y="213894"/>
                </a:moveTo>
                <a:cubicBezTo>
                  <a:pt x="52137" y="177799"/>
                  <a:pt x="104274" y="141704"/>
                  <a:pt x="160421" y="133683"/>
                </a:cubicBezTo>
                <a:cubicBezTo>
                  <a:pt x="216568" y="125662"/>
                  <a:pt x="280737" y="147052"/>
                  <a:pt x="336884" y="165768"/>
                </a:cubicBezTo>
                <a:cubicBezTo>
                  <a:pt x="393031" y="184484"/>
                  <a:pt x="446505" y="240631"/>
                  <a:pt x="497305" y="245978"/>
                </a:cubicBezTo>
                <a:cubicBezTo>
                  <a:pt x="548105" y="251325"/>
                  <a:pt x="590884" y="213894"/>
                  <a:pt x="641684" y="197852"/>
                </a:cubicBezTo>
                <a:cubicBezTo>
                  <a:pt x="692484" y="181810"/>
                  <a:pt x="727242" y="144378"/>
                  <a:pt x="802105" y="149725"/>
                </a:cubicBezTo>
                <a:cubicBezTo>
                  <a:pt x="876968" y="155072"/>
                  <a:pt x="1018674" y="208547"/>
                  <a:pt x="1090863" y="229936"/>
                </a:cubicBezTo>
                <a:cubicBezTo>
                  <a:pt x="1163052" y="251325"/>
                  <a:pt x="1184442" y="275388"/>
                  <a:pt x="1235242" y="278062"/>
                </a:cubicBezTo>
                <a:cubicBezTo>
                  <a:pt x="1286042" y="280736"/>
                  <a:pt x="1347537" y="229936"/>
                  <a:pt x="1395663" y="245978"/>
                </a:cubicBezTo>
                <a:cubicBezTo>
                  <a:pt x="1443789" y="262020"/>
                  <a:pt x="1478547" y="411746"/>
                  <a:pt x="1524000" y="374315"/>
                </a:cubicBezTo>
                <a:cubicBezTo>
                  <a:pt x="1569453" y="336884"/>
                  <a:pt x="1620253" y="16042"/>
                  <a:pt x="1668379" y="21389"/>
                </a:cubicBezTo>
                <a:cubicBezTo>
                  <a:pt x="1716505" y="26736"/>
                  <a:pt x="1772653" y="409073"/>
                  <a:pt x="1812758" y="406399"/>
                </a:cubicBezTo>
                <a:cubicBezTo>
                  <a:pt x="1852863" y="403725"/>
                  <a:pt x="1860884" y="10694"/>
                  <a:pt x="1909010" y="5347"/>
                </a:cubicBezTo>
                <a:cubicBezTo>
                  <a:pt x="1957136" y="0"/>
                  <a:pt x="2056062" y="368968"/>
                  <a:pt x="2101515" y="374315"/>
                </a:cubicBezTo>
                <a:cubicBezTo>
                  <a:pt x="2146968" y="379662"/>
                  <a:pt x="2152315" y="58821"/>
                  <a:pt x="2181726" y="37431"/>
                </a:cubicBezTo>
                <a:cubicBezTo>
                  <a:pt x="2211137" y="16042"/>
                  <a:pt x="2240548" y="224589"/>
                  <a:pt x="2277979" y="245978"/>
                </a:cubicBezTo>
                <a:cubicBezTo>
                  <a:pt x="2315410" y="267367"/>
                  <a:pt x="2366210" y="173789"/>
                  <a:pt x="2406315" y="165768"/>
                </a:cubicBezTo>
                <a:cubicBezTo>
                  <a:pt x="2446420" y="157747"/>
                  <a:pt x="2446421" y="195178"/>
                  <a:pt x="2518610" y="197852"/>
                </a:cubicBezTo>
                <a:cubicBezTo>
                  <a:pt x="2590799" y="200526"/>
                  <a:pt x="2756568" y="184484"/>
                  <a:pt x="2839452" y="181810"/>
                </a:cubicBezTo>
                <a:cubicBezTo>
                  <a:pt x="2922336" y="179136"/>
                  <a:pt x="3203073" y="80210"/>
                  <a:pt x="3015915" y="181810"/>
                </a:cubicBezTo>
              </a:path>
            </a:pathLst>
          </a:custGeom>
          <a:noFill/>
          <a:ln w="9525" algn="ctr">
            <a:solidFill>
              <a:schemeClr val="bg1"/>
            </a:solidFill>
            <a:round/>
            <a:headEnd/>
            <a:tailEnd/>
          </a:ln>
        </p:spPr>
        <p:txBody>
          <a:bodyPr/>
          <a:lstStyle/>
          <a:p>
            <a:endParaRPr lang="en-US"/>
          </a:p>
        </p:txBody>
      </p:sp>
      <p:cxnSp>
        <p:nvCxnSpPr>
          <p:cNvPr id="16" name="Straight Arrow Connector 15"/>
          <p:cNvCxnSpPr/>
          <p:nvPr/>
        </p:nvCxnSpPr>
        <p:spPr bwMode="auto">
          <a:xfrm flipV="1">
            <a:off x="3657600" y="2743200"/>
            <a:ext cx="1600200" cy="1066800"/>
          </a:xfrm>
          <a:prstGeom prst="straightConnector1">
            <a:avLst/>
          </a:prstGeom>
          <a:solidFill>
            <a:schemeClr val="accent1"/>
          </a:solidFill>
          <a:ln w="76200" cap="flat" cmpd="sng" algn="ctr">
            <a:solidFill>
              <a:schemeClr val="bg1">
                <a:lumMod val="75000"/>
              </a:schemeClr>
            </a:solidFill>
            <a:prstDash val="solid"/>
            <a:round/>
            <a:headEnd type="none" w="med" len="med"/>
            <a:tailEnd type="arrow"/>
          </a:ln>
          <a:effectLst/>
        </p:spPr>
      </p:cxnSp>
      <p:cxnSp>
        <p:nvCxnSpPr>
          <p:cNvPr id="17" name="Straight Arrow Connector 16"/>
          <p:cNvCxnSpPr/>
          <p:nvPr/>
        </p:nvCxnSpPr>
        <p:spPr bwMode="auto">
          <a:xfrm>
            <a:off x="3657600" y="3810000"/>
            <a:ext cx="1524000" cy="1066800"/>
          </a:xfrm>
          <a:prstGeom prst="straightConnector1">
            <a:avLst/>
          </a:prstGeom>
          <a:solidFill>
            <a:schemeClr val="accent1"/>
          </a:solidFill>
          <a:ln w="76200" cap="flat" cmpd="sng" algn="ctr">
            <a:solidFill>
              <a:schemeClr val="bg1">
                <a:lumMod val="75000"/>
              </a:schemeClr>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 “Representation Matters” section</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noRot="1" noChangeArrowheads="1"/>
          </p:cNvSpPr>
          <p:nvPr>
            <p:ph type="title"/>
          </p:nvPr>
        </p:nvSpPr>
        <p:spPr/>
        <p:txBody>
          <a:bodyPr/>
          <a:lstStyle/>
          <a:p>
            <a:pPr eaLnBrk="1" hangingPunct="1"/>
            <a:r>
              <a:rPr lang="en-US" dirty="0" smtClean="0"/>
              <a:t>Opportunistic Design</a:t>
            </a:r>
          </a:p>
        </p:txBody>
      </p:sp>
      <p:sp>
        <p:nvSpPr>
          <p:cNvPr id="14342" name="Text Box 5"/>
          <p:cNvSpPr txBox="1">
            <a:spLocks noChangeArrowheads="1"/>
          </p:cNvSpPr>
          <p:nvPr/>
        </p:nvSpPr>
        <p:spPr bwMode="auto">
          <a:xfrm>
            <a:off x="1790700" y="5486400"/>
            <a:ext cx="1638300" cy="430213"/>
          </a:xfrm>
          <a:prstGeom prst="rect">
            <a:avLst/>
          </a:prstGeom>
          <a:noFill/>
          <a:ln w="9525">
            <a:noFill/>
            <a:miter lim="800000"/>
            <a:headEnd/>
            <a:tailEnd/>
          </a:ln>
        </p:spPr>
        <p:txBody>
          <a:bodyPr wrap="none">
            <a:spAutoFit/>
          </a:bodyPr>
          <a:lstStyle/>
          <a:p>
            <a:r>
              <a:rPr lang="en-US" sz="2200" baseline="0"/>
              <a:t>Applications</a:t>
            </a:r>
          </a:p>
        </p:txBody>
      </p:sp>
      <p:sp>
        <p:nvSpPr>
          <p:cNvPr id="314374" name="AutoShape 6"/>
          <p:cNvSpPr>
            <a:spLocks noChangeArrowheads="1"/>
          </p:cNvSpPr>
          <p:nvPr/>
        </p:nvSpPr>
        <p:spPr bwMode="auto">
          <a:xfrm>
            <a:off x="1828800" y="1981200"/>
            <a:ext cx="762000" cy="3429000"/>
          </a:xfrm>
          <a:prstGeom prst="roundRect">
            <a:avLst>
              <a:gd name="adj" fmla="val 16667"/>
            </a:avLst>
          </a:prstGeom>
          <a:solidFill>
            <a:schemeClr val="accent2"/>
          </a:solidFill>
          <a:ln w="9525">
            <a:noFill/>
            <a:round/>
            <a:headEnd/>
            <a:tailEnd/>
          </a:ln>
        </p:spPr>
        <p:txBody>
          <a:bodyPr wrap="none" anchor="ctr"/>
          <a:lstStyle/>
          <a:p>
            <a:endParaRPr lang="en-US" baseline="0"/>
          </a:p>
        </p:txBody>
      </p:sp>
      <p:sp>
        <p:nvSpPr>
          <p:cNvPr id="314375" name="AutoShape 7"/>
          <p:cNvSpPr>
            <a:spLocks noChangeArrowheads="1"/>
          </p:cNvSpPr>
          <p:nvPr/>
        </p:nvSpPr>
        <p:spPr bwMode="auto">
          <a:xfrm>
            <a:off x="2667000" y="4495800"/>
            <a:ext cx="4953000" cy="914400"/>
          </a:xfrm>
          <a:prstGeom prst="roundRect">
            <a:avLst>
              <a:gd name="adj" fmla="val 16667"/>
            </a:avLst>
          </a:prstGeom>
          <a:solidFill>
            <a:schemeClr val="tx2"/>
          </a:solidFill>
          <a:ln w="9525">
            <a:noFill/>
            <a:round/>
            <a:headEnd/>
            <a:tailEnd/>
          </a:ln>
        </p:spPr>
        <p:txBody>
          <a:bodyPr wrap="none" anchor="ctr"/>
          <a:lstStyle/>
          <a:p>
            <a:pPr algn="ctr"/>
            <a:endParaRPr lang="en-US" baseline="0">
              <a:latin typeface="Neutra Display" pitchFamily="50" charset="0"/>
            </a:endParaRPr>
          </a:p>
        </p:txBody>
      </p:sp>
      <p:sp>
        <p:nvSpPr>
          <p:cNvPr id="14345" name="Text Box 10"/>
          <p:cNvSpPr txBox="1">
            <a:spLocks noChangeArrowheads="1"/>
          </p:cNvSpPr>
          <p:nvPr/>
        </p:nvSpPr>
        <p:spPr bwMode="auto">
          <a:xfrm rot="-5400000">
            <a:off x="370681" y="3999707"/>
            <a:ext cx="2333625" cy="430212"/>
          </a:xfrm>
          <a:prstGeom prst="rect">
            <a:avLst/>
          </a:prstGeom>
          <a:noFill/>
          <a:ln w="9525">
            <a:noFill/>
            <a:miter lim="800000"/>
            <a:headEnd/>
            <a:tailEnd/>
          </a:ln>
        </p:spPr>
        <p:txBody>
          <a:bodyPr wrap="none">
            <a:spAutoFit/>
          </a:bodyPr>
          <a:lstStyle/>
          <a:p>
            <a:r>
              <a:rPr lang="en-US" sz="2200" baseline="0"/>
              <a:t># of Lines of Code</a:t>
            </a:r>
          </a:p>
        </p:txBody>
      </p:sp>
      <p:sp>
        <p:nvSpPr>
          <p:cNvPr id="314379" name="Text Box 11"/>
          <p:cNvSpPr txBox="1">
            <a:spLocks noChangeArrowheads="1"/>
          </p:cNvSpPr>
          <p:nvPr/>
        </p:nvSpPr>
        <p:spPr bwMode="auto">
          <a:xfrm>
            <a:off x="2773363" y="2589213"/>
            <a:ext cx="2648867" cy="461665"/>
          </a:xfrm>
          <a:prstGeom prst="rect">
            <a:avLst/>
          </a:prstGeom>
          <a:noFill/>
          <a:ln w="9525">
            <a:noFill/>
            <a:miter lim="800000"/>
            <a:headEnd/>
            <a:tailEnd/>
          </a:ln>
        </p:spPr>
        <p:txBody>
          <a:bodyPr wrap="none">
            <a:spAutoFit/>
          </a:bodyPr>
          <a:lstStyle/>
          <a:p>
            <a:r>
              <a:rPr lang="en-US" sz="2400" i="1" baseline="0" dirty="0" smtClean="0">
                <a:solidFill>
                  <a:schemeClr val="accent2"/>
                </a:solidFill>
              </a:rPr>
              <a:t>Alpha </a:t>
            </a:r>
            <a:r>
              <a:rPr lang="en-US" sz="2400" i="1" baseline="0" dirty="0">
                <a:solidFill>
                  <a:schemeClr val="accent2"/>
                </a:solidFill>
              </a:rPr>
              <a:t>Applications</a:t>
            </a:r>
          </a:p>
        </p:txBody>
      </p:sp>
      <p:sp>
        <p:nvSpPr>
          <p:cNvPr id="314380" name="Text Box 12"/>
          <p:cNvSpPr txBox="1">
            <a:spLocks noChangeArrowheads="1"/>
          </p:cNvSpPr>
          <p:nvPr/>
        </p:nvSpPr>
        <p:spPr bwMode="auto">
          <a:xfrm>
            <a:off x="3962400" y="3865563"/>
            <a:ext cx="3323539" cy="461665"/>
          </a:xfrm>
          <a:prstGeom prst="rect">
            <a:avLst/>
          </a:prstGeom>
          <a:noFill/>
          <a:ln w="9525">
            <a:noFill/>
            <a:miter lim="800000"/>
            <a:headEnd/>
            <a:tailEnd/>
          </a:ln>
        </p:spPr>
        <p:txBody>
          <a:bodyPr wrap="none">
            <a:spAutoFit/>
          </a:bodyPr>
          <a:lstStyle/>
          <a:p>
            <a:r>
              <a:rPr lang="en-US" sz="2400" i="1" baseline="0" dirty="0" smtClean="0">
                <a:solidFill>
                  <a:schemeClr val="tx2"/>
                </a:solidFill>
              </a:rPr>
              <a:t>Situational</a:t>
            </a:r>
            <a:r>
              <a:rPr lang="en-US" sz="2400" i="1" dirty="0" smtClean="0">
                <a:solidFill>
                  <a:schemeClr val="tx2"/>
                </a:solidFill>
              </a:rPr>
              <a:t> Applications</a:t>
            </a:r>
            <a:endParaRPr lang="en-US" sz="2400" i="1" baseline="0" dirty="0">
              <a:solidFill>
                <a:schemeClr val="tx2"/>
              </a:solidFill>
            </a:endParaRPr>
          </a:p>
        </p:txBody>
      </p:sp>
      <p:sp>
        <p:nvSpPr>
          <p:cNvPr id="314381" name="Freeform 13"/>
          <p:cNvSpPr>
            <a:spLocks/>
          </p:cNvSpPr>
          <p:nvPr/>
        </p:nvSpPr>
        <p:spPr bwMode="auto">
          <a:xfrm>
            <a:off x="2438400" y="2819400"/>
            <a:ext cx="381000" cy="228600"/>
          </a:xfrm>
          <a:custGeom>
            <a:avLst/>
            <a:gdLst>
              <a:gd name="T0" fmla="*/ 0 w 240"/>
              <a:gd name="T1" fmla="*/ 362902445 h 144"/>
              <a:gd name="T2" fmla="*/ 241935038 w 240"/>
              <a:gd name="T3" fmla="*/ 120967498 h 144"/>
              <a:gd name="T4" fmla="*/ 604837545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28" y="108"/>
                  <a:pt x="56" y="72"/>
                  <a:pt x="96" y="48"/>
                </a:cubicBezTo>
                <a:cubicBezTo>
                  <a:pt x="136" y="24"/>
                  <a:pt x="188" y="12"/>
                  <a:pt x="240" y="0"/>
                </a:cubicBezTo>
              </a:path>
            </a:pathLst>
          </a:custGeom>
          <a:noFill/>
          <a:ln w="19050">
            <a:solidFill>
              <a:schemeClr val="accent1"/>
            </a:solidFill>
            <a:round/>
            <a:headEnd type="triangle" w="med" len="med"/>
            <a:tailEnd/>
          </a:ln>
        </p:spPr>
        <p:txBody>
          <a:bodyPr/>
          <a:lstStyle/>
          <a:p>
            <a:endParaRPr lang="en-US" baseline="0"/>
          </a:p>
        </p:txBody>
      </p:sp>
      <p:sp>
        <p:nvSpPr>
          <p:cNvPr id="314382" name="Freeform 14"/>
          <p:cNvSpPr>
            <a:spLocks/>
          </p:cNvSpPr>
          <p:nvPr/>
        </p:nvSpPr>
        <p:spPr bwMode="auto">
          <a:xfrm rot="-2364040">
            <a:off x="4389438" y="4400550"/>
            <a:ext cx="381000" cy="228600"/>
          </a:xfrm>
          <a:custGeom>
            <a:avLst/>
            <a:gdLst>
              <a:gd name="T0" fmla="*/ 0 w 240"/>
              <a:gd name="T1" fmla="*/ 362902445 h 144"/>
              <a:gd name="T2" fmla="*/ 241935038 w 240"/>
              <a:gd name="T3" fmla="*/ 120967498 h 144"/>
              <a:gd name="T4" fmla="*/ 604837545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28" y="108"/>
                  <a:pt x="56" y="72"/>
                  <a:pt x="96" y="48"/>
                </a:cubicBezTo>
                <a:cubicBezTo>
                  <a:pt x="136" y="24"/>
                  <a:pt x="188" y="12"/>
                  <a:pt x="240" y="0"/>
                </a:cubicBezTo>
              </a:path>
            </a:pathLst>
          </a:custGeom>
          <a:noFill/>
          <a:ln w="19050">
            <a:solidFill>
              <a:schemeClr val="accent1"/>
            </a:solidFill>
            <a:round/>
            <a:headEnd type="triangle" w="med" len="med"/>
            <a:tailEnd/>
          </a:ln>
        </p:spPr>
        <p:txBody>
          <a:bodyPr/>
          <a:lstStyle/>
          <a:p>
            <a:endParaRPr lang="en-US" baseline="0"/>
          </a:p>
        </p:txBody>
      </p:sp>
      <p:sp>
        <p:nvSpPr>
          <p:cNvPr id="25" name="Freeform 24"/>
          <p:cNvSpPr/>
          <p:nvPr/>
        </p:nvSpPr>
        <p:spPr>
          <a:xfrm>
            <a:off x="1844675" y="2487613"/>
            <a:ext cx="5545138" cy="2911475"/>
          </a:xfrm>
          <a:custGeom>
            <a:avLst/>
            <a:gdLst>
              <a:gd name="connsiteX0" fmla="*/ 1373 w 5545438"/>
              <a:gd name="connsiteY0" fmla="*/ 0 h 2910703"/>
              <a:gd name="connsiteX1" fmla="*/ 1373 w 5545438"/>
              <a:gd name="connsiteY1" fmla="*/ 57665 h 2910703"/>
              <a:gd name="connsiteX2" fmla="*/ 9611 w 5545438"/>
              <a:gd name="connsiteY2" fmla="*/ 156519 h 2910703"/>
              <a:gd name="connsiteX3" fmla="*/ 26086 w 5545438"/>
              <a:gd name="connsiteY3" fmla="*/ 593124 h 2910703"/>
              <a:gd name="connsiteX4" fmla="*/ 67275 w 5545438"/>
              <a:gd name="connsiteY4" fmla="*/ 1112108 h 2910703"/>
              <a:gd name="connsiteX5" fmla="*/ 124940 w 5545438"/>
              <a:gd name="connsiteY5" fmla="*/ 1639330 h 2910703"/>
              <a:gd name="connsiteX6" fmla="*/ 215556 w 5545438"/>
              <a:gd name="connsiteY6" fmla="*/ 1902941 h 2910703"/>
              <a:gd name="connsiteX7" fmla="*/ 372075 w 5545438"/>
              <a:gd name="connsiteY7" fmla="*/ 2141838 h 2910703"/>
              <a:gd name="connsiteX8" fmla="*/ 734540 w 5545438"/>
              <a:gd name="connsiteY8" fmla="*/ 2413687 h 2910703"/>
              <a:gd name="connsiteX9" fmla="*/ 1129956 w 5545438"/>
              <a:gd name="connsiteY9" fmla="*/ 2578443 h 2910703"/>
              <a:gd name="connsiteX10" fmla="*/ 1484183 w 5545438"/>
              <a:gd name="connsiteY10" fmla="*/ 2669059 h 2910703"/>
              <a:gd name="connsiteX11" fmla="*/ 2069070 w 5545438"/>
              <a:gd name="connsiteY11" fmla="*/ 2734962 h 2910703"/>
              <a:gd name="connsiteX12" fmla="*/ 2925805 w 5545438"/>
              <a:gd name="connsiteY12" fmla="*/ 2784389 h 2910703"/>
              <a:gd name="connsiteX13" fmla="*/ 3428313 w 5545438"/>
              <a:gd name="connsiteY13" fmla="*/ 2817341 h 2910703"/>
              <a:gd name="connsiteX14" fmla="*/ 4276811 w 5545438"/>
              <a:gd name="connsiteY14" fmla="*/ 2850292 h 2910703"/>
              <a:gd name="connsiteX15" fmla="*/ 4878173 w 5545438"/>
              <a:gd name="connsiteY15" fmla="*/ 2875005 h 2910703"/>
              <a:gd name="connsiteX16" fmla="*/ 5265351 w 5545438"/>
              <a:gd name="connsiteY16" fmla="*/ 2883243 h 2910703"/>
              <a:gd name="connsiteX17" fmla="*/ 5487773 w 5545438"/>
              <a:gd name="connsiteY17" fmla="*/ 2891481 h 2910703"/>
              <a:gd name="connsiteX18" fmla="*/ 5545438 w 5545438"/>
              <a:gd name="connsiteY18" fmla="*/ 2891481 h 291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45438" h="2910703">
                <a:moveTo>
                  <a:pt x="1373" y="0"/>
                </a:moveTo>
                <a:cubicBezTo>
                  <a:pt x="686" y="15789"/>
                  <a:pt x="0" y="31579"/>
                  <a:pt x="1373" y="57665"/>
                </a:cubicBezTo>
                <a:cubicBezTo>
                  <a:pt x="2746" y="83751"/>
                  <a:pt x="5492" y="67276"/>
                  <a:pt x="9611" y="156519"/>
                </a:cubicBezTo>
                <a:cubicBezTo>
                  <a:pt x="13730" y="245762"/>
                  <a:pt x="16475" y="433859"/>
                  <a:pt x="26086" y="593124"/>
                </a:cubicBezTo>
                <a:cubicBezTo>
                  <a:pt x="35697" y="752389"/>
                  <a:pt x="50799" y="937740"/>
                  <a:pt x="67275" y="1112108"/>
                </a:cubicBezTo>
                <a:cubicBezTo>
                  <a:pt x="83751" y="1286476"/>
                  <a:pt x="100227" y="1507525"/>
                  <a:pt x="124940" y="1639330"/>
                </a:cubicBezTo>
                <a:cubicBezTo>
                  <a:pt x="149653" y="1771135"/>
                  <a:pt x="174367" y="1819190"/>
                  <a:pt x="215556" y="1902941"/>
                </a:cubicBezTo>
                <a:cubicBezTo>
                  <a:pt x="256745" y="1986692"/>
                  <a:pt x="285578" y="2056714"/>
                  <a:pt x="372075" y="2141838"/>
                </a:cubicBezTo>
                <a:cubicBezTo>
                  <a:pt x="458572" y="2226962"/>
                  <a:pt x="608227" y="2340920"/>
                  <a:pt x="734540" y="2413687"/>
                </a:cubicBezTo>
                <a:cubicBezTo>
                  <a:pt x="860853" y="2486454"/>
                  <a:pt x="1005016" y="2535881"/>
                  <a:pt x="1129956" y="2578443"/>
                </a:cubicBezTo>
                <a:cubicBezTo>
                  <a:pt x="1254897" y="2621005"/>
                  <a:pt x="1327664" y="2642973"/>
                  <a:pt x="1484183" y="2669059"/>
                </a:cubicBezTo>
                <a:cubicBezTo>
                  <a:pt x="1640702" y="2695145"/>
                  <a:pt x="1828800" y="2715740"/>
                  <a:pt x="2069070" y="2734962"/>
                </a:cubicBezTo>
                <a:cubicBezTo>
                  <a:pt x="2309340" y="2754184"/>
                  <a:pt x="2925805" y="2784389"/>
                  <a:pt x="2925805" y="2784389"/>
                </a:cubicBezTo>
                <a:lnTo>
                  <a:pt x="3428313" y="2817341"/>
                </a:lnTo>
                <a:lnTo>
                  <a:pt x="4276811" y="2850292"/>
                </a:lnTo>
                <a:lnTo>
                  <a:pt x="4878173" y="2875005"/>
                </a:lnTo>
                <a:cubicBezTo>
                  <a:pt x="5042930" y="2880497"/>
                  <a:pt x="5163751" y="2880497"/>
                  <a:pt x="5265351" y="2883243"/>
                </a:cubicBezTo>
                <a:cubicBezTo>
                  <a:pt x="5366951" y="2885989"/>
                  <a:pt x="5441092" y="2890108"/>
                  <a:pt x="5487773" y="2891481"/>
                </a:cubicBezTo>
                <a:cubicBezTo>
                  <a:pt x="5534454" y="2892854"/>
                  <a:pt x="5480908" y="2910703"/>
                  <a:pt x="5545438" y="2891481"/>
                </a:cubicBezTo>
              </a:path>
            </a:pathLst>
          </a:custGeom>
          <a:ln w="50800">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aseline="0"/>
          </a:p>
        </p:txBody>
      </p:sp>
      <p:grpSp>
        <p:nvGrpSpPr>
          <p:cNvPr id="2" name="Group 31"/>
          <p:cNvGrpSpPr>
            <a:grpSpLocks/>
          </p:cNvGrpSpPr>
          <p:nvPr/>
        </p:nvGrpSpPr>
        <p:grpSpPr bwMode="auto">
          <a:xfrm>
            <a:off x="1371600" y="2209800"/>
            <a:ext cx="6477000" cy="3657600"/>
            <a:chOff x="1676400" y="2209800"/>
            <a:chExt cx="6477000" cy="3657600"/>
          </a:xfrm>
        </p:grpSpPr>
        <p:cxnSp>
          <p:nvCxnSpPr>
            <p:cNvPr id="27" name="Straight Arrow Connector 26"/>
            <p:cNvCxnSpPr/>
            <p:nvPr/>
          </p:nvCxnSpPr>
          <p:spPr>
            <a:xfrm>
              <a:off x="1676400" y="5484813"/>
              <a:ext cx="6477000" cy="158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229394" y="4037806"/>
              <a:ext cx="3657600" cy="158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4374"/>
                                        </p:tgtEl>
                                        <p:attrNameLst>
                                          <p:attrName>style.visibility</p:attrName>
                                        </p:attrNameLst>
                                      </p:cBhvr>
                                      <p:to>
                                        <p:strVal val="visible"/>
                                      </p:to>
                                    </p:set>
                                    <p:animEffect transition="in" filter="fade">
                                      <p:cBhvr>
                                        <p:cTn id="7" dur="500"/>
                                        <p:tgtEl>
                                          <p:spTgt spid="3143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4379"/>
                                        </p:tgtEl>
                                        <p:attrNameLst>
                                          <p:attrName>style.visibility</p:attrName>
                                        </p:attrNameLst>
                                      </p:cBhvr>
                                      <p:to>
                                        <p:strVal val="visible"/>
                                      </p:to>
                                    </p:set>
                                    <p:animEffect transition="in" filter="fade">
                                      <p:cBhvr>
                                        <p:cTn id="11" dur="500"/>
                                        <p:tgtEl>
                                          <p:spTgt spid="314379"/>
                                        </p:tgtEl>
                                      </p:cBhvr>
                                    </p:animEffect>
                                  </p:childTnLst>
                                </p:cTn>
                              </p:par>
                              <p:par>
                                <p:cTn id="12" presetID="10" presetClass="entr" presetSubtype="0" fill="hold" nodeType="withEffect">
                                  <p:stCondLst>
                                    <p:cond delay="0"/>
                                  </p:stCondLst>
                                  <p:childTnLst>
                                    <p:set>
                                      <p:cBhvr>
                                        <p:cTn id="13" dur="1" fill="hold">
                                          <p:stCondLst>
                                            <p:cond delay="0"/>
                                          </p:stCondLst>
                                        </p:cTn>
                                        <p:tgtEl>
                                          <p:spTgt spid="314381"/>
                                        </p:tgtEl>
                                        <p:attrNameLst>
                                          <p:attrName>style.visibility</p:attrName>
                                        </p:attrNameLst>
                                      </p:cBhvr>
                                      <p:to>
                                        <p:strVal val="visible"/>
                                      </p:to>
                                    </p:set>
                                    <p:animEffect transition="in" filter="fade">
                                      <p:cBhvr>
                                        <p:cTn id="14" dur="500"/>
                                        <p:tgtEl>
                                          <p:spTgt spid="31438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4375"/>
                                        </p:tgtEl>
                                        <p:attrNameLst>
                                          <p:attrName>style.visibility</p:attrName>
                                        </p:attrNameLst>
                                      </p:cBhvr>
                                      <p:to>
                                        <p:strVal val="visible"/>
                                      </p:to>
                                    </p:set>
                                    <p:animEffect transition="in" filter="fade">
                                      <p:cBhvr>
                                        <p:cTn id="19" dur="500"/>
                                        <p:tgtEl>
                                          <p:spTgt spid="31437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14380"/>
                                        </p:tgtEl>
                                        <p:attrNameLst>
                                          <p:attrName>style.visibility</p:attrName>
                                        </p:attrNameLst>
                                      </p:cBhvr>
                                      <p:to>
                                        <p:strVal val="visible"/>
                                      </p:to>
                                    </p:set>
                                    <p:animEffect transition="in" filter="fade">
                                      <p:cBhvr>
                                        <p:cTn id="23" dur="500"/>
                                        <p:tgtEl>
                                          <p:spTgt spid="314380"/>
                                        </p:tgtEl>
                                      </p:cBhvr>
                                    </p:animEffect>
                                  </p:childTnLst>
                                </p:cTn>
                              </p:par>
                              <p:par>
                                <p:cTn id="24" presetID="10" presetClass="entr" presetSubtype="0" fill="hold" nodeType="withEffect">
                                  <p:stCondLst>
                                    <p:cond delay="0"/>
                                  </p:stCondLst>
                                  <p:childTnLst>
                                    <p:set>
                                      <p:cBhvr>
                                        <p:cTn id="25" dur="1" fill="hold">
                                          <p:stCondLst>
                                            <p:cond delay="0"/>
                                          </p:stCondLst>
                                        </p:cTn>
                                        <p:tgtEl>
                                          <p:spTgt spid="314382"/>
                                        </p:tgtEl>
                                        <p:attrNameLst>
                                          <p:attrName>style.visibility</p:attrName>
                                        </p:attrNameLst>
                                      </p:cBhvr>
                                      <p:to>
                                        <p:strVal val="visible"/>
                                      </p:to>
                                    </p:set>
                                    <p:animEffect transition="in" filter="fade">
                                      <p:cBhvr>
                                        <p:cTn id="26" dur="500"/>
                                        <p:tgtEl>
                                          <p:spTgt spid="314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4" grpId="0" animBg="1"/>
      <p:bldP spid="314375" grpId="0" animBg="1"/>
      <p:bldP spid="314379" grpId="0"/>
      <p:bldP spid="3143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RICKURASHIKI"/>
          <p:cNvPicPr>
            <a:picLocks noChangeAspect="1" noChangeArrowheads="1"/>
          </p:cNvPicPr>
          <p:nvPr/>
        </p:nvPicPr>
        <p:blipFill>
          <a:blip r:embed="rId3"/>
          <a:srcRect/>
          <a:stretch>
            <a:fillRect/>
          </a:stretch>
        </p:blipFill>
        <p:spPr bwMode="auto">
          <a:xfrm>
            <a:off x="3505200" y="2894013"/>
            <a:ext cx="5638800" cy="3963987"/>
          </a:xfrm>
          <a:prstGeom prst="rect">
            <a:avLst/>
          </a:prstGeom>
          <a:noFill/>
          <a:ln w="9525">
            <a:noFill/>
            <a:miter lim="800000"/>
            <a:headEnd/>
            <a:tailEnd/>
          </a:ln>
        </p:spPr>
      </p:pic>
      <p:pic>
        <p:nvPicPr>
          <p:cNvPr id="18435" name="Picture 3" descr="student-at-drafting-table"/>
          <p:cNvPicPr>
            <a:picLocks noChangeAspect="1" noChangeArrowheads="1"/>
          </p:cNvPicPr>
          <p:nvPr/>
        </p:nvPicPr>
        <p:blipFill>
          <a:blip r:embed="rId4"/>
          <a:srcRect/>
          <a:stretch>
            <a:fillRect/>
          </a:stretch>
        </p:blipFill>
        <p:spPr bwMode="auto">
          <a:xfrm>
            <a:off x="3276600" y="0"/>
            <a:ext cx="5867400" cy="3873500"/>
          </a:xfrm>
          <a:prstGeom prst="rect">
            <a:avLst/>
          </a:prstGeom>
          <a:noFill/>
          <a:ln w="9525">
            <a:noFill/>
            <a:miter lim="800000"/>
            <a:headEnd/>
            <a:tailEnd/>
          </a:ln>
        </p:spPr>
      </p:pic>
      <p:pic>
        <p:nvPicPr>
          <p:cNvPr id="18436" name="Picture 4" descr="2004_02_20"/>
          <p:cNvPicPr>
            <a:picLocks noChangeAspect="1" noChangeArrowheads="1"/>
          </p:cNvPicPr>
          <p:nvPr/>
        </p:nvPicPr>
        <p:blipFill>
          <a:blip r:embed="rId5"/>
          <a:srcRect t="2332" b="27977"/>
          <a:stretch>
            <a:fillRect/>
          </a:stretch>
        </p:blipFill>
        <p:spPr bwMode="auto">
          <a:xfrm>
            <a:off x="0" y="4763"/>
            <a:ext cx="3281363" cy="3429000"/>
          </a:xfrm>
          <a:prstGeom prst="rect">
            <a:avLst/>
          </a:prstGeom>
          <a:noFill/>
          <a:ln w="9525">
            <a:noFill/>
            <a:miter lim="800000"/>
            <a:headEnd/>
            <a:tailEnd/>
          </a:ln>
        </p:spPr>
      </p:pic>
      <p:pic>
        <p:nvPicPr>
          <p:cNvPr id="18437" name="Picture 5" descr="cutting"/>
          <p:cNvPicPr>
            <a:picLocks noChangeAspect="1" noChangeArrowheads="1"/>
          </p:cNvPicPr>
          <p:nvPr/>
        </p:nvPicPr>
        <p:blipFill>
          <a:blip r:embed="rId6"/>
          <a:srcRect/>
          <a:stretch>
            <a:fillRect/>
          </a:stretch>
        </p:blipFill>
        <p:spPr bwMode="auto">
          <a:xfrm>
            <a:off x="-55563" y="3432175"/>
            <a:ext cx="3565526" cy="3425825"/>
          </a:xfrm>
          <a:prstGeom prst="rect">
            <a:avLst/>
          </a:prstGeom>
          <a:noFill/>
          <a:ln w="9525">
            <a:noFill/>
            <a:miter lim="800000"/>
            <a:headEnd/>
            <a:tailEnd/>
          </a:ln>
        </p:spPr>
      </p:pic>
      <p:sp>
        <p:nvSpPr>
          <p:cNvPr id="18438" name="Arc 6"/>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8439" name="Arc 7"/>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8440" name="Arc 8"/>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8441" name="Arc 9"/>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8442" name="AutoShape 8"/>
          <p:cNvSpPr>
            <a:spLocks noChangeArrowheads="1"/>
          </p:cNvSpPr>
          <p:nvPr/>
        </p:nvSpPr>
        <p:spPr bwMode="auto">
          <a:xfrm>
            <a:off x="-128588" y="309563"/>
            <a:ext cx="4395788" cy="757237"/>
          </a:xfrm>
          <a:prstGeom prst="roundRect">
            <a:avLst>
              <a:gd name="adj" fmla="val 16667"/>
            </a:avLst>
          </a:prstGeom>
          <a:solidFill>
            <a:srgbClr val="3A4D62">
              <a:alpha val="79608"/>
            </a:srgbClr>
          </a:solidFill>
          <a:ln w="9525" algn="ctr">
            <a:noFill/>
            <a:round/>
            <a:headEnd/>
            <a:tailEnd/>
          </a:ln>
        </p:spPr>
        <p:txBody>
          <a:bodyPr wrap="none" anchor="ctr"/>
          <a:lstStyle/>
          <a:p>
            <a:endParaRPr lang="en-US"/>
          </a:p>
        </p:txBody>
      </p:sp>
      <p:sp>
        <p:nvSpPr>
          <p:cNvPr id="18443" name="Rectangle 9"/>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Tacit Knowledge</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1"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2"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rgbClr val="FFFFCC"/>
                </a:solidFill>
                <a:ea typeface="굴림" pitchFamily="34" charset="-127"/>
              </a:rPr>
              <a:t>Exemplar</a:t>
            </a:r>
          </a:p>
        </p:txBody>
      </p:sp>
      <p:pic>
        <p:nvPicPr>
          <p:cNvPr id="22536" name="Picture 8" descr="circle-in-steps-01..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10"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5"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6"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7"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3559"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3560" name="Picture 9" descr="circle-in-steps-02.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8"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79"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0"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1"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4583"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4584" name="Picture 8" descr="circle-in-steps-03.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sp>
        <p:nvSpPr>
          <p:cNvPr id="8"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3"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4"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5"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5607"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Exemplar</a:t>
            </a:r>
          </a:p>
        </p:txBody>
      </p:sp>
      <p:pic>
        <p:nvPicPr>
          <p:cNvPr id="25608" name="Picture 8" descr="circle-in-steps-03.png"/>
          <p:cNvPicPr>
            <a:picLocks noChangeAspect="1"/>
          </p:cNvPicPr>
          <p:nvPr/>
        </p:nvPicPr>
        <p:blipFill>
          <a:blip r:embed="rId3"/>
          <a:srcRect/>
          <a:stretch>
            <a:fillRect/>
          </a:stretch>
        </p:blipFill>
        <p:spPr bwMode="auto">
          <a:xfrm>
            <a:off x="0" y="723900"/>
            <a:ext cx="9144000" cy="5410200"/>
          </a:xfrm>
          <a:prstGeom prst="rect">
            <a:avLst/>
          </a:prstGeom>
          <a:noFill/>
          <a:ln w="9525">
            <a:noFill/>
            <a:miter lim="800000"/>
            <a:headEnd/>
            <a:tailEnd/>
          </a:ln>
        </p:spPr>
      </p:pic>
      <p:pic>
        <p:nvPicPr>
          <p:cNvPr id="25609" name="Picture 9" descr="circle-in-steps-04.png"/>
          <p:cNvPicPr>
            <a:picLocks noChangeAspect="1"/>
          </p:cNvPicPr>
          <p:nvPr/>
        </p:nvPicPr>
        <p:blipFill>
          <a:blip r:embed="rId4"/>
          <a:srcRect/>
          <a:stretch>
            <a:fillRect/>
          </a:stretch>
        </p:blipFill>
        <p:spPr bwMode="auto">
          <a:xfrm>
            <a:off x="0" y="723900"/>
            <a:ext cx="9144000" cy="5410200"/>
          </a:xfrm>
          <a:prstGeom prst="rect">
            <a:avLst/>
          </a:prstGeom>
          <a:noFill/>
          <a:ln w="9525">
            <a:noFill/>
            <a:miter lim="800000"/>
            <a:headEnd/>
            <a:tailEnd/>
          </a:ln>
        </p:spPr>
      </p:pic>
      <p:sp>
        <p:nvSpPr>
          <p:cNvPr id="9"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exemplar-overview-scott.wmv">
            <a:hlinkClick r:id="" action="ppaction://media"/>
          </p:cNvPr>
          <p:cNvPicPr>
            <a:picLocks noRot="1" noChangeAspect="1"/>
          </p:cNvPicPr>
          <p:nvPr>
            <a:videoFile r:link="rId1"/>
          </p:nvPr>
        </p:nvPicPr>
        <p:blipFill>
          <a:blip r:embed="rId4"/>
          <a:stretch>
            <a:fillRect/>
          </a:stretch>
        </p:blipFill>
        <p:spPr>
          <a:xfrm>
            <a:off x="0" y="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a:solidFill>
                  <a:srgbClr val="FFFFCC"/>
                </a:solidFill>
                <a:ea typeface="굴림" pitchFamily="34" charset="-127"/>
              </a:rPr>
              <a:t>Lab Study</a:t>
            </a:r>
          </a:p>
        </p:txBody>
      </p:sp>
      <p:pic>
        <p:nvPicPr>
          <p:cNvPr id="40964" name="Picture 8" descr="skechtes-for-ppt-reversed"/>
          <p:cNvPicPr>
            <a:picLocks noChangeAspect="1" noChangeArrowheads="1"/>
          </p:cNvPicPr>
          <p:nvPr/>
        </p:nvPicPr>
        <p:blipFill>
          <a:blip r:embed="rId3"/>
          <a:srcRect/>
          <a:stretch>
            <a:fillRect/>
          </a:stretch>
        </p:blipFill>
        <p:spPr bwMode="auto">
          <a:xfrm>
            <a:off x="1219200" y="1295400"/>
            <a:ext cx="6781800" cy="5086350"/>
          </a:xfrm>
          <a:prstGeom prst="rect">
            <a:avLst/>
          </a:prstGeom>
          <a:noFill/>
          <a:ln w="9525">
            <a:noFill/>
            <a:miter lim="800000"/>
            <a:headEnd/>
            <a:tailEnd/>
          </a:ln>
        </p:spPr>
      </p:pic>
      <p:sp>
        <p:nvSpPr>
          <p:cNvPr id="40965" name="Text Box 8"/>
          <p:cNvSpPr txBox="1">
            <a:spLocks noChangeArrowheads="1"/>
          </p:cNvSpPr>
          <p:nvPr/>
        </p:nvSpPr>
        <p:spPr bwMode="auto">
          <a:xfrm>
            <a:off x="7086600" y="6324600"/>
            <a:ext cx="1962150" cy="304800"/>
          </a:xfrm>
          <a:prstGeom prst="rect">
            <a:avLst/>
          </a:prstGeom>
          <a:noFill/>
          <a:ln w="9525">
            <a:noFill/>
            <a:miter lim="800000"/>
            <a:headEnd/>
            <a:tailEnd/>
          </a:ln>
        </p:spPr>
        <p:txBody>
          <a:bodyPr wrap="none">
            <a:spAutoFit/>
          </a:bodyPr>
          <a:lstStyle/>
          <a:p>
            <a:r>
              <a:rPr lang="en-US" sz="1400" b="0">
                <a:solidFill>
                  <a:srgbClr val="DDDDDD"/>
                </a:solidFill>
              </a:rPr>
              <a:t>[sketches by Wendy Ju]</a:t>
            </a:r>
          </a:p>
        </p:txBody>
      </p:sp>
      <p:sp>
        <p:nvSpPr>
          <p:cNvPr id="40966" name="Text Box 10"/>
          <p:cNvSpPr txBox="1">
            <a:spLocks noChangeArrowheads="1"/>
          </p:cNvSpPr>
          <p:nvPr/>
        </p:nvSpPr>
        <p:spPr bwMode="auto">
          <a:xfrm>
            <a:off x="1676400" y="6019800"/>
            <a:ext cx="831850" cy="366713"/>
          </a:xfrm>
          <a:prstGeom prst="rect">
            <a:avLst/>
          </a:prstGeom>
          <a:noFill/>
          <a:ln w="9525">
            <a:noFill/>
            <a:miter lim="800000"/>
            <a:headEnd/>
            <a:tailEnd/>
          </a:ln>
        </p:spPr>
        <p:txBody>
          <a:bodyPr wrap="none">
            <a:spAutoFit/>
          </a:bodyPr>
          <a:lstStyle/>
          <a:p>
            <a:r>
              <a:rPr lang="en-US">
                <a:solidFill>
                  <a:schemeClr val="bg1"/>
                </a:solidFill>
              </a:rPr>
              <a:t>47 min</a:t>
            </a:r>
          </a:p>
        </p:txBody>
      </p:sp>
      <p:sp>
        <p:nvSpPr>
          <p:cNvPr id="40967" name="Text Box 11"/>
          <p:cNvSpPr txBox="1">
            <a:spLocks noChangeArrowheads="1"/>
          </p:cNvSpPr>
          <p:nvPr/>
        </p:nvSpPr>
        <p:spPr bwMode="auto">
          <a:xfrm>
            <a:off x="4648200" y="6019800"/>
            <a:ext cx="812800" cy="366713"/>
          </a:xfrm>
          <a:prstGeom prst="rect">
            <a:avLst/>
          </a:prstGeom>
          <a:noFill/>
          <a:ln w="9525">
            <a:noFill/>
            <a:miter lim="800000"/>
            <a:headEnd/>
            <a:tailEnd/>
          </a:ln>
        </p:spPr>
        <p:txBody>
          <a:bodyPr wrap="none">
            <a:spAutoFit/>
          </a:bodyPr>
          <a:lstStyle/>
          <a:p>
            <a:r>
              <a:rPr lang="en-US">
                <a:solidFill>
                  <a:schemeClr val="bg1"/>
                </a:solidFill>
              </a:rPr>
              <a:t>22 min</a:t>
            </a:r>
          </a:p>
        </p:txBody>
      </p:sp>
      <p:sp>
        <p:nvSpPr>
          <p:cNvPr id="40968" name="Text Box 12"/>
          <p:cNvSpPr txBox="1">
            <a:spLocks noChangeArrowheads="1"/>
          </p:cNvSpPr>
          <p:nvPr/>
        </p:nvSpPr>
        <p:spPr bwMode="auto">
          <a:xfrm>
            <a:off x="1676400" y="3276600"/>
            <a:ext cx="825500" cy="366713"/>
          </a:xfrm>
          <a:prstGeom prst="rect">
            <a:avLst/>
          </a:prstGeom>
          <a:noFill/>
          <a:ln w="9525">
            <a:noFill/>
            <a:miter lim="800000"/>
            <a:headEnd/>
            <a:tailEnd/>
          </a:ln>
        </p:spPr>
        <p:txBody>
          <a:bodyPr wrap="none">
            <a:spAutoFit/>
          </a:bodyPr>
          <a:lstStyle/>
          <a:p>
            <a:r>
              <a:rPr lang="en-US">
                <a:solidFill>
                  <a:schemeClr val="bg1"/>
                </a:solidFill>
              </a:rPr>
              <a:t>26 min</a:t>
            </a:r>
          </a:p>
        </p:txBody>
      </p:sp>
      <p:sp>
        <p:nvSpPr>
          <p:cNvPr id="40969" name="Text Box 13"/>
          <p:cNvSpPr txBox="1">
            <a:spLocks noChangeArrowheads="1"/>
          </p:cNvSpPr>
          <p:nvPr/>
        </p:nvSpPr>
        <p:spPr bwMode="auto">
          <a:xfrm>
            <a:off x="6731000" y="6019800"/>
            <a:ext cx="788988" cy="366713"/>
          </a:xfrm>
          <a:prstGeom prst="rect">
            <a:avLst/>
          </a:prstGeom>
          <a:noFill/>
          <a:ln w="9525">
            <a:noFill/>
            <a:miter lim="800000"/>
            <a:headEnd/>
            <a:tailEnd/>
          </a:ln>
        </p:spPr>
        <p:txBody>
          <a:bodyPr wrap="none">
            <a:spAutoFit/>
          </a:bodyPr>
          <a:lstStyle/>
          <a:p>
            <a:r>
              <a:rPr lang="en-US">
                <a:solidFill>
                  <a:schemeClr val="bg1"/>
                </a:solidFill>
              </a:rPr>
              <a:t>31 min</a:t>
            </a:r>
          </a:p>
        </p:txBody>
      </p:sp>
      <p:sp>
        <p:nvSpPr>
          <p:cNvPr id="40970" name="Text Box 14"/>
          <p:cNvSpPr txBox="1">
            <a:spLocks noChangeArrowheads="1"/>
          </p:cNvSpPr>
          <p:nvPr/>
        </p:nvSpPr>
        <p:spPr bwMode="auto">
          <a:xfrm>
            <a:off x="6754813" y="3290888"/>
            <a:ext cx="814387" cy="366712"/>
          </a:xfrm>
          <a:prstGeom prst="rect">
            <a:avLst/>
          </a:prstGeom>
          <a:noFill/>
          <a:ln w="9525">
            <a:noFill/>
            <a:miter lim="800000"/>
            <a:headEnd/>
            <a:tailEnd/>
          </a:ln>
        </p:spPr>
        <p:txBody>
          <a:bodyPr wrap="none">
            <a:spAutoFit/>
          </a:bodyPr>
          <a:lstStyle/>
          <a:p>
            <a:r>
              <a:rPr lang="en-US">
                <a:solidFill>
                  <a:schemeClr val="bg1"/>
                </a:solidFill>
              </a:rPr>
              <a:t>27 min</a:t>
            </a:r>
          </a:p>
        </p:txBody>
      </p:sp>
      <p:sp>
        <p:nvSpPr>
          <p:cNvPr id="40971" name="Text Box 15"/>
          <p:cNvSpPr txBox="1">
            <a:spLocks noChangeArrowheads="1"/>
          </p:cNvSpPr>
          <p:nvPr/>
        </p:nvSpPr>
        <p:spPr bwMode="auto">
          <a:xfrm>
            <a:off x="4214813" y="3290888"/>
            <a:ext cx="793750" cy="366712"/>
          </a:xfrm>
          <a:prstGeom prst="rect">
            <a:avLst/>
          </a:prstGeom>
          <a:noFill/>
          <a:ln w="9525">
            <a:noFill/>
            <a:miter lim="800000"/>
            <a:headEnd/>
            <a:tailEnd/>
          </a:ln>
        </p:spPr>
        <p:txBody>
          <a:bodyPr wrap="none">
            <a:spAutoFit/>
          </a:bodyPr>
          <a:lstStyle/>
          <a:p>
            <a:r>
              <a:rPr lang="en-US">
                <a:solidFill>
                  <a:schemeClr val="bg1"/>
                </a:solidFill>
              </a:rPr>
              <a:t>18 min</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lstStyle/>
          <a:p>
            <a:pPr eaLnBrk="1" hangingPunct="1"/>
            <a:endParaRPr lang="en-US" sz="4000" smtClean="0"/>
          </a:p>
        </p:txBody>
      </p:sp>
      <p:pic>
        <p:nvPicPr>
          <p:cNvPr id="4" name="exemplar-eval.wmv">
            <a:hlinkClick r:id="" action="ppaction://media"/>
          </p:cNvPr>
          <p:cNvPicPr>
            <a:picLocks noRot="1" noChangeAspect="1"/>
          </p:cNvPicPr>
          <p:nvPr>
            <a:videoFile r:link="rId1"/>
          </p:nvPr>
        </p:nvPicPr>
        <p:blipFill>
          <a:blip r:embed="rId4"/>
          <a:stretch>
            <a:fillRect/>
          </a:stretch>
        </p:blipFill>
        <p:spPr>
          <a:xfrm>
            <a:off x="-152400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D.Tools</a:t>
            </a:r>
            <a:r>
              <a:rPr lang="en-US" dirty="0" smtClean="0"/>
              <a:t> related</a:t>
            </a:r>
            <a:endParaRPr lang="en-US" dirty="0"/>
          </a:p>
        </p:txBody>
      </p:sp>
      <p:sp>
        <p:nvSpPr>
          <p:cNvPr id="3" name="Content Placeholder 2"/>
          <p:cNvSpPr>
            <a:spLocks noGrp="1"/>
          </p:cNvSpPr>
          <p:nvPr>
            <p:ph idx="1"/>
          </p:nvPr>
        </p:nvSpPr>
        <p:spPr/>
        <p:txBody>
          <a:bodyPr/>
          <a:lstStyle/>
          <a:p>
            <a:r>
              <a:rPr lang="en-US" dirty="0" smtClean="0"/>
              <a:t>Network:</a:t>
            </a:r>
          </a:p>
          <a:p>
            <a:pPr lvl="1"/>
            <a:r>
              <a:rPr lang="en-US" dirty="0" smtClean="0"/>
              <a:t>Tom </a:t>
            </a:r>
            <a:r>
              <a:rPr lang="en-US" dirty="0" err="1" smtClean="0"/>
              <a:t>Igoe</a:t>
            </a:r>
            <a:r>
              <a:rPr lang="en-US" dirty="0" smtClean="0"/>
              <a:t> book, </a:t>
            </a:r>
            <a:r>
              <a:rPr lang="en-US" dirty="0" err="1" smtClean="0"/>
              <a:t>ThingM</a:t>
            </a:r>
            <a:r>
              <a:rPr lang="en-US" dirty="0" smtClean="0"/>
              <a:t>, Shared Phidgets</a:t>
            </a:r>
          </a:p>
          <a:p>
            <a:r>
              <a:rPr lang="en-US" dirty="0" smtClean="0"/>
              <a:t>Other prototyping tools:</a:t>
            </a:r>
          </a:p>
          <a:p>
            <a:pPr lvl="1"/>
            <a:r>
              <a:rPr lang="en-US" dirty="0" smtClean="0"/>
              <a:t>Eyepatch, </a:t>
            </a:r>
            <a:r>
              <a:rPr lang="en-US" dirty="0" err="1" smtClean="0"/>
              <a:t>iStuff</a:t>
            </a:r>
            <a:r>
              <a:rPr lang="en-US" dirty="0" smtClean="0"/>
              <a:t> Mobile, Momento</a:t>
            </a:r>
          </a:p>
          <a:p>
            <a:r>
              <a:rPr lang="en-US" dirty="0" smtClean="0"/>
              <a:t>Does the Control </a:t>
            </a:r>
            <a:r>
              <a:rPr lang="en-US" dirty="0" err="1" smtClean="0"/>
              <a:t>Freka</a:t>
            </a:r>
            <a:r>
              <a:rPr lang="en-US" dirty="0" smtClean="0"/>
              <a:t> work (w/ </a:t>
            </a:r>
            <a:r>
              <a:rPr lang="en-US" dirty="0" err="1" smtClean="0"/>
              <a:t>Haiyan</a:t>
            </a:r>
            <a:r>
              <a:rPr lang="en-US" dirty="0" smtClean="0"/>
              <a:t> fit in anywhere?)</a:t>
            </a:r>
          </a:p>
          <a:p>
            <a:r>
              <a:rPr lang="en-US" dirty="0" smtClean="0"/>
              <a:t>Design/test/think: Dave Akers’ work</a:t>
            </a:r>
            <a:endParaRPr lang="en-US" dirty="0"/>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Fieldwork: Building Community Relationships</a:t>
            </a:r>
            <a:endParaRPr lang="en-US" dirty="0"/>
          </a:p>
        </p:txBody>
      </p:sp>
      <p:sp>
        <p:nvSpPr>
          <p:cNvPr id="3" name="Content Placeholder 2"/>
          <p:cNvSpPr>
            <a:spLocks noGrp="1"/>
          </p:cNvSpPr>
          <p:nvPr>
            <p:ph idx="1"/>
          </p:nvPr>
        </p:nvSpPr>
        <p:spPr/>
        <p:txBody>
          <a:bodyPr/>
          <a:lstStyle/>
          <a:p>
            <a:r>
              <a:rPr lang="en-US" dirty="0" smtClean="0"/>
              <a:t>Need a two-way road, not just </a:t>
            </a:r>
            <a:r>
              <a:rPr lang="en-US" dirty="0" err="1" smtClean="0"/>
              <a:t>visit+leave</a:t>
            </a:r>
            <a:endParaRPr lang="en-US" dirty="0" smtClean="0"/>
          </a:p>
          <a:p>
            <a:r>
              <a:rPr lang="en-US" dirty="0" smtClean="0"/>
              <a:t>E.g.: our ties into design community; </a:t>
            </a:r>
            <a:r>
              <a:rPr lang="en-US" dirty="0" err="1" smtClean="0"/>
              <a:t>joel</a:t>
            </a:r>
            <a:r>
              <a:rPr lang="en-US" dirty="0" smtClean="0"/>
              <a:t> at the </a:t>
            </a:r>
            <a:r>
              <a:rPr lang="en-US" dirty="0" err="1" smtClean="0"/>
              <a:t>exploratorium</a:t>
            </a:r>
            <a:endParaRPr lang="en-US" dirty="0" smtClean="0"/>
          </a:p>
          <a:p>
            <a:endParaRPr lang="en-US"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4294967295"/>
          </p:nvPr>
        </p:nvSpPr>
        <p:spPr>
          <a:xfrm>
            <a:off x="8077200" y="6513513"/>
            <a:ext cx="762000" cy="274637"/>
          </a:xfrm>
          <a:prstGeom prst="rect">
            <a:avLst/>
          </a:prstGeom>
          <a:noFill/>
        </p:spPr>
        <p:txBody>
          <a:bodyPr/>
          <a:lstStyle/>
          <a:p>
            <a:fld id="{E5934D30-58D5-4C74-A253-CF82620C5E5F}" type="slidenum">
              <a:rPr lang="ko-KR" altLang="en-US" smtClean="0"/>
              <a:pPr/>
              <a:t>4</a:t>
            </a:fld>
            <a:endParaRPr lang="en-US" altLang="ko-KR" smtClean="0"/>
          </a:p>
        </p:txBody>
      </p:sp>
      <p:pic>
        <p:nvPicPr>
          <p:cNvPr id="22531" name="Picture 2" descr="prototyping"/>
          <p:cNvPicPr>
            <a:picLocks noChangeAspect="1" noChangeArrowheads="1"/>
          </p:cNvPicPr>
          <p:nvPr/>
        </p:nvPicPr>
        <p:blipFill>
          <a:blip r:embed="rId3"/>
          <a:srcRect/>
          <a:stretch>
            <a:fillRect/>
          </a:stretch>
        </p:blipFill>
        <p:spPr bwMode="auto">
          <a:xfrm>
            <a:off x="-304800" y="-228600"/>
            <a:ext cx="9753600" cy="7315200"/>
          </a:xfrm>
          <a:prstGeom prst="rect">
            <a:avLst/>
          </a:prstGeom>
          <a:noFill/>
          <a:ln w="9525">
            <a:noFill/>
            <a:miter lim="800000"/>
            <a:headEnd/>
            <a:tailEnd/>
          </a:ln>
        </p:spPr>
      </p:pic>
      <p:sp>
        <p:nvSpPr>
          <p:cNvPr id="22532"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4"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6" name="AutoShape 7"/>
          <p:cNvSpPr>
            <a:spLocks noChangeArrowheads="1"/>
          </p:cNvSpPr>
          <p:nvPr/>
        </p:nvSpPr>
        <p:spPr bwMode="auto">
          <a:xfrm>
            <a:off x="-533400" y="309563"/>
            <a:ext cx="8329613"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22537" name="Rectangle 8"/>
          <p:cNvSpPr>
            <a:spLocks noGrp="1" noRot="1" noChangeArrowheads="1"/>
          </p:cNvSpPr>
          <p:nvPr>
            <p:ph type="title"/>
          </p:nvPr>
        </p:nvSpPr>
        <p:spPr>
          <a:xfrm>
            <a:off x="61913" y="261938"/>
            <a:ext cx="8385175" cy="1022350"/>
          </a:xfrm>
        </p:spPr>
        <p:txBody>
          <a:bodyPr/>
          <a:lstStyle/>
          <a:p>
            <a:pPr eaLnBrk="1" hangingPunct="1"/>
            <a:r>
              <a:rPr lang="en-US" altLang="ko-KR" smtClean="0">
                <a:ea typeface="굴림" pitchFamily="34" charset="-127"/>
              </a:rPr>
              <a:t>Thinking Through Prototyping</a:t>
            </a:r>
          </a:p>
        </p:txBody>
      </p:sp>
      <p:sp>
        <p:nvSpPr>
          <p:cNvPr id="10" name="AutoShape 12"/>
          <p:cNvSpPr>
            <a:spLocks noChangeArrowheads="1"/>
          </p:cNvSpPr>
          <p:nvPr/>
        </p:nvSpPr>
        <p:spPr bwMode="auto">
          <a:xfrm>
            <a:off x="2252663" y="2039938"/>
            <a:ext cx="4638675" cy="4056062"/>
          </a:xfrm>
          <a:prstGeom prst="roundRect">
            <a:avLst>
              <a:gd name="adj" fmla="val 16667"/>
            </a:avLst>
          </a:prstGeom>
          <a:solidFill>
            <a:schemeClr val="bg1">
              <a:alpha val="30000"/>
            </a:schemeClr>
          </a:solidFill>
          <a:ln w="9525">
            <a:noFill/>
            <a:round/>
            <a:headEnd/>
            <a:tailEnd/>
          </a:ln>
          <a:effectLst/>
        </p:spPr>
        <p:txBody>
          <a:bodyPr wrap="none" lIns="0" tIns="0" rIns="0" bIns="0" anchor="ctr"/>
          <a:lstStyle/>
          <a:p>
            <a:pPr algn="ctr">
              <a:lnSpc>
                <a:spcPts val="7000"/>
              </a:lnSpc>
              <a:defRPr/>
            </a:pPr>
            <a:r>
              <a:rPr lang="en-US" sz="6500" dirty="0">
                <a:effectLst>
                  <a:outerShdw blurRad="38100" dist="38100" dir="2700000" algn="tl">
                    <a:srgbClr val="000000"/>
                  </a:outerShdw>
                </a:effectLst>
              </a:rPr>
              <a:t>Colleagues</a:t>
            </a:r>
          </a:p>
          <a:p>
            <a:pPr algn="ctr">
              <a:lnSpc>
                <a:spcPts val="7000"/>
              </a:lnSpc>
              <a:defRPr/>
            </a:pPr>
            <a:r>
              <a:rPr lang="en-US" sz="6500" dirty="0">
                <a:effectLst>
                  <a:outerShdw blurRad="38100" dist="38100" dir="2700000" algn="tl">
                    <a:srgbClr val="000000"/>
                  </a:outerShdw>
                </a:effectLst>
              </a:rPr>
              <a:t>Clients</a:t>
            </a:r>
          </a:p>
          <a:p>
            <a:pPr algn="ctr">
              <a:lnSpc>
                <a:spcPts val="7000"/>
              </a:lnSpc>
              <a:defRPr/>
            </a:pPr>
            <a:r>
              <a:rPr lang="en-US" sz="6500" dirty="0">
                <a:effectLst>
                  <a:outerShdw blurRad="38100" dist="38100" dir="2700000" algn="tl">
                    <a:srgbClr val="000000"/>
                  </a:outerShdw>
                </a:effectLst>
              </a:rPr>
              <a:t>Users</a:t>
            </a:r>
          </a:p>
          <a:p>
            <a:pPr algn="ctr">
              <a:lnSpc>
                <a:spcPts val="7000"/>
              </a:lnSpc>
              <a:defRPr/>
            </a:pPr>
            <a:r>
              <a:rPr lang="en-US" sz="6500" dirty="0">
                <a:effectLst>
                  <a:outerShdw blurRad="38100" dist="38100" dir="2700000" algn="tl">
                    <a:srgbClr val="000000"/>
                  </a:outerShdw>
                </a:effectLst>
              </a:rPr>
              <a:t>Ourselves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1000"/>
                                        <p:tgtEl>
                                          <p:spTgt spid="10">
                                            <p:txEl>
                                              <p:pRg st="2" end="2"/>
                                            </p:txEl>
                                          </p:spTgt>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pPr eaLnBrk="1" hangingPunct="1"/>
            <a:endParaRPr lang="en-US" smtClean="0"/>
          </a:p>
        </p:txBody>
      </p:sp>
      <p:sp>
        <p:nvSpPr>
          <p:cNvPr id="78850" name="Content Placeholder 2"/>
          <p:cNvSpPr>
            <a:spLocks noGrp="1"/>
          </p:cNvSpPr>
          <p:nvPr>
            <p:ph idx="1"/>
          </p:nvPr>
        </p:nvSpPr>
        <p:spPr>
          <a:xfrm>
            <a:off x="838200" y="2101850"/>
            <a:ext cx="8007350" cy="4756150"/>
          </a:xfrm>
        </p:spPr>
        <p:txBody>
          <a:bodyPr/>
          <a:lstStyle/>
          <a:p>
            <a:pPr eaLnBrk="1" hangingPunct="1">
              <a:buFont typeface="Wingdings" pitchFamily="2" charset="2"/>
              <a:buNone/>
            </a:pPr>
            <a:r>
              <a:rPr lang="en-US" smtClean="0"/>
              <a:t>“The best way to have a good idea is to have lots of ideas</a:t>
            </a:r>
            <a:r>
              <a:rPr lang="en-US" i="1" smtClean="0"/>
              <a:t>.”</a:t>
            </a:r>
            <a:endParaRPr lang="en-US" smtClean="0"/>
          </a:p>
        </p:txBody>
      </p:sp>
      <p:sp>
        <p:nvSpPr>
          <p:cNvPr id="78852" name="TextBox 4"/>
          <p:cNvSpPr txBox="1">
            <a:spLocks noChangeArrowheads="1"/>
          </p:cNvSpPr>
          <p:nvPr/>
        </p:nvSpPr>
        <p:spPr bwMode="auto">
          <a:xfrm>
            <a:off x="5910263" y="2844800"/>
            <a:ext cx="2547937" cy="58420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3200" i="1" kern="1200">
                <a:solidFill>
                  <a:srgbClr val="FFFFFF"/>
                </a:solidFill>
                <a:latin typeface="Neutra Text" pitchFamily="50" charset="0"/>
                <a:ea typeface="+mn-ea"/>
                <a:cs typeface="+mn-cs"/>
              </a:rPr>
              <a:t>-Linus Pauling</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endParaRPr lang="en-US" smtClean="0"/>
          </a:p>
        </p:txBody>
      </p:sp>
      <p:sp>
        <p:nvSpPr>
          <p:cNvPr id="80898" name="Content Placeholder 2"/>
          <p:cNvSpPr>
            <a:spLocks noGrp="1"/>
          </p:cNvSpPr>
          <p:nvPr>
            <p:ph idx="1"/>
          </p:nvPr>
        </p:nvSpPr>
        <p:spPr/>
        <p:txBody>
          <a:bodyPr/>
          <a:lstStyle/>
          <a:p>
            <a:pPr eaLnBrk="1" hangingPunct="1">
              <a:buFontTx/>
              <a:buNone/>
            </a:pPr>
            <a:endParaRPr lang="en-US" smtClean="0"/>
          </a:p>
        </p:txBody>
      </p:sp>
      <p:sp>
        <p:nvSpPr>
          <p:cNvPr id="80899"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algn="l" rtl="0" eaLnBrk="0" fontAlgn="base" hangingPunct="0">
              <a:spcBef>
                <a:spcPct val="0"/>
              </a:spcBef>
              <a:spcAft>
                <a:spcPct val="0"/>
              </a:spcAft>
            </a:pPr>
            <a:fld id="{E98ABBD4-D73B-468C-8170-67F9E01849E3}" type="slidenum">
              <a:rPr lang="ko-KR" altLang="en-US" b="1" kern="1200">
                <a:solidFill>
                  <a:srgbClr val="000000"/>
                </a:solidFill>
                <a:latin typeface="Neutra Text" pitchFamily="50" charset="0"/>
                <a:ea typeface="굴림" pitchFamily="34" charset="-127"/>
                <a:cs typeface="+mn-cs"/>
              </a:rPr>
              <a:pPr algn="l" rtl="0" eaLnBrk="0" fontAlgn="base" hangingPunct="0">
                <a:spcBef>
                  <a:spcPct val="0"/>
                </a:spcBef>
                <a:spcAft>
                  <a:spcPct val="0"/>
                </a:spcAft>
              </a:pPr>
              <a:t>41</a:t>
            </a:fld>
            <a:endParaRPr lang="en-US" altLang="ko-KR" b="1" kern="1200">
              <a:solidFill>
                <a:srgbClr val="000000"/>
              </a:solidFill>
              <a:latin typeface="Neutra Text" pitchFamily="50" charset="0"/>
              <a:ea typeface="굴림" pitchFamily="34" charset="-127"/>
              <a:cs typeface="+mn-cs"/>
            </a:endParaRPr>
          </a:p>
        </p:txBody>
      </p:sp>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sp>
        <p:nvSpPr>
          <p:cNvPr id="80901" name="TextBox 5"/>
          <p:cNvSpPr txBox="1">
            <a:spLocks noChangeArrowheads="1"/>
          </p:cNvSpPr>
          <p:nvPr/>
        </p:nvSpPr>
        <p:spPr bwMode="auto">
          <a:xfrm>
            <a:off x="6173788" y="5486400"/>
            <a:ext cx="2894012" cy="120015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Prototypes for the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Microsoft mouse</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From Moggridge,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Designing Interactions, Ch2</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397634" name="Picture 2"/>
          <p:cNvPicPr>
            <a:picLocks noChangeAspect="1" noChangeArrowheads="1"/>
          </p:cNvPicPr>
          <p:nvPr/>
        </p:nvPicPr>
        <p:blipFill>
          <a:blip r:embed="rId3"/>
          <a:srcRect/>
          <a:stretch>
            <a:fillRect/>
          </a:stretch>
        </p:blipFill>
        <p:spPr bwMode="auto">
          <a:xfrm>
            <a:off x="3071813" y="252413"/>
            <a:ext cx="3000375" cy="6353175"/>
          </a:xfrm>
          <a:prstGeom prst="rect">
            <a:avLst/>
          </a:prstGeom>
          <a:noFill/>
          <a:ln w="9525">
            <a:noFill/>
            <a:miter lim="800000"/>
            <a:headEnd/>
            <a:tailEnd/>
          </a:ln>
          <a:effectLst/>
        </p:spPr>
      </p:pic>
      <p:sp>
        <p:nvSpPr>
          <p:cNvPr id="6" name="TextBox 5"/>
          <p:cNvSpPr txBox="1"/>
          <p:nvPr/>
        </p:nvSpPr>
        <p:spPr>
          <a:xfrm>
            <a:off x="6096000" y="6096000"/>
            <a:ext cx="2337691" cy="369332"/>
          </a:xfrm>
          <a:prstGeom prst="rect">
            <a:avLst/>
          </a:prstGeom>
          <a:noFill/>
        </p:spPr>
        <p:txBody>
          <a:bodyPr wrap="none" rtlCol="0">
            <a:spAutoFit/>
          </a:bodyPr>
          <a:lstStyle/>
          <a:p>
            <a:pPr algn="l" rtl="0" fontAlgn="base">
              <a:spcBef>
                <a:spcPct val="0"/>
              </a:spcBef>
              <a:spcAft>
                <a:spcPct val="0"/>
              </a:spcAft>
            </a:pPr>
            <a:r>
              <a:rPr lang="en-US" b="1" kern="1200" dirty="0" err="1">
                <a:solidFill>
                  <a:srgbClr val="000000"/>
                </a:solidFill>
                <a:latin typeface="Neutra Text" pitchFamily="50" charset="0"/>
                <a:ea typeface="+mn-ea"/>
                <a:cs typeface="+mn-cs"/>
              </a:rPr>
              <a:t>Tohidi</a:t>
            </a:r>
            <a:r>
              <a:rPr lang="en-US" b="1" kern="1200" dirty="0">
                <a:solidFill>
                  <a:srgbClr val="000000"/>
                </a:solidFill>
                <a:latin typeface="Neutra Text" pitchFamily="50" charset="0"/>
                <a:ea typeface="+mn-ea"/>
                <a:cs typeface="+mn-cs"/>
              </a:rPr>
              <a:t> et al, CHI 2006</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Rot="1" noChangeArrowheads="1"/>
          </p:cNvSpPr>
          <p:nvPr>
            <p:ph type="body" idx="1"/>
          </p:nvPr>
        </p:nvSpPr>
        <p:spPr/>
        <p:txBody>
          <a:bodyPr/>
          <a:lstStyle/>
          <a:p>
            <a:endParaRPr lang="en-US" smtClean="0"/>
          </a:p>
        </p:txBody>
      </p:sp>
      <p:pic>
        <p:nvPicPr>
          <p:cNvPr id="185348" name="Picture 4"/>
          <p:cNvPicPr>
            <a:picLocks noChangeAspect="1" noChangeArrowheads="1"/>
          </p:cNvPicPr>
          <p:nvPr/>
        </p:nvPicPr>
        <p:blipFill>
          <a:blip r:embed="rId3"/>
          <a:srcRect/>
          <a:stretch>
            <a:fillRect/>
          </a:stretch>
        </p:blipFill>
        <p:spPr bwMode="auto">
          <a:xfrm>
            <a:off x="-76200" y="-304800"/>
            <a:ext cx="10058400" cy="7810500"/>
          </a:xfrm>
          <a:prstGeom prst="rect">
            <a:avLst/>
          </a:prstGeom>
          <a:noFill/>
          <a:ln w="9525">
            <a:noFill/>
            <a:miter lim="800000"/>
            <a:headEnd/>
            <a:tailEnd/>
          </a:ln>
          <a:effectLst/>
        </p:spPr>
      </p:pic>
      <p:sp>
        <p:nvSpPr>
          <p:cNvPr id="185350" name="AutoShape 6"/>
          <p:cNvSpPr>
            <a:spLocks noChangeArrowheads="1"/>
          </p:cNvSpPr>
          <p:nvPr/>
        </p:nvSpPr>
        <p:spPr bwMode="auto">
          <a:xfrm>
            <a:off x="1600200" y="4191000"/>
            <a:ext cx="6248400" cy="2438400"/>
          </a:xfrm>
          <a:prstGeom prst="roundRect">
            <a:avLst>
              <a:gd name="adj" fmla="val 16667"/>
            </a:avLst>
          </a:prstGeom>
          <a:noFill/>
          <a:ln w="76200">
            <a:solidFill>
              <a:srgbClr val="FF5050"/>
            </a:solidFill>
            <a:round/>
            <a:headEnd/>
            <a:tailEnd/>
          </a:ln>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endParaRPr lang="en-US" dirty="0" smtClean="0"/>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6386" name="Image" r:id="rId4" imgW="9333333" imgH="4038095" progId="">
              <p:embed/>
            </p:oleObj>
          </a:graphicData>
        </a:graphic>
      </p:graphicFrame>
      <p:sp>
        <p:nvSpPr>
          <p:cNvPr id="4" name="Rectangle 3"/>
          <p:cNvSpPr/>
          <p:nvPr/>
        </p:nvSpPr>
        <p:spPr bwMode="auto">
          <a:xfrm>
            <a:off x="4953000" y="1905000"/>
            <a:ext cx="3886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r>
              <a:rPr lang="en-US" smtClean="0"/>
              <a:t>Juxtapose</a:t>
            </a:r>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7410" name="Image" r:id="rId4" imgW="9333333" imgH="4038095" progId="">
              <p:embed/>
            </p:oleObj>
          </a:graphicData>
        </a:graphic>
      </p:graphicFrame>
      <p:sp>
        <p:nvSpPr>
          <p:cNvPr id="4" name="Rectangle 3"/>
          <p:cNvSpPr/>
          <p:nvPr/>
        </p:nvSpPr>
        <p:spPr bwMode="auto">
          <a:xfrm>
            <a:off x="4953000" y="1905000"/>
            <a:ext cx="4648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p:txBody>
          <a:bodyPr/>
          <a:lstStyle/>
          <a:p>
            <a:r>
              <a:rPr lang="en-US" smtClean="0"/>
              <a:t>Juxtapose</a:t>
            </a:r>
          </a:p>
        </p:txBody>
      </p:sp>
      <p:graphicFrame>
        <p:nvGraphicFramePr>
          <p:cNvPr id="190468"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8434"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p:txBody>
          <a:bodyPr/>
          <a:lstStyle/>
          <a:p>
            <a:r>
              <a:rPr lang="en-US" smtClean="0"/>
              <a:t>Juxtapose</a:t>
            </a:r>
          </a:p>
        </p:txBody>
      </p:sp>
      <p:graphicFrame>
        <p:nvGraphicFramePr>
          <p:cNvPr id="192516"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458"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rrowheads="1"/>
          </p:cNvSpPr>
          <p:nvPr>
            <p:ph type="title"/>
          </p:nvPr>
        </p:nvSpPr>
        <p:spPr/>
        <p:txBody>
          <a:bodyPr/>
          <a:lstStyle/>
          <a:p>
            <a:r>
              <a:rPr lang="en-US" smtClean="0"/>
              <a:t>Juxtapose</a:t>
            </a:r>
          </a:p>
        </p:txBody>
      </p:sp>
      <p:graphicFrame>
        <p:nvGraphicFramePr>
          <p:cNvPr id="194564"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20482"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Juxtapose</a:t>
            </a:r>
            <a:endParaRPr lang="en-US" dirty="0"/>
          </a:p>
        </p:txBody>
      </p:sp>
      <p:pic>
        <p:nvPicPr>
          <p:cNvPr id="285698" name="Picture 2"/>
          <p:cNvPicPr>
            <a:picLocks noGrp="1" noChangeAspect="1" noChangeArrowheads="1"/>
          </p:cNvPicPr>
          <p:nvPr>
            <p:ph idx="1"/>
          </p:nvPr>
        </p:nvPicPr>
        <p:blipFill>
          <a:blip r:embed="rId3"/>
          <a:srcRect/>
          <a:stretch>
            <a:fillRect/>
          </a:stretch>
        </p:blipFill>
        <p:spPr bwMode="auto">
          <a:xfrm>
            <a:off x="838200" y="2823884"/>
            <a:ext cx="8007350" cy="239768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Picture:</a:t>
            </a:r>
            <a:br>
              <a:rPr lang="en-US" dirty="0" smtClean="0"/>
            </a:br>
            <a:r>
              <a:rPr lang="en-US" dirty="0" smtClean="0"/>
              <a:t>Schoen, Schrage, Polanyi</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657600" y="457200"/>
            <a:ext cx="1828800" cy="609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1371600" y="990600"/>
            <a:ext cx="13716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8770"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5" name="Rounded Rectangle 4"/>
          <p:cNvSpPr/>
          <p:nvPr/>
        </p:nvSpPr>
        <p:spPr bwMode="auto">
          <a:xfrm>
            <a:off x="5410200" y="533400"/>
            <a:ext cx="9906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581400" y="18288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7" name="Rounded Rectangle 6"/>
          <p:cNvSpPr/>
          <p:nvPr/>
        </p:nvSpPr>
        <p:spPr bwMode="auto">
          <a:xfrm>
            <a:off x="3581400" y="22860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9" name="Rounded Rectangle 8"/>
          <p:cNvSpPr/>
          <p:nvPr/>
        </p:nvSpPr>
        <p:spPr bwMode="auto">
          <a:xfrm>
            <a:off x="3962400" y="3505200"/>
            <a:ext cx="4572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7" name="Rounded Rectangle 6"/>
          <p:cNvSpPr/>
          <p:nvPr/>
        </p:nvSpPr>
        <p:spPr bwMode="auto">
          <a:xfrm>
            <a:off x="2667000" y="533400"/>
            <a:ext cx="10668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52400" y="838200"/>
            <a:ext cx="6553200" cy="4038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6858000" y="381000"/>
            <a:ext cx="2286000" cy="2133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4000" smtClean="0"/>
              <a:t>Problem Solving as Representation</a:t>
            </a:r>
          </a:p>
        </p:txBody>
      </p:sp>
      <p:sp>
        <p:nvSpPr>
          <p:cNvPr id="14339" name="Content Placeholder 2"/>
          <p:cNvSpPr>
            <a:spLocks noGrp="1"/>
          </p:cNvSpPr>
          <p:nvPr>
            <p:ph idx="1"/>
          </p:nvPr>
        </p:nvSpPr>
        <p:spPr/>
        <p:txBody>
          <a:bodyPr/>
          <a:lstStyle/>
          <a:p>
            <a:pPr>
              <a:buFont typeface="Wingdings" pitchFamily="2" charset="2"/>
              <a:buNone/>
            </a:pPr>
            <a:r>
              <a:rPr lang="en-US" sz="4400" smtClean="0"/>
              <a:t>“Solving a problem simply means representing it so as to make the solution transparent”</a:t>
            </a:r>
          </a:p>
          <a:p>
            <a:pPr algn="r">
              <a:buFont typeface="Wingdings" pitchFamily="2" charset="2"/>
              <a:buNone/>
            </a:pPr>
            <a:r>
              <a:rPr lang="en-US" smtClean="0"/>
              <a:t> </a:t>
            </a:r>
            <a:r>
              <a:rPr lang="en-US" sz="2800" smtClean="0">
                <a:solidFill>
                  <a:schemeClr val="accent2"/>
                </a:solidFill>
              </a:rPr>
              <a:t>—Herbert Simon, The Sciences of the Artificial</a:t>
            </a:r>
            <a:endParaRPr lang="en-US" smtClean="0">
              <a:solidFill>
                <a:schemeClr val="accent2"/>
              </a:solidFill>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pic>
        <p:nvPicPr>
          <p:cNvPr id="8" name="Picture 7" descr="mixer.png"/>
          <p:cNvPicPr>
            <a:picLocks noChangeAspect="1"/>
          </p:cNvPicPr>
          <p:nvPr/>
        </p:nvPicPr>
        <p:blipFill>
          <a:blip r:embed="rId4"/>
          <a:stretch>
            <a:fillRect/>
          </a:stretch>
        </p:blipFill>
        <p:spPr>
          <a:xfrm>
            <a:off x="5562600" y="3048000"/>
            <a:ext cx="4724400" cy="429491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077200" y="6513513"/>
            <a:ext cx="762000" cy="274637"/>
          </a:xfrm>
          <a:prstGeom prst="rect">
            <a:avLst/>
          </a:prstGeom>
        </p:spPr>
        <p:txBody>
          <a:bodyPr/>
          <a:lstStyle/>
          <a:p>
            <a:pPr algn="r" rtl="0" fontAlgn="base">
              <a:spcBef>
                <a:spcPct val="0"/>
              </a:spcBef>
              <a:spcAft>
                <a:spcPct val="0"/>
              </a:spcAft>
              <a:defRPr/>
            </a:pPr>
            <a:fld id="{971B7D7F-0F5C-41E0-A807-ADF9AEA64943}" type="slidenum">
              <a:rPr lang="ko-KR" altLang="en-US" sz="1200" kern="1200">
                <a:solidFill>
                  <a:srgbClr val="CFECFF"/>
                </a:solidFill>
                <a:latin typeface="Neutra Text" pitchFamily="50" charset="0"/>
                <a:ea typeface="굴림" pitchFamily="34" charset="-127"/>
                <a:cs typeface="+mn-cs"/>
              </a:rPr>
              <a:pPr algn="r" rtl="0" fontAlgn="base">
                <a:spcBef>
                  <a:spcPct val="0"/>
                </a:spcBef>
                <a:spcAft>
                  <a:spcPct val="0"/>
                </a:spcAft>
                <a:defRPr/>
              </a:pPr>
              <a:t>61</a:t>
            </a:fld>
            <a:endParaRPr lang="en-US" altLang="ko-KR" sz="1200" kern="1200">
              <a:solidFill>
                <a:srgbClr val="CFECFF"/>
              </a:solidFill>
              <a:latin typeface="Neutra Text" pitchFamily="50" charset="0"/>
              <a:ea typeface="굴림" pitchFamily="34" charset="-127"/>
              <a:cs typeface="+mn-cs"/>
            </a:endParaRPr>
          </a:p>
        </p:txBody>
      </p:sp>
      <p:pic>
        <p:nvPicPr>
          <p:cNvPr id="292866"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1730" name="Title 1"/>
          <p:cNvSpPr>
            <a:spLocks noGrp="1"/>
          </p:cNvSpPr>
          <p:nvPr>
            <p:ph type="title" idx="4294967295"/>
          </p:nvPr>
        </p:nvSpPr>
        <p:spPr/>
        <p:txBody>
          <a:bodyPr/>
          <a:lstStyle/>
          <a:p>
            <a:pPr eaLnBrk="1" hangingPunct="1"/>
            <a:r>
              <a:rPr lang="en-US" sz="4400" dirty="0" smtClean="0"/>
              <a:t>Juxtapose for Ubicomp (1 slide)</a:t>
            </a:r>
            <a:endParaRPr lang="en-US" sz="4400" dirty="0" smtClean="0"/>
          </a:p>
        </p:txBody>
      </p:sp>
      <p:sp>
        <p:nvSpPr>
          <p:cNvPr id="201731" name="Content Placeholder 2"/>
          <p:cNvSpPr>
            <a:spLocks noGrp="1"/>
          </p:cNvSpPr>
          <p:nvPr>
            <p:ph idx="4294967295"/>
          </p:nvPr>
        </p:nvSpPr>
        <p:spPr/>
        <p:txBody>
          <a:bodyPr/>
          <a:lstStyle/>
          <a:p>
            <a:pPr eaLnBrk="1" hangingPunct="1"/>
            <a:endParaRPr lang="en-US" dirty="0" smtClean="0"/>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1730" name="Title 1"/>
          <p:cNvSpPr>
            <a:spLocks noGrp="1"/>
          </p:cNvSpPr>
          <p:nvPr>
            <p:ph type="title" idx="4294967295"/>
          </p:nvPr>
        </p:nvSpPr>
        <p:spPr/>
        <p:txBody>
          <a:bodyPr/>
          <a:lstStyle/>
          <a:p>
            <a:pPr eaLnBrk="1" hangingPunct="1"/>
            <a:r>
              <a:rPr lang="en-US" sz="4400" dirty="0" smtClean="0"/>
              <a:t>Evaluation: What’s the point?</a:t>
            </a:r>
            <a:endParaRPr lang="en-US" sz="4400" dirty="0" smtClean="0"/>
          </a:p>
        </p:txBody>
      </p:sp>
      <p:sp>
        <p:nvSpPr>
          <p:cNvPr id="201731" name="Content Placeholder 2"/>
          <p:cNvSpPr>
            <a:spLocks noGrp="1"/>
          </p:cNvSpPr>
          <p:nvPr>
            <p:ph idx="4294967295"/>
          </p:nvPr>
        </p:nvSpPr>
        <p:spPr/>
        <p:txBody>
          <a:bodyPr/>
          <a:lstStyle/>
          <a:p>
            <a:pPr eaLnBrk="1" hangingPunct="1"/>
            <a:endParaRPr lang="en-US" dirty="0" smtClean="0"/>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Participatory design</a:t>
            </a:r>
            <a:endParaRPr lang="en-US" dirty="0"/>
          </a:p>
        </p:txBody>
      </p:sp>
      <p:sp>
        <p:nvSpPr>
          <p:cNvPr id="3" name="Content Placeholder 2"/>
          <p:cNvSpPr>
            <a:spLocks noGrp="1"/>
          </p:cNvSpPr>
          <p:nvPr>
            <p:ph idx="1"/>
          </p:nvPr>
        </p:nvSpPr>
        <p:spPr/>
        <p:txBody>
          <a:bodyPr/>
          <a:lstStyle/>
          <a:p>
            <a:r>
              <a:rPr lang="en-US" dirty="0" smtClean="0">
                <a:solidFill>
                  <a:srgbClr val="000000"/>
                </a:solidFill>
              </a:rPr>
              <a:t>Preview study?</a:t>
            </a:r>
          </a:p>
          <a:p>
            <a:r>
              <a:rPr lang="en-US" dirty="0" smtClean="0">
                <a:solidFill>
                  <a:srgbClr val="000000"/>
                </a:solidFill>
              </a:rPr>
              <a:t>P.D. is now mandatory in Japanese classrooms</a:t>
            </a:r>
            <a:endParaRPr lang="en-US" dirty="0">
              <a:solidFill>
                <a:srgbClr val="000000"/>
              </a:solidFill>
            </a:endParaRP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a:t>
            </a:r>
            <a:r>
              <a:rPr lang="en-US" dirty="0" err="1" smtClean="0"/>
              <a:t>particip</a:t>
            </a:r>
            <a:r>
              <a:rPr lang="en-US" dirty="0" smtClean="0"/>
              <a:t> design – what role do crowds have to play?</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Buxton diagram (fig 56)</a:t>
            </a:r>
            <a:endParaRPr lang="en-US" dirty="0"/>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NetScreen.jpg"/>
          <p:cNvPicPr>
            <a:picLocks noChangeAspect="1"/>
          </p:cNvPicPr>
          <p:nvPr/>
        </p:nvPicPr>
        <p:blipFill>
          <a:blip r:embed="rId3"/>
          <a:stretch>
            <a:fillRect/>
          </a:stretch>
        </p:blipFill>
        <p:spPr>
          <a:xfrm>
            <a:off x="4572000" y="1447800"/>
            <a:ext cx="4343400" cy="2692908"/>
          </a:xfrm>
          <a:prstGeom prst="rect">
            <a:avLst/>
          </a:prstGeom>
          <a:effectLst>
            <a:outerShdw blurRad="76200" dir="18900000" sy="23000" kx="-1200000" algn="bl" rotWithShape="0">
              <a:prstClr val="black">
                <a:alpha val="20000"/>
              </a:prstClr>
            </a:outerShdw>
          </a:effectLst>
          <a:scene3d>
            <a:camera prst="perspectiveHeroicExtremeLeftFacing"/>
            <a:lightRig rig="threePt" dir="t"/>
          </a:scene3d>
        </p:spPr>
      </p:pic>
      <p:sp>
        <p:nvSpPr>
          <p:cNvPr id="5" name="Title 4"/>
          <p:cNvSpPr txBox="1">
            <a:spLocks/>
          </p:cNvSpPr>
          <p:nvPr/>
        </p:nvSpPr>
        <p:spPr>
          <a:xfrm>
            <a:off x="381000" y="914400"/>
            <a:ext cx="4648200" cy="4343400"/>
          </a:xfrm>
          <a:prstGeom prst="rect">
            <a:avLst/>
          </a:prstGeom>
        </p:spPr>
        <p:txBody>
          <a:bodyPr vert="horz" lIns="91440" tIns="45720" rIns="91440" bIns="45720" rtlCol="0" anchor="ctr">
            <a:normAutofit/>
          </a:bodyPr>
          <a:lstStyle/>
          <a:p>
            <a:pPr algn="l" rtl="0">
              <a:spcBef>
                <a:spcPct val="0"/>
              </a:spcBef>
              <a:defRPr/>
            </a:pPr>
            <a:r>
              <a:rPr lang="en-US" sz="6000" b="1" kern="1200" dirty="0">
                <a:solidFill>
                  <a:prstClr val="white">
                    <a:lumMod val="95000"/>
                  </a:prstClr>
                </a:solidFill>
                <a:latin typeface="Neutra Text" pitchFamily="50" charset="0"/>
                <a:ea typeface="+mn-ea"/>
                <a:cs typeface="+mn-cs"/>
              </a:rPr>
              <a:t>Integrating Paper and Digital Interactions</a:t>
            </a:r>
          </a:p>
        </p:txBody>
      </p:sp>
      <p:pic>
        <p:nvPicPr>
          <p:cNvPr id="6" name="Picture 13" descr="NotebookCameraPenEnvelope"/>
          <p:cNvPicPr>
            <a:picLocks noChangeAspect="1" noChangeArrowheads="1"/>
          </p:cNvPicPr>
          <p:nvPr/>
        </p:nvPicPr>
        <p:blipFill>
          <a:blip r:embed="rId4" cstate="screen"/>
          <a:srcRect/>
          <a:stretch>
            <a:fillRect/>
          </a:stretch>
        </p:blipFill>
        <p:spPr bwMode="auto">
          <a:xfrm>
            <a:off x="4248924" y="3733800"/>
            <a:ext cx="3142476" cy="2057400"/>
          </a:xfrm>
          <a:prstGeom prst="rect">
            <a:avLst/>
          </a:prstGeom>
          <a:noFill/>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and Metrics for Toolkit</a:t>
            </a:r>
            <a:endParaRPr lang="en-US" dirty="0"/>
          </a:p>
        </p:txBody>
      </p:sp>
      <p:sp>
        <p:nvSpPr>
          <p:cNvPr id="3" name="Content Placeholder 2"/>
          <p:cNvSpPr>
            <a:spLocks noGrp="1"/>
          </p:cNvSpPr>
          <p:nvPr>
            <p:ph idx="1"/>
          </p:nvPr>
        </p:nvSpPr>
        <p:spPr>
          <a:xfrm>
            <a:off x="533400" y="1600200"/>
            <a:ext cx="8229600" cy="4525963"/>
          </a:xfrm>
        </p:spPr>
        <p:txBody>
          <a:bodyPr/>
          <a:lstStyle/>
          <a:p>
            <a:pPr>
              <a:buNone/>
            </a:pPr>
            <a:r>
              <a:rPr lang="en-US" dirty="0" smtClean="0"/>
              <a:t>Support a </a:t>
            </a:r>
            <a:r>
              <a:rPr lang="en-US" dirty="0" smtClean="0">
                <a:solidFill>
                  <a:schemeClr val="accent1">
                    <a:lumMod val="60000"/>
                    <a:lumOff val="40000"/>
                  </a:schemeClr>
                </a:solidFill>
              </a:rPr>
              <a:t>large variety </a:t>
            </a:r>
            <a:r>
              <a:rPr lang="en-US" dirty="0" smtClean="0"/>
              <a:t>of applications</a:t>
            </a:r>
          </a:p>
          <a:p>
            <a:pPr lvl="1">
              <a:buNone/>
            </a:pPr>
            <a:r>
              <a:rPr lang="en-US" dirty="0" smtClean="0"/>
              <a:t>Rapid Design &amp; Testing</a:t>
            </a:r>
          </a:p>
          <a:p>
            <a:pPr lvl="1">
              <a:buNone/>
            </a:pPr>
            <a:endParaRPr lang="en-US" dirty="0" smtClean="0"/>
          </a:p>
          <a:p>
            <a:pPr>
              <a:buNone/>
            </a:pPr>
            <a:r>
              <a:rPr lang="en-US" dirty="0" smtClean="0"/>
              <a:t>Minimize required expertise to create apps</a:t>
            </a:r>
          </a:p>
          <a:p>
            <a:pPr lvl="1">
              <a:buNone/>
            </a:pPr>
            <a:r>
              <a:rPr lang="en-US" dirty="0" smtClean="0"/>
              <a:t>Less Coding </a:t>
            </a:r>
            <a:r>
              <a:rPr lang="en-US" dirty="0" smtClean="0">
                <a:sym typeface="Wingdings" pitchFamily="2" charset="2"/>
              </a:rPr>
              <a:t> Better</a:t>
            </a:r>
          </a:p>
          <a:p>
            <a:pPr lvl="1">
              <a:buNone/>
            </a:pPr>
            <a:endParaRPr lang="en-US" dirty="0" smtClean="0"/>
          </a:p>
          <a:p>
            <a:pPr>
              <a:buNone/>
            </a:pPr>
            <a:r>
              <a:rPr lang="en-US" dirty="0" smtClean="0"/>
              <a:t>Do not restrain experts from exploring</a:t>
            </a:r>
          </a:p>
          <a:p>
            <a:pPr lvl="1">
              <a:buNone/>
            </a:pPr>
            <a:r>
              <a:rPr lang="en-US" dirty="0" smtClean="0"/>
              <a:t>Flexible / Modular Design</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3CEF1C6-A431-484A-9333-1BEFD1D5A19F}" type="slidenum">
              <a:rPr lang="en-US" smtClean="0"/>
              <a:pPr/>
              <a:t>67</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Toolkit</a:t>
            </a:r>
            <a:endParaRPr lang="en-US" dirty="0"/>
          </a:p>
        </p:txBody>
      </p:sp>
      <p:sp>
        <p:nvSpPr>
          <p:cNvPr id="3" name="Content Placeholder 2"/>
          <p:cNvSpPr>
            <a:spLocks noGrp="1"/>
          </p:cNvSpPr>
          <p:nvPr>
            <p:ph idx="1"/>
          </p:nvPr>
        </p:nvSpPr>
        <p:spPr/>
        <p:txBody>
          <a:bodyPr/>
          <a:lstStyle/>
          <a:p>
            <a:r>
              <a:rPr lang="en-US" dirty="0" smtClean="0"/>
              <a:t>Takes inspiration from GUI toolkits but with important distinctions:</a:t>
            </a:r>
          </a:p>
          <a:p>
            <a:pPr>
              <a:buNone/>
            </a:pPr>
            <a:r>
              <a:rPr lang="en-US" dirty="0" smtClean="0"/>
              <a:t>User may not desire immediate feedback</a:t>
            </a:r>
          </a:p>
          <a:p>
            <a:pPr>
              <a:buNone/>
            </a:pPr>
            <a:r>
              <a:rPr lang="en-US" dirty="0" smtClean="0"/>
              <a:t>Paper </a:t>
            </a:r>
            <a:r>
              <a:rPr lang="en-US" dirty="0" smtClean="0"/>
              <a:t>cannot provide graphical updates</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xellPenit2.png"/>
          <p:cNvPicPr>
            <a:picLocks noChangeAspect="1"/>
          </p:cNvPicPr>
          <p:nvPr/>
        </p:nvPicPr>
        <p:blipFill>
          <a:blip r:embed="rId3" cstate="screen"/>
          <a:stretch>
            <a:fillRect/>
          </a:stretch>
        </p:blipFill>
        <p:spPr>
          <a:xfrm>
            <a:off x="4419600" y="3886200"/>
            <a:ext cx="836478" cy="1574546"/>
          </a:xfrm>
          <a:prstGeom prst="rect">
            <a:avLst/>
          </a:prstGeom>
          <a:ln>
            <a:noFill/>
          </a:ln>
          <a:effectLst/>
        </p:spPr>
      </p:pic>
      <p:pic>
        <p:nvPicPr>
          <p:cNvPr id="10" name="Picture 9" descr="PaperUI4.png"/>
          <p:cNvPicPr>
            <a:picLocks noChangeAspect="1"/>
          </p:cNvPicPr>
          <p:nvPr/>
        </p:nvPicPr>
        <p:blipFill>
          <a:blip r:embed="rId4" cstate="screen"/>
          <a:stretch>
            <a:fillRect/>
          </a:stretch>
        </p:blipFill>
        <p:spPr>
          <a:xfrm>
            <a:off x="609600" y="3352800"/>
            <a:ext cx="2723639" cy="2166243"/>
          </a:xfrm>
          <a:prstGeom prst="rect">
            <a:avLst/>
          </a:prstGeom>
          <a:effectLst/>
        </p:spPr>
      </p:pic>
      <p:sp>
        <p:nvSpPr>
          <p:cNvPr id="4" name="Title 3"/>
          <p:cNvSpPr>
            <a:spLocks noGrp="1"/>
          </p:cNvSpPr>
          <p:nvPr>
            <p:ph type="title"/>
          </p:nvPr>
        </p:nvSpPr>
        <p:spPr/>
        <p:txBody>
          <a:bodyPr/>
          <a:lstStyle/>
          <a:p>
            <a:r>
              <a:rPr lang="en-US" dirty="0" smtClean="0"/>
              <a:t>Class Deployment Overview</a:t>
            </a:r>
            <a:endParaRPr lang="en-US" dirty="0"/>
          </a:p>
        </p:txBody>
      </p:sp>
      <p:sp>
        <p:nvSpPr>
          <p:cNvPr id="5" name="Content Placeholder 4"/>
          <p:cNvSpPr>
            <a:spLocks noGrp="1"/>
          </p:cNvSpPr>
          <p:nvPr>
            <p:ph idx="1"/>
          </p:nvPr>
        </p:nvSpPr>
        <p:spPr>
          <a:xfrm>
            <a:off x="457200" y="1219200"/>
            <a:ext cx="8229600" cy="4525963"/>
          </a:xfrm>
        </p:spPr>
        <p:txBody>
          <a:bodyPr/>
          <a:lstStyle/>
          <a:p>
            <a:pPr>
              <a:buNone/>
            </a:pPr>
            <a:r>
              <a:rPr lang="en-US" dirty="0" smtClean="0"/>
              <a:t>Introductory </a:t>
            </a:r>
            <a:r>
              <a:rPr lang="en-US" dirty="0" smtClean="0">
                <a:latin typeface="Neutra Text SC" pitchFamily="50" charset="0"/>
              </a:rPr>
              <a:t>hci</a:t>
            </a:r>
            <a:r>
              <a:rPr lang="en-US" dirty="0" smtClean="0"/>
              <a:t> class at </a:t>
            </a:r>
            <a:r>
              <a:rPr lang="en-US" dirty="0" smtClean="0">
                <a:latin typeface="Neutra Text SC" pitchFamily="50" charset="0"/>
              </a:rPr>
              <a:t>uc</a:t>
            </a:r>
            <a:r>
              <a:rPr lang="en-US" dirty="0" smtClean="0"/>
              <a:t> </a:t>
            </a:r>
            <a:r>
              <a:rPr lang="en-US" dirty="0" smtClean="0">
                <a:latin typeface="Neutra Text SC" pitchFamily="50" charset="0"/>
              </a:rPr>
              <a:t>B</a:t>
            </a:r>
            <a:r>
              <a:rPr lang="en-US" dirty="0" smtClean="0"/>
              <a:t>erkeley</a:t>
            </a:r>
          </a:p>
          <a:p>
            <a:pPr>
              <a:buNone/>
            </a:pPr>
            <a:r>
              <a:rPr lang="en-US" dirty="0" smtClean="0"/>
              <a:t>69 undergrads in 17 teams used it for 6 weeks</a:t>
            </a:r>
          </a:p>
          <a:p>
            <a:pPr>
              <a:buNone/>
            </a:pPr>
            <a:r>
              <a:rPr lang="en-US" dirty="0" smtClean="0"/>
              <a:t>All Novices to Paper Applications</a:t>
            </a:r>
          </a:p>
        </p:txBody>
      </p:sp>
      <p:sp>
        <p:nvSpPr>
          <p:cNvPr id="8" name="Slide Number Placeholder 7"/>
          <p:cNvSpPr>
            <a:spLocks noGrp="1"/>
          </p:cNvSpPr>
          <p:nvPr>
            <p:ph type="sldNum" sz="quarter" idx="4294967295"/>
          </p:nvPr>
        </p:nvSpPr>
        <p:spPr>
          <a:xfrm>
            <a:off x="6553200" y="6356350"/>
            <a:ext cx="2133600" cy="365125"/>
          </a:xfrm>
          <a:prstGeom prst="rect">
            <a:avLst/>
          </a:prstGeom>
        </p:spPr>
        <p:txBody>
          <a:bodyPr/>
          <a:lstStyle/>
          <a:p>
            <a:pPr algn="r" rtl="0"/>
            <a:fld id="{B3CEF1C6-A431-484A-9333-1BEFD1D5A19F}" type="slidenum">
              <a:rPr lang="en-US" sz="1600" kern="1200">
                <a:solidFill>
                  <a:prstClr val="black">
                    <a:tint val="75000"/>
                  </a:prstClr>
                </a:solidFill>
                <a:latin typeface="Neutra Text TF" pitchFamily="50" charset="0"/>
                <a:ea typeface="+mn-ea"/>
                <a:cs typeface="+mn-cs"/>
              </a:rPr>
              <a:pPr algn="r" rtl="0"/>
              <a:t>69</a:t>
            </a:fld>
            <a:endParaRPr lang="en-US" sz="1600" kern="1200" dirty="0">
              <a:solidFill>
                <a:prstClr val="black">
                  <a:tint val="75000"/>
                </a:prstClr>
              </a:solidFill>
              <a:latin typeface="Neutra Text TF" pitchFamily="50" charset="0"/>
              <a:ea typeface="+mn-ea"/>
              <a:cs typeface="+mn-cs"/>
            </a:endParaRPr>
          </a:p>
        </p:txBody>
      </p:sp>
      <p:sp>
        <p:nvSpPr>
          <p:cNvPr id="6" name="TextBox 5"/>
          <p:cNvSpPr txBox="1"/>
          <p:nvPr/>
        </p:nvSpPr>
        <p:spPr>
          <a:xfrm>
            <a:off x="838200" y="5592763"/>
            <a:ext cx="2288640" cy="369332"/>
          </a:xfrm>
          <a:prstGeom prst="rect">
            <a:avLst/>
          </a:prstGeom>
          <a:noFill/>
        </p:spPr>
        <p:txBody>
          <a:bodyPr wrap="none" rtlCol="0">
            <a:spAutoFit/>
          </a:bodyPr>
          <a:lstStyle/>
          <a:p>
            <a:pPr algn="l" rtl="0"/>
            <a:r>
              <a:rPr lang="en-US" kern="1200" dirty="0">
                <a:solidFill>
                  <a:prstClr val="white"/>
                </a:solidFill>
                <a:latin typeface="Myriad Pro" pitchFamily="34" charset="0"/>
                <a:ea typeface="+mn-ea"/>
                <a:cs typeface="+mn-cs"/>
              </a:rPr>
              <a:t>Paper UI Construction</a:t>
            </a:r>
          </a:p>
        </p:txBody>
      </p:sp>
      <p:sp>
        <p:nvSpPr>
          <p:cNvPr id="7" name="TextBox 6"/>
          <p:cNvSpPr txBox="1"/>
          <p:nvPr/>
        </p:nvSpPr>
        <p:spPr>
          <a:xfrm>
            <a:off x="3657600" y="5592763"/>
            <a:ext cx="2050305" cy="369332"/>
          </a:xfrm>
          <a:prstGeom prst="rect">
            <a:avLst/>
          </a:prstGeom>
          <a:noFill/>
        </p:spPr>
        <p:txBody>
          <a:bodyPr wrap="none" rtlCol="0">
            <a:spAutoFit/>
          </a:bodyPr>
          <a:lstStyle/>
          <a:p>
            <a:pPr algn="l" rtl="0"/>
            <a:r>
              <a:rPr lang="en-US" kern="1200" dirty="0">
                <a:solidFill>
                  <a:prstClr val="white"/>
                </a:solidFill>
                <a:latin typeface="Myriad Pro" pitchFamily="34" charset="0"/>
                <a:ea typeface="+mn-ea"/>
                <a:cs typeface="+mn-cs"/>
              </a:rPr>
              <a:t>Pen Input Handling</a:t>
            </a:r>
          </a:p>
        </p:txBody>
      </p:sp>
      <p:sp>
        <p:nvSpPr>
          <p:cNvPr id="12" name="TextBox 11"/>
          <p:cNvSpPr txBox="1"/>
          <p:nvPr/>
        </p:nvSpPr>
        <p:spPr>
          <a:xfrm>
            <a:off x="6172200" y="5592763"/>
            <a:ext cx="2301720" cy="369332"/>
          </a:xfrm>
          <a:prstGeom prst="rect">
            <a:avLst/>
          </a:prstGeom>
          <a:noFill/>
        </p:spPr>
        <p:txBody>
          <a:bodyPr wrap="none" rtlCol="0">
            <a:spAutoFit/>
          </a:bodyPr>
          <a:lstStyle/>
          <a:p>
            <a:pPr algn="l" rtl="0"/>
            <a:r>
              <a:rPr lang="en-US" kern="1200" dirty="0">
                <a:solidFill>
                  <a:prstClr val="white"/>
                </a:solidFill>
                <a:latin typeface="Myriad Pro" pitchFamily="34" charset="0"/>
                <a:ea typeface="+mn-ea"/>
                <a:cs typeface="+mn-cs"/>
              </a:rPr>
              <a:t>Swing GUI Integration</a:t>
            </a:r>
          </a:p>
        </p:txBody>
      </p:sp>
      <p:pic>
        <p:nvPicPr>
          <p:cNvPr id="13" name="Picture 12" descr="HWDebugger3.png"/>
          <p:cNvPicPr>
            <a:picLocks noChangeAspect="1"/>
          </p:cNvPicPr>
          <p:nvPr/>
        </p:nvPicPr>
        <p:blipFill>
          <a:blip r:embed="rId5" cstate="screen"/>
          <a:stretch>
            <a:fillRect/>
          </a:stretch>
        </p:blipFill>
        <p:spPr>
          <a:xfrm>
            <a:off x="6248400" y="3581400"/>
            <a:ext cx="2133600" cy="1810958"/>
          </a:xfrm>
          <a:prstGeom prst="rect">
            <a:avLst/>
          </a:prstGeom>
        </p:spPr>
      </p:pic>
      <p:sp>
        <p:nvSpPr>
          <p:cNvPr id="11" name="TextBox 10"/>
          <p:cNvSpPr txBox="1"/>
          <p:nvPr/>
        </p:nvSpPr>
        <p:spPr>
          <a:xfrm>
            <a:off x="533400" y="6096000"/>
            <a:ext cx="8030596" cy="646331"/>
          </a:xfrm>
          <a:prstGeom prst="rect">
            <a:avLst/>
          </a:prstGeom>
          <a:noFill/>
        </p:spPr>
        <p:txBody>
          <a:bodyPr wrap="none" rtlCol="0">
            <a:spAutoFit/>
          </a:bodyPr>
          <a:lstStyle/>
          <a:p>
            <a:r>
              <a:rPr lang="en-US" b="0" kern="1200" dirty="0" smtClean="0">
                <a:solidFill>
                  <a:prstClr val="white"/>
                </a:solidFill>
                <a:latin typeface="Myriad Pro" pitchFamily="34" charset="0"/>
                <a:ea typeface="+mn-ea"/>
                <a:cs typeface="+mn-cs"/>
              </a:rPr>
              <a:t>Also used at </a:t>
            </a:r>
            <a:r>
              <a:rPr lang="de-DE" b="0" dirty="0" smtClean="0">
                <a:solidFill>
                  <a:prstClr val="white"/>
                </a:solidFill>
                <a:latin typeface="Myriad Pro" pitchFamily="34" charset="0"/>
              </a:rPr>
              <a:t>insitu lab </a:t>
            </a:r>
            <a:r>
              <a:rPr lang="de-DE" b="0" dirty="0" smtClean="0">
                <a:solidFill>
                  <a:prstClr val="white"/>
                </a:solidFill>
                <a:latin typeface="Myriad Pro" pitchFamily="34" charset="0"/>
              </a:rPr>
              <a:t>Paris, TU Darmstadt, Universität Siegen, Stanford Semlab</a:t>
            </a:r>
            <a:endParaRPr lang="de-DE" b="0" dirty="0" smtClean="0">
              <a:solidFill>
                <a:prstClr val="white"/>
              </a:solidFill>
              <a:latin typeface="Myriad Pro" pitchFamily="34" charset="0"/>
            </a:endParaRPr>
          </a:p>
          <a:p>
            <a:endParaRPr lang="en-US" b="0" kern="1200" dirty="0">
              <a:solidFill>
                <a:prstClr val="white"/>
              </a:solidFill>
              <a:latin typeface="Myriad Pro" pitchFamily="34" charset="0"/>
              <a:ea typeface="+mn-ea"/>
              <a:cs typeface="+mn-cs"/>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flickr_carlo_felice_31677001_031da84d52_o"/>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363" name="Arc 7"/>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eaLnBrk="0" hangingPunct="0"/>
            <a:endParaRPr lang="en-US"/>
          </a:p>
        </p:txBody>
      </p:sp>
      <p:sp>
        <p:nvSpPr>
          <p:cNvPr id="15364" name="AutoShape 9"/>
          <p:cNvSpPr>
            <a:spLocks noChangeArrowheads="1"/>
          </p:cNvSpPr>
          <p:nvPr/>
        </p:nvSpPr>
        <p:spPr bwMode="auto">
          <a:xfrm>
            <a:off x="-171450" y="153988"/>
            <a:ext cx="4667250" cy="977900"/>
          </a:xfrm>
          <a:prstGeom prst="roundRect">
            <a:avLst>
              <a:gd name="adj" fmla="val 16667"/>
            </a:avLst>
          </a:prstGeom>
          <a:solidFill>
            <a:srgbClr val="3A4D62">
              <a:alpha val="79999"/>
            </a:srgbClr>
          </a:solidFill>
          <a:ln w="9525" algn="ctr">
            <a:noFill/>
            <a:round/>
            <a:headEnd/>
            <a:tailEnd/>
          </a:ln>
        </p:spPr>
        <p:txBody>
          <a:bodyPr wrap="none" anchor="ctr"/>
          <a:lstStyle/>
          <a:p>
            <a:pPr eaLnBrk="0" hangingPunct="0"/>
            <a:endParaRPr lang="en-US"/>
          </a:p>
        </p:txBody>
      </p:sp>
      <p:sp>
        <p:nvSpPr>
          <p:cNvPr id="15365" name="Rectangle 10"/>
          <p:cNvSpPr>
            <a:spLocks noRot="1" noChangeArrowheads="1"/>
          </p:cNvSpPr>
          <p:nvPr/>
        </p:nvSpPr>
        <p:spPr bwMode="auto">
          <a:xfrm>
            <a:off x="-38100" y="261938"/>
            <a:ext cx="8385175" cy="1022350"/>
          </a:xfrm>
          <a:prstGeom prst="rect">
            <a:avLst/>
          </a:prstGeom>
          <a:noFill/>
          <a:ln w="9525">
            <a:noFill/>
            <a:miter lim="800000"/>
            <a:headEnd/>
            <a:tailEnd/>
          </a:ln>
        </p:spPr>
        <p:txBody>
          <a:bodyPr/>
          <a:lstStyle/>
          <a:p>
            <a:r>
              <a:rPr lang="en-US" altLang="ko-KR" sz="4600">
                <a:solidFill>
                  <a:schemeClr val="tx2"/>
                </a:solidFill>
                <a:ea typeface="굴림" pitchFamily="34" charset="-127"/>
              </a:rPr>
              <a:t>Epistemic Action</a:t>
            </a:r>
          </a:p>
        </p:txBody>
      </p:sp>
      <p:sp>
        <p:nvSpPr>
          <p:cNvPr id="15366" name="Arc 11"/>
          <p:cNvSpPr>
            <a:spLocks noChangeAspect="1"/>
          </p:cNvSpPr>
          <p:nvPr/>
        </p:nvSpPr>
        <p:spPr bwMode="auto">
          <a:xfrm rot="-5400000">
            <a:off x="-63500" y="-61913"/>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eaLnBrk="0" hangingPunct="0"/>
            <a:endParaRPr lang="en-US"/>
          </a:p>
        </p:txBody>
      </p:sp>
      <p:sp>
        <p:nvSpPr>
          <p:cNvPr id="15367" name="Text Box 13"/>
          <p:cNvSpPr txBox="1">
            <a:spLocks noChangeArrowheads="1"/>
          </p:cNvSpPr>
          <p:nvPr/>
        </p:nvSpPr>
        <p:spPr bwMode="auto">
          <a:xfrm>
            <a:off x="-17463" y="76200"/>
            <a:ext cx="2541588" cy="366713"/>
          </a:xfrm>
          <a:prstGeom prst="rect">
            <a:avLst/>
          </a:prstGeom>
          <a:noFill/>
          <a:ln w="9525">
            <a:noFill/>
            <a:miter lim="800000"/>
            <a:headEnd/>
            <a:tailEnd/>
          </a:ln>
        </p:spPr>
        <p:txBody>
          <a:bodyPr wrap="none">
            <a:spAutoFit/>
          </a:bodyPr>
          <a:lstStyle/>
          <a:p>
            <a:pPr eaLnBrk="0" hangingPunct="0"/>
            <a:r>
              <a:rPr lang="en-US">
                <a:solidFill>
                  <a:srgbClr val="FFFFFF"/>
                </a:solidFill>
                <a:latin typeface="Neutra Text SC" pitchFamily="50" charset="0"/>
              </a:rPr>
              <a:t>thinking through doing</a:t>
            </a: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for Class Deployment</a:t>
            </a:r>
            <a:endParaRPr lang="en-US" dirty="0"/>
          </a:p>
        </p:txBody>
      </p:sp>
      <p:sp>
        <p:nvSpPr>
          <p:cNvPr id="3" name="Content Placeholder 2"/>
          <p:cNvSpPr>
            <a:spLocks noGrp="1"/>
          </p:cNvSpPr>
          <p:nvPr>
            <p:ph idx="1"/>
          </p:nvPr>
        </p:nvSpPr>
        <p:spPr>
          <a:xfrm>
            <a:off x="457200" y="2514600"/>
            <a:ext cx="8229600" cy="1905000"/>
          </a:xfrm>
        </p:spPr>
        <p:txBody>
          <a:bodyPr/>
          <a:lstStyle/>
          <a:p>
            <a:pPr marL="0" indent="0" defTabSz="682625">
              <a:buNone/>
              <a:tabLst>
                <a:tab pos="1944688" algn="r"/>
                <a:tab pos="2511425" algn="l"/>
              </a:tabLst>
            </a:pPr>
            <a:r>
              <a:rPr lang="en-US" dirty="0" smtClean="0"/>
              <a:t>	Threshold	Usability of Architecture &amp; </a:t>
            </a:r>
            <a:r>
              <a:rPr lang="en-US" dirty="0" smtClean="0">
                <a:latin typeface="Neutra Text SC" pitchFamily="50" charset="0"/>
              </a:rPr>
              <a:t>api</a:t>
            </a:r>
          </a:p>
          <a:p>
            <a:pPr marL="0" indent="0" defTabSz="682625">
              <a:buNone/>
              <a:tabLst>
                <a:tab pos="1944688" algn="r"/>
                <a:tab pos="2511425" algn="l"/>
              </a:tabLst>
            </a:pPr>
            <a:r>
              <a:rPr lang="en-US" dirty="0" smtClean="0"/>
              <a:t>	</a:t>
            </a:r>
            <a:r>
              <a:rPr lang="en-US" dirty="0" smtClean="0"/>
              <a:t>Walls</a:t>
            </a:r>
            <a:r>
              <a:rPr lang="en-US" dirty="0" smtClean="0"/>
              <a:t>	Support a Variety of Designs</a:t>
            </a:r>
          </a:p>
          <a:p>
            <a:pPr marL="0" indent="0" defTabSz="682625">
              <a:buNone/>
              <a:tabLst>
                <a:tab pos="1944688" algn="r"/>
                <a:tab pos="2511425" algn="l"/>
              </a:tabLst>
            </a:pPr>
            <a:r>
              <a:rPr lang="en-US" dirty="0" smtClean="0"/>
              <a:t>	Ceiling	Go Beyond What is Provided</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lgn="r" rtl="0"/>
            <a:fld id="{B3CEF1C6-A431-484A-9333-1BEFD1D5A19F}" type="slidenum">
              <a:rPr lang="en-US" sz="1600" kern="1200">
                <a:solidFill>
                  <a:prstClr val="black">
                    <a:tint val="75000"/>
                  </a:prstClr>
                </a:solidFill>
                <a:latin typeface="Neutra Text TF" pitchFamily="50" charset="0"/>
                <a:ea typeface="+mn-ea"/>
                <a:cs typeface="+mn-cs"/>
              </a:rPr>
              <a:pPr algn="r" rtl="0"/>
              <a:t>70</a:t>
            </a:fld>
            <a:endParaRPr lang="en-US" sz="1600" kern="1200" dirty="0">
              <a:solidFill>
                <a:prstClr val="black">
                  <a:tint val="75000"/>
                </a:prstClr>
              </a:solidFill>
              <a:latin typeface="Neutra Text TF"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Collected</a:t>
            </a:r>
            <a:endParaRPr lang="en-US" dirty="0"/>
          </a:p>
        </p:txBody>
      </p:sp>
      <p:sp>
        <p:nvSpPr>
          <p:cNvPr id="3" name="Content Placeholder 2"/>
          <p:cNvSpPr>
            <a:spLocks noGrp="1"/>
          </p:cNvSpPr>
          <p:nvPr>
            <p:ph idx="1"/>
          </p:nvPr>
        </p:nvSpPr>
        <p:spPr/>
        <p:txBody>
          <a:bodyPr/>
          <a:lstStyle/>
          <a:p>
            <a:pPr>
              <a:buNone/>
            </a:pPr>
            <a:r>
              <a:rPr lang="en-US" dirty="0" smtClean="0"/>
              <a:t>Newsgroup and Email Questions</a:t>
            </a:r>
          </a:p>
          <a:p>
            <a:pPr>
              <a:buNone/>
            </a:pPr>
            <a:r>
              <a:rPr lang="en-US" dirty="0" smtClean="0"/>
              <a:t>Project Reports</a:t>
            </a:r>
          </a:p>
          <a:p>
            <a:pPr>
              <a:buNone/>
            </a:pPr>
            <a:r>
              <a:rPr lang="en-US" dirty="0" smtClean="0"/>
              <a:t>Source Code of Projects</a:t>
            </a:r>
          </a:p>
          <a:p>
            <a:pPr>
              <a:buNone/>
            </a:pP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lgn="r" rtl="0"/>
            <a:fld id="{B3CEF1C6-A431-484A-9333-1BEFD1D5A19F}" type="slidenum">
              <a:rPr lang="en-US" sz="1600" kern="1200">
                <a:solidFill>
                  <a:prstClr val="black">
                    <a:tint val="75000"/>
                  </a:prstClr>
                </a:solidFill>
                <a:latin typeface="Neutra Text TF" pitchFamily="50" charset="0"/>
                <a:ea typeface="+mn-ea"/>
                <a:cs typeface="+mn-cs"/>
              </a:rPr>
              <a:pPr algn="r" rtl="0"/>
              <a:t>71</a:t>
            </a:fld>
            <a:endParaRPr lang="en-US" sz="1600" kern="1200" dirty="0">
              <a:solidFill>
                <a:prstClr val="black">
                  <a:tint val="75000"/>
                </a:prstClr>
              </a:solidFill>
              <a:latin typeface="Neutra Text TF" pitchFamily="50" charset="0"/>
              <a:ea typeface="+mn-ea"/>
              <a:cs typeface="+mn-cs"/>
            </a:endParaRPr>
          </a:p>
        </p:txBody>
      </p:sp>
      <p:pic>
        <p:nvPicPr>
          <p:cNvPr id="5" name="Picture 4" descr="GMail.png"/>
          <p:cNvPicPr>
            <a:picLocks noChangeAspect="1"/>
          </p:cNvPicPr>
          <p:nvPr/>
        </p:nvPicPr>
        <p:blipFill>
          <a:blip r:embed="rId3"/>
          <a:stretch>
            <a:fillRect/>
          </a:stretch>
        </p:blipFill>
        <p:spPr>
          <a:xfrm>
            <a:off x="2521952" y="3733800"/>
            <a:ext cx="3124200" cy="3124200"/>
          </a:xfrm>
          <a:prstGeom prst="rect">
            <a:avLst/>
          </a:prstGeom>
        </p:spPr>
      </p:pic>
      <p:pic>
        <p:nvPicPr>
          <p:cNvPr id="7" name="Picture 6" descr="Website.png"/>
          <p:cNvPicPr>
            <a:picLocks noChangeAspect="1"/>
          </p:cNvPicPr>
          <p:nvPr/>
        </p:nvPicPr>
        <p:blipFill>
          <a:blip r:embed="rId4"/>
          <a:srcRect l="9307" r="5789"/>
          <a:stretch>
            <a:fillRect/>
          </a:stretch>
        </p:blipFill>
        <p:spPr>
          <a:xfrm>
            <a:off x="5703940" y="3730752"/>
            <a:ext cx="3440060" cy="3124200"/>
          </a:xfrm>
          <a:prstGeom prst="rect">
            <a:avLst/>
          </a:prstGeom>
        </p:spPr>
      </p:pic>
      <p:pic>
        <p:nvPicPr>
          <p:cNvPr id="6" name="Picture 5" descr="Newsgroup.png"/>
          <p:cNvPicPr>
            <a:picLocks noChangeAspect="1"/>
          </p:cNvPicPr>
          <p:nvPr/>
        </p:nvPicPr>
        <p:blipFill>
          <a:blip r:embed="rId5"/>
          <a:stretch>
            <a:fillRect/>
          </a:stretch>
        </p:blipFill>
        <p:spPr>
          <a:xfrm>
            <a:off x="0" y="3730752"/>
            <a:ext cx="2464164" cy="3127248"/>
          </a:xfrm>
          <a:prstGeom prst="rect">
            <a:avLst/>
          </a:prstGeom>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ojectsOverview.png"/>
          <p:cNvPicPr>
            <a:picLocks noChangeAspect="1"/>
          </p:cNvPicPr>
          <p:nvPr/>
        </p:nvPicPr>
        <p:blipFill>
          <a:blip r:embed="rId3" cstate="screen"/>
          <a:stretch>
            <a:fillRect/>
          </a:stretch>
        </p:blipFill>
        <p:spPr>
          <a:xfrm>
            <a:off x="0" y="1676400"/>
            <a:ext cx="6503895" cy="3364714"/>
          </a:xfrm>
          <a:prstGeom prst="rect">
            <a:avLst/>
          </a:prstGeom>
        </p:spPr>
      </p:pic>
      <p:sp>
        <p:nvSpPr>
          <p:cNvPr id="2" name="Title 1"/>
          <p:cNvSpPr>
            <a:spLocks noGrp="1"/>
          </p:cNvSpPr>
          <p:nvPr>
            <p:ph type="title"/>
          </p:nvPr>
        </p:nvSpPr>
        <p:spPr>
          <a:xfrm>
            <a:off x="457200" y="274638"/>
            <a:ext cx="4724400" cy="1143000"/>
          </a:xfrm>
        </p:spPr>
        <p:txBody>
          <a:bodyPr/>
          <a:lstStyle/>
          <a:p>
            <a:r>
              <a:rPr lang="en-US" dirty="0" smtClean="0"/>
              <a:t>17 Projects</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lgn="r" rtl="0"/>
            <a:fld id="{B3CEF1C6-A431-484A-9333-1BEFD1D5A19F}" type="slidenum">
              <a:rPr lang="en-US" sz="1600" kern="1200">
                <a:solidFill>
                  <a:prstClr val="black">
                    <a:tint val="75000"/>
                  </a:prstClr>
                </a:solidFill>
                <a:latin typeface="Neutra Text TF" pitchFamily="50" charset="0"/>
                <a:ea typeface="+mn-ea"/>
                <a:cs typeface="+mn-cs"/>
              </a:rPr>
              <a:pPr algn="r" rtl="0"/>
              <a:t>72</a:t>
            </a:fld>
            <a:endParaRPr lang="en-US" sz="1600" kern="1200" dirty="0">
              <a:solidFill>
                <a:prstClr val="black">
                  <a:tint val="75000"/>
                </a:prstClr>
              </a:solidFill>
              <a:latin typeface="Neutra Text TF" pitchFamily="50" charset="0"/>
              <a:ea typeface="+mn-ea"/>
              <a:cs typeface="+mn-cs"/>
            </a:endParaRPr>
          </a:p>
        </p:txBody>
      </p:sp>
      <p:sp>
        <p:nvSpPr>
          <p:cNvPr id="5" name="Rectangle 4"/>
          <p:cNvSpPr/>
          <p:nvPr/>
        </p:nvSpPr>
        <p:spPr>
          <a:xfrm>
            <a:off x="304800" y="2667000"/>
            <a:ext cx="6172200" cy="914399"/>
          </a:xfrm>
          <a:prstGeom prst="rect">
            <a:avLst/>
          </a:prstGeom>
          <a:noFill/>
          <a:ln w="1016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9" name="Rectangle 8"/>
          <p:cNvSpPr/>
          <p:nvPr/>
        </p:nvSpPr>
        <p:spPr>
          <a:xfrm>
            <a:off x="86627" y="3455468"/>
            <a:ext cx="6390373" cy="1318663"/>
          </a:xfrm>
          <a:prstGeom prst="rect">
            <a:avLst/>
          </a:prstGeom>
          <a:noFill/>
          <a:ln w="1016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grpId="1"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Location-Based Search</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lgn="r" rtl="0"/>
            <a:fld id="{B3CEF1C6-A431-484A-9333-1BEFD1D5A19F}" type="slidenum">
              <a:rPr lang="en-US" sz="1600" kern="1200">
                <a:solidFill>
                  <a:prstClr val="black">
                    <a:tint val="75000"/>
                  </a:prstClr>
                </a:solidFill>
                <a:latin typeface="Neutra Text TF" pitchFamily="50" charset="0"/>
                <a:ea typeface="+mn-ea"/>
                <a:cs typeface="+mn-cs"/>
              </a:rPr>
              <a:pPr algn="r" rtl="0"/>
              <a:t>73</a:t>
            </a:fld>
            <a:endParaRPr lang="en-US" sz="1600" kern="1200" dirty="0">
              <a:solidFill>
                <a:prstClr val="black">
                  <a:tint val="75000"/>
                </a:prstClr>
              </a:solidFill>
              <a:latin typeface="Neutra Text TF" pitchFamily="50" charset="0"/>
              <a:ea typeface="+mn-ea"/>
              <a:cs typeface="+mn-cs"/>
            </a:endParaRPr>
          </a:p>
        </p:txBody>
      </p:sp>
      <p:pic>
        <p:nvPicPr>
          <p:cNvPr id="10" name="Picture 9" descr="KmatPage3.jpg"/>
          <p:cNvPicPr>
            <a:picLocks noChangeAspect="1"/>
          </p:cNvPicPr>
          <p:nvPr/>
        </p:nvPicPr>
        <p:blipFill>
          <a:blip r:embed="rId3" cstate="screen">
            <a:lum contrast="10000"/>
          </a:blip>
          <a:srcRect/>
          <a:stretch>
            <a:fillRect/>
          </a:stretch>
        </p:blipFill>
        <p:spPr>
          <a:xfrm>
            <a:off x="3163533" y="3598984"/>
            <a:ext cx="4076817" cy="2944368"/>
          </a:xfrm>
          <a:prstGeom prst="rect">
            <a:avLst/>
          </a:prstGeom>
        </p:spPr>
      </p:pic>
      <p:pic>
        <p:nvPicPr>
          <p:cNvPr id="11" name="Picture 10" descr="CircleGesture.png"/>
          <p:cNvPicPr>
            <a:picLocks noChangeAspect="1"/>
          </p:cNvPicPr>
          <p:nvPr/>
        </p:nvPicPr>
        <p:blipFill>
          <a:blip r:embed="rId4"/>
          <a:stretch>
            <a:fillRect/>
          </a:stretch>
        </p:blipFill>
        <p:spPr>
          <a:xfrm>
            <a:off x="2175164" y="4746978"/>
            <a:ext cx="812632" cy="843297"/>
          </a:xfrm>
          <a:prstGeom prst="rect">
            <a:avLst/>
          </a:prstGeom>
        </p:spPr>
      </p:pic>
      <p:pic>
        <p:nvPicPr>
          <p:cNvPr id="12" name="Picture 11" descr="KmatCover.jpg"/>
          <p:cNvPicPr>
            <a:picLocks noChangeAspect="1"/>
          </p:cNvPicPr>
          <p:nvPr/>
        </p:nvPicPr>
        <p:blipFill>
          <a:blip r:embed="rId5" cstate="screen">
            <a:lum contrast="10000"/>
          </a:blip>
          <a:stretch>
            <a:fillRect/>
          </a:stretch>
        </p:blipFill>
        <p:spPr>
          <a:xfrm>
            <a:off x="344133" y="1524000"/>
            <a:ext cx="4114800" cy="2939796"/>
          </a:xfrm>
          <a:prstGeom prst="rect">
            <a:avLst/>
          </a:prstGeom>
          <a:ln>
            <a:noFill/>
          </a:ln>
          <a:effectLst>
            <a:outerShdw blurRad="190500" dist="38100" dir="2700000" sx="102000" sy="102000" algn="tl" rotWithShape="0">
              <a:prstClr val="black">
                <a:alpha val="24000"/>
              </a:prstClr>
            </a:outerShdw>
          </a:effectLst>
        </p:spPr>
      </p:pic>
      <p:pic>
        <p:nvPicPr>
          <p:cNvPr id="13" name="Picture 12" descr="iPhoneKMAT.png"/>
          <p:cNvPicPr>
            <a:picLocks noChangeAspect="1"/>
          </p:cNvPicPr>
          <p:nvPr/>
        </p:nvPicPr>
        <p:blipFill>
          <a:blip r:embed="rId6" cstate="screen"/>
          <a:stretch>
            <a:fillRect/>
          </a:stretch>
        </p:blipFill>
        <p:spPr>
          <a:xfrm>
            <a:off x="7054198" y="2151184"/>
            <a:ext cx="1767950" cy="3340185"/>
          </a:xfrm>
          <a:prstGeom prst="rect">
            <a:avLst/>
          </a:prstGeom>
        </p:spPr>
      </p:pic>
      <p:pic>
        <p:nvPicPr>
          <p:cNvPr id="14" name="Picture 2" descr="C:\Documents and Settings\Ron Yeh\Desktop\NokiaPen.png"/>
          <p:cNvPicPr>
            <a:picLocks noChangeAspect="1" noChangeArrowheads="1"/>
          </p:cNvPicPr>
          <p:nvPr/>
        </p:nvPicPr>
        <p:blipFill>
          <a:blip r:embed="rId7" cstate="screen"/>
          <a:srcRect/>
          <a:stretch>
            <a:fillRect/>
          </a:stretch>
        </p:blipFill>
        <p:spPr bwMode="auto">
          <a:xfrm>
            <a:off x="2632364" y="2314015"/>
            <a:ext cx="1371600" cy="2545893"/>
          </a:xfrm>
          <a:prstGeom prst="rect">
            <a:avLst/>
          </a:prstGeom>
          <a:noFill/>
          <a:effectLst>
            <a:outerShdw blurRad="50800" dist="38100" dir="2700000" algn="tl" rotWithShape="0">
              <a:prstClr val="black">
                <a:alpha val="40000"/>
              </a:prstClr>
            </a:outerShdw>
          </a:effectLst>
        </p:spPr>
      </p:pic>
      <p:sp>
        <p:nvSpPr>
          <p:cNvPr id="9" name="TextBox 8"/>
          <p:cNvSpPr txBox="1"/>
          <p:nvPr/>
        </p:nvSpPr>
        <p:spPr>
          <a:xfrm>
            <a:off x="762000" y="5029200"/>
            <a:ext cx="1078757" cy="369332"/>
          </a:xfrm>
          <a:prstGeom prst="rect">
            <a:avLst/>
          </a:prstGeom>
          <a:noFill/>
        </p:spPr>
        <p:txBody>
          <a:bodyPr wrap="none" rtlCol="0">
            <a:spAutoFit/>
          </a:bodyPr>
          <a:lstStyle/>
          <a:p>
            <a:pPr algn="l" rtl="0"/>
            <a:r>
              <a:rPr lang="en-US" kern="1200" dirty="0">
                <a:solidFill>
                  <a:prstClr val="white"/>
                </a:solidFill>
                <a:latin typeface="Myriad Pro" pitchFamily="34" charset="0"/>
                <a:ea typeface="+mn-ea"/>
                <a:cs typeface="+mn-cs"/>
              </a:rPr>
              <a:t>Selection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Automated Ballots</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lgn="r" rtl="0"/>
            <a:fld id="{B3CEF1C6-A431-484A-9333-1BEFD1D5A19F}" type="slidenum">
              <a:rPr lang="en-US" sz="1600" kern="1200">
                <a:solidFill>
                  <a:prstClr val="black">
                    <a:tint val="75000"/>
                  </a:prstClr>
                </a:solidFill>
                <a:latin typeface="Neutra Text TF" pitchFamily="50" charset="0"/>
                <a:ea typeface="+mn-ea"/>
                <a:cs typeface="+mn-cs"/>
              </a:rPr>
              <a:pPr algn="r" rtl="0"/>
              <a:t>74</a:t>
            </a:fld>
            <a:endParaRPr lang="en-US" sz="1600" kern="1200" dirty="0">
              <a:solidFill>
                <a:prstClr val="black">
                  <a:tint val="75000"/>
                </a:prstClr>
              </a:solidFill>
              <a:latin typeface="Neutra Text TF" pitchFamily="50" charset="0"/>
              <a:ea typeface="+mn-ea"/>
              <a:cs typeface="+mn-cs"/>
            </a:endParaRPr>
          </a:p>
        </p:txBody>
      </p:sp>
      <p:grpSp>
        <p:nvGrpSpPr>
          <p:cNvPr id="3" name="Group 4"/>
          <p:cNvGrpSpPr/>
          <p:nvPr/>
        </p:nvGrpSpPr>
        <p:grpSpPr>
          <a:xfrm>
            <a:off x="249168" y="1835692"/>
            <a:ext cx="8666232" cy="4109847"/>
            <a:chOff x="179294" y="1835692"/>
            <a:chExt cx="8666232" cy="4109847"/>
          </a:xfrm>
        </p:grpSpPr>
        <p:pic>
          <p:nvPicPr>
            <p:cNvPr id="6" name="Picture 5" descr="291583692_b9595f2c8e.jpg"/>
            <p:cNvPicPr>
              <a:picLocks noChangeAspect="1"/>
            </p:cNvPicPr>
            <p:nvPr/>
          </p:nvPicPr>
          <p:blipFill>
            <a:blip r:embed="rId3" cstate="screen"/>
            <a:stretch>
              <a:fillRect/>
            </a:stretch>
          </p:blipFill>
          <p:spPr>
            <a:xfrm>
              <a:off x="6934200" y="4512217"/>
              <a:ext cx="1911096" cy="1433322"/>
            </a:xfrm>
            <a:prstGeom prst="rect">
              <a:avLst/>
            </a:prstGeom>
          </p:spPr>
        </p:pic>
        <p:pic>
          <p:nvPicPr>
            <p:cNvPr id="7" name="Picture 6" descr="PPBallotMaker.jpg"/>
            <p:cNvPicPr>
              <a:picLocks noChangeAspect="1"/>
            </p:cNvPicPr>
            <p:nvPr/>
          </p:nvPicPr>
          <p:blipFill>
            <a:blip r:embed="rId4" cstate="screen"/>
            <a:srcRect/>
            <a:stretch>
              <a:fillRect/>
            </a:stretch>
          </p:blipFill>
          <p:spPr>
            <a:xfrm>
              <a:off x="179294" y="1835692"/>
              <a:ext cx="5611906" cy="4109847"/>
            </a:xfrm>
            <a:prstGeom prst="rect">
              <a:avLst/>
            </a:prstGeom>
          </p:spPr>
        </p:pic>
        <p:pic>
          <p:nvPicPr>
            <p:cNvPr id="8" name="Picture 7" descr="PPHistogram.png"/>
            <p:cNvPicPr>
              <a:picLocks noChangeAspect="1"/>
            </p:cNvPicPr>
            <p:nvPr/>
          </p:nvPicPr>
          <p:blipFill>
            <a:blip r:embed="rId5" cstate="screen"/>
            <a:srcRect/>
            <a:stretch>
              <a:fillRect/>
            </a:stretch>
          </p:blipFill>
          <p:spPr>
            <a:xfrm>
              <a:off x="6934200" y="1835692"/>
              <a:ext cx="1911326" cy="2583545"/>
            </a:xfrm>
            <a:prstGeom prst="rect">
              <a:avLst/>
            </a:prstGeom>
          </p:spPr>
        </p:pic>
        <p:cxnSp>
          <p:nvCxnSpPr>
            <p:cNvPr id="9" name="Straight Connector 8"/>
            <p:cNvCxnSpPr/>
            <p:nvPr/>
          </p:nvCxnSpPr>
          <p:spPr bwMode="auto">
            <a:xfrm>
              <a:off x="4876800" y="3216817"/>
              <a:ext cx="2438400" cy="1588"/>
            </a:xfrm>
            <a:prstGeom prst="line">
              <a:avLst/>
            </a:prstGeom>
            <a:noFill/>
            <a:ln w="190500" cap="flat" cmpd="sng" algn="ctr">
              <a:solidFill>
                <a:srgbClr val="275485">
                  <a:alpha val="90000"/>
                </a:srgbClr>
              </a:solidFill>
              <a:prstDash val="solid"/>
              <a:round/>
              <a:headEnd type="triangle" w="med" len="med"/>
              <a:tailEnd type="triangle" w="med" len="med"/>
            </a:ln>
            <a:effectLst>
              <a:outerShdw blurRad="50800" dist="38100" dir="2700000" algn="tl" rotWithShape="0">
                <a:prstClr val="black">
                  <a:alpha val="40000"/>
                </a:prstClr>
              </a:outerShdw>
            </a:effectLst>
          </p:spPr>
        </p:cxnSp>
      </p:grpSp>
      <p:sp>
        <p:nvSpPr>
          <p:cNvPr id="10" name="TextBox 9"/>
          <p:cNvSpPr txBox="1"/>
          <p:nvPr/>
        </p:nvSpPr>
        <p:spPr>
          <a:xfrm>
            <a:off x="5715000" y="1295400"/>
            <a:ext cx="1555426" cy="369332"/>
          </a:xfrm>
          <a:prstGeom prst="rect">
            <a:avLst/>
          </a:prstGeom>
          <a:noFill/>
        </p:spPr>
        <p:txBody>
          <a:bodyPr wrap="none" rtlCol="0">
            <a:spAutoFit/>
          </a:bodyPr>
          <a:lstStyle/>
          <a:p>
            <a:pPr algn="l" rtl="0"/>
            <a:r>
              <a:rPr lang="en-US" kern="1200" dirty="0">
                <a:solidFill>
                  <a:prstClr val="white"/>
                </a:solidFill>
                <a:latin typeface="Myriad Pro" pitchFamily="34" charset="0"/>
                <a:ea typeface="+mn-ea"/>
                <a:cs typeface="+mn-cs"/>
              </a:rPr>
              <a:t>Multiple Users</a:t>
            </a: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Composition</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lgn="r" rtl="0"/>
            <a:fld id="{B3CEF1C6-A431-484A-9333-1BEFD1D5A19F}" type="slidenum">
              <a:rPr lang="en-US" sz="1600" kern="1200">
                <a:solidFill>
                  <a:prstClr val="black">
                    <a:tint val="75000"/>
                  </a:prstClr>
                </a:solidFill>
                <a:latin typeface="Neutra Text TF" pitchFamily="50" charset="0"/>
                <a:ea typeface="+mn-ea"/>
                <a:cs typeface="+mn-cs"/>
              </a:rPr>
              <a:pPr algn="r" rtl="0"/>
              <a:t>75</a:t>
            </a:fld>
            <a:endParaRPr lang="en-US" sz="1600" kern="1200" dirty="0">
              <a:solidFill>
                <a:prstClr val="black">
                  <a:tint val="75000"/>
                </a:prstClr>
              </a:solidFill>
              <a:latin typeface="Neutra Text TF" pitchFamily="50" charset="0"/>
              <a:ea typeface="+mn-ea"/>
              <a:cs typeface="+mn-cs"/>
            </a:endParaRPr>
          </a:p>
        </p:txBody>
      </p:sp>
      <p:pic>
        <p:nvPicPr>
          <p:cNvPr id="5" name="Picture 4" descr="FigureMelody4.png"/>
          <p:cNvPicPr>
            <a:picLocks noChangeAspect="1"/>
          </p:cNvPicPr>
          <p:nvPr/>
        </p:nvPicPr>
        <p:blipFill>
          <a:blip r:embed="rId3"/>
          <a:stretch>
            <a:fillRect/>
          </a:stretch>
        </p:blipFill>
        <p:spPr>
          <a:xfrm>
            <a:off x="279605" y="1752600"/>
            <a:ext cx="8584791" cy="4860857"/>
          </a:xfrm>
          <a:prstGeom prst="rect">
            <a:avLst/>
          </a:prstGeom>
        </p:spPr>
      </p:pic>
      <p:cxnSp>
        <p:nvCxnSpPr>
          <p:cNvPr id="6" name="Straight Connector 5"/>
          <p:cNvCxnSpPr/>
          <p:nvPr/>
        </p:nvCxnSpPr>
        <p:spPr bwMode="auto">
          <a:xfrm>
            <a:off x="3733800" y="4037012"/>
            <a:ext cx="1676400" cy="1588"/>
          </a:xfrm>
          <a:prstGeom prst="line">
            <a:avLst/>
          </a:prstGeom>
          <a:noFill/>
          <a:ln w="190500" cap="flat" cmpd="sng" algn="ctr">
            <a:solidFill>
              <a:schemeClr val="accent1">
                <a:alpha val="90000"/>
              </a:schemeClr>
            </a:solidFill>
            <a:prstDash val="solid"/>
            <a:round/>
            <a:headEnd type="none" w="med" len="med"/>
            <a:tailEnd type="triangle" w="med" len="med"/>
          </a:ln>
          <a:effectLst>
            <a:outerShdw blurRad="50800" dist="38100" dir="2700000" algn="tl" rotWithShape="0">
              <a:prstClr val="black">
                <a:alpha val="40000"/>
              </a:prstClr>
            </a:outerShdw>
          </a:effectLst>
        </p:spPr>
      </p:cxnSp>
      <p:sp>
        <p:nvSpPr>
          <p:cNvPr id="7" name="TextBox 6"/>
          <p:cNvSpPr txBox="1"/>
          <p:nvPr/>
        </p:nvSpPr>
        <p:spPr>
          <a:xfrm>
            <a:off x="4495800" y="4495800"/>
            <a:ext cx="1025089" cy="369332"/>
          </a:xfrm>
          <a:prstGeom prst="rect">
            <a:avLst/>
          </a:prstGeom>
          <a:noFill/>
        </p:spPr>
        <p:txBody>
          <a:bodyPr wrap="none" rtlCol="0">
            <a:spAutoFit/>
          </a:bodyPr>
          <a:lstStyle/>
          <a:p>
            <a:pPr algn="l" rtl="0"/>
            <a:r>
              <a:rPr lang="en-US" kern="1200" dirty="0">
                <a:solidFill>
                  <a:prstClr val="white"/>
                </a:solidFill>
                <a:latin typeface="Myriad Pro" pitchFamily="34" charset="0"/>
                <a:ea typeface="+mn-ea"/>
                <a:cs typeface="+mn-cs"/>
              </a:rPr>
              <a:t>Gestures</a:t>
            </a:r>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WhatWasPrintedWhite.png"/>
          <p:cNvPicPr>
            <a:picLocks noChangeAspect="1"/>
          </p:cNvPicPr>
          <p:nvPr/>
        </p:nvPicPr>
        <p:blipFill>
          <a:blip r:embed="rId3"/>
          <a:stretch>
            <a:fillRect/>
          </a:stretch>
        </p:blipFill>
        <p:spPr>
          <a:xfrm>
            <a:off x="2328858" y="2590800"/>
            <a:ext cx="4498476" cy="3517101"/>
          </a:xfrm>
          <a:prstGeom prst="rect">
            <a:avLst/>
          </a:prstGeom>
        </p:spPr>
      </p:pic>
      <p:pic>
        <p:nvPicPr>
          <p:cNvPr id="12" name="Picture 11" descr="WhatWasPrinted.png"/>
          <p:cNvPicPr>
            <a:picLocks noChangeAspect="1"/>
          </p:cNvPicPr>
          <p:nvPr/>
        </p:nvPicPr>
        <p:blipFill>
          <a:blip r:embed="rId4"/>
          <a:stretch>
            <a:fillRect/>
          </a:stretch>
        </p:blipFill>
        <p:spPr>
          <a:xfrm>
            <a:off x="2328858" y="2590800"/>
            <a:ext cx="4498476" cy="3517101"/>
          </a:xfrm>
          <a:prstGeom prst="rect">
            <a:avLst/>
          </a:prstGeom>
        </p:spPr>
      </p:pic>
      <p:sp>
        <p:nvSpPr>
          <p:cNvPr id="6" name="Content Placeholder 5"/>
          <p:cNvSpPr>
            <a:spLocks noGrp="1"/>
          </p:cNvSpPr>
          <p:nvPr>
            <p:ph idx="1"/>
          </p:nvPr>
        </p:nvSpPr>
        <p:spPr/>
        <p:txBody>
          <a:bodyPr/>
          <a:lstStyle/>
          <a:p>
            <a:pPr>
              <a:buNone/>
            </a:pPr>
            <a:r>
              <a:rPr lang="en-US" dirty="0" smtClean="0"/>
              <a:t>How did students debug their applications?</a:t>
            </a:r>
            <a:endParaRPr lang="en-US" dirty="0"/>
          </a:p>
        </p:txBody>
      </p:sp>
      <p:sp>
        <p:nvSpPr>
          <p:cNvPr id="2" name="Title 1"/>
          <p:cNvSpPr>
            <a:spLocks noGrp="1"/>
          </p:cNvSpPr>
          <p:nvPr>
            <p:ph type="title"/>
          </p:nvPr>
        </p:nvSpPr>
        <p:spPr/>
        <p:txBody>
          <a:bodyPr/>
          <a:lstStyle/>
          <a:p>
            <a:r>
              <a:rPr lang="en-US" dirty="0" smtClean="0"/>
              <a:t>Visibility of System Internals</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lgn="r" rtl="0"/>
            <a:fld id="{B3CEF1C6-A431-484A-9333-1BEFD1D5A19F}" type="slidenum">
              <a:rPr lang="en-US" sz="1600" kern="1200">
                <a:solidFill>
                  <a:prstClr val="black">
                    <a:tint val="75000"/>
                  </a:prstClr>
                </a:solidFill>
                <a:latin typeface="Neutra Text TF" pitchFamily="50" charset="0"/>
                <a:ea typeface="+mn-ea"/>
                <a:cs typeface="+mn-cs"/>
              </a:rPr>
              <a:pPr algn="r" rtl="0"/>
              <a:t>76</a:t>
            </a:fld>
            <a:endParaRPr lang="en-US" sz="1600" kern="1200" dirty="0">
              <a:solidFill>
                <a:prstClr val="black">
                  <a:tint val="75000"/>
                </a:prstClr>
              </a:solidFill>
              <a:latin typeface="Neutra Text TF" pitchFamily="50" charset="0"/>
              <a:ea typeface="+mn-ea"/>
              <a:cs typeface="+mn-cs"/>
            </a:endParaRPr>
          </a:p>
        </p:txBody>
      </p:sp>
      <p:grpSp>
        <p:nvGrpSpPr>
          <p:cNvPr id="3" name="Group 11"/>
          <p:cNvGrpSpPr/>
          <p:nvPr/>
        </p:nvGrpSpPr>
        <p:grpSpPr>
          <a:xfrm>
            <a:off x="685800" y="3886200"/>
            <a:ext cx="4846480" cy="2579132"/>
            <a:chOff x="685800" y="3886200"/>
            <a:chExt cx="4846480" cy="2579132"/>
          </a:xfrm>
        </p:grpSpPr>
        <p:sp>
          <p:nvSpPr>
            <p:cNvPr id="10" name="TextBox 9"/>
            <p:cNvSpPr txBox="1"/>
            <p:nvPr/>
          </p:nvSpPr>
          <p:spPr>
            <a:xfrm>
              <a:off x="685800" y="3886200"/>
              <a:ext cx="1773242" cy="646331"/>
            </a:xfrm>
            <a:prstGeom prst="rect">
              <a:avLst/>
            </a:prstGeom>
            <a:noFill/>
          </p:spPr>
          <p:txBody>
            <a:bodyPr wrap="none" rtlCol="0">
              <a:spAutoFit/>
            </a:bodyPr>
            <a:lstStyle/>
            <a:p>
              <a:pPr algn="r" rtl="0"/>
              <a:r>
                <a:rPr lang="en-US" kern="1200" dirty="0">
                  <a:solidFill>
                    <a:prstClr val="white"/>
                  </a:solidFill>
                  <a:latin typeface="Myriad Pro" pitchFamily="34" charset="0"/>
                  <a:ea typeface="+mn-ea"/>
                  <a:cs typeface="+mn-cs"/>
                </a:rPr>
                <a:t>number of </a:t>
              </a:r>
            </a:p>
            <a:p>
              <a:pPr algn="r" rtl="0"/>
              <a:r>
                <a:rPr lang="en-US" kern="1200" dirty="0">
                  <a:solidFill>
                    <a:prstClr val="white"/>
                  </a:solidFill>
                  <a:latin typeface="Myriad Pro" pitchFamily="34" charset="0"/>
                  <a:ea typeface="+mn-ea"/>
                  <a:cs typeface="+mn-cs"/>
                </a:rPr>
                <a:t>print statements</a:t>
              </a:r>
            </a:p>
          </p:txBody>
        </p:sp>
        <p:sp>
          <p:nvSpPr>
            <p:cNvPr id="11" name="TextBox 10"/>
            <p:cNvSpPr txBox="1"/>
            <p:nvPr/>
          </p:nvSpPr>
          <p:spPr>
            <a:xfrm>
              <a:off x="3657600" y="6096000"/>
              <a:ext cx="1874680" cy="369332"/>
            </a:xfrm>
            <a:prstGeom prst="rect">
              <a:avLst/>
            </a:prstGeom>
            <a:noFill/>
          </p:spPr>
          <p:txBody>
            <a:bodyPr wrap="none" rtlCol="0">
              <a:spAutoFit/>
            </a:bodyPr>
            <a:lstStyle/>
            <a:p>
              <a:pPr algn="r" rtl="0"/>
              <a:r>
                <a:rPr lang="en-US" kern="1200" dirty="0">
                  <a:solidFill>
                    <a:prstClr val="white"/>
                  </a:solidFill>
                  <a:latin typeface="Myriad Pro" pitchFamily="34" charset="0"/>
                  <a:ea typeface="+mn-ea"/>
                  <a:cs typeface="+mn-cs"/>
                </a:rPr>
                <a:t>what was printed</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Visibility of System Internals</a:t>
            </a:r>
            <a:endParaRPr lang="en-US" dirty="0"/>
          </a:p>
        </p:txBody>
      </p:sp>
      <p:sp>
        <p:nvSpPr>
          <p:cNvPr id="3" name="Content Placeholder 2"/>
          <p:cNvSpPr>
            <a:spLocks noGrp="1"/>
          </p:cNvSpPr>
          <p:nvPr>
            <p:ph idx="1"/>
          </p:nvPr>
        </p:nvSpPr>
        <p:spPr/>
        <p:txBody>
          <a:bodyPr>
            <a:normAutofit/>
          </a:bodyPr>
          <a:lstStyle/>
          <a:p>
            <a:pPr>
              <a:buNone/>
            </a:pPr>
            <a:r>
              <a:rPr lang="en-US" dirty="0" smtClean="0"/>
              <a:t>Track Event Handlers</a:t>
            </a:r>
            <a:br>
              <a:rPr lang="en-US" dirty="0" smtClean="0"/>
            </a:br>
            <a:r>
              <a:rPr lang="en-US" dirty="0" smtClean="0"/>
              <a:t/>
            </a:r>
            <a:br>
              <a:rPr lang="en-US" dirty="0" smtClean="0"/>
            </a:br>
            <a:r>
              <a:rPr lang="en-US" sz="2000" dirty="0" smtClean="0">
                <a:solidFill>
                  <a:schemeClr val="bg1">
                    <a:lumMod val="95000"/>
                  </a:schemeClr>
                </a:solidFill>
                <a:latin typeface="Consolas" pitchFamily="49" charset="0"/>
              </a:rPr>
              <a:t>System.out.println(</a:t>
            </a:r>
            <a:r>
              <a:rPr lang="en-US" sz="2000" dirty="0" smtClean="0">
                <a:solidFill>
                  <a:schemeClr val="tx2">
                    <a:lumMod val="40000"/>
                    <a:lumOff val="60000"/>
                  </a:schemeClr>
                </a:solidFill>
                <a:latin typeface="Consolas" pitchFamily="49" charset="0"/>
              </a:rPr>
              <a:t>"We get here!"</a:t>
            </a:r>
            <a:r>
              <a:rPr lang="en-US" sz="2000" dirty="0" smtClean="0">
                <a:solidFill>
                  <a:schemeClr val="bg1">
                    <a:lumMod val="95000"/>
                  </a:schemeClr>
                </a:solidFill>
                <a:latin typeface="Consolas" pitchFamily="49" charset="0"/>
              </a:rPr>
              <a:t>);</a:t>
            </a:r>
            <a:br>
              <a:rPr lang="en-US" sz="2000" dirty="0" smtClean="0">
                <a:solidFill>
                  <a:schemeClr val="bg1">
                    <a:lumMod val="95000"/>
                  </a:schemeClr>
                </a:solidFill>
                <a:latin typeface="Consolas" pitchFamily="49" charset="0"/>
              </a:rPr>
            </a:br>
            <a:r>
              <a:rPr lang="en-US" sz="2000" dirty="0" smtClean="0">
                <a:solidFill>
                  <a:schemeClr val="bg1">
                    <a:lumMod val="95000"/>
                  </a:schemeClr>
                </a:solidFill>
                <a:latin typeface="Consolas" pitchFamily="49" charset="0"/>
              </a:rPr>
              <a:t>System.out.println(</a:t>
            </a:r>
            <a:r>
              <a:rPr lang="en-US" sz="2000" dirty="0" smtClean="0">
                <a:solidFill>
                  <a:schemeClr val="tx2">
                    <a:lumMod val="40000"/>
                    <a:lumOff val="60000"/>
                  </a:schemeClr>
                </a:solidFill>
                <a:latin typeface="Consolas" pitchFamily="49" charset="0"/>
              </a:rPr>
              <a:t>"This is on </a:t>
            </a:r>
            <a:r>
              <a:rPr lang="en-US" sz="2000" dirty="0" err="1" smtClean="0">
                <a:solidFill>
                  <a:schemeClr val="tx2">
                    <a:lumMod val="40000"/>
                    <a:lumOff val="60000"/>
                  </a:schemeClr>
                </a:solidFill>
                <a:latin typeface="Consolas" pitchFamily="49" charset="0"/>
              </a:rPr>
              <a:t>MapRegion</a:t>
            </a:r>
            <a:r>
              <a:rPr lang="en-US" sz="2000" dirty="0" smtClean="0">
                <a:solidFill>
                  <a:schemeClr val="tx2">
                    <a:lumMod val="40000"/>
                    <a:lumOff val="60000"/>
                  </a:schemeClr>
                </a:solidFill>
                <a:latin typeface="Consolas" pitchFamily="49" charset="0"/>
              </a:rPr>
              <a:t>"</a:t>
            </a:r>
            <a:r>
              <a:rPr lang="en-US" sz="2000" dirty="0" smtClean="0">
                <a:solidFill>
                  <a:schemeClr val="bg1">
                    <a:lumMod val="95000"/>
                  </a:schemeClr>
                </a:solidFill>
                <a:latin typeface="Consolas" pitchFamily="49" charset="0"/>
              </a:rPr>
              <a:t>);</a:t>
            </a:r>
            <a:endParaRPr lang="en-US" sz="2000" dirty="0" smtClean="0">
              <a:solidFill>
                <a:schemeClr val="bg1">
                  <a:lumMod val="95000"/>
                </a:schemeClr>
              </a:solidFill>
            </a:endParaRPr>
          </a:p>
          <a:p>
            <a:endParaRPr lang="en-US" dirty="0" smtClean="0"/>
          </a:p>
          <a:p>
            <a:pPr>
              <a:buNone/>
            </a:pPr>
            <a:r>
              <a:rPr lang="en-US" dirty="0" smtClean="0"/>
              <a:t>Make Internal Values Visible</a:t>
            </a:r>
            <a:br>
              <a:rPr lang="en-US" dirty="0" smtClean="0"/>
            </a:br>
            <a:r>
              <a:rPr lang="en-US" dirty="0" smtClean="0"/>
              <a:t/>
            </a:r>
            <a:br>
              <a:rPr lang="en-US" dirty="0" smtClean="0"/>
            </a:br>
            <a:r>
              <a:rPr lang="en-US" sz="2000" dirty="0" smtClean="0">
                <a:solidFill>
                  <a:schemeClr val="bg1">
                    <a:lumMod val="95000"/>
                  </a:schemeClr>
                </a:solidFill>
                <a:latin typeface="Consolas" pitchFamily="49" charset="0"/>
              </a:rPr>
              <a:t>System.out.println(</a:t>
            </a:r>
            <a:r>
              <a:rPr lang="en-US" sz="2000" dirty="0" smtClean="0">
                <a:solidFill>
                  <a:schemeClr val="tx2">
                    <a:lumMod val="40000"/>
                    <a:lumOff val="60000"/>
                  </a:schemeClr>
                </a:solidFill>
                <a:latin typeface="Consolas" pitchFamily="49" charset="0"/>
              </a:rPr>
              <a:t>"animate() called: "</a:t>
            </a:r>
            <a:r>
              <a:rPr lang="en-US" sz="2000" dirty="0" smtClean="0">
                <a:solidFill>
                  <a:schemeClr val="bg1">
                    <a:lumMod val="95000"/>
                  </a:schemeClr>
                </a:solidFill>
                <a:latin typeface="Consolas" pitchFamily="49" charset="0"/>
              </a:rPr>
              <a:t> + </a:t>
            </a:r>
            <a:r>
              <a:rPr lang="en-US" sz="2000" b="1" dirty="0" err="1" smtClean="0">
                <a:solidFill>
                  <a:schemeClr val="accent3"/>
                </a:solidFill>
                <a:latin typeface="Consolas" pitchFamily="49" charset="0"/>
              </a:rPr>
              <a:t>animInkIdx</a:t>
            </a:r>
            <a:r>
              <a:rPr lang="en-US" sz="2000" dirty="0" smtClean="0">
                <a:solidFill>
                  <a:schemeClr val="bg1">
                    <a:lumMod val="95000"/>
                  </a:schemeClr>
                </a:solidFill>
                <a:latin typeface="Consolas" pitchFamily="49" charset="0"/>
              </a:rPr>
              <a:t>);</a:t>
            </a:r>
            <a:br>
              <a:rPr lang="en-US" sz="2000" dirty="0" smtClean="0">
                <a:solidFill>
                  <a:schemeClr val="bg1">
                    <a:lumMod val="95000"/>
                  </a:schemeClr>
                </a:solidFill>
                <a:latin typeface="Consolas" pitchFamily="49" charset="0"/>
              </a:rPr>
            </a:br>
            <a:r>
              <a:rPr lang="en-US" sz="2000" dirty="0" smtClean="0">
                <a:solidFill>
                  <a:schemeClr val="bg1">
                    <a:lumMod val="95000"/>
                  </a:schemeClr>
                </a:solidFill>
                <a:latin typeface="Consolas" pitchFamily="49" charset="0"/>
              </a:rPr>
              <a:t>System.out.println(</a:t>
            </a:r>
            <a:r>
              <a:rPr lang="en-US" sz="2000" dirty="0" smtClean="0">
                <a:solidFill>
                  <a:schemeClr val="tx2">
                    <a:lumMod val="40000"/>
                    <a:lumOff val="60000"/>
                  </a:schemeClr>
                </a:solidFill>
                <a:latin typeface="Consolas" pitchFamily="49" charset="0"/>
              </a:rPr>
              <a:t>"Photo taken: "</a:t>
            </a:r>
            <a:r>
              <a:rPr lang="en-US" sz="2000" dirty="0" smtClean="0">
                <a:solidFill>
                  <a:schemeClr val="bg1">
                    <a:lumMod val="95000"/>
                  </a:schemeClr>
                </a:solidFill>
                <a:latin typeface="Consolas" pitchFamily="49" charset="0"/>
              </a:rPr>
              <a:t> + </a:t>
            </a:r>
            <a:r>
              <a:rPr lang="en-US" sz="2000" b="1" dirty="0" err="1" smtClean="0">
                <a:solidFill>
                  <a:schemeClr val="accent3"/>
                </a:solidFill>
                <a:latin typeface="Consolas" pitchFamily="49" charset="0"/>
              </a:rPr>
              <a:t>timeOfCapture</a:t>
            </a:r>
            <a:r>
              <a:rPr lang="en-US" sz="2000" dirty="0" smtClean="0">
                <a:solidFill>
                  <a:schemeClr val="bg1">
                    <a:lumMod val="95000"/>
                  </a:schemeClr>
                </a:solidFill>
                <a:latin typeface="Consolas" pitchFamily="49" charset="0"/>
              </a:rPr>
              <a:t>);</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lgn="r" rtl="0"/>
            <a:fld id="{B3CEF1C6-A431-484A-9333-1BEFD1D5A19F}" type="slidenum">
              <a:rPr lang="en-US" sz="1600" kern="1200">
                <a:solidFill>
                  <a:prstClr val="black">
                    <a:tint val="75000"/>
                  </a:prstClr>
                </a:solidFill>
                <a:latin typeface="Neutra Text TF" pitchFamily="50" charset="0"/>
                <a:ea typeface="+mn-ea"/>
                <a:cs typeface="+mn-cs"/>
              </a:rPr>
              <a:pPr algn="r" rtl="0"/>
              <a:t>77</a:t>
            </a:fld>
            <a:endParaRPr lang="en-US" sz="1600" kern="1200" dirty="0">
              <a:solidFill>
                <a:prstClr val="black">
                  <a:tint val="75000"/>
                </a:prstClr>
              </a:solidFill>
              <a:latin typeface="Neutra Text TF"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1" name="Picture 3" descr="\\gfx\hci\fieldtools\Documents\UIST 2007 Long Paper - R3\Figures\InfoGraphicCopiedCode.v3.png"/>
          <p:cNvPicPr>
            <a:picLocks noChangeAspect="1" noChangeArrowheads="1"/>
          </p:cNvPicPr>
          <p:nvPr/>
        </p:nvPicPr>
        <p:blipFill>
          <a:blip r:embed="rId3"/>
          <a:srcRect/>
          <a:stretch>
            <a:fillRect/>
          </a:stretch>
        </p:blipFill>
        <p:spPr bwMode="auto">
          <a:xfrm>
            <a:off x="152400" y="1752600"/>
            <a:ext cx="8778240" cy="2061033"/>
          </a:xfrm>
          <a:prstGeom prst="rect">
            <a:avLst/>
          </a:prstGeom>
          <a:noFill/>
        </p:spPr>
      </p:pic>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emacs_screen.gif"/>
          <p:cNvPicPr>
            <a:picLocks noGrp="1" noChangeAspect="1"/>
          </p:cNvPicPr>
          <p:nvPr>
            <p:ph idx="1"/>
          </p:nvPr>
        </p:nvPicPr>
        <p:blipFill>
          <a:blip r:embed="rId3"/>
          <a:stretch>
            <a:fillRect/>
          </a:stretch>
        </p:blipFill>
        <p:spPr>
          <a:xfrm>
            <a:off x="-1" y="723900"/>
            <a:ext cx="9104061" cy="5410200"/>
          </a:xfr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82" name="Rectangle 2"/>
          <p:cNvSpPr>
            <a:spLocks noGrp="1" noRot="1" noChangeArrowheads="1"/>
          </p:cNvSpPr>
          <p:nvPr>
            <p:ph type="title"/>
          </p:nvPr>
        </p:nvSpPr>
        <p:spPr>
          <a:xfrm>
            <a:off x="457200" y="273050"/>
            <a:ext cx="8385175" cy="1022350"/>
          </a:xfrm>
        </p:spPr>
        <p:txBody>
          <a:bodyPr/>
          <a:lstStyle/>
          <a:p>
            <a:r>
              <a:rPr lang="en-US" sz="4200"/>
              <a:t>Pragmatic v. Epistemic Activity</a:t>
            </a:r>
          </a:p>
        </p:txBody>
      </p:sp>
      <p:sp>
        <p:nvSpPr>
          <p:cNvPr id="2324484" name="Oval 4"/>
          <p:cNvSpPr>
            <a:spLocks noChangeArrowheads="1"/>
          </p:cNvSpPr>
          <p:nvPr/>
        </p:nvSpPr>
        <p:spPr bwMode="auto">
          <a:xfrm>
            <a:off x="1600200" y="16764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sz="1600">
                <a:solidFill>
                  <a:srgbClr val="000000"/>
                </a:solidFill>
              </a:rPr>
              <a:t>START</a:t>
            </a:r>
          </a:p>
        </p:txBody>
      </p:sp>
      <p:sp>
        <p:nvSpPr>
          <p:cNvPr id="2324486" name="Oval 6"/>
          <p:cNvSpPr>
            <a:spLocks noChangeArrowheads="1"/>
          </p:cNvSpPr>
          <p:nvPr/>
        </p:nvSpPr>
        <p:spPr bwMode="auto">
          <a:xfrm>
            <a:off x="6705600" y="16764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a:solidFill>
                  <a:srgbClr val="000000"/>
                </a:solidFill>
              </a:rPr>
              <a:t>GOAL</a:t>
            </a:r>
          </a:p>
        </p:txBody>
      </p:sp>
      <p:sp>
        <p:nvSpPr>
          <p:cNvPr id="2324487" name="Line 7"/>
          <p:cNvSpPr>
            <a:spLocks noChangeShapeType="1"/>
          </p:cNvSpPr>
          <p:nvPr/>
        </p:nvSpPr>
        <p:spPr bwMode="auto">
          <a:xfrm>
            <a:off x="2286000" y="2057400"/>
            <a:ext cx="4343400" cy="0"/>
          </a:xfrm>
          <a:prstGeom prst="line">
            <a:avLst/>
          </a:prstGeom>
          <a:noFill/>
          <a:ln w="38100">
            <a:solidFill>
              <a:schemeClr val="accent2"/>
            </a:solidFill>
            <a:prstDash val="sysDot"/>
            <a:round/>
            <a:headEnd/>
            <a:tailEnd type="triangle" w="med" len="med"/>
          </a:ln>
          <a:effectLst/>
        </p:spPr>
        <p:txBody>
          <a:bodyPr/>
          <a:lstStyle/>
          <a:p>
            <a:endParaRPr lang="en-US"/>
          </a:p>
        </p:txBody>
      </p:sp>
      <p:sp>
        <p:nvSpPr>
          <p:cNvPr id="2324488" name="Line 8"/>
          <p:cNvSpPr>
            <a:spLocks noChangeShapeType="1"/>
          </p:cNvSpPr>
          <p:nvPr/>
        </p:nvSpPr>
        <p:spPr bwMode="auto">
          <a:xfrm>
            <a:off x="2286000" y="2057400"/>
            <a:ext cx="2286000" cy="0"/>
          </a:xfrm>
          <a:prstGeom prst="line">
            <a:avLst/>
          </a:prstGeom>
          <a:noFill/>
          <a:ln w="76200">
            <a:solidFill>
              <a:schemeClr val="tx1"/>
            </a:solidFill>
            <a:round/>
            <a:headEnd/>
            <a:tailEnd type="triangle" w="med" len="med"/>
          </a:ln>
          <a:effectLst/>
        </p:spPr>
        <p:txBody>
          <a:bodyPr/>
          <a:lstStyle/>
          <a:p>
            <a:endParaRPr lang="en-US"/>
          </a:p>
        </p:txBody>
      </p:sp>
      <p:sp>
        <p:nvSpPr>
          <p:cNvPr id="2324489" name="Oval 9"/>
          <p:cNvSpPr>
            <a:spLocks noChangeArrowheads="1"/>
          </p:cNvSpPr>
          <p:nvPr/>
        </p:nvSpPr>
        <p:spPr bwMode="auto">
          <a:xfrm>
            <a:off x="4800600" y="4876800"/>
            <a:ext cx="685800" cy="685800"/>
          </a:xfrm>
          <a:prstGeom prst="ellipse">
            <a:avLst/>
          </a:prstGeom>
          <a:solidFill>
            <a:schemeClr val="bg2"/>
          </a:solidFill>
          <a:ln w="9525">
            <a:solidFill>
              <a:schemeClr val="tx1"/>
            </a:solidFill>
            <a:round/>
            <a:headEnd/>
            <a:tailEnd/>
          </a:ln>
          <a:effectLst/>
        </p:spPr>
        <p:txBody>
          <a:bodyPr wrap="none" anchor="ctr"/>
          <a:lstStyle/>
          <a:p>
            <a:pPr algn="ctr"/>
            <a:r>
              <a:rPr lang="en-US" sz="1600">
                <a:solidFill>
                  <a:srgbClr val="000000"/>
                </a:solidFill>
              </a:rPr>
              <a:t>START</a:t>
            </a:r>
          </a:p>
        </p:txBody>
      </p:sp>
      <p:sp>
        <p:nvSpPr>
          <p:cNvPr id="2324491" name="Oval 11"/>
          <p:cNvSpPr>
            <a:spLocks noChangeArrowheads="1"/>
          </p:cNvSpPr>
          <p:nvPr/>
        </p:nvSpPr>
        <p:spPr bwMode="auto">
          <a:xfrm>
            <a:off x="6477000" y="3733800"/>
            <a:ext cx="685800" cy="685800"/>
          </a:xfrm>
          <a:prstGeom prst="ellipse">
            <a:avLst/>
          </a:prstGeom>
          <a:solidFill>
            <a:srgbClr val="FFCC66"/>
          </a:solidFill>
          <a:ln w="9525">
            <a:solidFill>
              <a:schemeClr val="tx1"/>
            </a:solidFill>
            <a:prstDash val="sysDot"/>
            <a:round/>
            <a:headEnd/>
            <a:tailEnd/>
          </a:ln>
          <a:effectLst/>
        </p:spPr>
        <p:txBody>
          <a:bodyPr wrap="none" anchor="ctr"/>
          <a:lstStyle/>
          <a:p>
            <a:pPr algn="ctr"/>
            <a:r>
              <a:rPr lang="en-US">
                <a:solidFill>
                  <a:srgbClr val="000000"/>
                </a:solidFill>
              </a:rPr>
              <a:t>???</a:t>
            </a:r>
          </a:p>
        </p:txBody>
      </p:sp>
      <p:sp>
        <p:nvSpPr>
          <p:cNvPr id="2324494" name="Freeform 14"/>
          <p:cNvSpPr>
            <a:spLocks/>
          </p:cNvSpPr>
          <p:nvPr/>
        </p:nvSpPr>
        <p:spPr bwMode="auto">
          <a:xfrm>
            <a:off x="4273550" y="3886200"/>
            <a:ext cx="679450" cy="990600"/>
          </a:xfrm>
          <a:custGeom>
            <a:avLst/>
            <a:gdLst/>
            <a:ahLst/>
            <a:cxnLst>
              <a:cxn ang="0">
                <a:pos x="592" y="864"/>
              </a:cxn>
              <a:cxn ang="0">
                <a:pos x="496" y="624"/>
              </a:cxn>
              <a:cxn ang="0">
                <a:pos x="64" y="288"/>
              </a:cxn>
              <a:cxn ang="0">
                <a:pos x="112" y="0"/>
              </a:cxn>
            </a:cxnLst>
            <a:rect l="0" t="0" r="r" b="b"/>
            <a:pathLst>
              <a:path w="592" h="864">
                <a:moveTo>
                  <a:pt x="592" y="864"/>
                </a:moveTo>
                <a:cubicBezTo>
                  <a:pt x="588" y="792"/>
                  <a:pt x="584" y="720"/>
                  <a:pt x="496" y="624"/>
                </a:cubicBezTo>
                <a:cubicBezTo>
                  <a:pt x="408" y="528"/>
                  <a:pt x="128" y="392"/>
                  <a:pt x="64" y="288"/>
                </a:cubicBezTo>
                <a:cubicBezTo>
                  <a:pt x="0" y="184"/>
                  <a:pt x="104" y="40"/>
                  <a:pt x="112" y="0"/>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495" name="Oval 15"/>
          <p:cNvSpPr>
            <a:spLocks noChangeArrowheads="1"/>
          </p:cNvSpPr>
          <p:nvPr/>
        </p:nvSpPr>
        <p:spPr bwMode="auto">
          <a:xfrm>
            <a:off x="4267200" y="3200400"/>
            <a:ext cx="685800" cy="685800"/>
          </a:xfrm>
          <a:prstGeom prst="ellipse">
            <a:avLst/>
          </a:prstGeom>
          <a:solidFill>
            <a:schemeClr val="tx2"/>
          </a:solidFill>
          <a:ln w="9525">
            <a:solidFill>
              <a:schemeClr val="tx1"/>
            </a:solidFill>
            <a:round/>
            <a:headEnd/>
            <a:tailEnd/>
          </a:ln>
          <a:effectLst/>
        </p:spPr>
        <p:txBody>
          <a:bodyPr wrap="none" anchor="ctr"/>
          <a:lstStyle/>
          <a:p>
            <a:pPr algn="ctr"/>
            <a:r>
              <a:rPr lang="en-US">
                <a:solidFill>
                  <a:srgbClr val="000000"/>
                </a:solidFill>
              </a:rPr>
              <a:t>B</a:t>
            </a:r>
          </a:p>
        </p:txBody>
      </p:sp>
      <p:sp>
        <p:nvSpPr>
          <p:cNvPr id="2324496" name="Freeform 16"/>
          <p:cNvSpPr>
            <a:spLocks/>
          </p:cNvSpPr>
          <p:nvPr/>
        </p:nvSpPr>
        <p:spPr bwMode="auto">
          <a:xfrm>
            <a:off x="5562600" y="4419600"/>
            <a:ext cx="990600" cy="889000"/>
          </a:xfrm>
          <a:custGeom>
            <a:avLst/>
            <a:gdLst/>
            <a:ahLst/>
            <a:cxnLst>
              <a:cxn ang="0">
                <a:pos x="0" y="480"/>
              </a:cxn>
              <a:cxn ang="0">
                <a:pos x="240" y="480"/>
              </a:cxn>
              <a:cxn ang="0">
                <a:pos x="624" y="0"/>
              </a:cxn>
            </a:cxnLst>
            <a:rect l="0" t="0" r="r" b="b"/>
            <a:pathLst>
              <a:path w="624" h="560">
                <a:moveTo>
                  <a:pt x="0" y="480"/>
                </a:moveTo>
                <a:cubicBezTo>
                  <a:pt x="68" y="520"/>
                  <a:pt x="136" y="560"/>
                  <a:pt x="240" y="480"/>
                </a:cubicBezTo>
                <a:cubicBezTo>
                  <a:pt x="344" y="400"/>
                  <a:pt x="568" y="64"/>
                  <a:pt x="624" y="0"/>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497" name="Text Box 17"/>
          <p:cNvSpPr txBox="1">
            <a:spLocks noChangeArrowheads="1"/>
          </p:cNvSpPr>
          <p:nvPr/>
        </p:nvSpPr>
        <p:spPr bwMode="auto">
          <a:xfrm>
            <a:off x="4733925" y="4044950"/>
            <a:ext cx="366713" cy="519113"/>
          </a:xfrm>
          <a:prstGeom prst="rect">
            <a:avLst/>
          </a:prstGeom>
          <a:noFill/>
          <a:ln w="9525">
            <a:noFill/>
            <a:miter lim="800000"/>
            <a:headEnd/>
            <a:tailEnd/>
          </a:ln>
          <a:effectLst/>
        </p:spPr>
        <p:txBody>
          <a:bodyPr wrap="none">
            <a:spAutoFit/>
          </a:bodyPr>
          <a:lstStyle/>
          <a:p>
            <a:r>
              <a:rPr lang="en-US" sz="2800"/>
              <a:t>?</a:t>
            </a:r>
          </a:p>
        </p:txBody>
      </p:sp>
      <p:sp>
        <p:nvSpPr>
          <p:cNvPr id="2324499" name="Freeform 19"/>
          <p:cNvSpPr>
            <a:spLocks/>
          </p:cNvSpPr>
          <p:nvPr/>
        </p:nvSpPr>
        <p:spPr bwMode="auto">
          <a:xfrm>
            <a:off x="3429000" y="4972050"/>
            <a:ext cx="1447800" cy="768350"/>
          </a:xfrm>
          <a:custGeom>
            <a:avLst/>
            <a:gdLst/>
            <a:ahLst/>
            <a:cxnLst>
              <a:cxn ang="0">
                <a:pos x="1056" y="448"/>
              </a:cxn>
              <a:cxn ang="0">
                <a:pos x="720" y="496"/>
              </a:cxn>
              <a:cxn ang="0">
                <a:pos x="480" y="64"/>
              </a:cxn>
              <a:cxn ang="0">
                <a:pos x="0" y="112"/>
              </a:cxn>
            </a:cxnLst>
            <a:rect l="0" t="0" r="r" b="b"/>
            <a:pathLst>
              <a:path w="1056" h="560">
                <a:moveTo>
                  <a:pt x="1056" y="448"/>
                </a:moveTo>
                <a:cubicBezTo>
                  <a:pt x="936" y="504"/>
                  <a:pt x="816" y="560"/>
                  <a:pt x="720" y="496"/>
                </a:cubicBezTo>
                <a:cubicBezTo>
                  <a:pt x="624" y="432"/>
                  <a:pt x="600" y="128"/>
                  <a:pt x="480" y="64"/>
                </a:cubicBezTo>
                <a:cubicBezTo>
                  <a:pt x="360" y="0"/>
                  <a:pt x="16" y="104"/>
                  <a:pt x="0" y="112"/>
                </a:cubicBezTo>
              </a:path>
            </a:pathLst>
          </a:custGeom>
          <a:noFill/>
          <a:ln w="76200" cap="flat" cmpd="sng">
            <a:solidFill>
              <a:schemeClr val="tx1"/>
            </a:solidFill>
            <a:prstDash val="sysDot"/>
            <a:round/>
            <a:headEnd type="none" w="med" len="med"/>
            <a:tailEnd type="triangle" w="med" len="med"/>
          </a:ln>
          <a:effectLst/>
        </p:spPr>
        <p:txBody>
          <a:bodyPr/>
          <a:lstStyle/>
          <a:p>
            <a:endParaRPr lang="en-US"/>
          </a:p>
        </p:txBody>
      </p:sp>
      <p:sp>
        <p:nvSpPr>
          <p:cNvPr id="2324500" name="Oval 20"/>
          <p:cNvSpPr>
            <a:spLocks noChangeArrowheads="1"/>
          </p:cNvSpPr>
          <p:nvPr/>
        </p:nvSpPr>
        <p:spPr bwMode="auto">
          <a:xfrm>
            <a:off x="2667000" y="4800600"/>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en-US">
                <a:solidFill>
                  <a:srgbClr val="000000"/>
                </a:solidFill>
              </a:rPr>
              <a:t>A</a:t>
            </a:r>
          </a:p>
        </p:txBody>
      </p:sp>
      <p:sp>
        <p:nvSpPr>
          <p:cNvPr id="2324501" name="Text Box 21"/>
          <p:cNvSpPr txBox="1">
            <a:spLocks noChangeArrowheads="1"/>
          </p:cNvSpPr>
          <p:nvPr/>
        </p:nvSpPr>
        <p:spPr bwMode="auto">
          <a:xfrm>
            <a:off x="5791200" y="4572000"/>
            <a:ext cx="366713" cy="519113"/>
          </a:xfrm>
          <a:prstGeom prst="rect">
            <a:avLst/>
          </a:prstGeom>
          <a:noFill/>
          <a:ln w="9525">
            <a:noFill/>
            <a:miter lim="800000"/>
            <a:headEnd/>
            <a:tailEnd/>
          </a:ln>
          <a:effectLst/>
        </p:spPr>
        <p:txBody>
          <a:bodyPr wrap="none">
            <a:spAutoFit/>
          </a:bodyPr>
          <a:lstStyle/>
          <a:p>
            <a:r>
              <a:rPr lang="en-US" sz="2800"/>
              <a:t>?</a:t>
            </a:r>
          </a:p>
        </p:txBody>
      </p:sp>
      <p:sp>
        <p:nvSpPr>
          <p:cNvPr id="2324502" name="Text Box 22"/>
          <p:cNvSpPr txBox="1">
            <a:spLocks noChangeArrowheads="1"/>
          </p:cNvSpPr>
          <p:nvPr/>
        </p:nvSpPr>
        <p:spPr bwMode="auto">
          <a:xfrm>
            <a:off x="3824288" y="4510088"/>
            <a:ext cx="366712" cy="519112"/>
          </a:xfrm>
          <a:prstGeom prst="rect">
            <a:avLst/>
          </a:prstGeom>
          <a:noFill/>
          <a:ln w="9525">
            <a:noFill/>
            <a:miter lim="800000"/>
            <a:headEnd/>
            <a:tailEnd/>
          </a:ln>
          <a:effectLst/>
        </p:spPr>
        <p:txBody>
          <a:bodyPr wrap="none">
            <a:spAutoFit/>
          </a:bodyPr>
          <a:lstStyle/>
          <a:p>
            <a:r>
              <a:rPr lang="en-US" sz="2800"/>
              <a:t>?</a:t>
            </a:r>
          </a:p>
        </p:txBody>
      </p:sp>
      <p:sp>
        <p:nvSpPr>
          <p:cNvPr id="2324504" name="Text Box 24"/>
          <p:cNvSpPr txBox="1">
            <a:spLocks noChangeArrowheads="1"/>
          </p:cNvSpPr>
          <p:nvPr/>
        </p:nvSpPr>
        <p:spPr bwMode="auto">
          <a:xfrm>
            <a:off x="593725" y="5867400"/>
            <a:ext cx="3817938" cy="641350"/>
          </a:xfrm>
          <a:prstGeom prst="rect">
            <a:avLst/>
          </a:prstGeom>
          <a:noFill/>
          <a:ln w="9525">
            <a:noFill/>
            <a:miter lim="800000"/>
            <a:headEnd/>
            <a:tailEnd/>
          </a:ln>
          <a:effectLst/>
        </p:spPr>
        <p:txBody>
          <a:bodyPr wrap="none">
            <a:spAutoFit/>
          </a:bodyPr>
          <a:lstStyle/>
          <a:p>
            <a:r>
              <a:rPr lang="en-US" b="0"/>
              <a:t>[Kirsh, Maglio 1994]</a:t>
            </a:r>
          </a:p>
          <a:p>
            <a:r>
              <a:rPr lang="en-US" b="0"/>
              <a:t>[Klemmer, Hartmann, Takayama 2006]</a:t>
            </a: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228600" y="730250"/>
            <a:ext cx="8385175" cy="1022350"/>
          </a:xfrm>
        </p:spPr>
        <p:txBody>
          <a:bodyPr/>
          <a:lstStyle/>
          <a:p>
            <a:r>
              <a:rPr lang="en-US" sz="3600" smtClean="0"/>
              <a:t>Web sites and their APIs are correlated…</a:t>
            </a:r>
          </a:p>
        </p:txBody>
      </p:sp>
      <p:sp>
        <p:nvSpPr>
          <p:cNvPr id="11267" name="Text Box 5"/>
          <p:cNvSpPr txBox="1">
            <a:spLocks noChangeArrowheads="1"/>
          </p:cNvSpPr>
          <p:nvPr/>
        </p:nvSpPr>
        <p:spPr bwMode="auto">
          <a:xfrm>
            <a:off x="8001000" y="6248400"/>
            <a:ext cx="995363" cy="307975"/>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1400" kern="1200">
                <a:solidFill>
                  <a:srgbClr val="DDDDDD"/>
                </a:solidFill>
                <a:latin typeface="Neutra Text" pitchFamily="50" charset="0"/>
                <a:ea typeface="+mn-ea"/>
                <a:cs typeface="+mn-cs"/>
              </a:rPr>
              <a:t>[flickr.com]</a:t>
            </a:r>
          </a:p>
        </p:txBody>
      </p:sp>
      <p:sp>
        <p:nvSpPr>
          <p:cNvPr id="11268" name="Rectangle 7"/>
          <p:cNvSpPr>
            <a:spLocks noRot="1" noChangeArrowheads="1"/>
          </p:cNvSpPr>
          <p:nvPr/>
        </p:nvSpPr>
        <p:spPr bwMode="auto">
          <a:xfrm>
            <a:off x="-307975" y="5073650"/>
            <a:ext cx="9375775" cy="1022350"/>
          </a:xfrm>
          <a:prstGeom prst="rect">
            <a:avLst/>
          </a:prstGeom>
          <a:noFill/>
          <a:ln w="9525">
            <a:noFill/>
            <a:miter lim="800000"/>
            <a:headEnd/>
            <a:tailEnd/>
          </a:ln>
        </p:spPr>
        <p:txBody>
          <a:bodyPr/>
          <a:lstStyle/>
          <a:p>
            <a:pPr algn="r" rtl="0" eaLnBrk="0" fontAlgn="base" hangingPunct="0">
              <a:spcBef>
                <a:spcPct val="0"/>
              </a:spcBef>
              <a:spcAft>
                <a:spcPct val="0"/>
              </a:spcAft>
            </a:pPr>
            <a:r>
              <a:rPr lang="en-US" sz="3600" b="1" kern="1200">
                <a:solidFill>
                  <a:srgbClr val="DDDDDD"/>
                </a:solidFill>
                <a:latin typeface="Neutra Text" pitchFamily="50" charset="0"/>
                <a:ea typeface="+mn-ea"/>
                <a:cs typeface="+mn-cs"/>
              </a:rPr>
              <a:t>…let’s leverage that fact!</a:t>
            </a:r>
          </a:p>
        </p:txBody>
      </p:sp>
      <p:sp>
        <p:nvSpPr>
          <p:cNvPr id="11271" name="TextBox 8"/>
          <p:cNvSpPr txBox="1">
            <a:spLocks noChangeArrowheads="1"/>
          </p:cNvSpPr>
          <p:nvPr/>
        </p:nvSpPr>
        <p:spPr bwMode="auto">
          <a:xfrm>
            <a:off x="4114800" y="2438400"/>
            <a:ext cx="990600" cy="1570038"/>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9600" b="1" kern="1200">
                <a:solidFill>
                  <a:srgbClr val="FFFFFF"/>
                </a:solidFill>
                <a:latin typeface="Arial" charset="0"/>
                <a:ea typeface="+mn-ea"/>
                <a:cs typeface="Arial" charset="0"/>
              </a:rPr>
              <a:t>≈</a:t>
            </a:r>
          </a:p>
        </p:txBody>
      </p:sp>
      <p:pic>
        <p:nvPicPr>
          <p:cNvPr id="1026" name="Picture 2"/>
          <p:cNvPicPr>
            <a:picLocks noChangeAspect="1" noChangeArrowheads="1"/>
          </p:cNvPicPr>
          <p:nvPr/>
        </p:nvPicPr>
        <p:blipFill>
          <a:blip r:embed="rId3" cstate="print"/>
          <a:srcRect/>
          <a:stretch>
            <a:fillRect/>
          </a:stretch>
        </p:blipFill>
        <p:spPr bwMode="auto">
          <a:xfrm>
            <a:off x="381000" y="1676400"/>
            <a:ext cx="3162780" cy="3276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562600" y="1600200"/>
            <a:ext cx="3236334" cy="3352800"/>
          </a:xfrm>
          <a:prstGeom prst="rect">
            <a:avLst/>
          </a:prstGeom>
          <a:noFill/>
          <a:ln w="9525">
            <a:noFill/>
            <a:miter lim="800000"/>
            <a:headEnd/>
            <a:tailEnd/>
          </a:ln>
          <a:effectLst/>
        </p:spPr>
      </p:pic>
      <p:sp>
        <p:nvSpPr>
          <p:cNvPr id="8" name="Rounded Rectangle 7"/>
          <p:cNvSpPr/>
          <p:nvPr/>
        </p:nvSpPr>
        <p:spPr bwMode="auto">
          <a:xfrm>
            <a:off x="609600" y="2514600"/>
            <a:ext cx="838200" cy="9144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9" name="Rounded Rectangle 8"/>
          <p:cNvSpPr/>
          <p:nvPr/>
        </p:nvSpPr>
        <p:spPr bwMode="auto">
          <a:xfrm>
            <a:off x="7315200" y="4419600"/>
            <a:ext cx="609600" cy="152400"/>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cxnSp>
        <p:nvCxnSpPr>
          <p:cNvPr id="11" name="Curved Connector 10"/>
          <p:cNvCxnSpPr>
            <a:stCxn id="8" idx="3"/>
          </p:cNvCxnSpPr>
          <p:nvPr/>
        </p:nvCxnSpPr>
        <p:spPr bwMode="auto">
          <a:xfrm>
            <a:off x="1447800" y="2971800"/>
            <a:ext cx="5791200" cy="1524000"/>
          </a:xfrm>
          <a:prstGeom prst="curvedConnector3">
            <a:avLst>
              <a:gd name="adj1" fmla="val 50817"/>
            </a:avLst>
          </a:prstGeom>
          <a:solidFill>
            <a:schemeClr val="accent1"/>
          </a:solidFill>
          <a:ln w="76200" cap="flat" cmpd="sng" algn="ctr">
            <a:solidFill>
              <a:srgbClr val="FF5050"/>
            </a:solidFill>
            <a:prstDash val="solid"/>
            <a:round/>
            <a:headEnd type="arrow"/>
            <a:tailEnd type="arrow"/>
          </a:ln>
          <a:effec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271"/>
                                        </p:tgtEl>
                                      </p:cBhvr>
                                    </p:animEffect>
                                    <p:set>
                                      <p:cBhvr>
                                        <p:cTn id="7" dur="1" fill="hold">
                                          <p:stCondLst>
                                            <p:cond delay="499"/>
                                          </p:stCondLst>
                                        </p:cTn>
                                        <p:tgtEl>
                                          <p:spTgt spid="1127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8"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8" name="Picture 7" descr="flickr-without-callouts.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3" descr="flickr-url-callout.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
        <p:nvSpPr>
          <p:cNvPr id="6" name="TextBox 5"/>
          <p:cNvSpPr txBox="1"/>
          <p:nvPr/>
        </p:nvSpPr>
        <p:spPr>
          <a:xfrm>
            <a:off x="6973674" y="381000"/>
            <a:ext cx="2029723" cy="2739211"/>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Page URL:</a:t>
            </a:r>
          </a:p>
          <a:p>
            <a:pPr algn="l" rtl="0" eaLnBrk="0" fontAlgn="base" hangingPunct="0">
              <a:spcBef>
                <a:spcPct val="0"/>
              </a:spcBef>
              <a:spcAft>
                <a:spcPct val="0"/>
              </a:spcAft>
            </a:pPr>
            <a:r>
              <a:rPr lang="en-US" sz="2400" kern="1200">
                <a:solidFill>
                  <a:srgbClr val="FFFFFF"/>
                </a:solidFill>
                <a:latin typeface="Neutra Text" pitchFamily="50" charset="0"/>
                <a:ea typeface="+mn-ea"/>
                <a:cs typeface="+mn-cs"/>
              </a:rPr>
              <a:t>flickr.com/</a:t>
            </a:r>
            <a:br>
              <a:rPr lang="en-US" sz="2400" kern="1200">
                <a:solidFill>
                  <a:srgbClr val="FFFFFF"/>
                </a:solidFill>
                <a:latin typeface="Neutra Text" pitchFamily="50" charset="0"/>
                <a:ea typeface="+mn-ea"/>
                <a:cs typeface="+mn-cs"/>
              </a:rPr>
            </a:br>
            <a:r>
              <a:rPr lang="en-US" sz="2400" kern="1200">
                <a:solidFill>
                  <a:srgbClr val="FFFFFF"/>
                </a:solidFill>
                <a:latin typeface="Neutra Text" pitchFamily="50" charset="0"/>
                <a:ea typeface="+mn-ea"/>
                <a:cs typeface="+mn-cs"/>
              </a:rPr>
              <a:t>photos/</a:t>
            </a:r>
            <a:br>
              <a:rPr lang="en-US" sz="2400" kern="1200">
                <a:solidFill>
                  <a:srgbClr val="FFFFFF"/>
                </a:solidFill>
                <a:latin typeface="Neutra Text" pitchFamily="50" charset="0"/>
                <a:ea typeface="+mn-ea"/>
                <a:cs typeface="+mn-cs"/>
              </a:rPr>
            </a:br>
            <a:r>
              <a:rPr lang="en-US" sz="2400" i="1" kern="1200">
                <a:solidFill>
                  <a:srgbClr val="FFFFFF"/>
                </a:solidFill>
                <a:latin typeface="Neutra Text" pitchFamily="50" charset="0"/>
                <a:ea typeface="+mn-ea"/>
                <a:cs typeface="+mn-cs"/>
              </a:rPr>
              <a:t>&lt;username&gt;</a:t>
            </a:r>
            <a:r>
              <a:rPr lang="en-US" sz="2400" kern="1200">
                <a:solidFill>
                  <a:srgbClr val="FFFFFF"/>
                </a:solidFill>
                <a:latin typeface="Neutra Text" pitchFamily="50" charset="0"/>
                <a:ea typeface="+mn-ea"/>
                <a:cs typeface="+mn-cs"/>
              </a:rPr>
              <a:t>/</a:t>
            </a:r>
          </a:p>
          <a:p>
            <a:pPr algn="l" rtl="0" eaLnBrk="0" fontAlgn="base" hangingPunct="0">
              <a:spcBef>
                <a:spcPct val="0"/>
              </a:spcBef>
              <a:spcAft>
                <a:spcPct val="0"/>
              </a:spcAft>
            </a:pPr>
            <a:r>
              <a:rPr lang="en-US" sz="2400" i="1" kern="1200">
                <a:solidFill>
                  <a:srgbClr val="FFFFFF"/>
                </a:solidFill>
                <a:latin typeface="Neutra Text" pitchFamily="50" charset="0"/>
                <a:ea typeface="+mn-ea"/>
                <a:cs typeface="+mn-cs"/>
              </a:rPr>
              <a:t>&lt;</a:t>
            </a:r>
            <a:r>
              <a:rPr lang="en-US" sz="2400" i="1" kern="1200" err="1">
                <a:solidFill>
                  <a:srgbClr val="FFFFFF"/>
                </a:solidFill>
                <a:latin typeface="Neutra Text" pitchFamily="50" charset="0"/>
                <a:ea typeface="+mn-ea"/>
                <a:cs typeface="+mn-cs"/>
              </a:rPr>
              <a:t>photoid</a:t>
            </a:r>
            <a:r>
              <a:rPr lang="en-US" sz="2400" i="1" kern="1200">
                <a:solidFill>
                  <a:srgbClr val="FFFFFF"/>
                </a:solidFill>
                <a:latin typeface="Neutra Text" pitchFamily="50" charset="0"/>
                <a:ea typeface="+mn-ea"/>
                <a:cs typeface="+mn-cs"/>
              </a:rPr>
              <a:t>&gt;</a:t>
            </a:r>
            <a:r>
              <a:rPr lang="en-US" sz="2400" kern="1200">
                <a:solidFill>
                  <a:srgbClr val="FFFFFF"/>
                </a:solidFill>
                <a:latin typeface="Neutra Text" pitchFamily="50" charset="0"/>
                <a:ea typeface="+mn-ea"/>
                <a:cs typeface="+mn-cs"/>
              </a:rPr>
              <a:t>/…</a:t>
            </a:r>
          </a:p>
          <a:p>
            <a:pPr algn="l" rtl="0" eaLnBrk="0" fontAlgn="base" hangingPunct="0">
              <a:spcBef>
                <a:spcPct val="0"/>
              </a:spcBef>
              <a:spcAft>
                <a:spcPct val="0"/>
              </a:spcAft>
            </a:pPr>
            <a:endParaRPr lang="en-US" sz="1400" kern="1200">
              <a:solidFill>
                <a:srgbClr val="FFFFFF"/>
              </a:solidFill>
              <a:latin typeface="Neutra Text" pitchFamily="50" charset="0"/>
              <a:ea typeface="+mn-ea"/>
              <a:cs typeface="+mn-cs"/>
            </a:endParaRPr>
          </a:p>
          <a:p>
            <a:pPr algn="l" rtl="0" eaLnBrk="0" fontAlgn="base" hangingPunct="0">
              <a:spcBef>
                <a:spcPct val="0"/>
              </a:spcBef>
              <a:spcAft>
                <a:spcPct val="0"/>
              </a:spcAft>
            </a:pPr>
            <a:r>
              <a:rPr lang="en-US" sz="1400" b="1" kern="1200">
                <a:solidFill>
                  <a:srgbClr val="FFFFFF"/>
                </a:solidFill>
                <a:latin typeface="Euphemia" pitchFamily="34" charset="0"/>
                <a:ea typeface="+mn-ea"/>
                <a:cs typeface="+mn-cs"/>
              </a:rPr>
              <a:t>Regular Expression:</a:t>
            </a:r>
          </a:p>
          <a:p>
            <a:pPr algn="l" rtl="0" eaLnBrk="0" fontAlgn="base" hangingPunct="0">
              <a:spcBef>
                <a:spcPct val="0"/>
              </a:spcBef>
              <a:spcAft>
                <a:spcPct val="0"/>
              </a:spcAft>
            </a:pPr>
            <a:r>
              <a:rPr lang="en-US" sz="1200" kern="1200">
                <a:solidFill>
                  <a:srgbClr val="FFFFFF"/>
                </a:solidFill>
                <a:latin typeface="Euphemia" pitchFamily="34" charset="0"/>
                <a:ea typeface="+mn-ea"/>
                <a:cs typeface="+mn-cs"/>
              </a:rPr>
              <a:t>%r</a:t>
            </a:r>
            <a:r>
              <a:rPr lang="en-US" sz="1200" u="sng" kern="1200">
                <a:solidFill>
                  <a:srgbClr val="FFFFFF"/>
                </a:solidFill>
                <a:latin typeface="Euphemia" pitchFamily="34" charset="0"/>
                <a:ea typeface="+mn-ea"/>
                <a:cs typeface="+mn-cs"/>
              </a:rPr>
              <a:t>{</a:t>
            </a:r>
            <a:r>
              <a:rPr lang="en-US" sz="1200" kern="1200">
                <a:solidFill>
                  <a:srgbClr val="FFFFFF"/>
                </a:solidFill>
                <a:latin typeface="Euphemia" pitchFamily="34" charset="0"/>
                <a:ea typeface="+mn-ea"/>
                <a:cs typeface="+mn-cs"/>
              </a:rPr>
              <a:t>flickr.com//?photos/</a:t>
            </a:r>
            <a:br>
              <a:rPr lang="en-US" sz="1200" kern="1200">
                <a:solidFill>
                  <a:srgbClr val="FFFFFF"/>
                </a:solidFill>
                <a:latin typeface="Euphemia" pitchFamily="34" charset="0"/>
                <a:ea typeface="+mn-ea"/>
                <a:cs typeface="+mn-cs"/>
              </a:rPr>
            </a:br>
            <a:r>
              <a:rPr lang="en-US" sz="1200" kern="1200">
                <a:solidFill>
                  <a:srgbClr val="FFFFFF"/>
                </a:solidFill>
                <a:latin typeface="Euphemia" pitchFamily="34" charset="0"/>
                <a:ea typeface="+mn-ea"/>
                <a:cs typeface="+mn-cs"/>
              </a:rPr>
              <a:t>    [^/]+/\d+/?&amp;script</a:t>
            </a:r>
            <a:r>
              <a:rPr lang="en-US" sz="1200" u="sng" kern="1200">
                <a:solidFill>
                  <a:srgbClr val="FFFFFF"/>
                </a:solidFill>
                <a:latin typeface="Euphemia" pitchFamily="34" charset="0"/>
                <a:ea typeface="+mn-ea"/>
                <a:cs typeface="+mn-cs"/>
              </a:rPr>
              <a:t>}</a:t>
            </a:r>
            <a:endParaRPr lang="en-US" sz="2000" kern="1200">
              <a:solidFill>
                <a:srgbClr val="FFFFFF"/>
              </a:solidFill>
              <a:latin typeface="Euphemia" pitchFamily="34" charset="0"/>
              <a:ea typeface="+mn-ea"/>
              <a:cs typeface="+mn-cs"/>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0" y="0"/>
            <a:ext cx="10573703" cy="6622733"/>
            <a:chOff x="0" y="0"/>
            <a:chExt cx="10573703" cy="6622733"/>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0" y="0"/>
              <a:ext cx="10573703" cy="6622733"/>
            </a:xfrm>
            <a:prstGeom prst="rect">
              <a:avLst/>
            </a:prstGeom>
          </p:spPr>
        </p:pic>
        <p:sp>
          <p:nvSpPr>
            <p:cNvPr id="6" name="TextBox 5"/>
            <p:cNvSpPr txBox="1"/>
            <p:nvPr/>
          </p:nvSpPr>
          <p:spPr>
            <a:xfrm>
              <a:off x="6992303" y="833735"/>
              <a:ext cx="1658339"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Photo Title</a:t>
              </a:r>
            </a:p>
          </p:txBody>
        </p:sp>
        <p:sp>
          <p:nvSpPr>
            <p:cNvPr id="8" name="TextBox 7"/>
            <p:cNvSpPr txBox="1"/>
            <p:nvPr/>
          </p:nvSpPr>
          <p:spPr>
            <a:xfrm>
              <a:off x="6992303" y="1676400"/>
              <a:ext cx="162108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Image URL</a:t>
              </a:r>
            </a:p>
          </p:txBody>
        </p:sp>
        <p:sp>
          <p:nvSpPr>
            <p:cNvPr id="9" name="TextBox 8"/>
            <p:cNvSpPr txBox="1"/>
            <p:nvPr/>
          </p:nvSpPr>
          <p:spPr>
            <a:xfrm>
              <a:off x="6992303" y="4796135"/>
              <a:ext cx="1600503"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Tag Search</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7037E-7 L -0.18646 -3.7037E-7 " pathEditMode="relative" rAng="0" ptsTypes="AA">
                                      <p:cBhvr>
                                        <p:cTn id="6" dur="500" fill="hold"/>
                                        <p:tgtEl>
                                          <p:spTgt spid="2"/>
                                        </p:tgtEl>
                                        <p:attrNameLst>
                                          <p:attrName>ppt_x</p:attrName>
                                          <p:attrName>ppt_y</p:attrName>
                                        </p:attrNameLst>
                                      </p:cBhvr>
                                      <p:rCtr x="-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1734503" y="0"/>
            <a:ext cx="10573703" cy="6622733"/>
          </a:xfrm>
          <a:prstGeom prst="rect">
            <a:avLst/>
          </a:prstGeom>
        </p:spPr>
      </p:pic>
      <p:sp>
        <p:nvSpPr>
          <p:cNvPr id="6" name="TextBox 5"/>
          <p:cNvSpPr txBox="1"/>
          <p:nvPr/>
        </p:nvSpPr>
        <p:spPr>
          <a:xfrm>
            <a:off x="5257800" y="833735"/>
            <a:ext cx="1658339"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Photo Title</a:t>
            </a:r>
          </a:p>
        </p:txBody>
      </p:sp>
      <p:sp>
        <p:nvSpPr>
          <p:cNvPr id="8" name="TextBox 7"/>
          <p:cNvSpPr txBox="1"/>
          <p:nvPr/>
        </p:nvSpPr>
        <p:spPr>
          <a:xfrm>
            <a:off x="5257800" y="1676400"/>
            <a:ext cx="162108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Image URL</a:t>
            </a:r>
          </a:p>
        </p:txBody>
      </p:sp>
      <p:sp>
        <p:nvSpPr>
          <p:cNvPr id="9" name="TextBox 8"/>
          <p:cNvSpPr txBox="1"/>
          <p:nvPr/>
        </p:nvSpPr>
        <p:spPr>
          <a:xfrm>
            <a:off x="5257800" y="4796135"/>
            <a:ext cx="1600503"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Tag Search</a:t>
            </a:r>
          </a:p>
        </p:txBody>
      </p:sp>
      <p:sp>
        <p:nvSpPr>
          <p:cNvPr id="10" name="TextBox 9"/>
          <p:cNvSpPr txBox="1"/>
          <p:nvPr/>
        </p:nvSpPr>
        <p:spPr>
          <a:xfrm>
            <a:off x="5257800" y="1214735"/>
            <a:ext cx="1901161" cy="400110"/>
          </a:xfrm>
          <a:prstGeom prst="rect">
            <a:avLst/>
          </a:prstGeom>
          <a:noFill/>
        </p:spPr>
        <p:txBody>
          <a:bodyPr wrap="none" rtlCol="0">
            <a:spAutoFit/>
          </a:bodyPr>
          <a:lstStyle/>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(doc/</a:t>
            </a:r>
            <a:r>
              <a:rPr lang="en-US" sz="2000" kern="1200">
                <a:solidFill>
                  <a:srgbClr val="FF9999"/>
                </a:solidFill>
                <a:latin typeface="Neutra Text" pitchFamily="50" charset="0"/>
                <a:ea typeface="+mn-ea"/>
                <a:cs typeface="+mn-cs"/>
              </a:rPr>
              <a:t>"#</a:t>
            </a:r>
            <a:r>
              <a:rPr lang="en-US" sz="2000" kern="1200" err="1">
                <a:solidFill>
                  <a:srgbClr val="FF9999"/>
                </a:solidFill>
                <a:latin typeface="Neutra Text" pitchFamily="50" charset="0"/>
                <a:ea typeface="+mn-ea"/>
                <a:cs typeface="+mn-cs"/>
              </a:rPr>
              <a:t>title_div</a:t>
            </a:r>
            <a:r>
              <a:rPr lang="en-US" sz="2000" kern="1200">
                <a:solidFill>
                  <a:srgbClr val="FF9999"/>
                </a:solidFill>
                <a:latin typeface="Neutra Text" pitchFamily="50" charset="0"/>
                <a:ea typeface="+mn-ea"/>
                <a:cs typeface="+mn-cs"/>
              </a:rPr>
              <a:t>"</a:t>
            </a:r>
            <a:r>
              <a:rPr lang="en-US" sz="2000" kern="1200">
                <a:solidFill>
                  <a:srgbClr val="FFFFFF"/>
                </a:solidFill>
                <a:latin typeface="Neutra Text" pitchFamily="50" charset="0"/>
                <a:ea typeface="+mn-ea"/>
                <a:cs typeface="+mn-cs"/>
              </a:rPr>
              <a:t>)</a:t>
            </a:r>
          </a:p>
        </p:txBody>
      </p:sp>
      <p:sp>
        <p:nvSpPr>
          <p:cNvPr id="11" name="TextBox 10"/>
          <p:cNvSpPr txBox="1"/>
          <p:nvPr/>
        </p:nvSpPr>
        <p:spPr>
          <a:xfrm>
            <a:off x="5257800" y="2038290"/>
            <a:ext cx="2736647" cy="400110"/>
          </a:xfrm>
          <a:prstGeom prst="rect">
            <a:avLst/>
          </a:prstGeom>
          <a:noFill/>
        </p:spPr>
        <p:txBody>
          <a:bodyPr wrap="none" rtlCol="0">
            <a:spAutoFit/>
          </a:bodyPr>
          <a:lstStyle/>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(doc/</a:t>
            </a:r>
            <a:r>
              <a:rPr lang="en-US" sz="2000" kern="1200">
                <a:solidFill>
                  <a:srgbClr val="FF9999"/>
                </a:solidFill>
                <a:latin typeface="Neutra Text" pitchFamily="50" charset="0"/>
                <a:ea typeface="+mn-ea"/>
                <a:cs typeface="+mn-cs"/>
              </a:rPr>
              <a:t>"</a:t>
            </a:r>
            <a:r>
              <a:rPr lang="en-US" sz="2000" kern="1200" err="1">
                <a:solidFill>
                  <a:srgbClr val="FF9999"/>
                </a:solidFill>
                <a:latin typeface="Neutra Text" pitchFamily="50" charset="0"/>
                <a:ea typeface="+mn-ea"/>
                <a:cs typeface="+mn-cs"/>
              </a:rPr>
              <a:t>div.photoImgDiv</a:t>
            </a:r>
            <a:r>
              <a:rPr lang="en-US" sz="2000" kern="1200">
                <a:solidFill>
                  <a:srgbClr val="FF9999"/>
                </a:solidFill>
                <a:latin typeface="Neutra Text" pitchFamily="50" charset="0"/>
                <a:ea typeface="+mn-ea"/>
                <a:cs typeface="+mn-cs"/>
              </a:rPr>
              <a:t>"</a:t>
            </a:r>
            <a:r>
              <a:rPr lang="en-US" sz="2000" kern="1200">
                <a:solidFill>
                  <a:srgbClr val="FFFFFF"/>
                </a:solidFill>
                <a:latin typeface="Neutra Text" pitchFamily="50" charset="0"/>
                <a:ea typeface="+mn-ea"/>
                <a:cs typeface="+mn-cs"/>
              </a:rPr>
              <a:t>)</a:t>
            </a:r>
          </a:p>
        </p:txBody>
      </p:sp>
      <p:sp>
        <p:nvSpPr>
          <p:cNvPr id="12" name="TextBox 11"/>
          <p:cNvSpPr txBox="1"/>
          <p:nvPr/>
        </p:nvSpPr>
        <p:spPr>
          <a:xfrm>
            <a:off x="5257800" y="5100935"/>
            <a:ext cx="2104422" cy="400110"/>
          </a:xfrm>
          <a:prstGeom prst="rect">
            <a:avLst/>
          </a:prstGeom>
          <a:noFill/>
        </p:spPr>
        <p:txBody>
          <a:bodyPr wrap="none" rtlCol="0">
            <a:spAutoFit/>
          </a:bodyPr>
          <a:lstStyle/>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(doc/</a:t>
            </a:r>
            <a:r>
              <a:rPr lang="en-US" sz="2000" kern="1200">
                <a:solidFill>
                  <a:srgbClr val="FF9999"/>
                </a:solidFill>
                <a:latin typeface="Neutra Text" pitchFamily="50" charset="0"/>
                <a:ea typeface="+mn-ea"/>
                <a:cs typeface="+mn-cs"/>
              </a:rPr>
              <a:t>"</a:t>
            </a:r>
            <a:r>
              <a:rPr lang="en-US" sz="2000" kern="1200" err="1">
                <a:solidFill>
                  <a:srgbClr val="FF9999"/>
                </a:solidFill>
                <a:latin typeface="Neutra Text" pitchFamily="50" charset="0"/>
                <a:ea typeface="+mn-ea"/>
                <a:cs typeface="+mn-cs"/>
              </a:rPr>
              <a:t>div.TagList</a:t>
            </a:r>
            <a:r>
              <a:rPr lang="en-US" sz="2000" kern="1200">
                <a:solidFill>
                  <a:srgbClr val="FF9999"/>
                </a:solidFill>
                <a:latin typeface="Neutra Text" pitchFamily="50" charset="0"/>
                <a:ea typeface="+mn-ea"/>
                <a:cs typeface="+mn-cs"/>
              </a:rPr>
              <a:t>"</a:t>
            </a:r>
            <a:r>
              <a:rPr lang="en-US" sz="2000" kern="1200">
                <a:solidFill>
                  <a:srgbClr val="FFFFFF"/>
                </a:solidFill>
                <a:latin typeface="Neutra Text" pitchFamily="50" charset="0"/>
                <a:ea typeface="+mn-ea"/>
                <a:cs typeface="+mn-cs"/>
              </a:rPr>
              <a:t>)</a:t>
            </a:r>
          </a:p>
        </p:txBody>
      </p:sp>
      <p:pic>
        <p:nvPicPr>
          <p:cNvPr id="2050" name="Picture 2"/>
          <p:cNvPicPr>
            <a:picLocks noChangeAspect="1" noChangeArrowheads="1"/>
          </p:cNvPicPr>
          <p:nvPr/>
        </p:nvPicPr>
        <p:blipFill>
          <a:blip r:embed="rId4"/>
          <a:srcRect/>
          <a:stretch>
            <a:fillRect/>
          </a:stretch>
        </p:blipFill>
        <p:spPr bwMode="auto">
          <a:xfrm>
            <a:off x="838200" y="2971800"/>
            <a:ext cx="4102100" cy="850900"/>
          </a:xfrm>
          <a:prstGeom prst="rect">
            <a:avLst/>
          </a:prstGeom>
          <a:ln>
            <a:headEnd/>
            <a:tailEnd/>
          </a:ln>
        </p:spPr>
        <p:style>
          <a:lnRef idx="1">
            <a:schemeClr val="accent3"/>
          </a:lnRef>
          <a:fillRef idx="2">
            <a:schemeClr val="accent3"/>
          </a:fillRef>
          <a:effectRef idx="1">
            <a:schemeClr val="accent3"/>
          </a:effectRef>
          <a:fontRef idx="minor">
            <a:schemeClr val="dk1"/>
          </a:fontRef>
        </p:style>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lickr-with-callouts.png"/>
          <p:cNvPicPr>
            <a:picLocks noChangeAspect="1"/>
          </p:cNvPicPr>
          <p:nvPr/>
        </p:nvPicPr>
        <p:blipFill>
          <a:blip r:embed="rId3">
            <a:clrChange>
              <a:clrFrom>
                <a:srgbClr val="323231"/>
              </a:clrFrom>
              <a:clrTo>
                <a:srgbClr val="323231">
                  <a:alpha val="0"/>
                </a:srgbClr>
              </a:clrTo>
            </a:clrChange>
          </a:blip>
          <a:stretch>
            <a:fillRect/>
          </a:stretch>
        </p:blipFill>
        <p:spPr>
          <a:xfrm>
            <a:off x="-1734503" y="0"/>
            <a:ext cx="10573703" cy="6622733"/>
          </a:xfrm>
          <a:prstGeom prst="rect">
            <a:avLst/>
          </a:prstGeom>
        </p:spPr>
      </p:pic>
      <p:sp>
        <p:nvSpPr>
          <p:cNvPr id="5" name="Title 4"/>
          <p:cNvSpPr>
            <a:spLocks noGrp="1"/>
          </p:cNvSpPr>
          <p:nvPr>
            <p:ph type="title"/>
          </p:nvPr>
        </p:nvSpPr>
        <p:spPr>
          <a:xfrm>
            <a:off x="-1219200" y="528638"/>
            <a:ext cx="8385175" cy="1022350"/>
          </a:xfrm>
        </p:spPr>
        <p:txBody>
          <a:bodyPr/>
          <a:lstStyle/>
          <a:p>
            <a:endParaRPr lang="en-US"/>
          </a:p>
        </p:txBody>
      </p:sp>
      <p:sp>
        <p:nvSpPr>
          <p:cNvPr id="6" name="TextBox 5"/>
          <p:cNvSpPr txBox="1"/>
          <p:nvPr/>
        </p:nvSpPr>
        <p:spPr>
          <a:xfrm>
            <a:off x="5257800" y="833735"/>
            <a:ext cx="3542958" cy="1015663"/>
          </a:xfrm>
          <a:prstGeom prst="rect">
            <a:avLst/>
          </a:prstGeom>
          <a:noFill/>
        </p:spPr>
        <p:txBody>
          <a:bodyPr wrap="none" rtlCol="0">
            <a:spAutoFit/>
          </a:bodyPr>
          <a:lstStyle/>
          <a:p>
            <a:pPr algn="l" rtl="0" eaLnBrk="0" fontAlgn="base" hangingPunct="0">
              <a:spcBef>
                <a:spcPct val="0"/>
              </a:spcBef>
              <a:spcAft>
                <a:spcPct val="0"/>
              </a:spcAft>
            </a:pPr>
            <a:r>
              <a:rPr lang="en-US" sz="2000" b="1" kern="1200" err="1">
                <a:solidFill>
                  <a:srgbClr val="FFFFFF"/>
                </a:solidFill>
                <a:latin typeface="Neutra Text" pitchFamily="50" charset="0"/>
                <a:ea typeface="+mn-ea"/>
                <a:cs typeface="+mn-cs"/>
              </a:rPr>
              <a:t>flickr.photos.getInfo</a:t>
            </a:r>
            <a:r>
              <a:rPr lang="en-US" sz="2000" b="1" kern="1200">
                <a:solidFill>
                  <a:srgbClr val="FFFFFF"/>
                </a:solidFill>
                <a:latin typeface="Neutra Text" pitchFamily="50" charset="0"/>
                <a:ea typeface="+mn-ea"/>
                <a:cs typeface="+mn-cs"/>
              </a:rPr>
              <a:t>( </a:t>
            </a:r>
          </a:p>
          <a:p>
            <a:pPr algn="l" rtl="0" eaLnBrk="0" fontAlgn="base" hangingPunct="0">
              <a:spcBef>
                <a:spcPct val="0"/>
              </a:spcBef>
              <a:spcAft>
                <a:spcPct val="0"/>
              </a:spcAft>
            </a:pPr>
            <a:r>
              <a:rPr lang="en-US" sz="2000" b="1" kern="1200">
                <a:solidFill>
                  <a:srgbClr val="FFFFFF"/>
                </a:solidFill>
                <a:latin typeface="Neutra Text" pitchFamily="50" charset="0"/>
                <a:ea typeface="+mn-ea"/>
                <a:cs typeface="+mn-cs"/>
              </a:rPr>
              <a:t>    </a:t>
            </a:r>
            <a:r>
              <a:rPr lang="en-US" sz="2000" kern="1200" err="1">
                <a:solidFill>
                  <a:srgbClr val="FFFFFF"/>
                </a:solidFill>
                <a:latin typeface="Neutra Text" pitchFamily="50" charset="0"/>
                <a:ea typeface="+mn-ea"/>
                <a:cs typeface="+mn-cs"/>
              </a:rPr>
              <a:t>photo_id</a:t>
            </a:r>
            <a:r>
              <a:rPr lang="en-US" sz="2000" kern="1200">
                <a:solidFill>
                  <a:srgbClr val="FFFFFF"/>
                </a:solidFill>
                <a:latin typeface="Neutra Text" pitchFamily="50" charset="0"/>
                <a:ea typeface="+mn-ea"/>
                <a:cs typeface="+mn-cs"/>
              </a:rPr>
              <a:t> = “</a:t>
            </a:r>
            <a:r>
              <a:rPr lang="en-US" sz="2000" kern="1200">
                <a:solidFill>
                  <a:srgbClr val="FF5050"/>
                </a:solidFill>
                <a:latin typeface="Neutra Text" pitchFamily="50" charset="0"/>
                <a:ea typeface="+mn-ea"/>
                <a:cs typeface="+mn-cs"/>
              </a:rPr>
              <a:t>298655528</a:t>
            </a:r>
            <a:r>
              <a:rPr lang="en-US" sz="2000" kern="1200">
                <a:solidFill>
                  <a:srgbClr val="FFFFFF"/>
                </a:solidFill>
                <a:latin typeface="Neutra Text" pitchFamily="50" charset="0"/>
                <a:ea typeface="+mn-ea"/>
                <a:cs typeface="+mn-cs"/>
              </a:rPr>
              <a:t>”</a:t>
            </a:r>
            <a:r>
              <a:rPr lang="en-US" sz="2000" b="1" kern="1200">
                <a:solidFill>
                  <a:srgbClr val="FFFFFF"/>
                </a:solidFill>
                <a:latin typeface="Neutra Text" pitchFamily="50" charset="0"/>
                <a:ea typeface="+mn-ea"/>
                <a:cs typeface="+mn-cs"/>
              </a:rPr>
              <a:t>).title</a:t>
            </a:r>
          </a:p>
          <a:p>
            <a:pPr algn="l" rtl="0" eaLnBrk="0" fontAlgn="base" hangingPunct="0">
              <a:spcBef>
                <a:spcPct val="0"/>
              </a:spcBef>
              <a:spcAft>
                <a:spcPct val="0"/>
              </a:spcAft>
            </a:pPr>
            <a:endParaRPr lang="en-US" sz="2000" b="1" kern="1200">
              <a:solidFill>
                <a:srgbClr val="FFFFFF"/>
              </a:solidFill>
              <a:latin typeface="Neutra Text" pitchFamily="50" charset="0"/>
              <a:ea typeface="+mn-ea"/>
              <a:cs typeface="+mn-cs"/>
            </a:endParaRPr>
          </a:p>
        </p:txBody>
      </p:sp>
      <p:sp>
        <p:nvSpPr>
          <p:cNvPr id="8" name="TextBox 7"/>
          <p:cNvSpPr txBox="1"/>
          <p:nvPr/>
        </p:nvSpPr>
        <p:spPr>
          <a:xfrm>
            <a:off x="5257800" y="1752600"/>
            <a:ext cx="3570208" cy="2862322"/>
          </a:xfrm>
          <a:prstGeom prst="rect">
            <a:avLst/>
          </a:prstGeom>
          <a:noFill/>
        </p:spPr>
        <p:txBody>
          <a:bodyPr wrap="none" rtlCol="0">
            <a:spAutoFit/>
          </a:bodyPr>
          <a:lstStyle/>
          <a:p>
            <a:pPr algn="l" rtl="0" eaLnBrk="0" fontAlgn="base" hangingPunct="0">
              <a:spcBef>
                <a:spcPct val="0"/>
              </a:spcBef>
              <a:spcAft>
                <a:spcPct val="0"/>
              </a:spcAft>
            </a:pPr>
            <a:r>
              <a:rPr lang="en-US" sz="2000" b="1" kern="1200">
                <a:solidFill>
                  <a:srgbClr val="FFFFFF"/>
                </a:solidFill>
                <a:latin typeface="Neutra Text" pitchFamily="50" charset="0"/>
                <a:ea typeface="+mn-ea"/>
                <a:cs typeface="+mn-cs"/>
              </a:rPr>
              <a:t>info = </a:t>
            </a:r>
            <a:r>
              <a:rPr lang="en-US" sz="2000" b="1" kern="1200" err="1">
                <a:solidFill>
                  <a:srgbClr val="FFFFFF"/>
                </a:solidFill>
                <a:latin typeface="Neutra Text" pitchFamily="50" charset="0"/>
                <a:ea typeface="+mn-ea"/>
                <a:cs typeface="+mn-cs"/>
              </a:rPr>
              <a:t>flickr.photos.getInfo</a:t>
            </a:r>
            <a:r>
              <a:rPr lang="en-US" sz="2000" b="1" kern="1200">
                <a:solidFill>
                  <a:srgbClr val="FFFFFF"/>
                </a:solidFill>
                <a:latin typeface="Neutra Text" pitchFamily="50" charset="0"/>
                <a:ea typeface="+mn-ea"/>
                <a:cs typeface="+mn-cs"/>
              </a:rPr>
              <a:t>( </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a:t>
            </a:r>
            <a:r>
              <a:rPr lang="en-US" sz="2000" kern="1200" err="1">
                <a:solidFill>
                  <a:srgbClr val="FFFFFF"/>
                </a:solidFill>
                <a:latin typeface="Neutra Text" pitchFamily="50" charset="0"/>
                <a:ea typeface="+mn-ea"/>
                <a:cs typeface="+mn-cs"/>
              </a:rPr>
              <a:t>photo_id</a:t>
            </a:r>
            <a:r>
              <a:rPr lang="en-US" sz="2000" kern="1200">
                <a:solidFill>
                  <a:srgbClr val="FFFFFF"/>
                </a:solidFill>
                <a:latin typeface="Neutra Text" pitchFamily="50" charset="0"/>
                <a:ea typeface="+mn-ea"/>
                <a:cs typeface="+mn-cs"/>
              </a:rPr>
              <a:t> = “</a:t>
            </a:r>
            <a:r>
              <a:rPr lang="en-US" sz="2000" kern="1200">
                <a:solidFill>
                  <a:srgbClr val="FF5050"/>
                </a:solidFill>
                <a:latin typeface="Neutra Text" pitchFamily="50" charset="0"/>
                <a:ea typeface="+mn-ea"/>
                <a:cs typeface="+mn-cs"/>
              </a:rPr>
              <a:t>298655528</a:t>
            </a:r>
            <a:r>
              <a:rPr lang="en-US" sz="2000" kern="1200">
                <a:solidFill>
                  <a:srgbClr val="FFFFFF"/>
                </a:solidFill>
                <a:latin typeface="Neutra Text" pitchFamily="50" charset="0"/>
                <a:ea typeface="+mn-ea"/>
                <a:cs typeface="+mn-cs"/>
              </a:rPr>
              <a:t>”</a:t>
            </a:r>
            <a:r>
              <a:rPr lang="en-US" sz="2000" b="1" kern="1200">
                <a:solidFill>
                  <a:srgbClr val="FFFFFF"/>
                </a:solidFill>
                <a:latin typeface="Neutra Text" pitchFamily="50" charset="0"/>
                <a:ea typeface="+mn-ea"/>
                <a:cs typeface="+mn-cs"/>
              </a:rPr>
              <a:t>)</a:t>
            </a:r>
          </a:p>
          <a:p>
            <a:pPr algn="l" rtl="0" eaLnBrk="0" fontAlgn="base" hangingPunct="0">
              <a:spcBef>
                <a:spcPct val="0"/>
              </a:spcBef>
              <a:spcAft>
                <a:spcPct val="0"/>
              </a:spcAft>
            </a:pPr>
            <a:r>
              <a:rPr lang="en-US" sz="2000" b="1" kern="1200">
                <a:solidFill>
                  <a:srgbClr val="FFFFFF"/>
                </a:solidFill>
                <a:latin typeface="Neutra Text" pitchFamily="50" charset="0"/>
                <a:ea typeface="+mn-ea"/>
                <a:cs typeface="+mn-cs"/>
              </a:rPr>
              <a:t>URL </a:t>
            </a:r>
            <a:r>
              <a:rPr lang="en-US" sz="2000" kern="1200">
                <a:solidFill>
                  <a:srgbClr val="FFFFFF"/>
                </a:solidFill>
                <a:latin typeface="Neutra Text" pitchFamily="50" charset="0"/>
                <a:ea typeface="+mn-ea"/>
                <a:cs typeface="+mn-cs"/>
              </a:rPr>
              <a:t>= “http://farm”+ </a:t>
            </a:r>
            <a:r>
              <a:rPr lang="en-US" sz="2000" kern="1200" err="1">
                <a:solidFill>
                  <a:srgbClr val="FFFFFF"/>
                </a:solidFill>
                <a:latin typeface="Neutra Text" pitchFamily="50" charset="0"/>
                <a:ea typeface="+mn-ea"/>
                <a:cs typeface="+mn-cs"/>
              </a:rPr>
              <a:t>info.farm</a:t>
            </a:r>
            <a:r>
              <a:rPr lang="en-US" sz="2000" kern="1200">
                <a:solidFill>
                  <a:srgbClr val="FFFFFF"/>
                </a:solidFill>
                <a:latin typeface="Neutra Text" pitchFamily="50" charset="0"/>
                <a:ea typeface="+mn-ea"/>
                <a:cs typeface="+mn-cs"/>
              </a:rPr>
              <a:t>-id</a:t>
            </a:r>
            <a:br>
              <a:rPr lang="en-US" sz="2000" kern="1200">
                <a:solidFill>
                  <a:srgbClr val="FFFFFF"/>
                </a:solidFill>
                <a:latin typeface="Neutra Text" pitchFamily="50" charset="0"/>
                <a:ea typeface="+mn-ea"/>
                <a:cs typeface="+mn-cs"/>
              </a:rPr>
            </a:br>
            <a:r>
              <a:rPr lang="en-US" sz="2000" kern="1200">
                <a:solidFill>
                  <a:srgbClr val="FFFFFF"/>
                </a:solidFill>
                <a:latin typeface="Neutra Text" pitchFamily="50" charset="0"/>
                <a:ea typeface="+mn-ea"/>
                <a:cs typeface="+mn-cs"/>
              </a:rPr>
              <a:t>    + “.</a:t>
            </a:r>
            <a:r>
              <a:rPr lang="en-US" sz="2000" kern="1200" err="1">
                <a:solidFill>
                  <a:srgbClr val="FFFFFF"/>
                </a:solidFill>
                <a:latin typeface="Neutra Text" pitchFamily="50" charset="0"/>
                <a:ea typeface="+mn-ea"/>
                <a:cs typeface="+mn-cs"/>
              </a:rPr>
              <a:t>static.flickr.com</a:t>
            </a:r>
            <a:r>
              <a:rPr lang="en-US" sz="2000" kern="1200">
                <a:solidFill>
                  <a:srgbClr val="FFFFFF"/>
                </a:solidFill>
                <a:latin typeface="Neutra Text" pitchFamily="50" charset="0"/>
                <a:ea typeface="+mn-ea"/>
                <a:cs typeface="+mn-cs"/>
              </a:rPr>
              <a:t>/”</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a:t>
            </a:r>
            <a:r>
              <a:rPr lang="en-US" sz="2000" kern="1200" err="1">
                <a:solidFill>
                  <a:srgbClr val="FFFFFF"/>
                </a:solidFill>
                <a:latin typeface="Neutra Text" pitchFamily="50" charset="0"/>
                <a:ea typeface="+mn-ea"/>
                <a:cs typeface="+mn-cs"/>
              </a:rPr>
              <a:t>info.server</a:t>
            </a:r>
            <a:r>
              <a:rPr lang="en-US" sz="2000" kern="1200">
                <a:solidFill>
                  <a:srgbClr val="FFFFFF"/>
                </a:solidFill>
                <a:latin typeface="Neutra Text" pitchFamily="50" charset="0"/>
                <a:ea typeface="+mn-ea"/>
                <a:cs typeface="+mn-cs"/>
              </a:rPr>
              <a:t>-id</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 + </a:t>
            </a:r>
            <a:r>
              <a:rPr lang="en-US" sz="2000" kern="1200" err="1">
                <a:solidFill>
                  <a:srgbClr val="FFFFFF"/>
                </a:solidFill>
                <a:latin typeface="Neutra Text" pitchFamily="50" charset="0"/>
                <a:ea typeface="+mn-ea"/>
                <a:cs typeface="+mn-cs"/>
              </a:rPr>
              <a:t>info.attributes</a:t>
            </a:r>
            <a:r>
              <a:rPr lang="en-US" sz="2000" kern="1200">
                <a:solidFill>
                  <a:srgbClr val="FFFFFF"/>
                </a:solidFill>
                <a:latin typeface="Neutra Text" pitchFamily="50" charset="0"/>
                <a:ea typeface="+mn-ea"/>
                <a:cs typeface="+mn-cs"/>
              </a:rPr>
              <a:t>[”id”] </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“_”</a:t>
            </a: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a:t>
            </a:r>
            <a:r>
              <a:rPr lang="en-US" sz="2000" kern="1200" err="1">
                <a:solidFill>
                  <a:srgbClr val="FFFFFF"/>
                </a:solidFill>
                <a:latin typeface="Neutra Text" pitchFamily="50" charset="0"/>
                <a:ea typeface="+mn-ea"/>
                <a:cs typeface="+mn-cs"/>
              </a:rPr>
              <a:t>info.secret</a:t>
            </a:r>
            <a:endParaRPr lang="en-US" sz="2000" kern="1200">
              <a:solidFill>
                <a:srgbClr val="FFFFFF"/>
              </a:solidFill>
              <a:latin typeface="Neutra Text" pitchFamily="50" charset="0"/>
              <a:ea typeface="+mn-ea"/>
              <a:cs typeface="+mn-cs"/>
            </a:endParaRPr>
          </a:p>
          <a:p>
            <a:pPr algn="l" rtl="0" eaLnBrk="0" fontAlgn="base" hangingPunct="0">
              <a:spcBef>
                <a:spcPct val="0"/>
              </a:spcBef>
              <a:spcAft>
                <a:spcPct val="0"/>
              </a:spcAft>
            </a:pPr>
            <a:r>
              <a:rPr lang="en-US" sz="2000" kern="1200">
                <a:solidFill>
                  <a:srgbClr val="FFFFFF"/>
                </a:solidFill>
                <a:latin typeface="Neutra Text" pitchFamily="50" charset="0"/>
                <a:ea typeface="+mn-ea"/>
                <a:cs typeface="+mn-cs"/>
              </a:rPr>
              <a:t>    + “.jpg”</a:t>
            </a:r>
          </a:p>
        </p:txBody>
      </p:sp>
      <p:sp>
        <p:nvSpPr>
          <p:cNvPr id="9" name="TextBox 8"/>
          <p:cNvSpPr txBox="1"/>
          <p:nvPr/>
        </p:nvSpPr>
        <p:spPr>
          <a:xfrm>
            <a:off x="5257800" y="4796135"/>
            <a:ext cx="2505173" cy="707886"/>
          </a:xfrm>
          <a:prstGeom prst="rect">
            <a:avLst/>
          </a:prstGeom>
          <a:noFill/>
        </p:spPr>
        <p:txBody>
          <a:bodyPr wrap="none" rtlCol="0">
            <a:spAutoFit/>
          </a:bodyPr>
          <a:lstStyle/>
          <a:p>
            <a:pPr algn="l" rtl="0" eaLnBrk="0" fontAlgn="base" hangingPunct="0">
              <a:spcBef>
                <a:spcPct val="0"/>
              </a:spcBef>
              <a:spcAft>
                <a:spcPct val="0"/>
              </a:spcAft>
            </a:pPr>
            <a:r>
              <a:rPr lang="en-US" sz="2000" b="1" kern="1200" err="1">
                <a:solidFill>
                  <a:srgbClr val="FFFFFF"/>
                </a:solidFill>
                <a:latin typeface="Neutra Text" pitchFamily="50" charset="0"/>
                <a:ea typeface="+mn-ea"/>
                <a:cs typeface="+mn-cs"/>
              </a:rPr>
              <a:t>flickr.photos.search</a:t>
            </a:r>
            <a:r>
              <a:rPr lang="en-US" sz="2000" b="1" kern="1200">
                <a:solidFill>
                  <a:srgbClr val="FFFFFF"/>
                </a:solidFill>
                <a:latin typeface="Neutra Text" pitchFamily="50" charset="0"/>
                <a:ea typeface="+mn-ea"/>
                <a:cs typeface="+mn-cs"/>
              </a:rPr>
              <a:t>(</a:t>
            </a:r>
          </a:p>
          <a:p>
            <a:pPr algn="l" rtl="0" eaLnBrk="0" fontAlgn="base" hangingPunct="0">
              <a:spcBef>
                <a:spcPct val="0"/>
              </a:spcBef>
              <a:spcAft>
                <a:spcPct val="0"/>
              </a:spcAft>
            </a:pPr>
            <a:r>
              <a:rPr lang="en-US" sz="2000" b="1" kern="1200">
                <a:solidFill>
                  <a:srgbClr val="FFFFFF"/>
                </a:solidFill>
                <a:latin typeface="Neutra Text" pitchFamily="50" charset="0"/>
                <a:ea typeface="+mn-ea"/>
                <a:cs typeface="+mn-cs"/>
              </a:rPr>
              <a:t>    </a:t>
            </a:r>
            <a:r>
              <a:rPr lang="en-US" sz="2000" kern="1200">
                <a:solidFill>
                  <a:srgbClr val="FFFFFF"/>
                </a:solidFill>
                <a:latin typeface="Neutra Text" pitchFamily="50" charset="0"/>
                <a:ea typeface="+mn-ea"/>
                <a:cs typeface="+mn-cs"/>
              </a:rPr>
              <a:t>tags = “</a:t>
            </a:r>
            <a:r>
              <a:rPr lang="en-US" sz="2000" kern="1200" err="1">
                <a:solidFill>
                  <a:srgbClr val="FF9999"/>
                </a:solidFill>
                <a:latin typeface="Neutra Text" pitchFamily="50" charset="0"/>
                <a:ea typeface="+mn-ea"/>
                <a:cs typeface="+mn-cs"/>
              </a:rPr>
              <a:t>yosemite</a:t>
            </a:r>
            <a:r>
              <a:rPr lang="en-US" sz="2000" kern="1200">
                <a:solidFill>
                  <a:srgbClr val="FFFFFF"/>
                </a:solidFill>
                <a:latin typeface="Neutra Text" pitchFamily="50" charset="0"/>
                <a:ea typeface="+mn-ea"/>
                <a:cs typeface="+mn-cs"/>
              </a:rPr>
              <a:t> ...”</a:t>
            </a:r>
            <a:r>
              <a:rPr lang="en-US" sz="2000" b="1" kern="1200">
                <a:solidFill>
                  <a:srgbClr val="FFFFFF"/>
                </a:solidFill>
                <a:latin typeface="Neutra Text" pitchFamily="50" charset="0"/>
                <a:ea typeface="+mn-ea"/>
                <a:cs typeface="+mn-cs"/>
              </a:rPr>
              <a:t>)</a:t>
            </a:r>
          </a:p>
        </p:txBody>
      </p:sp>
      <p:sp>
        <p:nvSpPr>
          <p:cNvPr id="14" name="Rectangle 13"/>
          <p:cNvSpPr/>
          <p:nvPr/>
        </p:nvSpPr>
        <p:spPr bwMode="auto">
          <a:xfrm>
            <a:off x="4800600" y="533400"/>
            <a:ext cx="4191000" cy="4267200"/>
          </a:xfrm>
          <a:prstGeom prst="rect">
            <a:avLst/>
          </a:prstGeom>
          <a:solidFill>
            <a:srgbClr val="3333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13" name="Rounded Rectangular Callout 12"/>
          <p:cNvSpPr/>
          <p:nvPr/>
        </p:nvSpPr>
        <p:spPr bwMode="auto">
          <a:xfrm>
            <a:off x="5181600" y="2667000"/>
            <a:ext cx="3429000" cy="1752600"/>
          </a:xfrm>
          <a:prstGeom prst="wedgeRoundRectCallout">
            <a:avLst>
              <a:gd name="adj1" fmla="val -6612"/>
              <a:gd name="adj2" fmla="val 92377"/>
              <a:gd name="adj3" fmla="val 16667"/>
            </a:avLst>
          </a:prstGeom>
          <a:solidFill>
            <a:schemeClr val="bg1"/>
          </a:solidFill>
          <a:ln>
            <a:solidFill>
              <a:srgbClr val="FF5050"/>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algn="l" rtl="0" eaLnBrk="0" fontAlgn="base" hangingPunct="0">
              <a:spcBef>
                <a:spcPct val="0"/>
              </a:spcBef>
              <a:spcAft>
                <a:spcPct val="0"/>
              </a:spcAft>
            </a:pPr>
            <a:r>
              <a:rPr lang="en-US" sz="2000" i="1" kern="1200">
                <a:solidFill>
                  <a:srgbClr val="000000"/>
                </a:solidFill>
                <a:latin typeface="Neutra Text"/>
                <a:ea typeface="+mn-ea"/>
                <a:cs typeface="+mn-cs"/>
              </a:rPr>
              <a:t>Extracted from  page source:</a:t>
            </a:r>
            <a:endParaRPr lang="en-US" sz="2000" kern="1200">
              <a:solidFill>
                <a:srgbClr val="000000"/>
              </a:solidFill>
              <a:latin typeface="Neutra Text"/>
              <a:ea typeface="+mn-ea"/>
              <a:cs typeface="+mn-cs"/>
            </a:endParaRPr>
          </a:p>
          <a:p>
            <a:pPr algn="l" rtl="0" eaLnBrk="0" fontAlgn="base" hangingPunct="0">
              <a:spcBef>
                <a:spcPct val="0"/>
              </a:spcBef>
              <a:spcAft>
                <a:spcPct val="0"/>
              </a:spcAft>
            </a:pPr>
            <a:r>
              <a:rPr lang="en-US" sz="2000" kern="1200">
                <a:solidFill>
                  <a:srgbClr val="000000"/>
                </a:solidFill>
                <a:latin typeface="Neutra Text"/>
                <a:ea typeface="+mn-ea"/>
                <a:cs typeface="+mn-cs"/>
              </a:rPr>
              <a:t>Within &lt;div&gt; for all tags:</a:t>
            </a:r>
          </a:p>
          <a:p>
            <a:pPr algn="l" rtl="0" eaLnBrk="0" fontAlgn="base" hangingPunct="0">
              <a:spcBef>
                <a:spcPct val="0"/>
              </a:spcBef>
              <a:spcAft>
                <a:spcPct val="0"/>
              </a:spcAft>
            </a:pPr>
            <a:endParaRPr lang="en-US" sz="2000" kern="1200">
              <a:solidFill>
                <a:srgbClr val="000000"/>
              </a:solidFill>
              <a:latin typeface="Neutra Text"/>
              <a:ea typeface="+mn-ea"/>
              <a:cs typeface="+mn-cs"/>
            </a:endParaRPr>
          </a:p>
          <a:p>
            <a:pPr algn="l" rtl="0" eaLnBrk="0" fontAlgn="base" hangingPunct="0">
              <a:spcBef>
                <a:spcPct val="0"/>
              </a:spcBef>
              <a:spcAft>
                <a:spcPct val="0"/>
              </a:spcAft>
            </a:pPr>
            <a:r>
              <a:rPr lang="en-US" sz="2000" kern="1200">
                <a:solidFill>
                  <a:srgbClr val="000000"/>
                </a:solidFill>
                <a:latin typeface="Neutra Text"/>
                <a:ea typeface="+mn-ea"/>
                <a:cs typeface="+mn-cs"/>
              </a:rPr>
              <a:t>tag=</a:t>
            </a:r>
            <a:r>
              <a:rPr lang="en-US" sz="2000" kern="1200" err="1">
                <a:solidFill>
                  <a:srgbClr val="000000"/>
                </a:solidFill>
                <a:latin typeface="Neutra Text"/>
                <a:ea typeface="+mn-ea"/>
                <a:cs typeface="+mn-cs"/>
              </a:rPr>
              <a:t>div.at</a:t>
            </a:r>
            <a:r>
              <a:rPr lang="en-US" sz="2000" kern="1200">
                <a:solidFill>
                  <a:srgbClr val="000000"/>
                </a:solidFill>
                <a:latin typeface="Neutra Text"/>
                <a:ea typeface="+mn-ea"/>
                <a:cs typeface="+mn-cs"/>
              </a:rPr>
              <a:t>("</a:t>
            </a:r>
            <a:r>
              <a:rPr lang="en-US" sz="2000" kern="1200" err="1">
                <a:solidFill>
                  <a:srgbClr val="000000"/>
                </a:solidFill>
                <a:latin typeface="Neutra Text"/>
                <a:ea typeface="+mn-ea"/>
                <a:cs typeface="+mn-cs"/>
              </a:rPr>
              <a:t>a.Plain</a:t>
            </a:r>
            <a:r>
              <a:rPr lang="en-US" sz="2000" kern="1200">
                <a:solidFill>
                  <a:srgbClr val="000000"/>
                </a:solidFill>
                <a:latin typeface="Neutra Text"/>
                <a:ea typeface="+mn-ea"/>
                <a:cs typeface="+mn-cs"/>
              </a:rPr>
              <a:t>").</a:t>
            </a:r>
            <a:r>
              <a:rPr lang="en-US" sz="2000" kern="1200" err="1">
                <a:solidFill>
                  <a:srgbClr val="000000"/>
                </a:solidFill>
                <a:latin typeface="Neutra Text"/>
                <a:ea typeface="+mn-ea"/>
                <a:cs typeface="+mn-cs"/>
              </a:rPr>
              <a:t>inner_html</a:t>
            </a:r>
            <a:endParaRPr lang="en-US" sz="2000" kern="1200">
              <a:solidFill>
                <a:srgbClr val="000000"/>
              </a:solidFill>
              <a:latin typeface="Neutra Tex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Active Wiki</a:t>
            </a:r>
          </a:p>
        </p:txBody>
      </p:sp>
      <p:sp>
        <p:nvSpPr>
          <p:cNvPr id="32771" name="Content Placeholder 2"/>
          <p:cNvSpPr>
            <a:spLocks noGrp="1"/>
          </p:cNvSpPr>
          <p:nvPr>
            <p:ph idx="1"/>
          </p:nvPr>
        </p:nvSpPr>
        <p:spPr>
          <a:xfrm>
            <a:off x="457200" y="1371600"/>
            <a:ext cx="5486400" cy="4756150"/>
          </a:xfrm>
        </p:spPr>
        <p:txBody>
          <a:bodyPr/>
          <a:lstStyle/>
          <a:p>
            <a:r>
              <a:rPr lang="en-US" sz="2800" b="0" smtClean="0"/>
              <a:t>Wiki editor provides syntax-highlighting for Ruby script</a:t>
            </a:r>
          </a:p>
          <a:p>
            <a:r>
              <a:rPr lang="en-US" sz="2800" b="0" smtClean="0"/>
              <a:t>Sandboxed execution runs </a:t>
            </a:r>
            <a:br>
              <a:rPr lang="en-US" sz="2800" b="0" smtClean="0"/>
            </a:br>
            <a:r>
              <a:rPr lang="en-US" sz="2800" b="0" smtClean="0"/>
              <a:t>script with limited capabilities</a:t>
            </a:r>
          </a:p>
          <a:p>
            <a:r>
              <a:rPr lang="en-US" sz="2800" b="0" smtClean="0"/>
              <a:t>Libraries facilitate invoking </a:t>
            </a:r>
            <a:br>
              <a:rPr lang="en-US" sz="2800" b="0" smtClean="0"/>
            </a:br>
            <a:r>
              <a:rPr lang="en-US" sz="2800" b="0" smtClean="0"/>
              <a:t>web services and </a:t>
            </a:r>
            <a:br>
              <a:rPr lang="en-US" sz="2800" b="0" smtClean="0"/>
            </a:br>
            <a:r>
              <a:rPr lang="en-US" sz="2800" b="0" smtClean="0"/>
              <a:t>manipulating results</a:t>
            </a:r>
          </a:p>
          <a:p>
            <a:endParaRPr lang="en-US" sz="2800" b="0" smtClean="0"/>
          </a:p>
        </p:txBody>
      </p:sp>
      <p:pic>
        <p:nvPicPr>
          <p:cNvPr id="4" name="Picture 3"/>
          <p:cNvPicPr>
            <a:picLocks noChangeAspect="1" noChangeArrowheads="1"/>
          </p:cNvPicPr>
          <p:nvPr/>
        </p:nvPicPr>
        <p:blipFill>
          <a:blip r:embed="rId3"/>
          <a:srcRect t="11087" r="3323" b="18977"/>
          <a:stretch>
            <a:fillRect/>
          </a:stretch>
        </p:blipFill>
        <p:spPr bwMode="auto">
          <a:xfrm>
            <a:off x="5791200" y="1152114"/>
            <a:ext cx="3215269" cy="2197100"/>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pic>
        <p:nvPicPr>
          <p:cNvPr id="5" name="Picture 2"/>
          <p:cNvPicPr>
            <a:picLocks noChangeAspect="1" noChangeArrowheads="1"/>
          </p:cNvPicPr>
          <p:nvPr/>
        </p:nvPicPr>
        <p:blipFill>
          <a:blip r:embed="rId4"/>
          <a:srcRect t="9382" r="31521" b="24947"/>
          <a:stretch>
            <a:fillRect/>
          </a:stretch>
        </p:blipFill>
        <p:spPr bwMode="auto">
          <a:xfrm>
            <a:off x="5806069" y="3501613"/>
            <a:ext cx="3200400" cy="2899187"/>
          </a:xfrm>
          <a:prstGeom prst="rect">
            <a:avLst/>
          </a:prstGeom>
          <a:noFill/>
          <a:ln w="6350">
            <a:solidFill>
              <a:schemeClr val="tx1"/>
            </a:solidFill>
            <a:miter lim="800000"/>
            <a:headEnd/>
            <a:tailEnd/>
          </a:ln>
          <a:effectLst>
            <a:outerShdw blurRad="50800" dist="38100" dir="8100000" algn="tr"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fade">
                                      <p:cBhvr>
                                        <p:cTn id="7" dur="500"/>
                                        <p:tgtEl>
                                          <p:spTgt spid="327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2" end="2"/>
                                            </p:txEl>
                                          </p:spTgt>
                                        </p:tgtEl>
                                        <p:attrNameLst>
                                          <p:attrName>style.visibility</p:attrName>
                                        </p:attrNameLst>
                                      </p:cBhvr>
                                      <p:to>
                                        <p:strVal val="visible"/>
                                      </p:to>
                                    </p:set>
                                    <p:animEffect transition="in" filter="fade">
                                      <p:cBhvr>
                                        <p:cTn id="12"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roxy-new3.png"/>
          <p:cNvPicPr>
            <a:picLocks noGrp="1" noChangeAspect="1"/>
          </p:cNvPicPr>
          <p:nvPr>
            <p:ph idx="1"/>
          </p:nvPr>
        </p:nvPicPr>
        <p:blipFill>
          <a:blip r:embed="rId3"/>
          <a:stretch>
            <a:fillRect/>
          </a:stretch>
        </p:blipFill>
        <p:spPr>
          <a:xfrm>
            <a:off x="152400" y="1676400"/>
            <a:ext cx="8843927" cy="4038600"/>
          </a:xfrm>
        </p:spPr>
      </p:pic>
      <p:sp>
        <p:nvSpPr>
          <p:cNvPr id="23555" name="Title 1"/>
          <p:cNvSpPr>
            <a:spLocks noGrp="1"/>
          </p:cNvSpPr>
          <p:nvPr>
            <p:ph type="title"/>
          </p:nvPr>
        </p:nvSpPr>
        <p:spPr/>
        <p:txBody>
          <a:bodyPr/>
          <a:lstStyle/>
          <a:p>
            <a:r>
              <a:rPr lang="en-US" smtClean="0"/>
              <a:t>d.mix Proxy Architecture</a:t>
            </a:r>
          </a:p>
        </p:txBody>
      </p:sp>
      <p:sp>
        <p:nvSpPr>
          <p:cNvPr id="9" name="Rounded Rectangle 8"/>
          <p:cNvSpPr/>
          <p:nvPr/>
        </p:nvSpPr>
        <p:spPr bwMode="auto">
          <a:xfrm>
            <a:off x="3276600" y="4343400"/>
            <a:ext cx="2667000" cy="14478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
        <p:nvSpPr>
          <p:cNvPr id="10" name="TextBox 9"/>
          <p:cNvSpPr txBox="1"/>
          <p:nvPr/>
        </p:nvSpPr>
        <p:spPr>
          <a:xfrm>
            <a:off x="838200" y="1992868"/>
            <a:ext cx="1506823" cy="369332"/>
          </a:xfrm>
          <a:prstGeom prst="rect">
            <a:avLst/>
          </a:prstGeom>
          <a:noFill/>
        </p:spPr>
        <p:txBody>
          <a:bodyPr wrap="none" rtlCol="0">
            <a:spAutoFit/>
          </a:bodyPr>
          <a:lstStyle/>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Original Page</a:t>
            </a:r>
          </a:p>
        </p:txBody>
      </p:sp>
      <p:sp>
        <p:nvSpPr>
          <p:cNvPr id="11" name="TextBox 10"/>
          <p:cNvSpPr txBox="1"/>
          <p:nvPr/>
        </p:nvSpPr>
        <p:spPr>
          <a:xfrm>
            <a:off x="6293337" y="1715869"/>
            <a:ext cx="2241063" cy="646331"/>
          </a:xfrm>
          <a:prstGeom prst="rect">
            <a:avLst/>
          </a:prstGeom>
          <a:noFill/>
        </p:spPr>
        <p:txBody>
          <a:bodyPr wrap="none" rtlCol="0">
            <a:spAutoFit/>
          </a:bodyPr>
          <a:lstStyle/>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Rewritten page </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with API annotations</a:t>
            </a:r>
          </a:p>
        </p:txBody>
      </p:sp>
      <p:sp>
        <p:nvSpPr>
          <p:cNvPr id="12" name="TextBox 11"/>
          <p:cNvSpPr txBox="1"/>
          <p:nvPr/>
        </p:nvSpPr>
        <p:spPr>
          <a:xfrm>
            <a:off x="3827177" y="1981200"/>
            <a:ext cx="1467838" cy="369332"/>
          </a:xfrm>
          <a:prstGeom prst="rect">
            <a:avLst/>
          </a:prstGeom>
          <a:noFill/>
        </p:spPr>
        <p:txBody>
          <a:bodyPr wrap="none" rtlCol="0">
            <a:spAutoFit/>
          </a:bodyPr>
          <a:lstStyle/>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Proxy Server</a:t>
            </a:r>
          </a:p>
        </p:txBody>
      </p:sp>
      <p:sp>
        <p:nvSpPr>
          <p:cNvPr id="13" name="TextBox 12"/>
          <p:cNvSpPr txBox="1"/>
          <p:nvPr/>
        </p:nvSpPr>
        <p:spPr>
          <a:xfrm>
            <a:off x="6028984" y="4916269"/>
            <a:ext cx="2353016" cy="646331"/>
          </a:xfrm>
          <a:prstGeom prst="rect">
            <a:avLst/>
          </a:prstGeom>
          <a:noFill/>
        </p:spPr>
        <p:txBody>
          <a:bodyPr wrap="none" rtlCol="0">
            <a:spAutoFit/>
          </a:bodyPr>
          <a:lstStyle/>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Site-to-Service Map</a:t>
            </a:r>
          </a:p>
          <a:p>
            <a:pPr algn="l" rtl="0" eaLnBrk="0" fontAlgn="base" hangingPunct="0">
              <a:spcBef>
                <a:spcPct val="0"/>
              </a:spcBef>
              <a:spcAft>
                <a:spcPct val="0"/>
              </a:spcAft>
            </a:pPr>
            <a:r>
              <a:rPr lang="en-US" b="1" kern="1200">
                <a:solidFill>
                  <a:srgbClr val="FFFFFF"/>
                </a:solidFill>
                <a:latin typeface="Neutra Text" pitchFamily="50" charset="0"/>
                <a:ea typeface="+mn-ea"/>
                <a:cs typeface="+mn-cs"/>
              </a:rPr>
              <a:t>(hosted on d.mix wiki)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Authoring the Site-to-Service Map</a:t>
            </a:r>
            <a:br>
              <a:rPr lang="en-US" sz="4000" smtClean="0"/>
            </a:br>
            <a:r>
              <a:rPr lang="en-US" sz="4000" smtClean="0"/>
              <a:t>…Without Help From the Site Owner</a:t>
            </a:r>
            <a:endParaRPr lang="en-US" sz="4000"/>
          </a:p>
        </p:txBody>
      </p:sp>
      <p:sp>
        <p:nvSpPr>
          <p:cNvPr id="3" name="Content Placeholder 2"/>
          <p:cNvSpPr>
            <a:spLocks noGrp="1"/>
          </p:cNvSpPr>
          <p:nvPr>
            <p:ph idx="1"/>
          </p:nvPr>
        </p:nvSpPr>
        <p:spPr>
          <a:xfrm>
            <a:off x="838200" y="2025650"/>
            <a:ext cx="8007350" cy="4146550"/>
          </a:xfrm>
        </p:spPr>
        <p:txBody>
          <a:bodyPr/>
          <a:lstStyle/>
          <a:p>
            <a:pPr marL="514350" indent="-514350">
              <a:buNone/>
            </a:pPr>
            <a:r>
              <a:rPr lang="en-US" sz="2800" dirty="0" smtClean="0"/>
              <a:t>1	</a:t>
            </a:r>
            <a:r>
              <a:rPr lang="en-US" sz="2400" dirty="0" smtClean="0"/>
              <a:t>Map URL to Page Type</a:t>
            </a:r>
          </a:p>
          <a:p>
            <a:pPr marL="514350" indent="-514350">
              <a:buNone/>
            </a:pPr>
            <a:r>
              <a:rPr lang="en-US" sz="2400" dirty="0" smtClean="0"/>
              <a:t>2	I</a:t>
            </a:r>
            <a:r>
              <a:rPr lang="en-US" sz="2400" b="1" dirty="0" smtClean="0"/>
              <a:t>dentify visual elements in page to </a:t>
            </a:r>
            <a:r>
              <a:rPr lang="en-US" sz="2400" b="1" dirty="0" smtClean="0"/>
              <a:t>annotate</a:t>
            </a:r>
            <a:endParaRPr lang="en-US" sz="2400" b="1" dirty="0" smtClean="0"/>
          </a:p>
          <a:p>
            <a:pPr marL="514350" indent="-514350">
              <a:buNone/>
            </a:pPr>
            <a:r>
              <a:rPr lang="en-US" sz="2400" dirty="0" smtClean="0"/>
              <a:t>3	E</a:t>
            </a:r>
            <a:r>
              <a:rPr lang="en-US" sz="2400" b="1" dirty="0" smtClean="0"/>
              <a:t>xtract arguments for service calls from page source</a:t>
            </a:r>
          </a:p>
          <a:p>
            <a:pPr marL="514350" indent="-514350">
              <a:buAutoNum type="arabicPlain" startAt="4"/>
            </a:pPr>
            <a:r>
              <a:rPr lang="en-US" sz="2400" dirty="0" smtClean="0"/>
              <a:t>Bind arguments to web service code snippet  </a:t>
            </a:r>
          </a:p>
          <a:p>
            <a:pPr marL="914400" lvl="1" indent="-514350">
              <a:buFont typeface="+mj-lt"/>
              <a:buAutoNum type="arabicPeriod"/>
            </a:pPr>
            <a:endParaRPr lang="en-US" dirty="0" smtClean="0"/>
          </a:p>
          <a:p>
            <a:pPr marL="514350" indent="-514350">
              <a:buFont typeface="+mj-lt"/>
              <a:buAutoNum type="arabicPeriod"/>
            </a:pPr>
            <a:endParaRPr lang="en-US" dirty="0"/>
          </a:p>
        </p:txBody>
      </p:sp>
      <p:graphicFrame>
        <p:nvGraphicFramePr>
          <p:cNvPr id="5" name="Content Placeholder 3"/>
          <p:cNvGraphicFramePr>
            <a:graphicFrameLocks/>
          </p:cNvGraphicFramePr>
          <p:nvPr/>
        </p:nvGraphicFramePr>
        <p:xfrm>
          <a:off x="3810000" y="3907830"/>
          <a:ext cx="4953000" cy="2873970"/>
        </p:xfrm>
        <a:graphic>
          <a:graphicData uri="http://schemas.openxmlformats.org/drawingml/2006/table">
            <a:tbl>
              <a:tblPr firstRow="1" bandRow="1">
                <a:tableStyleId>{073A0DAA-6AF3-43AB-8588-CEC1D06C72B9}</a:tableStyleId>
              </a:tblPr>
              <a:tblGrid>
                <a:gridCol w="945573"/>
                <a:gridCol w="3061854"/>
                <a:gridCol w="945573"/>
              </a:tblGrid>
              <a:tr h="364908">
                <a:tc>
                  <a:txBody>
                    <a:bodyPr/>
                    <a:lstStyle/>
                    <a:p>
                      <a:pPr algn="ctr"/>
                      <a:r>
                        <a:rPr lang="en-US" sz="1100" dirty="0" smtClean="0"/>
                        <a:t>API</a:t>
                      </a:r>
                      <a:endParaRPr lang="en-US" sz="1100" dirty="0"/>
                    </a:p>
                  </a:txBody>
                  <a:tcPr marL="54033" marR="54033" marT="27017" marB="27017"/>
                </a:tc>
                <a:tc>
                  <a:txBody>
                    <a:bodyPr/>
                    <a:lstStyle/>
                    <a:p>
                      <a:r>
                        <a:rPr lang="en-US" sz="1100" smtClean="0"/>
                        <a:t>Supported Actions</a:t>
                      </a:r>
                      <a:endParaRPr lang="en-US" sz="1100"/>
                    </a:p>
                  </a:txBody>
                  <a:tcPr marL="54033" marR="54033" marT="27017" marB="27017"/>
                </a:tc>
                <a:tc>
                  <a:txBody>
                    <a:bodyPr/>
                    <a:lstStyle/>
                    <a:p>
                      <a:r>
                        <a:rPr lang="en-US" sz="900" smtClean="0"/>
                        <a:t>Site-to-Service</a:t>
                      </a:r>
                      <a:r>
                        <a:rPr lang="en-US" sz="900" baseline="0" smtClean="0"/>
                        <a:t> map code size</a:t>
                      </a:r>
                      <a:endParaRPr lang="en-US" sz="900"/>
                    </a:p>
                  </a:txBody>
                  <a:tcPr marL="54033" marR="54033" marT="27017" marB="27017"/>
                </a:tc>
              </a:tr>
              <a:tr h="1390746">
                <a:tc>
                  <a:txBody>
                    <a:bodyPr/>
                    <a:lstStyle/>
                    <a:p>
                      <a:endParaRPr lang="en-US" sz="1100"/>
                    </a:p>
                  </a:txBody>
                  <a:tcPr marL="54033" marR="54033" marT="27017" marB="27017"/>
                </a:tc>
                <a:tc>
                  <a:txBody>
                    <a:bodyPr/>
                    <a:lstStyle/>
                    <a:p>
                      <a:pPr>
                        <a:buFont typeface="Arial" pitchFamily="34" charset="0"/>
                        <a:buChar char="•"/>
                      </a:pPr>
                      <a:r>
                        <a:rPr lang="en-US" sz="1100" dirty="0" smtClean="0"/>
                        <a:t> Get images from a user’s photo</a:t>
                      </a:r>
                      <a:r>
                        <a:rPr lang="en-US" sz="1100" baseline="0" dirty="0" smtClean="0"/>
                        <a:t> stream, with or </a:t>
                      </a:r>
                      <a:br>
                        <a:rPr lang="en-US" sz="1100" baseline="0" dirty="0" smtClean="0"/>
                      </a:br>
                      <a:r>
                        <a:rPr lang="en-US" sz="1100" baseline="0" dirty="0" smtClean="0"/>
                        <a:t>  without meta data</a:t>
                      </a:r>
                    </a:p>
                    <a:p>
                      <a:pPr>
                        <a:buFont typeface="Arial" pitchFamily="34" charset="0"/>
                        <a:buChar char="•"/>
                      </a:pPr>
                      <a:r>
                        <a:rPr lang="en-US" sz="1100" baseline="0" dirty="0" smtClean="0"/>
                        <a:t> Get images from an image set</a:t>
                      </a:r>
                    </a:p>
                    <a:p>
                      <a:pPr>
                        <a:buFont typeface="Arial" pitchFamily="34" charset="0"/>
                        <a:buChar char="•"/>
                      </a:pPr>
                      <a:r>
                        <a:rPr lang="en-US" sz="1100" baseline="0" dirty="0" smtClean="0"/>
                        <a:t> Get images from individual photo pages</a:t>
                      </a:r>
                    </a:p>
                    <a:p>
                      <a:pPr>
                        <a:buFont typeface="Arial" pitchFamily="34" charset="0"/>
                        <a:buChar char="•"/>
                      </a:pPr>
                      <a:r>
                        <a:rPr lang="en-US" sz="1100" baseline="0" dirty="0" smtClean="0"/>
                        <a:t> Get images matching tags, global or per user, </a:t>
                      </a:r>
                      <a:br>
                        <a:rPr lang="en-US" sz="1100" baseline="0" dirty="0" smtClean="0"/>
                      </a:br>
                      <a:r>
                        <a:rPr lang="en-US" sz="1100" baseline="0" dirty="0" smtClean="0"/>
                        <a:t>  from tag clouds and photo pages</a:t>
                      </a:r>
                    </a:p>
                    <a:p>
                      <a:pPr>
                        <a:buFont typeface="Arial" pitchFamily="34" charset="0"/>
                        <a:buChar char="•"/>
                      </a:pPr>
                      <a:r>
                        <a:rPr lang="en-US" sz="1100" baseline="0" dirty="0" smtClean="0"/>
                        <a:t> Get images by global image id</a:t>
                      </a:r>
                    </a:p>
                    <a:p>
                      <a:pPr>
                        <a:buFont typeface="Arial" pitchFamily="34" charset="0"/>
                        <a:buChar char="•"/>
                      </a:pPr>
                      <a:r>
                        <a:rPr lang="en-US" sz="1100" baseline="0" dirty="0" smtClean="0"/>
                        <a:t> Get images from full-text search</a:t>
                      </a:r>
                      <a:endParaRPr lang="en-US" sz="1100" dirty="0"/>
                    </a:p>
                  </a:txBody>
                  <a:tcPr marL="54033" marR="54033" marT="27017" marB="27017"/>
                </a:tc>
                <a:tc>
                  <a:txBody>
                    <a:bodyPr/>
                    <a:lstStyle/>
                    <a:p>
                      <a:r>
                        <a:rPr lang="en-US" sz="1600" smtClean="0"/>
                        <a:t>355 lines</a:t>
                      </a:r>
                      <a:endParaRPr lang="en-US" sz="1600"/>
                    </a:p>
                  </a:txBody>
                  <a:tcPr marL="54033" marR="54033" marT="27017" marB="27017"/>
                </a:tc>
              </a:tr>
              <a:tr h="388211">
                <a:tc>
                  <a:txBody>
                    <a:bodyPr/>
                    <a:lstStyle/>
                    <a:p>
                      <a:endParaRPr lang="en-US" sz="1100"/>
                    </a:p>
                  </a:txBody>
                  <a:tcPr marL="54033" marR="54033" marT="27017" marB="27017"/>
                </a:tc>
                <a:tc>
                  <a:txBody>
                    <a:bodyPr/>
                    <a:lstStyle/>
                    <a:p>
                      <a:pPr>
                        <a:buFont typeface="Arial" pitchFamily="34" charset="0"/>
                        <a:buChar char="•"/>
                      </a:pPr>
                      <a:r>
                        <a:rPr lang="en-US" sz="1100" baseline="0" smtClean="0"/>
                        <a:t> Single web search result</a:t>
                      </a:r>
                    </a:p>
                    <a:p>
                      <a:pPr>
                        <a:buFont typeface="Arial" pitchFamily="34" charset="0"/>
                        <a:buChar char="•"/>
                      </a:pPr>
                      <a:r>
                        <a:rPr lang="en-US" sz="1100" baseline="0" smtClean="0"/>
                        <a:t> Web search result set</a:t>
                      </a:r>
                      <a:endParaRPr lang="en-US" sz="1100"/>
                    </a:p>
                  </a:txBody>
                  <a:tcPr marL="54033" marR="54033" marT="27017" marB="27017"/>
                </a:tc>
                <a:tc>
                  <a:txBody>
                    <a:bodyPr/>
                    <a:lstStyle/>
                    <a:p>
                      <a:r>
                        <a:rPr lang="en-US" sz="1600" smtClean="0"/>
                        <a:t>54</a:t>
                      </a:r>
                      <a:r>
                        <a:rPr lang="en-US" sz="1600" baseline="0" smtClean="0"/>
                        <a:t> lines</a:t>
                      </a:r>
                      <a:endParaRPr lang="en-US" sz="1600"/>
                    </a:p>
                  </a:txBody>
                  <a:tcPr marL="54033" marR="54033" marT="27017" marB="27017"/>
                </a:tc>
              </a:tr>
              <a:tr h="722390">
                <a:tc>
                  <a:txBody>
                    <a:bodyPr/>
                    <a:lstStyle/>
                    <a:p>
                      <a:endParaRPr lang="en-US" sz="1100"/>
                    </a:p>
                  </a:txBody>
                  <a:tcPr marL="54033" marR="54033" marT="27017" marB="27017"/>
                </a:tc>
                <a:tc>
                  <a:txBody>
                    <a:bodyPr/>
                    <a:lstStyle/>
                    <a:p>
                      <a:pPr>
                        <a:buFont typeface="Arial" pitchFamily="34" charset="0"/>
                        <a:buChar char="•"/>
                      </a:pPr>
                      <a:r>
                        <a:rPr lang="en-US" sz="1100" smtClean="0"/>
                        <a:t> Retrieve a user’s videos</a:t>
                      </a:r>
                    </a:p>
                    <a:p>
                      <a:pPr>
                        <a:buFont typeface="Arial" pitchFamily="34" charset="0"/>
                        <a:buChar char="•"/>
                      </a:pPr>
                      <a:r>
                        <a:rPr lang="en-US" sz="1100" smtClean="0"/>
                        <a:t> Retrieve</a:t>
                      </a:r>
                      <a:r>
                        <a:rPr lang="en-US" sz="1100" baseline="0" smtClean="0"/>
                        <a:t> most recent videos</a:t>
                      </a:r>
                    </a:p>
                    <a:p>
                      <a:pPr>
                        <a:buFont typeface="Arial" pitchFamily="34" charset="0"/>
                        <a:buChar char="•"/>
                      </a:pPr>
                      <a:r>
                        <a:rPr lang="en-US" sz="1100" baseline="0" smtClean="0"/>
                        <a:t> Single search result</a:t>
                      </a:r>
                    </a:p>
                    <a:p>
                      <a:pPr>
                        <a:buFont typeface="Arial" pitchFamily="34" charset="0"/>
                        <a:buChar char="•"/>
                      </a:pPr>
                      <a:r>
                        <a:rPr lang="en-US" sz="1100" baseline="0" smtClean="0"/>
                        <a:t> Search result set</a:t>
                      </a:r>
                      <a:endParaRPr lang="en-US" sz="1100"/>
                    </a:p>
                  </a:txBody>
                  <a:tcPr marL="54033" marR="54033" marT="27017" marB="27017"/>
                </a:tc>
                <a:tc>
                  <a:txBody>
                    <a:bodyPr/>
                    <a:lstStyle/>
                    <a:p>
                      <a:r>
                        <a:rPr lang="en-US" sz="1600" dirty="0" smtClean="0"/>
                        <a:t>115 lines</a:t>
                      </a:r>
                      <a:endParaRPr lang="en-US" sz="1600" dirty="0"/>
                    </a:p>
                  </a:txBody>
                  <a:tcPr marL="54033" marR="54033" marT="27017" marB="27017"/>
                </a:tc>
              </a:tr>
            </a:tbl>
          </a:graphicData>
        </a:graphic>
      </p:graphicFrame>
      <p:pic>
        <p:nvPicPr>
          <p:cNvPr id="6" name="Picture 5"/>
          <p:cNvPicPr>
            <a:picLocks noChangeAspect="1" noChangeArrowheads="1"/>
          </p:cNvPicPr>
          <p:nvPr/>
        </p:nvPicPr>
        <p:blipFill>
          <a:blip r:embed="rId3"/>
          <a:srcRect/>
          <a:stretch>
            <a:fillRect/>
          </a:stretch>
        </p:blipFill>
        <p:spPr bwMode="auto">
          <a:xfrm>
            <a:off x="3886200" y="4480148"/>
            <a:ext cx="750455" cy="240145"/>
          </a:xfrm>
          <a:prstGeom prst="rect">
            <a:avLst/>
          </a:prstGeom>
          <a:noFill/>
          <a:ln w="9525">
            <a:noFill/>
            <a:miter lim="800000"/>
            <a:headEnd/>
            <a:tailEnd/>
          </a:ln>
          <a:effectLst/>
        </p:spPr>
      </p:pic>
      <p:pic>
        <p:nvPicPr>
          <p:cNvPr id="7" name="Picture 6" descr="yahoo-capture.png"/>
          <p:cNvPicPr>
            <a:picLocks noChangeAspect="1"/>
          </p:cNvPicPr>
          <p:nvPr/>
        </p:nvPicPr>
        <p:blipFill>
          <a:blip r:embed="rId4"/>
          <a:stretch>
            <a:fillRect/>
          </a:stretch>
        </p:blipFill>
        <p:spPr>
          <a:xfrm>
            <a:off x="3962400" y="5699348"/>
            <a:ext cx="810491" cy="161202"/>
          </a:xfrm>
          <a:prstGeom prst="rect">
            <a:avLst/>
          </a:prstGeom>
        </p:spPr>
      </p:pic>
      <p:pic>
        <p:nvPicPr>
          <p:cNvPr id="8" name="Picture 7" descr="youtube.png"/>
          <p:cNvPicPr>
            <a:picLocks noChangeAspect="1"/>
          </p:cNvPicPr>
          <p:nvPr/>
        </p:nvPicPr>
        <p:blipFill>
          <a:blip r:embed="rId5"/>
          <a:stretch>
            <a:fillRect/>
          </a:stretch>
        </p:blipFill>
        <p:spPr>
          <a:xfrm>
            <a:off x="3962400" y="6308948"/>
            <a:ext cx="540327" cy="2873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p:cNvSpPr>
            <a:spLocks noGrp="1"/>
          </p:cNvSpPr>
          <p:nvPr>
            <p:ph type="title"/>
          </p:nvPr>
        </p:nvSpPr>
        <p:spPr>
          <a:xfrm>
            <a:off x="454025" y="304800"/>
            <a:ext cx="8385175" cy="1022350"/>
          </a:xfrm>
        </p:spPr>
        <p:txBody>
          <a:bodyPr/>
          <a:lstStyle/>
          <a:p>
            <a:r>
              <a:rPr lang="en-US" sz="3600" smtClean="0"/>
              <a:t>Beyond the Desktop Browser</a:t>
            </a:r>
          </a:p>
        </p:txBody>
      </p:sp>
      <p:pic>
        <p:nvPicPr>
          <p:cNvPr id="6" name="Picture 5" descr="fandango-transparent.png"/>
          <p:cNvPicPr>
            <a:picLocks noChangeAspect="1"/>
          </p:cNvPicPr>
          <p:nvPr/>
        </p:nvPicPr>
        <p:blipFill>
          <a:blip r:embed="rId3"/>
          <a:stretch>
            <a:fillRect/>
          </a:stretch>
        </p:blipFill>
        <p:spPr>
          <a:xfrm>
            <a:off x="457200" y="1667256"/>
            <a:ext cx="8458200" cy="4449013"/>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ontessorimaterials"/>
          <p:cNvPicPr>
            <a:picLocks noChangeAspect="1" noChangeArrowheads="1"/>
          </p:cNvPicPr>
          <p:nvPr/>
        </p:nvPicPr>
        <p:blipFill>
          <a:blip r:embed="rId3"/>
          <a:srcRect/>
          <a:stretch>
            <a:fillRect/>
          </a:stretch>
        </p:blipFill>
        <p:spPr bwMode="auto">
          <a:xfrm>
            <a:off x="0" y="-26988"/>
            <a:ext cx="9371013" cy="6884988"/>
          </a:xfrm>
          <a:prstGeom prst="rect">
            <a:avLst/>
          </a:prstGeom>
          <a:noFill/>
          <a:ln w="9525">
            <a:noFill/>
            <a:miter lim="800000"/>
            <a:headEnd/>
            <a:tailEnd/>
          </a:ln>
        </p:spPr>
      </p:pic>
      <p:sp>
        <p:nvSpPr>
          <p:cNvPr id="26627"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algn="l" rtl="0" eaLnBrk="0" fontAlgn="base" hangingPunct="0">
              <a:spcBef>
                <a:spcPct val="0"/>
              </a:spcBef>
              <a:spcAft>
                <a:spcPct val="0"/>
              </a:spcAft>
            </a:pPr>
            <a:endParaRPr lang="en-US" b="1" kern="1200">
              <a:solidFill>
                <a:srgbClr val="FFFFFF"/>
              </a:solidFill>
              <a:latin typeface="Neutra Text" pitchFamily="50" charset="0"/>
              <a:ea typeface="+mn-ea"/>
              <a:cs typeface="+mn-cs"/>
            </a:endParaRPr>
          </a:p>
        </p:txBody>
      </p:sp>
      <p:sp>
        <p:nvSpPr>
          <p:cNvPr id="26628"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algn="l" rtl="0" eaLnBrk="0" fontAlgn="base" hangingPunct="0">
              <a:spcBef>
                <a:spcPct val="0"/>
              </a:spcBef>
              <a:spcAft>
                <a:spcPct val="0"/>
              </a:spcAft>
            </a:pPr>
            <a:endParaRPr lang="en-US" b="1" kern="1200">
              <a:solidFill>
                <a:srgbClr val="FFFFFF"/>
              </a:solidFill>
              <a:latin typeface="Neutra Text" pitchFamily="50" charset="0"/>
              <a:ea typeface="+mn-ea"/>
              <a:cs typeface="+mn-cs"/>
            </a:endParaRPr>
          </a:p>
        </p:txBody>
      </p:sp>
      <p:sp>
        <p:nvSpPr>
          <p:cNvPr id="26629"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algn="l" rtl="0" eaLnBrk="0" fontAlgn="base" hangingPunct="0">
              <a:spcBef>
                <a:spcPct val="0"/>
              </a:spcBef>
              <a:spcAft>
                <a:spcPct val="0"/>
              </a:spcAft>
            </a:pPr>
            <a:endParaRPr lang="en-US" b="1" kern="1200">
              <a:solidFill>
                <a:srgbClr val="FFFFFF"/>
              </a:solidFill>
              <a:latin typeface="Neutra Text" pitchFamily="50" charset="0"/>
              <a:ea typeface="+mn-ea"/>
              <a:cs typeface="+mn-cs"/>
            </a:endParaRPr>
          </a:p>
        </p:txBody>
      </p:sp>
      <p:sp>
        <p:nvSpPr>
          <p:cNvPr id="26630"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algn="l" rtl="0" eaLnBrk="0" fontAlgn="base" hangingPunct="0">
              <a:spcBef>
                <a:spcPct val="0"/>
              </a:spcBef>
              <a:spcAft>
                <a:spcPct val="0"/>
              </a:spcAft>
            </a:pPr>
            <a:endParaRPr lang="en-US" b="1" kern="1200">
              <a:solidFill>
                <a:srgbClr val="FFFFFF"/>
              </a:solidFill>
              <a:latin typeface="Neutra Text" pitchFamily="50" charset="0"/>
              <a:ea typeface="+mn-ea"/>
              <a:cs typeface="+mn-cs"/>
            </a:endParaRPr>
          </a:p>
        </p:txBody>
      </p:sp>
      <p:sp>
        <p:nvSpPr>
          <p:cNvPr id="26631" name="AutoShape 7"/>
          <p:cNvSpPr>
            <a:spLocks noChangeArrowheads="1"/>
          </p:cNvSpPr>
          <p:nvPr/>
        </p:nvSpPr>
        <p:spPr bwMode="auto">
          <a:xfrm>
            <a:off x="-228600" y="153988"/>
            <a:ext cx="6445250" cy="977900"/>
          </a:xfrm>
          <a:prstGeom prst="roundRect">
            <a:avLst>
              <a:gd name="adj" fmla="val 16667"/>
            </a:avLst>
          </a:prstGeom>
          <a:solidFill>
            <a:srgbClr val="3A4D62">
              <a:alpha val="79999"/>
            </a:srgbClr>
          </a:solidFill>
          <a:ln w="9525" algn="ctr">
            <a:noFill/>
            <a:round/>
            <a:headEnd/>
            <a:tailEnd/>
          </a:ln>
        </p:spPr>
        <p:txBody>
          <a:bodyPr wrap="none" anchor="ctr"/>
          <a:lstStyle/>
          <a:p>
            <a:pPr algn="l" rtl="0" eaLnBrk="0" fontAlgn="base" hangingPunct="0">
              <a:spcBef>
                <a:spcPct val="0"/>
              </a:spcBef>
              <a:spcAft>
                <a:spcPct val="0"/>
              </a:spcAft>
            </a:pPr>
            <a:endParaRPr lang="en-US" b="1" kern="1200">
              <a:solidFill>
                <a:srgbClr val="FFFFFF"/>
              </a:solidFill>
              <a:latin typeface="Neutra Text" pitchFamily="50" charset="0"/>
              <a:ea typeface="+mn-ea"/>
              <a:cs typeface="+mn-cs"/>
            </a:endParaRPr>
          </a:p>
        </p:txBody>
      </p:sp>
      <p:sp>
        <p:nvSpPr>
          <p:cNvPr id="26632" name="Rectangle 8"/>
          <p:cNvSpPr>
            <a:spLocks noGrp="1" noRot="1" noChangeArrowheads="1"/>
          </p:cNvSpPr>
          <p:nvPr>
            <p:ph type="title"/>
          </p:nvPr>
        </p:nvSpPr>
        <p:spPr>
          <a:xfrm>
            <a:off x="-38100" y="261938"/>
            <a:ext cx="8385175" cy="1022350"/>
          </a:xfrm>
        </p:spPr>
        <p:txBody>
          <a:bodyPr/>
          <a:lstStyle/>
          <a:p>
            <a:pPr eaLnBrk="1" hangingPunct="1"/>
            <a:r>
              <a:rPr lang="en-US" altLang="ko-KR" smtClean="0">
                <a:ea typeface="굴림"/>
                <a:cs typeface="굴림"/>
              </a:rPr>
              <a:t>Thinking Through Doing</a:t>
            </a: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r>
              <a:rPr lang="en-US" smtClean="0"/>
              <a:t>d.mix users</a:t>
            </a:r>
          </a:p>
        </p:txBody>
      </p:sp>
      <p:sp>
        <p:nvSpPr>
          <p:cNvPr id="13" name="TextBox 12"/>
          <p:cNvSpPr txBox="1"/>
          <p:nvPr/>
        </p:nvSpPr>
        <p:spPr>
          <a:xfrm>
            <a:off x="838201" y="3653135"/>
            <a:ext cx="1648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Lead Users</a:t>
            </a: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Web Developers</a:t>
            </a: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End Users</a:t>
            </a: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1569660"/>
          </a:xfrm>
          <a:prstGeom prst="rect">
            <a:avLst/>
          </a:prstGeom>
          <a:noFill/>
        </p:spPr>
        <p:txBody>
          <a:bodyPr wrap="square" rtlCol="0">
            <a:spAutoFit/>
          </a:bodyPr>
          <a:lstStyle/>
          <a:p>
            <a:pPr algn="l" rtl="0" eaLnBrk="0" fontAlgn="base" hangingPunct="0">
              <a:spcBef>
                <a:spcPct val="0"/>
              </a:spcBef>
              <a:spcAft>
                <a:spcPct val="0"/>
              </a:spcAft>
            </a:pPr>
            <a:r>
              <a:rPr lang="en-US" sz="3200" b="1" kern="1200">
                <a:solidFill>
                  <a:srgbClr val="FFFFFF"/>
                </a:solidFill>
                <a:latin typeface="Neutra Text" pitchFamily="50" charset="0"/>
                <a:ea typeface="+mn-ea"/>
                <a:cs typeface="+mn-cs"/>
              </a:rPr>
              <a:t>Site owners or lead users define mappings between sites and services (once).</a:t>
            </a:r>
          </a:p>
          <a:p>
            <a:pPr algn="l" rtl="0" eaLnBrk="0" fontAlgn="base" hangingPunct="0">
              <a:spcBef>
                <a:spcPct val="0"/>
              </a:spcBef>
              <a:spcAft>
                <a:spcPct val="0"/>
              </a:spcAft>
            </a:pPr>
            <a:endParaRPr lang="en-US" sz="3200" b="1" kern="1200">
              <a:solidFill>
                <a:srgbClr val="FFFFFF"/>
              </a:solidFill>
              <a:latin typeface="Neutra Text" pitchFamily="50" charset="0"/>
              <a:ea typeface="+mn-ea"/>
              <a:cs typeface="+mn-cs"/>
            </a:endParaRPr>
          </a:p>
        </p:txBody>
      </p:sp>
      <p:sp>
        <p:nvSpPr>
          <p:cNvPr id="21" name="Rounded Rectangle 20"/>
          <p:cNvSpPr/>
          <p:nvPr/>
        </p:nvSpPr>
        <p:spPr bwMode="auto">
          <a:xfrm>
            <a:off x="685800" y="3657600"/>
            <a:ext cx="190500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endParaRPr lang="en-US" smtClean="0"/>
          </a:p>
        </p:txBody>
      </p:sp>
      <p:sp>
        <p:nvSpPr>
          <p:cNvPr id="13" name="TextBox 12"/>
          <p:cNvSpPr txBox="1"/>
          <p:nvPr/>
        </p:nvSpPr>
        <p:spPr>
          <a:xfrm>
            <a:off x="838201" y="3653135"/>
            <a:ext cx="1648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Lead Users</a:t>
            </a: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Web Developers</a:t>
            </a: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End Users</a:t>
            </a: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584775"/>
          </a:xfrm>
          <a:prstGeom prst="rect">
            <a:avLst/>
          </a:prstGeom>
          <a:noFill/>
        </p:spPr>
        <p:txBody>
          <a:bodyPr wrap="square" rtlCol="0">
            <a:spAutoFit/>
          </a:bodyPr>
          <a:lstStyle/>
          <a:p>
            <a:pPr algn="l" rtl="0" eaLnBrk="0" fontAlgn="base" hangingPunct="0">
              <a:spcBef>
                <a:spcPct val="0"/>
              </a:spcBef>
              <a:spcAft>
                <a:spcPct val="0"/>
              </a:spcAft>
            </a:pPr>
            <a:r>
              <a:rPr lang="en-US" sz="3200" b="1" kern="1200">
                <a:solidFill>
                  <a:srgbClr val="FFFFFF"/>
                </a:solidFill>
                <a:latin typeface="Neutra Text" pitchFamily="50" charset="0"/>
                <a:ea typeface="+mn-ea"/>
                <a:cs typeface="+mn-cs"/>
              </a:rPr>
              <a:t>Web developers create d.mix applications</a:t>
            </a:r>
          </a:p>
        </p:txBody>
      </p:sp>
      <p:sp>
        <p:nvSpPr>
          <p:cNvPr id="11" name="Rounded Rectangle 10"/>
          <p:cNvSpPr/>
          <p:nvPr/>
        </p:nvSpPr>
        <p:spPr bwMode="auto">
          <a:xfrm>
            <a:off x="685800" y="3657600"/>
            <a:ext cx="518160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endParaRPr lang="en-US" smtClean="0"/>
          </a:p>
        </p:txBody>
      </p:sp>
      <p:sp>
        <p:nvSpPr>
          <p:cNvPr id="13" name="TextBox 12"/>
          <p:cNvSpPr txBox="1"/>
          <p:nvPr/>
        </p:nvSpPr>
        <p:spPr>
          <a:xfrm>
            <a:off x="838201" y="3653135"/>
            <a:ext cx="1648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Lead Users</a:t>
            </a:r>
          </a:p>
        </p:txBody>
      </p:sp>
      <p:pic>
        <p:nvPicPr>
          <p:cNvPr id="14" name="Picture 13" descr="starman-2.png"/>
          <p:cNvPicPr>
            <a:picLocks noChangeAspect="1"/>
          </p:cNvPicPr>
          <p:nvPr/>
        </p:nvPicPr>
        <p:blipFill>
          <a:blip r:embed="rId3"/>
          <a:stretch>
            <a:fillRect/>
          </a:stretch>
        </p:blipFill>
        <p:spPr>
          <a:xfrm>
            <a:off x="3284822" y="4343400"/>
            <a:ext cx="2164481" cy="1600200"/>
          </a:xfrm>
          <a:prstGeom prst="rect">
            <a:avLst/>
          </a:prstGeom>
        </p:spPr>
      </p:pic>
      <p:sp>
        <p:nvSpPr>
          <p:cNvPr id="15" name="TextBox 14"/>
          <p:cNvSpPr txBox="1"/>
          <p:nvPr/>
        </p:nvSpPr>
        <p:spPr>
          <a:xfrm>
            <a:off x="3284822" y="3653135"/>
            <a:ext cx="2353978"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Web Developers</a:t>
            </a:r>
          </a:p>
        </p:txBody>
      </p:sp>
      <p:pic>
        <p:nvPicPr>
          <p:cNvPr id="16" name="Picture 15" descr="starman-3.png"/>
          <p:cNvPicPr>
            <a:picLocks noChangeAspect="1"/>
          </p:cNvPicPr>
          <p:nvPr/>
        </p:nvPicPr>
        <p:blipFill>
          <a:blip r:embed="rId4"/>
          <a:stretch>
            <a:fillRect/>
          </a:stretch>
        </p:blipFill>
        <p:spPr>
          <a:xfrm>
            <a:off x="6208123" y="3962400"/>
            <a:ext cx="2935877" cy="2209800"/>
          </a:xfrm>
          <a:prstGeom prst="rect">
            <a:avLst/>
          </a:prstGeom>
        </p:spPr>
      </p:pic>
      <p:sp>
        <p:nvSpPr>
          <p:cNvPr id="17" name="TextBox 16"/>
          <p:cNvSpPr txBox="1"/>
          <p:nvPr/>
        </p:nvSpPr>
        <p:spPr>
          <a:xfrm>
            <a:off x="6869535" y="3653135"/>
            <a:ext cx="1512465" cy="461665"/>
          </a:xfrm>
          <a:prstGeom prst="rect">
            <a:avLst/>
          </a:prstGeom>
          <a:noFill/>
        </p:spPr>
        <p:txBody>
          <a:bodyPr wrap="none" rtlCol="0">
            <a:spAutoFit/>
          </a:bodyPr>
          <a:lstStyle/>
          <a:p>
            <a:pPr algn="l" rtl="0" eaLnBrk="0" fontAlgn="base" hangingPunct="0">
              <a:spcBef>
                <a:spcPct val="0"/>
              </a:spcBef>
              <a:spcAft>
                <a:spcPct val="0"/>
              </a:spcAft>
            </a:pPr>
            <a:r>
              <a:rPr lang="en-US" sz="2400" b="1" kern="1200">
                <a:solidFill>
                  <a:srgbClr val="FFFFFF"/>
                </a:solidFill>
                <a:latin typeface="Neutra Text" pitchFamily="50" charset="0"/>
                <a:ea typeface="+mn-ea"/>
                <a:cs typeface="+mn-cs"/>
              </a:rPr>
              <a:t>End Users</a:t>
            </a:r>
          </a:p>
        </p:txBody>
      </p:sp>
      <p:pic>
        <p:nvPicPr>
          <p:cNvPr id="18" name="Picture 17" descr="starman-1.png"/>
          <p:cNvPicPr>
            <a:picLocks noChangeAspect="1"/>
          </p:cNvPicPr>
          <p:nvPr/>
        </p:nvPicPr>
        <p:blipFill>
          <a:blip r:embed="rId5"/>
          <a:stretch>
            <a:fillRect/>
          </a:stretch>
        </p:blipFill>
        <p:spPr>
          <a:xfrm>
            <a:off x="1116535" y="4114800"/>
            <a:ext cx="1093265" cy="1984513"/>
          </a:xfrm>
          <a:prstGeom prst="rect">
            <a:avLst/>
          </a:prstGeom>
        </p:spPr>
      </p:pic>
      <p:sp>
        <p:nvSpPr>
          <p:cNvPr id="20" name="TextBox 19"/>
          <p:cNvSpPr txBox="1"/>
          <p:nvPr/>
        </p:nvSpPr>
        <p:spPr>
          <a:xfrm>
            <a:off x="838201" y="1706940"/>
            <a:ext cx="7543799" cy="1077218"/>
          </a:xfrm>
          <a:prstGeom prst="rect">
            <a:avLst/>
          </a:prstGeom>
          <a:noFill/>
        </p:spPr>
        <p:txBody>
          <a:bodyPr wrap="square" rtlCol="0">
            <a:spAutoFit/>
          </a:bodyPr>
          <a:lstStyle/>
          <a:p>
            <a:pPr algn="l" rtl="0" eaLnBrk="0" fontAlgn="base" hangingPunct="0">
              <a:spcBef>
                <a:spcPct val="0"/>
              </a:spcBef>
              <a:spcAft>
                <a:spcPct val="0"/>
              </a:spcAft>
            </a:pPr>
            <a:r>
              <a:rPr lang="en-US" sz="3200" b="1" kern="1200">
                <a:solidFill>
                  <a:srgbClr val="FFFFFF"/>
                </a:solidFill>
                <a:latin typeface="Neutra Text" pitchFamily="50" charset="0"/>
                <a:ea typeface="+mn-ea"/>
                <a:cs typeface="+mn-cs"/>
              </a:rPr>
              <a:t>End-users run (and tailor) applications</a:t>
            </a:r>
          </a:p>
          <a:p>
            <a:pPr algn="l" rtl="0" eaLnBrk="0" fontAlgn="base" hangingPunct="0">
              <a:spcBef>
                <a:spcPct val="0"/>
              </a:spcBef>
              <a:spcAft>
                <a:spcPct val="0"/>
              </a:spcAft>
            </a:pPr>
            <a:r>
              <a:rPr lang="en-US" sz="3200" b="1" kern="1200">
                <a:solidFill>
                  <a:srgbClr val="FFFFFF"/>
                </a:solidFill>
                <a:latin typeface="Neutra Text" pitchFamily="50" charset="0"/>
                <a:ea typeface="+mn-ea"/>
                <a:cs typeface="+mn-cs"/>
              </a:rPr>
              <a:t>in the d.mix wiki.</a:t>
            </a:r>
          </a:p>
        </p:txBody>
      </p:sp>
      <p:sp>
        <p:nvSpPr>
          <p:cNvPr id="11" name="Rounded Rectangle 10"/>
          <p:cNvSpPr/>
          <p:nvPr/>
        </p:nvSpPr>
        <p:spPr bwMode="auto">
          <a:xfrm>
            <a:off x="685800" y="3657600"/>
            <a:ext cx="8366760" cy="2438400"/>
          </a:xfrm>
          <a:prstGeom prst="roundRect">
            <a:avLst/>
          </a:prstGeom>
          <a:noFill/>
          <a:ln w="76200" cap="flat" cmpd="sng" algn="ctr">
            <a:solidFill>
              <a:srgbClr val="FF5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endParaRPr lang="en-US" b="1" kern="1200">
              <a:solidFill>
                <a:srgbClr val="000000"/>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Should be Built Into Tools</a:t>
            </a:r>
            <a:endParaRPr lang="en-US" dirty="0"/>
          </a:p>
        </p:txBody>
      </p:sp>
      <p:sp>
        <p:nvSpPr>
          <p:cNvPr id="3" name="Content Placeholder 2"/>
          <p:cNvSpPr>
            <a:spLocks noGrp="1"/>
          </p:cNvSpPr>
          <p:nvPr>
            <p:ph idx="1"/>
          </p:nvPr>
        </p:nvSpPr>
        <p:spPr/>
        <p:txBody>
          <a:bodyPr/>
          <a:lstStyle/>
          <a:p>
            <a:r>
              <a:rPr lang="en-US" dirty="0" smtClean="0"/>
              <a:t>Acknowledge community of users (possibly with multiple roles?)</a:t>
            </a:r>
          </a:p>
          <a:p>
            <a:r>
              <a:rPr lang="en-US" dirty="0" smtClean="0"/>
              <a:t>Right now we have separate tools for sharing (</a:t>
            </a:r>
            <a:r>
              <a:rPr lang="en-US" dirty="0" err="1" smtClean="0"/>
              <a:t>flickr</a:t>
            </a:r>
            <a:r>
              <a:rPr lang="en-US" dirty="0" smtClean="0"/>
              <a:t>, </a:t>
            </a:r>
            <a:r>
              <a:rPr lang="en-US" dirty="0" err="1" smtClean="0"/>
              <a:t>instructables</a:t>
            </a:r>
            <a:r>
              <a:rPr lang="en-US" dirty="0" smtClean="0"/>
              <a:t>) but no integration.</a:t>
            </a:r>
          </a:p>
          <a:p>
            <a:r>
              <a:rPr lang="en-US" dirty="0" smtClean="0"/>
              <a:t>Koala is an example of going in this directions, as is Processing</a:t>
            </a:r>
            <a:endParaRPr lang="en-US" dirty="0"/>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5t3-newport.png"/>
          <p:cNvPicPr>
            <a:picLocks noGrp="1" noChangeAspect="1"/>
          </p:cNvPicPr>
          <p:nvPr>
            <p:ph idx="1"/>
          </p:nvPr>
        </p:nvPicPr>
        <p:blipFill>
          <a:blip r:embed="rId3"/>
          <a:srcRect r="31667"/>
          <a:stretch>
            <a:fillRect/>
          </a:stretch>
        </p:blipFill>
        <p:spPr>
          <a:xfrm>
            <a:off x="0" y="-1"/>
            <a:ext cx="6248400" cy="8306063"/>
          </a:xfrm>
        </p:spPr>
      </p:pic>
      <p:sp>
        <p:nvSpPr>
          <p:cNvPr id="5" name="Arc 4"/>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6" name="Arc 5"/>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7" name="Arc 6"/>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sp>
        <p:nvSpPr>
          <p:cNvPr id="8" name="Arc 7"/>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eaLnBrk="0" fontAlgn="base" hangingPunct="0">
              <a:spcBef>
                <a:spcPct val="0"/>
              </a:spcBef>
              <a:spcAft>
                <a:spcPct val="0"/>
              </a:spcAft>
              <a:defRPr/>
            </a:pPr>
            <a:endParaRPr lang="en-US" b="1" kern="1200">
              <a:solidFill>
                <a:srgbClr val="000000"/>
              </a:solidFill>
              <a:latin typeface="Neutra Text" pitchFamily="50" charset="0"/>
              <a:ea typeface="+mn-ea"/>
              <a:cs typeface="+mn-cs"/>
            </a:endParaRPr>
          </a:p>
        </p:txBody>
      </p:sp>
      <p:graphicFrame>
        <p:nvGraphicFramePr>
          <p:cNvPr id="13" name="Table 12"/>
          <p:cNvGraphicFramePr>
            <a:graphicFrameLocks noGrp="1"/>
          </p:cNvGraphicFramePr>
          <p:nvPr/>
        </p:nvGraphicFramePr>
        <p:xfrm>
          <a:off x="5029200" y="2209800"/>
          <a:ext cx="3886200" cy="2194560"/>
        </p:xfrm>
        <a:graphic>
          <a:graphicData uri="http://schemas.openxmlformats.org/drawingml/2006/table">
            <a:tbl>
              <a:tblPr firstRow="1" bandRow="1">
                <a:effectLst>
                  <a:outerShdw blurRad="50800" dist="38100" dir="5400000" algn="t" rotWithShape="0">
                    <a:prstClr val="black">
                      <a:alpha val="40000"/>
                    </a:prstClr>
                  </a:outerShdw>
                </a:effectLst>
                <a:tableStyleId>{073A0DAA-6AF3-43AB-8588-CEC1D06C72B9}</a:tableStyleId>
              </a:tblPr>
              <a:tblGrid>
                <a:gridCol w="3206115"/>
                <a:gridCol w="680085"/>
              </a:tblGrid>
              <a:tr h="370840">
                <a:tc>
                  <a:txBody>
                    <a:bodyPr/>
                    <a:lstStyle/>
                    <a:p>
                      <a:r>
                        <a:rPr lang="en-US" sz="2400" smtClean="0"/>
                        <a:t>Total</a:t>
                      </a:r>
                      <a:r>
                        <a:rPr lang="en-US" sz="2400" baseline="0" smtClean="0"/>
                        <a:t> lines of code</a:t>
                      </a:r>
                      <a:endParaRPr lang="en-US" sz="240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sz="2400" smtClean="0"/>
                        <a:t>54</a:t>
                      </a:r>
                      <a:endParaRPr lang="en-US" sz="240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r>
              <a:tr h="370840">
                <a:tc>
                  <a:txBody>
                    <a:bodyPr/>
                    <a:lstStyle/>
                    <a:p>
                      <a:r>
                        <a:rPr lang="en-US" sz="2400" smtClean="0"/>
                        <a:t>Written by participant</a:t>
                      </a:r>
                      <a:endParaRPr lang="en-US" sz="2400"/>
                    </a:p>
                  </a:txBody>
                  <a:tcPr>
                    <a:lnL w="38100" cap="flat" cmpd="sng" algn="ctr">
                      <a:solidFill>
                        <a:schemeClr val="tx1"/>
                      </a:solidFill>
                      <a:prstDash val="solid"/>
                      <a:round/>
                      <a:headEnd type="none" w="med" len="med"/>
                      <a:tailEnd type="none" w="med" len="med"/>
                    </a:lnL>
                  </a:tcPr>
                </a:tc>
                <a:tc>
                  <a:txBody>
                    <a:bodyPr/>
                    <a:lstStyle/>
                    <a:p>
                      <a:r>
                        <a:rPr lang="en-US" sz="2400" smtClean="0"/>
                        <a:t>13</a:t>
                      </a:r>
                      <a:endParaRPr lang="en-US" sz="2400"/>
                    </a:p>
                  </a:txBody>
                  <a:tcPr>
                    <a:lnR w="38100" cap="flat" cmpd="sng" algn="ctr">
                      <a:solidFill>
                        <a:schemeClr val="tx1"/>
                      </a:solidFill>
                      <a:prstDash val="solid"/>
                      <a:round/>
                      <a:headEnd type="none" w="med" len="med"/>
                      <a:tailEnd type="none" w="med" len="med"/>
                    </a:lnR>
                  </a:tcPr>
                </a:tc>
              </a:tr>
              <a:tr h="370840">
                <a:tc>
                  <a:txBody>
                    <a:bodyPr/>
                    <a:lstStyle/>
                    <a:p>
                      <a:r>
                        <a:rPr lang="en-US" sz="2400" smtClean="0"/>
                        <a:t>Generated</a:t>
                      </a:r>
                      <a:r>
                        <a:rPr lang="en-US" sz="2400" baseline="0" smtClean="0"/>
                        <a:t> by d.mix</a:t>
                      </a:r>
                      <a:endParaRPr lang="en-US" sz="2400"/>
                    </a:p>
                  </a:txBody>
                  <a:tcPr>
                    <a:lnL w="38100" cap="flat" cmpd="sng" algn="ctr">
                      <a:solidFill>
                        <a:schemeClr val="tx1"/>
                      </a:solidFill>
                      <a:prstDash val="solid"/>
                      <a:round/>
                      <a:headEnd type="none" w="med" len="med"/>
                      <a:tailEnd type="none" w="med" len="med"/>
                    </a:lnL>
                  </a:tcPr>
                </a:tc>
                <a:tc>
                  <a:txBody>
                    <a:bodyPr/>
                    <a:lstStyle/>
                    <a:p>
                      <a:r>
                        <a:rPr lang="en-US" sz="2400" smtClean="0"/>
                        <a:t>41</a:t>
                      </a:r>
                      <a:endParaRPr lang="en-US" sz="2400"/>
                    </a:p>
                  </a:txBody>
                  <a:tcPr>
                    <a:lnR w="38100" cap="flat" cmpd="sng" algn="ctr">
                      <a:solidFill>
                        <a:schemeClr val="tx1"/>
                      </a:solidFill>
                      <a:prstDash val="solid"/>
                      <a:round/>
                      <a:headEnd type="none" w="med" len="med"/>
                      <a:tailEnd type="none" w="med" len="med"/>
                    </a:lnR>
                  </a:tcPr>
                </a:tc>
              </a:tr>
              <a:tr h="370840">
                <a:tc>
                  <a:txBody>
                    <a:bodyPr/>
                    <a:lstStyle/>
                    <a:p>
                      <a:r>
                        <a:rPr lang="en-US" sz="2400" smtClean="0"/>
                        <a:t>Generated lines</a:t>
                      </a:r>
                      <a:r>
                        <a:rPr lang="en-US" sz="2400" baseline="0" smtClean="0"/>
                        <a:t> modified by participant</a:t>
                      </a:r>
                      <a:endParaRPr lang="en-US" sz="2400"/>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sz="2400" smtClean="0"/>
                        <a:t>4</a:t>
                      </a:r>
                      <a:endParaRPr lang="en-US" sz="240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r="41857"/>
          <a:stretch>
            <a:fillRect/>
          </a:stretch>
        </p:blipFill>
        <p:spPr bwMode="auto">
          <a:xfrm>
            <a:off x="533400" y="3581400"/>
            <a:ext cx="4114800" cy="1590675"/>
          </a:xfrm>
          <a:prstGeom prst="rect">
            <a:avLst/>
          </a:prstGeom>
          <a:noFill/>
          <a:ln w="9525">
            <a:noFill/>
            <a:miter lim="800000"/>
            <a:headEnd/>
            <a:tailEnd/>
          </a:ln>
          <a:effectLst/>
        </p:spPr>
      </p:pic>
      <p:sp>
        <p:nvSpPr>
          <p:cNvPr id="5" name="Rounded Rectangular Callout 4"/>
          <p:cNvSpPr/>
          <p:nvPr/>
        </p:nvSpPr>
        <p:spPr bwMode="auto">
          <a:xfrm>
            <a:off x="990600" y="2743200"/>
            <a:ext cx="3200400" cy="990600"/>
          </a:xfrm>
          <a:prstGeom prst="wedgeRoundRectCallout">
            <a:avLst>
              <a:gd name="adj1" fmla="val -25547"/>
              <a:gd name="adj2" fmla="val 99788"/>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r>
              <a:rPr lang="en-US" sz="2400" b="1" kern="1200">
                <a:solidFill>
                  <a:srgbClr val="000000"/>
                </a:solidFill>
                <a:latin typeface="Neutra Text" pitchFamily="50" charset="0"/>
                <a:ea typeface="+mn-ea"/>
                <a:cs typeface="+mn-cs"/>
              </a:rPr>
              <a:t>Sample from link to content</a:t>
            </a:r>
          </a:p>
        </p:txBody>
      </p:sp>
      <p:pic>
        <p:nvPicPr>
          <p:cNvPr id="7171" name="Picture 3"/>
          <p:cNvPicPr>
            <a:picLocks noChangeAspect="1" noChangeArrowheads="1"/>
          </p:cNvPicPr>
          <p:nvPr/>
        </p:nvPicPr>
        <p:blipFill>
          <a:blip r:embed="rId4"/>
          <a:srcRect l="34934"/>
          <a:stretch>
            <a:fillRect/>
          </a:stretch>
        </p:blipFill>
        <p:spPr bwMode="auto">
          <a:xfrm>
            <a:off x="5334000" y="2438400"/>
            <a:ext cx="3548063" cy="3858812"/>
          </a:xfrm>
          <a:prstGeom prst="rect">
            <a:avLst/>
          </a:prstGeom>
          <a:noFill/>
          <a:ln w="9525">
            <a:noFill/>
            <a:miter lim="800000"/>
            <a:headEnd/>
            <a:tailEnd/>
          </a:ln>
          <a:effectLst/>
        </p:spPr>
      </p:pic>
      <p:sp>
        <p:nvSpPr>
          <p:cNvPr id="7" name="Rounded Rectangular Callout 6"/>
          <p:cNvSpPr/>
          <p:nvPr/>
        </p:nvSpPr>
        <p:spPr bwMode="auto">
          <a:xfrm>
            <a:off x="1752600" y="5715000"/>
            <a:ext cx="3505200" cy="533400"/>
          </a:xfrm>
          <a:prstGeom prst="wedgeRoundRectCallout">
            <a:avLst>
              <a:gd name="adj1" fmla="val 64601"/>
              <a:gd name="adj2" fmla="val -24350"/>
              <a:gd name="adj3" fmla="val 16667"/>
            </a:avLst>
          </a:prstGeom>
          <a:solidFill>
            <a:schemeClr val="bg1"/>
          </a:solidFill>
          <a:ln w="28575" cap="flat" cmpd="sng" algn="ctr">
            <a:solidFill>
              <a:srgbClr val="FF505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rtl="0" eaLnBrk="0" fontAlgn="base" hangingPunct="0">
              <a:spcBef>
                <a:spcPct val="0"/>
              </a:spcBef>
              <a:spcAft>
                <a:spcPct val="0"/>
              </a:spcAft>
            </a:pPr>
            <a:r>
              <a:rPr lang="en-US" sz="2400" b="1" kern="1200">
                <a:solidFill>
                  <a:srgbClr val="000000"/>
                </a:solidFill>
                <a:latin typeface="Neutra Text" pitchFamily="50" charset="0"/>
                <a:ea typeface="+mn-ea"/>
                <a:cs typeface="+mn-cs"/>
              </a:rPr>
              <a:t>Sample content directly </a:t>
            </a:r>
          </a:p>
        </p:txBody>
      </p:sp>
      <p:sp>
        <p:nvSpPr>
          <p:cNvPr id="10" name="Title 1"/>
          <p:cNvSpPr>
            <a:spLocks noGrp="1"/>
          </p:cNvSpPr>
          <p:nvPr>
            <p:ph type="title"/>
          </p:nvPr>
        </p:nvSpPr>
        <p:spPr>
          <a:xfrm>
            <a:off x="457200" y="228600"/>
            <a:ext cx="8385175" cy="1022350"/>
          </a:xfrm>
        </p:spPr>
        <p:txBody>
          <a:bodyPr/>
          <a:lstStyle/>
          <a:p>
            <a:r>
              <a:rPr lang="en-US" smtClean="0"/>
              <a:t>Lessons Learned</a:t>
            </a:r>
          </a:p>
        </p:txBody>
      </p:sp>
      <p:sp>
        <p:nvSpPr>
          <p:cNvPr id="11" name="Content Placeholder 2"/>
          <p:cNvSpPr>
            <a:spLocks noGrp="1"/>
          </p:cNvSpPr>
          <p:nvPr>
            <p:ph idx="1"/>
          </p:nvPr>
        </p:nvSpPr>
        <p:spPr>
          <a:xfrm>
            <a:off x="838200" y="919162"/>
            <a:ext cx="8007350" cy="4756150"/>
          </a:xfrm>
        </p:spPr>
        <p:txBody>
          <a:bodyPr/>
          <a:lstStyle/>
          <a:p>
            <a:pPr>
              <a:buNone/>
            </a:pPr>
            <a:r>
              <a:rPr lang="en-US" smtClean="0"/>
              <a:t>Offer multiple ways to sample information.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Target Users</a:t>
            </a:r>
            <a:endParaRPr lang="en-US" dirty="0"/>
          </a:p>
        </p:txBody>
      </p:sp>
      <p:sp>
        <p:nvSpPr>
          <p:cNvPr id="3" name="Content Placeholder 2"/>
          <p:cNvSpPr>
            <a:spLocks noGrp="1"/>
          </p:cNvSpPr>
          <p:nvPr>
            <p:ph idx="1"/>
          </p:nvPr>
        </p:nvSpPr>
        <p:spPr/>
        <p:txBody>
          <a:bodyPr/>
          <a:lstStyle/>
          <a:p>
            <a:r>
              <a:rPr lang="en-US" dirty="0" smtClean="0"/>
              <a:t>Working with Designers, Scientists, Engineers as clients – different self-understanding of community; responsibility towards clients for consultants</a:t>
            </a:r>
          </a:p>
          <a:p>
            <a:endParaRPr lang="en-US" dirty="0"/>
          </a:p>
        </p:txBody>
      </p:sp>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descr="programming-books-01.jpg"/>
          <p:cNvPicPr>
            <a:picLocks noGrp="1" noChangeAspect="1"/>
          </p:cNvPicPr>
          <p:nvPr>
            <p:ph idx="1"/>
          </p:nvPr>
        </p:nvPicPr>
        <p:blipFill>
          <a:blip r:embed="rId3"/>
          <a:srcRect/>
          <a:stretch>
            <a:fillRect/>
          </a:stretch>
        </p:blipFill>
        <p:spPr>
          <a:xfrm>
            <a:off x="0" y="0"/>
            <a:ext cx="9144000" cy="6858000"/>
          </a:xfrm>
        </p:spPr>
      </p:pic>
      <p:sp>
        <p:nvSpPr>
          <p:cNvPr id="12" name="Rounded Rectangle 11"/>
          <p:cNvSpPr/>
          <p:nvPr/>
        </p:nvSpPr>
        <p:spPr>
          <a:xfrm>
            <a:off x="633413" y="561975"/>
            <a:ext cx="7877175" cy="5391150"/>
          </a:xfrm>
          <a:prstGeom prst="roundRect">
            <a:avLst>
              <a:gd name="adj" fmla="val 3418"/>
            </a:avLst>
          </a:prstGeom>
          <a:solidFill>
            <a:srgbClr val="4E566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13314" name="Title 1"/>
          <p:cNvSpPr>
            <a:spLocks noGrp="1"/>
          </p:cNvSpPr>
          <p:nvPr>
            <p:ph type="title"/>
          </p:nvPr>
        </p:nvSpPr>
        <p:spPr>
          <a:xfrm>
            <a:off x="544513" y="663575"/>
            <a:ext cx="8054975" cy="1022350"/>
          </a:xfrm>
        </p:spPr>
        <p:txBody>
          <a:bodyPr/>
          <a:lstStyle/>
          <a:p>
            <a:pPr algn="ctr">
              <a:defRPr/>
            </a:pPr>
            <a:r>
              <a:rPr lang="en-US" dirty="0" smtClean="0">
                <a:effectLst>
                  <a:outerShdw blurRad="38100" dist="38100" dir="2700000" algn="tl">
                    <a:srgbClr val="000000">
                      <a:alpha val="43137"/>
                    </a:srgbClr>
                  </a:outerShdw>
                </a:effectLst>
              </a:rPr>
              <a:t>Opportunistic Programmers</a:t>
            </a:r>
          </a:p>
        </p:txBody>
      </p:sp>
      <p:sp>
        <p:nvSpPr>
          <p:cNvPr id="4101" name="Arc 7"/>
          <p:cNvSpPr>
            <a:spLocks noChangeAspect="1"/>
          </p:cNvSpPr>
          <p:nvPr/>
        </p:nvSpPr>
        <p:spPr bwMode="auto">
          <a:xfrm>
            <a:off x="8950325" y="-63500"/>
            <a:ext cx="255588" cy="255588"/>
          </a:xfrm>
          <a:custGeom>
            <a:avLst/>
            <a:gdLst>
              <a:gd name="T0" fmla="*/ 0 w 21600"/>
              <a:gd name="T1" fmla="*/ 0 h 21600"/>
              <a:gd name="T2" fmla="*/ 3024316 w 21600"/>
              <a:gd name="T3" fmla="*/ 3024316 h 21600"/>
              <a:gd name="T4" fmla="*/ 0 w 21600"/>
              <a:gd name="T5" fmla="*/ 30243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algn="l" rtl="0" fontAlgn="base">
              <a:spcBef>
                <a:spcPct val="0"/>
              </a:spcBef>
              <a:spcAft>
                <a:spcPct val="0"/>
              </a:spcAft>
            </a:pPr>
            <a:endParaRPr lang="en-US" sz="3200" kern="1200">
              <a:solidFill>
                <a:srgbClr val="FFFFFF"/>
              </a:solidFill>
              <a:latin typeface="Neutra Text" pitchFamily="50" charset="0"/>
              <a:ea typeface="+mn-ea"/>
              <a:cs typeface="+mn-cs"/>
            </a:endParaRPr>
          </a:p>
        </p:txBody>
      </p:sp>
      <p:sp>
        <p:nvSpPr>
          <p:cNvPr id="4102" name="Arc 8"/>
          <p:cNvSpPr>
            <a:spLocks noChangeAspect="1"/>
          </p:cNvSpPr>
          <p:nvPr/>
        </p:nvSpPr>
        <p:spPr bwMode="auto">
          <a:xfrm rot="-5400000">
            <a:off x="-63500" y="-61913"/>
            <a:ext cx="255588" cy="255588"/>
          </a:xfrm>
          <a:custGeom>
            <a:avLst/>
            <a:gdLst>
              <a:gd name="T0" fmla="*/ 0 w 21600"/>
              <a:gd name="T1" fmla="*/ 0 h 21600"/>
              <a:gd name="T2" fmla="*/ 3024316 w 21600"/>
              <a:gd name="T3" fmla="*/ 3024316 h 21600"/>
              <a:gd name="T4" fmla="*/ 0 w 21600"/>
              <a:gd name="T5" fmla="*/ 30243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algn="l" rtl="0" fontAlgn="base">
              <a:spcBef>
                <a:spcPct val="0"/>
              </a:spcBef>
              <a:spcAft>
                <a:spcPct val="0"/>
              </a:spcAft>
            </a:pPr>
            <a:endParaRPr lang="en-US" sz="3200" kern="1200">
              <a:solidFill>
                <a:srgbClr val="FFFFFF"/>
              </a:solidFill>
              <a:latin typeface="Neutra Text" pitchFamily="50" charset="0"/>
              <a:ea typeface="+mn-ea"/>
              <a:cs typeface="+mn-cs"/>
            </a:endParaRPr>
          </a:p>
        </p:txBody>
      </p:sp>
      <p:sp>
        <p:nvSpPr>
          <p:cNvPr id="4103" name="Arc 9"/>
          <p:cNvSpPr>
            <a:spLocks noChangeAspect="1"/>
          </p:cNvSpPr>
          <p:nvPr/>
        </p:nvSpPr>
        <p:spPr bwMode="auto">
          <a:xfrm rot="10800000">
            <a:off x="-63500" y="6667500"/>
            <a:ext cx="255588" cy="255588"/>
          </a:xfrm>
          <a:custGeom>
            <a:avLst/>
            <a:gdLst>
              <a:gd name="T0" fmla="*/ 0 w 21600"/>
              <a:gd name="T1" fmla="*/ 0 h 21600"/>
              <a:gd name="T2" fmla="*/ 3024316 w 21600"/>
              <a:gd name="T3" fmla="*/ 3024316 h 21600"/>
              <a:gd name="T4" fmla="*/ 0 w 21600"/>
              <a:gd name="T5" fmla="*/ 30243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algn="l" rtl="0" fontAlgn="base">
              <a:spcBef>
                <a:spcPct val="0"/>
              </a:spcBef>
              <a:spcAft>
                <a:spcPct val="0"/>
              </a:spcAft>
            </a:pPr>
            <a:endParaRPr lang="en-US" sz="3200" kern="1200">
              <a:solidFill>
                <a:srgbClr val="FFFFFF"/>
              </a:solidFill>
              <a:latin typeface="Neutra Text" pitchFamily="50" charset="0"/>
              <a:ea typeface="+mn-ea"/>
              <a:cs typeface="+mn-cs"/>
            </a:endParaRPr>
          </a:p>
        </p:txBody>
      </p:sp>
      <p:sp>
        <p:nvSpPr>
          <p:cNvPr id="4104" name="Arc 10"/>
          <p:cNvSpPr>
            <a:spLocks noChangeAspect="1"/>
          </p:cNvSpPr>
          <p:nvPr/>
        </p:nvSpPr>
        <p:spPr bwMode="auto">
          <a:xfrm rot="5400000">
            <a:off x="8950325" y="6664325"/>
            <a:ext cx="255588" cy="255588"/>
          </a:xfrm>
          <a:custGeom>
            <a:avLst/>
            <a:gdLst>
              <a:gd name="T0" fmla="*/ 0 w 21600"/>
              <a:gd name="T1" fmla="*/ 0 h 21600"/>
              <a:gd name="T2" fmla="*/ 3024316 w 21600"/>
              <a:gd name="T3" fmla="*/ 3024316 h 21600"/>
              <a:gd name="T4" fmla="*/ 0 w 21600"/>
              <a:gd name="T5" fmla="*/ 30243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algn="l" rtl="0" fontAlgn="base">
              <a:spcBef>
                <a:spcPct val="0"/>
              </a:spcBef>
              <a:spcAft>
                <a:spcPct val="0"/>
              </a:spcAft>
            </a:pPr>
            <a:endParaRPr lang="en-US" sz="3200" kern="1200">
              <a:solidFill>
                <a:srgbClr val="FFFFFF"/>
              </a:solidFill>
              <a:latin typeface="Neutra Text" pitchFamily="50" charset="0"/>
              <a:ea typeface="+mn-ea"/>
              <a:cs typeface="+mn-cs"/>
            </a:endParaRPr>
          </a:p>
        </p:txBody>
      </p:sp>
      <p:sp>
        <p:nvSpPr>
          <p:cNvPr id="4105" name="TextBox 2"/>
          <p:cNvSpPr txBox="1">
            <a:spLocks noChangeArrowheads="1"/>
          </p:cNvSpPr>
          <p:nvPr/>
        </p:nvSpPr>
        <p:spPr bwMode="auto">
          <a:xfrm>
            <a:off x="4010025" y="6224588"/>
            <a:ext cx="4832350" cy="338137"/>
          </a:xfrm>
          <a:prstGeom prst="rect">
            <a:avLst/>
          </a:prstGeom>
          <a:noFill/>
          <a:ln w="9525">
            <a:noFill/>
            <a:miter lim="800000"/>
            <a:headEnd/>
            <a:tailEnd/>
          </a:ln>
        </p:spPr>
        <p:txBody>
          <a:bodyPr wrap="none">
            <a:spAutoFit/>
          </a:bodyPr>
          <a:lstStyle/>
          <a:p>
            <a:pPr algn="r" rtl="0" eaLnBrk="0" fontAlgn="base" hangingPunct="0">
              <a:spcBef>
                <a:spcPct val="50000"/>
              </a:spcBef>
              <a:spcAft>
                <a:spcPct val="0"/>
              </a:spcAft>
            </a:pPr>
            <a:r>
              <a:rPr lang="en-US" sz="1600" i="1" kern="1200">
                <a:solidFill>
                  <a:srgbClr val="FFFFFF"/>
                </a:solidFill>
                <a:latin typeface="Neutra Text" pitchFamily="50" charset="0"/>
                <a:ea typeface="+mn-ea"/>
                <a:cs typeface="+mn-cs"/>
              </a:rPr>
              <a:t>Work with Joel Brandt, Philip Guo, and Joel Lewenstein</a:t>
            </a:r>
          </a:p>
        </p:txBody>
      </p:sp>
      <p:sp>
        <p:nvSpPr>
          <p:cNvPr id="11" name="TextBox 10"/>
          <p:cNvSpPr txBox="1"/>
          <p:nvPr/>
        </p:nvSpPr>
        <p:spPr bwMode="auto">
          <a:xfrm>
            <a:off x="868363" y="1838325"/>
            <a:ext cx="7407275" cy="3416300"/>
          </a:xfrm>
          <a:prstGeom prst="rect">
            <a:avLst/>
          </a:prstGeom>
          <a:noFill/>
          <a:ln w="9525">
            <a:noFill/>
            <a:miter lim="800000"/>
            <a:headEnd/>
            <a:tailEnd/>
          </a:ln>
          <a:effectLst/>
        </p:spPr>
        <p:txBody>
          <a:bodyPr>
            <a:spAutoFit/>
          </a:bodyPr>
          <a:lstStyle/>
          <a:p>
            <a:pPr algn="ctr" rtl="0" eaLnBrk="0" fontAlgn="base" hangingPunct="0">
              <a:spcBef>
                <a:spcPts val="4800"/>
              </a:spcBef>
              <a:spcAft>
                <a:spcPct val="0"/>
              </a:spcAft>
              <a:defRPr/>
            </a:pPr>
            <a:r>
              <a:rPr lang="en-US" sz="4400" b="1" kern="1200" dirty="0">
                <a:solidFill>
                  <a:srgbClr val="FFFFFF"/>
                </a:solidFill>
                <a:effectLst>
                  <a:outerShdw blurRad="38100" dist="38100" dir="2700000" algn="tl">
                    <a:srgbClr val="000000">
                      <a:alpha val="43137"/>
                    </a:srgbClr>
                  </a:outerShdw>
                </a:effectLst>
                <a:latin typeface="Neutra Text" pitchFamily="50" charset="0"/>
                <a:ea typeface="+mn-ea"/>
                <a:cs typeface="+mn-cs"/>
              </a:rPr>
              <a:t>Experts at the </a:t>
            </a:r>
            <a:br>
              <a:rPr lang="en-US" sz="4400" b="1" kern="1200" dirty="0">
                <a:solidFill>
                  <a:srgbClr val="FFFFFF"/>
                </a:solidFill>
                <a:effectLst>
                  <a:outerShdw blurRad="38100" dist="38100" dir="2700000" algn="tl">
                    <a:srgbClr val="000000">
                      <a:alpha val="43137"/>
                    </a:srgbClr>
                  </a:outerShdw>
                </a:effectLst>
                <a:latin typeface="Neutra Text" pitchFamily="50" charset="0"/>
                <a:ea typeface="+mn-ea"/>
                <a:cs typeface="+mn-cs"/>
              </a:rPr>
            </a:br>
            <a:r>
              <a:rPr lang="en-US" sz="4400" b="1" kern="1200" dirty="0">
                <a:solidFill>
                  <a:srgbClr val="FFFFFF"/>
                </a:solidFill>
                <a:effectLst>
                  <a:outerShdw blurRad="38100" dist="38100" dir="2700000" algn="tl">
                    <a:srgbClr val="000000">
                      <a:alpha val="43137"/>
                    </a:srgbClr>
                  </a:outerShdw>
                </a:effectLst>
                <a:latin typeface="Neutra Text" pitchFamily="50" charset="0"/>
                <a:ea typeface="+mn-ea"/>
                <a:cs typeface="+mn-cs"/>
              </a:rPr>
              <a:t>programming process</a:t>
            </a:r>
          </a:p>
          <a:p>
            <a:pPr algn="ctr" rtl="0" eaLnBrk="0" fontAlgn="base" hangingPunct="0">
              <a:spcBef>
                <a:spcPts val="4800"/>
              </a:spcBef>
              <a:spcAft>
                <a:spcPct val="0"/>
              </a:spcAft>
              <a:defRPr/>
            </a:pPr>
            <a:r>
              <a:rPr lang="en-US" sz="4400" b="1" kern="1200" dirty="0">
                <a:solidFill>
                  <a:srgbClr val="FFFFFF"/>
                </a:solidFill>
                <a:effectLst>
                  <a:outerShdw blurRad="38100" dist="38100" dir="2700000" algn="tl">
                    <a:srgbClr val="000000">
                      <a:alpha val="43137"/>
                    </a:srgbClr>
                  </a:outerShdw>
                </a:effectLst>
                <a:latin typeface="Neutra Text" pitchFamily="50" charset="0"/>
                <a:ea typeface="+mn-ea"/>
                <a:cs typeface="+mn-cs"/>
              </a:rPr>
              <a:t>Start as novices with the </a:t>
            </a:r>
            <a:br>
              <a:rPr lang="en-US" sz="4400" b="1" kern="1200" dirty="0">
                <a:solidFill>
                  <a:srgbClr val="FFFFFF"/>
                </a:solidFill>
                <a:effectLst>
                  <a:outerShdw blurRad="38100" dist="38100" dir="2700000" algn="tl">
                    <a:srgbClr val="000000">
                      <a:alpha val="43137"/>
                    </a:srgbClr>
                  </a:outerShdw>
                </a:effectLst>
                <a:latin typeface="Neutra Text" pitchFamily="50" charset="0"/>
                <a:ea typeface="+mn-ea"/>
                <a:cs typeface="+mn-cs"/>
              </a:rPr>
            </a:br>
            <a:r>
              <a:rPr lang="en-US" sz="4400" b="1" kern="1200" dirty="0">
                <a:solidFill>
                  <a:srgbClr val="FFFFFF"/>
                </a:solidFill>
                <a:effectLst>
                  <a:outerShdw blurRad="38100" dist="38100" dir="2700000" algn="tl">
                    <a:srgbClr val="000000">
                      <a:alpha val="43137"/>
                    </a:srgbClr>
                  </a:outerShdw>
                </a:effectLst>
                <a:latin typeface="Neutra Text" pitchFamily="50" charset="0"/>
                <a:ea typeface="+mn-ea"/>
                <a:cs typeface="+mn-cs"/>
              </a:rPr>
              <a:t>“right” tools for the job</a:t>
            </a: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p:txBody>
          <a:bodyPr/>
          <a:lstStyle/>
          <a:p>
            <a:r>
              <a:rPr lang="en-US" smtClean="0"/>
              <a:t>Lab Study</a:t>
            </a:r>
          </a:p>
        </p:txBody>
      </p:sp>
      <p:sp>
        <p:nvSpPr>
          <p:cNvPr id="5123" name="Content Placeholder 4"/>
          <p:cNvSpPr>
            <a:spLocks noGrp="1"/>
          </p:cNvSpPr>
          <p:nvPr>
            <p:ph idx="1"/>
          </p:nvPr>
        </p:nvSpPr>
        <p:spPr/>
        <p:txBody>
          <a:bodyPr/>
          <a:lstStyle/>
          <a:p>
            <a:r>
              <a:rPr lang="en-US" sz="2800" smtClean="0"/>
              <a:t>20 participants (11 undergrad, 4 masters, 5 Ph.D.)</a:t>
            </a:r>
          </a:p>
          <a:p>
            <a:r>
              <a:rPr lang="en-US" sz="2800" smtClean="0"/>
              <a:t>Have “Basic knowledge” of PHP, JS, and HTML</a:t>
            </a:r>
          </a:p>
          <a:p>
            <a:r>
              <a:rPr lang="en-US" sz="2800" smtClean="0"/>
              <a:t>Build an AJAX chatroom with PHP, JS, and MySQL in 2.5 hours</a:t>
            </a:r>
          </a:p>
          <a:p>
            <a:r>
              <a:rPr lang="en-US" sz="2800" smtClean="0"/>
              <a:t>Allowed to use </a:t>
            </a:r>
            <a:r>
              <a:rPr lang="en-US" sz="2800" i="1" smtClean="0"/>
              <a:t>any</a:t>
            </a:r>
            <a:r>
              <a:rPr lang="en-US" sz="2800" smtClean="0"/>
              <a:t> external resources</a:t>
            </a:r>
            <a:endParaRPr lang="en-US" sz="2800" i="1" smtClean="0"/>
          </a:p>
          <a:p>
            <a:endParaRPr lang="en-US" sz="2800" smtClean="0"/>
          </a:p>
        </p:txBody>
      </p:sp>
      <p:pic>
        <p:nvPicPr>
          <p:cNvPr id="5124" name="Picture 3" descr="study_recruiting.png"/>
          <p:cNvPicPr>
            <a:picLocks noChangeAspect="1"/>
          </p:cNvPicPr>
          <p:nvPr/>
        </p:nvPicPr>
        <p:blipFill>
          <a:blip r:embed="rId3"/>
          <a:srcRect t="5681" b="55942"/>
          <a:stretch>
            <a:fillRect/>
          </a:stretch>
        </p:blipFill>
        <p:spPr bwMode="auto">
          <a:xfrm>
            <a:off x="3844925" y="4225925"/>
            <a:ext cx="5299075" cy="26320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t>Chatroom Specifications</a:t>
            </a:r>
          </a:p>
        </p:txBody>
      </p:sp>
      <p:sp>
        <p:nvSpPr>
          <p:cNvPr id="6147" name="Content Placeholder 2"/>
          <p:cNvSpPr>
            <a:spLocks noGrp="1"/>
          </p:cNvSpPr>
          <p:nvPr>
            <p:ph idx="1"/>
          </p:nvPr>
        </p:nvSpPr>
        <p:spPr/>
        <p:txBody>
          <a:bodyPr/>
          <a:lstStyle/>
          <a:p>
            <a:pPr marL="514350" indent="-514350">
              <a:buFont typeface="Neutra Text" pitchFamily="50" charset="0"/>
              <a:buAutoNum type="arabicPeriod"/>
            </a:pPr>
            <a:r>
              <a:rPr lang="en-US" sz="4400" smtClean="0"/>
              <a:t>Set username</a:t>
            </a:r>
          </a:p>
          <a:p>
            <a:pPr marL="514350" indent="-514350">
              <a:buFont typeface="Neutra Text" pitchFamily="50" charset="0"/>
              <a:buAutoNum type="arabicPeriod"/>
            </a:pPr>
            <a:r>
              <a:rPr lang="en-US" sz="4400" smtClean="0"/>
              <a:t>Post messages</a:t>
            </a:r>
          </a:p>
          <a:p>
            <a:pPr marL="514350" indent="-514350">
              <a:buFont typeface="Neutra Text" pitchFamily="50" charset="0"/>
              <a:buAutoNum type="arabicPeriod"/>
            </a:pPr>
            <a:r>
              <a:rPr lang="en-US" sz="4400" smtClean="0"/>
              <a:t>AJAX updating</a:t>
            </a:r>
          </a:p>
          <a:p>
            <a:pPr marL="514350" indent="-514350">
              <a:buFont typeface="Neutra Text" pitchFamily="50" charset="0"/>
              <a:buAutoNum type="arabicPeriod"/>
            </a:pPr>
            <a:r>
              <a:rPr lang="en-US" sz="4400" smtClean="0"/>
              <a:t>Messages have timestamp</a:t>
            </a:r>
          </a:p>
          <a:p>
            <a:pPr marL="514350" indent="-514350">
              <a:buFont typeface="Neutra Text" pitchFamily="50" charset="0"/>
              <a:buAutoNum type="arabicPeriod"/>
            </a:pPr>
            <a:r>
              <a:rPr lang="en-US" sz="4400" smtClean="0"/>
              <a:t>Limited chat history</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alpha val="20000"/>
          </a:schemeClr>
        </a:solidFill>
        <a:ln w="12700">
          <a:solidFill>
            <a:schemeClr val="tx1">
              <a:lumMod val="65000"/>
              <a:lumOff val="35000"/>
            </a:schemeClr>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tailEnd type="stealth"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solidFill>
              <a:schemeClr val="bg1"/>
            </a:solidFill>
            <a:latin typeface="Myriad Pro" pitchFamily="34" charset="0"/>
          </a:defRPr>
        </a:defPPr>
      </a:lstStyle>
    </a:txDef>
  </a:objectDefaults>
  <a:extraClrSchemeLst/>
</a:theme>
</file>

<file path=ppt/theme/theme15.xml><?xml version="1.0" encoding="utf-8"?>
<a:theme xmlns:a="http://schemas.openxmlformats.org/drawingml/2006/main" name="3_Glass Layers">
  <a:themeElements>
    <a:clrScheme name="1_Glass Layers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1_Glass Layers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tanford HCI">
  <a:themeElements>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Stanford HCI">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a:spAutoFit/>
      </a:bodyPr>
      <a:lstStyle>
        <a:defPPr algn="r" eaLnBrk="0" hangingPunct="0">
          <a:spcBef>
            <a:spcPct val="50000"/>
          </a:spcBef>
          <a:defRPr sz="2200" i="1" dirty="0" smtClean="0"/>
        </a:defPPr>
      </a:lstStyle>
    </a:txDef>
  </a:objectDefaults>
  <a:extraClrSchemeLst>
    <a:extraClrScheme>
      <a:clrScheme name="Stanford HCI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Stanford HCI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Stanford HCI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Stanford HCI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Stanford HCI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Stanford HCI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Stanford HCI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Stanford HCI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ppt/theme/themeOverride2.xml><?xml version="1.0" encoding="utf-8"?>
<a:themeOverride xmlns:a="http://schemas.openxmlformats.org/drawingml/2006/main">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docProps/app.xml><?xml version="1.0" encoding="utf-8"?>
<Properties xmlns="http://schemas.openxmlformats.org/officeDocument/2006/extended-properties" xmlns:vt="http://schemas.openxmlformats.org/officeDocument/2006/docPropsVTypes">
  <Template/>
  <TotalTime>7654</TotalTime>
  <Words>9700</Words>
  <Application>Microsoft PowerPoint</Application>
  <PresentationFormat>On-screen Show (4:3)</PresentationFormat>
  <Paragraphs>2172</Paragraphs>
  <Slides>142</Slides>
  <Notes>125</Notes>
  <HiddenSlides>0</HiddenSlides>
  <MMClips>7</MMClips>
  <ScaleCrop>false</ScaleCrop>
  <HeadingPairs>
    <vt:vector size="6" baseType="variant">
      <vt:variant>
        <vt:lpstr>Theme</vt:lpstr>
      </vt:variant>
      <vt:variant>
        <vt:i4>22</vt:i4>
      </vt:variant>
      <vt:variant>
        <vt:lpstr>Embedded OLE Servers</vt:lpstr>
      </vt:variant>
      <vt:variant>
        <vt:i4>2</vt:i4>
      </vt:variant>
      <vt:variant>
        <vt:lpstr>Slide Titles</vt:lpstr>
      </vt:variant>
      <vt:variant>
        <vt:i4>142</vt:i4>
      </vt:variant>
    </vt:vector>
  </HeadingPairs>
  <TitlesOfParts>
    <vt:vector size="166" baseType="lpstr">
      <vt:lpstr>1_Glass Layers</vt:lpstr>
      <vt:lpstr>Custom Design</vt:lpstr>
      <vt:lpstr>2_Custom Design</vt:lpstr>
      <vt:lpstr>2_Glass Layers</vt:lpstr>
      <vt:lpstr>1_Custom Design</vt:lpstr>
      <vt:lpstr>3_Custom Design</vt:lpstr>
      <vt:lpstr>5_Custom Design</vt:lpstr>
      <vt:lpstr>5_Glass Layers</vt:lpstr>
      <vt:lpstr>6_Glass Layers</vt:lpstr>
      <vt:lpstr>7_Glass Layers</vt:lpstr>
      <vt:lpstr>4_Custom Design</vt:lpstr>
      <vt:lpstr>6_Custom Design</vt:lpstr>
      <vt:lpstr>7_Custom Design</vt:lpstr>
      <vt:lpstr>Office Theme</vt:lpstr>
      <vt:lpstr>3_Glass Layers</vt:lpstr>
      <vt:lpstr>Stanford HCI</vt:lpstr>
      <vt:lpstr>4_Glass Layers</vt:lpstr>
      <vt:lpstr>8_Custom Design</vt:lpstr>
      <vt:lpstr>9_Custom Design</vt:lpstr>
      <vt:lpstr>9_Glass Layers</vt:lpstr>
      <vt:lpstr>10_Glass Layers</vt:lpstr>
      <vt:lpstr>10_Custom Design</vt:lpstr>
      <vt:lpstr>Image</vt:lpstr>
      <vt:lpstr>Clip</vt:lpstr>
      <vt:lpstr>Slide 1</vt:lpstr>
      <vt:lpstr>Toward Design Thinking</vt:lpstr>
      <vt:lpstr>Opportunistic Design</vt:lpstr>
      <vt:lpstr>Thinking Through Prototyping</vt:lpstr>
      <vt:lpstr>Big Picture: Schoen, Schrage, Polanyi</vt:lpstr>
      <vt:lpstr>Problem Solving as Representation</vt:lpstr>
      <vt:lpstr>Slide 7</vt:lpstr>
      <vt:lpstr>Pragmatic v. Epistemic Activity</vt:lpstr>
      <vt:lpstr>Thinking Through Doing</vt:lpstr>
      <vt:lpstr>Slide 10</vt:lpstr>
      <vt:lpstr>Invisibility</vt:lpstr>
      <vt:lpstr>Slide 12</vt:lpstr>
      <vt:lpstr>Slide 13</vt:lpstr>
      <vt:lpstr>Slide 14</vt:lpstr>
      <vt:lpstr>Slide 15</vt:lpstr>
      <vt:lpstr>Fieldwork: Prototyping Today</vt:lpstr>
      <vt:lpstr>Slide 17</vt:lpstr>
      <vt:lpstr>Slide 18</vt:lpstr>
      <vt:lpstr>Smart Hardware</vt:lpstr>
      <vt:lpstr>Slide 20</vt:lpstr>
      <vt:lpstr>Slide 21</vt:lpstr>
      <vt:lpstr>Slide 22</vt:lpstr>
      <vt:lpstr>Slide 23</vt:lpstr>
      <vt:lpstr>Slide 24</vt:lpstr>
      <vt:lpstr>Designing Sensor-based Interactions</vt:lpstr>
      <vt:lpstr>How would you prototype…</vt:lpstr>
      <vt:lpstr>How would you explore…</vt:lpstr>
      <vt:lpstr>Representation Matters</vt:lpstr>
      <vt:lpstr>Expand “Representation Matters” section</vt:lpstr>
      <vt:lpstr>Slide 30</vt:lpstr>
      <vt:lpstr>Slide 31</vt:lpstr>
      <vt:lpstr>Slide 32</vt:lpstr>
      <vt:lpstr>Slide 33</vt:lpstr>
      <vt:lpstr>Slide 34</vt:lpstr>
      <vt:lpstr>Slide 35</vt:lpstr>
      <vt:lpstr>Slide 36</vt:lpstr>
      <vt:lpstr>Slide 37</vt:lpstr>
      <vt:lpstr>D.Tools related</vt:lpstr>
      <vt:lpstr>Fieldwork: Building Community Relationships</vt:lpstr>
      <vt:lpstr>Slide 40</vt:lpstr>
      <vt:lpstr>Slide 41</vt:lpstr>
      <vt:lpstr>Slide 42</vt:lpstr>
      <vt:lpstr>Slide 43</vt:lpstr>
      <vt:lpstr>Slide 44</vt:lpstr>
      <vt:lpstr>Juxtapose</vt:lpstr>
      <vt:lpstr>Juxtapose</vt:lpstr>
      <vt:lpstr>Juxtapose</vt:lpstr>
      <vt:lpstr>Juxtapose</vt:lpstr>
      <vt:lpstr>Juxtapose</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Juxtapose for Ubicomp (1 slide)</vt:lpstr>
      <vt:lpstr>Evaluation: What’s the point?</vt:lpstr>
      <vt:lpstr>Participatory design</vt:lpstr>
      <vt:lpstr>Distributed particip design – what role do crowds have to play?</vt:lpstr>
      <vt:lpstr>Slide 66</vt:lpstr>
      <vt:lpstr>Goals and Metrics for Toolkit</vt:lpstr>
      <vt:lpstr>Paper Toolkit</vt:lpstr>
      <vt:lpstr>Class Deployment Overview</vt:lpstr>
      <vt:lpstr>Questions for Class Deployment</vt:lpstr>
      <vt:lpstr>Data Collected</vt:lpstr>
      <vt:lpstr>17 Projects</vt:lpstr>
      <vt:lpstr>Location-Based Search</vt:lpstr>
      <vt:lpstr>Automated Ballots</vt:lpstr>
      <vt:lpstr>Music Composition</vt:lpstr>
      <vt:lpstr>Visibility of System Internals</vt:lpstr>
      <vt:lpstr>Visibility of System Internals</vt:lpstr>
      <vt:lpstr>Slide 78</vt:lpstr>
      <vt:lpstr>Slide 79</vt:lpstr>
      <vt:lpstr>Web sites and their APIs are correlated…</vt:lpstr>
      <vt:lpstr>Slide 81</vt:lpstr>
      <vt:lpstr>Slide 82</vt:lpstr>
      <vt:lpstr>Slide 83</vt:lpstr>
      <vt:lpstr>Slide 84</vt:lpstr>
      <vt:lpstr>Slide 85</vt:lpstr>
      <vt:lpstr>Active Wiki</vt:lpstr>
      <vt:lpstr>d.mix Proxy Architecture</vt:lpstr>
      <vt:lpstr>Authoring the Site-to-Service Map …Without Help From the Site Owner</vt:lpstr>
      <vt:lpstr>Beyond the Desktop Browser</vt:lpstr>
      <vt:lpstr>d.mix users</vt:lpstr>
      <vt:lpstr>Slide 91</vt:lpstr>
      <vt:lpstr>Slide 92</vt:lpstr>
      <vt:lpstr>Sharing Should be Built Into Tools</vt:lpstr>
      <vt:lpstr>Slide 94</vt:lpstr>
      <vt:lpstr>Lessons Learned</vt:lpstr>
      <vt:lpstr>Different Target Users</vt:lpstr>
      <vt:lpstr>Opportunistic Programmers</vt:lpstr>
      <vt:lpstr>Lab Study</vt:lpstr>
      <vt:lpstr>Chatroom Specifications</vt:lpstr>
      <vt:lpstr>Slide 100</vt:lpstr>
      <vt:lpstr>Slide 101</vt:lpstr>
      <vt:lpstr>Slide 102</vt:lpstr>
      <vt:lpstr>Slide 103</vt:lpstr>
      <vt:lpstr>It is difficult to build up the mental models necessary to successful leveraging large bodies of existing code </vt:lpstr>
      <vt:lpstr>Mental Models</vt:lpstr>
      <vt:lpstr>Notorious Example</vt:lpstr>
      <vt:lpstr>The art in design…</vt:lpstr>
      <vt:lpstr>Example (good)</vt:lpstr>
      <vt:lpstr>Slide 109</vt:lpstr>
      <vt:lpstr>Programmers forage for code</vt:lpstr>
      <vt:lpstr>Slide 111</vt:lpstr>
      <vt:lpstr>SENSE MAKING TASKS</vt:lpstr>
      <vt:lpstr>OPTIMALITY THEORY</vt:lpstr>
      <vt:lpstr>We’ll stay in a patch longer…</vt:lpstr>
      <vt:lpstr>WITHIN-PATCH ENRICHMENT: INFORMATION SCENT</vt:lpstr>
      <vt:lpstr>Slide 116</vt:lpstr>
      <vt:lpstr>Typical Design Task Interface</vt:lpstr>
      <vt:lpstr>Example-Augmented Interface</vt:lpstr>
      <vt:lpstr>Adaptive Ideas</vt:lpstr>
      <vt:lpstr>Content &amp; Attributes</vt:lpstr>
      <vt:lpstr>Similarity</vt:lpstr>
      <vt:lpstr>Variety (naïve)</vt:lpstr>
      <vt:lpstr>Variety (spaced)</vt:lpstr>
      <vt:lpstr>Adaptive Ideas Architecture</vt:lpstr>
      <vt:lpstr>Example-Based Web Page Builder</vt:lpstr>
      <vt:lpstr>Example-Based Web Page Builder</vt:lpstr>
      <vt:lpstr>Comparative Lab Study</vt:lpstr>
      <vt:lpstr>Design for Persona</vt:lpstr>
      <vt:lpstr>Examples are Helpful</vt:lpstr>
      <vt:lpstr>Adaptive &gt; Random</vt:lpstr>
      <vt:lpstr>Novices vs. Experts</vt:lpstr>
      <vt:lpstr>Novices vs. Experts</vt:lpstr>
      <vt:lpstr>Efficient Browsing</vt:lpstr>
      <vt:lpstr>Study Conclusions</vt:lpstr>
      <vt:lpstr>Evaluation: Science and HCI Research</vt:lpstr>
      <vt:lpstr>Future Directions</vt:lpstr>
      <vt:lpstr>Relationship between Research and Teaching</vt:lpstr>
      <vt:lpstr>HCI Education at Stanford</vt:lpstr>
      <vt:lpstr>Slide 139</vt:lpstr>
      <vt:lpstr>Slide 140</vt:lpstr>
      <vt:lpstr>Slide 141</vt:lpstr>
      <vt:lpstr>Slide 142</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Scott Klemmer</cp:lastModifiedBy>
  <cp:revision>585</cp:revision>
  <dcterms:created xsi:type="dcterms:W3CDTF">2002-06-23T18:01:23Z</dcterms:created>
  <dcterms:modified xsi:type="dcterms:W3CDTF">2008-02-20T01:22:08Z</dcterms:modified>
</cp:coreProperties>
</file>