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notesSlides/notesSlide54.xml" ContentType="application/vnd.openxmlformats-officedocument.presentationml.notes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Override2.xml" ContentType="application/vnd.openxmlformats-officedocument.themeOverride+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6" r:id="rId1"/>
    <p:sldMasterId id="2147484370" r:id="rId2"/>
    <p:sldMasterId id="2147484382" r:id="rId3"/>
    <p:sldMasterId id="2147484394" r:id="rId4"/>
    <p:sldMasterId id="2147484407" r:id="rId5"/>
    <p:sldMasterId id="2147484579" r:id="rId6"/>
    <p:sldMasterId id="2147484591" r:id="rId7"/>
    <p:sldMasterId id="2147484615" r:id="rId8"/>
    <p:sldMasterId id="2147484630" r:id="rId9"/>
    <p:sldMasterId id="2147484643" r:id="rId10"/>
    <p:sldMasterId id="2147484655" r:id="rId11"/>
    <p:sldMasterId id="2147484679" r:id="rId12"/>
    <p:sldMasterId id="2147484695" r:id="rId13"/>
    <p:sldMasterId id="2147484710" r:id="rId14"/>
    <p:sldMasterId id="2147484723" r:id="rId15"/>
    <p:sldMasterId id="2147484735" r:id="rId16"/>
    <p:sldMasterId id="2147484747" r:id="rId17"/>
    <p:sldMasterId id="2147484771" r:id="rId18"/>
    <p:sldMasterId id="2147484783" r:id="rId19"/>
    <p:sldMasterId id="2147484799" r:id="rId20"/>
    <p:sldMasterId id="2147484811" r:id="rId21"/>
  </p:sldMasterIdLst>
  <p:notesMasterIdLst>
    <p:notesMasterId r:id="rId142"/>
  </p:notesMasterIdLst>
  <p:handoutMasterIdLst>
    <p:handoutMasterId r:id="rId143"/>
  </p:handoutMasterIdLst>
  <p:sldIdLst>
    <p:sldId id="1389" r:id="rId22"/>
    <p:sldId id="1703" r:id="rId23"/>
    <p:sldId id="1704" r:id="rId24"/>
    <p:sldId id="1702" r:id="rId25"/>
    <p:sldId id="1706" r:id="rId26"/>
    <p:sldId id="1705" r:id="rId27"/>
    <p:sldId id="1714" r:id="rId28"/>
    <p:sldId id="1715" r:id="rId29"/>
    <p:sldId id="1716" r:id="rId30"/>
    <p:sldId id="1721" r:id="rId31"/>
    <p:sldId id="1719" r:id="rId32"/>
    <p:sldId id="1707" r:id="rId33"/>
    <p:sldId id="1755" r:id="rId34"/>
    <p:sldId id="1723" r:id="rId35"/>
    <p:sldId id="1295" r:id="rId36"/>
    <p:sldId id="1640" r:id="rId37"/>
    <p:sldId id="1404" r:id="rId38"/>
    <p:sldId id="1727" r:id="rId39"/>
    <p:sldId id="1407" r:id="rId40"/>
    <p:sldId id="1408" r:id="rId41"/>
    <p:sldId id="1646" r:id="rId42"/>
    <p:sldId id="1391" r:id="rId43"/>
    <p:sldId id="1388" r:id="rId44"/>
    <p:sldId id="1409" r:id="rId45"/>
    <p:sldId id="1318" r:id="rId46"/>
    <p:sldId id="1321" r:id="rId47"/>
    <p:sldId id="1322" r:id="rId48"/>
    <p:sldId id="1324" r:id="rId49"/>
    <p:sldId id="1326" r:id="rId50"/>
    <p:sldId id="1327" r:id="rId51"/>
    <p:sldId id="1328" r:id="rId52"/>
    <p:sldId id="1488" r:id="rId53"/>
    <p:sldId id="1731" r:id="rId54"/>
    <p:sldId id="1419" r:id="rId55"/>
    <p:sldId id="1413" r:id="rId56"/>
    <p:sldId id="1414" r:id="rId57"/>
    <p:sldId id="1645" r:id="rId58"/>
    <p:sldId id="1423" r:id="rId59"/>
    <p:sldId id="1732" r:id="rId60"/>
    <p:sldId id="1733" r:id="rId61"/>
    <p:sldId id="1426" r:id="rId62"/>
    <p:sldId id="1430" r:id="rId63"/>
    <p:sldId id="1431" r:id="rId64"/>
    <p:sldId id="1432" r:id="rId65"/>
    <p:sldId id="1433" r:id="rId66"/>
    <p:sldId id="1331" r:id="rId67"/>
    <p:sldId id="1753" r:id="rId68"/>
    <p:sldId id="1448" r:id="rId69"/>
    <p:sldId id="1449" r:id="rId70"/>
    <p:sldId id="1754" r:id="rId71"/>
    <p:sldId id="1737" r:id="rId72"/>
    <p:sldId id="1725" r:id="rId73"/>
    <p:sldId id="1738" r:id="rId74"/>
    <p:sldId id="1609" r:id="rId75"/>
    <p:sldId id="1611" r:id="rId76"/>
    <p:sldId id="1739" r:id="rId77"/>
    <p:sldId id="1612" r:id="rId78"/>
    <p:sldId id="1613" r:id="rId79"/>
    <p:sldId id="1614" r:id="rId80"/>
    <p:sldId id="1615" r:id="rId81"/>
    <p:sldId id="1616" r:id="rId82"/>
    <p:sldId id="1617" r:id="rId83"/>
    <p:sldId id="1618" r:id="rId84"/>
    <p:sldId id="1619" r:id="rId85"/>
    <p:sldId id="1620" r:id="rId86"/>
    <p:sldId id="1621" r:id="rId87"/>
    <p:sldId id="1622" r:id="rId88"/>
    <p:sldId id="1623" r:id="rId89"/>
    <p:sldId id="1624" r:id="rId90"/>
    <p:sldId id="1626" r:id="rId91"/>
    <p:sldId id="1627" r:id="rId92"/>
    <p:sldId id="1628" r:id="rId93"/>
    <p:sldId id="1629" r:id="rId94"/>
    <p:sldId id="1630" r:id="rId95"/>
    <p:sldId id="1631" r:id="rId96"/>
    <p:sldId id="1744" r:id="rId97"/>
    <p:sldId id="1632" r:id="rId98"/>
    <p:sldId id="1743" r:id="rId99"/>
    <p:sldId id="1757" r:id="rId100"/>
    <p:sldId id="1756" r:id="rId101"/>
    <p:sldId id="1745" r:id="rId102"/>
    <p:sldId id="1481" r:id="rId103"/>
    <p:sldId id="1749" r:id="rId104"/>
    <p:sldId id="1647" r:id="rId105"/>
    <p:sldId id="1728" r:id="rId106"/>
    <p:sldId id="1729" r:id="rId107"/>
    <p:sldId id="1750" r:id="rId108"/>
    <p:sldId id="1751" r:id="rId109"/>
    <p:sldId id="1752" r:id="rId110"/>
    <p:sldId id="1741" r:id="rId111"/>
    <p:sldId id="1730" r:id="rId112"/>
    <p:sldId id="1661" r:id="rId113"/>
    <p:sldId id="1662" r:id="rId114"/>
    <p:sldId id="1663" r:id="rId115"/>
    <p:sldId id="1664" r:id="rId116"/>
    <p:sldId id="1665" r:id="rId117"/>
    <p:sldId id="1672" r:id="rId118"/>
    <p:sldId id="1655" r:id="rId119"/>
    <p:sldId id="1656" r:id="rId120"/>
    <p:sldId id="1657" r:id="rId121"/>
    <p:sldId id="1740" r:id="rId122"/>
    <p:sldId id="1386" r:id="rId123"/>
    <p:sldId id="1412" r:id="rId124"/>
    <p:sldId id="1480" r:id="rId125"/>
    <p:sldId id="883" r:id="rId126"/>
    <p:sldId id="1742" r:id="rId127"/>
    <p:sldId id="1676" r:id="rId128"/>
    <p:sldId id="1680" r:id="rId129"/>
    <p:sldId id="1659" r:id="rId130"/>
    <p:sldId id="1746" r:id="rId131"/>
    <p:sldId id="1685" r:id="rId132"/>
    <p:sldId id="1682" r:id="rId133"/>
    <p:sldId id="1683" r:id="rId134"/>
    <p:sldId id="1708" r:id="rId135"/>
    <p:sldId id="1712" r:id="rId136"/>
    <p:sldId id="1709" r:id="rId137"/>
    <p:sldId id="1710" r:id="rId138"/>
    <p:sldId id="1722" r:id="rId139"/>
    <p:sldId id="1681" r:id="rId140"/>
    <p:sldId id="1686" r:id="rId141"/>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5050"/>
    <a:srgbClr val="3A4D62"/>
    <a:srgbClr val="FFFFCC"/>
    <a:srgbClr val="EA0000"/>
    <a:srgbClr val="2E1A0E"/>
    <a:srgbClr val="3A2112"/>
    <a:srgbClr val="4B2121"/>
    <a:srgbClr val="4B2F2F"/>
    <a:srgbClr val="452B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810" autoAdjust="0"/>
    <p:restoredTop sz="52492" autoAdjust="0"/>
  </p:normalViewPr>
  <p:slideViewPr>
    <p:cSldViewPr>
      <p:cViewPr varScale="1">
        <p:scale>
          <a:sx n="40" d="100"/>
          <a:sy n="40" d="100"/>
        </p:scale>
        <p:origin x="-1698" y="-96"/>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43" d="100"/>
        <a:sy n="43" d="100"/>
      </p:scale>
      <p:origin x="0" y="4602"/>
    </p:cViewPr>
  </p:sorterViewPr>
  <p:notesViewPr>
    <p:cSldViewPr>
      <p:cViewPr varScale="1">
        <p:scale>
          <a:sx n="59" d="100"/>
          <a:sy n="59" d="100"/>
        </p:scale>
        <p:origin x="-2484" y="-90"/>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slide" Target="slides/slide11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en.wikipedia.org/wiki/Nobel_Prize_in_Chemistry"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en.wikipedia.org/wiki/Chemical_bond"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Neutra Text" pitchFamily="50" charset="0"/>
                <a:ea typeface="+mn-ea"/>
                <a:cs typeface="+mn-cs"/>
              </a:rPr>
              <a:t>Let me start with a bit of personal history</a:t>
            </a:r>
            <a:r>
              <a:rPr lang="en-US" sz="1200" kern="1200" baseline="0" dirty="0" smtClean="0">
                <a:solidFill>
                  <a:schemeClr val="tx1"/>
                </a:solidFill>
                <a:latin typeface="Neutra Text" pitchFamily="50" charset="0"/>
                <a:ea typeface="+mn-ea"/>
                <a:cs typeface="+mn-cs"/>
              </a:rPr>
              <a:t> that’ll illuminate how I ended up working in human computer interaction.</a:t>
            </a:r>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79C28-445C-4FA9-9D5D-324D6038C640}" type="slidenum">
              <a:rPr lang="en-US"/>
              <a:pPr/>
              <a:t>10</a:t>
            </a:fld>
            <a:endParaRPr lang="en-US"/>
          </a:p>
        </p:txBody>
      </p:sp>
      <p:sp>
        <p:nvSpPr>
          <p:cNvPr id="529410" name="Rectangle 2"/>
          <p:cNvSpPr>
            <a:spLocks noGrp="1" noRot="1" noChangeAspect="1" noChangeArrowheads="1" noTextEdit="1"/>
          </p:cNvSpPr>
          <p:nvPr>
            <p:ph type="sldImg"/>
          </p:nvPr>
        </p:nvSpPr>
        <p:spPr>
          <a:xfrm>
            <a:off x="1187450" y="701675"/>
            <a:ext cx="4624388" cy="3468688"/>
          </a:xfrm>
          <a:ln w="12700" cap="flat">
            <a:solidFill>
              <a:schemeClr val="tx1"/>
            </a:solidFill>
          </a:ln>
        </p:spPr>
      </p:sp>
      <p:sp>
        <p:nvSpPr>
          <p:cNvPr id="529411" name="Rectangle 3"/>
          <p:cNvSpPr>
            <a:spLocks noGrp="1" noChangeArrowheads="1"/>
          </p:cNvSpPr>
          <p:nvPr>
            <p:ph type="body" idx="1"/>
          </p:nvPr>
        </p:nvSpPr>
        <p:spPr>
          <a:xfrm>
            <a:off x="933450" y="4410075"/>
            <a:ext cx="5130800" cy="4176713"/>
          </a:xfrm>
          <a:ln/>
        </p:spPr>
        <p:txBody>
          <a:bodyPr lIns="93662" tIns="47625" rIns="93662" bIns="47625"/>
          <a:lstStyle/>
          <a:p>
            <a:r>
              <a:rPr lang="en-US" dirty="0" smtClean="0"/>
              <a:t>That</a:t>
            </a:r>
            <a:r>
              <a:rPr lang="en-US" baseline="0" dirty="0" smtClean="0"/>
              <a:t> design is something that happens iteratively, in cycles. One cannot solve a design problem by thinking hard about it. Of course applying your smarts is a prerequisite, but so is creating concrete artifacts that embody your ideas, testing them with real people, and letting the feedback drive the next iteration.</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Finally, end-users can run applications written in d.mix, by visiting them from a</a:t>
            </a:r>
            <a:r>
              <a:rPr lang="en-US" baseline="0" smtClean="0"/>
              <a:t>ny</a:t>
            </a:r>
            <a:r>
              <a:rPr lang="en-US" smtClean="0"/>
              <a:t> browser.</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100</a:t>
            </a:fld>
            <a:endParaRPr lang="en-US" altLang="ko-KR" b="1" dirty="0">
              <a:solidFill>
                <a:prstClr val="black"/>
              </a:solidFill>
              <a:ea typeface="맑은 고딕"/>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the underlying research idea of our work is to search for programming examples in solution space, instead of code space, and then map back from application output to code that can generate that output.</a:t>
            </a:r>
          </a:p>
          <a:p>
            <a:r>
              <a:rPr lang="en-US" dirty="0" smtClean="0"/>
              <a:t>(SPACE) </a:t>
            </a:r>
          </a:p>
          <a:p>
            <a:endParaRPr lang="en-US" dirty="0" smtClean="0"/>
          </a:p>
          <a:p>
            <a:r>
              <a:rPr lang="en-US" dirty="0" err="1" smtClean="0"/>
              <a:t>d.Mix</a:t>
            </a:r>
            <a:r>
              <a:rPr lang="en-US" dirty="0" smtClean="0"/>
              <a:t> is an instance of this idea for programming with data-centric web service APIs.</a:t>
            </a:r>
          </a:p>
          <a:p>
            <a:endParaRPr lang="en-US" dirty="0" smtClean="0"/>
          </a:p>
          <a:p>
            <a:r>
              <a:rPr lang="en-US" dirty="0" smtClean="0"/>
              <a:t>Conceptually, d.mix is enabled by a mapping from HTML pages to the API calls in a site-to-service map.</a:t>
            </a:r>
          </a:p>
          <a:p>
            <a:r>
              <a:rPr lang="en-US" dirty="0" smtClean="0"/>
              <a:t>(SPACE)</a:t>
            </a:r>
          </a:p>
          <a:p>
            <a:r>
              <a:rPr lang="en-US" dirty="0" smtClean="0"/>
              <a:t>On a technical level, we</a:t>
            </a:r>
            <a:r>
              <a:rPr lang="en-US" baseline="0" dirty="0" smtClean="0"/>
              <a:t> introduced a prototyping environment for </a:t>
            </a:r>
            <a:r>
              <a:rPr lang="en-US" dirty="0" smtClean="0"/>
              <a:t>web service code through</a:t>
            </a:r>
            <a:r>
              <a:rPr lang="en-US" baseline="0" dirty="0" smtClean="0"/>
              <a:t> the integration of </a:t>
            </a:r>
            <a:endParaRPr lang="en-US" dirty="0" smtClean="0"/>
          </a:p>
          <a:p>
            <a:r>
              <a:rPr lang="en-US" dirty="0" smtClean="0"/>
              <a:t>a programmable </a:t>
            </a:r>
            <a:r>
              <a:rPr lang="en-US" smtClean="0"/>
              <a:t>proxy and </a:t>
            </a:r>
            <a:r>
              <a:rPr lang="en-US" dirty="0" smtClean="0"/>
              <a:t>a wiki to safely execute scripts.</a:t>
            </a:r>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101</a:t>
            </a:fld>
            <a:endParaRPr lang="en-US" altLang="ko-K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Web-based, Mobile and Ubiquitous computing is likely to be dominated by a much wider variety of applications and usage contexts than traditional</a:t>
            </a:r>
            <a:r>
              <a:rPr lang="en-US" baseline="0" dirty="0" smtClean="0"/>
              <a:t> desktop software</a:t>
            </a:r>
            <a:r>
              <a:rPr lang="en-US" dirty="0" smtClean="0"/>
              <a:t>. To enable design and development</a:t>
            </a:r>
            <a:r>
              <a:rPr lang="en-US" baseline="0" dirty="0" smtClean="0"/>
              <a:t> in these areas</a:t>
            </a:r>
            <a:r>
              <a:rPr lang="en-US" dirty="0" smtClean="0"/>
              <a:t>, we need design tools that lower the threshold</a:t>
            </a:r>
            <a:r>
              <a:rPr lang="en-US" baseline="0" dirty="0" smtClean="0"/>
              <a:t> and </a:t>
            </a:r>
            <a:r>
              <a:rPr lang="en-US" dirty="0" smtClean="0"/>
              <a:t>democratize application creation. Doing this successfully requires</a:t>
            </a:r>
            <a:r>
              <a:rPr lang="en-US" baseline="0" dirty="0" smtClean="0"/>
              <a:t> </a:t>
            </a:r>
            <a:r>
              <a:rPr lang="en-US" dirty="0" smtClean="0"/>
              <a:t>attention to how computation is represented. I’ve shared four projects with you today that embody the</a:t>
            </a:r>
            <a:r>
              <a:rPr lang="en-US" baseline="0" dirty="0" smtClean="0"/>
              <a:t> strategies we believe will get us there.</a:t>
            </a:r>
          </a:p>
          <a:p>
            <a:endParaRPr lang="en-US" dirty="0" smtClean="0"/>
          </a:p>
          <a:p>
            <a:r>
              <a:rPr lang="en-US" dirty="0" smtClean="0"/>
              <a:t> * d.tools</a:t>
            </a:r>
            <a:r>
              <a:rPr lang="en-US" baseline="0" dirty="0" smtClean="0"/>
              <a:t> showed how </a:t>
            </a:r>
            <a:r>
              <a:rPr lang="en-US" dirty="0" smtClean="0"/>
              <a:t>State structure can be authored and presented as storyboards and how those storyboards</a:t>
            </a:r>
            <a:r>
              <a:rPr lang="en-US" baseline="0" dirty="0" smtClean="0"/>
              <a:t> in turn can facilitate analysis of user test data.</a:t>
            </a:r>
            <a:endParaRPr lang="en-US" dirty="0" smtClean="0"/>
          </a:p>
          <a:p>
            <a:r>
              <a:rPr lang="en-US" dirty="0" smtClean="0"/>
              <a:t> * Sensor input  -- and other actions that are difficult to specify symbolically -- can be handled through demonstration, as we</a:t>
            </a:r>
            <a:r>
              <a:rPr lang="en-US" baseline="0" dirty="0" smtClean="0"/>
              <a:t> experienced with Exemplar.</a:t>
            </a:r>
            <a:endParaRPr lang="en-US" dirty="0" smtClean="0"/>
          </a:p>
          <a:p>
            <a:r>
              <a:rPr lang="en-US" dirty="0" smtClean="0"/>
              <a:t>*</a:t>
            </a:r>
            <a:r>
              <a:rPr lang="en-US" baseline="0" dirty="0" smtClean="0"/>
              <a:t> Design is about choice between alternatives and tools should better support the enumeration and manipulation of alternatives. Juxtapose is a first step towards working with alternatives and options for interactive behavior.</a:t>
            </a:r>
            <a:endParaRPr lang="en-US" dirty="0" smtClean="0"/>
          </a:p>
          <a:p>
            <a:r>
              <a:rPr lang="en-US" dirty="0" smtClean="0"/>
              <a:t> * Finally, Finding an effective example is often easier than writing thing from scratch -- we can leverage this as a paradigm for software creation!</a:t>
            </a:r>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102</a:t>
            </a:fld>
            <a:endParaRPr lang="en-US" altLang="ko-KR" smtClean="0">
              <a:ea typeface="굴림" charset="-127"/>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Neutra Text" pitchFamily="50" charset="0"/>
                <a:ea typeface="+mn-ea"/>
                <a:cs typeface="+mn-cs"/>
              </a:rPr>
              <a:t>One thing that we're very committed to is learning from how our tools are used in the wild. External organizations that are currently using our tools include ... Within Stanford, our tools are currently being used in ... In some cases, these users have given back to us by strengthening the quality of our tools. </a:t>
            </a:r>
            <a:r>
              <a:rPr lang="en-US" sz="1200" kern="1200" dirty="0" err="1" smtClean="0">
                <a:solidFill>
                  <a:schemeClr val="tx1"/>
                </a:solidFill>
                <a:latin typeface="Neutra Text" pitchFamily="50" charset="0"/>
                <a:ea typeface="+mn-ea"/>
                <a:cs typeface="+mn-cs"/>
              </a:rPr>
              <a:t>LeapFrog</a:t>
            </a:r>
            <a:r>
              <a:rPr lang="en-US" sz="1200" kern="1200" dirty="0" smtClean="0">
                <a:solidFill>
                  <a:schemeClr val="tx1"/>
                </a:solidFill>
                <a:latin typeface="Neutra Text" pitchFamily="50" charset="0"/>
                <a:ea typeface="+mn-ea"/>
                <a:cs typeface="+mn-cs"/>
              </a:rPr>
              <a:t>, for example, has a richer infrastructure for board fabrication than my group has, and so they donated their time to improve the d.tools board designs, and fabricated a set of boards for our use in teaching and research.</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103</a:t>
            </a:fld>
            <a:endParaRPr lang="en-US" altLang="ko-K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research that I shared today isn't mine alone or even mine mostly. This is an image of much of our group at my advisor</a:t>
            </a:r>
            <a:r>
              <a:rPr lang="en-US" sz="1200" kern="1200" baseline="0" dirty="0" smtClean="0">
                <a:solidFill>
                  <a:schemeClr val="tx1"/>
                </a:solidFill>
                <a:latin typeface="Neutra Text" pitchFamily="50" charset="0"/>
                <a:ea typeface="+mn-ea"/>
                <a:cs typeface="+mn-cs"/>
              </a:rPr>
              <a:t> Scott </a:t>
            </a:r>
            <a:r>
              <a:rPr lang="en-US" sz="1200" kern="1200" baseline="0" err="1" smtClean="0">
                <a:solidFill>
                  <a:schemeClr val="tx1"/>
                </a:solidFill>
                <a:latin typeface="Neutra Text" pitchFamily="50" charset="0"/>
                <a:ea typeface="+mn-ea"/>
                <a:cs typeface="+mn-cs"/>
              </a:rPr>
              <a:t>Klemmer’s</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house at </a:t>
            </a:r>
            <a:r>
              <a:rPr lang="en-US" sz="1200" kern="1200" dirty="0" smtClean="0">
                <a:solidFill>
                  <a:schemeClr val="tx1"/>
                </a:solidFill>
                <a:latin typeface="Neutra Text" pitchFamily="50" charset="0"/>
                <a:ea typeface="+mn-ea"/>
                <a:cs typeface="+mn-cs"/>
              </a:rPr>
              <a:t>the end of last summer. I'm fortunate to work with a truly fantastic group of graduate and undergraduate students. I'd like to thank all of my collaborators on the work I presented today, whose names are listed here. I'd in particular like to point out the contributions of the undergraduates. Stanford is building up an excellent tradition of undergraduate research, and undergraduates</a:t>
            </a:r>
            <a:r>
              <a:rPr lang="en-US" sz="1200" kern="1200" baseline="0" dirty="0" smtClean="0">
                <a:solidFill>
                  <a:schemeClr val="tx1"/>
                </a:solidFill>
                <a:latin typeface="Neutra Text" pitchFamily="50" charset="0"/>
                <a:ea typeface="+mn-ea"/>
                <a:cs typeface="+mn-cs"/>
              </a:rPr>
              <a:t> who have worked with me on research projects </a:t>
            </a:r>
            <a:r>
              <a:rPr lang="en-US" sz="1200" kern="1200" dirty="0" smtClean="0">
                <a:solidFill>
                  <a:schemeClr val="tx1"/>
                </a:solidFill>
                <a:latin typeface="Neutra Text" pitchFamily="50" charset="0"/>
                <a:ea typeface="+mn-ea"/>
                <a:cs typeface="+mn-cs"/>
              </a:rPr>
              <a:t>are now pursuing or</a:t>
            </a:r>
            <a:r>
              <a:rPr lang="en-US" sz="1200" kern="1200" baseline="0" dirty="0" smtClean="0">
                <a:solidFill>
                  <a:schemeClr val="tx1"/>
                </a:solidFill>
                <a:latin typeface="Neutra Text" pitchFamily="50" charset="0"/>
                <a:ea typeface="+mn-ea"/>
                <a:cs typeface="+mn-cs"/>
              </a:rPr>
              <a:t> planning </a:t>
            </a:r>
            <a:r>
              <a:rPr lang="en-US" sz="1200" kern="1200" dirty="0" smtClean="0">
                <a:solidFill>
                  <a:schemeClr val="tx1"/>
                </a:solidFill>
                <a:latin typeface="Neutra Text" pitchFamily="50" charset="0"/>
                <a:ea typeface="+mn-ea"/>
                <a:cs typeface="+mn-cs"/>
              </a:rPr>
              <a:t>graduate careers at MIT and other top schools.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104</a:t>
            </a:fld>
            <a:endParaRPr lang="en-US" altLang="ko-K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105</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Stanford</a:t>
            </a:r>
            <a:r>
              <a:rPr lang="en-US" altLang="ja-JP" dirty="0" smtClean="0"/>
              <a:t>, please visit our web site. Thank you.</a:t>
            </a:r>
          </a:p>
          <a:p>
            <a:pPr eaLnBrk="1" hangingPunct="1"/>
            <a:endParaRPr lang="en-US" altLang="ja-JP"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video clip, you can see how a designer might rapidly try interaction and visualization alternatives in Juxtapose:</a:t>
            </a:r>
          </a:p>
          <a:p>
            <a:r>
              <a:rPr lang="en-US" baseline="0" dirty="0" smtClean="0"/>
              <a:t>She creates an alternative tab to create a code duplicate, and </a:t>
            </a:r>
            <a:r>
              <a:rPr lang="en-US" baseline="0" dirty="0" err="1" smtClean="0"/>
              <a:t>unchecks</a:t>
            </a:r>
            <a:r>
              <a:rPr lang="en-US" baseline="0" dirty="0" smtClean="0"/>
              <a:t> linked edit to perform local changes. She </a:t>
            </a:r>
            <a:r>
              <a:rPr lang="en-US" baseline="0" dirty="0" err="1" smtClean="0"/>
              <a:t>thenexecutes</a:t>
            </a:r>
            <a:r>
              <a:rPr lang="en-US" baseline="0" dirty="0" smtClean="0"/>
              <a:t> both alternatives and can modify variables in her program that Juxtapose automatically extracted through a GUI interface or a physical controller.</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106</a:t>
            </a:fld>
            <a:endParaRPr lang="en-US" altLang="ko-K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SHORTEN</a:t>
            </a:r>
          </a:p>
          <a:p>
            <a:endParaRPr lang="en-US" dirty="0" smtClean="0"/>
          </a:p>
          <a:p>
            <a:r>
              <a:rPr lang="en-US" dirty="0" smtClean="0"/>
              <a:t>With this library, we then conducted a first-use evaluation study with eight participants, aged 25 to 46. (SPACE) </a:t>
            </a:r>
          </a:p>
          <a:p>
            <a:r>
              <a:rPr lang="en-US" dirty="0" smtClean="0"/>
              <a:t>We recruited participants with some programming and web development experience, </a:t>
            </a:r>
          </a:p>
          <a:p>
            <a:r>
              <a:rPr lang="en-US" dirty="0" smtClean="0"/>
              <a:t>but only half had programmed in Ruby before.</a:t>
            </a:r>
            <a:r>
              <a:rPr lang="en-US" baseline="0" dirty="0" smtClean="0"/>
              <a:t> (SPACE)Also, only</a:t>
            </a:r>
            <a:r>
              <a:rPr lang="en-US" dirty="0" smtClean="0"/>
              <a:t> half worked with web APIs before.</a:t>
            </a:r>
          </a:p>
          <a:p>
            <a:r>
              <a:rPr lang="en-US" dirty="0" smtClean="0"/>
              <a:t>(SPACE) We first demonstrated d.mix’s interface to participants. Next, we gave them three tasks to perform.</a:t>
            </a:r>
          </a:p>
          <a:p>
            <a:r>
              <a:rPr lang="en-US" dirty="0" smtClean="0"/>
              <a:t>The first task tested the overall usability of our approach:</a:t>
            </a:r>
          </a:p>
          <a:p>
            <a:r>
              <a:rPr lang="en-US" dirty="0" smtClean="0"/>
              <a:t>participants were asked to find media</a:t>
            </a:r>
            <a:r>
              <a:rPr lang="en-US" baseline="0" dirty="0" smtClean="0"/>
              <a:t> files</a:t>
            </a:r>
            <a:r>
              <a:rPr lang="en-US" dirty="0" smtClean="0"/>
              <a:t>, send</a:t>
            </a:r>
          </a:p>
          <a:p>
            <a:r>
              <a:rPr lang="en-US" dirty="0" smtClean="0"/>
              <a:t>content to the wiki, and change simple parameters of</a:t>
            </a:r>
            <a:r>
              <a:rPr lang="en-US" baseline="0" dirty="0" smtClean="0"/>
              <a:t> </a:t>
            </a:r>
            <a:r>
              <a:rPr lang="en-US" dirty="0" smtClean="0"/>
              <a:t>there, e.g., how many images to show from a</a:t>
            </a:r>
          </a:p>
          <a:p>
            <a:r>
              <a:rPr lang="en-US" dirty="0" smtClean="0"/>
              <a:t>photo stream. </a:t>
            </a:r>
          </a:p>
          <a:p>
            <a:endParaRPr lang="en-US" dirty="0" smtClean="0"/>
          </a:p>
          <a:p>
            <a:r>
              <a:rPr lang="en-US" dirty="0" smtClean="0"/>
              <a:t>The second design task was similar to our</a:t>
            </a:r>
            <a:r>
              <a:rPr lang="en-US" baseline="0" dirty="0" smtClean="0"/>
              <a:t> </a:t>
            </a:r>
            <a:r>
              <a:rPr lang="en-US" dirty="0" smtClean="0"/>
              <a:t>scenario — it asked participants to create an information</a:t>
            </a:r>
          </a:p>
          <a:p>
            <a:r>
              <a:rPr lang="en-US" dirty="0" smtClean="0"/>
              <a:t>dashboard for a magazine’s photography editor to track image submissions by photographers. This required</a:t>
            </a:r>
          </a:p>
          <a:p>
            <a:r>
              <a:rPr lang="en-US" dirty="0" smtClean="0"/>
              <a:t>combining data from multiple users on the Flickr site</a:t>
            </a:r>
            <a:r>
              <a:rPr lang="en-US" baseline="0" dirty="0" smtClean="0"/>
              <a:t> </a:t>
            </a:r>
            <a:r>
              <a:rPr lang="en-US" dirty="0" smtClean="0"/>
              <a:t>and formatting the results. </a:t>
            </a:r>
          </a:p>
          <a:p>
            <a:endParaRPr lang="en-US" dirty="0" smtClean="0"/>
          </a:p>
          <a:p>
            <a:r>
              <a:rPr lang="en-US" dirty="0" smtClean="0"/>
              <a:t>This</a:t>
            </a:r>
            <a:r>
              <a:rPr lang="en-US" baseline="0" dirty="0" smtClean="0"/>
              <a:t> image is a solution one of our participants created. The exciting result here is that everyone successfully built web applications in a very short amount of time. (SPACE)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69AD9788-9C54-411B-BB2D-56E9F14E8781}" type="slidenum">
              <a:rPr lang="ko-KR" altLang="en-US" b="1">
                <a:solidFill>
                  <a:prstClr val="black"/>
                </a:solidFill>
                <a:ea typeface="맑은 고딕"/>
              </a:rPr>
              <a:pPr algn="r" rtl="0" eaLnBrk="0" fontAlgn="base" hangingPunct="0">
                <a:spcBef>
                  <a:spcPct val="0"/>
                </a:spcBef>
                <a:spcAft>
                  <a:spcPct val="0"/>
                </a:spcAft>
                <a:defRPr/>
              </a:pPr>
              <a:t>107</a:t>
            </a:fld>
            <a:endParaRPr lang="en-US" altLang="ko-KR" b="1" dirty="0">
              <a:solidFill>
                <a:prstClr val="black"/>
              </a:solidFill>
              <a:ea typeface="맑은 고딕"/>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Some participants were also confused by </a:t>
            </a:r>
            <a:r>
              <a:rPr lang="en-US" baseline="0" smtClean="0"/>
              <a:t>two different approaches to sampling employed inconsistently:</a:t>
            </a:r>
          </a:p>
          <a:p>
            <a:r>
              <a:rPr lang="en-US" smtClean="0"/>
              <a:t>For example, to specify a</a:t>
            </a:r>
            <a:r>
              <a:rPr lang="en-US" baseline="0" smtClean="0"/>
              <a:t> </a:t>
            </a:r>
            <a:r>
              <a:rPr lang="en-US" smtClean="0"/>
              <a:t>query for a set of Flickr images matching</a:t>
            </a:r>
            <a:r>
              <a:rPr lang="en-US" baseline="0" smtClean="0"/>
              <a:t> a specific tag, </a:t>
            </a:r>
            <a:r>
              <a:rPr lang="en-US" smtClean="0"/>
              <a:t>in d.mix, the user currently</a:t>
            </a:r>
          </a:p>
          <a:p>
            <a:r>
              <a:rPr lang="en-US" smtClean="0"/>
              <a:t>must sample from the </a:t>
            </a:r>
            <a:r>
              <a:rPr lang="en-US" i="1" smtClean="0"/>
              <a:t>link to the image set, not the results. </a:t>
            </a:r>
          </a:p>
          <a:p>
            <a:r>
              <a:rPr lang="en-US" i="0" smtClean="0"/>
              <a:t>However,</a:t>
            </a:r>
            <a:r>
              <a:rPr lang="en-US" i="0" baseline="0" smtClean="0"/>
              <a:t> to select images from a photo stream, the user must sample from the set of images itself, not the link.</a:t>
            </a:r>
            <a:r>
              <a:rPr lang="en-US" i="1" smtClean="0"/>
              <a:t> (SPACE)</a:t>
            </a:r>
            <a:endParaRPr lang="en-US" i="0" smtClean="0"/>
          </a:p>
          <a:p>
            <a:r>
              <a:rPr lang="en-US" smtClean="0"/>
              <a:t>This suggests that example-based programming tools for the web should consistently</a:t>
            </a:r>
            <a:r>
              <a:rPr lang="en-US" baseline="0" smtClean="0"/>
              <a:t> </a:t>
            </a:r>
            <a:r>
              <a:rPr lang="en-US" smtClean="0"/>
              <a:t>enable sampling from both the </a:t>
            </a:r>
            <a:r>
              <a:rPr lang="en-US" i="1" smtClean="0"/>
              <a:t>source and from the target</a:t>
            </a:r>
            <a:r>
              <a:rPr lang="en-US" i="1" baseline="0" smtClean="0"/>
              <a:t> </a:t>
            </a:r>
            <a:r>
              <a:rPr lang="en-US" smtClean="0"/>
              <a:t>page to support both interaction styles.</a:t>
            </a:r>
          </a:p>
          <a:p>
            <a:endParaRPr lang="en-US" smtClean="0"/>
          </a:p>
          <a:p>
            <a:endParaRPr lang="en-US" smtClean="0"/>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5CEAC644-2F18-46C4-A0BF-4D1F23DA3E66}" type="slidenum">
              <a:rPr lang="ko-KR" altLang="en-US" b="1">
                <a:solidFill>
                  <a:prstClr val="black"/>
                </a:solidFill>
                <a:ea typeface="맑은 고딕"/>
              </a:rPr>
              <a:pPr algn="r" rtl="0" eaLnBrk="0" fontAlgn="base" hangingPunct="0">
                <a:spcBef>
                  <a:spcPct val="0"/>
                </a:spcBef>
                <a:spcAft>
                  <a:spcPct val="0"/>
                </a:spcAft>
              </a:pPr>
              <a:t>108</a:t>
            </a:fld>
            <a:endParaRPr lang="en-US" altLang="ko-KR" b="1" dirty="0">
              <a:solidFill>
                <a:prstClr val="black"/>
              </a:solidFill>
              <a:ea typeface="맑은 고딕"/>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does a 3</a:t>
            </a:r>
            <a:r>
              <a:rPr lang="en-US" baseline="30000" dirty="0" smtClean="0"/>
              <a:t>rd</a:t>
            </a:r>
            <a:r>
              <a:rPr lang="en-US" dirty="0" smtClean="0"/>
              <a:t> party developer author a site-to-service map? (space)</a:t>
            </a:r>
          </a:p>
          <a:p>
            <a:pPr marL="220005" indent="-220005">
              <a:buAutoNum type="arabicPeriod"/>
            </a:pPr>
            <a:r>
              <a:rPr lang="en-US" baseline="0" dirty="0" smtClean="0"/>
              <a:t>First, a developer maps web page URLs to web “page types”. (space)</a:t>
            </a:r>
          </a:p>
          <a:p>
            <a:pPr marL="220005" indent="-220005">
              <a:buAutoNum type="arabicPeriod"/>
            </a:pPr>
            <a:r>
              <a:rPr lang="en-US" baseline="0" dirty="0" smtClean="0"/>
              <a:t>For any given “page type”, a developer defines a combination of </a:t>
            </a:r>
            <a:r>
              <a:rPr lang="en-US" baseline="0" dirty="0" err="1" smtClean="0"/>
              <a:t>XPath</a:t>
            </a:r>
            <a:r>
              <a:rPr lang="en-US" baseline="0" dirty="0" smtClean="0"/>
              <a:t> and CSS selectors that identify the visual elements to be annotated (space)</a:t>
            </a:r>
          </a:p>
          <a:p>
            <a:pPr marL="220005" indent="-220005">
              <a:buAutoNum type="arabicPeriod"/>
            </a:pPr>
            <a:r>
              <a:rPr lang="en-US" baseline="0" dirty="0" smtClean="0"/>
              <a:t>They  then define selectors that infer web service arguments given the markup on a page. (space)</a:t>
            </a:r>
          </a:p>
          <a:p>
            <a:pPr marL="220005" indent="-220005">
              <a:buAutoNum type="arabicPeriod"/>
            </a:pPr>
            <a:r>
              <a:rPr lang="en-US" baseline="0" dirty="0" smtClean="0"/>
              <a:t>Finally, these arguments are bound to a web service code snippet</a:t>
            </a:r>
          </a:p>
          <a:p>
            <a:pPr marL="220005" indent="-220005"/>
            <a:endParaRPr lang="en-US" dirty="0" smtClean="0"/>
          </a:p>
          <a:p>
            <a:pPr marL="220005" indent="-220005"/>
            <a:r>
              <a:rPr lang="en-US" dirty="0" smtClean="0"/>
              <a:t>Note that it is easier for </a:t>
            </a:r>
            <a:r>
              <a:rPr lang="en-US" i="1" dirty="0" smtClean="0"/>
              <a:t>site owners</a:t>
            </a:r>
            <a:r>
              <a:rPr lang="en-US" dirty="0" smtClean="0"/>
              <a:t> to provide this mapping, as they do not need to infer these relationships programmatically through scraping. We hope that in the future, site owners will provide such site-to-service mappings for the larger web developer community.</a:t>
            </a:r>
          </a:p>
          <a:p>
            <a:pPr marL="220005" indent="-220005"/>
            <a:endParaRPr lang="en-US" dirty="0" smtClean="0"/>
          </a:p>
          <a:p>
            <a:r>
              <a:rPr lang="en-US" baseline="0" dirty="0" smtClean="0"/>
              <a:t>To evaluate the authoring approach embodied in d.mix, we wrote a prototype site-to-service library that supports </a:t>
            </a:r>
            <a:r>
              <a:rPr lang="en-US" dirty="0" smtClean="0"/>
              <a:t>three web sites and their services: </a:t>
            </a:r>
          </a:p>
          <a:p>
            <a:r>
              <a:rPr lang="en-US" dirty="0" smtClean="0"/>
              <a:t>Flickr, Yahoo!</a:t>
            </a:r>
            <a:r>
              <a:rPr lang="en-US" baseline="0" dirty="0" smtClean="0"/>
              <a:t> </a:t>
            </a:r>
            <a:r>
              <a:rPr lang="en-US" dirty="0" smtClean="0"/>
              <a:t>web search, and the YouTube</a:t>
            </a:r>
            <a:r>
              <a:rPr lang="en-US" baseline="0" dirty="0" smtClean="0"/>
              <a:t> </a:t>
            </a:r>
            <a:r>
              <a:rPr lang="en-US" dirty="0" smtClean="0"/>
              <a:t>video site. </a:t>
            </a:r>
          </a:p>
          <a:p>
            <a:r>
              <a:rPr lang="en-US" dirty="0" smtClean="0"/>
              <a:t>For each site, our library supports a subset of the API.</a:t>
            </a:r>
          </a:p>
          <a:p>
            <a:r>
              <a:rPr lang="en-US" dirty="0" smtClean="0"/>
              <a:t>For example, the library provides methods to perform full-text and tag searches</a:t>
            </a:r>
          </a:p>
          <a:p>
            <a:r>
              <a:rPr lang="en-US" dirty="0" smtClean="0"/>
              <a:t>and copy images from Flickr, but it does not support extraction of user profile information.</a:t>
            </a:r>
          </a:p>
          <a:p>
            <a:pPr marL="220005" indent="-220005"/>
            <a:endParaRPr lang="en-US" dirty="0" smtClean="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69AD9788-9C54-411B-BB2D-56E9F14E8781}" type="slidenum">
              <a:rPr lang="ko-KR" altLang="en-US" b="1">
                <a:solidFill>
                  <a:prstClr val="black"/>
                </a:solidFill>
                <a:ea typeface="맑은 고딕"/>
              </a:rPr>
              <a:pPr algn="r" rtl="0" eaLnBrk="0" fontAlgn="base" hangingPunct="0">
                <a:spcBef>
                  <a:spcPct val="0"/>
                </a:spcBef>
                <a:spcAft>
                  <a:spcPct val="0"/>
                </a:spcAft>
                <a:defRPr/>
              </a:pPr>
              <a:t>109</a:t>
            </a:fld>
            <a:endParaRPr lang="en-US" altLang="ko-KR" b="1" dirty="0">
              <a:solidFill>
                <a:prstClr val="black"/>
              </a:solidFill>
              <a:ea typeface="맑은 고딕"/>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dirty="0" smtClean="0"/>
              <a:t>Next to design, Applied </a:t>
            </a:r>
            <a:r>
              <a:rPr lang="en-US" smtClean="0"/>
              <a:t>psychology provides </a:t>
            </a:r>
            <a:r>
              <a:rPr lang="en-US" dirty="0" smtClean="0"/>
              <a:t>experimental</a:t>
            </a:r>
            <a:r>
              <a:rPr lang="en-US" baseline="0" dirty="0" smtClean="0"/>
              <a:t> </a:t>
            </a:r>
            <a:r>
              <a:rPr lang="en-US" dirty="0" smtClean="0"/>
              <a:t>methods</a:t>
            </a:r>
            <a:r>
              <a:rPr lang="en-US" baseline="0" dirty="0" smtClean="0"/>
              <a:t> for rigorous evaluation </a:t>
            </a:r>
            <a:r>
              <a:rPr lang="en-US" baseline="0" smtClean="0"/>
              <a:t>of user experience claims. It also contributes theoretical models of human cognition and information processing that </a:t>
            </a:r>
            <a:r>
              <a:rPr lang="en-US" baseline="0" dirty="0" smtClean="0"/>
              <a:t>can predict </a:t>
            </a:r>
            <a:r>
              <a:rPr lang="en-US" baseline="0" smtClean="0"/>
              <a:t>task performance for some classes of tasks, like information foraging on the web.</a:t>
            </a:r>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Future directions</a:t>
            </a:r>
            <a:r>
              <a:rPr lang="en-US" baseline="0" dirty="0" smtClean="0"/>
              <a:t> of our research are </a:t>
            </a:r>
            <a:endParaRPr lang="en-US" dirty="0" smtClean="0"/>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110</a:t>
            </a:fld>
            <a:endParaRPr lang="en-US" altLang="ko-KR" smtClean="0">
              <a:ea typeface="굴림" charset="-127"/>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111</a:t>
            </a:fld>
            <a:endParaRPr lang="en-US" altLang="ko-K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112</a:t>
            </a:fld>
            <a:endParaRPr lang="en-US" altLang="ko-K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113</a:t>
            </a:fld>
            <a:endParaRPr lang="en-US" altLang="ko-K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114</a:t>
            </a:fld>
            <a:endParaRPr lang="en-US" altLang="ko-K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out in the world,</a:t>
            </a:r>
            <a:r>
              <a:rPr lang="en-US" baseline="0" dirty="0" smtClean="0"/>
              <a:t> observe, and learn from users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115</a:t>
            </a:fld>
            <a:endParaRPr lang="en-US" altLang="ko-K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Students are</a:t>
            </a:r>
            <a:r>
              <a:rPr lang="en-US" baseline="0" dirty="0" smtClean="0"/>
              <a:t> expected to get their hands dirty and we provide facilities </a:t>
            </a:r>
            <a:endParaRPr lang="en-US" dirty="0" smtClean="0"/>
          </a:p>
          <a:p>
            <a:r>
              <a:rPr lang="en-US" dirty="0" smtClean="0"/>
              <a:t>Hands-on tutorial, for example for electronics prototyping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116</a:t>
            </a:fld>
            <a:endParaRPr lang="en-US" altLang="ko-K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we also share facilities across campus like the Stanford machine shop to realize the physical aspects of our projects.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117</a:t>
            </a:fld>
            <a:endParaRPr lang="en-US" altLang="ko-K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090" name="Rectangle 2"/>
          <p:cNvSpPr>
            <a:spLocks noGrp="1" noRot="1" noChangeAspect="1" noChangeArrowheads="1" noTextEdit="1"/>
          </p:cNvSpPr>
          <p:nvPr>
            <p:ph type="sldImg"/>
          </p:nvPr>
        </p:nvSpPr>
        <p:spPr>
          <a:ln/>
        </p:spPr>
      </p:sp>
      <p:sp>
        <p:nvSpPr>
          <p:cNvPr id="2265091" name="Rectangle 3"/>
          <p:cNvSpPr>
            <a:spLocks noGrp="1" noChangeArrowheads="1"/>
          </p:cNvSpPr>
          <p:nvPr>
            <p:ph type="body" idx="1"/>
          </p:nvPr>
        </p:nvSpPr>
        <p:spPr/>
        <p:txBody>
          <a:bodyPr/>
          <a:lstStyle/>
          <a:p>
            <a:r>
              <a:rPr lang="en-US"/>
              <a:t>There are a couple of skills that I hope the course will help you learn. When I started at Stanford in 2004, I created this course with four goals.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120</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baseline="0" dirty="0" smtClean="0"/>
              <a:t>This multi-disciplinary heritage is reflected in the courses an HCI student will take at Stanford. </a:t>
            </a:r>
          </a:p>
          <a:p>
            <a:r>
              <a:rPr lang="en-US" b="0" baseline="0" dirty="0" smtClean="0"/>
              <a:t>While there is no HCI major (yet), there are undergraduate and graduate concentrations in HCI. In each case, students will go through a series of core courses:</a:t>
            </a:r>
          </a:p>
          <a:p>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The first course is a broad introduction to HCI concepts - Usability and affordances, direct manipulation, conceptual models, interface metaphors, human cognitive and physical ergonomics, design tools and environments. </a:t>
            </a:r>
          </a:p>
          <a:p>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The follow-up Interaction Design Studio course  uses a series of projects to provide an environment for experiential learning, covering needs analysis, user observation, idea sketching, concept generation, scenario building, storyboards, and usability analysis</a:t>
            </a:r>
          </a:p>
          <a:p>
            <a:endParaRPr lang="en-US" sz="1200" b="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Neutra Text" pitchFamily="50" charset="0"/>
                <a:ea typeface="+mn-ea"/>
                <a:cs typeface="+mn-cs"/>
              </a:rPr>
              <a:t>Research Topics in HCI  is a graduate-level introduction </a:t>
            </a:r>
            <a:r>
              <a:rPr lang="en-US" sz="1200" b="0" kern="1200" baseline="0" smtClean="0">
                <a:solidFill>
                  <a:schemeClr val="tx1"/>
                </a:solidFill>
                <a:latin typeface="Neutra Text" pitchFamily="50" charset="0"/>
                <a:ea typeface="+mn-ea"/>
                <a:cs typeface="+mn-cs"/>
              </a:rPr>
              <a:t>to based </a:t>
            </a:r>
            <a:r>
              <a:rPr lang="en-US" sz="1200" b="0" kern="1200" baseline="0" dirty="0" smtClean="0">
                <a:solidFill>
                  <a:schemeClr val="tx1"/>
                </a:solidFill>
                <a:latin typeface="Neutra Text" pitchFamily="50" charset="0"/>
                <a:ea typeface="+mn-ea"/>
                <a:cs typeface="+mn-cs"/>
              </a:rPr>
              <a:t>on reading and critique of seminal papers in the field.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Neutra Text" pitchFamily="50" charset="0"/>
                <a:ea typeface="+mn-ea"/>
                <a:cs typeface="+mn-cs"/>
              </a:rPr>
              <a:t>A weekly speaker series, the HCI Seminar is available freely on line, and is watched by a large number of people outside of Stanford. Over the past 15 years more than 400 speakers have participated.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baseline="0" dirty="0" smtClean="0">
              <a:solidFill>
                <a:schemeClr val="tx1"/>
              </a:solidFill>
              <a:latin typeface="Neutra Text" pitchFamily="50" charset="0"/>
              <a:ea typeface="+mn-ea"/>
              <a:cs typeface="+mn-cs"/>
            </a:endParaRPr>
          </a:p>
          <a:p>
            <a:r>
              <a:rPr lang="en-US" sz="1200" b="0" kern="1200" baseline="0" dirty="0" smtClean="0">
                <a:solidFill>
                  <a:schemeClr val="tx1"/>
                </a:solidFill>
                <a:latin typeface="Neutra Text" pitchFamily="50" charset="0"/>
                <a:ea typeface="+mn-ea"/>
                <a:cs typeface="+mn-cs"/>
              </a:rPr>
              <a:t>This core of courses is then supplemented by many offerings in other departments such as Psychology, Communication, and the Institute of Design at Stanford.</a:t>
            </a:r>
          </a:p>
          <a:p>
            <a:endParaRPr lang="en-US" b="0"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Once you move beyond coursework</a:t>
            </a:r>
            <a:r>
              <a:rPr lang="en-US" baseline="0" smtClean="0"/>
              <a:t> and into research, there are a couple of areas of particular interest to the community right now.</a:t>
            </a:r>
          </a:p>
          <a:p>
            <a:endParaRPr lang="en-US" smtClean="0"/>
          </a:p>
          <a:p>
            <a:r>
              <a:rPr lang="en-US" smtClean="0"/>
              <a:t>Interaction techniques for graphical user interfaces used to be a large focus of the field, but this area is fairly</a:t>
            </a:r>
            <a:r>
              <a:rPr lang="en-US" baseline="0" smtClean="0"/>
              <a:t> well mined and software and input devices have largely ossified on the desktop.</a:t>
            </a:r>
          </a:p>
          <a:p>
            <a:endParaRPr lang="en-US" baseline="0" smtClean="0"/>
          </a:p>
          <a:p>
            <a:r>
              <a:rPr lang="en-US" baseline="0" smtClean="0"/>
              <a:t>However, for software that leverages the web, this is not true. Human-information interaction is the study of how people search and navigate for information. Computer supported cooperative work studies how people can collaborate on tasks, for example through simultaneous document editing or other shared environments.</a:t>
            </a:r>
          </a:p>
          <a:p>
            <a:endParaRPr lang="en-US" baseline="0" smtClean="0"/>
          </a:p>
          <a:p>
            <a:r>
              <a:rPr lang="en-US" baseline="0" smtClean="0"/>
              <a:t>Ubiquitous computing looks at the shift in user experience when computation moves off the desktop and into your pocket, or into smart spaces and smart objects. With new form factors come new possibilities for interaction, such as tangible interfaces, active haptic feedback, and multi-touch devices. Different form factors also open entirely different contexts of use – the tasks you perform on a smart phone are simply different form the tasks you perform on your desktop.</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have questions about HCI in general and HCI teaching at Stanford, I’d be happy to answer those at the end of the talk.</a:t>
            </a:r>
          </a:p>
          <a:p>
            <a:r>
              <a:rPr lang="en-US" baseline="0" dirty="0" smtClean="0"/>
              <a:t>I’d like to transition now to the particular research that I have been undertaking as part of my PhD.</a:t>
            </a:r>
          </a:p>
          <a:p>
            <a:r>
              <a:rPr lang="en-US" baseline="0" dirty="0" smtClean="0"/>
              <a:t>&lt;click&gt;</a:t>
            </a:r>
          </a:p>
          <a:p>
            <a:r>
              <a:rPr lang="en-US" baseline="0" dirty="0" smtClean="0"/>
              <a:t>Broadly, I am interested in </a:t>
            </a:r>
            <a:r>
              <a:rPr lang="en-US" baseline="0" smtClean="0"/>
              <a:t>design tools &lt;click&gt; </a:t>
            </a:r>
            <a:r>
              <a:rPr lang="en-US" baseline="0" dirty="0" smtClean="0"/>
              <a:t>– hardware and software that can facilitate, improve, enable the process of designing new artifacts.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2C7D85A-4BFB-41BF-8372-D858D3BEFF1B}" type="slidenum">
              <a:rPr lang="ko-KR" altLang="en-US" smtClean="0">
                <a:ea typeface="굴림" charset="-127"/>
              </a:rPr>
              <a:pPr/>
              <a:t>15</a:t>
            </a:fld>
            <a:endParaRPr lang="en-US" altLang="ko-KR" smtClean="0">
              <a:ea typeface="굴림" charset="-127"/>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tLang="ko-KR" dirty="0" smtClean="0">
              <a:ea typeface="굴림" charset="-127"/>
            </a:endParaRPr>
          </a:p>
          <a:p>
            <a:pPr eaLnBrk="1" hangingPunct="1"/>
            <a:r>
              <a:rPr lang="en-US" altLang="ko-KR" dirty="0" smtClean="0">
                <a:ea typeface="굴림" charset="-127"/>
              </a:rPr>
              <a:t>Now, this idea of creating tools to empower users</a:t>
            </a:r>
            <a:r>
              <a:rPr lang="en-US" altLang="ko-KR" baseline="0" dirty="0" smtClean="0">
                <a:ea typeface="굴림" charset="-127"/>
              </a:rPr>
              <a:t> </a:t>
            </a:r>
            <a:r>
              <a:rPr lang="en-US" altLang="ko-KR" dirty="0" smtClean="0">
                <a:ea typeface="굴림" charset="-127"/>
              </a:rPr>
              <a:t>has a long and storied history in computer science, beginning with Grace Hopper’s invention in the early 1950s of the first compiler. What’s inspirational for me is that she conceptualized how improved tools could provide a much wider audience with access to computation</a:t>
            </a:r>
            <a:r>
              <a:rPr lang="en-US" altLang="ko-KR" smtClean="0">
                <a:ea typeface="굴림" charset="-127"/>
              </a:rPr>
              <a:t>. So where are the frontiers</a:t>
            </a:r>
            <a:r>
              <a:rPr lang="en-US" altLang="ko-KR" baseline="0" smtClean="0">
                <a:ea typeface="굴림" charset="-127"/>
              </a:rPr>
              <a:t> in need of tool support today?</a:t>
            </a:r>
            <a:endParaRPr lang="en-US" altLang="ko-KR" dirty="0" smtClean="0">
              <a:ea typeface="굴림" charset="-127"/>
            </a:endParaRPr>
          </a:p>
          <a:p>
            <a:pPr eaLnBrk="1" hangingPunct="1"/>
            <a:endParaRPr lang="en-US" altLang="ko-KR" dirty="0" smtClean="0">
              <a:ea typeface="굴림"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92449A1-E047-45F6-8090-2994A7CA51B5}" type="slidenum">
              <a:rPr lang="ko-KR" altLang="en-US" b="1">
                <a:solidFill>
                  <a:prstClr val="black"/>
                </a:solidFill>
                <a:ea typeface="굴림"/>
                <a:cs typeface="굴림"/>
              </a:rPr>
              <a:pPr algn="r" rtl="0" eaLnBrk="0" fontAlgn="base" hangingPunct="0">
                <a:spcBef>
                  <a:spcPct val="0"/>
                </a:spcBef>
                <a:spcAft>
                  <a:spcPct val="0"/>
                </a:spcAft>
              </a:pPr>
              <a:t>16</a:t>
            </a:fld>
            <a:endParaRPr lang="en-US" altLang="ko-KR" b="1" dirty="0">
              <a:solidFill>
                <a:prstClr val="black"/>
              </a:solidFill>
              <a:ea typeface="굴림"/>
              <a:cs typeface="굴림"/>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tLang="ko-KR" sz="1000" dirty="0" smtClean="0">
                <a:latin typeface="Arial Unicode MS" pitchFamily="34" charset="-128"/>
                <a:ea typeface="굴림"/>
                <a:cs typeface="굴림"/>
              </a:rPr>
              <a:t>This is a drawing by Dan O</a:t>
            </a:r>
            <a:r>
              <a:rPr lang="en-US" altLang="ko-KR" sz="1000" dirty="0" smtClean="0">
                <a:ea typeface="굴림"/>
                <a:cs typeface="굴림"/>
              </a:rPr>
              <a:t>’</a:t>
            </a:r>
            <a:r>
              <a:rPr lang="en-US" altLang="ko-KR" sz="1000" dirty="0" smtClean="0">
                <a:latin typeface="Arial Unicode MS" pitchFamily="34" charset="-128"/>
                <a:ea typeface="굴림"/>
                <a:cs typeface="굴림"/>
              </a:rPr>
              <a:t>Sullivan. It </a:t>
            </a:r>
            <a:r>
              <a:rPr lang="en-US" altLang="ko-KR" sz="1000" smtClean="0">
                <a:latin typeface="Arial Unicode MS" pitchFamily="34" charset="-128"/>
                <a:ea typeface="굴림"/>
                <a:cs typeface="굴림"/>
              </a:rPr>
              <a:t>shows how mental </a:t>
            </a:r>
            <a:r>
              <a:rPr lang="en-US" altLang="ko-KR" sz="1000" dirty="0" smtClean="0">
                <a:latin typeface="Arial Unicode MS" pitchFamily="34" charset="-128"/>
                <a:ea typeface="굴림"/>
                <a:cs typeface="굴림"/>
              </a:rPr>
              <a:t>model</a:t>
            </a:r>
            <a:r>
              <a:rPr lang="en-US" altLang="ko-KR" sz="1000" smtClean="0">
                <a:latin typeface="Arial Unicode MS" pitchFamily="34" charset="-128"/>
                <a:ea typeface="굴림"/>
                <a:cs typeface="굴림"/>
              </a:rPr>
              <a:t>, that </a:t>
            </a:r>
            <a:r>
              <a:rPr lang="en-US" altLang="ko-KR" sz="1000" dirty="0" smtClean="0">
                <a:latin typeface="Arial Unicode MS" pitchFamily="34" charset="-128"/>
                <a:ea typeface="굴림"/>
                <a:cs typeface="굴림"/>
              </a:rPr>
              <a:t>my current PC has of me. My computer knows I have an eye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a:t>
            </a:r>
            <a:r>
              <a:rPr lang="en-US" altLang="ko-KR" sz="1000" dirty="0" smtClean="0">
                <a:ea typeface="굴림"/>
                <a:cs typeface="굴림"/>
              </a:rPr>
              <a:t>–</a:t>
            </a:r>
            <a:r>
              <a:rPr lang="en-US" altLang="ko-KR" sz="1000" dirty="0" smtClean="0">
                <a:latin typeface="Arial Unicode MS" pitchFamily="34" charset="-128"/>
                <a:ea typeface="굴림"/>
                <a:cs typeface="굴림"/>
              </a:rPr>
              <a:t> it does know that I have two ears. It knows I have a finger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maybe two </a:t>
            </a:r>
            <a:r>
              <a:rPr lang="en-US" altLang="ko-KR" sz="1000" dirty="0" smtClean="0">
                <a:ea typeface="굴림"/>
                <a:cs typeface="굴림"/>
              </a:rPr>
              <a:t>–</a:t>
            </a:r>
            <a:r>
              <a:rPr lang="en-US" altLang="ko-KR" sz="1000" dirty="0" smtClean="0">
                <a:latin typeface="Arial Unicode MS" pitchFamily="34" charset="-128"/>
                <a:ea typeface="굴림"/>
                <a:cs typeface="굴림"/>
              </a:rPr>
              <a:t> and it has no idea that I have a body. Given the richness our human experience in the physical world, it</a:t>
            </a:r>
            <a:r>
              <a:rPr lang="en-US" altLang="ko-KR" sz="1000" dirty="0" smtClean="0">
                <a:ea typeface="굴림"/>
                <a:cs typeface="굴림"/>
              </a:rPr>
              <a:t>’</a:t>
            </a:r>
            <a:r>
              <a:rPr lang="en-US" altLang="ko-KR" sz="1000" dirty="0" smtClean="0">
                <a:latin typeface="Arial Unicode MS" pitchFamily="34" charset="-128"/>
                <a:ea typeface="굴림"/>
                <a:cs typeface="굴림"/>
              </a:rPr>
              <a:t>s shocking that our experience in the digital world is so limited.</a:t>
            </a:r>
          </a:p>
          <a:p>
            <a:pPr eaLnBrk="1" hangingPunct="1"/>
            <a:endParaRPr lang="en-US" altLang="ko-KR" sz="1000" dirty="0" smtClean="0">
              <a:latin typeface="Arial Unicode MS" pitchFamily="34" charset="-128"/>
              <a:ea typeface="굴림"/>
              <a:cs typeface="굴림"/>
            </a:endParaRPr>
          </a:p>
          <a:p>
            <a:pPr eaLnBrk="1" hangingPunct="1"/>
            <a:r>
              <a:rPr lang="en-US" altLang="ko-KR" sz="1000" dirty="0" smtClean="0">
                <a:ea typeface="굴림" charset="-127"/>
              </a:rPr>
              <a:t>For traditional desktop applications that</a:t>
            </a:r>
            <a:r>
              <a:rPr lang="en-US" altLang="ko-KR" sz="1000" baseline="0" dirty="0" smtClean="0">
                <a:ea typeface="굴림" charset="-127"/>
              </a:rPr>
              <a:t> target one-finger-man, </a:t>
            </a:r>
            <a:r>
              <a:rPr lang="en-US" altLang="ko-KR" sz="1000" dirty="0" smtClean="0">
                <a:ea typeface="굴림" charset="-127"/>
              </a:rPr>
              <a:t>good programming </a:t>
            </a:r>
            <a:r>
              <a:rPr lang="en-US" altLang="ko-KR" sz="1000" smtClean="0">
                <a:ea typeface="굴림" charset="-127"/>
              </a:rPr>
              <a:t>environments exist </a:t>
            </a:r>
            <a:r>
              <a:rPr lang="en-US" altLang="ko-KR" sz="1000" dirty="0" smtClean="0">
                <a:ea typeface="굴림" charset="-127"/>
              </a:rPr>
              <a:t>that have enabled legions of developers to create the content that helped put a PC on every desk. The goal of our group’s research is to enable an analogous success for ubiquitous computing. Specifically, our interest lies in the move from tools for </a:t>
            </a:r>
            <a:r>
              <a:rPr lang="en-US" altLang="ko-KR" sz="1000" b="1" dirty="0" smtClean="0">
                <a:ea typeface="굴림" charset="-127"/>
              </a:rPr>
              <a:t>technology experts </a:t>
            </a:r>
            <a:r>
              <a:rPr lang="en-US" altLang="ko-KR" sz="1000" dirty="0" smtClean="0">
                <a:ea typeface="굴림" charset="-127"/>
              </a:rPr>
              <a:t>toward tools for domain experts, designers. </a:t>
            </a:r>
          </a:p>
          <a:p>
            <a:pPr eaLnBrk="1" hangingPunct="1"/>
            <a:endParaRPr lang="en-US" altLang="ko-KR" sz="1000" dirty="0" smtClean="0">
              <a:latin typeface="Arial Unicode MS" pitchFamily="34" charset="-128"/>
              <a:ea typeface="굴림"/>
              <a:cs typeface="굴림"/>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latin typeface="Neutra Text" pitchFamily="50" charset="0"/>
                <a:ea typeface="+mn-ea"/>
                <a:cs typeface="+mn-cs"/>
              </a:rPr>
              <a:t>One particularly important </a:t>
            </a:r>
            <a:r>
              <a:rPr lang="en-US" sz="1000" b="0" kern="1200" dirty="0" smtClean="0">
                <a:solidFill>
                  <a:schemeClr val="tx1"/>
                </a:solidFill>
                <a:latin typeface="Neutra Text" pitchFamily="50" charset="0"/>
                <a:ea typeface="+mn-ea"/>
                <a:cs typeface="+mn-cs"/>
              </a:rPr>
              <a:t>aspect here is prototyping, and much of our work has concentrated on this area.</a:t>
            </a:r>
            <a:endParaRPr lang="en-US" sz="1000" b="0" dirty="0" smtClean="0"/>
          </a:p>
          <a:p>
            <a:pPr eaLnBrk="1" hangingPunct="1"/>
            <a:endParaRPr lang="en-US" altLang="ko-KR" sz="1000" dirty="0" smtClean="0">
              <a:latin typeface="Arial Unicode MS" pitchFamily="34" charset="-128"/>
              <a:ea typeface="굴림"/>
              <a:cs typeface="굴림"/>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9ACF84B-A701-4B98-8239-ED7D1CA2F306}" type="slidenum">
              <a:rPr lang="ko-KR" altLang="en-US" smtClean="0"/>
              <a:pPr/>
              <a:t>17</a:t>
            </a:fld>
            <a:endParaRPr lang="en-US" altLang="ko-K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ltLang="ko-KR" dirty="0" smtClean="0">
                <a:ea typeface="굴림" pitchFamily="34" charset="-127"/>
              </a:rPr>
              <a:t>Prototyping is the pivotal activity that structures innovation, collaboration, and creativity in design.</a:t>
            </a:r>
          </a:p>
          <a:p>
            <a:pPr eaLnBrk="1" hangingPunct="1"/>
            <a:r>
              <a:rPr lang="en-US" altLang="ko-KR" smtClean="0">
                <a:ea typeface="굴림" pitchFamily="34" charset="-127"/>
              </a:rPr>
              <a:t>Prototypes </a:t>
            </a:r>
            <a:r>
              <a:rPr lang="en-US" altLang="ko-KR" dirty="0" smtClean="0">
                <a:ea typeface="굴림" pitchFamily="34" charset="-127"/>
              </a:rPr>
              <a:t>embody design hypotheses and enable designers to test these hypotheses. </a:t>
            </a:r>
            <a:r>
              <a:rPr lang="en-US" dirty="0" smtClean="0"/>
              <a:t>Successful designs result from a series of “conversations with materials,” as Donald Schoen called them. </a:t>
            </a:r>
          </a:p>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artifact – it’s feedback and iteration: you build some prototypes, evaluate them, and use what you learned to drive the next design.</a:t>
            </a:r>
          </a:p>
          <a:p>
            <a:pPr eaLnBrk="1" hangingPunct="1"/>
            <a:endParaRPr lang="en-US" dirty="0" smtClean="0"/>
          </a:p>
          <a:p>
            <a:pPr eaLnBrk="1" hangingPunct="1"/>
            <a:r>
              <a:rPr lang="en-US" smtClean="0"/>
              <a:t>And prototypes serve four distinct audiences:</a:t>
            </a:r>
            <a:r>
              <a:rPr lang="en-US" baseline="0" smtClean="0"/>
              <a:t> colleagues, clients, users and ourselves.</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dirty="0" smtClean="0"/>
              <a:t>The importance</a:t>
            </a:r>
            <a:r>
              <a:rPr lang="en-US" baseline="0" dirty="0" smtClean="0"/>
              <a:t> </a:t>
            </a:r>
            <a:r>
              <a:rPr lang="en-US" baseline="0" smtClean="0"/>
              <a:t>of prototyping to succecssful design </a:t>
            </a:r>
            <a:r>
              <a:rPr lang="en-US" baseline="0" dirty="0" smtClean="0"/>
              <a:t>is underscored by the favorite quote of </a:t>
            </a:r>
            <a:r>
              <a:rPr lang="en-US" baseline="0" smtClean="0"/>
              <a:t>IDEO founder </a:t>
            </a:r>
            <a:r>
              <a:rPr lang="en-US" baseline="0" dirty="0" smtClean="0"/>
              <a:t>David Kelley, that </a:t>
            </a:r>
            <a:r>
              <a:rPr lang="en-US" b="1" dirty="0" smtClean="0"/>
              <a:t>Enlightened trial and error</a:t>
            </a:r>
            <a:r>
              <a:rPr lang="en-US" dirty="0" smtClean="0"/>
              <a:t> outperforms the planning of flawless intellects.</a:t>
            </a:r>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18</a:t>
            </a:fld>
            <a:endParaRPr lang="en-US" altLang="ko-KR" b="1" dirty="0">
              <a:solidFill>
                <a:prstClr val="black"/>
              </a:solidFill>
              <a:ea typeface="맑은 고딕"/>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smtClean="0">
                <a:solidFill>
                  <a:schemeClr val="tx1"/>
                </a:solidFill>
                <a:latin typeface="Neutra Text" pitchFamily="50" charset="0"/>
                <a:ea typeface="+mn-ea"/>
                <a:cs typeface="+mn-cs"/>
              </a:rPr>
              <a:t>Take </a:t>
            </a:r>
            <a:r>
              <a:rPr lang="en-US" sz="1200" kern="1200" baseline="0" dirty="0" smtClean="0">
                <a:solidFill>
                  <a:schemeClr val="tx1"/>
                </a:solidFill>
                <a:latin typeface="Neutra Text" pitchFamily="50" charset="0"/>
                <a:ea typeface="+mn-ea"/>
                <a:cs typeface="+mn-cs"/>
              </a:rPr>
              <a:t>this prototype of a digital camera developed at IDEO in the mid 1990s, when such Cameras had not yet broken into the consumer space. IDEO was tasked to find a way to make sense of possible digital camera interactions – what were the fundamental modes of use? To explore, designers built this mockup of a camera back – it’s clearly not to scale, and it’s tethered by a thick umbilical to a desktop computer that drives the graphics and application logic. What matters though is that it has the right set of inputs and </a:t>
            </a:r>
            <a:r>
              <a:rPr lang="en-US" sz="1200" kern="1200" baseline="0" dirty="0" err="1" smtClean="0">
                <a:solidFill>
                  <a:schemeClr val="tx1"/>
                </a:solidFill>
                <a:latin typeface="Neutra Text" pitchFamily="50" charset="0"/>
                <a:ea typeface="+mn-ea"/>
                <a:cs typeface="+mn-cs"/>
              </a:rPr>
              <a:t>colocation</a:t>
            </a:r>
            <a:r>
              <a:rPr lang="en-US" sz="1200" kern="1200" baseline="0" dirty="0" smtClean="0">
                <a:solidFill>
                  <a:schemeClr val="tx1"/>
                </a:solidFill>
                <a:latin typeface="Neutra Text" pitchFamily="50" charset="0"/>
                <a:ea typeface="+mn-ea"/>
                <a:cs typeface="+mn-cs"/>
              </a:rPr>
              <a:t> of input and output which allows users to experience the artifact as if it was a camera.</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Exploring such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questions</a:t>
            </a:r>
            <a:r>
              <a:rPr lang="en-US" sz="1200" kern="1200" baseline="0" dirty="0" smtClean="0">
                <a:solidFill>
                  <a:schemeClr val="tx1"/>
                </a:solidFill>
                <a:latin typeface="Neutra Text" pitchFamily="50" charset="0"/>
                <a:ea typeface="+mn-ea"/>
                <a:cs typeface="+mn-cs"/>
              </a:rPr>
              <a:t> through prototypes </a:t>
            </a:r>
            <a:r>
              <a:rPr lang="en-US" sz="1200" kern="1200" dirty="0" smtClean="0">
                <a:solidFill>
                  <a:schemeClr val="tx1"/>
                </a:solidFill>
                <a:latin typeface="Neutra Text" pitchFamily="50" charset="0"/>
                <a:ea typeface="+mn-ea"/>
                <a:cs typeface="+mn-cs"/>
              </a:rPr>
              <a:t>is particularly important as computing moves off the desktop and into our pockets, homes, and environments, where interaction models and use cases are emerging.</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(p 261 and following</a:t>
            </a:r>
            <a:r>
              <a:rPr lang="en-US" sz="1200" kern="1200" baseline="0" dirty="0" smtClean="0">
                <a:solidFill>
                  <a:schemeClr val="tx1"/>
                </a:solidFill>
                <a:latin typeface="Neutra Text" pitchFamily="50" charset="0"/>
                <a:ea typeface="+mn-ea"/>
                <a:cs typeface="+mn-cs"/>
              </a:rPr>
              <a:t> in </a:t>
            </a:r>
            <a:r>
              <a:rPr lang="en-US" sz="1200" kern="1200" baseline="0" dirty="0" err="1" smtClean="0">
                <a:solidFill>
                  <a:schemeClr val="tx1"/>
                </a:solidFill>
                <a:latin typeface="Neutra Text" pitchFamily="50" charset="0"/>
                <a:ea typeface="+mn-ea"/>
                <a:cs typeface="+mn-cs"/>
              </a:rPr>
              <a:t>moggridge</a:t>
            </a:r>
            <a:r>
              <a:rPr lang="en-US" sz="1200" kern="1200" baseline="0" dirty="0" smtClean="0">
                <a:solidFill>
                  <a:schemeClr val="tx1"/>
                </a:solidFill>
                <a:latin typeface="Neutra Text" pitchFamily="50" charset="0"/>
                <a:ea typeface="+mn-ea"/>
                <a:cs typeface="+mn-cs"/>
              </a:rPr>
              <a:t> book)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19</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came to Penn in 1997 fresh out of</a:t>
            </a:r>
            <a:r>
              <a:rPr lang="en-US" baseline="0" dirty="0" smtClean="0"/>
              <a:t> high school </a:t>
            </a:r>
            <a:r>
              <a:rPr lang="en-US" dirty="0" smtClean="0"/>
              <a:t>and</a:t>
            </a:r>
            <a:r>
              <a:rPr lang="en-US" baseline="0" dirty="0" smtClean="0"/>
              <a:t> started out as a Communications major. After my freshman year I transferred into this brand new program called Digital Media Design that was just starting then. Things may have been a bit chaotic at the beginning as we figured how this new program would work, but I liked it so much that I staid on an extra year and a half to do a master’s program. Of course there was no C</a:t>
            </a:r>
            <a:r>
              <a:rPr lang="en-US" dirty="0" smtClean="0"/>
              <a:t>omputer Graphics &amp; Game Technology program around </a:t>
            </a:r>
            <a:r>
              <a:rPr lang="en-US" baseline="0" dirty="0" smtClean="0"/>
              <a:t>so I enrolled in Computer and Information Science.  This allowed to keep working with Amy, Norm, the DMD students and the folks at HMS and dip my toes into research on the simulation of virtual humans.</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20</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r>
              <a:rPr lang="en-US" dirty="0" smtClean="0"/>
              <a:t>A theoretic lens </a:t>
            </a:r>
            <a:r>
              <a:rPr lang="en-US"/>
              <a:t>for </a:t>
            </a:r>
            <a:r>
              <a:rPr lang="en-US" smtClean="0"/>
              <a:t>understanding the </a:t>
            </a:r>
            <a:r>
              <a:rPr lang="en-US" dirty="0"/>
              <a:t>role of prototyping is the distinction is between pragmatic and epistemic design activity.</a:t>
            </a:r>
          </a:p>
          <a:p>
            <a:pPr>
              <a:spcBef>
                <a:spcPct val="0"/>
              </a:spcBef>
              <a:spcAft>
                <a:spcPts val="577"/>
              </a:spcAft>
            </a:pPr>
            <a:r>
              <a:rPr lang="en-US" i="1" dirty="0"/>
              <a:t>Pragmatic </a:t>
            </a:r>
            <a:r>
              <a:rPr lang="en-US" dirty="0"/>
              <a:t>actions are those related to directly accomplishing  a task with a known goal.</a:t>
            </a:r>
          </a:p>
          <a:p>
            <a:pPr>
              <a:spcBef>
                <a:spcPct val="0"/>
              </a:spcBef>
              <a:spcAft>
                <a:spcPts val="577"/>
              </a:spcAft>
            </a:pPr>
            <a:r>
              <a:rPr lang="en-US" dirty="0"/>
              <a:t>Broadly speaking, much prior work in software tools has been concerned with the pragmatic activity of </a:t>
            </a:r>
            <a:r>
              <a:rPr lang="en-US" i="1" dirty="0"/>
              <a:t>getting things built</a:t>
            </a:r>
            <a:r>
              <a:rPr lang="en-US" dirty="0"/>
              <a:t>.</a:t>
            </a:r>
          </a:p>
          <a:p>
            <a:pPr>
              <a:spcBef>
                <a:spcPct val="0"/>
              </a:spcBef>
              <a:spcAft>
                <a:spcPts val="577"/>
              </a:spcAft>
            </a:pPr>
            <a:r>
              <a:rPr lang="en-US" dirty="0"/>
              <a:t>But prototyping also serves an important </a:t>
            </a:r>
            <a:r>
              <a:rPr lang="en-US" i="1" dirty="0"/>
              <a:t>epistemic</a:t>
            </a:r>
            <a:r>
              <a:rPr lang="en-US" dirty="0"/>
              <a:t> function: design problems are ill-structured, meaning part of the designer’s job is to figure out what the space of solutions is in the first place . The goal itself is unclear. </a:t>
            </a:r>
          </a:p>
          <a:p>
            <a:pPr>
              <a:spcBef>
                <a:spcPct val="0"/>
              </a:spcBef>
              <a:spcAft>
                <a:spcPts val="577"/>
              </a:spcAft>
            </a:pPr>
            <a:r>
              <a:rPr lang="en-US" dirty="0"/>
              <a:t>We are particularly interested in this epistemic design activity.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eaLnBrk="0" hangingPunct="0"/>
            <a:fld id="{F101A8B9-4728-49A9-8BF4-809A05D6D31C}" type="slidenum">
              <a:rPr lang="ko-KR" altLang="en-US"/>
              <a:pPr eaLnBrk="0" hangingPunct="0"/>
              <a:t>21</a:t>
            </a:fld>
            <a:endParaRPr lang="en-US" altLang="ko-K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dirty="0" smtClean="0"/>
              <a:t>The notion of epistemic action</a:t>
            </a:r>
            <a:r>
              <a:rPr lang="en-US" baseline="0" dirty="0" smtClean="0"/>
              <a:t> was introduced into HCI by </a:t>
            </a:r>
            <a:r>
              <a:rPr lang="en-US" baseline="0" dirty="0" err="1" smtClean="0"/>
              <a:t>Kirsh</a:t>
            </a:r>
            <a:r>
              <a:rPr lang="en-US" baseline="0" dirty="0" smtClean="0"/>
              <a:t> and </a:t>
            </a:r>
            <a:r>
              <a:rPr lang="en-US" baseline="0" dirty="0" err="1" smtClean="0"/>
              <a:t>Maglio</a:t>
            </a:r>
            <a:r>
              <a:rPr lang="en-US" baseline="0" dirty="0" smtClean="0"/>
              <a:t>, who studied people playing Tetris. They noticed a curious phenomenon – expert players would make more seemingly unnecessary rotations than novice players.  The rationale is that performing actions such as piece rotation in the real world is actually more efficient than doing that task mentally in your head. Thinking through doing is effective whenever actions in the real world </a:t>
            </a:r>
            <a:r>
              <a:rPr lang="en-US" baseline="0" smtClean="0"/>
              <a:t>can r</a:t>
            </a:r>
            <a:r>
              <a:rPr lang="en-US" smtClean="0"/>
              <a:t>educe the memory required, </a:t>
            </a:r>
            <a:r>
              <a:rPr lang="en-US" dirty="0" smtClean="0"/>
              <a:t>number of steps, or probability in error in mental computation.</a:t>
            </a:r>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8DB0A94-C99C-43A4-A138-0AB225C0FBDD}" type="slidenum">
              <a:rPr lang="ko-KR" altLang="en-US" smtClean="0">
                <a:ea typeface="굴림"/>
                <a:cs typeface="굴림"/>
              </a:rPr>
              <a:pPr/>
              <a:t>22</a:t>
            </a:fld>
            <a:endParaRPr lang="en-US" altLang="ko-KR" smtClean="0">
              <a:ea typeface="굴림"/>
              <a:cs typeface="굴림"/>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My particular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research question is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What techniques and representations can most effectively enable users to design interactive systems</a:t>
            </a:r>
            <a:r>
              <a:rPr lang="en-US" sz="1200" kern="1200" smtClean="0">
                <a:solidFill>
                  <a:schemeClr val="tx1"/>
                </a:solidFill>
                <a:latin typeface="Neutra Text" pitchFamily="50"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Neutra Text" pitchFamily="50"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ko-KR" dirty="0" smtClean="0">
                <a:ea typeface="굴림"/>
                <a:cs typeface="굴림"/>
              </a:rPr>
              <a:t>PROTOTYPING IS HARD,</a:t>
            </a:r>
            <a:r>
              <a:rPr lang="en-US" altLang="ko-KR" baseline="0" dirty="0" smtClean="0">
                <a:ea typeface="굴림"/>
                <a:cs typeface="굴림"/>
              </a:rPr>
              <a:t> and</a:t>
            </a:r>
            <a:r>
              <a:rPr lang="en-US" altLang="ko-KR" dirty="0" smtClean="0">
                <a:ea typeface="굴림"/>
                <a:cs typeface="굴림"/>
              </a:rPr>
              <a:t> prototyping a ubicomp system is </a:t>
            </a:r>
            <a:r>
              <a:rPr lang="en-US" altLang="ko-KR" b="1" dirty="0" smtClean="0">
                <a:ea typeface="굴림"/>
                <a:cs typeface="굴림"/>
              </a:rPr>
              <a:t>much harder </a:t>
            </a:r>
            <a:r>
              <a:rPr lang="en-US" altLang="ko-KR" smtClean="0">
                <a:ea typeface="굴림"/>
                <a:cs typeface="굴림"/>
              </a:rPr>
              <a:t>than working</a:t>
            </a:r>
            <a:r>
              <a:rPr lang="en-US" altLang="ko-KR" baseline="0" smtClean="0">
                <a:ea typeface="굴림"/>
                <a:cs typeface="굴림"/>
              </a:rPr>
              <a:t> </a:t>
            </a:r>
            <a:r>
              <a:rPr lang="en-US" altLang="ko-KR" smtClean="0">
                <a:ea typeface="굴림"/>
                <a:cs typeface="굴림"/>
              </a:rPr>
              <a:t>in </a:t>
            </a:r>
            <a:r>
              <a:rPr lang="en-US" altLang="ko-KR" dirty="0" smtClean="0">
                <a:ea typeface="굴림"/>
                <a:cs typeface="굴림"/>
              </a:rPr>
              <a:t>traditional design areas. The challenge for computer science researchers is to build tools that better support a culture of prototyping.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23</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past three years, we’ve</a:t>
            </a:r>
            <a:r>
              <a:rPr lang="en-US" baseline="0" dirty="0" smtClean="0"/>
              <a:t> built several systems in that explore these issues, and I’ll provide an overview of a few of them today. In the interest of time, and to provide the big picture that I think will </a:t>
            </a:r>
            <a:r>
              <a:rPr lang="en-US" baseline="0" smtClean="0"/>
              <a:t>be most, </a:t>
            </a:r>
            <a:r>
              <a:rPr lang="en-US" baseline="0" dirty="0" smtClean="0"/>
              <a:t>I’ll stay at a fairly high level, but please feel free to ask questions during the talk or afterwards about the details.</a:t>
            </a:r>
            <a:endParaRPr lang="en-US" sz="24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0200E-6724-4B98-B77B-8BA92D03CC06}" type="slidenum">
              <a:rPr lang="ko-KR" altLang="en-US"/>
              <a:pPr/>
              <a:t>24</a:t>
            </a:fld>
            <a:endParaRPr lang="en-US" altLang="ko-KR"/>
          </a:p>
        </p:txBody>
      </p:sp>
      <p:sp>
        <p:nvSpPr>
          <p:cNvPr id="2548738" name="Rectangle 2"/>
          <p:cNvSpPr>
            <a:spLocks noGrp="1" noRot="1" noChangeAspect="1" noChangeArrowheads="1" noTextEdit="1"/>
          </p:cNvSpPr>
          <p:nvPr>
            <p:ph type="sldImg"/>
          </p:nvPr>
        </p:nvSpPr>
        <p:spPr>
          <a:ln/>
        </p:spPr>
      </p:sp>
      <p:sp>
        <p:nvSpPr>
          <p:cNvPr id="2548739" name="Rectangle 3"/>
          <p:cNvSpPr>
            <a:spLocks noGrp="1" noChangeArrowheads="1"/>
          </p:cNvSpPr>
          <p:nvPr>
            <p:ph type="body" idx="1"/>
          </p:nvPr>
        </p:nvSpPr>
        <p:spPr/>
        <p:txBody>
          <a:bodyPr/>
          <a:lstStyle/>
          <a:p>
            <a:pPr marL="220005" indent="-220005"/>
            <a:r>
              <a:rPr lang="en-US" altLang="ko-KR" dirty="0">
                <a:ea typeface="굴림" pitchFamily="34" charset="-127"/>
              </a:rPr>
              <a:t>To learn about opportunities for prototyping tools in the domain of information appliances, we conducted interviews with eleven product designers at three design companies. I also served as </a:t>
            </a:r>
            <a:r>
              <a:rPr lang="en-US" altLang="ko-KR">
                <a:ea typeface="굴림" pitchFamily="34" charset="-127"/>
              </a:rPr>
              <a:t>a </a:t>
            </a:r>
            <a:r>
              <a:rPr lang="en-US" altLang="ko-KR" smtClean="0">
                <a:ea typeface="굴림" pitchFamily="34" charset="-127"/>
              </a:rPr>
              <a:t>consultant </a:t>
            </a:r>
            <a:r>
              <a:rPr lang="en-US" altLang="ko-KR" dirty="0">
                <a:ea typeface="굴림" pitchFamily="34" charset="-127"/>
              </a:rPr>
              <a:t>for one of the companies. I want to highlight two key insights from our field work. We found that </a:t>
            </a:r>
          </a:p>
          <a:p>
            <a:pPr marL="220005" indent="-220005">
              <a:buFontTx/>
              <a:buAutoNum type="arabicParenR"/>
            </a:pPr>
            <a:r>
              <a:rPr lang="en-US" altLang="ko-KR" dirty="0">
                <a:ea typeface="굴림" pitchFamily="34" charset="-127"/>
              </a:rPr>
              <a:t> Professional design companies </a:t>
            </a:r>
            <a:r>
              <a:rPr lang="en-US" altLang="ko-KR" b="1" dirty="0">
                <a:ea typeface="굴림" pitchFamily="34" charset="-127"/>
              </a:rPr>
              <a:t>do</a:t>
            </a:r>
            <a:r>
              <a:rPr lang="en-US" altLang="ko-KR" dirty="0">
                <a:ea typeface="굴림" pitchFamily="34" charset="-127"/>
              </a:rPr>
              <a:t> have access to resources and expertise to create integrated functional prototypes – however, these prototypes are generally expensive one-offs used only for presentation.</a:t>
            </a:r>
          </a:p>
          <a:p>
            <a:pPr marL="220005" indent="-220005"/>
            <a:r>
              <a:rPr lang="en-US" altLang="ko-KR" dirty="0">
                <a:ea typeface="굴림" pitchFamily="34" charset="-127"/>
              </a:rPr>
              <a:t>Today’s prototyping tools are not flexible enough to create functional prototypes as tools for design thinking itself.</a:t>
            </a:r>
          </a:p>
          <a:p>
            <a:pPr marL="220005" indent="-220005"/>
            <a:r>
              <a:rPr lang="en-US" altLang="ko-KR" dirty="0">
                <a:ea typeface="굴림" pitchFamily="34" charset="-127"/>
              </a:rPr>
              <a:t>2) For documentation purposes, many test sessions with prototypes are video recorded. However, revisiting this video material is often too costly in terms of work hours so tapes just end up on the shelf.</a:t>
            </a:r>
            <a:endParaRPr lang="en-US" dirty="0">
              <a:ea typeface="굴림" pitchFamily="34" charset="-12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788250-33D1-4415-AD3E-3D0DD50115D8}" type="slidenum">
              <a:rPr lang="ko-KR" altLang="en-US" smtClean="0">
                <a:ea typeface="굴림" charset="-127"/>
              </a:rPr>
              <a:pPr/>
              <a:t>25</a:t>
            </a:fld>
            <a:endParaRPr lang="en-US" altLang="ko-KR" smtClean="0">
              <a:ea typeface="굴림" charset="-127"/>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ko-KR" dirty="0" smtClean="0">
                <a:ea typeface="굴림" charset="-127"/>
              </a:rPr>
              <a:t>Our work on d.tools has explored how to more rapidly create and evaluate information appliances that incorporate rich </a:t>
            </a:r>
            <a:r>
              <a:rPr lang="en-US" altLang="ko-KR" smtClean="0">
                <a:ea typeface="굴림" charset="-127"/>
              </a:rPr>
              <a:t>physical interactions</a:t>
            </a:r>
            <a:endParaRPr lang="en-US" altLang="ko-KR" dirty="0" smtClean="0">
              <a:ea typeface="굴림" charset="-127"/>
            </a:endParaRPr>
          </a:p>
          <a:p>
            <a:pPr eaLnBrk="1" hangingPunct="1"/>
            <a:r>
              <a:rPr lang="en-US" dirty="0" smtClean="0"/>
              <a:t>The key</a:t>
            </a:r>
            <a:r>
              <a:rPr lang="en-US" baseline="0" dirty="0" smtClean="0"/>
              <a:t> contribution of </a:t>
            </a:r>
            <a:r>
              <a:rPr lang="en-US" dirty="0" smtClean="0"/>
              <a:t>d.tools, is</a:t>
            </a:r>
            <a:r>
              <a:rPr lang="en-US" baseline="0" dirty="0" smtClean="0"/>
              <a:t> the </a:t>
            </a:r>
            <a:r>
              <a:rPr lang="en-US" dirty="0" smtClean="0"/>
              <a:t>integration</a:t>
            </a:r>
            <a:r>
              <a:rPr lang="en-US" i="1" dirty="0" smtClean="0"/>
              <a:t> design, test, and analysis</a:t>
            </a:r>
            <a:r>
              <a:rPr lang="en-US" dirty="0" smtClean="0"/>
              <a:t> of information appliances</a:t>
            </a:r>
            <a:r>
              <a:rPr lang="en-US" baseline="0" dirty="0" smtClean="0"/>
              <a:t> in a single toolkit</a:t>
            </a:r>
            <a:endParaRPr lang="en-US" altLang="ko-KR" dirty="0" smtClean="0">
              <a:ea typeface="굴림" charset="-12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9BD012B-6A7E-4CF9-B6E2-7FED2BDCE1F3}" type="slidenum">
              <a:rPr lang="ko-KR" altLang="en-US" smtClean="0">
                <a:ea typeface="굴림" charset="-127"/>
              </a:rPr>
              <a:pPr/>
              <a:t>26</a:t>
            </a:fld>
            <a:endParaRPr lang="en-US" altLang="ko-KR" smtClean="0">
              <a:ea typeface="굴림" charset="-127"/>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As a designer plugs physical components such as sensors into the d.tools hardware interface, virtual counterparts appear in the d.tools authoring environment on the PC.</a:t>
            </a:r>
            <a:endParaRPr lang="en-US" i="1" smtClean="0"/>
          </a:p>
          <a:p>
            <a:pPr eaLnBrk="1" hangingPunct="1"/>
            <a:endParaRPr lang="en-US" b="1" smtClean="0"/>
          </a:p>
          <a:p>
            <a:pPr eaLnBrk="1" hangingPunct="1"/>
            <a:r>
              <a:rPr lang="en-US" b="1" smtClean="0"/>
              <a:t>The DESIGNER </a:t>
            </a:r>
            <a:r>
              <a:rPr lang="en-US" smtClean="0"/>
              <a:t>then authors interactions by creating visual states, which encapsulate output, and by linking them through transitions, which get triggered by input events. The control flow interface is based on designers familiarity with</a:t>
            </a:r>
            <a:r>
              <a:rPr lang="en-US" baseline="0" smtClean="0"/>
              <a:t> storyboards.</a:t>
            </a:r>
            <a:endParaRPr lang="en-US" i="1" smtClean="0"/>
          </a:p>
          <a:p>
            <a:pPr eaLnBrk="1" hangingPunct="1"/>
            <a:endParaRPr lang="en-US" b="1" smtClean="0"/>
          </a:p>
          <a:p>
            <a:pPr eaLnBrk="1" hangingPunct="1"/>
            <a:r>
              <a:rPr lang="en-US" smtClean="0"/>
              <a:t>d.Tools facilitates turning continuous sensor data into discrete events through an interactive demonstration and thresholding technique.</a:t>
            </a:r>
            <a:endParaRPr lang="en-US" i="1" smtClean="0"/>
          </a:p>
          <a:p>
            <a:pPr eaLnBrk="1" hangingPunct="1"/>
            <a:endParaRPr lang="en-US" b="1" smtClean="0"/>
          </a:p>
          <a:p>
            <a:pPr eaLnBrk="1" hangingPunct="1"/>
            <a:r>
              <a:rPr lang="en-US" b="1" smtClean="0"/>
              <a:t>In d.tools, the </a:t>
            </a:r>
            <a:r>
              <a:rPr lang="en-US" smtClean="0"/>
              <a:t>interaction model is always live and can be tried out at any point.</a:t>
            </a:r>
            <a:endParaRPr lang="en-US" b="1" smtClean="0"/>
          </a:p>
          <a:p>
            <a:pPr eaLnBrk="1" hangingPunct="1"/>
            <a:endParaRPr lang="en-US" i="1" smtClean="0"/>
          </a:p>
          <a:p>
            <a:pPr eaLnBrk="1" hangingPunct="1"/>
            <a:r>
              <a:rPr lang="en-US" smtClean="0"/>
              <a:t>To increase the complexity of prototypes, designers with programming knowledge can attach Java to visual states.</a:t>
            </a:r>
          </a:p>
          <a:p>
            <a:pPr eaLnBrk="1" hangingPunct="1"/>
            <a:r>
              <a:rPr lang="en-US" smtClean="0"/>
              <a:t>Here, Java code remote controls the Google Earth application. T</a:t>
            </a:r>
            <a:r>
              <a:rPr lang="de-DE" smtClean="0"/>
              <a:t>his is an example of how d.tools can be used to create mash-up prototypes.</a:t>
            </a: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7304D73-8E16-4D57-8665-1AABB5E78E14}" type="slidenum">
              <a:rPr lang="ko-KR" altLang="en-US" smtClean="0">
                <a:ea typeface="굴림" charset="-127"/>
              </a:rPr>
              <a:pPr/>
              <a:t>27</a:t>
            </a:fld>
            <a:endParaRPr lang="en-US" altLang="ko-KR" smtClean="0">
              <a:ea typeface="굴림" charset="-127"/>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z="1200" kern="1200" baseline="0" smtClean="0">
                <a:solidFill>
                  <a:schemeClr val="tx1"/>
                </a:solidFill>
                <a:latin typeface="Neutra Text" pitchFamily="50" charset="0"/>
                <a:ea typeface="+mn-ea"/>
                <a:cs typeface="+mn-cs"/>
              </a:rPr>
              <a:t>To be able to raise the complexity ceiling of what can be built with d.tools, we designed our micrcocontroller-based hardware platform that enables plug-and-play at the level of a single component. This </a:t>
            </a:r>
            <a:r>
              <a:rPr lang="en-US" sz="1200" kern="1200" baseline="0" dirty="0" smtClean="0">
                <a:solidFill>
                  <a:schemeClr val="tx1"/>
                </a:solidFill>
                <a:latin typeface="Neutra Text" pitchFamily="50" charset="0"/>
                <a:ea typeface="+mn-ea"/>
                <a:cs typeface="+mn-cs"/>
              </a:rPr>
              <a:t>research introduces </a:t>
            </a:r>
            <a:r>
              <a:rPr lang="en-US" sz="1200" i="0" kern="1200" baseline="0" smtClean="0">
                <a:solidFill>
                  <a:schemeClr val="tx1"/>
                </a:solidFill>
                <a:latin typeface="Neutra Text" pitchFamily="50" charset="0"/>
                <a:ea typeface="+mn-ea"/>
                <a:cs typeface="+mn-cs"/>
              </a:rPr>
              <a:t>three levels of hardware extensibility: </a:t>
            </a:r>
            <a:r>
              <a:rPr lang="en-US" sz="1200" kern="1200" baseline="0" dirty="0" smtClean="0">
                <a:solidFill>
                  <a:schemeClr val="tx1"/>
                </a:solidFill>
                <a:latin typeface="Neutra Text" pitchFamily="50" charset="0"/>
                <a:ea typeface="+mn-ea"/>
                <a:cs typeface="+mn-cs"/>
              </a:rPr>
              <a:t>at the hardware-to-PC interface, </a:t>
            </a:r>
            <a:r>
              <a:rPr lang="en-US" sz="1200" kern="1200" baseline="0" smtClean="0">
                <a:solidFill>
                  <a:schemeClr val="tx1"/>
                </a:solidFill>
                <a:latin typeface="Neutra Text" pitchFamily="50" charset="0"/>
                <a:ea typeface="+mn-ea"/>
                <a:cs typeface="+mn-cs"/>
              </a:rPr>
              <a:t>the intra-hardware communication </a:t>
            </a:r>
            <a:r>
              <a:rPr lang="en-US" sz="1200" kern="1200" baseline="0" dirty="0" smtClean="0">
                <a:solidFill>
                  <a:schemeClr val="tx1"/>
                </a:solidFill>
                <a:latin typeface="Neutra Text" pitchFamily="50" charset="0"/>
                <a:ea typeface="+mn-ea"/>
                <a:cs typeface="+mn-cs"/>
              </a:rPr>
              <a:t>level, and the circuit level</a:t>
            </a:r>
            <a:r>
              <a:rPr lang="en-US" sz="1200" kern="1200" baseline="0" smtClean="0">
                <a:solidFill>
                  <a:schemeClr val="tx1"/>
                </a:solidFill>
                <a:latin typeface="Neutra Text" pitchFamily="50" charset="0"/>
                <a:ea typeface="+mn-ea"/>
                <a:cs typeface="+mn-cs"/>
              </a:rPr>
              <a:t>. </a:t>
            </a:r>
            <a:endParaRPr lang="de-DE"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F18009A-3C01-4D4A-A76A-4B4B2A4E78CD}" type="slidenum">
              <a:rPr lang="ko-KR" altLang="en-US" smtClean="0">
                <a:ea typeface="굴림" charset="-127"/>
              </a:rPr>
              <a:pPr/>
              <a:t>28</a:t>
            </a:fld>
            <a:endParaRPr lang="en-US" altLang="ko-KR" smtClean="0">
              <a:ea typeface="굴림" charset="-127"/>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ko-KR" smtClean="0">
                <a:ea typeface="굴림" charset="-127"/>
              </a:rPr>
              <a:t>Let’s move on to test mode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610800-08BB-4ADD-AD2A-F67716AB61E1}" type="slidenum">
              <a:rPr lang="ko-KR" altLang="en-US" smtClean="0">
                <a:ea typeface="굴림" charset="-127"/>
              </a:rPr>
              <a:pPr/>
              <a:t>29</a:t>
            </a:fld>
            <a:endParaRPr lang="en-US" altLang="ko-KR" smtClean="0">
              <a:ea typeface="굴림" charset="-127"/>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A camera is pointed at the tester.</a:t>
            </a:r>
          </a:p>
          <a:p>
            <a:pPr eaLnBrk="1" hangingPunct="1"/>
            <a:r>
              <a:rPr lang="en-US" dirty="0" smtClean="0"/>
              <a:t>The live video from the camera is recorded and  annotated in real-time with state transitions and input events.</a:t>
            </a:r>
          </a:p>
          <a:p>
            <a:pPr eaLnBrk="1" hangingPunct="1"/>
            <a:r>
              <a:rPr lang="en-US" dirty="0" smtClean="0"/>
              <a:t>In addition to events generated by the prototype itself, the experimenter can also add annotations with a video console.</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My real passion</a:t>
            </a:r>
            <a:r>
              <a:rPr lang="en-US" baseline="0" dirty="0" smtClean="0"/>
              <a:t> outside school was electronic music </a:t>
            </a:r>
            <a:r>
              <a:rPr lang="en-US" dirty="0" smtClean="0"/>
              <a:t>and</a:t>
            </a:r>
            <a:r>
              <a:rPr lang="en-US" baseline="0" dirty="0" smtClean="0"/>
              <a:t> in 2000, while still </a:t>
            </a:r>
            <a:r>
              <a:rPr lang="en-US" dirty="0" smtClean="0"/>
              <a:t>at Penn, I started a record label</a:t>
            </a:r>
            <a:r>
              <a:rPr lang="en-US" baseline="0" dirty="0" smtClean="0"/>
              <a:t> called </a:t>
            </a:r>
            <a:r>
              <a:rPr lang="en-US" dirty="0" smtClean="0"/>
              <a:t>Tuning </a:t>
            </a:r>
            <a:r>
              <a:rPr lang="en-US" dirty="0" err="1" smtClean="0"/>
              <a:t>Spork</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graduation drew close,</a:t>
            </a:r>
            <a:r>
              <a:rPr lang="en-US" baseline="0" dirty="0" smtClean="0"/>
              <a:t> a</a:t>
            </a:r>
            <a:r>
              <a:rPr lang="en-US" dirty="0" smtClean="0"/>
              <a:t>fter 5.5 years in school,</a:t>
            </a:r>
            <a:r>
              <a:rPr lang="en-US" baseline="0" dirty="0" smtClean="0"/>
              <a:t> I felt it was time for a change</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3FFBF99-7652-404C-B42B-C71DCF36D99E}" type="slidenum">
              <a:rPr lang="ko-KR" altLang="en-US" smtClean="0">
                <a:ea typeface="굴림" charset="-127"/>
              </a:rPr>
              <a:pPr/>
              <a:t>30</a:t>
            </a:fld>
            <a:endParaRPr lang="en-US" altLang="ko-KR" smtClean="0">
              <a:ea typeface="굴림" charset="-127"/>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tLang="ko-KR" smtClean="0">
                <a:ea typeface="굴림" charset="-127"/>
              </a:rPr>
              <a:t>After a test session is completed, designers can leverage tight synchronization between the graphical interaction model, the recorded video, and the recorded event traces in analyze mode.</a:t>
            </a:r>
          </a:p>
          <a:p>
            <a:pPr eaLnBrk="1" hangingPunct="1"/>
            <a:endParaRPr lang="en-US" altLang="ko-KR" smtClean="0">
              <a:ea typeface="굴림" charset="-12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FAB3867-A233-4B6A-AB3B-297246F1DE6B}" type="slidenum">
              <a:rPr lang="ko-KR" altLang="en-US" smtClean="0">
                <a:ea typeface="굴림" charset="-127"/>
              </a:rPr>
              <a:pPr/>
              <a:t>31</a:t>
            </a:fld>
            <a:endParaRPr lang="en-US" altLang="ko-KR" smtClean="0">
              <a:ea typeface="굴림"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 analyze mode, video playback is synchronized with a visualization that highlights active states.</a:t>
            </a:r>
          </a:p>
          <a:p>
            <a:pPr eaLnBrk="1" hangingPunct="1"/>
            <a:r>
              <a:rPr lang="en-US" dirty="0" smtClean="0"/>
              <a:t>In the other direction, designers can select states in the </a:t>
            </a:r>
            <a:r>
              <a:rPr lang="en-US" dirty="0" err="1" smtClean="0"/>
              <a:t>statechart</a:t>
            </a:r>
            <a:r>
              <a:rPr lang="en-US" dirty="0" smtClean="0"/>
              <a:t> to access corresponding video clips.</a:t>
            </a:r>
          </a:p>
          <a:p>
            <a:pPr eaLnBrk="1" hangingPunct="1"/>
            <a:r>
              <a:rPr lang="en-US" dirty="0" smtClean="0"/>
              <a:t>Designers can query for video sequences matching input by demonstrating that input on the prototype itself.</a:t>
            </a:r>
          </a:p>
          <a:p>
            <a:pPr eaLnBrk="1" hangingPunct="1"/>
            <a:r>
              <a:rPr lang="en-US" dirty="0" smtClean="0"/>
              <a:t>Multiple test sessions can be combined into a video spreadsheet, which can be used for rapid comparative evaluation. </a:t>
            </a: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More recently</a:t>
            </a:r>
            <a:r>
              <a:rPr lang="en-US" baseline="0" smtClean="0"/>
              <a:t> we have collaborated with Nokia design San Francisco to extend the d.tools authoring approach to mobile phone prototypes. A d.tools client application runs on the Nokia phone; and sends all input events from the phone to a PC.</a:t>
            </a:r>
            <a:endParaRPr lang="en-US" dirty="0" smtClean="0"/>
          </a:p>
          <a:p>
            <a:r>
              <a:rPr lang="en-US" dirty="0" smtClean="0"/>
              <a:t>All communication </a:t>
            </a:r>
            <a:r>
              <a:rPr lang="en-US" smtClean="0"/>
              <a:t>is wireless here.</a:t>
            </a:r>
            <a:endParaRPr lang="en-US" dirty="0" smtClean="0"/>
          </a:p>
          <a:p>
            <a:r>
              <a:rPr lang="en-US" smtClean="0"/>
              <a:t>The</a:t>
            </a:r>
            <a:r>
              <a:rPr lang="en-US" baseline="0" smtClean="0"/>
              <a:t> </a:t>
            </a:r>
            <a:r>
              <a:rPr lang="en-US" smtClean="0"/>
              <a:t>Application </a:t>
            </a:r>
            <a:r>
              <a:rPr lang="en-US" dirty="0" smtClean="0"/>
              <a:t>logic is </a:t>
            </a:r>
            <a:r>
              <a:rPr lang="en-US" smtClean="0"/>
              <a:t>handled in</a:t>
            </a:r>
            <a:r>
              <a:rPr lang="en-US" baseline="0" smtClean="0"/>
              <a:t> a d.tools storyboard </a:t>
            </a:r>
            <a:r>
              <a:rPr lang="en-US" smtClean="0"/>
              <a:t>on the desktop</a:t>
            </a:r>
            <a:r>
              <a:rPr lang="en-US" baseline="0" smtClean="0"/>
              <a:t> and </a:t>
            </a:r>
            <a:endParaRPr lang="en-US" dirty="0" smtClean="0"/>
          </a:p>
          <a:p>
            <a:r>
              <a:rPr lang="en-US" err="1" smtClean="0"/>
              <a:t>d</a:t>
            </a:r>
            <a:r>
              <a:rPr lang="en-US" smtClean="0"/>
              <a:t>tools sends </a:t>
            </a:r>
            <a:r>
              <a:rPr lang="en-US" dirty="0" smtClean="0"/>
              <a:t>commands back to phone to display images and </a:t>
            </a:r>
            <a:r>
              <a:rPr lang="en-US" smtClean="0"/>
              <a:t>play sounds.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32</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33</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In addition to traditional evaluation methods such as lab</a:t>
            </a:r>
            <a:r>
              <a:rPr lang="en-US" baseline="0" smtClean="0"/>
              <a:t> studies, we also deployed d.tools to students. </a:t>
            </a:r>
            <a:r>
              <a:rPr lang="en-US" smtClean="0"/>
              <a:t>We hand-manufactured a dozen kits </a:t>
            </a:r>
            <a:r>
              <a:rPr lang="en-US" dirty="0" smtClean="0"/>
              <a:t>which we distributed student teams in a masters level HCI design course in 2006 and 2007.</a:t>
            </a:r>
          </a:p>
          <a:p>
            <a:pPr eaLnBrk="1" hangingPunct="1"/>
            <a:r>
              <a:rPr lang="en-US" dirty="0" smtClean="0"/>
              <a:t>This image shows a color mixing </a:t>
            </a:r>
            <a:r>
              <a:rPr lang="en-US" smtClean="0"/>
              <a:t>interface designed with d.tools in </a:t>
            </a:r>
            <a:r>
              <a:rPr lang="en-US" dirty="0" smtClean="0"/>
              <a:t>which users can “pour” color from tangible buckets onto an </a:t>
            </a:r>
            <a:r>
              <a:rPr lang="en-US" smtClean="0"/>
              <a:t>LCD screen and then draw with</a:t>
            </a:r>
            <a:r>
              <a:rPr lang="en-US" baseline="0" smtClean="0"/>
              <a:t> those mixed colors on a tabled</a:t>
            </a:r>
            <a:r>
              <a:rPr lang="en-US" smtClean="0"/>
              <a:t>; </a:t>
            </a:r>
            <a:r>
              <a:rPr lang="en-US" dirty="0" smtClean="0"/>
              <a:t>this project took part in the Microsoft Design Expo in Redmond in 2006.</a:t>
            </a:r>
          </a:p>
          <a:p>
            <a:pPr eaLnBrk="1" hangingPunct="1"/>
            <a:r>
              <a:rPr lang="en-US" dirty="0" smtClean="0"/>
              <a:t>Kits have also been distributed to various bay area design consultancies and product companies such</a:t>
            </a:r>
            <a:r>
              <a:rPr lang="en-US" baseline="0" dirty="0" smtClean="0"/>
              <a:t> as Leapfrog, Frog design, and </a:t>
            </a:r>
            <a:r>
              <a:rPr lang="en-US" baseline="0" dirty="0" err="1" smtClean="0"/>
              <a:t>Ideo</a:t>
            </a:r>
            <a:r>
              <a:rPr lang="en-US" baseline="0" dirty="0" smtClean="0"/>
              <a:t>.</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r>
              <a:rPr lang="en-US" dirty="0" smtClean="0"/>
              <a:t>Reflecting on our experience with d.tools, we see sensor-based interaction design comprising three distinct steps: choosing and connecting the appropriate hardware, creating application logic, and specifying the relationship between sensor values and application logic. </a:t>
            </a:r>
          </a:p>
          <a:p>
            <a:r>
              <a:rPr lang="en-US" dirty="0" smtClean="0"/>
              <a:t> </a:t>
            </a:r>
          </a:p>
          <a:p>
            <a:r>
              <a:rPr lang="en-US" dirty="0" smtClean="0"/>
              <a:t>d.tools, as well as prior work, provides software abstractions that make connecting hardware easy. D.tools also enables designers to rapidly prototype and evaluate the application logic. However, our experience has shown that </a:t>
            </a:r>
            <a:r>
              <a:rPr lang="en-US" i="1" dirty="0" smtClean="0"/>
              <a:t>specifying the relationship</a:t>
            </a:r>
            <a:r>
              <a:rPr lang="en-US" dirty="0" smtClean="0"/>
              <a:t> between sensor values and logic often remains problematic.</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dirty="0" smtClean="0"/>
              <a:t>What kind of authoring tools would you need to prototype a fitness monitoring system which measures the rhythm of your steps and adjusts music playback accordingly?</a:t>
            </a:r>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smtClean="0"/>
              <a:t>Or imagine you are a game designer. What kind of tools would you need to prototype an accelerometer based control for an existing game in less than 30 minutes?</a:t>
            </a:r>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Herb Simon and Don Norman have pointed out, the representation of a problem is an important factor determining how we can manipulate that problem.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37</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38</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For tasks like sensor-based interactions, an individual's performance of the input they would like to recognize is a very different activity from symbolically specifying that input. The motivation of our work is to leverage the embodied performance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9B81002-B351-483E-A96E-1C3C0E4CB59F}" type="slidenum">
              <a:rPr lang="ko-KR" altLang="en-US" smtClean="0"/>
              <a:pPr/>
              <a:t>39</a:t>
            </a:fld>
            <a:endParaRPr lang="en-US" altLang="ko-K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t>We achieve this by applying programming by demonstration to the domain of sensor-based interaction design.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after</a:t>
            </a:r>
            <a:r>
              <a:rPr lang="en-US" baseline="0" dirty="0" smtClean="0"/>
              <a:t> graduation, I became a full time musician, record label manager, and touring DJ. One thing that struck me about my experience as a musician was the </a:t>
            </a:r>
            <a:r>
              <a:rPr lang="en-US" baseline="0" dirty="0" err="1" smtClean="0"/>
              <a:t>the</a:t>
            </a:r>
            <a:r>
              <a:rPr lang="en-US" baseline="0" dirty="0" smtClean="0"/>
              <a:t> really different role that computation and electronics played in my musical work as opposed to my prior academic life. This a shot I took on tour in a club in Japan. </a:t>
            </a:r>
            <a:r>
              <a:rPr lang="en-US" dirty="0" smtClean="0"/>
              <a:t>You can see my label partner behind the equipment of choice of professional DJs worldwide: Two </a:t>
            </a:r>
            <a:r>
              <a:rPr lang="en-US" dirty="0" err="1" smtClean="0"/>
              <a:t>Technics</a:t>
            </a:r>
            <a:r>
              <a:rPr lang="en-US" dirty="0" smtClean="0"/>
              <a:t> turntables a multi-channel </a:t>
            </a:r>
            <a:r>
              <a:rPr lang="en-US" baseline="0" dirty="0" smtClean="0"/>
              <a:t>Mixer. The turntables and mixer are in essence the user interface for DJs. </a:t>
            </a:r>
            <a:r>
              <a:rPr lang="en-US" dirty="0" smtClean="0"/>
              <a:t>So what is the laptop doing in the picture? It is running Final Scratch, a software that allows a DJ to work with </a:t>
            </a:r>
            <a:r>
              <a:rPr lang="en-US" baseline="0" dirty="0" smtClean="0"/>
              <a:t>MP3 files through traditional turntables by using special records that contain a </a:t>
            </a:r>
            <a:r>
              <a:rPr lang="en-US" baseline="0" dirty="0" err="1" smtClean="0"/>
              <a:t>timecode</a:t>
            </a:r>
            <a:r>
              <a:rPr lang="en-US" baseline="0" dirty="0" smtClean="0"/>
              <a:t>, which is then analyzed to control playback of digital files</a:t>
            </a:r>
            <a:r>
              <a:rPr lang="en-US" baseline="0" smtClean="0"/>
              <a:t>. </a:t>
            </a:r>
            <a:r>
              <a:rPr lang="en-US" baseline="0" smtClean="0">
                <a:ea typeface="굴림" pitchFamily="34" charset="-127"/>
              </a:rPr>
              <a:t> </a:t>
            </a:r>
            <a:endParaRPr lang="en-US" altLang="ko-KR" dirty="0" smtClean="0">
              <a:ea typeface="굴림" pitchFamily="34" charset="-127"/>
            </a:endParaRPr>
          </a:p>
          <a:p>
            <a:endParaRPr lang="en-US" altLang="ko-KR" dirty="0" smtClean="0">
              <a:ea typeface="굴림" pitchFamily="34" charset="-127"/>
            </a:endParaRPr>
          </a:p>
          <a:p>
            <a:r>
              <a:rPr lang="en-US" altLang="ko-KR" dirty="0" smtClean="0">
                <a:ea typeface="굴림" pitchFamily="34" charset="-127"/>
              </a:rPr>
              <a:t>So</a:t>
            </a:r>
            <a:r>
              <a:rPr lang="en-US" altLang="ko-KR" baseline="0" dirty="0" smtClean="0">
                <a:ea typeface="굴림" pitchFamily="34" charset="-127"/>
              </a:rPr>
              <a:t> while my course work had focused on 3D graphics and </a:t>
            </a:r>
            <a:r>
              <a:rPr lang="en-US" altLang="ko-KR" b="1" baseline="0" dirty="0" smtClean="0">
                <a:ea typeface="굴림" pitchFamily="34" charset="-127"/>
              </a:rPr>
              <a:t>virtual </a:t>
            </a:r>
            <a:r>
              <a:rPr lang="en-US" altLang="ko-KR" b="1" baseline="0" smtClean="0">
                <a:ea typeface="굴림" pitchFamily="34" charset="-127"/>
              </a:rPr>
              <a:t>reality </a:t>
            </a:r>
            <a:r>
              <a:rPr lang="en-US" altLang="ko-KR" baseline="0" smtClean="0">
                <a:ea typeface="굴림" pitchFamily="34" charset="-127"/>
              </a:rPr>
              <a:t>– </a:t>
            </a:r>
            <a:r>
              <a:rPr lang="en-US" altLang="ko-KR" baseline="0" dirty="0" smtClean="0">
                <a:ea typeface="굴림" pitchFamily="34" charset="-127"/>
              </a:rPr>
              <a:t>this was my first brush with what Mark Weiser dubbed </a:t>
            </a:r>
            <a:r>
              <a:rPr lang="en-US" altLang="ko-KR" b="1" baseline="0" dirty="0" smtClean="0">
                <a:ea typeface="굴림" pitchFamily="34" charset="-127"/>
              </a:rPr>
              <a:t>embodied virtuality </a:t>
            </a:r>
            <a:r>
              <a:rPr lang="en-US" altLang="ko-KR" b="0" baseline="0" dirty="0" smtClean="0">
                <a:ea typeface="굴림" pitchFamily="34" charset="-127"/>
              </a:rPr>
              <a:t>– where computation moves out of its traditional gray box and starts to become more closely integrated with objects in the real world. This was fascinating stuff! So when I reapplied to graduate school, I decided to learn more about tangible interfaces, ubiquitous computing, and human computer interaction.</a:t>
            </a:r>
          </a:p>
          <a:p>
            <a:endParaRPr lang="en-US" altLang="ko-KR" b="0" baseline="0" dirty="0" smtClean="0">
              <a:ea typeface="굴림" pitchFamily="34" charset="-127"/>
            </a:endParaRPr>
          </a:p>
          <a:p>
            <a:r>
              <a:rPr lang="en-US" altLang="ko-KR" b="0" baseline="0" dirty="0" smtClean="0">
                <a:ea typeface="굴림" pitchFamily="34" charset="-127"/>
              </a:rPr>
              <a:t> </a:t>
            </a:r>
            <a:endParaRPr lang="en-US" altLang="ko-KR" b="0" dirty="0" smtClean="0">
              <a:ea typeface="굴림" pitchFamily="34" charset="-127"/>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33A3A83-28DF-49E8-93E0-C1CD4A365483}" type="slidenum">
              <a:rPr lang="ko-KR" altLang="en-US" sz="1200" b="0">
                <a:ea typeface="굴림" pitchFamily="34" charset="-127"/>
              </a:rPr>
              <a:pPr algn="r" defTabSz="930437" eaLnBrk="1" hangingPunct="1"/>
              <a:t>40</a:t>
            </a:fld>
            <a:endParaRPr lang="en-US" altLang="ko-KR" sz="1200" b="0" dirty="0">
              <a:ea typeface="굴림" pitchFamily="34" charset="-127"/>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Programming by demonstration (PBD) is the process of inferring general program logic from observation of examples of that logic. </a:t>
            </a:r>
          </a:p>
          <a:p>
            <a:r>
              <a:rPr lang="en-US" smtClean="0"/>
              <a:t> </a:t>
            </a:r>
          </a:p>
          <a:p>
            <a:r>
              <a:rPr lang="en-US" smtClean="0"/>
              <a:t>Our research builds upon the idea of </a:t>
            </a:r>
            <a:r>
              <a:rPr lang="en-US" i="1" smtClean="0"/>
              <a:t>using actions performed in physical space</a:t>
            </a:r>
            <a:r>
              <a:rPr lang="en-US" smtClean="0"/>
              <a:t> as the example input. </a:t>
            </a:r>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algn="just">
              <a:spcBef>
                <a:spcPct val="0"/>
              </a:spcBef>
              <a:spcAft>
                <a:spcPts val="577"/>
              </a:spcAft>
            </a:pPr>
            <a:r>
              <a:rPr lang="en-US" dirty="0" smtClean="0"/>
              <a:t>This allows designers to leverage their tacit knowledge of the task domain without having to produce a formal representation of the task from scratch. As Michael Polanyi put it (SLOW) “we know more than we can tell” (PAUSE) –PBD can aid designers by substituting “doing” for “telling”.</a:t>
            </a:r>
          </a:p>
          <a:p>
            <a:pPr algn="just">
              <a:spcBef>
                <a:spcPct val="0"/>
              </a:spcBef>
              <a:spcAft>
                <a:spcPts val="577"/>
              </a:spcAft>
            </a:pPr>
            <a:endParaRPr lang="en-US" altLang="ko-KR" dirty="0" smtClean="0">
              <a:ea typeface="굴림" pitchFamily="34" charset="-12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42</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We constructed Exemplar to investigate such an approach.</a:t>
            </a:r>
          </a:p>
          <a:p>
            <a:pPr>
              <a:defRPr/>
            </a:pPr>
            <a:r>
              <a:rPr lang="en-US" dirty="0" smtClean="0"/>
              <a:t>With Exemplar</a:t>
            </a:r>
            <a:r>
              <a:rPr lang="en-US" smtClean="0"/>
              <a:t>, an interaction </a:t>
            </a:r>
            <a:r>
              <a:rPr lang="en-US" dirty="0" smtClean="0"/>
              <a:t>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C7A12A-E56A-40CD-8E01-1C607A52FDA5}" type="slidenum">
              <a:rPr lang="ko-KR" altLang="en-US" smtClean="0"/>
              <a:pPr/>
              <a:t>43</a:t>
            </a:fld>
            <a:endParaRPr lang="en-US" altLang="ko-K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marL="220005" indent="-220005" eaLnBrk="1" hangingPunct="1"/>
            <a:r>
              <a:rPr lang="en-US" smtClean="0"/>
              <a:t>The designer </a:t>
            </a:r>
            <a:r>
              <a:rPr lang="en-US" dirty="0" smtClean="0"/>
              <a:t>then </a:t>
            </a:r>
            <a:r>
              <a:rPr lang="en-US" i="1" dirty="0" smtClean="0"/>
              <a:t>edits</a:t>
            </a:r>
            <a:r>
              <a:rPr lang="en-US" dirty="0" smtClean="0"/>
              <a:t> a visual representation of the action by marking it up, </a:t>
            </a:r>
          </a:p>
          <a:p>
            <a:pPr marL="220005" indent="-220005"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D2E3A6D-76B8-4B78-B849-05342FD522E6}" type="slidenum">
              <a:rPr lang="ko-KR" altLang="en-US" smtClean="0"/>
              <a:pPr/>
              <a:t>44</a:t>
            </a:fld>
            <a:endParaRPr lang="en-US" altLang="ko-K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220005" indent="-220005" eaLnBrk="1" hangingPunct="1"/>
            <a:r>
              <a:rPr lang="en-US" dirty="0" smtClean="0"/>
              <a:t>and </a:t>
            </a:r>
            <a:r>
              <a:rPr lang="en-US" i="1" dirty="0" smtClean="0"/>
              <a:t>reviews (or tests) </a:t>
            </a:r>
            <a:r>
              <a:rPr lang="en-US" dirty="0" smtClean="0"/>
              <a:t> the result by performing the action again. </a:t>
            </a:r>
          </a:p>
          <a:p>
            <a:pPr marL="220005" indent="-220005"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192C9C4-FA5B-4123-B1F1-9FE47C3179C3}" type="slidenum">
              <a:rPr lang="ko-KR" altLang="en-US" smtClean="0"/>
              <a:pPr/>
              <a:t>45</a:t>
            </a:fld>
            <a:endParaRPr lang="en-US" altLang="ko-K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0005" indent="-220005" eaLnBrk="1" hangingPunct="1"/>
            <a:r>
              <a:rPr lang="en-US" dirty="0" smtClean="0"/>
              <a:t>Through iteration based on real-time feedback, the designer can refine the recognized action and link it with other prototyping applications. </a:t>
            </a:r>
          </a:p>
          <a:p>
            <a:pPr marL="220005" indent="-220005" eaLnBrk="1" hangingPunct="1"/>
            <a:r>
              <a:rPr lang="en-US" dirty="0" smtClean="0"/>
              <a:t>A short video scenario will outline the main functionality of Exemplar.</a:t>
            </a:r>
          </a:p>
          <a:p>
            <a:pPr marL="220005" indent="-220005"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EFBE977-5745-4C9C-BDAF-494F97A98605}" type="slidenum">
              <a:rPr lang="ko-KR" altLang="en-US" smtClean="0">
                <a:ea typeface="굴림" charset="-127"/>
              </a:rPr>
              <a:pPr/>
              <a:t>46</a:t>
            </a:fld>
            <a:endParaRPr lang="en-US" altLang="ko-KR" smtClean="0">
              <a:ea typeface="굴림" charset="-127"/>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smtClean="0"/>
              <a:t>This scenario shows how Dan, an interaction designer, prototypes a bicycle helmet with blinkers that signal when the helmet is tilted. This example was inspired by Ted </a:t>
            </a:r>
            <a:r>
              <a:rPr lang="en-US" dirty="0" err="1" smtClean="0"/>
              <a:t>Selker’s</a:t>
            </a:r>
            <a:r>
              <a:rPr lang="en-US" dirty="0" smtClean="0"/>
              <a:t> smart helmet built at the media lab.</a:t>
            </a:r>
          </a:p>
          <a:p>
            <a:r>
              <a:rPr lang="en-US" dirty="0" smtClean="0"/>
              <a:t> </a:t>
            </a:r>
          </a:p>
          <a:p>
            <a:r>
              <a:rPr lang="en-US" dirty="0" smtClean="0"/>
              <a:t>Our designer picks </a:t>
            </a:r>
            <a:r>
              <a:rPr lang="en-US" smtClean="0"/>
              <a:t>a accelerometer </a:t>
            </a:r>
            <a:r>
              <a:rPr lang="en-US" dirty="0" smtClean="0"/>
              <a:t>and connects it </a:t>
            </a:r>
            <a:r>
              <a:rPr lang="en-US" smtClean="0"/>
              <a:t>to a compatible hardware </a:t>
            </a:r>
            <a:r>
              <a:rPr lang="en-US" dirty="0" smtClean="0"/>
              <a:t>interface. Data from </a:t>
            </a:r>
            <a:r>
              <a:rPr lang="en-US" smtClean="0"/>
              <a:t>all inputs </a:t>
            </a:r>
            <a:r>
              <a:rPr lang="en-US" dirty="0" smtClean="0"/>
              <a:t>is shown simultaneously </a:t>
            </a:r>
            <a:r>
              <a:rPr lang="en-US" smtClean="0"/>
              <a:t>in Exemplar in </a:t>
            </a:r>
            <a:r>
              <a:rPr lang="en-US" dirty="0" smtClean="0"/>
              <a:t>small preview windows</a:t>
            </a:r>
            <a:r>
              <a:rPr lang="en-US" smtClean="0"/>
              <a:t>.  Previews </a:t>
            </a:r>
            <a:r>
              <a:rPr lang="en-US" dirty="0" smtClean="0"/>
              <a:t>light up when sensor data changes rapidly to attract attention. </a:t>
            </a:r>
          </a:p>
          <a:p>
            <a:r>
              <a:rPr lang="en-US" dirty="0" smtClean="0"/>
              <a:t>This overview allows him to discover pertinent signals.</a:t>
            </a:r>
          </a:p>
          <a:p>
            <a:r>
              <a:rPr lang="en-US" dirty="0" smtClean="0"/>
              <a:t> </a:t>
            </a:r>
          </a:p>
          <a:p>
            <a:r>
              <a:rPr lang="en-US" dirty="0" smtClean="0"/>
              <a:t>Dan brings one accelerometer output into focus, then demonstrates examples of the action he wants </a:t>
            </a:r>
            <a:r>
              <a:rPr lang="en-US" smtClean="0"/>
              <a:t>to recognize.He </a:t>
            </a:r>
            <a:r>
              <a:rPr lang="en-US" dirty="0" smtClean="0"/>
              <a:t>reviews and marks up the sensor signal to define the </a:t>
            </a:r>
            <a:r>
              <a:rPr lang="en-US" smtClean="0"/>
              <a:t>regions that contains his action.</a:t>
            </a:r>
            <a:endParaRPr lang="en-US" dirty="0" smtClean="0"/>
          </a:p>
          <a:p>
            <a:r>
              <a:rPr lang="en-US" dirty="0" smtClean="0"/>
              <a:t>Here Exemplar generalizes from the examples by calculating thresholds of the </a:t>
            </a:r>
            <a:r>
              <a:rPr lang="en-US" smtClean="0"/>
              <a:t>highlighted region</a:t>
            </a:r>
            <a:endParaRPr lang="en-US" dirty="0" smtClean="0"/>
          </a:p>
          <a:p>
            <a:r>
              <a:rPr lang="en-US" dirty="0" smtClean="0"/>
              <a:t> </a:t>
            </a:r>
          </a:p>
          <a:p>
            <a:r>
              <a:rPr lang="en-US" dirty="0" smtClean="0"/>
              <a:t>In addition to drawing regions, Dan can also use a foot pedal to define examples while he </a:t>
            </a:r>
            <a:r>
              <a:rPr lang="en-US" smtClean="0"/>
              <a:t>performs them.</a:t>
            </a:r>
            <a:r>
              <a:rPr lang="en-US" baseline="0" smtClean="0"/>
              <a:t> </a:t>
            </a:r>
            <a:r>
              <a:rPr lang="en-US" smtClean="0"/>
              <a:t>Dan </a:t>
            </a:r>
            <a:r>
              <a:rPr lang="en-US" dirty="0" smtClean="0"/>
              <a:t>can immediately test his design to see if it works. Exemplar shows a visualization of sensor signal regions that match </a:t>
            </a:r>
            <a:r>
              <a:rPr lang="en-US" smtClean="0"/>
              <a:t>the demonstration.</a:t>
            </a:r>
            <a:r>
              <a:rPr lang="en-US" baseline="0" smtClean="0"/>
              <a:t> </a:t>
            </a:r>
            <a:r>
              <a:rPr lang="en-US" smtClean="0"/>
              <a:t>Exemplar </a:t>
            </a:r>
            <a:r>
              <a:rPr lang="en-US" dirty="0" smtClean="0"/>
              <a:t>will then generate events based on matching regions in two ways: first the software can send System Mouse and Keyboard events to remote control other applications</a:t>
            </a:r>
          </a:p>
          <a:p>
            <a:r>
              <a:rPr lang="en-US" i="1" dirty="0" smtClean="0"/>
              <a:t> </a:t>
            </a:r>
            <a:endParaRPr lang="en-US" dirty="0" smtClean="0"/>
          </a:p>
          <a:p>
            <a:r>
              <a:rPr lang="en-US" dirty="0" smtClean="0"/>
              <a:t>Or, Exemplar can send events </a:t>
            </a:r>
            <a:r>
              <a:rPr lang="en-US" smtClean="0"/>
              <a:t>to d.tools. Dan </a:t>
            </a:r>
            <a:r>
              <a:rPr lang="en-US" dirty="0" smtClean="0"/>
              <a:t>can refine the learned interaction model through direct manipulation</a:t>
            </a:r>
            <a:r>
              <a:rPr lang="en-US" smtClean="0"/>
              <a:t>. For </a:t>
            </a:r>
            <a:r>
              <a:rPr lang="en-US" dirty="0" smtClean="0"/>
              <a:t>example through filters that transform the incoming sensor data.</a:t>
            </a:r>
          </a:p>
          <a:p>
            <a:r>
              <a:rPr lang="en-US" dirty="0" smtClean="0"/>
              <a:t> </a:t>
            </a:r>
          </a:p>
          <a:p>
            <a:r>
              <a:rPr lang="en-US" dirty="0" smtClean="0"/>
              <a:t>Exemplar offers two generalization techniques:</a:t>
            </a:r>
          </a:p>
          <a:p>
            <a:r>
              <a:rPr lang="en-US" dirty="0" smtClean="0"/>
              <a:t>Thresholds, which compares a single data point to fixed limits. </a:t>
            </a:r>
          </a:p>
          <a:p>
            <a:r>
              <a:rPr lang="en-US" dirty="0" smtClean="0"/>
              <a:t>And pattern matching, which enables recognition of actions characterized by a change over time, such as gestures. </a:t>
            </a:r>
          </a:p>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47</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47</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smtClean="0"/>
              <a:t>Le</a:t>
            </a:r>
            <a:r>
              <a:rPr lang="en-US" baseline="0" smtClean="0"/>
              <a:t>t me highlight one technical feature here. </a:t>
            </a:r>
            <a:r>
              <a:rPr lang="en-US" smtClean="0"/>
              <a:t>For our pattern matching algorithm, we employ Dynamic Time Warping or DTW. </a:t>
            </a:r>
          </a:p>
          <a:p>
            <a:pPr eaLnBrk="1" hangingPunct="1"/>
            <a:endParaRPr lang="en-US" smtClean="0"/>
          </a:p>
          <a:p>
            <a:pPr eaLnBrk="1" hangingPunct="1"/>
            <a:r>
              <a:rPr lang="en-US" smtClean="0"/>
              <a:t>DTW was originally used in the area of speech recognition. This algorithm uses dynamic programmin</a:t>
            </a:r>
            <a:r>
              <a:rPr lang="en-US" baseline="0" smtClean="0"/>
              <a:t>g for a sequence comparison and outputs an error metric describing how much </a:t>
            </a:r>
            <a:r>
              <a:rPr lang="en-US" smtClean="0"/>
              <a:t>one signal has to be warped in time or space to match another.</a:t>
            </a:r>
            <a:r>
              <a:rPr lang="en-US" baseline="0" smtClean="0"/>
              <a:t> We then let the user interactively threshold against that error metric – thus both simple thresholding and pattern recognition have a unified control structure in the user interface.</a:t>
            </a: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343007A-969E-4588-9B8D-6E688EA30100}" type="slidenum">
              <a:rPr lang="ko-KR" altLang="en-US" smtClean="0"/>
              <a:pPr/>
              <a:t>48</a:t>
            </a:fld>
            <a:endParaRPr lang="en-US" altLang="ko-K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220005" indent="-220005" eaLnBrk="1" hangingPunct="1"/>
            <a:r>
              <a:rPr lang="en-US" smtClean="0"/>
              <a:t>In a lab evaluation,</a:t>
            </a:r>
            <a:r>
              <a:rPr lang="en-US" baseline="0" smtClean="0"/>
              <a:t> </a:t>
            </a:r>
            <a:r>
              <a:rPr lang="en-US" smtClean="0"/>
              <a:t>We </a:t>
            </a:r>
            <a:r>
              <a:rPr lang="en-US" dirty="0" smtClean="0"/>
              <a:t>were positively surprised by the wide range of game control designs our participants came up with. The rapid feedback cycle in Exemplar enabled participants to explore up to four different control schemes for a given game in less than 45 minutes</a:t>
            </a:r>
            <a:r>
              <a:rPr lang="en-US" smtClean="0"/>
              <a:t>. The </a:t>
            </a:r>
            <a:r>
              <a:rPr lang="en-US" dirty="0" smtClean="0"/>
              <a:t>takeaway point here is that even novices could rapidly and </a:t>
            </a:r>
            <a:r>
              <a:rPr lang="en-US" smtClean="0"/>
              <a:t>successfully create novel controls.</a:t>
            </a:r>
            <a:endParaRPr lang="en-US" dirty="0" smtClean="0"/>
          </a:p>
          <a:p>
            <a:pPr marL="220005" indent="-220005" eaLnBrk="1" hangingPunct="1"/>
            <a:endParaRPr lang="en-US" dirty="0" smtClean="0"/>
          </a:p>
          <a:p>
            <a:pPr marL="220005" indent="-220005" eaLnBrk="1" hangingPunct="1"/>
            <a:r>
              <a:rPr lang="en-US" dirty="0" smtClean="0"/>
              <a:t>Let me show you three  of the creative solutions our participants came up with.</a:t>
            </a:r>
          </a:p>
          <a:p>
            <a:pPr marL="220005" indent="-220005"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49</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modified the bicycle helmet example so that the accelerometer on his helmet would detect him ducking down to fire rocket thrusters.</a:t>
            </a:r>
          </a:p>
          <a:p>
            <a:r>
              <a:rPr lang="en-US" smtClean="0"/>
              <a:t> </a:t>
            </a:r>
          </a:p>
          <a:p>
            <a:r>
              <a:rPr lang="en-US" smtClean="0"/>
              <a:t>A third participant used the signal generated by the flicking of a bend sensor to trigger shooting of rubber bands.</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journey</a:t>
            </a:r>
            <a:r>
              <a:rPr lang="en-US" baseline="0" dirty="0" smtClean="0"/>
              <a:t> brought me to Stanford, which sits right between Silicon Valley to the south and San Francisco in northern California.</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smtClean="0"/>
              <a:t>We also used Exemplar as the back end for a wireless gaming system on display on CHI2007.</a:t>
            </a:r>
          </a:p>
          <a:p>
            <a:r>
              <a:rPr lang="en-US" smtClean="0"/>
              <a:t> </a:t>
            </a:r>
          </a:p>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As with d.tools, we have made Exemplar availab</a:t>
            </a:r>
            <a:r>
              <a:rPr lang="en-US" baseline="0" smtClean="0"/>
              <a:t>le as open source software. Last year, we demonstrated exemplar at the </a:t>
            </a:r>
            <a:r>
              <a:rPr lang="en-US" smtClean="0"/>
              <a:t>Maker Faire, a Bay Area DIY event with 40,000 visitors. At our</a:t>
            </a:r>
            <a:r>
              <a:rPr lang="en-US" baseline="0" smtClean="0"/>
              <a:t> stand, hundreds of visitors built their own game controllers from household objects such as garden gloves, staplers and frying pans. Exemplar has also been discussed in</a:t>
            </a:r>
            <a:r>
              <a:rPr lang="en-US" smtClean="0"/>
              <a:t> </a:t>
            </a:r>
            <a:r>
              <a:rPr lang="en-US" dirty="0" smtClean="0"/>
              <a:t>Tom </a:t>
            </a:r>
            <a:r>
              <a:rPr lang="en-US" err="1" smtClean="0"/>
              <a:t>Igoe’s</a:t>
            </a:r>
            <a:r>
              <a:rPr lang="en-US" smtClean="0"/>
              <a:t> recent</a:t>
            </a:r>
            <a:r>
              <a:rPr lang="en-US" baseline="0" smtClean="0"/>
              <a:t> book on physical computing.</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are now a number of other interesting projects in the physical computing prototyping space that </a:t>
            </a:r>
            <a:r>
              <a:rPr lang="en-US" baseline="0" smtClean="0"/>
              <a:t>share inspiration or even system internals with our research.</a:t>
            </a:r>
          </a:p>
          <a:p>
            <a:r>
              <a:rPr lang="en-US" baseline="0" smtClean="0"/>
              <a:t>At Stanford, Dan Maynes-Aminzades Eyepatch enables rpadi prototyping of vision-based interactions.</a:t>
            </a:r>
          </a:p>
          <a:p>
            <a:r>
              <a:rPr lang="en-US" baseline="0" smtClean="0"/>
              <a:t>D.tool’s smart component architecture has found its way into the commercially available  BlinkM smart LED product; iStuff from the University of Aachen more closely integrates the domains of sensor input and mobile applications; with Shared Phidgets from the University of Calgary prototypes can be distributed among many devices and smart environments.</a:t>
            </a:r>
          </a:p>
          <a:p>
            <a:endParaRPr lang="en-US" baseline="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53</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2400" smtClean="0"/>
              <a:t>I’m going</a:t>
            </a:r>
            <a:r>
              <a:rPr lang="en-US" sz="2400" baseline="0" smtClean="0"/>
              <a:t> to switch gears a bit now to two ongoing projects that investigate designing </a:t>
            </a:r>
            <a:r>
              <a:rPr lang="en-US" sz="2400" baseline="0" dirty="0" smtClean="0"/>
              <a:t>with alternatives </a:t>
            </a:r>
            <a:r>
              <a:rPr lang="en-US" sz="2400" baseline="0" smtClean="0"/>
              <a:t>and programming by </a:t>
            </a:r>
            <a:r>
              <a:rPr lang="en-US" sz="2400" baseline="0" dirty="0" smtClean="0"/>
              <a:t>modifying existing examples.</a:t>
            </a:r>
          </a:p>
          <a:p>
            <a:pPr>
              <a:spcBef>
                <a:spcPct val="0"/>
              </a:spcBef>
            </a:pPr>
            <a:endParaRPr lang="en-US" sz="2400"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1" dirty="0" err="1" smtClean="0"/>
              <a:t>Linus</a:t>
            </a:r>
            <a:r>
              <a:rPr lang="en-US" b="1" dirty="0" smtClean="0"/>
              <a:t> Pauling</a:t>
            </a:r>
            <a:r>
              <a:rPr lang="en-US" dirty="0" smtClean="0"/>
              <a:t> may be the premier chemist of the twentieth century. </a:t>
            </a:r>
            <a:r>
              <a:rPr lang="en-US" smtClean="0"/>
              <a:t>He was </a:t>
            </a:r>
            <a:r>
              <a:rPr lang="en-US" dirty="0" smtClean="0"/>
              <a:t>awarded the </a:t>
            </a:r>
            <a:r>
              <a:rPr lang="en-US" dirty="0" smtClean="0">
                <a:hlinkClick r:id="rId3" tooltip="Nobel Prize in Chemistry"/>
              </a:rPr>
              <a:t>Nobel </a:t>
            </a:r>
            <a:r>
              <a:rPr lang="en-US" smtClean="0">
                <a:hlinkClick r:id="rId3" tooltip="Nobel Prize in Chemistry"/>
              </a:rPr>
              <a:t>Prize</a:t>
            </a:r>
            <a:r>
              <a:rPr lang="en-US" smtClean="0"/>
              <a:t> for </a:t>
            </a:r>
            <a:r>
              <a:rPr lang="en-US" dirty="0" smtClean="0"/>
              <a:t>his </a:t>
            </a:r>
            <a:r>
              <a:rPr lang="en-US" smtClean="0"/>
              <a:t>work on describing </a:t>
            </a:r>
            <a:r>
              <a:rPr lang="en-US" dirty="0" smtClean="0"/>
              <a:t>the nature of </a:t>
            </a:r>
            <a:r>
              <a:rPr lang="en-US" dirty="0" smtClean="0">
                <a:hlinkClick r:id="rId4" tooltip="Chemical bond"/>
              </a:rPr>
              <a:t>chemical bonds</a:t>
            </a:r>
            <a:r>
              <a:rPr lang="en-US" dirty="0" smtClean="0"/>
              <a:t>. </a:t>
            </a:r>
          </a:p>
          <a:p>
            <a:pPr eaLnBrk="1" hangingPunct="1"/>
            <a:endParaRPr lang="en-US" dirty="0" smtClean="0"/>
          </a:p>
          <a:p>
            <a:pPr eaLnBrk="1" hangingPunct="1"/>
            <a:r>
              <a:rPr lang="en-US" dirty="0" smtClean="0"/>
              <a:t>What </a:t>
            </a:r>
            <a:r>
              <a:rPr lang="en-US" smtClean="0"/>
              <a:t>his work philosophy </a:t>
            </a:r>
            <a:r>
              <a:rPr lang="en-US" dirty="0" smtClean="0"/>
              <a:t>shares with that of professional de signers is the </a:t>
            </a:r>
            <a:r>
              <a:rPr lang="en-US" smtClean="0"/>
              <a:t>practice of trying </a:t>
            </a:r>
            <a:r>
              <a:rPr lang="en-US" dirty="0" smtClean="0"/>
              <a:t>out multiple alternative ideas, approaches, solution strategies. (rewrite)</a:t>
            </a:r>
          </a:p>
          <a:p>
            <a:pPr eaLnBrk="1" hangingPunct="1"/>
            <a:endParaRPr lang="en-US" dirty="0" smtClean="0"/>
          </a:p>
          <a:p>
            <a:pPr eaLnBrk="1" hangingPunct="1"/>
            <a:r>
              <a:rPr lang="en-US" dirty="0" smtClean="0"/>
              <a:t>There are three specific ways in which construction of multiple alternatives is important in design:</a:t>
            </a:r>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54</a:t>
            </a:fld>
            <a:endParaRPr lang="en-US" altLang="ko-KR" b="1" dirty="0">
              <a:solidFill>
                <a:prstClr val="black"/>
              </a:solidFill>
              <a:ea typeface="맑은 고딕"/>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55</a:t>
            </a:fld>
            <a:endParaRPr lang="en-US" altLang="ko-KR" b="1" dirty="0">
              <a:solidFill>
                <a:prstClr val="black"/>
              </a:solidFill>
              <a:ea typeface="맑은 고딕"/>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smtClean="0"/>
              <a:t>Second,discussing </a:t>
            </a:r>
            <a:r>
              <a:rPr lang="en-US" dirty="0" smtClean="0"/>
              <a:t>multiple </a:t>
            </a:r>
            <a:r>
              <a:rPr lang="en-US" smtClean="0"/>
              <a:t>prototypes allows </a:t>
            </a:r>
            <a:r>
              <a:rPr lang="en-US" dirty="0" smtClean="0"/>
              <a:t>project stakeholders </a:t>
            </a:r>
            <a:r>
              <a:rPr lang="en-US" b="1" dirty="0" smtClean="0"/>
              <a:t>to more effectively communicate </a:t>
            </a:r>
            <a:r>
              <a:rPr lang="en-US" dirty="0" smtClean="0"/>
              <a:t>their requirements. </a:t>
            </a:r>
          </a:p>
          <a:p>
            <a:pPr eaLnBrk="1" hangingPunct="1"/>
            <a:r>
              <a:rPr lang="en-US" dirty="0" smtClean="0"/>
              <a:t>Architect Michael </a:t>
            </a:r>
            <a:r>
              <a:rPr lang="en-US" dirty="0" err="1" smtClean="0"/>
              <a:t>Wilford</a:t>
            </a:r>
            <a:r>
              <a:rPr lang="en-US" dirty="0" smtClean="0"/>
              <a:t> created these alternative plans for a university campus for the purpose of scaffolding discussions with clients.</a:t>
            </a:r>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56</a:t>
            </a:fld>
            <a:endParaRPr lang="en-US" altLang="ko-K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t>
            </a:r>
            <a:r>
              <a:rPr lang="en-US" baseline="0" smtClean="0"/>
              <a:t>alternatives is </a:t>
            </a:r>
            <a:r>
              <a:rPr lang="en-US" baseline="0" dirty="0" smtClean="0"/>
              <a:t>important </a:t>
            </a:r>
            <a:r>
              <a:rPr lang="en-US" baseline="0" smtClean="0"/>
              <a:t>during user </a:t>
            </a:r>
            <a:r>
              <a:rPr lang="en-US" b="1" baseline="0" smtClean="0"/>
              <a:t>testing</a:t>
            </a:r>
            <a:r>
              <a:rPr lang="en-US" baseline="0" smtClean="0"/>
              <a:t> </a:t>
            </a:r>
            <a:r>
              <a:rPr lang="en-US" b="1" baseline="0" smtClean="0"/>
              <a:t>to </a:t>
            </a:r>
            <a:r>
              <a:rPr lang="en-US" b="1" baseline="0" dirty="0" smtClean="0"/>
              <a:t>keep participants honest</a:t>
            </a:r>
            <a:r>
              <a:rPr lang="en-US" baseline="0" dirty="0" smtClean="0"/>
              <a:t>:</a:t>
            </a:r>
          </a:p>
          <a:p>
            <a:r>
              <a:rPr lang="en-US" dirty="0" err="1" smtClean="0"/>
              <a:t>Tohidi</a:t>
            </a:r>
            <a:r>
              <a:rPr lang="en-US" dirty="0" smtClean="0"/>
              <a:t> et al showed</a:t>
            </a:r>
            <a:r>
              <a:rPr lang="en-US" smtClean="0"/>
              <a:t>, that </a:t>
            </a:r>
            <a:r>
              <a:rPr lang="en-US" dirty="0" smtClean="0"/>
              <a:t>Participants will rate designs lower when multiple alternatives are seen, compared to when they see only one. And that Participants exposed to alternative designs will be less pressured to </a:t>
            </a:r>
            <a:r>
              <a:rPr lang="en-US" smtClean="0"/>
              <a:t>be positive.</a:t>
            </a:r>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57</a:t>
            </a:fld>
            <a:endParaRPr lang="en-US" altLang="ko-KR" b="1" dirty="0">
              <a:solidFill>
                <a:prstClr val="black"/>
              </a:solidFill>
              <a:ea typeface="맑은 고딕"/>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Our</a:t>
            </a:r>
            <a:r>
              <a:rPr lang="en-US" baseline="0" dirty="0" smtClean="0"/>
              <a:t> software tools 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t>There </a:t>
            </a:r>
            <a:r>
              <a:rPr lang="en-US" dirty="0" smtClean="0"/>
              <a:t>are two distinct </a:t>
            </a:r>
            <a:r>
              <a:rPr lang="en-US" smtClean="0"/>
              <a:t>representations involved in programmed interactions: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r>
              <a:rPr lang="en-US" baseline="0" dirty="0" smtClean="0"/>
              <a:t> precisely, I ended up in the William Gates building where Human Computer Interaction is a research group within the Computer Science </a:t>
            </a:r>
            <a:r>
              <a:rPr lang="en-US" baseline="0" smtClean="0"/>
              <a:t>department.</a:t>
            </a:r>
          </a:p>
          <a:p>
            <a:endParaRPr lang="en-US" baseline="0" smtClean="0"/>
          </a:p>
          <a:p>
            <a:r>
              <a:rPr lang="en-US" smtClean="0"/>
              <a:t>Broadly</a:t>
            </a:r>
            <a:r>
              <a:rPr lang="en-US" dirty="0" smtClean="0"/>
              <a:t>, HCI</a:t>
            </a:r>
            <a:r>
              <a:rPr lang="en-US" baseline="0" dirty="0" smtClean="0"/>
              <a:t> research </a:t>
            </a:r>
            <a:r>
              <a:rPr lang="en-US" dirty="0" smtClean="0"/>
              <a:t>is the study of the user experience of information technology. Or, to put it a bit more formally, it’s the design and evaluation of information technologies where the goal is user experience based</a:t>
            </a:r>
            <a:r>
              <a:rPr lang="en-US" smtClean="0"/>
              <a:t>. &lt;click&gt;</a:t>
            </a:r>
            <a:endParaRPr lang="en-US" dirty="0" smtClean="0"/>
          </a:p>
          <a:p>
            <a:r>
              <a:rPr lang="en-US" dirty="0" smtClean="0"/>
              <a:t>You can think of</a:t>
            </a:r>
            <a:r>
              <a:rPr lang="en-US" baseline="0" dirty="0" smtClean="0"/>
              <a:t> doing </a:t>
            </a:r>
            <a:r>
              <a:rPr lang="en-US" baseline="0" smtClean="0"/>
              <a:t>HCI research </a:t>
            </a:r>
            <a:r>
              <a:rPr lang="en-US" baseline="0" dirty="0" smtClean="0"/>
              <a:t>as doing Computer Science research with a different set of metrics: Where in many areas of computer science success is measured on system properties – execution speed, algorithm complexity, security - in HCI success is measured along user experience </a:t>
            </a:r>
            <a:r>
              <a:rPr lang="en-US" baseline="0" smtClean="0"/>
              <a:t>metrics. But the work of building and evaluating is similar in structure to computer systems research, and the skills required to conceive of and implement significant working systems is also analogous.</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a:t>
            </a:fld>
            <a:endParaRPr lang="en-US" altLang="ko-K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ongoing work on Juxtapose enables designers to interactively create and manipulate multiple alternatives of programmed interactive behaviors.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Arriving at a</a:t>
            </a:r>
          </a:p>
          <a:p>
            <a:r>
              <a:rPr lang="en-US" dirty="0" smtClean="0"/>
              <a:t>satisfying user experience often depends on adjusting</a:t>
            </a:r>
          </a:p>
          <a:p>
            <a:r>
              <a:rPr lang="en-US" dirty="0" smtClean="0"/>
              <a:t>interrelated application parameters. </a:t>
            </a:r>
          </a:p>
          <a:p>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For such parameter </a:t>
            </a:r>
            <a:r>
              <a:rPr lang="en-US" dirty="0" smtClean="0"/>
              <a:t>tuning, Juxtapose supports the use of a dedicated, spatially multiplexed hardware controller. As Fitzmaurice showed</a:t>
            </a:r>
            <a:r>
              <a:rPr lang="en-US" baseline="0" dirty="0" smtClean="0"/>
              <a:t> in 1995, such spatially multiplexed input devices outperform mouse and keyboard input for multivariate control tasks.</a:t>
            </a:r>
          </a:p>
          <a:p>
            <a:r>
              <a:rPr lang="en-US" baseline="0" dirty="0" smtClean="0"/>
              <a:t>The </a:t>
            </a:r>
            <a:r>
              <a:rPr lang="en-US" dirty="0" err="1" smtClean="0"/>
              <a:t>controll</a:t>
            </a:r>
            <a:r>
              <a:rPr lang="en-US" baseline="0" dirty="0" smtClean="0"/>
              <a:t> board</a:t>
            </a:r>
            <a:r>
              <a:rPr lang="en-US" dirty="0" smtClean="0"/>
              <a:t> enables users to modify multiple parameters simultaneously; leaves the eyes free to focus on the application being tuned; and allows for tuning of interactions that require concurrent mouse and keyboard </a:t>
            </a:r>
            <a:r>
              <a:rPr lang="en-US" smtClean="0"/>
              <a:t>input.</a:t>
            </a:r>
          </a:p>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64</a:t>
            </a:fld>
            <a:endParaRPr lang="en-US" altLang="ko-KR" b="1" dirty="0">
              <a:solidFill>
                <a:prstClr val="black"/>
              </a:solidFill>
              <a:ea typeface="맑은 고딕"/>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err="1" smtClean="0"/>
              <a:t>Actionscript</a:t>
            </a:r>
            <a:r>
              <a:rPr lang="en-US" baseline="0" smtClean="0"/>
              <a:t>..&lt;</a:t>
            </a:r>
            <a:r>
              <a:rPr lang="en-US" baseline="0" dirty="0" smtClean="0"/>
              <a:t>click&gt;</a:t>
            </a:r>
          </a:p>
          <a:p>
            <a:r>
              <a:rPr lang="en-US" smtClean="0"/>
              <a:t>In our editor Users </a:t>
            </a:r>
            <a:r>
              <a:rPr lang="en-US" dirty="0" smtClean="0"/>
              <a:t>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a:t>
            </a:r>
            <a:r>
              <a:rPr lang="en-US" smtClean="0"/>
              <a:t>. These tabs </a:t>
            </a:r>
            <a:r>
              <a:rPr lang="en-US" baseline="0" smtClean="0"/>
              <a:t>“linked</a:t>
            </a:r>
            <a:r>
              <a:rPr lang="en-US" baseline="0" dirty="0" smtClean="0"/>
              <a:t>” by default – which means that changes in one alternative are propagated to all other alternatives.</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t>
            </a:r>
            <a:r>
              <a:rPr lang="en-US" baseline="0" smtClean="0"/>
              <a:t>active tab</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67</a:t>
            </a:fld>
            <a:endParaRPr lang="en-US" altLang="ko-KR" b="1" dirty="0">
              <a:solidFill>
                <a:prstClr val="black"/>
              </a:solidFill>
              <a:ea typeface="맑은 고딕"/>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a:t>
            </a:r>
            <a:r>
              <a:rPr lang="en-US" baseline="0" smtClean="0"/>
              <a:t>environment.</a:t>
            </a:r>
          </a:p>
          <a:p>
            <a:r>
              <a:rPr lang="en-US" baseline="0" smtClean="0"/>
              <a:t>On a technical level, linked editing uses an algorithm to compute the longest common subsequences between alternatives, like the diff utility, after every keystroke or copy-paste command</a:t>
            </a: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smtClean="0"/>
              <a:t>So what does</a:t>
            </a:r>
            <a:r>
              <a:rPr lang="en-US" baseline="0" dirty="0" smtClean="0"/>
              <a:t> our field bring to the table intellectually?</a:t>
            </a:r>
            <a:endParaRPr lang="en-US" dirty="0" smtClean="0"/>
          </a:p>
          <a:p>
            <a:r>
              <a:rPr lang="en-US" dirty="0" smtClean="0"/>
              <a:t>Beyond computer science</a:t>
            </a:r>
            <a:r>
              <a:rPr lang="en-US" baseline="0" dirty="0" smtClean="0"/>
              <a:t>, the academic traditions that HCI is embedded in include Design and Applied Psychology.</a:t>
            </a:r>
            <a:endParaRPr lang="en-US" dirty="0" smtClean="0"/>
          </a:p>
          <a:p>
            <a:endParaRPr lang="en-US" dirty="0" smtClean="0"/>
          </a:p>
          <a:p>
            <a:r>
              <a:rPr lang="en-US" dirty="0" smtClean="0"/>
              <a:t>These multiple strands</a:t>
            </a:r>
            <a:r>
              <a:rPr lang="en-US" baseline="0" dirty="0" smtClean="0"/>
              <a:t> sometimes</a:t>
            </a:r>
            <a:r>
              <a:rPr lang="en-US" dirty="0" smtClean="0"/>
              <a:t> proceeding</a:t>
            </a:r>
            <a:r>
              <a:rPr lang="en-US" baseline="0" dirty="0" smtClean="0"/>
              <a:t> </a:t>
            </a:r>
            <a:r>
              <a:rPr lang="en-US" dirty="0" smtClean="0"/>
              <a:t>in parallel, and sometimes cross-fertilize</a:t>
            </a:r>
            <a:r>
              <a:rPr lang="en-US" baseline="0" dirty="0" smtClean="0"/>
              <a:t> each other</a:t>
            </a:r>
            <a:r>
              <a:rPr lang="en-US" dirty="0" smtClean="0"/>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a:t>
            </a:r>
            <a:r>
              <a:rPr lang="en-US" smtClean="0"/>
              <a:t>runtime environment,</a:t>
            </a:r>
            <a:r>
              <a:rPr lang="en-US" baseline="0" smtClean="0"/>
              <a:t> Users can now switch </a:t>
            </a:r>
            <a:r>
              <a:rPr lang="en-US" baseline="0" dirty="0" smtClean="0"/>
              <a:t>between alternatives using the buttons above the canvas</a:t>
            </a:r>
            <a:endParaRPr lang="en-US" dirty="0" smtClean="0"/>
          </a:p>
          <a:p>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t>
            </a:r>
            <a:r>
              <a:rPr lang="en-US" baseline="0" smtClean="0"/>
              <a:t>all global variables through language.</a:t>
            </a:r>
            <a:endParaRPr lang="en-US" baseline="0" dirty="0" smtClean="0"/>
          </a:p>
          <a:p>
            <a:r>
              <a:rPr lang="en-US" baseline="0" dirty="0" smtClean="0"/>
              <a:t>Users can check </a:t>
            </a:r>
            <a:r>
              <a:rPr lang="en-US" baseline="0" smtClean="0"/>
              <a:t>variables in this list</a:t>
            </a:r>
            <a:endParaRPr lang="en-US" dirty="0" smtClean="0"/>
          </a:p>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to </a:t>
            </a:r>
            <a:r>
              <a:rPr lang="en-US" baseline="0" dirty="0" smtClean="0"/>
              <a:t>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baseline="0" smtClean="0"/>
              <a:t>the </a:t>
            </a:r>
            <a:r>
              <a:rPr lang="en-US" baseline="0" dirty="0" smtClean="0"/>
              <a:t>physical layout of the supported external controller.</a:t>
            </a:r>
            <a:endParaRPr lang="en-US" dirty="0" smtClean="0"/>
          </a:p>
          <a:p>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 facilitate mapping variable</a:t>
            </a:r>
            <a:r>
              <a:rPr lang="en-US" baseline="0" smtClean="0"/>
              <a:t> controls from </a:t>
            </a:r>
            <a:r>
              <a:rPr lang="en-US" baseline="0" dirty="0" smtClean="0"/>
              <a:t>the screen UI to the </a:t>
            </a:r>
            <a:r>
              <a:rPr lang="en-US" baseline="0" smtClean="0"/>
              <a:t>physical interface, we </a:t>
            </a:r>
            <a:r>
              <a:rPr lang="en-US" baseline="0" dirty="0" smtClean="0"/>
              <a:t>added variable name display directly onto the hardware control surface.</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75</a:t>
            </a:fld>
            <a:endParaRPr lang="en-US" altLang="ko-KR" b="1" dirty="0">
              <a:solidFill>
                <a:prstClr val="black"/>
              </a:solidFill>
              <a:ea typeface="맑은 고딕"/>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Currently, </a:t>
            </a:r>
            <a:r>
              <a:rPr lang="en-US" baseline="0" dirty="0" smtClean="0"/>
              <a:t>this happens by using top projection. &lt;click&gt; This is clearly just a research prototype – another option would be to pick commercially available hardware that integrates text LCDs above every control.</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76</a:t>
            </a:fld>
            <a:endParaRPr lang="en-US" altLang="ko-K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The benefits</a:t>
            </a:r>
            <a:r>
              <a:rPr lang="en-US" sz="1200" kern="1200" baseline="0" dirty="0" smtClean="0">
                <a:solidFill>
                  <a:schemeClr val="tx1"/>
                </a:solidFill>
                <a:latin typeface="Neutra Text" pitchFamily="50" charset="0"/>
                <a:ea typeface="+mn-ea"/>
                <a:cs typeface="+mn-cs"/>
              </a:rPr>
              <a:t> of Juxtapose are amplified for development off the desktop, where the cost of edit-compile-test cycles is much higher. </a:t>
            </a:r>
            <a:r>
              <a:rPr lang="en-US" sz="1200" kern="1200" baseline="0" smtClean="0">
                <a:solidFill>
                  <a:schemeClr val="tx1"/>
                </a:solidFill>
                <a:latin typeface="Neutra Text" pitchFamily="50" charset="0"/>
                <a:ea typeface="+mn-ea"/>
                <a:cs typeface="+mn-cs"/>
              </a:rPr>
              <a:t>In mobile development, coding happens </a:t>
            </a:r>
            <a:r>
              <a:rPr lang="en-US" sz="1200" kern="1200" baseline="0" dirty="0" smtClean="0">
                <a:solidFill>
                  <a:schemeClr val="tx1"/>
                </a:solidFill>
                <a:latin typeface="Neutra Text" pitchFamily="50" charset="0"/>
                <a:ea typeface="+mn-ea"/>
                <a:cs typeface="+mn-cs"/>
              </a:rPr>
              <a:t>on the PC -- because of the rich toolset available there -- while testing happens on device -- to get the user experience in context.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Neutra Text" pitchFamily="50" charset="0"/>
                <a:ea typeface="+mn-ea"/>
                <a:cs typeface="+mn-cs"/>
              </a:rPr>
              <a:t>mobile </a:t>
            </a:r>
            <a:r>
              <a:rPr lang="en-US" sz="1200" kern="1200" dirty="0" smtClean="0">
                <a:solidFill>
                  <a:schemeClr val="tx1"/>
                </a:solidFill>
                <a:latin typeface="Neutra Text" pitchFamily="50" charset="0"/>
                <a:ea typeface="+mn-ea"/>
                <a:cs typeface="+mn-cs"/>
              </a:rPr>
              <a:t>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 designer can thus rapidly switch between alternatives by putting one phone down and picking another one up</a:t>
            </a:r>
            <a:r>
              <a:rPr lang="en-US" sz="1200" kern="1200" smtClean="0">
                <a:solidFill>
                  <a:schemeClr val="tx1"/>
                </a:solidFill>
                <a:latin typeface="Neutra Text" pitchFamily="50" charset="0"/>
                <a:ea typeface="+mn-ea"/>
                <a:cs typeface="+mn-cs"/>
              </a:rPr>
              <a:t>. </a:t>
            </a:r>
            <a:r>
              <a:rPr lang="en-US" sz="1200" kern="1200" baseline="0" smtClean="0">
                <a:solidFill>
                  <a:schemeClr val="tx1"/>
                </a:solidFill>
                <a:latin typeface="Neutra Text" pitchFamily="50" charset="0"/>
                <a:ea typeface="+mn-ea"/>
                <a:cs typeface="+mn-cs"/>
              </a:rPr>
              <a:t>&lt;</a:t>
            </a:r>
            <a:r>
              <a:rPr lang="en-US" sz="1200" kern="1200" baseline="0" dirty="0" smtClean="0">
                <a:solidFill>
                  <a:schemeClr val="tx1"/>
                </a:solidFill>
                <a:latin typeface="Neutra Text" pitchFamily="50" charset="0"/>
                <a:ea typeface="+mn-ea"/>
                <a:cs typeface="+mn-cs"/>
              </a:rPr>
              <a: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Our prototype works for </a:t>
            </a:r>
            <a:r>
              <a:rPr lang="en-US" sz="1200" kern="1200" baseline="0" dirty="0" err="1" smtClean="0">
                <a:solidFill>
                  <a:schemeClr val="tx1"/>
                </a:solidFill>
                <a:latin typeface="Neutra Text" pitchFamily="50" charset="0"/>
                <a:ea typeface="+mn-ea"/>
                <a:cs typeface="+mn-cs"/>
              </a:rPr>
              <a:t>FlashLite</a:t>
            </a:r>
            <a:r>
              <a:rPr lang="en-US" sz="1200" kern="1200" baseline="0" dirty="0" smtClean="0">
                <a:solidFill>
                  <a:schemeClr val="tx1"/>
                </a:solidFill>
                <a:latin typeface="Neutra Text" pitchFamily="50" charset="0"/>
                <a:ea typeface="+mn-ea"/>
                <a:cs typeface="+mn-cs"/>
              </a:rPr>
              <a:t> applications that target Nokia N93 phones. To allow remote control of application variables, we wrap the user’s application with an RPC interface behind the scenes.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77</a:t>
            </a:fld>
            <a:endParaRPr lang="en-US" altLang="ko-KR" sz="1200" dirty="0">
              <a:solidFill>
                <a:prstClr val="black"/>
              </a:solidFill>
              <a:ea typeface="굴림" pitchFamily="34" charset="-127"/>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As</a:t>
            </a:r>
            <a:r>
              <a:rPr lang="en-US" sz="1200" kern="1200" baseline="0" dirty="0" smtClean="0">
                <a:solidFill>
                  <a:schemeClr val="tx1"/>
                </a:solidFill>
                <a:latin typeface="Neutra Text" pitchFamily="50" charset="0"/>
                <a:ea typeface="+mn-ea"/>
                <a:cs typeface="+mn-cs"/>
              </a:rPr>
              <a:t> we saw with d.tools, e</a:t>
            </a:r>
            <a:r>
              <a:rPr lang="en-US" sz="1200" kern="1200" dirty="0" smtClean="0">
                <a:solidFill>
                  <a:schemeClr val="tx1"/>
                </a:solidFill>
                <a:latin typeface="Neutra Text" pitchFamily="50" charset="0"/>
                <a:ea typeface="+mn-ea"/>
                <a:cs typeface="+mn-cs"/>
              </a:rPr>
              <a:t>mbedded microcontrollers are the tool of choice </a:t>
            </a:r>
            <a:r>
              <a:rPr lang="en-US" sz="1200" kern="1200" smtClean="0">
                <a:solidFill>
                  <a:schemeClr val="tx1"/>
                </a:solidFill>
                <a:latin typeface="Neutra Text" pitchFamily="50" charset="0"/>
                <a:ea typeface="+mn-ea"/>
                <a:cs typeface="+mn-cs"/>
              </a:rPr>
              <a:t>for working with </a:t>
            </a:r>
            <a:r>
              <a:rPr lang="en-US" sz="1200" kern="1200" dirty="0" smtClean="0">
                <a:solidFill>
                  <a:schemeClr val="tx1"/>
                </a:solidFill>
                <a:latin typeface="Neutra Text" pitchFamily="50" charset="0"/>
                <a:ea typeface="+mn-ea"/>
                <a:cs typeface="+mn-cs"/>
              </a:rPr>
              <a:t>sensors and actuators</a:t>
            </a:r>
            <a:r>
              <a:rPr lang="en-US" sz="1200" kern="1200" smtClean="0">
                <a:solidFill>
                  <a:schemeClr val="tx1"/>
                </a:solidFill>
                <a:latin typeface="Neutra Text" pitchFamily="50" charset="0"/>
                <a:ea typeface="+mn-ea"/>
                <a:cs typeface="+mn-cs"/>
              </a:rPr>
              <a:t>. d.tools </a:t>
            </a:r>
            <a:r>
              <a:rPr lang="en-US" sz="1200" kern="1200" dirty="0" smtClean="0">
                <a:solidFill>
                  <a:schemeClr val="tx1"/>
                </a:solidFill>
                <a:latin typeface="Neutra Text" pitchFamily="50" charset="0"/>
                <a:ea typeface="+mn-ea"/>
                <a:cs typeface="+mn-cs"/>
              </a:rPr>
              <a:t>treated</a:t>
            </a:r>
            <a:r>
              <a:rPr lang="en-US" sz="1200" kern="1200" baseline="0" dirty="0" smtClean="0">
                <a:solidFill>
                  <a:schemeClr val="tx1"/>
                </a:solidFill>
                <a:latin typeface="Neutra Text" pitchFamily="50" charset="0"/>
                <a:ea typeface="+mn-ea"/>
                <a:cs typeface="+mn-cs"/>
              </a:rPr>
              <a:t> the hardware as an I/O interface and kept all application logic on a PC. Such an approach is not always possible, </a:t>
            </a:r>
            <a:r>
              <a:rPr lang="en-US" sz="1200" kern="1200" dirty="0" smtClean="0">
                <a:solidFill>
                  <a:schemeClr val="tx1"/>
                </a:solidFill>
                <a:latin typeface="Neutra Text" pitchFamily="50" charset="0"/>
                <a:ea typeface="+mn-ea"/>
                <a:cs typeface="+mn-cs"/>
              </a:rPr>
              <a:t>for example, for wearable computing</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and haptics, which requires </a:t>
            </a:r>
            <a:r>
              <a:rPr lang="en-US" sz="1200" kern="1200" baseline="0" dirty="0" smtClean="0">
                <a:solidFill>
                  <a:schemeClr val="tx1"/>
                </a:solidFill>
                <a:latin typeface="Neutra Text" pitchFamily="50" charset="0"/>
                <a:ea typeface="+mn-ea"/>
                <a:cs typeface="+mn-cs"/>
              </a:rPr>
              <a:t>very tight feedback loops. Microcontroller programming in those areas can </a:t>
            </a:r>
            <a:r>
              <a:rPr lang="en-US" sz="1200" kern="1200" baseline="0" smtClean="0">
                <a:solidFill>
                  <a:schemeClr val="tx1"/>
                </a:solidFill>
                <a:latin typeface="Neutra Text" pitchFamily="50" charset="0"/>
                <a:ea typeface="+mn-ea"/>
                <a:cs typeface="+mn-cs"/>
              </a:rPr>
              <a:t>be arduous</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Even seasoned veterans often resort to debugging by blinking LEDs or printing statements to serial ports. We extende</a:t>
            </a:r>
            <a:r>
              <a:rPr lang="en-US" sz="1200" kern="1200" baseline="0" dirty="0" smtClean="0">
                <a:solidFill>
                  <a:schemeClr val="tx1"/>
                </a:solidFill>
                <a:latin typeface="Neutra Text" pitchFamily="50" charset="0"/>
                <a:ea typeface="+mn-ea"/>
                <a:cs typeface="+mn-cs"/>
              </a:rPr>
              <a:t>d Juxtapose to support authoring for the popular Arduino microcontroller platform.&lt;click&gt;</a:t>
            </a:r>
          </a:p>
          <a:p>
            <a:endParaRPr lang="en-US" sz="1200" kern="1200" baseline="0" smtClean="0">
              <a:solidFill>
                <a:schemeClr val="tx1"/>
              </a:solidFill>
              <a:latin typeface="Neutra Text" pitchFamily="50" charset="0"/>
              <a:ea typeface="+mn-ea"/>
              <a:cs typeface="+mn-cs"/>
            </a:endParaRPr>
          </a:p>
          <a:p>
            <a:r>
              <a:rPr lang="en-US" sz="1200" kern="1200" smtClean="0">
                <a:solidFill>
                  <a:schemeClr val="tx1"/>
                </a:solidFill>
                <a:latin typeface="Neutra Text" pitchFamily="50" charset="0"/>
                <a:ea typeface="+mn-ea"/>
                <a:cs typeface="+mn-cs"/>
              </a:rPr>
              <a:t>building </a:t>
            </a:r>
            <a:r>
              <a:rPr lang="en-US" sz="1200" kern="1200" dirty="0" smtClean="0">
                <a:solidFill>
                  <a:schemeClr val="tx1"/>
                </a:solidFill>
                <a:latin typeface="Neutra Text" pitchFamily="50" charset="0"/>
                <a:ea typeface="+mn-ea"/>
                <a:cs typeface="+mn-cs"/>
              </a:rPr>
              <a:t>custom hardware</a:t>
            </a:r>
            <a:r>
              <a:rPr lang="en-US" sz="1200" kern="1200" smtClean="0">
                <a:solidFill>
                  <a:schemeClr val="tx1"/>
                </a:solidFill>
                <a:latin typeface="Neutra Text" pitchFamily="50" charset="0"/>
                <a:ea typeface="+mn-ea"/>
                <a:cs typeface="+mn-cs"/>
              </a:rPr>
              <a:t>,</a:t>
            </a:r>
            <a:r>
              <a:rPr lang="en-US" sz="1200" kern="1200" baseline="0" smtClean="0">
                <a:solidFill>
                  <a:schemeClr val="tx1"/>
                </a:solidFill>
                <a:latin typeface="Neutra Text" pitchFamily="50" charset="0"/>
                <a:ea typeface="+mn-ea"/>
                <a:cs typeface="+mn-cs"/>
              </a:rPr>
              <a:t> is </a:t>
            </a:r>
            <a:r>
              <a:rPr lang="en-US" sz="1200" kern="1200" baseline="0" dirty="0" smtClean="0">
                <a:solidFill>
                  <a:schemeClr val="tx1"/>
                </a:solidFill>
                <a:latin typeface="Neutra Text" pitchFamily="50" charset="0"/>
                <a:ea typeface="+mn-ea"/>
                <a:cs typeface="+mn-cs"/>
              </a:rPr>
              <a:t>expensive, so designer are likely to </a:t>
            </a:r>
            <a:r>
              <a:rPr lang="en-US" sz="1200" kern="1200" dirty="0" smtClean="0">
                <a:solidFill>
                  <a:schemeClr val="tx1"/>
                </a:solidFill>
                <a:latin typeface="Neutra Text" pitchFamily="50" charset="0"/>
                <a:ea typeface="+mn-ea"/>
                <a:cs typeface="+mn-cs"/>
              </a:rPr>
              <a:t>embed multiple different opportunities for interaction into the same prototype. Hence, Juxtapose for Arduino exports and runs only one code alternative on one </a:t>
            </a:r>
            <a:r>
              <a:rPr lang="en-US" sz="1200" kern="1200" smtClean="0">
                <a:solidFill>
                  <a:schemeClr val="tx1"/>
                </a:solidFill>
                <a:latin typeface="Neutra Text" pitchFamily="50" charset="0"/>
                <a:ea typeface="+mn-ea"/>
                <a:cs typeface="+mn-cs"/>
              </a:rPr>
              <a:t>attached board </a:t>
            </a:r>
            <a:r>
              <a:rPr lang="en-US" sz="1200" kern="1200" dirty="0" smtClean="0">
                <a:solidFill>
                  <a:schemeClr val="tx1"/>
                </a:solidFill>
                <a:latin typeface="Neutra Text" pitchFamily="50" charset="0"/>
                <a:ea typeface="+mn-ea"/>
                <a:cs typeface="+mn-cs"/>
              </a:rPr>
              <a:t>at a time. When the designer switches between alternatives, Juxtapose then transparently replaces the binary running on the microcontroller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78</a:t>
            </a:fld>
            <a:endParaRPr lang="en-US" altLang="ko-K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 of the technical problems here was to add a degree</a:t>
            </a:r>
            <a:r>
              <a:rPr lang="en-US" baseline="0" smtClean="0"/>
              <a:t> of reflection to programs written in embedded C, which does not natively support reflection.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79</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t>The</a:t>
            </a:r>
            <a:r>
              <a:rPr lang="en-US" baseline="0" dirty="0" smtClean="0"/>
              <a:t> field of design contributes a focus on, and empathy for the human user. This human factors focus is maybe best exemplified by the work of industrial designer Henry </a:t>
            </a:r>
            <a:r>
              <a:rPr lang="en-US" baseline="0" dirty="0" err="1" smtClean="0"/>
              <a:t>Dreyfuss</a:t>
            </a:r>
            <a:r>
              <a:rPr lang="en-US" baseline="0" dirty="0" smtClean="0"/>
              <a:t> and his statistical models of Joe and Josephine developed in the </a:t>
            </a:r>
            <a:r>
              <a:rPr lang="en-US" baseline="0" smtClean="0"/>
              <a:t>1960s. &lt;click&gt;These models allowed Dreyfuss to make his products fit the human form and human capabilities. If you are interested in the history of Industrial Design, I recommend the re-released version of his book “Designing for People.”</a:t>
            </a:r>
            <a:endParaRPr lang="en-US" baseline="0" dirty="0" smtClean="0"/>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Here</a:t>
            </a:r>
            <a:r>
              <a:rPr lang="en-US" baseline="0" smtClean="0"/>
              <a:t> we l</a:t>
            </a:r>
            <a:r>
              <a:rPr lang="en-US" smtClean="0"/>
              <a:t>everaged</a:t>
            </a:r>
            <a:r>
              <a:rPr lang="en-US" baseline="0" smtClean="0"/>
              <a:t> techniques from compiler construction. We first parse a user’s source code, extract variable definitions, then emit a variable table with names and points back into the user’s source and compile this modified source.</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80</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81</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2400" smtClean="0"/>
              <a:t>The last project I’d like to share with you today</a:t>
            </a:r>
            <a:r>
              <a:rPr lang="en-US" sz="2400" baseline="0" smtClean="0"/>
              <a:t> is abot designing </a:t>
            </a:r>
            <a:r>
              <a:rPr lang="en-US" sz="2400" baseline="0" dirty="0" smtClean="0"/>
              <a:t>by modifying existing examples.</a:t>
            </a:r>
          </a:p>
          <a:p>
            <a:pPr>
              <a:spcBef>
                <a:spcPct val="0"/>
              </a:spcBef>
            </a:pPr>
            <a:endParaRPr lang="en-US" sz="2400"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one</a:t>
            </a:r>
            <a:r>
              <a:rPr lang="en-US" baseline="0" dirty="0" smtClean="0"/>
              <a:t> looks at today’s design and </a:t>
            </a:r>
            <a:r>
              <a:rPr lang="en-US" baseline="0" smtClean="0"/>
              <a:t>development tools, </a:t>
            </a:r>
            <a:r>
              <a:rPr lang="en-US" baseline="0" dirty="0" smtClean="0"/>
              <a:t>there seems to be an implicit belief that software is designed tabula rasa. That we start with a blank canvas and create a bunch of code.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However, what we’ve seen both in our fieldwork and in our conversations with industry</a:t>
            </a:r>
            <a:r>
              <a:rPr lang="en-US" baseline="0" dirty="0" smtClean="0"/>
              <a:t> is that</a:t>
            </a:r>
            <a:r>
              <a:rPr lang="en-US" dirty="0" smtClean="0"/>
              <a:t> it’s much more common</a:t>
            </a:r>
            <a:r>
              <a:rPr lang="en-US" baseline="0" dirty="0" smtClean="0"/>
              <a:t> for software to be created by example modification. Find something on the web, in example files, or in the source tree that provides an example that’s “kind of like” what the developer is interested in.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82</a:t>
            </a:fld>
            <a:endParaRPr lang="en-US" altLang="ko-K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t>“Programming </a:t>
            </a:r>
            <a:r>
              <a:rPr lang="en-US" dirty="0" smtClean="0"/>
              <a:t>by </a:t>
            </a:r>
            <a:r>
              <a:rPr lang="en-US" err="1" smtClean="0"/>
              <a:t>google</a:t>
            </a:r>
            <a:r>
              <a:rPr lang="en-US" smtClean="0"/>
              <a:t> search” is </a:t>
            </a:r>
            <a:r>
              <a:rPr lang="en-US" dirty="0" smtClean="0"/>
              <a:t>especially relevant in the growing area of working with web service APIs.</a:t>
            </a:r>
          </a:p>
          <a:p>
            <a:endParaRPr lang="en-US" dirty="0" smtClean="0"/>
          </a:p>
          <a:p>
            <a:r>
              <a:rPr lang="en-US" dirty="0" smtClean="0"/>
              <a:t>There are currently</a:t>
            </a:r>
            <a:r>
              <a:rPr lang="en-US" baseline="0" dirty="0" smtClean="0"/>
              <a:t> </a:t>
            </a:r>
            <a:r>
              <a:rPr lang="en-US" dirty="0" smtClean="0"/>
              <a:t>more than 500 public web-service APIs available,</a:t>
            </a:r>
            <a:r>
              <a:rPr lang="en-US" baseline="0" dirty="0" smtClean="0"/>
              <a:t> </a:t>
            </a:r>
            <a:r>
              <a:rPr lang="en-US" dirty="0" smtClean="0"/>
              <a:t>offered by most big internet companies: Yahoo, Google, Microsoft, Amazon, eBay, and AOL.</a:t>
            </a:r>
          </a:p>
          <a:p>
            <a:endParaRPr lang="en-US" dirty="0" smtClean="0"/>
          </a:p>
          <a:p>
            <a:pPr defTabSz="880019">
              <a:defRPr/>
            </a:pPr>
            <a:r>
              <a:rPr lang="en-US" dirty="0" smtClean="0"/>
              <a:t>This issue of</a:t>
            </a:r>
            <a:r>
              <a:rPr lang="en-US" baseline="0" dirty="0" smtClean="0"/>
              <a:t> example modification is</a:t>
            </a:r>
            <a:r>
              <a:rPr lang="en-US" dirty="0" smtClean="0"/>
              <a:t> NOT unique to web application development, however web applications offer </a:t>
            </a:r>
            <a:r>
              <a:rPr lang="en-US" smtClean="0"/>
              <a:t>a distinct upportunity</a:t>
            </a:r>
            <a:r>
              <a:rPr lang="en-US" baseline="0" smtClean="0"/>
              <a:t> </a:t>
            </a:r>
            <a:r>
              <a:rPr lang="en-US" baseline="0" dirty="0" smtClean="0"/>
              <a:t>to address this modern development challenge.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frustrating</a:t>
            </a:r>
            <a:r>
              <a:rPr lang="en-US" baseline="0" dirty="0" smtClean="0"/>
              <a:t> problem of </a:t>
            </a:r>
            <a:r>
              <a:rPr lang="en-US" dirty="0" smtClean="0"/>
              <a:t>programming the web today is that programming models and documentation conventions vary widely – there is no global type hierarchy to rely on, and there is no </a:t>
            </a:r>
            <a:r>
              <a:rPr lang="en-US" dirty="0" err="1" smtClean="0"/>
              <a:t>javadoc</a:t>
            </a:r>
            <a:r>
              <a:rPr lang="en-US" dirty="0" smtClean="0"/>
              <a:t> for web services. </a:t>
            </a:r>
          </a:p>
          <a:p>
            <a:r>
              <a:rPr lang="en-US" dirty="0" smtClean="0"/>
              <a:t>&lt;click&gt;</a:t>
            </a:r>
          </a:p>
          <a:p>
            <a:r>
              <a:rPr lang="en-US" dirty="0" smtClean="0"/>
              <a:t>So</a:t>
            </a:r>
            <a:r>
              <a:rPr lang="en-US" baseline="0" dirty="0" smtClean="0"/>
              <a:t> while </a:t>
            </a:r>
            <a:r>
              <a:rPr lang="en-US" dirty="0" smtClean="0"/>
              <a:t>it’s easy</a:t>
            </a:r>
            <a:r>
              <a:rPr lang="en-US" baseline="0" dirty="0" smtClean="0"/>
              <a:t> to understand the web sites, it is much harder to understand their services.</a:t>
            </a:r>
            <a:endParaRPr lang="en-US" dirty="0" smtClean="0"/>
          </a:p>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dirty="0" smtClean="0"/>
              <a:t>To bridge this chasm,</a:t>
            </a:r>
            <a:r>
              <a:rPr lang="en-US" baseline="0" dirty="0" smtClean="0"/>
              <a:t> w</a:t>
            </a:r>
            <a:r>
              <a:rPr lang="en-US" dirty="0" smtClean="0"/>
              <a:t>e note that web sites and their APIs are cor</a:t>
            </a:r>
            <a:r>
              <a:rPr lang="en-US" baseline="0" dirty="0" smtClean="0"/>
              <a:t>related</a:t>
            </a:r>
            <a:r>
              <a:rPr lang="en-US" dirty="0" smtClean="0"/>
              <a:t>. </a:t>
            </a:r>
          </a:p>
          <a:p>
            <a:endParaRPr lang="en-US" dirty="0" smtClean="0"/>
          </a:p>
          <a:p>
            <a:r>
              <a:rPr lang="en-US" dirty="0" smtClean="0"/>
              <a:t>For example, I can both look at the set of images taken on my last trip to Yosemite on the </a:t>
            </a:r>
            <a:r>
              <a:rPr lang="en-US" dirty="0" err="1" smtClean="0"/>
              <a:t>flickr</a:t>
            </a:r>
            <a:r>
              <a:rPr lang="en-US" dirty="0" smtClean="0"/>
              <a:t> website, AND I can retrieve the same set of images by calling an appropriate method in the </a:t>
            </a:r>
            <a:r>
              <a:rPr lang="en-US" dirty="0" err="1" smtClean="0"/>
              <a:t>flickr</a:t>
            </a:r>
            <a:r>
              <a:rPr lang="en-US" dirty="0" smtClean="0"/>
              <a:t> API.</a:t>
            </a:r>
            <a:r>
              <a:rPr lang="en-US" baseline="0" dirty="0" smtClean="0"/>
              <a:t> </a:t>
            </a:r>
          </a:p>
          <a:p>
            <a:r>
              <a:rPr lang="en-US" dirty="0" smtClean="0"/>
              <a:t>The site and its API offer complementary views of the same underlying functionality. </a:t>
            </a:r>
          </a:p>
          <a:p>
            <a:endParaRPr lang="en-US" dirty="0" smtClean="0"/>
          </a:p>
          <a:p>
            <a:r>
              <a:rPr lang="en-US" dirty="0" smtClean="0"/>
              <a:t>In essence, </a:t>
            </a:r>
            <a:r>
              <a:rPr lang="en-US" i="1" dirty="0" smtClean="0"/>
              <a:t>the web site is the largest functional example of what can be accomplished with an API. </a:t>
            </a:r>
          </a:p>
          <a:p>
            <a:r>
              <a:rPr lang="en-US" i="0" dirty="0" smtClean="0"/>
              <a:t>Our present work seeks to leverage the value that can be achieved by coordinating these representations.</a:t>
            </a:r>
          </a:p>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019" eaLnBrk="1" hangingPunct="1">
              <a:defRPr/>
            </a:pPr>
            <a:r>
              <a:rPr lang="en-US" dirty="0" smtClean="0"/>
              <a:t>d.mix</a:t>
            </a:r>
            <a:r>
              <a:rPr lang="en-US" baseline="0" dirty="0" smtClean="0"/>
              <a:t> models the </a:t>
            </a:r>
            <a:r>
              <a:rPr lang="en-US" i="1" dirty="0" smtClean="0"/>
              <a:t>correspondence between html pages and </a:t>
            </a:r>
            <a:r>
              <a:rPr lang="en-US" i="1" dirty="0" err="1" smtClean="0"/>
              <a:t>api</a:t>
            </a:r>
            <a:r>
              <a:rPr lang="en-US" i="1" dirty="0" smtClean="0"/>
              <a:t> calls</a:t>
            </a:r>
            <a:r>
              <a:rPr lang="en-US" i="1" baseline="0" dirty="0" smtClean="0"/>
              <a:t> to let users create program code by sampling content from a web page. (space)</a:t>
            </a:r>
          </a:p>
          <a:p>
            <a:pPr defTabSz="880019" eaLnBrk="1" hangingPunct="1">
              <a:defRPr/>
            </a:pPr>
            <a:endParaRPr lang="en-US" i="1" baseline="0" dirty="0" smtClean="0"/>
          </a:p>
          <a:p>
            <a:r>
              <a:rPr lang="en-US" dirty="0" smtClean="0"/>
              <a:t>It co-locates two different kinds of information on one page: examples of what functionality </a:t>
            </a:r>
            <a:r>
              <a:rPr lang="en-US" smtClean="0"/>
              <a:t>a web</a:t>
            </a:r>
            <a:r>
              <a:rPr lang="en-US" baseline="0" smtClean="0"/>
              <a:t> </a:t>
            </a:r>
            <a:r>
              <a:rPr lang="en-US" smtClean="0"/>
              <a:t>site </a:t>
            </a:r>
            <a:r>
              <a:rPr lang="en-US" dirty="0" smtClean="0"/>
              <a:t>offers, </a:t>
            </a:r>
            <a:endParaRPr lang="en-US" i="1"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85</a:t>
            </a:fld>
            <a:endParaRPr lang="en-US" altLang="ko-K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together with information how one would obtain this information programmatically. </a:t>
            </a:r>
          </a:p>
          <a:p>
            <a:endParaRPr lang="en-US" dirty="0" smtClean="0"/>
          </a:p>
          <a:p>
            <a:r>
              <a:rPr lang="en-US" dirty="0" smtClean="0"/>
              <a:t>With d.mix. users can generate working code examples by selecting the information on the web site itself. </a:t>
            </a:r>
          </a:p>
          <a:p>
            <a:endParaRPr lang="en-US" dirty="0" smtClean="0"/>
          </a:p>
          <a:p>
            <a:r>
              <a:rPr lang="en-US" dirty="0" smtClean="0"/>
              <a:t>This selection technique allows users to remain in the domain of their task goal, in this case retrieving images.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9AD9788-9C54-411B-BB2D-56E9F14E8781}" type="slidenum">
              <a:rPr lang="ko-KR" altLang="en-US" smtClean="0"/>
              <a:pPr>
                <a:defRPr/>
              </a:pPr>
              <a:t>86</a:t>
            </a:fld>
            <a:endParaRPr lang="en-US" altLang="ko-K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This scenario</a:t>
            </a:r>
            <a:r>
              <a:rPr lang="en-US" baseline="0" smtClean="0"/>
              <a:t> will</a:t>
            </a:r>
            <a:r>
              <a:rPr lang="en-US" smtClean="0"/>
              <a:t> clarify the main interaction techniques of d.mix:</a:t>
            </a:r>
          </a:p>
          <a:p>
            <a:r>
              <a:rPr lang="en-US" smtClean="0"/>
              <a:t>A group of rock climbers would like to create a photo page for the group, </a:t>
            </a:r>
          </a:p>
          <a:p>
            <a:endParaRPr lang="en-US" smtClean="0"/>
          </a:p>
        </p:txBody>
      </p:sp>
      <p:sp>
        <p:nvSpPr>
          <p:cNvPr id="61444" name="Slide Number Placeholder 3"/>
          <p:cNvSpPr>
            <a:spLocks noGrp="1"/>
          </p:cNvSpPr>
          <p:nvPr>
            <p:ph type="sldNum" sz="quarter" idx="5"/>
          </p:nvPr>
        </p:nvSpPr>
        <p:spPr>
          <a:noFill/>
        </p:spPr>
        <p:txBody>
          <a:bodyPr/>
          <a:lstStyle/>
          <a:p>
            <a:fld id="{FA697C5F-B382-4674-BC22-A387F128A88F}" type="slidenum">
              <a:rPr lang="ko-KR" altLang="en-US" smtClean="0"/>
              <a:pPr/>
              <a:t>87</a:t>
            </a:fld>
            <a:endParaRPr lang="en-US" altLang="ko-K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defTabSz="880019">
              <a:defRPr/>
            </a:pPr>
            <a:r>
              <a:rPr lang="en-US" smtClean="0"/>
              <a:t>Which should always show the latest iamges from the groups’ trips without requiring manual updates. </a:t>
            </a:r>
          </a:p>
        </p:txBody>
      </p:sp>
      <p:sp>
        <p:nvSpPr>
          <p:cNvPr id="62468" name="Slide Number Placeholder 3"/>
          <p:cNvSpPr>
            <a:spLocks noGrp="1"/>
          </p:cNvSpPr>
          <p:nvPr>
            <p:ph type="sldNum" sz="quarter" idx="5"/>
          </p:nvPr>
        </p:nvSpPr>
        <p:spPr>
          <a:noFill/>
        </p:spPr>
        <p:txBody>
          <a:bodyPr/>
          <a:lstStyle/>
          <a:p>
            <a:fld id="{0DE8E463-70A2-4A85-84D9-CFD70D672AFA}" type="slidenum">
              <a:rPr lang="ko-KR" altLang="en-US" smtClean="0"/>
              <a:pPr/>
              <a:t>88</a:t>
            </a:fld>
            <a:endParaRPr lang="en-US" altLang="ko-K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917BFEC-3D5F-4591-AB6F-D7432797F04F}" type="slidenum">
              <a:rPr lang="ko-KR" altLang="en-US" smtClean="0"/>
              <a:pPr/>
              <a:t>89</a:t>
            </a:fld>
            <a:endParaRPr lang="en-US" altLang="ko-K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Drew keeps his images on Flikckr where he aggregates them in an image set.</a:t>
            </a:r>
          </a:p>
          <a:p>
            <a:pPr eaLnBrk="1" hangingPunct="1"/>
            <a:r>
              <a:rPr lang="en-US" smtClean="0"/>
              <a:t>Jane begins by navigating to drew’s </a:t>
            </a:r>
            <a:r>
              <a:rPr lang="en-US" err="1" smtClean="0"/>
              <a:t>flickr</a:t>
            </a:r>
            <a:r>
              <a:rPr lang="en-US" smtClean="0"/>
              <a:t> page and clicks on the “sample this” button in her browser.</a:t>
            </a:r>
          </a:p>
          <a:p>
            <a:pPr eaLnBrk="1" hangingPunct="1"/>
            <a:endParaRPr lang="en-US" smtClean="0"/>
          </a:p>
          <a:p>
            <a:pPr eaLnBrk="1" hangingPunct="1"/>
            <a:r>
              <a:rPr lang="en-US" smtClean="0"/>
              <a:t>The page now shows dashed borders around items</a:t>
            </a:r>
            <a:r>
              <a:rPr lang="en-US" baseline="0" smtClean="0"/>
              <a:t> </a:t>
            </a:r>
            <a:r>
              <a:rPr lang="en-US" smtClean="0"/>
              <a:t>she can retrieve through</a:t>
            </a:r>
            <a:r>
              <a:rPr lang="en-US" baseline="0" smtClean="0"/>
              <a:t> the site’s API</a:t>
            </a:r>
            <a:r>
              <a:rPr lang="en-US" smtClean="0"/>
              <a:t>.</a:t>
            </a:r>
          </a:p>
          <a:p>
            <a:pPr eaLnBrk="1" hangingPunct="1"/>
            <a:r>
              <a:rPr lang="en-US" smtClean="0"/>
              <a:t>By right-clicking she can copy drew’s climbing image set into her sampling bin.</a:t>
            </a:r>
          </a:p>
          <a:p>
            <a:pPr eaLnBrk="1" hangingPunct="1"/>
            <a:r>
              <a:rPr lang="en-US" smtClean="0"/>
              <a:t>From the sampling bin, she sends selected items to the d.mix active wiki.</a:t>
            </a:r>
          </a:p>
          <a:p>
            <a:pPr eaLnBrk="1" hangingPunct="1"/>
            <a:endParaRPr lang="en-US" smtClean="0"/>
          </a:p>
          <a:p>
            <a:pPr eaLnBrk="1" hangingPunct="1"/>
            <a:r>
              <a:rPr lang="en-US" smtClean="0"/>
              <a:t>Because</a:t>
            </a:r>
            <a:r>
              <a:rPr lang="en-US" baseline="0" smtClean="0"/>
              <a:t> </a:t>
            </a:r>
            <a:r>
              <a:rPr lang="en-US" smtClean="0"/>
              <a:t>d.mix performed a deep copy of the images by generating web API calls, </a:t>
            </a:r>
          </a:p>
          <a:p>
            <a:pPr eaLnBrk="1" hangingPunct="1"/>
            <a:r>
              <a:rPr lang="en-US" smtClean="0"/>
              <a:t>Jane can edit parameters of those calls through a property sheet.</a:t>
            </a:r>
          </a:p>
          <a:p>
            <a:pPr eaLnBrk="1" hangingPunct="1"/>
            <a:r>
              <a:rPr lang="en-US" smtClean="0"/>
              <a:t>Here she sets that only the two most recent images for th second set should be</a:t>
            </a:r>
            <a:r>
              <a:rPr lang="en-US" baseline="0" smtClean="0"/>
              <a:t> returned.</a:t>
            </a:r>
            <a:endParaRPr lang="en-US" smtClean="0"/>
          </a:p>
          <a:p>
            <a:pPr eaLnBrk="1" hangingPunct="1"/>
            <a:endParaRPr lang="en-US" smtClean="0"/>
          </a:p>
          <a:p>
            <a:pPr eaLnBrk="1" hangingPunct="1"/>
            <a:r>
              <a:rPr lang="en-US" smtClean="0"/>
              <a:t>Jane can also change the source code that d.mix generated for her.</a:t>
            </a:r>
          </a:p>
          <a:p>
            <a:pPr eaLnBrk="1" hangingPunct="1"/>
            <a:r>
              <a:rPr lang="en-US" smtClean="0"/>
              <a:t>In the source view, she can add static HTML to the page or edit the web API calls made to retrieve images from </a:t>
            </a:r>
            <a:r>
              <a:rPr lang="en-US" err="1" smtClean="0"/>
              <a:t>flickr</a:t>
            </a:r>
            <a:r>
              <a:rPr lang="en-US" smtClean="0"/>
              <a:t>.</a:t>
            </a:r>
          </a:p>
          <a:p>
            <a:pPr eaLnBrk="1" hangingPunct="1"/>
            <a:endParaRPr lang="en-US" smtClean="0"/>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Second is</a:t>
            </a:r>
            <a:r>
              <a:rPr lang="en-US" baseline="0" dirty="0" smtClean="0"/>
              <a:t> a focus on process – how we go about creating new artifacts in a way that maximizes the utility and success of those artifacts. </a:t>
            </a:r>
            <a:r>
              <a:rPr lang="en-US" baseline="0" dirty="0" err="1" smtClean="0"/>
              <a:t>Dreyfuss</a:t>
            </a:r>
            <a:r>
              <a:rPr lang="en-US" baseline="0" dirty="0" smtClean="0"/>
              <a:t> outlined one such process, based on observation and fieldwork, followed by development of many sketches and prototypes, which are tested, analyzed, and iteratively improved.  While there are many </a:t>
            </a:r>
            <a:r>
              <a:rPr lang="en-US" baseline="0" smtClean="0"/>
              <a:t>other design </a:t>
            </a:r>
            <a:r>
              <a:rPr lang="en-US" baseline="0" dirty="0" smtClean="0"/>
              <a:t>methods, they all seem to share a core tenet: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smtClean="0"/>
          </a:p>
          <a:p>
            <a:r>
              <a:rPr lang="en-US" dirty="0" smtClean="0"/>
              <a:t>d.mix uses a programmable HTTP proxy that rewrites the original web site, adding API annotations. Each API annotation contains an associated snippet of code that generates a working web service call in the Ruby programming language.</a:t>
            </a:r>
          </a:p>
          <a:p>
            <a:endParaRPr lang="en-US" dirty="0" smtClean="0"/>
          </a:p>
          <a:p>
            <a:r>
              <a:rPr lang="en-US" dirty="0" smtClean="0"/>
              <a:t>The programmable proxy knows how to annotate web pages by </a:t>
            </a:r>
            <a:r>
              <a:rPr lang="en-US" smtClean="0"/>
              <a:t>using a </a:t>
            </a:r>
            <a:r>
              <a:rPr lang="en-US" dirty="0" smtClean="0"/>
              <a:t>site-to-service map</a:t>
            </a:r>
            <a:r>
              <a:rPr lang="en-US" smtClean="0"/>
              <a:t>. </a:t>
            </a:r>
            <a:endParaRPr lang="en-US" dirty="0" smtClean="0"/>
          </a:p>
          <a:p>
            <a:endParaRPr lang="en-US" dirty="0" smtClean="0"/>
          </a:p>
        </p:txBody>
      </p:sp>
      <p:sp>
        <p:nvSpPr>
          <p:cNvPr id="73732" name="Slide Number Placeholder 3"/>
          <p:cNvSpPr>
            <a:spLocks noGrp="1"/>
          </p:cNvSpPr>
          <p:nvPr>
            <p:ph type="sldNum" sz="quarter" idx="5"/>
          </p:nvPr>
        </p:nvSpPr>
        <p:spPr>
          <a:noFill/>
        </p:spPr>
        <p:txBody>
          <a:bodyPr/>
          <a:lstStyle/>
          <a:p>
            <a:fld id="{E20971F2-9E5B-44DA-B342-63F2BF5161A5}" type="slidenum">
              <a:rPr lang="ko-KR" altLang="en-US" smtClean="0"/>
              <a:pPr/>
              <a:t>90</a:t>
            </a:fld>
            <a:endParaRPr lang="en-US" altLang="ko-K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dirty="0" smtClean="0"/>
              <a:t>The source code generated through sampling with d.mix</a:t>
            </a:r>
          </a:p>
          <a:p>
            <a:r>
              <a:rPr lang="en-US" dirty="0" smtClean="0"/>
              <a:t>Can then be copied to an active wiki, a server-side code environment, where it can be edited and </a:t>
            </a:r>
            <a:r>
              <a:rPr lang="en-US" smtClean="0"/>
              <a:t>safely executed in  sandbox with</a:t>
            </a:r>
            <a:r>
              <a:rPr lang="en-US" baseline="0" smtClean="0"/>
              <a:t> restricted security privileges</a:t>
            </a:r>
            <a:r>
              <a:rPr lang="en-US" smtClean="0"/>
              <a:t>. </a:t>
            </a:r>
            <a:r>
              <a:rPr lang="en-US" dirty="0" smtClean="0"/>
              <a:t>(click) The</a:t>
            </a:r>
          </a:p>
          <a:p>
            <a:r>
              <a:rPr lang="en-US" dirty="0" smtClean="0"/>
              <a:t>active wiki provides a configuration-free environment for</a:t>
            </a:r>
          </a:p>
          <a:p>
            <a:r>
              <a:rPr lang="en-US" dirty="0" smtClean="0"/>
              <a:t>rapid experimentation.</a:t>
            </a:r>
          </a:p>
        </p:txBody>
      </p:sp>
      <p:sp>
        <p:nvSpPr>
          <p:cNvPr id="59396" name="Slide Number Placeholder 3"/>
          <p:cNvSpPr>
            <a:spLocks noGrp="1"/>
          </p:cNvSpPr>
          <p:nvPr>
            <p:ph type="sldNum" sz="quarter" idx="5"/>
          </p:nvPr>
        </p:nvSpPr>
        <p:spPr>
          <a:noFill/>
        </p:spPr>
        <p:txBody>
          <a:bodyPr/>
          <a:lstStyle/>
          <a:p>
            <a:fld id="{47582BF0-654A-49C7-8A93-9D1DF8286D11}" type="slidenum">
              <a:rPr lang="ko-KR" altLang="en-US" smtClean="0"/>
              <a:pPr/>
              <a:t>91</a:t>
            </a:fld>
            <a:endParaRPr lang="en-US" altLang="ko-K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Let me illustrate the process</a:t>
            </a:r>
            <a:r>
              <a:rPr lang="en-US" baseline="0" dirty="0" smtClean="0"/>
              <a:t> of how one may create a site-to-service map with a concrete example.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Alternatively,</a:t>
            </a:r>
            <a:r>
              <a:rPr lang="en-US" smtClean="0"/>
              <a:t> </a:t>
            </a:r>
            <a:r>
              <a:rPr lang="en-US" baseline="0" smtClean="0"/>
              <a:t> webmasters at sites such as Flickr, Yahoo, or Amazon.com could easily provide such mappings, but I’ll show you that this is still possible without support from these companies.</a:t>
            </a:r>
            <a:endParaRPr lang="en-US" smtClean="0"/>
          </a:p>
          <a:p>
            <a:endParaRPr lang="en-US" dirty="0" smtClean="0"/>
          </a:p>
          <a:p>
            <a:r>
              <a:rPr lang="en-US" dirty="0" smtClean="0"/>
              <a:t>Here is a</a:t>
            </a:r>
            <a:r>
              <a:rPr lang="en-US" baseline="0" dirty="0" smtClean="0"/>
              <a:t> single photo page from f</a:t>
            </a:r>
            <a:r>
              <a:rPr lang="en-US" dirty="0" smtClean="0"/>
              <a:t>lickr.com.</a:t>
            </a:r>
          </a:p>
          <a:p>
            <a:endParaRPr lang="en-US" dirty="0" smtClean="0"/>
          </a:p>
          <a:p>
            <a:endParaRPr lang="en-US"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92</a:t>
            </a:fld>
            <a:endParaRPr lang="en-US" altLang="ko-KR" b="1" dirty="0">
              <a:solidFill>
                <a:prstClr val="black"/>
              </a:solidFill>
              <a:ea typeface="맑은 고딕"/>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First, we</a:t>
            </a:r>
            <a:r>
              <a:rPr lang="en-US" baseline="0" smtClean="0"/>
              <a:t> note that photo pages have a consistent URL structure. </a:t>
            </a:r>
          </a:p>
          <a:p>
            <a:r>
              <a:rPr lang="en-US" baseline="0" smtClean="0"/>
              <a:t>Thus, we can define a regular expression that detects similar photo pages,</a:t>
            </a:r>
          </a:p>
          <a:p>
            <a:r>
              <a:rPr lang="en-US" baseline="0" smtClean="0"/>
              <a:t>And a set of expressions that furthermore classify pages into distinct page “types”.</a:t>
            </a:r>
          </a:p>
          <a:p>
            <a:r>
              <a:rPr lang="en-US" baseline="0" smtClean="0"/>
              <a:t> </a:t>
            </a:r>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93</a:t>
            </a:fld>
            <a:endParaRPr lang="en-US" altLang="ko-KR" b="1" dirty="0">
              <a:solidFill>
                <a:prstClr val="black"/>
              </a:solidFill>
              <a:ea typeface="맑은 고딕"/>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Here are three items of</a:t>
            </a:r>
            <a:r>
              <a:rPr lang="en-US" baseline="0" smtClean="0"/>
              <a:t> interest: a photo’s title, the URL for an image, and a way to run a tag search (SPACE, SPACE)</a:t>
            </a:r>
            <a:endParaRPr lang="en-US" smtClean="0"/>
          </a:p>
          <a:p>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94</a:t>
            </a:fld>
            <a:endParaRPr lang="en-US" altLang="ko-KR" b="1" dirty="0">
              <a:solidFill>
                <a:prstClr val="black"/>
              </a:solidFill>
              <a:ea typeface="맑은 고딕"/>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Each of these items can be accessed by searching the</a:t>
            </a:r>
            <a:r>
              <a:rPr lang="en-US" baseline="0" dirty="0" smtClean="0"/>
              <a:t> </a:t>
            </a:r>
            <a:r>
              <a:rPr lang="en-US" dirty="0" smtClean="0"/>
              <a:t>DOM, the document object</a:t>
            </a:r>
            <a:r>
              <a:rPr lang="en-US" baseline="0" dirty="0" smtClean="0"/>
              <a:t> model.</a:t>
            </a:r>
          </a:p>
          <a:p>
            <a:r>
              <a:rPr lang="en-US" baseline="0" dirty="0" smtClean="0"/>
              <a:t>d.mix uses a combination of CSS and </a:t>
            </a:r>
            <a:r>
              <a:rPr lang="en-US" baseline="0" dirty="0" err="1" smtClean="0"/>
              <a:t>XPath</a:t>
            </a:r>
            <a:r>
              <a:rPr lang="en-US" baseline="0" dirty="0" smtClean="0"/>
              <a:t> selectors to identify elements, highlight them, and add a context-menu handler to each element</a:t>
            </a:r>
            <a:r>
              <a:rPr lang="en-US" baseline="0" smtClean="0"/>
              <a:t>. </a:t>
            </a:r>
            <a:endParaRPr lang="en-US" baseline="0"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95</a:t>
            </a:fld>
            <a:endParaRPr lang="en-US" altLang="ko-KR" b="1" dirty="0">
              <a:solidFill>
                <a:prstClr val="black"/>
              </a:solidFill>
              <a:ea typeface="맑은 고딕"/>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The</a:t>
            </a:r>
            <a:r>
              <a:rPr lang="en-US" baseline="0" dirty="0" smtClean="0"/>
              <a:t> site-to-service map then specifies how to connect each of these items to a source code snippet.</a:t>
            </a:r>
          </a:p>
          <a:p>
            <a:r>
              <a:rPr lang="en-US" baseline="0" dirty="0" smtClean="0"/>
              <a:t>For example (SPACE) to perform a tag search, one needs to pass in the appropriate tag to a specific method. These arguments are also extracted using CSS and </a:t>
            </a:r>
            <a:r>
              <a:rPr lang="en-US" baseline="0" dirty="0" err="1" smtClean="0"/>
              <a:t>XPath</a:t>
            </a:r>
            <a:r>
              <a:rPr lang="en-US" baseline="0" dirty="0" smtClean="0"/>
              <a:t> selectors.</a:t>
            </a:r>
          </a:p>
          <a:p>
            <a:endParaRPr lang="en-US" baseline="0" dirty="0" smtClean="0"/>
          </a:p>
          <a:p>
            <a:endParaRPr lang="en-US" dirty="0" smtClean="0"/>
          </a:p>
          <a:p>
            <a:endParaRPr lang="en-US" dirty="0"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96</a:t>
            </a:fld>
            <a:endParaRPr lang="en-US" altLang="ko-KR" b="1" dirty="0">
              <a:solidFill>
                <a:prstClr val="black"/>
              </a:solidFill>
              <a:ea typeface="맑은 고딕"/>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baseline="0" smtClean="0"/>
              <a:t>A proxy that can be programmed with code hosted on wiki pages is a flexible, general tool for prototyping web applications.  For example, we have used the d.mix architecture to </a:t>
            </a:r>
            <a:r>
              <a:rPr lang="en-US" smtClean="0"/>
              <a:t>create an application that reformats web</a:t>
            </a:r>
            <a:r>
              <a:rPr lang="en-US" baseline="0" smtClean="0"/>
              <a:t> content to better</a:t>
            </a:r>
            <a:r>
              <a:rPr lang="en-US" smtClean="0"/>
              <a:t> fit mobile</a:t>
            </a:r>
            <a:r>
              <a:rPr lang="en-US" baseline="0" smtClean="0"/>
              <a:t> </a:t>
            </a:r>
            <a:r>
              <a:rPr lang="en-US" smtClean="0"/>
              <a:t>devices.</a:t>
            </a:r>
            <a:r>
              <a:rPr lang="en-US" baseline="0" smtClean="0"/>
              <a:t> </a:t>
            </a:r>
            <a:r>
              <a:rPr lang="en-US" smtClean="0"/>
              <a:t>It extracts only</a:t>
            </a:r>
            <a:r>
              <a:rPr lang="en-US" baseline="0" smtClean="0"/>
              <a:t> </a:t>
            </a:r>
            <a:r>
              <a:rPr lang="en-US" smtClean="0"/>
              <a:t>essential information — here, movie names and show times — from</a:t>
            </a:r>
          </a:p>
          <a:p>
            <a:r>
              <a:rPr lang="en-US" smtClean="0"/>
              <a:t>a cluttered web page. </a:t>
            </a:r>
          </a:p>
        </p:txBody>
      </p:sp>
      <p:sp>
        <p:nvSpPr>
          <p:cNvPr id="8499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B9C2D01E-C2AC-4FAB-9A6A-666ECE707422}" type="slidenum">
              <a:rPr lang="ko-KR" altLang="en-US" b="1">
                <a:solidFill>
                  <a:prstClr val="black"/>
                </a:solidFill>
                <a:ea typeface="맑은 고딕"/>
              </a:rPr>
              <a:pPr algn="r" rtl="0" eaLnBrk="0" fontAlgn="base" hangingPunct="0">
                <a:spcBef>
                  <a:spcPct val="0"/>
                </a:spcBef>
                <a:spcAft>
                  <a:spcPct val="0"/>
                </a:spcAft>
              </a:pPr>
              <a:t>97</a:t>
            </a:fld>
            <a:endParaRPr lang="en-US" altLang="ko-KR" b="1" dirty="0">
              <a:solidFill>
                <a:prstClr val="black"/>
              </a:solidFill>
              <a:ea typeface="맑은 고딕"/>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One of the takeaway points of this project is There </a:t>
            </a:r>
            <a:r>
              <a:rPr lang="en-US" baseline="0" dirty="0" smtClean="0"/>
              <a:t>are several classes of users that work with </a:t>
            </a:r>
            <a:r>
              <a:rPr lang="en-US" baseline="0" smtClean="0"/>
              <a:t>d.mix. And such a division into user classes likely extends to other design tools as well.</a:t>
            </a:r>
            <a:endParaRPr lang="en-US" dirty="0" smtClean="0"/>
          </a:p>
          <a:p>
            <a:r>
              <a:rPr lang="en-US" dirty="0" smtClean="0"/>
              <a:t>First</a:t>
            </a:r>
            <a:r>
              <a:rPr lang="en-US" smtClean="0"/>
              <a:t>, LEAD users</a:t>
            </a:r>
            <a:r>
              <a:rPr lang="en-US" baseline="0" smtClean="0"/>
              <a:t> establish </a:t>
            </a:r>
            <a:r>
              <a:rPr lang="en-US" baseline="0" dirty="0" smtClean="0"/>
              <a:t>the correlation between sites and their </a:t>
            </a:r>
            <a:r>
              <a:rPr lang="en-US" baseline="0" smtClean="0"/>
              <a:t>services.</a:t>
            </a:r>
            <a:endParaRPr lang="en-US" baseline="0" dirty="0" smtClean="0"/>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98</a:t>
            </a:fld>
            <a:endParaRPr lang="en-US" altLang="ko-KR" b="1" dirty="0">
              <a:solidFill>
                <a:prstClr val="black"/>
              </a:solidFill>
              <a:ea typeface="맑은 고딕"/>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After a small number of lead users author these mappings, many more web developers can create applications in d.mix and quickly prototype web-based mashups.</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99</a:t>
            </a:fld>
            <a:endParaRPr lang="en-US" altLang="ko-KR" b="1" dirty="0">
              <a:solidFill>
                <a:prstClr val="black"/>
              </a:solidFill>
              <a:ea typeface="맑은 고딕"/>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3.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4.xml"/><Relationship Id="rId1" Type="http://schemas.openxmlformats.org/officeDocument/2006/relationships/themeOverride" Target="../theme/themeOverride2.xml"/><Relationship Id="rId4"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altLang="ko-KR" sz="2800" kern="1200">
                <a:solidFill>
                  <a:srgbClr val="FFFFFF"/>
                </a:solidFill>
                <a:latin typeface="Neutra Text SC" pitchFamily="50" charset="0"/>
                <a:ea typeface="굴림" pitchFamily="34" charset="-127"/>
                <a:cs typeface="+mn-cs"/>
              </a:rPr>
              <a:t>stanford hci group</a:t>
            </a:r>
            <a:r>
              <a:rPr lang="en-US" altLang="ko-KR" sz="2800" kern="1200">
                <a:solidFill>
                  <a:srgbClr val="FFFFFF"/>
                </a:solidFill>
                <a:latin typeface="MS PGothic" charset="-128"/>
                <a:ea typeface="굴림" pitchFamily="34" charset="-127"/>
                <a:cs typeface="+mn-cs"/>
              </a:rPr>
              <a:t> </a:t>
            </a:r>
            <a:r>
              <a:rPr lang="en-US" sz="2800" kern="1200">
                <a:solidFill>
                  <a:srgbClr val="B3051A"/>
                </a:solidFill>
                <a:latin typeface="MS PGothic" charset="-128"/>
                <a:ea typeface="+mn-ea"/>
                <a:cs typeface="+mn-cs"/>
              </a:rPr>
              <a:t>/</a:t>
            </a:r>
            <a:r>
              <a:rPr lang="en-US" sz="2800" kern="1200">
                <a:solidFill>
                  <a:srgbClr val="FFFFFF"/>
                </a:solidFill>
                <a:latin typeface="MS PGothic" charset="-128"/>
                <a:ea typeface="+mn-ea"/>
                <a:cs typeface="+mn-cs"/>
              </a:rPr>
              <a:t> </a:t>
            </a:r>
            <a:r>
              <a:rPr lang="en-US" sz="2800" kern="1200">
                <a:solidFill>
                  <a:srgbClr val="FFFFFF"/>
                </a:solidFill>
                <a:latin typeface="Neutra Text SC" pitchFamily="50" charset="0"/>
                <a:ea typeface="+mn-ea"/>
                <a:cs typeface="+mn-cs"/>
              </a:rPr>
              <a:t>2008</a:t>
            </a:r>
            <a:endParaRPr lang="en-US" altLang="ko-KR" sz="2800" kern="1200">
              <a:solidFill>
                <a:srgbClr val="FFFFFF"/>
              </a:solidFill>
              <a:latin typeface="Neutra Text SC" pitchFamily="50" charset="0"/>
              <a:ea typeface="굴림" pitchFamily="34" charset="-127"/>
              <a:cs typeface="+mn-cs"/>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r>
              <a:rPr lang="en-US" sz="2100" kern="1200">
                <a:solidFill>
                  <a:srgbClr val="FFFFFF"/>
                </a:solidFill>
                <a:latin typeface="Neutra Text" pitchFamily="50" charset="0"/>
                <a:ea typeface="+mn-ea"/>
                <a:cs typeface="+mn-cs"/>
              </a:rPr>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defRPr/>
            </a:pPr>
            <a:r>
              <a:rPr lang="en-US" altLang="ko-KR" sz="2800" kern="1200" dirty="0" err="1">
                <a:solidFill>
                  <a:srgbClr val="FFFFFF"/>
                </a:solidFill>
                <a:latin typeface="Neutra Text SC" pitchFamily="50" charset="0"/>
                <a:ea typeface="굴림" pitchFamily="34" charset="-127"/>
                <a:cs typeface="+mn-cs"/>
              </a:rPr>
              <a:t>stanford</a:t>
            </a:r>
            <a:r>
              <a:rPr lang="en-US" altLang="ko-KR" sz="2800" kern="1200" dirty="0">
                <a:solidFill>
                  <a:srgbClr val="FFFFFF"/>
                </a:solidFill>
                <a:latin typeface="Neutra Text SC" pitchFamily="50" charset="0"/>
                <a:ea typeface="굴림" pitchFamily="34" charset="-127"/>
                <a:cs typeface="+mn-cs"/>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2"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3"/>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2889250" cy="519113"/>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altLang="ko-KR" sz="2800" kern="1200">
                <a:solidFill>
                  <a:srgbClr val="FFFFFF"/>
                </a:solidFill>
                <a:latin typeface="Neutra Text" pitchFamily="50" charset="0"/>
                <a:ea typeface="굴림" charset="-127"/>
                <a:cs typeface="+mn-cs"/>
              </a:rPr>
              <a:t>stanford hci group</a:t>
            </a:r>
          </a:p>
        </p:txBody>
      </p:sp>
      <p:sp>
        <p:nvSpPr>
          <p:cNvPr id="8" name="Arc 8"/>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9"/>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0"/>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1"/>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1540" name="Rectangle 4"/>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2241541" name="Rectangle 5"/>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8638"/>
            <a:ext cx="8388350" cy="587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3200400" cy="5191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a:latin typeface="Neutra Text SC" pitchFamily="50" charset="0"/>
                <a:ea typeface="굴림" pitchFamily="34" charset="-127"/>
                <a:cs typeface="+mn-cs"/>
              </a:rPr>
              <a:t>stanford hci group</a:t>
            </a: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2"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3"/>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2889250" cy="519113"/>
          </a:xfrm>
          <a:prstGeom prst="rect">
            <a:avLst/>
          </a:prstGeom>
          <a:noFill/>
          <a:ln w="9525">
            <a:noFill/>
            <a:miter lim="800000"/>
            <a:headEnd/>
            <a:tailEnd/>
          </a:ln>
          <a:effectLst/>
        </p:spPr>
        <p:txBody>
          <a:bodyPr wrap="none">
            <a:spAutoFit/>
          </a:bodyPr>
          <a:lstStyle/>
          <a:p>
            <a:pPr>
              <a:defRPr/>
            </a:pPr>
            <a:r>
              <a:rPr lang="en-US" altLang="ko-KR" sz="2800" b="0">
                <a:ea typeface="굴림" charset="-127"/>
              </a:rPr>
              <a:t>stanford hci group</a:t>
            </a:r>
          </a:p>
        </p:txBody>
      </p:sp>
      <p:sp>
        <p:nvSpPr>
          <p:cNvPr id="8" name="Arc 8"/>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9"/>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0"/>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1"/>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1540" name="Rectangle 4"/>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2241541" name="Rectangle 5"/>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8638"/>
            <a:ext cx="8388350" cy="587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98925"/>
            <a:ext cx="3927475" cy="2301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3.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theme" Target="../theme/theme19.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8.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9219"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9220"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638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638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240517"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8"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9"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20"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128" name="Text Box 8"/>
          <p:cNvSpPr txBox="1">
            <a:spLocks noChangeArrowheads="1"/>
          </p:cNvSpPr>
          <p:nvPr userDrawn="1"/>
        </p:nvSpPr>
        <p:spPr bwMode="auto">
          <a:xfrm>
            <a:off x="8610600" y="6497638"/>
            <a:ext cx="533400" cy="274637"/>
          </a:xfrm>
          <a:prstGeom prst="rect">
            <a:avLst/>
          </a:prstGeom>
          <a:noFill/>
          <a:ln w="9525">
            <a:noFill/>
            <a:miter lim="800000"/>
            <a:headEnd/>
            <a:tailEnd/>
          </a:ln>
          <a:effectLst/>
        </p:spPr>
        <p:txBody>
          <a:bodyPr>
            <a:spAutoFit/>
          </a:bodyPr>
          <a:lstStyle/>
          <a:p>
            <a:pPr>
              <a:spcBef>
                <a:spcPct val="50000"/>
              </a:spcBef>
              <a:defRPr/>
            </a:pPr>
            <a:fld id="{67021990-BDEF-4819-9898-C6F553363D56}" type="slidenum">
              <a:rPr lang="en-US" sz="1200" b="0">
                <a:solidFill>
                  <a:srgbClr val="DDDDDD"/>
                </a:solidFill>
              </a:rPr>
              <a:pPr>
                <a:spcBef>
                  <a:spcPct val="50000"/>
                </a:spcBef>
                <a:defRPr/>
              </a:pPr>
              <a:t>‹#›</a:t>
            </a:fld>
            <a:endParaRPr lang="en-US" sz="1200" b="0">
              <a:solidFill>
                <a:srgbClr val="DDDDDD"/>
              </a:solidFill>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638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638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240517"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18"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19"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20"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 id="2147484628" r:id="rId13"/>
    <p:sldLayoutId id="2147484629" r:id="rId14"/>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23.xml"/><Relationship Id="rId5" Type="http://schemas.openxmlformats.org/officeDocument/2006/relationships/image" Target="../media/image112.png"/><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2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3.xml"/><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4.xml"/><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69.xml"/><Relationship Id="rId1" Type="http://schemas.openxmlformats.org/officeDocument/2006/relationships/video" Target="file:///C:\Users\bjoern\Desktop\videos\juxtapose-short.wmv" TargetMode="External"/><Relationship Id="rId4" Type="http://schemas.openxmlformats.org/officeDocument/2006/relationships/image" Target="../media/image116.png"/></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7.xml"/><Relationship Id="rId1" Type="http://schemas.openxmlformats.org/officeDocument/2006/relationships/slideLayout" Target="../slideLayouts/slideLayout22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8.xml"/><Relationship Id="rId1" Type="http://schemas.openxmlformats.org/officeDocument/2006/relationships/slideLayout" Target="../slideLayouts/slideLayout223.xml"/><Relationship Id="rId4" Type="http://schemas.openxmlformats.org/officeDocument/2006/relationships/image" Target="../media/image119.png"/></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9.xml"/><Relationship Id="rId1" Type="http://schemas.openxmlformats.org/officeDocument/2006/relationships/slideLayout" Target="../slideLayouts/slideLayout223.xml"/><Relationship Id="rId5" Type="http://schemas.openxmlformats.org/officeDocument/2006/relationships/image" Target="../media/image122.png"/><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4.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6.xml"/><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7.xml"/><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8.xml"/><Relationship Id="rId1" Type="http://schemas.openxmlformats.org/officeDocument/2006/relationships/slideLayout" Target="../slideLayouts/slideLayout69.xml"/><Relationship Id="rId4" Type="http://schemas.openxmlformats.org/officeDocument/2006/relationships/image" Target="../media/image12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file:///C:\Users\bjoern\Desktop\videos\dtools-design.wmv"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file:///C:\Users\bjoern\Desktop\videos\dtools-test.wmv"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file:///C:\Users\bjoern\Desktop\videos\dtools-analyze.wmv" TargetMode="Externa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0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0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06.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file:///C:\Users\bjoern\Desktop\videos\chi-scenario-2.wmv" TargetMode="Externa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ideo" Target="file:///C:\Users\bjoern\Desktop\videos\eval4.wmv"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17.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6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4.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75.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75.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8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8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6.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6.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86.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86.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86.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18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86.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186.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86.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169.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169.xml"/></Relationships>
</file>

<file path=ppt/slides/_rels/slide7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77.xml"/><Relationship Id="rId7" Type="http://schemas.openxmlformats.org/officeDocument/2006/relationships/image" Target="../media/image74.png"/><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oleObject" Target="../embeddings/oleObject6.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4.xml"/><Relationship Id="rId1" Type="http://schemas.openxmlformats.org/officeDocument/2006/relationships/vmlDrawing" Target="../drawings/vmlDrawing7.vml"/><Relationship Id="rId5" Type="http://schemas.openxmlformats.org/officeDocument/2006/relationships/image" Target="../media/image76.png"/><Relationship Id="rId4" Type="http://schemas.openxmlformats.org/officeDocument/2006/relationships/oleObject" Target="../embeddings/oleObject7.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11.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83.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6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23.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22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223.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23.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2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23.xml"/><Relationship Id="rId1" Type="http://schemas.openxmlformats.org/officeDocument/2006/relationships/video" Target="file:///C:\Users\bjoern\Desktop\videos\uist07snippets-10.wmv" TargetMode="Externa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23.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223.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223.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223.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4.xml"/><Relationship Id="rId1" Type="http://schemas.openxmlformats.org/officeDocument/2006/relationships/slideLayout" Target="../slideLayouts/slideLayout223.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223.xml"/><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223.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23.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223.xml"/><Relationship Id="rId5" Type="http://schemas.openxmlformats.org/officeDocument/2006/relationships/image" Target="../media/image112.png"/><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223.xml"/><Relationship Id="rId5" Type="http://schemas.openxmlformats.org/officeDocument/2006/relationships/image" Target="../media/image112.png"/><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752600" y="5184338"/>
            <a:ext cx="5029200" cy="1292662"/>
          </a:xfrm>
          <a:prstGeom prst="rect">
            <a:avLst/>
          </a:prstGeom>
          <a:solidFill>
            <a:srgbClr val="B20612">
              <a:alpha val="55000"/>
            </a:srgbClr>
          </a:solidFill>
          <a:ln w="9525">
            <a:noFill/>
            <a:miter lim="800000"/>
            <a:headEnd/>
            <a:tailEnd/>
          </a:ln>
        </p:spPr>
        <p:txBody>
          <a:bodyPr wrap="square">
            <a:spAutoFit/>
          </a:bodyPr>
          <a:lstStyle/>
          <a:p>
            <a:pPr>
              <a:spcBef>
                <a:spcPct val="50000"/>
              </a:spcBef>
            </a:pPr>
            <a:r>
              <a:rPr lang="en-US" altLang="ko-KR" sz="2600" dirty="0" smtClean="0">
                <a:latin typeface="+mj-lt"/>
                <a:ea typeface="굴림"/>
                <a:cs typeface="굴림"/>
              </a:rPr>
              <a:t>Björn Hartmann</a:t>
            </a:r>
            <a:br>
              <a:rPr lang="en-US" altLang="ko-KR" sz="2600" dirty="0" smtClean="0">
                <a:latin typeface="+mj-lt"/>
                <a:ea typeface="굴림"/>
                <a:cs typeface="굴림"/>
              </a:rPr>
            </a:br>
            <a:r>
              <a:rPr lang="en-US" altLang="ko-KR" sz="2600" b="0" i="1" dirty="0" smtClean="0">
                <a:latin typeface="+mj-lt"/>
                <a:ea typeface="굴림"/>
                <a:cs typeface="굴림"/>
              </a:rPr>
              <a:t>University of Pennsylvania</a:t>
            </a:r>
            <a:br>
              <a:rPr lang="en-US" altLang="ko-KR" sz="2600" b="0" i="1" dirty="0" smtClean="0">
                <a:latin typeface="+mj-lt"/>
                <a:ea typeface="굴림"/>
                <a:cs typeface="굴림"/>
              </a:rPr>
            </a:br>
            <a:r>
              <a:rPr lang="en-US" altLang="ko-KR" sz="2600" b="0" i="1" dirty="0" smtClean="0">
                <a:latin typeface="+mj-lt"/>
                <a:ea typeface="굴림"/>
                <a:cs typeface="굴림"/>
              </a:rPr>
              <a:t>25 February 2007</a:t>
            </a:r>
            <a:endParaRPr lang="en-US" altLang="ko-KR" sz="2600" b="0" i="1" dirty="0">
              <a:latin typeface="+mj-lt"/>
              <a:ea typeface="굴림"/>
              <a:cs typeface="굴림"/>
            </a:endParaRPr>
          </a:p>
        </p:txBody>
      </p:sp>
      <p:sp>
        <p:nvSpPr>
          <p:cNvPr id="6147" name="Text Box 5"/>
          <p:cNvSpPr txBox="1">
            <a:spLocks noChangeArrowheads="1"/>
          </p:cNvSpPr>
          <p:nvPr/>
        </p:nvSpPr>
        <p:spPr bwMode="auto">
          <a:xfrm>
            <a:off x="533400" y="1295400"/>
            <a:ext cx="8001000" cy="1892826"/>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Enlightened </a:t>
            </a:r>
            <a:br>
              <a:rPr lang="en-US" altLang="ko-KR" sz="6500" dirty="0" smtClean="0">
                <a:latin typeface="+mj-lt"/>
                <a:ea typeface="굴림"/>
                <a:cs typeface="굴림"/>
              </a:rPr>
            </a:br>
            <a:r>
              <a:rPr lang="en-US" altLang="ko-KR" sz="6500" dirty="0" smtClean="0">
                <a:latin typeface="+mj-lt"/>
                <a:ea typeface="굴림"/>
                <a:cs typeface="굴림"/>
              </a:rPr>
              <a:t>Trial &amp; Error</a:t>
            </a:r>
            <a:endParaRPr lang="en-US" altLang="ko-KR" sz="6500" dirty="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6" name="Rectangle 2"/>
          <p:cNvSpPr>
            <a:spLocks noGrp="1" noRot="1" noChangeArrowheads="1"/>
          </p:cNvSpPr>
          <p:nvPr>
            <p:ph type="title"/>
          </p:nvPr>
        </p:nvSpPr>
        <p:spPr>
          <a:xfrm>
            <a:off x="457200" y="228600"/>
            <a:ext cx="8385175" cy="1022350"/>
          </a:xfrm>
          <a:noFill/>
          <a:ln/>
        </p:spPr>
        <p:txBody>
          <a:bodyPr lIns="92075" tIns="46038" rIns="92075" bIns="46038" anchor="ctr"/>
          <a:lstStyle/>
          <a:p>
            <a:r>
              <a:rPr lang="en-US" dirty="0" smtClean="0"/>
              <a:t>Design </a:t>
            </a:r>
            <a:r>
              <a:rPr lang="en-US" dirty="0"/>
              <a:t>Cycle</a:t>
            </a:r>
          </a:p>
        </p:txBody>
      </p:sp>
      <p:sp>
        <p:nvSpPr>
          <p:cNvPr id="528387" name="Freeform 3"/>
          <p:cNvSpPr>
            <a:spLocks/>
          </p:cNvSpPr>
          <p:nvPr/>
        </p:nvSpPr>
        <p:spPr bwMode="auto">
          <a:xfrm>
            <a:off x="4038600" y="2057400"/>
            <a:ext cx="2092325" cy="2628900"/>
          </a:xfrm>
          <a:custGeom>
            <a:avLst/>
            <a:gdLst/>
            <a:ahLst/>
            <a:cxnLst>
              <a:cxn ang="0">
                <a:pos x="520" y="220"/>
              </a:cxn>
              <a:cxn ang="0">
                <a:pos x="568" y="230"/>
              </a:cxn>
              <a:cxn ang="0">
                <a:pos x="605" y="239"/>
              </a:cxn>
              <a:cxn ang="0">
                <a:pos x="644" y="251"/>
              </a:cxn>
              <a:cxn ang="0">
                <a:pos x="683" y="264"/>
              </a:cxn>
              <a:cxn ang="0">
                <a:pos x="728" y="282"/>
              </a:cxn>
              <a:cxn ang="0">
                <a:pos x="771" y="301"/>
              </a:cxn>
              <a:cxn ang="0">
                <a:pos x="813" y="322"/>
              </a:cxn>
              <a:cxn ang="0">
                <a:pos x="849" y="344"/>
              </a:cxn>
              <a:cxn ang="0">
                <a:pos x="885" y="367"/>
              </a:cxn>
              <a:cxn ang="0">
                <a:pos x="925" y="396"/>
              </a:cxn>
              <a:cxn ang="0">
                <a:pos x="960" y="423"/>
              </a:cxn>
              <a:cxn ang="0">
                <a:pos x="1016" y="472"/>
              </a:cxn>
              <a:cxn ang="0">
                <a:pos x="1064" y="521"/>
              </a:cxn>
              <a:cxn ang="0">
                <a:pos x="1102" y="566"/>
              </a:cxn>
              <a:cxn ang="0">
                <a:pos x="1142" y="619"/>
              </a:cxn>
              <a:cxn ang="0">
                <a:pos x="1179" y="676"/>
              </a:cxn>
              <a:cxn ang="0">
                <a:pos x="1211" y="732"/>
              </a:cxn>
              <a:cxn ang="0">
                <a:pos x="1240" y="795"/>
              </a:cxn>
              <a:cxn ang="0">
                <a:pos x="1264" y="862"/>
              </a:cxn>
              <a:cxn ang="0">
                <a:pos x="1289" y="945"/>
              </a:cxn>
              <a:cxn ang="0">
                <a:pos x="1304" y="1026"/>
              </a:cxn>
              <a:cxn ang="0">
                <a:pos x="1316" y="1132"/>
              </a:cxn>
              <a:cxn ang="0">
                <a:pos x="1316" y="1222"/>
              </a:cxn>
              <a:cxn ang="0">
                <a:pos x="1307" y="1305"/>
              </a:cxn>
              <a:cxn ang="0">
                <a:pos x="1293" y="1390"/>
              </a:cxn>
              <a:cxn ang="0">
                <a:pos x="1266" y="1484"/>
              </a:cxn>
              <a:cxn ang="0">
                <a:pos x="1234" y="1571"/>
              </a:cxn>
              <a:cxn ang="0">
                <a:pos x="1184" y="1655"/>
              </a:cxn>
              <a:cxn ang="0">
                <a:pos x="817" y="1389"/>
              </a:cxn>
              <a:cxn ang="0">
                <a:pos x="841" y="1322"/>
              </a:cxn>
              <a:cxn ang="0">
                <a:pos x="856" y="1257"/>
              </a:cxn>
              <a:cxn ang="0">
                <a:pos x="861" y="1195"/>
              </a:cxn>
              <a:cxn ang="0">
                <a:pos x="859" y="1126"/>
              </a:cxn>
              <a:cxn ang="0">
                <a:pos x="847" y="1050"/>
              </a:cxn>
              <a:cxn ang="0">
                <a:pos x="824" y="982"/>
              </a:cxn>
              <a:cxn ang="0">
                <a:pos x="795" y="921"/>
              </a:cxn>
              <a:cxn ang="0">
                <a:pos x="767" y="879"/>
              </a:cxn>
              <a:cxn ang="0">
                <a:pos x="737" y="841"/>
              </a:cxn>
              <a:cxn ang="0">
                <a:pos x="704" y="807"/>
              </a:cxn>
              <a:cxn ang="0">
                <a:pos x="670" y="775"/>
              </a:cxn>
              <a:cxn ang="0">
                <a:pos x="626" y="745"/>
              </a:cxn>
              <a:cxn ang="0">
                <a:pos x="589" y="722"/>
              </a:cxn>
              <a:cxn ang="0">
                <a:pos x="542" y="699"/>
              </a:cxn>
              <a:cxn ang="0">
                <a:pos x="503" y="685"/>
              </a:cxn>
              <a:cxn ang="0">
                <a:pos x="445" y="673"/>
              </a:cxn>
              <a:cxn ang="0">
                <a:pos x="387" y="668"/>
              </a:cxn>
              <a:cxn ang="0">
                <a:pos x="371" y="908"/>
              </a:cxn>
              <a:cxn ang="0">
                <a:pos x="370" y="0"/>
              </a:cxn>
              <a:cxn ang="0">
                <a:pos x="390" y="208"/>
              </a:cxn>
              <a:cxn ang="0">
                <a:pos x="449" y="211"/>
              </a:cxn>
              <a:cxn ang="0">
                <a:pos x="502" y="217"/>
              </a:cxn>
            </a:cxnLst>
            <a:rect l="0" t="0" r="r" b="b"/>
            <a:pathLst>
              <a:path w="1318" h="1656">
                <a:moveTo>
                  <a:pt x="502" y="217"/>
                </a:moveTo>
                <a:lnTo>
                  <a:pt x="520" y="220"/>
                </a:lnTo>
                <a:lnTo>
                  <a:pt x="544" y="224"/>
                </a:lnTo>
                <a:lnTo>
                  <a:pt x="568" y="230"/>
                </a:lnTo>
                <a:lnTo>
                  <a:pt x="585" y="234"/>
                </a:lnTo>
                <a:lnTo>
                  <a:pt x="605" y="239"/>
                </a:lnTo>
                <a:lnTo>
                  <a:pt x="624" y="245"/>
                </a:lnTo>
                <a:lnTo>
                  <a:pt x="644" y="251"/>
                </a:lnTo>
                <a:lnTo>
                  <a:pt x="662" y="256"/>
                </a:lnTo>
                <a:lnTo>
                  <a:pt x="683" y="264"/>
                </a:lnTo>
                <a:lnTo>
                  <a:pt x="707" y="274"/>
                </a:lnTo>
                <a:lnTo>
                  <a:pt x="728" y="282"/>
                </a:lnTo>
                <a:lnTo>
                  <a:pt x="748" y="291"/>
                </a:lnTo>
                <a:lnTo>
                  <a:pt x="771" y="301"/>
                </a:lnTo>
                <a:lnTo>
                  <a:pt x="793" y="312"/>
                </a:lnTo>
                <a:lnTo>
                  <a:pt x="813" y="322"/>
                </a:lnTo>
                <a:lnTo>
                  <a:pt x="832" y="334"/>
                </a:lnTo>
                <a:lnTo>
                  <a:pt x="849" y="344"/>
                </a:lnTo>
                <a:lnTo>
                  <a:pt x="866" y="356"/>
                </a:lnTo>
                <a:lnTo>
                  <a:pt x="885" y="367"/>
                </a:lnTo>
                <a:lnTo>
                  <a:pt x="906" y="382"/>
                </a:lnTo>
                <a:lnTo>
                  <a:pt x="925" y="396"/>
                </a:lnTo>
                <a:lnTo>
                  <a:pt x="943" y="410"/>
                </a:lnTo>
                <a:lnTo>
                  <a:pt x="960" y="423"/>
                </a:lnTo>
                <a:lnTo>
                  <a:pt x="988" y="446"/>
                </a:lnTo>
                <a:lnTo>
                  <a:pt x="1016" y="472"/>
                </a:lnTo>
                <a:lnTo>
                  <a:pt x="1038" y="492"/>
                </a:lnTo>
                <a:lnTo>
                  <a:pt x="1064" y="521"/>
                </a:lnTo>
                <a:lnTo>
                  <a:pt x="1082" y="542"/>
                </a:lnTo>
                <a:lnTo>
                  <a:pt x="1102" y="566"/>
                </a:lnTo>
                <a:lnTo>
                  <a:pt x="1124" y="593"/>
                </a:lnTo>
                <a:lnTo>
                  <a:pt x="1142" y="619"/>
                </a:lnTo>
                <a:lnTo>
                  <a:pt x="1160" y="648"/>
                </a:lnTo>
                <a:lnTo>
                  <a:pt x="1179" y="676"/>
                </a:lnTo>
                <a:lnTo>
                  <a:pt x="1195" y="706"/>
                </a:lnTo>
                <a:lnTo>
                  <a:pt x="1211" y="732"/>
                </a:lnTo>
                <a:lnTo>
                  <a:pt x="1226" y="764"/>
                </a:lnTo>
                <a:lnTo>
                  <a:pt x="1240" y="795"/>
                </a:lnTo>
                <a:lnTo>
                  <a:pt x="1252" y="827"/>
                </a:lnTo>
                <a:lnTo>
                  <a:pt x="1264" y="862"/>
                </a:lnTo>
                <a:lnTo>
                  <a:pt x="1279" y="905"/>
                </a:lnTo>
                <a:lnTo>
                  <a:pt x="1289" y="945"/>
                </a:lnTo>
                <a:lnTo>
                  <a:pt x="1299" y="986"/>
                </a:lnTo>
                <a:lnTo>
                  <a:pt x="1304" y="1026"/>
                </a:lnTo>
                <a:lnTo>
                  <a:pt x="1311" y="1073"/>
                </a:lnTo>
                <a:lnTo>
                  <a:pt x="1316" y="1132"/>
                </a:lnTo>
                <a:lnTo>
                  <a:pt x="1317" y="1177"/>
                </a:lnTo>
                <a:lnTo>
                  <a:pt x="1316" y="1222"/>
                </a:lnTo>
                <a:lnTo>
                  <a:pt x="1312" y="1265"/>
                </a:lnTo>
                <a:lnTo>
                  <a:pt x="1307" y="1305"/>
                </a:lnTo>
                <a:lnTo>
                  <a:pt x="1302" y="1347"/>
                </a:lnTo>
                <a:lnTo>
                  <a:pt x="1293" y="1390"/>
                </a:lnTo>
                <a:lnTo>
                  <a:pt x="1281" y="1436"/>
                </a:lnTo>
                <a:lnTo>
                  <a:pt x="1266" y="1484"/>
                </a:lnTo>
                <a:lnTo>
                  <a:pt x="1251" y="1528"/>
                </a:lnTo>
                <a:lnTo>
                  <a:pt x="1234" y="1571"/>
                </a:lnTo>
                <a:lnTo>
                  <a:pt x="1209" y="1613"/>
                </a:lnTo>
                <a:lnTo>
                  <a:pt x="1184" y="1655"/>
                </a:lnTo>
                <a:lnTo>
                  <a:pt x="796" y="1431"/>
                </a:lnTo>
                <a:lnTo>
                  <a:pt x="817" y="1389"/>
                </a:lnTo>
                <a:lnTo>
                  <a:pt x="831" y="1357"/>
                </a:lnTo>
                <a:lnTo>
                  <a:pt x="841" y="1322"/>
                </a:lnTo>
                <a:lnTo>
                  <a:pt x="850" y="1288"/>
                </a:lnTo>
                <a:lnTo>
                  <a:pt x="856" y="1257"/>
                </a:lnTo>
                <a:lnTo>
                  <a:pt x="858" y="1225"/>
                </a:lnTo>
                <a:lnTo>
                  <a:pt x="861" y="1195"/>
                </a:lnTo>
                <a:lnTo>
                  <a:pt x="861" y="1163"/>
                </a:lnTo>
                <a:lnTo>
                  <a:pt x="859" y="1126"/>
                </a:lnTo>
                <a:lnTo>
                  <a:pt x="854" y="1090"/>
                </a:lnTo>
                <a:lnTo>
                  <a:pt x="847" y="1050"/>
                </a:lnTo>
                <a:lnTo>
                  <a:pt x="838" y="1018"/>
                </a:lnTo>
                <a:lnTo>
                  <a:pt x="824" y="982"/>
                </a:lnTo>
                <a:lnTo>
                  <a:pt x="811" y="951"/>
                </a:lnTo>
                <a:lnTo>
                  <a:pt x="795" y="921"/>
                </a:lnTo>
                <a:lnTo>
                  <a:pt x="781" y="898"/>
                </a:lnTo>
                <a:lnTo>
                  <a:pt x="767" y="879"/>
                </a:lnTo>
                <a:lnTo>
                  <a:pt x="753" y="860"/>
                </a:lnTo>
                <a:lnTo>
                  <a:pt x="737" y="841"/>
                </a:lnTo>
                <a:lnTo>
                  <a:pt x="719" y="821"/>
                </a:lnTo>
                <a:lnTo>
                  <a:pt x="704" y="807"/>
                </a:lnTo>
                <a:lnTo>
                  <a:pt x="687" y="790"/>
                </a:lnTo>
                <a:lnTo>
                  <a:pt x="670" y="775"/>
                </a:lnTo>
                <a:lnTo>
                  <a:pt x="650" y="760"/>
                </a:lnTo>
                <a:lnTo>
                  <a:pt x="626" y="745"/>
                </a:lnTo>
                <a:lnTo>
                  <a:pt x="606" y="731"/>
                </a:lnTo>
                <a:lnTo>
                  <a:pt x="589" y="722"/>
                </a:lnTo>
                <a:lnTo>
                  <a:pt x="564" y="707"/>
                </a:lnTo>
                <a:lnTo>
                  <a:pt x="542" y="699"/>
                </a:lnTo>
                <a:lnTo>
                  <a:pt x="523" y="692"/>
                </a:lnTo>
                <a:lnTo>
                  <a:pt x="503" y="685"/>
                </a:lnTo>
                <a:lnTo>
                  <a:pt x="473" y="678"/>
                </a:lnTo>
                <a:lnTo>
                  <a:pt x="445" y="673"/>
                </a:lnTo>
                <a:lnTo>
                  <a:pt x="416" y="670"/>
                </a:lnTo>
                <a:lnTo>
                  <a:pt x="387" y="668"/>
                </a:lnTo>
                <a:lnTo>
                  <a:pt x="371" y="667"/>
                </a:lnTo>
                <a:lnTo>
                  <a:pt x="371" y="908"/>
                </a:lnTo>
                <a:lnTo>
                  <a:pt x="0" y="461"/>
                </a:lnTo>
                <a:lnTo>
                  <a:pt x="370" y="0"/>
                </a:lnTo>
                <a:lnTo>
                  <a:pt x="370" y="207"/>
                </a:lnTo>
                <a:lnTo>
                  <a:pt x="390" y="208"/>
                </a:lnTo>
                <a:lnTo>
                  <a:pt x="419" y="209"/>
                </a:lnTo>
                <a:lnTo>
                  <a:pt x="449" y="211"/>
                </a:lnTo>
                <a:lnTo>
                  <a:pt x="478" y="214"/>
                </a:lnTo>
                <a:lnTo>
                  <a:pt x="502" y="217"/>
                </a:lnTo>
              </a:path>
            </a:pathLst>
          </a:custGeom>
          <a:solidFill>
            <a:srgbClr val="FF0000"/>
          </a:solidFill>
          <a:ln w="9525" cap="rnd">
            <a:noFill/>
            <a:round/>
            <a:headEnd/>
            <a:tailEnd/>
          </a:ln>
          <a:effectLst/>
        </p:spPr>
        <p:txBody>
          <a:bodyPr/>
          <a:lstStyle/>
          <a:p>
            <a:endParaRPr lang="en-US"/>
          </a:p>
        </p:txBody>
      </p:sp>
      <p:grpSp>
        <p:nvGrpSpPr>
          <p:cNvPr id="2" name="Group 4"/>
          <p:cNvGrpSpPr>
            <a:grpSpLocks/>
          </p:cNvGrpSpPr>
          <p:nvPr/>
        </p:nvGrpSpPr>
        <p:grpSpPr bwMode="auto">
          <a:xfrm>
            <a:off x="2352675" y="1647825"/>
            <a:ext cx="5340350" cy="4133850"/>
            <a:chOff x="1478" y="1214"/>
            <a:chExt cx="3364" cy="2604"/>
          </a:xfrm>
        </p:grpSpPr>
        <p:grpSp>
          <p:nvGrpSpPr>
            <p:cNvPr id="3" name="Group 5"/>
            <p:cNvGrpSpPr>
              <a:grpSpLocks/>
            </p:cNvGrpSpPr>
            <p:nvPr/>
          </p:nvGrpSpPr>
          <p:grpSpPr bwMode="auto">
            <a:xfrm>
              <a:off x="1857" y="1472"/>
              <a:ext cx="2049" cy="2137"/>
              <a:chOff x="1857" y="1472"/>
              <a:chExt cx="2049" cy="2137"/>
            </a:xfrm>
          </p:grpSpPr>
          <p:sp>
            <p:nvSpPr>
              <p:cNvPr id="528390" name="Freeform 6"/>
              <p:cNvSpPr>
                <a:spLocks/>
              </p:cNvSpPr>
              <p:nvPr/>
            </p:nvSpPr>
            <p:spPr bwMode="auto">
              <a:xfrm>
                <a:off x="2158" y="2688"/>
                <a:ext cx="1748" cy="921"/>
              </a:xfrm>
              <a:custGeom>
                <a:avLst/>
                <a:gdLst/>
                <a:ahLst/>
                <a:cxnLst>
                  <a:cxn ang="0">
                    <a:pos x="896" y="906"/>
                  </a:cxn>
                  <a:cxn ang="0">
                    <a:pos x="944" y="897"/>
                  </a:cxn>
                  <a:cxn ang="0">
                    <a:pos x="981" y="888"/>
                  </a:cxn>
                  <a:cxn ang="0">
                    <a:pos x="1021" y="877"/>
                  </a:cxn>
                  <a:cxn ang="0">
                    <a:pos x="1059" y="863"/>
                  </a:cxn>
                  <a:cxn ang="0">
                    <a:pos x="1105" y="845"/>
                  </a:cxn>
                  <a:cxn ang="0">
                    <a:pos x="1148" y="826"/>
                  </a:cxn>
                  <a:cxn ang="0">
                    <a:pos x="1190" y="805"/>
                  </a:cxn>
                  <a:cxn ang="0">
                    <a:pos x="1225" y="783"/>
                  </a:cxn>
                  <a:cxn ang="0">
                    <a:pos x="1261" y="760"/>
                  </a:cxn>
                  <a:cxn ang="0">
                    <a:pos x="1301" y="732"/>
                  </a:cxn>
                  <a:cxn ang="0">
                    <a:pos x="1336" y="706"/>
                  </a:cxn>
                  <a:cxn ang="0">
                    <a:pos x="1389" y="661"/>
                  </a:cxn>
                  <a:cxn ang="0">
                    <a:pos x="1440" y="607"/>
                  </a:cxn>
                  <a:cxn ang="0">
                    <a:pos x="1478" y="562"/>
                  </a:cxn>
                  <a:cxn ang="0">
                    <a:pos x="1519" y="510"/>
                  </a:cxn>
                  <a:cxn ang="0">
                    <a:pos x="1559" y="450"/>
                  </a:cxn>
                  <a:cxn ang="0">
                    <a:pos x="1563" y="0"/>
                  </a:cxn>
                  <a:cxn ang="0">
                    <a:pos x="1166" y="220"/>
                  </a:cxn>
                  <a:cxn ang="0">
                    <a:pos x="1131" y="266"/>
                  </a:cxn>
                  <a:cxn ang="0">
                    <a:pos x="1095" y="307"/>
                  </a:cxn>
                  <a:cxn ang="0">
                    <a:pos x="1064" y="339"/>
                  </a:cxn>
                  <a:cxn ang="0">
                    <a:pos x="1026" y="368"/>
                  </a:cxn>
                  <a:cxn ang="0">
                    <a:pos x="982" y="397"/>
                  </a:cxn>
                  <a:cxn ang="0">
                    <a:pos x="940" y="421"/>
                  </a:cxn>
                  <a:cxn ang="0">
                    <a:pos x="899" y="436"/>
                  </a:cxn>
                  <a:cxn ang="0">
                    <a:pos x="850" y="451"/>
                  </a:cxn>
                  <a:cxn ang="0">
                    <a:pos x="792" y="458"/>
                  </a:cxn>
                  <a:cxn ang="0">
                    <a:pos x="693" y="461"/>
                  </a:cxn>
                  <a:cxn ang="0">
                    <a:pos x="611" y="446"/>
                  </a:cxn>
                  <a:cxn ang="0">
                    <a:pos x="526" y="416"/>
                  </a:cxn>
                  <a:cxn ang="0">
                    <a:pos x="450" y="373"/>
                  </a:cxn>
                  <a:cxn ang="0">
                    <a:pos x="0" y="581"/>
                  </a:cxn>
                  <a:cxn ang="0">
                    <a:pos x="41" y="624"/>
                  </a:cxn>
                  <a:cxn ang="0">
                    <a:pos x="81" y="663"/>
                  </a:cxn>
                  <a:cxn ang="0">
                    <a:pos x="125" y="703"/>
                  </a:cxn>
                  <a:cxn ang="0">
                    <a:pos x="169" y="736"/>
                  </a:cxn>
                  <a:cxn ang="0">
                    <a:pos x="218" y="769"/>
                  </a:cxn>
                  <a:cxn ang="0">
                    <a:pos x="266" y="798"/>
                  </a:cxn>
                  <a:cxn ang="0">
                    <a:pos x="311" y="822"/>
                  </a:cxn>
                  <a:cxn ang="0">
                    <a:pos x="369" y="848"/>
                  </a:cxn>
                  <a:cxn ang="0">
                    <a:pos x="425" y="869"/>
                  </a:cxn>
                  <a:cxn ang="0">
                    <a:pos x="476" y="886"/>
                  </a:cxn>
                  <a:cxn ang="0">
                    <a:pos x="528" y="899"/>
                  </a:cxn>
                  <a:cxn ang="0">
                    <a:pos x="588" y="910"/>
                  </a:cxn>
                  <a:cxn ang="0">
                    <a:pos x="651" y="917"/>
                  </a:cxn>
                  <a:cxn ang="0">
                    <a:pos x="708" y="920"/>
                  </a:cxn>
                  <a:cxn ang="0">
                    <a:pos x="767" y="919"/>
                  </a:cxn>
                  <a:cxn ang="0">
                    <a:pos x="826" y="916"/>
                  </a:cxn>
                  <a:cxn ang="0">
                    <a:pos x="878" y="909"/>
                  </a:cxn>
                </a:cxnLst>
                <a:rect l="0" t="0" r="r" b="b"/>
                <a:pathLst>
                  <a:path w="1748" h="921">
                    <a:moveTo>
                      <a:pt x="878" y="909"/>
                    </a:moveTo>
                    <a:lnTo>
                      <a:pt x="896" y="906"/>
                    </a:lnTo>
                    <a:lnTo>
                      <a:pt x="920" y="902"/>
                    </a:lnTo>
                    <a:lnTo>
                      <a:pt x="944" y="897"/>
                    </a:lnTo>
                    <a:lnTo>
                      <a:pt x="961" y="893"/>
                    </a:lnTo>
                    <a:lnTo>
                      <a:pt x="981" y="888"/>
                    </a:lnTo>
                    <a:lnTo>
                      <a:pt x="1001" y="882"/>
                    </a:lnTo>
                    <a:lnTo>
                      <a:pt x="1021" y="877"/>
                    </a:lnTo>
                    <a:lnTo>
                      <a:pt x="1039" y="871"/>
                    </a:lnTo>
                    <a:lnTo>
                      <a:pt x="1059" y="863"/>
                    </a:lnTo>
                    <a:lnTo>
                      <a:pt x="1084" y="854"/>
                    </a:lnTo>
                    <a:lnTo>
                      <a:pt x="1105" y="845"/>
                    </a:lnTo>
                    <a:lnTo>
                      <a:pt x="1125" y="836"/>
                    </a:lnTo>
                    <a:lnTo>
                      <a:pt x="1148" y="826"/>
                    </a:lnTo>
                    <a:lnTo>
                      <a:pt x="1170" y="815"/>
                    </a:lnTo>
                    <a:lnTo>
                      <a:pt x="1190" y="805"/>
                    </a:lnTo>
                    <a:lnTo>
                      <a:pt x="1208" y="793"/>
                    </a:lnTo>
                    <a:lnTo>
                      <a:pt x="1225" y="783"/>
                    </a:lnTo>
                    <a:lnTo>
                      <a:pt x="1242" y="771"/>
                    </a:lnTo>
                    <a:lnTo>
                      <a:pt x="1261" y="760"/>
                    </a:lnTo>
                    <a:lnTo>
                      <a:pt x="1282" y="746"/>
                    </a:lnTo>
                    <a:lnTo>
                      <a:pt x="1301" y="732"/>
                    </a:lnTo>
                    <a:lnTo>
                      <a:pt x="1320" y="718"/>
                    </a:lnTo>
                    <a:lnTo>
                      <a:pt x="1336" y="706"/>
                    </a:lnTo>
                    <a:lnTo>
                      <a:pt x="1364" y="683"/>
                    </a:lnTo>
                    <a:lnTo>
                      <a:pt x="1389" y="661"/>
                    </a:lnTo>
                    <a:lnTo>
                      <a:pt x="1414" y="636"/>
                    </a:lnTo>
                    <a:lnTo>
                      <a:pt x="1440" y="607"/>
                    </a:lnTo>
                    <a:lnTo>
                      <a:pt x="1458" y="586"/>
                    </a:lnTo>
                    <a:lnTo>
                      <a:pt x="1478" y="562"/>
                    </a:lnTo>
                    <a:lnTo>
                      <a:pt x="1500" y="536"/>
                    </a:lnTo>
                    <a:lnTo>
                      <a:pt x="1519" y="510"/>
                    </a:lnTo>
                    <a:lnTo>
                      <a:pt x="1537" y="482"/>
                    </a:lnTo>
                    <a:lnTo>
                      <a:pt x="1559" y="450"/>
                    </a:lnTo>
                    <a:lnTo>
                      <a:pt x="1747" y="560"/>
                    </a:lnTo>
                    <a:lnTo>
                      <a:pt x="1563" y="0"/>
                    </a:lnTo>
                    <a:lnTo>
                      <a:pt x="965" y="106"/>
                    </a:lnTo>
                    <a:lnTo>
                      <a:pt x="1166" y="220"/>
                    </a:lnTo>
                    <a:lnTo>
                      <a:pt x="1149" y="245"/>
                    </a:lnTo>
                    <a:lnTo>
                      <a:pt x="1131" y="266"/>
                    </a:lnTo>
                    <a:lnTo>
                      <a:pt x="1113" y="287"/>
                    </a:lnTo>
                    <a:lnTo>
                      <a:pt x="1095" y="307"/>
                    </a:lnTo>
                    <a:lnTo>
                      <a:pt x="1080" y="322"/>
                    </a:lnTo>
                    <a:lnTo>
                      <a:pt x="1064" y="339"/>
                    </a:lnTo>
                    <a:lnTo>
                      <a:pt x="1046" y="353"/>
                    </a:lnTo>
                    <a:lnTo>
                      <a:pt x="1026" y="368"/>
                    </a:lnTo>
                    <a:lnTo>
                      <a:pt x="1002" y="384"/>
                    </a:lnTo>
                    <a:lnTo>
                      <a:pt x="982" y="397"/>
                    </a:lnTo>
                    <a:lnTo>
                      <a:pt x="965" y="407"/>
                    </a:lnTo>
                    <a:lnTo>
                      <a:pt x="940" y="421"/>
                    </a:lnTo>
                    <a:lnTo>
                      <a:pt x="918" y="430"/>
                    </a:lnTo>
                    <a:lnTo>
                      <a:pt x="899" y="436"/>
                    </a:lnTo>
                    <a:lnTo>
                      <a:pt x="879" y="443"/>
                    </a:lnTo>
                    <a:lnTo>
                      <a:pt x="850" y="451"/>
                    </a:lnTo>
                    <a:lnTo>
                      <a:pt x="821" y="455"/>
                    </a:lnTo>
                    <a:lnTo>
                      <a:pt x="792" y="458"/>
                    </a:lnTo>
                    <a:lnTo>
                      <a:pt x="749" y="460"/>
                    </a:lnTo>
                    <a:lnTo>
                      <a:pt x="693" y="461"/>
                    </a:lnTo>
                    <a:lnTo>
                      <a:pt x="650" y="455"/>
                    </a:lnTo>
                    <a:lnTo>
                      <a:pt x="611" y="446"/>
                    </a:lnTo>
                    <a:lnTo>
                      <a:pt x="566" y="433"/>
                    </a:lnTo>
                    <a:lnTo>
                      <a:pt x="526" y="416"/>
                    </a:lnTo>
                    <a:lnTo>
                      <a:pt x="486" y="396"/>
                    </a:lnTo>
                    <a:lnTo>
                      <a:pt x="450" y="373"/>
                    </a:lnTo>
                    <a:lnTo>
                      <a:pt x="414" y="342"/>
                    </a:lnTo>
                    <a:lnTo>
                      <a:pt x="0" y="581"/>
                    </a:lnTo>
                    <a:lnTo>
                      <a:pt x="17" y="601"/>
                    </a:lnTo>
                    <a:lnTo>
                      <a:pt x="41" y="624"/>
                    </a:lnTo>
                    <a:lnTo>
                      <a:pt x="61" y="644"/>
                    </a:lnTo>
                    <a:lnTo>
                      <a:pt x="81" y="663"/>
                    </a:lnTo>
                    <a:lnTo>
                      <a:pt x="101" y="682"/>
                    </a:lnTo>
                    <a:lnTo>
                      <a:pt x="125" y="703"/>
                    </a:lnTo>
                    <a:lnTo>
                      <a:pt x="147" y="720"/>
                    </a:lnTo>
                    <a:lnTo>
                      <a:pt x="169" y="736"/>
                    </a:lnTo>
                    <a:lnTo>
                      <a:pt x="194" y="752"/>
                    </a:lnTo>
                    <a:lnTo>
                      <a:pt x="218" y="769"/>
                    </a:lnTo>
                    <a:lnTo>
                      <a:pt x="243" y="785"/>
                    </a:lnTo>
                    <a:lnTo>
                      <a:pt x="266" y="798"/>
                    </a:lnTo>
                    <a:lnTo>
                      <a:pt x="289" y="811"/>
                    </a:lnTo>
                    <a:lnTo>
                      <a:pt x="311" y="822"/>
                    </a:lnTo>
                    <a:lnTo>
                      <a:pt x="341" y="836"/>
                    </a:lnTo>
                    <a:lnTo>
                      <a:pt x="369" y="848"/>
                    </a:lnTo>
                    <a:lnTo>
                      <a:pt x="401" y="860"/>
                    </a:lnTo>
                    <a:lnTo>
                      <a:pt x="425" y="869"/>
                    </a:lnTo>
                    <a:lnTo>
                      <a:pt x="449" y="878"/>
                    </a:lnTo>
                    <a:lnTo>
                      <a:pt x="476" y="886"/>
                    </a:lnTo>
                    <a:lnTo>
                      <a:pt x="502" y="893"/>
                    </a:lnTo>
                    <a:lnTo>
                      <a:pt x="528" y="899"/>
                    </a:lnTo>
                    <a:lnTo>
                      <a:pt x="558" y="905"/>
                    </a:lnTo>
                    <a:lnTo>
                      <a:pt x="588" y="910"/>
                    </a:lnTo>
                    <a:lnTo>
                      <a:pt x="619" y="914"/>
                    </a:lnTo>
                    <a:lnTo>
                      <a:pt x="651" y="917"/>
                    </a:lnTo>
                    <a:lnTo>
                      <a:pt x="675" y="918"/>
                    </a:lnTo>
                    <a:lnTo>
                      <a:pt x="708" y="920"/>
                    </a:lnTo>
                    <a:lnTo>
                      <a:pt x="741" y="920"/>
                    </a:lnTo>
                    <a:lnTo>
                      <a:pt x="767" y="919"/>
                    </a:lnTo>
                    <a:lnTo>
                      <a:pt x="795" y="918"/>
                    </a:lnTo>
                    <a:lnTo>
                      <a:pt x="826" y="916"/>
                    </a:lnTo>
                    <a:lnTo>
                      <a:pt x="854" y="912"/>
                    </a:lnTo>
                    <a:lnTo>
                      <a:pt x="878" y="909"/>
                    </a:lnTo>
                  </a:path>
                </a:pathLst>
              </a:custGeom>
              <a:solidFill>
                <a:schemeClr val="accent1"/>
              </a:solidFill>
              <a:ln w="9525" cap="rnd">
                <a:noFill/>
                <a:round/>
                <a:headEnd/>
                <a:tailEnd/>
              </a:ln>
              <a:effectLst/>
            </p:spPr>
            <p:txBody>
              <a:bodyPr/>
              <a:lstStyle/>
              <a:p>
                <a:endParaRPr lang="en-US"/>
              </a:p>
            </p:txBody>
          </p:sp>
          <p:sp>
            <p:nvSpPr>
              <p:cNvPr id="528391" name="Freeform 7"/>
              <p:cNvSpPr>
                <a:spLocks/>
              </p:cNvSpPr>
              <p:nvPr/>
            </p:nvSpPr>
            <p:spPr bwMode="auto">
              <a:xfrm>
                <a:off x="1857" y="1694"/>
                <a:ext cx="888" cy="1640"/>
              </a:xfrm>
              <a:custGeom>
                <a:avLst/>
                <a:gdLst/>
                <a:ahLst/>
                <a:cxnLst>
                  <a:cxn ang="0">
                    <a:pos x="868" y="3"/>
                  </a:cxn>
                  <a:cxn ang="0">
                    <a:pos x="823" y="12"/>
                  </a:cxn>
                  <a:cxn ang="0">
                    <a:pos x="784" y="22"/>
                  </a:cxn>
                  <a:cxn ang="0">
                    <a:pos x="745" y="33"/>
                  </a:cxn>
                  <a:cxn ang="0">
                    <a:pos x="706" y="47"/>
                  </a:cxn>
                  <a:cxn ang="0">
                    <a:pos x="661" y="65"/>
                  </a:cxn>
                  <a:cxn ang="0">
                    <a:pos x="618" y="84"/>
                  </a:cxn>
                  <a:cxn ang="0">
                    <a:pos x="576" y="105"/>
                  </a:cxn>
                  <a:cxn ang="0">
                    <a:pos x="540" y="127"/>
                  </a:cxn>
                  <a:cxn ang="0">
                    <a:pos x="504" y="150"/>
                  </a:cxn>
                  <a:cxn ang="0">
                    <a:pos x="464" y="179"/>
                  </a:cxn>
                  <a:cxn ang="0">
                    <a:pos x="429" y="205"/>
                  </a:cxn>
                  <a:cxn ang="0">
                    <a:pos x="373" y="255"/>
                  </a:cxn>
                  <a:cxn ang="0">
                    <a:pos x="325" y="304"/>
                  </a:cxn>
                  <a:cxn ang="0">
                    <a:pos x="287" y="349"/>
                  </a:cxn>
                  <a:cxn ang="0">
                    <a:pos x="247" y="401"/>
                  </a:cxn>
                  <a:cxn ang="0">
                    <a:pos x="210" y="459"/>
                  </a:cxn>
                  <a:cxn ang="0">
                    <a:pos x="177" y="515"/>
                  </a:cxn>
                  <a:cxn ang="0">
                    <a:pos x="149" y="578"/>
                  </a:cxn>
                  <a:cxn ang="0">
                    <a:pos x="125" y="645"/>
                  </a:cxn>
                  <a:cxn ang="0">
                    <a:pos x="100" y="728"/>
                  </a:cxn>
                  <a:cxn ang="0">
                    <a:pos x="85" y="809"/>
                  </a:cxn>
                  <a:cxn ang="0">
                    <a:pos x="73" y="914"/>
                  </a:cxn>
                  <a:cxn ang="0">
                    <a:pos x="73" y="1005"/>
                  </a:cxn>
                  <a:cxn ang="0">
                    <a:pos x="82" y="1088"/>
                  </a:cxn>
                  <a:cxn ang="0">
                    <a:pos x="96" y="1173"/>
                  </a:cxn>
                  <a:cxn ang="0">
                    <a:pos x="123" y="1267"/>
                  </a:cxn>
                  <a:cxn ang="0">
                    <a:pos x="155" y="1354"/>
                  </a:cxn>
                  <a:cxn ang="0">
                    <a:pos x="199" y="1436"/>
                  </a:cxn>
                  <a:cxn ang="0">
                    <a:pos x="608" y="1639"/>
                  </a:cxn>
                  <a:cxn ang="0">
                    <a:pos x="598" y="1205"/>
                  </a:cxn>
                  <a:cxn ang="0">
                    <a:pos x="561" y="1137"/>
                  </a:cxn>
                  <a:cxn ang="0">
                    <a:pos x="539" y="1071"/>
                  </a:cxn>
                  <a:cxn ang="0">
                    <a:pos x="531" y="1008"/>
                  </a:cxn>
                  <a:cxn ang="0">
                    <a:pos x="528" y="946"/>
                  </a:cxn>
                  <a:cxn ang="0">
                    <a:pos x="534" y="873"/>
                  </a:cxn>
                  <a:cxn ang="0">
                    <a:pos x="551" y="801"/>
                  </a:cxn>
                  <a:cxn ang="0">
                    <a:pos x="577" y="734"/>
                  </a:cxn>
                  <a:cxn ang="0">
                    <a:pos x="608" y="681"/>
                  </a:cxn>
                  <a:cxn ang="0">
                    <a:pos x="636" y="643"/>
                  </a:cxn>
                  <a:cxn ang="0">
                    <a:pos x="670" y="604"/>
                  </a:cxn>
                  <a:cxn ang="0">
                    <a:pos x="702" y="572"/>
                  </a:cxn>
                  <a:cxn ang="0">
                    <a:pos x="739" y="543"/>
                  </a:cxn>
                  <a:cxn ang="0">
                    <a:pos x="783" y="514"/>
                  </a:cxn>
                  <a:cxn ang="0">
                    <a:pos x="825" y="490"/>
                  </a:cxn>
                  <a:cxn ang="0">
                    <a:pos x="887" y="469"/>
                  </a:cxn>
                </a:cxnLst>
                <a:rect l="0" t="0" r="r" b="b"/>
                <a:pathLst>
                  <a:path w="888" h="1640">
                    <a:moveTo>
                      <a:pt x="887" y="0"/>
                    </a:moveTo>
                    <a:lnTo>
                      <a:pt x="868" y="3"/>
                    </a:lnTo>
                    <a:lnTo>
                      <a:pt x="849" y="6"/>
                    </a:lnTo>
                    <a:lnTo>
                      <a:pt x="823" y="12"/>
                    </a:lnTo>
                    <a:lnTo>
                      <a:pt x="804" y="16"/>
                    </a:lnTo>
                    <a:lnTo>
                      <a:pt x="784" y="22"/>
                    </a:lnTo>
                    <a:lnTo>
                      <a:pt x="765" y="28"/>
                    </a:lnTo>
                    <a:lnTo>
                      <a:pt x="745" y="33"/>
                    </a:lnTo>
                    <a:lnTo>
                      <a:pt x="726" y="39"/>
                    </a:lnTo>
                    <a:lnTo>
                      <a:pt x="706" y="47"/>
                    </a:lnTo>
                    <a:lnTo>
                      <a:pt x="682" y="56"/>
                    </a:lnTo>
                    <a:lnTo>
                      <a:pt x="661" y="65"/>
                    </a:lnTo>
                    <a:lnTo>
                      <a:pt x="640" y="74"/>
                    </a:lnTo>
                    <a:lnTo>
                      <a:pt x="618" y="84"/>
                    </a:lnTo>
                    <a:lnTo>
                      <a:pt x="596" y="95"/>
                    </a:lnTo>
                    <a:lnTo>
                      <a:pt x="576" y="105"/>
                    </a:lnTo>
                    <a:lnTo>
                      <a:pt x="557" y="117"/>
                    </a:lnTo>
                    <a:lnTo>
                      <a:pt x="540" y="127"/>
                    </a:lnTo>
                    <a:lnTo>
                      <a:pt x="523" y="139"/>
                    </a:lnTo>
                    <a:lnTo>
                      <a:pt x="504" y="150"/>
                    </a:lnTo>
                    <a:lnTo>
                      <a:pt x="483" y="164"/>
                    </a:lnTo>
                    <a:lnTo>
                      <a:pt x="464" y="179"/>
                    </a:lnTo>
                    <a:lnTo>
                      <a:pt x="446" y="193"/>
                    </a:lnTo>
                    <a:lnTo>
                      <a:pt x="429" y="205"/>
                    </a:lnTo>
                    <a:lnTo>
                      <a:pt x="401" y="228"/>
                    </a:lnTo>
                    <a:lnTo>
                      <a:pt x="373" y="255"/>
                    </a:lnTo>
                    <a:lnTo>
                      <a:pt x="351" y="275"/>
                    </a:lnTo>
                    <a:lnTo>
                      <a:pt x="325" y="304"/>
                    </a:lnTo>
                    <a:lnTo>
                      <a:pt x="307" y="325"/>
                    </a:lnTo>
                    <a:lnTo>
                      <a:pt x="287" y="349"/>
                    </a:lnTo>
                    <a:lnTo>
                      <a:pt x="265" y="376"/>
                    </a:lnTo>
                    <a:lnTo>
                      <a:pt x="247" y="401"/>
                    </a:lnTo>
                    <a:lnTo>
                      <a:pt x="229" y="431"/>
                    </a:lnTo>
                    <a:lnTo>
                      <a:pt x="210" y="459"/>
                    </a:lnTo>
                    <a:lnTo>
                      <a:pt x="192" y="489"/>
                    </a:lnTo>
                    <a:lnTo>
                      <a:pt x="177" y="515"/>
                    </a:lnTo>
                    <a:lnTo>
                      <a:pt x="163" y="547"/>
                    </a:lnTo>
                    <a:lnTo>
                      <a:pt x="149" y="578"/>
                    </a:lnTo>
                    <a:lnTo>
                      <a:pt x="137" y="610"/>
                    </a:lnTo>
                    <a:lnTo>
                      <a:pt x="125" y="645"/>
                    </a:lnTo>
                    <a:lnTo>
                      <a:pt x="110" y="688"/>
                    </a:lnTo>
                    <a:lnTo>
                      <a:pt x="100" y="728"/>
                    </a:lnTo>
                    <a:lnTo>
                      <a:pt x="90" y="769"/>
                    </a:lnTo>
                    <a:lnTo>
                      <a:pt x="85" y="809"/>
                    </a:lnTo>
                    <a:lnTo>
                      <a:pt x="78" y="856"/>
                    </a:lnTo>
                    <a:lnTo>
                      <a:pt x="73" y="914"/>
                    </a:lnTo>
                    <a:lnTo>
                      <a:pt x="72" y="960"/>
                    </a:lnTo>
                    <a:lnTo>
                      <a:pt x="73" y="1005"/>
                    </a:lnTo>
                    <a:lnTo>
                      <a:pt x="77" y="1048"/>
                    </a:lnTo>
                    <a:lnTo>
                      <a:pt x="82" y="1088"/>
                    </a:lnTo>
                    <a:lnTo>
                      <a:pt x="87" y="1130"/>
                    </a:lnTo>
                    <a:lnTo>
                      <a:pt x="96" y="1173"/>
                    </a:lnTo>
                    <a:lnTo>
                      <a:pt x="108" y="1219"/>
                    </a:lnTo>
                    <a:lnTo>
                      <a:pt x="123" y="1267"/>
                    </a:lnTo>
                    <a:lnTo>
                      <a:pt x="138" y="1311"/>
                    </a:lnTo>
                    <a:lnTo>
                      <a:pt x="155" y="1354"/>
                    </a:lnTo>
                    <a:lnTo>
                      <a:pt x="175" y="1396"/>
                    </a:lnTo>
                    <a:lnTo>
                      <a:pt x="199" y="1436"/>
                    </a:lnTo>
                    <a:lnTo>
                      <a:pt x="0" y="1549"/>
                    </a:lnTo>
                    <a:lnTo>
                      <a:pt x="608" y="1639"/>
                    </a:lnTo>
                    <a:lnTo>
                      <a:pt x="832" y="1080"/>
                    </a:lnTo>
                    <a:lnTo>
                      <a:pt x="598" y="1205"/>
                    </a:lnTo>
                    <a:lnTo>
                      <a:pt x="575" y="1169"/>
                    </a:lnTo>
                    <a:lnTo>
                      <a:pt x="561" y="1137"/>
                    </a:lnTo>
                    <a:lnTo>
                      <a:pt x="548" y="1104"/>
                    </a:lnTo>
                    <a:lnTo>
                      <a:pt x="539" y="1071"/>
                    </a:lnTo>
                    <a:lnTo>
                      <a:pt x="533" y="1039"/>
                    </a:lnTo>
                    <a:lnTo>
                      <a:pt x="531" y="1008"/>
                    </a:lnTo>
                    <a:lnTo>
                      <a:pt x="528" y="977"/>
                    </a:lnTo>
                    <a:lnTo>
                      <a:pt x="528" y="946"/>
                    </a:lnTo>
                    <a:lnTo>
                      <a:pt x="530" y="909"/>
                    </a:lnTo>
                    <a:lnTo>
                      <a:pt x="534" y="873"/>
                    </a:lnTo>
                    <a:lnTo>
                      <a:pt x="542" y="833"/>
                    </a:lnTo>
                    <a:lnTo>
                      <a:pt x="551" y="801"/>
                    </a:lnTo>
                    <a:lnTo>
                      <a:pt x="565" y="765"/>
                    </a:lnTo>
                    <a:lnTo>
                      <a:pt x="577" y="734"/>
                    </a:lnTo>
                    <a:lnTo>
                      <a:pt x="594" y="704"/>
                    </a:lnTo>
                    <a:lnTo>
                      <a:pt x="608" y="681"/>
                    </a:lnTo>
                    <a:lnTo>
                      <a:pt x="622" y="662"/>
                    </a:lnTo>
                    <a:lnTo>
                      <a:pt x="636" y="643"/>
                    </a:lnTo>
                    <a:lnTo>
                      <a:pt x="652" y="624"/>
                    </a:lnTo>
                    <a:lnTo>
                      <a:pt x="670" y="604"/>
                    </a:lnTo>
                    <a:lnTo>
                      <a:pt x="685" y="590"/>
                    </a:lnTo>
                    <a:lnTo>
                      <a:pt x="702" y="572"/>
                    </a:lnTo>
                    <a:lnTo>
                      <a:pt x="719" y="558"/>
                    </a:lnTo>
                    <a:lnTo>
                      <a:pt x="739" y="543"/>
                    </a:lnTo>
                    <a:lnTo>
                      <a:pt x="763" y="527"/>
                    </a:lnTo>
                    <a:lnTo>
                      <a:pt x="783" y="514"/>
                    </a:lnTo>
                    <a:lnTo>
                      <a:pt x="800" y="504"/>
                    </a:lnTo>
                    <a:lnTo>
                      <a:pt x="825" y="490"/>
                    </a:lnTo>
                    <a:lnTo>
                      <a:pt x="849" y="480"/>
                    </a:lnTo>
                    <a:lnTo>
                      <a:pt x="887" y="469"/>
                    </a:lnTo>
                    <a:lnTo>
                      <a:pt x="887" y="0"/>
                    </a:lnTo>
                  </a:path>
                </a:pathLst>
              </a:custGeom>
              <a:solidFill>
                <a:srgbClr val="008000"/>
              </a:solidFill>
              <a:ln w="9525" cap="rnd">
                <a:noFill/>
                <a:round/>
                <a:headEnd/>
                <a:tailEnd/>
              </a:ln>
              <a:effectLst/>
            </p:spPr>
            <p:txBody>
              <a:bodyPr/>
              <a:lstStyle/>
              <a:p>
                <a:endParaRPr lang="en-US"/>
              </a:p>
            </p:txBody>
          </p:sp>
          <p:sp>
            <p:nvSpPr>
              <p:cNvPr id="528392" name="Freeform 8"/>
              <p:cNvSpPr>
                <a:spLocks/>
              </p:cNvSpPr>
              <p:nvPr/>
            </p:nvSpPr>
            <p:spPr bwMode="auto">
              <a:xfrm>
                <a:off x="2540" y="1472"/>
                <a:ext cx="1318" cy="1485"/>
              </a:xfrm>
              <a:custGeom>
                <a:avLst/>
                <a:gdLst/>
                <a:ahLst/>
                <a:cxnLst>
                  <a:cxn ang="0">
                    <a:pos x="520" y="220"/>
                  </a:cxn>
                  <a:cxn ang="0">
                    <a:pos x="568" y="230"/>
                  </a:cxn>
                  <a:cxn ang="0">
                    <a:pos x="605" y="239"/>
                  </a:cxn>
                  <a:cxn ang="0">
                    <a:pos x="644" y="251"/>
                  </a:cxn>
                  <a:cxn ang="0">
                    <a:pos x="683" y="264"/>
                  </a:cxn>
                  <a:cxn ang="0">
                    <a:pos x="728" y="282"/>
                  </a:cxn>
                  <a:cxn ang="0">
                    <a:pos x="771" y="301"/>
                  </a:cxn>
                  <a:cxn ang="0">
                    <a:pos x="813" y="322"/>
                  </a:cxn>
                  <a:cxn ang="0">
                    <a:pos x="849" y="344"/>
                  </a:cxn>
                  <a:cxn ang="0">
                    <a:pos x="885" y="367"/>
                  </a:cxn>
                  <a:cxn ang="0">
                    <a:pos x="925" y="396"/>
                  </a:cxn>
                  <a:cxn ang="0">
                    <a:pos x="960" y="423"/>
                  </a:cxn>
                  <a:cxn ang="0">
                    <a:pos x="1016" y="472"/>
                  </a:cxn>
                  <a:cxn ang="0">
                    <a:pos x="1064" y="521"/>
                  </a:cxn>
                  <a:cxn ang="0">
                    <a:pos x="1102" y="566"/>
                  </a:cxn>
                  <a:cxn ang="0">
                    <a:pos x="1142" y="619"/>
                  </a:cxn>
                  <a:cxn ang="0">
                    <a:pos x="1179" y="676"/>
                  </a:cxn>
                  <a:cxn ang="0">
                    <a:pos x="1211" y="732"/>
                  </a:cxn>
                  <a:cxn ang="0">
                    <a:pos x="1240" y="795"/>
                  </a:cxn>
                  <a:cxn ang="0">
                    <a:pos x="1264" y="862"/>
                  </a:cxn>
                  <a:cxn ang="0">
                    <a:pos x="1289" y="945"/>
                  </a:cxn>
                  <a:cxn ang="0">
                    <a:pos x="1304" y="1026"/>
                  </a:cxn>
                  <a:cxn ang="0">
                    <a:pos x="1316" y="1132"/>
                  </a:cxn>
                  <a:cxn ang="0">
                    <a:pos x="1316" y="1222"/>
                  </a:cxn>
                  <a:cxn ang="0">
                    <a:pos x="1307" y="1305"/>
                  </a:cxn>
                  <a:cxn ang="0">
                    <a:pos x="1293" y="1390"/>
                  </a:cxn>
                  <a:cxn ang="0">
                    <a:pos x="1266" y="1484"/>
                  </a:cxn>
                  <a:cxn ang="0">
                    <a:pos x="851" y="1272"/>
                  </a:cxn>
                  <a:cxn ang="0">
                    <a:pos x="861" y="1195"/>
                  </a:cxn>
                  <a:cxn ang="0">
                    <a:pos x="859" y="1126"/>
                  </a:cxn>
                  <a:cxn ang="0">
                    <a:pos x="847" y="1050"/>
                  </a:cxn>
                  <a:cxn ang="0">
                    <a:pos x="824" y="982"/>
                  </a:cxn>
                  <a:cxn ang="0">
                    <a:pos x="795" y="921"/>
                  </a:cxn>
                  <a:cxn ang="0">
                    <a:pos x="767" y="879"/>
                  </a:cxn>
                  <a:cxn ang="0">
                    <a:pos x="737" y="841"/>
                  </a:cxn>
                  <a:cxn ang="0">
                    <a:pos x="704" y="807"/>
                  </a:cxn>
                  <a:cxn ang="0">
                    <a:pos x="670" y="775"/>
                  </a:cxn>
                  <a:cxn ang="0">
                    <a:pos x="626" y="745"/>
                  </a:cxn>
                  <a:cxn ang="0">
                    <a:pos x="589" y="722"/>
                  </a:cxn>
                  <a:cxn ang="0">
                    <a:pos x="542" y="699"/>
                  </a:cxn>
                  <a:cxn ang="0">
                    <a:pos x="503" y="685"/>
                  </a:cxn>
                  <a:cxn ang="0">
                    <a:pos x="445" y="673"/>
                  </a:cxn>
                  <a:cxn ang="0">
                    <a:pos x="387" y="668"/>
                  </a:cxn>
                  <a:cxn ang="0">
                    <a:pos x="371" y="908"/>
                  </a:cxn>
                  <a:cxn ang="0">
                    <a:pos x="370" y="0"/>
                  </a:cxn>
                  <a:cxn ang="0">
                    <a:pos x="390" y="208"/>
                  </a:cxn>
                  <a:cxn ang="0">
                    <a:pos x="449" y="211"/>
                  </a:cxn>
                  <a:cxn ang="0">
                    <a:pos x="502" y="217"/>
                  </a:cxn>
                </a:cxnLst>
                <a:rect l="0" t="0" r="r" b="b"/>
                <a:pathLst>
                  <a:path w="1318" h="1485">
                    <a:moveTo>
                      <a:pt x="502" y="217"/>
                    </a:moveTo>
                    <a:lnTo>
                      <a:pt x="520" y="220"/>
                    </a:lnTo>
                    <a:lnTo>
                      <a:pt x="544" y="224"/>
                    </a:lnTo>
                    <a:lnTo>
                      <a:pt x="568" y="230"/>
                    </a:lnTo>
                    <a:lnTo>
                      <a:pt x="585" y="234"/>
                    </a:lnTo>
                    <a:lnTo>
                      <a:pt x="605" y="239"/>
                    </a:lnTo>
                    <a:lnTo>
                      <a:pt x="624" y="245"/>
                    </a:lnTo>
                    <a:lnTo>
                      <a:pt x="644" y="251"/>
                    </a:lnTo>
                    <a:lnTo>
                      <a:pt x="662" y="256"/>
                    </a:lnTo>
                    <a:lnTo>
                      <a:pt x="683" y="264"/>
                    </a:lnTo>
                    <a:lnTo>
                      <a:pt x="707" y="274"/>
                    </a:lnTo>
                    <a:lnTo>
                      <a:pt x="728" y="282"/>
                    </a:lnTo>
                    <a:lnTo>
                      <a:pt x="748" y="291"/>
                    </a:lnTo>
                    <a:lnTo>
                      <a:pt x="771" y="301"/>
                    </a:lnTo>
                    <a:lnTo>
                      <a:pt x="793" y="312"/>
                    </a:lnTo>
                    <a:lnTo>
                      <a:pt x="813" y="322"/>
                    </a:lnTo>
                    <a:lnTo>
                      <a:pt x="832" y="334"/>
                    </a:lnTo>
                    <a:lnTo>
                      <a:pt x="849" y="344"/>
                    </a:lnTo>
                    <a:lnTo>
                      <a:pt x="866" y="356"/>
                    </a:lnTo>
                    <a:lnTo>
                      <a:pt x="885" y="367"/>
                    </a:lnTo>
                    <a:lnTo>
                      <a:pt x="906" y="382"/>
                    </a:lnTo>
                    <a:lnTo>
                      <a:pt x="925" y="396"/>
                    </a:lnTo>
                    <a:lnTo>
                      <a:pt x="943" y="410"/>
                    </a:lnTo>
                    <a:lnTo>
                      <a:pt x="960" y="423"/>
                    </a:lnTo>
                    <a:lnTo>
                      <a:pt x="988" y="446"/>
                    </a:lnTo>
                    <a:lnTo>
                      <a:pt x="1016" y="472"/>
                    </a:lnTo>
                    <a:lnTo>
                      <a:pt x="1038" y="492"/>
                    </a:lnTo>
                    <a:lnTo>
                      <a:pt x="1064" y="521"/>
                    </a:lnTo>
                    <a:lnTo>
                      <a:pt x="1082" y="542"/>
                    </a:lnTo>
                    <a:lnTo>
                      <a:pt x="1102" y="566"/>
                    </a:lnTo>
                    <a:lnTo>
                      <a:pt x="1124" y="593"/>
                    </a:lnTo>
                    <a:lnTo>
                      <a:pt x="1142" y="619"/>
                    </a:lnTo>
                    <a:lnTo>
                      <a:pt x="1160" y="648"/>
                    </a:lnTo>
                    <a:lnTo>
                      <a:pt x="1179" y="676"/>
                    </a:lnTo>
                    <a:lnTo>
                      <a:pt x="1195" y="706"/>
                    </a:lnTo>
                    <a:lnTo>
                      <a:pt x="1211" y="732"/>
                    </a:lnTo>
                    <a:lnTo>
                      <a:pt x="1226" y="764"/>
                    </a:lnTo>
                    <a:lnTo>
                      <a:pt x="1240" y="795"/>
                    </a:lnTo>
                    <a:lnTo>
                      <a:pt x="1252" y="827"/>
                    </a:lnTo>
                    <a:lnTo>
                      <a:pt x="1264" y="862"/>
                    </a:lnTo>
                    <a:lnTo>
                      <a:pt x="1279" y="905"/>
                    </a:lnTo>
                    <a:lnTo>
                      <a:pt x="1289" y="945"/>
                    </a:lnTo>
                    <a:lnTo>
                      <a:pt x="1299" y="986"/>
                    </a:lnTo>
                    <a:lnTo>
                      <a:pt x="1304" y="1026"/>
                    </a:lnTo>
                    <a:lnTo>
                      <a:pt x="1311" y="1073"/>
                    </a:lnTo>
                    <a:lnTo>
                      <a:pt x="1316" y="1132"/>
                    </a:lnTo>
                    <a:lnTo>
                      <a:pt x="1317" y="1177"/>
                    </a:lnTo>
                    <a:lnTo>
                      <a:pt x="1316" y="1222"/>
                    </a:lnTo>
                    <a:lnTo>
                      <a:pt x="1312" y="1265"/>
                    </a:lnTo>
                    <a:lnTo>
                      <a:pt x="1307" y="1305"/>
                    </a:lnTo>
                    <a:lnTo>
                      <a:pt x="1302" y="1347"/>
                    </a:lnTo>
                    <a:lnTo>
                      <a:pt x="1293" y="1390"/>
                    </a:lnTo>
                    <a:lnTo>
                      <a:pt x="1281" y="1436"/>
                    </a:lnTo>
                    <a:lnTo>
                      <a:pt x="1266" y="1484"/>
                    </a:lnTo>
                    <a:lnTo>
                      <a:pt x="1180" y="1216"/>
                    </a:lnTo>
                    <a:lnTo>
                      <a:pt x="851" y="1272"/>
                    </a:lnTo>
                    <a:lnTo>
                      <a:pt x="858" y="1225"/>
                    </a:lnTo>
                    <a:lnTo>
                      <a:pt x="861" y="1195"/>
                    </a:lnTo>
                    <a:lnTo>
                      <a:pt x="861" y="1163"/>
                    </a:lnTo>
                    <a:lnTo>
                      <a:pt x="859" y="1126"/>
                    </a:lnTo>
                    <a:lnTo>
                      <a:pt x="854" y="1090"/>
                    </a:lnTo>
                    <a:lnTo>
                      <a:pt x="847" y="1050"/>
                    </a:lnTo>
                    <a:lnTo>
                      <a:pt x="838" y="1018"/>
                    </a:lnTo>
                    <a:lnTo>
                      <a:pt x="824" y="982"/>
                    </a:lnTo>
                    <a:lnTo>
                      <a:pt x="811" y="951"/>
                    </a:lnTo>
                    <a:lnTo>
                      <a:pt x="795" y="921"/>
                    </a:lnTo>
                    <a:lnTo>
                      <a:pt x="781" y="898"/>
                    </a:lnTo>
                    <a:lnTo>
                      <a:pt x="767" y="879"/>
                    </a:lnTo>
                    <a:lnTo>
                      <a:pt x="753" y="860"/>
                    </a:lnTo>
                    <a:lnTo>
                      <a:pt x="737" y="841"/>
                    </a:lnTo>
                    <a:lnTo>
                      <a:pt x="719" y="821"/>
                    </a:lnTo>
                    <a:lnTo>
                      <a:pt x="704" y="807"/>
                    </a:lnTo>
                    <a:lnTo>
                      <a:pt x="687" y="790"/>
                    </a:lnTo>
                    <a:lnTo>
                      <a:pt x="670" y="775"/>
                    </a:lnTo>
                    <a:lnTo>
                      <a:pt x="650" y="760"/>
                    </a:lnTo>
                    <a:lnTo>
                      <a:pt x="626" y="745"/>
                    </a:lnTo>
                    <a:lnTo>
                      <a:pt x="606" y="731"/>
                    </a:lnTo>
                    <a:lnTo>
                      <a:pt x="589" y="722"/>
                    </a:lnTo>
                    <a:lnTo>
                      <a:pt x="564" y="707"/>
                    </a:lnTo>
                    <a:lnTo>
                      <a:pt x="542" y="699"/>
                    </a:lnTo>
                    <a:lnTo>
                      <a:pt x="523" y="692"/>
                    </a:lnTo>
                    <a:lnTo>
                      <a:pt x="503" y="685"/>
                    </a:lnTo>
                    <a:lnTo>
                      <a:pt x="473" y="678"/>
                    </a:lnTo>
                    <a:lnTo>
                      <a:pt x="445" y="673"/>
                    </a:lnTo>
                    <a:lnTo>
                      <a:pt x="416" y="670"/>
                    </a:lnTo>
                    <a:lnTo>
                      <a:pt x="387" y="668"/>
                    </a:lnTo>
                    <a:lnTo>
                      <a:pt x="371" y="667"/>
                    </a:lnTo>
                    <a:lnTo>
                      <a:pt x="371" y="908"/>
                    </a:lnTo>
                    <a:lnTo>
                      <a:pt x="0" y="461"/>
                    </a:lnTo>
                    <a:lnTo>
                      <a:pt x="370" y="0"/>
                    </a:lnTo>
                    <a:lnTo>
                      <a:pt x="370" y="207"/>
                    </a:lnTo>
                    <a:lnTo>
                      <a:pt x="390" y="208"/>
                    </a:lnTo>
                    <a:lnTo>
                      <a:pt x="419" y="209"/>
                    </a:lnTo>
                    <a:lnTo>
                      <a:pt x="449" y="211"/>
                    </a:lnTo>
                    <a:lnTo>
                      <a:pt x="478" y="214"/>
                    </a:lnTo>
                    <a:lnTo>
                      <a:pt x="502" y="217"/>
                    </a:lnTo>
                  </a:path>
                </a:pathLst>
              </a:custGeom>
              <a:solidFill>
                <a:srgbClr val="FF0000"/>
              </a:solidFill>
              <a:ln w="9525" cap="rnd">
                <a:noFill/>
                <a:round/>
                <a:headEnd/>
                <a:tailEnd/>
              </a:ln>
              <a:effectLst/>
            </p:spPr>
            <p:txBody>
              <a:bodyPr/>
              <a:lstStyle/>
              <a:p>
                <a:endParaRPr lang="en-US"/>
              </a:p>
            </p:txBody>
          </p:sp>
        </p:grpSp>
        <p:sp>
          <p:nvSpPr>
            <p:cNvPr id="528393" name="Rectangle 9"/>
            <p:cNvSpPr>
              <a:spLocks noChangeArrowheads="1"/>
            </p:cNvSpPr>
            <p:nvPr/>
          </p:nvSpPr>
          <p:spPr bwMode="auto">
            <a:xfrm>
              <a:off x="2134" y="1214"/>
              <a:ext cx="676" cy="288"/>
            </a:xfrm>
            <a:prstGeom prst="rect">
              <a:avLst/>
            </a:prstGeom>
            <a:noFill/>
            <a:ln w="9525">
              <a:noFill/>
              <a:miter lim="800000"/>
              <a:headEnd/>
              <a:tailEnd/>
            </a:ln>
            <a:effectLst/>
          </p:spPr>
          <p:txBody>
            <a:bodyPr wrap="none" lIns="92075" tIns="46038" rIns="92075" bIns="46038">
              <a:spAutoFit/>
            </a:bodyPr>
            <a:lstStyle/>
            <a:p>
              <a:r>
                <a:rPr lang="en-US" sz="2400" i="0"/>
                <a:t>Design</a:t>
              </a:r>
            </a:p>
          </p:txBody>
        </p:sp>
        <p:sp>
          <p:nvSpPr>
            <p:cNvPr id="528394" name="Rectangle 10"/>
            <p:cNvSpPr>
              <a:spLocks noChangeArrowheads="1"/>
            </p:cNvSpPr>
            <p:nvPr/>
          </p:nvSpPr>
          <p:spPr bwMode="auto">
            <a:xfrm>
              <a:off x="1478" y="3530"/>
              <a:ext cx="965" cy="288"/>
            </a:xfrm>
            <a:prstGeom prst="rect">
              <a:avLst/>
            </a:prstGeom>
            <a:noFill/>
            <a:ln w="9525">
              <a:noFill/>
              <a:miter lim="800000"/>
              <a:headEnd/>
              <a:tailEnd/>
            </a:ln>
            <a:effectLst/>
          </p:spPr>
          <p:txBody>
            <a:bodyPr wrap="none" lIns="92075" tIns="46038" rIns="92075" bIns="46038">
              <a:spAutoFit/>
            </a:bodyPr>
            <a:lstStyle/>
            <a:p>
              <a:r>
                <a:rPr lang="en-US" sz="2400" i="0"/>
                <a:t>Prototype</a:t>
              </a:r>
            </a:p>
          </p:txBody>
        </p:sp>
        <p:sp>
          <p:nvSpPr>
            <p:cNvPr id="528395" name="Rectangle 11"/>
            <p:cNvSpPr>
              <a:spLocks noChangeArrowheads="1"/>
            </p:cNvSpPr>
            <p:nvPr/>
          </p:nvSpPr>
          <p:spPr bwMode="auto">
            <a:xfrm>
              <a:off x="4006" y="2798"/>
              <a:ext cx="836" cy="288"/>
            </a:xfrm>
            <a:prstGeom prst="rect">
              <a:avLst/>
            </a:prstGeom>
            <a:noFill/>
            <a:ln w="9525">
              <a:noFill/>
              <a:miter lim="800000"/>
              <a:headEnd/>
              <a:tailEnd/>
            </a:ln>
            <a:effectLst/>
          </p:spPr>
          <p:txBody>
            <a:bodyPr wrap="none" lIns="92075" tIns="46038" rIns="92075" bIns="46038">
              <a:spAutoFit/>
            </a:bodyPr>
            <a:lstStyle/>
            <a:p>
              <a:r>
                <a:rPr lang="en-US" sz="2400" i="0"/>
                <a:t>Evaluate</a:t>
              </a:r>
            </a:p>
          </p:txBody>
        </p:sp>
      </p:gr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077218"/>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End-users run (and tailor) applications</a:t>
            </a:r>
          </a:p>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in the d.mix wiki.</a:t>
            </a:r>
          </a:p>
        </p:txBody>
      </p:sp>
      <p:sp>
        <p:nvSpPr>
          <p:cNvPr id="11" name="Rounded Rectangle 10"/>
          <p:cNvSpPr/>
          <p:nvPr/>
        </p:nvSpPr>
        <p:spPr bwMode="auto">
          <a:xfrm>
            <a:off x="685800" y="3657600"/>
            <a:ext cx="836676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Contributions</a:t>
            </a:r>
            <a:endParaRPr lang="en-US"/>
          </a:p>
        </p:txBody>
      </p:sp>
      <p:sp>
        <p:nvSpPr>
          <p:cNvPr id="3" name="Content Placeholder 2"/>
          <p:cNvSpPr>
            <a:spLocks noGrp="1"/>
          </p:cNvSpPr>
          <p:nvPr>
            <p:ph idx="1"/>
          </p:nvPr>
        </p:nvSpPr>
        <p:spPr/>
        <p:txBody>
          <a:bodyPr/>
          <a:lstStyle/>
          <a:p>
            <a:r>
              <a:rPr lang="en-US" smtClean="0"/>
              <a:t>Search for programming examples in the </a:t>
            </a:r>
            <a:r>
              <a:rPr lang="en-US" i="1" smtClean="0"/>
              <a:t>solution</a:t>
            </a:r>
            <a:r>
              <a:rPr lang="en-US" smtClean="0"/>
              <a:t> domain, not the </a:t>
            </a:r>
            <a:r>
              <a:rPr lang="en-US" i="1" smtClean="0"/>
              <a:t>code </a:t>
            </a:r>
            <a:r>
              <a:rPr lang="en-US" smtClean="0"/>
              <a:t>domain.</a:t>
            </a:r>
          </a:p>
          <a:p>
            <a:r>
              <a:rPr lang="en-US" smtClean="0"/>
              <a:t>d.mix instantiates this idea for web service APIs through a site-to-service map.</a:t>
            </a:r>
          </a:p>
          <a:p>
            <a:r>
              <a:rPr lang="en-US" smtClean="0"/>
              <a:t>Integration of page annotation and script hosting enables rapid experimentation. </a:t>
            </a:r>
          </a:p>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1066800"/>
            <a:ext cx="8915400" cy="4267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Integrate Design, Test, and Analysis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Leverage Programming by Demonstration </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Support Alternative Design Choices</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Enable Programming by Example Modification</a:t>
            </a:r>
          </a:p>
          <a:p>
            <a:pPr algn="ctr">
              <a:defRPr/>
            </a:pPr>
            <a:endParaRPr lang="en-US" sz="3200" dirty="0" smtClean="0">
              <a:effectLst>
                <a:outerShdw blurRad="38100" dist="38100" dir="2700000" algn="tl">
                  <a:srgbClr val="000000"/>
                </a:outerShdw>
              </a:effectLst>
            </a:endParaRPr>
          </a:p>
          <a:p>
            <a:pPr algn="ctr">
              <a:defRPr/>
            </a:pPr>
            <a:endParaRPr lang="en-US" sz="3200" dirty="0" smtClean="0">
              <a:effectLst>
                <a:outerShdw blurRad="38100" dist="38100" dir="2700000" algn="tl">
                  <a:srgbClr val="000000"/>
                </a:outerShdw>
              </a:effectLst>
            </a:endParaRPr>
          </a:p>
        </p:txBody>
      </p:sp>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3" descr="shopper"/>
          <p:cNvPicPr>
            <a:picLocks noChangeAspect="1" noChangeArrowheads="1"/>
          </p:cNvPicPr>
          <p:nvPr/>
        </p:nvPicPr>
        <p:blipFill>
          <a:blip r:embed="rId3"/>
          <a:srcRect l="1888" r="22581" b="7177"/>
          <a:stretch>
            <a:fillRect/>
          </a:stretch>
        </p:blipFill>
        <p:spPr bwMode="auto">
          <a:xfrm>
            <a:off x="0" y="0"/>
            <a:ext cx="9144000" cy="6858000"/>
          </a:xfrm>
          <a:prstGeom prst="rect">
            <a:avLst/>
          </a:prstGeom>
          <a:noFill/>
          <a:ln w="9525">
            <a:noFill/>
            <a:miter lim="800000"/>
            <a:headEnd/>
            <a:tailEnd/>
          </a:ln>
        </p:spPr>
      </p:pic>
      <p:sp>
        <p:nvSpPr>
          <p:cNvPr id="5"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utoShape 12"/>
          <p:cNvSpPr>
            <a:spLocks noChangeArrowheads="1"/>
          </p:cNvSpPr>
          <p:nvPr/>
        </p:nvSpPr>
        <p:spPr bwMode="auto">
          <a:xfrm>
            <a:off x="301752"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4800" dirty="0" smtClean="0">
                <a:effectLst>
                  <a:outerShdw blurRad="38100" dist="38100" dir="2700000" algn="tl">
                    <a:srgbClr val="000000"/>
                  </a:outerShdw>
                </a:effectLst>
              </a:rPr>
              <a:t>UC Berkeley</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IDEO</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Intel</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Leapfrog</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NASA Ames</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Nokia</a:t>
            </a:r>
          </a:p>
          <a:p>
            <a:pPr algn="ctr">
              <a:defRPr/>
            </a:pPr>
            <a:r>
              <a:rPr lang="en-US" sz="4800" dirty="0" smtClean="0">
                <a:effectLst>
                  <a:outerShdw blurRad="38100" dist="38100" dir="2700000" algn="tl">
                    <a:srgbClr val="000000"/>
                  </a:outerShdw>
                </a:effectLst>
              </a:rPr>
              <a:t>PARC</a:t>
            </a:r>
          </a:p>
          <a:p>
            <a:pPr algn="ctr">
              <a:defRPr/>
            </a:pPr>
            <a:r>
              <a:rPr lang="en-US" sz="4800" dirty="0" smtClean="0">
                <a:effectLst>
                  <a:outerShdw blurRad="38100" dist="38100" dir="2700000" algn="tl">
                    <a:srgbClr val="000000"/>
                  </a:outerShdw>
                </a:effectLst>
              </a:rPr>
              <a:t>SAP</a:t>
            </a:r>
            <a:endParaRPr lang="en-US" sz="4800" dirty="0">
              <a:effectLst>
                <a:outerShdw blurRad="38100" dist="38100" dir="2700000" algn="tl">
                  <a:srgbClr val="000000"/>
                </a:outerShdw>
              </a:effectLst>
            </a:endParaRPr>
          </a:p>
        </p:txBody>
      </p:sp>
      <p:sp>
        <p:nvSpPr>
          <p:cNvPr id="10" name="AutoShape 12"/>
          <p:cNvSpPr>
            <a:spLocks noChangeArrowheads="1"/>
          </p:cNvSpPr>
          <p:nvPr/>
        </p:nvSpPr>
        <p:spPr bwMode="auto">
          <a:xfrm>
            <a:off x="4718304"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4800" dirty="0" smtClean="0">
                <a:effectLst>
                  <a:outerShdw blurRad="38100" dist="38100" dir="2700000" algn="tl">
                    <a:srgbClr val="000000"/>
                  </a:outerShdw>
                </a:effectLst>
              </a:rPr>
              <a:t>Art</a:t>
            </a:r>
          </a:p>
          <a:p>
            <a:pPr algn="ctr">
              <a:defRPr/>
            </a:pPr>
            <a:r>
              <a:rPr lang="en-US" sz="4800" dirty="0" smtClean="0">
                <a:effectLst>
                  <a:outerShdw blurRad="38100" dist="38100" dir="2700000" algn="tl">
                    <a:srgbClr val="000000"/>
                  </a:outerShdw>
                </a:effectLst>
              </a:rPr>
              <a:t>Biology</a:t>
            </a:r>
          </a:p>
          <a:p>
            <a:pPr algn="ctr">
              <a:defRPr/>
            </a:pPr>
            <a:r>
              <a:rPr lang="en-US" sz="4800" dirty="0" smtClean="0">
                <a:effectLst>
                  <a:outerShdw blurRad="38100" dist="38100" dir="2700000" algn="tl">
                    <a:srgbClr val="000000"/>
                  </a:outerShdw>
                </a:effectLst>
              </a:rPr>
              <a:t>Education</a:t>
            </a:r>
          </a:p>
          <a:p>
            <a:pPr algn="ctr">
              <a:defRPr/>
            </a:pPr>
            <a:r>
              <a:rPr lang="en-US" sz="4800" dirty="0" smtClean="0">
                <a:effectLst>
                  <a:outerShdw blurRad="38100" dist="38100" dir="2700000" algn="tl">
                    <a:srgbClr val="000000"/>
                  </a:outerShdw>
                </a:effectLst>
              </a:rPr>
              <a:t>Comp. Sci.</a:t>
            </a:r>
          </a:p>
          <a:p>
            <a:pPr algn="ctr">
              <a:defRPr/>
            </a:pPr>
            <a:r>
              <a:rPr lang="en-US" sz="4800" dirty="0" smtClean="0">
                <a:effectLst>
                  <a:outerShdw blurRad="38100" dist="38100" dir="2700000" algn="tl">
                    <a:srgbClr val="000000"/>
                  </a:outerShdw>
                </a:effectLst>
              </a:rPr>
              <a:t>Mech. Eng.</a:t>
            </a:r>
            <a:endParaRPr lang="en-US" sz="4800"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fade">
                                      <p:cBhvr>
                                        <p:cTn id="21" dur="500"/>
                                        <p:tgtEl>
                                          <p:spTgt spid="10">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3000" dirty="0" smtClean="0">
                <a:effectLst>
                  <a:outerShdw blurRad="38100" dist="38100" dir="2700000" algn="tl">
                    <a:srgbClr val="000000"/>
                  </a:outerShdw>
                </a:effectLst>
              </a:rPr>
              <a:t>Leith Abdulla</a:t>
            </a:r>
          </a:p>
          <a:p>
            <a:pPr algn="ctr">
              <a:defRPr/>
            </a:pPr>
            <a:r>
              <a:rPr lang="en-US" sz="3000" dirty="0" smtClean="0">
                <a:effectLst>
                  <a:outerShdw blurRad="38100" dist="38100" dir="2700000" algn="tl">
                    <a:srgbClr val="000000"/>
                  </a:outerShdw>
                </a:effectLst>
              </a:rPr>
              <a:t>Michael Bernstein</a:t>
            </a:r>
          </a:p>
          <a:p>
            <a:pPr algn="ctr">
              <a:defRPr/>
            </a:pPr>
            <a:r>
              <a:rPr lang="en-US" sz="3000" dirty="0" smtClean="0">
                <a:effectLst>
                  <a:outerShdw blurRad="38100" dist="38100" dir="2700000" algn="tl">
                    <a:srgbClr val="000000"/>
                  </a:outerShdw>
                </a:effectLst>
              </a:rPr>
              <a:t>Brandon Burr</a:t>
            </a:r>
          </a:p>
          <a:p>
            <a:pPr algn="ctr">
              <a:defRPr/>
            </a:pPr>
            <a:r>
              <a:rPr lang="en-US" sz="3000" dirty="0" smtClean="0">
                <a:effectLst>
                  <a:outerShdw blurRad="38100" dist="38100" dir="2700000" algn="tl">
                    <a:srgbClr val="000000"/>
                  </a:outerShdw>
                </a:effectLst>
              </a:rPr>
              <a:t>Kevin Collins</a:t>
            </a:r>
          </a:p>
          <a:p>
            <a:pPr algn="ctr">
              <a:defRPr/>
            </a:pPr>
            <a:r>
              <a:rPr lang="en-US" sz="3000" dirty="0" smtClean="0">
                <a:effectLst>
                  <a:outerShdw blurRad="38100" dist="38100" dir="2700000" algn="tl">
                    <a:srgbClr val="000000"/>
                  </a:outerShdw>
                </a:effectLst>
              </a:rPr>
              <a:t>Jennifer Gee</a:t>
            </a:r>
          </a:p>
          <a:p>
            <a:pPr algn="ctr">
              <a:defRPr/>
            </a:pPr>
            <a:r>
              <a:rPr lang="en-US" sz="3000" dirty="0" smtClean="0">
                <a:effectLst>
                  <a:outerShdw blurRad="38100" dist="38100" dir="2700000" algn="tl">
                    <a:srgbClr val="000000"/>
                  </a:outerShdw>
                </a:effectLst>
              </a:rPr>
              <a:t>Wendy </a:t>
            </a:r>
            <a:r>
              <a:rPr lang="en-US" sz="3000" dirty="0" err="1" smtClean="0">
                <a:effectLst>
                  <a:outerShdw blurRad="38100" dist="38100" dir="2700000" algn="tl">
                    <a:srgbClr val="000000"/>
                  </a:outerShdw>
                </a:effectLst>
              </a:rPr>
              <a:t>Ju</a:t>
            </a:r>
            <a:endParaRPr lang="en-US" sz="3000" dirty="0" smtClean="0">
              <a:effectLst>
                <a:outerShdw blurRad="38100" dist="38100" dir="2700000" algn="tl">
                  <a:srgbClr val="000000"/>
                </a:outerShdw>
              </a:effectLst>
            </a:endParaRPr>
          </a:p>
        </p:txBody>
      </p:sp>
      <p:sp>
        <p:nvSpPr>
          <p:cNvPr id="11" name="AutoShape 12"/>
          <p:cNvSpPr>
            <a:spLocks noChangeArrowheads="1"/>
          </p:cNvSpPr>
          <p:nvPr/>
        </p:nvSpPr>
        <p:spPr bwMode="auto">
          <a:xfrm>
            <a:off x="4718304"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3000" dirty="0" smtClean="0">
                <a:effectLst>
                  <a:outerShdw blurRad="38100" dist="38100" dir="2700000" algn="tl">
                    <a:srgbClr val="000000"/>
                  </a:outerShdw>
                </a:effectLst>
              </a:rPr>
              <a:t>Scott R. Klemmer</a:t>
            </a:r>
          </a:p>
          <a:p>
            <a:pPr algn="ctr">
              <a:defRPr/>
            </a:pPr>
            <a:r>
              <a:rPr lang="en-US" sz="3000" dirty="0" smtClean="0">
                <a:effectLst>
                  <a:outerShdw blurRad="38100" dist="38100" dir="2700000" algn="tl">
                    <a:srgbClr val="000000"/>
                  </a:outerShdw>
                </a:effectLst>
              </a:rPr>
              <a:t>Manas </a:t>
            </a:r>
            <a:r>
              <a:rPr lang="en-US" sz="3000" dirty="0" err="1" smtClean="0">
                <a:effectLst>
                  <a:outerShdw blurRad="38100" dist="38100" dir="2700000" algn="tl">
                    <a:srgbClr val="000000"/>
                  </a:outerShdw>
                </a:effectLst>
              </a:rPr>
              <a:t>Mittal</a:t>
            </a:r>
            <a:endParaRPr lang="en-US" sz="3000" dirty="0" smtClean="0">
              <a:effectLst>
                <a:outerShdw blurRad="38100" dist="38100" dir="2700000" algn="tl">
                  <a:srgbClr val="000000"/>
                </a:outerShdw>
              </a:effectLst>
            </a:endParaRPr>
          </a:p>
          <a:p>
            <a:pPr algn="ctr">
              <a:defRPr/>
            </a:pPr>
            <a:r>
              <a:rPr lang="en-US" sz="3000" dirty="0" err="1" smtClean="0">
                <a:effectLst>
                  <a:outerShdw blurRad="38100" dist="38100" dir="2700000" algn="tl">
                    <a:srgbClr val="000000"/>
                  </a:outerShdw>
                </a:effectLst>
              </a:rPr>
              <a:t>Avi</a:t>
            </a:r>
            <a:r>
              <a:rPr lang="en-US" sz="3000" dirty="0" smtClean="0">
                <a:effectLst>
                  <a:outerShdw blurRad="38100" dist="38100" dir="2700000" algn="tl">
                    <a:srgbClr val="000000"/>
                  </a:outerShdw>
                </a:effectLst>
              </a:rPr>
              <a:t> Robinson-Mosher</a:t>
            </a:r>
          </a:p>
          <a:p>
            <a:pPr algn="ctr">
              <a:defRPr/>
            </a:pPr>
            <a:r>
              <a:rPr lang="en-US" sz="3000" dirty="0" smtClean="0">
                <a:effectLst>
                  <a:outerShdw blurRad="38100" dist="38100" dir="2700000" algn="tl">
                    <a:srgbClr val="000000"/>
                  </a:outerShdw>
                </a:effectLst>
              </a:rPr>
              <a:t>Leila </a:t>
            </a:r>
            <a:r>
              <a:rPr lang="en-US" sz="3000" dirty="0" err="1" smtClean="0">
                <a:effectLst>
                  <a:outerShdw blurRad="38100" dist="38100" dir="2700000" algn="tl">
                    <a:srgbClr val="000000"/>
                  </a:outerShdw>
                </a:effectLst>
              </a:rPr>
              <a:t>Takayama</a:t>
            </a:r>
            <a:r>
              <a:rPr lang="en-US" sz="3000" dirty="0" smtClean="0">
                <a:effectLst>
                  <a:outerShdw blurRad="38100" dist="38100" dir="2700000" algn="tl">
                    <a:srgbClr val="000000"/>
                  </a:outerShdw>
                </a:effectLst>
              </a:rPr>
              <a:t> </a:t>
            </a:r>
          </a:p>
          <a:p>
            <a:pPr algn="ctr">
              <a:defRPr/>
            </a:pPr>
            <a:r>
              <a:rPr lang="en-US" sz="3000" dirty="0" smtClean="0">
                <a:effectLst>
                  <a:outerShdw blurRad="38100" dist="38100" dir="2700000" algn="tl">
                    <a:srgbClr val="000000"/>
                  </a:outerShdw>
                </a:effectLst>
              </a:rPr>
              <a:t>Loren Yu</a:t>
            </a:r>
          </a:p>
          <a:p>
            <a:pPr algn="ctr">
              <a:defRPr/>
            </a:pPr>
            <a:r>
              <a:rPr lang="en-US" sz="3000" dirty="0" smtClean="0">
                <a:effectLst>
                  <a:outerShdw blurRad="38100" dist="38100" dir="2700000" algn="tl">
                    <a:srgbClr val="000000"/>
                  </a:outerShdw>
                </a:effectLst>
              </a:rPr>
              <a:t>Leslie Wu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animEffect transition="in" filter="fade">
                                      <p:cBhvr>
                                        <p:cTn id="30" dur="500"/>
                                        <p:tgtEl>
                                          <p:spTgt spid="11">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fade">
                                      <p:cBhvr>
                                        <p:cTn id="36" dur="500"/>
                                        <p:tgtEl>
                                          <p:spTgt spid="11">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500"/>
                                        <p:tgtEl>
                                          <p:spTgt spid="11">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fade">
                                      <p:cBhvr>
                                        <p:cTn id="45" dur="500"/>
                                        <p:tgtEl>
                                          <p:spTgt spid="11">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5" end="5"/>
                                            </p:txEl>
                                          </p:spTgt>
                                        </p:tgtEl>
                                        <p:attrNameLst>
                                          <p:attrName>style.visibility</p:attrName>
                                        </p:attrNameLst>
                                      </p:cBhvr>
                                      <p:to>
                                        <p:strVal val="visible"/>
                                      </p:to>
                                    </p:set>
                                    <p:animEffect transition="in" filter="fade">
                                      <p:cBhvr>
                                        <p:cTn id="4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513513"/>
            <a:ext cx="762000" cy="274637"/>
          </a:xfrm>
          <a:prstGeom prst="rect">
            <a:avLst/>
          </a:prstGeom>
        </p:spPr>
        <p:txBody>
          <a:bodyPr/>
          <a:lstStyle/>
          <a:p>
            <a:pPr>
              <a:defRPr/>
            </a:pPr>
            <a:fld id="{971B7D7F-0F5C-41E0-A807-ADF9AEA64943}" type="slidenum">
              <a:rPr lang="ko-KR" altLang="en-US" smtClean="0"/>
              <a:pPr>
                <a:defRPr/>
              </a:pPr>
              <a:t>106</a:t>
            </a:fld>
            <a:endParaRPr lang="en-US" altLang="ko-KR"/>
          </a:p>
        </p:txBody>
      </p:sp>
      <p:pic>
        <p:nvPicPr>
          <p:cNvPr id="5" name="juxtapose-short.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5t3-newport.png"/>
          <p:cNvPicPr>
            <a:picLocks noGrp="1" noChangeAspect="1"/>
          </p:cNvPicPr>
          <p:nvPr>
            <p:ph idx="1"/>
          </p:nvPr>
        </p:nvPicPr>
        <p:blipFill>
          <a:blip r:embed="rId3"/>
          <a:srcRect r="31667"/>
          <a:stretch>
            <a:fillRect/>
          </a:stretch>
        </p:blipFill>
        <p:spPr>
          <a:xfrm>
            <a:off x="0" y="-1"/>
            <a:ext cx="6248400" cy="8306063"/>
          </a:xfrm>
        </p:spPr>
      </p:pic>
      <p:sp>
        <p:nvSpPr>
          <p:cNvPr id="5"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6"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8"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graphicFrame>
        <p:nvGraphicFramePr>
          <p:cNvPr id="13" name="Table 12"/>
          <p:cNvGraphicFramePr>
            <a:graphicFrameLocks noGrp="1"/>
          </p:cNvGraphicFramePr>
          <p:nvPr/>
        </p:nvGraphicFramePr>
        <p:xfrm>
          <a:off x="5029200" y="2209800"/>
          <a:ext cx="3886200" cy="2194560"/>
        </p:xfrm>
        <a:graphic>
          <a:graphicData uri="http://schemas.openxmlformats.org/drawingml/2006/table">
            <a:tbl>
              <a:tblPr firstRow="1" bandRow="1">
                <a:effectLst>
                  <a:outerShdw blurRad="50800" dist="38100" dir="5400000" algn="t" rotWithShape="0">
                    <a:prstClr val="black">
                      <a:alpha val="40000"/>
                    </a:prstClr>
                  </a:outerShdw>
                </a:effectLst>
                <a:tableStyleId>{073A0DAA-6AF3-43AB-8588-CEC1D06C72B9}</a:tableStyleId>
              </a:tblPr>
              <a:tblGrid>
                <a:gridCol w="3206115"/>
                <a:gridCol w="680085"/>
              </a:tblGrid>
              <a:tr h="370840">
                <a:tc>
                  <a:txBody>
                    <a:bodyPr/>
                    <a:lstStyle/>
                    <a:p>
                      <a:r>
                        <a:rPr lang="en-US" sz="2400" smtClean="0"/>
                        <a:t>Total</a:t>
                      </a:r>
                      <a:r>
                        <a:rPr lang="en-US" sz="2400" baseline="0" smtClean="0"/>
                        <a:t> lines of code</a:t>
                      </a:r>
                      <a:endParaRPr lang="en-US" sz="240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2400" smtClean="0"/>
                        <a:t>54</a:t>
                      </a:r>
                      <a:endParaRPr lang="en-US" sz="240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370840">
                <a:tc>
                  <a:txBody>
                    <a:bodyPr/>
                    <a:lstStyle/>
                    <a:p>
                      <a:r>
                        <a:rPr lang="en-US" sz="2400" smtClean="0"/>
                        <a:t>Written by participant</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13</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a:t>
                      </a:r>
                      <a:r>
                        <a:rPr lang="en-US" sz="2400" baseline="0" smtClean="0"/>
                        <a:t> by d.mix</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41</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 lines</a:t>
                      </a:r>
                      <a:r>
                        <a:rPr lang="en-US" sz="2400" baseline="0" smtClean="0"/>
                        <a:t> modified by participant</a:t>
                      </a:r>
                      <a:endParaRPr lang="en-US" sz="240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2400" smtClean="0"/>
                        <a:t>4</a:t>
                      </a:r>
                      <a:endParaRPr lang="en-US" sz="240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r="41857"/>
          <a:stretch>
            <a:fillRect/>
          </a:stretch>
        </p:blipFill>
        <p:spPr bwMode="auto">
          <a:xfrm>
            <a:off x="533400" y="3581400"/>
            <a:ext cx="4114800" cy="1590675"/>
          </a:xfrm>
          <a:prstGeom prst="rect">
            <a:avLst/>
          </a:prstGeom>
          <a:noFill/>
          <a:ln w="9525">
            <a:noFill/>
            <a:miter lim="800000"/>
            <a:headEnd/>
            <a:tailEnd/>
          </a:ln>
          <a:effectLst/>
        </p:spPr>
      </p:pic>
      <p:sp>
        <p:nvSpPr>
          <p:cNvPr id="5" name="Rounded Rectangular Callout 4"/>
          <p:cNvSpPr/>
          <p:nvPr/>
        </p:nvSpPr>
        <p:spPr bwMode="auto">
          <a:xfrm>
            <a:off x="990600" y="2743200"/>
            <a:ext cx="3200400" cy="990600"/>
          </a:xfrm>
          <a:prstGeom prst="wedgeRoundRectCallout">
            <a:avLst>
              <a:gd name="adj1" fmla="val -25547"/>
              <a:gd name="adj2" fmla="val 99788"/>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r>
              <a:rPr lang="en-US" sz="2400" b="1" kern="1200">
                <a:solidFill>
                  <a:srgbClr val="000000"/>
                </a:solidFill>
                <a:latin typeface="Neutra Text" pitchFamily="50" charset="0"/>
                <a:ea typeface="+mn-ea"/>
                <a:cs typeface="+mn-cs"/>
              </a:rPr>
              <a:t>Sample from link to content</a:t>
            </a:r>
          </a:p>
        </p:txBody>
      </p:sp>
      <p:pic>
        <p:nvPicPr>
          <p:cNvPr id="7171" name="Picture 3"/>
          <p:cNvPicPr>
            <a:picLocks noChangeAspect="1" noChangeArrowheads="1"/>
          </p:cNvPicPr>
          <p:nvPr/>
        </p:nvPicPr>
        <p:blipFill>
          <a:blip r:embed="rId4"/>
          <a:srcRect l="34934"/>
          <a:stretch>
            <a:fillRect/>
          </a:stretch>
        </p:blipFill>
        <p:spPr bwMode="auto">
          <a:xfrm>
            <a:off x="5334000" y="2438400"/>
            <a:ext cx="3548063" cy="3858812"/>
          </a:xfrm>
          <a:prstGeom prst="rect">
            <a:avLst/>
          </a:prstGeom>
          <a:noFill/>
          <a:ln w="9525">
            <a:noFill/>
            <a:miter lim="800000"/>
            <a:headEnd/>
            <a:tailEnd/>
          </a:ln>
          <a:effectLst/>
        </p:spPr>
      </p:pic>
      <p:sp>
        <p:nvSpPr>
          <p:cNvPr id="7" name="Rounded Rectangular Callout 6"/>
          <p:cNvSpPr/>
          <p:nvPr/>
        </p:nvSpPr>
        <p:spPr bwMode="auto">
          <a:xfrm>
            <a:off x="1752600" y="5715000"/>
            <a:ext cx="3505200" cy="533400"/>
          </a:xfrm>
          <a:prstGeom prst="wedgeRoundRectCallout">
            <a:avLst>
              <a:gd name="adj1" fmla="val 64601"/>
              <a:gd name="adj2" fmla="val -2435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r>
              <a:rPr lang="en-US" sz="2400" b="1" kern="1200">
                <a:solidFill>
                  <a:srgbClr val="000000"/>
                </a:solidFill>
                <a:latin typeface="Neutra Text" pitchFamily="50" charset="0"/>
                <a:ea typeface="+mn-ea"/>
                <a:cs typeface="+mn-cs"/>
              </a:rPr>
              <a:t>Sample content directly </a:t>
            </a:r>
          </a:p>
        </p:txBody>
      </p:sp>
      <p:sp>
        <p:nvSpPr>
          <p:cNvPr id="10" name="Title 1"/>
          <p:cNvSpPr>
            <a:spLocks noGrp="1"/>
          </p:cNvSpPr>
          <p:nvPr>
            <p:ph type="title"/>
          </p:nvPr>
        </p:nvSpPr>
        <p:spPr>
          <a:xfrm>
            <a:off x="457200" y="228600"/>
            <a:ext cx="8385175" cy="1022350"/>
          </a:xfrm>
        </p:spPr>
        <p:txBody>
          <a:bodyPr/>
          <a:lstStyle/>
          <a:p>
            <a:r>
              <a:rPr lang="en-US" smtClean="0"/>
              <a:t>Lessons Learned</a:t>
            </a:r>
          </a:p>
        </p:txBody>
      </p:sp>
      <p:sp>
        <p:nvSpPr>
          <p:cNvPr id="11" name="Content Placeholder 2"/>
          <p:cNvSpPr>
            <a:spLocks noGrp="1"/>
          </p:cNvSpPr>
          <p:nvPr>
            <p:ph idx="1"/>
          </p:nvPr>
        </p:nvSpPr>
        <p:spPr>
          <a:xfrm>
            <a:off x="838200" y="919162"/>
            <a:ext cx="8007350" cy="4756150"/>
          </a:xfrm>
        </p:spPr>
        <p:txBody>
          <a:bodyPr/>
          <a:lstStyle/>
          <a:p>
            <a:pPr>
              <a:buNone/>
            </a:pPr>
            <a:r>
              <a:rPr lang="en-US" smtClean="0"/>
              <a:t>Offer multiple ways to sample information.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Authoring the Site-to-Service Map</a:t>
            </a:r>
            <a:br>
              <a:rPr lang="en-US" sz="4000" smtClean="0"/>
            </a:br>
            <a:r>
              <a:rPr lang="en-US" sz="4000" smtClean="0"/>
              <a:t>…Without Help From the Site Owner</a:t>
            </a:r>
            <a:endParaRPr lang="en-US" sz="4000"/>
          </a:p>
        </p:txBody>
      </p:sp>
      <p:sp>
        <p:nvSpPr>
          <p:cNvPr id="3" name="Content Placeholder 2"/>
          <p:cNvSpPr>
            <a:spLocks noGrp="1"/>
          </p:cNvSpPr>
          <p:nvPr>
            <p:ph idx="1"/>
          </p:nvPr>
        </p:nvSpPr>
        <p:spPr>
          <a:xfrm>
            <a:off x="838200" y="2025650"/>
            <a:ext cx="8007350" cy="4146550"/>
          </a:xfrm>
        </p:spPr>
        <p:txBody>
          <a:bodyPr/>
          <a:lstStyle/>
          <a:p>
            <a:pPr marL="514350" indent="-514350">
              <a:buNone/>
            </a:pPr>
            <a:r>
              <a:rPr lang="en-US" sz="2800" dirty="0" smtClean="0"/>
              <a:t>1	</a:t>
            </a:r>
            <a:r>
              <a:rPr lang="en-US" sz="2400" dirty="0" smtClean="0"/>
              <a:t>Map URL to Page Type</a:t>
            </a:r>
          </a:p>
          <a:p>
            <a:pPr marL="514350" indent="-514350">
              <a:buNone/>
            </a:pPr>
            <a:r>
              <a:rPr lang="en-US" sz="2400" dirty="0" smtClean="0"/>
              <a:t>2	I</a:t>
            </a:r>
            <a:r>
              <a:rPr lang="en-US" sz="2400" b="1" dirty="0" smtClean="0"/>
              <a:t>dentify visual elements in page to annotate</a:t>
            </a:r>
          </a:p>
          <a:p>
            <a:pPr marL="514350" indent="-514350">
              <a:buNone/>
            </a:pPr>
            <a:r>
              <a:rPr lang="en-US" sz="2400" dirty="0" smtClean="0"/>
              <a:t>3	E</a:t>
            </a:r>
            <a:r>
              <a:rPr lang="en-US" sz="2400" b="1" dirty="0" smtClean="0"/>
              <a:t>xtract arguments for service calls from page source</a:t>
            </a:r>
          </a:p>
          <a:p>
            <a:pPr marL="514350" indent="-514350">
              <a:buAutoNum type="arabicPlain" startAt="4"/>
            </a:pPr>
            <a:r>
              <a:rPr lang="en-US" sz="2400" dirty="0" smtClean="0"/>
              <a:t>Bind arguments to web service code snippet  </a:t>
            </a:r>
          </a:p>
          <a:p>
            <a:pPr marL="914400" lvl="1" indent="-514350">
              <a:buFont typeface="+mj-lt"/>
              <a:buAutoNum type="arabicPeriod"/>
            </a:pPr>
            <a:endParaRPr lang="en-US" dirty="0" smtClean="0"/>
          </a:p>
          <a:p>
            <a:pPr marL="514350" indent="-514350">
              <a:buFont typeface="+mj-lt"/>
              <a:buAutoNum type="arabicPeriod"/>
            </a:pPr>
            <a:endParaRPr lang="en-US" dirty="0"/>
          </a:p>
        </p:txBody>
      </p:sp>
      <p:graphicFrame>
        <p:nvGraphicFramePr>
          <p:cNvPr id="5" name="Content Placeholder 3"/>
          <p:cNvGraphicFramePr>
            <a:graphicFrameLocks/>
          </p:cNvGraphicFramePr>
          <p:nvPr/>
        </p:nvGraphicFramePr>
        <p:xfrm>
          <a:off x="3810000" y="3907830"/>
          <a:ext cx="4953000" cy="2873970"/>
        </p:xfrm>
        <a:graphic>
          <a:graphicData uri="http://schemas.openxmlformats.org/drawingml/2006/table">
            <a:tbl>
              <a:tblPr firstRow="1" bandRow="1">
                <a:tableStyleId>{073A0DAA-6AF3-43AB-8588-CEC1D06C72B9}</a:tableStyleId>
              </a:tblPr>
              <a:tblGrid>
                <a:gridCol w="945573"/>
                <a:gridCol w="3061854"/>
                <a:gridCol w="945573"/>
              </a:tblGrid>
              <a:tr h="364908">
                <a:tc>
                  <a:txBody>
                    <a:bodyPr/>
                    <a:lstStyle/>
                    <a:p>
                      <a:pPr algn="ctr"/>
                      <a:r>
                        <a:rPr lang="en-US" sz="1100" dirty="0" smtClean="0"/>
                        <a:t>API</a:t>
                      </a:r>
                      <a:endParaRPr lang="en-US" sz="1100" dirty="0"/>
                    </a:p>
                  </a:txBody>
                  <a:tcPr marL="54033" marR="54033" marT="27017" marB="27017"/>
                </a:tc>
                <a:tc>
                  <a:txBody>
                    <a:bodyPr/>
                    <a:lstStyle/>
                    <a:p>
                      <a:r>
                        <a:rPr lang="en-US" sz="1100" smtClean="0"/>
                        <a:t>Supported Actions</a:t>
                      </a:r>
                      <a:endParaRPr lang="en-US" sz="1100"/>
                    </a:p>
                  </a:txBody>
                  <a:tcPr marL="54033" marR="54033" marT="27017" marB="27017"/>
                </a:tc>
                <a:tc>
                  <a:txBody>
                    <a:bodyPr/>
                    <a:lstStyle/>
                    <a:p>
                      <a:r>
                        <a:rPr lang="en-US" sz="900" smtClean="0"/>
                        <a:t>Site-to-Service</a:t>
                      </a:r>
                      <a:r>
                        <a:rPr lang="en-US" sz="900" baseline="0" smtClean="0"/>
                        <a:t> map code size</a:t>
                      </a:r>
                      <a:endParaRPr lang="en-US" sz="900"/>
                    </a:p>
                  </a:txBody>
                  <a:tcPr marL="54033" marR="54033" marT="27017" marB="27017"/>
                </a:tc>
              </a:tr>
              <a:tr h="1390746">
                <a:tc>
                  <a:txBody>
                    <a:bodyPr/>
                    <a:lstStyle/>
                    <a:p>
                      <a:endParaRPr lang="en-US" sz="1100"/>
                    </a:p>
                  </a:txBody>
                  <a:tcPr marL="54033" marR="54033" marT="27017" marB="27017"/>
                </a:tc>
                <a:tc>
                  <a:txBody>
                    <a:bodyPr/>
                    <a:lstStyle/>
                    <a:p>
                      <a:pPr>
                        <a:buFont typeface="Arial" pitchFamily="34" charset="0"/>
                        <a:buChar char="•"/>
                      </a:pPr>
                      <a:r>
                        <a:rPr lang="en-US" sz="1100" dirty="0" smtClean="0"/>
                        <a:t> Get images from a user’s photo</a:t>
                      </a:r>
                      <a:r>
                        <a:rPr lang="en-US" sz="1100" baseline="0" dirty="0" smtClean="0"/>
                        <a:t> stream, with or </a:t>
                      </a:r>
                      <a:br>
                        <a:rPr lang="en-US" sz="1100" baseline="0" dirty="0" smtClean="0"/>
                      </a:br>
                      <a:r>
                        <a:rPr lang="en-US" sz="1100" baseline="0" dirty="0" smtClean="0"/>
                        <a:t>  without meta data</a:t>
                      </a:r>
                    </a:p>
                    <a:p>
                      <a:pPr>
                        <a:buFont typeface="Arial" pitchFamily="34" charset="0"/>
                        <a:buChar char="•"/>
                      </a:pPr>
                      <a:r>
                        <a:rPr lang="en-US" sz="1100" baseline="0" dirty="0" smtClean="0"/>
                        <a:t> Get images from an image set</a:t>
                      </a:r>
                    </a:p>
                    <a:p>
                      <a:pPr>
                        <a:buFont typeface="Arial" pitchFamily="34" charset="0"/>
                        <a:buChar char="•"/>
                      </a:pPr>
                      <a:r>
                        <a:rPr lang="en-US" sz="1100" baseline="0" dirty="0" smtClean="0"/>
                        <a:t> Get images from individual photo pages</a:t>
                      </a:r>
                    </a:p>
                    <a:p>
                      <a:pPr>
                        <a:buFont typeface="Arial" pitchFamily="34" charset="0"/>
                        <a:buChar char="•"/>
                      </a:pPr>
                      <a:r>
                        <a:rPr lang="en-US" sz="1100" baseline="0" dirty="0" smtClean="0"/>
                        <a:t> Get images matching tags, global or per user, </a:t>
                      </a:r>
                      <a:br>
                        <a:rPr lang="en-US" sz="1100" baseline="0" dirty="0" smtClean="0"/>
                      </a:br>
                      <a:r>
                        <a:rPr lang="en-US" sz="1100" baseline="0" dirty="0" smtClean="0"/>
                        <a:t>  from tag clouds and photo pages</a:t>
                      </a:r>
                    </a:p>
                    <a:p>
                      <a:pPr>
                        <a:buFont typeface="Arial" pitchFamily="34" charset="0"/>
                        <a:buChar char="•"/>
                      </a:pPr>
                      <a:r>
                        <a:rPr lang="en-US" sz="1100" baseline="0" dirty="0" smtClean="0"/>
                        <a:t> Get images by global image id</a:t>
                      </a:r>
                    </a:p>
                    <a:p>
                      <a:pPr>
                        <a:buFont typeface="Arial" pitchFamily="34" charset="0"/>
                        <a:buChar char="•"/>
                      </a:pPr>
                      <a:r>
                        <a:rPr lang="en-US" sz="1100" baseline="0" dirty="0" smtClean="0"/>
                        <a:t> Get images from full-text search</a:t>
                      </a:r>
                      <a:endParaRPr lang="en-US" sz="1100" dirty="0"/>
                    </a:p>
                  </a:txBody>
                  <a:tcPr marL="54033" marR="54033" marT="27017" marB="27017"/>
                </a:tc>
                <a:tc>
                  <a:txBody>
                    <a:bodyPr/>
                    <a:lstStyle/>
                    <a:p>
                      <a:r>
                        <a:rPr lang="en-US" sz="1600" smtClean="0"/>
                        <a:t>355 lines</a:t>
                      </a:r>
                      <a:endParaRPr lang="en-US" sz="1600"/>
                    </a:p>
                  </a:txBody>
                  <a:tcPr marL="54033" marR="54033" marT="27017" marB="27017"/>
                </a:tc>
              </a:tr>
              <a:tr h="388211">
                <a:tc>
                  <a:txBody>
                    <a:bodyPr/>
                    <a:lstStyle/>
                    <a:p>
                      <a:endParaRPr lang="en-US" sz="1100"/>
                    </a:p>
                  </a:txBody>
                  <a:tcPr marL="54033" marR="54033" marT="27017" marB="27017"/>
                </a:tc>
                <a:tc>
                  <a:txBody>
                    <a:bodyPr/>
                    <a:lstStyle/>
                    <a:p>
                      <a:pPr>
                        <a:buFont typeface="Arial" pitchFamily="34" charset="0"/>
                        <a:buChar char="•"/>
                      </a:pPr>
                      <a:r>
                        <a:rPr lang="en-US" sz="1100" baseline="0" smtClean="0"/>
                        <a:t> Single web search result</a:t>
                      </a:r>
                    </a:p>
                    <a:p>
                      <a:pPr>
                        <a:buFont typeface="Arial" pitchFamily="34" charset="0"/>
                        <a:buChar char="•"/>
                      </a:pPr>
                      <a:r>
                        <a:rPr lang="en-US" sz="1100" baseline="0" smtClean="0"/>
                        <a:t> Web search result set</a:t>
                      </a:r>
                      <a:endParaRPr lang="en-US" sz="1100"/>
                    </a:p>
                  </a:txBody>
                  <a:tcPr marL="54033" marR="54033" marT="27017" marB="27017"/>
                </a:tc>
                <a:tc>
                  <a:txBody>
                    <a:bodyPr/>
                    <a:lstStyle/>
                    <a:p>
                      <a:r>
                        <a:rPr lang="en-US" sz="1600" smtClean="0"/>
                        <a:t>54</a:t>
                      </a:r>
                      <a:r>
                        <a:rPr lang="en-US" sz="1600" baseline="0" smtClean="0"/>
                        <a:t> lines</a:t>
                      </a:r>
                      <a:endParaRPr lang="en-US" sz="1600"/>
                    </a:p>
                  </a:txBody>
                  <a:tcPr marL="54033" marR="54033" marT="27017" marB="27017"/>
                </a:tc>
              </a:tr>
              <a:tr h="722390">
                <a:tc>
                  <a:txBody>
                    <a:bodyPr/>
                    <a:lstStyle/>
                    <a:p>
                      <a:endParaRPr lang="en-US" sz="1100"/>
                    </a:p>
                  </a:txBody>
                  <a:tcPr marL="54033" marR="54033" marT="27017" marB="27017"/>
                </a:tc>
                <a:tc>
                  <a:txBody>
                    <a:bodyPr/>
                    <a:lstStyle/>
                    <a:p>
                      <a:pPr>
                        <a:buFont typeface="Arial" pitchFamily="34" charset="0"/>
                        <a:buChar char="•"/>
                      </a:pPr>
                      <a:r>
                        <a:rPr lang="en-US" sz="1100" smtClean="0"/>
                        <a:t> Retrieve a user’s videos</a:t>
                      </a:r>
                    </a:p>
                    <a:p>
                      <a:pPr>
                        <a:buFont typeface="Arial" pitchFamily="34" charset="0"/>
                        <a:buChar char="•"/>
                      </a:pPr>
                      <a:r>
                        <a:rPr lang="en-US" sz="1100" smtClean="0"/>
                        <a:t> Retrieve</a:t>
                      </a:r>
                      <a:r>
                        <a:rPr lang="en-US" sz="1100" baseline="0" smtClean="0"/>
                        <a:t> most recent videos</a:t>
                      </a:r>
                    </a:p>
                    <a:p>
                      <a:pPr>
                        <a:buFont typeface="Arial" pitchFamily="34" charset="0"/>
                        <a:buChar char="•"/>
                      </a:pPr>
                      <a:r>
                        <a:rPr lang="en-US" sz="1100" baseline="0" smtClean="0"/>
                        <a:t> Single search result</a:t>
                      </a:r>
                    </a:p>
                    <a:p>
                      <a:pPr>
                        <a:buFont typeface="Arial" pitchFamily="34" charset="0"/>
                        <a:buChar char="•"/>
                      </a:pPr>
                      <a:r>
                        <a:rPr lang="en-US" sz="1100" baseline="0" smtClean="0"/>
                        <a:t> Search result set</a:t>
                      </a:r>
                      <a:endParaRPr lang="en-US" sz="1100"/>
                    </a:p>
                  </a:txBody>
                  <a:tcPr marL="54033" marR="54033" marT="27017" marB="27017"/>
                </a:tc>
                <a:tc>
                  <a:txBody>
                    <a:bodyPr/>
                    <a:lstStyle/>
                    <a:p>
                      <a:r>
                        <a:rPr lang="en-US" sz="1600" dirty="0" smtClean="0"/>
                        <a:t>115 lines</a:t>
                      </a:r>
                      <a:endParaRPr lang="en-US" sz="1600" dirty="0"/>
                    </a:p>
                  </a:txBody>
                  <a:tcPr marL="54033" marR="54033" marT="27017" marB="27017"/>
                </a:tc>
              </a:tr>
            </a:tbl>
          </a:graphicData>
        </a:graphic>
      </p:graphicFrame>
      <p:pic>
        <p:nvPicPr>
          <p:cNvPr id="6" name="Picture 5"/>
          <p:cNvPicPr>
            <a:picLocks noChangeAspect="1" noChangeArrowheads="1"/>
          </p:cNvPicPr>
          <p:nvPr/>
        </p:nvPicPr>
        <p:blipFill>
          <a:blip r:embed="rId3"/>
          <a:srcRect/>
          <a:stretch>
            <a:fillRect/>
          </a:stretch>
        </p:blipFill>
        <p:spPr bwMode="auto">
          <a:xfrm>
            <a:off x="3886200" y="4480148"/>
            <a:ext cx="750455" cy="240145"/>
          </a:xfrm>
          <a:prstGeom prst="rect">
            <a:avLst/>
          </a:prstGeom>
          <a:noFill/>
          <a:ln w="9525">
            <a:noFill/>
            <a:miter lim="800000"/>
            <a:headEnd/>
            <a:tailEnd/>
          </a:ln>
          <a:effectLst/>
        </p:spPr>
      </p:pic>
      <p:pic>
        <p:nvPicPr>
          <p:cNvPr id="7" name="Picture 6" descr="yahoo-capture.png"/>
          <p:cNvPicPr>
            <a:picLocks noChangeAspect="1"/>
          </p:cNvPicPr>
          <p:nvPr/>
        </p:nvPicPr>
        <p:blipFill>
          <a:blip r:embed="rId4"/>
          <a:stretch>
            <a:fillRect/>
          </a:stretch>
        </p:blipFill>
        <p:spPr>
          <a:xfrm>
            <a:off x="3962400" y="5699348"/>
            <a:ext cx="810491" cy="161202"/>
          </a:xfrm>
          <a:prstGeom prst="rect">
            <a:avLst/>
          </a:prstGeom>
        </p:spPr>
      </p:pic>
      <p:pic>
        <p:nvPicPr>
          <p:cNvPr id="8" name="Picture 7" descr="youtube.png"/>
          <p:cNvPicPr>
            <a:picLocks noChangeAspect="1"/>
          </p:cNvPicPr>
          <p:nvPr/>
        </p:nvPicPr>
        <p:blipFill>
          <a:blip r:embed="rId5"/>
          <a:stretch>
            <a:fillRect/>
          </a:stretch>
        </p:blipFill>
        <p:spPr>
          <a:xfrm>
            <a:off x="3962400" y="6308948"/>
            <a:ext cx="540327" cy="2873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554" name="Picture 3" descr="05-01.jpg"/>
          <p:cNvPicPr>
            <a:picLocks noChangeAspect="1"/>
          </p:cNvPicPr>
          <p:nvPr/>
        </p:nvPicPr>
        <p:blipFill>
          <a:blip r:embed="rId3"/>
          <a:srcRect/>
          <a:stretch>
            <a:fillRect/>
          </a:stretch>
        </p:blipFill>
        <p:spPr bwMode="auto">
          <a:xfrm>
            <a:off x="1866900" y="0"/>
            <a:ext cx="5410200" cy="6921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1066800"/>
            <a:ext cx="8915400" cy="4267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Surface Computing as a Design Environment</a:t>
            </a:r>
            <a:br>
              <a:rPr lang="en-US" sz="3200" dirty="0" smtClean="0">
                <a:effectLst>
                  <a:outerShdw blurRad="38100" dist="38100" dir="2700000" algn="tl">
                    <a:srgbClr val="000000"/>
                  </a:outerShdw>
                </a:effectLst>
              </a:rPr>
            </a:b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Leverage the Web for Testing Alternatives</a:t>
            </a:r>
          </a:p>
          <a:p>
            <a:pPr algn="ctr">
              <a:defRPr/>
            </a:pPr>
            <a:endParaRPr lang="en-US" sz="3200" dirty="0" smtClean="0">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Target Users</a:t>
            </a:r>
            <a:endParaRPr lang="en-US" dirty="0"/>
          </a:p>
        </p:txBody>
      </p:sp>
      <p:sp>
        <p:nvSpPr>
          <p:cNvPr id="3" name="Content Placeholder 2"/>
          <p:cNvSpPr>
            <a:spLocks noGrp="1"/>
          </p:cNvSpPr>
          <p:nvPr>
            <p:ph idx="1"/>
          </p:nvPr>
        </p:nvSpPr>
        <p:spPr/>
        <p:txBody>
          <a:bodyPr/>
          <a:lstStyle/>
          <a:p>
            <a:r>
              <a:rPr lang="en-US" dirty="0" smtClean="0"/>
              <a:t>Working with Designers, Scientists, Engineers as clients – different self-understanding of community; responsibility towards clients for consultants</a:t>
            </a:r>
          </a:p>
          <a:p>
            <a:endParaRPr lang="en-US" dirty="0"/>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Science and HCI Research</a:t>
            </a:r>
            <a:endParaRPr lang="en-US" dirty="0"/>
          </a:p>
        </p:txBody>
      </p:sp>
      <p:sp>
        <p:nvSpPr>
          <p:cNvPr id="3" name="Content Placeholder 2"/>
          <p:cNvSpPr>
            <a:spLocks noGrp="1"/>
          </p:cNvSpPr>
          <p:nvPr>
            <p:ph idx="1"/>
          </p:nvPr>
        </p:nvSpPr>
        <p:spPr/>
        <p:txBody>
          <a:bodyPr/>
          <a:lstStyle/>
          <a:p>
            <a:r>
              <a:rPr lang="en-US" dirty="0" smtClean="0"/>
              <a:t>Lab studies, field work, longitudinal deployment: What do they tell you? What don’t they tell you? Outline challenges + opportunities for each.</a:t>
            </a:r>
            <a:endParaRPr lang="en-US" dirty="0"/>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Research and Teaching</a:t>
            </a:r>
            <a:endParaRPr lang="en-US" dirty="0"/>
          </a:p>
        </p:txBody>
      </p:sp>
      <p:sp>
        <p:nvSpPr>
          <p:cNvPr id="3" name="Content Placeholder 2"/>
          <p:cNvSpPr>
            <a:spLocks noGrp="1"/>
          </p:cNvSpPr>
          <p:nvPr>
            <p:ph idx="1"/>
          </p:nvPr>
        </p:nvSpPr>
        <p:spPr/>
        <p:txBody>
          <a:bodyPr/>
          <a:lstStyle/>
          <a:p>
            <a:r>
              <a:rPr lang="en-US" dirty="0" smtClean="0"/>
              <a:t>Deploying research projects as class tools:</a:t>
            </a:r>
          </a:p>
          <a:p>
            <a:pPr lvl="1"/>
            <a:r>
              <a:rPr lang="en-US" dirty="0" smtClean="0"/>
              <a:t>D.tools worked well (in what respects? From which perspective? Of researcher, student, …)?</a:t>
            </a:r>
          </a:p>
          <a:p>
            <a:pPr lvl="1"/>
            <a:r>
              <a:rPr lang="en-US" dirty="0" smtClean="0"/>
              <a:t>Other projects more challenging (lots of work, what do you get in return?)</a:t>
            </a:r>
          </a:p>
          <a:p>
            <a:pPr lvl="1"/>
            <a:endParaRPr lang="en-US" dirty="0" smtClean="0"/>
          </a:p>
          <a:p>
            <a:pPr lvl="1"/>
            <a:endParaRPr lang="en-US" dirty="0" smtClean="0"/>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s247-class.jpeg"/>
          <p:cNvPicPr>
            <a:picLocks noGrp="1" noChangeAspect="1"/>
          </p:cNvPicPr>
          <p:nvPr>
            <p:ph idx="1"/>
          </p:nvPr>
        </p:nvPicPr>
        <p:blipFill>
          <a:blip r:embed="rId3"/>
          <a:stretch>
            <a:fillRect/>
          </a:stretch>
        </p:blipFill>
        <p:spPr>
          <a:xfrm>
            <a:off x="-406399" y="0"/>
            <a:ext cx="9550399" cy="7162800"/>
          </a:xfrm>
        </p:spPr>
      </p:pic>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rket.jpg"/>
          <p:cNvPicPr>
            <a:picLocks noGrp="1" noChangeAspect="1"/>
          </p:cNvPicPr>
          <p:nvPr>
            <p:ph idx="1"/>
          </p:nvPr>
        </p:nvPicPr>
        <p:blipFill>
          <a:blip r:embed="rId3"/>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hool-tutorial.jpeg"/>
          <p:cNvPicPr>
            <a:picLocks noGrp="1" noChangeAspect="1"/>
          </p:cNvPicPr>
          <p:nvPr>
            <p:ph idx="1"/>
          </p:nvPr>
        </p:nvPicPr>
        <p:blipFill>
          <a:blip r:embed="rId3"/>
          <a:stretch>
            <a:fillRect/>
          </a:stretch>
        </p:blipFill>
        <p:spPr>
          <a:xfrm>
            <a:off x="-1600200" y="-152400"/>
            <a:ext cx="10967445" cy="7315200"/>
          </a:xfrm>
        </p:spPr>
      </p:pic>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ll.jpg"/>
          <p:cNvPicPr>
            <a:picLocks noGrp="1" noChangeAspect="1"/>
          </p:cNvPicPr>
          <p:nvPr>
            <p:ph idx="1"/>
          </p:nvPr>
        </p:nvPicPr>
        <p:blipFill>
          <a:blip r:embed="rId3"/>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4066" name="Picture 2" descr="IMG_1380"/>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264067" name="Picture 3" descr="Untitled-1"/>
          <p:cNvPicPr>
            <a:picLocks noChangeAspect="1" noChangeArrowheads="1"/>
          </p:cNvPicPr>
          <p:nvPr/>
        </p:nvPicPr>
        <p:blipFill>
          <a:blip r:embed="rId4"/>
          <a:srcRect/>
          <a:stretch>
            <a:fillRect/>
          </a:stretch>
        </p:blipFill>
        <p:spPr bwMode="auto">
          <a:xfrm>
            <a:off x="5018088" y="0"/>
            <a:ext cx="4125912" cy="6858000"/>
          </a:xfrm>
          <a:prstGeom prst="rect">
            <a:avLst/>
          </a:prstGeom>
          <a:noFill/>
        </p:spPr>
      </p:pic>
      <p:sp>
        <p:nvSpPr>
          <p:cNvPr id="2264068"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264069"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264070"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264071"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endParaRPr lang="en-US"/>
          </a:p>
        </p:txBody>
      </p:sp>
      <p:sp>
        <p:nvSpPr>
          <p:cNvPr id="2264072" name="AutoShape 8"/>
          <p:cNvSpPr>
            <a:spLocks noChangeArrowheads="1"/>
          </p:cNvSpPr>
          <p:nvPr/>
        </p:nvSpPr>
        <p:spPr bwMode="auto">
          <a:xfrm>
            <a:off x="-128588" y="309563"/>
            <a:ext cx="3794126" cy="822325"/>
          </a:xfrm>
          <a:prstGeom prst="roundRect">
            <a:avLst>
              <a:gd name="adj" fmla="val 16667"/>
            </a:avLst>
          </a:prstGeom>
          <a:solidFill>
            <a:srgbClr val="3A4D62">
              <a:alpha val="80000"/>
            </a:srgbClr>
          </a:solidFill>
          <a:ln w="9525" algn="ctr">
            <a:noFill/>
            <a:round/>
            <a:headEnd/>
            <a:tailEnd/>
          </a:ln>
          <a:effectLst/>
        </p:spPr>
        <p:txBody>
          <a:bodyPr wrap="none" anchor="ctr"/>
          <a:lstStyle/>
          <a:p>
            <a:endParaRPr lang="en-US"/>
          </a:p>
        </p:txBody>
      </p:sp>
      <p:sp>
        <p:nvSpPr>
          <p:cNvPr id="2264073" name="Rectangle 9"/>
          <p:cNvSpPr>
            <a:spLocks noGrp="1" noRot="1" noChangeArrowheads="1"/>
          </p:cNvSpPr>
          <p:nvPr>
            <p:ph type="title"/>
          </p:nvPr>
        </p:nvSpPr>
        <p:spPr>
          <a:xfrm>
            <a:off x="61913" y="261938"/>
            <a:ext cx="8385175" cy="1022350"/>
          </a:xfrm>
        </p:spPr>
        <p:txBody>
          <a:bodyPr/>
          <a:lstStyle/>
          <a:p>
            <a:r>
              <a:rPr lang="en-US" altLang="ko-KR">
                <a:ea typeface="굴림" pitchFamily="34" charset="-127"/>
              </a:rPr>
              <a:t>Course Goals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64073"/>
                                        </p:tgtEl>
                                        <p:attrNameLst>
                                          <p:attrName>style.visibility</p:attrName>
                                        </p:attrNameLst>
                                      </p:cBhvr>
                                      <p:to>
                                        <p:strVal val="visible"/>
                                      </p:to>
                                    </p:set>
                                    <p:animEffect transition="in" filter="fade">
                                      <p:cBhvr>
                                        <p:cTn id="7" dur="500"/>
                                        <p:tgtEl>
                                          <p:spTgt spid="22640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64072"/>
                                        </p:tgtEl>
                                        <p:attrNameLst>
                                          <p:attrName>style.visibility</p:attrName>
                                        </p:attrNameLst>
                                      </p:cBhvr>
                                      <p:to>
                                        <p:strVal val="visible"/>
                                      </p:to>
                                    </p:set>
                                    <p:animEffect transition="in" filter="fade">
                                      <p:cBhvr>
                                        <p:cTn id="10" dur="500"/>
                                        <p:tgtEl>
                                          <p:spTgt spid="2264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072" grpId="0" animBg="1"/>
      <p:bldP spid="226407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HCI Education at Stanford</a:t>
            </a:r>
            <a:endParaRPr lang="en-US" dirty="0"/>
          </a:p>
        </p:txBody>
      </p:sp>
      <p:sp>
        <p:nvSpPr>
          <p:cNvPr id="3" name="Content Placeholder 2"/>
          <p:cNvSpPr>
            <a:spLocks noGrp="1"/>
          </p:cNvSpPr>
          <p:nvPr>
            <p:ph idx="1"/>
          </p:nvPr>
        </p:nvSpPr>
        <p:spPr/>
        <p:txBody>
          <a:bodyPr/>
          <a:lstStyle/>
          <a:p>
            <a:r>
              <a:rPr lang="en-US" dirty="0" smtClean="0"/>
              <a:t>What’s up with the d.school?</a:t>
            </a:r>
          </a:p>
          <a:p>
            <a:r>
              <a:rPr lang="en-US" dirty="0" smtClean="0"/>
              <a:t>How we run courses – successes &amp;  failures</a:t>
            </a:r>
          </a:p>
          <a:p>
            <a:r>
              <a:rPr lang="en-US" dirty="0" smtClean="0"/>
              <a:t>Bill </a:t>
            </a:r>
            <a:r>
              <a:rPr lang="en-US" dirty="0" err="1" smtClean="0"/>
              <a:t>Verplank’s</a:t>
            </a:r>
            <a:r>
              <a:rPr lang="en-US" dirty="0" smtClean="0"/>
              <a:t> framework</a:t>
            </a:r>
          </a:p>
          <a:p>
            <a:r>
              <a:rPr lang="en-US" dirty="0" smtClean="0"/>
              <a:t>Tutorials</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HCI at Stanford</a:t>
            </a:r>
            <a:endParaRPr lang="en-US" dirty="0"/>
          </a:p>
        </p:txBody>
      </p:sp>
      <p:sp>
        <p:nvSpPr>
          <p:cNvPr id="3" name="Content Placeholder 2"/>
          <p:cNvSpPr>
            <a:spLocks noGrp="1"/>
          </p:cNvSpPr>
          <p:nvPr>
            <p:ph idx="1"/>
          </p:nvPr>
        </p:nvSpPr>
        <p:spPr/>
        <p:txBody>
          <a:bodyPr/>
          <a:lstStyle/>
          <a:p>
            <a:pPr>
              <a:buNone/>
            </a:pPr>
            <a:r>
              <a:rPr lang="en-US" sz="2800" dirty="0" smtClean="0"/>
              <a:t>CS147: Introduction to HCI (~100 Students)</a:t>
            </a:r>
          </a:p>
          <a:p>
            <a:pPr>
              <a:buNone/>
            </a:pPr>
            <a:r>
              <a:rPr lang="en-US" sz="2800" dirty="0" smtClean="0"/>
              <a:t>CS247: Interaction Design Studio (~50 Students)</a:t>
            </a:r>
          </a:p>
          <a:p>
            <a:pPr>
              <a:buNone/>
            </a:pPr>
            <a:r>
              <a:rPr lang="en-US" sz="2800" dirty="0" smtClean="0"/>
              <a:t>CS376: HCI Research (~30 Students)</a:t>
            </a:r>
          </a:p>
          <a:p>
            <a:pPr>
              <a:buNone/>
            </a:pPr>
            <a:r>
              <a:rPr lang="en-US" sz="2800" dirty="0" smtClean="0"/>
              <a:t>CS547: Weekly Seminar (televised)</a:t>
            </a:r>
          </a:p>
          <a:p>
            <a:pPr>
              <a:buNone/>
            </a:pPr>
            <a:r>
              <a:rPr lang="en-US" sz="2800" dirty="0" smtClean="0"/>
              <a:t>Topic courses (phenomenology, mobile interaction, computer vision for HCI, …)</a:t>
            </a:r>
          </a:p>
        </p:txBody>
      </p:sp>
      <p:sp>
        <p:nvSpPr>
          <p:cNvPr id="4" name="TextBox 3"/>
          <p:cNvSpPr txBox="1"/>
          <p:nvPr/>
        </p:nvSpPr>
        <p:spPr>
          <a:xfrm>
            <a:off x="2800330" y="5109995"/>
            <a:ext cx="2977738" cy="646331"/>
          </a:xfrm>
          <a:prstGeom prst="rect">
            <a:avLst/>
          </a:prstGeom>
          <a:noFill/>
        </p:spPr>
        <p:txBody>
          <a:bodyPr wrap="none" rtlCol="0">
            <a:spAutoFit/>
          </a:bodyPr>
          <a:lstStyle/>
          <a:p>
            <a:r>
              <a:rPr lang="en-US" b="0" dirty="0" smtClean="0"/>
              <a:t>Quantitative methods</a:t>
            </a:r>
            <a:br>
              <a:rPr lang="en-US" b="0" dirty="0" smtClean="0"/>
            </a:br>
            <a:r>
              <a:rPr lang="en-US" b="0" dirty="0" smtClean="0"/>
              <a:t>(Psychology, Communication)</a:t>
            </a:r>
            <a:endParaRPr lang="en-US" b="0" dirty="0"/>
          </a:p>
        </p:txBody>
      </p:sp>
      <p:sp>
        <p:nvSpPr>
          <p:cNvPr id="5" name="TextBox 4"/>
          <p:cNvSpPr txBox="1"/>
          <p:nvPr/>
        </p:nvSpPr>
        <p:spPr>
          <a:xfrm>
            <a:off x="361930" y="5109995"/>
            <a:ext cx="2350002" cy="646331"/>
          </a:xfrm>
          <a:prstGeom prst="rect">
            <a:avLst/>
          </a:prstGeom>
          <a:noFill/>
        </p:spPr>
        <p:txBody>
          <a:bodyPr wrap="none" rtlCol="0">
            <a:spAutoFit/>
          </a:bodyPr>
          <a:lstStyle/>
          <a:p>
            <a:r>
              <a:rPr lang="en-US" b="0" dirty="0" smtClean="0"/>
              <a:t>Qualitative methods</a:t>
            </a:r>
            <a:br>
              <a:rPr lang="en-US" b="0" dirty="0" smtClean="0"/>
            </a:br>
            <a:r>
              <a:rPr lang="en-US" b="0" dirty="0" smtClean="0"/>
              <a:t>(Management Science)</a:t>
            </a:r>
            <a:endParaRPr lang="en-US" b="0" dirty="0"/>
          </a:p>
        </p:txBody>
      </p:sp>
      <p:sp>
        <p:nvSpPr>
          <p:cNvPr id="6" name="TextBox 5"/>
          <p:cNvSpPr txBox="1"/>
          <p:nvPr/>
        </p:nvSpPr>
        <p:spPr>
          <a:xfrm>
            <a:off x="5796508" y="5105400"/>
            <a:ext cx="3042692" cy="646331"/>
          </a:xfrm>
          <a:prstGeom prst="rect">
            <a:avLst/>
          </a:prstGeom>
          <a:noFill/>
        </p:spPr>
        <p:txBody>
          <a:bodyPr wrap="none" rtlCol="0">
            <a:spAutoFit/>
          </a:bodyPr>
          <a:lstStyle/>
          <a:p>
            <a:r>
              <a:rPr lang="en-US" b="0" dirty="0" smtClean="0"/>
              <a:t>Design Thinking</a:t>
            </a:r>
          </a:p>
          <a:p>
            <a:r>
              <a:rPr lang="en-US" b="0" dirty="0" smtClean="0"/>
              <a:t>(d.school – Institute of Design)</a:t>
            </a:r>
            <a:endParaRPr lang="en-US" b="0" dirty="0"/>
          </a:p>
        </p:txBody>
      </p:sp>
      <p:sp>
        <p:nvSpPr>
          <p:cNvPr id="7" name="TextBox 6"/>
          <p:cNvSpPr txBox="1"/>
          <p:nvPr/>
        </p:nvSpPr>
        <p:spPr>
          <a:xfrm>
            <a:off x="1733530" y="5871995"/>
            <a:ext cx="2270750" cy="646331"/>
          </a:xfrm>
          <a:prstGeom prst="rect">
            <a:avLst/>
          </a:prstGeom>
          <a:noFill/>
        </p:spPr>
        <p:txBody>
          <a:bodyPr wrap="none" rtlCol="0">
            <a:spAutoFit/>
          </a:bodyPr>
          <a:lstStyle/>
          <a:p>
            <a:r>
              <a:rPr lang="en-US" b="0" dirty="0" smtClean="0"/>
              <a:t>Perception, Cognition</a:t>
            </a:r>
            <a:br>
              <a:rPr lang="en-US" b="0" dirty="0" smtClean="0"/>
            </a:br>
            <a:r>
              <a:rPr lang="en-US" b="0" dirty="0" smtClean="0"/>
              <a:t>(Psychology)</a:t>
            </a:r>
            <a:endParaRPr lang="en-US" b="0" dirty="0"/>
          </a:p>
        </p:txBody>
      </p:sp>
      <p:sp>
        <p:nvSpPr>
          <p:cNvPr id="8" name="TextBox 7"/>
          <p:cNvSpPr txBox="1"/>
          <p:nvPr/>
        </p:nvSpPr>
        <p:spPr>
          <a:xfrm>
            <a:off x="4552930" y="5871995"/>
            <a:ext cx="3854581" cy="646331"/>
          </a:xfrm>
          <a:prstGeom prst="rect">
            <a:avLst/>
          </a:prstGeom>
          <a:noFill/>
        </p:spPr>
        <p:txBody>
          <a:bodyPr wrap="none" rtlCol="0">
            <a:spAutoFit/>
          </a:bodyPr>
          <a:lstStyle/>
          <a:p>
            <a:endParaRPr lang="en-US" b="0" dirty="0" smtClean="0"/>
          </a:p>
          <a:p>
            <a:r>
              <a:rPr lang="en-US" b="0" dirty="0" smtClean="0"/>
              <a:t>Electrical, </a:t>
            </a:r>
            <a:r>
              <a:rPr lang="en-US" b="0" smtClean="0"/>
              <a:t>Mechanical Engineering, Art</a:t>
            </a:r>
            <a:endParaRPr lang="en-US" b="0" dirty="0"/>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Should be Built Into Tools</a:t>
            </a:r>
            <a:endParaRPr lang="en-US" dirty="0"/>
          </a:p>
        </p:txBody>
      </p:sp>
      <p:sp>
        <p:nvSpPr>
          <p:cNvPr id="3" name="Content Placeholder 2"/>
          <p:cNvSpPr>
            <a:spLocks noGrp="1"/>
          </p:cNvSpPr>
          <p:nvPr>
            <p:ph idx="1"/>
          </p:nvPr>
        </p:nvSpPr>
        <p:spPr/>
        <p:txBody>
          <a:bodyPr/>
          <a:lstStyle/>
          <a:p>
            <a:r>
              <a:rPr lang="en-US" dirty="0" smtClean="0"/>
              <a:t>Acknowledge community of users (possibly with multiple roles?)</a:t>
            </a:r>
          </a:p>
          <a:p>
            <a:r>
              <a:rPr lang="en-US" dirty="0" smtClean="0"/>
              <a:t>Right now we have separate tools for sharing (</a:t>
            </a:r>
            <a:r>
              <a:rPr lang="en-US" dirty="0" err="1" smtClean="0"/>
              <a:t>flickr</a:t>
            </a:r>
            <a:r>
              <a:rPr lang="en-US" dirty="0" smtClean="0"/>
              <a:t>, </a:t>
            </a:r>
            <a:r>
              <a:rPr lang="en-US" dirty="0" err="1" smtClean="0"/>
              <a:t>instructables</a:t>
            </a:r>
            <a:r>
              <a:rPr lang="en-US" dirty="0" smtClean="0"/>
              <a:t>) but no integration.</a:t>
            </a:r>
          </a:p>
          <a:p>
            <a:r>
              <a:rPr lang="en-US" dirty="0" smtClean="0"/>
              <a:t>Koala is an example of going in this directions, as is Processing</a:t>
            </a: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HCI Research Areas</a:t>
            </a:r>
            <a:endParaRPr lang="en-US"/>
          </a:p>
        </p:txBody>
      </p:sp>
      <p:sp>
        <p:nvSpPr>
          <p:cNvPr id="3" name="Content Placeholder 2"/>
          <p:cNvSpPr>
            <a:spLocks noGrp="1"/>
          </p:cNvSpPr>
          <p:nvPr>
            <p:ph idx="1"/>
          </p:nvPr>
        </p:nvSpPr>
        <p:spPr/>
        <p:txBody>
          <a:bodyPr/>
          <a:lstStyle/>
          <a:p>
            <a:r>
              <a:rPr lang="en-US" smtClean="0"/>
              <a:t>(Desktop Interaction Techniques)</a:t>
            </a:r>
          </a:p>
          <a:p>
            <a:r>
              <a:rPr lang="en-US" smtClean="0"/>
              <a:t>Web</a:t>
            </a:r>
          </a:p>
          <a:p>
            <a:pPr lvl="1"/>
            <a:r>
              <a:rPr lang="en-US" smtClean="0"/>
              <a:t>Human-Information Interaction</a:t>
            </a:r>
          </a:p>
          <a:p>
            <a:pPr lvl="1"/>
            <a:r>
              <a:rPr lang="en-US" smtClean="0"/>
              <a:t>Computer Supported Cooperative Work</a:t>
            </a:r>
          </a:p>
          <a:p>
            <a:r>
              <a:rPr lang="en-US" smtClean="0"/>
              <a:t>Ubiquitous computing</a:t>
            </a:r>
          </a:p>
          <a:p>
            <a:pPr lvl="1"/>
            <a:r>
              <a:rPr lang="en-US" smtClean="0"/>
              <a:t>Tangible &amp; Haptic Interaction</a:t>
            </a:r>
          </a:p>
          <a:p>
            <a:pPr lvl="1"/>
            <a:r>
              <a:rPr lang="en-US" smtClean="0"/>
              <a:t>Multi-touch, multi-user Interfaces</a:t>
            </a:r>
          </a:p>
          <a:p>
            <a:pPr lvl="1"/>
            <a:r>
              <a:rPr lang="en-US" smtClean="0"/>
              <a:t>Mobile &amp; location-aware Applications</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2743200"/>
            <a:ext cx="3657600" cy="995362"/>
          </a:xfrm>
        </p:spPr>
        <p:txBody>
          <a:bodyPr/>
          <a:lstStyle/>
          <a:p>
            <a:r>
              <a:rPr lang="en-US" dirty="0" smtClean="0"/>
              <a:t>Design Tools</a:t>
            </a:r>
            <a:endParaRPr lang="en-US" dirty="0"/>
          </a:p>
        </p:txBody>
      </p:sp>
      <p:sp>
        <p:nvSpPr>
          <p:cNvPr id="3" name="Title 1"/>
          <p:cNvSpPr txBox="1">
            <a:spLocks/>
          </p:cNvSpPr>
          <p:nvPr/>
        </p:nvSpPr>
        <p:spPr bwMode="auto">
          <a:xfrm>
            <a:off x="1600200" y="3500438"/>
            <a:ext cx="6629400" cy="995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uLnTx/>
                <a:uFillTx/>
                <a:latin typeface="+mj-lt"/>
                <a:ea typeface="+mj-ea"/>
                <a:cs typeface="+mj-cs"/>
              </a:rPr>
              <a:t>(making things for making things)</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VAC-1-GraceHopper"/>
          <p:cNvPicPr>
            <a:picLocks noChangeAspect="1" noChangeArrowheads="1"/>
          </p:cNvPicPr>
          <p:nvPr/>
        </p:nvPicPr>
        <p:blipFill>
          <a:blip r:embed="rId3"/>
          <a:srcRect t="2339" b="2339"/>
          <a:stretch>
            <a:fillRect/>
          </a:stretch>
        </p:blipFill>
        <p:spPr bwMode="auto">
          <a:xfrm>
            <a:off x="0" y="0"/>
            <a:ext cx="9144000" cy="6858000"/>
          </a:xfrm>
          <a:prstGeom prst="rect">
            <a:avLst/>
          </a:prstGeom>
          <a:noFill/>
          <a:ln w="9525">
            <a:noFill/>
            <a:miter lim="800000"/>
            <a:headEnd/>
            <a:tailEnd/>
          </a:ln>
        </p:spPr>
      </p:pic>
      <p:sp>
        <p:nvSpPr>
          <p:cNvPr id="1331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9" name="AutoShape 7"/>
          <p:cNvSpPr>
            <a:spLocks noChangeArrowheads="1"/>
          </p:cNvSpPr>
          <p:nvPr/>
        </p:nvSpPr>
        <p:spPr bwMode="auto">
          <a:xfrm>
            <a:off x="-171450" y="309563"/>
            <a:ext cx="642620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3320" name="Rectangle 8"/>
          <p:cNvSpPr>
            <a:spLocks noGrp="1" noRot="1" noChangeArrowheads="1"/>
          </p:cNvSpPr>
          <p:nvPr>
            <p:ph type="title"/>
          </p:nvPr>
        </p:nvSpPr>
        <p:spPr>
          <a:xfrm>
            <a:off x="63500" y="261938"/>
            <a:ext cx="8385175" cy="1022350"/>
          </a:xfrm>
          <a:noFill/>
        </p:spPr>
        <p:txBody>
          <a:bodyPr/>
          <a:lstStyle/>
          <a:p>
            <a:pPr eaLnBrk="1" hangingPunct="1"/>
            <a:r>
              <a:rPr lang="en-US" altLang="ko-KR" dirty="0" smtClean="0">
                <a:ea typeface="굴림" charset="-127"/>
              </a:rPr>
              <a:t>Toward Design Tools</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UI-Perception-Trans"/>
          <p:cNvPicPr>
            <a:picLocks noChangeAspect="1" noChangeArrowheads="1"/>
          </p:cNvPicPr>
          <p:nvPr/>
        </p:nvPicPr>
        <p:blipFill>
          <a:blip r:embed="rId3"/>
          <a:srcRect/>
          <a:stretch>
            <a:fillRect/>
          </a:stretch>
        </p:blipFill>
        <p:spPr bwMode="auto">
          <a:xfrm>
            <a:off x="2695575" y="228600"/>
            <a:ext cx="4391025" cy="6218238"/>
          </a:xfrm>
          <a:prstGeom prst="rect">
            <a:avLst/>
          </a:prstGeom>
          <a:noFill/>
          <a:ln w="9525">
            <a:noFill/>
            <a:miter lim="800000"/>
            <a:headEnd/>
            <a:tailEnd/>
          </a:ln>
        </p:spPr>
      </p:pic>
      <p:sp>
        <p:nvSpPr>
          <p:cNvPr id="24580" name="Text Box 3"/>
          <p:cNvSpPr txBox="1">
            <a:spLocks noChangeArrowheads="1"/>
          </p:cNvSpPr>
          <p:nvPr/>
        </p:nvSpPr>
        <p:spPr bwMode="auto">
          <a:xfrm>
            <a:off x="7391400" y="5981700"/>
            <a:ext cx="1279525"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altLang="ko-KR" kern="1200">
                <a:solidFill>
                  <a:srgbClr val="CFECFF"/>
                </a:solidFill>
                <a:latin typeface="Neutra Text" pitchFamily="50" charset="0"/>
                <a:ea typeface="굴림"/>
                <a:cs typeface="굴림"/>
              </a:rPr>
              <a:t>[O’Sullivan]</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4294967295"/>
          </p:nvPr>
        </p:nvSpPr>
        <p:spPr>
          <a:xfrm>
            <a:off x="8077200" y="6513513"/>
            <a:ext cx="762000" cy="274637"/>
          </a:xfrm>
          <a:prstGeom prst="rect">
            <a:avLst/>
          </a:prstGeom>
          <a:noFill/>
        </p:spPr>
        <p:txBody>
          <a:bodyPr/>
          <a:lstStyle/>
          <a:p>
            <a:fld id="{E5934D30-58D5-4C74-A253-CF82620C5E5F}" type="slidenum">
              <a:rPr lang="ko-KR" altLang="en-US" smtClean="0"/>
              <a:pPr/>
              <a:t>17</a:t>
            </a:fld>
            <a:endParaRPr lang="en-US" altLang="ko-KR" smtClean="0"/>
          </a:p>
        </p:txBody>
      </p:sp>
      <p:pic>
        <p:nvPicPr>
          <p:cNvPr id="22531" name="Picture 2" descr="prototyping"/>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
        <p:nvSpPr>
          <p:cNvPr id="22532"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7"/>
          <p:cNvSpPr>
            <a:spLocks noChangeArrowheads="1"/>
          </p:cNvSpPr>
          <p:nvPr/>
        </p:nvSpPr>
        <p:spPr bwMode="auto">
          <a:xfrm>
            <a:off x="-533400" y="309563"/>
            <a:ext cx="8329613"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8"/>
          <p:cNvSpPr>
            <a:spLocks noGrp="1" noRot="1" noChangeArrowheads="1"/>
          </p:cNvSpPr>
          <p:nvPr>
            <p:ph type="title"/>
          </p:nvPr>
        </p:nvSpPr>
        <p:spPr>
          <a:xfrm>
            <a:off x="61913" y="261938"/>
            <a:ext cx="8385175" cy="1022350"/>
          </a:xfrm>
        </p:spPr>
        <p:txBody>
          <a:bodyPr/>
          <a:lstStyle/>
          <a:p>
            <a:pPr eaLnBrk="1" hangingPunct="1"/>
            <a:r>
              <a:rPr lang="en-US" altLang="ko-KR" smtClean="0">
                <a:ea typeface="굴림" pitchFamily="34" charset="-127"/>
              </a:rPr>
              <a:t>Thinking Through Prototyping</a:t>
            </a:r>
          </a:p>
        </p:txBody>
      </p:sp>
      <p:sp>
        <p:nvSpPr>
          <p:cNvPr id="10" name="AutoShape 12"/>
          <p:cNvSpPr>
            <a:spLocks noChangeArrowheads="1"/>
          </p:cNvSpPr>
          <p:nvPr/>
        </p:nvSpPr>
        <p:spPr bwMode="auto">
          <a:xfrm>
            <a:off x="2252663" y="2039938"/>
            <a:ext cx="4638675" cy="4056062"/>
          </a:xfrm>
          <a:prstGeom prst="roundRect">
            <a:avLst>
              <a:gd name="adj" fmla="val 16667"/>
            </a:avLst>
          </a:prstGeom>
          <a:solidFill>
            <a:schemeClr val="bg1">
              <a:alpha val="30000"/>
            </a:schemeClr>
          </a:solidFill>
          <a:ln w="9525">
            <a:noFill/>
            <a:round/>
            <a:headEnd/>
            <a:tailEnd/>
          </a:ln>
          <a:effectLst/>
        </p:spPr>
        <p:txBody>
          <a:bodyPr wrap="none" lIns="0" tIns="0" rIns="0" bIns="0" anchor="ctr"/>
          <a:lstStyle/>
          <a:p>
            <a:pPr algn="ctr">
              <a:lnSpc>
                <a:spcPts val="7000"/>
              </a:lnSpc>
              <a:defRPr/>
            </a:pPr>
            <a:r>
              <a:rPr lang="en-US" sz="6500" dirty="0">
                <a:effectLst>
                  <a:outerShdw blurRad="38100" dist="38100" dir="2700000" algn="tl">
                    <a:srgbClr val="000000"/>
                  </a:outerShdw>
                </a:effectLst>
              </a:rPr>
              <a:t>Colleagues</a:t>
            </a:r>
          </a:p>
          <a:p>
            <a:pPr algn="ctr">
              <a:lnSpc>
                <a:spcPts val="7000"/>
              </a:lnSpc>
              <a:defRPr/>
            </a:pPr>
            <a:r>
              <a:rPr lang="en-US" sz="6500" dirty="0">
                <a:effectLst>
                  <a:outerShdw blurRad="38100" dist="38100" dir="2700000" algn="tl">
                    <a:srgbClr val="000000"/>
                  </a:outerShdw>
                </a:effectLst>
              </a:rPr>
              <a:t>Clients</a:t>
            </a:r>
          </a:p>
          <a:p>
            <a:pPr algn="ctr">
              <a:lnSpc>
                <a:spcPts val="7000"/>
              </a:lnSpc>
              <a:defRPr/>
            </a:pPr>
            <a:r>
              <a:rPr lang="en-US" sz="6500" dirty="0">
                <a:effectLst>
                  <a:outerShdw blurRad="38100" dist="38100" dir="2700000" algn="tl">
                    <a:srgbClr val="000000"/>
                  </a:outerShdw>
                </a:effectLst>
              </a:rPr>
              <a:t>Users</a:t>
            </a:r>
          </a:p>
          <a:p>
            <a:pPr algn="ctr">
              <a:lnSpc>
                <a:spcPts val="7000"/>
              </a:lnSpc>
              <a:defRPr/>
            </a:pPr>
            <a:r>
              <a:rPr lang="en-US" sz="6500" dirty="0">
                <a:effectLst>
                  <a:outerShdw blurRad="38100" dist="38100" dir="2700000" algn="tl">
                    <a:srgbClr val="000000"/>
                  </a:outerShdw>
                </a:effectLst>
              </a:rPr>
              <a:t>Ourselves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1000"/>
                                        <p:tgtEl>
                                          <p:spTgt spid="10">
                                            <p:txEl>
                                              <p:pRg st="2" end="2"/>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7467600" cy="4756150"/>
          </a:xfrm>
        </p:spPr>
        <p:txBody>
          <a:bodyPr/>
          <a:lstStyle/>
          <a:p>
            <a:pPr eaLnBrk="1" hangingPunct="1">
              <a:buNone/>
            </a:pPr>
            <a:r>
              <a:rPr lang="en-US" dirty="0" smtClean="0"/>
              <a:t>“</a:t>
            </a:r>
            <a:r>
              <a:rPr lang="en-US" b="1" dirty="0" smtClean="0"/>
              <a:t>Enlightened trial and error</a:t>
            </a:r>
            <a:r>
              <a:rPr lang="en-US" dirty="0" smtClean="0"/>
              <a:t> outperforms the planning of flawless intellects.”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42100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rPr>
              <a:t>IDEO Camera</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3026"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5" name="TextBox 4"/>
          <p:cNvSpPr txBox="1"/>
          <p:nvPr/>
        </p:nvSpPr>
        <p:spPr>
          <a:xfrm>
            <a:off x="6858000" y="6477000"/>
            <a:ext cx="1984839" cy="253916"/>
          </a:xfrm>
          <a:prstGeom prst="rect">
            <a:avLst/>
          </a:prstGeom>
          <a:noFill/>
        </p:spPr>
        <p:txBody>
          <a:bodyPr wrap="none" rtlCol="0">
            <a:spAutoFit/>
          </a:bodyPr>
          <a:lstStyle/>
          <a:p>
            <a:r>
              <a:rPr lang="en-US" sz="1050" dirty="0" smtClean="0"/>
              <a:t>[Flickr  photo (cc) </a:t>
            </a:r>
            <a:r>
              <a:rPr lang="en-US" sz="1050" dirty="0" err="1" smtClean="0"/>
              <a:t>chrisinphilly</a:t>
            </a:r>
            <a:r>
              <a:rPr lang="en-US" sz="1050" dirty="0" smtClean="0"/>
              <a:t>]</a:t>
            </a:r>
            <a:endParaRPr lang="en-US" sz="1050" dirty="0"/>
          </a:p>
        </p:txBody>
      </p:sp>
      <p:sp>
        <p:nvSpPr>
          <p:cNvPr id="6"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4" name="Oval 4"/>
          <p:cNvSpPr>
            <a:spLocks noChangeArrowheads="1"/>
          </p:cNvSpPr>
          <p:nvPr/>
        </p:nvSpPr>
        <p:spPr bwMode="auto">
          <a:xfrm>
            <a:off x="16002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86" name="Oval 6"/>
          <p:cNvSpPr>
            <a:spLocks noChangeArrowheads="1"/>
          </p:cNvSpPr>
          <p:nvPr/>
        </p:nvSpPr>
        <p:spPr bwMode="auto">
          <a:xfrm>
            <a:off x="67056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a:solidFill>
                  <a:srgbClr val="000000"/>
                </a:solidFill>
              </a:rPr>
              <a:t>GOAL</a:t>
            </a:r>
          </a:p>
        </p:txBody>
      </p:sp>
      <p:sp>
        <p:nvSpPr>
          <p:cNvPr id="2324487" name="Line 7"/>
          <p:cNvSpPr>
            <a:spLocks noChangeShapeType="1"/>
          </p:cNvSpPr>
          <p:nvPr/>
        </p:nvSpPr>
        <p:spPr bwMode="auto">
          <a:xfrm>
            <a:off x="2286000" y="2057400"/>
            <a:ext cx="4343400" cy="0"/>
          </a:xfrm>
          <a:prstGeom prst="line">
            <a:avLst/>
          </a:prstGeom>
          <a:noFill/>
          <a:ln w="38100">
            <a:solidFill>
              <a:schemeClr val="accent2"/>
            </a:solidFill>
            <a:prstDash val="sysDot"/>
            <a:round/>
            <a:headEnd/>
            <a:tailEnd type="triangle" w="med" len="med"/>
          </a:ln>
          <a:effectLst/>
        </p:spPr>
        <p:txBody>
          <a:bodyPr/>
          <a:lstStyle/>
          <a:p>
            <a:endParaRPr lang="en-US"/>
          </a:p>
        </p:txBody>
      </p:sp>
      <p:sp>
        <p:nvSpPr>
          <p:cNvPr id="2324488" name="Line 8"/>
          <p:cNvSpPr>
            <a:spLocks noChangeShapeType="1"/>
          </p:cNvSpPr>
          <p:nvPr/>
        </p:nvSpPr>
        <p:spPr bwMode="auto">
          <a:xfrm>
            <a:off x="2286000" y="2057400"/>
            <a:ext cx="2286000" cy="0"/>
          </a:xfrm>
          <a:prstGeom prst="line">
            <a:avLst/>
          </a:prstGeom>
          <a:noFill/>
          <a:ln w="76200">
            <a:solidFill>
              <a:schemeClr val="tx1"/>
            </a:solidFill>
            <a:round/>
            <a:headEnd/>
            <a:tailEnd type="triangle" w="med" len="med"/>
          </a:ln>
          <a:effectLst/>
        </p:spPr>
        <p:txBody>
          <a:bodyPr/>
          <a:lstStyle/>
          <a:p>
            <a:endParaRPr lang="en-US"/>
          </a:p>
        </p:txBody>
      </p:sp>
      <p:sp>
        <p:nvSpPr>
          <p:cNvPr id="2324489" name="Oval 9"/>
          <p:cNvSpPr>
            <a:spLocks noChangeArrowheads="1"/>
          </p:cNvSpPr>
          <p:nvPr/>
        </p:nvSpPr>
        <p:spPr bwMode="auto">
          <a:xfrm>
            <a:off x="4800600" y="48768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91" name="Oval 11"/>
          <p:cNvSpPr>
            <a:spLocks noChangeArrowheads="1"/>
          </p:cNvSpPr>
          <p:nvPr/>
        </p:nvSpPr>
        <p:spPr bwMode="auto">
          <a:xfrm>
            <a:off x="6477000" y="3733800"/>
            <a:ext cx="685800" cy="685800"/>
          </a:xfrm>
          <a:prstGeom prst="ellipse">
            <a:avLst/>
          </a:prstGeom>
          <a:solidFill>
            <a:srgbClr val="FFCC66"/>
          </a:solidFill>
          <a:ln w="9525">
            <a:solidFill>
              <a:schemeClr val="tx1"/>
            </a:solidFill>
            <a:prstDash val="sysDot"/>
            <a:round/>
            <a:headEnd/>
            <a:tailEnd/>
          </a:ln>
          <a:effectLst/>
        </p:spPr>
        <p:txBody>
          <a:bodyPr wrap="none" anchor="ctr"/>
          <a:lstStyle/>
          <a:p>
            <a:pPr algn="ctr"/>
            <a:r>
              <a:rPr lang="en-US">
                <a:solidFill>
                  <a:srgbClr val="000000"/>
                </a:solidFill>
              </a:rPr>
              <a:t>???</a:t>
            </a:r>
          </a:p>
        </p:txBody>
      </p:sp>
      <p:sp>
        <p:nvSpPr>
          <p:cNvPr id="2324494" name="Freeform 14"/>
          <p:cNvSpPr>
            <a:spLocks/>
          </p:cNvSpPr>
          <p:nvPr/>
        </p:nvSpPr>
        <p:spPr bwMode="auto">
          <a:xfrm>
            <a:off x="4273550" y="3886200"/>
            <a:ext cx="679450" cy="990600"/>
          </a:xfrm>
          <a:custGeom>
            <a:avLst/>
            <a:gdLst/>
            <a:ahLst/>
            <a:cxnLst>
              <a:cxn ang="0">
                <a:pos x="592" y="864"/>
              </a:cxn>
              <a:cxn ang="0">
                <a:pos x="496" y="624"/>
              </a:cxn>
              <a:cxn ang="0">
                <a:pos x="64" y="288"/>
              </a:cxn>
              <a:cxn ang="0">
                <a:pos x="112" y="0"/>
              </a:cxn>
            </a:cxnLst>
            <a:rect l="0" t="0" r="r" b="b"/>
            <a:pathLst>
              <a:path w="592" h="864">
                <a:moveTo>
                  <a:pt x="592" y="864"/>
                </a:moveTo>
                <a:cubicBezTo>
                  <a:pt x="588" y="792"/>
                  <a:pt x="584" y="720"/>
                  <a:pt x="496" y="624"/>
                </a:cubicBezTo>
                <a:cubicBezTo>
                  <a:pt x="408" y="528"/>
                  <a:pt x="128" y="392"/>
                  <a:pt x="64" y="288"/>
                </a:cubicBezTo>
                <a:cubicBezTo>
                  <a:pt x="0" y="184"/>
                  <a:pt x="104" y="40"/>
                  <a:pt x="112"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5" name="Oval 15"/>
          <p:cNvSpPr>
            <a:spLocks noChangeArrowheads="1"/>
          </p:cNvSpPr>
          <p:nvPr/>
        </p:nvSpPr>
        <p:spPr bwMode="auto">
          <a:xfrm>
            <a:off x="4267200" y="3200400"/>
            <a:ext cx="685800" cy="685800"/>
          </a:xfrm>
          <a:prstGeom prst="ellipse">
            <a:avLst/>
          </a:prstGeom>
          <a:solidFill>
            <a:schemeClr val="tx2"/>
          </a:solidFill>
          <a:ln w="9525">
            <a:solidFill>
              <a:schemeClr val="tx1"/>
            </a:solidFill>
            <a:round/>
            <a:headEnd/>
            <a:tailEnd/>
          </a:ln>
          <a:effectLst/>
        </p:spPr>
        <p:txBody>
          <a:bodyPr wrap="none" anchor="ctr"/>
          <a:lstStyle/>
          <a:p>
            <a:pPr algn="ctr"/>
            <a:r>
              <a:rPr lang="en-US">
                <a:solidFill>
                  <a:srgbClr val="000000"/>
                </a:solidFill>
              </a:rPr>
              <a:t>B</a:t>
            </a:r>
          </a:p>
        </p:txBody>
      </p:sp>
      <p:sp>
        <p:nvSpPr>
          <p:cNvPr id="2324496" name="Freeform 16"/>
          <p:cNvSpPr>
            <a:spLocks/>
          </p:cNvSpPr>
          <p:nvPr/>
        </p:nvSpPr>
        <p:spPr bwMode="auto">
          <a:xfrm>
            <a:off x="5562600" y="4419600"/>
            <a:ext cx="990600" cy="889000"/>
          </a:xfrm>
          <a:custGeom>
            <a:avLst/>
            <a:gdLst/>
            <a:ahLst/>
            <a:cxnLst>
              <a:cxn ang="0">
                <a:pos x="0" y="480"/>
              </a:cxn>
              <a:cxn ang="0">
                <a:pos x="240" y="480"/>
              </a:cxn>
              <a:cxn ang="0">
                <a:pos x="624" y="0"/>
              </a:cxn>
            </a:cxnLst>
            <a:rect l="0" t="0" r="r" b="b"/>
            <a:pathLst>
              <a:path w="624" h="560">
                <a:moveTo>
                  <a:pt x="0" y="480"/>
                </a:moveTo>
                <a:cubicBezTo>
                  <a:pt x="68" y="520"/>
                  <a:pt x="136" y="560"/>
                  <a:pt x="240" y="480"/>
                </a:cubicBezTo>
                <a:cubicBezTo>
                  <a:pt x="344" y="400"/>
                  <a:pt x="568" y="64"/>
                  <a:pt x="624"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7" name="Text Box 17"/>
          <p:cNvSpPr txBox="1">
            <a:spLocks noChangeArrowheads="1"/>
          </p:cNvSpPr>
          <p:nvPr/>
        </p:nvSpPr>
        <p:spPr bwMode="auto">
          <a:xfrm>
            <a:off x="4733925" y="4044950"/>
            <a:ext cx="366713" cy="519113"/>
          </a:xfrm>
          <a:prstGeom prst="rect">
            <a:avLst/>
          </a:prstGeom>
          <a:noFill/>
          <a:ln w="9525">
            <a:noFill/>
            <a:miter lim="800000"/>
            <a:headEnd/>
            <a:tailEnd/>
          </a:ln>
          <a:effectLst/>
        </p:spPr>
        <p:txBody>
          <a:bodyPr wrap="none">
            <a:spAutoFit/>
          </a:bodyPr>
          <a:lstStyle/>
          <a:p>
            <a:r>
              <a:rPr lang="en-US" sz="2800"/>
              <a:t>?</a:t>
            </a:r>
          </a:p>
        </p:txBody>
      </p:sp>
      <p:sp>
        <p:nvSpPr>
          <p:cNvPr id="2324499" name="Freeform 19"/>
          <p:cNvSpPr>
            <a:spLocks/>
          </p:cNvSpPr>
          <p:nvPr/>
        </p:nvSpPr>
        <p:spPr bwMode="auto">
          <a:xfrm>
            <a:off x="3429000" y="4972050"/>
            <a:ext cx="1447800" cy="768350"/>
          </a:xfrm>
          <a:custGeom>
            <a:avLst/>
            <a:gdLst/>
            <a:ahLst/>
            <a:cxnLst>
              <a:cxn ang="0">
                <a:pos x="1056" y="448"/>
              </a:cxn>
              <a:cxn ang="0">
                <a:pos x="720" y="496"/>
              </a:cxn>
              <a:cxn ang="0">
                <a:pos x="480" y="64"/>
              </a:cxn>
              <a:cxn ang="0">
                <a:pos x="0" y="112"/>
              </a:cxn>
            </a:cxnLst>
            <a:rect l="0" t="0" r="r" b="b"/>
            <a:pathLst>
              <a:path w="1056" h="560">
                <a:moveTo>
                  <a:pt x="1056" y="448"/>
                </a:moveTo>
                <a:cubicBezTo>
                  <a:pt x="936" y="504"/>
                  <a:pt x="816" y="560"/>
                  <a:pt x="720" y="496"/>
                </a:cubicBezTo>
                <a:cubicBezTo>
                  <a:pt x="624" y="432"/>
                  <a:pt x="600" y="128"/>
                  <a:pt x="480" y="64"/>
                </a:cubicBezTo>
                <a:cubicBezTo>
                  <a:pt x="360" y="0"/>
                  <a:pt x="16" y="104"/>
                  <a:pt x="0" y="112"/>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500" name="Oval 20"/>
          <p:cNvSpPr>
            <a:spLocks noChangeArrowheads="1"/>
          </p:cNvSpPr>
          <p:nvPr/>
        </p:nvSpPr>
        <p:spPr bwMode="auto">
          <a:xfrm>
            <a:off x="2667000" y="4800600"/>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en-US">
                <a:solidFill>
                  <a:srgbClr val="000000"/>
                </a:solidFill>
              </a:rPr>
              <a:t>A</a:t>
            </a:r>
          </a:p>
        </p:txBody>
      </p:sp>
      <p:sp>
        <p:nvSpPr>
          <p:cNvPr id="2324501" name="Text Box 21"/>
          <p:cNvSpPr txBox="1">
            <a:spLocks noChangeArrowheads="1"/>
          </p:cNvSpPr>
          <p:nvPr/>
        </p:nvSpPr>
        <p:spPr bwMode="auto">
          <a:xfrm>
            <a:off x="5791200" y="4572000"/>
            <a:ext cx="366713" cy="519113"/>
          </a:xfrm>
          <a:prstGeom prst="rect">
            <a:avLst/>
          </a:prstGeom>
          <a:noFill/>
          <a:ln w="9525">
            <a:noFill/>
            <a:miter lim="800000"/>
            <a:headEnd/>
            <a:tailEnd/>
          </a:ln>
          <a:effectLst/>
        </p:spPr>
        <p:txBody>
          <a:bodyPr wrap="none">
            <a:spAutoFit/>
          </a:bodyPr>
          <a:lstStyle/>
          <a:p>
            <a:r>
              <a:rPr lang="en-US" sz="2800"/>
              <a:t>?</a:t>
            </a:r>
          </a:p>
        </p:txBody>
      </p:sp>
      <p:sp>
        <p:nvSpPr>
          <p:cNvPr id="2324502" name="Text Box 22"/>
          <p:cNvSpPr txBox="1">
            <a:spLocks noChangeArrowheads="1"/>
          </p:cNvSpPr>
          <p:nvPr/>
        </p:nvSpPr>
        <p:spPr bwMode="auto">
          <a:xfrm>
            <a:off x="3824288" y="4510088"/>
            <a:ext cx="366712" cy="519112"/>
          </a:xfrm>
          <a:prstGeom prst="rect">
            <a:avLst/>
          </a:prstGeom>
          <a:noFill/>
          <a:ln w="9525">
            <a:noFill/>
            <a:miter lim="800000"/>
            <a:headEnd/>
            <a:tailEnd/>
          </a:ln>
          <a:effectLst/>
        </p:spPr>
        <p:txBody>
          <a:bodyPr wrap="none">
            <a:spAutoFit/>
          </a:bodyPr>
          <a:lstStyle/>
          <a:p>
            <a:r>
              <a:rPr lang="en-US" sz="2800"/>
              <a:t>?</a:t>
            </a:r>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flickr_carlo_felice_31677001_031da84d52_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3" name="Arc 7"/>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4" name="AutoShape 9"/>
          <p:cNvSpPr>
            <a:spLocks noChangeArrowheads="1"/>
          </p:cNvSpPr>
          <p:nvPr/>
        </p:nvSpPr>
        <p:spPr bwMode="auto">
          <a:xfrm>
            <a:off x="-171450" y="153988"/>
            <a:ext cx="4667250" cy="977900"/>
          </a:xfrm>
          <a:prstGeom prst="roundRect">
            <a:avLst>
              <a:gd name="adj" fmla="val 16667"/>
            </a:avLst>
          </a:prstGeom>
          <a:solidFill>
            <a:srgbClr val="3A4D62">
              <a:alpha val="79999"/>
            </a:srgbClr>
          </a:solidFill>
          <a:ln w="9525" algn="ctr">
            <a:noFill/>
            <a:round/>
            <a:headEnd/>
            <a:tailEnd/>
          </a:ln>
        </p:spPr>
        <p:txBody>
          <a:bodyPr wrap="none" anchor="ctr"/>
          <a:lstStyle/>
          <a:p>
            <a:pPr eaLnBrk="0" hangingPunct="0"/>
            <a:endParaRPr lang="en-US"/>
          </a:p>
        </p:txBody>
      </p:sp>
      <p:sp>
        <p:nvSpPr>
          <p:cNvPr id="15365" name="Rectangle 10"/>
          <p:cNvSpPr>
            <a:spLocks noRot="1" noChangeArrowheads="1"/>
          </p:cNvSpPr>
          <p:nvPr/>
        </p:nvSpPr>
        <p:spPr bwMode="auto">
          <a:xfrm>
            <a:off x="-38100" y="261938"/>
            <a:ext cx="8385175" cy="1022350"/>
          </a:xfrm>
          <a:prstGeom prst="rect">
            <a:avLst/>
          </a:prstGeom>
          <a:noFill/>
          <a:ln w="9525">
            <a:noFill/>
            <a:miter lim="800000"/>
            <a:headEnd/>
            <a:tailEnd/>
          </a:ln>
        </p:spPr>
        <p:txBody>
          <a:bodyPr/>
          <a:lstStyle/>
          <a:p>
            <a:r>
              <a:rPr lang="en-US" altLang="ko-KR" sz="4600">
                <a:solidFill>
                  <a:schemeClr val="tx2"/>
                </a:solidFill>
                <a:ea typeface="굴림" pitchFamily="34" charset="-127"/>
              </a:rPr>
              <a:t>Epistemic Action</a:t>
            </a:r>
          </a:p>
        </p:txBody>
      </p:sp>
      <p:sp>
        <p:nvSpPr>
          <p:cNvPr id="15366" name="Arc 11"/>
          <p:cNvSpPr>
            <a:spLocks noChangeAspect="1"/>
          </p:cNvSpPr>
          <p:nvPr/>
        </p:nvSpPr>
        <p:spPr bwMode="auto">
          <a:xfrm rot="-5400000">
            <a:off x="-63500" y="-61913"/>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7" name="Text Box 13"/>
          <p:cNvSpPr txBox="1">
            <a:spLocks noChangeArrowheads="1"/>
          </p:cNvSpPr>
          <p:nvPr/>
        </p:nvSpPr>
        <p:spPr bwMode="auto">
          <a:xfrm>
            <a:off x="-17463" y="76200"/>
            <a:ext cx="2541588" cy="366713"/>
          </a:xfrm>
          <a:prstGeom prst="rect">
            <a:avLst/>
          </a:prstGeom>
          <a:noFill/>
          <a:ln w="9525">
            <a:noFill/>
            <a:miter lim="800000"/>
            <a:headEnd/>
            <a:tailEnd/>
          </a:ln>
        </p:spPr>
        <p:txBody>
          <a:bodyPr wrap="none">
            <a:spAutoFit/>
          </a:bodyPr>
          <a:lstStyle/>
          <a:p>
            <a:pPr eaLnBrk="0" hangingPunct="0"/>
            <a:r>
              <a:rPr lang="en-US">
                <a:solidFill>
                  <a:srgbClr val="FFFFFF"/>
                </a:solidFill>
                <a:latin typeface="Neutra Text SC" pitchFamily="50" charset="0"/>
              </a:rPr>
              <a:t>thinking through doing</a:t>
            </a:r>
          </a:p>
        </p:txBody>
      </p:sp>
      <p:sp>
        <p:nvSpPr>
          <p:cNvPr id="12" name="Arc 5"/>
          <p:cNvSpPr>
            <a:spLocks noChangeAspect="1"/>
          </p:cNvSpPr>
          <p:nvPr/>
        </p:nvSpPr>
        <p:spPr bwMode="auto">
          <a:xfrm>
            <a:off x="8937626"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3" name="Arc 6"/>
          <p:cNvSpPr>
            <a:spLocks noChangeAspect="1"/>
          </p:cNvSpPr>
          <p:nvPr/>
        </p:nvSpPr>
        <p:spPr bwMode="auto">
          <a:xfrm rot="16200000">
            <a:off x="-76199"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4" name="Arc 7"/>
          <p:cNvSpPr>
            <a:spLocks noChangeAspect="1"/>
          </p:cNvSpPr>
          <p:nvPr/>
        </p:nvSpPr>
        <p:spPr bwMode="auto">
          <a:xfrm rot="10800000">
            <a:off x="-76199"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5" name="Arc 8"/>
          <p:cNvSpPr>
            <a:spLocks noChangeAspect="1"/>
          </p:cNvSpPr>
          <p:nvPr/>
        </p:nvSpPr>
        <p:spPr bwMode="auto">
          <a:xfrm rot="5400000">
            <a:off x="8937626"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3" name="Title 4"/>
          <p:cNvSpPr>
            <a:spLocks noGrp="1"/>
          </p:cNvSpPr>
          <p:nvPr>
            <p:ph type="title"/>
          </p:nvPr>
        </p:nvSpPr>
        <p:spPr>
          <a:xfrm>
            <a:off x="457200" y="501650"/>
            <a:ext cx="8385175" cy="1022350"/>
          </a:xfrm>
        </p:spPr>
        <p:txBody>
          <a:bodyPr/>
          <a:lstStyle/>
          <a:p>
            <a:pPr eaLnBrk="1" hangingPunct="1"/>
            <a:endParaRPr lang="en-US" dirty="0" smtClean="0"/>
          </a:p>
        </p:txBody>
      </p:sp>
      <p:sp>
        <p:nvSpPr>
          <p:cNvPr id="3" name="TextBox 2"/>
          <p:cNvSpPr txBox="1"/>
          <p:nvPr/>
        </p:nvSpPr>
        <p:spPr>
          <a:xfrm>
            <a:off x="3810000" y="3749219"/>
            <a:ext cx="184731" cy="4708981"/>
          </a:xfrm>
          <a:prstGeom prst="rect">
            <a:avLst/>
          </a:prstGeom>
          <a:noFill/>
        </p:spPr>
        <p:txBody>
          <a:bodyPr wrap="none" rtlCol="0">
            <a:spAutoFit/>
          </a:bodyPr>
          <a:lstStyle/>
          <a:p>
            <a:r>
              <a:rPr lang="en-US" sz="30000" i="1" dirty="0" smtClean="0">
                <a:solidFill>
                  <a:schemeClr val="bg1"/>
                </a:solidFill>
                <a:latin typeface="+mj-lt"/>
              </a:rPr>
              <a:t>?</a:t>
            </a:r>
            <a:endParaRPr lang="en-US" sz="30000" i="1" dirty="0">
              <a:solidFill>
                <a:schemeClr val="bg1"/>
              </a:solidFill>
              <a:latin typeface="+mj-lt"/>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r-systems.png"/>
          <p:cNvPicPr>
            <a:picLocks noChangeAspect="1"/>
          </p:cNvPicPr>
          <p:nvPr/>
        </p:nvPicPr>
        <p:blipFill>
          <a:blip r:embed="rId3"/>
          <a:stretch>
            <a:fillRect/>
          </a:stretch>
        </p:blipFill>
        <p:spPr>
          <a:xfrm>
            <a:off x="3166" y="0"/>
            <a:ext cx="9137668" cy="68580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714" name="Rectangle 2"/>
          <p:cNvSpPr>
            <a:spLocks noGrp="1" noRot="1" noChangeArrowheads="1"/>
          </p:cNvSpPr>
          <p:nvPr>
            <p:ph type="title"/>
          </p:nvPr>
        </p:nvSpPr>
        <p:spPr>
          <a:xfrm>
            <a:off x="457200" y="273050"/>
            <a:ext cx="8385175" cy="1022350"/>
          </a:xfrm>
        </p:spPr>
        <p:txBody>
          <a:bodyPr/>
          <a:lstStyle/>
          <a:p>
            <a:r>
              <a:rPr lang="en-US" sz="4200" dirty="0" smtClean="0"/>
              <a:t>Fieldwork: Prototyping Today</a:t>
            </a:r>
            <a:endParaRPr lang="en-US" sz="4200" dirty="0"/>
          </a:p>
        </p:txBody>
      </p:sp>
      <p:sp>
        <p:nvSpPr>
          <p:cNvPr id="2547729" name="Text Box 17"/>
          <p:cNvSpPr txBox="1">
            <a:spLocks noChangeArrowheads="1"/>
          </p:cNvSpPr>
          <p:nvPr/>
        </p:nvSpPr>
        <p:spPr bwMode="auto">
          <a:xfrm>
            <a:off x="822325" y="1716088"/>
            <a:ext cx="7788275" cy="3016250"/>
          </a:xfrm>
          <a:prstGeom prst="rect">
            <a:avLst/>
          </a:prstGeom>
          <a:noFill/>
          <a:ln w="9525">
            <a:noFill/>
            <a:miter lim="800000"/>
            <a:headEnd/>
            <a:tailEnd/>
          </a:ln>
          <a:effectLst/>
        </p:spPr>
        <p:txBody>
          <a:bodyPr>
            <a:spAutoFit/>
          </a:bodyPr>
          <a:lstStyle/>
          <a:p>
            <a:r>
              <a:rPr lang="en-US" sz="3200"/>
              <a:t>Comprehensive prototypes are being built,</a:t>
            </a:r>
          </a:p>
          <a:p>
            <a:r>
              <a:rPr lang="en-US" sz="3200"/>
              <a:t>but only for presentation.</a:t>
            </a:r>
          </a:p>
          <a:p>
            <a:endParaRPr lang="en-US" sz="3200"/>
          </a:p>
          <a:p>
            <a:r>
              <a:rPr lang="en-US" sz="3200"/>
              <a:t>Video recording is pervasive, </a:t>
            </a:r>
          </a:p>
          <a:p>
            <a:r>
              <a:rPr lang="en-US" sz="3200"/>
              <a:t>but revisiting video is too expensive.</a:t>
            </a:r>
          </a:p>
          <a:p>
            <a:endParaRPr lang="en-US" sz="320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EB02B29C-487F-4D43-A68E-B3B46FCF6588}" type="slidenum">
              <a:rPr lang="ko-KR" altLang="en-US">
                <a:ea typeface="굴림" charset="-127"/>
              </a:rPr>
              <a:pPr/>
              <a:t>25</a:t>
            </a:fld>
            <a:endParaRPr lang="en-US" altLang="ko-KR">
              <a:ea typeface="굴림" charset="-127"/>
            </a:endParaRPr>
          </a:p>
        </p:txBody>
      </p:sp>
      <p:pic>
        <p:nvPicPr>
          <p:cNvPr id="20483" name="Picture 2" descr="d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8" name="Text Box 7"/>
          <p:cNvSpPr txBox="1">
            <a:spLocks noChangeArrowheads="1"/>
          </p:cNvSpPr>
          <p:nvPr/>
        </p:nvSpPr>
        <p:spPr bwMode="auto">
          <a:xfrm>
            <a:off x="288925" y="381000"/>
            <a:ext cx="1619250" cy="579438"/>
          </a:xfrm>
          <a:prstGeom prst="rect">
            <a:avLst/>
          </a:prstGeom>
          <a:noFill/>
          <a:ln w="9525">
            <a:noFill/>
            <a:miter lim="800000"/>
            <a:headEnd/>
            <a:tailEnd/>
          </a:ln>
        </p:spPr>
        <p:txBody>
          <a:bodyPr wrap="none">
            <a:spAutoFit/>
          </a:bodyPr>
          <a:lstStyle/>
          <a:p>
            <a:r>
              <a:rPr lang="en-US" sz="3200">
                <a:solidFill>
                  <a:schemeClr val="bg1"/>
                </a:solidFill>
                <a:latin typeface="Neutra Text SC" pitchFamily="50" charset="0"/>
              </a:rPr>
              <a:t>d.tools</a:t>
            </a:r>
          </a:p>
        </p:txBody>
      </p:sp>
      <p:sp>
        <p:nvSpPr>
          <p:cNvPr id="20489" name="Text Box 17"/>
          <p:cNvSpPr txBox="1">
            <a:spLocks noChangeArrowheads="1"/>
          </p:cNvSpPr>
          <p:nvPr/>
        </p:nvSpPr>
        <p:spPr bwMode="auto">
          <a:xfrm>
            <a:off x="304800" y="6183313"/>
            <a:ext cx="1260473" cy="369332"/>
          </a:xfrm>
          <a:prstGeom prst="rect">
            <a:avLst/>
          </a:prstGeom>
          <a:solidFill>
            <a:schemeClr val="tx1">
              <a:alpha val="50980"/>
            </a:schemeClr>
          </a:solid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uist</a:t>
            </a:r>
            <a:r>
              <a:rPr lang="en-US" b="0" dirty="0" smtClean="0">
                <a:solidFill>
                  <a:schemeClr val="bg1"/>
                </a:solidFill>
              </a:rPr>
              <a:t> 2006</a:t>
            </a:r>
            <a:r>
              <a:rPr lang="en-US" b="0" dirty="0">
                <a:solidFill>
                  <a:schemeClr val="bg1"/>
                </a:solidFill>
              </a:rPr>
              <a:t>]</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design.wmv">
            <a:hlinkClick r:id="" action="ppaction://media"/>
          </p:cNvPr>
          <p:cNvPicPr>
            <a:picLocks noRot="1" noChangeAspect="1"/>
          </p:cNvPicPr>
          <p:nvPr>
            <a:videoFile r:link="rId1"/>
          </p:nvPr>
        </p:nvPicPr>
        <p:blipFill>
          <a:blip r:embed="rId4"/>
          <a:stretch>
            <a:fillRect/>
          </a:stretch>
        </p:blipFill>
        <p:spPr>
          <a:xfrm>
            <a:off x="0" y="8382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labeled-hardware"/>
          <p:cNvPicPr>
            <a:picLocks noChangeAspect="1" noChangeArrowheads="1"/>
          </p:cNvPicPr>
          <p:nvPr/>
        </p:nvPicPr>
        <p:blipFill>
          <a:blip r:embed="rId3"/>
          <a:srcRect/>
          <a:stretch>
            <a:fillRect/>
          </a:stretch>
        </p:blipFill>
        <p:spPr bwMode="auto">
          <a:xfrm>
            <a:off x="3429000" y="685800"/>
            <a:ext cx="5486400" cy="3027363"/>
          </a:xfrm>
          <a:prstGeom prst="rect">
            <a:avLst/>
          </a:prstGeom>
          <a:noFill/>
          <a:ln w="9525">
            <a:noFill/>
            <a:miter lim="800000"/>
            <a:headEnd/>
            <a:tailEnd/>
          </a:ln>
        </p:spPr>
      </p:pic>
      <p:pic>
        <p:nvPicPr>
          <p:cNvPr id="22531" name="Picture 3" descr="hw-diagram"/>
          <p:cNvPicPr>
            <a:picLocks noChangeAspect="1" noChangeArrowheads="1"/>
          </p:cNvPicPr>
          <p:nvPr/>
        </p:nvPicPr>
        <p:blipFill>
          <a:blip r:embed="rId4"/>
          <a:srcRect/>
          <a:stretch>
            <a:fillRect/>
          </a:stretch>
        </p:blipFill>
        <p:spPr bwMode="auto">
          <a:xfrm>
            <a:off x="415925" y="3886200"/>
            <a:ext cx="8423275" cy="2743200"/>
          </a:xfrm>
          <a:prstGeom prst="rect">
            <a:avLst/>
          </a:prstGeom>
          <a:noFill/>
          <a:ln w="9525">
            <a:noFill/>
            <a:miter lim="800000"/>
            <a:headEnd/>
            <a:tailEnd/>
          </a:ln>
        </p:spPr>
      </p:pic>
      <p:sp>
        <p:nvSpPr>
          <p:cNvPr id="22532"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8"/>
          <p:cNvSpPr>
            <a:spLocks noChangeArrowheads="1"/>
          </p:cNvSpPr>
          <p:nvPr/>
        </p:nvSpPr>
        <p:spPr bwMode="auto">
          <a:xfrm>
            <a:off x="-128588" y="309563"/>
            <a:ext cx="4479926"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9"/>
          <p:cNvSpPr>
            <a:spLocks noGrp="1" noRot="1" noChangeArrowheads="1"/>
          </p:cNvSpPr>
          <p:nvPr>
            <p:ph type="title"/>
          </p:nvPr>
        </p:nvSpPr>
        <p:spPr>
          <a:xfrm>
            <a:off x="61913" y="261938"/>
            <a:ext cx="8385175" cy="1022350"/>
          </a:xfrm>
          <a:noFill/>
        </p:spPr>
        <p:txBody>
          <a:bodyPr/>
          <a:lstStyle/>
          <a:p>
            <a:pPr eaLnBrk="1" hangingPunct="1"/>
            <a:r>
              <a:rPr lang="en-US" altLang="ko-KR" smtClean="0">
                <a:solidFill>
                  <a:srgbClr val="FFFFCC"/>
                </a:solidFill>
                <a:ea typeface="굴림" charset="-127"/>
              </a:rPr>
              <a:t>Smart Hardware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321D0E5F-27AF-4FCD-A79B-DA76D702E0BA}" type="slidenum">
              <a:rPr lang="ko-KR" altLang="en-US">
                <a:ea typeface="굴림" charset="-127"/>
              </a:rPr>
              <a:pPr/>
              <a:t>28</a:t>
            </a:fld>
            <a:endParaRPr lang="en-US" altLang="ko-KR">
              <a:ea typeface="굴림" charset="-127"/>
            </a:endParaRPr>
          </a:p>
        </p:txBody>
      </p:sp>
      <p:pic>
        <p:nvPicPr>
          <p:cNvPr id="23555" name="Picture 2" descr="dt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test.wmv">
            <a:hlinkClick r:id="" action="ppaction://media"/>
          </p:cNvPr>
          <p:cNvPicPr>
            <a:picLocks noRot="1" noChangeAspect="1"/>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Content Placeholder 3" descr="tuningspork.png"/>
          <p:cNvPicPr>
            <a:picLocks noGrp="1" noChangeAspect="1"/>
          </p:cNvPicPr>
          <p:nvPr>
            <p:ph idx="1"/>
          </p:nvPr>
        </p:nvPicPr>
        <p:blipFill>
          <a:blip r:embed="rId3"/>
          <a:stretch>
            <a:fillRect/>
          </a:stretch>
        </p:blipFill>
        <p:spPr>
          <a:xfrm>
            <a:off x="1600200" y="1143000"/>
            <a:ext cx="6341533" cy="4756150"/>
          </a:xfr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6C21B3ED-796F-47B5-8266-8DEC46144063}" type="slidenum">
              <a:rPr lang="ko-KR" altLang="en-US">
                <a:ea typeface="굴림" charset="-127"/>
              </a:rPr>
              <a:pPr/>
              <a:t>30</a:t>
            </a:fld>
            <a:endParaRPr lang="en-US" altLang="ko-KR">
              <a:ea typeface="굴림" charset="-127"/>
            </a:endParaRPr>
          </a:p>
        </p:txBody>
      </p:sp>
      <p:pic>
        <p:nvPicPr>
          <p:cNvPr id="25603" name="Picture 2"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analyze.wmv">
            <a:hlinkClick r:id="" action="ppaction://media"/>
          </p:cNvPr>
          <p:cNvPicPr>
            <a:picLocks noRot="1" noChangeAspect="1"/>
          </p:cNvPicPr>
          <p:nvPr>
            <a:videoFile r:link="rId1"/>
          </p:nvPr>
        </p:nvPicPr>
        <p:blipFill>
          <a:blip r:embed="rId4"/>
          <a:stretch>
            <a:fillRect/>
          </a:stretch>
        </p:blipFill>
        <p:spPr>
          <a:xfrm>
            <a:off x="1" y="8763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0" name="Picture 4" descr="pho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0" name="AutoShape 5"/>
          <p:cNvSpPr>
            <a:spLocks noChangeArrowheads="1"/>
          </p:cNvSpPr>
          <p:nvPr/>
        </p:nvSpPr>
        <p:spPr bwMode="auto">
          <a:xfrm>
            <a:off x="-128588" y="309563"/>
            <a:ext cx="4776788" cy="757237"/>
          </a:xfrm>
          <a:prstGeom prst="roundRect">
            <a:avLst>
              <a:gd name="adj" fmla="val 16667"/>
            </a:avLst>
          </a:prstGeom>
          <a:solidFill>
            <a:schemeClr val="bg1">
              <a:alpha val="79999"/>
            </a:schemeClr>
          </a:solidFill>
          <a:ln w="9525" algn="ctr">
            <a:noFill/>
            <a:round/>
            <a:headEnd/>
            <a:tailEnd/>
          </a:ln>
        </p:spPr>
        <p:txBody>
          <a:bodyPr wrap="none" anchor="ctr"/>
          <a:lstStyle/>
          <a:p>
            <a:endParaRPr lang="en-US"/>
          </a:p>
        </p:txBody>
      </p:sp>
      <p:sp>
        <p:nvSpPr>
          <p:cNvPr id="29701" name="Rectangle 6"/>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Class Deployment</a:t>
            </a:r>
          </a:p>
        </p:txBody>
      </p:sp>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sz="4000" dirty="0" smtClean="0">
                <a:solidFill>
                  <a:srgbClr val="FFFFCC"/>
                </a:solidFill>
              </a:rPr>
              <a:t>Designing Sensor-based Interactions</a:t>
            </a:r>
          </a:p>
        </p:txBody>
      </p:sp>
      <p:sp>
        <p:nvSpPr>
          <p:cNvPr id="11267" name="Rectangle 3"/>
          <p:cNvSpPr>
            <a:spLocks noChangeArrowheads="1"/>
          </p:cNvSpPr>
          <p:nvPr/>
        </p:nvSpPr>
        <p:spPr bwMode="auto">
          <a:xfrm>
            <a:off x="685800" y="17526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PROTOTYPE APPLICATION LOGIC</a:t>
            </a:r>
          </a:p>
        </p:txBody>
      </p:sp>
      <p:sp>
        <p:nvSpPr>
          <p:cNvPr id="11268" name="Rectangle 4"/>
          <p:cNvSpPr>
            <a:spLocks noChangeArrowheads="1"/>
          </p:cNvSpPr>
          <p:nvPr/>
        </p:nvSpPr>
        <p:spPr bwMode="auto">
          <a:xfrm>
            <a:off x="685800" y="30480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69" name="Rectangle 5"/>
          <p:cNvSpPr>
            <a:spLocks noChangeArrowheads="1"/>
          </p:cNvSpPr>
          <p:nvPr/>
        </p:nvSpPr>
        <p:spPr bwMode="auto">
          <a:xfrm>
            <a:off x="685800" y="43434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PROVIDE SOFTWARE ABSTRACTION</a:t>
            </a:r>
          </a:p>
          <a:p>
            <a:pPr algn="ctr"/>
            <a:r>
              <a:rPr lang="en-US">
                <a:solidFill>
                  <a:schemeClr val="bg1"/>
                </a:solidFill>
              </a:rPr>
              <a:t>FOR HARDWARE</a:t>
            </a:r>
          </a:p>
        </p:txBody>
      </p:sp>
      <p:pic>
        <p:nvPicPr>
          <p:cNvPr id="154630" name="Picture 6" descr="MCj03970440000[1]"/>
          <p:cNvPicPr>
            <a:picLocks noChangeAspect="1" noChangeArrowheads="1"/>
          </p:cNvPicPr>
          <p:nvPr/>
        </p:nvPicPr>
        <p:blipFill>
          <a:blip r:embed="rId3"/>
          <a:srcRect/>
          <a:stretch>
            <a:fillRect/>
          </a:stretch>
        </p:blipFill>
        <p:spPr bwMode="auto">
          <a:xfrm>
            <a:off x="6705600" y="1905000"/>
            <a:ext cx="903288" cy="919163"/>
          </a:xfrm>
          <a:prstGeom prst="rect">
            <a:avLst/>
          </a:prstGeom>
          <a:noFill/>
          <a:ln w="9525">
            <a:noFill/>
            <a:miter lim="800000"/>
            <a:headEnd/>
            <a:tailEnd/>
          </a:ln>
        </p:spPr>
      </p:pic>
      <p:pic>
        <p:nvPicPr>
          <p:cNvPr id="154631" name="Picture 7" descr="MCj03970440000[1]"/>
          <p:cNvPicPr>
            <a:picLocks noChangeAspect="1" noChangeArrowheads="1"/>
          </p:cNvPicPr>
          <p:nvPr/>
        </p:nvPicPr>
        <p:blipFill>
          <a:blip r:embed="rId3"/>
          <a:srcRect/>
          <a:stretch>
            <a:fillRect/>
          </a:stretch>
        </p:blipFill>
        <p:spPr bwMode="auto">
          <a:xfrm>
            <a:off x="6640513" y="4495800"/>
            <a:ext cx="903287" cy="919163"/>
          </a:xfrm>
          <a:prstGeom prst="rect">
            <a:avLst/>
          </a:prstGeom>
          <a:noFill/>
          <a:ln w="9525">
            <a:noFill/>
            <a:miter lim="800000"/>
            <a:headEnd/>
            <a:tailEnd/>
          </a:ln>
        </p:spPr>
      </p:pic>
      <p:sp>
        <p:nvSpPr>
          <p:cNvPr id="154632" name="Rectangle 8"/>
          <p:cNvSpPr>
            <a:spLocks noChangeArrowheads="1"/>
          </p:cNvSpPr>
          <p:nvPr/>
        </p:nvSpPr>
        <p:spPr bwMode="auto">
          <a:xfrm>
            <a:off x="685800" y="3048000"/>
            <a:ext cx="7620000" cy="1295400"/>
          </a:xfrm>
          <a:prstGeom prst="rect">
            <a:avLst/>
          </a:prstGeom>
          <a:solidFill>
            <a:srgbClr val="A50021"/>
          </a:solid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73" name="Line 9"/>
          <p:cNvSpPr>
            <a:spLocks noChangeShapeType="1"/>
          </p:cNvSpPr>
          <p:nvPr/>
        </p:nvSpPr>
        <p:spPr bwMode="auto">
          <a:xfrm flipV="1">
            <a:off x="685800" y="1752600"/>
            <a:ext cx="0" cy="3886200"/>
          </a:xfrm>
          <a:prstGeom prst="line">
            <a:avLst/>
          </a:prstGeom>
          <a:noFill/>
          <a:ln w="254000">
            <a:solidFill>
              <a:schemeClr val="bg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31"/>
                                        </p:tgtEl>
                                        <p:attrNameLst>
                                          <p:attrName>style.visibility</p:attrName>
                                        </p:attrNameLst>
                                      </p:cBhvr>
                                      <p:to>
                                        <p:strVal val="visible"/>
                                      </p:to>
                                    </p:set>
                                    <p:animEffect transition="in" filter="fade">
                                      <p:cBhvr>
                                        <p:cTn id="7" dur="500"/>
                                        <p:tgtEl>
                                          <p:spTgt spid="154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0"/>
                                        </p:tgtEl>
                                        <p:attrNameLst>
                                          <p:attrName>style.visibility</p:attrName>
                                        </p:attrNameLst>
                                      </p:cBhvr>
                                      <p:to>
                                        <p:strVal val="visible"/>
                                      </p:to>
                                    </p:set>
                                    <p:animEffect transition="in" filter="fade">
                                      <p:cBhvr>
                                        <p:cTn id="12" dur="500"/>
                                        <p:tgtEl>
                                          <p:spTgt spid="154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2"/>
                                        </p:tgtEl>
                                        <p:attrNameLst>
                                          <p:attrName>style.visibility</p:attrName>
                                        </p:attrNameLst>
                                      </p:cBhvr>
                                      <p:to>
                                        <p:strVal val="visible"/>
                                      </p:to>
                                    </p:set>
                                    <p:animEffect transition="in" filter="fade">
                                      <p:cBhvr>
                                        <p:cTn id="17" dur="500"/>
                                        <p:tgtEl>
                                          <p:spTgt spid="154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smtClean="0"/>
              <a:t>How would you prototype…</a:t>
            </a:r>
          </a:p>
        </p:txBody>
      </p:sp>
      <p:pic>
        <p:nvPicPr>
          <p:cNvPr id="5123"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295400" y="1981200"/>
            <a:ext cx="4492625" cy="2495550"/>
          </a:xfrm>
          <a:prstGeom prst="rect">
            <a:avLst/>
          </a:prstGeom>
          <a:noFill/>
          <a:ln w="9525">
            <a:noFill/>
            <a:miter lim="800000"/>
            <a:headEnd/>
            <a:tailEnd/>
          </a:ln>
        </p:spPr>
      </p:pic>
      <p:pic>
        <p:nvPicPr>
          <p:cNvPr id="5125" name="Picture 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257800" y="1828800"/>
            <a:ext cx="4389438" cy="2438400"/>
          </a:xfrm>
          <a:prstGeom prst="rect">
            <a:avLst/>
          </a:prstGeom>
          <a:noFill/>
          <a:ln w="9525">
            <a:noFill/>
            <a:miter lim="800000"/>
            <a:headEnd/>
            <a:tailEnd/>
          </a:ln>
        </p:spPr>
      </p:pic>
      <p:sp>
        <p:nvSpPr>
          <p:cNvPr id="5126" name="Text Box 5"/>
          <p:cNvSpPr txBox="1">
            <a:spLocks noChangeArrowheads="1"/>
          </p:cNvSpPr>
          <p:nvPr/>
        </p:nvSpPr>
        <p:spPr bwMode="auto">
          <a:xfrm>
            <a:off x="7756525" y="6248400"/>
            <a:ext cx="1158875" cy="304800"/>
          </a:xfrm>
          <a:prstGeom prst="rect">
            <a:avLst/>
          </a:prstGeom>
          <a:noFill/>
          <a:ln w="9525">
            <a:noFill/>
            <a:miter lim="800000"/>
            <a:headEnd/>
            <a:tailEnd/>
          </a:ln>
        </p:spPr>
        <p:txBody>
          <a:bodyPr wrap="none">
            <a:spAutoFit/>
          </a:bodyPr>
          <a:lstStyle/>
          <a:p>
            <a:r>
              <a:rPr lang="en-US" sz="1400" b="0">
                <a:solidFill>
                  <a:srgbClr val="DDDDDD"/>
                </a:solidFill>
              </a:rPr>
              <a:t>[Apple, Nike]</a:t>
            </a:r>
          </a:p>
        </p:txBody>
      </p:sp>
      <p:sp>
        <p:nvSpPr>
          <p:cNvPr id="5127" name="Rectangle 9"/>
          <p:cNvSpPr>
            <a:spLocks noRot="1" noChangeArrowheads="1"/>
          </p:cNvSpPr>
          <p:nvPr/>
        </p:nvSpPr>
        <p:spPr bwMode="auto">
          <a:xfrm>
            <a:off x="457200" y="4800600"/>
            <a:ext cx="8385175" cy="1022350"/>
          </a:xfrm>
          <a:prstGeom prst="rect">
            <a:avLst/>
          </a:prstGeom>
          <a:noFill/>
          <a:ln w="9525">
            <a:noFill/>
            <a:miter lim="800000"/>
            <a:headEnd/>
            <a:tailEnd/>
          </a:ln>
        </p:spPr>
        <p:txBody>
          <a:bodyPr/>
          <a:lstStyle/>
          <a:p>
            <a:pPr algn="r"/>
            <a:r>
              <a:rPr lang="en-US" sz="4400">
                <a:solidFill>
                  <a:srgbClr val="DDDDDD"/>
                </a:solidFill>
              </a:rPr>
              <a:t>…a workout monitoring system?</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1524000"/>
            <a:ext cx="9144000" cy="3429000"/>
          </a:xfrm>
          <a:prstGeom prst="rect">
            <a:avLst/>
          </a:prstGeom>
          <a:solidFill>
            <a:schemeClr val="bg1"/>
          </a:solidFill>
          <a:ln w="9525">
            <a:noFill/>
            <a:miter lim="800000"/>
            <a:headEnd/>
            <a:tailEnd/>
          </a:ln>
        </p:spPr>
        <p:txBody>
          <a:bodyPr wrap="none" anchor="ctr"/>
          <a:lstStyle/>
          <a:p>
            <a:endParaRPr lang="en-US"/>
          </a:p>
        </p:txBody>
      </p:sp>
      <p:sp>
        <p:nvSpPr>
          <p:cNvPr id="6147" name="Rectangle 2"/>
          <p:cNvSpPr>
            <a:spLocks noGrp="1" noRot="1" noChangeArrowheads="1"/>
          </p:cNvSpPr>
          <p:nvPr>
            <p:ph type="title"/>
          </p:nvPr>
        </p:nvSpPr>
        <p:spPr/>
        <p:txBody>
          <a:bodyPr/>
          <a:lstStyle/>
          <a:p>
            <a:r>
              <a:rPr lang="en-US" smtClean="0"/>
              <a:t>How would you explore…</a:t>
            </a:r>
          </a:p>
        </p:txBody>
      </p:sp>
      <p:sp>
        <p:nvSpPr>
          <p:cNvPr id="6148" name="Text Box 5"/>
          <p:cNvSpPr txBox="1">
            <a:spLocks noChangeArrowheads="1"/>
          </p:cNvSpPr>
          <p:nvPr/>
        </p:nvSpPr>
        <p:spPr bwMode="auto">
          <a:xfrm>
            <a:off x="7391400" y="6248400"/>
            <a:ext cx="989013" cy="304800"/>
          </a:xfrm>
          <a:prstGeom prst="rect">
            <a:avLst/>
          </a:prstGeom>
          <a:noFill/>
          <a:ln w="9525">
            <a:noFill/>
            <a:miter lim="800000"/>
            <a:headEnd/>
            <a:tailEnd/>
          </a:ln>
        </p:spPr>
        <p:txBody>
          <a:bodyPr wrap="none">
            <a:spAutoFit/>
          </a:bodyPr>
          <a:lstStyle/>
          <a:p>
            <a:r>
              <a:rPr lang="en-US" sz="1400" b="0">
                <a:solidFill>
                  <a:srgbClr val="DDDDDD"/>
                </a:solidFill>
              </a:rPr>
              <a:t>[Nintendo]</a:t>
            </a:r>
          </a:p>
        </p:txBody>
      </p:sp>
      <p:sp>
        <p:nvSpPr>
          <p:cNvPr id="6149"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r>
              <a:rPr lang="en-US" sz="4000">
                <a:solidFill>
                  <a:srgbClr val="DDDDDD"/>
                </a:solidFill>
              </a:rPr>
              <a:t>…motion-based game controllers?</a:t>
            </a:r>
          </a:p>
        </p:txBody>
      </p:sp>
      <p:pic>
        <p:nvPicPr>
          <p:cNvPr id="6150" name="Picture 8"/>
          <p:cNvPicPr>
            <a:picLocks noChangeAspect="1" noChangeArrowheads="1"/>
          </p:cNvPicPr>
          <p:nvPr/>
        </p:nvPicPr>
        <p:blipFill>
          <a:blip r:embed="rId3">
            <a:clrChange>
              <a:clrFrom>
                <a:srgbClr val="FFFFFF"/>
              </a:clrFrom>
              <a:clrTo>
                <a:srgbClr val="FFFFFF">
                  <a:alpha val="0"/>
                </a:srgbClr>
              </a:clrTo>
            </a:clrChange>
          </a:blip>
          <a:srcRect l="7378" t="4210" r="10655" b="3159"/>
          <a:stretch>
            <a:fillRect/>
          </a:stretch>
        </p:blipFill>
        <p:spPr bwMode="auto">
          <a:xfrm>
            <a:off x="2590800" y="1219200"/>
            <a:ext cx="4243388"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smtClean="0"/>
              <a:t>Problem Solving as Representation</a:t>
            </a:r>
          </a:p>
        </p:txBody>
      </p:sp>
      <p:sp>
        <p:nvSpPr>
          <p:cNvPr id="14339" name="Content Placeholder 2"/>
          <p:cNvSpPr>
            <a:spLocks noGrp="1"/>
          </p:cNvSpPr>
          <p:nvPr>
            <p:ph idx="1"/>
          </p:nvPr>
        </p:nvSpPr>
        <p:spPr/>
        <p:txBody>
          <a:bodyPr/>
          <a:lstStyle/>
          <a:p>
            <a:pPr>
              <a:buFont typeface="Wingdings" pitchFamily="2" charset="2"/>
              <a:buNone/>
            </a:pPr>
            <a:r>
              <a:rPr lang="en-US" sz="4400" dirty="0" smtClean="0"/>
              <a:t>“Solving a problem simply means representing it so as to make the solution transparent”</a:t>
            </a:r>
          </a:p>
          <a:p>
            <a:pPr algn="r">
              <a:buFont typeface="Wingdings" pitchFamily="2" charset="2"/>
              <a:buNone/>
            </a:pPr>
            <a:r>
              <a:rPr lang="en-US" dirty="0" smtClean="0"/>
              <a:t> </a:t>
            </a:r>
            <a:r>
              <a:rPr lang="en-US" sz="2800" dirty="0" smtClean="0">
                <a:solidFill>
                  <a:schemeClr val="bg2"/>
                </a:solidFill>
              </a:rPr>
              <a:t>—Herbert Simon, The Sciences of the Artificial</a:t>
            </a:r>
            <a:endParaRPr lang="en-US" dirty="0" smtClean="0">
              <a:solidFill>
                <a:schemeClr val="bg2"/>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a:solidFill>
                  <a:schemeClr val="bg1"/>
                </a:solidFill>
                <a:latin typeface="Courier New" pitchFamily="49" charset="0"/>
                <a:cs typeface="Courier New" pitchFamily="49" charset="0"/>
              </a:rPr>
              <a:t>//detect accelerometer peaks</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//read data sample</a:t>
            </a:r>
          </a:p>
          <a:p>
            <a:r>
              <a:rPr lang="en-US" sz="1200">
                <a:solidFill>
                  <a:schemeClr val="bg1"/>
                </a:solidFill>
                <a:latin typeface="Courier New" pitchFamily="49" charset="0"/>
                <a:cs typeface="Courier New" pitchFamily="49" charset="0"/>
              </a:rPr>
              <a:t>xVal[t++]=readA2DValue(xPin);</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//look for changes in derivative </a:t>
            </a:r>
          </a:p>
          <a:p>
            <a:r>
              <a:rPr lang="en-US" sz="1200">
                <a:solidFill>
                  <a:schemeClr val="bg1"/>
                </a:solidFill>
                <a:latin typeface="Courier New" pitchFamily="49" charset="0"/>
                <a:cs typeface="Courier New" pitchFamily="49" charset="0"/>
              </a:rPr>
              <a:t>if(((xVal[t]-xVal[t-1]) &gt;= 0 </a:t>
            </a:r>
          </a:p>
          <a:p>
            <a:r>
              <a:rPr lang="en-US" sz="1200">
                <a:solidFill>
                  <a:schemeClr val="bg1"/>
                </a:solidFill>
                <a:latin typeface="Courier New" pitchFamily="49" charset="0"/>
                <a:cs typeface="Courier New" pitchFamily="49" charset="0"/>
              </a:rPr>
              <a:t>	&amp;&amp; (xVal[t-1]-xVal[t-2]) &lt; 0) ||</a:t>
            </a:r>
          </a:p>
          <a:p>
            <a:r>
              <a:rPr lang="en-US" sz="1200">
                <a:solidFill>
                  <a:schemeClr val="bg1"/>
                </a:solidFill>
                <a:latin typeface="Courier New" pitchFamily="49" charset="0"/>
                <a:cs typeface="Courier New" pitchFamily="49" charset="0"/>
              </a:rPr>
              <a:t>   (((xVal[t]-xVal[t-1]) &lt; 0 </a:t>
            </a:r>
          </a:p>
          <a:p>
            <a:r>
              <a:rPr lang="en-US" sz="1200">
                <a:solidFill>
                  <a:schemeClr val="bg1"/>
                </a:solidFill>
                <a:latin typeface="Courier New" pitchFamily="49" charset="0"/>
                <a:cs typeface="Courier New" pitchFamily="49" charset="0"/>
              </a:rPr>
              <a:t>	&amp;&amp; (xVal[t-1]-xVal[t-2]) &gt;= 0)) {</a:t>
            </a:r>
          </a:p>
          <a:p>
            <a:r>
              <a:rPr lang="en-US" sz="1200">
                <a:solidFill>
                  <a:schemeClr val="bg1"/>
                </a:solidFill>
                <a:latin typeface="Courier New" pitchFamily="49" charset="0"/>
                <a:cs typeface="Courier New" pitchFamily="49" charset="0"/>
              </a:rPr>
              <a:t>  //peak detected</a:t>
            </a:r>
          </a:p>
          <a:p>
            <a:r>
              <a:rPr lang="en-US" sz="1200">
                <a:solidFill>
                  <a:schemeClr val="bg1"/>
                </a:solidFill>
                <a:latin typeface="Courier New" pitchFamily="49" charset="0"/>
                <a:cs typeface="Courier New" pitchFamily="49" charset="0"/>
              </a:rPr>
              <a:t>  //send message</a:t>
            </a:r>
          </a:p>
          <a:p>
            <a:r>
              <a:rPr lang="en-US" sz="1200">
                <a:solidFill>
                  <a:schemeClr val="bg1"/>
                </a:solidFill>
                <a:latin typeface="Courier New" pitchFamily="49" charset="0"/>
                <a:cs typeface="Courier New" pitchFamily="49" charset="0"/>
              </a:rPr>
              <a:t>  oscSendMessageInt("/x/peak",1);</a:t>
            </a:r>
          </a:p>
          <a:p>
            <a:r>
              <a:rPr lang="en-US" sz="1200">
                <a:solidFill>
                  <a:schemeClr val="bg1"/>
                </a:solidFill>
                <a:latin typeface="Courier New" pitchFamily="49" charset="0"/>
                <a:cs typeface="Courier New" pitchFamily="49" charset="0"/>
              </a:rPr>
              <a:t>} else {</a:t>
            </a:r>
          </a:p>
          <a:p>
            <a:r>
              <a:rPr lang="en-US" sz="1200">
                <a:solidFill>
                  <a:schemeClr val="bg1"/>
                </a:solidFill>
                <a:latin typeface="Courier New" pitchFamily="49" charset="0"/>
                <a:cs typeface="Courier New" pitchFamily="49" charset="0"/>
              </a:rPr>
              <a:t> //no peak</a:t>
            </a:r>
          </a:p>
          <a:p>
            <a:r>
              <a:rPr lang="en-US" sz="1200">
                <a:solidFill>
                  <a:schemeClr val="bg1"/>
                </a:solidFill>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chemeClr val="bg1"/>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bg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chemeClr val="bg1"/>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bg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r>
              <a:rPr lang="en-US" sz="3600" smtClean="0"/>
              <a:t>Idea: Programming by Demonstration</a:t>
            </a:r>
          </a:p>
        </p:txBody>
      </p:sp>
      <p:pic>
        <p:nvPicPr>
          <p:cNvPr id="16387" name="Picture 5" descr="pbdsketch1"/>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7018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s-actionshot1"/>
          <p:cNvPicPr>
            <a:picLocks noChangeAspect="1" noChangeArrowheads="1"/>
          </p:cNvPicPr>
          <p:nvPr/>
        </p:nvPicPr>
        <p:blipFill>
          <a:blip r:embed="rId3"/>
          <a:srcRect/>
          <a:stretch>
            <a:fillRect/>
          </a:stretch>
        </p:blipFill>
        <p:spPr bwMode="auto">
          <a:xfrm>
            <a:off x="-1028700" y="0"/>
            <a:ext cx="11201400" cy="6894513"/>
          </a:xfrm>
          <a:prstGeom prst="rect">
            <a:avLst/>
          </a:prstGeom>
          <a:noFill/>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p:txBody>
          <a:bodyPr/>
          <a:lstStyle/>
          <a:p>
            <a:pPr eaLnBrk="1" hangingPunct="1"/>
            <a:r>
              <a:rPr lang="en-US" sz="3600" smtClean="0"/>
              <a:t>Idea: Programming by Demonstration</a:t>
            </a:r>
          </a:p>
        </p:txBody>
      </p:sp>
      <p:pic>
        <p:nvPicPr>
          <p:cNvPr id="17411" name="Picture 4" descr="pbdsketch2"/>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6256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RICKURASHIKI"/>
          <p:cNvPicPr>
            <a:picLocks noChangeAspect="1" noChangeArrowheads="1"/>
          </p:cNvPicPr>
          <p:nvPr/>
        </p:nvPicPr>
        <p:blipFill>
          <a:blip r:embed="rId3"/>
          <a:srcRect/>
          <a:stretch>
            <a:fillRect/>
          </a:stretch>
        </p:blipFill>
        <p:spPr bwMode="auto">
          <a:xfrm>
            <a:off x="3505200" y="2894013"/>
            <a:ext cx="5638800" cy="3963987"/>
          </a:xfrm>
          <a:prstGeom prst="rect">
            <a:avLst/>
          </a:prstGeom>
          <a:noFill/>
          <a:ln w="9525">
            <a:noFill/>
            <a:miter lim="800000"/>
            <a:headEnd/>
            <a:tailEnd/>
          </a:ln>
        </p:spPr>
      </p:pic>
      <p:pic>
        <p:nvPicPr>
          <p:cNvPr id="18435" name="Picture 3" descr="student-at-drafting-table"/>
          <p:cNvPicPr>
            <a:picLocks noChangeAspect="1" noChangeArrowheads="1"/>
          </p:cNvPicPr>
          <p:nvPr/>
        </p:nvPicPr>
        <p:blipFill>
          <a:blip r:embed="rId4"/>
          <a:srcRect/>
          <a:stretch>
            <a:fillRect/>
          </a:stretch>
        </p:blipFill>
        <p:spPr bwMode="auto">
          <a:xfrm>
            <a:off x="3276600" y="0"/>
            <a:ext cx="5867400" cy="3873500"/>
          </a:xfrm>
          <a:prstGeom prst="rect">
            <a:avLst/>
          </a:prstGeom>
          <a:noFill/>
          <a:ln w="9525">
            <a:noFill/>
            <a:miter lim="800000"/>
            <a:headEnd/>
            <a:tailEnd/>
          </a:ln>
        </p:spPr>
      </p:pic>
      <p:pic>
        <p:nvPicPr>
          <p:cNvPr id="18436" name="Picture 4" descr="2004_02_20"/>
          <p:cNvPicPr>
            <a:picLocks noChangeAspect="1" noChangeArrowheads="1"/>
          </p:cNvPicPr>
          <p:nvPr/>
        </p:nvPicPr>
        <p:blipFill>
          <a:blip r:embed="rId5"/>
          <a:srcRect t="2332" b="27977"/>
          <a:stretch>
            <a:fillRect/>
          </a:stretch>
        </p:blipFill>
        <p:spPr bwMode="auto">
          <a:xfrm>
            <a:off x="0" y="4763"/>
            <a:ext cx="3281363" cy="3429000"/>
          </a:xfrm>
          <a:prstGeom prst="rect">
            <a:avLst/>
          </a:prstGeom>
          <a:noFill/>
          <a:ln w="9525">
            <a:noFill/>
            <a:miter lim="800000"/>
            <a:headEnd/>
            <a:tailEnd/>
          </a:ln>
        </p:spPr>
      </p:pic>
      <p:pic>
        <p:nvPicPr>
          <p:cNvPr id="18437" name="Picture 5" descr="cutting"/>
          <p:cNvPicPr>
            <a:picLocks noChangeAspect="1" noChangeArrowheads="1"/>
          </p:cNvPicPr>
          <p:nvPr/>
        </p:nvPicPr>
        <p:blipFill>
          <a:blip r:embed="rId6"/>
          <a:srcRect/>
          <a:stretch>
            <a:fillRect/>
          </a:stretch>
        </p:blipFill>
        <p:spPr bwMode="auto">
          <a:xfrm>
            <a:off x="-55563" y="3432175"/>
            <a:ext cx="3565526" cy="3425825"/>
          </a:xfrm>
          <a:prstGeom prst="rect">
            <a:avLst/>
          </a:prstGeom>
          <a:noFill/>
          <a:ln w="9525">
            <a:noFill/>
            <a:miter lim="800000"/>
            <a:headEnd/>
            <a:tailEnd/>
          </a:ln>
        </p:spPr>
      </p:pic>
      <p:sp>
        <p:nvSpPr>
          <p:cNvPr id="18438"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39"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0"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1"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2" name="AutoShape 8"/>
          <p:cNvSpPr>
            <a:spLocks noChangeArrowheads="1"/>
          </p:cNvSpPr>
          <p:nvPr/>
        </p:nvSpPr>
        <p:spPr bwMode="auto">
          <a:xfrm>
            <a:off x="-128588" y="309563"/>
            <a:ext cx="4395788" cy="757237"/>
          </a:xfrm>
          <a:prstGeom prst="roundRect">
            <a:avLst>
              <a:gd name="adj" fmla="val 16667"/>
            </a:avLst>
          </a:prstGeom>
          <a:solidFill>
            <a:srgbClr val="3A4D62">
              <a:alpha val="79608"/>
            </a:srgbClr>
          </a:solidFill>
          <a:ln w="9525" algn="ctr">
            <a:noFill/>
            <a:round/>
            <a:headEnd/>
            <a:tailEnd/>
          </a:ln>
        </p:spPr>
        <p:txBody>
          <a:bodyPr wrap="none" anchor="ctr"/>
          <a:lstStyle/>
          <a:p>
            <a:endParaRPr lang="en-US"/>
          </a:p>
        </p:txBody>
      </p:sp>
      <p:sp>
        <p:nvSpPr>
          <p:cNvPr id="184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Tacit Knowledge</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Exemplar</a:t>
            </a:r>
          </a:p>
        </p:txBody>
      </p:sp>
      <p:pic>
        <p:nvPicPr>
          <p:cNvPr id="22536" name="Picture 8" descr="circle-in-steps-01..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5"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6"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3560" name="Picture 9" descr="circle-in-steps-02.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79"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0"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1"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3"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4584"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5608"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pic>
        <p:nvPicPr>
          <p:cNvPr id="25609" name="Picture 9" descr="circle-in-steps-04.png"/>
          <p:cNvPicPr>
            <a:picLocks noChangeAspect="1"/>
          </p:cNvPicPr>
          <p:nvPr/>
        </p:nvPicPr>
        <p:blipFill>
          <a:blip r:embed="rId4"/>
          <a:srcRect/>
          <a:stretch>
            <a:fillRect/>
          </a:stretch>
        </p:blipFill>
        <p:spPr bwMode="auto">
          <a:xfrm>
            <a:off x="0" y="723900"/>
            <a:ext cx="9144000" cy="5410200"/>
          </a:xfrm>
          <a:prstGeom prst="rect">
            <a:avLst/>
          </a:prstGeom>
          <a:noFill/>
          <a:ln w="9525">
            <a:noFill/>
            <a:miter lim="800000"/>
            <a:headEnd/>
            <a:tailEnd/>
          </a:ln>
        </p:spPr>
      </p:pic>
      <p:sp>
        <p:nvSpPr>
          <p:cNvPr id="9"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hi-scenario-2.wmv">
            <a:hlinkClick r:id="" action="ppaction://media"/>
          </p:cNvPr>
          <p:cNvPicPr>
            <a:picLocks noRot="1" noChangeAspect="1"/>
          </p:cNvPicPr>
          <p:nvPr>
            <a:videoFile r:link="rId1"/>
          </p:nvPr>
        </p:nvPicPr>
        <p:blipFill>
          <a:blip r:embed="rId4"/>
          <a:stretch>
            <a:fillRect/>
          </a:stretch>
        </p:blipFill>
        <p:spPr>
          <a:xfrm>
            <a:off x="0" y="7620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925638" cy="304800"/>
          </a:xfrm>
          <a:prstGeom prst="rect">
            <a:avLst/>
          </a:prstGeom>
          <a:noFill/>
          <a:ln w="9525">
            <a:noFill/>
            <a:miter lim="800000"/>
            <a:headEnd/>
            <a:tailEnd/>
          </a:ln>
        </p:spPr>
        <p:txBody>
          <a:bodyPr wrap="none">
            <a:spAutoFit/>
          </a:bodyPr>
          <a:lstStyle/>
          <a:p>
            <a:r>
              <a:rPr lang="en-US" sz="1400" b="0">
                <a:solidFill>
                  <a:srgbClr val="DDDDDD"/>
                </a:solidFill>
              </a:rPr>
              <a:t>[Sakoe, H. Chiba, S. ‘78]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chemeClr val="bg1"/>
                </a:solidFill>
                <a:ea typeface="굴림" pitchFamily="34" charset="-127"/>
              </a:rPr>
              <a:t>Dynamic Time Warping</a:t>
            </a: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rgbClr val="92D050">
              <a:alpha val="50980"/>
            </a:srgb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chemeClr val="bg1"/>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a:solidFill>
                  <a:schemeClr val="bg1"/>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rgbClr val="92D050">
              <a:alpha val="16862"/>
            </a:srgb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smtClean="0">
                <a:solidFill>
                  <a:schemeClr val="bg1">
                    <a:lumMod val="85000"/>
                  </a:schemeClr>
                </a:solidFill>
                <a:latin typeface="Courier New" pitchFamily="49" charset="0"/>
                <a:cs typeface="Courier New" pitchFamily="49" charset="0"/>
              </a:rPr>
              <a:t>int DTWDistance(char s[1..n], char t[1..m], int d[1..n,1..m]) {</a:t>
            </a:r>
          </a:p>
          <a:p>
            <a:r>
              <a:rPr lang="en-US" sz="1000" smtClean="0">
                <a:solidFill>
                  <a:schemeClr val="bg1">
                    <a:lumMod val="85000"/>
                  </a:schemeClr>
                </a:solidFill>
                <a:latin typeface="Courier New" pitchFamily="49" charset="0"/>
                <a:cs typeface="Courier New" pitchFamily="49" charset="0"/>
              </a:rPr>
              <a:t>    declare int DTW[0..n,0..m]</a:t>
            </a:r>
          </a:p>
          <a:p>
            <a:r>
              <a:rPr lang="en-US" sz="1000" smtClean="0">
                <a:solidFill>
                  <a:schemeClr val="bg1">
                    <a:lumMod val="85000"/>
                  </a:schemeClr>
                </a:solidFill>
                <a:latin typeface="Courier New" pitchFamily="49" charset="0"/>
                <a:cs typeface="Courier New" pitchFamily="49" charset="0"/>
              </a:rPr>
              <a:t>    declare int i, j, cost</a:t>
            </a:r>
          </a:p>
          <a:p>
            <a:endParaRPr lang="en-US" sz="1000" smtClean="0">
              <a:solidFill>
                <a:schemeClr val="bg1">
                  <a:lumMod val="85000"/>
                </a:schemeClr>
              </a:solidFill>
              <a:latin typeface="Courier New" pitchFamily="49" charset="0"/>
              <a:cs typeface="Courier New" pitchFamily="49" charset="0"/>
            </a:endParaRPr>
          </a:p>
          <a:p>
            <a:r>
              <a:rPr lang="en-US" sz="1000" smtClean="0">
                <a:solidFill>
                  <a:schemeClr val="bg1">
                    <a:lumMod val="85000"/>
                  </a:schemeClr>
                </a:solidFill>
                <a:latin typeface="Courier New" pitchFamily="49" charset="0"/>
                <a:cs typeface="Courier New" pitchFamily="49" charset="0"/>
              </a:rPr>
              <a:t>    for i := 1 to m</a:t>
            </a:r>
          </a:p>
          <a:p>
            <a:r>
              <a:rPr lang="en-US" sz="1000" smtClean="0">
                <a:solidFill>
                  <a:schemeClr val="bg1">
                    <a:lumMod val="85000"/>
                  </a:schemeClr>
                </a:solidFill>
                <a:latin typeface="Courier New" pitchFamily="49" charset="0"/>
                <a:cs typeface="Courier New" pitchFamily="49" charset="0"/>
              </a:rPr>
              <a:t>        DTW[0,i] := infinity</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DTW[i,0] := infinity</a:t>
            </a:r>
          </a:p>
          <a:p>
            <a:r>
              <a:rPr lang="en-US" sz="1000" smtClean="0">
                <a:solidFill>
                  <a:schemeClr val="bg1">
                    <a:lumMod val="85000"/>
                  </a:schemeClr>
                </a:solidFill>
                <a:latin typeface="Courier New" pitchFamily="49" charset="0"/>
                <a:cs typeface="Courier New" pitchFamily="49" charset="0"/>
              </a:rPr>
              <a:t>    DTW[0,0] := 0</a:t>
            </a:r>
          </a:p>
          <a:p>
            <a:r>
              <a:rPr lang="en-US" sz="1000" smtClean="0">
                <a:solidFill>
                  <a:schemeClr val="bg1">
                    <a:lumMod val="85000"/>
                  </a:schemeClr>
                </a:solidFill>
                <a:latin typeface="Courier New" pitchFamily="49" charset="0"/>
                <a:cs typeface="Courier New" pitchFamily="49" charset="0"/>
              </a:rPr>
              <a:t>    for i := 1 to n</a:t>
            </a:r>
          </a:p>
          <a:p>
            <a:r>
              <a:rPr lang="en-US" sz="1000" smtClean="0">
                <a:solidFill>
                  <a:schemeClr val="bg1">
                    <a:lumMod val="85000"/>
                  </a:schemeClr>
                </a:solidFill>
                <a:latin typeface="Courier New" pitchFamily="49" charset="0"/>
                <a:cs typeface="Courier New" pitchFamily="49" charset="0"/>
              </a:rPr>
              <a:t>        for j := 1 to m</a:t>
            </a:r>
          </a:p>
          <a:p>
            <a:r>
              <a:rPr lang="en-US" sz="1000" smtClean="0">
                <a:solidFill>
                  <a:schemeClr val="bg1">
                    <a:lumMod val="85000"/>
                  </a:schemeClr>
                </a:solidFill>
                <a:latin typeface="Courier New" pitchFamily="49" charset="0"/>
                <a:cs typeface="Courier New" pitchFamily="49" charset="0"/>
              </a:rPr>
              <a:t>            cost := d[s[i],t[j]]</a:t>
            </a:r>
          </a:p>
          <a:p>
            <a:r>
              <a:rPr lang="en-US" sz="1000" smtClean="0">
                <a:solidFill>
                  <a:schemeClr val="bg1">
                    <a:lumMod val="85000"/>
                  </a:schemeClr>
                </a:solidFill>
                <a:latin typeface="Courier New" pitchFamily="49" charset="0"/>
                <a:cs typeface="Courier New" pitchFamily="49" charset="0"/>
              </a:rPr>
              <a:t>            DTW[i,j] := cost + minimum(DTW[ i-1, j   ],    // insertion</a:t>
            </a:r>
          </a:p>
          <a:p>
            <a:r>
              <a:rPr lang="en-US" sz="1000" smtClean="0">
                <a:solidFill>
                  <a:schemeClr val="bg1">
                    <a:lumMod val="85000"/>
                  </a:schemeClr>
                </a:solidFill>
                <a:latin typeface="Courier New" pitchFamily="49" charset="0"/>
                <a:cs typeface="Courier New" pitchFamily="49" charset="0"/>
              </a:rPr>
              <a:t>                                       DTW[ i  , j-1 ],    // deletion</a:t>
            </a:r>
          </a:p>
          <a:p>
            <a:r>
              <a:rPr lang="en-US" sz="1000" smtClean="0">
                <a:solidFill>
                  <a:schemeClr val="bg1">
                    <a:lumMod val="85000"/>
                  </a:schemeClr>
                </a:solidFill>
                <a:latin typeface="Courier New" pitchFamily="49" charset="0"/>
                <a:cs typeface="Courier New" pitchFamily="49" charset="0"/>
              </a:rPr>
              <a:t>                                       DTW[ i-1, j-1 ])    // match</a:t>
            </a:r>
          </a:p>
          <a:p>
            <a:r>
              <a:rPr lang="en-US" sz="1000" smtClean="0">
                <a:solidFill>
                  <a:schemeClr val="bg1">
                    <a:lumMod val="85000"/>
                  </a:schemeClr>
                </a:solidFill>
                <a:latin typeface="Courier New" pitchFamily="49" charset="0"/>
                <a:cs typeface="Courier New" pitchFamily="49" charset="0"/>
              </a:rPr>
              <a:t>    return DTW[n,m]</a:t>
            </a:r>
          </a:p>
          <a:p>
            <a:r>
              <a:rPr lang="en-US" sz="1000" smtClean="0">
                <a:solidFill>
                  <a:schemeClr val="bg1">
                    <a:lumMod val="85000"/>
                  </a:schemeClr>
                </a:solidFill>
                <a:latin typeface="Courier New" pitchFamily="49" charset="0"/>
                <a:cs typeface="Courier New" pitchFamily="49" charset="0"/>
              </a:rPr>
              <a:t>}</a:t>
            </a:r>
            <a:endParaRPr lang="en-US" sz="1000">
              <a:solidFill>
                <a:schemeClr val="bg1">
                  <a:lumMod val="85000"/>
                </a:schemeClr>
              </a:solidFill>
              <a:latin typeface="Courier New" pitchFamily="49" charset="0"/>
              <a:cs typeface="Courier New" pitchFamily="49" charset="0"/>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Lab Study</a:t>
            </a:r>
          </a:p>
        </p:txBody>
      </p:sp>
      <p:pic>
        <p:nvPicPr>
          <p:cNvPr id="40964" name="Picture 8" descr="skechtes-for-ppt-reversed"/>
          <p:cNvPicPr>
            <a:picLocks noChangeAspect="1" noChangeArrowheads="1"/>
          </p:cNvPicPr>
          <p:nvPr/>
        </p:nvPicPr>
        <p:blipFill>
          <a:blip r:embed="rId3"/>
          <a:srcRect/>
          <a:stretch>
            <a:fillRect/>
          </a:stretch>
        </p:blipFill>
        <p:spPr bwMode="auto">
          <a:xfrm>
            <a:off x="1219200" y="1295400"/>
            <a:ext cx="6781800" cy="5086350"/>
          </a:xfrm>
          <a:prstGeom prst="rect">
            <a:avLst/>
          </a:prstGeom>
          <a:noFill/>
          <a:ln w="9525">
            <a:noFill/>
            <a:miter lim="800000"/>
            <a:headEnd/>
            <a:tailEnd/>
          </a:ln>
        </p:spPr>
      </p:pic>
      <p:sp>
        <p:nvSpPr>
          <p:cNvPr id="40965" name="Text Box 8"/>
          <p:cNvSpPr txBox="1">
            <a:spLocks noChangeArrowheads="1"/>
          </p:cNvSpPr>
          <p:nvPr/>
        </p:nvSpPr>
        <p:spPr bwMode="auto">
          <a:xfrm>
            <a:off x="7086600" y="6324600"/>
            <a:ext cx="1962150" cy="304800"/>
          </a:xfrm>
          <a:prstGeom prst="rect">
            <a:avLst/>
          </a:prstGeom>
          <a:noFill/>
          <a:ln w="9525">
            <a:noFill/>
            <a:miter lim="800000"/>
            <a:headEnd/>
            <a:tailEnd/>
          </a:ln>
        </p:spPr>
        <p:txBody>
          <a:bodyPr wrap="none">
            <a:spAutoFit/>
          </a:bodyPr>
          <a:lstStyle/>
          <a:p>
            <a:r>
              <a:rPr lang="en-US" sz="1400" b="0">
                <a:solidFill>
                  <a:srgbClr val="DDDDDD"/>
                </a:solidFill>
              </a:rPr>
              <a:t>[sketches by Wendy Ju]</a:t>
            </a:r>
          </a:p>
        </p:txBody>
      </p:sp>
      <p:sp>
        <p:nvSpPr>
          <p:cNvPr id="40966" name="Text Box 10"/>
          <p:cNvSpPr txBox="1">
            <a:spLocks noChangeArrowheads="1"/>
          </p:cNvSpPr>
          <p:nvPr/>
        </p:nvSpPr>
        <p:spPr bwMode="auto">
          <a:xfrm>
            <a:off x="1676400" y="6019800"/>
            <a:ext cx="831850" cy="366713"/>
          </a:xfrm>
          <a:prstGeom prst="rect">
            <a:avLst/>
          </a:prstGeom>
          <a:noFill/>
          <a:ln w="9525">
            <a:noFill/>
            <a:miter lim="800000"/>
            <a:headEnd/>
            <a:tailEnd/>
          </a:ln>
        </p:spPr>
        <p:txBody>
          <a:bodyPr wrap="none">
            <a:spAutoFit/>
          </a:bodyPr>
          <a:lstStyle/>
          <a:p>
            <a:r>
              <a:rPr lang="en-US">
                <a:solidFill>
                  <a:schemeClr val="bg1"/>
                </a:solidFill>
              </a:rPr>
              <a:t>47 min</a:t>
            </a:r>
          </a:p>
        </p:txBody>
      </p:sp>
      <p:sp>
        <p:nvSpPr>
          <p:cNvPr id="40967" name="Text Box 11"/>
          <p:cNvSpPr txBox="1">
            <a:spLocks noChangeArrowheads="1"/>
          </p:cNvSpPr>
          <p:nvPr/>
        </p:nvSpPr>
        <p:spPr bwMode="auto">
          <a:xfrm>
            <a:off x="4648200" y="6019800"/>
            <a:ext cx="812800" cy="366713"/>
          </a:xfrm>
          <a:prstGeom prst="rect">
            <a:avLst/>
          </a:prstGeom>
          <a:noFill/>
          <a:ln w="9525">
            <a:noFill/>
            <a:miter lim="800000"/>
            <a:headEnd/>
            <a:tailEnd/>
          </a:ln>
        </p:spPr>
        <p:txBody>
          <a:bodyPr wrap="none">
            <a:spAutoFit/>
          </a:bodyPr>
          <a:lstStyle/>
          <a:p>
            <a:r>
              <a:rPr lang="en-US">
                <a:solidFill>
                  <a:schemeClr val="bg1"/>
                </a:solidFill>
              </a:rPr>
              <a:t>22 min</a:t>
            </a:r>
          </a:p>
        </p:txBody>
      </p:sp>
      <p:sp>
        <p:nvSpPr>
          <p:cNvPr id="40968" name="Text Box 12"/>
          <p:cNvSpPr txBox="1">
            <a:spLocks noChangeArrowheads="1"/>
          </p:cNvSpPr>
          <p:nvPr/>
        </p:nvSpPr>
        <p:spPr bwMode="auto">
          <a:xfrm>
            <a:off x="1676400" y="3276600"/>
            <a:ext cx="825500" cy="366713"/>
          </a:xfrm>
          <a:prstGeom prst="rect">
            <a:avLst/>
          </a:prstGeom>
          <a:noFill/>
          <a:ln w="9525">
            <a:noFill/>
            <a:miter lim="800000"/>
            <a:headEnd/>
            <a:tailEnd/>
          </a:ln>
        </p:spPr>
        <p:txBody>
          <a:bodyPr wrap="none">
            <a:spAutoFit/>
          </a:bodyPr>
          <a:lstStyle/>
          <a:p>
            <a:r>
              <a:rPr lang="en-US">
                <a:solidFill>
                  <a:schemeClr val="bg1"/>
                </a:solidFill>
              </a:rPr>
              <a:t>26 min</a:t>
            </a:r>
          </a:p>
        </p:txBody>
      </p:sp>
      <p:sp>
        <p:nvSpPr>
          <p:cNvPr id="40969" name="Text Box 13"/>
          <p:cNvSpPr txBox="1">
            <a:spLocks noChangeArrowheads="1"/>
          </p:cNvSpPr>
          <p:nvPr/>
        </p:nvSpPr>
        <p:spPr bwMode="auto">
          <a:xfrm>
            <a:off x="6731000" y="6019800"/>
            <a:ext cx="788988" cy="366713"/>
          </a:xfrm>
          <a:prstGeom prst="rect">
            <a:avLst/>
          </a:prstGeom>
          <a:noFill/>
          <a:ln w="9525">
            <a:noFill/>
            <a:miter lim="800000"/>
            <a:headEnd/>
            <a:tailEnd/>
          </a:ln>
        </p:spPr>
        <p:txBody>
          <a:bodyPr wrap="none">
            <a:spAutoFit/>
          </a:bodyPr>
          <a:lstStyle/>
          <a:p>
            <a:r>
              <a:rPr lang="en-US">
                <a:solidFill>
                  <a:schemeClr val="bg1"/>
                </a:solidFill>
              </a:rPr>
              <a:t>31 min</a:t>
            </a:r>
          </a:p>
        </p:txBody>
      </p:sp>
      <p:sp>
        <p:nvSpPr>
          <p:cNvPr id="40970" name="Text Box 14"/>
          <p:cNvSpPr txBox="1">
            <a:spLocks noChangeArrowheads="1"/>
          </p:cNvSpPr>
          <p:nvPr/>
        </p:nvSpPr>
        <p:spPr bwMode="auto">
          <a:xfrm>
            <a:off x="6754813" y="3290888"/>
            <a:ext cx="814387" cy="366712"/>
          </a:xfrm>
          <a:prstGeom prst="rect">
            <a:avLst/>
          </a:prstGeom>
          <a:noFill/>
          <a:ln w="9525">
            <a:noFill/>
            <a:miter lim="800000"/>
            <a:headEnd/>
            <a:tailEnd/>
          </a:ln>
        </p:spPr>
        <p:txBody>
          <a:bodyPr wrap="none">
            <a:spAutoFit/>
          </a:bodyPr>
          <a:lstStyle/>
          <a:p>
            <a:r>
              <a:rPr lang="en-US">
                <a:solidFill>
                  <a:schemeClr val="bg1"/>
                </a:solidFill>
              </a:rPr>
              <a:t>27 min</a:t>
            </a:r>
          </a:p>
        </p:txBody>
      </p:sp>
      <p:sp>
        <p:nvSpPr>
          <p:cNvPr id="40971" name="Text Box 15"/>
          <p:cNvSpPr txBox="1">
            <a:spLocks noChangeArrowheads="1"/>
          </p:cNvSpPr>
          <p:nvPr/>
        </p:nvSpPr>
        <p:spPr bwMode="auto">
          <a:xfrm>
            <a:off x="4214813" y="3290888"/>
            <a:ext cx="793750" cy="366712"/>
          </a:xfrm>
          <a:prstGeom prst="rect">
            <a:avLst/>
          </a:prstGeom>
          <a:noFill/>
          <a:ln w="9525">
            <a:noFill/>
            <a:miter lim="800000"/>
            <a:headEnd/>
            <a:tailEnd/>
          </a:ln>
        </p:spPr>
        <p:txBody>
          <a:bodyPr wrap="none">
            <a:spAutoFit/>
          </a:bodyPr>
          <a:lstStyle/>
          <a:p>
            <a:r>
              <a:rPr lang="en-US">
                <a:solidFill>
                  <a:schemeClr val="bg1"/>
                </a:solidFill>
              </a:rPr>
              <a:t>18 min</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val4.wmv">
            <a:hlinkClick r:id="" action="ppaction://media"/>
          </p:cNvPr>
          <p:cNvPicPr>
            <a:picLocks noRot="1" noChangeAspect="1"/>
          </p:cNvPicPr>
          <p:nvPr>
            <a:videoFile r:link="rId1"/>
          </p:nvPr>
        </p:nvPicPr>
        <p:blipFill>
          <a:blip r:embed="rId4"/>
          <a:stretch>
            <a:fillRect/>
          </a:stretch>
        </p:blipFill>
        <p:spPr>
          <a:xfrm>
            <a:off x="0" y="9525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P.png"/>
          <p:cNvPicPr>
            <a:picLocks noGrp="1" noChangeAspect="1"/>
          </p:cNvPicPr>
          <p:nvPr>
            <p:ph idx="1"/>
          </p:nvPr>
        </p:nvPicPr>
        <p:blipFill>
          <a:blip r:embed="rId3"/>
          <a:stretch>
            <a:fillRect/>
          </a:stretch>
        </p:blipFill>
        <p:spPr>
          <a:xfrm>
            <a:off x="0" y="0"/>
            <a:ext cx="9144000" cy="6858000"/>
          </a:xfrm>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descr="pig-octo3.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7" name="Arc 5"/>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8" name="Arc 6"/>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09" name="Arc 7"/>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0" name="Arc 8"/>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7111" name="AutoShape 12"/>
          <p:cNvSpPr>
            <a:spLocks noChangeArrowheads="1"/>
          </p:cNvSpPr>
          <p:nvPr/>
        </p:nvSpPr>
        <p:spPr bwMode="auto">
          <a:xfrm>
            <a:off x="-76200" y="473075"/>
            <a:ext cx="4419600" cy="757238"/>
          </a:xfrm>
          <a:prstGeom prst="roundRect">
            <a:avLst>
              <a:gd name="adj" fmla="val 16667"/>
            </a:avLst>
          </a:prstGeom>
          <a:solidFill>
            <a:schemeClr val="bg2">
              <a:alpha val="79999"/>
            </a:schemeClr>
          </a:solidFill>
          <a:ln w="9525" algn="ctr">
            <a:noFill/>
            <a:round/>
            <a:headEnd/>
            <a:tailEnd/>
          </a:ln>
        </p:spPr>
        <p:txBody>
          <a:bodyPr wrap="none" anchor="ctr"/>
          <a:lstStyle/>
          <a:p>
            <a:endParaRPr lang="en-US"/>
          </a:p>
        </p:txBody>
      </p:sp>
      <p:sp>
        <p:nvSpPr>
          <p:cNvPr id="47112" name="Rectangle 13"/>
          <p:cNvSpPr>
            <a:spLocks noRot="1" noChangeArrowheads="1"/>
          </p:cNvSpPr>
          <p:nvPr/>
        </p:nvSpPr>
        <p:spPr bwMode="auto">
          <a:xfrm>
            <a:off x="61913" y="425450"/>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CHI Interactivity</a:t>
            </a:r>
          </a:p>
        </p:txBody>
      </p:sp>
      <p:sp>
        <p:nvSpPr>
          <p:cNvPr id="47113" name="Rectangle 8"/>
          <p:cNvSpPr>
            <a:spLocks noChangeArrowheads="1"/>
          </p:cNvSpPr>
          <p:nvPr/>
        </p:nvSpPr>
        <p:spPr bwMode="auto">
          <a:xfrm>
            <a:off x="5410200" y="5943600"/>
            <a:ext cx="3384550" cy="369888"/>
          </a:xfrm>
          <a:prstGeom prst="rect">
            <a:avLst/>
          </a:prstGeom>
          <a:noFill/>
          <a:ln w="9525">
            <a:noFill/>
            <a:miter lim="800000"/>
            <a:headEnd/>
            <a:tailEnd/>
          </a:ln>
        </p:spPr>
        <p:txBody>
          <a:bodyPr wrap="none">
            <a:spAutoFit/>
          </a:bodyPr>
          <a:lstStyle/>
          <a:p>
            <a:r>
              <a:rPr lang="en-US" b="0">
                <a:solidFill>
                  <a:srgbClr val="333333"/>
                </a:solidFill>
              </a:rPr>
              <a:t>[Control Freaks by Haiyan Zhang]</a:t>
            </a:r>
            <a:endParaRPr lang="en-US">
              <a:solidFill>
                <a:srgbClr val="333333"/>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609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rot="717440">
            <a:off x="5397614" y="1660316"/>
            <a:ext cx="3194550" cy="3890962"/>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6"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rot="16200000">
            <a:off x="5810250" y="4210050"/>
            <a:ext cx="3743325" cy="1857375"/>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5075" name="Picture 3"/>
          <p:cNvPicPr>
            <a:picLocks noChangeAspect="1" noChangeArrowheads="1"/>
          </p:cNvPicPr>
          <p:nvPr/>
        </p:nvPicPr>
        <p:blipFill>
          <a:blip r:embed="rId4"/>
          <a:srcRect/>
          <a:stretch>
            <a:fillRect/>
          </a:stretch>
        </p:blipFill>
        <p:spPr bwMode="auto">
          <a:xfrm>
            <a:off x="4876800" y="381000"/>
            <a:ext cx="3962400" cy="2971800"/>
          </a:xfrm>
          <a:prstGeom prst="rect">
            <a:avLst/>
          </a:prstGeom>
          <a:noFill/>
          <a:ln w="9525">
            <a:noFill/>
            <a:miter lim="800000"/>
            <a:headEnd/>
            <a:tailEnd/>
          </a:ln>
          <a:effectLst/>
        </p:spPr>
      </p:pic>
      <p:pic>
        <p:nvPicPr>
          <p:cNvPr id="515076" name="Picture 4"/>
          <p:cNvPicPr>
            <a:picLocks noChangeAspect="1" noChangeArrowheads="1"/>
          </p:cNvPicPr>
          <p:nvPr/>
        </p:nvPicPr>
        <p:blipFill>
          <a:blip r:embed="rId5"/>
          <a:srcRect/>
          <a:stretch>
            <a:fillRect/>
          </a:stretch>
        </p:blipFill>
        <p:spPr bwMode="auto">
          <a:xfrm>
            <a:off x="457200" y="228600"/>
            <a:ext cx="4257675" cy="3200400"/>
          </a:xfrm>
          <a:prstGeom prst="rect">
            <a:avLst/>
          </a:prstGeom>
          <a:noFill/>
          <a:ln w="9525">
            <a:noFill/>
            <a:miter lim="800000"/>
            <a:headEnd/>
            <a:tailEnd/>
          </a:ln>
          <a:effectLst/>
        </p:spPr>
      </p:pic>
      <p:pic>
        <p:nvPicPr>
          <p:cNvPr id="32769" name="Picture 1"/>
          <p:cNvPicPr>
            <a:picLocks noChangeAspect="1" noChangeArrowheads="1"/>
          </p:cNvPicPr>
          <p:nvPr/>
        </p:nvPicPr>
        <p:blipFill>
          <a:blip r:embed="rId6"/>
          <a:srcRect/>
          <a:stretch>
            <a:fillRect/>
          </a:stretch>
        </p:blipFill>
        <p:spPr bwMode="auto">
          <a:xfrm>
            <a:off x="228600" y="3581400"/>
            <a:ext cx="6438900" cy="31527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r-systems.png"/>
          <p:cNvPicPr>
            <a:picLocks noChangeAspect="1"/>
          </p:cNvPicPr>
          <p:nvPr/>
        </p:nvPicPr>
        <p:blipFill>
          <a:blip r:embed="rId3"/>
          <a:stretch>
            <a:fillRect/>
          </a:stretch>
        </p:blipFill>
        <p:spPr>
          <a:xfrm>
            <a:off x="3166" y="0"/>
            <a:ext cx="9137668" cy="6858000"/>
          </a:xfrm>
          <a:prstGeom prst="rect">
            <a:avLst/>
          </a:prstGeom>
        </p:spPr>
      </p:pic>
      <p:sp>
        <p:nvSpPr>
          <p:cNvPr id="4" name="Rounded Rectangle 3"/>
          <p:cNvSpPr/>
          <p:nvPr/>
        </p:nvSpPr>
        <p:spPr bwMode="auto">
          <a:xfrm>
            <a:off x="4419600" y="3886200"/>
            <a:ext cx="4572000" cy="27432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8007350" cy="4756150"/>
          </a:xfrm>
        </p:spPr>
        <p:txBody>
          <a:bodyPr/>
          <a:lstStyle/>
          <a:p>
            <a:pPr eaLnBrk="1" hangingPunct="1">
              <a:buFont typeface="Wingdings" pitchFamily="2" charset="2"/>
              <a:buNone/>
            </a:pPr>
            <a:r>
              <a:rPr lang="en-US" dirty="0" smtClean="0"/>
              <a:t>“The best way to have a good idea is to have lots of ideas</a:t>
            </a:r>
            <a:r>
              <a:rPr lang="en-US" i="1" dirty="0" smtClean="0"/>
              <a:t>.”</a:t>
            </a:r>
            <a:endParaRPr lang="en-US" dirty="0" smtClean="0"/>
          </a:p>
        </p:txBody>
      </p:sp>
      <p:sp>
        <p:nvSpPr>
          <p:cNvPr id="78852" name="TextBox 4"/>
          <p:cNvSpPr txBox="1">
            <a:spLocks noChangeArrowheads="1"/>
          </p:cNvSpPr>
          <p:nvPr/>
        </p:nvSpPr>
        <p:spPr bwMode="auto">
          <a:xfrm>
            <a:off x="5910263" y="28448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i="1" kern="1200">
                <a:solidFill>
                  <a:srgbClr val="FFFFFF"/>
                </a:solidFill>
                <a:latin typeface="Neutra Text" pitchFamily="50" charset="0"/>
                <a:ea typeface="+mn-ea"/>
                <a:cs typeface="+mn-cs"/>
              </a:rPr>
              <a:t>-Linus Pauling</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55</a:t>
            </a:fld>
            <a:endParaRPr lang="en-US" altLang="ko-KR" b="1" kern="1200">
              <a:solidFill>
                <a:srgbClr val="000000"/>
              </a:solidFill>
              <a:latin typeface="Neutra Text" pitchFamily="50" charset="0"/>
              <a:ea typeface="굴림" pitchFamily="34" charset="-127"/>
              <a:cs typeface="+mn-cs"/>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endParaRPr lang="en-US" smtClean="0"/>
          </a:p>
        </p:txBody>
      </p:sp>
      <p:sp>
        <p:nvSpPr>
          <p:cNvPr id="84994" name="Content Placeholder 2"/>
          <p:cNvSpPr>
            <a:spLocks noGrp="1"/>
          </p:cNvSpPr>
          <p:nvPr>
            <p:ph idx="1"/>
          </p:nvPr>
        </p:nvSpPr>
        <p:spPr/>
        <p:txBody>
          <a:bodyPr/>
          <a:lstStyle/>
          <a:p>
            <a:pPr eaLnBrk="1" hangingPunct="1">
              <a:buFontTx/>
              <a:buNone/>
            </a:pPr>
            <a:endParaRPr lang="en-US" dirty="0" smtClean="0"/>
          </a:p>
        </p:txBody>
      </p:sp>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56</a:t>
            </a:fld>
            <a:endParaRPr lang="en-US" altLang="ko-KR">
              <a:ea typeface="굴림" pitchFamily="34" charset="-127"/>
            </a:endParaRPr>
          </a:p>
        </p:txBody>
      </p:sp>
      <p:pic>
        <p:nvPicPr>
          <p:cNvPr id="84996" name="Picture 2"/>
          <p:cNvPicPr>
            <a:picLocks noChangeAspect="1" noChangeArrowheads="1"/>
          </p:cNvPicPr>
          <p:nvPr/>
        </p:nvPicPr>
        <p:blipFill>
          <a:blip r:embed="rId3"/>
          <a:srcRect b="10187"/>
          <a:stretch>
            <a:fillRect/>
          </a:stretch>
        </p:blipFill>
        <p:spPr bwMode="auto">
          <a:xfrm>
            <a:off x="219075" y="1295400"/>
            <a:ext cx="8924925" cy="4114800"/>
          </a:xfrm>
          <a:prstGeom prst="rect">
            <a:avLst/>
          </a:prstGeom>
          <a:noFill/>
          <a:ln w="9525">
            <a:noFill/>
            <a:miter lim="800000"/>
            <a:headEnd/>
            <a:tailEnd/>
          </a:ln>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1"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1"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6386" name="Image" r:id="rId4" imgW="9333333" imgH="4038095" progId="">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a:t>
            </a:r>
            <a:endParaRPr lang="en-US" dirty="0"/>
          </a:p>
        </p:txBody>
      </p:sp>
      <p:sp>
        <p:nvSpPr>
          <p:cNvPr id="3" name="Content Placeholder 2"/>
          <p:cNvSpPr>
            <a:spLocks noGrp="1"/>
          </p:cNvSpPr>
          <p:nvPr>
            <p:ph idx="1"/>
          </p:nvPr>
        </p:nvSpPr>
        <p:spPr/>
        <p:txBody>
          <a:bodyPr/>
          <a:lstStyle/>
          <a:p>
            <a:endParaRPr lang="en-US"/>
          </a:p>
        </p:txBody>
      </p:sp>
      <p:pic>
        <p:nvPicPr>
          <p:cNvPr id="5140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utoShape 12"/>
          <p:cNvSpPr>
            <a:spLocks noChangeArrowheads="1"/>
          </p:cNvSpPr>
          <p:nvPr/>
        </p:nvSpPr>
        <p:spPr bwMode="auto">
          <a:xfrm>
            <a:off x="1219200" y="4191000"/>
            <a:ext cx="6819900" cy="1981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6000" smtClean="0">
                <a:effectLst>
                  <a:outerShdw blurRad="38100" dist="38100" dir="2700000" algn="tl">
                    <a:srgbClr val="000000"/>
                  </a:outerShdw>
                </a:effectLst>
              </a:rPr>
              <a:t>Computer Science</a:t>
            </a:r>
            <a:endParaRPr lang="en-US" sz="6000" dirty="0" smtClean="0">
              <a:effectLst>
                <a:outerShdw blurRad="38100" dist="38100" dir="2700000" algn="tl">
                  <a:srgbClr val="000000"/>
                </a:outerShdw>
              </a:effectLst>
            </a:endParaRPr>
          </a:p>
        </p:txBody>
      </p:sp>
      <p:sp>
        <p:nvSpPr>
          <p:cNvPr id="10" name="TextBox 9"/>
          <p:cNvSpPr txBox="1"/>
          <p:nvPr/>
        </p:nvSpPr>
        <p:spPr>
          <a:xfrm>
            <a:off x="6934200" y="6477000"/>
            <a:ext cx="1695144" cy="276999"/>
          </a:xfrm>
          <a:prstGeom prst="rect">
            <a:avLst/>
          </a:prstGeom>
          <a:noFill/>
        </p:spPr>
        <p:txBody>
          <a:bodyPr wrap="none" rtlCol="0">
            <a:spAutoFit/>
          </a:bodyPr>
          <a:lstStyle/>
          <a:p>
            <a:r>
              <a:rPr lang="en-US" sz="1200" b="0" smtClean="0"/>
              <a:t>[Photo by Adam Barth]</a:t>
            </a:r>
            <a:endParaRPr lang="en-US" sz="1200" b="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7410" name="Image" r:id="rId4" imgW="9333333" imgH="4038095" progId="">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1143000" y="0"/>
            <a:ext cx="11582400" cy="8972499"/>
          </a:xfrm>
          <a:prstGeom prst="rect">
            <a:avLst/>
          </a:prstGeom>
          <a:noFill/>
          <a:ln w="9525">
            <a:noFill/>
            <a:miter lim="800000"/>
            <a:headEnd/>
            <a:tailEnd/>
          </a:ln>
          <a:effectLst/>
        </p:spPr>
      </p:pic>
      <p:sp>
        <p:nvSpPr>
          <p:cNvPr id="5" name="Rounded Rectangle 4"/>
          <p:cNvSpPr/>
          <p:nvPr/>
        </p:nvSpPr>
        <p:spPr bwMode="auto">
          <a:xfrm>
            <a:off x="5638800" y="685800"/>
            <a:ext cx="1447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6" name="AutoShape 12"/>
          <p:cNvSpPr>
            <a:spLocks noChangeArrowheads="1"/>
          </p:cNvSpPr>
          <p:nvPr/>
        </p:nvSpPr>
        <p:spPr bwMode="auto">
          <a:xfrm>
            <a:off x="1219200" y="4191000"/>
            <a:ext cx="6819900" cy="19812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6000" smtClean="0">
                <a:solidFill>
                  <a:schemeClr val="bg1"/>
                </a:solidFill>
                <a:effectLst>
                  <a:outerShdw blurRad="38100" dist="38100" dir="2700000" algn="tl">
                    <a:srgbClr val="000000"/>
                  </a:outerShdw>
                </a:effectLst>
              </a:rPr>
              <a:t>Longest Common </a:t>
            </a:r>
            <a:br>
              <a:rPr lang="en-US" sz="6000" smtClean="0">
                <a:solidFill>
                  <a:schemeClr val="bg1"/>
                </a:solidFill>
                <a:effectLst>
                  <a:outerShdw blurRad="38100" dist="38100" dir="2700000" algn="tl">
                    <a:srgbClr val="000000"/>
                  </a:outerShdw>
                </a:effectLst>
              </a:rPr>
            </a:br>
            <a:r>
              <a:rPr lang="en-US" sz="6000" smtClean="0">
                <a:solidFill>
                  <a:schemeClr val="bg1"/>
                </a:solidFill>
                <a:effectLst>
                  <a:outerShdw blurRad="38100" dist="38100" dir="2700000" algn="tl">
                    <a:srgbClr val="000000"/>
                  </a:outerShdw>
                </a:effectLst>
              </a:rPr>
              <a:t>Subsequence</a:t>
            </a:r>
            <a:endParaRPr lang="en-US" sz="6000" dirty="0" smtClean="0">
              <a:solidFill>
                <a:schemeClr val="bg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09600" y="990600"/>
            <a:ext cx="7467600" cy="4953000"/>
            <a:chOff x="609600" y="990600"/>
            <a:chExt cx="7467600" cy="5486400"/>
          </a:xfrm>
        </p:grpSpPr>
        <p:sp>
          <p:nvSpPr>
            <p:cNvPr id="4" name="Right Arrow 3"/>
            <p:cNvSpPr/>
            <p:nvPr/>
          </p:nvSpPr>
          <p:spPr bwMode="auto">
            <a:xfrm>
              <a:off x="609600" y="990600"/>
              <a:ext cx="7467600" cy="1753187"/>
            </a:xfrm>
            <a:prstGeom prst="rightArrow">
              <a:avLst/>
            </a:prstGeom>
            <a:gradFill flip="none" rotWithShape="1">
              <a:gsLst>
                <a:gs pos="0">
                  <a:schemeClr val="bg1">
                    <a:alpha val="0"/>
                  </a:schemeClr>
                </a:gs>
                <a:gs pos="100000">
                  <a:schemeClr val="bg1">
                    <a:lumMod val="20000"/>
                    <a:lumOff val="80000"/>
                    <a:alpha val="50000"/>
                  </a:schemeClr>
                </a:gs>
              </a:gsLst>
              <a:lin ang="0" scaled="1"/>
              <a:tileRect/>
            </a:gra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5" name="Right Arrow 4"/>
            <p:cNvSpPr/>
            <p:nvPr/>
          </p:nvSpPr>
          <p:spPr bwMode="auto">
            <a:xfrm>
              <a:off x="609600" y="2858086"/>
              <a:ext cx="7467600" cy="1751428"/>
            </a:xfrm>
            <a:prstGeom prst="rightArrow">
              <a:avLst/>
            </a:prstGeom>
            <a:gradFill flip="none" rotWithShape="1">
              <a:gsLst>
                <a:gs pos="0">
                  <a:schemeClr val="bg1">
                    <a:alpha val="0"/>
                  </a:schemeClr>
                </a:gs>
                <a:gs pos="100000">
                  <a:schemeClr val="bg1">
                    <a:lumMod val="20000"/>
                    <a:lumOff val="80000"/>
                    <a:alpha val="50000"/>
                  </a:schemeClr>
                </a:gs>
              </a:gsLst>
              <a:lin ang="0" scaled="1"/>
              <a:tileRect/>
            </a:gra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6" name="Right Arrow 5"/>
            <p:cNvSpPr/>
            <p:nvPr/>
          </p:nvSpPr>
          <p:spPr bwMode="auto">
            <a:xfrm>
              <a:off x="609600" y="4723814"/>
              <a:ext cx="7467600" cy="1753186"/>
            </a:xfrm>
            <a:prstGeom prst="rightArrow">
              <a:avLst/>
            </a:prstGeom>
            <a:gradFill flip="none" rotWithShape="1">
              <a:gsLst>
                <a:gs pos="0">
                  <a:schemeClr val="bg1">
                    <a:alpha val="0"/>
                  </a:schemeClr>
                </a:gs>
                <a:gs pos="100000">
                  <a:schemeClr val="bg1">
                    <a:lumMod val="20000"/>
                    <a:lumOff val="80000"/>
                    <a:alpha val="50000"/>
                  </a:schemeClr>
                </a:gs>
              </a:gsLst>
              <a:lin ang="0" scaled="1"/>
              <a:tileRect/>
            </a:gradFill>
            <a:ln w="9525" cap="flat" cmpd="sng" algn="ctr">
              <a:noFill/>
              <a:prstDash val="solid"/>
              <a:round/>
              <a:headEnd type="none" w="med" len="med"/>
              <a:tailEnd type="none" w="med" len="med"/>
            </a:ln>
            <a:effectLst/>
          </p:spPr>
          <p:txBody>
            <a:bodyPr/>
            <a:lstStyle/>
            <a:p>
              <a:pPr eaLnBrk="0" hangingPunct="0">
                <a:defRPr/>
              </a:pPr>
              <a:endParaRPr lang="en-US"/>
            </a:p>
          </p:txBody>
        </p:sp>
      </p:grpSp>
      <p:sp>
        <p:nvSpPr>
          <p:cNvPr id="7171" name="Content Placeholder 2"/>
          <p:cNvSpPr>
            <a:spLocks noGrp="1"/>
          </p:cNvSpPr>
          <p:nvPr>
            <p:ph idx="1"/>
          </p:nvPr>
        </p:nvSpPr>
        <p:spPr>
          <a:xfrm>
            <a:off x="647700" y="715963"/>
            <a:ext cx="7848600" cy="4298950"/>
          </a:xfrm>
        </p:spPr>
        <p:txBody>
          <a:bodyPr/>
          <a:lstStyle/>
          <a:p>
            <a:pPr>
              <a:lnSpc>
                <a:spcPct val="190000"/>
              </a:lnSpc>
              <a:buFont typeface="Wingdings" pitchFamily="2" charset="2"/>
              <a:buNone/>
            </a:pPr>
            <a:r>
              <a:rPr lang="en-US" sz="5400" dirty="0" smtClean="0"/>
              <a:t>Computer Science</a:t>
            </a:r>
          </a:p>
          <a:p>
            <a:pPr>
              <a:lnSpc>
                <a:spcPct val="190000"/>
              </a:lnSpc>
              <a:buFont typeface="Wingdings" pitchFamily="2" charset="2"/>
              <a:buNone/>
            </a:pPr>
            <a:r>
              <a:rPr lang="en-US" sz="5400" dirty="0" smtClean="0"/>
              <a:t>Design</a:t>
            </a:r>
          </a:p>
          <a:p>
            <a:pPr>
              <a:lnSpc>
                <a:spcPct val="190000"/>
              </a:lnSpc>
              <a:buFont typeface="Wingdings" pitchFamily="2" charset="2"/>
              <a:buNone/>
            </a:pPr>
            <a:r>
              <a:rPr lang="en-US" sz="5400" dirty="0" smtClean="0"/>
              <a:t>Applied Psychology</a:t>
            </a: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762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746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548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516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4"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513513"/>
            <a:ext cx="762000" cy="274637"/>
          </a:xfrm>
          <a:prstGeom prst="rect">
            <a:avLst/>
          </a:prstGeom>
        </p:spPr>
        <p:txBody>
          <a:bodyPr/>
          <a:lstStyle/>
          <a:p>
            <a:pPr algn="r" rtl="0" fontAlgn="base">
              <a:spcBef>
                <a:spcPct val="0"/>
              </a:spcBef>
              <a:spcAft>
                <a:spcPct val="0"/>
              </a:spcAft>
              <a:defRPr/>
            </a:pPr>
            <a:fld id="{971B7D7F-0F5C-41E0-A807-ADF9AEA64943}" type="slidenum">
              <a:rPr lang="ko-KR" altLang="en-US" sz="1200" kern="1200">
                <a:solidFill>
                  <a:srgbClr val="CFECFF"/>
                </a:solidFill>
                <a:latin typeface="Neutra Text" pitchFamily="50" charset="0"/>
                <a:ea typeface="굴림" pitchFamily="34" charset="-127"/>
                <a:cs typeface="+mn-cs"/>
              </a:rPr>
              <a:pPr algn="r" rtl="0" fontAlgn="base">
                <a:spcBef>
                  <a:spcPct val="0"/>
                </a:spcBef>
                <a:spcAft>
                  <a:spcPct val="0"/>
                </a:spcAft>
                <a:defRPr/>
              </a:pPr>
              <a:t>75</a:t>
            </a:fld>
            <a:endParaRPr lang="en-US" altLang="ko-KR" sz="1200" kern="1200">
              <a:solidFill>
                <a:srgbClr val="CFECFF"/>
              </a:solidFill>
              <a:latin typeface="Neutra Text" pitchFamily="50" charset="0"/>
              <a:ea typeface="굴림" pitchFamily="34" charset="-127"/>
              <a:cs typeface="+mn-cs"/>
            </a:endParaRPr>
          </a:p>
        </p:txBody>
      </p:sp>
      <p:pic>
        <p:nvPicPr>
          <p:cNvPr id="4" name="Picture 3" descr="mixer-hdr02-isolated.png"/>
          <p:cNvPicPr>
            <a:picLocks noChangeAspect="1"/>
          </p:cNvPicPr>
          <p:nvPr/>
        </p:nvPicPr>
        <p:blipFill>
          <a:blip r:embed="rId3"/>
          <a:stretch>
            <a:fillRect/>
          </a:stretch>
        </p:blipFill>
        <p:spPr>
          <a:xfrm>
            <a:off x="0" y="0"/>
            <a:ext cx="9144000" cy="6858000"/>
          </a:xfrm>
          <a:prstGeom prst="rect">
            <a:avLst/>
          </a:prstGeom>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er-isolated.png"/>
          <p:cNvPicPr>
            <a:picLocks noChangeAspect="1"/>
          </p:cNvPicPr>
          <p:nvPr/>
        </p:nvPicPr>
        <p:blipFill>
          <a:blip r:embed="rId3"/>
          <a:stretch>
            <a:fillRect/>
          </a:stretch>
        </p:blipFill>
        <p:spPr>
          <a:xfrm>
            <a:off x="2529840" y="0"/>
            <a:ext cx="4084320" cy="6858000"/>
          </a:xfrm>
          <a:prstGeom prst="rect">
            <a:avLst/>
          </a:prstGeom>
        </p:spPr>
      </p:pic>
      <p:sp>
        <p:nvSpPr>
          <p:cNvPr id="3" name="TextBox 2"/>
          <p:cNvSpPr txBox="1"/>
          <p:nvPr/>
        </p:nvSpPr>
        <p:spPr>
          <a:xfrm>
            <a:off x="6705600" y="1600200"/>
            <a:ext cx="1853008" cy="369332"/>
          </a:xfrm>
          <a:prstGeom prst="rect">
            <a:avLst/>
          </a:prstGeom>
          <a:noFill/>
        </p:spPr>
        <p:txBody>
          <a:bodyPr wrap="square" rtlCol="0">
            <a:spAutoFit/>
          </a:bodyPr>
          <a:lstStyle/>
          <a:p>
            <a:r>
              <a:rPr lang="en-US" dirty="0" smtClean="0"/>
              <a:t>Pocket projector</a:t>
            </a:r>
            <a:endParaRPr lang="en-US" dirty="0"/>
          </a:p>
        </p:txBody>
      </p:sp>
      <p:cxnSp>
        <p:nvCxnSpPr>
          <p:cNvPr id="7" name="Straight Arrow Connector 6"/>
          <p:cNvCxnSpPr/>
          <p:nvPr/>
        </p:nvCxnSpPr>
        <p:spPr bwMode="auto">
          <a:xfrm rot="10800000">
            <a:off x="5105400" y="1219200"/>
            <a:ext cx="1524000" cy="4572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5507" name="Object 3"/>
          <p:cNvGraphicFramePr>
            <a:graphicFrameLocks noChangeAspect="1"/>
          </p:cNvGraphicFramePr>
          <p:nvPr/>
        </p:nvGraphicFramePr>
        <p:xfrm>
          <a:off x="533400" y="1600200"/>
          <a:ext cx="8007350" cy="3463925"/>
        </p:xfrm>
        <a:graphic>
          <a:graphicData uri="http://schemas.openxmlformats.org/presentationml/2006/ole">
            <p:oleObj spid="_x0000_s405507" name="Image" r:id="rId4" imgW="9333333" imgH="4038095" progId="">
              <p:embed/>
            </p:oleObj>
          </a:graphicData>
        </a:graphic>
      </p:graphicFrame>
      <p:sp>
        <p:nvSpPr>
          <p:cNvPr id="201730" name="Title 1"/>
          <p:cNvSpPr>
            <a:spLocks noGrp="1"/>
          </p:cNvSpPr>
          <p:nvPr>
            <p:ph type="title"/>
          </p:nvPr>
        </p:nvSpPr>
        <p:spPr/>
        <p:txBody>
          <a:bodyPr/>
          <a:lstStyle/>
          <a:p>
            <a:pPr eaLnBrk="1" hangingPunct="1"/>
            <a:r>
              <a:rPr lang="en-US" sz="4400" dirty="0" smtClean="0"/>
              <a:t>Juxtapose Extensions</a:t>
            </a:r>
          </a:p>
        </p:txBody>
      </p:sp>
      <p:pic>
        <p:nvPicPr>
          <p:cNvPr id="5" name="Content Placeholder 4" descr="n93.png"/>
          <p:cNvPicPr>
            <a:picLocks noGrp="1" noChangeAspect="1"/>
          </p:cNvPicPr>
          <p:nvPr>
            <p:ph idx="1"/>
          </p:nvPr>
        </p:nvPicPr>
        <p:blipFill>
          <a:blip r:embed="rId5" cstate="print"/>
          <a:stretch>
            <a:fillRect/>
          </a:stretch>
        </p:blipFill>
        <p:spPr>
          <a:xfrm>
            <a:off x="7239000" y="1981200"/>
            <a:ext cx="911440" cy="2317750"/>
          </a:xfrm>
        </p:spPr>
      </p:pic>
      <p:pic>
        <p:nvPicPr>
          <p:cNvPr id="6" name="Content Placeholder 4" descr="n93.png"/>
          <p:cNvPicPr>
            <a:picLocks noChangeAspect="1"/>
          </p:cNvPicPr>
          <p:nvPr/>
        </p:nvPicPr>
        <p:blipFill>
          <a:blip r:embed="rId6" cstate="print"/>
          <a:stretch>
            <a:fillRect/>
          </a:stretch>
        </p:blipFill>
        <p:spPr bwMode="auto">
          <a:xfrm>
            <a:off x="5715000" y="1981200"/>
            <a:ext cx="868989" cy="2209800"/>
          </a:xfrm>
          <a:prstGeom prst="rect">
            <a:avLst/>
          </a:prstGeom>
          <a:noFill/>
          <a:ln w="9525">
            <a:noFill/>
            <a:miter lim="800000"/>
            <a:headEnd/>
            <a:tailEnd/>
          </a:ln>
        </p:spPr>
      </p:pic>
      <p:pic>
        <p:nvPicPr>
          <p:cNvPr id="7" name="Content Placeholder 4" descr="n93.png"/>
          <p:cNvPicPr>
            <a:picLocks noChangeAspect="1"/>
          </p:cNvPicPr>
          <p:nvPr/>
        </p:nvPicPr>
        <p:blipFill>
          <a:blip r:embed="rId7" cstate="print"/>
          <a:stretch>
            <a:fillRect/>
          </a:stretch>
        </p:blipFill>
        <p:spPr bwMode="auto">
          <a:xfrm>
            <a:off x="7924800" y="2362200"/>
            <a:ext cx="689198" cy="1752600"/>
          </a:xfrm>
          <a:prstGeom prst="rect">
            <a:avLst/>
          </a:prstGeom>
          <a:noFill/>
          <a:ln w="9525">
            <a:noFill/>
            <a:miter lim="800000"/>
            <a:headEnd/>
            <a:tailEnd/>
          </a:ln>
        </p:spPr>
      </p:pic>
      <p:cxnSp>
        <p:nvCxnSpPr>
          <p:cNvPr id="10" name="Straight Arrow Connector 9"/>
          <p:cNvCxnSpPr/>
          <p:nvPr/>
        </p:nvCxnSpPr>
        <p:spPr bwMode="auto">
          <a:xfrm>
            <a:off x="4191000" y="30480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pic>
        <p:nvPicPr>
          <p:cNvPr id="16" name="Content Placeholder 4" descr="n93.png"/>
          <p:cNvPicPr>
            <a:picLocks noChangeAspect="1"/>
          </p:cNvPicPr>
          <p:nvPr/>
        </p:nvPicPr>
        <p:blipFill>
          <a:blip r:embed="rId8"/>
          <a:stretch>
            <a:fillRect/>
          </a:stretch>
        </p:blipFill>
        <p:spPr bwMode="auto">
          <a:xfrm>
            <a:off x="6400800" y="1752600"/>
            <a:ext cx="1048780" cy="2667000"/>
          </a:xfrm>
          <a:prstGeom prst="rect">
            <a:avLst/>
          </a:prstGeom>
          <a:noFill/>
          <a:ln w="9525">
            <a:noFill/>
            <a:miter lim="800000"/>
            <a:headEnd/>
            <a:tailEnd/>
          </a:ln>
        </p:spPr>
      </p:pic>
      <p:sp>
        <p:nvSpPr>
          <p:cNvPr id="17" name="TextBox 16"/>
          <p:cNvSpPr txBox="1"/>
          <p:nvPr/>
        </p:nvSpPr>
        <p:spPr>
          <a:xfrm>
            <a:off x="5791200" y="4495800"/>
            <a:ext cx="33855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8" name="TextBox 17"/>
          <p:cNvSpPr txBox="1"/>
          <p:nvPr/>
        </p:nvSpPr>
        <p:spPr>
          <a:xfrm>
            <a:off x="6553200" y="4495800"/>
            <a:ext cx="33855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0" name="TextBox 19"/>
          <p:cNvSpPr txBox="1"/>
          <p:nvPr/>
        </p:nvSpPr>
        <p:spPr>
          <a:xfrm>
            <a:off x="7391400" y="4495800"/>
            <a:ext cx="349776"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21" name="TextBox 20"/>
          <p:cNvSpPr txBox="1"/>
          <p:nvPr/>
        </p:nvSpPr>
        <p:spPr>
          <a:xfrm>
            <a:off x="7924800" y="4495800"/>
            <a:ext cx="34336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22" name="Rounded Rectangle 21"/>
          <p:cNvSpPr/>
          <p:nvPr/>
        </p:nvSpPr>
        <p:spPr bwMode="auto">
          <a:xfrm>
            <a:off x="5867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6019800" y="57912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o</a:t>
            </a:r>
            <a:r>
              <a:rPr kumimoji="0" lang="en-US" sz="1800" b="1" i="0" u="none" strike="noStrike" cap="none" normalizeH="0" baseline="0" dirty="0" smtClean="0">
                <a:ln>
                  <a:noFill/>
                </a:ln>
                <a:solidFill>
                  <a:schemeClr val="tx1"/>
                </a:solidFill>
                <a:effectLst/>
                <a:latin typeface="Neutra Text" pitchFamily="50" charset="0"/>
              </a:rPr>
              <a:t>n Phone</a:t>
            </a:r>
          </a:p>
        </p:txBody>
      </p:sp>
      <p:cxnSp>
        <p:nvCxnSpPr>
          <p:cNvPr id="25" name="Straight Arrow Connector 24"/>
          <p:cNvCxnSpPr>
            <a:stCxn id="22" idx="1"/>
            <a:endCxn id="27" idx="3"/>
          </p:cNvCxnSpPr>
          <p:nvPr/>
        </p:nvCxnSpPr>
        <p:spPr bwMode="auto">
          <a:xfrm rot="10800000">
            <a:off x="3352800" y="5943600"/>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27" name="Rounded Rectangle 26"/>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TextBox 28"/>
          <p:cNvSpPr txBox="1"/>
          <p:nvPr/>
        </p:nvSpPr>
        <p:spPr>
          <a:xfrm>
            <a:off x="3657600" y="6019800"/>
            <a:ext cx="1944443" cy="369332"/>
          </a:xfrm>
          <a:prstGeom prst="rect">
            <a:avLst/>
          </a:prstGeom>
          <a:noFill/>
        </p:spPr>
        <p:txBody>
          <a:bodyPr wrap="none" rtlCol="0">
            <a:spAutoFit/>
          </a:bodyPr>
          <a:lstStyle/>
          <a:p>
            <a:r>
              <a:rPr lang="en-US" dirty="0" smtClean="0">
                <a:solidFill>
                  <a:schemeClr val="bg1"/>
                </a:solidFill>
              </a:rPr>
              <a:t>Control messages</a:t>
            </a:r>
            <a:endParaRPr lang="en-US"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533400" y="1447800"/>
          <a:ext cx="8007350" cy="3463925"/>
        </p:xfrm>
        <a:graphic>
          <a:graphicData uri="http://schemas.openxmlformats.org/presentationml/2006/ole">
            <p:oleObj spid="_x0000_s406530" name="Image" r:id="rId4" imgW="9333333" imgH="4038095" progId="">
              <p:embed/>
            </p:oleObj>
          </a:graphicData>
        </a:graphic>
      </p:graphicFrame>
      <p:pic>
        <p:nvPicPr>
          <p:cNvPr id="4" name="Content Placeholder 3" descr="arduino.png"/>
          <p:cNvPicPr>
            <a:picLocks noGrp="1" noChangeAspect="1"/>
          </p:cNvPicPr>
          <p:nvPr>
            <p:ph idx="1"/>
          </p:nvPr>
        </p:nvPicPr>
        <p:blipFill>
          <a:blip r:embed="rId5"/>
          <a:stretch>
            <a:fillRect/>
          </a:stretch>
        </p:blipFill>
        <p:spPr>
          <a:xfrm>
            <a:off x="4536410" y="1295400"/>
            <a:ext cx="5140990" cy="3429000"/>
          </a:xfrm>
        </p:spPr>
      </p:pic>
      <p:sp>
        <p:nvSpPr>
          <p:cNvPr id="9" name="Rounded Rectangle 8"/>
          <p:cNvSpPr/>
          <p:nvPr/>
        </p:nvSpPr>
        <p:spPr bwMode="auto">
          <a:xfrm>
            <a:off x="5257800" y="4876800"/>
            <a:ext cx="3124200" cy="1828800"/>
          </a:xfrm>
          <a:prstGeom prst="roundRect">
            <a:avLst/>
          </a:prstGeom>
          <a:solidFill>
            <a:schemeClr val="accent2">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Neutra Text" pitchFamily="50" charset="0"/>
              </a:rPr>
              <a:t>Bootloader</a:t>
            </a:r>
            <a:endParaRPr kumimoji="0" lang="en-US" sz="1800" b="1" i="0" u="none" strike="noStrike" cap="none" normalizeH="0" baseline="0" dirty="0" smtClean="0">
              <a:ln>
                <a:noFill/>
              </a:ln>
              <a:solidFill>
                <a:schemeClr val="tx1"/>
              </a:solidFill>
              <a:effectLst/>
              <a:latin typeface="Neutra Text" pitchFamily="5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8" name="Rounded Rectangle 7"/>
          <p:cNvSpPr/>
          <p:nvPr/>
        </p:nvSpPr>
        <p:spPr bwMode="auto">
          <a:xfrm>
            <a:off x="5867400" y="54102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kumimoji="0" lang="en-US" sz="18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6" name="Straight Arrow Connector 5"/>
          <p:cNvCxnSpPr/>
          <p:nvPr/>
        </p:nvCxnSpPr>
        <p:spPr bwMode="auto">
          <a:xfrm>
            <a:off x="4191000" y="2895600"/>
            <a:ext cx="1600200" cy="1588"/>
          </a:xfrm>
          <a:prstGeom prst="straightConnector1">
            <a:avLst/>
          </a:prstGeom>
          <a:solidFill>
            <a:schemeClr val="accent1"/>
          </a:solidFill>
          <a:ln w="76200" cap="flat" cmpd="sng" algn="ctr">
            <a:solidFill>
              <a:srgbClr val="000000"/>
            </a:solidFill>
            <a:prstDash val="solid"/>
            <a:round/>
            <a:headEnd type="none" w="med" len="med"/>
            <a:tailEnd type="arrow"/>
          </a:ln>
          <a:effectLst/>
        </p:spPr>
      </p:cxnSp>
      <p:sp>
        <p:nvSpPr>
          <p:cNvPr id="2" name="Title 1"/>
          <p:cNvSpPr>
            <a:spLocks noGrp="1"/>
          </p:cNvSpPr>
          <p:nvPr>
            <p:ph type="title"/>
          </p:nvPr>
        </p:nvSpPr>
        <p:spPr/>
        <p:txBody>
          <a:bodyPr/>
          <a:lstStyle/>
          <a:p>
            <a:r>
              <a:rPr lang="en-US" sz="4400" dirty="0" smtClean="0"/>
              <a:t>Juxtapose Extensions</a:t>
            </a:r>
            <a:endParaRPr lang="en-US" sz="4400" dirty="0"/>
          </a:p>
        </p:txBody>
      </p:sp>
      <p:sp>
        <p:nvSpPr>
          <p:cNvPr id="7" name="Rounded Rectangle 6"/>
          <p:cNvSpPr/>
          <p:nvPr/>
        </p:nvSpPr>
        <p:spPr bwMode="auto">
          <a:xfrm>
            <a:off x="6019800" y="5867400"/>
            <a:ext cx="2209800" cy="685800"/>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User’s Application</a:t>
            </a:r>
            <a:endParaRPr kumimoji="0" lang="en-US" sz="1800" b="1" i="0" u="none" strike="noStrike" cap="none" normalizeH="0" baseline="0" dirty="0" smtClean="0">
              <a:ln>
                <a:noFill/>
              </a:ln>
              <a:solidFill>
                <a:schemeClr val="tx1"/>
              </a:solidFill>
              <a:effectLst/>
              <a:latin typeface="Neutra Text" pitchFamily="50" charset="0"/>
            </a:endParaRPr>
          </a:p>
        </p:txBody>
      </p:sp>
      <p:cxnSp>
        <p:nvCxnSpPr>
          <p:cNvPr id="10" name="Straight Arrow Connector 9"/>
          <p:cNvCxnSpPr/>
          <p:nvPr/>
        </p:nvCxnSpPr>
        <p:spPr bwMode="auto">
          <a:xfrm rot="10800000">
            <a:off x="3352800" y="6183868"/>
            <a:ext cx="2514600" cy="1588"/>
          </a:xfrm>
          <a:prstGeom prst="straightConnector1">
            <a:avLst/>
          </a:prstGeom>
          <a:ln w="76200">
            <a:headEnd type="arrow"/>
            <a:tailEnd type="arrow"/>
          </a:ln>
        </p:spPr>
        <p:style>
          <a:lnRef idx="1">
            <a:schemeClr val="accent3"/>
          </a:lnRef>
          <a:fillRef idx="0">
            <a:schemeClr val="accent3"/>
          </a:fillRef>
          <a:effectRef idx="0">
            <a:schemeClr val="accent3"/>
          </a:effectRef>
          <a:fontRef idx="minor">
            <a:schemeClr val="tx1"/>
          </a:fontRef>
        </p:style>
      </p:cxnSp>
      <p:sp>
        <p:nvSpPr>
          <p:cNvPr id="11" name="Rounded Rectangle 10"/>
          <p:cNvSpPr/>
          <p:nvPr/>
        </p:nvSpPr>
        <p:spPr bwMode="auto">
          <a:xfrm>
            <a:off x="914400" y="5334000"/>
            <a:ext cx="2438400" cy="1219200"/>
          </a:xfrm>
          <a:prstGeom prst="roundRect">
            <a:avLst/>
          </a:prstGeom>
          <a:solidFill>
            <a:schemeClr val="accent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Neutra Text" pitchFamily="50" charset="0"/>
              </a:rPr>
              <a:t>Juxtapose</a:t>
            </a:r>
            <a:r>
              <a:rPr kumimoji="0" lang="en-US" sz="1800" b="1" i="0" u="none" strike="noStrike" cap="none" normalizeH="0" dirty="0" smtClean="0">
                <a:ln>
                  <a:noFill/>
                </a:ln>
                <a:solidFill>
                  <a:schemeClr val="tx1"/>
                </a:solidFill>
                <a:effectLst/>
                <a:latin typeface="Neutra Text" pitchFamily="50" charset="0"/>
              </a:rPr>
              <a:t> </a:t>
            </a:r>
            <a:r>
              <a:rPr lang="en-US" dirty="0" smtClean="0"/>
              <a:t>Editor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Runtime o</a:t>
            </a:r>
            <a:r>
              <a:rPr kumimoji="0" lang="en-US" sz="1800" b="1" i="0" u="none" strike="noStrike" cap="none" normalizeH="0" baseline="0" dirty="0" smtClean="0">
                <a:ln>
                  <a:noFill/>
                </a:ln>
                <a:solidFill>
                  <a:schemeClr val="tx1"/>
                </a:solidFill>
                <a:effectLst/>
                <a:latin typeface="Neutra Text" pitchFamily="50" charset="0"/>
              </a:rPr>
              <a:t>n</a:t>
            </a:r>
            <a:r>
              <a:rPr kumimoji="0" lang="en-US" sz="1800" b="1" i="0" u="none" strike="noStrike" cap="none" normalizeH="0" dirty="0" smtClean="0">
                <a:ln>
                  <a:noFill/>
                </a:ln>
                <a:solidFill>
                  <a:schemeClr val="tx1"/>
                </a:solidFill>
                <a:effectLst/>
                <a:latin typeface="Neutra Text" pitchFamily="50" charset="0"/>
              </a:rPr>
              <a:t> PC</a:t>
            </a:r>
            <a:endParaRPr kumimoji="0" lang="en-US" sz="1800" b="1" i="0" u="none" strike="noStrike" cap="none" normalizeH="0" baseline="0" dirty="0" smtClean="0">
              <a:ln>
                <a:noFill/>
              </a:ln>
              <a:solidFill>
                <a:schemeClr val="tx1"/>
              </a:solidFill>
              <a:effectLst/>
              <a:latin typeface="Neutra Text" pitchFamily="50" charset="0"/>
            </a:endParaRPr>
          </a:p>
        </p:txBody>
      </p:sp>
      <p:sp>
        <p:nvSpPr>
          <p:cNvPr id="17" name="TextBox 16"/>
          <p:cNvSpPr txBox="1"/>
          <p:nvPr/>
        </p:nvSpPr>
        <p:spPr>
          <a:xfrm>
            <a:off x="3657600" y="6172200"/>
            <a:ext cx="1554272" cy="307777"/>
          </a:xfrm>
          <a:prstGeom prst="rect">
            <a:avLst/>
          </a:prstGeom>
          <a:noFill/>
        </p:spPr>
        <p:txBody>
          <a:bodyPr wrap="none" rtlCol="0">
            <a:spAutoFit/>
          </a:bodyPr>
          <a:lstStyle/>
          <a:p>
            <a:r>
              <a:rPr lang="en-US" sz="1400" dirty="0" smtClean="0">
                <a:solidFill>
                  <a:schemeClr val="bg1"/>
                </a:solidFill>
              </a:rPr>
              <a:t>Control messages</a:t>
            </a:r>
            <a:endParaRPr lang="en-US" sz="1400" dirty="0">
              <a:solidFill>
                <a:schemeClr val="bg1"/>
              </a:solidFill>
            </a:endParaRPr>
          </a:p>
        </p:txBody>
      </p:sp>
      <p:cxnSp>
        <p:nvCxnSpPr>
          <p:cNvPr id="20" name="Straight Arrow Connector 19"/>
          <p:cNvCxnSpPr/>
          <p:nvPr/>
        </p:nvCxnSpPr>
        <p:spPr bwMode="auto">
          <a:xfrm rot="10800000">
            <a:off x="3352804" y="5638800"/>
            <a:ext cx="1904997" cy="1588"/>
          </a:xfrm>
          <a:prstGeom prst="straightConnector1">
            <a:avLst/>
          </a:prstGeom>
          <a:ln w="76200">
            <a:headEnd type="arrow" w="med" len="med"/>
            <a:tailEnd type="none" w="med" len="med"/>
          </a:ln>
        </p:spPr>
        <p:style>
          <a:lnRef idx="1">
            <a:schemeClr val="accent3"/>
          </a:lnRef>
          <a:fillRef idx="0">
            <a:schemeClr val="accent3"/>
          </a:fillRef>
          <a:effectRef idx="0">
            <a:schemeClr val="accent3"/>
          </a:effectRef>
          <a:fontRef idx="minor">
            <a:schemeClr val="tx1"/>
          </a:fontRef>
        </p:style>
      </p:cxnSp>
      <p:sp>
        <p:nvSpPr>
          <p:cNvPr id="22" name="TextBox 21"/>
          <p:cNvSpPr txBox="1"/>
          <p:nvPr/>
        </p:nvSpPr>
        <p:spPr>
          <a:xfrm>
            <a:off x="3276600" y="5257800"/>
            <a:ext cx="1732077" cy="307777"/>
          </a:xfrm>
          <a:prstGeom prst="rect">
            <a:avLst/>
          </a:prstGeom>
          <a:noFill/>
        </p:spPr>
        <p:txBody>
          <a:bodyPr wrap="none" rtlCol="0">
            <a:spAutoFit/>
          </a:bodyPr>
          <a:lstStyle/>
          <a:p>
            <a:r>
              <a:rPr lang="en-US" sz="1400" dirty="0" smtClean="0">
                <a:solidFill>
                  <a:schemeClr val="bg1"/>
                </a:solidFill>
              </a:rPr>
              <a:t>Application Binaries</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11" grpId="0" animBg="1"/>
      <p:bldP spid="17" grpId="0"/>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ounded Rectangle 4"/>
          <p:cNvSpPr/>
          <p:nvPr/>
        </p:nvSpPr>
        <p:spPr bwMode="auto">
          <a:xfrm>
            <a:off x="3429000" y="3124200"/>
            <a:ext cx="2057400" cy="104052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Neutra Text" pitchFamily="50" charset="0"/>
              </a:rPr>
              <a:t>Compile Source</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3" descr="JoeandJoe_6496.jpg"/>
          <p:cNvPicPr>
            <a:picLocks noChangeAspect="1"/>
          </p:cNvPicPr>
          <p:nvPr/>
        </p:nvPicPr>
        <p:blipFill>
          <a:blip r:embed="rId3"/>
          <a:srcRect/>
          <a:stretch>
            <a:fillRect/>
          </a:stretch>
        </p:blipFill>
        <p:spPr bwMode="auto">
          <a:xfrm>
            <a:off x="6629400" y="1522413"/>
            <a:ext cx="2514600" cy="3813175"/>
          </a:xfrm>
          <a:prstGeom prst="rect">
            <a:avLst/>
          </a:prstGeom>
          <a:noFill/>
          <a:ln w="9525">
            <a:noFill/>
            <a:miter lim="800000"/>
            <a:headEnd/>
            <a:tailEnd/>
          </a:ln>
        </p:spPr>
      </p:pic>
      <p:pic>
        <p:nvPicPr>
          <p:cNvPr id="12291" name="Picture 4" descr="Dreyfuss-Comfort.jpg"/>
          <p:cNvPicPr>
            <a:picLocks noChangeAspect="1"/>
          </p:cNvPicPr>
          <p:nvPr/>
        </p:nvPicPr>
        <p:blipFill>
          <a:blip r:embed="rId4"/>
          <a:srcRect l="1135" t="1111" r="1277" b="2222"/>
          <a:stretch>
            <a:fillRect/>
          </a:stretch>
        </p:blipFill>
        <p:spPr bwMode="auto">
          <a:xfrm>
            <a:off x="76200" y="76200"/>
            <a:ext cx="6553200" cy="6629400"/>
          </a:xfrm>
          <a:prstGeom prst="rect">
            <a:avLst/>
          </a:prstGeom>
          <a:noFill/>
          <a:ln w="9525">
            <a:noFill/>
            <a:miter lim="800000"/>
            <a:headEnd/>
            <a:tailEnd/>
          </a:ln>
        </p:spPr>
      </p:pic>
      <p:pic>
        <p:nvPicPr>
          <p:cNvPr id="120833" name="Picture 1"/>
          <p:cNvPicPr>
            <a:picLocks noChangeAspect="1" noChangeArrowheads="1"/>
          </p:cNvPicPr>
          <p:nvPr/>
        </p:nvPicPr>
        <p:blipFill>
          <a:blip r:embed="rId5"/>
          <a:srcRect l="14800" r="14800"/>
          <a:stretch>
            <a:fillRect/>
          </a:stretch>
        </p:blipFill>
        <p:spPr bwMode="auto">
          <a:xfrm rot="20634868">
            <a:off x="2235900" y="1854578"/>
            <a:ext cx="2297290" cy="3263196"/>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833"/>
                                        </p:tgtEl>
                                        <p:attrNameLst>
                                          <p:attrName>style.visibility</p:attrName>
                                        </p:attrNameLst>
                                      </p:cBhvr>
                                      <p:to>
                                        <p:strVal val="visible"/>
                                      </p:to>
                                    </p:set>
                                    <p:animEffect transition="in" filter="fade">
                                      <p:cBhvr>
                                        <p:cTn id="7" dur="500"/>
                                        <p:tgtEl>
                                          <p:spTgt spid="120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ounded Rectangle 3"/>
          <p:cNvSpPr/>
          <p:nvPr/>
        </p:nvSpPr>
        <p:spPr bwMode="auto">
          <a:xfrm>
            <a:off x="533400" y="3124200"/>
            <a:ext cx="1676400" cy="104052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Neutra Text" pitchFamily="50" charset="0"/>
              </a:rPr>
              <a:t>Parse Source</a:t>
            </a:r>
          </a:p>
        </p:txBody>
      </p:sp>
      <p:sp>
        <p:nvSpPr>
          <p:cNvPr id="5" name="Rounded Rectangle 4"/>
          <p:cNvSpPr/>
          <p:nvPr/>
        </p:nvSpPr>
        <p:spPr bwMode="auto">
          <a:xfrm>
            <a:off x="2362200" y="3124200"/>
            <a:ext cx="1676400" cy="104052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Neutra Text" pitchFamily="50" charset="0"/>
              </a:rPr>
              <a:t>Extract variable</a:t>
            </a:r>
            <a:r>
              <a:rPr kumimoji="0" lang="en-US" sz="1800" b="1" i="0" u="none" strike="noStrike" cap="none" normalizeH="0" smtClean="0">
                <a:ln>
                  <a:noFill/>
                </a:ln>
                <a:solidFill>
                  <a:schemeClr val="tx1"/>
                </a:solidFill>
                <a:effectLst/>
                <a:latin typeface="Neutra Text" pitchFamily="50" charset="0"/>
              </a:rPr>
              <a:t> definitions</a:t>
            </a:r>
            <a:endParaRPr kumimoji="0" lang="en-US" sz="1800" b="1" i="0" u="none" strike="noStrike" cap="none" normalizeH="0" baseline="0" smtClean="0">
              <a:ln>
                <a:noFill/>
              </a:ln>
              <a:solidFill>
                <a:schemeClr val="tx1"/>
              </a:solidFill>
              <a:effectLst/>
              <a:latin typeface="Neutra Text" pitchFamily="50" charset="0"/>
            </a:endParaRPr>
          </a:p>
        </p:txBody>
      </p:sp>
      <p:sp>
        <p:nvSpPr>
          <p:cNvPr id="6" name="Rounded Rectangle 5"/>
          <p:cNvSpPr/>
          <p:nvPr/>
        </p:nvSpPr>
        <p:spPr bwMode="auto">
          <a:xfrm>
            <a:off x="4191000" y="3124200"/>
            <a:ext cx="2057400" cy="104052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Neutra Text" pitchFamily="50" charset="0"/>
              </a:rPr>
              <a:t>Emit variable table  &amp; access</a:t>
            </a:r>
            <a:r>
              <a:rPr kumimoji="0" lang="en-US" sz="1600" b="1" i="0" u="none" strike="noStrike" cap="none" normalizeH="0" smtClean="0">
                <a:ln>
                  <a:noFill/>
                </a:ln>
                <a:solidFill>
                  <a:schemeClr val="tx1"/>
                </a:solidFill>
                <a:effectLst/>
                <a:latin typeface="Neutra Text" pitchFamily="50" charset="0"/>
              </a:rPr>
              <a:t> </a:t>
            </a:r>
            <a:r>
              <a:rPr kumimoji="0" lang="en-US" sz="1600" b="1" i="0" u="none" strike="noStrike" cap="none" normalizeH="0" baseline="0" smtClean="0">
                <a:ln>
                  <a:noFill/>
                </a:ln>
                <a:solidFill>
                  <a:schemeClr val="tx1"/>
                </a:solidFill>
                <a:effectLst/>
                <a:latin typeface="Neutra Text" pitchFamily="50" charset="0"/>
              </a:rPr>
              <a:t>methods  into source</a:t>
            </a:r>
          </a:p>
        </p:txBody>
      </p:sp>
      <p:sp>
        <p:nvSpPr>
          <p:cNvPr id="7" name="Rounded Rectangle 6"/>
          <p:cNvSpPr/>
          <p:nvPr/>
        </p:nvSpPr>
        <p:spPr bwMode="auto">
          <a:xfrm>
            <a:off x="6477000" y="3124200"/>
            <a:ext cx="2057400" cy="104052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Neutra Text" pitchFamily="50" charset="0"/>
              </a:rPr>
              <a:t>Compile modified sources</a:t>
            </a:r>
          </a:p>
        </p:txBody>
      </p:sp>
      <p:cxnSp>
        <p:nvCxnSpPr>
          <p:cNvPr id="9" name="Straight Arrow Connector 8"/>
          <p:cNvCxnSpPr/>
          <p:nvPr/>
        </p:nvCxnSpPr>
        <p:spPr bwMode="auto">
          <a:xfrm>
            <a:off x="609600" y="4572000"/>
            <a:ext cx="7696200" cy="1588"/>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ur-systems.png"/>
          <p:cNvPicPr>
            <a:picLocks noChangeAspect="1"/>
          </p:cNvPicPr>
          <p:nvPr/>
        </p:nvPicPr>
        <p:blipFill>
          <a:blip r:embed="rId3"/>
          <a:stretch>
            <a:fillRect/>
          </a:stretch>
        </p:blipFill>
        <p:spPr>
          <a:xfrm>
            <a:off x="3166" y="0"/>
            <a:ext cx="9137668" cy="6858000"/>
          </a:xfrm>
          <a:prstGeom prst="rect">
            <a:avLst/>
          </a:prstGeom>
        </p:spPr>
      </p:pic>
      <p:sp>
        <p:nvSpPr>
          <p:cNvPr id="4" name="Rounded Rectangle 3"/>
          <p:cNvSpPr/>
          <p:nvPr/>
        </p:nvSpPr>
        <p:spPr bwMode="auto">
          <a:xfrm>
            <a:off x="0" y="3886200"/>
            <a:ext cx="4267200" cy="29718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emacs_screen.gif"/>
          <p:cNvPicPr>
            <a:picLocks noGrp="1" noChangeAspect="1"/>
          </p:cNvPicPr>
          <p:nvPr>
            <p:ph idx="4294967295"/>
          </p:nvPr>
        </p:nvPicPr>
        <p:blipFill>
          <a:blip r:embed="rId3"/>
          <a:stretch>
            <a:fillRect/>
          </a:stretch>
        </p:blipFill>
        <p:spPr>
          <a:xfrm>
            <a:off x="0" y="723900"/>
            <a:ext cx="9104313" cy="5410200"/>
          </a:xfrm>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9218" name="Picture 19"/>
          <p:cNvPicPr>
            <a:picLocks noChangeAspect="1" noChangeArrowheads="1"/>
          </p:cNvPicPr>
          <p:nvPr/>
        </p:nvPicPr>
        <p:blipFill>
          <a:blip r:embed="rId3"/>
          <a:srcRect/>
          <a:stretch>
            <a:fillRect/>
          </a:stretch>
        </p:blipFill>
        <p:spPr bwMode="auto">
          <a:xfrm>
            <a:off x="5146675" y="1944688"/>
            <a:ext cx="2513013" cy="2441575"/>
          </a:xfrm>
          <a:prstGeom prst="rect">
            <a:avLst/>
          </a:prstGeom>
          <a:noFill/>
          <a:ln w="9525">
            <a:noFill/>
            <a:miter lim="800000"/>
            <a:headEnd/>
            <a:tailEnd/>
          </a:ln>
        </p:spPr>
      </p:pic>
      <p:sp>
        <p:nvSpPr>
          <p:cNvPr id="9221" name="Text Box 5"/>
          <p:cNvSpPr txBox="1">
            <a:spLocks noChangeArrowheads="1"/>
          </p:cNvSpPr>
          <p:nvPr/>
        </p:nvSpPr>
        <p:spPr bwMode="auto">
          <a:xfrm>
            <a:off x="6659563" y="6477000"/>
            <a:ext cx="2027237" cy="307975"/>
          </a:xfrm>
          <a:prstGeom prst="rect">
            <a:avLst/>
          </a:prstGeom>
          <a:noFill/>
          <a:ln w="9525">
            <a:noFill/>
            <a:miter lim="800000"/>
            <a:headEnd/>
            <a:tailEnd/>
          </a:ln>
        </p:spPr>
        <p:txBody>
          <a:bodyPr wrap="none">
            <a:spAutoFit/>
          </a:bodyPr>
          <a:lstStyle/>
          <a:p>
            <a:r>
              <a:rPr lang="en-US" sz="1400" b="0">
                <a:solidFill>
                  <a:srgbClr val="DDDDDD"/>
                </a:solidFill>
              </a:rPr>
              <a:t>[programmableweb.com]</a:t>
            </a:r>
          </a:p>
        </p:txBody>
      </p:sp>
      <p:pic>
        <p:nvPicPr>
          <p:cNvPr id="9224" name="Picture 8"/>
          <p:cNvPicPr>
            <a:picLocks noChangeAspect="1" noChangeArrowheads="1"/>
          </p:cNvPicPr>
          <p:nvPr/>
        </p:nvPicPr>
        <p:blipFill>
          <a:blip r:embed="rId4"/>
          <a:srcRect/>
          <a:stretch>
            <a:fillRect/>
          </a:stretch>
        </p:blipFill>
        <p:spPr bwMode="auto">
          <a:xfrm rot="-629180">
            <a:off x="1800225" y="2130425"/>
            <a:ext cx="2405063" cy="2427288"/>
          </a:xfrm>
          <a:prstGeom prst="rect">
            <a:avLst/>
          </a:prstGeom>
          <a:noFill/>
          <a:ln w="9525">
            <a:noFill/>
            <a:miter lim="800000"/>
            <a:headEnd/>
            <a:tailEnd/>
          </a:ln>
        </p:spPr>
      </p:pic>
      <p:pic>
        <p:nvPicPr>
          <p:cNvPr id="9225" name="Picture 9"/>
          <p:cNvPicPr>
            <a:picLocks noChangeAspect="1" noChangeArrowheads="1"/>
          </p:cNvPicPr>
          <p:nvPr/>
        </p:nvPicPr>
        <p:blipFill>
          <a:blip r:embed="rId5"/>
          <a:srcRect/>
          <a:stretch>
            <a:fillRect/>
          </a:stretch>
        </p:blipFill>
        <p:spPr bwMode="auto">
          <a:xfrm rot="432808">
            <a:off x="833438" y="2576513"/>
            <a:ext cx="2328862" cy="2209800"/>
          </a:xfrm>
          <a:prstGeom prst="rect">
            <a:avLst/>
          </a:prstGeom>
          <a:noFill/>
          <a:ln w="9525">
            <a:noFill/>
            <a:miter lim="800000"/>
            <a:headEnd/>
            <a:tailEnd/>
          </a:ln>
        </p:spPr>
      </p:pic>
      <p:pic>
        <p:nvPicPr>
          <p:cNvPr id="9226" name="Picture 10"/>
          <p:cNvPicPr>
            <a:picLocks noChangeAspect="1" noChangeArrowheads="1"/>
          </p:cNvPicPr>
          <p:nvPr/>
        </p:nvPicPr>
        <p:blipFill>
          <a:blip r:embed="rId6"/>
          <a:srcRect/>
          <a:stretch>
            <a:fillRect/>
          </a:stretch>
        </p:blipFill>
        <p:spPr bwMode="auto">
          <a:xfrm rot="1373083">
            <a:off x="3076575" y="3476625"/>
            <a:ext cx="2174875" cy="2065338"/>
          </a:xfrm>
          <a:prstGeom prst="rect">
            <a:avLst/>
          </a:prstGeom>
          <a:noFill/>
          <a:ln w="9525">
            <a:noFill/>
            <a:miter lim="800000"/>
            <a:headEnd/>
            <a:tailEnd/>
          </a:ln>
        </p:spPr>
      </p:pic>
      <p:pic>
        <p:nvPicPr>
          <p:cNvPr id="9227" name="Picture 11"/>
          <p:cNvPicPr>
            <a:picLocks noChangeAspect="1" noChangeArrowheads="1"/>
          </p:cNvPicPr>
          <p:nvPr/>
        </p:nvPicPr>
        <p:blipFill>
          <a:blip r:embed="rId7"/>
          <a:srcRect/>
          <a:stretch>
            <a:fillRect/>
          </a:stretch>
        </p:blipFill>
        <p:spPr bwMode="auto">
          <a:xfrm rot="-1062306">
            <a:off x="3365500" y="2270125"/>
            <a:ext cx="1963738" cy="1892300"/>
          </a:xfrm>
          <a:prstGeom prst="rect">
            <a:avLst/>
          </a:prstGeom>
          <a:noFill/>
          <a:ln w="9525">
            <a:noFill/>
            <a:miter lim="800000"/>
            <a:headEnd/>
            <a:tailEnd/>
          </a:ln>
        </p:spPr>
      </p:pic>
      <p:pic>
        <p:nvPicPr>
          <p:cNvPr id="9228" name="Picture 12"/>
          <p:cNvPicPr>
            <a:picLocks noChangeAspect="1" noChangeArrowheads="1"/>
          </p:cNvPicPr>
          <p:nvPr/>
        </p:nvPicPr>
        <p:blipFill>
          <a:blip r:embed="rId8"/>
          <a:srcRect/>
          <a:stretch>
            <a:fillRect/>
          </a:stretch>
        </p:blipFill>
        <p:spPr bwMode="auto">
          <a:xfrm rot="603007">
            <a:off x="4603750" y="2638425"/>
            <a:ext cx="2079625" cy="2032000"/>
          </a:xfrm>
          <a:prstGeom prst="rect">
            <a:avLst/>
          </a:prstGeom>
          <a:noFill/>
          <a:ln w="9525">
            <a:noFill/>
            <a:miter lim="800000"/>
            <a:headEnd/>
            <a:tailEnd/>
          </a:ln>
        </p:spPr>
      </p:pic>
      <p:pic>
        <p:nvPicPr>
          <p:cNvPr id="9229" name="Picture 13"/>
          <p:cNvPicPr>
            <a:picLocks noChangeAspect="1" noChangeArrowheads="1"/>
          </p:cNvPicPr>
          <p:nvPr/>
        </p:nvPicPr>
        <p:blipFill>
          <a:blip r:embed="rId9"/>
          <a:srcRect/>
          <a:stretch>
            <a:fillRect/>
          </a:stretch>
        </p:blipFill>
        <p:spPr bwMode="auto">
          <a:xfrm rot="-657068">
            <a:off x="4005263" y="3189288"/>
            <a:ext cx="2495550" cy="2439987"/>
          </a:xfrm>
          <a:prstGeom prst="rect">
            <a:avLst/>
          </a:prstGeom>
          <a:noFill/>
          <a:ln w="9525">
            <a:noFill/>
            <a:miter lim="800000"/>
            <a:headEnd/>
            <a:tailEnd/>
          </a:ln>
        </p:spPr>
      </p:pic>
      <p:pic>
        <p:nvPicPr>
          <p:cNvPr id="9230" name="Picture 14"/>
          <p:cNvPicPr>
            <a:picLocks noChangeAspect="1" noChangeArrowheads="1"/>
          </p:cNvPicPr>
          <p:nvPr/>
        </p:nvPicPr>
        <p:blipFill>
          <a:blip r:embed="rId10"/>
          <a:srcRect/>
          <a:stretch>
            <a:fillRect/>
          </a:stretch>
        </p:blipFill>
        <p:spPr bwMode="auto">
          <a:xfrm rot="539524">
            <a:off x="5665788" y="3352800"/>
            <a:ext cx="2270125" cy="2238375"/>
          </a:xfrm>
          <a:prstGeom prst="rect">
            <a:avLst/>
          </a:prstGeom>
          <a:noFill/>
          <a:ln w="9525">
            <a:noFill/>
            <a:miter lim="800000"/>
            <a:headEnd/>
            <a:tailEnd/>
          </a:ln>
        </p:spPr>
      </p:pic>
      <p:pic>
        <p:nvPicPr>
          <p:cNvPr id="9231" name="Picture 15"/>
          <p:cNvPicPr>
            <a:picLocks noChangeAspect="1" noChangeArrowheads="1"/>
          </p:cNvPicPr>
          <p:nvPr/>
        </p:nvPicPr>
        <p:blipFill>
          <a:blip r:embed="rId11"/>
          <a:srcRect/>
          <a:stretch>
            <a:fillRect/>
          </a:stretch>
        </p:blipFill>
        <p:spPr bwMode="auto">
          <a:xfrm>
            <a:off x="1709738" y="3756025"/>
            <a:ext cx="2309812" cy="2173288"/>
          </a:xfrm>
          <a:prstGeom prst="rect">
            <a:avLst/>
          </a:prstGeom>
          <a:noFill/>
          <a:ln w="9525">
            <a:noFill/>
            <a:miter lim="800000"/>
            <a:headEnd/>
            <a:tailEnd/>
          </a:ln>
        </p:spPr>
      </p:pic>
      <p:pic>
        <p:nvPicPr>
          <p:cNvPr id="9232" name="Picture 16"/>
          <p:cNvPicPr>
            <a:picLocks noChangeAspect="1" noChangeArrowheads="1"/>
          </p:cNvPicPr>
          <p:nvPr/>
        </p:nvPicPr>
        <p:blipFill>
          <a:blip r:embed="rId12"/>
          <a:srcRect/>
          <a:stretch>
            <a:fillRect/>
          </a:stretch>
        </p:blipFill>
        <p:spPr bwMode="auto">
          <a:xfrm rot="-627339">
            <a:off x="790575" y="4757738"/>
            <a:ext cx="1323975" cy="1270000"/>
          </a:xfrm>
          <a:prstGeom prst="rect">
            <a:avLst/>
          </a:prstGeom>
          <a:noFill/>
          <a:ln w="9525">
            <a:noFill/>
            <a:miter lim="800000"/>
            <a:headEnd/>
            <a:tailEnd/>
          </a:ln>
        </p:spPr>
      </p:pic>
      <p:pic>
        <p:nvPicPr>
          <p:cNvPr id="9233" name="Picture 17"/>
          <p:cNvPicPr>
            <a:picLocks noChangeAspect="1" noChangeArrowheads="1"/>
          </p:cNvPicPr>
          <p:nvPr/>
        </p:nvPicPr>
        <p:blipFill>
          <a:blip r:embed="rId13"/>
          <a:srcRect/>
          <a:stretch>
            <a:fillRect/>
          </a:stretch>
        </p:blipFill>
        <p:spPr bwMode="auto">
          <a:xfrm rot="-631969">
            <a:off x="5995988" y="2611438"/>
            <a:ext cx="2268537" cy="1979612"/>
          </a:xfrm>
          <a:prstGeom prst="rect">
            <a:avLst/>
          </a:prstGeom>
          <a:noFill/>
          <a:ln w="9525">
            <a:noFill/>
            <a:miter lim="800000"/>
            <a:headEnd/>
            <a:tailEnd/>
          </a:ln>
        </p:spPr>
      </p:pic>
      <p:pic>
        <p:nvPicPr>
          <p:cNvPr id="9234" name="Picture 18"/>
          <p:cNvPicPr>
            <a:picLocks noChangeAspect="1" noChangeArrowheads="1"/>
          </p:cNvPicPr>
          <p:nvPr/>
        </p:nvPicPr>
        <p:blipFill>
          <a:blip r:embed="rId14"/>
          <a:srcRect/>
          <a:stretch>
            <a:fillRect/>
          </a:stretch>
        </p:blipFill>
        <p:spPr bwMode="auto">
          <a:xfrm rot="-918678">
            <a:off x="6938963" y="3681413"/>
            <a:ext cx="2184400" cy="2057400"/>
          </a:xfrm>
          <a:prstGeom prst="rect">
            <a:avLst/>
          </a:prstGeom>
          <a:noFill/>
          <a:ln w="9525">
            <a:noFill/>
            <a:miter lim="800000"/>
            <a:headEnd/>
            <a:tailEnd/>
          </a:ln>
        </p:spPr>
      </p:pic>
      <p:pic>
        <p:nvPicPr>
          <p:cNvPr id="17" name="Content Placeholder 3" descr="google.png"/>
          <p:cNvPicPr>
            <a:picLocks noGrp="1" noChangeAspect="1"/>
          </p:cNvPicPr>
          <p:nvPr>
            <p:ph idx="1"/>
          </p:nvPr>
        </p:nvPicPr>
        <p:blipFill>
          <a:blip r:embed="rId15"/>
          <a:stretch>
            <a:fillRect/>
          </a:stretch>
        </p:blipFill>
        <p:spPr>
          <a:xfrm>
            <a:off x="762000" y="533400"/>
            <a:ext cx="7829550" cy="685800"/>
          </a:xfrm>
        </p:spPr>
      </p:pic>
      <p:pic>
        <p:nvPicPr>
          <p:cNvPr id="18" name="Picture 8"/>
          <p:cNvPicPr>
            <a:picLocks noChangeAspect="1" noChangeArrowheads="1"/>
          </p:cNvPicPr>
          <p:nvPr/>
        </p:nvPicPr>
        <p:blipFill>
          <a:blip r:embed="rId16"/>
          <a:srcRect/>
          <a:stretch>
            <a:fillRect/>
          </a:stretch>
        </p:blipFill>
        <p:spPr bwMode="auto">
          <a:xfrm>
            <a:off x="381000" y="2286000"/>
            <a:ext cx="5767387" cy="4026289"/>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19" name="Picture 9"/>
          <p:cNvPicPr>
            <a:picLocks noChangeAspect="1" noChangeArrowheads="1"/>
          </p:cNvPicPr>
          <p:nvPr/>
        </p:nvPicPr>
        <p:blipFill>
          <a:blip r:embed="rId17"/>
          <a:srcRect/>
          <a:stretch>
            <a:fillRect/>
          </a:stretch>
        </p:blipFill>
        <p:spPr bwMode="auto">
          <a:xfrm>
            <a:off x="837278" y="1676400"/>
            <a:ext cx="5715922" cy="445770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0" name="Picture 10"/>
          <p:cNvPicPr>
            <a:picLocks noChangeAspect="1" noChangeArrowheads="1"/>
          </p:cNvPicPr>
          <p:nvPr/>
        </p:nvPicPr>
        <p:blipFill>
          <a:blip r:embed="rId18"/>
          <a:srcRect/>
          <a:stretch>
            <a:fillRect/>
          </a:stretch>
        </p:blipFill>
        <p:spPr bwMode="auto">
          <a:xfrm>
            <a:off x="1524000" y="2057400"/>
            <a:ext cx="5614987" cy="4378984"/>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1" name="Picture 11"/>
          <p:cNvPicPr>
            <a:picLocks noChangeAspect="1" noChangeArrowheads="1"/>
          </p:cNvPicPr>
          <p:nvPr/>
        </p:nvPicPr>
        <p:blipFill>
          <a:blip r:embed="rId19"/>
          <a:srcRect/>
          <a:stretch>
            <a:fillRect/>
          </a:stretch>
        </p:blipFill>
        <p:spPr bwMode="auto">
          <a:xfrm>
            <a:off x="2514600" y="1905000"/>
            <a:ext cx="6033473" cy="4705350"/>
          </a:xfrm>
          <a:prstGeom prst="rect">
            <a:avLst/>
          </a:prstGeom>
          <a:ln w="12700">
            <a:solidFill>
              <a:schemeClr val="tx1"/>
            </a:solidFill>
            <a:headEnd/>
            <a:tailEnd/>
          </a:ln>
          <a:effectLst>
            <a:outerShdw blurRad="50800" dist="38100" dir="8100000" algn="tr" rotWithShape="0">
              <a:prstClr val="black">
                <a:alpha val="40000"/>
              </a:prstClr>
            </a:outerShdw>
          </a:effectLst>
        </p:spPr>
      </p:pic>
      <p:pic>
        <p:nvPicPr>
          <p:cNvPr id="22" name="Picture 13"/>
          <p:cNvPicPr>
            <a:picLocks noChangeAspect="1" noChangeArrowheads="1"/>
          </p:cNvPicPr>
          <p:nvPr/>
        </p:nvPicPr>
        <p:blipFill>
          <a:blip r:embed="rId20"/>
          <a:srcRect l="19811"/>
          <a:stretch>
            <a:fillRect/>
          </a:stretch>
        </p:blipFill>
        <p:spPr bwMode="auto">
          <a:xfrm>
            <a:off x="3200400" y="1847850"/>
            <a:ext cx="5151566" cy="5010150"/>
          </a:xfrm>
          <a:prstGeom prst="rect">
            <a:avLst/>
          </a:prstGeom>
          <a:ln w="12700">
            <a:solidFill>
              <a:schemeClr val="tx1"/>
            </a:solidFill>
            <a:headEnd/>
            <a:tailEnd/>
          </a:ln>
          <a:effectLst>
            <a:outerShdw blurRad="50800" dist="38100" dir="8100000" algn="tr" rotWithShape="0">
              <a:prstClr val="black">
                <a:alpha val="40000"/>
              </a:prstClr>
            </a:outerShdw>
          </a:effectLst>
        </p:spPr>
      </p:pic>
      <p:sp>
        <p:nvSpPr>
          <p:cNvPr id="16" name="Rounded Rectangle 15"/>
          <p:cNvSpPr/>
          <p:nvPr/>
        </p:nvSpPr>
        <p:spPr bwMode="auto">
          <a:xfrm>
            <a:off x="1524000" y="4038600"/>
            <a:ext cx="6096000" cy="1219200"/>
          </a:xfrm>
          <a:prstGeom prst="roundRect">
            <a:avLst/>
          </a:prstGeom>
          <a:solidFill>
            <a:schemeClr val="tx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3200" dirty="0" smtClean="0">
                <a:solidFill>
                  <a:srgbClr val="000000"/>
                </a:solidFill>
              </a:rPr>
              <a:t>It’s easy to understand the sites, </a:t>
            </a:r>
            <a:br>
              <a:rPr lang="en-US" sz="3200" dirty="0" smtClean="0">
                <a:solidFill>
                  <a:srgbClr val="000000"/>
                </a:solidFill>
              </a:rPr>
            </a:br>
            <a:r>
              <a:rPr lang="en-US" sz="3200" dirty="0" smtClean="0">
                <a:solidFill>
                  <a:srgbClr val="000000"/>
                </a:solidFill>
              </a:rPr>
              <a:t>but not their services.</a:t>
            </a:r>
            <a:endParaRPr kumimoji="0" lang="en-US" sz="3200" b="1" i="0" u="none" strike="noStrike" cap="none" normalizeH="0" baseline="0" dirty="0" smtClean="0">
              <a:ln>
                <a:noFill/>
              </a:ln>
              <a:solidFill>
                <a:srgbClr val="000000"/>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28600" y="730250"/>
            <a:ext cx="8385175" cy="1022350"/>
          </a:xfrm>
        </p:spPr>
        <p:txBody>
          <a:bodyPr/>
          <a:lstStyle/>
          <a:p>
            <a:r>
              <a:rPr lang="en-US" sz="3600" smtClean="0"/>
              <a:t>Web sites and their APIs are correlated…</a:t>
            </a:r>
          </a:p>
        </p:txBody>
      </p:sp>
      <p:sp>
        <p:nvSpPr>
          <p:cNvPr id="11267" name="Text Box 5"/>
          <p:cNvSpPr txBox="1">
            <a:spLocks noChangeArrowheads="1"/>
          </p:cNvSpPr>
          <p:nvPr/>
        </p:nvSpPr>
        <p:spPr bwMode="auto">
          <a:xfrm>
            <a:off x="8001000" y="6248400"/>
            <a:ext cx="995363" cy="3079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400" kern="1200">
                <a:solidFill>
                  <a:srgbClr val="DDDDDD"/>
                </a:solidFill>
                <a:latin typeface="Neutra Text" pitchFamily="50" charset="0"/>
                <a:ea typeface="+mn-ea"/>
                <a:cs typeface="+mn-cs"/>
              </a:rPr>
              <a:t>[flickr.com]</a:t>
            </a:r>
          </a:p>
        </p:txBody>
      </p:sp>
      <p:sp>
        <p:nvSpPr>
          <p:cNvPr id="11268"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rtl="0" eaLnBrk="0" fontAlgn="base" hangingPunct="0">
              <a:spcBef>
                <a:spcPct val="0"/>
              </a:spcBef>
              <a:spcAft>
                <a:spcPct val="0"/>
              </a:spcAft>
            </a:pPr>
            <a:r>
              <a:rPr lang="en-US" sz="3600" b="1" kern="1200">
                <a:solidFill>
                  <a:srgbClr val="DDDDDD"/>
                </a:solidFill>
                <a:latin typeface="Neutra Text" pitchFamily="50" charset="0"/>
                <a:ea typeface="+mn-ea"/>
                <a:cs typeface="+mn-cs"/>
              </a:rPr>
              <a:t>…let’s leverage that fact!</a:t>
            </a:r>
          </a:p>
        </p:txBody>
      </p:sp>
      <p:sp>
        <p:nvSpPr>
          <p:cNvPr id="11271" name="TextBox 8"/>
          <p:cNvSpPr txBox="1">
            <a:spLocks noChangeArrowheads="1"/>
          </p:cNvSpPr>
          <p:nvPr/>
        </p:nvSpPr>
        <p:spPr bwMode="auto">
          <a:xfrm>
            <a:off x="4114800" y="2438400"/>
            <a:ext cx="990600" cy="157003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9600" b="1" kern="1200">
                <a:solidFill>
                  <a:srgbClr val="FFFFFF"/>
                </a:solidFill>
                <a:latin typeface="Arial" charset="0"/>
                <a:ea typeface="+mn-ea"/>
                <a:cs typeface="Arial" charset="0"/>
              </a:rPr>
              <a:t>≈</a:t>
            </a:r>
          </a:p>
        </p:txBody>
      </p:sp>
      <p:pic>
        <p:nvPicPr>
          <p:cNvPr id="1026" name="Picture 2"/>
          <p:cNvPicPr>
            <a:picLocks noChangeAspect="1" noChangeArrowheads="1"/>
          </p:cNvPicPr>
          <p:nvPr/>
        </p:nvPicPr>
        <p:blipFill>
          <a:blip r:embed="rId3" cstate="print"/>
          <a:srcRect/>
          <a:stretch>
            <a:fillRect/>
          </a:stretch>
        </p:blipFill>
        <p:spPr bwMode="auto">
          <a:xfrm>
            <a:off x="381000" y="1676400"/>
            <a:ext cx="316278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62600" y="1600200"/>
            <a:ext cx="3236334" cy="3352800"/>
          </a:xfrm>
          <a:prstGeom prst="rect">
            <a:avLst/>
          </a:prstGeom>
          <a:noFill/>
          <a:ln w="9525">
            <a:noFill/>
            <a:miter lim="800000"/>
            <a:headEnd/>
            <a:tailEnd/>
          </a:ln>
          <a:effectLst/>
        </p:spPr>
      </p:pic>
      <p:sp>
        <p:nvSpPr>
          <p:cNvPr id="8" name="Rounded Rectangle 7"/>
          <p:cNvSpPr/>
          <p:nvPr/>
        </p:nvSpPr>
        <p:spPr bwMode="auto">
          <a:xfrm>
            <a:off x="609600" y="2514600"/>
            <a:ext cx="838200" cy="914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7315200" y="4419600"/>
            <a:ext cx="609600" cy="152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cxnSp>
        <p:nvCxnSpPr>
          <p:cNvPr id="11" name="Curved Connector 10"/>
          <p:cNvCxnSpPr>
            <a:stCxn id="8" idx="3"/>
          </p:cNvCxnSpPr>
          <p:nvPr/>
        </p:nvCxnSpPr>
        <p:spPr bwMode="auto">
          <a:xfrm>
            <a:off x="1447800" y="2971800"/>
            <a:ext cx="5791200" cy="1524000"/>
          </a:xfrm>
          <a:prstGeom prst="curvedConnector3">
            <a:avLst>
              <a:gd name="adj1" fmla="val 50817"/>
            </a:avLst>
          </a:prstGeom>
          <a:solidFill>
            <a:schemeClr val="accent1"/>
          </a:solidFill>
          <a:ln w="76200" cap="flat" cmpd="sng" algn="ctr">
            <a:solidFill>
              <a:srgbClr val="FF5050"/>
            </a:solidFill>
            <a:prstDash val="solid"/>
            <a:round/>
            <a:headEnd type="arrow"/>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71"/>
                                        </p:tgtEl>
                                      </p:cBhvr>
                                    </p:animEffect>
                                    <p:set>
                                      <p:cBhvr>
                                        <p:cTn id="7" dur="1" fill="hold">
                                          <p:stCondLst>
                                            <p:cond delay="499"/>
                                          </p:stCondLst>
                                        </p:cTn>
                                        <p:tgtEl>
                                          <p:spTgt spid="112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ectangle 5"/>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ular Callout 4"/>
          <p:cNvSpPr/>
          <p:nvPr/>
        </p:nvSpPr>
        <p:spPr bwMode="auto">
          <a:xfrm>
            <a:off x="609600" y="1143000"/>
            <a:ext cx="3200400" cy="533400"/>
          </a:xfrm>
          <a:prstGeom prst="wedgeRoundRectCallout">
            <a:avLst>
              <a:gd name="adj1" fmla="val -4090"/>
              <a:gd name="adj2" fmla="val 91326"/>
              <a:gd name="adj3" fmla="val 16667"/>
            </a:avLst>
          </a:prstGeom>
          <a:solidFill>
            <a:schemeClr val="bg1"/>
          </a:solidFill>
          <a:ln w="76200">
            <a:solidFill>
              <a:srgbClr val="92D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smtClean="0"/>
              <a:t>Give me the code for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1280160" y="91440"/>
            <a:ext cx="6550819" cy="6672263"/>
          </a:xfrm>
          <a:prstGeom prst="rect">
            <a:avLst/>
          </a:prstGeom>
          <a:noFill/>
          <a:ln w="9525">
            <a:noFill/>
            <a:miter lim="800000"/>
            <a:headEnd/>
            <a:tailEnd/>
          </a:ln>
          <a:effectLst/>
        </p:spPr>
      </p:pic>
      <p:sp>
        <p:nvSpPr>
          <p:cNvPr id="6" name="Rounded Rectangular Callout 5"/>
          <p:cNvSpPr/>
          <p:nvPr/>
        </p:nvSpPr>
        <p:spPr bwMode="auto">
          <a:xfrm>
            <a:off x="3429000" y="3886200"/>
            <a:ext cx="4343400" cy="1600200"/>
          </a:xfrm>
          <a:prstGeom prst="wedgeRoundRectCallout">
            <a:avLst>
              <a:gd name="adj1" fmla="val -60947"/>
              <a:gd name="adj2" fmla="val -5448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defRPr/>
            </a:pPr>
            <a:r>
              <a:rPr lang="en-US" sz="2000" b="0" i="1" smtClean="0">
                <a:solidFill>
                  <a:schemeClr val="bg1">
                    <a:lumMod val="50000"/>
                  </a:schemeClr>
                </a:solidFill>
              </a:rPr>
              <a:t>To retrieve this image, use:</a:t>
            </a:r>
          </a:p>
          <a:p>
            <a:pPr>
              <a:defRPr/>
            </a:pPr>
            <a:r>
              <a:rPr lang="en-US" sz="2000" err="1" smtClean="0"/>
              <a:t>flickr.photos.getInfo</a:t>
            </a:r>
            <a:r>
              <a:rPr lang="en-US" sz="2000" smtClean="0"/>
              <a:t>(</a:t>
            </a:r>
            <a:br>
              <a:rPr lang="en-US" sz="2000" smtClean="0"/>
            </a:br>
            <a:r>
              <a:rPr lang="en-US" sz="2000" smtClean="0"/>
              <a:t>	</a:t>
            </a:r>
            <a:r>
              <a:rPr lang="en-US" sz="2000" err="1" smtClean="0"/>
              <a:t>user_id</a:t>
            </a:r>
            <a:r>
              <a:rPr lang="en-US" sz="2000" smtClean="0"/>
              <a:t> = </a:t>
            </a:r>
            <a:r>
              <a:rPr lang="en-US" sz="2000" b="0" smtClean="0"/>
              <a:t>'73866493@N00</a:t>
            </a:r>
            <a:r>
              <a:rPr lang="en-US" sz="2000" smtClean="0"/>
              <a:t>', 	</a:t>
            </a:r>
            <a:r>
              <a:rPr lang="en-US" sz="2000" err="1" smtClean="0"/>
              <a:t>photo_id</a:t>
            </a:r>
            <a:r>
              <a:rPr lang="en-US" sz="2000" smtClean="0"/>
              <a:t>= ‘</a:t>
            </a:r>
            <a:r>
              <a:rPr lang="en-US" sz="2000" b="0" smtClean="0"/>
              <a:t>3208312</a:t>
            </a:r>
            <a:r>
              <a:rPr lang="en-US" sz="2000" smtClean="0"/>
              <a:t>’)</a:t>
            </a:r>
          </a:p>
        </p:txBody>
      </p:sp>
      <p:sp>
        <p:nvSpPr>
          <p:cNvPr id="7" name="Rectangle 6"/>
          <p:cNvSpPr/>
          <p:nvPr/>
        </p:nvSpPr>
        <p:spPr bwMode="auto">
          <a:xfrm>
            <a:off x="1752600" y="1905000"/>
            <a:ext cx="1752600" cy="1905000"/>
          </a:xfrm>
          <a:prstGeom prst="rect">
            <a:avLst/>
          </a:prstGeom>
          <a:noFill/>
          <a:ln w="381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group.jpg"/>
          <p:cNvPicPr>
            <a:picLocks noGrp="1" noChangeAspect="1"/>
          </p:cNvPicPr>
          <p:nvPr>
            <p:ph idx="1"/>
          </p:nvPr>
        </p:nvPicPr>
        <p:blipFill>
          <a:blip r:embed="rId3"/>
          <a:srcRect/>
          <a:stretch>
            <a:fillRect/>
          </a:stretch>
        </p:blipFill>
        <p:spPr>
          <a:xfrm>
            <a:off x="0" y="0"/>
            <a:ext cx="9144000" cy="6858000"/>
          </a:xfrm>
        </p:spPr>
      </p:pic>
      <p:sp>
        <p:nvSpPr>
          <p:cNvPr id="5" name="Rounded Rectangle 4"/>
          <p:cNvSpPr/>
          <p:nvPr/>
        </p:nvSpPr>
        <p:spPr bwMode="auto">
          <a:xfrm>
            <a:off x="2438400" y="3657600"/>
            <a:ext cx="4038600" cy="1066800"/>
          </a:xfrm>
          <a:prstGeom prst="roundRect">
            <a:avLst/>
          </a:prstGeom>
          <a:solidFill>
            <a:schemeClr val="bg1"/>
          </a:solidFill>
          <a:ln w="76200"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6000" smtClean="0"/>
              <a:t>Scenario</a:t>
            </a:r>
            <a:endParaRPr kumimoji="0" lang="en-US" sz="6000" b="1" i="0" u="none" strike="noStrike" cap="none" normalizeH="0" baseline="0" smtClean="0">
              <a:ln>
                <a:noFill/>
              </a:ln>
              <a:effectLst/>
            </a:endParaRPr>
          </a:p>
        </p:txBody>
      </p:sp>
      <p:sp>
        <p:nvSpPr>
          <p:cNvPr id="6"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Content Placeholder 5" descr="climbpage.png"/>
          <p:cNvPicPr>
            <a:picLocks noGrp="1" noChangeAspect="1"/>
          </p:cNvPicPr>
          <p:nvPr>
            <p:ph idx="1"/>
          </p:nvPr>
        </p:nvPicPr>
        <p:blipFill>
          <a:blip r:embed="rId3"/>
          <a:stretch>
            <a:fillRect/>
          </a:stretch>
        </p:blipFill>
        <p:spPr>
          <a:xfrm>
            <a:off x="0" y="-1"/>
            <a:ext cx="9144000" cy="8727901"/>
          </a:xfrm>
        </p:spPr>
      </p:pic>
      <p:sp>
        <p:nvSpPr>
          <p:cNvPr id="4"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ist07snippets-10.wmv">
            <a:hlinkClick r:id="" action="ppaction://media"/>
          </p:cNvPr>
          <p:cNvPicPr>
            <a:picLocks noRot="1" noChangeAspect="1"/>
          </p:cNvPicPr>
          <p:nvPr>
            <a:videoFile r:link="rId1"/>
          </p:nvPr>
        </p:nvPicPr>
        <p:blipFill>
          <a:blip r:embed="rId4"/>
          <a:stretch>
            <a:fillRect/>
          </a:stretch>
        </p:blipFill>
        <p:spPr>
          <a:xfrm>
            <a:off x="0" y="762000"/>
            <a:ext cx="9142858" cy="51428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descr="Dreyfuss-HowWeWork.jpg"/>
          <p:cNvPicPr>
            <a:picLocks noChangeAspect="1"/>
          </p:cNvPicPr>
          <p:nvPr/>
        </p:nvPicPr>
        <p:blipFill>
          <a:blip r:embed="rId3"/>
          <a:srcRect/>
          <a:stretch>
            <a:fillRect/>
          </a:stretch>
        </p:blipFill>
        <p:spPr bwMode="auto">
          <a:xfrm>
            <a:off x="0" y="776288"/>
            <a:ext cx="9144000" cy="5305425"/>
          </a:xfrm>
          <a:prstGeom prst="rect">
            <a:avLst/>
          </a:prstGeom>
          <a:noFill/>
          <a:ln w="9525">
            <a:noFill/>
            <a:miter lim="800000"/>
            <a:headEnd/>
            <a:tailEnd/>
          </a:ln>
        </p:spPr>
      </p:pic>
      <p:sp>
        <p:nvSpPr>
          <p:cNvPr id="11267" name="Rectangle 10"/>
          <p:cNvSpPr>
            <a:spLocks noGrp="1" noRot="1" noChangeArrowheads="1"/>
          </p:cNvSpPr>
          <p:nvPr>
            <p:ph type="title"/>
          </p:nvPr>
        </p:nvSpPr>
        <p:spPr>
          <a:xfrm>
            <a:off x="61913" y="261938"/>
            <a:ext cx="4738687" cy="1109662"/>
          </a:xfrm>
          <a:solidFill>
            <a:schemeClr val="tx1"/>
          </a:solidFill>
        </p:spPr>
        <p:txBody>
          <a:bodyPr/>
          <a:lstStyle/>
          <a:p>
            <a:pPr eaLnBrk="1" hangingPunct="1"/>
            <a:r>
              <a:rPr lang="en-US" altLang="ko-KR" smtClean="0">
                <a:solidFill>
                  <a:srgbClr val="394859"/>
                </a:solidFill>
                <a:ea typeface="굴림" pitchFamily="34" charset="-127"/>
              </a:rPr>
              <a:t>Henry Dreyfuss</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oxy-new3.png"/>
          <p:cNvPicPr>
            <a:picLocks noGrp="1" noChangeAspect="1"/>
          </p:cNvPicPr>
          <p:nvPr>
            <p:ph idx="1"/>
          </p:nvPr>
        </p:nvPicPr>
        <p:blipFill>
          <a:blip r:embed="rId3"/>
          <a:stretch>
            <a:fillRect/>
          </a:stretch>
        </p:blipFill>
        <p:spPr>
          <a:xfrm>
            <a:off x="152400" y="1676400"/>
            <a:ext cx="8843927" cy="4038600"/>
          </a:xfrm>
        </p:spPr>
      </p:pic>
      <p:sp>
        <p:nvSpPr>
          <p:cNvPr id="23555" name="Title 1"/>
          <p:cNvSpPr>
            <a:spLocks noGrp="1"/>
          </p:cNvSpPr>
          <p:nvPr>
            <p:ph type="title"/>
          </p:nvPr>
        </p:nvSpPr>
        <p:spPr/>
        <p:txBody>
          <a:bodyPr/>
          <a:lstStyle/>
          <a:p>
            <a:r>
              <a:rPr lang="en-US" smtClean="0"/>
              <a:t>d.mix Proxy Architecture</a:t>
            </a:r>
          </a:p>
        </p:txBody>
      </p:sp>
      <p:sp>
        <p:nvSpPr>
          <p:cNvPr id="9" name="Rounded Rectangle 8"/>
          <p:cNvSpPr/>
          <p:nvPr/>
        </p:nvSpPr>
        <p:spPr bwMode="auto">
          <a:xfrm>
            <a:off x="3276600" y="4343400"/>
            <a:ext cx="2667000" cy="14478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10" name="TextBox 9"/>
          <p:cNvSpPr txBox="1"/>
          <p:nvPr/>
        </p:nvSpPr>
        <p:spPr>
          <a:xfrm>
            <a:off x="838200" y="1992868"/>
            <a:ext cx="1506823" cy="369332"/>
          </a:xfrm>
          <a:prstGeom prst="rect">
            <a:avLst/>
          </a:prstGeom>
          <a:noFill/>
        </p:spPr>
        <p:txBody>
          <a:bodyPr wrap="none" rtlCol="0">
            <a:spAutoFit/>
          </a:bodyPr>
          <a:lstStyle/>
          <a:p>
            <a:r>
              <a:rPr lang="en-US" smtClean="0">
                <a:solidFill>
                  <a:schemeClr val="bg1"/>
                </a:solidFill>
              </a:rPr>
              <a:t>Original Page</a:t>
            </a:r>
            <a:endParaRPr lang="en-US">
              <a:solidFill>
                <a:schemeClr val="bg1"/>
              </a:solidFill>
            </a:endParaRPr>
          </a:p>
        </p:txBody>
      </p:sp>
      <p:sp>
        <p:nvSpPr>
          <p:cNvPr id="11" name="TextBox 10"/>
          <p:cNvSpPr txBox="1"/>
          <p:nvPr/>
        </p:nvSpPr>
        <p:spPr>
          <a:xfrm>
            <a:off x="6293337" y="1715869"/>
            <a:ext cx="2241063" cy="646331"/>
          </a:xfrm>
          <a:prstGeom prst="rect">
            <a:avLst/>
          </a:prstGeom>
          <a:noFill/>
        </p:spPr>
        <p:txBody>
          <a:bodyPr wrap="none" rtlCol="0">
            <a:spAutoFit/>
          </a:bodyPr>
          <a:lstStyle/>
          <a:p>
            <a:r>
              <a:rPr lang="en-US" smtClean="0">
                <a:solidFill>
                  <a:schemeClr val="bg1"/>
                </a:solidFill>
              </a:rPr>
              <a:t>Rewritten page </a:t>
            </a:r>
          </a:p>
          <a:p>
            <a:r>
              <a:rPr lang="en-US" smtClean="0">
                <a:solidFill>
                  <a:schemeClr val="bg1"/>
                </a:solidFill>
              </a:rPr>
              <a:t>with API annotations</a:t>
            </a:r>
            <a:endParaRPr lang="en-US">
              <a:solidFill>
                <a:schemeClr val="bg1"/>
              </a:solidFill>
            </a:endParaRPr>
          </a:p>
        </p:txBody>
      </p:sp>
      <p:sp>
        <p:nvSpPr>
          <p:cNvPr id="12" name="TextBox 11"/>
          <p:cNvSpPr txBox="1"/>
          <p:nvPr/>
        </p:nvSpPr>
        <p:spPr>
          <a:xfrm>
            <a:off x="3827177" y="1981200"/>
            <a:ext cx="1467838" cy="369332"/>
          </a:xfrm>
          <a:prstGeom prst="rect">
            <a:avLst/>
          </a:prstGeom>
          <a:noFill/>
        </p:spPr>
        <p:txBody>
          <a:bodyPr wrap="none" rtlCol="0">
            <a:spAutoFit/>
          </a:bodyPr>
          <a:lstStyle/>
          <a:p>
            <a:r>
              <a:rPr lang="en-US" smtClean="0">
                <a:solidFill>
                  <a:schemeClr val="bg1"/>
                </a:solidFill>
              </a:rPr>
              <a:t>Proxy Server</a:t>
            </a:r>
            <a:endParaRPr lang="en-US">
              <a:solidFill>
                <a:schemeClr val="bg1"/>
              </a:solidFill>
            </a:endParaRPr>
          </a:p>
        </p:txBody>
      </p:sp>
      <p:sp>
        <p:nvSpPr>
          <p:cNvPr id="13" name="TextBox 12"/>
          <p:cNvSpPr txBox="1"/>
          <p:nvPr/>
        </p:nvSpPr>
        <p:spPr>
          <a:xfrm>
            <a:off x="6028984" y="4916269"/>
            <a:ext cx="2353016" cy="646331"/>
          </a:xfrm>
          <a:prstGeom prst="rect">
            <a:avLst/>
          </a:prstGeom>
          <a:noFill/>
        </p:spPr>
        <p:txBody>
          <a:bodyPr wrap="none" rtlCol="0">
            <a:spAutoFit/>
          </a:bodyPr>
          <a:lstStyle/>
          <a:p>
            <a:r>
              <a:rPr lang="en-US" smtClean="0">
                <a:solidFill>
                  <a:schemeClr val="bg1"/>
                </a:solidFill>
              </a:rPr>
              <a:t>Site-to-Service Map</a:t>
            </a:r>
          </a:p>
          <a:p>
            <a:r>
              <a:rPr lang="en-US" smtClean="0">
                <a:solidFill>
                  <a:schemeClr val="bg1"/>
                </a:solidFill>
              </a:rPr>
              <a:t>(hosted on d.mix wiki)</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t="11087" r="3323" b="18977"/>
          <a:stretch>
            <a:fillRect/>
          </a:stretch>
        </p:blipFill>
        <p:spPr bwMode="auto">
          <a:xfrm>
            <a:off x="228600" y="1676400"/>
            <a:ext cx="5334000" cy="36449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14338" name="Title 1"/>
          <p:cNvSpPr>
            <a:spLocks noGrp="1"/>
          </p:cNvSpPr>
          <p:nvPr>
            <p:ph type="title"/>
          </p:nvPr>
        </p:nvSpPr>
        <p:spPr/>
        <p:txBody>
          <a:bodyPr/>
          <a:lstStyle/>
          <a:p>
            <a:r>
              <a:rPr lang="en-US" smtClean="0"/>
              <a:t>d.mix active wiki</a:t>
            </a:r>
          </a:p>
        </p:txBody>
      </p:sp>
      <p:sp>
        <p:nvSpPr>
          <p:cNvPr id="4" name="Rounded Rectangular Callout 3"/>
          <p:cNvSpPr/>
          <p:nvPr/>
        </p:nvSpPr>
        <p:spPr bwMode="auto">
          <a:xfrm>
            <a:off x="4953000" y="762000"/>
            <a:ext cx="3200400" cy="990600"/>
          </a:xfrm>
          <a:prstGeom prst="wedgeRoundRectCallout">
            <a:avLst>
              <a:gd name="adj1" fmla="val -62985"/>
              <a:gd name="adj2" fmla="val 155491"/>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effectLst/>
                <a:latin typeface="Neutra Text" pitchFamily="50" charset="0"/>
              </a:rPr>
              <a:t>Source code generated by d.mix</a:t>
            </a:r>
          </a:p>
        </p:txBody>
      </p:sp>
      <p:sp>
        <p:nvSpPr>
          <p:cNvPr id="10" name="TextBox 9"/>
          <p:cNvSpPr txBox="1"/>
          <p:nvPr/>
        </p:nvSpPr>
        <p:spPr>
          <a:xfrm>
            <a:off x="5943600" y="2819400"/>
            <a:ext cx="1681486" cy="369332"/>
          </a:xfrm>
          <a:prstGeom prst="rect">
            <a:avLst/>
          </a:prstGeom>
          <a:noFill/>
        </p:spPr>
        <p:txBody>
          <a:bodyPr wrap="none" rtlCol="0">
            <a:spAutoFit/>
          </a:bodyPr>
          <a:lstStyle/>
          <a:p>
            <a:r>
              <a:rPr lang="en-US" smtClean="0">
                <a:solidFill>
                  <a:schemeClr val="bg1"/>
                </a:solidFill>
              </a:rPr>
              <a:t>Rendered Page</a:t>
            </a:r>
            <a:endParaRPr lang="en-US">
              <a:solidFill>
                <a:schemeClr val="bg1"/>
              </a:solidFill>
            </a:endParaRPr>
          </a:p>
        </p:txBody>
      </p:sp>
      <p:pic>
        <p:nvPicPr>
          <p:cNvPr id="4098" name="Picture 2"/>
          <p:cNvPicPr>
            <a:picLocks noChangeAspect="1" noChangeArrowheads="1"/>
          </p:cNvPicPr>
          <p:nvPr/>
        </p:nvPicPr>
        <p:blipFill>
          <a:blip r:embed="rId4"/>
          <a:srcRect t="9382" r="31521" b="24947"/>
          <a:stretch>
            <a:fillRect/>
          </a:stretch>
        </p:blipFill>
        <p:spPr bwMode="auto">
          <a:xfrm>
            <a:off x="4114800" y="2895600"/>
            <a:ext cx="4114800" cy="3727525"/>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
        <p:nvSpPr>
          <p:cNvPr id="5" name="Rounded Rectangular Callout 4"/>
          <p:cNvSpPr/>
          <p:nvPr/>
        </p:nvSpPr>
        <p:spPr bwMode="auto">
          <a:xfrm>
            <a:off x="609600" y="5486400"/>
            <a:ext cx="3200400" cy="914400"/>
          </a:xfrm>
          <a:prstGeom prst="wedgeRoundRectCallout">
            <a:avLst>
              <a:gd name="adj1" fmla="val 65224"/>
              <a:gd name="adj2" fmla="val -2234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2400" smtClean="0"/>
              <a:t>is executed </a:t>
            </a:r>
            <a:r>
              <a:rPr lang="en-US" sz="2400"/>
              <a:t>in the </a:t>
            </a:r>
            <a:r>
              <a:rPr lang="en-US" sz="2400" smtClean="0"/>
              <a:t>active </a:t>
            </a:r>
            <a:r>
              <a:rPr lang="en-US" sz="2400"/>
              <a:t>wiki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Picture 7" descr="flickr-without-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flickr-url-callout.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73674" y="381000"/>
            <a:ext cx="2029723" cy="2739211"/>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Page URL:</a:t>
            </a:r>
          </a:p>
          <a:p>
            <a:pPr algn="l" rtl="0" eaLnBrk="0" fontAlgn="base" hangingPunct="0">
              <a:spcBef>
                <a:spcPct val="0"/>
              </a:spcBef>
              <a:spcAft>
                <a:spcPct val="0"/>
              </a:spcAft>
            </a:pPr>
            <a:r>
              <a:rPr lang="en-US" sz="2400" kern="1200">
                <a:solidFill>
                  <a:srgbClr val="FFFFFF"/>
                </a:solidFill>
                <a:latin typeface="Neutra Text" pitchFamily="50" charset="0"/>
                <a:ea typeface="+mn-ea"/>
                <a:cs typeface="+mn-cs"/>
              </a:rPr>
              <a:t>flickr.com/</a:t>
            </a:r>
            <a:br>
              <a:rPr lang="en-US" sz="2400" kern="1200">
                <a:solidFill>
                  <a:srgbClr val="FFFFFF"/>
                </a:solidFill>
                <a:latin typeface="Neutra Text" pitchFamily="50" charset="0"/>
                <a:ea typeface="+mn-ea"/>
                <a:cs typeface="+mn-cs"/>
              </a:rPr>
            </a:br>
            <a:r>
              <a:rPr lang="en-US" sz="2400" kern="1200">
                <a:solidFill>
                  <a:srgbClr val="FFFFFF"/>
                </a:solidFill>
                <a:latin typeface="Neutra Text" pitchFamily="50" charset="0"/>
                <a:ea typeface="+mn-ea"/>
                <a:cs typeface="+mn-cs"/>
              </a:rPr>
              <a:t>photos/</a:t>
            </a:r>
            <a:br>
              <a:rPr lang="en-US" sz="2400" kern="1200">
                <a:solidFill>
                  <a:srgbClr val="FFFFFF"/>
                </a:solidFill>
                <a:latin typeface="Neutra Text" pitchFamily="50" charset="0"/>
                <a:ea typeface="+mn-ea"/>
                <a:cs typeface="+mn-cs"/>
              </a:rPr>
            </a:br>
            <a:r>
              <a:rPr lang="en-US" sz="2400" i="1" kern="1200">
                <a:solidFill>
                  <a:srgbClr val="FFFFFF"/>
                </a:solidFill>
                <a:latin typeface="Neutra Text" pitchFamily="50" charset="0"/>
                <a:ea typeface="+mn-ea"/>
                <a:cs typeface="+mn-cs"/>
              </a:rPr>
              <a:t>&lt;username&gt;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400" i="1" kern="1200">
                <a:solidFill>
                  <a:srgbClr val="FFFFFF"/>
                </a:solidFill>
                <a:latin typeface="Neutra Text" pitchFamily="50" charset="0"/>
                <a:ea typeface="+mn-ea"/>
                <a:cs typeface="+mn-cs"/>
              </a:rPr>
              <a:t>&lt;</a:t>
            </a:r>
            <a:r>
              <a:rPr lang="en-US" sz="2400" i="1" kern="1200" err="1">
                <a:solidFill>
                  <a:srgbClr val="FFFFFF"/>
                </a:solidFill>
                <a:latin typeface="Neutra Text" pitchFamily="50" charset="0"/>
                <a:ea typeface="+mn-ea"/>
                <a:cs typeface="+mn-cs"/>
              </a:rPr>
              <a:t>photoid</a:t>
            </a:r>
            <a:r>
              <a:rPr lang="en-US" sz="2400" i="1" kern="1200">
                <a:solidFill>
                  <a:srgbClr val="FFFFFF"/>
                </a:solidFill>
                <a:latin typeface="Neutra Text" pitchFamily="50" charset="0"/>
                <a:ea typeface="+mn-ea"/>
                <a:cs typeface="+mn-cs"/>
              </a:rPr>
              <a:t>&gt;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endParaRPr lang="en-US" sz="14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1400" b="1" kern="1200">
                <a:solidFill>
                  <a:srgbClr val="FFFFFF"/>
                </a:solidFill>
                <a:latin typeface="Euphemia" pitchFamily="34" charset="0"/>
                <a:ea typeface="+mn-ea"/>
                <a:cs typeface="+mn-cs"/>
              </a:rPr>
              <a:t>Regular Expression:</a:t>
            </a:r>
          </a:p>
          <a:p>
            <a:pPr algn="l" rtl="0" eaLnBrk="0" fontAlgn="base" hangingPunct="0">
              <a:spcBef>
                <a:spcPct val="0"/>
              </a:spcBef>
              <a:spcAft>
                <a:spcPct val="0"/>
              </a:spcAft>
            </a:pPr>
            <a:r>
              <a:rPr lang="en-US" sz="1200" kern="1200">
                <a:solidFill>
                  <a:srgbClr val="FFFFFF"/>
                </a:solidFill>
                <a:latin typeface="Euphemia" pitchFamily="34" charset="0"/>
                <a:ea typeface="+mn-ea"/>
                <a:cs typeface="+mn-cs"/>
              </a:rPr>
              <a:t>%r</a:t>
            </a:r>
            <a:r>
              <a:rPr lang="en-US" sz="1200" u="sng" kern="1200">
                <a:solidFill>
                  <a:srgbClr val="FFFFFF"/>
                </a:solidFill>
                <a:latin typeface="Euphemia" pitchFamily="34" charset="0"/>
                <a:ea typeface="+mn-ea"/>
                <a:cs typeface="+mn-cs"/>
              </a:rPr>
              <a:t>{</a:t>
            </a:r>
            <a:r>
              <a:rPr lang="en-US" sz="1200" kern="1200">
                <a:solidFill>
                  <a:srgbClr val="FFFFFF"/>
                </a:solidFill>
                <a:latin typeface="Euphemia" pitchFamily="34" charset="0"/>
                <a:ea typeface="+mn-ea"/>
                <a:cs typeface="+mn-cs"/>
              </a:rPr>
              <a:t>flickr.com//?photos/</a:t>
            </a:r>
            <a:br>
              <a:rPr lang="en-US" sz="1200" kern="1200">
                <a:solidFill>
                  <a:srgbClr val="FFFFFF"/>
                </a:solidFill>
                <a:latin typeface="Euphemia" pitchFamily="34" charset="0"/>
                <a:ea typeface="+mn-ea"/>
                <a:cs typeface="+mn-cs"/>
              </a:rPr>
            </a:br>
            <a:r>
              <a:rPr lang="en-US" sz="1200" kern="1200">
                <a:solidFill>
                  <a:srgbClr val="FFFFFF"/>
                </a:solidFill>
                <a:latin typeface="Euphemia" pitchFamily="34" charset="0"/>
                <a:ea typeface="+mn-ea"/>
                <a:cs typeface="+mn-cs"/>
              </a:rPr>
              <a:t>    [^/]+/\d+/?&amp;script</a:t>
            </a:r>
            <a:r>
              <a:rPr lang="en-US" sz="1200" u="sng" kern="1200">
                <a:solidFill>
                  <a:srgbClr val="FFFFFF"/>
                </a:solidFill>
                <a:latin typeface="Euphemia" pitchFamily="34" charset="0"/>
                <a:ea typeface="+mn-ea"/>
                <a:cs typeface="+mn-cs"/>
              </a:rPr>
              <a:t>}</a:t>
            </a:r>
            <a:endParaRPr lang="en-US" sz="2000" kern="1200">
              <a:solidFill>
                <a:srgbClr val="FFFFFF"/>
              </a:solidFill>
              <a:latin typeface="Euphemia" pitchFamily="34" charset="0"/>
              <a:ea typeface="+mn-ea"/>
              <a:cs typeface="+mn-cs"/>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10573703" cy="6622733"/>
            <a:chOff x="0" y="0"/>
            <a:chExt cx="10573703" cy="6622733"/>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92303"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6992303"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6992303"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18646 -3.7037E-7 " pathEditMode="relative" rAng="0" ptsTypes="AA">
                                      <p:cBhvr>
                                        <p:cTn id="6" dur="500" fill="hold"/>
                                        <p:tgtEl>
                                          <p:spTgt spid="2"/>
                                        </p:tgtEl>
                                        <p:attrNameLst>
                                          <p:attrName>ppt_x</p:attrName>
                                          <p:attrName>ppt_y</p:attrName>
                                        </p:attrNameLst>
                                      </p:cBhvr>
                                      <p:rCtr x="-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6" name="TextBox 5"/>
          <p:cNvSpPr txBox="1"/>
          <p:nvPr/>
        </p:nvSpPr>
        <p:spPr>
          <a:xfrm>
            <a:off x="5257800"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5257800"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5257800"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sp>
        <p:nvSpPr>
          <p:cNvPr id="10" name="TextBox 9"/>
          <p:cNvSpPr txBox="1"/>
          <p:nvPr/>
        </p:nvSpPr>
        <p:spPr>
          <a:xfrm>
            <a:off x="5257800" y="1214735"/>
            <a:ext cx="1901161"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title_div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1" name="TextBox 10"/>
          <p:cNvSpPr txBox="1"/>
          <p:nvPr/>
        </p:nvSpPr>
        <p:spPr>
          <a:xfrm>
            <a:off x="5257800" y="2038290"/>
            <a:ext cx="2736647"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div.photoImgDiv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2" name="TextBox 11"/>
          <p:cNvSpPr txBox="1"/>
          <p:nvPr/>
        </p:nvSpPr>
        <p:spPr>
          <a:xfrm>
            <a:off x="5257800" y="5100935"/>
            <a:ext cx="2104422"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div.TagList</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pic>
        <p:nvPicPr>
          <p:cNvPr id="2050" name="Picture 2"/>
          <p:cNvPicPr>
            <a:picLocks noChangeAspect="1" noChangeArrowheads="1"/>
          </p:cNvPicPr>
          <p:nvPr/>
        </p:nvPicPr>
        <p:blipFill>
          <a:blip r:embed="rId4"/>
          <a:srcRect/>
          <a:stretch>
            <a:fillRect/>
          </a:stretch>
        </p:blipFill>
        <p:spPr bwMode="auto">
          <a:xfrm>
            <a:off x="838200" y="2971800"/>
            <a:ext cx="4102100" cy="850900"/>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5" name="Title 4"/>
          <p:cNvSpPr>
            <a:spLocks noGrp="1"/>
          </p:cNvSpPr>
          <p:nvPr>
            <p:ph type="title"/>
          </p:nvPr>
        </p:nvSpPr>
        <p:spPr>
          <a:xfrm>
            <a:off x="-1219200" y="528638"/>
            <a:ext cx="8385175" cy="1022350"/>
          </a:xfrm>
        </p:spPr>
        <p:txBody>
          <a:bodyPr/>
          <a:lstStyle/>
          <a:p>
            <a:endParaRPr lang="en-US"/>
          </a:p>
        </p:txBody>
      </p:sp>
      <p:sp>
        <p:nvSpPr>
          <p:cNvPr id="6" name="TextBox 5"/>
          <p:cNvSpPr txBox="1"/>
          <p:nvPr/>
        </p:nvSpPr>
        <p:spPr>
          <a:xfrm>
            <a:off x="5257800" y="833735"/>
            <a:ext cx="3542958" cy="1015663"/>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).title</a:t>
            </a:r>
          </a:p>
          <a:p>
            <a:pPr algn="l" rtl="0" eaLnBrk="0" fontAlgn="base" hangingPunct="0">
              <a:spcBef>
                <a:spcPct val="0"/>
              </a:spcBef>
              <a:spcAft>
                <a:spcPct val="0"/>
              </a:spcAft>
            </a:pPr>
            <a:endParaRPr lang="en-US" sz="2000" b="1" kern="1200">
              <a:solidFill>
                <a:srgbClr val="FFFFFF"/>
              </a:solidFill>
              <a:latin typeface="Neutra Text" pitchFamily="50" charset="0"/>
              <a:ea typeface="+mn-ea"/>
              <a:cs typeface="+mn-cs"/>
            </a:endParaRPr>
          </a:p>
        </p:txBody>
      </p:sp>
      <p:sp>
        <p:nvSpPr>
          <p:cNvPr id="8" name="TextBox 7"/>
          <p:cNvSpPr txBox="1"/>
          <p:nvPr/>
        </p:nvSpPr>
        <p:spPr>
          <a:xfrm>
            <a:off x="5257800" y="1752600"/>
            <a:ext cx="3570208" cy="2862322"/>
          </a:xfrm>
          <a:prstGeom prst="rect">
            <a:avLst/>
          </a:prstGeom>
          <a:noFill/>
        </p:spPr>
        <p:txBody>
          <a:bodyPr wrap="none" rtlCol="0">
            <a:spAutoFit/>
          </a:bodyPr>
          <a:lstStyle/>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info = </a:t>
            </a: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URL </a:t>
            </a:r>
            <a:r>
              <a:rPr lang="en-US" sz="2000" kern="1200">
                <a:solidFill>
                  <a:srgbClr val="FFFFFF"/>
                </a:solidFill>
                <a:latin typeface="Neutra Text" pitchFamily="50" charset="0"/>
                <a:ea typeface="+mn-ea"/>
                <a:cs typeface="+mn-cs"/>
              </a:rPr>
              <a:t>= “http://farm”+ </a:t>
            </a:r>
            <a:r>
              <a:rPr lang="en-US" sz="2000" kern="1200" err="1">
                <a:solidFill>
                  <a:srgbClr val="FFFFFF"/>
                </a:solidFill>
                <a:latin typeface="Neutra Text" pitchFamily="50" charset="0"/>
                <a:ea typeface="+mn-ea"/>
                <a:cs typeface="+mn-cs"/>
              </a:rPr>
              <a:t>info.farm</a:t>
            </a:r>
            <a:r>
              <a:rPr lang="en-US" sz="2000" kern="1200">
                <a:solidFill>
                  <a:srgbClr val="FFFFFF"/>
                </a:solidFill>
                <a:latin typeface="Neutra Text" pitchFamily="50" charset="0"/>
                <a:ea typeface="+mn-ea"/>
                <a:cs typeface="+mn-cs"/>
              </a:rPr>
              <a:t>-id</a:t>
            </a:r>
            <a:br>
              <a:rPr lang="en-US" sz="2000" kern="1200">
                <a:solidFill>
                  <a:srgbClr val="FFFFFF"/>
                </a:solidFill>
                <a:latin typeface="Neutra Text" pitchFamily="50" charset="0"/>
                <a:ea typeface="+mn-ea"/>
                <a:cs typeface="+mn-cs"/>
              </a:rPr>
            </a:b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static.flickr.com</a:t>
            </a:r>
            <a:r>
              <a:rPr lang="en-US" sz="20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info.server</a:t>
            </a:r>
            <a:r>
              <a:rPr lang="en-US" sz="2000" kern="1200">
                <a:solidFill>
                  <a:srgbClr val="FFFFFF"/>
                </a:solidFill>
                <a:latin typeface="Neutra Text" pitchFamily="50" charset="0"/>
                <a:ea typeface="+mn-ea"/>
                <a:cs typeface="+mn-cs"/>
              </a:rPr>
              <a:t>-id</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 + </a:t>
            </a:r>
            <a:r>
              <a:rPr lang="en-US" sz="2000" kern="1200" err="1">
                <a:solidFill>
                  <a:srgbClr val="FFFFFF"/>
                </a:solidFill>
                <a:latin typeface="Neutra Text" pitchFamily="50" charset="0"/>
                <a:ea typeface="+mn-ea"/>
                <a:cs typeface="+mn-cs"/>
              </a:rPr>
              <a:t>info.attributes</a:t>
            </a:r>
            <a:r>
              <a:rPr lang="en-US" sz="2000" kern="1200">
                <a:solidFill>
                  <a:srgbClr val="FFFFFF"/>
                </a:solidFill>
                <a:latin typeface="Neutra Text" pitchFamily="50" charset="0"/>
                <a:ea typeface="+mn-ea"/>
                <a:cs typeface="+mn-cs"/>
              </a:rPr>
              <a:t>[”id”]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“_”</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info.secret</a:t>
            </a:r>
            <a:endParaRPr lang="en-US" sz="20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“.jpg”</a:t>
            </a:r>
          </a:p>
        </p:txBody>
      </p:sp>
      <p:sp>
        <p:nvSpPr>
          <p:cNvPr id="9" name="TextBox 8"/>
          <p:cNvSpPr txBox="1"/>
          <p:nvPr/>
        </p:nvSpPr>
        <p:spPr>
          <a:xfrm>
            <a:off x="5257800" y="4796135"/>
            <a:ext cx="2505173" cy="707886"/>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flickr.photos.search</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a:solidFill>
                  <a:srgbClr val="FFFFFF"/>
                </a:solidFill>
                <a:latin typeface="Neutra Text" pitchFamily="50" charset="0"/>
                <a:ea typeface="+mn-ea"/>
                <a:cs typeface="+mn-cs"/>
              </a:rPr>
              <a:t>tags = “</a:t>
            </a:r>
            <a:r>
              <a:rPr lang="en-US" sz="2000" kern="1200" err="1">
                <a:solidFill>
                  <a:srgbClr val="FF9999"/>
                </a:solidFill>
                <a:latin typeface="Neutra Text" pitchFamily="50" charset="0"/>
                <a:ea typeface="+mn-ea"/>
                <a:cs typeface="+mn-cs"/>
              </a:rPr>
              <a:t>yosemite</a:t>
            </a:r>
            <a:r>
              <a:rPr lang="en-US" sz="2000" kern="1200">
                <a:solidFill>
                  <a:srgbClr val="FFFFFF"/>
                </a:solidFill>
                <a:latin typeface="Neutra Text" pitchFamily="50" charset="0"/>
                <a:ea typeface="+mn-ea"/>
                <a:cs typeface="+mn-cs"/>
              </a:rPr>
              <a:t> ...”</a:t>
            </a:r>
            <a:r>
              <a:rPr lang="en-US" sz="2000" b="1" kern="1200">
                <a:solidFill>
                  <a:srgbClr val="FFFFFF"/>
                </a:solidFill>
                <a:latin typeface="Neutra Text" pitchFamily="50" charset="0"/>
                <a:ea typeface="+mn-ea"/>
                <a:cs typeface="+mn-cs"/>
              </a:rPr>
              <a:t>)</a:t>
            </a:r>
          </a:p>
        </p:txBody>
      </p:sp>
      <p:sp>
        <p:nvSpPr>
          <p:cNvPr id="14" name="Rectangle 13"/>
          <p:cNvSpPr/>
          <p:nvPr/>
        </p:nvSpPr>
        <p:spPr bwMode="auto">
          <a:xfrm>
            <a:off x="4800600" y="533400"/>
            <a:ext cx="4191000" cy="4267200"/>
          </a:xfrm>
          <a:prstGeom prst="rect">
            <a:avLst/>
          </a:prstGeom>
          <a:solidFill>
            <a:srgbClr val="33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13" name="Rounded Rectangular Callout 12"/>
          <p:cNvSpPr/>
          <p:nvPr/>
        </p:nvSpPr>
        <p:spPr bwMode="auto">
          <a:xfrm>
            <a:off x="5181600" y="2667000"/>
            <a:ext cx="3429000" cy="1752600"/>
          </a:xfrm>
          <a:prstGeom prst="wedgeRoundRectCallout">
            <a:avLst>
              <a:gd name="adj1" fmla="val -6612"/>
              <a:gd name="adj2" fmla="val 9237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lgn="l" rtl="0" eaLnBrk="0" fontAlgn="base" hangingPunct="0">
              <a:spcBef>
                <a:spcPct val="0"/>
              </a:spcBef>
              <a:spcAft>
                <a:spcPct val="0"/>
              </a:spcAft>
            </a:pPr>
            <a:r>
              <a:rPr lang="en-US" i="1" kern="1200">
                <a:solidFill>
                  <a:srgbClr val="000000"/>
                </a:solidFill>
                <a:latin typeface="Neutra Text"/>
                <a:ea typeface="+mn-ea"/>
                <a:cs typeface="+mn-cs"/>
              </a:rPr>
              <a:t>Extracted from  page source:</a:t>
            </a:r>
            <a:endParaRPr lang="en-US" kern="1200">
              <a:solidFill>
                <a:srgbClr val="000000"/>
              </a:solidFill>
              <a:latin typeface="Neutra Text"/>
              <a:ea typeface="+mn-ea"/>
              <a:cs typeface="+mn-cs"/>
            </a:endParaRPr>
          </a:p>
          <a:p>
            <a:pPr algn="l" rtl="0" eaLnBrk="0" fontAlgn="base" hangingPunct="0">
              <a:spcBef>
                <a:spcPct val="0"/>
              </a:spcBef>
              <a:spcAft>
                <a:spcPct val="0"/>
              </a:spcAft>
            </a:pPr>
            <a:r>
              <a:rPr lang="en-US" kern="1200">
                <a:solidFill>
                  <a:srgbClr val="000000"/>
                </a:solidFill>
                <a:latin typeface="Neutra Text"/>
                <a:ea typeface="+mn-ea"/>
                <a:cs typeface="+mn-cs"/>
              </a:rPr>
              <a:t>Within &lt;div&gt; for all tags:</a:t>
            </a:r>
          </a:p>
          <a:p>
            <a:pPr algn="l" rtl="0" eaLnBrk="0" fontAlgn="base" hangingPunct="0">
              <a:spcBef>
                <a:spcPct val="0"/>
              </a:spcBef>
              <a:spcAft>
                <a:spcPct val="0"/>
              </a:spcAft>
            </a:pPr>
            <a:endParaRPr lang="en-US" kern="1200">
              <a:solidFill>
                <a:srgbClr val="000000"/>
              </a:solidFill>
              <a:latin typeface="Neutra Text"/>
              <a:ea typeface="+mn-ea"/>
              <a:cs typeface="+mn-cs"/>
            </a:endParaRPr>
          </a:p>
          <a:p>
            <a:pPr algn="l" rtl="0" eaLnBrk="0" fontAlgn="base" hangingPunct="0">
              <a:spcBef>
                <a:spcPct val="0"/>
              </a:spcBef>
              <a:spcAft>
                <a:spcPct val="0"/>
              </a:spcAft>
            </a:pPr>
            <a:r>
              <a:rPr lang="en-US" kern="1200">
                <a:solidFill>
                  <a:srgbClr val="000000"/>
                </a:solidFill>
                <a:latin typeface="Neutra Text"/>
                <a:ea typeface="+mn-ea"/>
                <a:cs typeface="+mn-cs"/>
              </a:rPr>
              <a:t>tag=</a:t>
            </a:r>
            <a:r>
              <a:rPr lang="en-US" kern="1200" err="1">
                <a:solidFill>
                  <a:srgbClr val="000000"/>
                </a:solidFill>
                <a:latin typeface="Neutra Text"/>
                <a:ea typeface="+mn-ea"/>
                <a:cs typeface="+mn-cs"/>
              </a:rPr>
              <a:t>div.at</a:t>
            </a:r>
            <a:r>
              <a:rPr lang="en-US" kern="1200">
                <a:solidFill>
                  <a:srgbClr val="000000"/>
                </a:solidFill>
                <a:latin typeface="Neutra Text"/>
                <a:ea typeface="+mn-ea"/>
                <a:cs typeface="+mn-cs"/>
              </a:rPr>
              <a:t>("</a:t>
            </a:r>
            <a:r>
              <a:rPr lang="en-US" kern="1200" err="1">
                <a:solidFill>
                  <a:srgbClr val="000000"/>
                </a:solidFill>
                <a:latin typeface="Neutra Text"/>
                <a:ea typeface="+mn-ea"/>
                <a:cs typeface="+mn-cs"/>
              </a:rPr>
              <a:t>a.Plain</a:t>
            </a:r>
            <a:r>
              <a:rPr lang="en-US" kern="1200">
                <a:solidFill>
                  <a:srgbClr val="000000"/>
                </a:solidFill>
                <a:latin typeface="Neutra Text"/>
                <a:ea typeface="+mn-ea"/>
                <a:cs typeface="+mn-cs"/>
              </a:rPr>
              <a:t>").</a:t>
            </a:r>
            <a:r>
              <a:rPr lang="en-US" kern="1200" err="1">
                <a:solidFill>
                  <a:srgbClr val="000000"/>
                </a:solidFill>
                <a:latin typeface="Neutra Text"/>
                <a:ea typeface="+mn-ea"/>
                <a:cs typeface="+mn-cs"/>
              </a:rPr>
              <a:t>inner_html</a:t>
            </a:r>
            <a:endParaRPr lang="en-US" kern="1200">
              <a:solidFill>
                <a:srgbClr val="000000"/>
              </a:solidFill>
              <a:latin typeface="Neutra Tex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54025" y="304800"/>
            <a:ext cx="8385175" cy="1022350"/>
          </a:xfrm>
        </p:spPr>
        <p:txBody>
          <a:bodyPr/>
          <a:lstStyle/>
          <a:p>
            <a:r>
              <a:rPr lang="en-US" sz="3600" smtClean="0"/>
              <a:t>Beyond the Desktop Browser</a:t>
            </a:r>
          </a:p>
        </p:txBody>
      </p:sp>
      <p:pic>
        <p:nvPicPr>
          <p:cNvPr id="6" name="Picture 5" descr="fandango-transparent.png"/>
          <p:cNvPicPr>
            <a:picLocks noChangeAspect="1"/>
          </p:cNvPicPr>
          <p:nvPr/>
        </p:nvPicPr>
        <p:blipFill>
          <a:blip r:embed="rId3"/>
          <a:stretch>
            <a:fillRect/>
          </a:stretch>
        </p:blipFill>
        <p:spPr>
          <a:xfrm>
            <a:off x="457200" y="1667256"/>
            <a:ext cx="8458200" cy="4449013"/>
          </a:xfrm>
          <a:prstGeom prst="rect">
            <a:avLst/>
          </a:prstGeom>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mtClean="0"/>
              <a:t>d.mix users</a:t>
            </a:r>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569660"/>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Site owners or lead users define mappings between sites and services (once).</a:t>
            </a:r>
          </a:p>
          <a:p>
            <a:pPr algn="l" rtl="0" eaLnBrk="0" fontAlgn="base" hangingPunct="0">
              <a:spcBef>
                <a:spcPct val="0"/>
              </a:spcBef>
              <a:spcAft>
                <a:spcPct val="0"/>
              </a:spcAft>
            </a:pPr>
            <a:endParaRPr lang="en-US" sz="3200" b="1" kern="1200">
              <a:solidFill>
                <a:srgbClr val="FFFFFF"/>
              </a:solidFill>
              <a:latin typeface="Neutra Text" pitchFamily="50" charset="0"/>
              <a:ea typeface="+mn-ea"/>
              <a:cs typeface="+mn-cs"/>
            </a:endParaRPr>
          </a:p>
        </p:txBody>
      </p:sp>
      <p:sp>
        <p:nvSpPr>
          <p:cNvPr id="21" name="Rounded Rectangle 20"/>
          <p:cNvSpPr/>
          <p:nvPr/>
        </p:nvSpPr>
        <p:spPr bwMode="auto">
          <a:xfrm>
            <a:off x="685800" y="3657600"/>
            <a:ext cx="19050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584775"/>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Web developers create d.mix applications</a:t>
            </a:r>
          </a:p>
        </p:txBody>
      </p:sp>
      <p:sp>
        <p:nvSpPr>
          <p:cNvPr id="11" name="Rounded Rectangle 10"/>
          <p:cNvSpPr/>
          <p:nvPr/>
        </p:nvSpPr>
        <p:spPr bwMode="auto">
          <a:xfrm>
            <a:off x="685800" y="3657600"/>
            <a:ext cx="51816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10081</TotalTime>
  <Words>8737</Words>
  <Application>Microsoft PowerPoint</Application>
  <PresentationFormat>On-screen Show (4:3)</PresentationFormat>
  <Paragraphs>787</Paragraphs>
  <Slides>120</Slides>
  <Notes>119</Notes>
  <HiddenSlides>0</HiddenSlides>
  <MMClips>7</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120</vt:i4>
      </vt:variant>
    </vt:vector>
  </HeadingPairs>
  <TitlesOfParts>
    <vt:vector size="142" baseType="lpstr">
      <vt:lpstr>Custom Design</vt:lpstr>
      <vt:lpstr>2_Custom Design</vt:lpstr>
      <vt:lpstr>2_Glass Layers</vt:lpstr>
      <vt:lpstr>1_Custom Design</vt:lpstr>
      <vt:lpstr>3_Custom Design</vt:lpstr>
      <vt:lpstr>5_Custom Design</vt:lpstr>
      <vt:lpstr>5_Glass Layers</vt:lpstr>
      <vt:lpstr>6_Glass Layers</vt:lpstr>
      <vt:lpstr>7_Glass Layers</vt:lpstr>
      <vt:lpstr>4_Custom Design</vt:lpstr>
      <vt:lpstr>6_Custom Design</vt:lpstr>
      <vt:lpstr>7_Custom Design</vt:lpstr>
      <vt:lpstr>3_Glass Layers</vt:lpstr>
      <vt:lpstr>Stanford HCI</vt:lpstr>
      <vt:lpstr>4_Glass Layers</vt:lpstr>
      <vt:lpstr>8_Custom Design</vt:lpstr>
      <vt:lpstr>9_Custom Design</vt:lpstr>
      <vt:lpstr>9_Glass Layers</vt:lpstr>
      <vt:lpstr>10_Glass Layers</vt:lpstr>
      <vt:lpstr>10_Custom Design</vt:lpstr>
      <vt:lpstr>11_Custom Design</vt:lpstr>
      <vt:lpstr>Image</vt:lpstr>
      <vt:lpstr>Slide 1</vt:lpstr>
      <vt:lpstr>Slide 2</vt:lpstr>
      <vt:lpstr>Slide 3</vt:lpstr>
      <vt:lpstr>Slide 4</vt:lpstr>
      <vt:lpstr>Slide 5</vt:lpstr>
      <vt:lpstr>Stanford</vt:lpstr>
      <vt:lpstr>Slide 7</vt:lpstr>
      <vt:lpstr>Slide 8</vt:lpstr>
      <vt:lpstr>Henry Dreyfuss</vt:lpstr>
      <vt:lpstr>Design Cycle</vt:lpstr>
      <vt:lpstr>Slide 11</vt:lpstr>
      <vt:lpstr>HCI at Stanford</vt:lpstr>
      <vt:lpstr>HCI Research Areas</vt:lpstr>
      <vt:lpstr>Design Tools</vt:lpstr>
      <vt:lpstr>Toward Design Tools</vt:lpstr>
      <vt:lpstr>Slide 16</vt:lpstr>
      <vt:lpstr>Thinking Through Prototyping</vt:lpstr>
      <vt:lpstr>Slide 18</vt:lpstr>
      <vt:lpstr>Slide 19</vt:lpstr>
      <vt:lpstr>Pragmatic v. Epistemic Activity</vt:lpstr>
      <vt:lpstr>Slide 21</vt:lpstr>
      <vt:lpstr>Slide 22</vt:lpstr>
      <vt:lpstr>Slide 23</vt:lpstr>
      <vt:lpstr>Fieldwork: Prototyping Today</vt:lpstr>
      <vt:lpstr>Slide 25</vt:lpstr>
      <vt:lpstr>Slide 26</vt:lpstr>
      <vt:lpstr>Smart Hardware</vt:lpstr>
      <vt:lpstr>Slide 28</vt:lpstr>
      <vt:lpstr>Slide 29</vt:lpstr>
      <vt:lpstr>Slide 30</vt:lpstr>
      <vt:lpstr>Slide 31</vt:lpstr>
      <vt:lpstr>Slide 32</vt:lpstr>
      <vt:lpstr>Slide 33</vt:lpstr>
      <vt:lpstr>Designing Sensor-based Interactions</vt:lpstr>
      <vt:lpstr>How would you prototype…</vt:lpstr>
      <vt:lpstr>How would you explore…</vt:lpstr>
      <vt:lpstr>Problem Solving as Representation</vt:lpstr>
      <vt:lpstr>Representation Matters</vt:lpstr>
      <vt:lpstr>Idea: Programming by Demonstration</vt:lpstr>
      <vt:lpstr>Idea: Programming by Demonstration</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Juxtapose</vt:lpstr>
      <vt:lpstr>Juxtapose</vt:lpstr>
      <vt:lpstr>Juxtapose</vt:lpstr>
      <vt:lpstr>Juxtapose</vt:lpstr>
      <vt:lpstr>Juxtapose</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Juxtapose Extensions</vt:lpstr>
      <vt:lpstr>Juxtapose Extensions</vt:lpstr>
      <vt:lpstr>Slide 79</vt:lpstr>
      <vt:lpstr>Slide 80</vt:lpstr>
      <vt:lpstr>Slide 81</vt:lpstr>
      <vt:lpstr>Slide 82</vt:lpstr>
      <vt:lpstr>Slide 83</vt:lpstr>
      <vt:lpstr>Web sites and their APIs are correlated…</vt:lpstr>
      <vt:lpstr>Slide 85</vt:lpstr>
      <vt:lpstr>Slide 86</vt:lpstr>
      <vt:lpstr>Slide 87</vt:lpstr>
      <vt:lpstr>Slide 88</vt:lpstr>
      <vt:lpstr>Slide 89</vt:lpstr>
      <vt:lpstr>d.mix Proxy Architecture</vt:lpstr>
      <vt:lpstr>d.mix active wiki</vt:lpstr>
      <vt:lpstr>Slide 92</vt:lpstr>
      <vt:lpstr>Slide 93</vt:lpstr>
      <vt:lpstr>Slide 94</vt:lpstr>
      <vt:lpstr>Slide 95</vt:lpstr>
      <vt:lpstr>Slide 96</vt:lpstr>
      <vt:lpstr>Beyond the Desktop Browser</vt:lpstr>
      <vt:lpstr>d.mix users</vt:lpstr>
      <vt:lpstr>Slide 99</vt:lpstr>
      <vt:lpstr>Slide 100</vt:lpstr>
      <vt:lpstr>Contributions</vt:lpstr>
      <vt:lpstr>Slide 102</vt:lpstr>
      <vt:lpstr>Slide 103</vt:lpstr>
      <vt:lpstr>Slide 104</vt:lpstr>
      <vt:lpstr>Slide 105</vt:lpstr>
      <vt:lpstr>Slide 106</vt:lpstr>
      <vt:lpstr>Slide 107</vt:lpstr>
      <vt:lpstr>Lessons Learned</vt:lpstr>
      <vt:lpstr>Authoring the Site-to-Service Map …Without Help From the Site Owner</vt:lpstr>
      <vt:lpstr>Slide 110</vt:lpstr>
      <vt:lpstr>Different Target Users</vt:lpstr>
      <vt:lpstr>Evaluation: Science and HCI Research</vt:lpstr>
      <vt:lpstr>Relationship between Research and Teaching</vt:lpstr>
      <vt:lpstr>Slide 114</vt:lpstr>
      <vt:lpstr>Slide 115</vt:lpstr>
      <vt:lpstr>Slide 116</vt:lpstr>
      <vt:lpstr>Slide 117</vt:lpstr>
      <vt:lpstr>Course Goals</vt:lpstr>
      <vt:lpstr>HCI Education at Stanford</vt:lpstr>
      <vt:lpstr>Sharing Should be Built Into Tools</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596</cp:revision>
  <dcterms:created xsi:type="dcterms:W3CDTF">2002-06-23T18:01:23Z</dcterms:created>
  <dcterms:modified xsi:type="dcterms:W3CDTF">2008-02-25T21:29:35Z</dcterms:modified>
</cp:coreProperties>
</file>