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notesSlides/notesSlide54.xml" ContentType="application/vnd.openxmlformats-officedocument.presentationml.notes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6" r:id="rId1"/>
    <p:sldMasterId id="2147484370" r:id="rId2"/>
    <p:sldMasterId id="2147484382" r:id="rId3"/>
    <p:sldMasterId id="2147484394" r:id="rId4"/>
    <p:sldMasterId id="2147484407" r:id="rId5"/>
    <p:sldMasterId id="2147484579" r:id="rId6"/>
    <p:sldMasterId id="2147484591" r:id="rId7"/>
    <p:sldMasterId id="2147484630" r:id="rId8"/>
    <p:sldMasterId id="2147484643" r:id="rId9"/>
    <p:sldMasterId id="2147484655" r:id="rId10"/>
    <p:sldMasterId id="2147484679" r:id="rId11"/>
    <p:sldMasterId id="2147484695" r:id="rId12"/>
    <p:sldMasterId id="2147484710" r:id="rId13"/>
    <p:sldMasterId id="2147484723" r:id="rId14"/>
    <p:sldMasterId id="2147484735" r:id="rId15"/>
    <p:sldMasterId id="2147484747" r:id="rId16"/>
    <p:sldMasterId id="2147484771" r:id="rId17"/>
    <p:sldMasterId id="2147484783" r:id="rId18"/>
    <p:sldMasterId id="2147484799" r:id="rId19"/>
    <p:sldMasterId id="2147484811" r:id="rId20"/>
    <p:sldMasterId id="2147484823" r:id="rId21"/>
  </p:sldMasterIdLst>
  <p:notesMasterIdLst>
    <p:notesMasterId r:id="rId142"/>
  </p:notesMasterIdLst>
  <p:handoutMasterIdLst>
    <p:handoutMasterId r:id="rId143"/>
  </p:handoutMasterIdLst>
  <p:sldIdLst>
    <p:sldId id="1389" r:id="rId22"/>
    <p:sldId id="1407" r:id="rId23"/>
    <p:sldId id="1765" r:id="rId24"/>
    <p:sldId id="1715" r:id="rId25"/>
    <p:sldId id="1716" r:id="rId26"/>
    <p:sldId id="1780" r:id="rId27"/>
    <p:sldId id="1783" r:id="rId28"/>
    <p:sldId id="1404" r:id="rId29"/>
    <p:sldId id="1727" r:id="rId30"/>
    <p:sldId id="1408" r:id="rId31"/>
    <p:sldId id="1646" r:id="rId32"/>
    <p:sldId id="1295" r:id="rId33"/>
    <p:sldId id="1768" r:id="rId34"/>
    <p:sldId id="1640" r:id="rId35"/>
    <p:sldId id="1782" r:id="rId36"/>
    <p:sldId id="1781" r:id="rId37"/>
    <p:sldId id="1388" r:id="rId38"/>
    <p:sldId id="1769" r:id="rId39"/>
    <p:sldId id="1772" r:id="rId40"/>
    <p:sldId id="1409" r:id="rId41"/>
    <p:sldId id="1318" r:id="rId42"/>
    <p:sldId id="1321" r:id="rId43"/>
    <p:sldId id="1322" r:id="rId44"/>
    <p:sldId id="1324" r:id="rId45"/>
    <p:sldId id="1326" r:id="rId46"/>
    <p:sldId id="1327" r:id="rId47"/>
    <p:sldId id="1328" r:id="rId48"/>
    <p:sldId id="1488" r:id="rId49"/>
    <p:sldId id="1731" r:id="rId50"/>
    <p:sldId id="1419" r:id="rId51"/>
    <p:sldId id="1413" r:id="rId52"/>
    <p:sldId id="1414" r:id="rId53"/>
    <p:sldId id="1645" r:id="rId54"/>
    <p:sldId id="1423" r:id="rId55"/>
    <p:sldId id="1732" r:id="rId56"/>
    <p:sldId id="1733" r:id="rId57"/>
    <p:sldId id="1426" r:id="rId58"/>
    <p:sldId id="1430" r:id="rId59"/>
    <p:sldId id="1431" r:id="rId60"/>
    <p:sldId id="1432" r:id="rId61"/>
    <p:sldId id="1433" r:id="rId62"/>
    <p:sldId id="1331" r:id="rId63"/>
    <p:sldId id="1753" r:id="rId64"/>
    <p:sldId id="1448" r:id="rId65"/>
    <p:sldId id="1449" r:id="rId66"/>
    <p:sldId id="1754" r:id="rId67"/>
    <p:sldId id="1773" r:id="rId68"/>
    <p:sldId id="1764" r:id="rId69"/>
    <p:sldId id="1760" r:id="rId70"/>
    <p:sldId id="1737" r:id="rId71"/>
    <p:sldId id="1725" r:id="rId72"/>
    <p:sldId id="1775" r:id="rId73"/>
    <p:sldId id="1609" r:id="rId74"/>
    <p:sldId id="1758" r:id="rId75"/>
    <p:sldId id="1759" r:id="rId76"/>
    <p:sldId id="1611" r:id="rId77"/>
    <p:sldId id="1739" r:id="rId78"/>
    <p:sldId id="1612" r:id="rId79"/>
    <p:sldId id="1613" r:id="rId80"/>
    <p:sldId id="1614" r:id="rId81"/>
    <p:sldId id="1615" r:id="rId82"/>
    <p:sldId id="1616" r:id="rId83"/>
    <p:sldId id="1617" r:id="rId84"/>
    <p:sldId id="1618" r:id="rId85"/>
    <p:sldId id="1619" r:id="rId86"/>
    <p:sldId id="1620" r:id="rId87"/>
    <p:sldId id="1621" r:id="rId88"/>
    <p:sldId id="1622" r:id="rId89"/>
    <p:sldId id="1623" r:id="rId90"/>
    <p:sldId id="1624" r:id="rId91"/>
    <p:sldId id="1626" r:id="rId92"/>
    <p:sldId id="1627" r:id="rId93"/>
    <p:sldId id="1628" r:id="rId94"/>
    <p:sldId id="1629" r:id="rId95"/>
    <p:sldId id="1630" r:id="rId96"/>
    <p:sldId id="1631" r:id="rId97"/>
    <p:sldId id="1744" r:id="rId98"/>
    <p:sldId id="1632" r:id="rId99"/>
    <p:sldId id="1743" r:id="rId100"/>
    <p:sldId id="1776" r:id="rId101"/>
    <p:sldId id="1481" r:id="rId102"/>
    <p:sldId id="1770" r:id="rId103"/>
    <p:sldId id="1749" r:id="rId104"/>
    <p:sldId id="1647" r:id="rId105"/>
    <p:sldId id="1728" r:id="rId106"/>
    <p:sldId id="1729" r:id="rId107"/>
    <p:sldId id="1750" r:id="rId108"/>
    <p:sldId id="1751" r:id="rId109"/>
    <p:sldId id="1752" r:id="rId110"/>
    <p:sldId id="1741" r:id="rId111"/>
    <p:sldId id="1730" r:id="rId112"/>
    <p:sldId id="1661" r:id="rId113"/>
    <p:sldId id="1662" r:id="rId114"/>
    <p:sldId id="1663" r:id="rId115"/>
    <p:sldId id="1664" r:id="rId116"/>
    <p:sldId id="1665" r:id="rId117"/>
    <p:sldId id="1672" r:id="rId118"/>
    <p:sldId id="1655" r:id="rId119"/>
    <p:sldId id="1656" r:id="rId120"/>
    <p:sldId id="1657" r:id="rId121"/>
    <p:sldId id="1686" r:id="rId122"/>
    <p:sldId id="1762" r:id="rId123"/>
    <p:sldId id="1786" r:id="rId124"/>
    <p:sldId id="1386" r:id="rId125"/>
    <p:sldId id="1785" r:id="rId126"/>
    <p:sldId id="1685" r:id="rId127"/>
    <p:sldId id="1784" r:id="rId128"/>
    <p:sldId id="1771" r:id="rId129"/>
    <p:sldId id="1777" r:id="rId130"/>
    <p:sldId id="1707" r:id="rId131"/>
    <p:sldId id="1766" r:id="rId132"/>
    <p:sldId id="1779" r:id="rId133"/>
    <p:sldId id="1761" r:id="rId134"/>
    <p:sldId id="1712" r:id="rId135"/>
    <p:sldId id="1709" r:id="rId136"/>
    <p:sldId id="1710" r:id="rId137"/>
    <p:sldId id="1767" r:id="rId138"/>
    <p:sldId id="1778" r:id="rId139"/>
    <p:sldId id="1683" r:id="rId140"/>
    <p:sldId id="883" r:id="rId141"/>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0000"/>
    <a:srgbClr val="FFFFFF"/>
    <a:srgbClr val="FF5050"/>
    <a:srgbClr val="3A4D62"/>
    <a:srgbClr val="FFFFCC"/>
    <a:srgbClr val="EA0000"/>
    <a:srgbClr val="2E1A0E"/>
    <a:srgbClr val="3A2112"/>
    <a:srgbClr val="4B21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8810" autoAdjust="0"/>
    <p:restoredTop sz="79429" autoAdjust="0"/>
  </p:normalViewPr>
  <p:slideViewPr>
    <p:cSldViewPr>
      <p:cViewPr varScale="1">
        <p:scale>
          <a:sx n="62" d="100"/>
          <a:sy n="62" d="100"/>
        </p:scale>
        <p:origin x="-1086" y="-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33" d="100"/>
        <a:sy n="33" d="100"/>
      </p:scale>
      <p:origin x="0" y="2154"/>
    </p:cViewPr>
  </p:sorterViewPr>
  <p:notesViewPr>
    <p:cSldViewPr>
      <p:cViewPr varScale="1">
        <p:scale>
          <a:sx n="59" d="100"/>
          <a:sy n="59" d="100"/>
        </p:scale>
        <p:origin x="-2484" y="-90"/>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slide" Target="slides/slide11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en.wikipedia.org/wiki/Nobel_Prize_in_Chemistry"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en.wikipedia.org/wiki/Chemical_bond"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10</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r>
              <a:rPr lang="en-US" dirty="0" smtClean="0"/>
              <a:t>A theoretic lens </a:t>
            </a:r>
            <a:r>
              <a:rPr lang="en-US" dirty="0"/>
              <a:t>for </a:t>
            </a:r>
            <a:r>
              <a:rPr lang="en-US" dirty="0" smtClean="0"/>
              <a:t>understanding the </a:t>
            </a:r>
            <a:r>
              <a:rPr lang="en-US" dirty="0"/>
              <a:t>role of prototyping is the distinction is between pragmatic and epistemic design activity.</a:t>
            </a:r>
          </a:p>
          <a:p>
            <a:pPr>
              <a:spcBef>
                <a:spcPct val="0"/>
              </a:spcBef>
              <a:spcAft>
                <a:spcPts val="577"/>
              </a:spcAft>
            </a:pPr>
            <a:r>
              <a:rPr lang="en-US" i="1" dirty="0"/>
              <a:t>Pragmatic </a:t>
            </a:r>
            <a:r>
              <a:rPr lang="en-US" dirty="0"/>
              <a:t>actions are those related to directly accomplishing  a task with a known goal.</a:t>
            </a:r>
          </a:p>
          <a:p>
            <a:pPr>
              <a:spcBef>
                <a:spcPct val="0"/>
              </a:spcBef>
              <a:spcAft>
                <a:spcPts val="577"/>
              </a:spcAft>
            </a:pPr>
            <a:r>
              <a:rPr lang="en-US" dirty="0"/>
              <a:t>Broadly speaking, much prior work in software tools has been concerned with the pragmatic activity of </a:t>
            </a:r>
            <a:r>
              <a:rPr lang="en-US" i="1" dirty="0"/>
              <a:t>getting things built</a:t>
            </a:r>
            <a:r>
              <a:rPr lang="en-US" dirty="0"/>
              <a:t>.</a:t>
            </a:r>
          </a:p>
          <a:p>
            <a:pPr>
              <a:spcBef>
                <a:spcPct val="0"/>
              </a:spcBef>
              <a:spcAft>
                <a:spcPts val="577"/>
              </a:spcAft>
            </a:pPr>
            <a:r>
              <a:rPr lang="en-US" dirty="0"/>
              <a:t>But prototyping also serves an important </a:t>
            </a:r>
            <a:r>
              <a:rPr lang="en-US" i="1" dirty="0"/>
              <a:t>epistemic</a:t>
            </a:r>
            <a:r>
              <a:rPr lang="en-US" dirty="0"/>
              <a:t> function: design problems are ill-structured, meaning part of the designer’s job is to figure out what the space of solutions is in the first place . The goal itself is unclear. </a:t>
            </a:r>
          </a:p>
          <a:p>
            <a:pPr>
              <a:spcBef>
                <a:spcPct val="0"/>
              </a:spcBef>
              <a:spcAft>
                <a:spcPts val="577"/>
              </a:spcAft>
            </a:pPr>
            <a:r>
              <a:rPr lang="en-US" dirty="0"/>
              <a:t>We are particularly interested in this epistemic design activity.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smtClean="0"/>
              <a:t>Finally, end-users can run applications written in d.mix, by visiting them from a</a:t>
            </a:r>
            <a:r>
              <a:rPr lang="en-US" baseline="0" dirty="0" smtClean="0"/>
              <a:t>ny</a:t>
            </a:r>
            <a:r>
              <a:rPr lang="en-US" dirty="0" smtClean="0"/>
              <a:t> browser.</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100</a:t>
            </a:fld>
            <a:endParaRPr lang="en-US" altLang="ko-KR" b="1" dirty="0">
              <a:solidFill>
                <a:prstClr val="black"/>
              </a:solidFill>
              <a:ea typeface="맑은 고딕"/>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suggests a larger principle,  that Sharing Should be Built Into Tools.</a:t>
            </a:r>
          </a:p>
          <a:p>
            <a:r>
              <a:rPr lang="en-US" dirty="0" smtClean="0"/>
              <a:t>Design</a:t>
            </a:r>
            <a:r>
              <a:rPr lang="en-US" baseline="0" dirty="0" smtClean="0"/>
              <a:t> tools should a</a:t>
            </a:r>
            <a:r>
              <a:rPr lang="en-US" dirty="0" smtClean="0"/>
              <a:t>cknowledge their community of users;</a:t>
            </a:r>
            <a:r>
              <a:rPr lang="en-US" baseline="0" dirty="0" smtClean="0"/>
              <a:t> and that different member of that community may </a:t>
            </a:r>
            <a:r>
              <a:rPr lang="en-US" dirty="0" smtClean="0"/>
              <a:t>have</a:t>
            </a:r>
            <a:r>
              <a:rPr lang="en-US" baseline="0" dirty="0" smtClean="0"/>
              <a:t> </a:t>
            </a:r>
            <a:r>
              <a:rPr lang="en-US" dirty="0" smtClean="0"/>
              <a:t>different roles.</a:t>
            </a:r>
          </a:p>
          <a:p>
            <a:r>
              <a:rPr lang="en-US" dirty="0" smtClean="0"/>
              <a:t>Of</a:t>
            </a:r>
            <a:r>
              <a:rPr lang="en-US" baseline="0" dirty="0" smtClean="0"/>
              <a:t> course sharing of content is a big theme with the web2.0 crowd – however, most of what we’ve seen online have been platforms for sharing conceived independently of the tools used to create those artifacts.&lt;click&gt; Flickr and </a:t>
            </a:r>
            <a:r>
              <a:rPr lang="en-US" baseline="0" dirty="0" err="1" smtClean="0"/>
              <a:t>Instructables</a:t>
            </a:r>
            <a:r>
              <a:rPr lang="en-US" baseline="0" dirty="0" smtClean="0"/>
              <a:t> are two such examples. While great successes in their own right, t</a:t>
            </a:r>
            <a:r>
              <a:rPr lang="en-US" dirty="0" smtClean="0"/>
              <a:t>hey lack integration</a:t>
            </a:r>
            <a:r>
              <a:rPr lang="en-US" baseline="0" dirty="0" smtClean="0"/>
              <a:t> into the tools used for creation. </a:t>
            </a:r>
            <a:r>
              <a:rPr lang="en-US" dirty="0" smtClean="0"/>
              <a:t>IBM’s Koala is an example of going in this directions, as is Yahoo Pipes!.</a:t>
            </a:r>
            <a:endParaRPr lang="en-US"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101</a:t>
            </a:fld>
            <a:endParaRPr lang="en-US" altLang="ko-K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Neutra Text" pitchFamily="50" charset="0"/>
                <a:ea typeface="+mn-ea"/>
                <a:cs typeface="+mn-cs"/>
              </a:rPr>
              <a:t>One thing that we're very committed to is learning from how our tools are used in the wild. External organizations that are currently using our tools include ... Within Stanford, our tools are currently being used in ... We’ve found there to</a:t>
            </a:r>
            <a:r>
              <a:rPr lang="en-US" sz="1200" kern="1200" baseline="0" dirty="0" smtClean="0">
                <a:solidFill>
                  <a:schemeClr val="tx1"/>
                </a:solidFill>
                <a:latin typeface="Neutra Text" pitchFamily="50" charset="0"/>
                <a:ea typeface="+mn-ea"/>
                <a:cs typeface="+mn-cs"/>
              </a:rPr>
              <a:t> be three types of usage and collaboration with these folks</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 - Lead users and platforms for research (art, biology, external organizations). Both as fieldwork sites, and as </a:t>
            </a:r>
            <a:r>
              <a:rPr lang="en-US" sz="1200" kern="1200" dirty="0" err="1" smtClean="0">
                <a:solidFill>
                  <a:schemeClr val="tx1"/>
                </a:solidFill>
                <a:latin typeface="Neutra Text" pitchFamily="50" charset="0"/>
                <a:ea typeface="+mn-ea"/>
                <a:cs typeface="+mn-cs"/>
              </a:rPr>
              <a:t>depolyment</a:t>
            </a:r>
            <a:r>
              <a:rPr lang="en-US" sz="1200" kern="1200" dirty="0" smtClean="0">
                <a:solidFill>
                  <a:schemeClr val="tx1"/>
                </a:solidFill>
                <a:latin typeface="Neutra Text" pitchFamily="50" charset="0"/>
                <a:ea typeface="+mn-ea"/>
                <a:cs typeface="+mn-cs"/>
              </a:rPr>
              <a:t> sites. Longitudinal rah </a:t>
            </a:r>
            <a:r>
              <a:rPr lang="en-US" sz="1200" kern="1200" dirty="0" err="1" smtClean="0">
                <a:solidFill>
                  <a:schemeClr val="tx1"/>
                </a:solidFill>
                <a:latin typeface="Neutra Text" pitchFamily="50" charset="0"/>
                <a:ea typeface="+mn-ea"/>
                <a:cs typeface="+mn-cs"/>
              </a:rPr>
              <a:t>rah</a:t>
            </a:r>
            <a:r>
              <a:rPr lang="en-US" sz="1200" kern="1200" dirty="0" smtClean="0">
                <a:solidFill>
                  <a:schemeClr val="tx1"/>
                </a:solidFill>
                <a:latin typeface="Neutra Text" pitchFamily="50" charset="0"/>
                <a:ea typeface="+mn-ea"/>
                <a:cs typeface="+mn-cs"/>
              </a:rPr>
              <a:t>. (Pull from HCIJ paper?). And because this is open source and the software is available on the web, there are likely many more users than we're aware of. For example, my student Ron Yeh got an email from Germany last week asking a really technical question about the bowels of his toolkit -- who knew!</a:t>
            </a:r>
          </a:p>
          <a:p>
            <a:r>
              <a:rPr lang="en-US" sz="1200" kern="1200" dirty="0" smtClean="0">
                <a:solidFill>
                  <a:schemeClr val="tx1"/>
                </a:solidFill>
                <a:latin typeface="Neutra Text" pitchFamily="50" charset="0"/>
                <a:ea typeface="+mn-ea"/>
                <a:cs typeface="+mn-cs"/>
              </a:rPr>
              <a:t> - Teaching (CS, ME)</a:t>
            </a:r>
          </a:p>
          <a:p>
            <a:r>
              <a:rPr lang="en-US" sz="1200" kern="1200" dirty="0" smtClean="0">
                <a:solidFill>
                  <a:schemeClr val="tx1"/>
                </a:solidFill>
                <a:latin typeface="Neutra Text" pitchFamily="50" charset="0"/>
                <a:ea typeface="+mn-ea"/>
                <a:cs typeface="+mn-cs"/>
              </a:rPr>
              <a:t> - Disciplinary Knowledge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(Within CS, in the database group and with Phil Levis on sensor networks -- and externally in Education, ME, and MS&amp;E. Helping with fieldwork and longitudinal evaluation.) In some cases, these organizations have given back to us by strengthening </a:t>
            </a:r>
            <a:r>
              <a:rPr lang="en-US" sz="1200" kern="1200" dirty="0" err="1" smtClean="0">
                <a:solidFill>
                  <a:schemeClr val="tx1"/>
                </a:solidFill>
                <a:latin typeface="Neutra Text" pitchFamily="50" charset="0"/>
                <a:ea typeface="+mn-ea"/>
                <a:cs typeface="+mn-cs"/>
              </a:rPr>
              <a:t>thte</a:t>
            </a:r>
            <a:r>
              <a:rPr lang="en-US" sz="1200" kern="1200" dirty="0" smtClean="0">
                <a:solidFill>
                  <a:schemeClr val="tx1"/>
                </a:solidFill>
                <a:latin typeface="Neutra Text" pitchFamily="50" charset="0"/>
                <a:ea typeface="+mn-ea"/>
                <a:cs typeface="+mn-cs"/>
              </a:rPr>
              <a:t> quality of our tools. </a:t>
            </a:r>
            <a:r>
              <a:rPr lang="en-US" sz="1200" kern="1200" dirty="0" err="1" smtClean="0">
                <a:solidFill>
                  <a:schemeClr val="tx1"/>
                </a:solidFill>
                <a:latin typeface="Neutra Text" pitchFamily="50" charset="0"/>
                <a:ea typeface="+mn-ea"/>
                <a:cs typeface="+mn-cs"/>
              </a:rPr>
              <a:t>LeapFrog</a:t>
            </a:r>
            <a:r>
              <a:rPr lang="en-US" sz="1200" kern="1200" dirty="0" smtClean="0">
                <a:solidFill>
                  <a:schemeClr val="tx1"/>
                </a:solidFill>
                <a:latin typeface="Neutra Text" pitchFamily="50" charset="0"/>
                <a:ea typeface="+mn-ea"/>
                <a:cs typeface="+mn-cs"/>
              </a:rPr>
              <a:t>, for example, has a richer infrastructure for board fabrication than my group has, and so they donated their time to improve the </a:t>
            </a:r>
            <a:r>
              <a:rPr lang="en-US" sz="1200" kern="1200" dirty="0" err="1" smtClean="0">
                <a:solidFill>
                  <a:schemeClr val="tx1"/>
                </a:solidFill>
                <a:latin typeface="Neutra Text" pitchFamily="50" charset="0"/>
                <a:ea typeface="+mn-ea"/>
                <a:cs typeface="+mn-cs"/>
              </a:rPr>
              <a:t>d.tools</a:t>
            </a:r>
            <a:r>
              <a:rPr lang="en-US" sz="1200" kern="1200" dirty="0" smtClean="0">
                <a:solidFill>
                  <a:schemeClr val="tx1"/>
                </a:solidFill>
                <a:latin typeface="Neutra Text" pitchFamily="50" charset="0"/>
                <a:ea typeface="+mn-ea"/>
                <a:cs typeface="+mn-cs"/>
              </a:rPr>
              <a:t> board designs, and fabricated a set of boards for our use in teaching and research</a:t>
            </a:r>
          </a:p>
          <a:p>
            <a:endParaRPr lang="en-US" sz="1200" kern="1200" dirty="0" smtClean="0">
              <a:solidFill>
                <a:schemeClr val="tx1"/>
              </a:solidFill>
              <a:latin typeface="Neutra Text" pitchFamily="50" charset="0"/>
              <a:ea typeface="+mn-ea"/>
              <a:cs typeface="+mn-cs"/>
            </a:endParaRPr>
          </a:p>
          <a:p>
            <a:r>
              <a:rPr lang="en-US" sz="1200" kern="120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for everything from children’s toys to medical devices. </a:t>
            </a:r>
            <a:r>
              <a:rPr lang="en-US" sz="1200" kern="1200" baseline="0" dirty="0" err="1" smtClean="0">
                <a:solidFill>
                  <a:schemeClr val="tx1"/>
                </a:solidFill>
                <a:latin typeface="Neutra Text" pitchFamily="50" charset="0"/>
                <a:ea typeface="+mn-ea"/>
                <a:cs typeface="+mn-cs"/>
              </a:rPr>
              <a:t>ButterflyNet</a:t>
            </a:r>
            <a:r>
              <a:rPr lang="en-US" sz="1200" kern="1200" baseline="0" dirty="0" smtClean="0">
                <a:solidFill>
                  <a:schemeClr val="tx1"/>
                </a:solidFill>
                <a:latin typeface="Neutra Text" pitchFamily="50" charset="0"/>
                <a:ea typeface="+mn-ea"/>
                <a:cs typeface="+mn-cs"/>
              </a:rPr>
              <a:t> has been to </a:t>
            </a:r>
            <a:r>
              <a:rPr lang="en-US" dirty="0" smtClean="0"/>
              <a:t>Alaska </a:t>
            </a:r>
            <a:r>
              <a:rPr lang="en-US" dirty="0" err="1" smtClean="0"/>
              <a:t>Toolik</a:t>
            </a:r>
            <a:r>
              <a:rPr lang="en-US" dirty="0" smtClean="0"/>
              <a:t> Field Station, Death Valley</a:t>
            </a:r>
            <a:r>
              <a:rPr lang="en-US" sz="1200" dirty="0" smtClean="0"/>
              <a:t>,</a:t>
            </a:r>
            <a:r>
              <a:rPr lang="en-US" sz="1200" baseline="0" dirty="0" smtClean="0"/>
              <a:t> </a:t>
            </a:r>
            <a:r>
              <a:rPr lang="en-US" dirty="0" smtClean="0"/>
              <a:t>England</a:t>
            </a:r>
            <a:r>
              <a:rPr lang="en-US" sz="1200" baseline="0" dirty="0" smtClean="0"/>
              <a:t>, </a:t>
            </a:r>
            <a:r>
              <a:rPr lang="en-US" dirty="0" smtClean="0"/>
              <a:t>Australia</a:t>
            </a:r>
            <a:r>
              <a:rPr lang="en-US" sz="1200" dirty="0" smtClean="0"/>
              <a:t>,</a:t>
            </a:r>
            <a:r>
              <a:rPr lang="en-US" sz="1200" baseline="0" dirty="0" smtClean="0"/>
              <a:t> </a:t>
            </a:r>
            <a:r>
              <a:rPr lang="en-US" dirty="0" smtClean="0"/>
              <a:t>Ghana.</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102</a:t>
            </a:fld>
            <a:endParaRPr lang="en-US" altLang="ko-K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research that I shared today isn't mine alone or even mine mostly. This is an image of much of our group at my advisor</a:t>
            </a:r>
            <a:r>
              <a:rPr lang="en-US" sz="1200" kern="1200" baseline="0" dirty="0" smtClean="0">
                <a:solidFill>
                  <a:schemeClr val="tx1"/>
                </a:solidFill>
                <a:latin typeface="Neutra Text" pitchFamily="50" charset="0"/>
                <a:ea typeface="+mn-ea"/>
                <a:cs typeface="+mn-cs"/>
              </a:rPr>
              <a:t> Scott </a:t>
            </a:r>
            <a:r>
              <a:rPr lang="en-US" sz="1200" kern="1200" baseline="0" err="1" smtClean="0">
                <a:solidFill>
                  <a:schemeClr val="tx1"/>
                </a:solidFill>
                <a:latin typeface="Neutra Text" pitchFamily="50" charset="0"/>
                <a:ea typeface="+mn-ea"/>
                <a:cs typeface="+mn-cs"/>
              </a:rPr>
              <a:t>Klemmer’s</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house at </a:t>
            </a:r>
            <a:r>
              <a:rPr lang="en-US" sz="1200" kern="1200" dirty="0" smtClean="0">
                <a:solidFill>
                  <a:schemeClr val="tx1"/>
                </a:solidFill>
                <a:latin typeface="Neutra Text" pitchFamily="50" charset="0"/>
                <a:ea typeface="+mn-ea"/>
                <a:cs typeface="+mn-cs"/>
              </a:rPr>
              <a:t>the end of last summer. I'm fortunate to work with a truly fantastic group of graduate and undergraduate students. I'd like to thank all of my collaborators on the work I presented today, whose names are listed here. I'd in particular like to point out the contributions of the undergraduates. Stanford is building up an excellent tradition of undergraduate research, and undergraduates</a:t>
            </a:r>
            <a:r>
              <a:rPr lang="en-US" sz="1200" kern="1200" baseline="0" dirty="0" smtClean="0">
                <a:solidFill>
                  <a:schemeClr val="tx1"/>
                </a:solidFill>
                <a:latin typeface="Neutra Text" pitchFamily="50" charset="0"/>
                <a:ea typeface="+mn-ea"/>
                <a:cs typeface="+mn-cs"/>
              </a:rPr>
              <a:t> who have worked with me on research projects </a:t>
            </a:r>
            <a:r>
              <a:rPr lang="en-US" sz="1200" kern="1200" dirty="0" smtClean="0">
                <a:solidFill>
                  <a:schemeClr val="tx1"/>
                </a:solidFill>
                <a:latin typeface="Neutra Text" pitchFamily="50" charset="0"/>
                <a:ea typeface="+mn-ea"/>
                <a:cs typeface="+mn-cs"/>
              </a:rPr>
              <a:t>are now pursuing or</a:t>
            </a:r>
            <a:r>
              <a:rPr lang="en-US" sz="1200" kern="1200" baseline="0" dirty="0" smtClean="0">
                <a:solidFill>
                  <a:schemeClr val="tx1"/>
                </a:solidFill>
                <a:latin typeface="Neutra Text" pitchFamily="50" charset="0"/>
                <a:ea typeface="+mn-ea"/>
                <a:cs typeface="+mn-cs"/>
              </a:rPr>
              <a:t> planning </a:t>
            </a:r>
            <a:r>
              <a:rPr lang="en-US" sz="1200" kern="1200" dirty="0" smtClean="0">
                <a:solidFill>
                  <a:schemeClr val="tx1"/>
                </a:solidFill>
                <a:latin typeface="Neutra Text" pitchFamily="50" charset="0"/>
                <a:ea typeface="+mn-ea"/>
                <a:cs typeface="+mn-cs"/>
              </a:rPr>
              <a:t>graduate careers at MIT and other top schools.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103</a:t>
            </a:fld>
            <a:endParaRPr lang="en-US" altLang="ko-K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Web-based, Mobile and Ubiquitous computing is likely to be dominated by a much wider variety of applications and usage contexts than traditional</a:t>
            </a:r>
            <a:r>
              <a:rPr lang="en-US" baseline="0" dirty="0" smtClean="0"/>
              <a:t> desktop software</a:t>
            </a:r>
            <a:r>
              <a:rPr lang="en-US" dirty="0" smtClean="0"/>
              <a:t>. To enable design and development</a:t>
            </a:r>
            <a:r>
              <a:rPr lang="en-US" baseline="0" dirty="0" smtClean="0"/>
              <a:t> in these areas</a:t>
            </a:r>
            <a:r>
              <a:rPr lang="en-US" dirty="0" smtClean="0"/>
              <a:t>, we need design tools that lower the threshold</a:t>
            </a:r>
            <a:r>
              <a:rPr lang="en-US" baseline="0" dirty="0" smtClean="0"/>
              <a:t> and </a:t>
            </a:r>
            <a:r>
              <a:rPr lang="en-US" dirty="0" smtClean="0"/>
              <a:t>democratize application creation. Doing this successfully requires</a:t>
            </a:r>
            <a:r>
              <a:rPr lang="en-US" baseline="0" dirty="0" smtClean="0"/>
              <a:t> </a:t>
            </a:r>
            <a:r>
              <a:rPr lang="en-US" dirty="0" smtClean="0"/>
              <a:t>attention to how computation is represented. I’ve shared four projects with you today that embody the</a:t>
            </a:r>
            <a:r>
              <a:rPr lang="en-US" baseline="0" dirty="0" smtClean="0"/>
              <a:t> strategies we believe will get us there.</a:t>
            </a:r>
          </a:p>
          <a:p>
            <a:endParaRPr lang="en-US" dirty="0" smtClean="0"/>
          </a:p>
          <a:p>
            <a:r>
              <a:rPr lang="en-US" dirty="0" smtClean="0"/>
              <a:t> * d.tools</a:t>
            </a:r>
            <a:r>
              <a:rPr lang="en-US" baseline="0" dirty="0" smtClean="0"/>
              <a:t> showed how </a:t>
            </a:r>
            <a:r>
              <a:rPr lang="en-US" dirty="0" smtClean="0"/>
              <a:t>State structure can be authored and presented as storyboards and how those storyboards</a:t>
            </a:r>
            <a:r>
              <a:rPr lang="en-US" baseline="0" dirty="0" smtClean="0"/>
              <a:t> in turn can facilitate analysis of user test data.</a:t>
            </a:r>
            <a:endParaRPr lang="en-US" dirty="0" smtClean="0"/>
          </a:p>
          <a:p>
            <a:r>
              <a:rPr lang="en-US" dirty="0" smtClean="0"/>
              <a:t> * Sensor input  -- and other actions that are difficult to specify symbolically -- can be handled through demonstration, as we</a:t>
            </a:r>
            <a:r>
              <a:rPr lang="en-US" baseline="0" dirty="0" smtClean="0"/>
              <a:t> experienced with Exemplar.</a:t>
            </a:r>
            <a:endParaRPr lang="en-US" dirty="0" smtClean="0"/>
          </a:p>
          <a:p>
            <a:r>
              <a:rPr lang="en-US" dirty="0" smtClean="0"/>
              <a:t>*</a:t>
            </a:r>
            <a:r>
              <a:rPr lang="en-US" baseline="0" dirty="0" smtClean="0"/>
              <a:t> Design is about choice between alternatives and tools should better support the enumeration and manipulation of alternatives. Juxtapose is a first step towards working with alternatives and options for interactive behavior.</a:t>
            </a:r>
            <a:endParaRPr lang="en-US" dirty="0" smtClean="0"/>
          </a:p>
          <a:p>
            <a:r>
              <a:rPr lang="en-US" dirty="0" smtClean="0"/>
              <a:t> * Finally, Finding an effective example is often easier than writing thing from scratch -- we can leverage this as a paradigm for software creation!</a:t>
            </a:r>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104</a:t>
            </a:fld>
            <a:endParaRPr lang="en-US" altLang="ko-KR" smtClean="0">
              <a:ea typeface="굴림" charset="-127"/>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105</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Prototyping for Ubicomp is harder than prototyping for desktop</a:t>
            </a:r>
          </a:p>
          <a:p>
            <a:pPr>
              <a:spcBef>
                <a:spcPct val="0"/>
              </a:spcBef>
            </a:pPr>
            <a:endParaRPr lang="en-US" dirty="0" smtClean="0"/>
          </a:p>
          <a:p>
            <a:pPr>
              <a:spcBef>
                <a:spcPct val="0"/>
              </a:spcBef>
            </a:pPr>
            <a:r>
              <a:rPr lang="en-US" dirty="0" smtClean="0"/>
              <a:t>In the past three years, we’ve</a:t>
            </a:r>
            <a:r>
              <a:rPr lang="en-US" baseline="0" dirty="0" smtClean="0"/>
              <a:t> built several systems in that explore these issues, and I’ll provide an overview of a few of them today. In the interest of time, and to provide the big picture I’ll stay at a fairly high level, but please feel free to ask questions during the talk or afterwards about the details.</a:t>
            </a:r>
            <a:endParaRPr lang="en-US" sz="2400"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 with Designers, Scientists, Engineers as clients – different self-understanding of community; responsibility towards clients for consultants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106</a:t>
            </a:fld>
            <a:endParaRPr lang="en-US" altLang="ko-K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107</a:t>
            </a:fld>
            <a:endParaRPr lang="en-US" altLang="ko-K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108</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Stanford</a:t>
            </a:r>
            <a:r>
              <a:rPr lang="en-US" altLang="ja-JP" dirty="0" smtClean="0"/>
              <a:t>, please visit our web site. Thank you.</a:t>
            </a:r>
          </a:p>
          <a:p>
            <a:pPr eaLnBrk="1" hangingPunct="1"/>
            <a:endParaRPr lang="en-US" altLang="ja-JP"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baseline="0" dirty="0" smtClean="0"/>
              <a:t>Before taking questions, give overview of program</a:t>
            </a:r>
          </a:p>
          <a:p>
            <a:r>
              <a:rPr lang="en-US" b="0" baseline="0" dirty="0" smtClean="0"/>
              <a:t>While there is no HCI major (yet), there are undergraduate and graduate concentrations in HCI. In each case, students will go through a series of core courses:</a:t>
            </a:r>
          </a:p>
          <a:p>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The first course is a broad introduction to HCI concepts - Usability and affordances, direct manipulation, conceptual models, interface metaphors, human cognitive and physical ergonomics, design tools and environments. </a:t>
            </a:r>
          </a:p>
          <a:p>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The follow-up Interaction Design Studio course  uses a series of projects to provide an environment for experiential learning, covering needs analysis, user observation, idea sketching, concept generation, scenario building, storyboards, and usability analysis</a:t>
            </a:r>
          </a:p>
          <a:p>
            <a:endParaRPr lang="en-US" sz="1200" b="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Neutra Text" pitchFamily="50" charset="0"/>
                <a:ea typeface="+mn-ea"/>
                <a:cs typeface="+mn-cs"/>
              </a:rPr>
              <a:t>Research Topics in HCI  is a graduate-level introduction to based on reading and critique of seminal papers in the field.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Neutra Text" pitchFamily="50" charset="0"/>
                <a:ea typeface="+mn-ea"/>
                <a:cs typeface="+mn-cs"/>
              </a:rPr>
              <a:t>A weekly speaker series, the HCI Seminar is available freely on line, and is watched by a large number of people outside of Stanford. Over the past 15 years more than 400 speakers have participated.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This core of courses is then supplemented by many offerings in other departments such as Psychology, Communication, and the Institute of Design at Stanford.</a:t>
            </a:r>
          </a:p>
          <a:p>
            <a:endParaRPr lang="en-US" b="0"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eaLnBrk="0" hangingPunct="0"/>
            <a:fld id="{F101A8B9-4728-49A9-8BF4-809A05D6D31C}" type="slidenum">
              <a:rPr lang="ko-KR" altLang="en-US"/>
              <a:pPr eaLnBrk="0" hangingPunct="0"/>
              <a:t>11</a:t>
            </a:fld>
            <a:endParaRPr lang="en-US" altLang="ko-K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dirty="0" smtClean="0"/>
              <a:t>The notion of epistemic action</a:t>
            </a:r>
            <a:r>
              <a:rPr lang="en-US" baseline="0" dirty="0" smtClean="0"/>
              <a:t> was introduced into HCI by </a:t>
            </a:r>
            <a:r>
              <a:rPr lang="en-US" baseline="0" dirty="0" err="1" smtClean="0"/>
              <a:t>Kirsh</a:t>
            </a:r>
            <a:r>
              <a:rPr lang="en-US" baseline="0" dirty="0" smtClean="0"/>
              <a:t> and </a:t>
            </a:r>
            <a:r>
              <a:rPr lang="en-US" baseline="0" dirty="0" err="1" smtClean="0"/>
              <a:t>Maglio</a:t>
            </a:r>
            <a:r>
              <a:rPr lang="en-US" baseline="0" dirty="0" smtClean="0"/>
              <a:t>, who studied people playing Tetris. They noticed a curious phenomenon – expert players would make more seemingly unnecessary rotations than novice players.  The rationale is that performing actions such as piece rotation in the real world is actually more efficient than doing that task mentally in your head. Thinking through doing is effective whenever actions in the real world </a:t>
            </a:r>
            <a:r>
              <a:rPr lang="en-US" baseline="0" smtClean="0"/>
              <a:t>can r</a:t>
            </a:r>
            <a:r>
              <a:rPr lang="en-US" smtClean="0"/>
              <a:t>educe the memory required, </a:t>
            </a:r>
            <a:r>
              <a:rPr lang="en-US" dirty="0" smtClean="0"/>
              <a:t>number of steps, or probability in error in mental computation.</a:t>
            </a:r>
          </a:p>
          <a:p>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Founded in 2004 by David Kelley &amp; colleagues.</a:t>
            </a:r>
          </a:p>
          <a:p>
            <a:endParaRPr lang="en-US" dirty="0" smtClean="0"/>
          </a:p>
          <a:p>
            <a:r>
              <a:rPr lang="en-US" dirty="0" smtClean="0"/>
              <a:t>Not a dept. Pulls</a:t>
            </a:r>
            <a:r>
              <a:rPr lang="en-US" baseline="0" dirty="0" smtClean="0"/>
              <a:t> from Business, MS&amp;E, CS, ME.</a:t>
            </a:r>
            <a:endParaRPr lang="en-US" dirty="0" smtClean="0"/>
          </a:p>
          <a:p>
            <a:endParaRPr lang="en-US" dirty="0" smtClean="0"/>
          </a:p>
          <a:p>
            <a:r>
              <a:rPr lang="en-US" dirty="0" smtClean="0"/>
              <a:t>Goals are to create a culture of prototyping and build</a:t>
            </a:r>
            <a:r>
              <a:rPr lang="en-US" baseline="0" dirty="0" smtClean="0"/>
              <a:t> T-shaped people.</a:t>
            </a:r>
            <a:endParaRPr lang="en-US" dirty="0" smtClean="0"/>
          </a:p>
          <a:p>
            <a:endParaRPr lang="en-US" dirty="0" smtClean="0"/>
          </a:p>
          <a:p>
            <a:r>
              <a:rPr lang="en-US" dirty="0" smtClean="0"/>
              <a:t>Concerned with professional</a:t>
            </a:r>
            <a:r>
              <a:rPr lang="en-US" baseline="0" dirty="0" smtClean="0"/>
              <a:t> education, not research</a:t>
            </a:r>
          </a:p>
          <a:p>
            <a:endParaRPr lang="en-US" baseline="0" dirty="0" smtClean="0"/>
          </a:p>
          <a:p>
            <a:r>
              <a:rPr lang="en-US" baseline="0" dirty="0" smtClean="0"/>
              <a:t>Team taught</a:t>
            </a:r>
          </a:p>
          <a:p>
            <a:r>
              <a:rPr lang="en-US" baseline="0" dirty="0" smtClean="0"/>
              <a:t>Multi-disciplinary</a:t>
            </a:r>
          </a:p>
          <a:p>
            <a:r>
              <a:rPr lang="en-US" dirty="0" smtClean="0"/>
              <a:t>Real-world project</a:t>
            </a:r>
            <a:r>
              <a:rPr lang="en-US" baseline="0" dirty="0" smtClean="0"/>
              <a:t> based – client – the value of focus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111</a:t>
            </a:fld>
            <a:endParaRPr lang="en-US" altLang="ko-K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Tell the Jim</a:t>
            </a:r>
            <a:r>
              <a:rPr lang="en-US" baseline="0" dirty="0" smtClean="0"/>
              <a:t> </a:t>
            </a:r>
            <a:r>
              <a:rPr lang="en-US" baseline="0" dirty="0" err="1" smtClean="0"/>
              <a:t>Pattel</a:t>
            </a:r>
            <a:r>
              <a:rPr lang="en-US" baseline="0" dirty="0" smtClean="0"/>
              <a:t> Story.</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112</a:t>
            </a:fld>
            <a:endParaRPr lang="en-US" altLang="ko-K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run courses? Let’s look at CS247</a:t>
            </a:r>
            <a:r>
              <a:rPr lang="en-US" baseline="0" dirty="0" smtClean="0"/>
              <a:t>, the Interaction Design Studio, as an example. </a:t>
            </a:r>
          </a:p>
          <a:p>
            <a:r>
              <a:rPr lang="en-US" baseline="0" dirty="0" smtClean="0"/>
              <a:t>Bill </a:t>
            </a:r>
            <a:r>
              <a:rPr lang="en-US" baseline="0" dirty="0" err="1" smtClean="0"/>
              <a:t>Verplank’s</a:t>
            </a:r>
            <a:r>
              <a:rPr lang="en-US" baseline="0" dirty="0" smtClean="0"/>
              <a:t> model of interaction design, based on stages of </a:t>
            </a:r>
            <a:r>
              <a:rPr lang="en-US" baseline="0" dirty="0" err="1" smtClean="0"/>
              <a:t>observsation</a:t>
            </a:r>
            <a:r>
              <a:rPr lang="en-US" baseline="0" dirty="0" smtClean="0"/>
              <a:t>, invention, analysis, and presentation, serves as a scaffold for four rapid projects.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113</a:t>
            </a:fld>
            <a:endParaRPr lang="en-US" altLang="ko-K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out in the world,</a:t>
            </a:r>
            <a:r>
              <a:rPr lang="en-US" baseline="0" dirty="0" smtClean="0"/>
              <a:t> observe, and learn from users.</a:t>
            </a:r>
          </a:p>
          <a:p>
            <a:r>
              <a:rPr lang="en-US" baseline="0" dirty="0" smtClean="0"/>
              <a:t>SF Farmer’s market.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114</a:t>
            </a:fld>
            <a:endParaRPr lang="en-US" altLang="ko-K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Students are</a:t>
            </a:r>
            <a:r>
              <a:rPr lang="en-US" baseline="0" dirty="0" smtClean="0"/>
              <a:t> expected to get their hands dirty and we provide facilities and tools.</a:t>
            </a:r>
            <a:endParaRPr lang="en-US" dirty="0" smtClean="0"/>
          </a:p>
          <a:p>
            <a:r>
              <a:rPr lang="en-US" dirty="0" smtClean="0"/>
              <a:t>We have started to offer lab classes alongside regular courses where</a:t>
            </a:r>
            <a:r>
              <a:rPr lang="en-US" baseline="0" dirty="0" smtClean="0"/>
              <a:t> people can pick up required skills</a:t>
            </a:r>
            <a:r>
              <a:rPr lang="en-US" dirty="0" smtClean="0"/>
              <a:t>, for example for electronics prototyping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115</a:t>
            </a:fld>
            <a:endParaRPr lang="en-US" altLang="ko-K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we also share facilities across campus like the Stanford machine shop to realize the physical aspects of our projects. Part of our labs is to require that people get safety-trained at the machine shop. So far, only a small percentage of student teams make use of these facilities– we’re not the media lab.</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116</a:t>
            </a:fld>
            <a:endParaRPr lang="en-US" altLang="ko-K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117</a:t>
            </a:fld>
            <a:endParaRPr lang="en-US" altLang="ko-K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118</a:t>
            </a:fld>
            <a:endParaRPr lang="en-US" altLang="ko-K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Reflecting</a:t>
            </a:r>
            <a:r>
              <a:rPr lang="en-US" baseline="0" dirty="0" smtClean="0"/>
              <a:t> on combining Research &amp; Teaching:</a:t>
            </a:r>
          </a:p>
          <a:p>
            <a:r>
              <a:rPr lang="en-US" baseline="0" dirty="0" smtClean="0"/>
              <a:t>We have </a:t>
            </a:r>
            <a:endParaRPr lang="en-US" dirty="0" smtClean="0"/>
          </a:p>
          <a:p>
            <a:r>
              <a:rPr lang="en-US" dirty="0" smtClean="0"/>
              <a:t>Deploying research projects as class tools:</a:t>
            </a:r>
          </a:p>
          <a:p>
            <a:r>
              <a:rPr lang="en-US" dirty="0" smtClean="0"/>
              <a:t>D.tools worked well (in what respects? From which perspective? Of researcher, student, …)?</a:t>
            </a:r>
          </a:p>
          <a:p>
            <a:r>
              <a:rPr lang="en-US" dirty="0" smtClean="0"/>
              <a:t>Other projects more challenging (lots of work, what do you get in return?)</a:t>
            </a:r>
          </a:p>
          <a:p>
            <a:endParaRPr lang="en-US" dirty="0" smtClean="0"/>
          </a:p>
          <a:p>
            <a:r>
              <a:rPr lang="en-US" dirty="0" smtClean="0"/>
              <a:t>Advantage:</a:t>
            </a:r>
            <a:r>
              <a:rPr lang="en-US" baseline="0" dirty="0" smtClean="0"/>
              <a:t> real ground truth data about what works and what doesn’t. But improvement schedule and </a:t>
            </a:r>
          </a:p>
          <a:p>
            <a:endParaRPr lang="en-US" dirty="0" smtClean="0"/>
          </a:p>
          <a:p>
            <a:r>
              <a:rPr lang="en-US" dirty="0" smtClean="0"/>
              <a:t>Challenge:</a:t>
            </a:r>
            <a:r>
              <a:rPr lang="en-US" baseline="0" dirty="0" smtClean="0"/>
              <a:t> </a:t>
            </a:r>
            <a:r>
              <a:rPr lang="en-US" baseline="0" dirty="0"/>
              <a:t> </a:t>
            </a:r>
            <a:r>
              <a:rPr lang="en-US" baseline="0" dirty="0" smtClean="0"/>
              <a:t>integration with existing tools. maintenance and support.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119</a:t>
            </a:fld>
            <a:endParaRPr lang="en-US" altLang="ko-K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120</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Stanford</a:t>
            </a:r>
            <a:r>
              <a:rPr lang="en-US" altLang="ja-JP" dirty="0" smtClean="0"/>
              <a:t>, please visit our web site. Thank you.</a:t>
            </a:r>
          </a:p>
          <a:p>
            <a:pPr eaLnBrk="1" hangingPunct="1"/>
            <a:endParaRPr lang="en-US" altLang="ja-JP"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2C7D85A-4BFB-41BF-8372-D858D3BEFF1B}" type="slidenum">
              <a:rPr lang="ko-KR" altLang="en-US" smtClean="0">
                <a:ea typeface="굴림" charset="-127"/>
              </a:rPr>
              <a:pPr/>
              <a:t>12</a:t>
            </a:fld>
            <a:endParaRPr lang="en-US" altLang="ko-KR" smtClean="0">
              <a:ea typeface="굴림" charset="-127"/>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tLang="ko-KR" dirty="0" smtClean="0">
              <a:ea typeface="굴림" charset="-127"/>
            </a:endParaRPr>
          </a:p>
          <a:p>
            <a:pPr eaLnBrk="1" hangingPunct="1"/>
            <a:r>
              <a:rPr lang="en-US" altLang="ko-KR" dirty="0" smtClean="0">
                <a:ea typeface="굴림" charset="-127"/>
              </a:rPr>
              <a:t>Now, this idea of creating tools to empower users</a:t>
            </a:r>
            <a:r>
              <a:rPr lang="en-US" altLang="ko-KR" baseline="0" dirty="0" smtClean="0">
                <a:ea typeface="굴림" charset="-127"/>
              </a:rPr>
              <a:t> </a:t>
            </a:r>
            <a:r>
              <a:rPr lang="en-US" altLang="ko-KR" dirty="0" smtClean="0">
                <a:ea typeface="굴림" charset="-127"/>
              </a:rPr>
              <a:t>has a long and storied history in computer science, beginning with Grace Hopper’s invention in the early 1950s of the first compiler. What’s inspirational for me is that she conceptualized how improved tools could provide a much wider audience with access to computation. So where are the frontiers</a:t>
            </a:r>
            <a:r>
              <a:rPr lang="en-US" altLang="ko-KR" baseline="0" dirty="0" smtClean="0">
                <a:ea typeface="굴림" charset="-127"/>
              </a:rPr>
              <a:t> in need of tool support today?</a:t>
            </a:r>
            <a:endParaRPr lang="en-US" altLang="ko-KR" dirty="0" smtClean="0">
              <a:ea typeface="굴림" charset="-127"/>
            </a:endParaRPr>
          </a:p>
          <a:p>
            <a:pPr eaLnBrk="1" hangingPunct="1"/>
            <a:endParaRPr lang="en-US" altLang="ko-KR" dirty="0" smtClean="0">
              <a:ea typeface="굴림"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C1A824B-F8EB-44E0-830D-9B188BB1DD53}" type="slidenum">
              <a:rPr lang="en-US" smtClean="0"/>
              <a:pPr/>
              <a:t>13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ltLang="ko-KR" dirty="0" smtClean="0">
                <a:ea typeface="굴림" charset="-127"/>
              </a:rPr>
              <a:t>Make the lead users / designers distinction</a:t>
            </a:r>
            <a:r>
              <a:rPr lang="en-US" altLang="ko-KR" baseline="0" dirty="0" smtClean="0">
                <a:ea typeface="굴림" charset="-127"/>
              </a:rPr>
              <a:t> here.</a:t>
            </a:r>
            <a:endParaRPr lang="en-US" altLang="ko-KR" dirty="0" smtClean="0">
              <a:ea typeface="굴림" charset="-127"/>
            </a:endParaRPr>
          </a:p>
          <a:p>
            <a:pPr eaLnBrk="1" hangingPunct="1"/>
            <a:endParaRPr lang="en-US" altLang="ko-KR" dirty="0" smtClean="0">
              <a:ea typeface="굴림" charset="-127"/>
            </a:endParaRPr>
          </a:p>
          <a:p>
            <a:pPr eaLnBrk="1" hangingPunct="1"/>
            <a:r>
              <a:rPr lang="en-US" altLang="ko-KR" dirty="0" smtClean="0">
                <a:ea typeface="굴림" charset="-127"/>
              </a:rPr>
              <a:t> * The majority of mobile and ubiquitous computing systems lie in the “long tail” of the application space.</a:t>
            </a:r>
          </a:p>
          <a:p>
            <a:pPr eaLnBrk="1" hangingPunct="1"/>
            <a:r>
              <a:rPr lang="en-US" altLang="ko-KR" dirty="0" smtClean="0">
                <a:ea typeface="굴림" charset="-127"/>
              </a:rPr>
              <a:t>Compared to “killer applications”, such as operating systems or office suites, many mobile systems contain relatively small amounts of code.  However, the total number of these systems is quite large, suggesting that this area is ripe for domain expert programming.</a:t>
            </a:r>
          </a:p>
          <a:p>
            <a:pPr eaLnBrk="1" hangingPunct="1"/>
            <a:r>
              <a:rPr lang="en-US" altLang="ko-KR" dirty="0" smtClean="0">
                <a:ea typeface="굴림" charset="-127"/>
              </a:rPr>
              <a:t> * By </a:t>
            </a:r>
            <a:r>
              <a:rPr lang="en-US" altLang="ko-KR" i="1" dirty="0" smtClean="0">
                <a:ea typeface="굴림" charset="-127"/>
              </a:rPr>
              <a:t>domain expert programming</a:t>
            </a:r>
            <a:r>
              <a:rPr lang="en-US" altLang="ko-KR" dirty="0" smtClean="0">
                <a:ea typeface="굴림" charset="-127"/>
              </a:rPr>
              <a:t>, I mean programming by individuals who are experts in a particular domain relevant to the application at hand </a:t>
            </a:r>
            <a:r>
              <a:rPr lang="en-US" altLang="ko-KR" i="1" dirty="0" smtClean="0">
                <a:ea typeface="굴림" charset="-127"/>
              </a:rPr>
              <a:t>outside of the ubiquitous computing domain</a:t>
            </a:r>
            <a:r>
              <a:rPr lang="en-US" altLang="ko-KR" dirty="0" smtClean="0">
                <a:ea typeface="굴림" charset="-127"/>
              </a:rPr>
              <a:t>.</a:t>
            </a:r>
          </a:p>
          <a:p>
            <a:pPr eaLnBrk="1" hangingPunct="1"/>
            <a:r>
              <a:rPr lang="en-US" altLang="ko-KR" dirty="0" smtClean="0">
                <a:ea typeface="굴림" charset="-127"/>
              </a:rPr>
              <a:t> * Examples of domain experts include scientists, Web 2.0 programmers, </a:t>
            </a:r>
            <a:r>
              <a:rPr lang="en-US" altLang="ko-KR" dirty="0" err="1" smtClean="0">
                <a:ea typeface="굴림" charset="-127"/>
              </a:rPr>
              <a:t>ubicomp</a:t>
            </a:r>
            <a:r>
              <a:rPr lang="en-US" altLang="ko-KR" dirty="0" smtClean="0">
                <a:ea typeface="굴림" charset="-127"/>
              </a:rPr>
              <a:t> designers, hobbyists, and so forth.</a:t>
            </a:r>
            <a:br>
              <a:rPr lang="en-US" altLang="ko-KR" dirty="0" smtClean="0">
                <a:ea typeface="굴림" charset="-127"/>
              </a:rPr>
            </a:br>
            <a:r>
              <a:rPr lang="en-US" altLang="ko-KR" dirty="0" smtClean="0">
                <a:ea typeface="굴림" charset="-127"/>
              </a:rPr>
              <a:t> * This distinction</a:t>
            </a:r>
            <a:r>
              <a:rPr lang="en-US" altLang="ko-KR" baseline="0" dirty="0" smtClean="0">
                <a:ea typeface="굴림" charset="-127"/>
              </a:rPr>
              <a:t> between big software and the long tail is obviously overly crisp, and much lies in the middle, such as the many enterprise applications for vertical markets.</a:t>
            </a:r>
            <a:endParaRPr lang="en-US" altLang="ko-KR" dirty="0" smtClean="0">
              <a:ea typeface="굴림" charset="-127"/>
            </a:endParaRPr>
          </a:p>
          <a:p>
            <a:pPr eaLnBrk="1" hangingPunct="1"/>
            <a:r>
              <a:rPr lang="en-US" altLang="ko-KR" b="1" dirty="0" smtClean="0">
                <a:ea typeface="굴림" charset="-127"/>
              </a:rPr>
              <a:t> * Our group’s main goal is to support design and development in the long tail of ubiquitous computing.</a:t>
            </a:r>
          </a:p>
          <a:p>
            <a:pPr eaLnBrk="1" hangingPunct="1"/>
            <a:r>
              <a:rPr lang="en-US" altLang="ko-KR" dirty="0" smtClean="0">
                <a:ea typeface="굴림" charset="-127"/>
              </a:rPr>
              <a:t>By enabling domain experts through programming models and tool support, we greatly increase the number of people able to work towards </a:t>
            </a:r>
            <a:r>
              <a:rPr lang="en-US" altLang="ko-KR" dirty="0" err="1" smtClean="0">
                <a:ea typeface="굴림" charset="-127"/>
              </a:rPr>
              <a:t>Weiser’s</a:t>
            </a:r>
            <a:r>
              <a:rPr lang="en-US" altLang="ko-KR" dirty="0" smtClean="0">
                <a:ea typeface="굴림" charset="-127"/>
              </a:rPr>
              <a:t> vision.</a:t>
            </a:r>
          </a:p>
          <a:p>
            <a:pPr eaLnBrk="1" hangingPunct="1"/>
            <a:r>
              <a:rPr lang="en-US" sz="1200" kern="1200" dirty="0" smtClean="0">
                <a:solidFill>
                  <a:schemeClr val="tx1"/>
                </a:solidFill>
                <a:latin typeface="Neutra Text" pitchFamily="50" charset="0"/>
                <a:ea typeface="+mn-ea"/>
                <a:cs typeface="+mn-cs"/>
              </a:rPr>
              <a:t> * one particularly important aspect here is prototyping and designers, and much of our work has concentrated on this area.</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92449A1-E047-45F6-8090-2994A7CA51B5}" type="slidenum">
              <a:rPr lang="ko-KR" altLang="en-US" b="1">
                <a:solidFill>
                  <a:prstClr val="black"/>
                </a:solidFill>
                <a:ea typeface="굴림"/>
                <a:cs typeface="굴림"/>
              </a:rPr>
              <a:pPr algn="r" rtl="0" eaLnBrk="0" fontAlgn="base" hangingPunct="0">
                <a:spcBef>
                  <a:spcPct val="0"/>
                </a:spcBef>
                <a:spcAft>
                  <a:spcPct val="0"/>
                </a:spcAft>
              </a:pPr>
              <a:t>14</a:t>
            </a:fld>
            <a:endParaRPr lang="en-US" altLang="ko-KR" b="1" dirty="0">
              <a:solidFill>
                <a:prstClr val="black"/>
              </a:solidFill>
              <a:ea typeface="굴림"/>
              <a:cs typeface="굴림"/>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tLang="ko-KR" sz="1000" dirty="0" smtClean="0">
                <a:latin typeface="Arial Unicode MS" pitchFamily="34" charset="-128"/>
                <a:ea typeface="굴림"/>
                <a:cs typeface="굴림"/>
              </a:rPr>
              <a:t>This is a drawing by Dan O</a:t>
            </a:r>
            <a:r>
              <a:rPr lang="en-US" altLang="ko-KR" sz="1000" dirty="0" smtClean="0">
                <a:ea typeface="굴림"/>
                <a:cs typeface="굴림"/>
              </a:rPr>
              <a:t>’</a:t>
            </a:r>
            <a:r>
              <a:rPr lang="en-US" altLang="ko-KR" sz="1000" dirty="0" smtClean="0">
                <a:latin typeface="Arial Unicode MS" pitchFamily="34" charset="-128"/>
                <a:ea typeface="굴림"/>
                <a:cs typeface="굴림"/>
              </a:rPr>
              <a:t>Sullivan. It shows how mental model, that my current PC has of me. My computer knows I have an eye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a:t>
            </a:r>
            <a:r>
              <a:rPr lang="en-US" altLang="ko-KR" sz="1000" dirty="0" smtClean="0">
                <a:ea typeface="굴림"/>
                <a:cs typeface="굴림"/>
              </a:rPr>
              <a:t>–</a:t>
            </a:r>
            <a:r>
              <a:rPr lang="en-US" altLang="ko-KR" sz="1000" dirty="0" smtClean="0">
                <a:latin typeface="Arial Unicode MS" pitchFamily="34" charset="-128"/>
                <a:ea typeface="굴림"/>
                <a:cs typeface="굴림"/>
              </a:rPr>
              <a:t> it does know that I have two ears. It knows I have a finger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maybe two </a:t>
            </a:r>
            <a:r>
              <a:rPr lang="en-US" altLang="ko-KR" sz="1000" dirty="0" smtClean="0">
                <a:ea typeface="굴림"/>
                <a:cs typeface="굴림"/>
              </a:rPr>
              <a:t>–</a:t>
            </a:r>
            <a:r>
              <a:rPr lang="en-US" altLang="ko-KR" sz="1000" dirty="0" smtClean="0">
                <a:latin typeface="Arial Unicode MS" pitchFamily="34" charset="-128"/>
                <a:ea typeface="굴림"/>
                <a:cs typeface="굴림"/>
              </a:rPr>
              <a:t> and it has no idea that I have a body. Given the richness our human experience in the physical world, it</a:t>
            </a:r>
            <a:r>
              <a:rPr lang="en-US" altLang="ko-KR" sz="1000" dirty="0" smtClean="0">
                <a:ea typeface="굴림"/>
                <a:cs typeface="굴림"/>
              </a:rPr>
              <a:t>’</a:t>
            </a:r>
            <a:r>
              <a:rPr lang="en-US" altLang="ko-KR" sz="1000" dirty="0" smtClean="0">
                <a:latin typeface="Arial Unicode MS" pitchFamily="34" charset="-128"/>
                <a:ea typeface="굴림"/>
                <a:cs typeface="굴림"/>
              </a:rPr>
              <a:t>s shocking that our experience in the digital world is so limited.</a:t>
            </a:r>
          </a:p>
          <a:p>
            <a:pPr eaLnBrk="1" hangingPunct="1"/>
            <a:endParaRPr lang="en-US" altLang="ko-KR" sz="1000" dirty="0" smtClean="0">
              <a:latin typeface="Arial Unicode MS" pitchFamily="34" charset="-128"/>
              <a:ea typeface="굴림"/>
              <a:cs typeface="굴림"/>
            </a:endParaRPr>
          </a:p>
          <a:p>
            <a:pPr eaLnBrk="1" hangingPunct="1"/>
            <a:r>
              <a:rPr lang="en-US" altLang="ko-KR" sz="1000" dirty="0" smtClean="0">
                <a:ea typeface="굴림" charset="-127"/>
              </a:rPr>
              <a:t>For traditional desktop applications that</a:t>
            </a:r>
            <a:r>
              <a:rPr lang="en-US" altLang="ko-KR" sz="1000" baseline="0" dirty="0" smtClean="0">
                <a:ea typeface="굴림" charset="-127"/>
              </a:rPr>
              <a:t> target one-finger-man, </a:t>
            </a:r>
            <a:r>
              <a:rPr lang="en-US" altLang="ko-KR" sz="1000" dirty="0" smtClean="0">
                <a:ea typeface="굴림" charset="-127"/>
              </a:rPr>
              <a:t>good programming environments exist that have enabled legions of developers to create the content that helped put a PC on every desk. The goal of our group’s research is to enable an analogous success for ubiquitous computing. Specifically, our interest lies in the move from tools for </a:t>
            </a:r>
            <a:r>
              <a:rPr lang="en-US" altLang="ko-KR" sz="1000" b="1" dirty="0" smtClean="0">
                <a:ea typeface="굴림" charset="-127"/>
              </a:rPr>
              <a:t>technology experts </a:t>
            </a:r>
            <a:r>
              <a:rPr lang="en-US" altLang="ko-KR" sz="1000" dirty="0" smtClean="0">
                <a:ea typeface="굴림" charset="-127"/>
              </a:rPr>
              <a:t>toward tools for domain experts, designers. </a:t>
            </a:r>
          </a:p>
          <a:p>
            <a:pPr eaLnBrk="1" hangingPunct="1"/>
            <a:endParaRPr lang="en-US" altLang="ko-KR" sz="1000" dirty="0" smtClean="0">
              <a:latin typeface="Arial Unicode MS" pitchFamily="34" charset="-128"/>
              <a:ea typeface="굴림"/>
              <a:cs typeface="굴림"/>
            </a:endParaRPr>
          </a:p>
          <a:p>
            <a:pPr eaLnBrk="1" hangingPunct="1"/>
            <a:endParaRPr lang="en-US" altLang="ko-KR" sz="1000" dirty="0" smtClean="0">
              <a:latin typeface="Arial Unicode MS" pitchFamily="34" charset="-128"/>
              <a:ea typeface="굴림"/>
              <a:cs typeface="굴림"/>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17</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ko-KR" dirty="0" smtClean="0">
                <a:ea typeface="굴림"/>
                <a:cs typeface="굴림"/>
              </a:rPr>
              <a:t>PROTOTYPING IS HARD,</a:t>
            </a:r>
            <a:r>
              <a:rPr lang="en-US" altLang="ko-KR" baseline="0" dirty="0" smtClean="0">
                <a:ea typeface="굴림"/>
                <a:cs typeface="굴림"/>
              </a:rPr>
              <a:t> and</a:t>
            </a:r>
            <a:r>
              <a:rPr lang="en-US" altLang="ko-KR" dirty="0" smtClean="0">
                <a:ea typeface="굴림"/>
                <a:cs typeface="굴림"/>
              </a:rPr>
              <a:t> prototyping a ubicomp system is </a:t>
            </a:r>
            <a:r>
              <a:rPr lang="en-US" altLang="ko-KR" b="1" dirty="0" smtClean="0">
                <a:ea typeface="굴림"/>
                <a:cs typeface="굴림"/>
              </a:rPr>
              <a:t>much harder </a:t>
            </a:r>
            <a:r>
              <a:rPr lang="en-US" altLang="ko-KR" dirty="0" smtClean="0">
                <a:ea typeface="굴림"/>
                <a:cs typeface="굴림"/>
              </a:rPr>
              <a:t>than working</a:t>
            </a:r>
            <a:r>
              <a:rPr lang="en-US" altLang="ko-KR" baseline="0" dirty="0" smtClean="0">
                <a:ea typeface="굴림"/>
                <a:cs typeface="굴림"/>
              </a:rPr>
              <a:t> </a:t>
            </a:r>
            <a:r>
              <a:rPr lang="en-US" altLang="ko-KR" dirty="0" smtClean="0">
                <a:ea typeface="굴림"/>
                <a:cs typeface="굴림"/>
              </a:rPr>
              <a:t>in traditional design areas. The challenge for computer science researchers is to build tools that better support a culture of prototyping.</a:t>
            </a:r>
          </a:p>
          <a:p>
            <a:pPr>
              <a:spcBef>
                <a:spcPct val="0"/>
              </a:spcBef>
            </a:pPr>
            <a:endParaRPr lang="en-US" dirty="0" smtClean="0"/>
          </a:p>
          <a:p>
            <a:pPr>
              <a:spcBef>
                <a:spcPct val="0"/>
              </a:spcBef>
            </a:pPr>
            <a:r>
              <a:rPr lang="en-US" dirty="0" smtClean="0"/>
              <a:t>In the past three years, we’ve</a:t>
            </a:r>
            <a:r>
              <a:rPr lang="en-US" baseline="0" dirty="0" smtClean="0"/>
              <a:t> built several systems in that explore these issues, and I’ll provide an overview of a few of them today. In the interest of time, and to provide the big picture I’ll stay at a fairly high level, but please feel free to ask questions during the talk or afterwards about the details.</a:t>
            </a:r>
            <a:endParaRPr lang="en-US" sz="24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building anything, good user centered design means going out and learning about your users first.</a:t>
            </a:r>
          </a:p>
          <a:p>
            <a:r>
              <a:rPr lang="en-US" baseline="0" dirty="0" smtClean="0"/>
              <a:t>In the domain of design tools, this means finding professional designers and learning about their workplace. That proved challenging at times.  For example, the confidential nature of the client relationship at design consultancies made it hard to get the foot in the door initially. We’d be ushered into conference rooms where designers would listen to our pitch, but would only talk about their work in vague generalities.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굴림" pitchFamily="34" charset="-127"/>
              </a:rPr>
              <a:t>One option we have employed is to give designers control over the capturing – hand cameras and voice recorders to them, instruct them to record parts of their daily work, then walk us through their records later. This method was inspired by Scott Carter’s work here at Berkeley.</a:t>
            </a:r>
          </a:p>
          <a:p>
            <a:endParaRPr lang="en-US" dirty="0" smtClean="0"/>
          </a:p>
          <a:p>
            <a:r>
              <a:rPr lang="en-US" dirty="0" smtClean="0"/>
              <a:t>The long-term solution</a:t>
            </a:r>
            <a:r>
              <a:rPr lang="en-US" baseline="0" dirty="0" smtClean="0"/>
              <a:t> though </a:t>
            </a:r>
            <a:r>
              <a:rPr lang="en-US" dirty="0" smtClean="0"/>
              <a:t>is to build a relationship built on reciprocity</a:t>
            </a:r>
            <a:r>
              <a:rPr lang="en-US" baseline="0" dirty="0" smtClean="0"/>
              <a:t> – you can’t just come in, take notes, and </a:t>
            </a:r>
            <a:r>
              <a:rPr lang="en-US" dirty="0" smtClean="0"/>
              <a:t>leave. </a:t>
            </a:r>
            <a:r>
              <a:rPr lang="en-US" baseline="0" dirty="0" smtClean="0">
                <a:ea typeface="굴림" pitchFamily="34" charset="-127"/>
              </a:rPr>
              <a:t>For example, I</a:t>
            </a:r>
            <a:r>
              <a:rPr lang="en-US" altLang="ko-KR" dirty="0" smtClean="0">
                <a:ea typeface="굴림" pitchFamily="34" charset="-127"/>
              </a:rPr>
              <a:t> served as a consultant for one of the design companies,</a:t>
            </a:r>
            <a:r>
              <a:rPr lang="en-US" altLang="ko-KR" baseline="0" dirty="0" smtClean="0">
                <a:ea typeface="굴림" pitchFamily="34" charset="-127"/>
              </a:rPr>
              <a:t> distributed hardware to them, and designers have given talks in our group. </a:t>
            </a:r>
            <a:r>
              <a:rPr lang="en-US" dirty="0" smtClean="0"/>
              <a:t>These ties</a:t>
            </a:r>
            <a:r>
              <a:rPr lang="en-US" baseline="0" dirty="0" smtClean="0"/>
              <a:t> are built over months and years.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19</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Fast forward to the 1990s.</a:t>
            </a:r>
          </a:p>
          <a:p>
            <a:r>
              <a:rPr lang="en-US" sz="1200" kern="1200" baseline="0" dirty="0" smtClean="0">
                <a:solidFill>
                  <a:schemeClr val="tx1"/>
                </a:solidFill>
                <a:latin typeface="Neutra Text" pitchFamily="50" charset="0"/>
                <a:ea typeface="+mn-ea"/>
                <a:cs typeface="+mn-cs"/>
              </a:rPr>
              <a:t>Take this prototype of a digital camera developed at IDEO, at a time when such Cameras had not yet broken into the consumer space. IDEO was tasked to find a way to make sense of possible digital camera interactions – what were the fundamental modes of use? To explore, designers built this mockup of a camera back – it’s clearly not to scale, and it’s tethered by a thick umbilical to a desktop computer that drives the graphics and application logic. What matters though is that it has the right set of inputs and co-location of input and output which allows users to experience the artifact as if it was a camera.</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Exploring such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questions</a:t>
            </a:r>
            <a:r>
              <a:rPr lang="en-US" sz="1200" kern="1200" baseline="0" dirty="0" smtClean="0">
                <a:solidFill>
                  <a:schemeClr val="tx1"/>
                </a:solidFill>
                <a:latin typeface="Neutra Text" pitchFamily="50" charset="0"/>
                <a:ea typeface="+mn-ea"/>
                <a:cs typeface="+mn-cs"/>
              </a:rPr>
              <a:t> through prototypes </a:t>
            </a:r>
            <a:r>
              <a:rPr lang="en-US" sz="1200" kern="1200" dirty="0" smtClean="0">
                <a:solidFill>
                  <a:schemeClr val="tx1"/>
                </a:solidFill>
                <a:latin typeface="Neutra Text" pitchFamily="50" charset="0"/>
                <a:ea typeface="+mn-ea"/>
                <a:cs typeface="+mn-cs"/>
              </a:rPr>
              <a:t>is particularly important as computing moves off the desktop and into our pockets, homes, and environments, where interaction models and use cases are emerging.</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Insert transition</a:t>
            </a:r>
            <a:r>
              <a:rPr lang="en-US" sz="1200" kern="1200" baseline="0" dirty="0" smtClean="0">
                <a:solidFill>
                  <a:schemeClr val="tx1"/>
                </a:solidFill>
                <a:latin typeface="Neutra Text" pitchFamily="50" charset="0"/>
                <a:ea typeface="+mn-ea"/>
                <a:cs typeface="+mn-cs"/>
              </a:rPr>
              <a:t> to design tools</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(p 261 and following</a:t>
            </a:r>
            <a:r>
              <a:rPr lang="en-US" sz="1200" kern="1200" baseline="0" dirty="0" smtClean="0">
                <a:solidFill>
                  <a:schemeClr val="tx1"/>
                </a:solidFill>
                <a:latin typeface="Neutra Text" pitchFamily="50" charset="0"/>
                <a:ea typeface="+mn-ea"/>
                <a:cs typeface="+mn-cs"/>
              </a:rPr>
              <a:t> in </a:t>
            </a:r>
            <a:r>
              <a:rPr lang="en-US" sz="1200" kern="1200" baseline="0" dirty="0" err="1" smtClean="0">
                <a:solidFill>
                  <a:schemeClr val="tx1"/>
                </a:solidFill>
                <a:latin typeface="Neutra Text" pitchFamily="50" charset="0"/>
                <a:ea typeface="+mn-ea"/>
                <a:cs typeface="+mn-cs"/>
              </a:rPr>
              <a:t>moggridge</a:t>
            </a:r>
            <a:r>
              <a:rPr lang="en-US" sz="1200" kern="1200" baseline="0" dirty="0" smtClean="0">
                <a:solidFill>
                  <a:schemeClr val="tx1"/>
                </a:solidFill>
                <a:latin typeface="Neutra Text" pitchFamily="50" charset="0"/>
                <a:ea typeface="+mn-ea"/>
                <a:cs typeface="+mn-cs"/>
              </a:rPr>
              <a:t> book)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0200E-6724-4B98-B77B-8BA92D03CC06}" type="slidenum">
              <a:rPr lang="ko-KR" altLang="en-US"/>
              <a:pPr/>
              <a:t>20</a:t>
            </a:fld>
            <a:endParaRPr lang="en-US" altLang="ko-KR"/>
          </a:p>
        </p:txBody>
      </p:sp>
      <p:sp>
        <p:nvSpPr>
          <p:cNvPr id="2548738" name="Rectangle 2"/>
          <p:cNvSpPr>
            <a:spLocks noGrp="1" noRot="1" noChangeAspect="1" noChangeArrowheads="1" noTextEdit="1"/>
          </p:cNvSpPr>
          <p:nvPr>
            <p:ph type="sldImg"/>
          </p:nvPr>
        </p:nvSpPr>
        <p:spPr>
          <a:ln/>
        </p:spPr>
      </p:sp>
      <p:sp>
        <p:nvSpPr>
          <p:cNvPr id="2548739" name="Rectangle 3"/>
          <p:cNvSpPr>
            <a:spLocks noGrp="1" noChangeArrowheads="1"/>
          </p:cNvSpPr>
          <p:nvPr>
            <p:ph type="body" idx="1"/>
          </p:nvPr>
        </p:nvSpPr>
        <p:spPr/>
        <p:txBody>
          <a:bodyPr/>
          <a:lstStyle/>
          <a:p>
            <a:pPr marL="220005" indent="-220005"/>
            <a:r>
              <a:rPr lang="en-US" altLang="ko-KR" dirty="0">
                <a:ea typeface="굴림" pitchFamily="34" charset="-127"/>
              </a:rPr>
              <a:t>To learn about opportunities for prototyping tools in the domain of information appliances, we </a:t>
            </a:r>
            <a:r>
              <a:rPr lang="en-US" altLang="ko-KR" dirty="0" smtClean="0">
                <a:ea typeface="굴림" pitchFamily="34" charset="-127"/>
              </a:rPr>
              <a:t>interviewed eleven </a:t>
            </a:r>
            <a:r>
              <a:rPr lang="en-US" altLang="ko-KR" dirty="0">
                <a:ea typeface="굴림" pitchFamily="34" charset="-127"/>
              </a:rPr>
              <a:t>product designers at three design companies. </a:t>
            </a:r>
            <a:r>
              <a:rPr lang="en-US" altLang="ko-KR" dirty="0" smtClean="0">
                <a:ea typeface="굴림" pitchFamily="34" charset="-127"/>
              </a:rPr>
              <a:t>I </a:t>
            </a:r>
            <a:r>
              <a:rPr lang="en-US" altLang="ko-KR" dirty="0">
                <a:ea typeface="굴림" pitchFamily="34" charset="-127"/>
              </a:rPr>
              <a:t>want to highlight two key insights from our field work. We found that </a:t>
            </a:r>
          </a:p>
          <a:p>
            <a:pPr marL="220005" indent="-220005">
              <a:buFontTx/>
              <a:buAutoNum type="arabicParenR"/>
            </a:pPr>
            <a:r>
              <a:rPr lang="en-US" altLang="ko-KR" dirty="0">
                <a:ea typeface="굴림" pitchFamily="34" charset="-127"/>
              </a:rPr>
              <a:t> Professional design companies </a:t>
            </a:r>
            <a:r>
              <a:rPr lang="en-US" altLang="ko-KR" b="1" dirty="0">
                <a:ea typeface="굴림" pitchFamily="34" charset="-127"/>
              </a:rPr>
              <a:t>do</a:t>
            </a:r>
            <a:r>
              <a:rPr lang="en-US" altLang="ko-KR" dirty="0">
                <a:ea typeface="굴림" pitchFamily="34" charset="-127"/>
              </a:rPr>
              <a:t> have access to resources and expertise to create integrated functional prototypes – however, these prototypes are generally expensive one-offs used only for presentation.</a:t>
            </a:r>
          </a:p>
          <a:p>
            <a:pPr marL="220005" indent="-220005"/>
            <a:r>
              <a:rPr lang="en-US" altLang="ko-KR" dirty="0">
                <a:ea typeface="굴림" pitchFamily="34" charset="-127"/>
              </a:rPr>
              <a:t>Today’s prototyping tools are not flexible enough to create functional prototypes as tools for design thinking itself.</a:t>
            </a:r>
          </a:p>
          <a:p>
            <a:pPr marL="220005" indent="-220005"/>
            <a:r>
              <a:rPr lang="en-US" altLang="ko-KR" dirty="0">
                <a:ea typeface="굴림" pitchFamily="34" charset="-127"/>
              </a:rPr>
              <a:t>2) For documentation purposes, many test sessions with prototypes are video recorded. However, revisiting this video material is often too costly in terms of work hours so tapes just end up on the shelf.</a:t>
            </a:r>
            <a:endParaRPr lang="en-US" dirty="0">
              <a:ea typeface="굴림" pitchFamily="34" charset="-12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788250-33D1-4415-AD3E-3D0DD50115D8}" type="slidenum">
              <a:rPr lang="ko-KR" altLang="en-US" smtClean="0">
                <a:ea typeface="굴림" charset="-127"/>
              </a:rPr>
              <a:pPr/>
              <a:t>21</a:t>
            </a:fld>
            <a:endParaRPr lang="en-US" altLang="ko-KR" smtClean="0">
              <a:ea typeface="굴림" charset="-127"/>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ko-KR" dirty="0" smtClean="0">
                <a:ea typeface="굴림" charset="-127"/>
              </a:rPr>
              <a:t>Our work on d.tools has explored how to more rapidly create and evaluate information appliances that incorporate rich </a:t>
            </a:r>
            <a:r>
              <a:rPr lang="en-US" altLang="ko-KR" smtClean="0">
                <a:ea typeface="굴림" charset="-127"/>
              </a:rPr>
              <a:t>physical interactions</a:t>
            </a:r>
            <a:endParaRPr lang="en-US" altLang="ko-KR" dirty="0" smtClean="0">
              <a:ea typeface="굴림" charset="-127"/>
            </a:endParaRPr>
          </a:p>
          <a:p>
            <a:pPr eaLnBrk="1" hangingPunct="1"/>
            <a:r>
              <a:rPr lang="en-US" dirty="0" smtClean="0"/>
              <a:t>The key</a:t>
            </a:r>
            <a:r>
              <a:rPr lang="en-US" baseline="0" dirty="0" smtClean="0"/>
              <a:t> contribution of </a:t>
            </a:r>
            <a:r>
              <a:rPr lang="en-US" dirty="0" smtClean="0"/>
              <a:t>d.tools, is</a:t>
            </a:r>
            <a:r>
              <a:rPr lang="en-US" baseline="0" dirty="0" smtClean="0"/>
              <a:t> the </a:t>
            </a:r>
            <a:r>
              <a:rPr lang="en-US" dirty="0" smtClean="0"/>
              <a:t>integration</a:t>
            </a:r>
            <a:r>
              <a:rPr lang="en-US" i="1" dirty="0" smtClean="0"/>
              <a:t> design, test, and analysis</a:t>
            </a:r>
            <a:r>
              <a:rPr lang="en-US" dirty="0" smtClean="0"/>
              <a:t> of information appliances</a:t>
            </a:r>
            <a:r>
              <a:rPr lang="en-US" baseline="0" dirty="0" smtClean="0"/>
              <a:t> in a single toolkit</a:t>
            </a:r>
            <a:endParaRPr lang="en-US" altLang="ko-KR" dirty="0" smtClean="0">
              <a:ea typeface="굴림" charset="-12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9BD012B-6A7E-4CF9-B6E2-7FED2BDCE1F3}" type="slidenum">
              <a:rPr lang="ko-KR" altLang="en-US" smtClean="0">
                <a:ea typeface="굴림" charset="-127"/>
              </a:rPr>
              <a:pPr/>
              <a:t>22</a:t>
            </a:fld>
            <a:endParaRPr lang="en-US" altLang="ko-KR" smtClean="0">
              <a:ea typeface="굴림" charset="-127"/>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As a designer plugs physical components such as sensors into the d.tools hardware interface, virtual counterparts appear in the d.tools authoring environment on the PC.</a:t>
            </a:r>
            <a:endParaRPr lang="en-US" i="1" smtClean="0"/>
          </a:p>
          <a:p>
            <a:pPr eaLnBrk="1" hangingPunct="1"/>
            <a:endParaRPr lang="en-US" b="1" smtClean="0"/>
          </a:p>
          <a:p>
            <a:pPr eaLnBrk="1" hangingPunct="1"/>
            <a:r>
              <a:rPr lang="en-US" b="1" smtClean="0"/>
              <a:t>The DESIGNER </a:t>
            </a:r>
            <a:r>
              <a:rPr lang="en-US" smtClean="0"/>
              <a:t>then authors interactions by creating visual states, which encapsulate output, and by linking them through transitions, which get triggered by input events. The control flow interface is based on designers familiarity with</a:t>
            </a:r>
            <a:r>
              <a:rPr lang="en-US" baseline="0" smtClean="0"/>
              <a:t> storyboards.</a:t>
            </a:r>
            <a:endParaRPr lang="en-US" i="1" smtClean="0"/>
          </a:p>
          <a:p>
            <a:pPr eaLnBrk="1" hangingPunct="1"/>
            <a:endParaRPr lang="en-US" b="1" smtClean="0"/>
          </a:p>
          <a:p>
            <a:pPr eaLnBrk="1" hangingPunct="1"/>
            <a:r>
              <a:rPr lang="en-US" smtClean="0"/>
              <a:t>d.Tools facilitates turning continuous sensor data into discrete events through an interactive demonstration and thresholding technique.</a:t>
            </a:r>
            <a:endParaRPr lang="en-US" i="1" smtClean="0"/>
          </a:p>
          <a:p>
            <a:pPr eaLnBrk="1" hangingPunct="1"/>
            <a:endParaRPr lang="en-US" b="1" smtClean="0"/>
          </a:p>
          <a:p>
            <a:pPr eaLnBrk="1" hangingPunct="1"/>
            <a:r>
              <a:rPr lang="en-US" b="1" smtClean="0"/>
              <a:t>In d.tools, the </a:t>
            </a:r>
            <a:r>
              <a:rPr lang="en-US" smtClean="0"/>
              <a:t>interaction model is always live and can be tried out at any point.</a:t>
            </a:r>
            <a:endParaRPr lang="en-US" b="1" smtClean="0"/>
          </a:p>
          <a:p>
            <a:pPr eaLnBrk="1" hangingPunct="1"/>
            <a:endParaRPr lang="en-US" i="1" smtClean="0"/>
          </a:p>
          <a:p>
            <a:pPr eaLnBrk="1" hangingPunct="1"/>
            <a:r>
              <a:rPr lang="en-US" smtClean="0"/>
              <a:t>To increase the complexity of prototypes, designers with programming knowledge can attach Java to visual states.</a:t>
            </a:r>
          </a:p>
          <a:p>
            <a:pPr eaLnBrk="1" hangingPunct="1"/>
            <a:r>
              <a:rPr lang="en-US" smtClean="0"/>
              <a:t>Here, Java code remote controls the Google Earth application. T</a:t>
            </a:r>
            <a:r>
              <a:rPr lang="de-DE" smtClean="0"/>
              <a:t>his is an example of how d.tools can be used to create mash-up prototypes.</a:t>
            </a: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7304D73-8E16-4D57-8665-1AABB5E78E14}" type="slidenum">
              <a:rPr lang="ko-KR" altLang="en-US" smtClean="0">
                <a:ea typeface="굴림" charset="-127"/>
              </a:rPr>
              <a:pPr/>
              <a:t>23</a:t>
            </a:fld>
            <a:endParaRPr lang="en-US" altLang="ko-KR" smtClean="0">
              <a:ea typeface="굴림" charset="-127"/>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z="1200" kern="1200" baseline="0" smtClean="0">
                <a:solidFill>
                  <a:schemeClr val="tx1"/>
                </a:solidFill>
                <a:latin typeface="Neutra Text" pitchFamily="50" charset="0"/>
                <a:ea typeface="+mn-ea"/>
                <a:cs typeface="+mn-cs"/>
              </a:rPr>
              <a:t>To be able to raise the complexity ceiling of what can be built with d.tools, we designed our micrcocontroller-based hardware platform that enables plug-and-play at the level of a single component. This </a:t>
            </a:r>
            <a:r>
              <a:rPr lang="en-US" sz="1200" kern="1200" baseline="0" dirty="0" smtClean="0">
                <a:solidFill>
                  <a:schemeClr val="tx1"/>
                </a:solidFill>
                <a:latin typeface="Neutra Text" pitchFamily="50" charset="0"/>
                <a:ea typeface="+mn-ea"/>
                <a:cs typeface="+mn-cs"/>
              </a:rPr>
              <a:t>research introduces </a:t>
            </a:r>
            <a:r>
              <a:rPr lang="en-US" sz="1200" i="0" kern="1200" baseline="0" smtClean="0">
                <a:solidFill>
                  <a:schemeClr val="tx1"/>
                </a:solidFill>
                <a:latin typeface="Neutra Text" pitchFamily="50" charset="0"/>
                <a:ea typeface="+mn-ea"/>
                <a:cs typeface="+mn-cs"/>
              </a:rPr>
              <a:t>three levels of hardware extensibility: </a:t>
            </a:r>
            <a:r>
              <a:rPr lang="en-US" sz="1200" kern="1200" baseline="0" dirty="0" smtClean="0">
                <a:solidFill>
                  <a:schemeClr val="tx1"/>
                </a:solidFill>
                <a:latin typeface="Neutra Text" pitchFamily="50" charset="0"/>
                <a:ea typeface="+mn-ea"/>
                <a:cs typeface="+mn-cs"/>
              </a:rPr>
              <a:t>at the hardware-to-PC interface, </a:t>
            </a:r>
            <a:r>
              <a:rPr lang="en-US" sz="1200" kern="1200" baseline="0" smtClean="0">
                <a:solidFill>
                  <a:schemeClr val="tx1"/>
                </a:solidFill>
                <a:latin typeface="Neutra Text" pitchFamily="50" charset="0"/>
                <a:ea typeface="+mn-ea"/>
                <a:cs typeface="+mn-cs"/>
              </a:rPr>
              <a:t>the intra-hardware communication </a:t>
            </a:r>
            <a:r>
              <a:rPr lang="en-US" sz="1200" kern="1200" baseline="0" dirty="0" smtClean="0">
                <a:solidFill>
                  <a:schemeClr val="tx1"/>
                </a:solidFill>
                <a:latin typeface="Neutra Text" pitchFamily="50" charset="0"/>
                <a:ea typeface="+mn-ea"/>
                <a:cs typeface="+mn-cs"/>
              </a:rPr>
              <a:t>level, and the circuit level</a:t>
            </a:r>
            <a:r>
              <a:rPr lang="en-US" sz="1200" kern="1200" baseline="0" smtClean="0">
                <a:solidFill>
                  <a:schemeClr val="tx1"/>
                </a:solidFill>
                <a:latin typeface="Neutra Text" pitchFamily="50" charset="0"/>
                <a:ea typeface="+mn-ea"/>
                <a:cs typeface="+mn-cs"/>
              </a:rPr>
              <a:t>. </a:t>
            </a:r>
            <a:endParaRPr lang="de-DE"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F18009A-3C01-4D4A-A76A-4B4B2A4E78CD}" type="slidenum">
              <a:rPr lang="ko-KR" altLang="en-US" smtClean="0">
                <a:ea typeface="굴림" charset="-127"/>
              </a:rPr>
              <a:pPr/>
              <a:t>24</a:t>
            </a:fld>
            <a:endParaRPr lang="en-US" altLang="ko-KR" smtClean="0">
              <a:ea typeface="굴림" charset="-127"/>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ko-KR" smtClean="0">
                <a:ea typeface="굴림" charset="-127"/>
              </a:rPr>
              <a:t>Let’s move on to test mode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610800-08BB-4ADD-AD2A-F67716AB61E1}" type="slidenum">
              <a:rPr lang="ko-KR" altLang="en-US" smtClean="0">
                <a:ea typeface="굴림" charset="-127"/>
              </a:rPr>
              <a:pPr/>
              <a:t>25</a:t>
            </a:fld>
            <a:endParaRPr lang="en-US" altLang="ko-KR" smtClean="0">
              <a:ea typeface="굴림" charset="-127"/>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A camera is pointed at the tester.</a:t>
            </a:r>
          </a:p>
          <a:p>
            <a:pPr eaLnBrk="1" hangingPunct="1"/>
            <a:r>
              <a:rPr lang="en-US" dirty="0" smtClean="0"/>
              <a:t>The live video from the camera is recorded and  annotated in real-time with state transitions and input events.</a:t>
            </a:r>
          </a:p>
          <a:p>
            <a:pPr eaLnBrk="1" hangingPunct="1"/>
            <a:r>
              <a:rPr lang="en-US" dirty="0" smtClean="0"/>
              <a:t>In addition to events generated by the prototype itself, the experimenter can also add annotations with a video console.</a:t>
            </a:r>
          </a:p>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3FFBF99-7652-404C-B42B-C71DCF36D99E}" type="slidenum">
              <a:rPr lang="ko-KR" altLang="en-US" smtClean="0">
                <a:ea typeface="굴림" charset="-127"/>
              </a:rPr>
              <a:pPr/>
              <a:t>26</a:t>
            </a:fld>
            <a:endParaRPr lang="en-US" altLang="ko-KR" smtClean="0">
              <a:ea typeface="굴림" charset="-127"/>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tLang="ko-KR" smtClean="0">
                <a:ea typeface="굴림" charset="-127"/>
              </a:rPr>
              <a:t>After a test session is completed, designers can leverage tight synchronization between the graphical interaction model, the recorded video, and the recorded event traces in analyze mode.</a:t>
            </a:r>
          </a:p>
          <a:p>
            <a:pPr eaLnBrk="1" hangingPunct="1"/>
            <a:endParaRPr lang="en-US" altLang="ko-KR" smtClean="0">
              <a:ea typeface="굴림"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FAB3867-A233-4B6A-AB3B-297246F1DE6B}" type="slidenum">
              <a:rPr lang="ko-KR" altLang="en-US" smtClean="0">
                <a:ea typeface="굴림" charset="-127"/>
              </a:rPr>
              <a:pPr/>
              <a:t>27</a:t>
            </a:fld>
            <a:endParaRPr lang="en-US" altLang="ko-KR" smtClean="0">
              <a:ea typeface="굴림"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 analyze mode, video playback is synchronized with a visualization that highlights active states.</a:t>
            </a:r>
          </a:p>
          <a:p>
            <a:pPr eaLnBrk="1" hangingPunct="1"/>
            <a:r>
              <a:rPr lang="en-US" dirty="0" smtClean="0"/>
              <a:t>In the other direction, designers can select states in the </a:t>
            </a:r>
            <a:r>
              <a:rPr lang="en-US" dirty="0" err="1" smtClean="0"/>
              <a:t>statechart</a:t>
            </a:r>
            <a:r>
              <a:rPr lang="en-US" dirty="0" smtClean="0"/>
              <a:t> to access corresponding video clips.</a:t>
            </a:r>
          </a:p>
          <a:p>
            <a:pPr eaLnBrk="1" hangingPunct="1"/>
            <a:r>
              <a:rPr lang="en-US" dirty="0" smtClean="0"/>
              <a:t>Designers can query for video sequences matching input by demonstrating that input on the prototype itself.</a:t>
            </a:r>
          </a:p>
          <a:p>
            <a:pPr eaLnBrk="1" hangingPunct="1"/>
            <a:r>
              <a:rPr lang="en-US" dirty="0" smtClean="0"/>
              <a:t>Multiple test sessions can be combined into a video spreadsheet, which can be used for rapid comparative evaluation. </a:t>
            </a:r>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recently</a:t>
            </a:r>
            <a:r>
              <a:rPr lang="en-US" baseline="0" dirty="0" smtClean="0"/>
              <a:t> we have collaborated with Nokia design San Francisco to extend the d.tools authoring approach to mobile phone prototypes. A d.tools client application runs on the Nokia phone; and sends all input events from the phone to a PC.</a:t>
            </a:r>
            <a:endParaRPr lang="en-US" dirty="0" smtClean="0"/>
          </a:p>
          <a:p>
            <a:r>
              <a:rPr lang="en-US" dirty="0" smtClean="0"/>
              <a:t>All communication is wireless here.</a:t>
            </a:r>
          </a:p>
          <a:p>
            <a:r>
              <a:rPr lang="en-US" dirty="0" smtClean="0"/>
              <a:t>The</a:t>
            </a:r>
            <a:r>
              <a:rPr lang="en-US" baseline="0" dirty="0" smtClean="0"/>
              <a:t> </a:t>
            </a:r>
            <a:r>
              <a:rPr lang="en-US" dirty="0" smtClean="0"/>
              <a:t>Application logic is handled in</a:t>
            </a:r>
            <a:r>
              <a:rPr lang="en-US" baseline="0" dirty="0" smtClean="0"/>
              <a:t> a d.tools storyboard </a:t>
            </a:r>
            <a:r>
              <a:rPr lang="en-US" dirty="0" smtClean="0"/>
              <a:t>on the desktop</a:t>
            </a:r>
            <a:r>
              <a:rPr lang="en-US" baseline="0" dirty="0" smtClean="0"/>
              <a:t> and </a:t>
            </a:r>
            <a:endParaRPr lang="en-US" dirty="0" smtClean="0"/>
          </a:p>
          <a:p>
            <a:r>
              <a:rPr lang="en-US" dirty="0" err="1" smtClean="0"/>
              <a:t>dtools</a:t>
            </a:r>
            <a:r>
              <a:rPr lang="en-US" dirty="0" smtClean="0"/>
              <a:t> sends commands back to phone to display images and play sounds.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28</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29</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t>In addition to traditional evaluation methods such as lab</a:t>
            </a:r>
            <a:r>
              <a:rPr lang="en-US" baseline="0" dirty="0" smtClean="0"/>
              <a:t> studies, we also deployed d.tools to students. </a:t>
            </a:r>
            <a:r>
              <a:rPr lang="en-US" dirty="0" smtClean="0"/>
              <a:t>We hand-manufactured a dozen kits which we distributed student teams in a masters level HCI design course in 2006 and 2007.</a:t>
            </a:r>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How</a:t>
            </a:r>
            <a:r>
              <a:rPr lang="en-US" b="0" baseline="0" dirty="0" smtClean="0"/>
              <a:t> do you design an interior for a large passenger aircraft?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Build a full-scale</a:t>
            </a:r>
            <a:r>
              <a:rPr lang="en-US" baseline="0" dirty="0" smtClean="0"/>
              <a:t> mockup in a warehouse. This is a prototype for the interior design of a Boeing 707, the first commercially successful jet liner, 1950s.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Walter </a:t>
            </a:r>
            <a:r>
              <a:rPr lang="en-US" b="0" dirty="0" err="1" smtClean="0"/>
              <a:t>Dorwin</a:t>
            </a:r>
            <a:r>
              <a:rPr lang="en-US" b="0" dirty="0" smtClean="0"/>
              <a:t> Teague,</a:t>
            </a:r>
            <a:r>
              <a:rPr lang="en-US" b="0" baseline="0" dirty="0" smtClean="0"/>
              <a:t> </a:t>
            </a:r>
            <a:r>
              <a:rPr lang="en-US" b="0" dirty="0" smtClean="0"/>
              <a:t>one of the industrial</a:t>
            </a:r>
            <a:r>
              <a:rPr lang="en-US" b="0" baseline="0" dirty="0" smtClean="0"/>
              <a:t> design pioneers that introduced modern design process </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r>
              <a:rPr lang="en-US" dirty="0" smtClean="0"/>
              <a:t>Reflecting on our experience with d.tools, we see sensor-based interaction design comprising three distinct steps: choosing and connecting the appropriate hardware, creating application logic, and specifying the relationship between sensor values and application logic. </a:t>
            </a:r>
          </a:p>
          <a:p>
            <a:r>
              <a:rPr lang="en-US" dirty="0" smtClean="0"/>
              <a:t> </a:t>
            </a:r>
          </a:p>
          <a:p>
            <a:r>
              <a:rPr lang="en-US" dirty="0" smtClean="0"/>
              <a:t>d.tools, as well as prior work, provides software abstractions that make connecting hardware easy. D.tools also enables designers to rapidly prototype and evaluate the application logic. However, our experience has shown that </a:t>
            </a:r>
            <a:r>
              <a:rPr lang="en-US" i="1" dirty="0" smtClean="0"/>
              <a:t>specifying the relationship</a:t>
            </a:r>
            <a:r>
              <a:rPr lang="en-US" dirty="0" smtClean="0"/>
              <a:t> between sensor values and logic often remains problematic.</a:t>
            </a:r>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dirty="0" smtClean="0"/>
              <a:t>What kind of authoring tools would you need to prototype a fitness monitoring system which measures the rhythm of your steps and adjusts music playback accordingly?</a:t>
            </a:r>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smtClean="0"/>
              <a:t>Or imagine you are a game designer. What kind of tools would you need to prototype an accelerometer based control for an existing game in less than 30 minutes?</a:t>
            </a:r>
          </a:p>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Herb Simon and Don Norman have pointed out, the representation of a problem is an important factor determining how we can manipulate that problem.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33</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34</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For tasks like sensor-based interactions, an individual's performance of the input they would like to recognize is a very different activity from symbolically specifying that input. The motivation of our work is to leverage the embodied performance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9B81002-B351-483E-A96E-1C3C0E4CB59F}" type="slidenum">
              <a:rPr lang="ko-KR" altLang="en-US" smtClean="0"/>
              <a:pPr/>
              <a:t>35</a:t>
            </a:fld>
            <a:endParaRPr lang="en-US" altLang="ko-K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t>We achieve this by applying programming by demonstration to the domain of sensor-based interaction design.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33A3A83-28DF-49E8-93E0-C1CD4A365483}" type="slidenum">
              <a:rPr lang="ko-KR" altLang="en-US" sz="1200" b="0">
                <a:ea typeface="굴림" pitchFamily="34" charset="-127"/>
              </a:rPr>
              <a:pPr algn="r" defTabSz="930437" eaLnBrk="1" hangingPunct="1"/>
              <a:t>36</a:t>
            </a:fld>
            <a:endParaRPr lang="en-US" altLang="ko-KR" sz="1200" b="0" dirty="0">
              <a:ea typeface="굴림" pitchFamily="34" charset="-127"/>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Programming by demonstration (PBD) is the process of inferring general program logic from observation of examples of that logic. </a:t>
            </a:r>
          </a:p>
          <a:p>
            <a:r>
              <a:rPr lang="en-US" smtClean="0"/>
              <a:t> </a:t>
            </a:r>
          </a:p>
          <a:p>
            <a:r>
              <a:rPr lang="en-US" smtClean="0"/>
              <a:t>Our research builds upon the idea of </a:t>
            </a:r>
            <a:r>
              <a:rPr lang="en-US" i="1" smtClean="0"/>
              <a:t>using actions performed in physical space</a:t>
            </a:r>
            <a:r>
              <a:rPr lang="en-US" smtClean="0"/>
              <a:t> as the example input. </a:t>
            </a:r>
          </a:p>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algn="just">
              <a:spcBef>
                <a:spcPct val="0"/>
              </a:spcBef>
              <a:spcAft>
                <a:spcPts val="577"/>
              </a:spcAft>
            </a:pPr>
            <a:r>
              <a:rPr lang="en-US" dirty="0" smtClean="0"/>
              <a:t>This allows designers to leverage their tacit knowledge of the task domain without having to produce a formal representation of the task from scratch. As Michael Polanyi put it (SLOW) “we know more than we can tell” (PAUSE) –PBD can aid designers by substituting “doing” for “telling”.</a:t>
            </a:r>
          </a:p>
          <a:p>
            <a:pPr algn="just">
              <a:spcBef>
                <a:spcPct val="0"/>
              </a:spcBef>
              <a:spcAft>
                <a:spcPts val="577"/>
              </a:spcAft>
            </a:pPr>
            <a:endParaRPr lang="en-US" altLang="ko-KR" dirty="0" smtClean="0">
              <a:ea typeface="굴림" pitchFamily="34" charset="-12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38</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We constructed Exemplar to investigate such an approach.</a:t>
            </a:r>
          </a:p>
          <a:p>
            <a:pPr>
              <a:defRPr/>
            </a:pPr>
            <a:r>
              <a:rPr lang="en-US" dirty="0" smtClean="0"/>
              <a:t>With Exemplar</a:t>
            </a:r>
            <a:r>
              <a:rPr lang="en-US" smtClean="0"/>
              <a:t>, an interaction </a:t>
            </a:r>
            <a:r>
              <a:rPr lang="en-US" dirty="0" smtClean="0"/>
              <a:t>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C7A12A-E56A-40CD-8E01-1C607A52FDA5}" type="slidenum">
              <a:rPr lang="ko-KR" altLang="en-US" smtClean="0"/>
              <a:pPr/>
              <a:t>39</a:t>
            </a:fld>
            <a:endParaRPr lang="en-US" altLang="ko-K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marL="220005" indent="-220005" eaLnBrk="1" hangingPunct="1"/>
            <a:r>
              <a:rPr lang="en-US" smtClean="0"/>
              <a:t>The designer </a:t>
            </a:r>
            <a:r>
              <a:rPr lang="en-US" dirty="0" smtClean="0"/>
              <a:t>then </a:t>
            </a:r>
            <a:r>
              <a:rPr lang="en-US" i="1" dirty="0" smtClean="0"/>
              <a:t>edits</a:t>
            </a:r>
            <a:r>
              <a:rPr lang="en-US" dirty="0" smtClean="0"/>
              <a:t> a visual representation of the action by marking it up, </a:t>
            </a:r>
          </a:p>
          <a:p>
            <a:pPr marL="220005" indent="-220005"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t>The</a:t>
            </a:r>
            <a:r>
              <a:rPr lang="en-US" baseline="0" dirty="0" smtClean="0"/>
              <a:t> field of design contributes a focus on, and empathy for the human user. This human factors focus is maybe best exemplified by the work of industrial designer Henry </a:t>
            </a:r>
            <a:r>
              <a:rPr lang="en-US" baseline="0" dirty="0" err="1" smtClean="0"/>
              <a:t>Dreyfuss</a:t>
            </a:r>
            <a:r>
              <a:rPr lang="en-US" baseline="0" dirty="0" smtClean="0"/>
              <a:t> and his statistical models of Joe and Josephine developed in the 1930s and 40s. These models allowed </a:t>
            </a:r>
            <a:r>
              <a:rPr lang="en-US" baseline="0" dirty="0" err="1" smtClean="0"/>
              <a:t>Dreyfuss</a:t>
            </a:r>
            <a:r>
              <a:rPr lang="en-US" baseline="0" dirty="0" smtClean="0"/>
              <a:t> to make his products fit the human form and human capabilities. &lt;click&gt; If you are interested in the history of Industrial Design, read the re-released version of his book “Designing for People.”</a:t>
            </a:r>
          </a:p>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D2E3A6D-76B8-4B78-B849-05342FD522E6}" type="slidenum">
              <a:rPr lang="ko-KR" altLang="en-US" smtClean="0"/>
              <a:pPr/>
              <a:t>40</a:t>
            </a:fld>
            <a:endParaRPr lang="en-US" altLang="ko-K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220005" indent="-220005" eaLnBrk="1" hangingPunct="1"/>
            <a:r>
              <a:rPr lang="en-US" dirty="0" smtClean="0"/>
              <a:t>and </a:t>
            </a:r>
            <a:r>
              <a:rPr lang="en-US" i="1" dirty="0" smtClean="0"/>
              <a:t>reviews (or tests) </a:t>
            </a:r>
            <a:r>
              <a:rPr lang="en-US" dirty="0" smtClean="0"/>
              <a:t> the result by performing the action again. </a:t>
            </a:r>
          </a:p>
          <a:p>
            <a:pPr marL="220005" indent="-220005"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192C9C4-FA5B-4123-B1F1-9FE47C3179C3}" type="slidenum">
              <a:rPr lang="ko-KR" altLang="en-US" smtClean="0"/>
              <a:pPr/>
              <a:t>41</a:t>
            </a:fld>
            <a:endParaRPr lang="en-US" altLang="ko-K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0005" indent="-220005" eaLnBrk="1" hangingPunct="1"/>
            <a:r>
              <a:rPr lang="en-US" dirty="0" smtClean="0"/>
              <a:t>Through iteration based on real-time feedback, the designer can refine the recognized action and link it with other prototyping applications. </a:t>
            </a:r>
          </a:p>
          <a:p>
            <a:pPr marL="220005" indent="-220005" eaLnBrk="1" hangingPunct="1"/>
            <a:r>
              <a:rPr lang="en-US" dirty="0" smtClean="0"/>
              <a:t>A short video scenario will outline the main functionality of Exemplar.</a:t>
            </a:r>
          </a:p>
          <a:p>
            <a:pPr marL="220005" indent="-220005"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EFBE977-5745-4C9C-BDAF-494F97A98605}" type="slidenum">
              <a:rPr lang="ko-KR" altLang="en-US" smtClean="0">
                <a:ea typeface="굴림" charset="-127"/>
              </a:rPr>
              <a:pPr/>
              <a:t>42</a:t>
            </a:fld>
            <a:endParaRPr lang="en-US" altLang="ko-KR" smtClean="0">
              <a:ea typeface="굴림" charset="-127"/>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smtClean="0"/>
              <a:t>This scenario shows how Dan, an interaction designer, prototypes a bicycle helmet with blinkers that signal when the helmet is tilted. This example was inspired by Ted </a:t>
            </a:r>
            <a:r>
              <a:rPr lang="en-US" dirty="0" err="1" smtClean="0"/>
              <a:t>Selker’s</a:t>
            </a:r>
            <a:r>
              <a:rPr lang="en-US" dirty="0" smtClean="0"/>
              <a:t> smart helmet built at the media lab.</a:t>
            </a:r>
          </a:p>
          <a:p>
            <a:r>
              <a:rPr lang="en-US" dirty="0" smtClean="0"/>
              <a:t> </a:t>
            </a:r>
          </a:p>
          <a:p>
            <a:r>
              <a:rPr lang="en-US" dirty="0" smtClean="0"/>
              <a:t>Our designer picks </a:t>
            </a:r>
            <a:r>
              <a:rPr lang="en-US" smtClean="0"/>
              <a:t>a accelerometer </a:t>
            </a:r>
            <a:r>
              <a:rPr lang="en-US" dirty="0" smtClean="0"/>
              <a:t>and connects it </a:t>
            </a:r>
            <a:r>
              <a:rPr lang="en-US" smtClean="0"/>
              <a:t>to a compatible hardware </a:t>
            </a:r>
            <a:r>
              <a:rPr lang="en-US" dirty="0" smtClean="0"/>
              <a:t>interface. Data from </a:t>
            </a:r>
            <a:r>
              <a:rPr lang="en-US" smtClean="0"/>
              <a:t>all inputs </a:t>
            </a:r>
            <a:r>
              <a:rPr lang="en-US" dirty="0" smtClean="0"/>
              <a:t>is shown simultaneously </a:t>
            </a:r>
            <a:r>
              <a:rPr lang="en-US" smtClean="0"/>
              <a:t>in Exemplar in </a:t>
            </a:r>
            <a:r>
              <a:rPr lang="en-US" dirty="0" smtClean="0"/>
              <a:t>small preview windows</a:t>
            </a:r>
            <a:r>
              <a:rPr lang="en-US" smtClean="0"/>
              <a:t>.  Previews </a:t>
            </a:r>
            <a:r>
              <a:rPr lang="en-US" dirty="0" smtClean="0"/>
              <a:t>light up when sensor data changes rapidly to attract attention. </a:t>
            </a:r>
          </a:p>
          <a:p>
            <a:r>
              <a:rPr lang="en-US" dirty="0" smtClean="0"/>
              <a:t>This overview allows him to discover pertinent signals.</a:t>
            </a:r>
          </a:p>
          <a:p>
            <a:r>
              <a:rPr lang="en-US" dirty="0" smtClean="0"/>
              <a:t> </a:t>
            </a:r>
          </a:p>
          <a:p>
            <a:r>
              <a:rPr lang="en-US" dirty="0" smtClean="0"/>
              <a:t>Dan brings one accelerometer output into focus, then demonstrates examples of the action he wants </a:t>
            </a:r>
            <a:r>
              <a:rPr lang="en-US" smtClean="0"/>
              <a:t>to recognize.He </a:t>
            </a:r>
            <a:r>
              <a:rPr lang="en-US" dirty="0" smtClean="0"/>
              <a:t>reviews and marks up the sensor signal to define the </a:t>
            </a:r>
            <a:r>
              <a:rPr lang="en-US" smtClean="0"/>
              <a:t>regions that contains his action.</a:t>
            </a:r>
            <a:endParaRPr lang="en-US" dirty="0" smtClean="0"/>
          </a:p>
          <a:p>
            <a:r>
              <a:rPr lang="en-US" dirty="0" smtClean="0"/>
              <a:t>Here Exemplar generalizes from the examples by calculating thresholds of the </a:t>
            </a:r>
            <a:r>
              <a:rPr lang="en-US" smtClean="0"/>
              <a:t>highlighted region</a:t>
            </a:r>
            <a:endParaRPr lang="en-US" dirty="0" smtClean="0"/>
          </a:p>
          <a:p>
            <a:r>
              <a:rPr lang="en-US" dirty="0" smtClean="0"/>
              <a:t> </a:t>
            </a:r>
          </a:p>
          <a:p>
            <a:r>
              <a:rPr lang="en-US" dirty="0" smtClean="0"/>
              <a:t>In addition to drawing regions, Dan can also use a foot pedal to define examples while he </a:t>
            </a:r>
            <a:r>
              <a:rPr lang="en-US" smtClean="0"/>
              <a:t>performs them.</a:t>
            </a:r>
            <a:r>
              <a:rPr lang="en-US" baseline="0" smtClean="0"/>
              <a:t> </a:t>
            </a:r>
            <a:r>
              <a:rPr lang="en-US" smtClean="0"/>
              <a:t>Dan </a:t>
            </a:r>
            <a:r>
              <a:rPr lang="en-US" dirty="0" smtClean="0"/>
              <a:t>can immediately test his design to see if it works. Exemplar shows a visualization of sensor signal regions that match </a:t>
            </a:r>
            <a:r>
              <a:rPr lang="en-US" smtClean="0"/>
              <a:t>the demonstration.</a:t>
            </a:r>
            <a:r>
              <a:rPr lang="en-US" baseline="0" smtClean="0"/>
              <a:t> </a:t>
            </a:r>
            <a:r>
              <a:rPr lang="en-US" smtClean="0"/>
              <a:t>Exemplar </a:t>
            </a:r>
            <a:r>
              <a:rPr lang="en-US" dirty="0" smtClean="0"/>
              <a:t>will then generate events based on matching regions in two ways: first the software can send System Mouse and Keyboard events to remote control other applications</a:t>
            </a:r>
          </a:p>
          <a:p>
            <a:r>
              <a:rPr lang="en-US" i="1" dirty="0" smtClean="0"/>
              <a:t> </a:t>
            </a:r>
            <a:endParaRPr lang="en-US" dirty="0" smtClean="0"/>
          </a:p>
          <a:p>
            <a:r>
              <a:rPr lang="en-US" dirty="0" smtClean="0"/>
              <a:t>Or, Exemplar can send events </a:t>
            </a:r>
            <a:r>
              <a:rPr lang="en-US" smtClean="0"/>
              <a:t>to d.tools. Dan </a:t>
            </a:r>
            <a:r>
              <a:rPr lang="en-US" dirty="0" smtClean="0"/>
              <a:t>can refine the learned interaction model through direct manipulation</a:t>
            </a:r>
            <a:r>
              <a:rPr lang="en-US" smtClean="0"/>
              <a:t>. For </a:t>
            </a:r>
            <a:r>
              <a:rPr lang="en-US" dirty="0" smtClean="0"/>
              <a:t>example through filters that transform the incoming sensor data.</a:t>
            </a:r>
          </a:p>
          <a:p>
            <a:r>
              <a:rPr lang="en-US" dirty="0" smtClean="0"/>
              <a:t> </a:t>
            </a:r>
          </a:p>
          <a:p>
            <a:r>
              <a:rPr lang="en-US" dirty="0" smtClean="0"/>
              <a:t>Exemplar offers two generalization techniques:</a:t>
            </a:r>
          </a:p>
          <a:p>
            <a:r>
              <a:rPr lang="en-US" dirty="0" smtClean="0"/>
              <a:t>Thresholds, which compares a single data point to fixed limits. </a:t>
            </a:r>
          </a:p>
          <a:p>
            <a:r>
              <a:rPr lang="en-US" dirty="0" smtClean="0"/>
              <a:t>And pattern matching, which enables recognition of actions characterized by a change over time, such as gestures. </a:t>
            </a:r>
          </a:p>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43</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43</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smtClean="0"/>
              <a:t>Le</a:t>
            </a:r>
            <a:r>
              <a:rPr lang="en-US" baseline="0" smtClean="0"/>
              <a:t>t me highlight one technical feature here. </a:t>
            </a:r>
            <a:r>
              <a:rPr lang="en-US" smtClean="0"/>
              <a:t>For our pattern matching algorithm, we employ Dynamic Time Warping or DTW. </a:t>
            </a:r>
          </a:p>
          <a:p>
            <a:pPr eaLnBrk="1" hangingPunct="1"/>
            <a:endParaRPr lang="en-US" smtClean="0"/>
          </a:p>
          <a:p>
            <a:pPr eaLnBrk="1" hangingPunct="1"/>
            <a:r>
              <a:rPr lang="en-US" smtClean="0"/>
              <a:t>DTW was originally used in the area of speech recognition. This algorithm uses dynamic programmin</a:t>
            </a:r>
            <a:r>
              <a:rPr lang="en-US" baseline="0" smtClean="0"/>
              <a:t>g for a sequence comparison and outputs an error metric describing how much </a:t>
            </a:r>
            <a:r>
              <a:rPr lang="en-US" smtClean="0"/>
              <a:t>one signal has to be warped in time or space to match another.</a:t>
            </a:r>
            <a:r>
              <a:rPr lang="en-US" baseline="0" smtClean="0"/>
              <a:t> We then let the user interactively threshold against that error metric – thus both simple thresholding and pattern recognition have a unified control structure in the user interface.</a:t>
            </a: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343007A-969E-4588-9B8D-6E688EA30100}" type="slidenum">
              <a:rPr lang="ko-KR" altLang="en-US" smtClean="0"/>
              <a:pPr/>
              <a:t>44</a:t>
            </a:fld>
            <a:endParaRPr lang="en-US" altLang="ko-K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220005" indent="-220005" eaLnBrk="1" hangingPunct="1"/>
            <a:r>
              <a:rPr lang="en-US" smtClean="0"/>
              <a:t>In a lab evaluation,</a:t>
            </a:r>
            <a:r>
              <a:rPr lang="en-US" baseline="0" smtClean="0"/>
              <a:t> </a:t>
            </a:r>
            <a:r>
              <a:rPr lang="en-US" smtClean="0"/>
              <a:t>We </a:t>
            </a:r>
            <a:r>
              <a:rPr lang="en-US" dirty="0" smtClean="0"/>
              <a:t>were positively surprised by the wide range of game control designs our participants came up with. The rapid feedback cycle in Exemplar enabled participants to explore up to four different control schemes for a given game in less than 45 minutes</a:t>
            </a:r>
            <a:r>
              <a:rPr lang="en-US" smtClean="0"/>
              <a:t>. The </a:t>
            </a:r>
            <a:r>
              <a:rPr lang="en-US" dirty="0" smtClean="0"/>
              <a:t>takeaway point here is that even novices could rapidly and </a:t>
            </a:r>
            <a:r>
              <a:rPr lang="en-US" smtClean="0"/>
              <a:t>successfully create novel controls.</a:t>
            </a:r>
            <a:endParaRPr lang="en-US" dirty="0" smtClean="0"/>
          </a:p>
          <a:p>
            <a:pPr marL="220005" indent="-220005" eaLnBrk="1" hangingPunct="1"/>
            <a:endParaRPr lang="en-US" dirty="0" smtClean="0"/>
          </a:p>
          <a:p>
            <a:pPr marL="220005" indent="-220005" eaLnBrk="1" hangingPunct="1"/>
            <a:r>
              <a:rPr lang="en-US" dirty="0" smtClean="0"/>
              <a:t>Let me show you three  of the creative solutions our participants came up with.</a:t>
            </a:r>
          </a:p>
          <a:p>
            <a:pPr marL="220005" indent="-220005"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45</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modified the bicycle helmet example so that the accelerometer on his helmet would detect him ducking down to fire rocket thrusters.</a:t>
            </a:r>
          </a:p>
          <a:p>
            <a:r>
              <a:rPr lang="en-US" smtClean="0"/>
              <a:t> </a:t>
            </a:r>
          </a:p>
          <a:p>
            <a:r>
              <a:rPr lang="en-US" smtClean="0"/>
              <a:t>A third participant used the signal generated by the flicking of a bend sensor to trigger shooting of rubber bands.</a:t>
            </a:r>
          </a:p>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dirty="0" smtClean="0"/>
              <a:t>We also used Exemplar as the back end for a wireless gaming system on display on CHI2007.</a:t>
            </a:r>
          </a:p>
          <a:p>
            <a:r>
              <a:rPr lang="en-US" dirty="0" smtClean="0"/>
              <a:t>This highlights another important aspect</a:t>
            </a:r>
            <a:r>
              <a:rPr lang="en-US" baseline="0" dirty="0" smtClean="0"/>
              <a:t> of our larger work process. Building the kinds of systems and applications that your design tools target is important – even if it’s not research itself. So over the past years, I have built a set of projects with collaborators that involve sensing and physical computing that were not done as research per se. Examples include</a:t>
            </a:r>
            <a:endParaRPr lang="en-US" dirty="0" smtClean="0"/>
          </a:p>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 interfaces</a:t>
            </a:r>
            <a:r>
              <a:rPr lang="en-US" baseline="0" dirty="0" smtClean="0"/>
              <a:t> for wizard-of-oz animation of 2d graphics.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47</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color field camera,</a:t>
            </a:r>
            <a:r>
              <a:rPr lang="en-US" baseline="0" dirty="0" smtClean="0"/>
              <a:t> which investigated connecting physical interfaces to web services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large scale interactive art installations at the SJMA</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49</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Second is</a:t>
            </a:r>
            <a:r>
              <a:rPr lang="en-US" baseline="0" dirty="0" smtClean="0"/>
              <a:t> a focus on process – how we go about creating new artifacts in a way that maximizes the utility and success of those artifacts. </a:t>
            </a:r>
            <a:r>
              <a:rPr lang="en-US" baseline="0" dirty="0" err="1" smtClean="0"/>
              <a:t>Dreyfuss</a:t>
            </a:r>
            <a:r>
              <a:rPr lang="en-US" baseline="0" dirty="0" smtClean="0"/>
              <a:t> outlined one such process, based on observation and fieldwork, followed by development of many sketches and prototypes, which are tested, analyzed, and iteratively improved.  While there are many other design methods, they all seem to share a core tenet: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d.tools, we have made Exemplar availab</a:t>
            </a:r>
            <a:r>
              <a:rPr lang="en-US" baseline="0" dirty="0" smtClean="0"/>
              <a:t>le as open source software. Last year, we demonstrated exemplar at the </a:t>
            </a:r>
            <a:r>
              <a:rPr lang="en-US" dirty="0" smtClean="0"/>
              <a:t>Maker Faire, a Bay Area DIY event with 40,000 visitors. At our</a:t>
            </a:r>
            <a:r>
              <a:rPr lang="en-US" baseline="0" dirty="0" smtClean="0"/>
              <a:t> stand, hundreds of visitors built their own game controllers from household objects such as garden gloves, staplers and frying pans.&lt;click&gt; Exemplar has also been discussed in</a:t>
            </a:r>
            <a:r>
              <a:rPr lang="en-US" dirty="0" smtClean="0"/>
              <a:t> Tom </a:t>
            </a:r>
            <a:r>
              <a:rPr lang="en-US" dirty="0" err="1" smtClean="0"/>
              <a:t>Igoe’s</a:t>
            </a:r>
            <a:r>
              <a:rPr lang="en-US" dirty="0" smtClean="0"/>
              <a:t> recent</a:t>
            </a:r>
            <a:r>
              <a:rPr lang="en-US" baseline="0" dirty="0" smtClean="0"/>
              <a:t> book on physical computing.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50</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now a number of other interesting projects in the physical computing prototyping space that </a:t>
            </a:r>
            <a:r>
              <a:rPr lang="en-US" baseline="0" dirty="0" smtClean="0"/>
              <a:t>share inspiration or even system internals with our research.</a:t>
            </a:r>
          </a:p>
          <a:p>
            <a:r>
              <a:rPr lang="en-US" baseline="0" dirty="0" smtClean="0"/>
              <a:t>At Stanford, Dan </a:t>
            </a:r>
            <a:r>
              <a:rPr lang="en-US" baseline="0" dirty="0" err="1" smtClean="0"/>
              <a:t>Maynes-Aminzades</a:t>
            </a:r>
            <a:r>
              <a:rPr lang="en-US" baseline="0" dirty="0" smtClean="0"/>
              <a:t>’ </a:t>
            </a:r>
            <a:r>
              <a:rPr lang="en-US" baseline="0" dirty="0" err="1" smtClean="0"/>
              <a:t>Eyepatch</a:t>
            </a:r>
            <a:r>
              <a:rPr lang="en-US" baseline="0" dirty="0" smtClean="0"/>
              <a:t> enables rapid prototyping of vision-based interactions.</a:t>
            </a:r>
          </a:p>
          <a:p>
            <a:r>
              <a:rPr lang="en-US" baseline="0" dirty="0" smtClean="0"/>
              <a:t>A smart component architecture similar to d.tools has found its way into the commercially available  </a:t>
            </a:r>
            <a:r>
              <a:rPr lang="en-US" baseline="0" dirty="0" err="1" smtClean="0"/>
              <a:t>BlinkM</a:t>
            </a:r>
            <a:r>
              <a:rPr lang="en-US" baseline="0" dirty="0" smtClean="0"/>
              <a:t> smart LED product; </a:t>
            </a:r>
            <a:r>
              <a:rPr lang="en-US" baseline="0" dirty="0" err="1" smtClean="0"/>
              <a:t>iStuff</a:t>
            </a:r>
            <a:r>
              <a:rPr lang="en-US" baseline="0" dirty="0" smtClean="0"/>
              <a:t> from the University of Aachen more closely integrates the domains of sensor input and mobile applications; with Shared Phidgets from the University of Calgary prototypes can be distributed among many devices and smart environments.</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52</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200" dirty="0" smtClean="0"/>
              <a:t>I’m going</a:t>
            </a:r>
            <a:r>
              <a:rPr lang="en-US" sz="1200" baseline="0" dirty="0" smtClean="0"/>
              <a:t> to switch gears a bit now to two ongoing projects that investigate designing with alternatives and programming by modifying existing examples.</a:t>
            </a:r>
          </a:p>
          <a:p>
            <a:pPr>
              <a:spcBef>
                <a:spcPct val="0"/>
              </a:spcBef>
            </a:pPr>
            <a:endParaRPr lang="en-US" sz="1200"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0" dirty="0" err="1" smtClean="0"/>
              <a:t>Linus</a:t>
            </a:r>
            <a:r>
              <a:rPr lang="en-US" b="0" dirty="0" smtClean="0"/>
              <a:t> Pauling may </a:t>
            </a:r>
            <a:r>
              <a:rPr lang="en-US" dirty="0" smtClean="0"/>
              <a:t>be the premier chemist of the twentieth century. He was awarded the </a:t>
            </a:r>
            <a:r>
              <a:rPr lang="en-US" dirty="0" smtClean="0">
                <a:hlinkClick r:id="rId3" tooltip="Nobel Prize in Chemistry"/>
              </a:rPr>
              <a:t>Nobel Prize</a:t>
            </a:r>
            <a:r>
              <a:rPr lang="en-US" dirty="0" smtClean="0"/>
              <a:t> for his work on describing the nature of </a:t>
            </a:r>
            <a:r>
              <a:rPr lang="en-US" dirty="0" smtClean="0">
                <a:hlinkClick r:id="rId4" tooltip="Chemical bond"/>
              </a:rPr>
              <a:t>chemical bonds</a:t>
            </a:r>
            <a:r>
              <a:rPr lang="en-US" dirty="0" smtClean="0"/>
              <a:t>. </a:t>
            </a:r>
          </a:p>
          <a:p>
            <a:pPr eaLnBrk="1" hangingPunct="1"/>
            <a:endParaRPr lang="en-US" dirty="0" smtClean="0"/>
          </a:p>
          <a:p>
            <a:pPr eaLnBrk="1" hangingPunct="1"/>
            <a:r>
              <a:rPr lang="en-US" dirty="0" smtClean="0"/>
              <a:t>What his work philosophy shares with that of professional de signers is the practice of trying out multiple alternative ideas, approaches, solution strategies. (rewrite)</a:t>
            </a:r>
          </a:p>
          <a:p>
            <a:pPr eaLnBrk="1" hangingPunct="1"/>
            <a:endParaRPr lang="en-US" dirty="0" smtClean="0"/>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53</a:t>
            </a:fld>
            <a:endParaRPr lang="en-US" altLang="ko-KR" b="1" dirty="0">
              <a:solidFill>
                <a:prstClr val="black"/>
              </a:solidFill>
              <a:ea typeface="맑은 고딕"/>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a:t>
            </a:r>
            <a:r>
              <a:rPr lang="en-US" baseline="0" dirty="0" smtClean="0"/>
              <a:t> Buxton and many other reflective designers see the core of design as consisting of two activities: generating multiple possible solutions to a problem (divergence), followed by a selection of desirable solutions from that set (or convergence).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Alternating</a:t>
            </a:r>
            <a:r>
              <a:rPr lang="en-US" baseline="0" dirty="0" smtClean="0"/>
              <a:t> between </a:t>
            </a:r>
            <a:r>
              <a:rPr lang="en-US" dirty="0" smtClean="0"/>
              <a:t>Divergent</a:t>
            </a:r>
            <a:r>
              <a:rPr lang="en-US" baseline="0" dirty="0" smtClean="0"/>
              <a:t> and convergent steps happen at different granularities throughout a design process. While initially you may survey a range of very different concepts, the scope of experimentation narrows as a product becomes more well defined.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three specific ways in which construction of multiple alternatives is important in design:</a:t>
            </a:r>
          </a:p>
          <a:p>
            <a:endParaRPr lang="en-US" dirty="0" smtClean="0"/>
          </a:p>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56</a:t>
            </a:fld>
            <a:endParaRPr lang="en-US" altLang="ko-KR" b="1" dirty="0">
              <a:solidFill>
                <a:prstClr val="black"/>
              </a:solidFill>
              <a:ea typeface="맑은 고딕"/>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Second,discussing</a:t>
            </a:r>
            <a:r>
              <a:rPr lang="en-US" dirty="0" smtClean="0"/>
              <a:t> multiple prototypes allows project stakeholders </a:t>
            </a:r>
            <a:r>
              <a:rPr lang="en-US" b="1" dirty="0" smtClean="0"/>
              <a:t>to more effectively communicate </a:t>
            </a:r>
            <a:r>
              <a:rPr lang="en-US" dirty="0" smtClean="0"/>
              <a:t>their requirements. </a:t>
            </a:r>
          </a:p>
          <a:p>
            <a:pPr eaLnBrk="1" hangingPunct="1"/>
            <a:r>
              <a:rPr lang="en-US" dirty="0" smtClean="0"/>
              <a:t>Architect Michael </a:t>
            </a:r>
            <a:r>
              <a:rPr lang="en-US" dirty="0" err="1" smtClean="0"/>
              <a:t>Wilford</a:t>
            </a:r>
            <a:r>
              <a:rPr lang="en-US" dirty="0" smtClean="0"/>
              <a:t> created these alternative plans for a university campus for the purpose of scaffolding discussions with clients.</a:t>
            </a:r>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57</a:t>
            </a:fld>
            <a:endParaRPr lang="en-US" altLang="ko-K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is important during user </a:t>
            </a:r>
            <a:r>
              <a:rPr lang="en-US" b="1" baseline="0" dirty="0" smtClean="0"/>
              <a:t>testing</a:t>
            </a:r>
            <a:r>
              <a:rPr lang="en-US" baseline="0" dirty="0" smtClean="0"/>
              <a:t> </a:t>
            </a:r>
            <a:r>
              <a:rPr lang="en-US" b="1" baseline="0" dirty="0" smtClean="0"/>
              <a:t>to keep participants honest</a:t>
            </a:r>
            <a:r>
              <a:rPr lang="en-US" baseline="0" dirty="0" smtClean="0"/>
              <a:t>:</a:t>
            </a:r>
          </a:p>
          <a:p>
            <a:r>
              <a:rPr lang="en-US" dirty="0" err="1" smtClean="0"/>
              <a:t>Tohidi</a:t>
            </a:r>
            <a:r>
              <a:rPr lang="en-US" dirty="0" smtClean="0"/>
              <a:t> et al showed, that Participants will rate designs lower when multiple alternatives are seen, compared to when they see only one. And that Participants exposed to alternative designs will be less pressured to be positive.</a:t>
            </a:r>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58</a:t>
            </a:fld>
            <a:endParaRPr lang="en-US" altLang="ko-KR" b="1" dirty="0">
              <a:solidFill>
                <a:prstClr val="black"/>
              </a:solidFill>
              <a:ea typeface="맑은 고딕"/>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Our</a:t>
            </a:r>
            <a:r>
              <a:rPr lang="en-US" baseline="0" dirty="0" smtClean="0"/>
              <a:t> software tools 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Reflective, iterative design bears a lot of similarity to science. It’s not just a build it</a:t>
            </a:r>
            <a:r>
              <a:rPr lang="en-US" baseline="0" dirty="0" smtClean="0"/>
              <a:t> and say they liked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There </a:t>
            </a:r>
            <a:r>
              <a:rPr lang="en-US" dirty="0" smtClean="0"/>
              <a:t>are two distinct </a:t>
            </a:r>
            <a:r>
              <a:rPr lang="en-US" smtClean="0"/>
              <a:t>representations involved in programmed interactions: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ongoing work on Juxtapose enables designers to interactively create and manipulate multiple alternatives of programmed interactive behaviors.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Arriving at a</a:t>
            </a:r>
          </a:p>
          <a:p>
            <a:r>
              <a:rPr lang="en-US" dirty="0" smtClean="0"/>
              <a:t>satisfying user experience often depends on adjusting</a:t>
            </a:r>
          </a:p>
          <a:p>
            <a:r>
              <a:rPr lang="en-US" dirty="0" smtClean="0"/>
              <a:t>interrelated application parameters. </a:t>
            </a:r>
          </a:p>
          <a:p>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For such parameter </a:t>
            </a:r>
            <a:r>
              <a:rPr lang="en-US" dirty="0" smtClean="0"/>
              <a:t>tuning, Juxtapose supports the use of a dedicated, spatially multiplexed hardware controller. As Fitzmaurice showed</a:t>
            </a:r>
            <a:r>
              <a:rPr lang="en-US" baseline="0" dirty="0" smtClean="0"/>
              <a:t> in 1995, such spatially multiplexed input devices outperform mouse and keyboard input for multivariate control tasks.</a:t>
            </a:r>
          </a:p>
          <a:p>
            <a:r>
              <a:rPr lang="en-US" baseline="0" dirty="0" smtClean="0"/>
              <a:t>The </a:t>
            </a:r>
            <a:r>
              <a:rPr lang="en-US" dirty="0" err="1" smtClean="0"/>
              <a:t>controll</a:t>
            </a:r>
            <a:r>
              <a:rPr lang="en-US" baseline="0" dirty="0" smtClean="0"/>
              <a:t> board</a:t>
            </a:r>
            <a:r>
              <a:rPr lang="en-US" dirty="0" smtClean="0"/>
              <a:t> enables users to modify multiple parameters simultaneously; leaves the eyes free to focus on the application being tuned; and allows for tuning of interactions that require concurrent mouse and keyboard </a:t>
            </a:r>
            <a:r>
              <a:rPr lang="en-US" smtClean="0"/>
              <a:t>input.</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65</a:t>
            </a:fld>
            <a:endParaRPr lang="en-US" altLang="ko-KR" b="1" dirty="0">
              <a:solidFill>
                <a:prstClr val="black"/>
              </a:solidFill>
              <a:ea typeface="맑은 고딕"/>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err="1" smtClean="0"/>
              <a:t>Actionscript</a:t>
            </a:r>
            <a:r>
              <a:rPr lang="en-US" baseline="0" smtClean="0"/>
              <a:t>..&lt;</a:t>
            </a:r>
            <a:r>
              <a:rPr lang="en-US" baseline="0" dirty="0" smtClean="0"/>
              <a:t>click&gt;</a:t>
            </a:r>
          </a:p>
          <a:p>
            <a:r>
              <a:rPr lang="en-US" smtClean="0"/>
              <a:t>In our editor Users </a:t>
            </a:r>
            <a:r>
              <a:rPr lang="en-US" dirty="0" smtClean="0"/>
              <a:t>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a:t>
            </a:r>
            <a:r>
              <a:rPr lang="en-US" smtClean="0"/>
              <a:t>. These tabs </a:t>
            </a:r>
            <a:r>
              <a:rPr lang="en-US" baseline="0" smtClean="0"/>
              <a:t>“linked</a:t>
            </a:r>
            <a:r>
              <a:rPr lang="en-US" baseline="0" dirty="0" smtClean="0"/>
              <a:t>” by default – which means that changes in one alternative are propagated to all other alternatives.</a:t>
            </a:r>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t>
            </a:r>
            <a:r>
              <a:rPr lang="en-US" baseline="0" smtClean="0"/>
              <a:t>active tab</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68</a:t>
            </a:fld>
            <a:endParaRPr lang="en-US" altLang="ko-KR" b="1" dirty="0">
              <a:solidFill>
                <a:prstClr val="black"/>
              </a:solidFill>
              <a:ea typeface="맑은 고딕"/>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a:t>
            </a:r>
            <a:r>
              <a:rPr lang="en-US" baseline="0" smtClean="0"/>
              <a:t>environment.</a:t>
            </a:r>
          </a:p>
          <a:p>
            <a:r>
              <a:rPr lang="en-US" baseline="0" smtClean="0"/>
              <a:t>On a technical level, linked editing uses an algorithm to compute the longest common subsequences between alternatives, like the diff utility, after every keystroke or copy-paste command</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a:t>
            </a:r>
            <a:r>
              <a:rPr lang="en-US" smtClean="0"/>
              <a:t>runtime environment,</a:t>
            </a:r>
            <a:r>
              <a:rPr lang="en-US" baseline="0" smtClean="0"/>
              <a:t> Users can now switch </a:t>
            </a:r>
            <a:r>
              <a:rPr lang="en-US" baseline="0" dirty="0" smtClean="0"/>
              <a:t>between alternatives using the buttons above the canvas</a:t>
            </a:r>
            <a:endParaRPr lang="en-US" dirty="0" smtClean="0"/>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t>
            </a:r>
            <a:r>
              <a:rPr lang="en-US" baseline="0" smtClean="0"/>
              <a:t>all global variables through language.</a:t>
            </a:r>
            <a:endParaRPr lang="en-US" baseline="0" dirty="0" smtClean="0"/>
          </a:p>
          <a:p>
            <a:r>
              <a:rPr lang="en-US" baseline="0" dirty="0" smtClean="0"/>
              <a:t>Users can check </a:t>
            </a:r>
            <a:r>
              <a:rPr lang="en-US" baseline="0" smtClean="0"/>
              <a:t>variables in this list</a:t>
            </a:r>
            <a:endParaRPr lang="en-US" dirty="0" smtClean="0"/>
          </a:p>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to </a:t>
            </a:r>
            <a:r>
              <a:rPr lang="en-US" baseline="0" dirty="0" smtClean="0"/>
              <a:t>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the </a:t>
            </a:r>
            <a:r>
              <a:rPr lang="en-US" baseline="0" dirty="0" smtClean="0"/>
              <a:t>physical layout of the supported external controller.</a:t>
            </a:r>
            <a:endParaRPr lang="en-US" dirty="0" smtClean="0"/>
          </a:p>
          <a:p>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facilitate mapping variable</a:t>
            </a:r>
            <a:r>
              <a:rPr lang="en-US" baseline="0" smtClean="0"/>
              <a:t> controls from </a:t>
            </a:r>
            <a:r>
              <a:rPr lang="en-US" baseline="0" dirty="0" smtClean="0"/>
              <a:t>the screen UI to the </a:t>
            </a:r>
            <a:r>
              <a:rPr lang="en-US" baseline="0" smtClean="0"/>
              <a:t>physical interface, we </a:t>
            </a:r>
            <a:r>
              <a:rPr lang="en-US" baseline="0" dirty="0" smtClean="0"/>
              <a:t>added variable name display directly onto the hardware control surface.</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76</a:t>
            </a:fld>
            <a:endParaRPr lang="en-US" altLang="ko-KR" b="1" dirty="0">
              <a:solidFill>
                <a:prstClr val="black"/>
              </a:solidFill>
              <a:ea typeface="맑은 고딕"/>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Currently, this happens by using top projection, an idea proposed by Crider and colleagues at Graphics Interface last year. &lt;click&gt; This is clearly just a research prototype – another option would be to pick commercially available hardware that integrates text LCDs above every control.</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77</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The benefits</a:t>
            </a:r>
            <a:r>
              <a:rPr lang="en-US" sz="1200" kern="1200" baseline="0" dirty="0" smtClean="0">
                <a:solidFill>
                  <a:schemeClr val="tx1"/>
                </a:solidFill>
                <a:latin typeface="Neutra Text" pitchFamily="50" charset="0"/>
                <a:ea typeface="+mn-ea"/>
                <a:cs typeface="+mn-cs"/>
              </a:rPr>
              <a:t> of Juxtapose are amplified for development off the desktop, where the cost of edit-compile-test cycles is much higher. In mobile development, coding happens on the PC -- because of the rich toolset available there -- while testing happens on device -- to get the user experience in context.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Our prototype works for </a:t>
            </a:r>
            <a:r>
              <a:rPr lang="en-US" sz="1200" kern="1200" baseline="0" dirty="0" err="1" smtClean="0">
                <a:solidFill>
                  <a:schemeClr val="tx1"/>
                </a:solidFill>
                <a:latin typeface="Neutra Text" pitchFamily="50" charset="0"/>
                <a:ea typeface="+mn-ea"/>
                <a:cs typeface="+mn-cs"/>
              </a:rPr>
              <a:t>FlashLite</a:t>
            </a:r>
            <a:r>
              <a:rPr lang="en-US" sz="1200" kern="1200" baseline="0" dirty="0" smtClean="0">
                <a:solidFill>
                  <a:schemeClr val="tx1"/>
                </a:solidFill>
                <a:latin typeface="Neutra Text" pitchFamily="50" charset="0"/>
                <a:ea typeface="+mn-ea"/>
                <a:cs typeface="+mn-cs"/>
              </a:rPr>
              <a:t> applications that target Nokia N93 phones. To allow remote control of application variables, we wrap the user’s application with an RPC interface behind the scenes.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78</a:t>
            </a:fld>
            <a:endParaRPr lang="en-US" altLang="ko-KR" sz="1200" dirty="0">
              <a:solidFill>
                <a:prstClr val="black"/>
              </a:solidFill>
              <a:ea typeface="굴림" pitchFamily="34" charset="-127"/>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As</a:t>
            </a:r>
            <a:r>
              <a:rPr lang="en-US" sz="1200" kern="1200" baseline="0" dirty="0" smtClean="0">
                <a:solidFill>
                  <a:schemeClr val="tx1"/>
                </a:solidFill>
                <a:latin typeface="Neutra Text" pitchFamily="50" charset="0"/>
                <a:ea typeface="+mn-ea"/>
                <a:cs typeface="+mn-cs"/>
              </a:rPr>
              <a:t> we saw with d.tools, e</a:t>
            </a:r>
            <a:r>
              <a:rPr lang="en-US" sz="1200" kern="1200" dirty="0" smtClean="0">
                <a:solidFill>
                  <a:schemeClr val="tx1"/>
                </a:solidFill>
                <a:latin typeface="Neutra Text" pitchFamily="50" charset="0"/>
                <a:ea typeface="+mn-ea"/>
                <a:cs typeface="+mn-cs"/>
              </a:rPr>
              <a:t>mbedded microcontrollers are the tool of choice </a:t>
            </a:r>
            <a:r>
              <a:rPr lang="en-US" sz="1200" kern="1200" smtClean="0">
                <a:solidFill>
                  <a:schemeClr val="tx1"/>
                </a:solidFill>
                <a:latin typeface="Neutra Text" pitchFamily="50" charset="0"/>
                <a:ea typeface="+mn-ea"/>
                <a:cs typeface="+mn-cs"/>
              </a:rPr>
              <a:t>for working with </a:t>
            </a:r>
            <a:r>
              <a:rPr lang="en-US" sz="1200" kern="1200" dirty="0" smtClean="0">
                <a:solidFill>
                  <a:schemeClr val="tx1"/>
                </a:solidFill>
                <a:latin typeface="Neutra Text" pitchFamily="50" charset="0"/>
                <a:ea typeface="+mn-ea"/>
                <a:cs typeface="+mn-cs"/>
              </a:rPr>
              <a:t>sensors and actuators</a:t>
            </a:r>
            <a:r>
              <a:rPr lang="en-US" sz="1200" kern="1200" smtClean="0">
                <a:solidFill>
                  <a:schemeClr val="tx1"/>
                </a:solidFill>
                <a:latin typeface="Neutra Text" pitchFamily="50" charset="0"/>
                <a:ea typeface="+mn-ea"/>
                <a:cs typeface="+mn-cs"/>
              </a:rPr>
              <a:t>. d.tools </a:t>
            </a:r>
            <a:r>
              <a:rPr lang="en-US" sz="1200" kern="1200" dirty="0" smtClean="0">
                <a:solidFill>
                  <a:schemeClr val="tx1"/>
                </a:solidFill>
                <a:latin typeface="Neutra Text" pitchFamily="50" charset="0"/>
                <a:ea typeface="+mn-ea"/>
                <a:cs typeface="+mn-cs"/>
              </a:rPr>
              <a:t>treated</a:t>
            </a:r>
            <a:r>
              <a:rPr lang="en-US" sz="1200" kern="1200" baseline="0" dirty="0" smtClean="0">
                <a:solidFill>
                  <a:schemeClr val="tx1"/>
                </a:solidFill>
                <a:latin typeface="Neutra Text" pitchFamily="50" charset="0"/>
                <a:ea typeface="+mn-ea"/>
                <a:cs typeface="+mn-cs"/>
              </a:rPr>
              <a:t> the hardware as an I/O interface and kept all application logic on a PC. Such an approach is not always possible, </a:t>
            </a:r>
            <a:r>
              <a:rPr lang="en-US" sz="1200" kern="1200" dirty="0" smtClean="0">
                <a:solidFill>
                  <a:schemeClr val="tx1"/>
                </a:solidFill>
                <a:latin typeface="Neutra Text" pitchFamily="50" charset="0"/>
                <a:ea typeface="+mn-ea"/>
                <a:cs typeface="+mn-cs"/>
              </a:rPr>
              <a:t>for example, for wearable computing</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and haptics, which requires </a:t>
            </a:r>
            <a:r>
              <a:rPr lang="en-US" sz="1200" kern="1200" baseline="0" dirty="0" smtClean="0">
                <a:solidFill>
                  <a:schemeClr val="tx1"/>
                </a:solidFill>
                <a:latin typeface="Neutra Text" pitchFamily="50" charset="0"/>
                <a:ea typeface="+mn-ea"/>
                <a:cs typeface="+mn-cs"/>
              </a:rPr>
              <a:t>very tight feedback loops. Microcontroller programming in those areas can </a:t>
            </a:r>
            <a:r>
              <a:rPr lang="en-US" sz="1200" kern="1200" baseline="0" smtClean="0">
                <a:solidFill>
                  <a:schemeClr val="tx1"/>
                </a:solidFill>
                <a:latin typeface="Neutra Text" pitchFamily="50" charset="0"/>
                <a:ea typeface="+mn-ea"/>
                <a:cs typeface="+mn-cs"/>
              </a:rPr>
              <a:t>be arduous</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Even seasoned veterans often resort to debugging by blinking LEDs or printing statements to serial ports. We extende</a:t>
            </a:r>
            <a:r>
              <a:rPr lang="en-US" sz="1200" kern="1200" baseline="0" dirty="0" smtClean="0">
                <a:solidFill>
                  <a:schemeClr val="tx1"/>
                </a:solidFill>
                <a:latin typeface="Neutra Text" pitchFamily="50" charset="0"/>
                <a:ea typeface="+mn-ea"/>
                <a:cs typeface="+mn-cs"/>
              </a:rPr>
              <a:t>d Juxtapose to support authoring for the popular Arduino microcontroller platform.&lt;click&gt;</a:t>
            </a:r>
          </a:p>
          <a:p>
            <a:endParaRPr lang="en-US" sz="1200" kern="1200" baseline="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building </a:t>
            </a:r>
            <a:r>
              <a:rPr lang="en-US" sz="1200" kern="1200" dirty="0" smtClean="0">
                <a:solidFill>
                  <a:schemeClr val="tx1"/>
                </a:solidFill>
                <a:latin typeface="Neutra Text" pitchFamily="50" charset="0"/>
                <a:ea typeface="+mn-ea"/>
                <a:cs typeface="+mn-cs"/>
              </a:rPr>
              <a:t>custom hardware</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is </a:t>
            </a:r>
            <a:r>
              <a:rPr lang="en-US" sz="1200" kern="1200" baseline="0" dirty="0" smtClean="0">
                <a:solidFill>
                  <a:schemeClr val="tx1"/>
                </a:solidFill>
                <a:latin typeface="Neutra Text" pitchFamily="50" charset="0"/>
                <a:ea typeface="+mn-ea"/>
                <a:cs typeface="+mn-cs"/>
              </a:rPr>
              <a:t>expensive, so designer are likely to </a:t>
            </a:r>
            <a:r>
              <a:rPr lang="en-US" sz="1200" kern="1200" dirty="0" smtClean="0">
                <a:solidFill>
                  <a:schemeClr val="tx1"/>
                </a:solidFill>
                <a:latin typeface="Neutra Text" pitchFamily="50" charset="0"/>
                <a:ea typeface="+mn-ea"/>
                <a:cs typeface="+mn-cs"/>
              </a:rPr>
              <a:t>embed multiple different opportunities for interaction into the same prototype. Hence, Juxtapose for Arduino exports and runs only one code alternative on one </a:t>
            </a:r>
            <a:r>
              <a:rPr lang="en-US" sz="1200" kern="1200" smtClean="0">
                <a:solidFill>
                  <a:schemeClr val="tx1"/>
                </a:solidFill>
                <a:latin typeface="Neutra Text" pitchFamily="50" charset="0"/>
                <a:ea typeface="+mn-ea"/>
                <a:cs typeface="+mn-cs"/>
              </a:rPr>
              <a:t>attached board </a:t>
            </a:r>
            <a:r>
              <a:rPr lang="en-US" sz="1200" kern="1200" dirty="0" smtClean="0">
                <a:solidFill>
                  <a:schemeClr val="tx1"/>
                </a:solidFill>
                <a:latin typeface="Neutra Text" pitchFamily="50" charset="0"/>
                <a:ea typeface="+mn-ea"/>
                <a:cs typeface="+mn-cs"/>
              </a:rPr>
              <a:t>at a time. When the designer switches between alternatives, Juxtapose then transparently replaces the binary running on the microcontroller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79</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9ACF84B-A701-4B98-8239-ED7D1CA2F306}" type="slidenum">
              <a:rPr lang="ko-KR" altLang="en-US" smtClean="0"/>
              <a:pPr/>
              <a:t>8</a:t>
            </a:fld>
            <a:endParaRPr lang="en-US" altLang="ko-K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ltLang="ko-KR" dirty="0" smtClean="0">
                <a:ea typeface="굴림" pitchFamily="34" charset="-127"/>
              </a:rPr>
              <a:t>Prototyping is the pivotal activity that structures innovation, collaboration, and creativity in design.</a:t>
            </a:r>
          </a:p>
          <a:p>
            <a:pPr eaLnBrk="1" hangingPunct="1"/>
            <a:r>
              <a:rPr lang="en-US" altLang="ko-KR" dirty="0" smtClean="0">
                <a:ea typeface="굴림" pitchFamily="34" charset="-127"/>
              </a:rPr>
              <a:t>Prototypes embody design hypotheses and enable designers to test these hypotheses. </a:t>
            </a:r>
            <a:r>
              <a:rPr lang="en-US" dirty="0" smtClean="0"/>
              <a:t>Successful designs result from a series of “conversations with materials,” as Donald Schoen called them. </a:t>
            </a:r>
          </a:p>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artifact – it’s feedback and iteration: you build some prototypes, evaluate them, and use what you learned to drive the next design.</a:t>
            </a:r>
          </a:p>
          <a:p>
            <a:pPr eaLnBrk="1" hangingPunct="1"/>
            <a:endParaRPr lang="en-US" dirty="0" smtClean="0"/>
          </a:p>
          <a:p>
            <a:pPr eaLnBrk="1" hangingPunct="1"/>
            <a:r>
              <a:rPr lang="en-US" dirty="0" smtClean="0"/>
              <a:t>And prototypes serve four distinct audiences:</a:t>
            </a:r>
            <a:r>
              <a:rPr lang="en-US" baseline="0" dirty="0" smtClean="0"/>
              <a:t> colleagues, clients, users and ourselves.</a:t>
            </a: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eaLnBrk="0" fontAlgn="base" hangingPunct="0">
              <a:spcBef>
                <a:spcPct val="0"/>
              </a:spcBef>
              <a:spcAft>
                <a:spcPct val="0"/>
              </a:spcAft>
            </a:pPr>
            <a:fld id="{CACE96CF-C043-467A-9B5B-BA5C4F24CCCF}" type="slidenum">
              <a:rPr lang="ko-KR" altLang="en-US" sz="1200" b="1" kern="1200">
                <a:solidFill>
                  <a:prstClr val="black"/>
                </a:solidFill>
                <a:latin typeface="Neutra Text" pitchFamily="50" charset="0"/>
                <a:ea typeface="맑은 고딕"/>
                <a:cs typeface="맑은 고딕"/>
              </a:rPr>
              <a:pPr algn="r" rtl="0" eaLnBrk="0" fontAlgn="base" hangingPunct="0">
                <a:spcBef>
                  <a:spcPct val="0"/>
                </a:spcBef>
                <a:spcAft>
                  <a:spcPct val="0"/>
                </a:spcAft>
              </a:pPr>
              <a:t>80</a:t>
            </a:fld>
            <a:endParaRPr lang="en-US" altLang="ko-KR" sz="1200" b="1" kern="1200">
              <a:solidFill>
                <a:prstClr val="black"/>
              </a:solidFill>
              <a:latin typeface="Neutra Text" pitchFamily="50" charset="0"/>
              <a:ea typeface="맑은 고딕"/>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200" dirty="0" smtClean="0"/>
              <a:t>The last project I’d like to share with you today</a:t>
            </a:r>
            <a:r>
              <a:rPr lang="en-US" sz="1200" baseline="0" dirty="0" smtClean="0"/>
              <a:t> is about designing by modifying existing examples.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one</a:t>
            </a:r>
            <a:r>
              <a:rPr lang="en-US" baseline="0" dirty="0" smtClean="0"/>
              <a:t> looks at today’s design and </a:t>
            </a:r>
            <a:r>
              <a:rPr lang="en-US" baseline="0" smtClean="0"/>
              <a:t>development tools, </a:t>
            </a:r>
            <a:r>
              <a:rPr lang="en-US" baseline="0" dirty="0" smtClean="0"/>
              <a:t>there seems to be an implicit belief that software is designed tabula rasa. That we start with a blank canvas and create a bunch of code.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However, what we’ve seen both in our fieldwork and in our conversations with industry</a:t>
            </a:r>
            <a:r>
              <a:rPr lang="en-US" baseline="0" dirty="0" smtClean="0"/>
              <a:t> is that</a:t>
            </a:r>
            <a:r>
              <a:rPr lang="en-US" dirty="0" smtClean="0"/>
              <a:t> it’s much more common</a:t>
            </a:r>
            <a:r>
              <a:rPr lang="en-US" baseline="0" dirty="0" smtClean="0"/>
              <a:t> for software to be created by example modification. Find something on the web, in example files, or in the source tree that provides an example that’s “kind of like” what the developer is interested in.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81</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baseline="0" dirty="0" smtClean="0">
                <a:solidFill>
                  <a:schemeClr val="tx1"/>
                </a:solidFill>
                <a:latin typeface="Neutra Text" pitchFamily="50" charset="0"/>
                <a:ea typeface="+mn-ea"/>
                <a:cs typeface="+mn-cs"/>
              </a:rPr>
              <a:t>Ron </a:t>
            </a:r>
            <a:r>
              <a:rPr lang="en-US" sz="1200" kern="1200" baseline="0" dirty="0" err="1" smtClean="0">
                <a:solidFill>
                  <a:schemeClr val="tx1"/>
                </a:solidFill>
                <a:latin typeface="Neutra Text" pitchFamily="50" charset="0"/>
                <a:ea typeface="+mn-ea"/>
                <a:cs typeface="+mn-cs"/>
              </a:rPr>
              <a:t>Yeh</a:t>
            </a:r>
            <a:r>
              <a:rPr lang="en-US" sz="1200" kern="1200" baseline="0" dirty="0" smtClean="0">
                <a:solidFill>
                  <a:schemeClr val="tx1"/>
                </a:solidFill>
                <a:latin typeface="Neutra Text" pitchFamily="50" charset="0"/>
                <a:ea typeface="+mn-ea"/>
                <a:cs typeface="+mn-cs"/>
              </a:rPr>
              <a:t> in our group collected empirical evidence of programming by example modification during a study of a toolkit for augmented paper applications he developed and deployed at UC Berkeley. Out of 76 students in x teams, almost all integrated code found on the web and in his provided sample applications into their own projects.</a:t>
            </a:r>
          </a:p>
          <a:p>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how could we better support programming by example modification? </a:t>
            </a:r>
          </a:p>
          <a:p>
            <a:endParaRPr lang="en-US" sz="1200" kern="1200" baseline="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82</a:t>
            </a:fld>
            <a:endParaRPr lang="en-US" altLang="ko-K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“Programming </a:t>
            </a:r>
            <a:r>
              <a:rPr lang="en-US" dirty="0" smtClean="0"/>
              <a:t>by </a:t>
            </a:r>
            <a:r>
              <a:rPr lang="en-US" err="1" smtClean="0"/>
              <a:t>google</a:t>
            </a:r>
            <a:r>
              <a:rPr lang="en-US" smtClean="0"/>
              <a:t> search” is </a:t>
            </a:r>
            <a:r>
              <a:rPr lang="en-US" dirty="0" smtClean="0"/>
              <a:t>especially relevant in the growing area of working with web service APIs.</a:t>
            </a:r>
          </a:p>
          <a:p>
            <a:endParaRPr lang="en-US" dirty="0" smtClean="0"/>
          </a:p>
          <a:p>
            <a:r>
              <a:rPr lang="en-US" dirty="0" smtClean="0"/>
              <a:t>There are currently</a:t>
            </a:r>
            <a:r>
              <a:rPr lang="en-US" baseline="0" dirty="0" smtClean="0"/>
              <a:t> </a:t>
            </a:r>
            <a:r>
              <a:rPr lang="en-US" dirty="0" smtClean="0"/>
              <a:t>more than 500 public web-service APIs available,</a:t>
            </a:r>
            <a:r>
              <a:rPr lang="en-US" baseline="0" dirty="0" smtClean="0"/>
              <a:t> </a:t>
            </a:r>
            <a:r>
              <a:rPr lang="en-US" dirty="0" smtClean="0"/>
              <a:t>offered by most big internet companies: Yahoo, Google, Microsoft, Amazon, eBay, and AOL.</a:t>
            </a:r>
          </a:p>
          <a:p>
            <a:endParaRPr lang="en-US" dirty="0" smtClean="0"/>
          </a:p>
          <a:p>
            <a:pPr defTabSz="880019">
              <a:defRPr/>
            </a:pPr>
            <a:r>
              <a:rPr lang="en-US" dirty="0" smtClean="0"/>
              <a:t>This issue of</a:t>
            </a:r>
            <a:r>
              <a:rPr lang="en-US" baseline="0" dirty="0" smtClean="0"/>
              <a:t> example modification is</a:t>
            </a:r>
            <a:r>
              <a:rPr lang="en-US" dirty="0" smtClean="0"/>
              <a:t> NOT unique to web application development, however web applications offer </a:t>
            </a:r>
            <a:r>
              <a:rPr lang="en-US" smtClean="0"/>
              <a:t>a distinct upportunity</a:t>
            </a:r>
            <a:r>
              <a:rPr lang="en-US" baseline="0" smtClean="0"/>
              <a:t> </a:t>
            </a:r>
            <a:r>
              <a:rPr lang="en-US" baseline="0" dirty="0" smtClean="0"/>
              <a:t>to address this modern development challenge.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frustrating</a:t>
            </a:r>
            <a:r>
              <a:rPr lang="en-US" baseline="0" dirty="0" smtClean="0"/>
              <a:t> problem of </a:t>
            </a:r>
            <a:r>
              <a:rPr lang="en-US" dirty="0" smtClean="0"/>
              <a:t>programming the web today is that programming models and documentation conventions vary widely – there is no global type hierarchy to rely on, and there is no </a:t>
            </a:r>
            <a:r>
              <a:rPr lang="en-US" dirty="0" err="1" smtClean="0"/>
              <a:t>javadoc</a:t>
            </a:r>
            <a:r>
              <a:rPr lang="en-US" dirty="0" smtClean="0"/>
              <a:t> for web services. </a:t>
            </a:r>
          </a:p>
          <a:p>
            <a:r>
              <a:rPr lang="en-US" dirty="0" smtClean="0"/>
              <a:t>&lt;click&gt;</a:t>
            </a:r>
          </a:p>
          <a:p>
            <a:r>
              <a:rPr lang="en-US" dirty="0" smtClean="0"/>
              <a:t>So</a:t>
            </a:r>
            <a:r>
              <a:rPr lang="en-US" baseline="0" dirty="0" smtClean="0"/>
              <a:t> while </a:t>
            </a:r>
            <a:r>
              <a:rPr lang="en-US" dirty="0" smtClean="0"/>
              <a:t>it’s easy</a:t>
            </a:r>
            <a:r>
              <a:rPr lang="en-US" baseline="0" dirty="0" smtClean="0"/>
              <a:t> to understand the web sites, it is much harder to understand their services.</a:t>
            </a:r>
            <a:endParaRPr lang="en-US" dirty="0" smtClean="0"/>
          </a:p>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dirty="0" smtClean="0"/>
              <a:t>To bridge this chasm,</a:t>
            </a:r>
            <a:r>
              <a:rPr lang="en-US" baseline="0" dirty="0" smtClean="0"/>
              <a:t> w</a:t>
            </a:r>
            <a:r>
              <a:rPr lang="en-US" dirty="0" smtClean="0"/>
              <a:t>e note that web sites and their APIs are cor</a:t>
            </a:r>
            <a:r>
              <a:rPr lang="en-US" baseline="0" dirty="0" smtClean="0"/>
              <a:t>related</a:t>
            </a:r>
            <a:r>
              <a:rPr lang="en-US" dirty="0" smtClean="0"/>
              <a:t>. </a:t>
            </a:r>
          </a:p>
          <a:p>
            <a:endParaRPr lang="en-US" dirty="0" smtClean="0"/>
          </a:p>
          <a:p>
            <a:r>
              <a:rPr lang="en-US" dirty="0" smtClean="0"/>
              <a:t>For example, I can both look at the set of images taken on my last trip to Yosemite on the </a:t>
            </a:r>
            <a:r>
              <a:rPr lang="en-US" dirty="0" err="1" smtClean="0"/>
              <a:t>flickr</a:t>
            </a:r>
            <a:r>
              <a:rPr lang="en-US" dirty="0" smtClean="0"/>
              <a:t> website, AND I can retrieve the same set of images by calling an appropriate method in the </a:t>
            </a:r>
            <a:r>
              <a:rPr lang="en-US" dirty="0" err="1" smtClean="0"/>
              <a:t>flickr</a:t>
            </a:r>
            <a:r>
              <a:rPr lang="en-US" dirty="0" smtClean="0"/>
              <a:t> API.</a:t>
            </a:r>
            <a:r>
              <a:rPr lang="en-US" baseline="0" dirty="0" smtClean="0"/>
              <a:t> </a:t>
            </a:r>
          </a:p>
          <a:p>
            <a:r>
              <a:rPr lang="en-US" dirty="0" smtClean="0"/>
              <a:t>The site and its API offer complementary views of the same underlying functionality. </a:t>
            </a:r>
          </a:p>
          <a:p>
            <a:endParaRPr lang="en-US" dirty="0" smtClean="0"/>
          </a:p>
          <a:p>
            <a:r>
              <a:rPr lang="en-US" dirty="0" smtClean="0"/>
              <a:t>In essence, </a:t>
            </a:r>
            <a:r>
              <a:rPr lang="en-US" i="1" dirty="0" smtClean="0"/>
              <a:t>the web site is the largest functional example of what can be accomplished with an API. </a:t>
            </a:r>
          </a:p>
          <a:p>
            <a:r>
              <a:rPr lang="en-US" i="0" dirty="0" smtClean="0"/>
              <a:t>Our present work seeks to leverage the value that can be achieved by coordinating these representations.</a:t>
            </a:r>
          </a:p>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019" eaLnBrk="1" hangingPunct="1">
              <a:defRPr/>
            </a:pPr>
            <a:r>
              <a:rPr lang="en-US" dirty="0" smtClean="0"/>
              <a:t>d.mix</a:t>
            </a:r>
            <a:r>
              <a:rPr lang="en-US" baseline="0" dirty="0" smtClean="0"/>
              <a:t> models the </a:t>
            </a:r>
            <a:r>
              <a:rPr lang="en-US" i="1" dirty="0" smtClean="0"/>
              <a:t>correspondence between html pages and </a:t>
            </a:r>
            <a:r>
              <a:rPr lang="en-US" i="1" dirty="0" err="1" smtClean="0"/>
              <a:t>api</a:t>
            </a:r>
            <a:r>
              <a:rPr lang="en-US" i="1" dirty="0" smtClean="0"/>
              <a:t> calls</a:t>
            </a:r>
            <a:r>
              <a:rPr lang="en-US" i="1" baseline="0" dirty="0" smtClean="0"/>
              <a:t> to let users create program code by sampling content from a web page. (space)</a:t>
            </a:r>
          </a:p>
          <a:p>
            <a:pPr defTabSz="880019" eaLnBrk="1" hangingPunct="1">
              <a:defRPr/>
            </a:pPr>
            <a:endParaRPr lang="en-US" i="1" baseline="0" dirty="0" smtClean="0"/>
          </a:p>
          <a:p>
            <a:r>
              <a:rPr lang="en-US" dirty="0" smtClean="0"/>
              <a:t>It co-locates two different kinds of information on one page: examples of what functionality </a:t>
            </a:r>
            <a:r>
              <a:rPr lang="en-US" smtClean="0"/>
              <a:t>a web</a:t>
            </a:r>
            <a:r>
              <a:rPr lang="en-US" baseline="0" smtClean="0"/>
              <a:t> </a:t>
            </a:r>
            <a:r>
              <a:rPr lang="en-US" smtClean="0"/>
              <a:t>site </a:t>
            </a:r>
            <a:r>
              <a:rPr lang="en-US" dirty="0" smtClean="0"/>
              <a:t>offers, </a:t>
            </a:r>
            <a:endParaRPr lang="en-US" i="1"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85</a:t>
            </a:fld>
            <a:endParaRPr lang="en-US" altLang="ko-K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together with information how one would obtain this information programmatically. </a:t>
            </a:r>
          </a:p>
          <a:p>
            <a:endParaRPr lang="en-US" dirty="0" smtClean="0"/>
          </a:p>
          <a:p>
            <a:r>
              <a:rPr lang="en-US" dirty="0" smtClean="0"/>
              <a:t>With d.mix. users can generate working code examples by selecting the information on the web site itself. </a:t>
            </a:r>
          </a:p>
          <a:p>
            <a:endParaRPr lang="en-US" dirty="0" smtClean="0"/>
          </a:p>
          <a:p>
            <a:r>
              <a:rPr lang="en-US" dirty="0" smtClean="0"/>
              <a:t>This selection technique allows users to remain in the domain of their task goal, in this case retrieving images.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86</a:t>
            </a:fld>
            <a:endParaRPr lang="en-US" altLang="ko-K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This scenario</a:t>
            </a:r>
            <a:r>
              <a:rPr lang="en-US" baseline="0" smtClean="0"/>
              <a:t> will</a:t>
            </a:r>
            <a:r>
              <a:rPr lang="en-US" smtClean="0"/>
              <a:t> clarify the main interaction techniques of d.mix:</a:t>
            </a:r>
          </a:p>
          <a:p>
            <a:r>
              <a:rPr lang="en-US" smtClean="0"/>
              <a:t>A group of rock climbers would like to create a photo page for the group, </a:t>
            </a:r>
          </a:p>
          <a:p>
            <a:endParaRPr lang="en-US" smtClean="0"/>
          </a:p>
        </p:txBody>
      </p:sp>
      <p:sp>
        <p:nvSpPr>
          <p:cNvPr id="61444" name="Slide Number Placeholder 3"/>
          <p:cNvSpPr>
            <a:spLocks noGrp="1"/>
          </p:cNvSpPr>
          <p:nvPr>
            <p:ph type="sldNum" sz="quarter" idx="5"/>
          </p:nvPr>
        </p:nvSpPr>
        <p:spPr>
          <a:noFill/>
        </p:spPr>
        <p:txBody>
          <a:bodyPr/>
          <a:lstStyle/>
          <a:p>
            <a:fld id="{FA697C5F-B382-4674-BC22-A387F128A88F}" type="slidenum">
              <a:rPr lang="ko-KR" altLang="en-US" smtClean="0"/>
              <a:pPr/>
              <a:t>87</a:t>
            </a:fld>
            <a:endParaRPr lang="en-US" altLang="ko-K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defTabSz="880019">
              <a:defRPr/>
            </a:pPr>
            <a:r>
              <a:rPr lang="en-US" smtClean="0"/>
              <a:t>Which should always show the latest iamges from the groups’ trips without requiring manual updates. </a:t>
            </a:r>
          </a:p>
        </p:txBody>
      </p:sp>
      <p:sp>
        <p:nvSpPr>
          <p:cNvPr id="62468" name="Slide Number Placeholder 3"/>
          <p:cNvSpPr>
            <a:spLocks noGrp="1"/>
          </p:cNvSpPr>
          <p:nvPr>
            <p:ph type="sldNum" sz="quarter" idx="5"/>
          </p:nvPr>
        </p:nvSpPr>
        <p:spPr>
          <a:noFill/>
        </p:spPr>
        <p:txBody>
          <a:bodyPr/>
          <a:lstStyle/>
          <a:p>
            <a:fld id="{0DE8E463-70A2-4A85-84D9-CFD70D672AFA}" type="slidenum">
              <a:rPr lang="ko-KR" altLang="en-US" smtClean="0"/>
              <a:pPr/>
              <a:t>88</a:t>
            </a:fld>
            <a:endParaRPr lang="en-US" altLang="ko-K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917BFEC-3D5F-4591-AB6F-D7432797F04F}" type="slidenum">
              <a:rPr lang="ko-KR" altLang="en-US" smtClean="0"/>
              <a:pPr/>
              <a:t>89</a:t>
            </a:fld>
            <a:endParaRPr lang="en-US" altLang="ko-K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dirty="0" smtClean="0"/>
              <a:t>Drew keeps his images on </a:t>
            </a:r>
            <a:r>
              <a:rPr lang="en-US" dirty="0" err="1" smtClean="0"/>
              <a:t>Flikckr</a:t>
            </a:r>
            <a:r>
              <a:rPr lang="en-US" dirty="0" smtClean="0"/>
              <a:t> where he aggregates them in an image set.</a:t>
            </a:r>
          </a:p>
          <a:p>
            <a:pPr eaLnBrk="1" hangingPunct="1"/>
            <a:r>
              <a:rPr lang="en-US" dirty="0" smtClean="0"/>
              <a:t>Jane begins by navigating to drew’s </a:t>
            </a:r>
            <a:r>
              <a:rPr lang="en-US" dirty="0" err="1" smtClean="0"/>
              <a:t>flickr</a:t>
            </a:r>
            <a:r>
              <a:rPr lang="en-US" dirty="0" smtClean="0"/>
              <a:t> page and clicks on the “sample this” button in her browser.</a:t>
            </a:r>
          </a:p>
          <a:p>
            <a:pPr eaLnBrk="1" hangingPunct="1"/>
            <a:endParaRPr lang="en-US" dirty="0" smtClean="0"/>
          </a:p>
          <a:p>
            <a:pPr eaLnBrk="1" hangingPunct="1"/>
            <a:r>
              <a:rPr lang="en-US" dirty="0" smtClean="0"/>
              <a:t>The page now shows dashed borders around items</a:t>
            </a:r>
            <a:r>
              <a:rPr lang="en-US" baseline="0" dirty="0" smtClean="0"/>
              <a:t> </a:t>
            </a:r>
            <a:r>
              <a:rPr lang="en-US" dirty="0" smtClean="0"/>
              <a:t>she can retrieve through</a:t>
            </a:r>
            <a:r>
              <a:rPr lang="en-US" baseline="0" dirty="0" smtClean="0"/>
              <a:t> the site’s API</a:t>
            </a:r>
            <a:r>
              <a:rPr lang="en-US" dirty="0" smtClean="0"/>
              <a:t>.</a:t>
            </a:r>
          </a:p>
          <a:p>
            <a:pPr eaLnBrk="1" hangingPunct="1"/>
            <a:r>
              <a:rPr lang="en-US" dirty="0" smtClean="0"/>
              <a:t>By right-clicking she can copy drew’s climbing image set into her sampling bin.</a:t>
            </a:r>
          </a:p>
          <a:p>
            <a:pPr eaLnBrk="1" hangingPunct="1"/>
            <a:r>
              <a:rPr lang="en-US" dirty="0" smtClean="0"/>
              <a:t>From the sampling bin, she sends selected items to the d.mix active wiki.</a:t>
            </a:r>
          </a:p>
          <a:p>
            <a:pPr eaLnBrk="1" hangingPunct="1"/>
            <a:endParaRPr lang="en-US" dirty="0" smtClean="0"/>
          </a:p>
          <a:p>
            <a:pPr eaLnBrk="1" hangingPunct="1"/>
            <a:r>
              <a:rPr lang="en-US" dirty="0" smtClean="0"/>
              <a:t>Because</a:t>
            </a:r>
            <a:r>
              <a:rPr lang="en-US" baseline="0" dirty="0" smtClean="0"/>
              <a:t> </a:t>
            </a:r>
            <a:r>
              <a:rPr lang="en-US" dirty="0" smtClean="0"/>
              <a:t>d.mix performed a deep copy of the images by generating web API calls, </a:t>
            </a:r>
          </a:p>
          <a:p>
            <a:pPr eaLnBrk="1" hangingPunct="1"/>
            <a:r>
              <a:rPr lang="en-US" dirty="0" smtClean="0"/>
              <a:t>Jane can edit parameters of those calls through a property sheet.</a:t>
            </a:r>
          </a:p>
          <a:p>
            <a:pPr eaLnBrk="1" hangingPunct="1"/>
            <a:r>
              <a:rPr lang="en-US" dirty="0" smtClean="0"/>
              <a:t>Here she sets that only the two most recent images for </a:t>
            </a:r>
            <a:r>
              <a:rPr lang="en-US" dirty="0" err="1" smtClean="0"/>
              <a:t>th</a:t>
            </a:r>
            <a:r>
              <a:rPr lang="en-US" dirty="0" smtClean="0"/>
              <a:t> second set should be</a:t>
            </a:r>
            <a:r>
              <a:rPr lang="en-US" baseline="0" dirty="0" smtClean="0"/>
              <a:t> returned.</a:t>
            </a:r>
            <a:endParaRPr lang="en-US" dirty="0" smtClean="0"/>
          </a:p>
          <a:p>
            <a:pPr eaLnBrk="1" hangingPunct="1"/>
            <a:endParaRPr lang="en-US" dirty="0" smtClean="0"/>
          </a:p>
          <a:p>
            <a:pPr eaLnBrk="1" hangingPunct="1"/>
            <a:r>
              <a:rPr lang="en-US" dirty="0" smtClean="0"/>
              <a:t>Jane can also change the source code that d.mix generated for her.</a:t>
            </a:r>
          </a:p>
          <a:p>
            <a:pPr eaLnBrk="1" hangingPunct="1"/>
            <a:r>
              <a:rPr lang="en-US" dirty="0" smtClean="0"/>
              <a:t>In the source view, she can add static HTML to the page or edit the web API calls made to retrieve images from </a:t>
            </a:r>
            <a:r>
              <a:rPr lang="en-US" dirty="0" err="1" smtClean="0"/>
              <a:t>flickr</a:t>
            </a:r>
            <a:r>
              <a:rPr lang="en-US" dirty="0" smtClean="0"/>
              <a:t>.</a:t>
            </a:r>
          </a:p>
          <a:p>
            <a:pPr eaLnBrk="1" hangingPunct="1"/>
            <a:endParaRPr lang="en-US" dirty="0" smtClean="0"/>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dirty="0" smtClean="0"/>
              <a:t>The importance</a:t>
            </a:r>
            <a:r>
              <a:rPr lang="en-US" baseline="0" dirty="0" smtClean="0"/>
              <a:t> </a:t>
            </a:r>
            <a:r>
              <a:rPr lang="en-US" baseline="0" smtClean="0"/>
              <a:t>of prototyping to succecssful design </a:t>
            </a:r>
            <a:r>
              <a:rPr lang="en-US" baseline="0" dirty="0" smtClean="0"/>
              <a:t>is underscored by the favorite quote of </a:t>
            </a:r>
            <a:r>
              <a:rPr lang="en-US" baseline="0" smtClean="0"/>
              <a:t>IDEO founder </a:t>
            </a:r>
            <a:r>
              <a:rPr lang="en-US" baseline="0" dirty="0" smtClean="0"/>
              <a:t>David Kelley, that </a:t>
            </a:r>
            <a:r>
              <a:rPr lang="en-US" b="1" dirty="0" smtClean="0"/>
              <a:t>Enlightened trial and error</a:t>
            </a:r>
            <a:r>
              <a:rPr lang="en-US" dirty="0" smtClean="0"/>
              <a:t> outperforms the planning of flawless intellects.</a:t>
            </a:r>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9</a:t>
            </a:fld>
            <a:endParaRPr lang="en-US" altLang="ko-KR" b="1" dirty="0">
              <a:solidFill>
                <a:prstClr val="black"/>
              </a:solidFill>
              <a:ea typeface="맑은 고딕"/>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smtClean="0"/>
          </a:p>
          <a:p>
            <a:r>
              <a:rPr lang="en-US" dirty="0" smtClean="0"/>
              <a:t>d.mix uses a programmable HTTP proxy that rewrites the original web site, adding API annotations. Each API annotation contains an associated snippet of code that generates a working web service call in the Ruby programming language.</a:t>
            </a:r>
          </a:p>
          <a:p>
            <a:endParaRPr lang="en-US" dirty="0" smtClean="0"/>
          </a:p>
          <a:p>
            <a:r>
              <a:rPr lang="en-US" dirty="0" smtClean="0"/>
              <a:t>The programmable proxy knows how to annotate web pages by </a:t>
            </a:r>
            <a:r>
              <a:rPr lang="en-US" smtClean="0"/>
              <a:t>using a </a:t>
            </a:r>
            <a:r>
              <a:rPr lang="en-US" dirty="0" smtClean="0"/>
              <a:t>site-to-service map</a:t>
            </a:r>
            <a:r>
              <a:rPr lang="en-US" smtClean="0"/>
              <a:t>. </a:t>
            </a:r>
            <a:endParaRPr lang="en-US" dirty="0" smtClean="0"/>
          </a:p>
          <a:p>
            <a:endParaRPr lang="en-US" dirty="0" smtClean="0"/>
          </a:p>
        </p:txBody>
      </p:sp>
      <p:sp>
        <p:nvSpPr>
          <p:cNvPr id="73732" name="Slide Number Placeholder 3"/>
          <p:cNvSpPr>
            <a:spLocks noGrp="1"/>
          </p:cNvSpPr>
          <p:nvPr>
            <p:ph type="sldNum" sz="quarter" idx="5"/>
          </p:nvPr>
        </p:nvSpPr>
        <p:spPr>
          <a:noFill/>
        </p:spPr>
        <p:txBody>
          <a:bodyPr/>
          <a:lstStyle/>
          <a:p>
            <a:fld id="{E20971F2-9E5B-44DA-B342-63F2BF5161A5}" type="slidenum">
              <a:rPr lang="ko-KR" altLang="en-US" smtClean="0"/>
              <a:pPr/>
              <a:t>90</a:t>
            </a:fld>
            <a:endParaRPr lang="en-US" altLang="ko-K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dirty="0" smtClean="0"/>
              <a:t>The source code generated through sampling with d.mix</a:t>
            </a:r>
          </a:p>
          <a:p>
            <a:r>
              <a:rPr lang="en-US" dirty="0" smtClean="0"/>
              <a:t>Can then be copied to an active wiki, a server-side code environment, where it can be edited and </a:t>
            </a:r>
            <a:r>
              <a:rPr lang="en-US" smtClean="0"/>
              <a:t>safely executed in  sandbox with</a:t>
            </a:r>
            <a:r>
              <a:rPr lang="en-US" baseline="0" smtClean="0"/>
              <a:t> restricted security privileges</a:t>
            </a:r>
            <a:r>
              <a:rPr lang="en-US" smtClean="0"/>
              <a:t>. </a:t>
            </a:r>
            <a:r>
              <a:rPr lang="en-US" dirty="0" smtClean="0"/>
              <a:t>(click) The</a:t>
            </a:r>
          </a:p>
          <a:p>
            <a:r>
              <a:rPr lang="en-US" dirty="0" smtClean="0"/>
              <a:t>active wiki provides a configuration-free environment for</a:t>
            </a:r>
          </a:p>
          <a:p>
            <a:r>
              <a:rPr lang="en-US" dirty="0" smtClean="0"/>
              <a:t>rapid experimentation.</a:t>
            </a:r>
          </a:p>
        </p:txBody>
      </p:sp>
      <p:sp>
        <p:nvSpPr>
          <p:cNvPr id="59396" name="Slide Number Placeholder 3"/>
          <p:cNvSpPr>
            <a:spLocks noGrp="1"/>
          </p:cNvSpPr>
          <p:nvPr>
            <p:ph type="sldNum" sz="quarter" idx="5"/>
          </p:nvPr>
        </p:nvSpPr>
        <p:spPr>
          <a:noFill/>
        </p:spPr>
        <p:txBody>
          <a:bodyPr/>
          <a:lstStyle/>
          <a:p>
            <a:fld id="{47582BF0-654A-49C7-8A93-9D1DF8286D11}" type="slidenum">
              <a:rPr lang="ko-KR" altLang="en-US" smtClean="0"/>
              <a:pPr/>
              <a:t>91</a:t>
            </a:fld>
            <a:endParaRPr lang="en-US" altLang="ko-K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Let me illustrate the process</a:t>
            </a:r>
            <a:r>
              <a:rPr lang="en-US" baseline="0" dirty="0" smtClean="0"/>
              <a:t> of how one may create a site-to-service map with a concrete example.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Alternatively,</a:t>
            </a:r>
            <a:r>
              <a:rPr lang="en-US" smtClean="0"/>
              <a:t> </a:t>
            </a:r>
            <a:r>
              <a:rPr lang="en-US" baseline="0" smtClean="0"/>
              <a:t> webmasters at sites such as Flickr, Yahoo, or Amazon.com could easily provide such mappings, but I’ll show you that this is still possible without support from these companies.</a:t>
            </a:r>
            <a:endParaRPr lang="en-US" smtClean="0"/>
          </a:p>
          <a:p>
            <a:endParaRPr lang="en-US" dirty="0" smtClean="0"/>
          </a:p>
          <a:p>
            <a:r>
              <a:rPr lang="en-US" dirty="0" smtClean="0"/>
              <a:t>Here is a</a:t>
            </a:r>
            <a:r>
              <a:rPr lang="en-US" baseline="0" dirty="0" smtClean="0"/>
              <a:t> single photo page from f</a:t>
            </a:r>
            <a:r>
              <a:rPr lang="en-US" dirty="0" smtClean="0"/>
              <a:t>lickr.com.</a:t>
            </a:r>
          </a:p>
          <a:p>
            <a:endParaRPr lang="en-US" dirty="0" smtClean="0"/>
          </a:p>
          <a:p>
            <a:endParaRPr lang="en-US"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92</a:t>
            </a:fld>
            <a:endParaRPr lang="en-US" altLang="ko-KR" b="1" dirty="0">
              <a:solidFill>
                <a:prstClr val="black"/>
              </a:solidFill>
              <a:ea typeface="맑은 고딕"/>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First, we</a:t>
            </a:r>
            <a:r>
              <a:rPr lang="en-US" baseline="0" smtClean="0"/>
              <a:t> note that photo pages have a consistent URL structure. </a:t>
            </a:r>
          </a:p>
          <a:p>
            <a:r>
              <a:rPr lang="en-US" baseline="0" smtClean="0"/>
              <a:t>Thus, we can define a regular expression that detects similar photo pages,</a:t>
            </a:r>
          </a:p>
          <a:p>
            <a:r>
              <a:rPr lang="en-US" baseline="0" smtClean="0"/>
              <a:t>And a set of expressions that furthermore classify pages into distinct page “types”.</a:t>
            </a:r>
          </a:p>
          <a:p>
            <a:r>
              <a:rPr lang="en-US" baseline="0" smtClean="0"/>
              <a:t> </a:t>
            </a:r>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93</a:t>
            </a:fld>
            <a:endParaRPr lang="en-US" altLang="ko-KR" b="1" dirty="0">
              <a:solidFill>
                <a:prstClr val="black"/>
              </a:solidFill>
              <a:ea typeface="맑은 고딕"/>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Here are three items of</a:t>
            </a:r>
            <a:r>
              <a:rPr lang="en-US" baseline="0" smtClean="0"/>
              <a:t> interest: a photo’s title, the URL for an image, and a way to run a tag search (SPACE, SPACE)</a:t>
            </a:r>
            <a:endParaRPr lang="en-US" smtClean="0"/>
          </a:p>
          <a:p>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94</a:t>
            </a:fld>
            <a:endParaRPr lang="en-US" altLang="ko-KR" b="1" dirty="0">
              <a:solidFill>
                <a:prstClr val="black"/>
              </a:solidFill>
              <a:ea typeface="맑은 고딕"/>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Each of these items can be accessed by searching the</a:t>
            </a:r>
            <a:r>
              <a:rPr lang="en-US" baseline="0" dirty="0" smtClean="0"/>
              <a:t> </a:t>
            </a:r>
            <a:r>
              <a:rPr lang="en-US" dirty="0" smtClean="0"/>
              <a:t>DOM, the document object</a:t>
            </a:r>
            <a:r>
              <a:rPr lang="en-US" baseline="0" dirty="0" smtClean="0"/>
              <a:t> model.</a:t>
            </a:r>
          </a:p>
          <a:p>
            <a:r>
              <a:rPr lang="en-US" baseline="0" dirty="0" smtClean="0"/>
              <a:t>d.mix uses a combination of CSS and </a:t>
            </a:r>
            <a:r>
              <a:rPr lang="en-US" baseline="0" dirty="0" err="1" smtClean="0"/>
              <a:t>XPath</a:t>
            </a:r>
            <a:r>
              <a:rPr lang="en-US" baseline="0" dirty="0" smtClean="0"/>
              <a:t> selectors to identify elements, highlight them, and add a context-menu handler to each element</a:t>
            </a:r>
            <a:r>
              <a:rPr lang="en-US" baseline="0" smtClean="0"/>
              <a:t>. </a:t>
            </a:r>
            <a:endParaRPr lang="en-US" baseline="0"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95</a:t>
            </a:fld>
            <a:endParaRPr lang="en-US" altLang="ko-KR" b="1" dirty="0">
              <a:solidFill>
                <a:prstClr val="black"/>
              </a:solidFill>
              <a:ea typeface="맑은 고딕"/>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The</a:t>
            </a:r>
            <a:r>
              <a:rPr lang="en-US" baseline="0" dirty="0" smtClean="0"/>
              <a:t> site-to-service map then specifies how to connect each of these items to a source code snippet.</a:t>
            </a:r>
          </a:p>
          <a:p>
            <a:r>
              <a:rPr lang="en-US" baseline="0" dirty="0" smtClean="0"/>
              <a:t>For example (SPACE) to perform a tag search, one needs to pass in the appropriate tag to a specific method. These arguments are also extracted using CSS and </a:t>
            </a:r>
            <a:r>
              <a:rPr lang="en-US" baseline="0" dirty="0" err="1" smtClean="0"/>
              <a:t>XPath</a:t>
            </a:r>
            <a:r>
              <a:rPr lang="en-US" baseline="0" dirty="0" smtClean="0"/>
              <a:t> selectors.</a:t>
            </a:r>
          </a:p>
          <a:p>
            <a:endParaRPr lang="en-US" baseline="0" dirty="0" smtClean="0"/>
          </a:p>
          <a:p>
            <a:endParaRPr lang="en-US" dirty="0" smtClean="0"/>
          </a:p>
          <a:p>
            <a:endParaRPr lang="en-US"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96</a:t>
            </a:fld>
            <a:endParaRPr lang="en-US" altLang="ko-KR" b="1" dirty="0">
              <a:solidFill>
                <a:prstClr val="black"/>
              </a:solidFill>
              <a:ea typeface="맑은 고딕"/>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baseline="0" dirty="0" smtClean="0"/>
              <a:t>A proxy that can be programmed with code hosted on wiki pages is a flexible, general tool for prototyping web applications.  For example, we have used the d.mix architecture to </a:t>
            </a:r>
            <a:r>
              <a:rPr lang="en-US" dirty="0" smtClean="0"/>
              <a:t>create an application that reformats web</a:t>
            </a:r>
            <a:r>
              <a:rPr lang="en-US" baseline="0" dirty="0" smtClean="0"/>
              <a:t> content to better</a:t>
            </a:r>
            <a:r>
              <a:rPr lang="en-US" dirty="0" smtClean="0"/>
              <a:t> fit mobile</a:t>
            </a:r>
            <a:r>
              <a:rPr lang="en-US" baseline="0" dirty="0" smtClean="0"/>
              <a:t> </a:t>
            </a:r>
            <a:r>
              <a:rPr lang="en-US" dirty="0" smtClean="0"/>
              <a:t>devices.</a:t>
            </a:r>
            <a:r>
              <a:rPr lang="en-US" baseline="0" dirty="0" smtClean="0"/>
              <a:t> </a:t>
            </a:r>
            <a:r>
              <a:rPr lang="en-US" dirty="0" smtClean="0"/>
              <a:t>It extracts only</a:t>
            </a:r>
            <a:r>
              <a:rPr lang="en-US" baseline="0" dirty="0" smtClean="0"/>
              <a:t> </a:t>
            </a:r>
            <a:r>
              <a:rPr lang="en-US" dirty="0" smtClean="0"/>
              <a:t>essential information — here, movie names and show times — from</a:t>
            </a:r>
          </a:p>
          <a:p>
            <a:r>
              <a:rPr lang="en-US" dirty="0" smtClean="0"/>
              <a:t>a cluttered web page. </a:t>
            </a:r>
          </a:p>
        </p:txBody>
      </p:sp>
      <p:sp>
        <p:nvSpPr>
          <p:cNvPr id="8499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B9C2D01E-C2AC-4FAB-9A6A-666ECE707422}" type="slidenum">
              <a:rPr lang="ko-KR" altLang="en-US" b="1">
                <a:solidFill>
                  <a:prstClr val="black"/>
                </a:solidFill>
                <a:ea typeface="맑은 고딕"/>
              </a:rPr>
              <a:pPr algn="r" rtl="0" eaLnBrk="0" fontAlgn="base" hangingPunct="0">
                <a:spcBef>
                  <a:spcPct val="0"/>
                </a:spcBef>
                <a:spcAft>
                  <a:spcPct val="0"/>
                </a:spcAft>
              </a:pPr>
              <a:t>97</a:t>
            </a:fld>
            <a:endParaRPr lang="en-US" altLang="ko-KR" b="1" dirty="0">
              <a:solidFill>
                <a:prstClr val="black"/>
              </a:solidFill>
              <a:ea typeface="맑은 고딕"/>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One of the takeaway points of this project is There </a:t>
            </a:r>
            <a:r>
              <a:rPr lang="en-US" baseline="0" dirty="0" smtClean="0"/>
              <a:t>are several classes of users that work with </a:t>
            </a:r>
            <a:r>
              <a:rPr lang="en-US" baseline="0" smtClean="0"/>
              <a:t>d.mix. And such a division into user classes likely extends to other design tools as well.</a:t>
            </a:r>
            <a:endParaRPr lang="en-US" dirty="0" smtClean="0"/>
          </a:p>
          <a:p>
            <a:r>
              <a:rPr lang="en-US" dirty="0" smtClean="0"/>
              <a:t>First</a:t>
            </a:r>
            <a:r>
              <a:rPr lang="en-US" smtClean="0"/>
              <a:t>, LEAD users</a:t>
            </a:r>
            <a:r>
              <a:rPr lang="en-US" baseline="0" smtClean="0"/>
              <a:t> establish </a:t>
            </a:r>
            <a:r>
              <a:rPr lang="en-US" baseline="0" dirty="0" smtClean="0"/>
              <a:t>the correlation between sites and their </a:t>
            </a:r>
            <a:r>
              <a:rPr lang="en-US" baseline="0" smtClean="0"/>
              <a:t>services.</a:t>
            </a:r>
            <a:endParaRPr lang="en-US" baseline="0" dirty="0" smtClean="0"/>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98</a:t>
            </a:fld>
            <a:endParaRPr lang="en-US" altLang="ko-KR" b="1" dirty="0">
              <a:solidFill>
                <a:prstClr val="black"/>
              </a:solidFill>
              <a:ea typeface="맑은 고딕"/>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After a small number of lead users author these mappings, many more web developers can create applications in d.mix and quickly prototype web-based mashups.</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99</a:t>
            </a:fld>
            <a:endParaRPr lang="en-US" altLang="ko-KR" b="1" dirty="0">
              <a:solidFill>
                <a:prstClr val="black"/>
              </a:solidFill>
              <a:ea typeface="맑은 고딕"/>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2.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3.xml"/><Relationship Id="rId1" Type="http://schemas.openxmlformats.org/officeDocument/2006/relationships/themeOverride" Target="../theme/themeOverride2.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altLang="ko-KR" sz="2800" kern="1200">
                <a:solidFill>
                  <a:srgbClr val="FFFFFF"/>
                </a:solidFill>
                <a:latin typeface="Neutra Text SC" pitchFamily="50" charset="0"/>
                <a:ea typeface="굴림" pitchFamily="34" charset="-127"/>
                <a:cs typeface="+mn-cs"/>
              </a:rPr>
              <a:t>stanford hci group</a:t>
            </a:r>
            <a:r>
              <a:rPr lang="en-US" altLang="ko-KR" sz="2800" kern="1200">
                <a:solidFill>
                  <a:srgbClr val="FFFFFF"/>
                </a:solidFill>
                <a:latin typeface="MS PGothic" charset="-128"/>
                <a:ea typeface="굴림" pitchFamily="34" charset="-127"/>
                <a:cs typeface="+mn-cs"/>
              </a:rPr>
              <a:t> </a:t>
            </a:r>
            <a:r>
              <a:rPr lang="en-US" sz="2800" kern="1200">
                <a:solidFill>
                  <a:srgbClr val="B3051A"/>
                </a:solidFill>
                <a:latin typeface="MS PGothic" charset="-128"/>
                <a:ea typeface="+mn-ea"/>
                <a:cs typeface="+mn-cs"/>
              </a:rPr>
              <a:t>/</a:t>
            </a:r>
            <a:r>
              <a:rPr lang="en-US" sz="2800" kern="1200">
                <a:solidFill>
                  <a:srgbClr val="FFFFFF"/>
                </a:solidFill>
                <a:latin typeface="MS PGothic" charset="-128"/>
                <a:ea typeface="+mn-ea"/>
                <a:cs typeface="+mn-cs"/>
              </a:rPr>
              <a:t> </a:t>
            </a:r>
            <a:r>
              <a:rPr lang="en-US" sz="2800" kern="1200">
                <a:solidFill>
                  <a:srgbClr val="FFFFFF"/>
                </a:solidFill>
                <a:latin typeface="Neutra Text SC" pitchFamily="50" charset="0"/>
                <a:ea typeface="+mn-ea"/>
                <a:cs typeface="+mn-cs"/>
              </a:rPr>
              <a:t>2008</a:t>
            </a:r>
            <a:endParaRPr lang="en-US" altLang="ko-KR" sz="2800" kern="1200">
              <a:solidFill>
                <a:srgbClr val="FFFFFF"/>
              </a:solidFill>
              <a:latin typeface="Neutra Text SC" pitchFamily="50" charset="0"/>
              <a:ea typeface="굴림" pitchFamily="34" charset="-127"/>
              <a:cs typeface="+mn-cs"/>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r>
              <a:rPr lang="en-US" sz="2100" kern="1200">
                <a:solidFill>
                  <a:srgbClr val="FFFFFF"/>
                </a:solidFill>
                <a:latin typeface="Neutra Text" pitchFamily="50" charset="0"/>
                <a:ea typeface="+mn-ea"/>
                <a:cs typeface="+mn-cs"/>
              </a:rPr>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defRPr/>
            </a:pPr>
            <a:r>
              <a:rPr lang="en-US" altLang="ko-KR" sz="2800" kern="1200" dirty="0" err="1">
                <a:solidFill>
                  <a:srgbClr val="FFFFFF"/>
                </a:solidFill>
                <a:latin typeface="Neutra Text SC" pitchFamily="50" charset="0"/>
                <a:ea typeface="굴림" pitchFamily="34" charset="-127"/>
                <a:cs typeface="+mn-cs"/>
              </a:rPr>
              <a:t>stanford</a:t>
            </a:r>
            <a:r>
              <a:rPr lang="en-US" altLang="ko-KR" sz="2800" kern="1200" dirty="0">
                <a:solidFill>
                  <a:srgbClr val="FFFFFF"/>
                </a:solidFill>
                <a:latin typeface="Neutra Text SC" pitchFamily="50" charset="0"/>
                <a:ea typeface="굴림" pitchFamily="34" charset="-127"/>
                <a:cs typeface="+mn-cs"/>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2"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3"/>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2889250" cy="519113"/>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altLang="ko-KR" sz="2800" kern="1200">
                <a:solidFill>
                  <a:srgbClr val="FFFFFF"/>
                </a:solidFill>
                <a:latin typeface="Neutra Text" pitchFamily="50" charset="0"/>
                <a:ea typeface="굴림" charset="-127"/>
                <a:cs typeface="+mn-cs"/>
              </a:rPr>
              <a:t>stanford hci group</a:t>
            </a:r>
          </a:p>
        </p:txBody>
      </p:sp>
      <p:sp>
        <p:nvSpPr>
          <p:cNvPr id="8" name="Arc 8"/>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9"/>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0"/>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1"/>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1540" name="Rectangle 4"/>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2241541" name="Rectangle 5"/>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8638"/>
            <a:ext cx="8388350" cy="587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Text Box 7"/>
          <p:cNvSpPr txBox="1">
            <a:spLocks noChangeArrowheads="1"/>
          </p:cNvSpPr>
          <p:nvPr userDrawn="1"/>
        </p:nvSpPr>
        <p:spPr bwMode="auto">
          <a:xfrm>
            <a:off x="60325" y="-49213"/>
            <a:ext cx="3200400" cy="5191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a:latin typeface="Neutra Text SC" pitchFamily="50" charset="0"/>
                <a:ea typeface="굴림" pitchFamily="34" charset="-127"/>
                <a:cs typeface="+mn-cs"/>
              </a:rPr>
              <a:t>stanford hci group</a:t>
            </a: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6" Type="http://schemas.openxmlformats.org/officeDocument/2006/relationships/theme" Target="../theme/theme1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iming>
    <p:tnLst>
      <p:par>
        <p:cTn id="1" dur="indefinite" restart="never" nodeType="tmRoot"/>
      </p:par>
    </p:tnLst>
  </p:timing>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9219"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9220"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638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638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240517"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8"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9"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20"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128" name="Text Box 8"/>
          <p:cNvSpPr txBox="1">
            <a:spLocks noChangeArrowheads="1"/>
          </p:cNvSpPr>
          <p:nvPr userDrawn="1"/>
        </p:nvSpPr>
        <p:spPr bwMode="auto">
          <a:xfrm>
            <a:off x="8610600" y="6497638"/>
            <a:ext cx="533400" cy="274637"/>
          </a:xfrm>
          <a:prstGeom prst="rect">
            <a:avLst/>
          </a:prstGeom>
          <a:noFill/>
          <a:ln w="9525">
            <a:noFill/>
            <a:miter lim="800000"/>
            <a:headEnd/>
            <a:tailEnd/>
          </a:ln>
          <a:effectLst/>
        </p:spPr>
        <p:txBody>
          <a:bodyPr>
            <a:spAutoFit/>
          </a:bodyPr>
          <a:lstStyle/>
          <a:p>
            <a:pPr>
              <a:spcBef>
                <a:spcPct val="50000"/>
              </a:spcBef>
              <a:defRPr/>
            </a:pPr>
            <a:fld id="{67021990-BDEF-4819-9898-C6F553363D56}" type="slidenum">
              <a:rPr lang="en-US" sz="1200" b="0">
                <a:solidFill>
                  <a:srgbClr val="DDDDDD"/>
                </a:solidFill>
              </a:rPr>
              <a:pPr>
                <a:spcBef>
                  <a:spcPct val="50000"/>
                </a:spcBef>
                <a:defRPr/>
              </a:pPr>
              <a:t>‹#›</a:t>
            </a:fld>
            <a:endParaRPr lang="en-US" sz="1200" b="0">
              <a:solidFill>
                <a:srgbClr val="DDDDDD"/>
              </a:solidFill>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209.xml"/><Relationship Id="rId5" Type="http://schemas.openxmlformats.org/officeDocument/2006/relationships/image" Target="../media/image123.png"/><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108.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4.xml"/><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0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31.png"/></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3.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4.xml"/><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5.xml"/><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09.xml"/></Relationships>
</file>

<file path=ppt/slides/_rels/slide11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118.xml"/><Relationship Id="rId1" Type="http://schemas.openxmlformats.org/officeDocument/2006/relationships/slideLayout" Target="../slideLayouts/slideLayout2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8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file:///C:\Users\bjoern\Desktop\videos\dtools-design.wmv"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file:///C:\Users\bjoern\Desktop\videos\dtools-test.wmv"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C:\Users\bjoern\Desktop\videos\dtools-analyze.wmv"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9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9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9.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9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file:///C:\Users\bjoern\Desktop\videos\chi-scenario-2.wmv"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ideo" Target="file:///C:\Users\bjoern\Desktop\videos\eval4.wmv" TargetMode="Externa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03.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6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7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7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7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7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7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72.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55.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213.xml"/></Relationships>
</file>

<file path=ppt/slides/_rels/slide7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78.xml"/><Relationship Id="rId7" Type="http://schemas.openxmlformats.org/officeDocument/2006/relationships/image" Target="../media/image84.png"/><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oleObject" Target="../embeddings/oleObject6.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4.xml"/><Relationship Id="rId1" Type="http://schemas.openxmlformats.org/officeDocument/2006/relationships/vmlDrawing" Target="../drawings/vmlDrawing7.vml"/><Relationship Id="rId5" Type="http://schemas.openxmlformats.org/officeDocument/2006/relationships/image" Target="../media/image86.png"/><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8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83.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6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209.xml"/><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209.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209.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209.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20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09.xml"/><Relationship Id="rId1" Type="http://schemas.openxmlformats.org/officeDocument/2006/relationships/video" Target="file:///C:\Users\bjoern\Desktop\videos\uist07snippets-10.wmv" TargetMode="Externa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9.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209.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209.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209.xml"/></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3.xml"/><Relationship Id="rId1" Type="http://schemas.openxmlformats.org/officeDocument/2006/relationships/slideLayout" Target="../slideLayouts/slideLayout209.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209.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209.xml"/><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6.xml"/><Relationship Id="rId1" Type="http://schemas.openxmlformats.org/officeDocument/2006/relationships/slideLayout" Target="../slideLayouts/slideLayout209.xml"/></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209.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209.xml"/><Relationship Id="rId5" Type="http://schemas.openxmlformats.org/officeDocument/2006/relationships/image" Target="../media/image123.png"/><Relationship Id="rId4" Type="http://schemas.openxmlformats.org/officeDocument/2006/relationships/image" Target="../media/image122.png"/></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9.xml"/><Relationship Id="rId1" Type="http://schemas.openxmlformats.org/officeDocument/2006/relationships/slideLayout" Target="../slideLayouts/slideLayout209.xml"/><Relationship Id="rId5" Type="http://schemas.openxmlformats.org/officeDocument/2006/relationships/image" Target="../media/image123.png"/><Relationship Id="rId4"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752600" y="5184338"/>
            <a:ext cx="5638800" cy="1292662"/>
          </a:xfrm>
          <a:prstGeom prst="rect">
            <a:avLst/>
          </a:prstGeom>
          <a:solidFill>
            <a:srgbClr val="B20612">
              <a:alpha val="55000"/>
            </a:srgbClr>
          </a:solidFill>
          <a:ln w="9525">
            <a:noFill/>
            <a:miter lim="800000"/>
            <a:headEnd/>
            <a:tailEnd/>
          </a:ln>
        </p:spPr>
        <p:txBody>
          <a:bodyPr wrap="square">
            <a:spAutoFit/>
          </a:bodyPr>
          <a:lstStyle/>
          <a:p>
            <a:pPr>
              <a:spcBef>
                <a:spcPct val="50000"/>
              </a:spcBef>
            </a:pPr>
            <a:r>
              <a:rPr lang="en-US" altLang="ko-KR" sz="2600" dirty="0" smtClean="0">
                <a:latin typeface="+mj-lt"/>
                <a:ea typeface="굴림"/>
                <a:cs typeface="굴림"/>
              </a:rPr>
              <a:t>Scott R. Klemmer, Björn Hartmann</a:t>
            </a:r>
            <a:br>
              <a:rPr lang="en-US" altLang="ko-KR" sz="2600" dirty="0" smtClean="0">
                <a:latin typeface="+mj-lt"/>
                <a:ea typeface="굴림"/>
                <a:cs typeface="굴림"/>
              </a:rPr>
            </a:br>
            <a:r>
              <a:rPr lang="en-US" altLang="ko-KR" sz="2600" b="0" i="1" dirty="0" smtClean="0">
                <a:latin typeface="+mj-lt"/>
                <a:ea typeface="굴림"/>
                <a:cs typeface="굴림"/>
              </a:rPr>
              <a:t>UC Berkeley</a:t>
            </a:r>
            <a:br>
              <a:rPr lang="en-US" altLang="ko-KR" sz="2600" b="0" i="1" dirty="0" smtClean="0">
                <a:latin typeface="+mj-lt"/>
                <a:ea typeface="굴림"/>
                <a:cs typeface="굴림"/>
              </a:rPr>
            </a:br>
            <a:r>
              <a:rPr lang="en-US" altLang="ko-KR" sz="2600" b="0" i="1" dirty="0" smtClean="0">
                <a:latin typeface="+mj-lt"/>
                <a:ea typeface="굴림"/>
                <a:cs typeface="굴림"/>
              </a:rPr>
              <a:t>28 February 2007</a:t>
            </a:r>
            <a:endParaRPr lang="en-US" altLang="ko-KR" sz="2600" b="0" i="1" dirty="0">
              <a:latin typeface="+mj-lt"/>
              <a:ea typeface="굴림"/>
              <a:cs typeface="굴림"/>
            </a:endParaRPr>
          </a:p>
        </p:txBody>
      </p:sp>
      <p:sp>
        <p:nvSpPr>
          <p:cNvPr id="6147" name="Text Box 5"/>
          <p:cNvSpPr txBox="1">
            <a:spLocks noChangeArrowheads="1"/>
          </p:cNvSpPr>
          <p:nvPr/>
        </p:nvSpPr>
        <p:spPr bwMode="auto">
          <a:xfrm>
            <a:off x="533400" y="1295400"/>
            <a:ext cx="8001000" cy="1892826"/>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Enlightened </a:t>
            </a:r>
            <a:br>
              <a:rPr lang="en-US" altLang="ko-KR" sz="6500" dirty="0" smtClean="0">
                <a:latin typeface="+mj-lt"/>
                <a:ea typeface="굴림"/>
                <a:cs typeface="굴림"/>
              </a:rPr>
            </a:br>
            <a:r>
              <a:rPr lang="en-US" altLang="ko-KR" sz="6500" dirty="0" smtClean="0">
                <a:latin typeface="+mj-lt"/>
                <a:ea typeface="굴림"/>
                <a:cs typeface="굴림"/>
              </a:rPr>
              <a:t>Trial &amp; Error</a:t>
            </a:r>
            <a:endParaRPr lang="en-US" altLang="ko-KR" sz="6500" dirty="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4" name="Oval 4"/>
          <p:cNvSpPr>
            <a:spLocks noChangeArrowheads="1"/>
          </p:cNvSpPr>
          <p:nvPr/>
        </p:nvSpPr>
        <p:spPr bwMode="auto">
          <a:xfrm>
            <a:off x="16002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86" name="Oval 6"/>
          <p:cNvSpPr>
            <a:spLocks noChangeArrowheads="1"/>
          </p:cNvSpPr>
          <p:nvPr/>
        </p:nvSpPr>
        <p:spPr bwMode="auto">
          <a:xfrm>
            <a:off x="67056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a:solidFill>
                  <a:srgbClr val="000000"/>
                </a:solidFill>
              </a:rPr>
              <a:t>GOAL</a:t>
            </a:r>
          </a:p>
        </p:txBody>
      </p:sp>
      <p:sp>
        <p:nvSpPr>
          <p:cNvPr id="2324487" name="Line 7"/>
          <p:cNvSpPr>
            <a:spLocks noChangeShapeType="1"/>
          </p:cNvSpPr>
          <p:nvPr/>
        </p:nvSpPr>
        <p:spPr bwMode="auto">
          <a:xfrm>
            <a:off x="2286000" y="2057400"/>
            <a:ext cx="4343400" cy="0"/>
          </a:xfrm>
          <a:prstGeom prst="line">
            <a:avLst/>
          </a:prstGeom>
          <a:noFill/>
          <a:ln w="38100">
            <a:solidFill>
              <a:schemeClr val="accent2"/>
            </a:solidFill>
            <a:prstDash val="sysDot"/>
            <a:round/>
            <a:headEnd/>
            <a:tailEnd type="triangle" w="med" len="med"/>
          </a:ln>
          <a:effectLst/>
        </p:spPr>
        <p:txBody>
          <a:bodyPr/>
          <a:lstStyle/>
          <a:p>
            <a:endParaRPr lang="en-US"/>
          </a:p>
        </p:txBody>
      </p:sp>
      <p:sp>
        <p:nvSpPr>
          <p:cNvPr id="2324488" name="Line 8"/>
          <p:cNvSpPr>
            <a:spLocks noChangeShapeType="1"/>
          </p:cNvSpPr>
          <p:nvPr/>
        </p:nvSpPr>
        <p:spPr bwMode="auto">
          <a:xfrm>
            <a:off x="2286000" y="2057400"/>
            <a:ext cx="2286000" cy="0"/>
          </a:xfrm>
          <a:prstGeom prst="line">
            <a:avLst/>
          </a:prstGeom>
          <a:noFill/>
          <a:ln w="76200">
            <a:solidFill>
              <a:schemeClr val="tx1"/>
            </a:solidFill>
            <a:round/>
            <a:headEnd/>
            <a:tailEnd type="triangle" w="med" len="med"/>
          </a:ln>
          <a:effectLst/>
        </p:spPr>
        <p:txBody>
          <a:bodyPr/>
          <a:lstStyle/>
          <a:p>
            <a:endParaRPr lang="en-US"/>
          </a:p>
        </p:txBody>
      </p:sp>
      <p:sp>
        <p:nvSpPr>
          <p:cNvPr id="2324489" name="Oval 9"/>
          <p:cNvSpPr>
            <a:spLocks noChangeArrowheads="1"/>
          </p:cNvSpPr>
          <p:nvPr/>
        </p:nvSpPr>
        <p:spPr bwMode="auto">
          <a:xfrm>
            <a:off x="4800600" y="48768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91" name="Oval 11"/>
          <p:cNvSpPr>
            <a:spLocks noChangeArrowheads="1"/>
          </p:cNvSpPr>
          <p:nvPr/>
        </p:nvSpPr>
        <p:spPr bwMode="auto">
          <a:xfrm>
            <a:off x="6477000" y="3733800"/>
            <a:ext cx="685800" cy="685800"/>
          </a:xfrm>
          <a:prstGeom prst="ellipse">
            <a:avLst/>
          </a:prstGeom>
          <a:solidFill>
            <a:srgbClr val="FFCC66"/>
          </a:solidFill>
          <a:ln w="9525">
            <a:solidFill>
              <a:schemeClr val="tx1"/>
            </a:solidFill>
            <a:prstDash val="sysDot"/>
            <a:round/>
            <a:headEnd/>
            <a:tailEnd/>
          </a:ln>
          <a:effectLst/>
        </p:spPr>
        <p:txBody>
          <a:bodyPr wrap="none" anchor="ctr"/>
          <a:lstStyle/>
          <a:p>
            <a:pPr algn="ctr"/>
            <a:r>
              <a:rPr lang="en-US">
                <a:solidFill>
                  <a:srgbClr val="000000"/>
                </a:solidFill>
              </a:rPr>
              <a:t>???</a:t>
            </a:r>
          </a:p>
        </p:txBody>
      </p:sp>
      <p:sp>
        <p:nvSpPr>
          <p:cNvPr id="2324494" name="Freeform 14"/>
          <p:cNvSpPr>
            <a:spLocks/>
          </p:cNvSpPr>
          <p:nvPr/>
        </p:nvSpPr>
        <p:spPr bwMode="auto">
          <a:xfrm>
            <a:off x="4273550" y="3886200"/>
            <a:ext cx="679450" cy="990600"/>
          </a:xfrm>
          <a:custGeom>
            <a:avLst/>
            <a:gdLst/>
            <a:ahLst/>
            <a:cxnLst>
              <a:cxn ang="0">
                <a:pos x="592" y="864"/>
              </a:cxn>
              <a:cxn ang="0">
                <a:pos x="496" y="624"/>
              </a:cxn>
              <a:cxn ang="0">
                <a:pos x="64" y="288"/>
              </a:cxn>
              <a:cxn ang="0">
                <a:pos x="112" y="0"/>
              </a:cxn>
            </a:cxnLst>
            <a:rect l="0" t="0" r="r" b="b"/>
            <a:pathLst>
              <a:path w="592" h="864">
                <a:moveTo>
                  <a:pt x="592" y="864"/>
                </a:moveTo>
                <a:cubicBezTo>
                  <a:pt x="588" y="792"/>
                  <a:pt x="584" y="720"/>
                  <a:pt x="496" y="624"/>
                </a:cubicBezTo>
                <a:cubicBezTo>
                  <a:pt x="408" y="528"/>
                  <a:pt x="128" y="392"/>
                  <a:pt x="64" y="288"/>
                </a:cubicBezTo>
                <a:cubicBezTo>
                  <a:pt x="0" y="184"/>
                  <a:pt x="104" y="40"/>
                  <a:pt x="112"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5" name="Oval 15"/>
          <p:cNvSpPr>
            <a:spLocks noChangeArrowheads="1"/>
          </p:cNvSpPr>
          <p:nvPr/>
        </p:nvSpPr>
        <p:spPr bwMode="auto">
          <a:xfrm>
            <a:off x="4267200" y="3200400"/>
            <a:ext cx="685800" cy="685800"/>
          </a:xfrm>
          <a:prstGeom prst="ellipse">
            <a:avLst/>
          </a:prstGeom>
          <a:solidFill>
            <a:schemeClr val="tx2"/>
          </a:solidFill>
          <a:ln w="9525">
            <a:solidFill>
              <a:schemeClr val="tx1"/>
            </a:solidFill>
            <a:round/>
            <a:headEnd/>
            <a:tailEnd/>
          </a:ln>
          <a:effectLst/>
        </p:spPr>
        <p:txBody>
          <a:bodyPr wrap="none" anchor="ctr"/>
          <a:lstStyle/>
          <a:p>
            <a:pPr algn="ctr"/>
            <a:r>
              <a:rPr lang="en-US">
                <a:solidFill>
                  <a:srgbClr val="000000"/>
                </a:solidFill>
              </a:rPr>
              <a:t>B</a:t>
            </a:r>
          </a:p>
        </p:txBody>
      </p:sp>
      <p:sp>
        <p:nvSpPr>
          <p:cNvPr id="2324496" name="Freeform 16"/>
          <p:cNvSpPr>
            <a:spLocks/>
          </p:cNvSpPr>
          <p:nvPr/>
        </p:nvSpPr>
        <p:spPr bwMode="auto">
          <a:xfrm>
            <a:off x="5562600" y="4419600"/>
            <a:ext cx="990600" cy="889000"/>
          </a:xfrm>
          <a:custGeom>
            <a:avLst/>
            <a:gdLst/>
            <a:ahLst/>
            <a:cxnLst>
              <a:cxn ang="0">
                <a:pos x="0" y="480"/>
              </a:cxn>
              <a:cxn ang="0">
                <a:pos x="240" y="480"/>
              </a:cxn>
              <a:cxn ang="0">
                <a:pos x="624" y="0"/>
              </a:cxn>
            </a:cxnLst>
            <a:rect l="0" t="0" r="r" b="b"/>
            <a:pathLst>
              <a:path w="624" h="560">
                <a:moveTo>
                  <a:pt x="0" y="480"/>
                </a:moveTo>
                <a:cubicBezTo>
                  <a:pt x="68" y="520"/>
                  <a:pt x="136" y="560"/>
                  <a:pt x="240" y="480"/>
                </a:cubicBezTo>
                <a:cubicBezTo>
                  <a:pt x="344" y="400"/>
                  <a:pt x="568" y="64"/>
                  <a:pt x="624"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7" name="Text Box 17"/>
          <p:cNvSpPr txBox="1">
            <a:spLocks noChangeArrowheads="1"/>
          </p:cNvSpPr>
          <p:nvPr/>
        </p:nvSpPr>
        <p:spPr bwMode="auto">
          <a:xfrm>
            <a:off x="4733925" y="4044950"/>
            <a:ext cx="366713" cy="519113"/>
          </a:xfrm>
          <a:prstGeom prst="rect">
            <a:avLst/>
          </a:prstGeom>
          <a:noFill/>
          <a:ln w="9525">
            <a:noFill/>
            <a:miter lim="800000"/>
            <a:headEnd/>
            <a:tailEnd/>
          </a:ln>
          <a:effectLst/>
        </p:spPr>
        <p:txBody>
          <a:bodyPr wrap="none">
            <a:spAutoFit/>
          </a:bodyPr>
          <a:lstStyle/>
          <a:p>
            <a:r>
              <a:rPr lang="en-US" sz="2800"/>
              <a:t>?</a:t>
            </a:r>
          </a:p>
        </p:txBody>
      </p:sp>
      <p:sp>
        <p:nvSpPr>
          <p:cNvPr id="2324499" name="Freeform 19"/>
          <p:cNvSpPr>
            <a:spLocks/>
          </p:cNvSpPr>
          <p:nvPr/>
        </p:nvSpPr>
        <p:spPr bwMode="auto">
          <a:xfrm>
            <a:off x="3429000" y="4972050"/>
            <a:ext cx="1447800" cy="768350"/>
          </a:xfrm>
          <a:custGeom>
            <a:avLst/>
            <a:gdLst/>
            <a:ahLst/>
            <a:cxnLst>
              <a:cxn ang="0">
                <a:pos x="1056" y="448"/>
              </a:cxn>
              <a:cxn ang="0">
                <a:pos x="720" y="496"/>
              </a:cxn>
              <a:cxn ang="0">
                <a:pos x="480" y="64"/>
              </a:cxn>
              <a:cxn ang="0">
                <a:pos x="0" y="112"/>
              </a:cxn>
            </a:cxnLst>
            <a:rect l="0" t="0" r="r" b="b"/>
            <a:pathLst>
              <a:path w="1056" h="560">
                <a:moveTo>
                  <a:pt x="1056" y="448"/>
                </a:moveTo>
                <a:cubicBezTo>
                  <a:pt x="936" y="504"/>
                  <a:pt x="816" y="560"/>
                  <a:pt x="720" y="496"/>
                </a:cubicBezTo>
                <a:cubicBezTo>
                  <a:pt x="624" y="432"/>
                  <a:pt x="600" y="128"/>
                  <a:pt x="480" y="64"/>
                </a:cubicBezTo>
                <a:cubicBezTo>
                  <a:pt x="360" y="0"/>
                  <a:pt x="16" y="104"/>
                  <a:pt x="0" y="112"/>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500" name="Oval 20"/>
          <p:cNvSpPr>
            <a:spLocks noChangeArrowheads="1"/>
          </p:cNvSpPr>
          <p:nvPr/>
        </p:nvSpPr>
        <p:spPr bwMode="auto">
          <a:xfrm>
            <a:off x="2667000" y="4800600"/>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en-US">
                <a:solidFill>
                  <a:srgbClr val="000000"/>
                </a:solidFill>
              </a:rPr>
              <a:t>A</a:t>
            </a:r>
          </a:p>
        </p:txBody>
      </p:sp>
      <p:sp>
        <p:nvSpPr>
          <p:cNvPr id="2324501" name="Text Box 21"/>
          <p:cNvSpPr txBox="1">
            <a:spLocks noChangeArrowheads="1"/>
          </p:cNvSpPr>
          <p:nvPr/>
        </p:nvSpPr>
        <p:spPr bwMode="auto">
          <a:xfrm>
            <a:off x="5791200" y="4572000"/>
            <a:ext cx="366713" cy="519113"/>
          </a:xfrm>
          <a:prstGeom prst="rect">
            <a:avLst/>
          </a:prstGeom>
          <a:noFill/>
          <a:ln w="9525">
            <a:noFill/>
            <a:miter lim="800000"/>
            <a:headEnd/>
            <a:tailEnd/>
          </a:ln>
          <a:effectLst/>
        </p:spPr>
        <p:txBody>
          <a:bodyPr wrap="none">
            <a:spAutoFit/>
          </a:bodyPr>
          <a:lstStyle/>
          <a:p>
            <a:r>
              <a:rPr lang="en-US" sz="2800"/>
              <a:t>?</a:t>
            </a:r>
          </a:p>
        </p:txBody>
      </p:sp>
      <p:sp>
        <p:nvSpPr>
          <p:cNvPr id="2324502" name="Text Box 22"/>
          <p:cNvSpPr txBox="1">
            <a:spLocks noChangeArrowheads="1"/>
          </p:cNvSpPr>
          <p:nvPr/>
        </p:nvSpPr>
        <p:spPr bwMode="auto">
          <a:xfrm>
            <a:off x="3824288" y="4510088"/>
            <a:ext cx="366712" cy="519112"/>
          </a:xfrm>
          <a:prstGeom prst="rect">
            <a:avLst/>
          </a:prstGeom>
          <a:noFill/>
          <a:ln w="9525">
            <a:noFill/>
            <a:miter lim="800000"/>
            <a:headEnd/>
            <a:tailEnd/>
          </a:ln>
          <a:effectLst/>
        </p:spPr>
        <p:txBody>
          <a:bodyPr wrap="none">
            <a:spAutoFit/>
          </a:bodyPr>
          <a:lstStyle/>
          <a:p>
            <a:r>
              <a:rPr lang="en-US" sz="2800"/>
              <a:t>?</a:t>
            </a:r>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077218"/>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End-users run (and tailor) applications</a:t>
            </a:r>
          </a:p>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in the d.mix wiki.</a:t>
            </a:r>
          </a:p>
        </p:txBody>
      </p:sp>
      <p:sp>
        <p:nvSpPr>
          <p:cNvPr id="11" name="Rounded Rectangle 10"/>
          <p:cNvSpPr/>
          <p:nvPr/>
        </p:nvSpPr>
        <p:spPr bwMode="auto">
          <a:xfrm>
            <a:off x="685800" y="3657600"/>
            <a:ext cx="836676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39298" name="Picture 2"/>
          <p:cNvPicPr>
            <a:picLocks noChangeAspect="1" noChangeArrowheads="1"/>
          </p:cNvPicPr>
          <p:nvPr/>
        </p:nvPicPr>
        <p:blipFill>
          <a:blip r:embed="rId3"/>
          <a:srcRect/>
          <a:stretch>
            <a:fillRect/>
          </a:stretch>
        </p:blipFill>
        <p:spPr bwMode="auto">
          <a:xfrm>
            <a:off x="-762000" y="0"/>
            <a:ext cx="10653203" cy="6858000"/>
          </a:xfrm>
          <a:prstGeom prst="rect">
            <a:avLst/>
          </a:prstGeom>
          <a:noFill/>
          <a:ln w="9525">
            <a:noFill/>
            <a:miter lim="800000"/>
            <a:headEnd/>
            <a:tailEnd/>
          </a:ln>
          <a:effectLst/>
        </p:spPr>
      </p:pic>
      <p:sp>
        <p:nvSpPr>
          <p:cNvPr id="5" name="AutoShape 12"/>
          <p:cNvSpPr>
            <a:spLocks noChangeArrowheads="1"/>
          </p:cNvSpPr>
          <p:nvPr/>
        </p:nvSpPr>
        <p:spPr bwMode="auto">
          <a:xfrm>
            <a:off x="-304800" y="473075"/>
            <a:ext cx="5943600" cy="669925"/>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6" name="Rectangle 13"/>
          <p:cNvSpPr>
            <a:spLocks noRot="1" noChangeArrowheads="1"/>
          </p:cNvSpPr>
          <p:nvPr/>
        </p:nvSpPr>
        <p:spPr bwMode="auto">
          <a:xfrm>
            <a:off x="301625" y="425450"/>
            <a:ext cx="8385175" cy="1022350"/>
          </a:xfrm>
          <a:prstGeom prst="rect">
            <a:avLst/>
          </a:prstGeom>
          <a:noFill/>
          <a:ln w="9525">
            <a:noFill/>
            <a:miter lim="800000"/>
            <a:headEnd/>
            <a:tailEnd/>
          </a:ln>
        </p:spPr>
        <p:txBody>
          <a:bodyPr/>
          <a:lstStyle/>
          <a:p>
            <a:pPr eaLnBrk="1" hangingPunct="1"/>
            <a:r>
              <a:rPr lang="en-US" altLang="ko-KR" sz="4000" dirty="0" smtClean="0">
                <a:solidFill>
                  <a:srgbClr val="FFFFCC"/>
                </a:solidFill>
                <a:ea typeface="굴림" pitchFamily="34" charset="-127"/>
              </a:rPr>
              <a:t>Build Sharing Into Tools</a:t>
            </a:r>
            <a:endParaRPr lang="en-US" altLang="ko-KR" sz="4000" dirty="0">
              <a:solidFill>
                <a:srgbClr val="FFFFCC"/>
              </a:solidFill>
              <a:ea typeface="굴림" pitchFamily="34" charset="-127"/>
            </a:endParaRPr>
          </a:p>
        </p:txBody>
      </p:sp>
      <p:sp>
        <p:nvSpPr>
          <p:cNvPr id="7" name="TextBox 6"/>
          <p:cNvSpPr txBox="1"/>
          <p:nvPr/>
        </p:nvSpPr>
        <p:spPr>
          <a:xfrm>
            <a:off x="7239000" y="6324600"/>
            <a:ext cx="1282018" cy="307777"/>
          </a:xfrm>
          <a:prstGeom prst="rect">
            <a:avLst/>
          </a:prstGeom>
          <a:noFill/>
        </p:spPr>
        <p:txBody>
          <a:bodyPr wrap="none" rtlCol="0">
            <a:spAutoFit/>
          </a:bodyPr>
          <a:lstStyle/>
          <a:p>
            <a:r>
              <a:rPr lang="en-US" sz="1400" b="0" dirty="0" smtClean="0"/>
              <a:t>[cc Andy Woo]</a:t>
            </a:r>
            <a:endParaRPr lang="en-US" sz="1400" b="0" dirty="0"/>
          </a:p>
        </p:txBody>
      </p:sp>
      <p:sp>
        <p:nvSpPr>
          <p:cNvPr id="8"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shopper"/>
          <p:cNvPicPr>
            <a:picLocks noChangeAspect="1" noChangeArrowheads="1"/>
          </p:cNvPicPr>
          <p:nvPr/>
        </p:nvPicPr>
        <p:blipFill>
          <a:blip r:embed="rId3"/>
          <a:srcRect l="1888" r="22581" b="7177"/>
          <a:stretch>
            <a:fillRect/>
          </a:stretch>
        </p:blipFill>
        <p:spPr bwMode="auto">
          <a:xfrm>
            <a:off x="0" y="0"/>
            <a:ext cx="9144000" cy="6858000"/>
          </a:xfrm>
          <a:prstGeom prst="rect">
            <a:avLst/>
          </a:prstGeom>
          <a:noFill/>
          <a:ln w="9525">
            <a:noFill/>
            <a:miter lim="800000"/>
            <a:headEnd/>
            <a:tailEnd/>
          </a:ln>
        </p:spPr>
      </p:pic>
      <p:sp>
        <p:nvSpPr>
          <p:cNvPr id="5"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utoShape 12"/>
          <p:cNvSpPr>
            <a:spLocks noChangeArrowheads="1"/>
          </p:cNvSpPr>
          <p:nvPr/>
        </p:nvSpPr>
        <p:spPr bwMode="auto">
          <a:xfrm>
            <a:off x="301752"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4800" dirty="0" smtClean="0">
                <a:solidFill>
                  <a:schemeClr val="bg1"/>
                </a:solidFill>
                <a:effectLst>
                  <a:outerShdw blurRad="38100" dist="38100" dir="2700000" algn="tl">
                    <a:srgbClr val="000000"/>
                  </a:outerShdw>
                </a:effectLst>
              </a:rPr>
              <a:t>UC Berkeley</a:t>
            </a:r>
            <a:br>
              <a:rPr lang="en-US" sz="4800" dirty="0" smtClean="0">
                <a:solidFill>
                  <a:schemeClr val="bg1"/>
                </a:solidFill>
                <a:effectLst>
                  <a:outerShdw blurRad="38100" dist="38100" dir="2700000" algn="tl">
                    <a:srgbClr val="000000"/>
                  </a:outerShdw>
                </a:effectLst>
              </a:rPr>
            </a:br>
            <a:r>
              <a:rPr lang="en-US" sz="4800" dirty="0" smtClean="0">
                <a:solidFill>
                  <a:schemeClr val="bg1"/>
                </a:solidFill>
                <a:effectLst>
                  <a:outerShdw blurRad="38100" dist="38100" dir="2700000" algn="tl">
                    <a:srgbClr val="000000"/>
                  </a:outerShdw>
                </a:effectLst>
              </a:rPr>
              <a:t>IDEO</a:t>
            </a:r>
            <a:br>
              <a:rPr lang="en-US" sz="4800" dirty="0" smtClean="0">
                <a:solidFill>
                  <a:schemeClr val="bg1"/>
                </a:solidFill>
                <a:effectLst>
                  <a:outerShdw blurRad="38100" dist="38100" dir="2700000" algn="tl">
                    <a:srgbClr val="000000"/>
                  </a:outerShdw>
                </a:effectLst>
              </a:rPr>
            </a:br>
            <a:r>
              <a:rPr lang="en-US" sz="4800" dirty="0" smtClean="0">
                <a:solidFill>
                  <a:schemeClr val="bg1"/>
                </a:solidFill>
                <a:effectLst>
                  <a:outerShdw blurRad="38100" dist="38100" dir="2700000" algn="tl">
                    <a:srgbClr val="000000"/>
                  </a:outerShdw>
                </a:effectLst>
              </a:rPr>
              <a:t>Intel</a:t>
            </a:r>
            <a:br>
              <a:rPr lang="en-US" sz="4800" dirty="0" smtClean="0">
                <a:solidFill>
                  <a:schemeClr val="bg1"/>
                </a:solidFill>
                <a:effectLst>
                  <a:outerShdw blurRad="38100" dist="38100" dir="2700000" algn="tl">
                    <a:srgbClr val="000000"/>
                  </a:outerShdw>
                </a:effectLst>
              </a:rPr>
            </a:br>
            <a:r>
              <a:rPr lang="en-US" sz="4800" dirty="0" smtClean="0">
                <a:solidFill>
                  <a:schemeClr val="bg1"/>
                </a:solidFill>
                <a:effectLst>
                  <a:outerShdw blurRad="38100" dist="38100" dir="2700000" algn="tl">
                    <a:srgbClr val="000000"/>
                  </a:outerShdw>
                </a:effectLst>
              </a:rPr>
              <a:t>Leapfrog</a:t>
            </a:r>
            <a:br>
              <a:rPr lang="en-US" sz="4800" dirty="0" smtClean="0">
                <a:solidFill>
                  <a:schemeClr val="bg1"/>
                </a:solidFill>
                <a:effectLst>
                  <a:outerShdw blurRad="38100" dist="38100" dir="2700000" algn="tl">
                    <a:srgbClr val="000000"/>
                  </a:outerShdw>
                </a:effectLst>
              </a:rPr>
            </a:br>
            <a:r>
              <a:rPr lang="en-US" sz="4800" dirty="0" smtClean="0">
                <a:solidFill>
                  <a:schemeClr val="bg1"/>
                </a:solidFill>
                <a:effectLst>
                  <a:outerShdw blurRad="38100" dist="38100" dir="2700000" algn="tl">
                    <a:srgbClr val="000000"/>
                  </a:outerShdw>
                </a:effectLst>
              </a:rPr>
              <a:t>NASA Ames</a:t>
            </a:r>
            <a:br>
              <a:rPr lang="en-US" sz="4800" dirty="0" smtClean="0">
                <a:solidFill>
                  <a:schemeClr val="bg1"/>
                </a:solidFill>
                <a:effectLst>
                  <a:outerShdw blurRad="38100" dist="38100" dir="2700000" algn="tl">
                    <a:srgbClr val="000000"/>
                  </a:outerShdw>
                </a:effectLst>
              </a:rPr>
            </a:br>
            <a:r>
              <a:rPr lang="en-US" sz="4800" dirty="0" smtClean="0">
                <a:solidFill>
                  <a:schemeClr val="bg1"/>
                </a:solidFill>
                <a:effectLst>
                  <a:outerShdw blurRad="38100" dist="38100" dir="2700000" algn="tl">
                    <a:srgbClr val="000000"/>
                  </a:outerShdw>
                </a:effectLst>
              </a:rPr>
              <a:t>Nokia</a:t>
            </a:r>
          </a:p>
          <a:p>
            <a:pPr algn="ctr">
              <a:defRPr/>
            </a:pPr>
            <a:r>
              <a:rPr lang="en-US" sz="4800" dirty="0" smtClean="0">
                <a:solidFill>
                  <a:schemeClr val="bg1"/>
                </a:solidFill>
                <a:effectLst>
                  <a:outerShdw blurRad="38100" dist="38100" dir="2700000" algn="tl">
                    <a:srgbClr val="000000"/>
                  </a:outerShdw>
                </a:effectLst>
              </a:rPr>
              <a:t>PARC</a:t>
            </a:r>
          </a:p>
          <a:p>
            <a:pPr algn="ctr">
              <a:defRPr/>
            </a:pPr>
            <a:r>
              <a:rPr lang="en-US" sz="4800" dirty="0" smtClean="0">
                <a:solidFill>
                  <a:schemeClr val="bg1"/>
                </a:solidFill>
                <a:effectLst>
                  <a:outerShdw blurRad="38100" dist="38100" dir="2700000" algn="tl">
                    <a:srgbClr val="000000"/>
                  </a:outerShdw>
                </a:effectLst>
              </a:rPr>
              <a:t>SAP</a:t>
            </a:r>
            <a:endParaRPr lang="en-US" sz="4800" dirty="0">
              <a:solidFill>
                <a:schemeClr val="bg1"/>
              </a:solidFill>
              <a:effectLst>
                <a:outerShdw blurRad="38100" dist="38100" dir="2700000" algn="tl">
                  <a:srgbClr val="000000"/>
                </a:outerShdw>
              </a:effectLst>
            </a:endParaRPr>
          </a:p>
        </p:txBody>
      </p:sp>
      <p:sp>
        <p:nvSpPr>
          <p:cNvPr id="10" name="AutoShape 12"/>
          <p:cNvSpPr>
            <a:spLocks noChangeArrowheads="1"/>
          </p:cNvSpPr>
          <p:nvPr/>
        </p:nvSpPr>
        <p:spPr bwMode="auto">
          <a:xfrm>
            <a:off x="4718304"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4800" dirty="0" smtClean="0">
                <a:solidFill>
                  <a:schemeClr val="bg1"/>
                </a:solidFill>
                <a:effectLst>
                  <a:outerShdw blurRad="38100" dist="38100" dir="2700000" algn="tl">
                    <a:srgbClr val="000000"/>
                  </a:outerShdw>
                </a:effectLst>
              </a:rPr>
              <a:t>Art</a:t>
            </a:r>
          </a:p>
          <a:p>
            <a:pPr algn="ctr">
              <a:defRPr/>
            </a:pPr>
            <a:r>
              <a:rPr lang="en-US" sz="4800" dirty="0" smtClean="0">
                <a:solidFill>
                  <a:schemeClr val="bg1"/>
                </a:solidFill>
                <a:effectLst>
                  <a:outerShdw blurRad="38100" dist="38100" dir="2700000" algn="tl">
                    <a:srgbClr val="000000"/>
                  </a:outerShdw>
                </a:effectLst>
              </a:rPr>
              <a:t>Biology</a:t>
            </a:r>
          </a:p>
          <a:p>
            <a:pPr algn="ctr">
              <a:defRPr/>
            </a:pPr>
            <a:r>
              <a:rPr lang="en-US" sz="4800" dirty="0" smtClean="0">
                <a:solidFill>
                  <a:schemeClr val="bg1"/>
                </a:solidFill>
                <a:effectLst>
                  <a:outerShdw blurRad="38100" dist="38100" dir="2700000" algn="tl">
                    <a:srgbClr val="000000"/>
                  </a:outerShdw>
                </a:effectLst>
              </a:rPr>
              <a:t>Education</a:t>
            </a:r>
          </a:p>
          <a:p>
            <a:pPr algn="ctr">
              <a:defRPr/>
            </a:pPr>
            <a:r>
              <a:rPr lang="en-US" sz="4800" dirty="0" smtClean="0">
                <a:solidFill>
                  <a:schemeClr val="bg1"/>
                </a:solidFill>
                <a:effectLst>
                  <a:outerShdw blurRad="38100" dist="38100" dir="2700000" algn="tl">
                    <a:srgbClr val="000000"/>
                  </a:outerShdw>
                </a:effectLst>
              </a:rPr>
              <a:t>Comp. Sci.</a:t>
            </a:r>
          </a:p>
          <a:p>
            <a:pPr algn="ctr">
              <a:defRPr/>
            </a:pPr>
            <a:r>
              <a:rPr lang="en-US" sz="4800" dirty="0" smtClean="0">
                <a:solidFill>
                  <a:schemeClr val="bg1"/>
                </a:solidFill>
                <a:effectLst>
                  <a:outerShdw blurRad="38100" dist="38100" dir="2700000" algn="tl">
                    <a:srgbClr val="000000"/>
                  </a:outerShdw>
                </a:effectLst>
              </a:rPr>
              <a:t>Mech. Eng.</a:t>
            </a:r>
            <a:endParaRPr lang="en-US" sz="4800" dirty="0">
              <a:solidFill>
                <a:schemeClr val="bg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fade">
                                      <p:cBhvr>
                                        <p:cTn id="21" dur="500"/>
                                        <p:tgtEl>
                                          <p:spTgt spid="10">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build="allAtOnce"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dirty="0" smtClean="0">
                <a:solidFill>
                  <a:schemeClr val="bg1"/>
                </a:solidFill>
                <a:effectLst>
                  <a:outerShdw blurRad="38100" dist="38100" dir="2700000" algn="tl">
                    <a:srgbClr val="000000"/>
                  </a:outerShdw>
                </a:effectLst>
              </a:rPr>
              <a:t>Leith Abdulla</a:t>
            </a:r>
          </a:p>
          <a:p>
            <a:pPr algn="ctr">
              <a:defRPr/>
            </a:pPr>
            <a:r>
              <a:rPr lang="en-US" sz="3000" dirty="0" smtClean="0">
                <a:solidFill>
                  <a:schemeClr val="bg1"/>
                </a:solidFill>
                <a:effectLst>
                  <a:outerShdw blurRad="38100" dist="38100" dir="2700000" algn="tl">
                    <a:srgbClr val="000000"/>
                  </a:outerShdw>
                </a:effectLst>
              </a:rPr>
              <a:t>Michael Bernstein</a:t>
            </a:r>
          </a:p>
          <a:p>
            <a:pPr algn="ctr">
              <a:defRPr/>
            </a:pPr>
            <a:r>
              <a:rPr lang="en-US" sz="3000" dirty="0" smtClean="0">
                <a:solidFill>
                  <a:schemeClr val="bg1"/>
                </a:solidFill>
                <a:effectLst>
                  <a:outerShdw blurRad="38100" dist="38100" dir="2700000" algn="tl">
                    <a:srgbClr val="000000"/>
                  </a:outerShdw>
                </a:effectLst>
              </a:rPr>
              <a:t>Brandon Burr</a:t>
            </a:r>
          </a:p>
          <a:p>
            <a:pPr algn="ctr">
              <a:defRPr/>
            </a:pPr>
            <a:r>
              <a:rPr lang="en-US" sz="3000" dirty="0" smtClean="0">
                <a:solidFill>
                  <a:schemeClr val="bg1"/>
                </a:solidFill>
                <a:effectLst>
                  <a:outerShdw blurRad="38100" dist="38100" dir="2700000" algn="tl">
                    <a:srgbClr val="000000"/>
                  </a:outerShdw>
                </a:effectLst>
              </a:rPr>
              <a:t>Kevin Collins</a:t>
            </a:r>
          </a:p>
          <a:p>
            <a:pPr algn="ctr">
              <a:defRPr/>
            </a:pPr>
            <a:r>
              <a:rPr lang="en-US" sz="3000" dirty="0" smtClean="0">
                <a:solidFill>
                  <a:schemeClr val="bg1"/>
                </a:solidFill>
                <a:effectLst>
                  <a:outerShdw blurRad="38100" dist="38100" dir="2700000" algn="tl">
                    <a:srgbClr val="000000"/>
                  </a:outerShdw>
                </a:effectLst>
              </a:rPr>
              <a:t>Jennifer Gee</a:t>
            </a:r>
          </a:p>
          <a:p>
            <a:pPr algn="ctr">
              <a:defRPr/>
            </a:pPr>
            <a:r>
              <a:rPr lang="en-US" sz="3000" dirty="0" smtClean="0">
                <a:solidFill>
                  <a:schemeClr val="bg1"/>
                </a:solidFill>
                <a:effectLst>
                  <a:outerShdw blurRad="38100" dist="38100" dir="2700000" algn="tl">
                    <a:srgbClr val="000000"/>
                  </a:outerShdw>
                </a:effectLst>
              </a:rPr>
              <a:t>Wendy </a:t>
            </a:r>
            <a:r>
              <a:rPr lang="en-US" sz="3000" dirty="0" err="1" smtClean="0">
                <a:solidFill>
                  <a:schemeClr val="bg1"/>
                </a:solidFill>
                <a:effectLst>
                  <a:outerShdw blurRad="38100" dist="38100" dir="2700000" algn="tl">
                    <a:srgbClr val="000000"/>
                  </a:outerShdw>
                </a:effectLst>
              </a:rPr>
              <a:t>Ju</a:t>
            </a:r>
            <a:endParaRPr lang="en-US" sz="3000" dirty="0" smtClean="0">
              <a:solidFill>
                <a:schemeClr val="bg1"/>
              </a:solidFill>
              <a:effectLst>
                <a:outerShdw blurRad="38100" dist="38100" dir="2700000" algn="tl">
                  <a:srgbClr val="000000"/>
                </a:outerShdw>
              </a:effectLst>
            </a:endParaRPr>
          </a:p>
        </p:txBody>
      </p:sp>
      <p:sp>
        <p:nvSpPr>
          <p:cNvPr id="11" name="AutoShape 12"/>
          <p:cNvSpPr>
            <a:spLocks noChangeArrowheads="1"/>
          </p:cNvSpPr>
          <p:nvPr/>
        </p:nvSpPr>
        <p:spPr bwMode="auto">
          <a:xfrm>
            <a:off x="4718304"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dirty="0" smtClean="0">
                <a:solidFill>
                  <a:schemeClr val="bg1"/>
                </a:solidFill>
                <a:effectLst>
                  <a:outerShdw blurRad="38100" dist="38100" dir="2700000" algn="tl">
                    <a:srgbClr val="000000"/>
                  </a:outerShdw>
                </a:effectLst>
              </a:rPr>
              <a:t>Manas </a:t>
            </a:r>
            <a:r>
              <a:rPr lang="en-US" sz="3000" dirty="0" err="1" smtClean="0">
                <a:solidFill>
                  <a:schemeClr val="bg1"/>
                </a:solidFill>
                <a:effectLst>
                  <a:outerShdw blurRad="38100" dist="38100" dir="2700000" algn="tl">
                    <a:srgbClr val="000000"/>
                  </a:outerShdw>
                </a:effectLst>
              </a:rPr>
              <a:t>Mittal</a:t>
            </a:r>
            <a:endParaRPr lang="en-US" sz="3000" dirty="0" smtClean="0">
              <a:solidFill>
                <a:schemeClr val="bg1"/>
              </a:solidFill>
              <a:effectLst>
                <a:outerShdw blurRad="38100" dist="38100" dir="2700000" algn="tl">
                  <a:srgbClr val="000000"/>
                </a:outerShdw>
              </a:effectLst>
            </a:endParaRPr>
          </a:p>
          <a:p>
            <a:pPr algn="ctr">
              <a:defRPr/>
            </a:pPr>
            <a:r>
              <a:rPr lang="en-US" sz="3000" dirty="0" err="1" smtClean="0">
                <a:solidFill>
                  <a:schemeClr val="bg1"/>
                </a:solidFill>
                <a:effectLst>
                  <a:outerShdw blurRad="38100" dist="38100" dir="2700000" algn="tl">
                    <a:srgbClr val="000000"/>
                  </a:outerShdw>
                </a:effectLst>
              </a:rPr>
              <a:t>Avi</a:t>
            </a:r>
            <a:r>
              <a:rPr lang="en-US" sz="3000" dirty="0" smtClean="0">
                <a:solidFill>
                  <a:schemeClr val="bg1"/>
                </a:solidFill>
                <a:effectLst>
                  <a:outerShdw blurRad="38100" dist="38100" dir="2700000" algn="tl">
                    <a:srgbClr val="000000"/>
                  </a:outerShdw>
                </a:effectLst>
              </a:rPr>
              <a:t> Robinson-Mosher</a:t>
            </a:r>
          </a:p>
          <a:p>
            <a:pPr algn="ctr">
              <a:defRPr/>
            </a:pPr>
            <a:r>
              <a:rPr lang="en-US" sz="3000" dirty="0" smtClean="0">
                <a:solidFill>
                  <a:schemeClr val="bg1"/>
                </a:solidFill>
                <a:effectLst>
                  <a:outerShdw blurRad="38100" dist="38100" dir="2700000" algn="tl">
                    <a:srgbClr val="000000"/>
                  </a:outerShdw>
                </a:effectLst>
              </a:rPr>
              <a:t>Leila </a:t>
            </a:r>
            <a:r>
              <a:rPr lang="en-US" sz="3000" dirty="0" err="1" smtClean="0">
                <a:solidFill>
                  <a:schemeClr val="bg1"/>
                </a:solidFill>
                <a:effectLst>
                  <a:outerShdw blurRad="38100" dist="38100" dir="2700000" algn="tl">
                    <a:srgbClr val="000000"/>
                  </a:outerShdw>
                </a:effectLst>
              </a:rPr>
              <a:t>Takayama</a:t>
            </a:r>
            <a:r>
              <a:rPr lang="en-US" sz="3000" dirty="0" smtClean="0">
                <a:solidFill>
                  <a:schemeClr val="bg1"/>
                </a:solidFill>
                <a:effectLst>
                  <a:outerShdw blurRad="38100" dist="38100" dir="2700000" algn="tl">
                    <a:srgbClr val="000000"/>
                  </a:outerShdw>
                </a:effectLst>
              </a:rPr>
              <a:t> </a:t>
            </a:r>
          </a:p>
          <a:p>
            <a:pPr algn="ctr">
              <a:defRPr/>
            </a:pPr>
            <a:r>
              <a:rPr lang="en-US" sz="3000" dirty="0" smtClean="0">
                <a:solidFill>
                  <a:schemeClr val="bg1"/>
                </a:solidFill>
                <a:effectLst>
                  <a:outerShdw blurRad="38100" dist="38100" dir="2700000" algn="tl">
                    <a:srgbClr val="000000"/>
                  </a:outerShdw>
                </a:effectLst>
              </a:rPr>
              <a:t>Loren Yu</a:t>
            </a:r>
          </a:p>
          <a:p>
            <a:pPr algn="ctr">
              <a:defRPr/>
            </a:pPr>
            <a:r>
              <a:rPr lang="en-US" sz="3000" dirty="0" smtClean="0">
                <a:solidFill>
                  <a:schemeClr val="bg1"/>
                </a:solidFill>
                <a:effectLst>
                  <a:outerShdw blurRad="38100" dist="38100" dir="2700000" algn="tl">
                    <a:srgbClr val="000000"/>
                  </a:outerShdw>
                </a:effectLst>
              </a:rPr>
              <a:t>Leslie Wu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animEffect transition="in" filter="fade">
                                      <p:cBhvr>
                                        <p:cTn id="30" dur="500"/>
                                        <p:tgtEl>
                                          <p:spTgt spid="11">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fade">
                                      <p:cBhvr>
                                        <p:cTn id="36" dur="500"/>
                                        <p:tgtEl>
                                          <p:spTgt spid="11">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500"/>
                                        <p:tgtEl>
                                          <p:spTgt spid="11">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fade">
                                      <p:cBhvr>
                                        <p:cTn id="4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1066800"/>
            <a:ext cx="8915400" cy="4267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Integrate Design, Test, and Analysis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Leverage Programming by Demonstration </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Support Alternative Design Choices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Enable Programming by Example Modification</a:t>
            </a:r>
          </a:p>
          <a:p>
            <a:pPr algn="ctr">
              <a:defRPr/>
            </a:pPr>
            <a:endParaRPr lang="en-US" sz="3200" dirty="0" smtClean="0">
              <a:effectLst>
                <a:outerShdw blurRad="38100" dist="38100" dir="2700000" algn="tl">
                  <a:srgbClr val="000000"/>
                </a:outerShdw>
              </a:effectLst>
            </a:endParaRPr>
          </a:p>
          <a:p>
            <a:pPr algn="ctr">
              <a:defRPr/>
            </a:pPr>
            <a:endParaRPr lang="en-US" sz="3200" dirty="0" smtClean="0">
              <a:effectLst>
                <a:outerShdw blurRad="38100" dist="38100" dir="2700000" algn="tl">
                  <a:srgbClr val="000000"/>
                </a:outerShdw>
              </a:effectLst>
            </a:endParaRPr>
          </a:p>
        </p:txBody>
      </p:sp>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28891"/>
            <a:ext cx="9144000" cy="800219"/>
          </a:xfrm>
          <a:prstGeom prst="rect">
            <a:avLst/>
          </a:prstGeom>
          <a:noFill/>
        </p:spPr>
        <p:txBody>
          <a:bodyPr wrap="square" rtlCol="0">
            <a:spAutoFit/>
          </a:bodyPr>
          <a:lstStyle/>
          <a:p>
            <a:pPr algn="ctr"/>
            <a:r>
              <a:rPr lang="en-US" sz="4600" dirty="0" smtClean="0">
                <a:solidFill>
                  <a:srgbClr val="FFFFFF"/>
                </a:solidFill>
              </a:rPr>
              <a:t>Future Paths to Enlightenment</a:t>
            </a:r>
            <a:endParaRPr lang="en-US" sz="4600"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ure6-inline.png"/>
          <p:cNvPicPr>
            <a:picLocks noChangeAspect="1"/>
          </p:cNvPicPr>
          <p:nvPr/>
        </p:nvPicPr>
        <p:blipFill>
          <a:blip r:embed="rId3"/>
          <a:stretch>
            <a:fillRect/>
          </a:stretch>
        </p:blipFill>
        <p:spPr>
          <a:xfrm>
            <a:off x="0" y="716279"/>
            <a:ext cx="9144000" cy="6141721"/>
          </a:xfrm>
          <a:prstGeom prst="rect">
            <a:avLst/>
          </a:prstGeom>
        </p:spPr>
      </p:pic>
      <p:sp>
        <p:nvSpPr>
          <p:cNvPr id="2" name="Title 1"/>
          <p:cNvSpPr>
            <a:spLocks noGrp="1"/>
          </p:cNvSpPr>
          <p:nvPr>
            <p:ph type="title"/>
          </p:nvPr>
        </p:nvSpPr>
        <p:spPr>
          <a:xfrm>
            <a:off x="457200" y="152400"/>
            <a:ext cx="8385175" cy="1022350"/>
          </a:xfrm>
        </p:spPr>
        <p:txBody>
          <a:bodyPr/>
          <a:lstStyle/>
          <a:p>
            <a:r>
              <a:rPr lang="en-US" sz="4000" dirty="0" smtClean="0"/>
              <a:t>Dashboards: Insight through Images</a:t>
            </a:r>
            <a:endParaRPr lang="en-US" sz="4000" dirty="0"/>
          </a:p>
        </p:txBody>
      </p:sp>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Rapid Feedback on Alternatives</a:t>
            </a:r>
            <a:endParaRPr lang="en-US" dirty="0"/>
          </a:p>
        </p:txBody>
      </p:sp>
      <p:sp>
        <p:nvSpPr>
          <p:cNvPr id="7" name="Content Placeholder 6"/>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srcRect t="20000"/>
          <a:stretch>
            <a:fillRect/>
          </a:stretch>
        </p:blipFill>
        <p:spPr bwMode="auto">
          <a:xfrm>
            <a:off x="-1" y="1371600"/>
            <a:ext cx="9119791" cy="5486400"/>
          </a:xfrm>
          <a:prstGeom prst="rect">
            <a:avLst/>
          </a:prstGeom>
          <a:noFill/>
          <a:ln w="9525">
            <a:noFill/>
            <a:miter lim="800000"/>
            <a:headEnd/>
            <a:tailEnd/>
          </a:ln>
          <a:effectLst/>
        </p:spPr>
      </p:pic>
      <p:sp>
        <p:nvSpPr>
          <p:cNvPr id="6"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HCI Education</a:t>
            </a:r>
            <a:endParaRPr lang="en-US" dirty="0"/>
          </a:p>
        </p:txBody>
      </p:sp>
      <p:sp>
        <p:nvSpPr>
          <p:cNvPr id="3" name="Content Placeholder 2"/>
          <p:cNvSpPr>
            <a:spLocks noGrp="1"/>
          </p:cNvSpPr>
          <p:nvPr>
            <p:ph idx="4294967295"/>
          </p:nvPr>
        </p:nvSpPr>
        <p:spPr>
          <a:xfrm>
            <a:off x="838200" y="1644650"/>
            <a:ext cx="8007350" cy="4756150"/>
          </a:xfrm>
          <a:prstGeom prst="rect">
            <a:avLst/>
          </a:prstGeom>
        </p:spPr>
        <p:txBody>
          <a:bodyPr/>
          <a:lstStyle/>
          <a:p>
            <a:r>
              <a:rPr lang="en-US" dirty="0" smtClean="0"/>
              <a:t>BS, MS, &amp; PhD in CS w/HCI Focus</a:t>
            </a:r>
          </a:p>
          <a:p>
            <a:r>
              <a:rPr lang="en-US" dirty="0" smtClean="0"/>
              <a:t>Faculty (and courses)</a:t>
            </a:r>
          </a:p>
          <a:p>
            <a:pPr lvl="1"/>
            <a:r>
              <a:rPr lang="en-US" dirty="0" smtClean="0"/>
              <a:t>Communications</a:t>
            </a:r>
          </a:p>
          <a:p>
            <a:pPr lvl="1"/>
            <a:r>
              <a:rPr lang="en-US" dirty="0" smtClean="0"/>
              <a:t>Learning Science &amp; Technology Design (Ed)</a:t>
            </a:r>
          </a:p>
          <a:p>
            <a:pPr lvl="1"/>
            <a:r>
              <a:rPr lang="en-US" dirty="0" smtClean="0"/>
              <a:t>Product Design (ME)</a:t>
            </a:r>
          </a:p>
          <a:p>
            <a:pPr lvl="1"/>
            <a:r>
              <a:rPr lang="en-US" dirty="0" smtClean="0"/>
              <a:t>Work, Technology, &amp; Organization (MS &amp; E)</a:t>
            </a:r>
          </a:p>
          <a:p>
            <a:pPr lvl="1"/>
            <a:r>
              <a:rPr lang="en-US" dirty="0" smtClean="0"/>
              <a:t>…</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flickr_carlo_felice_31677001_031da84d52_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3" name="Arc 7"/>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4" name="AutoShape 9"/>
          <p:cNvSpPr>
            <a:spLocks noChangeArrowheads="1"/>
          </p:cNvSpPr>
          <p:nvPr/>
        </p:nvSpPr>
        <p:spPr bwMode="auto">
          <a:xfrm>
            <a:off x="-171450" y="153988"/>
            <a:ext cx="4667250" cy="977900"/>
          </a:xfrm>
          <a:prstGeom prst="roundRect">
            <a:avLst>
              <a:gd name="adj" fmla="val 16667"/>
            </a:avLst>
          </a:prstGeom>
          <a:solidFill>
            <a:srgbClr val="3A4D62">
              <a:alpha val="79999"/>
            </a:srgbClr>
          </a:solidFill>
          <a:ln w="9525" algn="ctr">
            <a:noFill/>
            <a:round/>
            <a:headEnd/>
            <a:tailEnd/>
          </a:ln>
        </p:spPr>
        <p:txBody>
          <a:bodyPr wrap="none" anchor="ctr"/>
          <a:lstStyle/>
          <a:p>
            <a:pPr eaLnBrk="0" hangingPunct="0"/>
            <a:endParaRPr lang="en-US"/>
          </a:p>
        </p:txBody>
      </p:sp>
      <p:sp>
        <p:nvSpPr>
          <p:cNvPr id="15365" name="Rectangle 10"/>
          <p:cNvSpPr>
            <a:spLocks noRot="1" noChangeArrowheads="1"/>
          </p:cNvSpPr>
          <p:nvPr/>
        </p:nvSpPr>
        <p:spPr bwMode="auto">
          <a:xfrm>
            <a:off x="-38100" y="261938"/>
            <a:ext cx="8385175" cy="1022350"/>
          </a:xfrm>
          <a:prstGeom prst="rect">
            <a:avLst/>
          </a:prstGeom>
          <a:noFill/>
          <a:ln w="9525">
            <a:noFill/>
            <a:miter lim="800000"/>
            <a:headEnd/>
            <a:tailEnd/>
          </a:ln>
        </p:spPr>
        <p:txBody>
          <a:bodyPr/>
          <a:lstStyle/>
          <a:p>
            <a:r>
              <a:rPr lang="en-US" altLang="ko-KR" sz="4600">
                <a:solidFill>
                  <a:schemeClr val="tx2"/>
                </a:solidFill>
                <a:ea typeface="굴림" pitchFamily="34" charset="-127"/>
              </a:rPr>
              <a:t>Epistemic Action</a:t>
            </a:r>
          </a:p>
        </p:txBody>
      </p:sp>
      <p:sp>
        <p:nvSpPr>
          <p:cNvPr id="15366" name="Arc 11"/>
          <p:cNvSpPr>
            <a:spLocks noChangeAspect="1"/>
          </p:cNvSpPr>
          <p:nvPr/>
        </p:nvSpPr>
        <p:spPr bwMode="auto">
          <a:xfrm rot="-5400000">
            <a:off x="-63500" y="-61913"/>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7" name="Text Box 13"/>
          <p:cNvSpPr txBox="1">
            <a:spLocks noChangeArrowheads="1"/>
          </p:cNvSpPr>
          <p:nvPr/>
        </p:nvSpPr>
        <p:spPr bwMode="auto">
          <a:xfrm>
            <a:off x="-17463" y="76200"/>
            <a:ext cx="2541588" cy="366713"/>
          </a:xfrm>
          <a:prstGeom prst="rect">
            <a:avLst/>
          </a:prstGeom>
          <a:noFill/>
          <a:ln w="9525">
            <a:noFill/>
            <a:miter lim="800000"/>
            <a:headEnd/>
            <a:tailEnd/>
          </a:ln>
        </p:spPr>
        <p:txBody>
          <a:bodyPr wrap="none">
            <a:spAutoFit/>
          </a:bodyPr>
          <a:lstStyle/>
          <a:p>
            <a:pPr eaLnBrk="0" hangingPunct="0"/>
            <a:r>
              <a:rPr lang="en-US">
                <a:solidFill>
                  <a:srgbClr val="FFFFFF"/>
                </a:solidFill>
                <a:latin typeface="Neutra Text SC" pitchFamily="50" charset="0"/>
              </a:rPr>
              <a:t>thinking through doing</a:t>
            </a:r>
          </a:p>
        </p:txBody>
      </p:sp>
      <p:sp>
        <p:nvSpPr>
          <p:cNvPr id="12" name="Arc 5"/>
          <p:cNvSpPr>
            <a:spLocks noChangeAspect="1"/>
          </p:cNvSpPr>
          <p:nvPr/>
        </p:nvSpPr>
        <p:spPr bwMode="auto">
          <a:xfrm>
            <a:off x="8937626"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3" name="Arc 6"/>
          <p:cNvSpPr>
            <a:spLocks noChangeAspect="1"/>
          </p:cNvSpPr>
          <p:nvPr/>
        </p:nvSpPr>
        <p:spPr bwMode="auto">
          <a:xfrm rot="16200000">
            <a:off x="-76199"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4" name="Arc 7"/>
          <p:cNvSpPr>
            <a:spLocks noChangeAspect="1"/>
          </p:cNvSpPr>
          <p:nvPr/>
        </p:nvSpPr>
        <p:spPr bwMode="auto">
          <a:xfrm rot="10800000">
            <a:off x="-76199"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5" name="Arc 8"/>
          <p:cNvSpPr>
            <a:spLocks noChangeAspect="1"/>
          </p:cNvSpPr>
          <p:nvPr/>
        </p:nvSpPr>
        <p:spPr bwMode="auto">
          <a:xfrm rot="5400000">
            <a:off x="8937626"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HCI at Stanford</a:t>
            </a:r>
            <a:endParaRPr lang="en-US" dirty="0">
              <a:solidFill>
                <a:schemeClr val="accent4"/>
              </a:solidFill>
            </a:endParaRPr>
          </a:p>
        </p:txBody>
      </p:sp>
      <p:sp>
        <p:nvSpPr>
          <p:cNvPr id="3" name="Content Placeholder 2"/>
          <p:cNvSpPr>
            <a:spLocks noGrp="1"/>
          </p:cNvSpPr>
          <p:nvPr>
            <p:ph idx="1"/>
          </p:nvPr>
        </p:nvSpPr>
        <p:spPr>
          <a:xfrm>
            <a:off x="228600" y="1644650"/>
            <a:ext cx="8229600" cy="2927350"/>
          </a:xfrm>
        </p:spPr>
        <p:txBody>
          <a:bodyPr/>
          <a:lstStyle/>
          <a:p>
            <a:pPr marL="2114550" indent="-2114550">
              <a:buNone/>
              <a:tabLst>
                <a:tab pos="1028700" algn="r"/>
                <a:tab pos="2000250" algn="r"/>
              </a:tabLst>
            </a:pPr>
            <a:r>
              <a:rPr lang="en-US" sz="2800" dirty="0" smtClean="0"/>
              <a:t>	</a:t>
            </a:r>
            <a:r>
              <a:rPr lang="en-US" sz="2800" dirty="0" smtClean="0">
                <a:solidFill>
                  <a:schemeClr val="accent4">
                    <a:lumMod val="90000"/>
                  </a:schemeClr>
                </a:solidFill>
                <a:latin typeface="Neutra Text SC" pitchFamily="50" charset="0"/>
              </a:rPr>
              <a:t>fall</a:t>
            </a:r>
            <a:r>
              <a:rPr lang="en-US" sz="2800" dirty="0" smtClean="0">
                <a:latin typeface="Neutra Text SC" pitchFamily="50" charset="0"/>
              </a:rPr>
              <a:t>	cs</a:t>
            </a:r>
            <a:r>
              <a:rPr lang="en-US" sz="2800" dirty="0" smtClean="0"/>
              <a:t>147	Intro to HCI </a:t>
            </a:r>
            <a:r>
              <a:rPr lang="en-US" sz="2800" dirty="0" smtClean="0">
                <a:solidFill>
                  <a:schemeClr val="accent2"/>
                </a:solidFill>
              </a:rPr>
              <a:t>(</a:t>
            </a:r>
            <a:r>
              <a:rPr lang="en-US" sz="2800" i="1" dirty="0" smtClean="0">
                <a:solidFill>
                  <a:schemeClr val="accent2"/>
                </a:solidFill>
              </a:rPr>
              <a:t>~100 students</a:t>
            </a:r>
            <a:r>
              <a:rPr lang="en-US" sz="2800" dirty="0" smtClean="0">
                <a:solidFill>
                  <a:schemeClr val="accent2"/>
                </a:solidFill>
              </a:rPr>
              <a:t>)</a:t>
            </a:r>
          </a:p>
          <a:p>
            <a:pPr marL="2114550" indent="-2114550">
              <a:buNone/>
              <a:tabLst>
                <a:tab pos="1028700" algn="r"/>
                <a:tab pos="2000250" algn="r"/>
              </a:tabLst>
            </a:pPr>
            <a:r>
              <a:rPr lang="en-US" sz="2800" dirty="0" smtClean="0"/>
              <a:t>	</a:t>
            </a:r>
            <a:r>
              <a:rPr lang="en-US" sz="2800" dirty="0" smtClean="0">
                <a:solidFill>
                  <a:schemeClr val="accent4">
                    <a:lumMod val="90000"/>
                  </a:schemeClr>
                </a:solidFill>
                <a:latin typeface="Neutra Text SC" pitchFamily="50" charset="0"/>
              </a:rPr>
              <a:t>winter</a:t>
            </a:r>
            <a:r>
              <a:rPr lang="en-US" sz="2800" dirty="0" smtClean="0">
                <a:latin typeface="Neutra Text SC" pitchFamily="50" charset="0"/>
              </a:rPr>
              <a:t>	cs</a:t>
            </a:r>
            <a:r>
              <a:rPr lang="en-US" sz="2800" dirty="0" smtClean="0"/>
              <a:t>247	Interaction Design Studio </a:t>
            </a:r>
            <a:r>
              <a:rPr lang="en-US" sz="2800" dirty="0" smtClean="0">
                <a:solidFill>
                  <a:schemeClr val="accent2"/>
                </a:solidFill>
              </a:rPr>
              <a:t>(</a:t>
            </a:r>
            <a:r>
              <a:rPr lang="en-US" sz="2800" i="1" dirty="0" smtClean="0">
                <a:solidFill>
                  <a:schemeClr val="accent2"/>
                </a:solidFill>
              </a:rPr>
              <a:t>~50 students</a:t>
            </a:r>
            <a:r>
              <a:rPr lang="en-US" sz="2800" dirty="0" smtClean="0">
                <a:solidFill>
                  <a:schemeClr val="accent2"/>
                </a:solidFill>
              </a:rPr>
              <a:t>)</a:t>
            </a:r>
          </a:p>
          <a:p>
            <a:pPr marL="2114550" indent="-2114550">
              <a:buNone/>
              <a:tabLst>
                <a:tab pos="1028700" algn="r"/>
                <a:tab pos="2000250" algn="r"/>
              </a:tabLst>
            </a:pPr>
            <a:r>
              <a:rPr lang="en-US" sz="2800" dirty="0" smtClean="0"/>
              <a:t>	</a:t>
            </a:r>
            <a:r>
              <a:rPr lang="en-US" sz="2800" dirty="0" smtClean="0">
                <a:solidFill>
                  <a:schemeClr val="accent4">
                    <a:lumMod val="90000"/>
                  </a:schemeClr>
                </a:solidFill>
                <a:latin typeface="Neutra Text SC" pitchFamily="50" charset="0"/>
              </a:rPr>
              <a:t>spring</a:t>
            </a:r>
            <a:r>
              <a:rPr lang="en-US" sz="2800" dirty="0" smtClean="0">
                <a:latin typeface="Neutra Text SC" pitchFamily="50" charset="0"/>
              </a:rPr>
              <a:t>	cs</a:t>
            </a:r>
            <a:r>
              <a:rPr lang="en-US" sz="2800" dirty="0" smtClean="0"/>
              <a:t>376	HCI Research </a:t>
            </a:r>
            <a:r>
              <a:rPr lang="en-US" sz="2800" dirty="0" smtClean="0">
                <a:solidFill>
                  <a:schemeClr val="accent2"/>
                </a:solidFill>
              </a:rPr>
              <a:t>(</a:t>
            </a:r>
            <a:r>
              <a:rPr lang="en-US" sz="2800" i="1" dirty="0" smtClean="0">
                <a:solidFill>
                  <a:schemeClr val="accent2"/>
                </a:solidFill>
              </a:rPr>
              <a:t>~30 students</a:t>
            </a:r>
            <a:r>
              <a:rPr lang="en-US" sz="2800" dirty="0" smtClean="0">
                <a:solidFill>
                  <a:schemeClr val="accent2"/>
                </a:solidFill>
              </a:rPr>
              <a:t>)</a:t>
            </a:r>
          </a:p>
          <a:p>
            <a:pPr marL="2114550" indent="-2114550">
              <a:spcBef>
                <a:spcPts val="2400"/>
              </a:spcBef>
              <a:buNone/>
              <a:tabLst>
                <a:tab pos="1028700" algn="r"/>
                <a:tab pos="2000250" algn="r"/>
              </a:tabLst>
            </a:pPr>
            <a:r>
              <a:rPr lang="en-US" sz="2800" dirty="0" smtClean="0"/>
              <a:t>		</a:t>
            </a:r>
            <a:r>
              <a:rPr lang="en-US" sz="2800" dirty="0" smtClean="0">
                <a:latin typeface="Neutra Text SC" pitchFamily="50" charset="0"/>
              </a:rPr>
              <a:t>cs</a:t>
            </a:r>
            <a:r>
              <a:rPr lang="en-US" sz="2800" dirty="0" smtClean="0"/>
              <a:t>547	Weekly Seminar </a:t>
            </a:r>
            <a:r>
              <a:rPr lang="en-US" sz="2800" dirty="0" smtClean="0">
                <a:solidFill>
                  <a:schemeClr val="accent2"/>
                </a:solidFill>
              </a:rPr>
              <a:t>(</a:t>
            </a:r>
            <a:r>
              <a:rPr lang="en-US" sz="2800" i="1" dirty="0" smtClean="0">
                <a:solidFill>
                  <a:schemeClr val="accent2"/>
                </a:solidFill>
              </a:rPr>
              <a:t>televised</a:t>
            </a:r>
            <a:r>
              <a:rPr lang="en-US" sz="2800" dirty="0" smtClean="0">
                <a:solidFill>
                  <a:schemeClr val="accent2"/>
                </a:solidFill>
              </a:rPr>
              <a:t>)</a:t>
            </a:r>
          </a:p>
          <a:p>
            <a:pPr marL="2114550" indent="-2114550">
              <a:buNone/>
              <a:tabLst>
                <a:tab pos="1028700" algn="r"/>
                <a:tab pos="2000250" algn="r"/>
              </a:tabLst>
            </a:pPr>
            <a:r>
              <a:rPr lang="en-US" sz="2800" dirty="0" smtClean="0">
                <a:latin typeface="Neutra Text SC" pitchFamily="50" charset="0"/>
              </a:rPr>
              <a:t>		topics</a:t>
            </a:r>
            <a:r>
              <a:rPr lang="en-US" sz="2800" dirty="0" smtClean="0"/>
              <a:t>	Phenomenology, Mobile, Vision-based…</a:t>
            </a:r>
          </a:p>
        </p:txBody>
      </p:sp>
      <p:sp>
        <p:nvSpPr>
          <p:cNvPr id="4" name="TextBox 3"/>
          <p:cNvSpPr txBox="1"/>
          <p:nvPr/>
        </p:nvSpPr>
        <p:spPr>
          <a:xfrm>
            <a:off x="2800330" y="5109995"/>
            <a:ext cx="2977738" cy="646331"/>
          </a:xfrm>
          <a:prstGeom prst="rect">
            <a:avLst/>
          </a:prstGeom>
          <a:noFill/>
        </p:spPr>
        <p:txBody>
          <a:bodyPr wrap="none" rtlCol="0">
            <a:spAutoFit/>
          </a:bodyPr>
          <a:lstStyle/>
          <a:p>
            <a:r>
              <a:rPr lang="en-US" b="0" dirty="0" smtClean="0"/>
              <a:t>Quantitative methods</a:t>
            </a:r>
            <a:br>
              <a:rPr lang="en-US" b="0" dirty="0" smtClean="0"/>
            </a:br>
            <a:r>
              <a:rPr lang="en-US" b="0" dirty="0" smtClean="0"/>
              <a:t>(Psychology, Communication)</a:t>
            </a:r>
            <a:endParaRPr lang="en-US" b="0" dirty="0"/>
          </a:p>
        </p:txBody>
      </p:sp>
      <p:sp>
        <p:nvSpPr>
          <p:cNvPr id="5" name="TextBox 4"/>
          <p:cNvSpPr txBox="1"/>
          <p:nvPr/>
        </p:nvSpPr>
        <p:spPr>
          <a:xfrm>
            <a:off x="361930" y="5109995"/>
            <a:ext cx="2350002" cy="646331"/>
          </a:xfrm>
          <a:prstGeom prst="rect">
            <a:avLst/>
          </a:prstGeom>
          <a:noFill/>
        </p:spPr>
        <p:txBody>
          <a:bodyPr wrap="none" rtlCol="0">
            <a:spAutoFit/>
          </a:bodyPr>
          <a:lstStyle/>
          <a:p>
            <a:r>
              <a:rPr lang="en-US" b="0" dirty="0" smtClean="0"/>
              <a:t>Qualitative methods</a:t>
            </a:r>
            <a:br>
              <a:rPr lang="en-US" b="0" dirty="0" smtClean="0"/>
            </a:br>
            <a:r>
              <a:rPr lang="en-US" b="0" dirty="0" smtClean="0"/>
              <a:t>(Management Science)</a:t>
            </a:r>
            <a:endParaRPr lang="en-US" b="0" dirty="0"/>
          </a:p>
        </p:txBody>
      </p:sp>
      <p:sp>
        <p:nvSpPr>
          <p:cNvPr id="6" name="TextBox 5"/>
          <p:cNvSpPr txBox="1"/>
          <p:nvPr/>
        </p:nvSpPr>
        <p:spPr>
          <a:xfrm>
            <a:off x="5796508" y="5105400"/>
            <a:ext cx="3042692" cy="646331"/>
          </a:xfrm>
          <a:prstGeom prst="rect">
            <a:avLst/>
          </a:prstGeom>
          <a:noFill/>
        </p:spPr>
        <p:txBody>
          <a:bodyPr wrap="none" rtlCol="0">
            <a:spAutoFit/>
          </a:bodyPr>
          <a:lstStyle/>
          <a:p>
            <a:r>
              <a:rPr lang="en-US" b="0" dirty="0" smtClean="0"/>
              <a:t>Design Thinking</a:t>
            </a:r>
          </a:p>
          <a:p>
            <a:r>
              <a:rPr lang="en-US" b="0" dirty="0" smtClean="0"/>
              <a:t>(d.school – Institute of Design)</a:t>
            </a:r>
            <a:endParaRPr lang="en-US" b="0" dirty="0"/>
          </a:p>
        </p:txBody>
      </p:sp>
      <p:sp>
        <p:nvSpPr>
          <p:cNvPr id="7" name="TextBox 6"/>
          <p:cNvSpPr txBox="1"/>
          <p:nvPr/>
        </p:nvSpPr>
        <p:spPr>
          <a:xfrm>
            <a:off x="1733530" y="5871995"/>
            <a:ext cx="2270750" cy="646331"/>
          </a:xfrm>
          <a:prstGeom prst="rect">
            <a:avLst/>
          </a:prstGeom>
          <a:noFill/>
        </p:spPr>
        <p:txBody>
          <a:bodyPr wrap="none" rtlCol="0">
            <a:spAutoFit/>
          </a:bodyPr>
          <a:lstStyle/>
          <a:p>
            <a:r>
              <a:rPr lang="en-US" b="0" dirty="0" smtClean="0"/>
              <a:t>Perception, Cognition</a:t>
            </a:r>
            <a:br>
              <a:rPr lang="en-US" b="0" dirty="0" smtClean="0"/>
            </a:br>
            <a:r>
              <a:rPr lang="en-US" b="0" dirty="0" smtClean="0"/>
              <a:t>(Psychology)</a:t>
            </a:r>
            <a:endParaRPr lang="en-US" b="0" dirty="0"/>
          </a:p>
        </p:txBody>
      </p:sp>
      <p:sp>
        <p:nvSpPr>
          <p:cNvPr id="8" name="TextBox 7"/>
          <p:cNvSpPr txBox="1"/>
          <p:nvPr/>
        </p:nvSpPr>
        <p:spPr>
          <a:xfrm>
            <a:off x="4552930" y="5871995"/>
            <a:ext cx="3854581" cy="646331"/>
          </a:xfrm>
          <a:prstGeom prst="rect">
            <a:avLst/>
          </a:prstGeom>
          <a:noFill/>
        </p:spPr>
        <p:txBody>
          <a:bodyPr wrap="none" rtlCol="0">
            <a:spAutoFit/>
          </a:bodyPr>
          <a:lstStyle/>
          <a:p>
            <a:endParaRPr lang="en-US" b="0" dirty="0" smtClean="0"/>
          </a:p>
          <a:p>
            <a:r>
              <a:rPr lang="en-US" b="0" dirty="0" smtClean="0"/>
              <a:t>Electrical, </a:t>
            </a:r>
            <a:r>
              <a:rPr lang="en-US" b="0" smtClean="0"/>
              <a:t>Mechanical Engineering, Art</a:t>
            </a:r>
            <a:endParaRPr lang="en-US" b="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d.school</a:t>
            </a:r>
            <a:endParaRPr lang="en-US" dirty="0"/>
          </a:p>
        </p:txBody>
      </p:sp>
      <p:pic>
        <p:nvPicPr>
          <p:cNvPr id="436226" name="Picture 2"/>
          <p:cNvPicPr>
            <a:picLocks noChangeAspect="1" noChangeArrowheads="1"/>
          </p:cNvPicPr>
          <p:nvPr/>
        </p:nvPicPr>
        <p:blipFill>
          <a:blip r:embed="rId3"/>
          <a:srcRect/>
          <a:stretch>
            <a:fillRect/>
          </a:stretch>
        </p:blipFill>
        <p:spPr bwMode="auto">
          <a:xfrm>
            <a:off x="0" y="1981200"/>
            <a:ext cx="9209784" cy="3200400"/>
          </a:xfrm>
          <a:prstGeom prst="rect">
            <a:avLst/>
          </a:prstGeom>
          <a:noFill/>
          <a:ln w="9525">
            <a:noFill/>
            <a:miter lim="800000"/>
            <a:headEnd/>
            <a:tailEnd/>
          </a:ln>
          <a:effectLst/>
        </p:spPr>
      </p:pic>
      <p:pic>
        <p:nvPicPr>
          <p:cNvPr id="4" name="Picture 6" descr="d"/>
          <p:cNvPicPr>
            <a:picLocks noChangeAspect="1" noChangeArrowheads="1"/>
          </p:cNvPicPr>
          <p:nvPr/>
        </p:nvPicPr>
        <p:blipFill>
          <a:blip r:embed="rId4"/>
          <a:srcRect/>
          <a:stretch>
            <a:fillRect/>
          </a:stretch>
        </p:blipFill>
        <p:spPr bwMode="auto">
          <a:xfrm>
            <a:off x="6934200" y="25400"/>
            <a:ext cx="1990725" cy="419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3"/>
          <a:srcRect/>
          <a:stretch>
            <a:fillRect/>
          </a:stretch>
        </p:blipFill>
        <p:spPr bwMode="auto">
          <a:xfrm>
            <a:off x="0" y="1981200"/>
            <a:ext cx="9209784" cy="3200400"/>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l="45000" t="11050" r="32188" b="34200"/>
          <a:stretch>
            <a:fillRect/>
          </a:stretch>
        </p:blipFill>
        <p:spPr bwMode="auto">
          <a:xfrm>
            <a:off x="762000" y="0"/>
            <a:ext cx="4572000" cy="6858000"/>
          </a:xfrm>
          <a:prstGeom prst="rect">
            <a:avLst/>
          </a:prstGeom>
          <a:noFill/>
          <a:ln w="9525">
            <a:noFill/>
            <a:miter lim="800000"/>
            <a:headEnd/>
            <a:tailEnd/>
          </a:ln>
          <a:effectLst/>
        </p:spPr>
      </p:pic>
      <p:pic>
        <p:nvPicPr>
          <p:cNvPr id="4" name="Picture 6" descr="d"/>
          <p:cNvPicPr>
            <a:picLocks noChangeAspect="1" noChangeArrowheads="1"/>
          </p:cNvPicPr>
          <p:nvPr/>
        </p:nvPicPr>
        <p:blipFill>
          <a:blip r:embed="rId5"/>
          <a:srcRect/>
          <a:stretch>
            <a:fillRect/>
          </a:stretch>
        </p:blipFill>
        <p:spPr bwMode="auto">
          <a:xfrm>
            <a:off x="6934200" y="25400"/>
            <a:ext cx="1990725" cy="419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p:cNvPicPr>
            <a:picLocks noChangeAspect="1" noChangeArrowheads="1"/>
          </p:cNvPicPr>
          <p:nvPr/>
        </p:nvPicPr>
        <p:blipFill>
          <a:blip r:embed="rId3"/>
          <a:srcRect/>
          <a:stretch>
            <a:fillRect/>
          </a:stretch>
        </p:blipFill>
        <p:spPr bwMode="auto">
          <a:xfrm>
            <a:off x="296333" y="76200"/>
            <a:ext cx="8619067" cy="6629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rket.jpg"/>
          <p:cNvPicPr>
            <a:picLocks noGrp="1" noChangeAspect="1"/>
          </p:cNvPicPr>
          <p:nvPr>
            <p:ph idx="1"/>
          </p:nvPr>
        </p:nvPicPr>
        <p:blipFill>
          <a:blip r:embed="rId3"/>
          <a:stretch>
            <a:fillRect/>
          </a:stretch>
        </p:blipFill>
        <p:spPr>
          <a:xfrm>
            <a:off x="0" y="0"/>
            <a:ext cx="9144000" cy="6858000"/>
          </a:xfrm>
        </p:spPr>
      </p:pic>
      <p:sp>
        <p:nvSpPr>
          <p:cNvPr id="2" name="Title 1"/>
          <p:cNvSpPr>
            <a:spLocks noGrp="1"/>
          </p:cNvSpPr>
          <p:nvPr>
            <p:ph type="title"/>
          </p:nvPr>
        </p:nvSpPr>
        <p:spPr/>
        <p:txBody>
          <a:bodyPr/>
          <a:lstStyle/>
          <a:p>
            <a:endParaRPr lang="en-US"/>
          </a:p>
        </p:txBody>
      </p:sp>
      <p:sp>
        <p:nvSpPr>
          <p:cNvPr id="5" name="AutoShape 8"/>
          <p:cNvSpPr>
            <a:spLocks noChangeArrowheads="1"/>
          </p:cNvSpPr>
          <p:nvPr/>
        </p:nvSpPr>
        <p:spPr bwMode="auto">
          <a:xfrm>
            <a:off x="-228600" y="309563"/>
            <a:ext cx="7010400" cy="822325"/>
          </a:xfrm>
          <a:prstGeom prst="roundRect">
            <a:avLst>
              <a:gd name="adj" fmla="val 16667"/>
            </a:avLst>
          </a:prstGeom>
          <a:solidFill>
            <a:srgbClr val="3A4D62">
              <a:alpha val="80000"/>
            </a:srgbClr>
          </a:solidFill>
          <a:ln w="9525" algn="ctr">
            <a:noFill/>
            <a:round/>
            <a:headEnd/>
            <a:tailEnd/>
          </a:ln>
          <a:effectLst/>
        </p:spPr>
        <p:txBody>
          <a:bodyPr wrap="none" anchor="ctr"/>
          <a:lstStyle/>
          <a:p>
            <a:endParaRPr lang="en-US"/>
          </a:p>
        </p:txBody>
      </p:sp>
      <p:sp>
        <p:nvSpPr>
          <p:cNvPr id="6" name="Rectangle 9"/>
          <p:cNvSpPr txBox="1">
            <a:spLocks noRot="1" noChangeArrowheads="1"/>
          </p:cNvSpPr>
          <p:nvPr/>
        </p:nvSpPr>
        <p:spPr bwMode="auto">
          <a:xfrm>
            <a:off x="61913" y="261938"/>
            <a:ext cx="10665203"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pitchFamily="34" charset="-127"/>
                <a:cs typeface="+mj-cs"/>
              </a:rPr>
              <a:t>Interaction Design Studio</a:t>
            </a:r>
            <a:endParaRPr kumimoji="0" lang="en-US" altLang="ko-KR" sz="4600" b="1" i="0" u="none" strike="noStrike" kern="0" cap="none" spc="0" normalizeH="0" baseline="0" noProof="0" dirty="0">
              <a:ln>
                <a:noFill/>
              </a:ln>
              <a:solidFill>
                <a:schemeClr val="tx2"/>
              </a:solidFill>
              <a:effectLst/>
              <a:uLnTx/>
              <a:uFillTx/>
              <a:latin typeface="+mj-lt"/>
              <a:ea typeface="굴림" pitchFamily="34" charset="-127"/>
              <a:cs typeface="+mj-cs"/>
            </a:endParaRPr>
          </a:p>
        </p:txBody>
      </p:sp>
      <p:sp>
        <p:nvSpPr>
          <p:cNvPr id="7"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hool-tutorial.jpeg"/>
          <p:cNvPicPr>
            <a:picLocks noGrp="1" noChangeAspect="1"/>
          </p:cNvPicPr>
          <p:nvPr>
            <p:ph idx="1"/>
          </p:nvPr>
        </p:nvPicPr>
        <p:blipFill>
          <a:blip r:embed="rId3"/>
          <a:stretch>
            <a:fillRect/>
          </a:stretch>
        </p:blipFill>
        <p:spPr>
          <a:xfrm>
            <a:off x="-1600200" y="-76200"/>
            <a:ext cx="10967445" cy="7315200"/>
          </a:xfrm>
        </p:spPr>
      </p:pic>
      <p:sp>
        <p:nvSpPr>
          <p:cNvPr id="5" name="AutoShape 8"/>
          <p:cNvSpPr>
            <a:spLocks noChangeArrowheads="1"/>
          </p:cNvSpPr>
          <p:nvPr/>
        </p:nvSpPr>
        <p:spPr bwMode="auto">
          <a:xfrm>
            <a:off x="-228600" y="309563"/>
            <a:ext cx="1752600" cy="822325"/>
          </a:xfrm>
          <a:prstGeom prst="roundRect">
            <a:avLst>
              <a:gd name="adj" fmla="val 16667"/>
            </a:avLst>
          </a:prstGeom>
          <a:solidFill>
            <a:srgbClr val="3A4D62">
              <a:alpha val="80000"/>
            </a:srgbClr>
          </a:solidFill>
          <a:ln w="9525" algn="ctr">
            <a:noFill/>
            <a:round/>
            <a:headEnd/>
            <a:tailEnd/>
          </a:ln>
          <a:effectLst/>
        </p:spPr>
        <p:txBody>
          <a:bodyPr wrap="none" anchor="ctr"/>
          <a:lstStyle/>
          <a:p>
            <a:endParaRPr lang="en-US"/>
          </a:p>
        </p:txBody>
      </p:sp>
      <p:sp>
        <p:nvSpPr>
          <p:cNvPr id="6" name="Rectangle 9"/>
          <p:cNvSpPr txBox="1">
            <a:spLocks noRot="1" noChangeArrowheads="1"/>
          </p:cNvSpPr>
          <p:nvPr/>
        </p:nvSpPr>
        <p:spPr bwMode="auto">
          <a:xfrm>
            <a:off x="61913" y="261938"/>
            <a:ext cx="10665203"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pitchFamily="34" charset="-127"/>
                <a:cs typeface="+mj-cs"/>
              </a:rPr>
              <a:t>Labs</a:t>
            </a:r>
            <a:endParaRPr kumimoji="0" lang="en-US" altLang="ko-KR" sz="4600" b="1" i="0" u="none" strike="noStrike" kern="0" cap="none" spc="0" normalizeH="0" baseline="0" noProof="0" dirty="0">
              <a:ln>
                <a:noFill/>
              </a:ln>
              <a:solidFill>
                <a:schemeClr val="tx2"/>
              </a:solidFill>
              <a:effectLst/>
              <a:uLnTx/>
              <a:uFillTx/>
              <a:latin typeface="+mj-lt"/>
              <a:ea typeface="굴림" pitchFamily="34" charset="-127"/>
              <a:cs typeface="+mj-cs"/>
            </a:endParaRPr>
          </a:p>
        </p:txBody>
      </p:sp>
      <p:sp>
        <p:nvSpPr>
          <p:cNvPr id="7"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ll.jpg"/>
          <p:cNvPicPr>
            <a:picLocks noGrp="1" noChangeAspect="1"/>
          </p:cNvPicPr>
          <p:nvPr>
            <p:ph idx="1"/>
          </p:nvPr>
        </p:nvPicPr>
        <p:blipFill>
          <a:blip r:embed="rId3"/>
          <a:stretch>
            <a:fillRect/>
          </a:stretch>
        </p:blipFill>
        <p:spPr>
          <a:xfrm>
            <a:off x="0" y="0"/>
            <a:ext cx="9144000" cy="6858000"/>
          </a:xfrm>
        </p:spPr>
      </p:pic>
      <p:sp>
        <p:nvSpPr>
          <p:cNvPr id="5" name="AutoShape 8"/>
          <p:cNvSpPr>
            <a:spLocks noChangeArrowheads="1"/>
          </p:cNvSpPr>
          <p:nvPr/>
        </p:nvSpPr>
        <p:spPr bwMode="auto">
          <a:xfrm>
            <a:off x="-228600" y="309563"/>
            <a:ext cx="5638800" cy="822325"/>
          </a:xfrm>
          <a:prstGeom prst="roundRect">
            <a:avLst>
              <a:gd name="adj" fmla="val 16667"/>
            </a:avLst>
          </a:prstGeom>
          <a:solidFill>
            <a:srgbClr val="3A4D62">
              <a:alpha val="80000"/>
            </a:srgbClr>
          </a:solidFill>
          <a:ln w="9525" algn="ctr">
            <a:noFill/>
            <a:round/>
            <a:headEnd/>
            <a:tailEnd/>
          </a:ln>
          <a:effectLst/>
        </p:spPr>
        <p:txBody>
          <a:bodyPr wrap="none" anchor="ctr"/>
          <a:lstStyle/>
          <a:p>
            <a:endParaRPr lang="en-US"/>
          </a:p>
        </p:txBody>
      </p:sp>
      <p:sp>
        <p:nvSpPr>
          <p:cNvPr id="6" name="Rectangle 9"/>
          <p:cNvSpPr txBox="1">
            <a:spLocks noRot="1" noChangeArrowheads="1"/>
          </p:cNvSpPr>
          <p:nvPr/>
        </p:nvSpPr>
        <p:spPr bwMode="auto">
          <a:xfrm>
            <a:off x="61913" y="261938"/>
            <a:ext cx="10665203"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pitchFamily="34" charset="-127"/>
                <a:cs typeface="+mj-cs"/>
              </a:rPr>
              <a:t>Stanford Resources</a:t>
            </a:r>
            <a:endParaRPr kumimoji="0" lang="en-US" altLang="ko-KR" sz="4600" b="1" i="0" u="none" strike="noStrike" kern="0" cap="none" spc="0" normalizeH="0" baseline="0" noProof="0" dirty="0">
              <a:ln>
                <a:noFill/>
              </a:ln>
              <a:solidFill>
                <a:schemeClr val="tx2"/>
              </a:solidFill>
              <a:effectLst/>
              <a:uLnTx/>
              <a:uFillTx/>
              <a:latin typeface="+mj-lt"/>
              <a:ea typeface="굴림" pitchFamily="34" charset="-127"/>
              <a:cs typeface="+mj-cs"/>
            </a:endParaRPr>
          </a:p>
        </p:txBody>
      </p:sp>
      <p:sp>
        <p:nvSpPr>
          <p:cNvPr id="7"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Successes</a:t>
            </a:r>
            <a:endParaRPr lang="en-US" dirty="0"/>
          </a:p>
        </p:txBody>
      </p:sp>
      <p:sp>
        <p:nvSpPr>
          <p:cNvPr id="3" name="Content Placeholder 2"/>
          <p:cNvSpPr>
            <a:spLocks noGrp="1"/>
          </p:cNvSpPr>
          <p:nvPr>
            <p:ph idx="1"/>
          </p:nvPr>
        </p:nvSpPr>
        <p:spPr/>
        <p:txBody>
          <a:bodyPr/>
          <a:lstStyle/>
          <a:p>
            <a:r>
              <a:rPr lang="en-US" b="0" dirty="0" smtClean="0"/>
              <a:t>Teaching design process to computer scientists and other non-designers</a:t>
            </a:r>
          </a:p>
          <a:p>
            <a:r>
              <a:rPr lang="en-US" b="0" dirty="0" smtClean="0"/>
              <a:t>Introducing partners so students don’t design for themselves (e.g., Reuters fellows)</a:t>
            </a: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b="0" dirty="0" smtClean="0"/>
              <a:t>Student background &amp; experience vary widely</a:t>
            </a:r>
          </a:p>
          <a:p>
            <a:r>
              <a:rPr lang="en-US" b="0" dirty="0" smtClean="0"/>
              <a:t>Right amount of departmental redundancy</a:t>
            </a:r>
          </a:p>
          <a:p>
            <a:r>
              <a:rPr lang="en-US" b="0" dirty="0" smtClean="0"/>
              <a:t>Determining how much to build</a:t>
            </a:r>
          </a:p>
          <a:p>
            <a:r>
              <a:rPr lang="en-US" b="0" dirty="0" smtClean="0"/>
              <a:t>Getting students to commit to their ideas</a:t>
            </a:r>
          </a:p>
          <a:p>
            <a:r>
              <a:rPr lang="en-US" b="0" dirty="0" smtClean="0"/>
              <a:t>Putting on a high-school play</a:t>
            </a:r>
            <a:endParaRPr lang="en-US" b="0" dirty="0"/>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matCover.jpg"/>
          <p:cNvPicPr>
            <a:picLocks noChangeAspect="1"/>
          </p:cNvPicPr>
          <p:nvPr/>
        </p:nvPicPr>
        <p:blipFill>
          <a:blip r:embed="rId3" cstate="screen">
            <a:lum contrast="10000"/>
          </a:blip>
          <a:stretch>
            <a:fillRect/>
          </a:stretch>
        </p:blipFill>
        <p:spPr>
          <a:xfrm>
            <a:off x="6190093" y="1752600"/>
            <a:ext cx="2666407" cy="1905000"/>
          </a:xfrm>
          <a:prstGeom prst="rect">
            <a:avLst/>
          </a:prstGeom>
          <a:ln>
            <a:noFill/>
          </a:ln>
          <a:effectLst>
            <a:outerShdw blurRad="190500" dist="38100" dir="2700000" sx="102000" sy="102000" algn="tl" rotWithShape="0">
              <a:prstClr val="black">
                <a:alpha val="24000"/>
              </a:prstClr>
            </a:outerShdw>
          </a:effectLst>
        </p:spPr>
      </p:pic>
      <p:sp>
        <p:nvSpPr>
          <p:cNvPr id="2" name="Title 1"/>
          <p:cNvSpPr>
            <a:spLocks noGrp="1"/>
          </p:cNvSpPr>
          <p:nvPr>
            <p:ph type="title"/>
          </p:nvPr>
        </p:nvSpPr>
        <p:spPr>
          <a:xfrm>
            <a:off x="457200" y="304800"/>
            <a:ext cx="8385175" cy="1022350"/>
          </a:xfrm>
        </p:spPr>
        <p:txBody>
          <a:bodyPr/>
          <a:lstStyle/>
          <a:p>
            <a:r>
              <a:rPr lang="en-US" sz="4400" dirty="0" smtClean="0"/>
              <a:t>Research &amp; Teaching:</a:t>
            </a:r>
            <a:endParaRPr lang="en-US" sz="4400" dirty="0"/>
          </a:p>
        </p:txBody>
      </p:sp>
      <p:pic>
        <p:nvPicPr>
          <p:cNvPr id="6" name="Picture 5" descr="ideas-ecology.png"/>
          <p:cNvPicPr>
            <a:picLocks noChangeAspect="1"/>
          </p:cNvPicPr>
          <p:nvPr/>
        </p:nvPicPr>
        <p:blipFill>
          <a:blip r:embed="rId4"/>
          <a:stretch>
            <a:fillRect/>
          </a:stretch>
        </p:blipFill>
        <p:spPr>
          <a:xfrm>
            <a:off x="820420" y="4114800"/>
            <a:ext cx="3751580" cy="2133600"/>
          </a:xfrm>
          <a:prstGeom prst="rect">
            <a:avLst/>
          </a:prstGeom>
        </p:spPr>
      </p:pic>
      <p:sp>
        <p:nvSpPr>
          <p:cNvPr id="7" name="TextBox 6"/>
          <p:cNvSpPr txBox="1"/>
          <p:nvPr/>
        </p:nvSpPr>
        <p:spPr>
          <a:xfrm>
            <a:off x="990600" y="6248400"/>
            <a:ext cx="3158622" cy="369332"/>
          </a:xfrm>
          <a:prstGeom prst="rect">
            <a:avLst/>
          </a:prstGeom>
          <a:noFill/>
        </p:spPr>
        <p:txBody>
          <a:bodyPr wrap="none" rtlCol="0">
            <a:spAutoFit/>
          </a:bodyPr>
          <a:lstStyle/>
          <a:p>
            <a:r>
              <a:rPr lang="en-US" b="0" dirty="0" err="1" smtClean="0">
                <a:solidFill>
                  <a:schemeClr val="bg1"/>
                </a:solidFill>
              </a:rPr>
              <a:t>iDeas</a:t>
            </a:r>
            <a:r>
              <a:rPr lang="en-US" b="0" dirty="0" smtClean="0">
                <a:solidFill>
                  <a:schemeClr val="bg1"/>
                </a:solidFill>
              </a:rPr>
              <a:t> design ecology in CS247</a:t>
            </a:r>
            <a:endParaRPr lang="en-US" b="0" dirty="0">
              <a:solidFill>
                <a:schemeClr val="bg1"/>
              </a:solidFill>
            </a:endParaRPr>
          </a:p>
        </p:txBody>
      </p:sp>
      <p:pic>
        <p:nvPicPr>
          <p:cNvPr id="438275" name="Picture 3"/>
          <p:cNvPicPr>
            <a:picLocks noChangeAspect="1" noChangeArrowheads="1"/>
          </p:cNvPicPr>
          <p:nvPr/>
        </p:nvPicPr>
        <p:blipFill>
          <a:blip r:embed="rId5"/>
          <a:srcRect/>
          <a:stretch>
            <a:fillRect/>
          </a:stretch>
        </p:blipFill>
        <p:spPr bwMode="auto">
          <a:xfrm>
            <a:off x="5715000" y="4191000"/>
            <a:ext cx="2787651" cy="2090738"/>
          </a:xfrm>
          <a:prstGeom prst="rect">
            <a:avLst/>
          </a:prstGeom>
          <a:noFill/>
          <a:ln w="9525">
            <a:noFill/>
            <a:miter lim="800000"/>
            <a:headEnd/>
            <a:tailEnd/>
          </a:ln>
          <a:effectLst/>
        </p:spPr>
      </p:pic>
      <p:sp>
        <p:nvSpPr>
          <p:cNvPr id="9" name="TextBox 8"/>
          <p:cNvSpPr txBox="1"/>
          <p:nvPr/>
        </p:nvSpPr>
        <p:spPr>
          <a:xfrm>
            <a:off x="6248400" y="6324600"/>
            <a:ext cx="1773242" cy="369332"/>
          </a:xfrm>
          <a:prstGeom prst="rect">
            <a:avLst/>
          </a:prstGeom>
          <a:noFill/>
        </p:spPr>
        <p:txBody>
          <a:bodyPr wrap="none" rtlCol="0">
            <a:spAutoFit/>
          </a:bodyPr>
          <a:lstStyle/>
          <a:p>
            <a:r>
              <a:rPr lang="en-US" b="0" dirty="0" err="1" smtClean="0">
                <a:solidFill>
                  <a:schemeClr val="bg1"/>
                </a:solidFill>
              </a:rPr>
              <a:t>d.Tools</a:t>
            </a:r>
            <a:r>
              <a:rPr lang="en-US" b="0" dirty="0" smtClean="0">
                <a:solidFill>
                  <a:schemeClr val="bg1"/>
                </a:solidFill>
              </a:rPr>
              <a:t> in CS247</a:t>
            </a:r>
            <a:endParaRPr lang="en-US" b="0" dirty="0">
              <a:solidFill>
                <a:schemeClr val="bg1"/>
              </a:solidFill>
            </a:endParaRPr>
          </a:p>
        </p:txBody>
      </p:sp>
      <p:sp>
        <p:nvSpPr>
          <p:cNvPr id="10" name="TextBox 9"/>
          <p:cNvSpPr txBox="1"/>
          <p:nvPr/>
        </p:nvSpPr>
        <p:spPr>
          <a:xfrm>
            <a:off x="533400" y="914400"/>
            <a:ext cx="3236271" cy="523220"/>
          </a:xfrm>
          <a:prstGeom prst="rect">
            <a:avLst/>
          </a:prstGeom>
          <a:noFill/>
        </p:spPr>
        <p:txBody>
          <a:bodyPr wrap="none" rtlCol="0">
            <a:spAutoFit/>
          </a:bodyPr>
          <a:lstStyle/>
          <a:p>
            <a:r>
              <a:rPr lang="en-US" sz="2800" dirty="0" smtClean="0">
                <a:solidFill>
                  <a:schemeClr val="bg2">
                    <a:lumMod val="20000"/>
                    <a:lumOff val="80000"/>
                  </a:schemeClr>
                </a:solidFill>
              </a:rPr>
              <a:t>Two great tastes… ?</a:t>
            </a:r>
            <a:endParaRPr lang="en-US" sz="2800" dirty="0">
              <a:solidFill>
                <a:schemeClr val="bg2">
                  <a:lumMod val="20000"/>
                  <a:lumOff val="80000"/>
                </a:schemeClr>
              </a:solidFill>
            </a:endParaRPr>
          </a:p>
        </p:txBody>
      </p:sp>
      <p:pic>
        <p:nvPicPr>
          <p:cNvPr id="11" name="Picture 10" descr="CircleGesture.png"/>
          <p:cNvPicPr>
            <a:picLocks noChangeAspect="1"/>
          </p:cNvPicPr>
          <p:nvPr/>
        </p:nvPicPr>
        <p:blipFill>
          <a:blip r:embed="rId6"/>
          <a:stretch>
            <a:fillRect/>
          </a:stretch>
        </p:blipFill>
        <p:spPr>
          <a:xfrm>
            <a:off x="7537031" y="2322517"/>
            <a:ext cx="526589" cy="546460"/>
          </a:xfrm>
          <a:prstGeom prst="rect">
            <a:avLst/>
          </a:prstGeom>
        </p:spPr>
      </p:pic>
      <p:pic>
        <p:nvPicPr>
          <p:cNvPr id="13" name="Picture 12" descr="iPhoneKMAT.png"/>
          <p:cNvPicPr>
            <a:picLocks noChangeAspect="1"/>
          </p:cNvPicPr>
          <p:nvPr/>
        </p:nvPicPr>
        <p:blipFill>
          <a:blip r:embed="rId7" cstate="screen"/>
          <a:stretch>
            <a:fillRect/>
          </a:stretch>
        </p:blipFill>
        <p:spPr>
          <a:xfrm>
            <a:off x="5971656" y="1176678"/>
            <a:ext cx="903644" cy="1707254"/>
          </a:xfrm>
          <a:prstGeom prst="rect">
            <a:avLst/>
          </a:prstGeom>
        </p:spPr>
      </p:pic>
      <p:pic>
        <p:nvPicPr>
          <p:cNvPr id="14" name="Picture 2" descr="C:\Documents and Settings\Ron Yeh\Desktop\NokiaPen.png"/>
          <p:cNvPicPr>
            <a:picLocks noChangeAspect="1" noChangeArrowheads="1"/>
          </p:cNvPicPr>
          <p:nvPr/>
        </p:nvPicPr>
        <p:blipFill>
          <a:blip r:embed="rId8" cstate="screen"/>
          <a:srcRect/>
          <a:stretch>
            <a:fillRect/>
          </a:stretch>
        </p:blipFill>
        <p:spPr bwMode="auto">
          <a:xfrm>
            <a:off x="7685444" y="750332"/>
            <a:ext cx="888802" cy="1649749"/>
          </a:xfrm>
          <a:prstGeom prst="rect">
            <a:avLst/>
          </a:prstGeom>
          <a:noFill/>
          <a:effectLst>
            <a:outerShdw blurRad="50800" dist="38100" dir="2700000" algn="tl" rotWithShape="0">
              <a:prstClr val="black">
                <a:alpha val="40000"/>
              </a:prstClr>
            </a:outerShdw>
          </a:effectLst>
        </p:spPr>
      </p:pic>
      <p:sp>
        <p:nvSpPr>
          <p:cNvPr id="16" name="TextBox 15"/>
          <p:cNvSpPr txBox="1"/>
          <p:nvPr/>
        </p:nvSpPr>
        <p:spPr>
          <a:xfrm>
            <a:off x="6248400" y="3593068"/>
            <a:ext cx="2649700" cy="369332"/>
          </a:xfrm>
          <a:prstGeom prst="rect">
            <a:avLst/>
          </a:prstGeom>
          <a:noFill/>
        </p:spPr>
        <p:txBody>
          <a:bodyPr wrap="none" rtlCol="0">
            <a:spAutoFit/>
          </a:bodyPr>
          <a:lstStyle/>
          <a:p>
            <a:r>
              <a:rPr lang="en-US" b="0" dirty="0" smtClean="0">
                <a:solidFill>
                  <a:schemeClr val="bg1"/>
                </a:solidFill>
              </a:rPr>
              <a:t>Paper toolkit at Berkeley</a:t>
            </a:r>
            <a:endParaRPr lang="en-US" b="0" dirty="0">
              <a:solidFill>
                <a:schemeClr val="bg1"/>
              </a:solidFill>
            </a:endParaRPr>
          </a:p>
        </p:txBody>
      </p:sp>
      <p:pic>
        <p:nvPicPr>
          <p:cNvPr id="438276" name="Picture 4"/>
          <p:cNvPicPr>
            <a:picLocks noChangeAspect="1" noChangeArrowheads="1"/>
          </p:cNvPicPr>
          <p:nvPr/>
        </p:nvPicPr>
        <p:blipFill>
          <a:blip r:embed="rId9"/>
          <a:srcRect/>
          <a:stretch>
            <a:fillRect/>
          </a:stretch>
        </p:blipFill>
        <p:spPr bwMode="auto">
          <a:xfrm>
            <a:off x="1143000" y="1905000"/>
            <a:ext cx="2681287" cy="1672329"/>
          </a:xfrm>
          <a:prstGeom prst="rect">
            <a:avLst/>
          </a:prstGeom>
          <a:noFill/>
          <a:ln w="9525">
            <a:noFill/>
            <a:miter lim="800000"/>
            <a:headEnd/>
            <a:tailEnd/>
          </a:ln>
          <a:effectLst/>
        </p:spPr>
      </p:pic>
      <p:sp>
        <p:nvSpPr>
          <p:cNvPr id="18" name="TextBox 17"/>
          <p:cNvSpPr txBox="1"/>
          <p:nvPr/>
        </p:nvSpPr>
        <p:spPr>
          <a:xfrm>
            <a:off x="1066800" y="3581400"/>
            <a:ext cx="2716641" cy="369332"/>
          </a:xfrm>
          <a:prstGeom prst="rect">
            <a:avLst/>
          </a:prstGeom>
          <a:noFill/>
        </p:spPr>
        <p:txBody>
          <a:bodyPr wrap="none" rtlCol="0">
            <a:spAutoFit/>
          </a:bodyPr>
          <a:lstStyle/>
          <a:p>
            <a:r>
              <a:rPr lang="en-US" b="0" dirty="0" err="1" smtClean="0">
                <a:solidFill>
                  <a:schemeClr val="bg1"/>
                </a:solidFill>
              </a:rPr>
              <a:t>ButterflyNet</a:t>
            </a:r>
            <a:r>
              <a:rPr lang="en-US" b="0" dirty="0" smtClean="0">
                <a:solidFill>
                  <a:schemeClr val="bg1"/>
                </a:solidFill>
              </a:rPr>
              <a:t> in Los </a:t>
            </a:r>
            <a:r>
              <a:rPr lang="en-US" b="0" dirty="0" err="1" smtClean="0">
                <a:solidFill>
                  <a:schemeClr val="bg1"/>
                </a:solidFill>
              </a:rPr>
              <a:t>Tuxtlas</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VAC-1-GraceHopper"/>
          <p:cNvPicPr>
            <a:picLocks noChangeAspect="1" noChangeArrowheads="1"/>
          </p:cNvPicPr>
          <p:nvPr/>
        </p:nvPicPr>
        <p:blipFill>
          <a:blip r:embed="rId3"/>
          <a:srcRect t="2339" b="2339"/>
          <a:stretch>
            <a:fillRect/>
          </a:stretch>
        </p:blipFill>
        <p:spPr bwMode="auto">
          <a:xfrm>
            <a:off x="0" y="0"/>
            <a:ext cx="9144000" cy="6858000"/>
          </a:xfrm>
          <a:prstGeom prst="rect">
            <a:avLst/>
          </a:prstGeom>
          <a:noFill/>
          <a:ln w="9525">
            <a:noFill/>
            <a:miter lim="800000"/>
            <a:headEnd/>
            <a:tailEnd/>
          </a:ln>
        </p:spPr>
      </p:pic>
      <p:sp>
        <p:nvSpPr>
          <p:cNvPr id="1331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9" name="AutoShape 7"/>
          <p:cNvSpPr>
            <a:spLocks noChangeArrowheads="1"/>
          </p:cNvSpPr>
          <p:nvPr/>
        </p:nvSpPr>
        <p:spPr bwMode="auto">
          <a:xfrm>
            <a:off x="-171450" y="309563"/>
            <a:ext cx="642620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3320" name="Rectangle 8"/>
          <p:cNvSpPr>
            <a:spLocks noGrp="1" noRot="1" noChangeArrowheads="1"/>
          </p:cNvSpPr>
          <p:nvPr>
            <p:ph type="title"/>
          </p:nvPr>
        </p:nvSpPr>
        <p:spPr>
          <a:xfrm>
            <a:off x="63500" y="261938"/>
            <a:ext cx="8385175" cy="1022350"/>
          </a:xfrm>
          <a:noFill/>
        </p:spPr>
        <p:txBody>
          <a:bodyPr/>
          <a:lstStyle/>
          <a:p>
            <a:pPr eaLnBrk="1" hangingPunct="1"/>
            <a:r>
              <a:rPr lang="en-US" altLang="ko-KR" dirty="0" smtClean="0">
                <a:ea typeface="굴림" charset="-127"/>
              </a:rPr>
              <a:t>Toward Design Tools</a:t>
            </a: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4341" name="Rectangle 2"/>
          <p:cNvSpPr>
            <a:spLocks noGrp="1" noRot="1" noChangeArrowheads="1"/>
          </p:cNvSpPr>
          <p:nvPr>
            <p:ph type="title"/>
          </p:nvPr>
        </p:nvSpPr>
        <p:spPr/>
        <p:txBody>
          <a:bodyPr/>
          <a:lstStyle/>
          <a:p>
            <a:pPr eaLnBrk="1" hangingPunct="1"/>
            <a:r>
              <a:rPr lang="en-US" dirty="0" smtClean="0"/>
              <a:t>Opportunistic Design</a:t>
            </a:r>
          </a:p>
        </p:txBody>
      </p:sp>
      <p:sp>
        <p:nvSpPr>
          <p:cNvPr id="14342" name="Text Box 5"/>
          <p:cNvSpPr txBox="1">
            <a:spLocks noChangeArrowheads="1"/>
          </p:cNvSpPr>
          <p:nvPr/>
        </p:nvSpPr>
        <p:spPr bwMode="auto">
          <a:xfrm>
            <a:off x="1790700" y="5486400"/>
            <a:ext cx="1638300" cy="430213"/>
          </a:xfrm>
          <a:prstGeom prst="rect">
            <a:avLst/>
          </a:prstGeom>
          <a:noFill/>
          <a:ln w="9525">
            <a:noFill/>
            <a:miter lim="800000"/>
            <a:headEnd/>
            <a:tailEnd/>
          </a:ln>
        </p:spPr>
        <p:txBody>
          <a:bodyPr wrap="none">
            <a:spAutoFit/>
          </a:bodyPr>
          <a:lstStyle/>
          <a:p>
            <a:r>
              <a:rPr lang="en-US" sz="2200" baseline="0"/>
              <a:t>Applications</a:t>
            </a:r>
          </a:p>
        </p:txBody>
      </p:sp>
      <p:sp>
        <p:nvSpPr>
          <p:cNvPr id="314374" name="AutoShape 6"/>
          <p:cNvSpPr>
            <a:spLocks noChangeArrowheads="1"/>
          </p:cNvSpPr>
          <p:nvPr/>
        </p:nvSpPr>
        <p:spPr bwMode="auto">
          <a:xfrm>
            <a:off x="1828800" y="1981200"/>
            <a:ext cx="762000" cy="3429000"/>
          </a:xfrm>
          <a:prstGeom prst="roundRect">
            <a:avLst>
              <a:gd name="adj" fmla="val 16667"/>
            </a:avLst>
          </a:prstGeom>
          <a:solidFill>
            <a:schemeClr val="accent3"/>
          </a:solidFill>
          <a:ln w="9525">
            <a:noFill/>
            <a:round/>
            <a:headEnd/>
            <a:tailEnd/>
          </a:ln>
        </p:spPr>
        <p:txBody>
          <a:bodyPr wrap="none" anchor="ctr"/>
          <a:lstStyle/>
          <a:p>
            <a:endParaRPr lang="en-US" baseline="0"/>
          </a:p>
        </p:txBody>
      </p:sp>
      <p:sp>
        <p:nvSpPr>
          <p:cNvPr id="314375" name="AutoShape 7"/>
          <p:cNvSpPr>
            <a:spLocks noChangeArrowheads="1"/>
          </p:cNvSpPr>
          <p:nvPr/>
        </p:nvSpPr>
        <p:spPr bwMode="auto">
          <a:xfrm>
            <a:off x="2667000" y="4495800"/>
            <a:ext cx="4953000" cy="914400"/>
          </a:xfrm>
          <a:prstGeom prst="roundRect">
            <a:avLst>
              <a:gd name="adj" fmla="val 16667"/>
            </a:avLst>
          </a:prstGeom>
          <a:solidFill>
            <a:schemeClr val="tx2"/>
          </a:solidFill>
          <a:ln w="9525">
            <a:noFill/>
            <a:round/>
            <a:headEnd/>
            <a:tailEnd/>
          </a:ln>
        </p:spPr>
        <p:txBody>
          <a:bodyPr wrap="none" anchor="ctr"/>
          <a:lstStyle/>
          <a:p>
            <a:pPr algn="ctr"/>
            <a:endParaRPr lang="en-US" baseline="0">
              <a:latin typeface="Neutra Display" pitchFamily="50" charset="0"/>
            </a:endParaRPr>
          </a:p>
        </p:txBody>
      </p:sp>
      <p:sp>
        <p:nvSpPr>
          <p:cNvPr id="14345" name="Text Box 10"/>
          <p:cNvSpPr txBox="1">
            <a:spLocks noChangeArrowheads="1"/>
          </p:cNvSpPr>
          <p:nvPr/>
        </p:nvSpPr>
        <p:spPr bwMode="auto">
          <a:xfrm rot="-5400000">
            <a:off x="370681" y="3999707"/>
            <a:ext cx="2333625" cy="430212"/>
          </a:xfrm>
          <a:prstGeom prst="rect">
            <a:avLst/>
          </a:prstGeom>
          <a:noFill/>
          <a:ln w="9525">
            <a:noFill/>
            <a:miter lim="800000"/>
            <a:headEnd/>
            <a:tailEnd/>
          </a:ln>
        </p:spPr>
        <p:txBody>
          <a:bodyPr wrap="none">
            <a:spAutoFit/>
          </a:bodyPr>
          <a:lstStyle/>
          <a:p>
            <a:r>
              <a:rPr lang="en-US" sz="2200" baseline="0"/>
              <a:t># of Lines of Code</a:t>
            </a:r>
          </a:p>
        </p:txBody>
      </p:sp>
      <p:sp>
        <p:nvSpPr>
          <p:cNvPr id="314379" name="Text Box 11"/>
          <p:cNvSpPr txBox="1">
            <a:spLocks noChangeArrowheads="1"/>
          </p:cNvSpPr>
          <p:nvPr/>
        </p:nvSpPr>
        <p:spPr bwMode="auto">
          <a:xfrm>
            <a:off x="2773363" y="2589213"/>
            <a:ext cx="2648867" cy="461665"/>
          </a:xfrm>
          <a:prstGeom prst="rect">
            <a:avLst/>
          </a:prstGeom>
          <a:noFill/>
          <a:ln w="9525">
            <a:noFill/>
            <a:miter lim="800000"/>
            <a:headEnd/>
            <a:tailEnd/>
          </a:ln>
        </p:spPr>
        <p:txBody>
          <a:bodyPr wrap="none">
            <a:spAutoFit/>
          </a:bodyPr>
          <a:lstStyle/>
          <a:p>
            <a:r>
              <a:rPr lang="en-US" sz="2400" i="1" baseline="0" dirty="0" smtClean="0">
                <a:solidFill>
                  <a:schemeClr val="accent3"/>
                </a:solidFill>
              </a:rPr>
              <a:t>Alpha </a:t>
            </a:r>
            <a:r>
              <a:rPr lang="en-US" sz="2400" i="1" baseline="0" dirty="0">
                <a:solidFill>
                  <a:schemeClr val="accent3"/>
                </a:solidFill>
              </a:rPr>
              <a:t>Applications</a:t>
            </a:r>
          </a:p>
        </p:txBody>
      </p:sp>
      <p:sp>
        <p:nvSpPr>
          <p:cNvPr id="314380" name="Text Box 12"/>
          <p:cNvSpPr txBox="1">
            <a:spLocks noChangeArrowheads="1"/>
          </p:cNvSpPr>
          <p:nvPr/>
        </p:nvSpPr>
        <p:spPr bwMode="auto">
          <a:xfrm>
            <a:off x="3962400" y="3865563"/>
            <a:ext cx="3323539" cy="461665"/>
          </a:xfrm>
          <a:prstGeom prst="rect">
            <a:avLst/>
          </a:prstGeom>
          <a:noFill/>
          <a:ln w="9525">
            <a:noFill/>
            <a:miter lim="800000"/>
            <a:headEnd/>
            <a:tailEnd/>
          </a:ln>
        </p:spPr>
        <p:txBody>
          <a:bodyPr wrap="none">
            <a:spAutoFit/>
          </a:bodyPr>
          <a:lstStyle/>
          <a:p>
            <a:r>
              <a:rPr lang="en-US" sz="2400" i="1" baseline="0" dirty="0" smtClean="0">
                <a:solidFill>
                  <a:schemeClr val="tx2"/>
                </a:solidFill>
              </a:rPr>
              <a:t>Situational</a:t>
            </a:r>
            <a:r>
              <a:rPr lang="en-US" sz="2400" i="1" dirty="0" smtClean="0">
                <a:solidFill>
                  <a:schemeClr val="tx2"/>
                </a:solidFill>
              </a:rPr>
              <a:t> Applications</a:t>
            </a:r>
            <a:endParaRPr lang="en-US" sz="2400" i="1" baseline="0" dirty="0">
              <a:solidFill>
                <a:schemeClr val="tx2"/>
              </a:solidFill>
            </a:endParaRPr>
          </a:p>
        </p:txBody>
      </p:sp>
      <p:sp>
        <p:nvSpPr>
          <p:cNvPr id="314381" name="Freeform 13"/>
          <p:cNvSpPr>
            <a:spLocks/>
          </p:cNvSpPr>
          <p:nvPr/>
        </p:nvSpPr>
        <p:spPr bwMode="auto">
          <a:xfrm>
            <a:off x="2438400" y="281940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314382" name="Freeform 14"/>
          <p:cNvSpPr>
            <a:spLocks/>
          </p:cNvSpPr>
          <p:nvPr/>
        </p:nvSpPr>
        <p:spPr bwMode="auto">
          <a:xfrm rot="-2364040">
            <a:off x="4389438" y="440055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25" name="Freeform 24"/>
          <p:cNvSpPr/>
          <p:nvPr/>
        </p:nvSpPr>
        <p:spPr>
          <a:xfrm>
            <a:off x="1844675" y="2487613"/>
            <a:ext cx="5545138" cy="2911475"/>
          </a:xfrm>
          <a:custGeom>
            <a:avLst/>
            <a:gdLst>
              <a:gd name="connsiteX0" fmla="*/ 1373 w 5545438"/>
              <a:gd name="connsiteY0" fmla="*/ 0 h 2910703"/>
              <a:gd name="connsiteX1" fmla="*/ 1373 w 5545438"/>
              <a:gd name="connsiteY1" fmla="*/ 57665 h 2910703"/>
              <a:gd name="connsiteX2" fmla="*/ 9611 w 5545438"/>
              <a:gd name="connsiteY2" fmla="*/ 156519 h 2910703"/>
              <a:gd name="connsiteX3" fmla="*/ 26086 w 5545438"/>
              <a:gd name="connsiteY3" fmla="*/ 593124 h 2910703"/>
              <a:gd name="connsiteX4" fmla="*/ 67275 w 5545438"/>
              <a:gd name="connsiteY4" fmla="*/ 1112108 h 2910703"/>
              <a:gd name="connsiteX5" fmla="*/ 124940 w 5545438"/>
              <a:gd name="connsiteY5" fmla="*/ 1639330 h 2910703"/>
              <a:gd name="connsiteX6" fmla="*/ 215556 w 5545438"/>
              <a:gd name="connsiteY6" fmla="*/ 1902941 h 2910703"/>
              <a:gd name="connsiteX7" fmla="*/ 372075 w 5545438"/>
              <a:gd name="connsiteY7" fmla="*/ 2141838 h 2910703"/>
              <a:gd name="connsiteX8" fmla="*/ 734540 w 5545438"/>
              <a:gd name="connsiteY8" fmla="*/ 2413687 h 2910703"/>
              <a:gd name="connsiteX9" fmla="*/ 1129956 w 5545438"/>
              <a:gd name="connsiteY9" fmla="*/ 2578443 h 2910703"/>
              <a:gd name="connsiteX10" fmla="*/ 1484183 w 5545438"/>
              <a:gd name="connsiteY10" fmla="*/ 2669059 h 2910703"/>
              <a:gd name="connsiteX11" fmla="*/ 2069070 w 5545438"/>
              <a:gd name="connsiteY11" fmla="*/ 2734962 h 2910703"/>
              <a:gd name="connsiteX12" fmla="*/ 2925805 w 5545438"/>
              <a:gd name="connsiteY12" fmla="*/ 2784389 h 2910703"/>
              <a:gd name="connsiteX13" fmla="*/ 3428313 w 5545438"/>
              <a:gd name="connsiteY13" fmla="*/ 2817341 h 2910703"/>
              <a:gd name="connsiteX14" fmla="*/ 4276811 w 5545438"/>
              <a:gd name="connsiteY14" fmla="*/ 2850292 h 2910703"/>
              <a:gd name="connsiteX15" fmla="*/ 4878173 w 5545438"/>
              <a:gd name="connsiteY15" fmla="*/ 2875005 h 2910703"/>
              <a:gd name="connsiteX16" fmla="*/ 5265351 w 5545438"/>
              <a:gd name="connsiteY16" fmla="*/ 2883243 h 2910703"/>
              <a:gd name="connsiteX17" fmla="*/ 5487773 w 5545438"/>
              <a:gd name="connsiteY17" fmla="*/ 2891481 h 2910703"/>
              <a:gd name="connsiteX18" fmla="*/ 5545438 w 5545438"/>
              <a:gd name="connsiteY18" fmla="*/ 2891481 h 291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45438" h="2910703">
                <a:moveTo>
                  <a:pt x="1373" y="0"/>
                </a:moveTo>
                <a:cubicBezTo>
                  <a:pt x="686" y="15789"/>
                  <a:pt x="0" y="31579"/>
                  <a:pt x="1373" y="57665"/>
                </a:cubicBezTo>
                <a:cubicBezTo>
                  <a:pt x="2746" y="83751"/>
                  <a:pt x="5492" y="67276"/>
                  <a:pt x="9611" y="156519"/>
                </a:cubicBezTo>
                <a:cubicBezTo>
                  <a:pt x="13730" y="245762"/>
                  <a:pt x="16475" y="433859"/>
                  <a:pt x="26086" y="593124"/>
                </a:cubicBezTo>
                <a:cubicBezTo>
                  <a:pt x="35697" y="752389"/>
                  <a:pt x="50799" y="937740"/>
                  <a:pt x="67275" y="1112108"/>
                </a:cubicBezTo>
                <a:cubicBezTo>
                  <a:pt x="83751" y="1286476"/>
                  <a:pt x="100227" y="1507525"/>
                  <a:pt x="124940" y="1639330"/>
                </a:cubicBezTo>
                <a:cubicBezTo>
                  <a:pt x="149653" y="1771135"/>
                  <a:pt x="174367" y="1819190"/>
                  <a:pt x="215556" y="1902941"/>
                </a:cubicBezTo>
                <a:cubicBezTo>
                  <a:pt x="256745" y="1986692"/>
                  <a:pt x="285578" y="2056714"/>
                  <a:pt x="372075" y="2141838"/>
                </a:cubicBezTo>
                <a:cubicBezTo>
                  <a:pt x="458572" y="2226962"/>
                  <a:pt x="608227" y="2340920"/>
                  <a:pt x="734540" y="2413687"/>
                </a:cubicBezTo>
                <a:cubicBezTo>
                  <a:pt x="860853" y="2486454"/>
                  <a:pt x="1005016" y="2535881"/>
                  <a:pt x="1129956" y="2578443"/>
                </a:cubicBezTo>
                <a:cubicBezTo>
                  <a:pt x="1254897" y="2621005"/>
                  <a:pt x="1327664" y="2642973"/>
                  <a:pt x="1484183" y="2669059"/>
                </a:cubicBezTo>
                <a:cubicBezTo>
                  <a:pt x="1640702" y="2695145"/>
                  <a:pt x="1828800" y="2715740"/>
                  <a:pt x="2069070" y="2734962"/>
                </a:cubicBezTo>
                <a:cubicBezTo>
                  <a:pt x="2309340" y="2754184"/>
                  <a:pt x="2925805" y="2784389"/>
                  <a:pt x="2925805" y="2784389"/>
                </a:cubicBezTo>
                <a:lnTo>
                  <a:pt x="3428313" y="2817341"/>
                </a:lnTo>
                <a:lnTo>
                  <a:pt x="4276811" y="2850292"/>
                </a:lnTo>
                <a:lnTo>
                  <a:pt x="4878173" y="2875005"/>
                </a:lnTo>
                <a:cubicBezTo>
                  <a:pt x="5042930" y="2880497"/>
                  <a:pt x="5163751" y="2880497"/>
                  <a:pt x="5265351" y="2883243"/>
                </a:cubicBezTo>
                <a:cubicBezTo>
                  <a:pt x="5366951" y="2885989"/>
                  <a:pt x="5441092" y="2890108"/>
                  <a:pt x="5487773" y="2891481"/>
                </a:cubicBezTo>
                <a:cubicBezTo>
                  <a:pt x="5534454" y="2892854"/>
                  <a:pt x="5480908" y="2910703"/>
                  <a:pt x="5545438" y="2891481"/>
                </a:cubicBezTo>
              </a:path>
            </a:pathLst>
          </a:custGeom>
          <a:ln w="50800">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aseline="0"/>
          </a:p>
        </p:txBody>
      </p:sp>
      <p:grpSp>
        <p:nvGrpSpPr>
          <p:cNvPr id="2" name="Group 31"/>
          <p:cNvGrpSpPr>
            <a:grpSpLocks/>
          </p:cNvGrpSpPr>
          <p:nvPr/>
        </p:nvGrpSpPr>
        <p:grpSpPr bwMode="auto">
          <a:xfrm>
            <a:off x="1371600" y="2209800"/>
            <a:ext cx="6477000" cy="3657600"/>
            <a:chOff x="1676400" y="2209800"/>
            <a:chExt cx="6477000" cy="3657600"/>
          </a:xfrm>
        </p:grpSpPr>
        <p:cxnSp>
          <p:nvCxnSpPr>
            <p:cNvPr id="27" name="Straight Arrow Connector 26"/>
            <p:cNvCxnSpPr/>
            <p:nvPr/>
          </p:nvCxnSpPr>
          <p:spPr>
            <a:xfrm>
              <a:off x="1676400" y="5484813"/>
              <a:ext cx="6477000" cy="15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229394" y="4037806"/>
              <a:ext cx="3657600" cy="15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4374"/>
                                        </p:tgtEl>
                                        <p:attrNameLst>
                                          <p:attrName>style.visibility</p:attrName>
                                        </p:attrNameLst>
                                      </p:cBhvr>
                                      <p:to>
                                        <p:strVal val="visible"/>
                                      </p:to>
                                    </p:set>
                                    <p:animEffect transition="in" filter="fade">
                                      <p:cBhvr>
                                        <p:cTn id="7" dur="500"/>
                                        <p:tgtEl>
                                          <p:spTgt spid="3143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4379"/>
                                        </p:tgtEl>
                                        <p:attrNameLst>
                                          <p:attrName>style.visibility</p:attrName>
                                        </p:attrNameLst>
                                      </p:cBhvr>
                                      <p:to>
                                        <p:strVal val="visible"/>
                                      </p:to>
                                    </p:set>
                                    <p:animEffect transition="in" filter="fade">
                                      <p:cBhvr>
                                        <p:cTn id="11" dur="500"/>
                                        <p:tgtEl>
                                          <p:spTgt spid="314379"/>
                                        </p:tgtEl>
                                      </p:cBhvr>
                                    </p:animEffect>
                                  </p:childTnLst>
                                </p:cTn>
                              </p:par>
                              <p:par>
                                <p:cTn id="12" presetID="10" presetClass="entr" presetSubtype="0" fill="hold" nodeType="withEffect">
                                  <p:stCondLst>
                                    <p:cond delay="0"/>
                                  </p:stCondLst>
                                  <p:childTnLst>
                                    <p:set>
                                      <p:cBhvr>
                                        <p:cTn id="13" dur="1" fill="hold">
                                          <p:stCondLst>
                                            <p:cond delay="0"/>
                                          </p:stCondLst>
                                        </p:cTn>
                                        <p:tgtEl>
                                          <p:spTgt spid="314381"/>
                                        </p:tgtEl>
                                        <p:attrNameLst>
                                          <p:attrName>style.visibility</p:attrName>
                                        </p:attrNameLst>
                                      </p:cBhvr>
                                      <p:to>
                                        <p:strVal val="visible"/>
                                      </p:to>
                                    </p:set>
                                    <p:animEffect transition="in" filter="fade">
                                      <p:cBhvr>
                                        <p:cTn id="14" dur="500"/>
                                        <p:tgtEl>
                                          <p:spTgt spid="3143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4375"/>
                                        </p:tgtEl>
                                        <p:attrNameLst>
                                          <p:attrName>style.visibility</p:attrName>
                                        </p:attrNameLst>
                                      </p:cBhvr>
                                      <p:to>
                                        <p:strVal val="visible"/>
                                      </p:to>
                                    </p:set>
                                    <p:animEffect transition="in" filter="fade">
                                      <p:cBhvr>
                                        <p:cTn id="19" dur="500"/>
                                        <p:tgtEl>
                                          <p:spTgt spid="31437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14380"/>
                                        </p:tgtEl>
                                        <p:attrNameLst>
                                          <p:attrName>style.visibility</p:attrName>
                                        </p:attrNameLst>
                                      </p:cBhvr>
                                      <p:to>
                                        <p:strVal val="visible"/>
                                      </p:to>
                                    </p:set>
                                    <p:animEffect transition="in" filter="fade">
                                      <p:cBhvr>
                                        <p:cTn id="23" dur="500"/>
                                        <p:tgtEl>
                                          <p:spTgt spid="314380"/>
                                        </p:tgtEl>
                                      </p:cBhvr>
                                    </p:animEffect>
                                  </p:childTnLst>
                                </p:cTn>
                              </p:par>
                              <p:par>
                                <p:cTn id="24" presetID="10" presetClass="entr" presetSubtype="0" fill="hold" nodeType="withEffect">
                                  <p:stCondLst>
                                    <p:cond delay="0"/>
                                  </p:stCondLst>
                                  <p:childTnLst>
                                    <p:set>
                                      <p:cBhvr>
                                        <p:cTn id="25" dur="1" fill="hold">
                                          <p:stCondLst>
                                            <p:cond delay="0"/>
                                          </p:stCondLst>
                                        </p:cTn>
                                        <p:tgtEl>
                                          <p:spTgt spid="314382"/>
                                        </p:tgtEl>
                                        <p:attrNameLst>
                                          <p:attrName>style.visibility</p:attrName>
                                        </p:attrNameLst>
                                      </p:cBhvr>
                                      <p:to>
                                        <p:strVal val="visible"/>
                                      </p:to>
                                    </p:set>
                                    <p:animEffect transition="in" filter="fade">
                                      <p:cBhvr>
                                        <p:cTn id="26" dur="500"/>
                                        <p:tgtEl>
                                          <p:spTgt spid="314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4" grpId="0" animBg="1"/>
      <p:bldP spid="314375" grpId="0" animBg="1"/>
      <p:bldP spid="314379" grpId="0"/>
      <p:bldP spid="3143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UI-Perception-Trans"/>
          <p:cNvPicPr>
            <a:picLocks noChangeAspect="1" noChangeArrowheads="1"/>
          </p:cNvPicPr>
          <p:nvPr/>
        </p:nvPicPr>
        <p:blipFill>
          <a:blip r:embed="rId3"/>
          <a:srcRect/>
          <a:stretch>
            <a:fillRect/>
          </a:stretch>
        </p:blipFill>
        <p:spPr bwMode="auto">
          <a:xfrm>
            <a:off x="2695575" y="228600"/>
            <a:ext cx="4391025" cy="6218238"/>
          </a:xfrm>
          <a:prstGeom prst="rect">
            <a:avLst/>
          </a:prstGeom>
          <a:noFill/>
          <a:ln w="9525">
            <a:noFill/>
            <a:miter lim="800000"/>
            <a:headEnd/>
            <a:tailEnd/>
          </a:ln>
        </p:spPr>
      </p:pic>
      <p:sp>
        <p:nvSpPr>
          <p:cNvPr id="24580" name="Text Box 3"/>
          <p:cNvSpPr txBox="1">
            <a:spLocks noChangeArrowheads="1"/>
          </p:cNvSpPr>
          <p:nvPr/>
        </p:nvSpPr>
        <p:spPr bwMode="auto">
          <a:xfrm>
            <a:off x="7391400" y="5981700"/>
            <a:ext cx="1279525"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altLang="ko-KR" kern="1200" dirty="0">
                <a:solidFill>
                  <a:srgbClr val="CFECFF"/>
                </a:solidFill>
                <a:latin typeface="Neutra Text" pitchFamily="50" charset="0"/>
                <a:ea typeface="굴림"/>
                <a:cs typeface="굴림"/>
              </a:rPr>
              <a:t>[O’Sullivan]</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nsory_and_motor_homunculi.jpg"/>
          <p:cNvPicPr>
            <a:picLocks noGrp="1" noChangeAspect="1"/>
          </p:cNvPicPr>
          <p:nvPr>
            <p:ph idx="1"/>
          </p:nvPr>
        </p:nvPicPr>
        <p:blipFill>
          <a:blip r:embed="rId3"/>
          <a:stretch>
            <a:fillRect/>
          </a:stretch>
        </p:blipFill>
        <p:spPr>
          <a:xfrm>
            <a:off x="0" y="0"/>
            <a:ext cx="9144000" cy="6858000"/>
          </a:xfrm>
        </p:spPr>
      </p:pic>
      <p:sp>
        <p:nvSpPr>
          <p:cNvPr id="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munculus1.JPG"/>
          <p:cNvPicPr>
            <a:picLocks noGrp="1" noChangeAspect="1"/>
          </p:cNvPicPr>
          <p:nvPr>
            <p:ph idx="1"/>
          </p:nvPr>
        </p:nvPicPr>
        <p:blipFill>
          <a:blip r:embed="rId3"/>
          <a:srcRect l="1250" r="1250" b="1667"/>
          <a:stretch>
            <a:fillRect/>
          </a:stretch>
        </p:blipFill>
        <p:spPr>
          <a:xfrm>
            <a:off x="114269" y="0"/>
            <a:ext cx="8915478" cy="6743700"/>
          </a:xfr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4" name="TextBox 3"/>
          <p:cNvSpPr txBox="1"/>
          <p:nvPr/>
        </p:nvSpPr>
        <p:spPr>
          <a:xfrm>
            <a:off x="0" y="3028891"/>
            <a:ext cx="9144000" cy="800219"/>
          </a:xfrm>
          <a:prstGeom prst="rect">
            <a:avLst/>
          </a:prstGeom>
          <a:noFill/>
        </p:spPr>
        <p:txBody>
          <a:bodyPr wrap="square" rtlCol="0">
            <a:spAutoFit/>
          </a:bodyPr>
          <a:lstStyle/>
          <a:p>
            <a:pPr algn="ctr"/>
            <a:r>
              <a:rPr lang="en-US" sz="4600" dirty="0" smtClean="0">
                <a:solidFill>
                  <a:srgbClr val="FFFFFF"/>
                </a:solidFill>
              </a:rPr>
              <a:t>Infrastructure for Enlightenment</a:t>
            </a:r>
            <a:endParaRPr lang="en-US" sz="4600" dirty="0">
              <a:solidFill>
                <a:srgbClr val="FFFFFF"/>
              </a:solidFill>
            </a:endParaRPr>
          </a:p>
        </p:txBody>
      </p:sp>
      <p:grpSp>
        <p:nvGrpSpPr>
          <p:cNvPr id="8" name="Group 7"/>
          <p:cNvGrpSpPr/>
          <p:nvPr/>
        </p:nvGrpSpPr>
        <p:grpSpPr>
          <a:xfrm>
            <a:off x="0" y="990600"/>
            <a:ext cx="9144000" cy="5867400"/>
            <a:chOff x="0" y="990600"/>
            <a:chExt cx="9144000" cy="5867400"/>
          </a:xfrm>
        </p:grpSpPr>
        <p:sp>
          <p:nvSpPr>
            <p:cNvPr id="9" name="Rounded Rectangle 8"/>
            <p:cNvSpPr/>
            <p:nvPr/>
          </p:nvSpPr>
          <p:spPr bwMode="auto">
            <a:xfrm>
              <a:off x="0" y="990600"/>
              <a:ext cx="9144000" cy="5867400"/>
            </a:xfrm>
            <a:prstGeom prst="roundRect">
              <a:avLst>
                <a:gd name="adj" fmla="val 2814"/>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10" name="Picture 9" descr="four-systems.png"/>
            <p:cNvPicPr>
              <a:picLocks noChangeAspect="1"/>
            </p:cNvPicPr>
            <p:nvPr/>
          </p:nvPicPr>
          <p:blipFill>
            <a:blip r:embed="rId3"/>
            <a:srcRect l="1633" t="14444" r="1633" b="665"/>
            <a:stretch>
              <a:fillRect/>
            </a:stretch>
          </p:blipFill>
          <p:spPr>
            <a:xfrm>
              <a:off x="152400" y="990600"/>
              <a:ext cx="8839200" cy="582180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4.44444E-6 L 0 -0.43334 " pathEditMode="relative" rAng="0" ptsTypes="AA">
                                      <p:cBhvr>
                                        <p:cTn id="6" dur="500" fill="hold"/>
                                        <p:tgtEl>
                                          <p:spTgt spid="4"/>
                                        </p:tgtEl>
                                        <p:attrNameLst>
                                          <p:attrName>ppt_x</p:attrName>
                                          <p:attrName>ppt_y</p:attrName>
                                        </p:attrNameLst>
                                      </p:cBhvr>
                                      <p:rCtr x="0" y="-21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3"/>
          <a:srcRect/>
          <a:stretch>
            <a:fillRect/>
          </a:stretch>
        </p:blipFill>
        <p:spPr bwMode="auto">
          <a:xfrm>
            <a:off x="0" y="0"/>
            <a:ext cx="12192000" cy="91440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
        <p:nvSpPr>
          <p:cNvPr id="6" name="AutoShape 8"/>
          <p:cNvSpPr>
            <a:spLocks noChangeArrowheads="1"/>
          </p:cNvSpPr>
          <p:nvPr/>
        </p:nvSpPr>
        <p:spPr bwMode="auto">
          <a:xfrm>
            <a:off x="-128588" y="309563"/>
            <a:ext cx="2947988" cy="822325"/>
          </a:xfrm>
          <a:prstGeom prst="roundRect">
            <a:avLst>
              <a:gd name="adj" fmla="val 16667"/>
            </a:avLst>
          </a:prstGeom>
          <a:solidFill>
            <a:schemeClr val="accent4">
              <a:lumMod val="50000"/>
              <a:alpha val="79999"/>
            </a:schemeClr>
          </a:solidFill>
          <a:ln w="9525" algn="ctr">
            <a:noFill/>
            <a:round/>
            <a:headEnd/>
            <a:tailEnd/>
          </a:ln>
        </p:spPr>
        <p:txBody>
          <a:bodyPr wrap="none" anchor="ctr"/>
          <a:lstStyle/>
          <a:p>
            <a:endParaRPr lang="en-US"/>
          </a:p>
        </p:txBody>
      </p:sp>
      <p:sp>
        <p:nvSpPr>
          <p:cNvPr id="7" name="Rectangle 9"/>
          <p:cNvSpPr txBox="1">
            <a:spLocks noRot="1" noChangeArrowheads="1"/>
          </p:cNvSpPr>
          <p:nvPr/>
        </p:nvSpPr>
        <p:spPr bwMode="auto">
          <a:xfrm>
            <a:off x="61913"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rgbClr val="FFFFCC"/>
                </a:solidFill>
                <a:effectLst/>
                <a:uLnTx/>
                <a:uFillTx/>
                <a:latin typeface="+mj-lt"/>
                <a:ea typeface="굴림" charset="-127"/>
                <a:cs typeface="+mj-cs"/>
              </a:rPr>
              <a:t>Fieldwork</a:t>
            </a:r>
          </a:p>
        </p:txBody>
      </p:sp>
      <p:sp>
        <p:nvSpPr>
          <p:cNvPr id="8"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3"/>
          <a:srcRect/>
          <a:stretch>
            <a:fillRect/>
          </a:stretch>
        </p:blipFill>
        <p:spPr bwMode="auto">
          <a:xfrm rot="20953987">
            <a:off x="500435" y="1299636"/>
            <a:ext cx="4437948" cy="3328461"/>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100353" name="Picture 1"/>
          <p:cNvPicPr>
            <a:picLocks noChangeAspect="1" noChangeArrowheads="1"/>
          </p:cNvPicPr>
          <p:nvPr/>
        </p:nvPicPr>
        <p:blipFill>
          <a:blip r:embed="rId4"/>
          <a:srcRect/>
          <a:stretch>
            <a:fillRect/>
          </a:stretch>
        </p:blipFill>
        <p:spPr bwMode="auto">
          <a:xfrm rot="398448">
            <a:off x="4231591" y="994435"/>
            <a:ext cx="4064000" cy="3048000"/>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6" name="AutoShape 8"/>
          <p:cNvSpPr>
            <a:spLocks noChangeArrowheads="1"/>
          </p:cNvSpPr>
          <p:nvPr/>
        </p:nvSpPr>
        <p:spPr bwMode="auto">
          <a:xfrm>
            <a:off x="-128588" y="309563"/>
            <a:ext cx="2947988" cy="822325"/>
          </a:xfrm>
          <a:prstGeom prst="roundRect">
            <a:avLst>
              <a:gd name="adj" fmla="val 16667"/>
            </a:avLst>
          </a:prstGeom>
          <a:solidFill>
            <a:schemeClr val="accent4">
              <a:lumMod val="75000"/>
              <a:lumOff val="25000"/>
              <a:alpha val="79999"/>
            </a:schemeClr>
          </a:solidFill>
          <a:ln w="9525" algn="ctr">
            <a:noFill/>
            <a:round/>
            <a:headEnd/>
            <a:tailEnd/>
          </a:ln>
        </p:spPr>
        <p:txBody>
          <a:bodyPr wrap="none" anchor="ctr"/>
          <a:lstStyle/>
          <a:p>
            <a:endParaRPr lang="en-US"/>
          </a:p>
        </p:txBody>
      </p:sp>
      <p:sp>
        <p:nvSpPr>
          <p:cNvPr id="7" name="Rectangle 9"/>
          <p:cNvSpPr txBox="1">
            <a:spLocks noRot="1" noChangeArrowheads="1"/>
          </p:cNvSpPr>
          <p:nvPr/>
        </p:nvSpPr>
        <p:spPr bwMode="auto">
          <a:xfrm>
            <a:off x="61913"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rgbClr val="FFFFCC"/>
                </a:solidFill>
                <a:effectLst/>
                <a:uLnTx/>
                <a:uFillTx/>
                <a:latin typeface="+mj-lt"/>
                <a:ea typeface="굴림" charset="-127"/>
                <a:cs typeface="+mj-cs"/>
              </a:rPr>
              <a:t>Fieldwork</a:t>
            </a:r>
          </a:p>
        </p:txBody>
      </p:sp>
      <p:pic>
        <p:nvPicPr>
          <p:cNvPr id="442372" name="Picture 4"/>
          <p:cNvPicPr>
            <a:picLocks noChangeAspect="1" noChangeArrowheads="1"/>
          </p:cNvPicPr>
          <p:nvPr/>
        </p:nvPicPr>
        <p:blipFill>
          <a:blip r:embed="rId5"/>
          <a:srcRect/>
          <a:stretch>
            <a:fillRect/>
          </a:stretch>
        </p:blipFill>
        <p:spPr bwMode="auto">
          <a:xfrm rot="21332363">
            <a:off x="4159400" y="2984328"/>
            <a:ext cx="4368800" cy="3276600"/>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442373" name="Picture 5"/>
          <p:cNvPicPr>
            <a:picLocks noChangeAspect="1" noChangeArrowheads="1"/>
          </p:cNvPicPr>
          <p:nvPr/>
        </p:nvPicPr>
        <p:blipFill>
          <a:blip r:embed="rId6"/>
          <a:srcRect/>
          <a:stretch>
            <a:fillRect/>
          </a:stretch>
        </p:blipFill>
        <p:spPr bwMode="auto">
          <a:xfrm rot="373466">
            <a:off x="613092" y="3339164"/>
            <a:ext cx="4133850" cy="3100388"/>
          </a:xfrm>
          <a:prstGeom prst="rect">
            <a:avLst/>
          </a:prstGeom>
          <a:ln>
            <a:headEnd/>
            <a:tailEnd/>
          </a:ln>
        </p:spPr>
        <p:style>
          <a:lnRef idx="3">
            <a:schemeClr val="lt1"/>
          </a:lnRef>
          <a:fillRef idx="1">
            <a:schemeClr val="accent3"/>
          </a:fillRef>
          <a:effectRef idx="1">
            <a:schemeClr val="accent3"/>
          </a:effectRef>
          <a:fontRef idx="minor">
            <a:schemeClr val="lt1"/>
          </a:fontRef>
        </p:style>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2370"/>
                                        </p:tgtEl>
                                        <p:attrNameLst>
                                          <p:attrName>style.visibility</p:attrName>
                                        </p:attrNameLst>
                                      </p:cBhvr>
                                      <p:to>
                                        <p:strVal val="visible"/>
                                      </p:to>
                                    </p:set>
                                    <p:animEffect transition="in" filter="fade">
                                      <p:cBhvr>
                                        <p:cTn id="7" dur="500"/>
                                        <p:tgtEl>
                                          <p:spTgt spid="44237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00353"/>
                                        </p:tgtEl>
                                        <p:attrNameLst>
                                          <p:attrName>style.visibility</p:attrName>
                                        </p:attrNameLst>
                                      </p:cBhvr>
                                      <p:to>
                                        <p:strVal val="visible"/>
                                      </p:to>
                                    </p:set>
                                    <p:animEffect transition="in" filter="fade">
                                      <p:cBhvr>
                                        <p:cTn id="11" dur="500"/>
                                        <p:tgtEl>
                                          <p:spTgt spid="10035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442372"/>
                                        </p:tgtEl>
                                        <p:attrNameLst>
                                          <p:attrName>style.visibility</p:attrName>
                                        </p:attrNameLst>
                                      </p:cBhvr>
                                      <p:to>
                                        <p:strVal val="visible"/>
                                      </p:to>
                                    </p:set>
                                    <p:animEffect transition="in" filter="fade">
                                      <p:cBhvr>
                                        <p:cTn id="15" dur="500"/>
                                        <p:tgtEl>
                                          <p:spTgt spid="442372"/>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442373"/>
                                        </p:tgtEl>
                                        <p:attrNameLst>
                                          <p:attrName>style.visibility</p:attrName>
                                        </p:attrNameLst>
                                      </p:cBhvr>
                                      <p:to>
                                        <p:strVal val="visible"/>
                                      </p:to>
                                    </p:set>
                                    <p:animEffect transition="in" filter="fade">
                                      <p:cBhvr>
                                        <p:cTn id="19" dur="500"/>
                                        <p:tgtEl>
                                          <p:spTgt spid="44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42100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rPr>
              <a:t>IDEO Camera</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714" name="Rectangle 2"/>
          <p:cNvSpPr>
            <a:spLocks noGrp="1" noRot="1" noChangeArrowheads="1"/>
          </p:cNvSpPr>
          <p:nvPr>
            <p:ph type="title"/>
          </p:nvPr>
        </p:nvSpPr>
        <p:spPr/>
        <p:txBody>
          <a:bodyPr/>
          <a:lstStyle/>
          <a:p>
            <a:r>
              <a:rPr lang="en-US" sz="4200" dirty="0" smtClean="0"/>
              <a:t>Prototyping Today</a:t>
            </a:r>
            <a:endParaRPr lang="en-US" sz="4200" dirty="0"/>
          </a:p>
        </p:txBody>
      </p:sp>
      <p:sp>
        <p:nvSpPr>
          <p:cNvPr id="2547729" name="Text Box 17"/>
          <p:cNvSpPr txBox="1">
            <a:spLocks noChangeArrowheads="1"/>
          </p:cNvSpPr>
          <p:nvPr/>
        </p:nvSpPr>
        <p:spPr bwMode="auto">
          <a:xfrm>
            <a:off x="822325" y="1716088"/>
            <a:ext cx="7788275" cy="3046988"/>
          </a:xfrm>
          <a:prstGeom prst="rect">
            <a:avLst/>
          </a:prstGeom>
          <a:noFill/>
          <a:ln w="9525">
            <a:noFill/>
            <a:miter lim="800000"/>
            <a:headEnd/>
            <a:tailEnd/>
          </a:ln>
          <a:effectLst/>
        </p:spPr>
        <p:txBody>
          <a:bodyPr>
            <a:spAutoFit/>
          </a:bodyPr>
          <a:lstStyle/>
          <a:p>
            <a:r>
              <a:rPr lang="en-US" sz="3200" dirty="0">
                <a:solidFill>
                  <a:schemeClr val="bg1"/>
                </a:solidFill>
              </a:rPr>
              <a:t>Comprehensive prototypes are being built,</a:t>
            </a:r>
          </a:p>
          <a:p>
            <a:r>
              <a:rPr lang="en-US" sz="3200" dirty="0">
                <a:solidFill>
                  <a:schemeClr val="bg1"/>
                </a:solidFill>
              </a:rPr>
              <a:t>but only for presentation.</a:t>
            </a:r>
          </a:p>
          <a:p>
            <a:endParaRPr lang="en-US" sz="3200" dirty="0">
              <a:solidFill>
                <a:schemeClr val="bg1"/>
              </a:solidFill>
            </a:endParaRPr>
          </a:p>
          <a:p>
            <a:r>
              <a:rPr lang="en-US" sz="3200" dirty="0">
                <a:solidFill>
                  <a:schemeClr val="bg1"/>
                </a:solidFill>
              </a:rPr>
              <a:t>Video recording is pervasive, </a:t>
            </a:r>
          </a:p>
          <a:p>
            <a:r>
              <a:rPr lang="en-US" sz="3200" dirty="0">
                <a:solidFill>
                  <a:schemeClr val="bg1"/>
                </a:solidFill>
              </a:rPr>
              <a:t>but revisiting video is too expensive.</a:t>
            </a:r>
          </a:p>
          <a:p>
            <a:endParaRPr lang="en-US" sz="32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EB02B29C-487F-4D43-A68E-B3B46FCF6588}" type="slidenum">
              <a:rPr lang="ko-KR" altLang="en-US">
                <a:ea typeface="굴림" charset="-127"/>
              </a:rPr>
              <a:pPr/>
              <a:t>21</a:t>
            </a:fld>
            <a:endParaRPr lang="en-US" altLang="ko-KR">
              <a:ea typeface="굴림" charset="-127"/>
            </a:endParaRPr>
          </a:p>
        </p:txBody>
      </p:sp>
      <p:pic>
        <p:nvPicPr>
          <p:cNvPr id="20483" name="Picture 2" descr="d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8" name="Text Box 7"/>
          <p:cNvSpPr txBox="1">
            <a:spLocks noChangeArrowheads="1"/>
          </p:cNvSpPr>
          <p:nvPr/>
        </p:nvSpPr>
        <p:spPr bwMode="auto">
          <a:xfrm>
            <a:off x="288925" y="381000"/>
            <a:ext cx="1619250" cy="579438"/>
          </a:xfrm>
          <a:prstGeom prst="rect">
            <a:avLst/>
          </a:prstGeom>
          <a:noFill/>
          <a:ln w="9525">
            <a:noFill/>
            <a:miter lim="800000"/>
            <a:headEnd/>
            <a:tailEnd/>
          </a:ln>
        </p:spPr>
        <p:txBody>
          <a:bodyPr wrap="none">
            <a:spAutoFit/>
          </a:bodyPr>
          <a:lstStyle/>
          <a:p>
            <a:r>
              <a:rPr lang="en-US" sz="3200">
                <a:solidFill>
                  <a:schemeClr val="bg1"/>
                </a:solidFill>
                <a:latin typeface="Neutra Text SC" pitchFamily="50" charset="0"/>
              </a:rPr>
              <a:t>d.tools</a:t>
            </a:r>
          </a:p>
        </p:txBody>
      </p:sp>
      <p:sp>
        <p:nvSpPr>
          <p:cNvPr id="20489" name="Text Box 17"/>
          <p:cNvSpPr txBox="1">
            <a:spLocks noChangeArrowheads="1"/>
          </p:cNvSpPr>
          <p:nvPr/>
        </p:nvSpPr>
        <p:spPr bwMode="auto">
          <a:xfrm>
            <a:off x="304800" y="6183313"/>
            <a:ext cx="1260473" cy="369332"/>
          </a:xfrm>
          <a:prstGeom prst="rect">
            <a:avLst/>
          </a:prstGeom>
          <a:solidFill>
            <a:schemeClr val="tx1">
              <a:alpha val="50980"/>
            </a:schemeClr>
          </a:solid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uist</a:t>
            </a:r>
            <a:r>
              <a:rPr lang="en-US" b="0" dirty="0" smtClean="0">
                <a:solidFill>
                  <a:schemeClr val="bg1"/>
                </a:solidFill>
              </a:rPr>
              <a:t> 2006</a:t>
            </a:r>
            <a:r>
              <a:rPr lang="en-US" b="0" dirty="0">
                <a:solidFill>
                  <a:schemeClr val="bg1"/>
                </a:solidFill>
              </a:rPr>
              <a:t>]</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design.wmv">
            <a:hlinkClick r:id="" action="ppaction://media"/>
          </p:cNvPr>
          <p:cNvPicPr>
            <a:picLocks noRot="1" noChangeAspect="1"/>
          </p:cNvPicPr>
          <p:nvPr>
            <a:videoFile r:link="rId1"/>
          </p:nvPr>
        </p:nvPicPr>
        <p:blipFill>
          <a:blip r:embed="rId4"/>
          <a:stretch>
            <a:fillRect/>
          </a:stretch>
        </p:blipFill>
        <p:spPr>
          <a:xfrm>
            <a:off x="0" y="7239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labeled-hardware"/>
          <p:cNvPicPr>
            <a:picLocks noChangeAspect="1" noChangeArrowheads="1"/>
          </p:cNvPicPr>
          <p:nvPr/>
        </p:nvPicPr>
        <p:blipFill>
          <a:blip r:embed="rId3"/>
          <a:srcRect/>
          <a:stretch>
            <a:fillRect/>
          </a:stretch>
        </p:blipFill>
        <p:spPr bwMode="auto">
          <a:xfrm>
            <a:off x="3429000" y="685800"/>
            <a:ext cx="5486400" cy="3027363"/>
          </a:xfrm>
          <a:prstGeom prst="rect">
            <a:avLst/>
          </a:prstGeom>
          <a:noFill/>
          <a:ln w="9525">
            <a:noFill/>
            <a:miter lim="800000"/>
            <a:headEnd/>
            <a:tailEnd/>
          </a:ln>
        </p:spPr>
      </p:pic>
      <p:pic>
        <p:nvPicPr>
          <p:cNvPr id="22531" name="Picture 3" descr="hw-diagram"/>
          <p:cNvPicPr>
            <a:picLocks noChangeAspect="1" noChangeArrowheads="1"/>
          </p:cNvPicPr>
          <p:nvPr/>
        </p:nvPicPr>
        <p:blipFill>
          <a:blip r:embed="rId4"/>
          <a:srcRect/>
          <a:stretch>
            <a:fillRect/>
          </a:stretch>
        </p:blipFill>
        <p:spPr bwMode="auto">
          <a:xfrm>
            <a:off x="415925" y="3886200"/>
            <a:ext cx="8423275" cy="2743200"/>
          </a:xfrm>
          <a:prstGeom prst="rect">
            <a:avLst/>
          </a:prstGeom>
          <a:noFill/>
          <a:ln w="9525">
            <a:noFill/>
            <a:miter lim="800000"/>
            <a:headEnd/>
            <a:tailEnd/>
          </a:ln>
        </p:spPr>
      </p:pic>
      <p:sp>
        <p:nvSpPr>
          <p:cNvPr id="22532"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8"/>
          <p:cNvSpPr>
            <a:spLocks noChangeArrowheads="1"/>
          </p:cNvSpPr>
          <p:nvPr/>
        </p:nvSpPr>
        <p:spPr bwMode="auto">
          <a:xfrm>
            <a:off x="-128588" y="309563"/>
            <a:ext cx="4479926"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9"/>
          <p:cNvSpPr>
            <a:spLocks noGrp="1" noRot="1" noChangeArrowheads="1"/>
          </p:cNvSpPr>
          <p:nvPr>
            <p:ph type="title"/>
          </p:nvPr>
        </p:nvSpPr>
        <p:spPr>
          <a:xfrm>
            <a:off x="61913" y="261938"/>
            <a:ext cx="8385175" cy="1022350"/>
          </a:xfrm>
          <a:noFill/>
        </p:spPr>
        <p:txBody>
          <a:bodyPr/>
          <a:lstStyle/>
          <a:p>
            <a:pPr eaLnBrk="1" hangingPunct="1"/>
            <a:r>
              <a:rPr lang="en-US" altLang="ko-KR" dirty="0" smtClean="0">
                <a:solidFill>
                  <a:srgbClr val="FFFFCC"/>
                </a:solidFill>
                <a:ea typeface="굴림" charset="-127"/>
              </a:rPr>
              <a:t>Smart Hardware</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321D0E5F-27AF-4FCD-A79B-DA76D702E0BA}" type="slidenum">
              <a:rPr lang="ko-KR" altLang="en-US">
                <a:ea typeface="굴림" charset="-127"/>
              </a:rPr>
              <a:pPr/>
              <a:t>24</a:t>
            </a:fld>
            <a:endParaRPr lang="en-US" altLang="ko-KR">
              <a:ea typeface="굴림" charset="-127"/>
            </a:endParaRPr>
          </a:p>
        </p:txBody>
      </p:sp>
      <p:pic>
        <p:nvPicPr>
          <p:cNvPr id="23555" name="Picture 2" descr="dt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test.wmv">
            <a:hlinkClick r:id="" action="ppaction://media"/>
          </p:cNvPr>
          <p:cNvPicPr>
            <a:picLocks noRot="1" noChangeAspect="1"/>
          </p:cNvPicPr>
          <p:nvPr>
            <a:videoFile r:link="rId1"/>
          </p:nvPr>
        </p:nvPicPr>
        <p:blipFill>
          <a:blip r:embed="rId4"/>
          <a:stretch>
            <a:fillRect/>
          </a:stretch>
        </p:blipFill>
        <p:spPr>
          <a:xfrm>
            <a:off x="0" y="800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6C21B3ED-796F-47B5-8266-8DEC46144063}" type="slidenum">
              <a:rPr lang="ko-KR" altLang="en-US">
                <a:ea typeface="굴림" charset="-127"/>
              </a:rPr>
              <a:pPr/>
              <a:t>26</a:t>
            </a:fld>
            <a:endParaRPr lang="en-US" altLang="ko-KR">
              <a:ea typeface="굴림" charset="-127"/>
            </a:endParaRPr>
          </a:p>
        </p:txBody>
      </p:sp>
      <p:pic>
        <p:nvPicPr>
          <p:cNvPr id="25603" name="Picture 2"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analyze.wmv">
            <a:hlinkClick r:id="" action="ppaction://media"/>
          </p:cNvPr>
          <p:cNvPicPr>
            <a:picLocks noRot="1" noChangeAspect="1"/>
          </p:cNvPicPr>
          <p:nvPr>
            <a:videoFile r:link="rId1"/>
          </p:nvPr>
        </p:nvPicPr>
        <p:blipFill>
          <a:blip r:embed="rId4"/>
          <a:stretch>
            <a:fillRect/>
          </a:stretch>
        </p:blipFill>
        <p:spPr>
          <a:xfrm>
            <a:off x="0" y="8382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0" name="Picture 4" descr="pho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0" name="AutoShape 5"/>
          <p:cNvSpPr>
            <a:spLocks noChangeArrowheads="1"/>
          </p:cNvSpPr>
          <p:nvPr/>
        </p:nvSpPr>
        <p:spPr bwMode="auto">
          <a:xfrm>
            <a:off x="-128588" y="309563"/>
            <a:ext cx="4776788" cy="757237"/>
          </a:xfrm>
          <a:prstGeom prst="roundRect">
            <a:avLst>
              <a:gd name="adj" fmla="val 16667"/>
            </a:avLst>
          </a:prstGeom>
          <a:solidFill>
            <a:schemeClr val="bg1">
              <a:alpha val="79999"/>
            </a:schemeClr>
          </a:solidFill>
          <a:ln w="9525" algn="ctr">
            <a:noFill/>
            <a:round/>
            <a:headEnd/>
            <a:tailEnd/>
          </a:ln>
        </p:spPr>
        <p:txBody>
          <a:bodyPr wrap="none" anchor="ctr"/>
          <a:lstStyle/>
          <a:p>
            <a:endParaRPr lang="en-US"/>
          </a:p>
        </p:txBody>
      </p:sp>
      <p:sp>
        <p:nvSpPr>
          <p:cNvPr id="29701" name="Rectangle 6"/>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Class Deployment</a:t>
            </a:r>
          </a:p>
        </p:txBody>
      </p:sp>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istory_of_id-teague-707.png"/>
          <p:cNvPicPr>
            <a:picLocks noGrp="1" noChangeAspect="1"/>
          </p:cNvPicPr>
          <p:nvPr>
            <p:ph idx="1"/>
          </p:nvPr>
        </p:nvPicPr>
        <p:blipFill>
          <a:blip r:embed="rId3"/>
          <a:stretch>
            <a:fillRect/>
          </a:stretch>
        </p:blipFill>
        <p:spPr>
          <a:xfrm>
            <a:off x="0" y="-228600"/>
            <a:ext cx="9144000" cy="7679530"/>
          </a:xfrm>
        </p:spPr>
      </p:pic>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sz="4000" dirty="0" smtClean="0">
                <a:solidFill>
                  <a:srgbClr val="FFFFCC"/>
                </a:solidFill>
              </a:rPr>
              <a:t>Designing Sensor-based Interactions</a:t>
            </a:r>
          </a:p>
        </p:txBody>
      </p:sp>
      <p:sp>
        <p:nvSpPr>
          <p:cNvPr id="11267" name="Rectangle 3"/>
          <p:cNvSpPr>
            <a:spLocks noChangeArrowheads="1"/>
          </p:cNvSpPr>
          <p:nvPr/>
        </p:nvSpPr>
        <p:spPr bwMode="auto">
          <a:xfrm>
            <a:off x="685800" y="17526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PROTOTYPE APPLICATION LOGIC</a:t>
            </a:r>
          </a:p>
        </p:txBody>
      </p:sp>
      <p:sp>
        <p:nvSpPr>
          <p:cNvPr id="11268" name="Rectangle 4"/>
          <p:cNvSpPr>
            <a:spLocks noChangeArrowheads="1"/>
          </p:cNvSpPr>
          <p:nvPr/>
        </p:nvSpPr>
        <p:spPr bwMode="auto">
          <a:xfrm>
            <a:off x="685800" y="30480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69" name="Rectangle 5"/>
          <p:cNvSpPr>
            <a:spLocks noChangeArrowheads="1"/>
          </p:cNvSpPr>
          <p:nvPr/>
        </p:nvSpPr>
        <p:spPr bwMode="auto">
          <a:xfrm>
            <a:off x="685800" y="43434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PROVIDE SOFTWARE ABSTRACTION</a:t>
            </a:r>
          </a:p>
          <a:p>
            <a:pPr algn="ctr"/>
            <a:r>
              <a:rPr lang="en-US">
                <a:solidFill>
                  <a:schemeClr val="bg1"/>
                </a:solidFill>
              </a:rPr>
              <a:t>FOR HARDWARE</a:t>
            </a:r>
          </a:p>
        </p:txBody>
      </p:sp>
      <p:pic>
        <p:nvPicPr>
          <p:cNvPr id="154630" name="Picture 6" descr="MCj03970440000[1]"/>
          <p:cNvPicPr>
            <a:picLocks noChangeAspect="1" noChangeArrowheads="1"/>
          </p:cNvPicPr>
          <p:nvPr/>
        </p:nvPicPr>
        <p:blipFill>
          <a:blip r:embed="rId3"/>
          <a:srcRect/>
          <a:stretch>
            <a:fillRect/>
          </a:stretch>
        </p:blipFill>
        <p:spPr bwMode="auto">
          <a:xfrm>
            <a:off x="6705600" y="1905000"/>
            <a:ext cx="903288" cy="919163"/>
          </a:xfrm>
          <a:prstGeom prst="rect">
            <a:avLst/>
          </a:prstGeom>
          <a:noFill/>
          <a:ln w="9525">
            <a:noFill/>
            <a:miter lim="800000"/>
            <a:headEnd/>
            <a:tailEnd/>
          </a:ln>
        </p:spPr>
      </p:pic>
      <p:pic>
        <p:nvPicPr>
          <p:cNvPr id="154631" name="Picture 7" descr="MCj03970440000[1]"/>
          <p:cNvPicPr>
            <a:picLocks noChangeAspect="1" noChangeArrowheads="1"/>
          </p:cNvPicPr>
          <p:nvPr/>
        </p:nvPicPr>
        <p:blipFill>
          <a:blip r:embed="rId3"/>
          <a:srcRect/>
          <a:stretch>
            <a:fillRect/>
          </a:stretch>
        </p:blipFill>
        <p:spPr bwMode="auto">
          <a:xfrm>
            <a:off x="6640513" y="4495800"/>
            <a:ext cx="903287" cy="919163"/>
          </a:xfrm>
          <a:prstGeom prst="rect">
            <a:avLst/>
          </a:prstGeom>
          <a:noFill/>
          <a:ln w="9525">
            <a:noFill/>
            <a:miter lim="800000"/>
            <a:headEnd/>
            <a:tailEnd/>
          </a:ln>
        </p:spPr>
      </p:pic>
      <p:sp>
        <p:nvSpPr>
          <p:cNvPr id="154632" name="Rectangle 8"/>
          <p:cNvSpPr>
            <a:spLocks noChangeArrowheads="1"/>
          </p:cNvSpPr>
          <p:nvPr/>
        </p:nvSpPr>
        <p:spPr bwMode="auto">
          <a:xfrm>
            <a:off x="685800" y="3048000"/>
            <a:ext cx="7620000" cy="1295400"/>
          </a:xfrm>
          <a:prstGeom prst="rect">
            <a:avLst/>
          </a:prstGeom>
          <a:solidFill>
            <a:srgbClr val="A50021"/>
          </a:solid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73" name="Line 9"/>
          <p:cNvSpPr>
            <a:spLocks noChangeShapeType="1"/>
          </p:cNvSpPr>
          <p:nvPr/>
        </p:nvSpPr>
        <p:spPr bwMode="auto">
          <a:xfrm flipV="1">
            <a:off x="685800" y="1752600"/>
            <a:ext cx="0" cy="3886200"/>
          </a:xfrm>
          <a:prstGeom prst="line">
            <a:avLst/>
          </a:prstGeom>
          <a:noFill/>
          <a:ln w="254000">
            <a:solidFill>
              <a:schemeClr val="bg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31"/>
                                        </p:tgtEl>
                                        <p:attrNameLst>
                                          <p:attrName>style.visibility</p:attrName>
                                        </p:attrNameLst>
                                      </p:cBhvr>
                                      <p:to>
                                        <p:strVal val="visible"/>
                                      </p:to>
                                    </p:set>
                                    <p:animEffect transition="in" filter="fade">
                                      <p:cBhvr>
                                        <p:cTn id="7" dur="500"/>
                                        <p:tgtEl>
                                          <p:spTgt spid="154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0"/>
                                        </p:tgtEl>
                                        <p:attrNameLst>
                                          <p:attrName>style.visibility</p:attrName>
                                        </p:attrNameLst>
                                      </p:cBhvr>
                                      <p:to>
                                        <p:strVal val="visible"/>
                                      </p:to>
                                    </p:set>
                                    <p:animEffect transition="in" filter="fade">
                                      <p:cBhvr>
                                        <p:cTn id="12" dur="500"/>
                                        <p:tgtEl>
                                          <p:spTgt spid="154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2"/>
                                        </p:tgtEl>
                                        <p:attrNameLst>
                                          <p:attrName>style.visibility</p:attrName>
                                        </p:attrNameLst>
                                      </p:cBhvr>
                                      <p:to>
                                        <p:strVal val="visible"/>
                                      </p:to>
                                    </p:set>
                                    <p:animEffect transition="in" filter="fade">
                                      <p:cBhvr>
                                        <p:cTn id="17" dur="500"/>
                                        <p:tgtEl>
                                          <p:spTgt spid="154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smtClean="0"/>
              <a:t>How would you prototype…</a:t>
            </a:r>
          </a:p>
        </p:txBody>
      </p:sp>
      <p:pic>
        <p:nvPicPr>
          <p:cNvPr id="5123"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295400" y="1981200"/>
            <a:ext cx="4492625" cy="2495550"/>
          </a:xfrm>
          <a:prstGeom prst="rect">
            <a:avLst/>
          </a:prstGeom>
          <a:noFill/>
          <a:ln w="9525">
            <a:noFill/>
            <a:miter lim="800000"/>
            <a:headEnd/>
            <a:tailEnd/>
          </a:ln>
        </p:spPr>
      </p:pic>
      <p:pic>
        <p:nvPicPr>
          <p:cNvPr id="5125" name="Picture 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257800" y="1828800"/>
            <a:ext cx="4389438" cy="2438400"/>
          </a:xfrm>
          <a:prstGeom prst="rect">
            <a:avLst/>
          </a:prstGeom>
          <a:noFill/>
          <a:ln w="9525">
            <a:noFill/>
            <a:miter lim="800000"/>
            <a:headEnd/>
            <a:tailEnd/>
          </a:ln>
        </p:spPr>
      </p:pic>
      <p:sp>
        <p:nvSpPr>
          <p:cNvPr id="5126" name="Text Box 5"/>
          <p:cNvSpPr txBox="1">
            <a:spLocks noChangeArrowheads="1"/>
          </p:cNvSpPr>
          <p:nvPr/>
        </p:nvSpPr>
        <p:spPr bwMode="auto">
          <a:xfrm>
            <a:off x="7756525" y="6248400"/>
            <a:ext cx="1158875" cy="304800"/>
          </a:xfrm>
          <a:prstGeom prst="rect">
            <a:avLst/>
          </a:prstGeom>
          <a:noFill/>
          <a:ln w="9525">
            <a:noFill/>
            <a:miter lim="800000"/>
            <a:headEnd/>
            <a:tailEnd/>
          </a:ln>
        </p:spPr>
        <p:txBody>
          <a:bodyPr wrap="none">
            <a:spAutoFit/>
          </a:bodyPr>
          <a:lstStyle/>
          <a:p>
            <a:r>
              <a:rPr lang="en-US" sz="1400" b="0">
                <a:solidFill>
                  <a:srgbClr val="DDDDDD"/>
                </a:solidFill>
              </a:rPr>
              <a:t>[Apple, Nike]</a:t>
            </a:r>
          </a:p>
        </p:txBody>
      </p:sp>
      <p:sp>
        <p:nvSpPr>
          <p:cNvPr id="5127" name="Rectangle 9"/>
          <p:cNvSpPr>
            <a:spLocks noRot="1" noChangeArrowheads="1"/>
          </p:cNvSpPr>
          <p:nvPr/>
        </p:nvSpPr>
        <p:spPr bwMode="auto">
          <a:xfrm>
            <a:off x="457200" y="4800600"/>
            <a:ext cx="8385175" cy="1022350"/>
          </a:xfrm>
          <a:prstGeom prst="rect">
            <a:avLst/>
          </a:prstGeom>
          <a:noFill/>
          <a:ln w="9525">
            <a:noFill/>
            <a:miter lim="800000"/>
            <a:headEnd/>
            <a:tailEnd/>
          </a:ln>
        </p:spPr>
        <p:txBody>
          <a:bodyPr/>
          <a:lstStyle/>
          <a:p>
            <a:pPr algn="r"/>
            <a:r>
              <a:rPr lang="en-US" sz="4400">
                <a:solidFill>
                  <a:srgbClr val="DDDDDD"/>
                </a:solidFill>
              </a:rPr>
              <a:t>…a workout monitoring system?</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1524000"/>
            <a:ext cx="9144000" cy="3429000"/>
          </a:xfrm>
          <a:prstGeom prst="rect">
            <a:avLst/>
          </a:prstGeom>
          <a:solidFill>
            <a:schemeClr val="bg1"/>
          </a:solidFill>
          <a:ln w="9525">
            <a:noFill/>
            <a:miter lim="800000"/>
            <a:headEnd/>
            <a:tailEnd/>
          </a:ln>
        </p:spPr>
        <p:txBody>
          <a:bodyPr wrap="none" anchor="ctr"/>
          <a:lstStyle/>
          <a:p>
            <a:endParaRPr lang="en-US"/>
          </a:p>
        </p:txBody>
      </p:sp>
      <p:sp>
        <p:nvSpPr>
          <p:cNvPr id="6147" name="Rectangle 2"/>
          <p:cNvSpPr>
            <a:spLocks noGrp="1" noRot="1" noChangeArrowheads="1"/>
          </p:cNvSpPr>
          <p:nvPr>
            <p:ph type="title"/>
          </p:nvPr>
        </p:nvSpPr>
        <p:spPr/>
        <p:txBody>
          <a:bodyPr/>
          <a:lstStyle/>
          <a:p>
            <a:r>
              <a:rPr lang="en-US" smtClean="0"/>
              <a:t>How would you explore…</a:t>
            </a:r>
          </a:p>
        </p:txBody>
      </p:sp>
      <p:sp>
        <p:nvSpPr>
          <p:cNvPr id="6148" name="Text Box 5"/>
          <p:cNvSpPr txBox="1">
            <a:spLocks noChangeArrowheads="1"/>
          </p:cNvSpPr>
          <p:nvPr/>
        </p:nvSpPr>
        <p:spPr bwMode="auto">
          <a:xfrm>
            <a:off x="7391400" y="6248400"/>
            <a:ext cx="989013" cy="304800"/>
          </a:xfrm>
          <a:prstGeom prst="rect">
            <a:avLst/>
          </a:prstGeom>
          <a:noFill/>
          <a:ln w="9525">
            <a:noFill/>
            <a:miter lim="800000"/>
            <a:headEnd/>
            <a:tailEnd/>
          </a:ln>
        </p:spPr>
        <p:txBody>
          <a:bodyPr wrap="none">
            <a:spAutoFit/>
          </a:bodyPr>
          <a:lstStyle/>
          <a:p>
            <a:r>
              <a:rPr lang="en-US" sz="1400" b="0">
                <a:solidFill>
                  <a:srgbClr val="DDDDDD"/>
                </a:solidFill>
              </a:rPr>
              <a:t>[Nintendo]</a:t>
            </a:r>
          </a:p>
        </p:txBody>
      </p:sp>
      <p:sp>
        <p:nvSpPr>
          <p:cNvPr id="6149"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r>
              <a:rPr lang="en-US" sz="4000">
                <a:solidFill>
                  <a:srgbClr val="DDDDDD"/>
                </a:solidFill>
              </a:rPr>
              <a:t>…motion-based game controllers?</a:t>
            </a:r>
          </a:p>
        </p:txBody>
      </p:sp>
      <p:pic>
        <p:nvPicPr>
          <p:cNvPr id="6150" name="Picture 8"/>
          <p:cNvPicPr>
            <a:picLocks noChangeAspect="1" noChangeArrowheads="1"/>
          </p:cNvPicPr>
          <p:nvPr/>
        </p:nvPicPr>
        <p:blipFill>
          <a:blip r:embed="rId3">
            <a:clrChange>
              <a:clrFrom>
                <a:srgbClr val="FFFFFF"/>
              </a:clrFrom>
              <a:clrTo>
                <a:srgbClr val="FFFFFF">
                  <a:alpha val="0"/>
                </a:srgbClr>
              </a:clrTo>
            </a:clrChange>
          </a:blip>
          <a:srcRect l="7378" t="4210" r="10655" b="3159"/>
          <a:stretch>
            <a:fillRect/>
          </a:stretch>
        </p:blipFill>
        <p:spPr bwMode="auto">
          <a:xfrm>
            <a:off x="2590800" y="1219200"/>
            <a:ext cx="4243388"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smtClean="0"/>
              <a:t>Problem Solving as Representation</a:t>
            </a:r>
          </a:p>
        </p:txBody>
      </p:sp>
      <p:sp>
        <p:nvSpPr>
          <p:cNvPr id="14339" name="Content Placeholder 2"/>
          <p:cNvSpPr>
            <a:spLocks noGrp="1"/>
          </p:cNvSpPr>
          <p:nvPr>
            <p:ph idx="1"/>
          </p:nvPr>
        </p:nvSpPr>
        <p:spPr/>
        <p:txBody>
          <a:bodyPr/>
          <a:lstStyle/>
          <a:p>
            <a:pPr>
              <a:buFont typeface="Wingdings" pitchFamily="2" charset="2"/>
              <a:buNone/>
            </a:pPr>
            <a:r>
              <a:rPr lang="en-US" sz="4400" dirty="0" smtClean="0"/>
              <a:t>“Solving a problem simply means representing it so as to make the solution transparent”</a:t>
            </a:r>
          </a:p>
          <a:p>
            <a:pPr algn="r">
              <a:buFont typeface="Wingdings" pitchFamily="2" charset="2"/>
              <a:buNone/>
            </a:pPr>
            <a:r>
              <a:rPr lang="en-US" dirty="0" smtClean="0"/>
              <a:t> </a:t>
            </a:r>
            <a:r>
              <a:rPr lang="en-US" sz="2800" dirty="0" smtClean="0">
                <a:solidFill>
                  <a:schemeClr val="bg2"/>
                </a:solidFill>
              </a:rPr>
              <a:t>—Herbert Simon, The Sciences of the Artificial</a:t>
            </a:r>
            <a:endParaRPr lang="en-US" dirty="0" smtClean="0">
              <a:solidFill>
                <a:schemeClr val="bg2"/>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a:solidFill>
                  <a:schemeClr val="bg1"/>
                </a:solidFill>
                <a:latin typeface="Courier New" pitchFamily="49" charset="0"/>
                <a:cs typeface="Courier New" pitchFamily="49" charset="0"/>
              </a:rPr>
              <a:t>//detect accelerometer peaks</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//read data sample</a:t>
            </a:r>
          </a:p>
          <a:p>
            <a:r>
              <a:rPr lang="en-US" sz="1200">
                <a:solidFill>
                  <a:schemeClr val="bg1"/>
                </a:solidFill>
                <a:latin typeface="Courier New" pitchFamily="49" charset="0"/>
                <a:cs typeface="Courier New" pitchFamily="49" charset="0"/>
              </a:rPr>
              <a:t>xVal[t++]=readA2DValue(xPin);</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//look for changes in derivative </a:t>
            </a:r>
          </a:p>
          <a:p>
            <a:r>
              <a:rPr lang="en-US" sz="1200">
                <a:solidFill>
                  <a:schemeClr val="bg1"/>
                </a:solidFill>
                <a:latin typeface="Courier New" pitchFamily="49" charset="0"/>
                <a:cs typeface="Courier New" pitchFamily="49" charset="0"/>
              </a:rPr>
              <a:t>if(((xVal[t]-xVal[t-1]) &gt;= 0 </a:t>
            </a:r>
          </a:p>
          <a:p>
            <a:r>
              <a:rPr lang="en-US" sz="1200">
                <a:solidFill>
                  <a:schemeClr val="bg1"/>
                </a:solidFill>
                <a:latin typeface="Courier New" pitchFamily="49" charset="0"/>
                <a:cs typeface="Courier New" pitchFamily="49" charset="0"/>
              </a:rPr>
              <a:t>	&amp;&amp; (xVal[t-1]-xVal[t-2]) &lt; 0) ||</a:t>
            </a:r>
          </a:p>
          <a:p>
            <a:r>
              <a:rPr lang="en-US" sz="1200">
                <a:solidFill>
                  <a:schemeClr val="bg1"/>
                </a:solidFill>
                <a:latin typeface="Courier New" pitchFamily="49" charset="0"/>
                <a:cs typeface="Courier New" pitchFamily="49" charset="0"/>
              </a:rPr>
              <a:t>   (((xVal[t]-xVal[t-1]) &lt; 0 </a:t>
            </a:r>
          </a:p>
          <a:p>
            <a:r>
              <a:rPr lang="en-US" sz="1200">
                <a:solidFill>
                  <a:schemeClr val="bg1"/>
                </a:solidFill>
                <a:latin typeface="Courier New" pitchFamily="49" charset="0"/>
                <a:cs typeface="Courier New" pitchFamily="49" charset="0"/>
              </a:rPr>
              <a:t>	&amp;&amp; (xVal[t-1]-xVal[t-2]) &gt;= 0)) {</a:t>
            </a:r>
          </a:p>
          <a:p>
            <a:r>
              <a:rPr lang="en-US" sz="1200">
                <a:solidFill>
                  <a:schemeClr val="bg1"/>
                </a:solidFill>
                <a:latin typeface="Courier New" pitchFamily="49" charset="0"/>
                <a:cs typeface="Courier New" pitchFamily="49" charset="0"/>
              </a:rPr>
              <a:t>  //peak detected</a:t>
            </a:r>
          </a:p>
          <a:p>
            <a:r>
              <a:rPr lang="en-US" sz="1200">
                <a:solidFill>
                  <a:schemeClr val="bg1"/>
                </a:solidFill>
                <a:latin typeface="Courier New" pitchFamily="49" charset="0"/>
                <a:cs typeface="Courier New" pitchFamily="49" charset="0"/>
              </a:rPr>
              <a:t>  //send message</a:t>
            </a:r>
          </a:p>
          <a:p>
            <a:r>
              <a:rPr lang="en-US" sz="1200">
                <a:solidFill>
                  <a:schemeClr val="bg1"/>
                </a:solidFill>
                <a:latin typeface="Courier New" pitchFamily="49" charset="0"/>
                <a:cs typeface="Courier New" pitchFamily="49" charset="0"/>
              </a:rPr>
              <a:t>  oscSendMessageInt("/x/peak",1);</a:t>
            </a:r>
          </a:p>
          <a:p>
            <a:r>
              <a:rPr lang="en-US" sz="1200">
                <a:solidFill>
                  <a:schemeClr val="bg1"/>
                </a:solidFill>
                <a:latin typeface="Courier New" pitchFamily="49" charset="0"/>
                <a:cs typeface="Courier New" pitchFamily="49" charset="0"/>
              </a:rPr>
              <a:t>} else {</a:t>
            </a:r>
          </a:p>
          <a:p>
            <a:r>
              <a:rPr lang="en-US" sz="1200">
                <a:solidFill>
                  <a:schemeClr val="bg1"/>
                </a:solidFill>
                <a:latin typeface="Courier New" pitchFamily="49" charset="0"/>
                <a:cs typeface="Courier New" pitchFamily="49" charset="0"/>
              </a:rPr>
              <a:t> //no peak</a:t>
            </a:r>
          </a:p>
          <a:p>
            <a:r>
              <a:rPr lang="en-US" sz="1200">
                <a:solidFill>
                  <a:schemeClr val="bg1"/>
                </a:solidFill>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chemeClr val="bg1"/>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bg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chemeClr val="bg1"/>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bg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r>
              <a:rPr lang="en-US" sz="3600" smtClean="0"/>
              <a:t>Idea: Programming by Demonstration</a:t>
            </a:r>
          </a:p>
        </p:txBody>
      </p:sp>
      <p:pic>
        <p:nvPicPr>
          <p:cNvPr id="16387" name="Picture 5" descr="pbdsketch1"/>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7018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p:txBody>
          <a:bodyPr/>
          <a:lstStyle/>
          <a:p>
            <a:pPr eaLnBrk="1" hangingPunct="1"/>
            <a:r>
              <a:rPr lang="en-US" sz="3600" smtClean="0"/>
              <a:t>Idea: Programming by Demonstration</a:t>
            </a:r>
          </a:p>
        </p:txBody>
      </p:sp>
      <p:pic>
        <p:nvPicPr>
          <p:cNvPr id="17411" name="Picture 4" descr="pbdsketch2"/>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6256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RICKURASHIKI"/>
          <p:cNvPicPr>
            <a:picLocks noChangeAspect="1" noChangeArrowheads="1"/>
          </p:cNvPicPr>
          <p:nvPr/>
        </p:nvPicPr>
        <p:blipFill>
          <a:blip r:embed="rId3"/>
          <a:srcRect/>
          <a:stretch>
            <a:fillRect/>
          </a:stretch>
        </p:blipFill>
        <p:spPr bwMode="auto">
          <a:xfrm>
            <a:off x="3505200" y="2894013"/>
            <a:ext cx="5638800" cy="3963987"/>
          </a:xfrm>
          <a:prstGeom prst="rect">
            <a:avLst/>
          </a:prstGeom>
          <a:noFill/>
          <a:ln w="9525">
            <a:noFill/>
            <a:miter lim="800000"/>
            <a:headEnd/>
            <a:tailEnd/>
          </a:ln>
        </p:spPr>
      </p:pic>
      <p:pic>
        <p:nvPicPr>
          <p:cNvPr id="18435" name="Picture 3" descr="student-at-drafting-table"/>
          <p:cNvPicPr>
            <a:picLocks noChangeAspect="1" noChangeArrowheads="1"/>
          </p:cNvPicPr>
          <p:nvPr/>
        </p:nvPicPr>
        <p:blipFill>
          <a:blip r:embed="rId4"/>
          <a:srcRect/>
          <a:stretch>
            <a:fillRect/>
          </a:stretch>
        </p:blipFill>
        <p:spPr bwMode="auto">
          <a:xfrm>
            <a:off x="3276600" y="0"/>
            <a:ext cx="5867400" cy="3873500"/>
          </a:xfrm>
          <a:prstGeom prst="rect">
            <a:avLst/>
          </a:prstGeom>
          <a:noFill/>
          <a:ln w="9525">
            <a:noFill/>
            <a:miter lim="800000"/>
            <a:headEnd/>
            <a:tailEnd/>
          </a:ln>
        </p:spPr>
      </p:pic>
      <p:pic>
        <p:nvPicPr>
          <p:cNvPr id="18436" name="Picture 4" descr="2004_02_20"/>
          <p:cNvPicPr>
            <a:picLocks noChangeAspect="1" noChangeArrowheads="1"/>
          </p:cNvPicPr>
          <p:nvPr/>
        </p:nvPicPr>
        <p:blipFill>
          <a:blip r:embed="rId5"/>
          <a:srcRect t="2332" b="27977"/>
          <a:stretch>
            <a:fillRect/>
          </a:stretch>
        </p:blipFill>
        <p:spPr bwMode="auto">
          <a:xfrm>
            <a:off x="0" y="4763"/>
            <a:ext cx="3281363" cy="3429000"/>
          </a:xfrm>
          <a:prstGeom prst="rect">
            <a:avLst/>
          </a:prstGeom>
          <a:noFill/>
          <a:ln w="9525">
            <a:noFill/>
            <a:miter lim="800000"/>
            <a:headEnd/>
            <a:tailEnd/>
          </a:ln>
        </p:spPr>
      </p:pic>
      <p:pic>
        <p:nvPicPr>
          <p:cNvPr id="18437" name="Picture 5" descr="cutting"/>
          <p:cNvPicPr>
            <a:picLocks noChangeAspect="1" noChangeArrowheads="1"/>
          </p:cNvPicPr>
          <p:nvPr/>
        </p:nvPicPr>
        <p:blipFill>
          <a:blip r:embed="rId6"/>
          <a:srcRect/>
          <a:stretch>
            <a:fillRect/>
          </a:stretch>
        </p:blipFill>
        <p:spPr bwMode="auto">
          <a:xfrm>
            <a:off x="-55563" y="3432175"/>
            <a:ext cx="3565526" cy="3425825"/>
          </a:xfrm>
          <a:prstGeom prst="rect">
            <a:avLst/>
          </a:prstGeom>
          <a:noFill/>
          <a:ln w="9525">
            <a:noFill/>
            <a:miter lim="800000"/>
            <a:headEnd/>
            <a:tailEnd/>
          </a:ln>
        </p:spPr>
      </p:pic>
      <p:sp>
        <p:nvSpPr>
          <p:cNvPr id="18438"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39"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0"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1"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2" name="AutoShape 8"/>
          <p:cNvSpPr>
            <a:spLocks noChangeArrowheads="1"/>
          </p:cNvSpPr>
          <p:nvPr/>
        </p:nvSpPr>
        <p:spPr bwMode="auto">
          <a:xfrm>
            <a:off x="-128588" y="309563"/>
            <a:ext cx="4395788" cy="757237"/>
          </a:xfrm>
          <a:prstGeom prst="roundRect">
            <a:avLst>
              <a:gd name="adj" fmla="val 16667"/>
            </a:avLst>
          </a:prstGeom>
          <a:solidFill>
            <a:srgbClr val="3A4D62">
              <a:alpha val="79608"/>
            </a:srgbClr>
          </a:solidFill>
          <a:ln w="9525" algn="ctr">
            <a:noFill/>
            <a:round/>
            <a:headEnd/>
            <a:tailEnd/>
          </a:ln>
        </p:spPr>
        <p:txBody>
          <a:bodyPr wrap="none" anchor="ctr"/>
          <a:lstStyle/>
          <a:p>
            <a:endParaRPr lang="en-US"/>
          </a:p>
        </p:txBody>
      </p:sp>
      <p:sp>
        <p:nvSpPr>
          <p:cNvPr id="184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Tacit Knowledge</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Exemplar</a:t>
            </a:r>
          </a:p>
        </p:txBody>
      </p:sp>
      <p:pic>
        <p:nvPicPr>
          <p:cNvPr id="22536" name="Picture 8" descr="circle-in-steps-01..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5"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6"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3560" name="Picture 9" descr="circle-in-steps-02.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3" descr="JoeandJoe_6496.jpg"/>
          <p:cNvPicPr>
            <a:picLocks noChangeAspect="1"/>
          </p:cNvPicPr>
          <p:nvPr/>
        </p:nvPicPr>
        <p:blipFill>
          <a:blip r:embed="rId3"/>
          <a:srcRect/>
          <a:stretch>
            <a:fillRect/>
          </a:stretch>
        </p:blipFill>
        <p:spPr bwMode="auto">
          <a:xfrm>
            <a:off x="6629400" y="1522413"/>
            <a:ext cx="2514600" cy="3813175"/>
          </a:xfrm>
          <a:prstGeom prst="rect">
            <a:avLst/>
          </a:prstGeom>
          <a:noFill/>
          <a:ln w="9525">
            <a:noFill/>
            <a:miter lim="800000"/>
            <a:headEnd/>
            <a:tailEnd/>
          </a:ln>
        </p:spPr>
      </p:pic>
      <p:pic>
        <p:nvPicPr>
          <p:cNvPr id="12291" name="Picture 4" descr="Dreyfuss-Comfort.jpg"/>
          <p:cNvPicPr>
            <a:picLocks noChangeAspect="1"/>
          </p:cNvPicPr>
          <p:nvPr/>
        </p:nvPicPr>
        <p:blipFill>
          <a:blip r:embed="rId4"/>
          <a:srcRect l="1135" t="1111" r="1277" b="2222"/>
          <a:stretch>
            <a:fillRect/>
          </a:stretch>
        </p:blipFill>
        <p:spPr bwMode="auto">
          <a:xfrm>
            <a:off x="76200" y="76200"/>
            <a:ext cx="6553200" cy="6629400"/>
          </a:xfrm>
          <a:prstGeom prst="rect">
            <a:avLst/>
          </a:prstGeom>
          <a:noFill/>
          <a:ln w="9525">
            <a:noFill/>
            <a:miter lim="800000"/>
            <a:headEnd/>
            <a:tailEnd/>
          </a:ln>
        </p:spPr>
      </p:pic>
      <p:pic>
        <p:nvPicPr>
          <p:cNvPr id="120833" name="Picture 1"/>
          <p:cNvPicPr>
            <a:picLocks noChangeAspect="1" noChangeArrowheads="1"/>
          </p:cNvPicPr>
          <p:nvPr/>
        </p:nvPicPr>
        <p:blipFill>
          <a:blip r:embed="rId5"/>
          <a:srcRect l="14800" r="14800"/>
          <a:stretch>
            <a:fillRect/>
          </a:stretch>
        </p:blipFill>
        <p:spPr bwMode="auto">
          <a:xfrm rot="20634868">
            <a:off x="2235900" y="1854578"/>
            <a:ext cx="2297290" cy="3263196"/>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833"/>
                                        </p:tgtEl>
                                        <p:attrNameLst>
                                          <p:attrName>style.visibility</p:attrName>
                                        </p:attrNameLst>
                                      </p:cBhvr>
                                      <p:to>
                                        <p:strVal val="visible"/>
                                      </p:to>
                                    </p:set>
                                    <p:animEffect transition="in" filter="fade">
                                      <p:cBhvr>
                                        <p:cTn id="7" dur="500"/>
                                        <p:tgtEl>
                                          <p:spTgt spid="120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79"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0"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1"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3"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4584"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5608"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pic>
        <p:nvPicPr>
          <p:cNvPr id="25609" name="Picture 9" descr="circle-in-steps-04.png"/>
          <p:cNvPicPr>
            <a:picLocks noChangeAspect="1"/>
          </p:cNvPicPr>
          <p:nvPr/>
        </p:nvPicPr>
        <p:blipFill>
          <a:blip r:embed="rId4"/>
          <a:srcRect/>
          <a:stretch>
            <a:fillRect/>
          </a:stretch>
        </p:blipFill>
        <p:spPr bwMode="auto">
          <a:xfrm>
            <a:off x="0" y="723900"/>
            <a:ext cx="9144000" cy="5410200"/>
          </a:xfrm>
          <a:prstGeom prst="rect">
            <a:avLst/>
          </a:prstGeom>
          <a:noFill/>
          <a:ln w="9525">
            <a:noFill/>
            <a:miter lim="800000"/>
            <a:headEnd/>
            <a:tailEnd/>
          </a:ln>
        </p:spPr>
      </p:pic>
      <p:sp>
        <p:nvSpPr>
          <p:cNvPr id="9"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hi-scenario-2.wmv">
            <a:hlinkClick r:id="" action="ppaction://media"/>
          </p:cNvPr>
          <p:cNvPicPr>
            <a:picLocks noRot="1" noChangeAspect="1"/>
          </p:cNvPicPr>
          <p:nvPr>
            <a:videoFile r:link="rId1"/>
          </p:nvPr>
        </p:nvPicPr>
        <p:blipFill>
          <a:blip r:embed="rId4"/>
          <a:stretch>
            <a:fillRect/>
          </a:stretch>
        </p:blipFill>
        <p:spPr>
          <a:xfrm>
            <a:off x="1" y="800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925638" cy="304800"/>
          </a:xfrm>
          <a:prstGeom prst="rect">
            <a:avLst/>
          </a:prstGeom>
          <a:noFill/>
          <a:ln w="9525">
            <a:noFill/>
            <a:miter lim="800000"/>
            <a:headEnd/>
            <a:tailEnd/>
          </a:ln>
        </p:spPr>
        <p:txBody>
          <a:bodyPr wrap="none">
            <a:spAutoFit/>
          </a:bodyPr>
          <a:lstStyle/>
          <a:p>
            <a:r>
              <a:rPr lang="en-US" sz="1400" b="0">
                <a:solidFill>
                  <a:srgbClr val="DDDDDD"/>
                </a:solidFill>
              </a:rPr>
              <a:t>[Sakoe, H. Chiba, S. ‘78]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chemeClr val="bg1"/>
                </a:solidFill>
                <a:ea typeface="굴림" pitchFamily="34" charset="-127"/>
              </a:rPr>
              <a:t>Dynamic Time Warping</a:t>
            </a: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rgbClr val="92D050">
              <a:alpha val="50980"/>
            </a:srgb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chemeClr val="bg1"/>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a:solidFill>
                  <a:schemeClr val="bg1"/>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rgbClr val="92D050">
              <a:alpha val="16862"/>
            </a:srgb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smtClean="0">
                <a:solidFill>
                  <a:schemeClr val="bg1">
                    <a:lumMod val="85000"/>
                  </a:schemeClr>
                </a:solidFill>
                <a:latin typeface="Courier New" pitchFamily="49" charset="0"/>
                <a:cs typeface="Courier New" pitchFamily="49" charset="0"/>
              </a:rPr>
              <a:t>int DTWDistance(char s[1..n], char t[1..m], int d[1..n,1..m]) {</a:t>
            </a:r>
          </a:p>
          <a:p>
            <a:r>
              <a:rPr lang="en-US" sz="1000" smtClean="0">
                <a:solidFill>
                  <a:schemeClr val="bg1">
                    <a:lumMod val="85000"/>
                  </a:schemeClr>
                </a:solidFill>
                <a:latin typeface="Courier New" pitchFamily="49" charset="0"/>
                <a:cs typeface="Courier New" pitchFamily="49" charset="0"/>
              </a:rPr>
              <a:t>    declare int DTW[0..n,0..m]</a:t>
            </a:r>
          </a:p>
          <a:p>
            <a:r>
              <a:rPr lang="en-US" sz="1000" smtClean="0">
                <a:solidFill>
                  <a:schemeClr val="bg1">
                    <a:lumMod val="85000"/>
                  </a:schemeClr>
                </a:solidFill>
                <a:latin typeface="Courier New" pitchFamily="49" charset="0"/>
                <a:cs typeface="Courier New" pitchFamily="49" charset="0"/>
              </a:rPr>
              <a:t>    declare int i, j, cost</a:t>
            </a:r>
          </a:p>
          <a:p>
            <a:endParaRPr lang="en-US" sz="1000" smtClean="0">
              <a:solidFill>
                <a:schemeClr val="bg1">
                  <a:lumMod val="85000"/>
                </a:schemeClr>
              </a:solidFill>
              <a:latin typeface="Courier New" pitchFamily="49" charset="0"/>
              <a:cs typeface="Courier New" pitchFamily="49" charset="0"/>
            </a:endParaRPr>
          </a:p>
          <a:p>
            <a:r>
              <a:rPr lang="en-US" sz="1000" smtClean="0">
                <a:solidFill>
                  <a:schemeClr val="bg1">
                    <a:lumMod val="85000"/>
                  </a:schemeClr>
                </a:solidFill>
                <a:latin typeface="Courier New" pitchFamily="49" charset="0"/>
                <a:cs typeface="Courier New" pitchFamily="49" charset="0"/>
              </a:rPr>
              <a:t>    for i := 1 to m</a:t>
            </a:r>
          </a:p>
          <a:p>
            <a:r>
              <a:rPr lang="en-US" sz="1000" smtClean="0">
                <a:solidFill>
                  <a:schemeClr val="bg1">
                    <a:lumMod val="85000"/>
                  </a:schemeClr>
                </a:solidFill>
                <a:latin typeface="Courier New" pitchFamily="49" charset="0"/>
                <a:cs typeface="Courier New" pitchFamily="49" charset="0"/>
              </a:rPr>
              <a:t>        DTW[0,i] := infinity</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DTW[i,0] := infinity</a:t>
            </a:r>
          </a:p>
          <a:p>
            <a:r>
              <a:rPr lang="en-US" sz="1000" smtClean="0">
                <a:solidFill>
                  <a:schemeClr val="bg1">
                    <a:lumMod val="85000"/>
                  </a:schemeClr>
                </a:solidFill>
                <a:latin typeface="Courier New" pitchFamily="49" charset="0"/>
                <a:cs typeface="Courier New" pitchFamily="49" charset="0"/>
              </a:rPr>
              <a:t>    DTW[0,0] := 0</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for j := 1 to m</a:t>
            </a:r>
          </a:p>
          <a:p>
            <a:r>
              <a:rPr lang="en-US" sz="1000" smtClean="0">
                <a:solidFill>
                  <a:schemeClr val="bg1">
                    <a:lumMod val="85000"/>
                  </a:schemeClr>
                </a:solidFill>
                <a:latin typeface="Courier New" pitchFamily="49" charset="0"/>
                <a:cs typeface="Courier New" pitchFamily="49" charset="0"/>
              </a:rPr>
              <a:t>            cost := d[s[i],t[j]]</a:t>
            </a:r>
          </a:p>
          <a:p>
            <a:r>
              <a:rPr lang="en-US" sz="1000" smtClean="0">
                <a:solidFill>
                  <a:schemeClr val="bg1">
                    <a:lumMod val="85000"/>
                  </a:schemeClr>
                </a:solidFill>
                <a:latin typeface="Courier New" pitchFamily="49" charset="0"/>
                <a:cs typeface="Courier New" pitchFamily="49" charset="0"/>
              </a:rPr>
              <a:t>            DTW[i,j] := cost + minimum(DTW[ i-1, j   ],    // insertion</a:t>
            </a:r>
          </a:p>
          <a:p>
            <a:r>
              <a:rPr lang="en-US" sz="1000" smtClean="0">
                <a:solidFill>
                  <a:schemeClr val="bg1">
                    <a:lumMod val="85000"/>
                  </a:schemeClr>
                </a:solidFill>
                <a:latin typeface="Courier New" pitchFamily="49" charset="0"/>
                <a:cs typeface="Courier New" pitchFamily="49" charset="0"/>
              </a:rPr>
              <a:t>                                       DTW[ i  , j-1 ],    // deletion</a:t>
            </a:r>
          </a:p>
          <a:p>
            <a:r>
              <a:rPr lang="en-US" sz="1000" smtClean="0">
                <a:solidFill>
                  <a:schemeClr val="bg1">
                    <a:lumMod val="85000"/>
                  </a:schemeClr>
                </a:solidFill>
                <a:latin typeface="Courier New" pitchFamily="49" charset="0"/>
                <a:cs typeface="Courier New" pitchFamily="49" charset="0"/>
              </a:rPr>
              <a:t>                                       DTW[ i-1, j-1 ])    // match</a:t>
            </a:r>
          </a:p>
          <a:p>
            <a:r>
              <a:rPr lang="en-US" sz="1000" smtClean="0">
                <a:solidFill>
                  <a:schemeClr val="bg1">
                    <a:lumMod val="85000"/>
                  </a:schemeClr>
                </a:solidFill>
                <a:latin typeface="Courier New" pitchFamily="49" charset="0"/>
                <a:cs typeface="Courier New" pitchFamily="49" charset="0"/>
              </a:rPr>
              <a:t>    return DTW[n,m]</a:t>
            </a:r>
          </a:p>
          <a:p>
            <a:r>
              <a:rPr lang="en-US" sz="1000" smtClean="0">
                <a:solidFill>
                  <a:schemeClr val="bg1">
                    <a:lumMod val="85000"/>
                  </a:schemeClr>
                </a:solidFill>
                <a:latin typeface="Courier New" pitchFamily="49" charset="0"/>
                <a:cs typeface="Courier New" pitchFamily="49" charset="0"/>
              </a:rPr>
              <a:t>}</a:t>
            </a:r>
            <a:endParaRPr lang="en-US" sz="1000">
              <a:solidFill>
                <a:schemeClr val="bg1">
                  <a:lumMod val="85000"/>
                </a:schemeClr>
              </a:solidFill>
              <a:latin typeface="Courier New" pitchFamily="49" charset="0"/>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Lab Study</a:t>
            </a:r>
          </a:p>
        </p:txBody>
      </p:sp>
      <p:pic>
        <p:nvPicPr>
          <p:cNvPr id="40964" name="Picture 8" descr="skechtes-for-ppt-reversed"/>
          <p:cNvPicPr>
            <a:picLocks noChangeAspect="1" noChangeArrowheads="1"/>
          </p:cNvPicPr>
          <p:nvPr/>
        </p:nvPicPr>
        <p:blipFill>
          <a:blip r:embed="rId3"/>
          <a:srcRect/>
          <a:stretch>
            <a:fillRect/>
          </a:stretch>
        </p:blipFill>
        <p:spPr bwMode="auto">
          <a:xfrm>
            <a:off x="1219200" y="1295400"/>
            <a:ext cx="6781800" cy="5086350"/>
          </a:xfrm>
          <a:prstGeom prst="rect">
            <a:avLst/>
          </a:prstGeom>
          <a:noFill/>
          <a:ln w="9525">
            <a:noFill/>
            <a:miter lim="800000"/>
            <a:headEnd/>
            <a:tailEnd/>
          </a:ln>
        </p:spPr>
      </p:pic>
      <p:sp>
        <p:nvSpPr>
          <p:cNvPr id="40965" name="Text Box 8"/>
          <p:cNvSpPr txBox="1">
            <a:spLocks noChangeArrowheads="1"/>
          </p:cNvSpPr>
          <p:nvPr/>
        </p:nvSpPr>
        <p:spPr bwMode="auto">
          <a:xfrm>
            <a:off x="7086600" y="6324600"/>
            <a:ext cx="1962150" cy="304800"/>
          </a:xfrm>
          <a:prstGeom prst="rect">
            <a:avLst/>
          </a:prstGeom>
          <a:noFill/>
          <a:ln w="9525">
            <a:noFill/>
            <a:miter lim="800000"/>
            <a:headEnd/>
            <a:tailEnd/>
          </a:ln>
        </p:spPr>
        <p:txBody>
          <a:bodyPr wrap="none">
            <a:spAutoFit/>
          </a:bodyPr>
          <a:lstStyle/>
          <a:p>
            <a:r>
              <a:rPr lang="en-US" sz="1400" b="0">
                <a:solidFill>
                  <a:srgbClr val="DDDDDD"/>
                </a:solidFill>
              </a:rPr>
              <a:t>[sketches by Wendy Ju]</a:t>
            </a:r>
          </a:p>
        </p:txBody>
      </p:sp>
      <p:sp>
        <p:nvSpPr>
          <p:cNvPr id="40966" name="Text Box 10"/>
          <p:cNvSpPr txBox="1">
            <a:spLocks noChangeArrowheads="1"/>
          </p:cNvSpPr>
          <p:nvPr/>
        </p:nvSpPr>
        <p:spPr bwMode="auto">
          <a:xfrm>
            <a:off x="1676400" y="6019800"/>
            <a:ext cx="831850" cy="366713"/>
          </a:xfrm>
          <a:prstGeom prst="rect">
            <a:avLst/>
          </a:prstGeom>
          <a:noFill/>
          <a:ln w="9525">
            <a:noFill/>
            <a:miter lim="800000"/>
            <a:headEnd/>
            <a:tailEnd/>
          </a:ln>
        </p:spPr>
        <p:txBody>
          <a:bodyPr wrap="none">
            <a:spAutoFit/>
          </a:bodyPr>
          <a:lstStyle/>
          <a:p>
            <a:r>
              <a:rPr lang="en-US">
                <a:solidFill>
                  <a:schemeClr val="bg1"/>
                </a:solidFill>
              </a:rPr>
              <a:t>47 min</a:t>
            </a:r>
          </a:p>
        </p:txBody>
      </p:sp>
      <p:sp>
        <p:nvSpPr>
          <p:cNvPr id="40967" name="Text Box 11"/>
          <p:cNvSpPr txBox="1">
            <a:spLocks noChangeArrowheads="1"/>
          </p:cNvSpPr>
          <p:nvPr/>
        </p:nvSpPr>
        <p:spPr bwMode="auto">
          <a:xfrm>
            <a:off x="4648200" y="6019800"/>
            <a:ext cx="812800" cy="366713"/>
          </a:xfrm>
          <a:prstGeom prst="rect">
            <a:avLst/>
          </a:prstGeom>
          <a:noFill/>
          <a:ln w="9525">
            <a:noFill/>
            <a:miter lim="800000"/>
            <a:headEnd/>
            <a:tailEnd/>
          </a:ln>
        </p:spPr>
        <p:txBody>
          <a:bodyPr wrap="none">
            <a:spAutoFit/>
          </a:bodyPr>
          <a:lstStyle/>
          <a:p>
            <a:r>
              <a:rPr lang="en-US">
                <a:solidFill>
                  <a:schemeClr val="bg1"/>
                </a:solidFill>
              </a:rPr>
              <a:t>22 min</a:t>
            </a:r>
          </a:p>
        </p:txBody>
      </p:sp>
      <p:sp>
        <p:nvSpPr>
          <p:cNvPr id="40968" name="Text Box 12"/>
          <p:cNvSpPr txBox="1">
            <a:spLocks noChangeArrowheads="1"/>
          </p:cNvSpPr>
          <p:nvPr/>
        </p:nvSpPr>
        <p:spPr bwMode="auto">
          <a:xfrm>
            <a:off x="1676400" y="3276600"/>
            <a:ext cx="825500" cy="366713"/>
          </a:xfrm>
          <a:prstGeom prst="rect">
            <a:avLst/>
          </a:prstGeom>
          <a:noFill/>
          <a:ln w="9525">
            <a:noFill/>
            <a:miter lim="800000"/>
            <a:headEnd/>
            <a:tailEnd/>
          </a:ln>
        </p:spPr>
        <p:txBody>
          <a:bodyPr wrap="none">
            <a:spAutoFit/>
          </a:bodyPr>
          <a:lstStyle/>
          <a:p>
            <a:r>
              <a:rPr lang="en-US">
                <a:solidFill>
                  <a:schemeClr val="bg1"/>
                </a:solidFill>
              </a:rPr>
              <a:t>26 min</a:t>
            </a:r>
          </a:p>
        </p:txBody>
      </p:sp>
      <p:sp>
        <p:nvSpPr>
          <p:cNvPr id="40969" name="Text Box 13"/>
          <p:cNvSpPr txBox="1">
            <a:spLocks noChangeArrowheads="1"/>
          </p:cNvSpPr>
          <p:nvPr/>
        </p:nvSpPr>
        <p:spPr bwMode="auto">
          <a:xfrm>
            <a:off x="6731000" y="6019800"/>
            <a:ext cx="788988" cy="366713"/>
          </a:xfrm>
          <a:prstGeom prst="rect">
            <a:avLst/>
          </a:prstGeom>
          <a:noFill/>
          <a:ln w="9525">
            <a:noFill/>
            <a:miter lim="800000"/>
            <a:headEnd/>
            <a:tailEnd/>
          </a:ln>
        </p:spPr>
        <p:txBody>
          <a:bodyPr wrap="none">
            <a:spAutoFit/>
          </a:bodyPr>
          <a:lstStyle/>
          <a:p>
            <a:r>
              <a:rPr lang="en-US">
                <a:solidFill>
                  <a:schemeClr val="bg1"/>
                </a:solidFill>
              </a:rPr>
              <a:t>31 min</a:t>
            </a:r>
          </a:p>
        </p:txBody>
      </p:sp>
      <p:sp>
        <p:nvSpPr>
          <p:cNvPr id="40970" name="Text Box 14"/>
          <p:cNvSpPr txBox="1">
            <a:spLocks noChangeArrowheads="1"/>
          </p:cNvSpPr>
          <p:nvPr/>
        </p:nvSpPr>
        <p:spPr bwMode="auto">
          <a:xfrm>
            <a:off x="6754813" y="3290888"/>
            <a:ext cx="814387" cy="366712"/>
          </a:xfrm>
          <a:prstGeom prst="rect">
            <a:avLst/>
          </a:prstGeom>
          <a:noFill/>
          <a:ln w="9525">
            <a:noFill/>
            <a:miter lim="800000"/>
            <a:headEnd/>
            <a:tailEnd/>
          </a:ln>
        </p:spPr>
        <p:txBody>
          <a:bodyPr wrap="none">
            <a:spAutoFit/>
          </a:bodyPr>
          <a:lstStyle/>
          <a:p>
            <a:r>
              <a:rPr lang="en-US">
                <a:solidFill>
                  <a:schemeClr val="bg1"/>
                </a:solidFill>
              </a:rPr>
              <a:t>27 min</a:t>
            </a:r>
          </a:p>
        </p:txBody>
      </p:sp>
      <p:sp>
        <p:nvSpPr>
          <p:cNvPr id="40971" name="Text Box 15"/>
          <p:cNvSpPr txBox="1">
            <a:spLocks noChangeArrowheads="1"/>
          </p:cNvSpPr>
          <p:nvPr/>
        </p:nvSpPr>
        <p:spPr bwMode="auto">
          <a:xfrm>
            <a:off x="4214813" y="3290888"/>
            <a:ext cx="793750" cy="366712"/>
          </a:xfrm>
          <a:prstGeom prst="rect">
            <a:avLst/>
          </a:prstGeom>
          <a:noFill/>
          <a:ln w="9525">
            <a:noFill/>
            <a:miter lim="800000"/>
            <a:headEnd/>
            <a:tailEnd/>
          </a:ln>
        </p:spPr>
        <p:txBody>
          <a:bodyPr wrap="none">
            <a:spAutoFit/>
          </a:bodyPr>
          <a:lstStyle/>
          <a:p>
            <a:r>
              <a:rPr lang="en-US">
                <a:solidFill>
                  <a:schemeClr val="bg1"/>
                </a:solidFill>
              </a:rPr>
              <a:t>18 min</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al4.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descr="pig-octo3.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7" name="Arc 5"/>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8" name="Arc 6"/>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9" name="Arc 7"/>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0" name="Arc 8"/>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3" name="Rectangle 8"/>
          <p:cNvSpPr>
            <a:spLocks noChangeArrowheads="1"/>
          </p:cNvSpPr>
          <p:nvPr/>
        </p:nvSpPr>
        <p:spPr bwMode="auto">
          <a:xfrm>
            <a:off x="5410200" y="5943600"/>
            <a:ext cx="3384550" cy="369888"/>
          </a:xfrm>
          <a:prstGeom prst="rect">
            <a:avLst/>
          </a:prstGeom>
          <a:noFill/>
          <a:ln w="9525">
            <a:noFill/>
            <a:miter lim="800000"/>
            <a:headEnd/>
            <a:tailEnd/>
          </a:ln>
        </p:spPr>
        <p:txBody>
          <a:bodyPr wrap="none">
            <a:spAutoFit/>
          </a:bodyPr>
          <a:lstStyle/>
          <a:p>
            <a:r>
              <a:rPr lang="en-US" b="0">
                <a:solidFill>
                  <a:srgbClr val="333333"/>
                </a:solidFill>
              </a:rPr>
              <a:t>[Control Freaks by Haiyan Zhang]</a:t>
            </a:r>
            <a:endParaRPr lang="en-US">
              <a:solidFill>
                <a:srgbClr val="333333"/>
              </a:solidFill>
            </a:endParaRPr>
          </a:p>
        </p:txBody>
      </p:sp>
      <p:sp>
        <p:nvSpPr>
          <p:cNvPr id="10"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11"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3394" name="Picture 2"/>
          <p:cNvPicPr>
            <a:picLocks noChangeAspect="1" noChangeArrowheads="1"/>
          </p:cNvPicPr>
          <p:nvPr/>
        </p:nvPicPr>
        <p:blipFill>
          <a:blip r:embed="rId3"/>
          <a:srcRect/>
          <a:stretch>
            <a:fillRect/>
          </a:stretch>
        </p:blipFill>
        <p:spPr bwMode="auto">
          <a:xfrm>
            <a:off x="0" y="0"/>
            <a:ext cx="9652000" cy="7239000"/>
          </a:xfrm>
          <a:prstGeom prst="rect">
            <a:avLst/>
          </a:prstGeom>
          <a:noFill/>
          <a:ln w="9525">
            <a:noFill/>
            <a:miter lim="800000"/>
            <a:headEnd/>
            <a:tailEnd/>
          </a:ln>
          <a:effectLst/>
        </p:spPr>
      </p:pic>
      <p:sp>
        <p:nvSpPr>
          <p:cNvPr id="5"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6"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
        <p:nvSpPr>
          <p:cNvPr id="7" name="Arc 5"/>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6"/>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7"/>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rc 8"/>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p:cNvPicPr>
            <a:picLocks noChangeAspect="1" noChangeArrowheads="1"/>
          </p:cNvPicPr>
          <p:nvPr/>
        </p:nvPicPr>
        <p:blipFill>
          <a:blip r:embed="rId3"/>
          <a:srcRect/>
          <a:stretch>
            <a:fillRect/>
          </a:stretch>
        </p:blipFill>
        <p:spPr bwMode="auto">
          <a:xfrm>
            <a:off x="-1254456" y="1447800"/>
            <a:ext cx="5826455" cy="3886200"/>
          </a:xfrm>
          <a:prstGeom prst="rect">
            <a:avLst/>
          </a:prstGeom>
          <a:noFill/>
          <a:ln w="9525">
            <a:noFill/>
            <a:miter lim="800000"/>
            <a:headEnd/>
            <a:tailEnd/>
          </a:ln>
          <a:effectLst/>
        </p:spPr>
      </p:pic>
      <p:sp>
        <p:nvSpPr>
          <p:cNvPr id="5"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6"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pic>
        <p:nvPicPr>
          <p:cNvPr id="40961" name="Picture 1"/>
          <p:cNvPicPr>
            <a:picLocks noChangeAspect="1" noChangeArrowheads="1"/>
          </p:cNvPicPr>
          <p:nvPr/>
        </p:nvPicPr>
        <p:blipFill>
          <a:blip r:embed="rId4"/>
          <a:srcRect/>
          <a:stretch>
            <a:fillRect/>
          </a:stretch>
        </p:blipFill>
        <p:spPr bwMode="auto">
          <a:xfrm>
            <a:off x="3622344" y="1447800"/>
            <a:ext cx="5826456" cy="3886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p:cNvPicPr>
            <a:picLocks noChangeAspect="1" noChangeArrowheads="1"/>
          </p:cNvPicPr>
          <p:nvPr/>
        </p:nvPicPr>
        <p:blipFill>
          <a:blip r:embed="rId3"/>
          <a:srcRect/>
          <a:stretch>
            <a:fillRect/>
          </a:stretch>
        </p:blipFill>
        <p:spPr bwMode="auto">
          <a:xfrm>
            <a:off x="-304800" y="-76200"/>
            <a:ext cx="9753600" cy="7315200"/>
          </a:xfrm>
          <a:prstGeom prst="rect">
            <a:avLst/>
          </a:prstGeom>
          <a:noFill/>
          <a:ln w="9525">
            <a:noFill/>
            <a:miter lim="800000"/>
            <a:headEnd/>
            <a:tailEnd/>
          </a:ln>
          <a:effectLst/>
        </p:spPr>
      </p:pic>
      <p:sp>
        <p:nvSpPr>
          <p:cNvPr id="4"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5"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descr="Dreyfuss-HowWeWork.jpg"/>
          <p:cNvPicPr>
            <a:picLocks noChangeAspect="1"/>
          </p:cNvPicPr>
          <p:nvPr/>
        </p:nvPicPr>
        <p:blipFill>
          <a:blip r:embed="rId3"/>
          <a:srcRect/>
          <a:stretch>
            <a:fillRect/>
          </a:stretch>
        </p:blipFill>
        <p:spPr bwMode="auto">
          <a:xfrm>
            <a:off x="0" y="776288"/>
            <a:ext cx="9144000" cy="5305425"/>
          </a:xfrm>
          <a:prstGeom prst="rect">
            <a:avLst/>
          </a:prstGeom>
          <a:noFill/>
          <a:ln w="9525">
            <a:noFill/>
            <a:miter lim="800000"/>
            <a:headEnd/>
            <a:tailEnd/>
          </a:ln>
        </p:spPr>
      </p:pic>
      <p:sp>
        <p:nvSpPr>
          <p:cNvPr id="11267" name="Rectangle 10"/>
          <p:cNvSpPr>
            <a:spLocks noGrp="1" noRot="1" noChangeArrowheads="1"/>
          </p:cNvSpPr>
          <p:nvPr>
            <p:ph type="title"/>
          </p:nvPr>
        </p:nvSpPr>
        <p:spPr>
          <a:xfrm>
            <a:off x="61913" y="261938"/>
            <a:ext cx="4738687" cy="1109662"/>
          </a:xfrm>
          <a:solidFill>
            <a:schemeClr val="tx1"/>
          </a:solidFill>
        </p:spPr>
        <p:txBody>
          <a:bodyPr/>
          <a:lstStyle/>
          <a:p>
            <a:pPr eaLnBrk="1" hangingPunct="1"/>
            <a:r>
              <a:rPr lang="en-US" altLang="ko-KR" smtClean="0">
                <a:solidFill>
                  <a:srgbClr val="394859"/>
                </a:solidFill>
                <a:ea typeface="굴림" pitchFamily="34" charset="-127"/>
              </a:rPr>
              <a:t>Henry Dreyfuss</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609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rot="717440">
            <a:off x="5397614" y="1660316"/>
            <a:ext cx="3194550" cy="3890962"/>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6"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utoShape 12"/>
          <p:cNvSpPr>
            <a:spLocks noChangeArrowheads="1"/>
          </p:cNvSpPr>
          <p:nvPr/>
        </p:nvSpPr>
        <p:spPr bwMode="auto">
          <a:xfrm>
            <a:off x="-76200" y="473075"/>
            <a:ext cx="1752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11"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Share</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rot="16200000">
            <a:off x="5810250" y="4210050"/>
            <a:ext cx="3743325" cy="1857375"/>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5075" name="Picture 3"/>
          <p:cNvPicPr>
            <a:picLocks noChangeAspect="1" noChangeArrowheads="1"/>
          </p:cNvPicPr>
          <p:nvPr/>
        </p:nvPicPr>
        <p:blipFill>
          <a:blip r:embed="rId4"/>
          <a:srcRect/>
          <a:stretch>
            <a:fillRect/>
          </a:stretch>
        </p:blipFill>
        <p:spPr bwMode="auto">
          <a:xfrm>
            <a:off x="4876800" y="381000"/>
            <a:ext cx="3962400" cy="2971800"/>
          </a:xfrm>
          <a:prstGeom prst="rect">
            <a:avLst/>
          </a:prstGeom>
          <a:noFill/>
          <a:ln w="9525">
            <a:noFill/>
            <a:miter lim="800000"/>
            <a:headEnd/>
            <a:tailEnd/>
          </a:ln>
          <a:effectLst/>
        </p:spPr>
      </p:pic>
      <p:pic>
        <p:nvPicPr>
          <p:cNvPr id="515076" name="Picture 4"/>
          <p:cNvPicPr>
            <a:picLocks noChangeAspect="1" noChangeArrowheads="1"/>
          </p:cNvPicPr>
          <p:nvPr/>
        </p:nvPicPr>
        <p:blipFill>
          <a:blip r:embed="rId5"/>
          <a:srcRect/>
          <a:stretch>
            <a:fillRect/>
          </a:stretch>
        </p:blipFill>
        <p:spPr bwMode="auto">
          <a:xfrm>
            <a:off x="457200" y="228600"/>
            <a:ext cx="4257675" cy="3200400"/>
          </a:xfrm>
          <a:prstGeom prst="rect">
            <a:avLst/>
          </a:prstGeom>
          <a:noFill/>
          <a:ln w="9525">
            <a:noFill/>
            <a:miter lim="800000"/>
            <a:headEnd/>
            <a:tailEnd/>
          </a:ln>
          <a:effectLst/>
        </p:spPr>
      </p:pic>
      <p:pic>
        <p:nvPicPr>
          <p:cNvPr id="32769" name="Picture 1"/>
          <p:cNvPicPr>
            <a:picLocks noChangeAspect="1" noChangeArrowheads="1"/>
          </p:cNvPicPr>
          <p:nvPr/>
        </p:nvPicPr>
        <p:blipFill>
          <a:blip r:embed="rId6"/>
          <a:srcRect/>
          <a:stretch>
            <a:fillRect/>
          </a:stretch>
        </p:blipFill>
        <p:spPr bwMode="auto">
          <a:xfrm>
            <a:off x="228600" y="3581400"/>
            <a:ext cx="6438900" cy="31527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5" name="Group 4"/>
          <p:cNvGrpSpPr/>
          <p:nvPr/>
        </p:nvGrpSpPr>
        <p:grpSpPr>
          <a:xfrm>
            <a:off x="0" y="990600"/>
            <a:ext cx="9144000" cy="5867400"/>
            <a:chOff x="0" y="990600"/>
            <a:chExt cx="9144000" cy="5867400"/>
          </a:xfrm>
        </p:grpSpPr>
        <p:sp>
          <p:nvSpPr>
            <p:cNvPr id="7" name="Rounded Rectangle 6"/>
            <p:cNvSpPr/>
            <p:nvPr/>
          </p:nvSpPr>
          <p:spPr bwMode="auto">
            <a:xfrm>
              <a:off x="0" y="990600"/>
              <a:ext cx="9144000" cy="5867400"/>
            </a:xfrm>
            <a:prstGeom prst="roundRect">
              <a:avLst>
                <a:gd name="adj" fmla="val 2814"/>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3" name="Picture 2" descr="four-systems.png"/>
            <p:cNvPicPr>
              <a:picLocks noChangeAspect="1"/>
            </p:cNvPicPr>
            <p:nvPr/>
          </p:nvPicPr>
          <p:blipFill>
            <a:blip r:embed="rId3"/>
            <a:srcRect l="1633" t="14444" r="1633" b="665"/>
            <a:stretch>
              <a:fillRect/>
            </a:stretch>
          </p:blipFill>
          <p:spPr>
            <a:xfrm>
              <a:off x="152400" y="990600"/>
              <a:ext cx="8839200" cy="5821807"/>
            </a:xfrm>
            <a:prstGeom prst="rect">
              <a:avLst/>
            </a:prstGeom>
          </p:spPr>
        </p:pic>
      </p:grpSp>
      <p:sp>
        <p:nvSpPr>
          <p:cNvPr id="4" name="TextBox 3"/>
          <p:cNvSpPr txBox="1"/>
          <p:nvPr/>
        </p:nvSpPr>
        <p:spPr>
          <a:xfrm>
            <a:off x="0" y="76200"/>
            <a:ext cx="9144000" cy="800219"/>
          </a:xfrm>
          <a:prstGeom prst="rect">
            <a:avLst/>
          </a:prstGeom>
          <a:noFill/>
        </p:spPr>
        <p:txBody>
          <a:bodyPr wrap="square" rtlCol="0">
            <a:spAutoFit/>
          </a:bodyPr>
          <a:lstStyle/>
          <a:p>
            <a:pPr algn="ctr"/>
            <a:r>
              <a:rPr lang="en-US" sz="4600" dirty="0" smtClean="0">
                <a:solidFill>
                  <a:srgbClr val="FFFFFF"/>
                </a:solidFill>
              </a:rPr>
              <a:t>Infrastructure for Enlightenment</a:t>
            </a:r>
            <a:endParaRPr lang="en-US" sz="4600" dirty="0">
              <a:solidFill>
                <a:srgbClr val="FFFFFF"/>
              </a:solidFill>
            </a:endParaRPr>
          </a:p>
        </p:txBody>
      </p:sp>
      <p:sp>
        <p:nvSpPr>
          <p:cNvPr id="6" name="Rounded Rectangle 5"/>
          <p:cNvSpPr/>
          <p:nvPr/>
        </p:nvSpPr>
        <p:spPr bwMode="auto">
          <a:xfrm>
            <a:off x="4419600" y="3886200"/>
            <a:ext cx="4572000" cy="27432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78850" name="Content Placeholder 2"/>
          <p:cNvSpPr>
            <a:spLocks noGrp="1"/>
          </p:cNvSpPr>
          <p:nvPr>
            <p:ph idx="4294967295"/>
          </p:nvPr>
        </p:nvSpPr>
        <p:spPr>
          <a:xfrm>
            <a:off x="990600" y="2101850"/>
            <a:ext cx="8007350" cy="4756150"/>
          </a:xfrm>
        </p:spPr>
        <p:txBody>
          <a:bodyPr/>
          <a:lstStyle/>
          <a:p>
            <a:pPr eaLnBrk="1" hangingPunct="1">
              <a:buFont typeface="Wingdings" pitchFamily="2" charset="2"/>
              <a:buNone/>
            </a:pPr>
            <a:r>
              <a:rPr lang="en-US" b="0" dirty="0" smtClean="0"/>
              <a:t>	“The best way to have a good idea is </a:t>
            </a:r>
            <a:br>
              <a:rPr lang="en-US" b="0" dirty="0" smtClean="0"/>
            </a:br>
            <a:r>
              <a:rPr lang="en-US" b="0" dirty="0" smtClean="0"/>
              <a:t>  to have lots of ideas</a:t>
            </a:r>
            <a:r>
              <a:rPr lang="en-US" b="0" i="1" dirty="0" smtClean="0"/>
              <a:t>.”</a:t>
            </a:r>
            <a:endParaRPr lang="en-US" b="0" dirty="0" smtClean="0"/>
          </a:p>
        </p:txBody>
      </p:sp>
      <p:sp>
        <p:nvSpPr>
          <p:cNvPr id="78852" name="TextBox 4"/>
          <p:cNvSpPr txBox="1">
            <a:spLocks noChangeArrowheads="1"/>
          </p:cNvSpPr>
          <p:nvPr/>
        </p:nvSpPr>
        <p:spPr bwMode="auto">
          <a:xfrm>
            <a:off x="5257800" y="30734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b="0" i="1" kern="1200" dirty="0">
                <a:solidFill>
                  <a:srgbClr val="FFFFFF"/>
                </a:solidFill>
                <a:latin typeface="Neutra Text" pitchFamily="50" charset="0"/>
                <a:ea typeface="+mn-ea"/>
                <a:cs typeface="+mn-cs"/>
              </a:rPr>
              <a:t>-</a:t>
            </a:r>
            <a:r>
              <a:rPr lang="en-US" sz="3200" b="0" i="1" kern="1200" dirty="0" err="1">
                <a:solidFill>
                  <a:srgbClr val="FFFFFF"/>
                </a:solidFill>
                <a:latin typeface="Neutra Text" pitchFamily="50" charset="0"/>
                <a:ea typeface="+mn-ea"/>
                <a:cs typeface="+mn-cs"/>
              </a:rPr>
              <a:t>Linus</a:t>
            </a:r>
            <a:r>
              <a:rPr lang="en-US" sz="3200" b="0" i="1" kern="1200" dirty="0">
                <a:solidFill>
                  <a:srgbClr val="FFFFFF"/>
                </a:solidFill>
                <a:latin typeface="Neutra Text" pitchFamily="50" charset="0"/>
                <a:ea typeface="+mn-ea"/>
                <a:cs typeface="+mn-cs"/>
              </a:rPr>
              <a:t> Pauling</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xton-fig53.png"/>
          <p:cNvPicPr>
            <a:picLocks noGrp="1" noChangeAspect="1"/>
          </p:cNvPicPr>
          <p:nvPr>
            <p:ph idx="4294967295"/>
          </p:nvPr>
        </p:nvPicPr>
        <p:blipFill>
          <a:blip r:embed="rId3"/>
          <a:stretch>
            <a:fillRect/>
          </a:stretch>
        </p:blipFill>
        <p:spPr>
          <a:xfrm>
            <a:off x="838200" y="1371600"/>
            <a:ext cx="8007350" cy="3471863"/>
          </a:xfrm>
        </p:spPr>
      </p:pic>
      <p:sp>
        <p:nvSpPr>
          <p:cNvPr id="5" name="TextBox 4"/>
          <p:cNvSpPr txBox="1"/>
          <p:nvPr/>
        </p:nvSpPr>
        <p:spPr>
          <a:xfrm>
            <a:off x="6019800" y="5791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xton-fig56.png"/>
          <p:cNvPicPr>
            <a:picLocks noChangeAspect="1"/>
          </p:cNvPicPr>
          <p:nvPr/>
        </p:nvPicPr>
        <p:blipFill>
          <a:blip r:embed="rId3"/>
          <a:stretch>
            <a:fillRect/>
          </a:stretch>
        </p:blipFill>
        <p:spPr>
          <a:xfrm>
            <a:off x="503291" y="0"/>
            <a:ext cx="7802509" cy="6575748"/>
          </a:xfrm>
          <a:prstGeom prst="rect">
            <a:avLst/>
          </a:prstGeom>
        </p:spPr>
      </p:pic>
      <p:sp>
        <p:nvSpPr>
          <p:cNvPr id="3" name="TextBox 2"/>
          <p:cNvSpPr txBox="1"/>
          <p:nvPr/>
        </p:nvSpPr>
        <p:spPr>
          <a:xfrm>
            <a:off x="5410200" y="6553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56</a:t>
            </a:fld>
            <a:endParaRPr lang="en-US" altLang="ko-KR" b="1" kern="1200">
              <a:solidFill>
                <a:srgbClr val="000000"/>
              </a:solidFill>
              <a:latin typeface="Neutra Text" pitchFamily="50" charset="0"/>
              <a:ea typeface="굴림" pitchFamily="34" charset="-127"/>
              <a:cs typeface="+mn-cs"/>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57</a:t>
            </a:fld>
            <a:endParaRPr lang="en-US" altLang="ko-KR">
              <a:ea typeface="굴림" pitchFamily="34" charset="-127"/>
            </a:endParaRPr>
          </a:p>
        </p:txBody>
      </p:sp>
      <p:pic>
        <p:nvPicPr>
          <p:cNvPr id="84996" name="Picture 2"/>
          <p:cNvPicPr>
            <a:picLocks noChangeAspect="1" noChangeArrowheads="1"/>
          </p:cNvPicPr>
          <p:nvPr/>
        </p:nvPicPr>
        <p:blipFill>
          <a:blip r:embed="rId3"/>
          <a:srcRect b="10187"/>
          <a:stretch>
            <a:fillRect/>
          </a:stretch>
        </p:blipFill>
        <p:spPr bwMode="auto">
          <a:xfrm>
            <a:off x="219075" y="1295400"/>
            <a:ext cx="8924925" cy="4114800"/>
          </a:xfrm>
          <a:prstGeom prst="rect">
            <a:avLst/>
          </a:prstGeom>
          <a:noFill/>
          <a:ln w="9525">
            <a:noFill/>
            <a:miter lim="800000"/>
            <a:headEnd/>
            <a:tailEnd/>
          </a:ln>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1"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1"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iencesTwoFaces.png"/>
          <p:cNvPicPr>
            <a:picLocks noChangeAspect="1"/>
          </p:cNvPicPr>
          <p:nvPr/>
        </p:nvPicPr>
        <p:blipFill>
          <a:blip r:embed="rId3"/>
          <a:srcRect t="6364" b="9180"/>
          <a:stretch>
            <a:fillRect/>
          </a:stretch>
        </p:blipFill>
        <p:spPr>
          <a:xfrm>
            <a:off x="0" y="1066800"/>
            <a:ext cx="9144000" cy="4572000"/>
          </a:xfrm>
          <a:prstGeom prst="rect">
            <a:avLst/>
          </a:prstGeo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6386" name="Image" r:id="rId4" imgW="9333333" imgH="4038095" progId="">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7410" name="Image" r:id="rId4" imgW="9333333" imgH="4038095" progId="">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1143000" y="0"/>
            <a:ext cx="11582400" cy="8972499"/>
          </a:xfrm>
          <a:prstGeom prst="rect">
            <a:avLst/>
          </a:prstGeom>
          <a:noFill/>
          <a:ln w="9525">
            <a:noFill/>
            <a:miter lim="800000"/>
            <a:headEnd/>
            <a:tailEnd/>
          </a:ln>
          <a:effectLst/>
        </p:spPr>
      </p:pic>
      <p:sp>
        <p:nvSpPr>
          <p:cNvPr id="5" name="Rounded Rectangle 4"/>
          <p:cNvSpPr/>
          <p:nvPr/>
        </p:nvSpPr>
        <p:spPr bwMode="auto">
          <a:xfrm>
            <a:off x="5638800" y="685800"/>
            <a:ext cx="1447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6" name="AutoShape 12"/>
          <p:cNvSpPr>
            <a:spLocks noChangeArrowheads="1"/>
          </p:cNvSpPr>
          <p:nvPr/>
        </p:nvSpPr>
        <p:spPr bwMode="auto">
          <a:xfrm>
            <a:off x="1219200" y="4191000"/>
            <a:ext cx="6819900" cy="1981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6000" dirty="0" smtClean="0">
                <a:solidFill>
                  <a:schemeClr val="bg1"/>
                </a:solidFill>
                <a:effectLst>
                  <a:outerShdw blurRad="38100" dist="38100" dir="2700000" algn="tl">
                    <a:srgbClr val="000000"/>
                  </a:outerShdw>
                </a:effectLst>
              </a:rPr>
              <a:t>Longest Common </a:t>
            </a:r>
            <a:br>
              <a:rPr lang="en-US" sz="6000" dirty="0" smtClean="0">
                <a:solidFill>
                  <a:schemeClr val="bg1"/>
                </a:solidFill>
                <a:effectLst>
                  <a:outerShdw blurRad="38100" dist="38100" dir="2700000" algn="tl">
                    <a:srgbClr val="000000"/>
                  </a:outerShdw>
                </a:effectLst>
              </a:rPr>
            </a:br>
            <a:r>
              <a:rPr lang="en-US" sz="6000" dirty="0" smtClean="0">
                <a:solidFill>
                  <a:schemeClr val="bg1"/>
                </a:solidFill>
                <a:effectLst>
                  <a:outerShdw blurRad="38100" dist="38100" dir="2700000" algn="tl">
                    <a:srgbClr val="000000"/>
                  </a:outerShdw>
                </a:effectLst>
              </a:rPr>
              <a:t>Subsequence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lf1.jpg"/>
          <p:cNvPicPr>
            <a:picLocks noGrp="1" noChangeAspect="1"/>
          </p:cNvPicPr>
          <p:nvPr>
            <p:ph idx="1"/>
          </p:nvPr>
        </p:nvPicPr>
        <p:blipFill>
          <a:blip r:embed="rId3"/>
          <a:stretch>
            <a:fillRect/>
          </a:stretch>
        </p:blipFill>
        <p:spPr>
          <a:xfrm>
            <a:off x="-351691" y="0"/>
            <a:ext cx="9495691" cy="6858000"/>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513513"/>
            <a:ext cx="762000" cy="274637"/>
          </a:xfrm>
          <a:prstGeom prst="rect">
            <a:avLst/>
          </a:prstGeom>
        </p:spPr>
        <p:txBody>
          <a:bodyPr/>
          <a:lstStyle/>
          <a:p>
            <a:pPr algn="r" rtl="0" fontAlgn="base">
              <a:spcBef>
                <a:spcPct val="0"/>
              </a:spcBef>
              <a:spcAft>
                <a:spcPct val="0"/>
              </a:spcAft>
              <a:defRPr/>
            </a:pPr>
            <a:fld id="{971B7D7F-0F5C-41E0-A807-ADF9AEA64943}" type="slidenum">
              <a:rPr lang="ko-KR" altLang="en-US" sz="1200" kern="1200">
                <a:solidFill>
                  <a:srgbClr val="CFECFF"/>
                </a:solidFill>
                <a:latin typeface="Neutra Text" pitchFamily="50" charset="0"/>
                <a:ea typeface="굴림" pitchFamily="34" charset="-127"/>
                <a:cs typeface="+mn-cs"/>
              </a:rPr>
              <a:pPr algn="r" rtl="0" fontAlgn="base">
                <a:spcBef>
                  <a:spcPct val="0"/>
                </a:spcBef>
                <a:spcAft>
                  <a:spcPct val="0"/>
                </a:spcAft>
                <a:defRPr/>
              </a:pPr>
              <a:t>76</a:t>
            </a:fld>
            <a:endParaRPr lang="en-US" altLang="ko-KR" sz="1200" kern="1200">
              <a:solidFill>
                <a:srgbClr val="CFECFF"/>
              </a:solidFill>
              <a:latin typeface="Neutra Text" pitchFamily="50" charset="0"/>
              <a:ea typeface="굴림" pitchFamily="34" charset="-127"/>
              <a:cs typeface="+mn-cs"/>
            </a:endParaRPr>
          </a:p>
        </p:txBody>
      </p:sp>
      <p:pic>
        <p:nvPicPr>
          <p:cNvPr id="4" name="Picture 3" descr="mixer-hdr02-isolated.png"/>
          <p:cNvPicPr>
            <a:picLocks noChangeAspect="1"/>
          </p:cNvPicPr>
          <p:nvPr/>
        </p:nvPicPr>
        <p:blipFill>
          <a:blip r:embed="rId3"/>
          <a:stretch>
            <a:fillRect/>
          </a:stretch>
        </p:blipFill>
        <p:spPr>
          <a:xfrm>
            <a:off x="0" y="0"/>
            <a:ext cx="9144000" cy="6858000"/>
          </a:xfrm>
          <a:prstGeom prst="rect">
            <a:avLst/>
          </a:prstGeom>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er-isolated.png"/>
          <p:cNvPicPr>
            <a:picLocks noChangeAspect="1"/>
          </p:cNvPicPr>
          <p:nvPr/>
        </p:nvPicPr>
        <p:blipFill>
          <a:blip r:embed="rId3"/>
          <a:stretch>
            <a:fillRect/>
          </a:stretch>
        </p:blipFill>
        <p:spPr>
          <a:xfrm>
            <a:off x="2529840" y="0"/>
            <a:ext cx="4084320" cy="6858000"/>
          </a:xfrm>
          <a:prstGeom prst="rect">
            <a:avLst/>
          </a:prstGeom>
        </p:spPr>
      </p:pic>
      <p:sp>
        <p:nvSpPr>
          <p:cNvPr id="3" name="TextBox 2"/>
          <p:cNvSpPr txBox="1"/>
          <p:nvPr/>
        </p:nvSpPr>
        <p:spPr>
          <a:xfrm>
            <a:off x="6705600" y="1600200"/>
            <a:ext cx="1853008" cy="369332"/>
          </a:xfrm>
          <a:prstGeom prst="rect">
            <a:avLst/>
          </a:prstGeom>
          <a:noFill/>
        </p:spPr>
        <p:txBody>
          <a:bodyPr wrap="square" rtlCol="0">
            <a:spAutoFit/>
          </a:bodyPr>
          <a:lstStyle/>
          <a:p>
            <a:r>
              <a:rPr lang="en-US" dirty="0" smtClean="0">
                <a:solidFill>
                  <a:schemeClr val="bg1"/>
                </a:solidFill>
              </a:rPr>
              <a:t>Pocket projector</a:t>
            </a:r>
            <a:endParaRPr lang="en-US" dirty="0">
              <a:solidFill>
                <a:schemeClr val="bg1"/>
              </a:solidFill>
            </a:endParaRPr>
          </a:p>
        </p:txBody>
      </p:sp>
      <p:cxnSp>
        <p:nvCxnSpPr>
          <p:cNvPr id="7" name="Straight Arrow Connector 6"/>
          <p:cNvCxnSpPr/>
          <p:nvPr/>
        </p:nvCxnSpPr>
        <p:spPr bwMode="auto">
          <a:xfrm rot="10800000">
            <a:off x="5105400" y="1219200"/>
            <a:ext cx="1524000" cy="457200"/>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sp>
        <p:nvSpPr>
          <p:cNvPr id="5" name="TextBox 4"/>
          <p:cNvSpPr txBox="1"/>
          <p:nvPr/>
        </p:nvSpPr>
        <p:spPr>
          <a:xfrm>
            <a:off x="6703706" y="6172200"/>
            <a:ext cx="1830694" cy="307777"/>
          </a:xfrm>
          <a:prstGeom prst="rect">
            <a:avLst/>
          </a:prstGeom>
          <a:noFill/>
        </p:spPr>
        <p:txBody>
          <a:bodyPr wrap="none" rtlCol="0">
            <a:spAutoFit/>
          </a:bodyPr>
          <a:lstStyle/>
          <a:p>
            <a:r>
              <a:rPr lang="en-US" sz="1400" b="0" dirty="0" smtClean="0">
                <a:solidFill>
                  <a:schemeClr val="bg1"/>
                </a:solidFill>
              </a:rPr>
              <a:t>[Crider et al, GI 2007]</a:t>
            </a:r>
            <a:endParaRPr lang="en-US" sz="1400" b="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5507" name="Object 3"/>
          <p:cNvGraphicFramePr>
            <a:graphicFrameLocks noChangeAspect="1"/>
          </p:cNvGraphicFramePr>
          <p:nvPr/>
        </p:nvGraphicFramePr>
        <p:xfrm>
          <a:off x="533400" y="1600200"/>
          <a:ext cx="8007350" cy="3463925"/>
        </p:xfrm>
        <a:graphic>
          <a:graphicData uri="http://schemas.openxmlformats.org/presentationml/2006/ole">
            <p:oleObj spid="_x0000_s405507" name="Image" r:id="rId4" imgW="9333333" imgH="4038095" progId="">
              <p:embed/>
            </p:oleObj>
          </a:graphicData>
        </a:graphic>
      </p:graphicFrame>
      <p:sp>
        <p:nvSpPr>
          <p:cNvPr id="201730" name="Title 1"/>
          <p:cNvSpPr>
            <a:spLocks noGrp="1"/>
          </p:cNvSpPr>
          <p:nvPr>
            <p:ph type="title"/>
          </p:nvPr>
        </p:nvSpPr>
        <p:spPr/>
        <p:txBody>
          <a:bodyPr/>
          <a:lstStyle/>
          <a:p>
            <a:pPr eaLnBrk="1" hangingPunct="1"/>
            <a:r>
              <a:rPr lang="en-US" sz="4400" dirty="0" smtClean="0"/>
              <a:t>Juxtapose Extensions</a:t>
            </a:r>
          </a:p>
        </p:txBody>
      </p:sp>
      <p:pic>
        <p:nvPicPr>
          <p:cNvPr id="5" name="Content Placeholder 4" descr="n93.png"/>
          <p:cNvPicPr>
            <a:picLocks noGrp="1" noChangeAspect="1"/>
          </p:cNvPicPr>
          <p:nvPr>
            <p:ph idx="1"/>
          </p:nvPr>
        </p:nvPicPr>
        <p:blipFill>
          <a:blip r:embed="rId5" cstate="print"/>
          <a:stretch>
            <a:fillRect/>
          </a:stretch>
        </p:blipFill>
        <p:spPr>
          <a:xfrm>
            <a:off x="7239000" y="1981200"/>
            <a:ext cx="911440" cy="2317750"/>
          </a:xfrm>
        </p:spPr>
      </p:pic>
      <p:pic>
        <p:nvPicPr>
          <p:cNvPr id="6" name="Content Placeholder 4" descr="n93.png"/>
          <p:cNvPicPr>
            <a:picLocks noChangeAspect="1"/>
          </p:cNvPicPr>
          <p:nvPr/>
        </p:nvPicPr>
        <p:blipFill>
          <a:blip r:embed="rId6" cstate="print"/>
          <a:stretch>
            <a:fillRect/>
          </a:stretch>
        </p:blipFill>
        <p:spPr bwMode="auto">
          <a:xfrm>
            <a:off x="5715000" y="1981200"/>
            <a:ext cx="868989" cy="2209800"/>
          </a:xfrm>
          <a:prstGeom prst="rect">
            <a:avLst/>
          </a:prstGeom>
          <a:noFill/>
          <a:ln w="9525">
            <a:noFill/>
            <a:miter lim="800000"/>
            <a:headEnd/>
            <a:tailEnd/>
          </a:ln>
        </p:spPr>
      </p:pic>
      <p:pic>
        <p:nvPicPr>
          <p:cNvPr id="7" name="Content Placeholder 4" descr="n93.png"/>
          <p:cNvPicPr>
            <a:picLocks noChangeAspect="1"/>
          </p:cNvPicPr>
          <p:nvPr/>
        </p:nvPicPr>
        <p:blipFill>
          <a:blip r:embed="rId7" cstate="print"/>
          <a:stretch>
            <a:fillRect/>
          </a:stretch>
        </p:blipFill>
        <p:spPr bwMode="auto">
          <a:xfrm>
            <a:off x="7924800" y="2362200"/>
            <a:ext cx="689198" cy="1752600"/>
          </a:xfrm>
          <a:prstGeom prst="rect">
            <a:avLst/>
          </a:prstGeom>
          <a:noFill/>
          <a:ln w="9525">
            <a:noFill/>
            <a:miter lim="800000"/>
            <a:headEnd/>
            <a:tailEnd/>
          </a:ln>
        </p:spPr>
      </p:pic>
      <p:cxnSp>
        <p:nvCxnSpPr>
          <p:cNvPr id="10" name="Straight Arrow Connector 9"/>
          <p:cNvCxnSpPr/>
          <p:nvPr/>
        </p:nvCxnSpPr>
        <p:spPr bwMode="auto">
          <a:xfrm>
            <a:off x="4191000" y="30480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pic>
        <p:nvPicPr>
          <p:cNvPr id="16" name="Content Placeholder 4" descr="n93.png"/>
          <p:cNvPicPr>
            <a:picLocks noChangeAspect="1"/>
          </p:cNvPicPr>
          <p:nvPr/>
        </p:nvPicPr>
        <p:blipFill>
          <a:blip r:embed="rId8"/>
          <a:stretch>
            <a:fillRect/>
          </a:stretch>
        </p:blipFill>
        <p:spPr bwMode="auto">
          <a:xfrm>
            <a:off x="6400800" y="1752600"/>
            <a:ext cx="1048780" cy="2667000"/>
          </a:xfrm>
          <a:prstGeom prst="rect">
            <a:avLst/>
          </a:prstGeom>
          <a:noFill/>
          <a:ln w="9525">
            <a:noFill/>
            <a:miter lim="800000"/>
            <a:headEnd/>
            <a:tailEnd/>
          </a:ln>
        </p:spPr>
      </p:pic>
      <p:sp>
        <p:nvSpPr>
          <p:cNvPr id="17" name="TextBox 16"/>
          <p:cNvSpPr txBox="1"/>
          <p:nvPr/>
        </p:nvSpPr>
        <p:spPr>
          <a:xfrm>
            <a:off x="5791200" y="4495800"/>
            <a:ext cx="33855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8" name="TextBox 17"/>
          <p:cNvSpPr txBox="1"/>
          <p:nvPr/>
        </p:nvSpPr>
        <p:spPr>
          <a:xfrm>
            <a:off x="6553200" y="4495800"/>
            <a:ext cx="33855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0" name="TextBox 19"/>
          <p:cNvSpPr txBox="1"/>
          <p:nvPr/>
        </p:nvSpPr>
        <p:spPr>
          <a:xfrm>
            <a:off x="7391400" y="4495800"/>
            <a:ext cx="349776"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21" name="TextBox 20"/>
          <p:cNvSpPr txBox="1"/>
          <p:nvPr/>
        </p:nvSpPr>
        <p:spPr>
          <a:xfrm>
            <a:off x="7924800" y="4495800"/>
            <a:ext cx="34336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22" name="Rounded Rectangle 21"/>
          <p:cNvSpPr/>
          <p:nvPr/>
        </p:nvSpPr>
        <p:spPr bwMode="auto">
          <a:xfrm>
            <a:off x="5867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6019800" y="57912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o</a:t>
            </a:r>
            <a:r>
              <a:rPr kumimoji="0" lang="en-US" sz="1800" b="1" i="0" u="none" strike="noStrike" cap="none" normalizeH="0" baseline="0" dirty="0" smtClean="0">
                <a:ln>
                  <a:noFill/>
                </a:ln>
                <a:solidFill>
                  <a:schemeClr val="tx1"/>
                </a:solidFill>
                <a:effectLst/>
                <a:latin typeface="Neutra Text" pitchFamily="50" charset="0"/>
              </a:rPr>
              <a:t>n Phone</a:t>
            </a:r>
          </a:p>
        </p:txBody>
      </p:sp>
      <p:cxnSp>
        <p:nvCxnSpPr>
          <p:cNvPr id="25" name="Straight Arrow Connector 24"/>
          <p:cNvCxnSpPr>
            <a:stCxn id="22" idx="1"/>
            <a:endCxn id="27" idx="3"/>
          </p:cNvCxnSpPr>
          <p:nvPr/>
        </p:nvCxnSpPr>
        <p:spPr bwMode="auto">
          <a:xfrm rot="10800000">
            <a:off x="3352800" y="5943600"/>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27" name="Rounded Rectangle 26"/>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TextBox 28"/>
          <p:cNvSpPr txBox="1"/>
          <p:nvPr/>
        </p:nvSpPr>
        <p:spPr>
          <a:xfrm>
            <a:off x="3657600" y="6019800"/>
            <a:ext cx="1944443" cy="369332"/>
          </a:xfrm>
          <a:prstGeom prst="rect">
            <a:avLst/>
          </a:prstGeom>
          <a:noFill/>
        </p:spPr>
        <p:txBody>
          <a:bodyPr wrap="none" rtlCol="0">
            <a:spAutoFit/>
          </a:bodyPr>
          <a:lstStyle/>
          <a:p>
            <a:r>
              <a:rPr lang="en-US" dirty="0" smtClean="0">
                <a:solidFill>
                  <a:schemeClr val="bg1"/>
                </a:solidFill>
              </a:rPr>
              <a:t>Control messages</a:t>
            </a:r>
            <a:endParaRPr lang="en-US"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533400" y="1447800"/>
          <a:ext cx="8007350" cy="3463925"/>
        </p:xfrm>
        <a:graphic>
          <a:graphicData uri="http://schemas.openxmlformats.org/presentationml/2006/ole">
            <p:oleObj spid="_x0000_s406530" name="Image" r:id="rId4" imgW="9333333" imgH="4038095" progId="">
              <p:embed/>
            </p:oleObj>
          </a:graphicData>
        </a:graphic>
      </p:graphicFrame>
      <p:pic>
        <p:nvPicPr>
          <p:cNvPr id="4" name="Content Placeholder 3" descr="arduino.png"/>
          <p:cNvPicPr>
            <a:picLocks noGrp="1" noChangeAspect="1"/>
          </p:cNvPicPr>
          <p:nvPr>
            <p:ph idx="1"/>
          </p:nvPr>
        </p:nvPicPr>
        <p:blipFill>
          <a:blip r:embed="rId5"/>
          <a:stretch>
            <a:fillRect/>
          </a:stretch>
        </p:blipFill>
        <p:spPr>
          <a:xfrm>
            <a:off x="4536410" y="1295400"/>
            <a:ext cx="5140990" cy="3429000"/>
          </a:xfrm>
        </p:spPr>
      </p:pic>
      <p:sp>
        <p:nvSpPr>
          <p:cNvPr id="9" name="Rounded Rectangle 8"/>
          <p:cNvSpPr/>
          <p:nvPr/>
        </p:nvSpPr>
        <p:spPr bwMode="auto">
          <a:xfrm>
            <a:off x="5257800" y="4876800"/>
            <a:ext cx="3124200" cy="1828800"/>
          </a:xfrm>
          <a:prstGeom prst="roundRect">
            <a:avLst/>
          </a:prstGeom>
          <a:solidFill>
            <a:schemeClr val="accent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Neutra Text" pitchFamily="50" charset="0"/>
              </a:rPr>
              <a:t>Bootloader</a:t>
            </a:r>
            <a:endParaRPr kumimoji="0" lang="en-US" sz="1800" b="1" i="0" u="none" strike="noStrike" cap="none" normalizeH="0" baseline="0" dirty="0" smtClean="0">
              <a:ln>
                <a:noFill/>
              </a:ln>
              <a:solidFill>
                <a:schemeClr val="tx1"/>
              </a:solidFill>
              <a:effectLst/>
              <a:latin typeface="Neutra Text" pitchFamily="5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8" name="Rounded Rectangle 7"/>
          <p:cNvSpPr/>
          <p:nvPr/>
        </p:nvSpPr>
        <p:spPr bwMode="auto">
          <a:xfrm>
            <a:off x="5867400" y="54102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6" name="Straight Arrow Connector 5"/>
          <p:cNvCxnSpPr/>
          <p:nvPr/>
        </p:nvCxnSpPr>
        <p:spPr bwMode="auto">
          <a:xfrm>
            <a:off x="4191000" y="28956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sp>
        <p:nvSpPr>
          <p:cNvPr id="2" name="Title 1"/>
          <p:cNvSpPr>
            <a:spLocks noGrp="1"/>
          </p:cNvSpPr>
          <p:nvPr>
            <p:ph type="title"/>
          </p:nvPr>
        </p:nvSpPr>
        <p:spPr/>
        <p:txBody>
          <a:bodyPr/>
          <a:lstStyle/>
          <a:p>
            <a:r>
              <a:rPr lang="en-US" sz="4400" dirty="0" smtClean="0"/>
              <a:t>Juxtapose Extensions</a:t>
            </a:r>
            <a:endParaRPr lang="en-US" sz="4400" dirty="0"/>
          </a:p>
        </p:txBody>
      </p:sp>
      <p:sp>
        <p:nvSpPr>
          <p:cNvPr id="7" name="Rounded Rectangle 6"/>
          <p:cNvSpPr/>
          <p:nvPr/>
        </p:nvSpPr>
        <p:spPr bwMode="auto">
          <a:xfrm>
            <a:off x="6019800" y="58674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10" name="Straight Arrow Connector 9"/>
          <p:cNvCxnSpPr/>
          <p:nvPr/>
        </p:nvCxnSpPr>
        <p:spPr bwMode="auto">
          <a:xfrm rot="10800000">
            <a:off x="3352800" y="6183868"/>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11" name="Rounded Rectangle 10"/>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17" name="TextBox 16"/>
          <p:cNvSpPr txBox="1"/>
          <p:nvPr/>
        </p:nvSpPr>
        <p:spPr>
          <a:xfrm>
            <a:off x="3657600" y="6172200"/>
            <a:ext cx="1554272" cy="307777"/>
          </a:xfrm>
          <a:prstGeom prst="rect">
            <a:avLst/>
          </a:prstGeom>
          <a:noFill/>
        </p:spPr>
        <p:txBody>
          <a:bodyPr wrap="none" rtlCol="0">
            <a:spAutoFit/>
          </a:bodyPr>
          <a:lstStyle/>
          <a:p>
            <a:r>
              <a:rPr lang="en-US" sz="1400" dirty="0" smtClean="0">
                <a:solidFill>
                  <a:schemeClr val="bg1"/>
                </a:solidFill>
              </a:rPr>
              <a:t>Control messages</a:t>
            </a:r>
            <a:endParaRPr lang="en-US" sz="1400" dirty="0">
              <a:solidFill>
                <a:schemeClr val="bg1"/>
              </a:solidFill>
            </a:endParaRPr>
          </a:p>
        </p:txBody>
      </p:sp>
      <p:cxnSp>
        <p:nvCxnSpPr>
          <p:cNvPr id="20" name="Straight Arrow Connector 19"/>
          <p:cNvCxnSpPr/>
          <p:nvPr/>
        </p:nvCxnSpPr>
        <p:spPr bwMode="auto">
          <a:xfrm rot="10800000">
            <a:off x="3352804" y="5638800"/>
            <a:ext cx="1904997" cy="1588"/>
          </a:xfrm>
          <a:prstGeom prst="straightConnector1">
            <a:avLst/>
          </a:prstGeom>
          <a:ln w="76200">
            <a:headEnd type="arrow" w="med" len="med"/>
            <a:tailEnd type="none" w="med" len="med"/>
          </a:ln>
        </p:spPr>
        <p:style>
          <a:lnRef idx="1">
            <a:schemeClr val="accent3"/>
          </a:lnRef>
          <a:fillRef idx="0">
            <a:schemeClr val="accent3"/>
          </a:fillRef>
          <a:effectRef idx="0">
            <a:schemeClr val="accent3"/>
          </a:effectRef>
          <a:fontRef idx="minor">
            <a:schemeClr val="tx1"/>
          </a:fontRef>
        </p:style>
      </p:cxnSp>
      <p:sp>
        <p:nvSpPr>
          <p:cNvPr id="22" name="TextBox 21"/>
          <p:cNvSpPr txBox="1"/>
          <p:nvPr/>
        </p:nvSpPr>
        <p:spPr>
          <a:xfrm>
            <a:off x="3276600" y="5257800"/>
            <a:ext cx="1732077" cy="307777"/>
          </a:xfrm>
          <a:prstGeom prst="rect">
            <a:avLst/>
          </a:prstGeom>
          <a:noFill/>
        </p:spPr>
        <p:txBody>
          <a:bodyPr wrap="none" rtlCol="0">
            <a:spAutoFit/>
          </a:bodyPr>
          <a:lstStyle/>
          <a:p>
            <a:r>
              <a:rPr lang="en-US" sz="1400" dirty="0" smtClean="0">
                <a:solidFill>
                  <a:schemeClr val="bg1"/>
                </a:solidFill>
              </a:rPr>
              <a:t>Application Binaries</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11" grpId="0" animBg="1"/>
      <p:bldP spid="1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4294967295"/>
          </p:nvPr>
        </p:nvSpPr>
        <p:spPr>
          <a:xfrm>
            <a:off x="8077200" y="6513513"/>
            <a:ext cx="762000" cy="274637"/>
          </a:xfrm>
          <a:prstGeom prst="rect">
            <a:avLst/>
          </a:prstGeom>
          <a:noFill/>
        </p:spPr>
        <p:txBody>
          <a:bodyPr/>
          <a:lstStyle/>
          <a:p>
            <a:fld id="{E5934D30-58D5-4C74-A253-CF82620C5E5F}" type="slidenum">
              <a:rPr lang="ko-KR" altLang="en-US" smtClean="0"/>
              <a:pPr/>
              <a:t>8</a:t>
            </a:fld>
            <a:endParaRPr lang="en-US" altLang="ko-KR" smtClean="0"/>
          </a:p>
        </p:txBody>
      </p:sp>
      <p:pic>
        <p:nvPicPr>
          <p:cNvPr id="22531" name="Picture 2" descr="prototyping"/>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
        <p:nvSpPr>
          <p:cNvPr id="22532"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7"/>
          <p:cNvSpPr>
            <a:spLocks noChangeArrowheads="1"/>
          </p:cNvSpPr>
          <p:nvPr/>
        </p:nvSpPr>
        <p:spPr bwMode="auto">
          <a:xfrm>
            <a:off x="-533400" y="309563"/>
            <a:ext cx="8329613"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8"/>
          <p:cNvSpPr>
            <a:spLocks noGrp="1" noRot="1" noChangeArrowheads="1"/>
          </p:cNvSpPr>
          <p:nvPr>
            <p:ph type="title"/>
          </p:nvPr>
        </p:nvSpPr>
        <p:spPr>
          <a:xfrm>
            <a:off x="61913" y="261938"/>
            <a:ext cx="8385175" cy="1022350"/>
          </a:xfrm>
        </p:spPr>
        <p:txBody>
          <a:bodyPr/>
          <a:lstStyle/>
          <a:p>
            <a:pPr eaLnBrk="1" hangingPunct="1"/>
            <a:r>
              <a:rPr lang="en-US" altLang="ko-KR" smtClean="0">
                <a:ea typeface="굴림" pitchFamily="34" charset="-127"/>
              </a:rPr>
              <a:t>Thinking Through Prototyping</a:t>
            </a:r>
          </a:p>
        </p:txBody>
      </p:sp>
      <p:sp>
        <p:nvSpPr>
          <p:cNvPr id="10" name="AutoShape 12"/>
          <p:cNvSpPr>
            <a:spLocks noChangeArrowheads="1"/>
          </p:cNvSpPr>
          <p:nvPr/>
        </p:nvSpPr>
        <p:spPr bwMode="auto">
          <a:xfrm>
            <a:off x="2252663" y="2039938"/>
            <a:ext cx="4638675" cy="4056062"/>
          </a:xfrm>
          <a:prstGeom prst="roundRect">
            <a:avLst>
              <a:gd name="adj" fmla="val 16667"/>
            </a:avLst>
          </a:prstGeom>
          <a:solidFill>
            <a:schemeClr val="bg1">
              <a:alpha val="30000"/>
            </a:schemeClr>
          </a:solidFill>
          <a:ln w="9525">
            <a:noFill/>
            <a:round/>
            <a:headEnd/>
            <a:tailEnd/>
          </a:ln>
          <a:effectLst/>
        </p:spPr>
        <p:txBody>
          <a:bodyPr wrap="none" lIns="0" tIns="0" rIns="0" bIns="0" anchor="ctr"/>
          <a:lstStyle/>
          <a:p>
            <a:pPr algn="ctr">
              <a:lnSpc>
                <a:spcPts val="7000"/>
              </a:lnSpc>
              <a:defRPr/>
            </a:pPr>
            <a:r>
              <a:rPr lang="en-US" sz="6500" dirty="0">
                <a:effectLst>
                  <a:outerShdw blurRad="38100" dist="38100" dir="2700000" algn="tl">
                    <a:srgbClr val="000000"/>
                  </a:outerShdw>
                </a:effectLst>
              </a:rPr>
              <a:t>Colleagues</a:t>
            </a:r>
          </a:p>
          <a:p>
            <a:pPr algn="ctr">
              <a:lnSpc>
                <a:spcPts val="7000"/>
              </a:lnSpc>
              <a:defRPr/>
            </a:pPr>
            <a:r>
              <a:rPr lang="en-US" sz="6500" dirty="0">
                <a:effectLst>
                  <a:outerShdw blurRad="38100" dist="38100" dir="2700000" algn="tl">
                    <a:srgbClr val="000000"/>
                  </a:outerShdw>
                </a:effectLst>
              </a:rPr>
              <a:t>Clients</a:t>
            </a:r>
          </a:p>
          <a:p>
            <a:pPr algn="ctr">
              <a:lnSpc>
                <a:spcPts val="7000"/>
              </a:lnSpc>
              <a:defRPr/>
            </a:pPr>
            <a:r>
              <a:rPr lang="en-US" sz="6500" dirty="0">
                <a:effectLst>
                  <a:outerShdw blurRad="38100" dist="38100" dir="2700000" algn="tl">
                    <a:srgbClr val="000000"/>
                  </a:outerShdw>
                </a:effectLst>
              </a:rPr>
              <a:t>Users</a:t>
            </a:r>
          </a:p>
          <a:p>
            <a:pPr algn="ctr">
              <a:lnSpc>
                <a:spcPts val="7000"/>
              </a:lnSpc>
              <a:defRPr/>
            </a:pPr>
            <a:r>
              <a:rPr lang="en-US" sz="6500" dirty="0">
                <a:effectLst>
                  <a:outerShdw blurRad="38100" dist="38100" dir="2700000" algn="tl">
                    <a:srgbClr val="000000"/>
                  </a:outerShdw>
                </a:effectLst>
              </a:rPr>
              <a:t>Ourselves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1000"/>
                                        <p:tgtEl>
                                          <p:spTgt spid="10">
                                            <p:txEl>
                                              <p:pRg st="2" end="2"/>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4"/>
          <p:cNvGrpSpPr/>
          <p:nvPr/>
        </p:nvGrpSpPr>
        <p:grpSpPr>
          <a:xfrm>
            <a:off x="0" y="990600"/>
            <a:ext cx="9144000" cy="5867400"/>
            <a:chOff x="0" y="990600"/>
            <a:chExt cx="9144000" cy="5867400"/>
          </a:xfrm>
        </p:grpSpPr>
        <p:sp>
          <p:nvSpPr>
            <p:cNvPr id="7" name="Rounded Rectangle 6"/>
            <p:cNvSpPr/>
            <p:nvPr/>
          </p:nvSpPr>
          <p:spPr bwMode="auto">
            <a:xfrm>
              <a:off x="0" y="990600"/>
              <a:ext cx="9144000" cy="5867400"/>
            </a:xfrm>
            <a:prstGeom prst="roundRect">
              <a:avLst>
                <a:gd name="adj" fmla="val 2814"/>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3" name="Picture 2" descr="four-systems.png"/>
            <p:cNvPicPr>
              <a:picLocks noChangeAspect="1"/>
            </p:cNvPicPr>
            <p:nvPr/>
          </p:nvPicPr>
          <p:blipFill>
            <a:blip r:embed="rId3"/>
            <a:srcRect l="1633" t="14444" r="1633" b="665"/>
            <a:stretch>
              <a:fillRect/>
            </a:stretch>
          </p:blipFill>
          <p:spPr>
            <a:xfrm>
              <a:off x="152400" y="990600"/>
              <a:ext cx="8839200" cy="5821807"/>
            </a:xfrm>
            <a:prstGeom prst="rect">
              <a:avLst/>
            </a:prstGeom>
          </p:spPr>
        </p:pic>
      </p:grpSp>
      <p:sp>
        <p:nvSpPr>
          <p:cNvPr id="4" name="TextBox 3"/>
          <p:cNvSpPr txBox="1"/>
          <p:nvPr/>
        </p:nvSpPr>
        <p:spPr>
          <a:xfrm>
            <a:off x="0" y="76200"/>
            <a:ext cx="9144000" cy="800219"/>
          </a:xfrm>
          <a:prstGeom prst="rect">
            <a:avLst/>
          </a:prstGeom>
          <a:noFill/>
        </p:spPr>
        <p:txBody>
          <a:bodyPr wrap="square" rtlCol="0">
            <a:spAutoFit/>
          </a:bodyPr>
          <a:lstStyle/>
          <a:p>
            <a:pPr algn="ctr" rtl="0" eaLnBrk="0" fontAlgn="base" hangingPunct="0">
              <a:spcBef>
                <a:spcPct val="0"/>
              </a:spcBef>
              <a:spcAft>
                <a:spcPct val="0"/>
              </a:spcAft>
            </a:pPr>
            <a:r>
              <a:rPr lang="en-US" sz="4600" b="1" kern="1200" dirty="0">
                <a:solidFill>
                  <a:srgbClr val="FFFFFF"/>
                </a:solidFill>
                <a:latin typeface="Neutra Text" pitchFamily="50" charset="0"/>
                <a:ea typeface="+mn-ea"/>
                <a:cs typeface="+mn-cs"/>
              </a:rPr>
              <a:t>Infrastructure for Enlightenment</a:t>
            </a:r>
          </a:p>
        </p:txBody>
      </p:sp>
      <p:sp>
        <p:nvSpPr>
          <p:cNvPr id="8" name="Rounded Rectangle 7"/>
          <p:cNvSpPr/>
          <p:nvPr/>
        </p:nvSpPr>
        <p:spPr bwMode="auto">
          <a:xfrm>
            <a:off x="0" y="3886200"/>
            <a:ext cx="4267200" cy="2971800"/>
          </a:xfrm>
          <a:prstGeom prst="roundRect">
            <a:avLst>
              <a:gd name="adj" fmla="val 8804"/>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emacs_screen.gif"/>
          <p:cNvPicPr>
            <a:picLocks noGrp="1" noChangeAspect="1"/>
          </p:cNvPicPr>
          <p:nvPr>
            <p:ph idx="4294967295"/>
          </p:nvPr>
        </p:nvPicPr>
        <p:blipFill>
          <a:blip r:embed="rId3"/>
          <a:stretch>
            <a:fillRect/>
          </a:stretch>
        </p:blipFill>
        <p:spPr>
          <a:xfrm>
            <a:off x="0" y="723900"/>
            <a:ext cx="9104313" cy="5410200"/>
          </a:xfrm>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1" name="Picture 3" descr="\\gfx\hci\fieldtools\Documents\UIST 2007 Long Paper - R3\Figures\InfoGraphicCopiedCode.v3.png"/>
          <p:cNvPicPr>
            <a:picLocks noChangeAspect="1" noChangeArrowheads="1"/>
          </p:cNvPicPr>
          <p:nvPr/>
        </p:nvPicPr>
        <p:blipFill>
          <a:blip r:embed="rId3"/>
          <a:srcRect/>
          <a:stretch>
            <a:fillRect/>
          </a:stretch>
        </p:blipFill>
        <p:spPr bwMode="auto">
          <a:xfrm>
            <a:off x="213360" y="2206167"/>
            <a:ext cx="8778240" cy="2061033"/>
          </a:xfrm>
          <a:prstGeom prst="rect">
            <a:avLst/>
          </a:prstGeom>
          <a:noFill/>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9218" name="Picture 19"/>
          <p:cNvPicPr>
            <a:picLocks noChangeAspect="1" noChangeArrowheads="1"/>
          </p:cNvPicPr>
          <p:nvPr/>
        </p:nvPicPr>
        <p:blipFill>
          <a:blip r:embed="rId3"/>
          <a:srcRect/>
          <a:stretch>
            <a:fillRect/>
          </a:stretch>
        </p:blipFill>
        <p:spPr bwMode="auto">
          <a:xfrm>
            <a:off x="5146675" y="1944688"/>
            <a:ext cx="2513013" cy="2441575"/>
          </a:xfrm>
          <a:prstGeom prst="rect">
            <a:avLst/>
          </a:prstGeom>
          <a:noFill/>
          <a:ln w="9525">
            <a:noFill/>
            <a:miter lim="800000"/>
            <a:headEnd/>
            <a:tailEnd/>
          </a:ln>
        </p:spPr>
      </p:pic>
      <p:sp>
        <p:nvSpPr>
          <p:cNvPr id="9221" name="Text Box 5"/>
          <p:cNvSpPr txBox="1">
            <a:spLocks noChangeArrowheads="1"/>
          </p:cNvSpPr>
          <p:nvPr/>
        </p:nvSpPr>
        <p:spPr bwMode="auto">
          <a:xfrm>
            <a:off x="6659563" y="6477000"/>
            <a:ext cx="2027237" cy="307975"/>
          </a:xfrm>
          <a:prstGeom prst="rect">
            <a:avLst/>
          </a:prstGeom>
          <a:noFill/>
          <a:ln w="9525">
            <a:noFill/>
            <a:miter lim="800000"/>
            <a:headEnd/>
            <a:tailEnd/>
          </a:ln>
        </p:spPr>
        <p:txBody>
          <a:bodyPr wrap="none">
            <a:spAutoFit/>
          </a:bodyPr>
          <a:lstStyle/>
          <a:p>
            <a:r>
              <a:rPr lang="en-US" sz="1400" b="0">
                <a:solidFill>
                  <a:srgbClr val="DDDDDD"/>
                </a:solidFill>
              </a:rPr>
              <a:t>[programmableweb.com]</a:t>
            </a:r>
          </a:p>
        </p:txBody>
      </p:sp>
      <p:pic>
        <p:nvPicPr>
          <p:cNvPr id="9224" name="Picture 8"/>
          <p:cNvPicPr>
            <a:picLocks noChangeAspect="1" noChangeArrowheads="1"/>
          </p:cNvPicPr>
          <p:nvPr/>
        </p:nvPicPr>
        <p:blipFill>
          <a:blip r:embed="rId4"/>
          <a:srcRect/>
          <a:stretch>
            <a:fillRect/>
          </a:stretch>
        </p:blipFill>
        <p:spPr bwMode="auto">
          <a:xfrm rot="-629180">
            <a:off x="1800225" y="2130425"/>
            <a:ext cx="2405063" cy="2427288"/>
          </a:xfrm>
          <a:prstGeom prst="rect">
            <a:avLst/>
          </a:prstGeom>
          <a:noFill/>
          <a:ln w="9525">
            <a:noFill/>
            <a:miter lim="800000"/>
            <a:headEnd/>
            <a:tailEnd/>
          </a:ln>
        </p:spPr>
      </p:pic>
      <p:pic>
        <p:nvPicPr>
          <p:cNvPr id="9225" name="Picture 9"/>
          <p:cNvPicPr>
            <a:picLocks noChangeAspect="1" noChangeArrowheads="1"/>
          </p:cNvPicPr>
          <p:nvPr/>
        </p:nvPicPr>
        <p:blipFill>
          <a:blip r:embed="rId5"/>
          <a:srcRect/>
          <a:stretch>
            <a:fillRect/>
          </a:stretch>
        </p:blipFill>
        <p:spPr bwMode="auto">
          <a:xfrm rot="432808">
            <a:off x="833438" y="2576513"/>
            <a:ext cx="2328862" cy="2209800"/>
          </a:xfrm>
          <a:prstGeom prst="rect">
            <a:avLst/>
          </a:prstGeom>
          <a:noFill/>
          <a:ln w="9525">
            <a:noFill/>
            <a:miter lim="800000"/>
            <a:headEnd/>
            <a:tailEnd/>
          </a:ln>
        </p:spPr>
      </p:pic>
      <p:pic>
        <p:nvPicPr>
          <p:cNvPr id="9226" name="Picture 10"/>
          <p:cNvPicPr>
            <a:picLocks noChangeAspect="1" noChangeArrowheads="1"/>
          </p:cNvPicPr>
          <p:nvPr/>
        </p:nvPicPr>
        <p:blipFill>
          <a:blip r:embed="rId6"/>
          <a:srcRect/>
          <a:stretch>
            <a:fillRect/>
          </a:stretch>
        </p:blipFill>
        <p:spPr bwMode="auto">
          <a:xfrm rot="1373083">
            <a:off x="3076575" y="3476625"/>
            <a:ext cx="2174875" cy="2065338"/>
          </a:xfrm>
          <a:prstGeom prst="rect">
            <a:avLst/>
          </a:prstGeom>
          <a:noFill/>
          <a:ln w="9525">
            <a:noFill/>
            <a:miter lim="800000"/>
            <a:headEnd/>
            <a:tailEnd/>
          </a:ln>
        </p:spPr>
      </p:pic>
      <p:pic>
        <p:nvPicPr>
          <p:cNvPr id="9227" name="Picture 11"/>
          <p:cNvPicPr>
            <a:picLocks noChangeAspect="1" noChangeArrowheads="1"/>
          </p:cNvPicPr>
          <p:nvPr/>
        </p:nvPicPr>
        <p:blipFill>
          <a:blip r:embed="rId7"/>
          <a:srcRect/>
          <a:stretch>
            <a:fillRect/>
          </a:stretch>
        </p:blipFill>
        <p:spPr bwMode="auto">
          <a:xfrm rot="-1062306">
            <a:off x="3365500" y="2270125"/>
            <a:ext cx="1963738" cy="1892300"/>
          </a:xfrm>
          <a:prstGeom prst="rect">
            <a:avLst/>
          </a:prstGeom>
          <a:noFill/>
          <a:ln w="9525">
            <a:noFill/>
            <a:miter lim="800000"/>
            <a:headEnd/>
            <a:tailEnd/>
          </a:ln>
        </p:spPr>
      </p:pic>
      <p:pic>
        <p:nvPicPr>
          <p:cNvPr id="9228" name="Picture 12"/>
          <p:cNvPicPr>
            <a:picLocks noChangeAspect="1" noChangeArrowheads="1"/>
          </p:cNvPicPr>
          <p:nvPr/>
        </p:nvPicPr>
        <p:blipFill>
          <a:blip r:embed="rId8"/>
          <a:srcRect/>
          <a:stretch>
            <a:fillRect/>
          </a:stretch>
        </p:blipFill>
        <p:spPr bwMode="auto">
          <a:xfrm rot="603007">
            <a:off x="4603750" y="2638425"/>
            <a:ext cx="2079625" cy="2032000"/>
          </a:xfrm>
          <a:prstGeom prst="rect">
            <a:avLst/>
          </a:prstGeom>
          <a:noFill/>
          <a:ln w="9525">
            <a:noFill/>
            <a:miter lim="800000"/>
            <a:headEnd/>
            <a:tailEnd/>
          </a:ln>
        </p:spPr>
      </p:pic>
      <p:pic>
        <p:nvPicPr>
          <p:cNvPr id="9229" name="Picture 13"/>
          <p:cNvPicPr>
            <a:picLocks noChangeAspect="1" noChangeArrowheads="1"/>
          </p:cNvPicPr>
          <p:nvPr/>
        </p:nvPicPr>
        <p:blipFill>
          <a:blip r:embed="rId9"/>
          <a:srcRect/>
          <a:stretch>
            <a:fillRect/>
          </a:stretch>
        </p:blipFill>
        <p:spPr bwMode="auto">
          <a:xfrm rot="-657068">
            <a:off x="4005263" y="3189288"/>
            <a:ext cx="2495550" cy="2439987"/>
          </a:xfrm>
          <a:prstGeom prst="rect">
            <a:avLst/>
          </a:prstGeom>
          <a:noFill/>
          <a:ln w="9525">
            <a:noFill/>
            <a:miter lim="800000"/>
            <a:headEnd/>
            <a:tailEnd/>
          </a:ln>
        </p:spPr>
      </p:pic>
      <p:pic>
        <p:nvPicPr>
          <p:cNvPr id="9230" name="Picture 14"/>
          <p:cNvPicPr>
            <a:picLocks noChangeAspect="1" noChangeArrowheads="1"/>
          </p:cNvPicPr>
          <p:nvPr/>
        </p:nvPicPr>
        <p:blipFill>
          <a:blip r:embed="rId10"/>
          <a:srcRect/>
          <a:stretch>
            <a:fillRect/>
          </a:stretch>
        </p:blipFill>
        <p:spPr bwMode="auto">
          <a:xfrm rot="539524">
            <a:off x="5665788" y="3352800"/>
            <a:ext cx="2270125" cy="2238375"/>
          </a:xfrm>
          <a:prstGeom prst="rect">
            <a:avLst/>
          </a:prstGeom>
          <a:noFill/>
          <a:ln w="9525">
            <a:noFill/>
            <a:miter lim="800000"/>
            <a:headEnd/>
            <a:tailEnd/>
          </a:ln>
        </p:spPr>
      </p:pic>
      <p:pic>
        <p:nvPicPr>
          <p:cNvPr id="9231" name="Picture 15"/>
          <p:cNvPicPr>
            <a:picLocks noChangeAspect="1" noChangeArrowheads="1"/>
          </p:cNvPicPr>
          <p:nvPr/>
        </p:nvPicPr>
        <p:blipFill>
          <a:blip r:embed="rId11"/>
          <a:srcRect/>
          <a:stretch>
            <a:fillRect/>
          </a:stretch>
        </p:blipFill>
        <p:spPr bwMode="auto">
          <a:xfrm>
            <a:off x="1709738" y="3756025"/>
            <a:ext cx="2309812" cy="2173288"/>
          </a:xfrm>
          <a:prstGeom prst="rect">
            <a:avLst/>
          </a:prstGeom>
          <a:noFill/>
          <a:ln w="9525">
            <a:noFill/>
            <a:miter lim="800000"/>
            <a:headEnd/>
            <a:tailEnd/>
          </a:ln>
        </p:spPr>
      </p:pic>
      <p:pic>
        <p:nvPicPr>
          <p:cNvPr id="9232" name="Picture 16"/>
          <p:cNvPicPr>
            <a:picLocks noChangeAspect="1" noChangeArrowheads="1"/>
          </p:cNvPicPr>
          <p:nvPr/>
        </p:nvPicPr>
        <p:blipFill>
          <a:blip r:embed="rId12"/>
          <a:srcRect/>
          <a:stretch>
            <a:fillRect/>
          </a:stretch>
        </p:blipFill>
        <p:spPr bwMode="auto">
          <a:xfrm rot="-627339">
            <a:off x="790575" y="4757738"/>
            <a:ext cx="1323975" cy="1270000"/>
          </a:xfrm>
          <a:prstGeom prst="rect">
            <a:avLst/>
          </a:prstGeom>
          <a:noFill/>
          <a:ln w="9525">
            <a:noFill/>
            <a:miter lim="800000"/>
            <a:headEnd/>
            <a:tailEnd/>
          </a:ln>
        </p:spPr>
      </p:pic>
      <p:pic>
        <p:nvPicPr>
          <p:cNvPr id="9233" name="Picture 17"/>
          <p:cNvPicPr>
            <a:picLocks noChangeAspect="1" noChangeArrowheads="1"/>
          </p:cNvPicPr>
          <p:nvPr/>
        </p:nvPicPr>
        <p:blipFill>
          <a:blip r:embed="rId13"/>
          <a:srcRect/>
          <a:stretch>
            <a:fillRect/>
          </a:stretch>
        </p:blipFill>
        <p:spPr bwMode="auto">
          <a:xfrm rot="-631969">
            <a:off x="5995988" y="2611438"/>
            <a:ext cx="2268537" cy="1979612"/>
          </a:xfrm>
          <a:prstGeom prst="rect">
            <a:avLst/>
          </a:prstGeom>
          <a:noFill/>
          <a:ln w="9525">
            <a:noFill/>
            <a:miter lim="800000"/>
            <a:headEnd/>
            <a:tailEnd/>
          </a:ln>
        </p:spPr>
      </p:pic>
      <p:pic>
        <p:nvPicPr>
          <p:cNvPr id="9234" name="Picture 18"/>
          <p:cNvPicPr>
            <a:picLocks noChangeAspect="1" noChangeArrowheads="1"/>
          </p:cNvPicPr>
          <p:nvPr/>
        </p:nvPicPr>
        <p:blipFill>
          <a:blip r:embed="rId14"/>
          <a:srcRect/>
          <a:stretch>
            <a:fillRect/>
          </a:stretch>
        </p:blipFill>
        <p:spPr bwMode="auto">
          <a:xfrm rot="-918678">
            <a:off x="6938963" y="3681413"/>
            <a:ext cx="2184400" cy="2057400"/>
          </a:xfrm>
          <a:prstGeom prst="rect">
            <a:avLst/>
          </a:prstGeom>
          <a:noFill/>
          <a:ln w="9525">
            <a:noFill/>
            <a:miter lim="800000"/>
            <a:headEnd/>
            <a:tailEnd/>
          </a:ln>
        </p:spPr>
      </p:pic>
      <p:pic>
        <p:nvPicPr>
          <p:cNvPr id="17" name="Content Placeholder 3" descr="google.png"/>
          <p:cNvPicPr>
            <a:picLocks noGrp="1" noChangeAspect="1"/>
          </p:cNvPicPr>
          <p:nvPr>
            <p:ph idx="1"/>
          </p:nvPr>
        </p:nvPicPr>
        <p:blipFill>
          <a:blip r:embed="rId15"/>
          <a:stretch>
            <a:fillRect/>
          </a:stretch>
        </p:blipFill>
        <p:spPr>
          <a:xfrm>
            <a:off x="762000" y="533400"/>
            <a:ext cx="7829550" cy="685800"/>
          </a:xfrm>
        </p:spPr>
      </p:pic>
      <p:pic>
        <p:nvPicPr>
          <p:cNvPr id="18" name="Picture 8"/>
          <p:cNvPicPr>
            <a:picLocks noChangeAspect="1" noChangeArrowheads="1"/>
          </p:cNvPicPr>
          <p:nvPr/>
        </p:nvPicPr>
        <p:blipFill>
          <a:blip r:embed="rId16"/>
          <a:srcRect/>
          <a:stretch>
            <a:fillRect/>
          </a:stretch>
        </p:blipFill>
        <p:spPr bwMode="auto">
          <a:xfrm>
            <a:off x="381000" y="2286000"/>
            <a:ext cx="5767387" cy="4026289"/>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19" name="Picture 9"/>
          <p:cNvPicPr>
            <a:picLocks noChangeAspect="1" noChangeArrowheads="1"/>
          </p:cNvPicPr>
          <p:nvPr/>
        </p:nvPicPr>
        <p:blipFill>
          <a:blip r:embed="rId17"/>
          <a:srcRect/>
          <a:stretch>
            <a:fillRect/>
          </a:stretch>
        </p:blipFill>
        <p:spPr bwMode="auto">
          <a:xfrm>
            <a:off x="837278" y="1676400"/>
            <a:ext cx="5715922" cy="445770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0" name="Picture 10"/>
          <p:cNvPicPr>
            <a:picLocks noChangeAspect="1" noChangeArrowheads="1"/>
          </p:cNvPicPr>
          <p:nvPr/>
        </p:nvPicPr>
        <p:blipFill>
          <a:blip r:embed="rId18"/>
          <a:srcRect/>
          <a:stretch>
            <a:fillRect/>
          </a:stretch>
        </p:blipFill>
        <p:spPr bwMode="auto">
          <a:xfrm>
            <a:off x="1524000" y="2057400"/>
            <a:ext cx="5614987" cy="4378984"/>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1" name="Picture 11"/>
          <p:cNvPicPr>
            <a:picLocks noChangeAspect="1" noChangeArrowheads="1"/>
          </p:cNvPicPr>
          <p:nvPr/>
        </p:nvPicPr>
        <p:blipFill>
          <a:blip r:embed="rId19"/>
          <a:srcRect/>
          <a:stretch>
            <a:fillRect/>
          </a:stretch>
        </p:blipFill>
        <p:spPr bwMode="auto">
          <a:xfrm>
            <a:off x="2514600" y="1905000"/>
            <a:ext cx="6033473" cy="470535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2" name="Picture 13"/>
          <p:cNvPicPr>
            <a:picLocks noChangeAspect="1" noChangeArrowheads="1"/>
          </p:cNvPicPr>
          <p:nvPr/>
        </p:nvPicPr>
        <p:blipFill>
          <a:blip r:embed="rId20"/>
          <a:srcRect l="19811"/>
          <a:stretch>
            <a:fillRect/>
          </a:stretch>
        </p:blipFill>
        <p:spPr bwMode="auto">
          <a:xfrm>
            <a:off x="3200400" y="1847850"/>
            <a:ext cx="5151566" cy="5010150"/>
          </a:xfrm>
          <a:prstGeom prst="rect">
            <a:avLst/>
          </a:prstGeom>
          <a:ln w="12700">
            <a:solidFill>
              <a:schemeClr val="tx1"/>
            </a:solidFill>
            <a:headEnd/>
            <a:tailEnd/>
          </a:ln>
          <a:effectLst>
            <a:outerShdw blurRad="50800" dist="38100" dir="8100000" algn="tr" rotWithShape="0">
              <a:prstClr val="black">
                <a:alpha val="40000"/>
              </a:prstClr>
            </a:outerShdw>
          </a:effectLst>
        </p:spPr>
      </p:pic>
      <p:sp>
        <p:nvSpPr>
          <p:cNvPr id="16" name="Rounded Rectangle 15"/>
          <p:cNvSpPr/>
          <p:nvPr/>
        </p:nvSpPr>
        <p:spPr bwMode="auto">
          <a:xfrm>
            <a:off x="1524000" y="4038600"/>
            <a:ext cx="6096000" cy="1219200"/>
          </a:xfrm>
          <a:prstGeom prst="roundRect">
            <a:avLst/>
          </a:prstGeom>
          <a:solidFill>
            <a:schemeClr val="tx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3200" dirty="0" smtClean="0">
                <a:solidFill>
                  <a:srgbClr val="000000"/>
                </a:solidFill>
              </a:rPr>
              <a:t>It’s easy to understand the sites, </a:t>
            </a:r>
            <a:br>
              <a:rPr lang="en-US" sz="3200" dirty="0" smtClean="0">
                <a:solidFill>
                  <a:srgbClr val="000000"/>
                </a:solidFill>
              </a:rPr>
            </a:br>
            <a:r>
              <a:rPr lang="en-US" sz="3200" dirty="0" smtClean="0">
                <a:solidFill>
                  <a:srgbClr val="000000"/>
                </a:solidFill>
              </a:rPr>
              <a:t>but not their services.</a:t>
            </a:r>
            <a:endParaRPr kumimoji="0" lang="en-US" sz="3200" b="1" i="0" u="none" strike="noStrike" cap="none" normalizeH="0" baseline="0" dirty="0" smtClean="0">
              <a:ln>
                <a:noFill/>
              </a:ln>
              <a:solidFill>
                <a:srgbClr val="000000"/>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28600" y="730250"/>
            <a:ext cx="8385175" cy="1022350"/>
          </a:xfrm>
        </p:spPr>
        <p:txBody>
          <a:bodyPr/>
          <a:lstStyle/>
          <a:p>
            <a:r>
              <a:rPr lang="en-US" sz="3600" smtClean="0"/>
              <a:t>Web sites and their APIs are correlated…</a:t>
            </a:r>
          </a:p>
        </p:txBody>
      </p:sp>
      <p:sp>
        <p:nvSpPr>
          <p:cNvPr id="11267" name="Text Box 5"/>
          <p:cNvSpPr txBox="1">
            <a:spLocks noChangeArrowheads="1"/>
          </p:cNvSpPr>
          <p:nvPr/>
        </p:nvSpPr>
        <p:spPr bwMode="auto">
          <a:xfrm>
            <a:off x="8001000" y="6248400"/>
            <a:ext cx="995363" cy="3079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400" kern="1200">
                <a:solidFill>
                  <a:srgbClr val="DDDDDD"/>
                </a:solidFill>
                <a:latin typeface="Neutra Text" pitchFamily="50" charset="0"/>
                <a:ea typeface="+mn-ea"/>
                <a:cs typeface="+mn-cs"/>
              </a:rPr>
              <a:t>[flickr.com]</a:t>
            </a:r>
          </a:p>
        </p:txBody>
      </p:sp>
      <p:sp>
        <p:nvSpPr>
          <p:cNvPr id="11268"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rtl="0" eaLnBrk="0" fontAlgn="base" hangingPunct="0">
              <a:spcBef>
                <a:spcPct val="0"/>
              </a:spcBef>
              <a:spcAft>
                <a:spcPct val="0"/>
              </a:spcAft>
            </a:pPr>
            <a:r>
              <a:rPr lang="en-US" sz="3600" b="1" kern="1200">
                <a:solidFill>
                  <a:srgbClr val="DDDDDD"/>
                </a:solidFill>
                <a:latin typeface="Neutra Text" pitchFamily="50" charset="0"/>
                <a:ea typeface="+mn-ea"/>
                <a:cs typeface="+mn-cs"/>
              </a:rPr>
              <a:t>…let’s leverage that fact!</a:t>
            </a:r>
          </a:p>
        </p:txBody>
      </p:sp>
      <p:sp>
        <p:nvSpPr>
          <p:cNvPr id="11271" name="TextBox 8"/>
          <p:cNvSpPr txBox="1">
            <a:spLocks noChangeArrowheads="1"/>
          </p:cNvSpPr>
          <p:nvPr/>
        </p:nvSpPr>
        <p:spPr bwMode="auto">
          <a:xfrm>
            <a:off x="4114800" y="2438400"/>
            <a:ext cx="990600" cy="157003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9600" b="1" kern="1200">
                <a:solidFill>
                  <a:srgbClr val="FFFFFF"/>
                </a:solidFill>
                <a:latin typeface="Arial" charset="0"/>
                <a:ea typeface="+mn-ea"/>
                <a:cs typeface="Arial" charset="0"/>
              </a:rPr>
              <a:t>≈</a:t>
            </a:r>
          </a:p>
        </p:txBody>
      </p:sp>
      <p:pic>
        <p:nvPicPr>
          <p:cNvPr id="1026" name="Picture 2"/>
          <p:cNvPicPr>
            <a:picLocks noChangeAspect="1" noChangeArrowheads="1"/>
          </p:cNvPicPr>
          <p:nvPr/>
        </p:nvPicPr>
        <p:blipFill>
          <a:blip r:embed="rId3" cstate="print"/>
          <a:srcRect/>
          <a:stretch>
            <a:fillRect/>
          </a:stretch>
        </p:blipFill>
        <p:spPr bwMode="auto">
          <a:xfrm>
            <a:off x="381000" y="1676400"/>
            <a:ext cx="316278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62600" y="1600200"/>
            <a:ext cx="3236334" cy="3352800"/>
          </a:xfrm>
          <a:prstGeom prst="rect">
            <a:avLst/>
          </a:prstGeom>
          <a:noFill/>
          <a:ln w="9525">
            <a:noFill/>
            <a:miter lim="800000"/>
            <a:headEnd/>
            <a:tailEnd/>
          </a:ln>
          <a:effectLst/>
        </p:spPr>
      </p:pic>
      <p:sp>
        <p:nvSpPr>
          <p:cNvPr id="8" name="Rounded Rectangle 7"/>
          <p:cNvSpPr/>
          <p:nvPr/>
        </p:nvSpPr>
        <p:spPr bwMode="auto">
          <a:xfrm>
            <a:off x="609600" y="2514600"/>
            <a:ext cx="838200" cy="914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7315200" y="4419600"/>
            <a:ext cx="609600" cy="152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cxnSp>
        <p:nvCxnSpPr>
          <p:cNvPr id="11" name="Curved Connector 10"/>
          <p:cNvCxnSpPr>
            <a:stCxn id="8" idx="3"/>
          </p:cNvCxnSpPr>
          <p:nvPr/>
        </p:nvCxnSpPr>
        <p:spPr bwMode="auto">
          <a:xfrm>
            <a:off x="1447800" y="2971800"/>
            <a:ext cx="5791200" cy="1524000"/>
          </a:xfrm>
          <a:prstGeom prst="curvedConnector3">
            <a:avLst>
              <a:gd name="adj1" fmla="val 50817"/>
            </a:avLst>
          </a:prstGeom>
          <a:solidFill>
            <a:schemeClr val="accent1"/>
          </a:solidFill>
          <a:ln w="76200" cap="flat" cmpd="sng" algn="ctr">
            <a:solidFill>
              <a:srgbClr val="FF5050"/>
            </a:solidFill>
            <a:prstDash val="solid"/>
            <a:round/>
            <a:headEnd type="arrow"/>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71"/>
                                        </p:tgtEl>
                                      </p:cBhvr>
                                    </p:animEffect>
                                    <p:set>
                                      <p:cBhvr>
                                        <p:cTn id="7" dur="1" fill="hold">
                                          <p:stCondLst>
                                            <p:cond delay="499"/>
                                          </p:stCondLst>
                                        </p:cTn>
                                        <p:tgtEl>
                                          <p:spTgt spid="112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ectangle 5"/>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609600" y="1143000"/>
            <a:ext cx="3200400" cy="533400"/>
          </a:xfrm>
          <a:prstGeom prst="wedgeRoundRectCallout">
            <a:avLst>
              <a:gd name="adj1" fmla="val -4090"/>
              <a:gd name="adj2" fmla="val 91326"/>
              <a:gd name="adj3" fmla="val 16667"/>
            </a:avLst>
          </a:prstGeom>
          <a:solidFill>
            <a:schemeClr val="bg1"/>
          </a:solidFill>
          <a:ln w="76200">
            <a:solidFill>
              <a:srgbClr val="92D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smtClean="0"/>
              <a:t>Give me the code for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ounded Rectangular Callout 5"/>
          <p:cNvSpPr/>
          <p:nvPr/>
        </p:nvSpPr>
        <p:spPr bwMode="auto">
          <a:xfrm>
            <a:off x="3429000" y="3886200"/>
            <a:ext cx="4343400" cy="1600200"/>
          </a:xfrm>
          <a:prstGeom prst="wedgeRoundRectCallout">
            <a:avLst>
              <a:gd name="adj1" fmla="val -60947"/>
              <a:gd name="adj2" fmla="val -5448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b="0" i="1" smtClean="0">
                <a:solidFill>
                  <a:schemeClr val="bg1">
                    <a:lumMod val="50000"/>
                  </a:schemeClr>
                </a:solidFill>
              </a:rPr>
              <a:t>To retrieve this image, use:</a:t>
            </a:r>
          </a:p>
          <a:p>
            <a:pPr>
              <a:defRPr/>
            </a:pPr>
            <a:r>
              <a:rPr lang="en-US" sz="2000" err="1" smtClean="0"/>
              <a:t>flickr.photos.getInfo</a:t>
            </a:r>
            <a:r>
              <a:rPr lang="en-US" sz="2000" smtClean="0"/>
              <a:t>(</a:t>
            </a:r>
            <a:br>
              <a:rPr lang="en-US" sz="2000" smtClean="0"/>
            </a:br>
            <a:r>
              <a:rPr lang="en-US" sz="2000" smtClean="0"/>
              <a:t>	</a:t>
            </a:r>
            <a:r>
              <a:rPr lang="en-US" sz="2000" err="1" smtClean="0"/>
              <a:t>user_id</a:t>
            </a:r>
            <a:r>
              <a:rPr lang="en-US" sz="2000" smtClean="0"/>
              <a:t> = </a:t>
            </a:r>
            <a:r>
              <a:rPr lang="en-US" sz="2000" b="0" smtClean="0"/>
              <a:t>'73866493@N00</a:t>
            </a:r>
            <a:r>
              <a:rPr lang="en-US" sz="2000" smtClean="0"/>
              <a:t>', 	</a:t>
            </a:r>
            <a:r>
              <a:rPr lang="en-US" sz="2000" err="1" smtClean="0"/>
              <a:t>photo_id</a:t>
            </a:r>
            <a:r>
              <a:rPr lang="en-US" sz="2000" smtClean="0"/>
              <a:t>= ‘</a:t>
            </a:r>
            <a:r>
              <a:rPr lang="en-US" sz="2000" b="0" smtClean="0"/>
              <a:t>3208312</a:t>
            </a:r>
            <a:r>
              <a:rPr lang="en-US" sz="2000" smtClean="0"/>
              <a:t>’)</a:t>
            </a:r>
          </a:p>
        </p:txBody>
      </p:sp>
      <p:sp>
        <p:nvSpPr>
          <p:cNvPr id="7" name="Rectangle 6"/>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group.jpg"/>
          <p:cNvPicPr>
            <a:picLocks noGrp="1" noChangeAspect="1"/>
          </p:cNvPicPr>
          <p:nvPr>
            <p:ph idx="1"/>
          </p:nvPr>
        </p:nvPicPr>
        <p:blipFill>
          <a:blip r:embed="rId3"/>
          <a:srcRect/>
          <a:stretch>
            <a:fillRect/>
          </a:stretch>
        </p:blipFill>
        <p:spPr>
          <a:xfrm>
            <a:off x="0" y="0"/>
            <a:ext cx="9144000" cy="6858000"/>
          </a:xfrm>
        </p:spPr>
      </p:pic>
      <p:sp>
        <p:nvSpPr>
          <p:cNvPr id="5" name="Rounded Rectangle 4"/>
          <p:cNvSpPr/>
          <p:nvPr/>
        </p:nvSpPr>
        <p:spPr bwMode="auto">
          <a:xfrm>
            <a:off x="2438400" y="3657600"/>
            <a:ext cx="4038600" cy="1066800"/>
          </a:xfrm>
          <a:prstGeom prst="roundRect">
            <a:avLst/>
          </a:prstGeom>
          <a:solidFill>
            <a:schemeClr val="bg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6000" smtClean="0"/>
              <a:t>Scenario</a:t>
            </a:r>
            <a:endParaRPr kumimoji="0" lang="en-US" sz="6000" b="1" i="0" u="none" strike="noStrike" cap="none" normalizeH="0" baseline="0" smtClean="0">
              <a:ln>
                <a:noFill/>
              </a:ln>
              <a:effectLst/>
            </a:endParaRPr>
          </a:p>
        </p:txBody>
      </p:sp>
      <p:sp>
        <p:nvSpPr>
          <p:cNvPr id="6"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descr="climbpage.png"/>
          <p:cNvPicPr>
            <a:picLocks noGrp="1" noChangeAspect="1"/>
          </p:cNvPicPr>
          <p:nvPr>
            <p:ph idx="1"/>
          </p:nvPr>
        </p:nvPicPr>
        <p:blipFill>
          <a:blip r:embed="rId3"/>
          <a:stretch>
            <a:fillRect/>
          </a:stretch>
        </p:blipFill>
        <p:spPr>
          <a:xfrm>
            <a:off x="0" y="-1"/>
            <a:ext cx="9144000" cy="8727901"/>
          </a:xfrm>
        </p:spPr>
      </p:pic>
      <p:sp>
        <p:nvSpPr>
          <p:cNvPr id="4"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ist07snippets-10.wmv">
            <a:hlinkClick r:id="" action="ppaction://media"/>
          </p:cNvPr>
          <p:cNvPicPr>
            <a:picLocks noRot="1" noChangeAspect="1"/>
          </p:cNvPicPr>
          <p:nvPr>
            <a:videoFile r:link="rId1"/>
          </p:nvPr>
        </p:nvPicPr>
        <p:blipFill>
          <a:blip r:embed="rId4"/>
          <a:stretch>
            <a:fillRect/>
          </a:stretch>
        </p:blipFill>
        <p:spPr>
          <a:xfrm>
            <a:off x="0" y="685800"/>
            <a:ext cx="9211734" cy="518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8850" name="Content Placeholder 2"/>
          <p:cNvSpPr>
            <a:spLocks noGrp="1"/>
          </p:cNvSpPr>
          <p:nvPr>
            <p:ph idx="1"/>
          </p:nvPr>
        </p:nvSpPr>
        <p:spPr>
          <a:xfrm>
            <a:off x="838200" y="2711450"/>
            <a:ext cx="7315200" cy="4756150"/>
          </a:xfrm>
        </p:spPr>
        <p:txBody>
          <a:bodyPr/>
          <a:lstStyle/>
          <a:p>
            <a:pPr eaLnBrk="1" hangingPunct="1">
              <a:buNone/>
            </a:pPr>
            <a:r>
              <a:rPr lang="en-US" dirty="0" smtClean="0"/>
              <a:t>“</a:t>
            </a:r>
            <a:r>
              <a:rPr lang="en-US" b="1" dirty="0" smtClean="0"/>
              <a:t>Enlightened trial and error</a:t>
            </a:r>
            <a:r>
              <a:rPr lang="en-US" dirty="0" smtClean="0"/>
              <a:t> </a:t>
            </a:r>
            <a:r>
              <a:rPr lang="en-US" b="0" dirty="0" smtClean="0"/>
              <a:t>outperforms the planning of flawless intellects.”</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oxy-new3.png"/>
          <p:cNvPicPr>
            <a:picLocks noGrp="1" noChangeAspect="1"/>
          </p:cNvPicPr>
          <p:nvPr>
            <p:ph idx="1"/>
          </p:nvPr>
        </p:nvPicPr>
        <p:blipFill>
          <a:blip r:embed="rId3"/>
          <a:stretch>
            <a:fillRect/>
          </a:stretch>
        </p:blipFill>
        <p:spPr>
          <a:xfrm>
            <a:off x="152400" y="1676400"/>
            <a:ext cx="8843927" cy="4038600"/>
          </a:xfrm>
        </p:spPr>
      </p:pic>
      <p:sp>
        <p:nvSpPr>
          <p:cNvPr id="23555" name="Title 1"/>
          <p:cNvSpPr>
            <a:spLocks noGrp="1"/>
          </p:cNvSpPr>
          <p:nvPr>
            <p:ph type="title"/>
          </p:nvPr>
        </p:nvSpPr>
        <p:spPr/>
        <p:txBody>
          <a:bodyPr/>
          <a:lstStyle/>
          <a:p>
            <a:r>
              <a:rPr lang="en-US" smtClean="0"/>
              <a:t>d.mix Proxy Architecture</a:t>
            </a:r>
          </a:p>
        </p:txBody>
      </p:sp>
      <p:sp>
        <p:nvSpPr>
          <p:cNvPr id="9" name="Rounded Rectangle 8"/>
          <p:cNvSpPr/>
          <p:nvPr/>
        </p:nvSpPr>
        <p:spPr bwMode="auto">
          <a:xfrm>
            <a:off x="3276600" y="4343400"/>
            <a:ext cx="2667000" cy="14478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0" name="TextBox 9"/>
          <p:cNvSpPr txBox="1"/>
          <p:nvPr/>
        </p:nvSpPr>
        <p:spPr>
          <a:xfrm>
            <a:off x="838200" y="1992868"/>
            <a:ext cx="1506823" cy="369332"/>
          </a:xfrm>
          <a:prstGeom prst="rect">
            <a:avLst/>
          </a:prstGeom>
          <a:noFill/>
        </p:spPr>
        <p:txBody>
          <a:bodyPr wrap="none" rtlCol="0">
            <a:spAutoFit/>
          </a:bodyPr>
          <a:lstStyle/>
          <a:p>
            <a:r>
              <a:rPr lang="en-US" smtClean="0">
                <a:solidFill>
                  <a:schemeClr val="bg1"/>
                </a:solidFill>
              </a:rPr>
              <a:t>Original Page</a:t>
            </a:r>
            <a:endParaRPr lang="en-US">
              <a:solidFill>
                <a:schemeClr val="bg1"/>
              </a:solidFill>
            </a:endParaRPr>
          </a:p>
        </p:txBody>
      </p:sp>
      <p:sp>
        <p:nvSpPr>
          <p:cNvPr id="11" name="TextBox 10"/>
          <p:cNvSpPr txBox="1"/>
          <p:nvPr/>
        </p:nvSpPr>
        <p:spPr>
          <a:xfrm>
            <a:off x="6293337" y="1715869"/>
            <a:ext cx="2241063" cy="646331"/>
          </a:xfrm>
          <a:prstGeom prst="rect">
            <a:avLst/>
          </a:prstGeom>
          <a:noFill/>
        </p:spPr>
        <p:txBody>
          <a:bodyPr wrap="none" rtlCol="0">
            <a:spAutoFit/>
          </a:bodyPr>
          <a:lstStyle/>
          <a:p>
            <a:r>
              <a:rPr lang="en-US" smtClean="0">
                <a:solidFill>
                  <a:schemeClr val="bg1"/>
                </a:solidFill>
              </a:rPr>
              <a:t>Rewritten page </a:t>
            </a:r>
          </a:p>
          <a:p>
            <a:r>
              <a:rPr lang="en-US" smtClean="0">
                <a:solidFill>
                  <a:schemeClr val="bg1"/>
                </a:solidFill>
              </a:rPr>
              <a:t>with API annotations</a:t>
            </a:r>
            <a:endParaRPr lang="en-US">
              <a:solidFill>
                <a:schemeClr val="bg1"/>
              </a:solidFill>
            </a:endParaRPr>
          </a:p>
        </p:txBody>
      </p:sp>
      <p:sp>
        <p:nvSpPr>
          <p:cNvPr id="12" name="TextBox 11"/>
          <p:cNvSpPr txBox="1"/>
          <p:nvPr/>
        </p:nvSpPr>
        <p:spPr>
          <a:xfrm>
            <a:off x="3827177" y="1981200"/>
            <a:ext cx="1467838" cy="369332"/>
          </a:xfrm>
          <a:prstGeom prst="rect">
            <a:avLst/>
          </a:prstGeom>
          <a:noFill/>
        </p:spPr>
        <p:txBody>
          <a:bodyPr wrap="none" rtlCol="0">
            <a:spAutoFit/>
          </a:bodyPr>
          <a:lstStyle/>
          <a:p>
            <a:r>
              <a:rPr lang="en-US" smtClean="0">
                <a:solidFill>
                  <a:schemeClr val="bg1"/>
                </a:solidFill>
              </a:rPr>
              <a:t>Proxy Server</a:t>
            </a:r>
            <a:endParaRPr lang="en-US">
              <a:solidFill>
                <a:schemeClr val="bg1"/>
              </a:solidFill>
            </a:endParaRPr>
          </a:p>
        </p:txBody>
      </p:sp>
      <p:sp>
        <p:nvSpPr>
          <p:cNvPr id="13" name="TextBox 12"/>
          <p:cNvSpPr txBox="1"/>
          <p:nvPr/>
        </p:nvSpPr>
        <p:spPr>
          <a:xfrm>
            <a:off x="6028984" y="4916269"/>
            <a:ext cx="2353016" cy="646331"/>
          </a:xfrm>
          <a:prstGeom prst="rect">
            <a:avLst/>
          </a:prstGeom>
          <a:noFill/>
        </p:spPr>
        <p:txBody>
          <a:bodyPr wrap="none" rtlCol="0">
            <a:spAutoFit/>
          </a:bodyPr>
          <a:lstStyle/>
          <a:p>
            <a:r>
              <a:rPr lang="en-US" smtClean="0">
                <a:solidFill>
                  <a:schemeClr val="bg1"/>
                </a:solidFill>
              </a:rPr>
              <a:t>Site-to-Service Map</a:t>
            </a:r>
          </a:p>
          <a:p>
            <a:r>
              <a:rPr lang="en-US" smtClean="0">
                <a:solidFill>
                  <a:schemeClr val="bg1"/>
                </a:solidFill>
              </a:rPr>
              <a:t>(hosted on d.mix wiki)</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t="11087" r="3323" b="18977"/>
          <a:stretch>
            <a:fillRect/>
          </a:stretch>
        </p:blipFill>
        <p:spPr bwMode="auto">
          <a:xfrm>
            <a:off x="228600" y="1676400"/>
            <a:ext cx="5334000" cy="36449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14338" name="Title 1"/>
          <p:cNvSpPr>
            <a:spLocks noGrp="1"/>
          </p:cNvSpPr>
          <p:nvPr>
            <p:ph type="title"/>
          </p:nvPr>
        </p:nvSpPr>
        <p:spPr/>
        <p:txBody>
          <a:bodyPr/>
          <a:lstStyle/>
          <a:p>
            <a:r>
              <a:rPr lang="en-US" smtClean="0"/>
              <a:t>d.mix active wiki</a:t>
            </a:r>
          </a:p>
        </p:txBody>
      </p:sp>
      <p:sp>
        <p:nvSpPr>
          <p:cNvPr id="4" name="Rounded Rectangular Callout 3"/>
          <p:cNvSpPr/>
          <p:nvPr/>
        </p:nvSpPr>
        <p:spPr bwMode="auto">
          <a:xfrm>
            <a:off x="4953000" y="762000"/>
            <a:ext cx="3200400" cy="990600"/>
          </a:xfrm>
          <a:prstGeom prst="wedgeRoundRectCallout">
            <a:avLst>
              <a:gd name="adj1" fmla="val -62985"/>
              <a:gd name="adj2" fmla="val 155491"/>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effectLst/>
                <a:latin typeface="Neutra Text" pitchFamily="50" charset="0"/>
              </a:rPr>
              <a:t>Source code generated by d.mix</a:t>
            </a:r>
          </a:p>
        </p:txBody>
      </p:sp>
      <p:sp>
        <p:nvSpPr>
          <p:cNvPr id="10" name="TextBox 9"/>
          <p:cNvSpPr txBox="1"/>
          <p:nvPr/>
        </p:nvSpPr>
        <p:spPr>
          <a:xfrm>
            <a:off x="5943600" y="2819400"/>
            <a:ext cx="1681486" cy="369332"/>
          </a:xfrm>
          <a:prstGeom prst="rect">
            <a:avLst/>
          </a:prstGeom>
          <a:noFill/>
        </p:spPr>
        <p:txBody>
          <a:bodyPr wrap="none" rtlCol="0">
            <a:spAutoFit/>
          </a:bodyPr>
          <a:lstStyle/>
          <a:p>
            <a:r>
              <a:rPr lang="en-US" smtClean="0">
                <a:solidFill>
                  <a:schemeClr val="bg1"/>
                </a:solidFill>
              </a:rPr>
              <a:t>Rendered Page</a:t>
            </a:r>
            <a:endParaRPr lang="en-US">
              <a:solidFill>
                <a:schemeClr val="bg1"/>
              </a:solidFill>
            </a:endParaRPr>
          </a:p>
        </p:txBody>
      </p:sp>
      <p:pic>
        <p:nvPicPr>
          <p:cNvPr id="4098" name="Picture 2"/>
          <p:cNvPicPr>
            <a:picLocks noChangeAspect="1" noChangeArrowheads="1"/>
          </p:cNvPicPr>
          <p:nvPr/>
        </p:nvPicPr>
        <p:blipFill>
          <a:blip r:embed="rId4"/>
          <a:srcRect t="9382" r="31521" b="24947"/>
          <a:stretch>
            <a:fillRect/>
          </a:stretch>
        </p:blipFill>
        <p:spPr bwMode="auto">
          <a:xfrm>
            <a:off x="4114800" y="2895600"/>
            <a:ext cx="4114800" cy="3727525"/>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5" name="Rounded Rectangular Callout 4"/>
          <p:cNvSpPr/>
          <p:nvPr/>
        </p:nvSpPr>
        <p:spPr bwMode="auto">
          <a:xfrm>
            <a:off x="609600" y="5486400"/>
            <a:ext cx="3200400" cy="914400"/>
          </a:xfrm>
          <a:prstGeom prst="wedgeRoundRectCallout">
            <a:avLst>
              <a:gd name="adj1" fmla="val 65224"/>
              <a:gd name="adj2" fmla="val -2234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2400" smtClean="0"/>
              <a:t>is executed </a:t>
            </a:r>
            <a:r>
              <a:rPr lang="en-US" sz="2400"/>
              <a:t>in the </a:t>
            </a:r>
            <a:r>
              <a:rPr lang="en-US" sz="2400" smtClean="0"/>
              <a:t>active </a:t>
            </a:r>
            <a:r>
              <a:rPr lang="en-US" sz="2400"/>
              <a:t>wiki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Picture 7" descr="flickr-without-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flickr-url-callout.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73674" y="381000"/>
            <a:ext cx="2029723" cy="2739211"/>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Page URL:</a:t>
            </a:r>
          </a:p>
          <a:p>
            <a:pPr algn="l" rtl="0" eaLnBrk="0" fontAlgn="base" hangingPunct="0">
              <a:spcBef>
                <a:spcPct val="0"/>
              </a:spcBef>
              <a:spcAft>
                <a:spcPct val="0"/>
              </a:spcAft>
            </a:pPr>
            <a:r>
              <a:rPr lang="en-US" sz="2400" kern="1200">
                <a:solidFill>
                  <a:srgbClr val="FFFFFF"/>
                </a:solidFill>
                <a:latin typeface="Neutra Text" pitchFamily="50" charset="0"/>
                <a:ea typeface="+mn-ea"/>
                <a:cs typeface="+mn-cs"/>
              </a:rPr>
              <a:t>flickr.com/</a:t>
            </a:r>
            <a:br>
              <a:rPr lang="en-US" sz="2400" kern="1200">
                <a:solidFill>
                  <a:srgbClr val="FFFFFF"/>
                </a:solidFill>
                <a:latin typeface="Neutra Text" pitchFamily="50" charset="0"/>
                <a:ea typeface="+mn-ea"/>
                <a:cs typeface="+mn-cs"/>
              </a:rPr>
            </a:br>
            <a:r>
              <a:rPr lang="en-US" sz="2400" kern="1200">
                <a:solidFill>
                  <a:srgbClr val="FFFFFF"/>
                </a:solidFill>
                <a:latin typeface="Neutra Text" pitchFamily="50" charset="0"/>
                <a:ea typeface="+mn-ea"/>
                <a:cs typeface="+mn-cs"/>
              </a:rPr>
              <a:t>photos/</a:t>
            </a:r>
            <a:br>
              <a:rPr lang="en-US" sz="2400" kern="1200">
                <a:solidFill>
                  <a:srgbClr val="FFFFFF"/>
                </a:solidFill>
                <a:latin typeface="Neutra Text" pitchFamily="50" charset="0"/>
                <a:ea typeface="+mn-ea"/>
                <a:cs typeface="+mn-cs"/>
              </a:rPr>
            </a:br>
            <a:r>
              <a:rPr lang="en-US" sz="2400" i="1" kern="1200">
                <a:solidFill>
                  <a:srgbClr val="FFFFFF"/>
                </a:solidFill>
                <a:latin typeface="Neutra Text" pitchFamily="50" charset="0"/>
                <a:ea typeface="+mn-ea"/>
                <a:cs typeface="+mn-cs"/>
              </a:rPr>
              <a:t>&lt;username&gt;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400" i="1" kern="1200">
                <a:solidFill>
                  <a:srgbClr val="FFFFFF"/>
                </a:solidFill>
                <a:latin typeface="Neutra Text" pitchFamily="50" charset="0"/>
                <a:ea typeface="+mn-ea"/>
                <a:cs typeface="+mn-cs"/>
              </a:rPr>
              <a:t>&lt;</a:t>
            </a:r>
            <a:r>
              <a:rPr lang="en-US" sz="2400" i="1" kern="1200" err="1">
                <a:solidFill>
                  <a:srgbClr val="FFFFFF"/>
                </a:solidFill>
                <a:latin typeface="Neutra Text" pitchFamily="50" charset="0"/>
                <a:ea typeface="+mn-ea"/>
                <a:cs typeface="+mn-cs"/>
              </a:rPr>
              <a:t>photoid</a:t>
            </a:r>
            <a:r>
              <a:rPr lang="en-US" sz="2400" i="1" kern="1200">
                <a:solidFill>
                  <a:srgbClr val="FFFFFF"/>
                </a:solidFill>
                <a:latin typeface="Neutra Text" pitchFamily="50" charset="0"/>
                <a:ea typeface="+mn-ea"/>
                <a:cs typeface="+mn-cs"/>
              </a:rPr>
              <a:t>&gt;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endParaRPr lang="en-US" sz="14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1400" b="1" kern="1200">
                <a:solidFill>
                  <a:srgbClr val="FFFFFF"/>
                </a:solidFill>
                <a:latin typeface="Euphemia" pitchFamily="34" charset="0"/>
                <a:ea typeface="+mn-ea"/>
                <a:cs typeface="+mn-cs"/>
              </a:rPr>
              <a:t>Regular Expression:</a:t>
            </a:r>
          </a:p>
          <a:p>
            <a:pPr algn="l" rtl="0" eaLnBrk="0" fontAlgn="base" hangingPunct="0">
              <a:spcBef>
                <a:spcPct val="0"/>
              </a:spcBef>
              <a:spcAft>
                <a:spcPct val="0"/>
              </a:spcAft>
            </a:pPr>
            <a:r>
              <a:rPr lang="en-US" sz="1200" kern="1200">
                <a:solidFill>
                  <a:srgbClr val="FFFFFF"/>
                </a:solidFill>
                <a:latin typeface="Euphemia" pitchFamily="34" charset="0"/>
                <a:ea typeface="+mn-ea"/>
                <a:cs typeface="+mn-cs"/>
              </a:rPr>
              <a:t>%r</a:t>
            </a:r>
            <a:r>
              <a:rPr lang="en-US" sz="1200" u="sng" kern="1200">
                <a:solidFill>
                  <a:srgbClr val="FFFFFF"/>
                </a:solidFill>
                <a:latin typeface="Euphemia" pitchFamily="34" charset="0"/>
                <a:ea typeface="+mn-ea"/>
                <a:cs typeface="+mn-cs"/>
              </a:rPr>
              <a:t>{</a:t>
            </a:r>
            <a:r>
              <a:rPr lang="en-US" sz="1200" kern="1200">
                <a:solidFill>
                  <a:srgbClr val="FFFFFF"/>
                </a:solidFill>
                <a:latin typeface="Euphemia" pitchFamily="34" charset="0"/>
                <a:ea typeface="+mn-ea"/>
                <a:cs typeface="+mn-cs"/>
              </a:rPr>
              <a:t>flickr.com//?photos/</a:t>
            </a:r>
            <a:br>
              <a:rPr lang="en-US" sz="1200" kern="1200">
                <a:solidFill>
                  <a:srgbClr val="FFFFFF"/>
                </a:solidFill>
                <a:latin typeface="Euphemia" pitchFamily="34" charset="0"/>
                <a:ea typeface="+mn-ea"/>
                <a:cs typeface="+mn-cs"/>
              </a:rPr>
            </a:br>
            <a:r>
              <a:rPr lang="en-US" sz="1200" kern="1200">
                <a:solidFill>
                  <a:srgbClr val="FFFFFF"/>
                </a:solidFill>
                <a:latin typeface="Euphemia" pitchFamily="34" charset="0"/>
                <a:ea typeface="+mn-ea"/>
                <a:cs typeface="+mn-cs"/>
              </a:rPr>
              <a:t>    [^/]+/\d+/?&amp;script</a:t>
            </a:r>
            <a:r>
              <a:rPr lang="en-US" sz="1200" u="sng" kern="1200">
                <a:solidFill>
                  <a:srgbClr val="FFFFFF"/>
                </a:solidFill>
                <a:latin typeface="Euphemia" pitchFamily="34" charset="0"/>
                <a:ea typeface="+mn-ea"/>
                <a:cs typeface="+mn-cs"/>
              </a:rPr>
              <a:t>}</a:t>
            </a:r>
            <a:endParaRPr lang="en-US" sz="2000" kern="1200">
              <a:solidFill>
                <a:srgbClr val="FFFFFF"/>
              </a:solidFill>
              <a:latin typeface="Euphemia" pitchFamily="34" charset="0"/>
              <a:ea typeface="+mn-ea"/>
              <a:cs typeface="+mn-cs"/>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10573703" cy="6622733"/>
            <a:chOff x="0" y="0"/>
            <a:chExt cx="10573703" cy="6622733"/>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92303"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6992303"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6992303"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18646 -3.7037E-7 " pathEditMode="relative" rAng="0" ptsTypes="AA">
                                      <p:cBhvr>
                                        <p:cTn id="6" dur="500" fill="hold"/>
                                        <p:tgtEl>
                                          <p:spTgt spid="2"/>
                                        </p:tgtEl>
                                        <p:attrNameLst>
                                          <p:attrName>ppt_x</p:attrName>
                                          <p:attrName>ppt_y</p:attrName>
                                        </p:attrNameLst>
                                      </p:cBhvr>
                                      <p:rCtr x="-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6" name="TextBox 5"/>
          <p:cNvSpPr txBox="1"/>
          <p:nvPr/>
        </p:nvSpPr>
        <p:spPr>
          <a:xfrm>
            <a:off x="5257800"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5257800"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5257800"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sp>
        <p:nvSpPr>
          <p:cNvPr id="10" name="TextBox 9"/>
          <p:cNvSpPr txBox="1"/>
          <p:nvPr/>
        </p:nvSpPr>
        <p:spPr>
          <a:xfrm>
            <a:off x="5257800" y="1214735"/>
            <a:ext cx="1901161"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title_div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1" name="TextBox 10"/>
          <p:cNvSpPr txBox="1"/>
          <p:nvPr/>
        </p:nvSpPr>
        <p:spPr>
          <a:xfrm>
            <a:off x="5257800" y="2038290"/>
            <a:ext cx="2736647"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div.photoImgDiv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2" name="TextBox 11"/>
          <p:cNvSpPr txBox="1"/>
          <p:nvPr/>
        </p:nvSpPr>
        <p:spPr>
          <a:xfrm>
            <a:off x="5257800" y="5100935"/>
            <a:ext cx="2104422"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div.TagList</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pic>
        <p:nvPicPr>
          <p:cNvPr id="2050" name="Picture 2"/>
          <p:cNvPicPr>
            <a:picLocks noChangeAspect="1" noChangeArrowheads="1"/>
          </p:cNvPicPr>
          <p:nvPr/>
        </p:nvPicPr>
        <p:blipFill>
          <a:blip r:embed="rId4"/>
          <a:srcRect/>
          <a:stretch>
            <a:fillRect/>
          </a:stretch>
        </p:blipFill>
        <p:spPr bwMode="auto">
          <a:xfrm>
            <a:off x="838200" y="2971800"/>
            <a:ext cx="4102100" cy="850900"/>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5" name="Title 4"/>
          <p:cNvSpPr>
            <a:spLocks noGrp="1"/>
          </p:cNvSpPr>
          <p:nvPr>
            <p:ph type="title"/>
          </p:nvPr>
        </p:nvSpPr>
        <p:spPr>
          <a:xfrm>
            <a:off x="-1219200" y="528638"/>
            <a:ext cx="8385175" cy="1022350"/>
          </a:xfrm>
        </p:spPr>
        <p:txBody>
          <a:bodyPr/>
          <a:lstStyle/>
          <a:p>
            <a:endParaRPr lang="en-US"/>
          </a:p>
        </p:txBody>
      </p:sp>
      <p:sp>
        <p:nvSpPr>
          <p:cNvPr id="6" name="TextBox 5"/>
          <p:cNvSpPr txBox="1"/>
          <p:nvPr/>
        </p:nvSpPr>
        <p:spPr>
          <a:xfrm>
            <a:off x="5257800" y="833735"/>
            <a:ext cx="3542958" cy="1015663"/>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).title</a:t>
            </a:r>
          </a:p>
          <a:p>
            <a:pPr algn="l" rtl="0" eaLnBrk="0" fontAlgn="base" hangingPunct="0">
              <a:spcBef>
                <a:spcPct val="0"/>
              </a:spcBef>
              <a:spcAft>
                <a:spcPct val="0"/>
              </a:spcAft>
            </a:pPr>
            <a:endParaRPr lang="en-US" sz="2000" b="1" kern="1200">
              <a:solidFill>
                <a:srgbClr val="FFFFFF"/>
              </a:solidFill>
              <a:latin typeface="Neutra Text" pitchFamily="50" charset="0"/>
              <a:ea typeface="+mn-ea"/>
              <a:cs typeface="+mn-cs"/>
            </a:endParaRPr>
          </a:p>
        </p:txBody>
      </p:sp>
      <p:sp>
        <p:nvSpPr>
          <p:cNvPr id="8" name="TextBox 7"/>
          <p:cNvSpPr txBox="1"/>
          <p:nvPr/>
        </p:nvSpPr>
        <p:spPr>
          <a:xfrm>
            <a:off x="5257800" y="1752600"/>
            <a:ext cx="3570208" cy="2862322"/>
          </a:xfrm>
          <a:prstGeom prst="rect">
            <a:avLst/>
          </a:prstGeom>
          <a:noFill/>
        </p:spPr>
        <p:txBody>
          <a:bodyPr wrap="none" rtlCol="0">
            <a:spAutoFit/>
          </a:bodyPr>
          <a:lstStyle/>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info = </a:t>
            </a: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URL </a:t>
            </a:r>
            <a:r>
              <a:rPr lang="en-US" sz="2000" kern="1200">
                <a:solidFill>
                  <a:srgbClr val="FFFFFF"/>
                </a:solidFill>
                <a:latin typeface="Neutra Text" pitchFamily="50" charset="0"/>
                <a:ea typeface="+mn-ea"/>
                <a:cs typeface="+mn-cs"/>
              </a:rPr>
              <a:t>= “http://farm”+ </a:t>
            </a:r>
            <a:r>
              <a:rPr lang="en-US" sz="2000" kern="1200" err="1">
                <a:solidFill>
                  <a:srgbClr val="FFFFFF"/>
                </a:solidFill>
                <a:latin typeface="Neutra Text" pitchFamily="50" charset="0"/>
                <a:ea typeface="+mn-ea"/>
                <a:cs typeface="+mn-cs"/>
              </a:rPr>
              <a:t>info.farm</a:t>
            </a:r>
            <a:r>
              <a:rPr lang="en-US" sz="2000" kern="1200">
                <a:solidFill>
                  <a:srgbClr val="FFFFFF"/>
                </a:solidFill>
                <a:latin typeface="Neutra Text" pitchFamily="50" charset="0"/>
                <a:ea typeface="+mn-ea"/>
                <a:cs typeface="+mn-cs"/>
              </a:rPr>
              <a:t>-id</a:t>
            </a:r>
            <a:br>
              <a:rPr lang="en-US" sz="2000" kern="1200">
                <a:solidFill>
                  <a:srgbClr val="FFFFFF"/>
                </a:solidFill>
                <a:latin typeface="Neutra Text" pitchFamily="50" charset="0"/>
                <a:ea typeface="+mn-ea"/>
                <a:cs typeface="+mn-cs"/>
              </a:rPr>
            </a:b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static.flickr.com</a:t>
            </a:r>
            <a:r>
              <a:rPr lang="en-US" sz="20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info.server</a:t>
            </a:r>
            <a:r>
              <a:rPr lang="en-US" sz="2000" kern="1200">
                <a:solidFill>
                  <a:srgbClr val="FFFFFF"/>
                </a:solidFill>
                <a:latin typeface="Neutra Text" pitchFamily="50" charset="0"/>
                <a:ea typeface="+mn-ea"/>
                <a:cs typeface="+mn-cs"/>
              </a:rPr>
              <a:t>-id</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 + </a:t>
            </a:r>
            <a:r>
              <a:rPr lang="en-US" sz="2000" kern="1200" err="1">
                <a:solidFill>
                  <a:srgbClr val="FFFFFF"/>
                </a:solidFill>
                <a:latin typeface="Neutra Text" pitchFamily="50" charset="0"/>
                <a:ea typeface="+mn-ea"/>
                <a:cs typeface="+mn-cs"/>
              </a:rPr>
              <a:t>info.attributes</a:t>
            </a:r>
            <a:r>
              <a:rPr lang="en-US" sz="2000" kern="1200">
                <a:solidFill>
                  <a:srgbClr val="FFFFFF"/>
                </a:solidFill>
                <a:latin typeface="Neutra Text" pitchFamily="50" charset="0"/>
                <a:ea typeface="+mn-ea"/>
                <a:cs typeface="+mn-cs"/>
              </a:rPr>
              <a:t>[”id”]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“_”</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info.secret</a:t>
            </a:r>
            <a:endParaRPr lang="en-US" sz="20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“.jpg”</a:t>
            </a:r>
          </a:p>
        </p:txBody>
      </p:sp>
      <p:sp>
        <p:nvSpPr>
          <p:cNvPr id="9" name="TextBox 8"/>
          <p:cNvSpPr txBox="1"/>
          <p:nvPr/>
        </p:nvSpPr>
        <p:spPr>
          <a:xfrm>
            <a:off x="5257800" y="4796135"/>
            <a:ext cx="2505173" cy="707886"/>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flickr.photos.search</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a:solidFill>
                  <a:srgbClr val="FFFFFF"/>
                </a:solidFill>
                <a:latin typeface="Neutra Text" pitchFamily="50" charset="0"/>
                <a:ea typeface="+mn-ea"/>
                <a:cs typeface="+mn-cs"/>
              </a:rPr>
              <a:t>tags = “</a:t>
            </a:r>
            <a:r>
              <a:rPr lang="en-US" sz="2000" kern="1200" err="1">
                <a:solidFill>
                  <a:srgbClr val="FF9999"/>
                </a:solidFill>
                <a:latin typeface="Neutra Text" pitchFamily="50" charset="0"/>
                <a:ea typeface="+mn-ea"/>
                <a:cs typeface="+mn-cs"/>
              </a:rPr>
              <a:t>yosemite</a:t>
            </a:r>
            <a:r>
              <a:rPr lang="en-US" sz="2000" kern="1200">
                <a:solidFill>
                  <a:srgbClr val="FFFFFF"/>
                </a:solidFill>
                <a:latin typeface="Neutra Text" pitchFamily="50" charset="0"/>
                <a:ea typeface="+mn-ea"/>
                <a:cs typeface="+mn-cs"/>
              </a:rPr>
              <a:t> ...”</a:t>
            </a:r>
            <a:r>
              <a:rPr lang="en-US" sz="2000" b="1" kern="1200">
                <a:solidFill>
                  <a:srgbClr val="FFFFFF"/>
                </a:solidFill>
                <a:latin typeface="Neutra Text" pitchFamily="50" charset="0"/>
                <a:ea typeface="+mn-ea"/>
                <a:cs typeface="+mn-cs"/>
              </a:rPr>
              <a:t>)</a:t>
            </a:r>
          </a:p>
        </p:txBody>
      </p:sp>
      <p:sp>
        <p:nvSpPr>
          <p:cNvPr id="14" name="Rectangle 13"/>
          <p:cNvSpPr/>
          <p:nvPr/>
        </p:nvSpPr>
        <p:spPr bwMode="auto">
          <a:xfrm>
            <a:off x="4800600" y="533400"/>
            <a:ext cx="4191000" cy="4267200"/>
          </a:xfrm>
          <a:prstGeom prst="rect">
            <a:avLst/>
          </a:prstGeom>
          <a:solidFill>
            <a:srgbClr val="33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13" name="Rounded Rectangular Callout 12"/>
          <p:cNvSpPr/>
          <p:nvPr/>
        </p:nvSpPr>
        <p:spPr bwMode="auto">
          <a:xfrm>
            <a:off x="5181600" y="2667000"/>
            <a:ext cx="3429000" cy="1752600"/>
          </a:xfrm>
          <a:prstGeom prst="wedgeRoundRectCallout">
            <a:avLst>
              <a:gd name="adj1" fmla="val -6612"/>
              <a:gd name="adj2" fmla="val 9237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lgn="l" rtl="0" eaLnBrk="0" fontAlgn="base" hangingPunct="0">
              <a:spcBef>
                <a:spcPct val="0"/>
              </a:spcBef>
              <a:spcAft>
                <a:spcPct val="0"/>
              </a:spcAft>
            </a:pPr>
            <a:r>
              <a:rPr lang="en-US" i="1" kern="1200">
                <a:solidFill>
                  <a:srgbClr val="000000"/>
                </a:solidFill>
                <a:latin typeface="Neutra Text"/>
                <a:ea typeface="+mn-ea"/>
                <a:cs typeface="+mn-cs"/>
              </a:rPr>
              <a:t>Extracted from  page source:</a:t>
            </a:r>
            <a:endParaRPr lang="en-US" kern="1200">
              <a:solidFill>
                <a:srgbClr val="000000"/>
              </a:solidFill>
              <a:latin typeface="Neutra Text"/>
              <a:ea typeface="+mn-ea"/>
              <a:cs typeface="+mn-cs"/>
            </a:endParaRPr>
          </a:p>
          <a:p>
            <a:pPr algn="l" rtl="0" eaLnBrk="0" fontAlgn="base" hangingPunct="0">
              <a:spcBef>
                <a:spcPct val="0"/>
              </a:spcBef>
              <a:spcAft>
                <a:spcPct val="0"/>
              </a:spcAft>
            </a:pPr>
            <a:r>
              <a:rPr lang="en-US" kern="1200">
                <a:solidFill>
                  <a:srgbClr val="000000"/>
                </a:solidFill>
                <a:latin typeface="Neutra Text"/>
                <a:ea typeface="+mn-ea"/>
                <a:cs typeface="+mn-cs"/>
              </a:rPr>
              <a:t>Within &lt;div&gt; for all tags:</a:t>
            </a:r>
          </a:p>
          <a:p>
            <a:pPr algn="l" rtl="0" eaLnBrk="0" fontAlgn="base" hangingPunct="0">
              <a:spcBef>
                <a:spcPct val="0"/>
              </a:spcBef>
              <a:spcAft>
                <a:spcPct val="0"/>
              </a:spcAft>
            </a:pPr>
            <a:endParaRPr lang="en-US" kern="1200">
              <a:solidFill>
                <a:srgbClr val="000000"/>
              </a:solidFill>
              <a:latin typeface="Neutra Text"/>
              <a:ea typeface="+mn-ea"/>
              <a:cs typeface="+mn-cs"/>
            </a:endParaRPr>
          </a:p>
          <a:p>
            <a:pPr algn="l" rtl="0" eaLnBrk="0" fontAlgn="base" hangingPunct="0">
              <a:spcBef>
                <a:spcPct val="0"/>
              </a:spcBef>
              <a:spcAft>
                <a:spcPct val="0"/>
              </a:spcAft>
            </a:pPr>
            <a:r>
              <a:rPr lang="en-US" kern="1200">
                <a:solidFill>
                  <a:srgbClr val="000000"/>
                </a:solidFill>
                <a:latin typeface="Neutra Text"/>
                <a:ea typeface="+mn-ea"/>
                <a:cs typeface="+mn-cs"/>
              </a:rPr>
              <a:t>tag=</a:t>
            </a:r>
            <a:r>
              <a:rPr lang="en-US" kern="1200" err="1">
                <a:solidFill>
                  <a:srgbClr val="000000"/>
                </a:solidFill>
                <a:latin typeface="Neutra Text"/>
                <a:ea typeface="+mn-ea"/>
                <a:cs typeface="+mn-cs"/>
              </a:rPr>
              <a:t>div.at</a:t>
            </a:r>
            <a:r>
              <a:rPr lang="en-US" kern="1200">
                <a:solidFill>
                  <a:srgbClr val="000000"/>
                </a:solidFill>
                <a:latin typeface="Neutra Text"/>
                <a:ea typeface="+mn-ea"/>
                <a:cs typeface="+mn-cs"/>
              </a:rPr>
              <a:t>("</a:t>
            </a:r>
            <a:r>
              <a:rPr lang="en-US" kern="1200" err="1">
                <a:solidFill>
                  <a:srgbClr val="000000"/>
                </a:solidFill>
                <a:latin typeface="Neutra Text"/>
                <a:ea typeface="+mn-ea"/>
                <a:cs typeface="+mn-cs"/>
              </a:rPr>
              <a:t>a.Plain</a:t>
            </a:r>
            <a:r>
              <a:rPr lang="en-US" kern="1200">
                <a:solidFill>
                  <a:srgbClr val="000000"/>
                </a:solidFill>
                <a:latin typeface="Neutra Text"/>
                <a:ea typeface="+mn-ea"/>
                <a:cs typeface="+mn-cs"/>
              </a:rPr>
              <a:t>").</a:t>
            </a:r>
            <a:r>
              <a:rPr lang="en-US" kern="1200" err="1">
                <a:solidFill>
                  <a:srgbClr val="000000"/>
                </a:solidFill>
                <a:latin typeface="Neutra Text"/>
                <a:ea typeface="+mn-ea"/>
                <a:cs typeface="+mn-cs"/>
              </a:rPr>
              <a:t>inner_html</a:t>
            </a:r>
            <a:endParaRPr lang="en-US" kern="1200">
              <a:solidFill>
                <a:srgbClr val="000000"/>
              </a:solidFill>
              <a:latin typeface="Neutra Tex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54025" y="304800"/>
            <a:ext cx="8385175" cy="1022350"/>
          </a:xfrm>
        </p:spPr>
        <p:txBody>
          <a:bodyPr/>
          <a:lstStyle/>
          <a:p>
            <a:r>
              <a:rPr lang="en-US" sz="3600" smtClean="0"/>
              <a:t>Beyond the Desktop Browser</a:t>
            </a:r>
          </a:p>
        </p:txBody>
      </p:sp>
      <p:pic>
        <p:nvPicPr>
          <p:cNvPr id="6" name="Picture 5" descr="fandango-transparent.png"/>
          <p:cNvPicPr>
            <a:picLocks noChangeAspect="1"/>
          </p:cNvPicPr>
          <p:nvPr/>
        </p:nvPicPr>
        <p:blipFill>
          <a:blip r:embed="rId3"/>
          <a:stretch>
            <a:fillRect/>
          </a:stretch>
        </p:blipFill>
        <p:spPr>
          <a:xfrm>
            <a:off x="457200" y="1667256"/>
            <a:ext cx="8458200" cy="4449013"/>
          </a:xfrm>
          <a:prstGeom prst="rect">
            <a:avLst/>
          </a:prstGeom>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mtClean="0"/>
              <a:t>d.mix users</a:t>
            </a:r>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569660"/>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Site owners or lead users define mappings between sites and services (once).</a:t>
            </a:r>
          </a:p>
          <a:p>
            <a:pPr algn="l" rtl="0" eaLnBrk="0" fontAlgn="base" hangingPunct="0">
              <a:spcBef>
                <a:spcPct val="0"/>
              </a:spcBef>
              <a:spcAft>
                <a:spcPct val="0"/>
              </a:spcAft>
            </a:pPr>
            <a:endParaRPr lang="en-US" sz="3200" b="1" kern="1200">
              <a:solidFill>
                <a:srgbClr val="FFFFFF"/>
              </a:solidFill>
              <a:latin typeface="Neutra Text" pitchFamily="50" charset="0"/>
              <a:ea typeface="+mn-ea"/>
              <a:cs typeface="+mn-cs"/>
            </a:endParaRPr>
          </a:p>
        </p:txBody>
      </p:sp>
      <p:sp>
        <p:nvSpPr>
          <p:cNvPr id="21" name="Rounded Rectangle 20"/>
          <p:cNvSpPr/>
          <p:nvPr/>
        </p:nvSpPr>
        <p:spPr bwMode="auto">
          <a:xfrm>
            <a:off x="685800" y="3657600"/>
            <a:ext cx="19050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584775"/>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Web developers create d.mix applications</a:t>
            </a:r>
          </a:p>
        </p:txBody>
      </p:sp>
      <p:sp>
        <p:nvSpPr>
          <p:cNvPr id="11" name="Rounded Rectangle 10"/>
          <p:cNvSpPr/>
          <p:nvPr/>
        </p:nvSpPr>
        <p:spPr bwMode="auto">
          <a:xfrm>
            <a:off x="685800" y="3657600"/>
            <a:ext cx="51816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10651</TotalTime>
  <Words>7926</Words>
  <Application>Microsoft PowerPoint</Application>
  <PresentationFormat>On-screen Show (4:3)</PresentationFormat>
  <Paragraphs>729</Paragraphs>
  <Slides>120</Slides>
  <Notes>119</Notes>
  <HiddenSlides>0</HiddenSlides>
  <MMClips>6</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120</vt:i4>
      </vt:variant>
    </vt:vector>
  </HeadingPairs>
  <TitlesOfParts>
    <vt:vector size="142" baseType="lpstr">
      <vt:lpstr>Custom Design</vt:lpstr>
      <vt:lpstr>2_Custom Design</vt:lpstr>
      <vt:lpstr>2_Glass Layers</vt:lpstr>
      <vt:lpstr>1_Custom Design</vt:lpstr>
      <vt:lpstr>3_Custom Design</vt:lpstr>
      <vt:lpstr>5_Custom Design</vt:lpstr>
      <vt:lpstr>5_Glass Layers</vt:lpstr>
      <vt:lpstr>7_Glass Layers</vt:lpstr>
      <vt:lpstr>4_Custom Design</vt:lpstr>
      <vt:lpstr>6_Custom Design</vt:lpstr>
      <vt:lpstr>7_Custom Design</vt:lpstr>
      <vt:lpstr>3_Glass Layers</vt:lpstr>
      <vt:lpstr>Stanford HCI</vt:lpstr>
      <vt:lpstr>4_Glass Layers</vt:lpstr>
      <vt:lpstr>8_Custom Design</vt:lpstr>
      <vt:lpstr>9_Custom Design</vt:lpstr>
      <vt:lpstr>9_Glass Layers</vt:lpstr>
      <vt:lpstr>10_Glass Layers</vt:lpstr>
      <vt:lpstr>10_Custom Design</vt:lpstr>
      <vt:lpstr>11_Custom Design</vt:lpstr>
      <vt:lpstr>12_Custom Design</vt:lpstr>
      <vt:lpstr>Image</vt:lpstr>
      <vt:lpstr>Slide 1</vt:lpstr>
      <vt:lpstr>Slide 2</vt:lpstr>
      <vt:lpstr>Slide 3</vt:lpstr>
      <vt:lpstr>Slide 4</vt:lpstr>
      <vt:lpstr>Henry Dreyfuss</vt:lpstr>
      <vt:lpstr>Slide 6</vt:lpstr>
      <vt:lpstr>Slide 7</vt:lpstr>
      <vt:lpstr>Thinking Through Prototyping</vt:lpstr>
      <vt:lpstr>Slide 9</vt:lpstr>
      <vt:lpstr>Pragmatic v. Epistemic Activity</vt:lpstr>
      <vt:lpstr>Slide 11</vt:lpstr>
      <vt:lpstr>Toward Design Tools</vt:lpstr>
      <vt:lpstr>Opportunistic Design</vt:lpstr>
      <vt:lpstr>Slide 14</vt:lpstr>
      <vt:lpstr>Slide 15</vt:lpstr>
      <vt:lpstr>Slide 16</vt:lpstr>
      <vt:lpstr>Slide 17</vt:lpstr>
      <vt:lpstr>Slide 18</vt:lpstr>
      <vt:lpstr>Slide 19</vt:lpstr>
      <vt:lpstr>Prototyping Today</vt:lpstr>
      <vt:lpstr>Slide 21</vt:lpstr>
      <vt:lpstr>Slide 22</vt:lpstr>
      <vt:lpstr>Smart Hardware</vt:lpstr>
      <vt:lpstr>Slide 24</vt:lpstr>
      <vt:lpstr>Slide 25</vt:lpstr>
      <vt:lpstr>Slide 26</vt:lpstr>
      <vt:lpstr>Slide 27</vt:lpstr>
      <vt:lpstr>Slide 28</vt:lpstr>
      <vt:lpstr>Slide 29</vt:lpstr>
      <vt:lpstr>Designing Sensor-based Interactions</vt:lpstr>
      <vt:lpstr>How would you prototype…</vt:lpstr>
      <vt:lpstr>How would you explore…</vt:lpstr>
      <vt:lpstr>Problem Solving as Representation</vt:lpstr>
      <vt:lpstr>Representation Matters</vt:lpstr>
      <vt:lpstr>Idea: Programming by Demonstration</vt:lpstr>
      <vt:lpstr>Idea: Programming by Demonstration</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Juxtapose</vt:lpstr>
      <vt:lpstr>Juxtapose</vt:lpstr>
      <vt:lpstr>Juxtapose</vt:lpstr>
      <vt:lpstr>Juxtapose</vt:lpstr>
      <vt:lpstr>Juxtapose</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Juxtapose Extensions</vt:lpstr>
      <vt:lpstr>Juxtapose Extensions</vt:lpstr>
      <vt:lpstr>Slide 80</vt:lpstr>
      <vt:lpstr>Slide 81</vt:lpstr>
      <vt:lpstr>Slide 82</vt:lpstr>
      <vt:lpstr>Slide 83</vt:lpstr>
      <vt:lpstr>Web sites and their APIs are correlated…</vt:lpstr>
      <vt:lpstr>Slide 85</vt:lpstr>
      <vt:lpstr>Slide 86</vt:lpstr>
      <vt:lpstr>Slide 87</vt:lpstr>
      <vt:lpstr>Slide 88</vt:lpstr>
      <vt:lpstr>Slide 89</vt:lpstr>
      <vt:lpstr>d.mix Proxy Architecture</vt:lpstr>
      <vt:lpstr>d.mix active wiki</vt:lpstr>
      <vt:lpstr>Slide 92</vt:lpstr>
      <vt:lpstr>Slide 93</vt:lpstr>
      <vt:lpstr>Slide 94</vt:lpstr>
      <vt:lpstr>Slide 95</vt:lpstr>
      <vt:lpstr>Slide 96</vt:lpstr>
      <vt:lpstr>Beyond the Desktop Browser</vt:lpstr>
      <vt:lpstr>d.mix users</vt:lpstr>
      <vt:lpstr>Slide 99</vt:lpstr>
      <vt:lpstr>Slide 100</vt:lpstr>
      <vt:lpstr>Slide 101</vt:lpstr>
      <vt:lpstr>Slide 102</vt:lpstr>
      <vt:lpstr>Slide 103</vt:lpstr>
      <vt:lpstr>Slide 104</vt:lpstr>
      <vt:lpstr>Slide 105</vt:lpstr>
      <vt:lpstr>Dashboards: Insight through Images</vt:lpstr>
      <vt:lpstr>Rapid Feedback on Alternatives</vt:lpstr>
      <vt:lpstr>Slide 108</vt:lpstr>
      <vt:lpstr>Stanford HCI Education</vt:lpstr>
      <vt:lpstr>HCI at Stanford</vt:lpstr>
      <vt:lpstr>the d.school</vt:lpstr>
      <vt:lpstr>Slide 112</vt:lpstr>
      <vt:lpstr>Slide 113</vt:lpstr>
      <vt:lpstr>Slide 114</vt:lpstr>
      <vt:lpstr>Slide 115</vt:lpstr>
      <vt:lpstr>Slide 116</vt:lpstr>
      <vt:lpstr>Successes</vt:lpstr>
      <vt:lpstr>Challenges</vt:lpstr>
      <vt:lpstr>Research &amp; Teaching:</vt:lpstr>
      <vt:lpstr>Slide 120</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611</cp:revision>
  <dcterms:created xsi:type="dcterms:W3CDTF">2002-06-23T18:01:23Z</dcterms:created>
  <dcterms:modified xsi:type="dcterms:W3CDTF">2008-02-28T22:43:51Z</dcterms:modified>
</cp:coreProperties>
</file>