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03.xml" ContentType="application/vnd.openxmlformats-officedocument.presentationml.slideLayout+xml"/>
  <Override PartName="/ppt/notesSlides/notesSlide7.xml" ContentType="application/vnd.openxmlformats-officedocument.presentationml.notesSlide+xml"/>
  <Override PartName="/ppt/charts/chart3.xml" ContentType="application/vnd.openxmlformats-officedocument.drawingml.chart+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diagrams/colors1.xml" ContentType="application/vnd.openxmlformats-officedocument.drawingml.diagramColors+xml"/>
  <Override PartName="/ppt/notesSlides/notesSlide98.xml" ContentType="application/vnd.openxmlformats-officedocument.presentationml.notes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s/slide41.xml" ContentType="application/vnd.openxmlformats-officedocument.presentationml.slide+xml"/>
  <Override PartName="/ppt/slideLayouts/slideLayout140.xml" ContentType="application/vnd.openxmlformats-officedocument.presentationml.slideLayout+xml"/>
  <Override PartName="/ppt/notesSlides/notesSlide54.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notesSlides/notesSlide51.xml" ContentType="application/vnd.openxmlformats-officedocument.presentationml.notesSlide+xml"/>
  <Override PartName="/ppt/slideLayouts/slideLayout224.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diagrams/data1.xml" ContentType="application/vnd.openxmlformats-officedocument.drawingml.diagramData+xml"/>
  <Override PartName="/ppt/charts/chart2.xml" ContentType="application/vnd.openxmlformats-officedocument.drawingml.char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heme/themeOverride2.xml" ContentType="application/vnd.openxmlformats-officedocument.themeOverride+xml"/>
  <Override PartName="/ppt/slideLayouts/slideLayout150.xml" ContentType="application/vnd.openxmlformats-officedocument.presentationml.slideLayout+xml"/>
  <Override PartName="/ppt/theme/theme19.xml" ContentType="application/vnd.openxmlformats-officedocument.theme+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charts/chart4.xml" ContentType="application/vnd.openxmlformats-officedocument.drawingml.chart+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diagrams/quickStyle1.xml" ContentType="application/vnd.openxmlformats-officedocument.drawingml.diagramStyle+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theme/themeOverride1.xml" ContentType="application/vnd.openxmlformats-officedocument.themeOverride+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diagrams/layout1.xml" ContentType="application/vnd.openxmlformats-officedocument.drawingml.diagramLayout+xml"/>
  <Override PartName="/ppt/slides/slide77.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9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46" r:id="rId1"/>
    <p:sldMasterId id="2147484370" r:id="rId2"/>
    <p:sldMasterId id="2147484382" r:id="rId3"/>
    <p:sldMasterId id="2147484394" r:id="rId4"/>
    <p:sldMasterId id="2147484407" r:id="rId5"/>
    <p:sldMasterId id="2147484579" r:id="rId6"/>
    <p:sldMasterId id="2147484591" r:id="rId7"/>
    <p:sldMasterId id="2147484630" r:id="rId8"/>
    <p:sldMasterId id="2147484643" r:id="rId9"/>
    <p:sldMasterId id="2147484655" r:id="rId10"/>
    <p:sldMasterId id="2147484679" r:id="rId11"/>
    <p:sldMasterId id="2147484695" r:id="rId12"/>
    <p:sldMasterId id="2147484710" r:id="rId13"/>
    <p:sldMasterId id="2147484723" r:id="rId14"/>
    <p:sldMasterId id="2147484735" r:id="rId15"/>
    <p:sldMasterId id="2147484747" r:id="rId16"/>
    <p:sldMasterId id="2147484771" r:id="rId17"/>
    <p:sldMasterId id="2147484799" r:id="rId18"/>
    <p:sldMasterId id="2147484811" r:id="rId19"/>
    <p:sldMasterId id="2147484823" r:id="rId20"/>
  </p:sldMasterIdLst>
  <p:notesMasterIdLst>
    <p:notesMasterId r:id="rId127"/>
  </p:notesMasterIdLst>
  <p:handoutMasterIdLst>
    <p:handoutMasterId r:id="rId128"/>
  </p:handoutMasterIdLst>
  <p:sldIdLst>
    <p:sldId id="1389" r:id="rId21"/>
    <p:sldId id="1295" r:id="rId22"/>
    <p:sldId id="1768" r:id="rId23"/>
    <p:sldId id="1407" r:id="rId24"/>
    <p:sldId id="1765" r:id="rId25"/>
    <p:sldId id="1716" r:id="rId26"/>
    <p:sldId id="1851" r:id="rId27"/>
    <p:sldId id="1850" r:id="rId28"/>
    <p:sldId id="1805" r:id="rId29"/>
    <p:sldId id="1852" r:id="rId30"/>
    <p:sldId id="1806" r:id="rId31"/>
    <p:sldId id="1807" r:id="rId32"/>
    <p:sldId id="1808" r:id="rId33"/>
    <p:sldId id="1809" r:id="rId34"/>
    <p:sldId id="1810" r:id="rId35"/>
    <p:sldId id="1811" r:id="rId36"/>
    <p:sldId id="1812" r:id="rId37"/>
    <p:sldId id="1813" r:id="rId38"/>
    <p:sldId id="1814" r:id="rId39"/>
    <p:sldId id="1815" r:id="rId40"/>
    <p:sldId id="1816" r:id="rId41"/>
    <p:sldId id="1817" r:id="rId42"/>
    <p:sldId id="1818" r:id="rId43"/>
    <p:sldId id="1819" r:id="rId44"/>
    <p:sldId id="1820" r:id="rId45"/>
    <p:sldId id="1821" r:id="rId46"/>
    <p:sldId id="1822" r:id="rId47"/>
    <p:sldId id="1823" r:id="rId48"/>
    <p:sldId id="1824" r:id="rId49"/>
    <p:sldId id="1825" r:id="rId50"/>
    <p:sldId id="1826" r:id="rId51"/>
    <p:sldId id="1827" r:id="rId52"/>
    <p:sldId id="1828" r:id="rId53"/>
    <p:sldId id="1829" r:id="rId54"/>
    <p:sldId id="1830" r:id="rId55"/>
    <p:sldId id="1831" r:id="rId56"/>
    <p:sldId id="1832" r:id="rId57"/>
    <p:sldId id="1833" r:id="rId58"/>
    <p:sldId id="1834" r:id="rId59"/>
    <p:sldId id="1835" r:id="rId60"/>
    <p:sldId id="1836" r:id="rId61"/>
    <p:sldId id="1837" r:id="rId62"/>
    <p:sldId id="1838" r:id="rId63"/>
    <p:sldId id="1839" r:id="rId64"/>
    <p:sldId id="1840" r:id="rId65"/>
    <p:sldId id="1841" r:id="rId66"/>
    <p:sldId id="1842" r:id="rId67"/>
    <p:sldId id="1847" r:id="rId68"/>
    <p:sldId id="1609" r:id="rId69"/>
    <p:sldId id="1758" r:id="rId70"/>
    <p:sldId id="1759" r:id="rId71"/>
    <p:sldId id="1611" r:id="rId72"/>
    <p:sldId id="1739" r:id="rId73"/>
    <p:sldId id="1612" r:id="rId74"/>
    <p:sldId id="1613" r:id="rId75"/>
    <p:sldId id="1614" r:id="rId76"/>
    <p:sldId id="1615" r:id="rId77"/>
    <p:sldId id="1616" r:id="rId78"/>
    <p:sldId id="1617" r:id="rId79"/>
    <p:sldId id="1618" r:id="rId80"/>
    <p:sldId id="1619" r:id="rId81"/>
    <p:sldId id="1620" r:id="rId82"/>
    <p:sldId id="1621" r:id="rId83"/>
    <p:sldId id="1622" r:id="rId84"/>
    <p:sldId id="1623" r:id="rId85"/>
    <p:sldId id="1624" r:id="rId86"/>
    <p:sldId id="1626" r:id="rId87"/>
    <p:sldId id="1627" r:id="rId88"/>
    <p:sldId id="1628" r:id="rId89"/>
    <p:sldId id="1629" r:id="rId90"/>
    <p:sldId id="1630" r:id="rId91"/>
    <p:sldId id="1631" r:id="rId92"/>
    <p:sldId id="1744" r:id="rId93"/>
    <p:sldId id="1632" r:id="rId94"/>
    <p:sldId id="1743" r:id="rId95"/>
    <p:sldId id="1853" r:id="rId96"/>
    <p:sldId id="1859" r:id="rId97"/>
    <p:sldId id="1860" r:id="rId98"/>
    <p:sldId id="1861" r:id="rId99"/>
    <p:sldId id="1854" r:id="rId100"/>
    <p:sldId id="1855" r:id="rId101"/>
    <p:sldId id="1856" r:id="rId102"/>
    <p:sldId id="1857" r:id="rId103"/>
    <p:sldId id="1858" r:id="rId104"/>
    <p:sldId id="1386" r:id="rId105"/>
    <p:sldId id="1786" r:id="rId106"/>
    <p:sldId id="1787" r:id="rId107"/>
    <p:sldId id="1788" r:id="rId108"/>
    <p:sldId id="1789" r:id="rId109"/>
    <p:sldId id="1790" r:id="rId110"/>
    <p:sldId id="1791" r:id="rId111"/>
    <p:sldId id="1792" r:id="rId112"/>
    <p:sldId id="1793" r:id="rId113"/>
    <p:sldId id="1794" r:id="rId114"/>
    <p:sldId id="1795" r:id="rId115"/>
    <p:sldId id="1796" r:id="rId116"/>
    <p:sldId id="1797" r:id="rId117"/>
    <p:sldId id="1798" r:id="rId118"/>
    <p:sldId id="1799" r:id="rId119"/>
    <p:sldId id="1800" r:id="rId120"/>
    <p:sldId id="1801" r:id="rId121"/>
    <p:sldId id="1802" r:id="rId122"/>
    <p:sldId id="1771" r:id="rId123"/>
    <p:sldId id="1844" r:id="rId124"/>
    <p:sldId id="1845" r:id="rId125"/>
    <p:sldId id="1846" r:id="rId126"/>
  </p:sldIdLst>
  <p:sldSz cx="9144000" cy="6858000" type="screen4x3"/>
  <p:notesSz cx="6997700" cy="9283700"/>
  <p:defaultTextStyle>
    <a:defPPr>
      <a:defRPr lang="en-US"/>
    </a:defPPr>
    <a:lvl1pPr algn="l" rtl="0" eaLnBrk="0" fontAlgn="base" hangingPunct="0">
      <a:spcBef>
        <a:spcPct val="0"/>
      </a:spcBef>
      <a:spcAft>
        <a:spcPct val="0"/>
      </a:spcAft>
      <a:defRPr b="1" kern="1200">
        <a:solidFill>
          <a:schemeClr val="tx1"/>
        </a:solidFill>
        <a:latin typeface="Neutra Text" pitchFamily="50" charset="0"/>
        <a:ea typeface="+mn-ea"/>
        <a:cs typeface="+mn-cs"/>
      </a:defRPr>
    </a:lvl1pPr>
    <a:lvl2pPr marL="457200" algn="l" rtl="0" eaLnBrk="0" fontAlgn="base" hangingPunct="0">
      <a:spcBef>
        <a:spcPct val="0"/>
      </a:spcBef>
      <a:spcAft>
        <a:spcPct val="0"/>
      </a:spcAft>
      <a:defRPr b="1" kern="1200">
        <a:solidFill>
          <a:schemeClr val="tx1"/>
        </a:solidFill>
        <a:latin typeface="Neutra Text" pitchFamily="50" charset="0"/>
        <a:ea typeface="+mn-ea"/>
        <a:cs typeface="+mn-cs"/>
      </a:defRPr>
    </a:lvl2pPr>
    <a:lvl3pPr marL="914400" algn="l" rtl="0" eaLnBrk="0" fontAlgn="base" hangingPunct="0">
      <a:spcBef>
        <a:spcPct val="0"/>
      </a:spcBef>
      <a:spcAft>
        <a:spcPct val="0"/>
      </a:spcAft>
      <a:defRPr b="1" kern="1200">
        <a:solidFill>
          <a:schemeClr val="tx1"/>
        </a:solidFill>
        <a:latin typeface="Neutra Text" pitchFamily="50" charset="0"/>
        <a:ea typeface="+mn-ea"/>
        <a:cs typeface="+mn-cs"/>
      </a:defRPr>
    </a:lvl3pPr>
    <a:lvl4pPr marL="1371600" algn="l" rtl="0" eaLnBrk="0" fontAlgn="base" hangingPunct="0">
      <a:spcBef>
        <a:spcPct val="0"/>
      </a:spcBef>
      <a:spcAft>
        <a:spcPct val="0"/>
      </a:spcAft>
      <a:defRPr b="1" kern="1200">
        <a:solidFill>
          <a:schemeClr val="tx1"/>
        </a:solidFill>
        <a:latin typeface="Neutra Text" pitchFamily="50" charset="0"/>
        <a:ea typeface="+mn-ea"/>
        <a:cs typeface="+mn-cs"/>
      </a:defRPr>
    </a:lvl4pPr>
    <a:lvl5pPr marL="1828800" algn="l" rtl="0" eaLnBrk="0" fontAlgn="base" hangingPunct="0">
      <a:spcBef>
        <a:spcPct val="0"/>
      </a:spcBef>
      <a:spcAft>
        <a:spcPct val="0"/>
      </a:spcAft>
      <a:defRPr b="1" kern="1200">
        <a:solidFill>
          <a:schemeClr val="tx1"/>
        </a:solidFill>
        <a:latin typeface="Neutra Text" pitchFamily="50" charset="0"/>
        <a:ea typeface="+mn-ea"/>
        <a:cs typeface="+mn-cs"/>
      </a:defRPr>
    </a:lvl5pPr>
    <a:lvl6pPr marL="2286000" algn="l" defTabSz="914400" rtl="0" eaLnBrk="1" latinLnBrk="0" hangingPunct="1">
      <a:defRPr b="1" kern="1200">
        <a:solidFill>
          <a:schemeClr val="tx1"/>
        </a:solidFill>
        <a:latin typeface="Neutra Text" pitchFamily="50" charset="0"/>
        <a:ea typeface="+mn-ea"/>
        <a:cs typeface="+mn-cs"/>
      </a:defRPr>
    </a:lvl6pPr>
    <a:lvl7pPr marL="2743200" algn="l" defTabSz="914400" rtl="0" eaLnBrk="1" latinLnBrk="0" hangingPunct="1">
      <a:defRPr b="1" kern="1200">
        <a:solidFill>
          <a:schemeClr val="tx1"/>
        </a:solidFill>
        <a:latin typeface="Neutra Text" pitchFamily="50" charset="0"/>
        <a:ea typeface="+mn-ea"/>
        <a:cs typeface="+mn-cs"/>
      </a:defRPr>
    </a:lvl7pPr>
    <a:lvl8pPr marL="3200400" algn="l" defTabSz="914400" rtl="0" eaLnBrk="1" latinLnBrk="0" hangingPunct="1">
      <a:defRPr b="1" kern="1200">
        <a:solidFill>
          <a:schemeClr val="tx1"/>
        </a:solidFill>
        <a:latin typeface="Neutra Text" pitchFamily="50" charset="0"/>
        <a:ea typeface="+mn-ea"/>
        <a:cs typeface="+mn-cs"/>
      </a:defRPr>
    </a:lvl8pPr>
    <a:lvl9pPr marL="3657600" algn="l" defTabSz="914400" rtl="0" eaLnBrk="1" latinLnBrk="0" hangingPunct="1">
      <a:defRPr b="1" kern="1200">
        <a:solidFill>
          <a:schemeClr val="tx1"/>
        </a:solidFill>
        <a:latin typeface="Neutra Text" pitchFamily="5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000000"/>
    <a:srgbClr val="FFFFFF"/>
    <a:srgbClr val="FF5050"/>
    <a:srgbClr val="3A4D62"/>
    <a:srgbClr val="FFFFCC"/>
    <a:srgbClr val="EA0000"/>
    <a:srgbClr val="2E1A0E"/>
    <a:srgbClr val="3A2112"/>
    <a:srgbClr val="4B212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vertBarState="maximized">
    <p:restoredLeft sz="8810" autoAdjust="0"/>
    <p:restoredTop sz="69249" autoAdjust="0"/>
  </p:normalViewPr>
  <p:slideViewPr>
    <p:cSldViewPr>
      <p:cViewPr varScale="1">
        <p:scale>
          <a:sx n="50" d="100"/>
          <a:sy n="50" d="100"/>
        </p:scale>
        <p:origin x="-1422" y="-102"/>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33" d="100"/>
        <a:sy n="33" d="100"/>
      </p:scale>
      <p:origin x="0" y="0"/>
    </p:cViewPr>
  </p:sorterViewPr>
  <p:notesViewPr>
    <p:cSldViewPr>
      <p:cViewPr varScale="1">
        <p:scale>
          <a:sx n="59" d="100"/>
          <a:sy n="59" d="100"/>
        </p:scale>
        <p:origin x="-2484" y="-90"/>
      </p:cViewPr>
      <p:guideLst>
        <p:guide orient="horz" pos="2924"/>
        <p:guide pos="2204"/>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28" Type="http://schemas.openxmlformats.org/officeDocument/2006/relationships/handoutMaster" Target="handoutMasters/handoutMaster1.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13" Type="http://schemas.openxmlformats.org/officeDocument/2006/relationships/slide" Target="slides/slide93.xml"/><Relationship Id="rId118" Type="http://schemas.openxmlformats.org/officeDocument/2006/relationships/slide" Target="slides/slide98.xml"/><Relationship Id="rId126" Type="http://schemas.openxmlformats.org/officeDocument/2006/relationships/slide" Target="slides/slide106.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slide" Target="slides/slide65.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103" Type="http://schemas.openxmlformats.org/officeDocument/2006/relationships/slide" Target="slides/slide83.xml"/><Relationship Id="rId108" Type="http://schemas.openxmlformats.org/officeDocument/2006/relationships/slide" Target="slides/slide88.xml"/><Relationship Id="rId116" Type="http://schemas.openxmlformats.org/officeDocument/2006/relationships/slide" Target="slides/slide96.xml"/><Relationship Id="rId124" Type="http://schemas.openxmlformats.org/officeDocument/2006/relationships/slide" Target="slides/slide104.xml"/><Relationship Id="rId129"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slide" Target="slides/slide71.xml"/><Relationship Id="rId96" Type="http://schemas.openxmlformats.org/officeDocument/2006/relationships/slide" Target="slides/slide76.xml"/><Relationship Id="rId111" Type="http://schemas.openxmlformats.org/officeDocument/2006/relationships/slide" Target="slides/slide91.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6" Type="http://schemas.openxmlformats.org/officeDocument/2006/relationships/slide" Target="slides/slide86.xml"/><Relationship Id="rId114" Type="http://schemas.openxmlformats.org/officeDocument/2006/relationships/slide" Target="slides/slide94.xml"/><Relationship Id="rId119" Type="http://schemas.openxmlformats.org/officeDocument/2006/relationships/slide" Target="slides/slide99.xml"/><Relationship Id="rId12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3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theme" Target="theme/theme1.xml"/><Relationship Id="rId61" Type="http://schemas.openxmlformats.org/officeDocument/2006/relationships/slide" Target="slides/slide41.xml"/><Relationship Id="rId82" Type="http://schemas.openxmlformats.org/officeDocument/2006/relationships/slide" Target="slides/slide62.xml"/></Relationships>
</file>

<file path=ppt/charts/_rels/chart1.xml.rels><?xml version="1.0" encoding="UTF-8" standalone="yes"?>
<Relationships xmlns="http://schemas.openxmlformats.org/package/2006/relationships"><Relationship Id="rId1" Type="http://schemas.openxmlformats.org/officeDocument/2006/relationships/oleObject" Target="file:///\\gfx\hci\tunables\user-study\t2-analysis-0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gfx\hci\tunables\user-study\t2-analysis-0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gfx\hci\tunables\user-study\t2-analysis-0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gfx\hci\tunables\user-study\t2-analysis-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4"/>
  <c:chart>
    <c:title>
      <c:tx>
        <c:rich>
          <a:bodyPr/>
          <a:lstStyle/>
          <a:p>
            <a:pPr>
              <a:defRPr>
                <a:solidFill>
                  <a:schemeClr val="bg1"/>
                </a:solidFill>
              </a:defRPr>
            </a:pPr>
            <a:r>
              <a:rPr lang="en-US">
                <a:solidFill>
                  <a:schemeClr val="bg1"/>
                </a:solidFill>
              </a:rPr>
              <a:t>Tree Matching Task:</a:t>
            </a:r>
          </a:p>
          <a:p>
            <a:pPr>
              <a:defRPr>
                <a:solidFill>
                  <a:schemeClr val="bg1"/>
                </a:solidFill>
              </a:defRPr>
            </a:pPr>
            <a:r>
              <a:rPr lang="en-US">
                <a:solidFill>
                  <a:schemeClr val="bg1"/>
                </a:solidFill>
              </a:rPr>
              <a:t>Mean Completion Times</a:t>
            </a:r>
          </a:p>
        </c:rich>
      </c:tx>
      <c:layout/>
    </c:title>
    <c:plotArea>
      <c:layout/>
      <c:barChart>
        <c:barDir val="col"/>
        <c:grouping val="clustered"/>
        <c:ser>
          <c:idx val="0"/>
          <c:order val="0"/>
          <c:tx>
            <c:v>Control</c:v>
          </c:tx>
          <c:spPr>
            <a:solidFill>
              <a:schemeClr val="bg2"/>
            </a:solidFill>
          </c:spPr>
          <c:dLbls>
            <c:dLbl>
              <c:idx val="0"/>
              <c:layout>
                <c:manualLayout>
                  <c:x val="0.1"/>
                  <c:y val="9.2592592592592934E-3"/>
                </c:manualLayout>
              </c:layout>
              <c:showVal val="1"/>
            </c:dLbl>
            <c:numFmt formatCode="#,##0.00" sourceLinked="0"/>
            <c:txPr>
              <a:bodyPr/>
              <a:lstStyle/>
              <a:p>
                <a:pPr>
                  <a:defRPr>
                    <a:solidFill>
                      <a:schemeClr val="bg1"/>
                    </a:solidFill>
                  </a:defRPr>
                </a:pPr>
                <a:endParaRPr lang="en-US"/>
              </a:p>
            </c:txPr>
            <c:showVal val="1"/>
          </c:dLbls>
          <c:errBars>
            <c:errBarType val="both"/>
            <c:errValType val="cust"/>
            <c:plus>
              <c:numRef>
                <c:f>Sheet2!$B$41</c:f>
                <c:numCache>
                  <c:formatCode>General</c:formatCode>
                  <c:ptCount val="1"/>
                  <c:pt idx="0">
                    <c:v>22.14984393669069</c:v>
                  </c:pt>
                </c:numCache>
              </c:numRef>
            </c:plus>
            <c:minus>
              <c:numRef>
                <c:f>Sheet2!$B$41</c:f>
                <c:numCache>
                  <c:formatCode>General</c:formatCode>
                  <c:ptCount val="1"/>
                  <c:pt idx="0">
                    <c:v>22.14984393669069</c:v>
                  </c:pt>
                </c:numCache>
              </c:numRef>
            </c:minus>
          </c:errBars>
          <c:val>
            <c:numRef>
              <c:f>Sheet2!$B$39</c:f>
              <c:numCache>
                <c:formatCode>General</c:formatCode>
                <c:ptCount val="1"/>
                <c:pt idx="0">
                  <c:v>257.80555555555554</c:v>
                </c:pt>
              </c:numCache>
            </c:numRef>
          </c:val>
        </c:ser>
        <c:ser>
          <c:idx val="1"/>
          <c:order val="1"/>
          <c:tx>
            <c:v>Juxtapose</c:v>
          </c:tx>
          <c:spPr>
            <a:solidFill>
              <a:schemeClr val="accent1"/>
            </a:solidFill>
          </c:spPr>
          <c:dLbls>
            <c:dLbl>
              <c:idx val="0"/>
              <c:layout>
                <c:manualLayout>
                  <c:x val="0.10555555555555562"/>
                  <c:y val="0"/>
                </c:manualLayout>
              </c:layout>
              <c:dLblPos val="outEnd"/>
              <c:showVal val="1"/>
            </c:dLbl>
            <c:numFmt formatCode="#,##0.00" sourceLinked="0"/>
            <c:txPr>
              <a:bodyPr/>
              <a:lstStyle/>
              <a:p>
                <a:pPr>
                  <a:defRPr>
                    <a:solidFill>
                      <a:schemeClr val="bg1"/>
                    </a:solidFill>
                  </a:defRPr>
                </a:pPr>
                <a:endParaRPr lang="en-US"/>
              </a:p>
            </c:txPr>
            <c:dLblPos val="outEnd"/>
            <c:showVal val="1"/>
          </c:dLbls>
          <c:errBars>
            <c:errBarType val="both"/>
            <c:errValType val="cust"/>
            <c:plus>
              <c:numRef>
                <c:f>Sheet2!$C$41</c:f>
                <c:numCache>
                  <c:formatCode>General</c:formatCode>
                  <c:ptCount val="1"/>
                  <c:pt idx="0">
                    <c:v>13.819460596624536</c:v>
                  </c:pt>
                </c:numCache>
              </c:numRef>
            </c:plus>
            <c:minus>
              <c:numRef>
                <c:f>Sheet2!$C$41</c:f>
                <c:numCache>
                  <c:formatCode>General</c:formatCode>
                  <c:ptCount val="1"/>
                  <c:pt idx="0">
                    <c:v>13.819460596624536</c:v>
                  </c:pt>
                </c:numCache>
              </c:numRef>
            </c:minus>
          </c:errBars>
          <c:val>
            <c:numRef>
              <c:f>Sheet2!$C$39</c:f>
              <c:numCache>
                <c:formatCode>General</c:formatCode>
                <c:ptCount val="1"/>
                <c:pt idx="0">
                  <c:v>161.80555555555537</c:v>
                </c:pt>
              </c:numCache>
            </c:numRef>
          </c:val>
        </c:ser>
        <c:gapWidth val="222"/>
        <c:overlap val="-100"/>
        <c:axId val="76632832"/>
        <c:axId val="76634368"/>
      </c:barChart>
      <c:catAx>
        <c:axId val="76632832"/>
        <c:scaling>
          <c:orientation val="minMax"/>
        </c:scaling>
        <c:delete val="1"/>
        <c:axPos val="b"/>
        <c:tickLblPos val="nextTo"/>
        <c:crossAx val="76634368"/>
        <c:crosses val="autoZero"/>
        <c:auto val="1"/>
        <c:lblAlgn val="ctr"/>
        <c:lblOffset val="100"/>
      </c:catAx>
      <c:valAx>
        <c:axId val="76634368"/>
        <c:scaling>
          <c:orientation val="minMax"/>
        </c:scaling>
        <c:axPos val="l"/>
        <c:majorGridlines/>
        <c:title>
          <c:tx>
            <c:rich>
              <a:bodyPr rot="-5400000" vert="horz"/>
              <a:lstStyle/>
              <a:p>
                <a:pPr>
                  <a:defRPr>
                    <a:solidFill>
                      <a:schemeClr val="bg1"/>
                    </a:solidFill>
                  </a:defRPr>
                </a:pPr>
                <a:r>
                  <a:rPr lang="en-US">
                    <a:solidFill>
                      <a:schemeClr val="bg1"/>
                    </a:solidFill>
                  </a:rPr>
                  <a:t>seconds</a:t>
                </a:r>
              </a:p>
            </c:rich>
          </c:tx>
          <c:layout/>
        </c:title>
        <c:numFmt formatCode="General" sourceLinked="1"/>
        <c:tickLblPos val="nextTo"/>
        <c:txPr>
          <a:bodyPr/>
          <a:lstStyle/>
          <a:p>
            <a:pPr>
              <a:defRPr>
                <a:solidFill>
                  <a:schemeClr val="bg1"/>
                </a:solidFill>
              </a:defRPr>
            </a:pPr>
            <a:endParaRPr lang="en-US"/>
          </a:p>
        </c:txPr>
        <c:crossAx val="76632832"/>
        <c:crosses val="autoZero"/>
        <c:crossBetween val="between"/>
      </c:valAx>
    </c:plotArea>
    <c:legend>
      <c:legendPos val="r"/>
      <c:layout/>
      <c:txPr>
        <a:bodyPr/>
        <a:lstStyle/>
        <a:p>
          <a:pPr>
            <a:defRPr>
              <a:solidFill>
                <a:schemeClr val="bg1"/>
              </a:solidFill>
            </a:defRPr>
          </a:pPr>
          <a:endParaRPr lang="en-US"/>
        </a:p>
      </c:txPr>
    </c:legend>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4"/>
  <c:chart>
    <c:title>
      <c:tx>
        <c:rich>
          <a:bodyPr/>
          <a:lstStyle/>
          <a:p>
            <a:pPr>
              <a:defRPr>
                <a:solidFill>
                  <a:schemeClr val="bg1"/>
                </a:solidFill>
              </a:defRPr>
            </a:pPr>
            <a:r>
              <a:rPr lang="en-US">
                <a:solidFill>
                  <a:schemeClr val="bg1"/>
                </a:solidFill>
              </a:rPr>
              <a:t>Tree Matching Task:</a:t>
            </a:r>
            <a:br>
              <a:rPr lang="en-US">
                <a:solidFill>
                  <a:schemeClr val="bg1"/>
                </a:solidFill>
              </a:rPr>
            </a:br>
            <a:r>
              <a:rPr lang="en-US">
                <a:solidFill>
                  <a:schemeClr val="bg1"/>
                </a:solidFill>
              </a:rPr>
              <a:t>Mean Completion Times by Tree</a:t>
            </a:r>
          </a:p>
        </c:rich>
      </c:tx>
      <c:layout/>
    </c:title>
    <c:plotArea>
      <c:layout/>
      <c:barChart>
        <c:barDir val="col"/>
        <c:grouping val="clustered"/>
        <c:ser>
          <c:idx val="0"/>
          <c:order val="0"/>
          <c:tx>
            <c:strRef>
              <c:f>Sheet2!$M$38</c:f>
              <c:strCache>
                <c:ptCount val="1"/>
                <c:pt idx="0">
                  <c:v>Control</c:v>
                </c:pt>
              </c:strCache>
            </c:strRef>
          </c:tx>
          <c:spPr>
            <a:solidFill>
              <a:schemeClr val="bg2"/>
            </a:solidFill>
          </c:spPr>
          <c:errBars>
            <c:errBarType val="both"/>
            <c:errValType val="cust"/>
            <c:plus>
              <c:numRef>
                <c:f>Sheet2!$Q$39:$Q$42</c:f>
                <c:numCache>
                  <c:formatCode>General</c:formatCode>
                  <c:ptCount val="4"/>
                  <c:pt idx="0">
                    <c:v>21.439230979678324</c:v>
                  </c:pt>
                  <c:pt idx="1">
                    <c:v>19.444650792555887</c:v>
                  </c:pt>
                  <c:pt idx="2">
                    <c:v>52.062581050875842</c:v>
                  </c:pt>
                  <c:pt idx="3">
                    <c:v>36.664384903003345</c:v>
                  </c:pt>
                </c:numCache>
              </c:numRef>
            </c:plus>
            <c:minus>
              <c:numRef>
                <c:f>Sheet2!$Q$39:$Q$42</c:f>
                <c:numCache>
                  <c:formatCode>General</c:formatCode>
                  <c:ptCount val="4"/>
                  <c:pt idx="0">
                    <c:v>21.439230979678324</c:v>
                  </c:pt>
                  <c:pt idx="1">
                    <c:v>19.444650792555887</c:v>
                  </c:pt>
                  <c:pt idx="2">
                    <c:v>52.062581050875842</c:v>
                  </c:pt>
                  <c:pt idx="3">
                    <c:v>36.664384903003345</c:v>
                  </c:pt>
                </c:numCache>
              </c:numRef>
            </c:minus>
          </c:errBars>
          <c:cat>
            <c:strRef>
              <c:f>Sheet2!$L$39:$L$42</c:f>
              <c:strCache>
                <c:ptCount val="4"/>
                <c:pt idx="0">
                  <c:v>Tree 1</c:v>
                </c:pt>
                <c:pt idx="1">
                  <c:v>Tree 2</c:v>
                </c:pt>
                <c:pt idx="2">
                  <c:v>Tree 3</c:v>
                </c:pt>
                <c:pt idx="3">
                  <c:v>Tree 4</c:v>
                </c:pt>
              </c:strCache>
            </c:strRef>
          </c:cat>
          <c:val>
            <c:numRef>
              <c:f>Sheet2!$M$39:$M$42</c:f>
              <c:numCache>
                <c:formatCode>General</c:formatCode>
                <c:ptCount val="4"/>
                <c:pt idx="0">
                  <c:v>153.375</c:v>
                </c:pt>
                <c:pt idx="1">
                  <c:v>198.16666666666652</c:v>
                </c:pt>
                <c:pt idx="2">
                  <c:v>325.88888888888891</c:v>
                </c:pt>
                <c:pt idx="3">
                  <c:v>302.46153846153783</c:v>
                </c:pt>
              </c:numCache>
            </c:numRef>
          </c:val>
        </c:ser>
        <c:ser>
          <c:idx val="1"/>
          <c:order val="1"/>
          <c:tx>
            <c:strRef>
              <c:f>Sheet2!$N$38</c:f>
              <c:strCache>
                <c:ptCount val="1"/>
                <c:pt idx="0">
                  <c:v>Juxtapose</c:v>
                </c:pt>
              </c:strCache>
            </c:strRef>
          </c:tx>
          <c:spPr>
            <a:solidFill>
              <a:schemeClr val="accent1"/>
            </a:solidFill>
          </c:spPr>
          <c:errBars>
            <c:errBarType val="both"/>
            <c:errValType val="cust"/>
            <c:plus>
              <c:numRef>
                <c:f>Sheet2!$R$39:$R$42</c:f>
                <c:numCache>
                  <c:formatCode>General</c:formatCode>
                  <c:ptCount val="4"/>
                  <c:pt idx="0">
                    <c:v>42.009522729971629</c:v>
                  </c:pt>
                  <c:pt idx="1">
                    <c:v>16.616040534083417</c:v>
                  </c:pt>
                  <c:pt idx="2">
                    <c:v>19.765289440498126</c:v>
                  </c:pt>
                  <c:pt idx="3">
                    <c:v>24.144150430280231</c:v>
                  </c:pt>
                </c:numCache>
              </c:numRef>
            </c:plus>
            <c:minus>
              <c:numRef>
                <c:f>Sheet2!$R$39:$R$42</c:f>
                <c:numCache>
                  <c:formatCode>General</c:formatCode>
                  <c:ptCount val="4"/>
                  <c:pt idx="0">
                    <c:v>42.009522729971629</c:v>
                  </c:pt>
                  <c:pt idx="1">
                    <c:v>16.616040534083417</c:v>
                  </c:pt>
                  <c:pt idx="2">
                    <c:v>19.765289440498126</c:v>
                  </c:pt>
                  <c:pt idx="3">
                    <c:v>24.144150430280231</c:v>
                  </c:pt>
                </c:numCache>
              </c:numRef>
            </c:minus>
          </c:errBars>
          <c:cat>
            <c:strRef>
              <c:f>Sheet2!$L$39:$L$42</c:f>
              <c:strCache>
                <c:ptCount val="4"/>
                <c:pt idx="0">
                  <c:v>Tree 1</c:v>
                </c:pt>
                <c:pt idx="1">
                  <c:v>Tree 2</c:v>
                </c:pt>
                <c:pt idx="2">
                  <c:v>Tree 3</c:v>
                </c:pt>
                <c:pt idx="3">
                  <c:v>Tree 4</c:v>
                </c:pt>
              </c:strCache>
            </c:strRef>
          </c:cat>
          <c:val>
            <c:numRef>
              <c:f>Sheet2!$N$39:$N$42</c:f>
              <c:numCache>
                <c:formatCode>General</c:formatCode>
                <c:ptCount val="4"/>
                <c:pt idx="0">
                  <c:v>172</c:v>
                </c:pt>
                <c:pt idx="1">
                  <c:v>166.75</c:v>
                </c:pt>
                <c:pt idx="2">
                  <c:v>160</c:v>
                </c:pt>
                <c:pt idx="3">
                  <c:v>132.80000000000001</c:v>
                </c:pt>
              </c:numCache>
            </c:numRef>
          </c:val>
        </c:ser>
        <c:axId val="37880192"/>
        <c:axId val="37881728"/>
      </c:barChart>
      <c:catAx>
        <c:axId val="37880192"/>
        <c:scaling>
          <c:orientation val="minMax"/>
        </c:scaling>
        <c:axPos val="b"/>
        <c:tickLblPos val="nextTo"/>
        <c:txPr>
          <a:bodyPr/>
          <a:lstStyle/>
          <a:p>
            <a:pPr>
              <a:defRPr>
                <a:solidFill>
                  <a:schemeClr val="bg1"/>
                </a:solidFill>
              </a:defRPr>
            </a:pPr>
            <a:endParaRPr lang="en-US"/>
          </a:p>
        </c:txPr>
        <c:crossAx val="37881728"/>
        <c:crosses val="autoZero"/>
        <c:auto val="1"/>
        <c:lblAlgn val="ctr"/>
        <c:lblOffset val="100"/>
      </c:catAx>
      <c:valAx>
        <c:axId val="37881728"/>
        <c:scaling>
          <c:orientation val="minMax"/>
        </c:scaling>
        <c:axPos val="l"/>
        <c:majorGridlines/>
        <c:title>
          <c:tx>
            <c:rich>
              <a:bodyPr rot="-5400000" vert="horz"/>
              <a:lstStyle/>
              <a:p>
                <a:pPr>
                  <a:defRPr>
                    <a:solidFill>
                      <a:schemeClr val="bg1"/>
                    </a:solidFill>
                  </a:defRPr>
                </a:pPr>
                <a:r>
                  <a:rPr lang="en-US">
                    <a:solidFill>
                      <a:schemeClr val="bg1"/>
                    </a:solidFill>
                  </a:rPr>
                  <a:t>seconds</a:t>
                </a:r>
              </a:p>
            </c:rich>
          </c:tx>
          <c:layout/>
        </c:title>
        <c:numFmt formatCode="General" sourceLinked="1"/>
        <c:tickLblPos val="nextTo"/>
        <c:txPr>
          <a:bodyPr/>
          <a:lstStyle/>
          <a:p>
            <a:pPr>
              <a:defRPr>
                <a:solidFill>
                  <a:schemeClr val="bg1"/>
                </a:solidFill>
              </a:defRPr>
            </a:pPr>
            <a:endParaRPr lang="en-US"/>
          </a:p>
        </c:txPr>
        <c:crossAx val="37880192"/>
        <c:crosses val="autoZero"/>
        <c:crossBetween val="between"/>
      </c:valAx>
    </c:plotArea>
    <c:legend>
      <c:legendPos val="r"/>
      <c:layout/>
      <c:txPr>
        <a:bodyPr/>
        <a:lstStyle/>
        <a:p>
          <a:pPr>
            <a:defRPr>
              <a:solidFill>
                <a:schemeClr val="bg1"/>
              </a:solidFill>
            </a:defRPr>
          </a:pPr>
          <a:endParaRPr lang="en-US"/>
        </a:p>
      </c:txPr>
    </c:legend>
    <c:plotVisOnly val="1"/>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4"/>
  <c:chart>
    <c:title>
      <c:tx>
        <c:rich>
          <a:bodyPr/>
          <a:lstStyle/>
          <a:p>
            <a:pPr>
              <a:defRPr>
                <a:solidFill>
                  <a:schemeClr val="bg1"/>
                </a:solidFill>
              </a:defRPr>
            </a:pPr>
            <a:r>
              <a:rPr lang="en-US">
                <a:solidFill>
                  <a:schemeClr val="bg1"/>
                </a:solidFill>
              </a:rPr>
              <a:t>Mean Parameter Changes </a:t>
            </a:r>
            <a:br>
              <a:rPr lang="en-US">
                <a:solidFill>
                  <a:schemeClr val="bg1"/>
                </a:solidFill>
              </a:rPr>
            </a:br>
            <a:r>
              <a:rPr lang="en-US">
                <a:solidFill>
                  <a:schemeClr val="bg1"/>
                </a:solidFill>
              </a:rPr>
              <a:t>Tested per Minute</a:t>
            </a:r>
          </a:p>
        </c:rich>
      </c:tx>
      <c:layout/>
    </c:title>
    <c:plotArea>
      <c:layout/>
      <c:barChart>
        <c:barDir val="col"/>
        <c:grouping val="clustered"/>
        <c:ser>
          <c:idx val="0"/>
          <c:order val="0"/>
          <c:tx>
            <c:v>Control</c:v>
          </c:tx>
          <c:spPr>
            <a:solidFill>
              <a:schemeClr val="bg2"/>
            </a:solidFill>
          </c:spPr>
          <c:dLbls>
            <c:numFmt formatCode="#,##0.00" sourceLinked="0"/>
            <c:txPr>
              <a:bodyPr/>
              <a:lstStyle/>
              <a:p>
                <a:pPr>
                  <a:defRPr>
                    <a:solidFill>
                      <a:schemeClr val="bg1"/>
                    </a:solidFill>
                  </a:defRPr>
                </a:pPr>
                <a:endParaRPr lang="en-US"/>
              </a:p>
            </c:txPr>
            <c:dLblPos val="outEnd"/>
            <c:showVal val="1"/>
          </c:dLbls>
          <c:errBars>
            <c:errBarType val="both"/>
            <c:errValType val="cust"/>
            <c:plus>
              <c:numRef>
                <c:f>Sheet3!$B$4</c:f>
                <c:numCache>
                  <c:formatCode>General</c:formatCode>
                  <c:ptCount val="1"/>
                  <c:pt idx="0">
                    <c:v>0.15604128012895369</c:v>
                  </c:pt>
                </c:numCache>
              </c:numRef>
            </c:plus>
            <c:minus>
              <c:numRef>
                <c:f>Sheet3!$B$4</c:f>
                <c:numCache>
                  <c:formatCode>General</c:formatCode>
                  <c:ptCount val="1"/>
                  <c:pt idx="0">
                    <c:v>0.15604128012895369</c:v>
                  </c:pt>
                </c:numCache>
              </c:numRef>
            </c:minus>
          </c:errBars>
          <c:val>
            <c:numRef>
              <c:f>Sheet3!$B$2</c:f>
              <c:numCache>
                <c:formatCode>General</c:formatCode>
                <c:ptCount val="1"/>
                <c:pt idx="0">
                  <c:v>2.5971017042494715</c:v>
                </c:pt>
              </c:numCache>
            </c:numRef>
          </c:val>
        </c:ser>
        <c:ser>
          <c:idx val="1"/>
          <c:order val="1"/>
          <c:tx>
            <c:v>Juxtapose</c:v>
          </c:tx>
          <c:spPr>
            <a:solidFill>
              <a:srgbClr val="BBE0E3"/>
            </a:solidFill>
          </c:spPr>
          <c:dLbls>
            <c:dLbl>
              <c:idx val="0"/>
              <c:layout>
                <c:manualLayout>
                  <c:x val="2.7777777777777861E-3"/>
                  <c:y val="-0.11584745455205191"/>
                </c:manualLayout>
              </c:layout>
              <c:dLblPos val="outEnd"/>
              <c:showVal val="1"/>
            </c:dLbl>
            <c:numFmt formatCode="#,##0.00" sourceLinked="0"/>
            <c:txPr>
              <a:bodyPr/>
              <a:lstStyle/>
              <a:p>
                <a:pPr>
                  <a:defRPr>
                    <a:solidFill>
                      <a:schemeClr val="bg1"/>
                    </a:solidFill>
                  </a:defRPr>
                </a:pPr>
                <a:endParaRPr lang="en-US"/>
              </a:p>
            </c:txPr>
            <c:dLblPos val="outEnd"/>
            <c:showVal val="1"/>
          </c:dLbls>
          <c:errBars>
            <c:errBarType val="both"/>
            <c:errValType val="cust"/>
            <c:plus>
              <c:numRef>
                <c:f>Sheet3!$C$4</c:f>
                <c:numCache>
                  <c:formatCode>General</c:formatCode>
                  <c:ptCount val="1"/>
                  <c:pt idx="0">
                    <c:v>13.454971812782652</c:v>
                  </c:pt>
                </c:numCache>
              </c:numRef>
            </c:plus>
            <c:minus>
              <c:numRef>
                <c:f>Sheet3!$C$4</c:f>
                <c:numCache>
                  <c:formatCode>General</c:formatCode>
                  <c:ptCount val="1"/>
                  <c:pt idx="0">
                    <c:v>13.454971812782652</c:v>
                  </c:pt>
                </c:numCache>
              </c:numRef>
            </c:minus>
          </c:errBars>
          <c:val>
            <c:numRef>
              <c:f>Sheet3!$C$2</c:f>
              <c:numCache>
                <c:formatCode>General</c:formatCode>
                <c:ptCount val="1"/>
                <c:pt idx="0">
                  <c:v>64.260426870423842</c:v>
                </c:pt>
              </c:numCache>
            </c:numRef>
          </c:val>
        </c:ser>
        <c:axId val="37939456"/>
        <c:axId val="77008896"/>
      </c:barChart>
      <c:catAx>
        <c:axId val="37939456"/>
        <c:scaling>
          <c:orientation val="minMax"/>
        </c:scaling>
        <c:delete val="1"/>
        <c:axPos val="b"/>
        <c:tickLblPos val="nextTo"/>
        <c:crossAx val="77008896"/>
        <c:crosses val="autoZero"/>
        <c:auto val="1"/>
        <c:lblAlgn val="ctr"/>
        <c:lblOffset val="100"/>
      </c:catAx>
      <c:valAx>
        <c:axId val="77008896"/>
        <c:scaling>
          <c:orientation val="minMax"/>
        </c:scaling>
        <c:axPos val="l"/>
        <c:majorGridlines/>
        <c:title>
          <c:tx>
            <c:rich>
              <a:bodyPr rot="-5400000" vert="horz"/>
              <a:lstStyle/>
              <a:p>
                <a:pPr>
                  <a:defRPr>
                    <a:solidFill>
                      <a:schemeClr val="bg1"/>
                    </a:solidFill>
                  </a:defRPr>
                </a:pPr>
                <a:r>
                  <a:rPr lang="en-US">
                    <a:solidFill>
                      <a:schemeClr val="bg1"/>
                    </a:solidFill>
                  </a:rPr>
                  <a:t>Changes/minute</a:t>
                </a:r>
              </a:p>
            </c:rich>
          </c:tx>
          <c:layout/>
        </c:title>
        <c:numFmt formatCode="General" sourceLinked="1"/>
        <c:tickLblPos val="nextTo"/>
        <c:txPr>
          <a:bodyPr/>
          <a:lstStyle/>
          <a:p>
            <a:pPr>
              <a:defRPr>
                <a:solidFill>
                  <a:schemeClr val="bg1"/>
                </a:solidFill>
              </a:defRPr>
            </a:pPr>
            <a:endParaRPr lang="en-US"/>
          </a:p>
        </c:txPr>
        <c:crossAx val="37939456"/>
        <c:crosses val="autoZero"/>
        <c:crossBetween val="between"/>
      </c:valAx>
    </c:plotArea>
    <c:legend>
      <c:legendPos val="r"/>
      <c:layout/>
      <c:txPr>
        <a:bodyPr/>
        <a:lstStyle/>
        <a:p>
          <a:pPr>
            <a:defRPr>
              <a:solidFill>
                <a:schemeClr val="bg1"/>
              </a:solidFill>
            </a:defRPr>
          </a:pPr>
          <a:endParaRPr lang="en-US"/>
        </a:p>
      </c:txPr>
    </c:legend>
    <c:plotVisOnly val="1"/>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4"/>
  <c:chart>
    <c:title>
      <c:tx>
        <c:rich>
          <a:bodyPr/>
          <a:lstStyle/>
          <a:p>
            <a:pPr>
              <a:defRPr>
                <a:solidFill>
                  <a:schemeClr val="bg1"/>
                </a:solidFill>
              </a:defRPr>
            </a:pPr>
            <a:r>
              <a:rPr lang="en-US">
                <a:solidFill>
                  <a:schemeClr val="bg1"/>
                </a:solidFill>
              </a:rPr>
              <a:t>Histogram of Changes per Minute</a:t>
            </a:r>
          </a:p>
        </c:rich>
      </c:tx>
      <c:layout>
        <c:manualLayout>
          <c:xMode val="edge"/>
          <c:yMode val="edge"/>
          <c:x val="0.14458333333333359"/>
          <c:y val="4.8803128857904707E-2"/>
        </c:manualLayout>
      </c:layout>
    </c:title>
    <c:plotArea>
      <c:layout>
        <c:manualLayout>
          <c:layoutTarget val="inner"/>
          <c:xMode val="edge"/>
          <c:yMode val="edge"/>
          <c:x val="8.6495406824146998E-2"/>
          <c:y val="0.37685185185185266"/>
          <c:w val="0.53768758684576157"/>
          <c:h val="0.41825021872265988"/>
        </c:manualLayout>
      </c:layout>
      <c:barChart>
        <c:barDir val="col"/>
        <c:grouping val="clustered"/>
        <c:ser>
          <c:idx val="0"/>
          <c:order val="0"/>
          <c:tx>
            <c:strRef>
              <c:f>Sheet1!$W$4</c:f>
              <c:strCache>
                <c:ptCount val="1"/>
                <c:pt idx="0">
                  <c:v>Juxtapose Tuning Interface</c:v>
                </c:pt>
              </c:strCache>
            </c:strRef>
          </c:tx>
          <c:spPr>
            <a:solidFill>
              <a:schemeClr val="accent1"/>
            </a:solidFill>
          </c:spPr>
          <c:cat>
            <c:strRef>
              <c:f>Sheet1!$V$5:$V$15</c:f>
              <c:strCache>
                <c:ptCount val="11"/>
                <c:pt idx="0">
                  <c:v>10</c:v>
                </c:pt>
                <c:pt idx="1">
                  <c:v>20</c:v>
                </c:pt>
                <c:pt idx="2">
                  <c:v>30</c:v>
                </c:pt>
                <c:pt idx="3">
                  <c:v>40</c:v>
                </c:pt>
                <c:pt idx="4">
                  <c:v>50</c:v>
                </c:pt>
                <c:pt idx="5">
                  <c:v>60</c:v>
                </c:pt>
                <c:pt idx="6">
                  <c:v>70</c:v>
                </c:pt>
                <c:pt idx="7">
                  <c:v>80</c:v>
                </c:pt>
                <c:pt idx="8">
                  <c:v>90</c:v>
                </c:pt>
                <c:pt idx="9">
                  <c:v>100</c:v>
                </c:pt>
                <c:pt idx="10">
                  <c:v>More</c:v>
                </c:pt>
              </c:strCache>
            </c:strRef>
          </c:cat>
          <c:val>
            <c:numRef>
              <c:f>Sheet1!$W$5:$W$15</c:f>
              <c:numCache>
                <c:formatCode>General</c:formatCode>
                <c:ptCount val="11"/>
                <c:pt idx="0">
                  <c:v>1</c:v>
                </c:pt>
                <c:pt idx="1">
                  <c:v>7</c:v>
                </c:pt>
                <c:pt idx="2">
                  <c:v>7</c:v>
                </c:pt>
                <c:pt idx="3">
                  <c:v>2</c:v>
                </c:pt>
                <c:pt idx="4">
                  <c:v>4</c:v>
                </c:pt>
                <c:pt idx="5">
                  <c:v>3</c:v>
                </c:pt>
                <c:pt idx="6">
                  <c:v>2</c:v>
                </c:pt>
                <c:pt idx="7">
                  <c:v>3</c:v>
                </c:pt>
                <c:pt idx="8">
                  <c:v>1</c:v>
                </c:pt>
                <c:pt idx="9">
                  <c:v>0</c:v>
                </c:pt>
                <c:pt idx="10">
                  <c:v>6</c:v>
                </c:pt>
              </c:numCache>
            </c:numRef>
          </c:val>
        </c:ser>
        <c:ser>
          <c:idx val="1"/>
          <c:order val="1"/>
          <c:tx>
            <c:strRef>
              <c:f>Sheet1!$X$4</c:f>
              <c:strCache>
                <c:ptCount val="1"/>
                <c:pt idx="0">
                  <c:v>Edit-Compile-Test Cycle</c:v>
                </c:pt>
              </c:strCache>
            </c:strRef>
          </c:tx>
          <c:spPr>
            <a:solidFill>
              <a:srgbClr val="808080"/>
            </a:solidFill>
          </c:spPr>
          <c:cat>
            <c:strRef>
              <c:f>Sheet1!$V$5:$V$15</c:f>
              <c:strCache>
                <c:ptCount val="11"/>
                <c:pt idx="0">
                  <c:v>10</c:v>
                </c:pt>
                <c:pt idx="1">
                  <c:v>20</c:v>
                </c:pt>
                <c:pt idx="2">
                  <c:v>30</c:v>
                </c:pt>
                <c:pt idx="3">
                  <c:v>40</c:v>
                </c:pt>
                <c:pt idx="4">
                  <c:v>50</c:v>
                </c:pt>
                <c:pt idx="5">
                  <c:v>60</c:v>
                </c:pt>
                <c:pt idx="6">
                  <c:v>70</c:v>
                </c:pt>
                <c:pt idx="7">
                  <c:v>80</c:v>
                </c:pt>
                <c:pt idx="8">
                  <c:v>90</c:v>
                </c:pt>
                <c:pt idx="9">
                  <c:v>100</c:v>
                </c:pt>
                <c:pt idx="10">
                  <c:v>More</c:v>
                </c:pt>
              </c:strCache>
            </c:strRef>
          </c:cat>
          <c:val>
            <c:numRef>
              <c:f>Sheet1!$X$5:$X$15</c:f>
              <c:numCache>
                <c:formatCode>General</c:formatCode>
                <c:ptCount val="11"/>
                <c:pt idx="0">
                  <c:v>36</c:v>
                </c:pt>
                <c:pt idx="1">
                  <c:v>0</c:v>
                </c:pt>
                <c:pt idx="2">
                  <c:v>0</c:v>
                </c:pt>
                <c:pt idx="3">
                  <c:v>0</c:v>
                </c:pt>
                <c:pt idx="4">
                  <c:v>0</c:v>
                </c:pt>
                <c:pt idx="5">
                  <c:v>0</c:v>
                </c:pt>
                <c:pt idx="6">
                  <c:v>0</c:v>
                </c:pt>
                <c:pt idx="7">
                  <c:v>0</c:v>
                </c:pt>
                <c:pt idx="8">
                  <c:v>0</c:v>
                </c:pt>
                <c:pt idx="9">
                  <c:v>0</c:v>
                </c:pt>
                <c:pt idx="10">
                  <c:v>0</c:v>
                </c:pt>
              </c:numCache>
            </c:numRef>
          </c:val>
        </c:ser>
        <c:gapWidth val="33"/>
        <c:axId val="77055104"/>
        <c:axId val="77056640"/>
      </c:barChart>
      <c:catAx>
        <c:axId val="77055104"/>
        <c:scaling>
          <c:orientation val="minMax"/>
        </c:scaling>
        <c:axPos val="b"/>
        <c:majorTickMark val="none"/>
        <c:tickLblPos val="nextTo"/>
        <c:txPr>
          <a:bodyPr/>
          <a:lstStyle/>
          <a:p>
            <a:pPr>
              <a:defRPr>
                <a:solidFill>
                  <a:schemeClr val="bg1"/>
                </a:solidFill>
              </a:defRPr>
            </a:pPr>
            <a:endParaRPr lang="en-US"/>
          </a:p>
        </c:txPr>
        <c:crossAx val="77056640"/>
        <c:crosses val="autoZero"/>
        <c:auto val="1"/>
        <c:lblAlgn val="ctr"/>
        <c:lblOffset val="100"/>
      </c:catAx>
      <c:valAx>
        <c:axId val="77056640"/>
        <c:scaling>
          <c:orientation val="minMax"/>
        </c:scaling>
        <c:axPos val="l"/>
        <c:majorGridlines/>
        <c:numFmt formatCode="General" sourceLinked="1"/>
        <c:majorTickMark val="none"/>
        <c:tickLblPos val="nextTo"/>
        <c:txPr>
          <a:bodyPr/>
          <a:lstStyle/>
          <a:p>
            <a:pPr>
              <a:defRPr>
                <a:solidFill>
                  <a:schemeClr val="bg1"/>
                </a:solidFill>
              </a:defRPr>
            </a:pPr>
            <a:endParaRPr lang="en-US"/>
          </a:p>
        </c:txPr>
        <c:crossAx val="77055104"/>
        <c:crosses val="autoZero"/>
        <c:crossBetween val="between"/>
      </c:valAx>
    </c:plotArea>
    <c:legend>
      <c:legendPos val="r"/>
      <c:layout>
        <c:manualLayout>
          <c:xMode val="edge"/>
          <c:yMode val="edge"/>
          <c:x val="0.21584837994388634"/>
          <c:y val="0.16223097112860888"/>
          <c:w val="0.32438150511358538"/>
          <c:h val="0.16067210348706421"/>
        </c:manualLayout>
      </c:layout>
      <c:txPr>
        <a:bodyPr/>
        <a:lstStyle/>
        <a:p>
          <a:pPr>
            <a:defRPr>
              <a:solidFill>
                <a:schemeClr val="bg1"/>
              </a:solidFill>
            </a:defRPr>
          </a:pPr>
          <a:endParaRPr lang="en-US"/>
        </a:p>
      </c:txPr>
    </c:legend>
    <c:plotVisOnly val="1"/>
  </c:chart>
  <c:txPr>
    <a:bodyPr/>
    <a:lstStyle/>
    <a:p>
      <a:pPr>
        <a:defRPr sz="1800"/>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E8A57A-DDE1-4959-B2A5-9B403F1A4C5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D900D41-5564-4B00-AC65-46DF47A6242F}">
      <dgm:prSet phldrT="[Text]"/>
      <dgm:spPr>
        <a:solidFill>
          <a:schemeClr val="tx1"/>
        </a:solidFill>
        <a:ln>
          <a:solidFill>
            <a:schemeClr val="bg1"/>
          </a:solidFill>
        </a:ln>
      </dgm:spPr>
      <dgm:t>
        <a:bodyPr/>
        <a:lstStyle/>
        <a:p>
          <a:r>
            <a:rPr lang="en-US" b="1" smtClean="0"/>
            <a:t>Front end</a:t>
          </a:r>
          <a:endParaRPr lang="en-US" b="1"/>
        </a:p>
      </dgm:t>
    </dgm:pt>
    <dgm:pt modelId="{8C731DD4-77F0-484A-9FF1-0B5CFEC4D9EB}" type="parTrans" cxnId="{F59EA0F4-8E2F-4F07-A9E7-442A6FD8B628}">
      <dgm:prSet/>
      <dgm:spPr/>
      <dgm:t>
        <a:bodyPr/>
        <a:lstStyle/>
        <a:p>
          <a:endParaRPr lang="en-US"/>
        </a:p>
      </dgm:t>
    </dgm:pt>
    <dgm:pt modelId="{43750F7F-8D2D-4491-86AD-3E2DECF57320}" type="sibTrans" cxnId="{F59EA0F4-8E2F-4F07-A9E7-442A6FD8B628}">
      <dgm:prSet/>
      <dgm:spPr/>
      <dgm:t>
        <a:bodyPr/>
        <a:lstStyle/>
        <a:p>
          <a:endParaRPr lang="en-US"/>
        </a:p>
      </dgm:t>
    </dgm:pt>
    <dgm:pt modelId="{1AF8060E-27EB-4285-9714-8F784A5A5ABF}">
      <dgm:prSet/>
      <dgm:spPr>
        <a:solidFill>
          <a:schemeClr val="bg1">
            <a:lumMod val="95000"/>
            <a:alpha val="90000"/>
          </a:schemeClr>
        </a:solidFill>
      </dgm:spPr>
      <dgm:t>
        <a:bodyPr/>
        <a:lstStyle/>
        <a:p>
          <a:r>
            <a:rPr lang="en-US" i="1" smtClean="0"/>
            <a:t>Yahoo! UI </a:t>
          </a:r>
          <a:br>
            <a:rPr lang="en-US" i="1" smtClean="0"/>
          </a:br>
          <a:r>
            <a:rPr lang="en-US" i="1" smtClean="0"/>
            <a:t>(annotation UI)</a:t>
          </a:r>
          <a:endParaRPr lang="en-US" i="1"/>
        </a:p>
      </dgm:t>
    </dgm:pt>
    <dgm:pt modelId="{73934671-F16F-4C89-906F-F174D015129A}" type="parTrans" cxnId="{8F3893E2-C791-4D4E-905D-E9BEEE5DCA65}">
      <dgm:prSet/>
      <dgm:spPr/>
      <dgm:t>
        <a:bodyPr/>
        <a:lstStyle/>
        <a:p>
          <a:endParaRPr lang="en-US"/>
        </a:p>
      </dgm:t>
    </dgm:pt>
    <dgm:pt modelId="{FB1587A9-1260-4C9F-9B79-3FA975FF8A9F}" type="sibTrans" cxnId="{8F3893E2-C791-4D4E-905D-E9BEEE5DCA65}">
      <dgm:prSet/>
      <dgm:spPr/>
      <dgm:t>
        <a:bodyPr/>
        <a:lstStyle/>
        <a:p>
          <a:endParaRPr lang="en-US"/>
        </a:p>
      </dgm:t>
    </dgm:pt>
    <dgm:pt modelId="{AE1A8D34-9E5C-4329-A89F-23944F1CC293}">
      <dgm:prSet phldrT="[Text]"/>
      <dgm:spPr>
        <a:solidFill>
          <a:schemeClr val="bg1">
            <a:lumMod val="95000"/>
            <a:alpha val="90000"/>
          </a:schemeClr>
        </a:solidFill>
      </dgm:spPr>
      <dgm:t>
        <a:bodyPr/>
        <a:lstStyle/>
        <a:p>
          <a:r>
            <a:rPr lang="en-US" i="1" err="1" smtClean="0"/>
            <a:t>JQuery</a:t>
          </a:r>
          <a:r>
            <a:rPr lang="en-US" i="1" smtClean="0"/>
            <a:t> (selectors)</a:t>
          </a:r>
          <a:endParaRPr lang="en-US" i="1"/>
        </a:p>
      </dgm:t>
    </dgm:pt>
    <dgm:pt modelId="{39CBF8A9-F96C-4E57-87A6-7B7FE4525BE2}" type="parTrans" cxnId="{A3742381-D4F6-4E41-84BE-E31BA0516B28}">
      <dgm:prSet/>
      <dgm:spPr/>
      <dgm:t>
        <a:bodyPr/>
        <a:lstStyle/>
        <a:p>
          <a:endParaRPr lang="en-US"/>
        </a:p>
      </dgm:t>
    </dgm:pt>
    <dgm:pt modelId="{9A3E599A-C5E6-49E7-9C96-F0A314527D2E}" type="sibTrans" cxnId="{A3742381-D4F6-4E41-84BE-E31BA0516B28}">
      <dgm:prSet/>
      <dgm:spPr/>
      <dgm:t>
        <a:bodyPr/>
        <a:lstStyle/>
        <a:p>
          <a:endParaRPr lang="en-US"/>
        </a:p>
      </dgm:t>
    </dgm:pt>
    <dgm:pt modelId="{F26E299B-89B7-4CC1-97D5-BFDA7F5D811E}">
      <dgm:prSet phldrT="[Text]"/>
      <dgm:spPr>
        <a:solidFill>
          <a:schemeClr val="tx1"/>
        </a:solidFill>
        <a:ln>
          <a:solidFill>
            <a:schemeClr val="bg1">
              <a:lumMod val="95000"/>
            </a:schemeClr>
          </a:solidFill>
        </a:ln>
      </dgm:spPr>
      <dgm:t>
        <a:bodyPr/>
        <a:lstStyle/>
        <a:p>
          <a:r>
            <a:rPr lang="en-US" b="1" smtClean="0"/>
            <a:t>Back end</a:t>
          </a:r>
          <a:endParaRPr lang="en-US" b="1"/>
        </a:p>
      </dgm:t>
    </dgm:pt>
    <dgm:pt modelId="{9A94BE90-192F-40DC-A417-4412BBE29ADB}" type="parTrans" cxnId="{194C0401-2B30-475B-A3CE-0939865D0238}">
      <dgm:prSet/>
      <dgm:spPr/>
      <dgm:t>
        <a:bodyPr/>
        <a:lstStyle/>
        <a:p>
          <a:endParaRPr lang="en-US"/>
        </a:p>
      </dgm:t>
    </dgm:pt>
    <dgm:pt modelId="{7E40B728-F83D-4F96-8222-3A3B290DB4D5}" type="sibTrans" cxnId="{194C0401-2B30-475B-A3CE-0939865D0238}">
      <dgm:prSet/>
      <dgm:spPr/>
      <dgm:t>
        <a:bodyPr/>
        <a:lstStyle/>
        <a:p>
          <a:endParaRPr lang="en-US"/>
        </a:p>
      </dgm:t>
    </dgm:pt>
    <dgm:pt modelId="{468F5185-A1F0-4CE7-B353-B0397C991BDB}">
      <dgm:prSet phldrT="[Text]"/>
      <dgm:spPr>
        <a:solidFill>
          <a:schemeClr val="bg1">
            <a:lumMod val="95000"/>
            <a:alpha val="90000"/>
          </a:schemeClr>
        </a:solidFill>
      </dgm:spPr>
      <dgm:t>
        <a:bodyPr/>
        <a:lstStyle/>
        <a:p>
          <a:r>
            <a:rPr lang="en-US" i="1" err="1" smtClean="0"/>
            <a:t>MouseHole</a:t>
          </a:r>
          <a:r>
            <a:rPr lang="en-US" i="1" smtClean="0"/>
            <a:t> (proxy)</a:t>
          </a:r>
          <a:endParaRPr lang="en-US" i="1"/>
        </a:p>
      </dgm:t>
    </dgm:pt>
    <dgm:pt modelId="{B310C972-4434-49B4-9B67-F3346F5243A4}" type="parTrans" cxnId="{D1581502-6F86-4AB4-B37C-A5687E7202E2}">
      <dgm:prSet/>
      <dgm:spPr/>
      <dgm:t>
        <a:bodyPr/>
        <a:lstStyle/>
        <a:p>
          <a:endParaRPr lang="en-US"/>
        </a:p>
      </dgm:t>
    </dgm:pt>
    <dgm:pt modelId="{7B6983A3-215E-4348-B39E-0834FB4F1427}" type="sibTrans" cxnId="{D1581502-6F86-4AB4-B37C-A5687E7202E2}">
      <dgm:prSet/>
      <dgm:spPr/>
      <dgm:t>
        <a:bodyPr/>
        <a:lstStyle/>
        <a:p>
          <a:endParaRPr lang="en-US"/>
        </a:p>
      </dgm:t>
    </dgm:pt>
    <dgm:pt modelId="{D0492642-7864-4B33-8C60-3B3942FDB7DB}">
      <dgm:prSet/>
      <dgm:spPr>
        <a:solidFill>
          <a:schemeClr val="bg1">
            <a:lumMod val="95000"/>
            <a:alpha val="90000"/>
          </a:schemeClr>
        </a:solidFill>
      </dgm:spPr>
      <dgm:t>
        <a:bodyPr/>
        <a:lstStyle/>
        <a:p>
          <a:r>
            <a:rPr lang="en-US" i="1" smtClean="0"/>
            <a:t>Tepee (wiki)</a:t>
          </a:r>
        </a:p>
      </dgm:t>
    </dgm:pt>
    <dgm:pt modelId="{6436C537-BF83-4319-9BD1-501A6C2F637C}" type="parTrans" cxnId="{51DA4E52-EFC3-4FAC-8B57-7F5B63591FC4}">
      <dgm:prSet/>
      <dgm:spPr/>
      <dgm:t>
        <a:bodyPr/>
        <a:lstStyle/>
        <a:p>
          <a:endParaRPr lang="en-US"/>
        </a:p>
      </dgm:t>
    </dgm:pt>
    <dgm:pt modelId="{0EB0B693-0D6D-45A2-95A3-50A81D2623C5}" type="sibTrans" cxnId="{51DA4E52-EFC3-4FAC-8B57-7F5B63591FC4}">
      <dgm:prSet/>
      <dgm:spPr/>
      <dgm:t>
        <a:bodyPr/>
        <a:lstStyle/>
        <a:p>
          <a:endParaRPr lang="en-US"/>
        </a:p>
      </dgm:t>
    </dgm:pt>
    <dgm:pt modelId="{F7DD4237-DC38-45DF-B8E4-61D49F2C7D54}">
      <dgm:prSet/>
      <dgm:spPr>
        <a:solidFill>
          <a:schemeClr val="bg1">
            <a:lumMod val="95000"/>
            <a:alpha val="90000"/>
          </a:schemeClr>
        </a:solidFill>
      </dgm:spPr>
      <dgm:t>
        <a:bodyPr/>
        <a:lstStyle/>
        <a:p>
          <a:r>
            <a:rPr lang="en-US" i="1" err="1" smtClean="0"/>
            <a:t>Freakyfreakysandbox</a:t>
          </a:r>
          <a:r>
            <a:rPr lang="en-US" i="1" smtClean="0"/>
            <a:t> (safe execution)</a:t>
          </a:r>
          <a:endParaRPr lang="en-US" i="1"/>
        </a:p>
      </dgm:t>
    </dgm:pt>
    <dgm:pt modelId="{2B88D52B-19B3-4AEB-9BEF-AAFD27830201}" type="parTrans" cxnId="{7C2677EA-46C1-46A2-A380-1FE9D44DA6B2}">
      <dgm:prSet/>
      <dgm:spPr/>
      <dgm:t>
        <a:bodyPr/>
        <a:lstStyle/>
        <a:p>
          <a:endParaRPr lang="en-US"/>
        </a:p>
      </dgm:t>
    </dgm:pt>
    <dgm:pt modelId="{DB66A859-0559-4D77-9387-1AE56E34C301}" type="sibTrans" cxnId="{7C2677EA-46C1-46A2-A380-1FE9D44DA6B2}">
      <dgm:prSet/>
      <dgm:spPr/>
      <dgm:t>
        <a:bodyPr/>
        <a:lstStyle/>
        <a:p>
          <a:endParaRPr lang="en-US"/>
        </a:p>
      </dgm:t>
    </dgm:pt>
    <dgm:pt modelId="{F83BD4D1-049F-49A2-8C14-60A2056B9365}">
      <dgm:prSet/>
      <dgm:spPr>
        <a:solidFill>
          <a:schemeClr val="bg1">
            <a:lumMod val="95000"/>
            <a:alpha val="90000"/>
          </a:schemeClr>
        </a:solidFill>
      </dgm:spPr>
      <dgm:t>
        <a:bodyPr/>
        <a:lstStyle/>
        <a:p>
          <a:r>
            <a:rPr lang="en-US" i="1" err="1" smtClean="0"/>
            <a:t>Hpricot</a:t>
          </a:r>
          <a:r>
            <a:rPr lang="en-US" i="1" smtClean="0"/>
            <a:t> (selectors)</a:t>
          </a:r>
          <a:endParaRPr lang="en-US" i="1"/>
        </a:p>
      </dgm:t>
    </dgm:pt>
    <dgm:pt modelId="{01B706B5-D3E0-45C0-A33D-C1C44CA9DF3E}" type="parTrans" cxnId="{21A5686F-A46C-46AF-9542-A30AFBBD80E1}">
      <dgm:prSet/>
      <dgm:spPr/>
      <dgm:t>
        <a:bodyPr/>
        <a:lstStyle/>
        <a:p>
          <a:endParaRPr lang="en-US"/>
        </a:p>
      </dgm:t>
    </dgm:pt>
    <dgm:pt modelId="{19478433-0CCA-48D6-A8AF-3267D5AC72A2}" type="sibTrans" cxnId="{21A5686F-A46C-46AF-9542-A30AFBBD80E1}">
      <dgm:prSet/>
      <dgm:spPr/>
      <dgm:t>
        <a:bodyPr/>
        <a:lstStyle/>
        <a:p>
          <a:endParaRPr lang="en-US"/>
        </a:p>
      </dgm:t>
    </dgm:pt>
    <dgm:pt modelId="{34CEDBEA-E9AC-43EA-B856-6AE679243F37}">
      <dgm:prSet phldrT="[Text]"/>
      <dgm:spPr>
        <a:solidFill>
          <a:schemeClr val="bg1">
            <a:lumMod val="95000"/>
            <a:alpha val="90000"/>
          </a:schemeClr>
        </a:solidFill>
      </dgm:spPr>
      <dgm:t>
        <a:bodyPr/>
        <a:lstStyle/>
        <a:p>
          <a:r>
            <a:rPr lang="en-US" b="1" err="1" smtClean="0"/>
            <a:t>Bookmarklet</a:t>
          </a:r>
          <a:endParaRPr lang="en-US" b="1"/>
        </a:p>
      </dgm:t>
    </dgm:pt>
    <dgm:pt modelId="{403E30CD-8172-4098-B6A4-48CB6613A3D2}" type="parTrans" cxnId="{4A6C3863-C112-4963-924F-63126BC23804}">
      <dgm:prSet/>
      <dgm:spPr/>
      <dgm:t>
        <a:bodyPr/>
        <a:lstStyle/>
        <a:p>
          <a:endParaRPr lang="en-US"/>
        </a:p>
      </dgm:t>
    </dgm:pt>
    <dgm:pt modelId="{2704AB7E-EB7B-49E0-ADED-EA5F2B02787A}" type="sibTrans" cxnId="{4A6C3863-C112-4963-924F-63126BC23804}">
      <dgm:prSet/>
      <dgm:spPr/>
      <dgm:t>
        <a:bodyPr/>
        <a:lstStyle/>
        <a:p>
          <a:endParaRPr lang="en-US"/>
        </a:p>
      </dgm:t>
    </dgm:pt>
    <dgm:pt modelId="{778337F7-5F1E-433A-95CE-F830EC368268}">
      <dgm:prSet/>
      <dgm:spPr>
        <a:solidFill>
          <a:schemeClr val="bg1">
            <a:lumMod val="95000"/>
            <a:alpha val="90000"/>
          </a:schemeClr>
        </a:solidFill>
      </dgm:spPr>
      <dgm:t>
        <a:bodyPr/>
        <a:lstStyle/>
        <a:p>
          <a:r>
            <a:rPr lang="en-US" b="1" smtClean="0"/>
            <a:t>Annotation code</a:t>
          </a:r>
          <a:endParaRPr lang="en-US" b="1"/>
        </a:p>
      </dgm:t>
    </dgm:pt>
    <dgm:pt modelId="{C108B132-DF95-4C9E-AA9B-EAABEB5C4AD5}" type="parTrans" cxnId="{E4850761-ACB3-4732-A8F0-2A20C4236A2F}">
      <dgm:prSet/>
      <dgm:spPr/>
      <dgm:t>
        <a:bodyPr/>
        <a:lstStyle/>
        <a:p>
          <a:endParaRPr lang="en-US"/>
        </a:p>
      </dgm:t>
    </dgm:pt>
    <dgm:pt modelId="{F3D4C400-B8D9-4A6F-ACE8-FF9F7A259916}" type="sibTrans" cxnId="{E4850761-ACB3-4732-A8F0-2A20C4236A2F}">
      <dgm:prSet/>
      <dgm:spPr/>
      <dgm:t>
        <a:bodyPr/>
        <a:lstStyle/>
        <a:p>
          <a:endParaRPr lang="en-US"/>
        </a:p>
      </dgm:t>
    </dgm:pt>
    <dgm:pt modelId="{6B2122E2-788F-47B4-8294-E4A6A2C81CCB}">
      <dgm:prSet/>
      <dgm:spPr>
        <a:solidFill>
          <a:schemeClr val="bg1">
            <a:lumMod val="95000"/>
            <a:alpha val="90000"/>
          </a:schemeClr>
        </a:solidFill>
      </dgm:spPr>
      <dgm:t>
        <a:bodyPr/>
        <a:lstStyle/>
        <a:p>
          <a:r>
            <a:rPr lang="en-US" b="1" smtClean="0"/>
            <a:t>d.mix library</a:t>
          </a:r>
          <a:endParaRPr lang="en-US" b="1"/>
        </a:p>
      </dgm:t>
    </dgm:pt>
    <dgm:pt modelId="{A23A4086-238D-4C93-9097-B807947D8F76}" type="parTrans" cxnId="{294C1299-9F40-44CA-8B6B-9A6F6D1AA481}">
      <dgm:prSet/>
      <dgm:spPr/>
      <dgm:t>
        <a:bodyPr/>
        <a:lstStyle/>
        <a:p>
          <a:endParaRPr lang="en-US"/>
        </a:p>
      </dgm:t>
    </dgm:pt>
    <dgm:pt modelId="{5FA58850-94C4-418F-84B7-90B5882EE06B}" type="sibTrans" cxnId="{294C1299-9F40-44CA-8B6B-9A6F6D1AA481}">
      <dgm:prSet/>
      <dgm:spPr/>
      <dgm:t>
        <a:bodyPr/>
        <a:lstStyle/>
        <a:p>
          <a:endParaRPr lang="en-US"/>
        </a:p>
      </dgm:t>
    </dgm:pt>
    <dgm:pt modelId="{8377856B-B8C1-4668-B8DF-9E6B1CD4943C}">
      <dgm:prSet/>
      <dgm:spPr>
        <a:solidFill>
          <a:schemeClr val="bg1">
            <a:lumMod val="95000"/>
            <a:alpha val="90000"/>
          </a:schemeClr>
        </a:solidFill>
      </dgm:spPr>
      <dgm:t>
        <a:bodyPr/>
        <a:lstStyle/>
        <a:p>
          <a:r>
            <a:rPr lang="en-US" b="1" smtClean="0"/>
            <a:t>Site-to-service map</a:t>
          </a:r>
          <a:endParaRPr lang="en-US" b="1"/>
        </a:p>
      </dgm:t>
    </dgm:pt>
    <dgm:pt modelId="{F9CB3140-E35E-4A9E-9EFC-71C561372BD0}" type="parTrans" cxnId="{3E5C4826-C4AB-499C-BBE2-8A2E3C7B79D8}">
      <dgm:prSet/>
      <dgm:spPr/>
      <dgm:t>
        <a:bodyPr/>
        <a:lstStyle/>
        <a:p>
          <a:endParaRPr lang="en-US"/>
        </a:p>
      </dgm:t>
    </dgm:pt>
    <dgm:pt modelId="{0E6D0B9A-6607-464E-B28F-265F82AC591A}" type="sibTrans" cxnId="{3E5C4826-C4AB-499C-BBE2-8A2E3C7B79D8}">
      <dgm:prSet/>
      <dgm:spPr/>
      <dgm:t>
        <a:bodyPr/>
        <a:lstStyle/>
        <a:p>
          <a:endParaRPr lang="en-US"/>
        </a:p>
      </dgm:t>
    </dgm:pt>
    <dgm:pt modelId="{468FB967-7EDE-45E8-B169-A2DA17663193}">
      <dgm:prSet/>
      <dgm:spPr>
        <a:solidFill>
          <a:schemeClr val="bg1">
            <a:lumMod val="95000"/>
            <a:alpha val="90000"/>
          </a:schemeClr>
        </a:solidFill>
      </dgm:spPr>
      <dgm:t>
        <a:bodyPr/>
        <a:lstStyle/>
        <a:p>
          <a:r>
            <a:rPr lang="en-US" b="1" smtClean="0"/>
            <a:t>API wrappers</a:t>
          </a:r>
          <a:endParaRPr lang="en-US" b="1"/>
        </a:p>
      </dgm:t>
    </dgm:pt>
    <dgm:pt modelId="{15A85420-318E-4689-B798-B7B94F2A01FE}" type="parTrans" cxnId="{10D063E6-9ECE-4E5B-8CBC-A46BA9701EB3}">
      <dgm:prSet/>
      <dgm:spPr/>
      <dgm:t>
        <a:bodyPr/>
        <a:lstStyle/>
        <a:p>
          <a:endParaRPr lang="en-US"/>
        </a:p>
      </dgm:t>
    </dgm:pt>
    <dgm:pt modelId="{3B137DF6-5376-4493-AF25-42039E995717}" type="sibTrans" cxnId="{10D063E6-9ECE-4E5B-8CBC-A46BA9701EB3}">
      <dgm:prSet/>
      <dgm:spPr/>
      <dgm:t>
        <a:bodyPr/>
        <a:lstStyle/>
        <a:p>
          <a:endParaRPr lang="en-US"/>
        </a:p>
      </dgm:t>
    </dgm:pt>
    <dgm:pt modelId="{B65B8001-B777-4BA1-A3CD-3F9547D0222F}">
      <dgm:prSet phldrT="[Text]"/>
      <dgm:spPr>
        <a:solidFill>
          <a:schemeClr val="bg1">
            <a:lumMod val="95000"/>
            <a:alpha val="90000"/>
          </a:schemeClr>
        </a:solidFill>
      </dgm:spPr>
      <dgm:t>
        <a:bodyPr/>
        <a:lstStyle/>
        <a:p>
          <a:r>
            <a:rPr lang="en-US" b="1" smtClean="0"/>
            <a:t>UI logic</a:t>
          </a:r>
          <a:endParaRPr lang="en-US" b="1"/>
        </a:p>
      </dgm:t>
    </dgm:pt>
    <dgm:pt modelId="{94682325-FE16-43C9-B79F-22B76885CBB6}" type="parTrans" cxnId="{83D4DCC9-91F2-404D-995F-F0B8F75479ED}">
      <dgm:prSet/>
      <dgm:spPr/>
    </dgm:pt>
    <dgm:pt modelId="{A211C945-38D8-478D-863A-6C854F2ED93A}" type="sibTrans" cxnId="{83D4DCC9-91F2-404D-995F-F0B8F75479ED}">
      <dgm:prSet/>
      <dgm:spPr/>
    </dgm:pt>
    <dgm:pt modelId="{A20D8EF6-B10B-4FF0-852B-CD8A061E0586}" type="pres">
      <dgm:prSet presAssocID="{7BE8A57A-DDE1-4959-B2A5-9B403F1A4C50}" presName="Name0" presStyleCnt="0">
        <dgm:presLayoutVars>
          <dgm:dir/>
          <dgm:animLvl val="lvl"/>
          <dgm:resizeHandles val="exact"/>
        </dgm:presLayoutVars>
      </dgm:prSet>
      <dgm:spPr/>
      <dgm:t>
        <a:bodyPr/>
        <a:lstStyle/>
        <a:p>
          <a:endParaRPr lang="en-US"/>
        </a:p>
      </dgm:t>
    </dgm:pt>
    <dgm:pt modelId="{7695D27B-C1BD-4F2F-B1D8-EE2609F429A1}" type="pres">
      <dgm:prSet presAssocID="{8D900D41-5564-4B00-AC65-46DF47A6242F}" presName="composite" presStyleCnt="0"/>
      <dgm:spPr/>
    </dgm:pt>
    <dgm:pt modelId="{4D9DE241-E840-4F04-9C66-424EC2C5AB46}" type="pres">
      <dgm:prSet presAssocID="{8D900D41-5564-4B00-AC65-46DF47A6242F}" presName="parTx" presStyleLbl="alignNode1" presStyleIdx="0" presStyleCnt="2">
        <dgm:presLayoutVars>
          <dgm:chMax val="0"/>
          <dgm:chPref val="0"/>
          <dgm:bulletEnabled val="1"/>
        </dgm:presLayoutVars>
      </dgm:prSet>
      <dgm:spPr/>
      <dgm:t>
        <a:bodyPr/>
        <a:lstStyle/>
        <a:p>
          <a:endParaRPr lang="en-US"/>
        </a:p>
      </dgm:t>
    </dgm:pt>
    <dgm:pt modelId="{1039D85B-1EF0-4BC7-8599-0DBC06E7194B}" type="pres">
      <dgm:prSet presAssocID="{8D900D41-5564-4B00-AC65-46DF47A6242F}" presName="desTx" presStyleLbl="alignAccFollowNode1" presStyleIdx="0" presStyleCnt="2">
        <dgm:presLayoutVars>
          <dgm:bulletEnabled val="1"/>
        </dgm:presLayoutVars>
      </dgm:prSet>
      <dgm:spPr/>
      <dgm:t>
        <a:bodyPr/>
        <a:lstStyle/>
        <a:p>
          <a:endParaRPr lang="en-US"/>
        </a:p>
      </dgm:t>
    </dgm:pt>
    <dgm:pt modelId="{9FB9ABB0-CEE2-4FFC-B04D-CF6768877706}" type="pres">
      <dgm:prSet presAssocID="{43750F7F-8D2D-4491-86AD-3E2DECF57320}" presName="space" presStyleCnt="0"/>
      <dgm:spPr/>
    </dgm:pt>
    <dgm:pt modelId="{EF11665D-B4BC-42E8-A545-AA9FF0F486C5}" type="pres">
      <dgm:prSet presAssocID="{F26E299B-89B7-4CC1-97D5-BFDA7F5D811E}" presName="composite" presStyleCnt="0"/>
      <dgm:spPr/>
    </dgm:pt>
    <dgm:pt modelId="{07136451-DA74-4EE4-B791-2E60A4C43158}" type="pres">
      <dgm:prSet presAssocID="{F26E299B-89B7-4CC1-97D5-BFDA7F5D811E}" presName="parTx" presStyleLbl="alignNode1" presStyleIdx="1" presStyleCnt="2">
        <dgm:presLayoutVars>
          <dgm:chMax val="0"/>
          <dgm:chPref val="0"/>
          <dgm:bulletEnabled val="1"/>
        </dgm:presLayoutVars>
      </dgm:prSet>
      <dgm:spPr/>
      <dgm:t>
        <a:bodyPr/>
        <a:lstStyle/>
        <a:p>
          <a:endParaRPr lang="en-US"/>
        </a:p>
      </dgm:t>
    </dgm:pt>
    <dgm:pt modelId="{36A21A91-06EE-40B3-BF9C-83EB78260297}" type="pres">
      <dgm:prSet presAssocID="{F26E299B-89B7-4CC1-97D5-BFDA7F5D811E}" presName="desTx" presStyleLbl="alignAccFollowNode1" presStyleIdx="1" presStyleCnt="2">
        <dgm:presLayoutVars>
          <dgm:bulletEnabled val="1"/>
        </dgm:presLayoutVars>
      </dgm:prSet>
      <dgm:spPr/>
      <dgm:t>
        <a:bodyPr/>
        <a:lstStyle/>
        <a:p>
          <a:endParaRPr lang="en-US"/>
        </a:p>
      </dgm:t>
    </dgm:pt>
  </dgm:ptLst>
  <dgm:cxnLst>
    <dgm:cxn modelId="{6BED1C38-FF08-4138-9B09-B86F1F1A9FB6}" type="presOf" srcId="{F7DD4237-DC38-45DF-B8E4-61D49F2C7D54}" destId="{36A21A91-06EE-40B3-BF9C-83EB78260297}" srcOrd="0" destOrd="2" presId="urn:microsoft.com/office/officeart/2005/8/layout/hList1"/>
    <dgm:cxn modelId="{71C8AA98-B022-4381-A4C7-DDDE9DFA4B55}" type="presOf" srcId="{AE1A8D34-9E5C-4329-A89F-23944F1CC293}" destId="{1039D85B-1EF0-4BC7-8599-0DBC06E7194B}" srcOrd="0" destOrd="1" presId="urn:microsoft.com/office/officeart/2005/8/layout/hList1"/>
    <dgm:cxn modelId="{3E5C4826-C4AB-499C-BBE2-8A2E3C7B79D8}" srcId="{F26E299B-89B7-4CC1-97D5-BFDA7F5D811E}" destId="{8377856B-B8C1-4668-B8DF-9E6B1CD4943C}" srcOrd="5" destOrd="0" parTransId="{F9CB3140-E35E-4A9E-9EFC-71C561372BD0}" sibTransId="{0E6D0B9A-6607-464E-B28F-265F82AC591A}"/>
    <dgm:cxn modelId="{E2B5F2DE-C7BE-4592-8721-AF15C368EFD7}" type="presOf" srcId="{1AF8060E-27EB-4285-9714-8F784A5A5ABF}" destId="{1039D85B-1EF0-4BC7-8599-0DBC06E7194B}" srcOrd="0" destOrd="0" presId="urn:microsoft.com/office/officeart/2005/8/layout/hList1"/>
    <dgm:cxn modelId="{194C0401-2B30-475B-A3CE-0939865D0238}" srcId="{7BE8A57A-DDE1-4959-B2A5-9B403F1A4C50}" destId="{F26E299B-89B7-4CC1-97D5-BFDA7F5D811E}" srcOrd="1" destOrd="0" parTransId="{9A94BE90-192F-40DC-A417-4412BBE29ADB}" sibTransId="{7E40B728-F83D-4F96-8222-3A3B290DB4D5}"/>
    <dgm:cxn modelId="{A3742381-D4F6-4E41-84BE-E31BA0516B28}" srcId="{8D900D41-5564-4B00-AC65-46DF47A6242F}" destId="{AE1A8D34-9E5C-4329-A89F-23944F1CC293}" srcOrd="1" destOrd="0" parTransId="{39CBF8A9-F96C-4E57-87A6-7B7FE4525BE2}" sibTransId="{9A3E599A-C5E6-49E7-9C96-F0A314527D2E}"/>
    <dgm:cxn modelId="{ACC87292-CF1B-4E68-93E1-CC72C3F2DD8D}" type="presOf" srcId="{D0492642-7864-4B33-8C60-3B3942FDB7DB}" destId="{36A21A91-06EE-40B3-BF9C-83EB78260297}" srcOrd="0" destOrd="1" presId="urn:microsoft.com/office/officeart/2005/8/layout/hList1"/>
    <dgm:cxn modelId="{D7C6389C-687C-42D9-853F-E09D8C6FEDA2}" type="presOf" srcId="{34CEDBEA-E9AC-43EA-B856-6AE679243F37}" destId="{1039D85B-1EF0-4BC7-8599-0DBC06E7194B}" srcOrd="0" destOrd="2" presId="urn:microsoft.com/office/officeart/2005/8/layout/hList1"/>
    <dgm:cxn modelId="{10D063E6-9ECE-4E5B-8CBC-A46BA9701EB3}" srcId="{F26E299B-89B7-4CC1-97D5-BFDA7F5D811E}" destId="{468FB967-7EDE-45E8-B169-A2DA17663193}" srcOrd="6" destOrd="0" parTransId="{15A85420-318E-4689-B798-B7B94F2A01FE}" sibTransId="{3B137DF6-5376-4493-AF25-42039E995717}"/>
    <dgm:cxn modelId="{51DA4E52-EFC3-4FAC-8B57-7F5B63591FC4}" srcId="{F26E299B-89B7-4CC1-97D5-BFDA7F5D811E}" destId="{D0492642-7864-4B33-8C60-3B3942FDB7DB}" srcOrd="1" destOrd="0" parTransId="{6436C537-BF83-4319-9BD1-501A6C2F637C}" sibTransId="{0EB0B693-0D6D-45A2-95A3-50A81D2623C5}"/>
    <dgm:cxn modelId="{08FB8F06-853B-4654-BA31-D859AE0293DB}" type="presOf" srcId="{7BE8A57A-DDE1-4959-B2A5-9B403F1A4C50}" destId="{A20D8EF6-B10B-4FF0-852B-CD8A061E0586}" srcOrd="0" destOrd="0" presId="urn:microsoft.com/office/officeart/2005/8/layout/hList1"/>
    <dgm:cxn modelId="{D1581502-6F86-4AB4-B37C-A5687E7202E2}" srcId="{F26E299B-89B7-4CC1-97D5-BFDA7F5D811E}" destId="{468F5185-A1F0-4CE7-B353-B0397C991BDB}" srcOrd="0" destOrd="0" parTransId="{B310C972-4434-49B4-9B67-F3346F5243A4}" sibTransId="{7B6983A3-215E-4348-B39E-0834FB4F1427}"/>
    <dgm:cxn modelId="{4A6C3863-C112-4963-924F-63126BC23804}" srcId="{8D900D41-5564-4B00-AC65-46DF47A6242F}" destId="{34CEDBEA-E9AC-43EA-B856-6AE679243F37}" srcOrd="2" destOrd="0" parTransId="{403E30CD-8172-4098-B6A4-48CB6613A3D2}" sibTransId="{2704AB7E-EB7B-49E0-ADED-EA5F2B02787A}"/>
    <dgm:cxn modelId="{21A5686F-A46C-46AF-9542-A30AFBBD80E1}" srcId="{F26E299B-89B7-4CC1-97D5-BFDA7F5D811E}" destId="{F83BD4D1-049F-49A2-8C14-60A2056B9365}" srcOrd="3" destOrd="0" parTransId="{01B706B5-D3E0-45C0-A33D-C1C44CA9DF3E}" sibTransId="{19478433-0CCA-48D6-A8AF-3267D5AC72A2}"/>
    <dgm:cxn modelId="{E4850761-ACB3-4732-A8F0-2A20C4236A2F}" srcId="{F26E299B-89B7-4CC1-97D5-BFDA7F5D811E}" destId="{778337F7-5F1E-433A-95CE-F830EC368268}" srcOrd="4" destOrd="0" parTransId="{C108B132-DF95-4C9E-AA9B-EAABEB5C4AD5}" sibTransId="{F3D4C400-B8D9-4A6F-ACE8-FF9F7A259916}"/>
    <dgm:cxn modelId="{6E2DD2E5-0192-4BF5-8795-77A97BB32129}" type="presOf" srcId="{F26E299B-89B7-4CC1-97D5-BFDA7F5D811E}" destId="{07136451-DA74-4EE4-B791-2E60A4C43158}" srcOrd="0" destOrd="0" presId="urn:microsoft.com/office/officeart/2005/8/layout/hList1"/>
    <dgm:cxn modelId="{294C1299-9F40-44CA-8B6B-9A6F6D1AA481}" srcId="{F26E299B-89B7-4CC1-97D5-BFDA7F5D811E}" destId="{6B2122E2-788F-47B4-8294-E4A6A2C81CCB}" srcOrd="7" destOrd="0" parTransId="{A23A4086-238D-4C93-9097-B807947D8F76}" sibTransId="{5FA58850-94C4-418F-84B7-90B5882EE06B}"/>
    <dgm:cxn modelId="{0214F6A6-D29E-4EF5-8EDE-7E2ABDA935BE}" type="presOf" srcId="{8377856B-B8C1-4668-B8DF-9E6B1CD4943C}" destId="{36A21A91-06EE-40B3-BF9C-83EB78260297}" srcOrd="0" destOrd="5" presId="urn:microsoft.com/office/officeart/2005/8/layout/hList1"/>
    <dgm:cxn modelId="{7E147629-AF6A-4959-914B-0BC7CD1CB940}" type="presOf" srcId="{B65B8001-B777-4BA1-A3CD-3F9547D0222F}" destId="{1039D85B-1EF0-4BC7-8599-0DBC06E7194B}" srcOrd="0" destOrd="3" presId="urn:microsoft.com/office/officeart/2005/8/layout/hList1"/>
    <dgm:cxn modelId="{83D4DCC9-91F2-404D-995F-F0B8F75479ED}" srcId="{8D900D41-5564-4B00-AC65-46DF47A6242F}" destId="{B65B8001-B777-4BA1-A3CD-3F9547D0222F}" srcOrd="3" destOrd="0" parTransId="{94682325-FE16-43C9-B79F-22B76885CBB6}" sibTransId="{A211C945-38D8-478D-863A-6C854F2ED93A}"/>
    <dgm:cxn modelId="{8F3893E2-C791-4D4E-905D-E9BEEE5DCA65}" srcId="{8D900D41-5564-4B00-AC65-46DF47A6242F}" destId="{1AF8060E-27EB-4285-9714-8F784A5A5ABF}" srcOrd="0" destOrd="0" parTransId="{73934671-F16F-4C89-906F-F174D015129A}" sibTransId="{FB1587A9-1260-4C9F-9B79-3FA975FF8A9F}"/>
    <dgm:cxn modelId="{7F1762AC-09FA-4CAC-83C7-CE786AEA3886}" type="presOf" srcId="{468F5185-A1F0-4CE7-B353-B0397C991BDB}" destId="{36A21A91-06EE-40B3-BF9C-83EB78260297}" srcOrd="0" destOrd="0" presId="urn:microsoft.com/office/officeart/2005/8/layout/hList1"/>
    <dgm:cxn modelId="{64174ABC-86FA-45BF-BD7A-91A75AE8F62A}" type="presOf" srcId="{F83BD4D1-049F-49A2-8C14-60A2056B9365}" destId="{36A21A91-06EE-40B3-BF9C-83EB78260297}" srcOrd="0" destOrd="3" presId="urn:microsoft.com/office/officeart/2005/8/layout/hList1"/>
    <dgm:cxn modelId="{F968329A-177C-4C52-AF0D-9C62EF52EE53}" type="presOf" srcId="{778337F7-5F1E-433A-95CE-F830EC368268}" destId="{36A21A91-06EE-40B3-BF9C-83EB78260297}" srcOrd="0" destOrd="4" presId="urn:microsoft.com/office/officeart/2005/8/layout/hList1"/>
    <dgm:cxn modelId="{7C2677EA-46C1-46A2-A380-1FE9D44DA6B2}" srcId="{F26E299B-89B7-4CC1-97D5-BFDA7F5D811E}" destId="{F7DD4237-DC38-45DF-B8E4-61D49F2C7D54}" srcOrd="2" destOrd="0" parTransId="{2B88D52B-19B3-4AEB-9BEF-AAFD27830201}" sibTransId="{DB66A859-0559-4D77-9387-1AE56E34C301}"/>
    <dgm:cxn modelId="{C49BEB54-5494-4591-B450-7C637E3B35C6}" type="presOf" srcId="{6B2122E2-788F-47B4-8294-E4A6A2C81CCB}" destId="{36A21A91-06EE-40B3-BF9C-83EB78260297}" srcOrd="0" destOrd="7" presId="urn:microsoft.com/office/officeart/2005/8/layout/hList1"/>
    <dgm:cxn modelId="{F59EA0F4-8E2F-4F07-A9E7-442A6FD8B628}" srcId="{7BE8A57A-DDE1-4959-B2A5-9B403F1A4C50}" destId="{8D900D41-5564-4B00-AC65-46DF47A6242F}" srcOrd="0" destOrd="0" parTransId="{8C731DD4-77F0-484A-9FF1-0B5CFEC4D9EB}" sibTransId="{43750F7F-8D2D-4491-86AD-3E2DECF57320}"/>
    <dgm:cxn modelId="{5FD82A21-9A0A-4EFA-AE52-9B5F469A574F}" type="presOf" srcId="{468FB967-7EDE-45E8-B169-A2DA17663193}" destId="{36A21A91-06EE-40B3-BF9C-83EB78260297}" srcOrd="0" destOrd="6" presId="urn:microsoft.com/office/officeart/2005/8/layout/hList1"/>
    <dgm:cxn modelId="{608FA848-3590-45EB-8505-638111D25E26}" type="presOf" srcId="{8D900D41-5564-4B00-AC65-46DF47A6242F}" destId="{4D9DE241-E840-4F04-9C66-424EC2C5AB46}" srcOrd="0" destOrd="0" presId="urn:microsoft.com/office/officeart/2005/8/layout/hList1"/>
    <dgm:cxn modelId="{145BF15A-AC73-4EC9-8F0D-F8A4DB401F13}" type="presParOf" srcId="{A20D8EF6-B10B-4FF0-852B-CD8A061E0586}" destId="{7695D27B-C1BD-4F2F-B1D8-EE2609F429A1}" srcOrd="0" destOrd="0" presId="urn:microsoft.com/office/officeart/2005/8/layout/hList1"/>
    <dgm:cxn modelId="{2A5BD79A-3840-492F-9C30-6746CB6684A5}" type="presParOf" srcId="{7695D27B-C1BD-4F2F-B1D8-EE2609F429A1}" destId="{4D9DE241-E840-4F04-9C66-424EC2C5AB46}" srcOrd="0" destOrd="0" presId="urn:microsoft.com/office/officeart/2005/8/layout/hList1"/>
    <dgm:cxn modelId="{F6A7C999-801B-4444-BBCB-556C707CEEB5}" type="presParOf" srcId="{7695D27B-C1BD-4F2F-B1D8-EE2609F429A1}" destId="{1039D85B-1EF0-4BC7-8599-0DBC06E7194B}" srcOrd="1" destOrd="0" presId="urn:microsoft.com/office/officeart/2005/8/layout/hList1"/>
    <dgm:cxn modelId="{98DD2FB9-B830-4212-AEDD-E285DB7E1B7C}" type="presParOf" srcId="{A20D8EF6-B10B-4FF0-852B-CD8A061E0586}" destId="{9FB9ABB0-CEE2-4FFC-B04D-CF6768877706}" srcOrd="1" destOrd="0" presId="urn:microsoft.com/office/officeart/2005/8/layout/hList1"/>
    <dgm:cxn modelId="{1568C1A6-D259-4F94-A9CD-CA5BF3BDAE43}" type="presParOf" srcId="{A20D8EF6-B10B-4FF0-852B-CD8A061E0586}" destId="{EF11665D-B4BC-42E8-A545-AA9FF0F486C5}" srcOrd="2" destOrd="0" presId="urn:microsoft.com/office/officeart/2005/8/layout/hList1"/>
    <dgm:cxn modelId="{EC3AC62C-3EDC-4A43-AAC2-09F541C08237}" type="presParOf" srcId="{EF11665D-B4BC-42E8-A545-AA9FF0F486C5}" destId="{07136451-DA74-4EE4-B791-2E60A4C43158}" srcOrd="0" destOrd="0" presId="urn:microsoft.com/office/officeart/2005/8/layout/hList1"/>
    <dgm:cxn modelId="{57DA0D86-3A1D-45B9-8BA4-36DC28108415}" type="presParOf" srcId="{EF11665D-B4BC-42E8-A545-AA9FF0F486C5}" destId="{36A21A91-06EE-40B3-BF9C-83EB78260297}" srcOrd="1" destOrd="0" presId="urn:microsoft.com/office/officeart/2005/8/layout/hList1"/>
  </dgm:cxnLst>
  <dgm:bg/>
  <dgm:whole/>
</dgm:dataModel>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31747" name="Rectangle 3"/>
          <p:cNvSpPr>
            <a:spLocks noGrp="1" noChangeArrowheads="1"/>
          </p:cNvSpPr>
          <p:nvPr>
            <p:ph type="dt" sz="quarter" idx="1"/>
          </p:nvPr>
        </p:nvSpPr>
        <p:spPr bwMode="auto">
          <a:xfrm>
            <a:off x="3963541"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algn="r" defTabSz="930437" eaLnBrk="1" hangingPunct="1">
              <a:defRPr sz="1200" b="0">
                <a:ea typeface="굴림" pitchFamily="34" charset="-127"/>
              </a:defRPr>
            </a:lvl1pPr>
          </a:lstStyle>
          <a:p>
            <a:pPr>
              <a:defRPr/>
            </a:pPr>
            <a:endParaRPr lang="en-US" altLang="ko-KR"/>
          </a:p>
        </p:txBody>
      </p:sp>
      <p:sp>
        <p:nvSpPr>
          <p:cNvPr id="31748" name="Rectangle 4"/>
          <p:cNvSpPr>
            <a:spLocks noGrp="1" noChangeArrowheads="1"/>
          </p:cNvSpPr>
          <p:nvPr>
            <p:ph type="ftr" sz="quarter" idx="2"/>
          </p:nvPr>
        </p:nvSpPr>
        <p:spPr bwMode="auto">
          <a:xfrm>
            <a:off x="0"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31749" name="Rectangle 5"/>
          <p:cNvSpPr>
            <a:spLocks noGrp="1" noChangeArrowheads="1"/>
          </p:cNvSpPr>
          <p:nvPr>
            <p:ph type="sldNum" sz="quarter" idx="3"/>
          </p:nvPr>
        </p:nvSpPr>
        <p:spPr bwMode="auto">
          <a:xfrm>
            <a:off x="3963541"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algn="r" defTabSz="930437" eaLnBrk="1" hangingPunct="1">
              <a:defRPr sz="1200" b="0">
                <a:ea typeface="굴림" pitchFamily="34" charset="-127"/>
              </a:defRPr>
            </a:lvl1pPr>
          </a:lstStyle>
          <a:p>
            <a:pPr>
              <a:defRPr/>
            </a:pPr>
            <a:fld id="{D30B5A3C-9585-418B-B4C4-EF16093D8B0D}"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23555" name="Rectangle 3"/>
          <p:cNvSpPr>
            <a:spLocks noGrp="1" noChangeArrowheads="1"/>
          </p:cNvSpPr>
          <p:nvPr>
            <p:ph type="dt" idx="1"/>
          </p:nvPr>
        </p:nvSpPr>
        <p:spPr bwMode="auto">
          <a:xfrm>
            <a:off x="3963541"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algn="r" defTabSz="930437" eaLnBrk="1" hangingPunct="1">
              <a:defRPr sz="1200" b="0">
                <a:ea typeface="굴림" pitchFamily="34" charset="-127"/>
              </a:defRPr>
            </a:lvl1pPr>
          </a:lstStyle>
          <a:p>
            <a:pPr>
              <a:defRPr/>
            </a:pPr>
            <a:endParaRPr lang="en-US" altLang="ko-KR"/>
          </a:p>
        </p:txBody>
      </p:sp>
      <p:sp>
        <p:nvSpPr>
          <p:cNvPr id="84996"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700074" y="4410065"/>
            <a:ext cx="5597553" cy="4176744"/>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p>
            <a:pPr lvl="0"/>
            <a:r>
              <a:rPr lang="en-US" altLang="ko-KR" noProof="0" smtClean="0"/>
              <a:t>Click to edit Master text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
        <p:nvSpPr>
          <p:cNvPr id="23558" name="Rectangle 6"/>
          <p:cNvSpPr>
            <a:spLocks noGrp="1" noChangeArrowheads="1"/>
          </p:cNvSpPr>
          <p:nvPr>
            <p:ph type="ftr" sz="quarter" idx="4"/>
          </p:nvPr>
        </p:nvSpPr>
        <p:spPr bwMode="auto">
          <a:xfrm>
            <a:off x="0"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23559" name="Rectangle 7"/>
          <p:cNvSpPr>
            <a:spLocks noGrp="1" noChangeArrowheads="1"/>
          </p:cNvSpPr>
          <p:nvPr>
            <p:ph type="sldNum" sz="quarter" idx="5"/>
          </p:nvPr>
        </p:nvSpPr>
        <p:spPr bwMode="auto">
          <a:xfrm>
            <a:off x="3963541"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algn="r" defTabSz="930437" eaLnBrk="1" hangingPunct="1">
              <a:defRPr sz="1200" b="0">
                <a:ea typeface="굴림" pitchFamily="34" charset="-127"/>
              </a:defRPr>
            </a:lvl1pPr>
          </a:lstStyle>
          <a:p>
            <a:pPr>
              <a:defRPr/>
            </a:pPr>
            <a:fld id="{B9D79B93-1C06-49B4-A3F5-6DF022B153A0}"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Neutra Text" pitchFamily="50" charset="0"/>
        <a:ea typeface="+mn-ea"/>
        <a:cs typeface="+mn-cs"/>
      </a:defRPr>
    </a:lvl1pPr>
    <a:lvl2pPr marL="457200" algn="l" rtl="0" eaLnBrk="0" fontAlgn="base" hangingPunct="0">
      <a:spcBef>
        <a:spcPct val="30000"/>
      </a:spcBef>
      <a:spcAft>
        <a:spcPct val="0"/>
      </a:spcAft>
      <a:defRPr sz="1200" kern="1200">
        <a:solidFill>
          <a:schemeClr val="tx1"/>
        </a:solidFill>
        <a:latin typeface="Neutra Text" pitchFamily="50" charset="0"/>
        <a:ea typeface="+mn-ea"/>
        <a:cs typeface="+mn-cs"/>
      </a:defRPr>
    </a:lvl2pPr>
    <a:lvl3pPr marL="914400" algn="l" rtl="0" eaLnBrk="0" fontAlgn="base" hangingPunct="0">
      <a:spcBef>
        <a:spcPct val="30000"/>
      </a:spcBef>
      <a:spcAft>
        <a:spcPct val="0"/>
      </a:spcAft>
      <a:defRPr sz="1200" kern="1200">
        <a:solidFill>
          <a:schemeClr val="tx1"/>
        </a:solidFill>
        <a:latin typeface="Neutra Text" pitchFamily="50" charset="0"/>
        <a:ea typeface="+mn-ea"/>
        <a:cs typeface="+mn-cs"/>
      </a:defRPr>
    </a:lvl3pPr>
    <a:lvl4pPr marL="1371600" algn="l" rtl="0" eaLnBrk="0" fontAlgn="base" hangingPunct="0">
      <a:spcBef>
        <a:spcPct val="30000"/>
      </a:spcBef>
      <a:spcAft>
        <a:spcPct val="0"/>
      </a:spcAft>
      <a:defRPr sz="1200" kern="1200">
        <a:solidFill>
          <a:schemeClr val="tx1"/>
        </a:solidFill>
        <a:latin typeface="Neutra Text" pitchFamily="50" charset="0"/>
        <a:ea typeface="+mn-ea"/>
        <a:cs typeface="+mn-cs"/>
      </a:defRPr>
    </a:lvl4pPr>
    <a:lvl5pPr marL="1828800" algn="l" rtl="0" eaLnBrk="0" fontAlgn="base" hangingPunct="0">
      <a:spcBef>
        <a:spcPct val="30000"/>
      </a:spcBef>
      <a:spcAft>
        <a:spcPct val="0"/>
      </a:spcAft>
      <a:defRPr sz="1200" kern="1200">
        <a:solidFill>
          <a:schemeClr val="tx1"/>
        </a:solidFill>
        <a:latin typeface="Neutra Text"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en.wikipedia.org/wiki/Nobel_Prize_in_Chemistry"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en.wikipedia.org/wiki/Chemical_bond"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96F06C-6C1A-4C9E-9A53-4592C605E6BD}" type="slidenum">
              <a:rPr lang="ko-KR" altLang="en-US">
                <a:cs typeface="맑은 고딕"/>
              </a:rPr>
              <a:pPr fontAlgn="base">
                <a:spcBef>
                  <a:spcPct val="0"/>
                </a:spcBef>
                <a:spcAft>
                  <a:spcPct val="0"/>
                </a:spcAft>
              </a:pPr>
              <a:t>1</a:t>
            </a:fld>
            <a:endParaRPr lang="en-US" altLang="ko-KR">
              <a:cs typeface="맑은 고딕"/>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z="1200" kern="1200" dirty="0">
              <a:solidFill>
                <a:schemeClr val="tx1"/>
              </a:solidFill>
              <a:latin typeface="Neutra Text" pitchFamily="50"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r>
              <a:rPr lang="en-US" smtClean="0"/>
              <a:t>One strategy</a:t>
            </a:r>
            <a:r>
              <a:rPr lang="en-US" baseline="0" smtClean="0"/>
              <a:t> is to help people find good examples to work off.</a:t>
            </a:r>
            <a:endParaRPr lang="en-US" smtClean="0"/>
          </a:p>
          <a:p>
            <a:r>
              <a:rPr lang="en-US" smtClean="0"/>
              <a:t>“Programming </a:t>
            </a:r>
            <a:r>
              <a:rPr lang="en-US" dirty="0" smtClean="0"/>
              <a:t>by </a:t>
            </a:r>
            <a:r>
              <a:rPr lang="en-US" err="1" smtClean="0"/>
              <a:t>google</a:t>
            </a:r>
            <a:r>
              <a:rPr lang="en-US" smtClean="0"/>
              <a:t> search” is </a:t>
            </a:r>
            <a:r>
              <a:rPr lang="en-US" dirty="0" smtClean="0"/>
              <a:t>especially relevant in the growing area of working with web service APIs.</a:t>
            </a:r>
          </a:p>
          <a:p>
            <a:endParaRPr lang="en-US" dirty="0" smtClean="0"/>
          </a:p>
          <a:p>
            <a:r>
              <a:rPr lang="en-US" dirty="0" smtClean="0"/>
              <a:t>There are currently</a:t>
            </a:r>
            <a:r>
              <a:rPr lang="en-US" baseline="0" dirty="0" smtClean="0"/>
              <a:t> </a:t>
            </a:r>
            <a:r>
              <a:rPr lang="en-US" dirty="0" smtClean="0"/>
              <a:t>more than 500 public web-service APIs available,</a:t>
            </a:r>
            <a:r>
              <a:rPr lang="en-US" baseline="0" dirty="0" smtClean="0"/>
              <a:t> </a:t>
            </a:r>
            <a:r>
              <a:rPr lang="en-US" dirty="0" smtClean="0"/>
              <a:t>offered by most big internet companies: Yahoo, Google, Microsoft, Amazon, eBay, and AOL.</a:t>
            </a:r>
          </a:p>
          <a:p>
            <a:endParaRPr lang="en-US" dirty="0" smtClean="0"/>
          </a:p>
          <a:p>
            <a:pPr defTabSz="880019">
              <a:defRPr/>
            </a:pPr>
            <a:r>
              <a:rPr lang="en-US" dirty="0" smtClean="0"/>
              <a:t>This issue of</a:t>
            </a:r>
            <a:r>
              <a:rPr lang="en-US" baseline="0" dirty="0" smtClean="0"/>
              <a:t> example modification is</a:t>
            </a:r>
            <a:r>
              <a:rPr lang="en-US" dirty="0" smtClean="0"/>
              <a:t> NOT unique to web application development, however web applications offer </a:t>
            </a:r>
            <a:r>
              <a:rPr lang="en-US" smtClean="0"/>
              <a:t>a distinct upportunity</a:t>
            </a:r>
            <a:r>
              <a:rPr lang="en-US" baseline="0" smtClean="0"/>
              <a:t> </a:t>
            </a:r>
            <a:r>
              <a:rPr lang="en-US" baseline="0" dirty="0" smtClean="0"/>
              <a:t>to address this modern development challenge.</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One frustrating</a:t>
            </a:r>
            <a:r>
              <a:rPr lang="en-US" baseline="0" dirty="0" smtClean="0"/>
              <a:t> problem of </a:t>
            </a:r>
            <a:r>
              <a:rPr lang="en-US" dirty="0" smtClean="0"/>
              <a:t>programming the web today is that programming models and documentation conventions vary widely – there is no global type hierarchy to rely on, and there is no </a:t>
            </a:r>
            <a:r>
              <a:rPr lang="en-US" dirty="0" err="1" smtClean="0"/>
              <a:t>javadoc</a:t>
            </a:r>
            <a:r>
              <a:rPr lang="en-US" dirty="0" smtClean="0"/>
              <a:t> for web services. </a:t>
            </a:r>
          </a:p>
          <a:p>
            <a:r>
              <a:rPr lang="en-US" dirty="0" smtClean="0"/>
              <a:t>&lt;click&gt;</a:t>
            </a:r>
          </a:p>
          <a:p>
            <a:r>
              <a:rPr lang="en-US" dirty="0" smtClean="0"/>
              <a:t>So</a:t>
            </a:r>
            <a:r>
              <a:rPr lang="en-US" baseline="0" dirty="0" smtClean="0"/>
              <a:t> while </a:t>
            </a:r>
            <a:r>
              <a:rPr lang="en-US" dirty="0" smtClean="0"/>
              <a:t>it’s easy</a:t>
            </a:r>
            <a:r>
              <a:rPr lang="en-US" baseline="0" dirty="0" smtClean="0"/>
              <a:t> to understand the web sites, it is much harder to understand their services.</a:t>
            </a:r>
            <a:endParaRPr lang="en-US" dirty="0" smtClean="0"/>
          </a:p>
          <a:p>
            <a:endParaRPr lang="en-US" dirty="0"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17C97E-E898-4669-AB14-5B11E60AA671}" type="slidenum">
              <a:rPr lang="en-US" smtClean="0"/>
              <a:pPr>
                <a:defRPr/>
              </a:pPr>
              <a:t>100</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17C97E-E898-4669-AB14-5B11E60AA671}" type="slidenum">
              <a:rPr lang="en-US" smtClean="0"/>
              <a:pPr>
                <a:defRPr/>
              </a:pPr>
              <a:t>101</a:t>
            </a:fld>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17C97E-E898-4669-AB14-5B11E60AA671}" type="slidenum">
              <a:rPr lang="en-US" smtClean="0"/>
              <a:pPr>
                <a:defRPr/>
              </a:pPr>
              <a:t>102</a:t>
            </a:fld>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E7376FFD-88F6-48A2-9437-8A25597DA2CB}" type="slidenum">
              <a:rPr lang="ko-KR" altLang="en-US" smtClean="0">
                <a:ea typeface="굴림" charset="-127"/>
              </a:rPr>
              <a:pPr/>
              <a:t>103</a:t>
            </a:fld>
            <a:endParaRPr lang="en-US" altLang="ko-KR" smtClean="0">
              <a:ea typeface="굴림" charset="-127"/>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en-US" altLang="ja-JP" dirty="0" smtClean="0"/>
              <a:t>For more information on</a:t>
            </a:r>
            <a:r>
              <a:rPr lang="en-US" altLang="ja-JP" baseline="0" dirty="0" smtClean="0"/>
              <a:t> HCI research at Stanford</a:t>
            </a:r>
            <a:r>
              <a:rPr lang="en-US" altLang="ja-JP" dirty="0" smtClean="0"/>
              <a:t>, please visit our web site. Thank you.</a:t>
            </a:r>
          </a:p>
          <a:p>
            <a:pPr eaLnBrk="1" hangingPunct="1"/>
            <a:endParaRPr lang="en-US" altLang="ja-JP" dirty="0"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a:defRPr/>
            </a:pPr>
            <a:r>
              <a:rPr lang="en-US" smtClean="0"/>
              <a:t>A good example </a:t>
            </a:r>
            <a:r>
              <a:rPr lang="en-US" baseline="0" smtClean="0"/>
              <a:t>of research concerned with browser automation is Koala.</a:t>
            </a:r>
            <a:endParaRPr lang="en-US" smtClean="0"/>
          </a:p>
          <a:p>
            <a:pPr>
              <a:defRPr/>
            </a:pPr>
            <a:r>
              <a:rPr lang="en-US" smtClean="0"/>
              <a:t>In Koala, users compose scripts that automate browser sessions by demonstration, e.g. following</a:t>
            </a:r>
            <a:r>
              <a:rPr lang="en-US" baseline="0" smtClean="0"/>
              <a:t> links or entering form information</a:t>
            </a:r>
            <a:r>
              <a:rPr lang="en-US" smtClean="0"/>
              <a:t>. </a:t>
            </a:r>
          </a:p>
          <a:p>
            <a:pPr>
              <a:defRPr/>
            </a:pPr>
            <a:endParaRPr lang="en-US" smtClean="0"/>
          </a:p>
          <a:p>
            <a:pPr>
              <a:defRPr/>
            </a:pPr>
            <a:r>
              <a:rPr lang="en-US" smtClean="0"/>
              <a:t>d.mix shares with Koala the use of programming-</a:t>
            </a:r>
          </a:p>
          <a:p>
            <a:pPr>
              <a:defRPr/>
            </a:pPr>
            <a:r>
              <a:rPr lang="en-US" smtClean="0"/>
              <a:t>by-demonstration techniques to generate working examples.</a:t>
            </a:r>
          </a:p>
          <a:p>
            <a:pPr>
              <a:defRPr/>
            </a:pPr>
            <a:r>
              <a:rPr lang="en-US" smtClean="0"/>
              <a:t>Both</a:t>
            </a:r>
            <a:r>
              <a:rPr lang="en-US" baseline="0" smtClean="0"/>
              <a:t> systems also use </a:t>
            </a:r>
            <a:r>
              <a:rPr lang="en-US" smtClean="0"/>
              <a:t>the social-</a:t>
            </a:r>
          </a:p>
          <a:p>
            <a:pPr>
              <a:defRPr/>
            </a:pPr>
            <a:r>
              <a:rPr lang="en-US" smtClean="0"/>
              <a:t>software mechanism of sharing scripts server-side on a</a:t>
            </a:r>
          </a:p>
          <a:p>
            <a:pPr>
              <a:defRPr/>
            </a:pPr>
            <a:r>
              <a:rPr lang="en-US" smtClean="0"/>
              <a:t>wiki page. </a:t>
            </a:r>
          </a:p>
          <a:p>
            <a:pPr>
              <a:defRPr/>
            </a:pPr>
            <a:endParaRPr lang="en-US" smtClean="0"/>
          </a:p>
          <a:p>
            <a:pPr>
              <a:defRPr/>
            </a:pPr>
            <a:r>
              <a:rPr lang="en-US" smtClean="0"/>
              <a:t>d.mix distinguishes itself in two important</a:t>
            </a:r>
          </a:p>
          <a:p>
            <a:pPr>
              <a:defRPr/>
            </a:pPr>
            <a:r>
              <a:rPr lang="en-US" smtClean="0"/>
              <a:t>ways. First, Koala shields users from the underlying representation.</a:t>
            </a:r>
          </a:p>
          <a:p>
            <a:pPr>
              <a:defRPr/>
            </a:pPr>
            <a:r>
              <a:rPr lang="en-US" smtClean="0"/>
              <a:t>d.mix uses visual representations</a:t>
            </a:r>
            <a:r>
              <a:rPr lang="en-US" baseline="0" smtClean="0"/>
              <a:t> </a:t>
            </a:r>
            <a:r>
              <a:rPr lang="en-US" smtClean="0"/>
              <a:t>when they are expedient, yet also provides</a:t>
            </a:r>
          </a:p>
          <a:p>
            <a:pPr>
              <a:defRPr/>
            </a:pPr>
            <a:r>
              <a:rPr lang="en-US" smtClean="0"/>
              <a:t>access to source code. </a:t>
            </a:r>
          </a:p>
          <a:p>
            <a:pPr>
              <a:defRPr/>
            </a:pPr>
            <a:endParaRPr lang="en-US" smtClean="0"/>
          </a:p>
          <a:p>
            <a:pPr>
              <a:defRPr/>
            </a:pPr>
            <a:r>
              <a:rPr lang="en-US" smtClean="0"/>
              <a:t>Second, Koala and similar systems focus on automating web</a:t>
            </a:r>
          </a:p>
          <a:p>
            <a:pPr>
              <a:defRPr/>
            </a:pPr>
            <a:r>
              <a:rPr lang="en-US" smtClean="0"/>
              <a:t>browsing and changing web pages solely through the DOM — they do not interact with web service APIs</a:t>
            </a:r>
          </a:p>
          <a:p>
            <a:pPr>
              <a:defRPr/>
            </a:pPr>
            <a:r>
              <a:rPr lang="en-US" smtClean="0"/>
              <a:t>directly. </a:t>
            </a:r>
          </a:p>
          <a:p>
            <a:pPr>
              <a:defRPr/>
            </a:pPr>
            <a:endParaRPr lang="en-US" i="1" smtClean="0"/>
          </a:p>
        </p:txBody>
      </p:sp>
      <p:sp>
        <p:nvSpPr>
          <p:cNvPr id="81924" name="Slide Number Placeholder 3"/>
          <p:cNvSpPr>
            <a:spLocks noGrp="1"/>
          </p:cNvSpPr>
          <p:nvPr>
            <p:ph type="sldNum" sz="quarter" idx="5"/>
          </p:nvPr>
        </p:nvSpPr>
        <p:spPr>
          <a:noFill/>
        </p:spPr>
        <p:txBody>
          <a:bodyPr/>
          <a:lstStyle/>
          <a:p>
            <a:fld id="{05E7D88F-5F8D-4283-8D83-AA0E69D3611E}" type="slidenum">
              <a:rPr lang="ko-KR" altLang="en-US" smtClean="0"/>
              <a:pPr/>
              <a:t>104</a:t>
            </a:fld>
            <a:endParaRPr lang="en-US" altLang="ko-KR"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There are several end-user autoring tools that lower the expertise threshold required to create applications that</a:t>
            </a:r>
          </a:p>
          <a:p>
            <a:r>
              <a:rPr lang="en-US" i="1" smtClean="0"/>
              <a:t>synthesize data from multiple pre-existing sources.</a:t>
            </a:r>
          </a:p>
          <a:p>
            <a:r>
              <a:rPr lang="en-US" smtClean="0"/>
              <a:t>Yahoo pipes for instance introduces a visual node-and-link editor for</a:t>
            </a:r>
          </a:p>
          <a:p>
            <a:r>
              <a:rPr lang="en-US" smtClean="0"/>
              <a:t>manipulating web data sources.</a:t>
            </a:r>
          </a:p>
          <a:p>
            <a:endParaRPr lang="en-US" smtClean="0"/>
          </a:p>
          <a:p>
            <a:r>
              <a:rPr lang="en-US" smtClean="0"/>
              <a:t>Pipes and similar systems like Kapow are used to themselves create web</a:t>
            </a:r>
          </a:p>
          <a:p>
            <a:r>
              <a:rPr lang="en-US" smtClean="0"/>
              <a:t>services meant for programmatic consumption. The output is an RSS feed, not a user-facing application.</a:t>
            </a:r>
          </a:p>
          <a:p>
            <a:endParaRPr lang="en-US" smtClean="0"/>
          </a:p>
          <a:p>
            <a:r>
              <a:rPr lang="en-US" smtClean="0"/>
              <a:t>The main advantage of d.mix over such work is the integration of site and service in a single page that d.mix offers.</a:t>
            </a:r>
          </a:p>
          <a:p>
            <a:endParaRPr lang="en-US" smtClean="0"/>
          </a:p>
        </p:txBody>
      </p:sp>
      <p:sp>
        <p:nvSpPr>
          <p:cNvPr id="4" name="Slide Number Placeholder 3"/>
          <p:cNvSpPr>
            <a:spLocks noGrp="1"/>
          </p:cNvSpPr>
          <p:nvPr>
            <p:ph type="sldNum" sz="quarter" idx="10"/>
          </p:nvPr>
        </p:nvSpPr>
        <p:spPr/>
        <p:txBody>
          <a:bodyPr/>
          <a:lstStyle/>
          <a:p>
            <a:pPr>
              <a:defRPr/>
            </a:pPr>
            <a:fld id="{69AD9788-9C54-411B-BB2D-56E9F14E8781}" type="slidenum">
              <a:rPr lang="ko-KR" altLang="en-US" smtClean="0"/>
              <a:pPr>
                <a:defRPr/>
              </a:pPr>
              <a:t>105</a:t>
            </a:fld>
            <a:endParaRPr lang="en-US" altLang="ko-K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smtClean="0"/>
              <a:t>Programmers often create new</a:t>
            </a:r>
            <a:r>
              <a:rPr lang="en-US" baseline="0" smtClean="0"/>
              <a:t> </a:t>
            </a:r>
            <a:r>
              <a:rPr lang="en-US" smtClean="0"/>
              <a:t>functionality by finding examples</a:t>
            </a:r>
            <a:r>
              <a:rPr lang="en-US" baseline="0" smtClean="0"/>
              <a:t> </a:t>
            </a:r>
            <a:r>
              <a:rPr lang="en-US" smtClean="0"/>
              <a:t>online. </a:t>
            </a:r>
          </a:p>
          <a:p>
            <a:pPr>
              <a:defRPr/>
            </a:pPr>
            <a:endParaRPr lang="en-US" smtClean="0"/>
          </a:p>
          <a:p>
            <a:pPr>
              <a:defRPr/>
            </a:pPr>
            <a:r>
              <a:rPr lang="en-US" smtClean="0"/>
              <a:t>Assieme is one example</a:t>
            </a:r>
            <a:r>
              <a:rPr lang="en-US" baseline="0" smtClean="0"/>
              <a:t> of an augmented search interface </a:t>
            </a:r>
            <a:r>
              <a:rPr lang="en-US" smtClean="0"/>
              <a:t>to support search for example-based</a:t>
            </a:r>
            <a:r>
              <a:rPr lang="en-US" baseline="0" smtClean="0"/>
              <a:t> </a:t>
            </a:r>
            <a:r>
              <a:rPr lang="en-US" smtClean="0"/>
              <a:t>programming. </a:t>
            </a:r>
          </a:p>
          <a:p>
            <a:pPr>
              <a:defRPr/>
            </a:pPr>
            <a:endParaRPr lang="en-US" smtClean="0"/>
          </a:p>
          <a:p>
            <a:pPr>
              <a:defRPr/>
            </a:pPr>
            <a:r>
              <a:rPr lang="en-US" smtClean="0"/>
              <a:t>In particular,</a:t>
            </a:r>
            <a:r>
              <a:rPr lang="en-US" baseline="0" smtClean="0"/>
              <a:t> Assieme integrates </a:t>
            </a:r>
            <a:r>
              <a:rPr lang="en-US" smtClean="0"/>
              <a:t>information from Web-accessible (JAR) files, API documentation, and pages that include</a:t>
            </a:r>
          </a:p>
          <a:p>
            <a:pPr>
              <a:defRPr/>
            </a:pPr>
            <a:r>
              <a:rPr lang="en-US" smtClean="0"/>
              <a:t>explanatory text and sample code.</a:t>
            </a:r>
          </a:p>
          <a:p>
            <a:pPr>
              <a:defRPr/>
            </a:pPr>
            <a:endParaRPr lang="en-US" smtClean="0"/>
          </a:p>
          <a:p>
            <a:pPr>
              <a:defRPr/>
            </a:pPr>
            <a:r>
              <a:rPr lang="en-US" smtClean="0"/>
              <a:t>d.Mix differs form this work by searching in solution the</a:t>
            </a:r>
            <a:r>
              <a:rPr lang="en-US" baseline="0" smtClean="0"/>
              <a:t> solution domain, rather than the code domain:</a:t>
            </a:r>
            <a:endParaRPr lang="en-US" smtClean="0"/>
          </a:p>
          <a:p>
            <a:pPr>
              <a:defRPr/>
            </a:pPr>
            <a:r>
              <a:rPr lang="en-US" smtClean="0"/>
              <a:t>Users find examples</a:t>
            </a:r>
            <a:r>
              <a:rPr lang="en-US" baseline="0" smtClean="0"/>
              <a:t> of the kind of output they would like to create and </a:t>
            </a:r>
            <a:r>
              <a:rPr lang="en-US" smtClean="0"/>
              <a:t>generate matching code from</a:t>
            </a:r>
            <a:r>
              <a:rPr lang="en-US" baseline="0" smtClean="0"/>
              <a:t> those examples.</a:t>
            </a:r>
          </a:p>
          <a:p>
            <a:pPr>
              <a:defRPr/>
            </a:pPr>
            <a:endParaRPr lang="en-US" smtClean="0"/>
          </a:p>
          <a:p>
            <a:pPr>
              <a:defRPr/>
            </a:pPr>
            <a:r>
              <a:rPr lang="en-US" smtClean="0"/>
              <a:t>d.Mix additionally offers a lightweight execution environment to test the code it generated.</a:t>
            </a:r>
          </a:p>
          <a:p>
            <a:endParaRPr lang="en-US"/>
          </a:p>
        </p:txBody>
      </p:sp>
      <p:sp>
        <p:nvSpPr>
          <p:cNvPr id="4" name="Slide Number Placeholder 3"/>
          <p:cNvSpPr>
            <a:spLocks noGrp="1"/>
          </p:cNvSpPr>
          <p:nvPr>
            <p:ph type="sldNum" sz="quarter" idx="10"/>
          </p:nvPr>
        </p:nvSpPr>
        <p:spPr/>
        <p:txBody>
          <a:bodyPr/>
          <a:lstStyle/>
          <a:p>
            <a:pPr>
              <a:defRPr/>
            </a:pPr>
            <a:fld id="{69AD9788-9C54-411B-BB2D-56E9F14E8781}" type="slidenum">
              <a:rPr lang="ko-KR" altLang="en-US" smtClean="0"/>
              <a:pPr>
                <a:defRPr/>
              </a:pPr>
              <a:t>106</a:t>
            </a:fld>
            <a:endParaRPr lang="en-US" altLang="ko-K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r>
              <a:rPr lang="en-US" smtClean="0"/>
              <a:t>To bridge this chasm,</a:t>
            </a:r>
            <a:r>
              <a:rPr lang="en-US" baseline="0" smtClean="0"/>
              <a:t> w</a:t>
            </a:r>
            <a:r>
              <a:rPr lang="en-US" smtClean="0"/>
              <a:t>e note that web sites and their APIs are cor</a:t>
            </a:r>
            <a:r>
              <a:rPr lang="en-US" baseline="0" smtClean="0"/>
              <a:t>related</a:t>
            </a:r>
            <a:r>
              <a:rPr lang="en-US" smtClean="0"/>
              <a:t>. </a:t>
            </a:r>
          </a:p>
          <a:p>
            <a:endParaRPr lang="en-US" smtClean="0"/>
          </a:p>
          <a:p>
            <a:r>
              <a:rPr lang="en-US" smtClean="0"/>
              <a:t>For example, I can both look at the set of images taken on my last trip to Yosemite on the </a:t>
            </a:r>
            <a:r>
              <a:rPr lang="en-US" err="1" smtClean="0"/>
              <a:t>flickr</a:t>
            </a:r>
            <a:r>
              <a:rPr lang="en-US" smtClean="0"/>
              <a:t> website, AND I can retrieve the same set of images by calling an appropriate method in the </a:t>
            </a:r>
            <a:r>
              <a:rPr lang="en-US" err="1" smtClean="0"/>
              <a:t>flickr</a:t>
            </a:r>
            <a:r>
              <a:rPr lang="en-US" smtClean="0"/>
              <a:t> API.</a:t>
            </a:r>
            <a:r>
              <a:rPr lang="en-US" baseline="0" smtClean="0"/>
              <a:t> </a:t>
            </a:r>
          </a:p>
          <a:p>
            <a:r>
              <a:rPr lang="en-US" smtClean="0"/>
              <a:t>The site and its API offer complementary views of the same underlying functionality. </a:t>
            </a:r>
          </a:p>
          <a:p>
            <a:endParaRPr lang="en-US" smtClean="0"/>
          </a:p>
          <a:p>
            <a:r>
              <a:rPr lang="en-US" smtClean="0"/>
              <a:t>In essence, </a:t>
            </a:r>
            <a:r>
              <a:rPr lang="en-US" i="1" smtClean="0"/>
              <a:t>the web site is the largest functional example of what can be accomplished with an API. </a:t>
            </a:r>
          </a:p>
          <a:p>
            <a:r>
              <a:rPr lang="en-US" i="0" smtClean="0"/>
              <a:t>Our work on</a:t>
            </a:r>
            <a:r>
              <a:rPr lang="en-US" i="0" baseline="0" smtClean="0"/>
              <a:t> d.mix</a:t>
            </a:r>
            <a:r>
              <a:rPr lang="en-US" i="0" smtClean="0"/>
              <a:t> seeks to leverage the value that can be achieved by coordinating these representations.</a:t>
            </a:r>
          </a:p>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0019" eaLnBrk="1" hangingPunct="1">
              <a:defRPr/>
            </a:pPr>
            <a:r>
              <a:rPr lang="en-US" smtClean="0"/>
              <a:t>d.mix</a:t>
            </a:r>
            <a:r>
              <a:rPr lang="en-US" baseline="0" smtClean="0"/>
              <a:t> models the </a:t>
            </a:r>
            <a:r>
              <a:rPr lang="en-US" i="1" smtClean="0"/>
              <a:t>correspondence between html pages and </a:t>
            </a:r>
            <a:r>
              <a:rPr lang="en-US" i="1" err="1" smtClean="0"/>
              <a:t>api</a:t>
            </a:r>
            <a:r>
              <a:rPr lang="en-US" i="1" smtClean="0"/>
              <a:t> calls</a:t>
            </a:r>
            <a:r>
              <a:rPr lang="en-US" i="1" baseline="0" smtClean="0"/>
              <a:t> to let users create program code by sampling content from a web page. (space)</a:t>
            </a:r>
          </a:p>
          <a:p>
            <a:pPr defTabSz="880019" eaLnBrk="1" hangingPunct="1">
              <a:defRPr/>
            </a:pPr>
            <a:endParaRPr lang="en-US" i="1" baseline="0" smtClean="0"/>
          </a:p>
          <a:p>
            <a:r>
              <a:rPr lang="en-US" smtClean="0"/>
              <a:t>It co-locates two different kinds of information on one page: examples of what functionality a web</a:t>
            </a:r>
          </a:p>
          <a:p>
            <a:r>
              <a:rPr lang="en-US" smtClean="0"/>
              <a:t>site offers, </a:t>
            </a:r>
            <a:endParaRPr lang="en-US" i="1" smtClean="0"/>
          </a:p>
        </p:txBody>
      </p:sp>
      <p:sp>
        <p:nvSpPr>
          <p:cNvPr id="4" name="Slide Number Placeholder 3"/>
          <p:cNvSpPr>
            <a:spLocks noGrp="1"/>
          </p:cNvSpPr>
          <p:nvPr>
            <p:ph type="sldNum" sz="quarter" idx="10"/>
          </p:nvPr>
        </p:nvSpPr>
        <p:spPr/>
        <p:txBody>
          <a:bodyPr/>
          <a:lstStyle/>
          <a:p>
            <a:pPr>
              <a:defRPr/>
            </a:pPr>
            <a:fld id="{69AD9788-9C54-411B-BB2D-56E9F14E8781}" type="slidenum">
              <a:rPr lang="ko-KR" altLang="en-US" smtClean="0"/>
              <a:pPr>
                <a:defRPr/>
              </a:pPr>
              <a:t>12</a:t>
            </a:fld>
            <a:endParaRPr lang="en-US" altLang="ko-K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together with information how one would obtain this information programmatically. </a:t>
            </a:r>
          </a:p>
          <a:p>
            <a:endParaRPr lang="en-US" smtClean="0"/>
          </a:p>
          <a:p>
            <a:r>
              <a:rPr lang="en-US" smtClean="0"/>
              <a:t>With d.mix. users can generate working code examples by selecting the information on the web site itself. </a:t>
            </a:r>
          </a:p>
          <a:p>
            <a:endParaRPr lang="en-US" smtClean="0"/>
          </a:p>
          <a:p>
            <a:r>
              <a:rPr lang="en-US" smtClean="0"/>
              <a:t>This selection technique allows users to remain in the domain of their task goal, in this case retrieving images.</a:t>
            </a:r>
          </a:p>
          <a:p>
            <a:endParaRPr lang="en-US" smtClean="0"/>
          </a:p>
          <a:p>
            <a:endParaRPr lang="en-US" smtClean="0"/>
          </a:p>
        </p:txBody>
      </p:sp>
      <p:sp>
        <p:nvSpPr>
          <p:cNvPr id="4" name="Slide Number Placeholder 3"/>
          <p:cNvSpPr>
            <a:spLocks noGrp="1"/>
          </p:cNvSpPr>
          <p:nvPr>
            <p:ph type="sldNum" sz="quarter" idx="10"/>
          </p:nvPr>
        </p:nvSpPr>
        <p:spPr/>
        <p:txBody>
          <a:bodyPr/>
          <a:lstStyle/>
          <a:p>
            <a:pPr>
              <a:defRPr/>
            </a:pPr>
            <a:fld id="{69AD9788-9C54-411B-BB2D-56E9F14E8781}" type="slidenum">
              <a:rPr lang="ko-KR" altLang="en-US" smtClean="0"/>
              <a:pPr>
                <a:defRPr/>
              </a:pPr>
              <a:t>13</a:t>
            </a:fld>
            <a:endParaRPr lang="en-US" altLang="ko-K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r>
              <a:rPr lang="en-US" smtClean="0"/>
              <a:t>The source code generated through sampling with d.mix</a:t>
            </a:r>
          </a:p>
          <a:p>
            <a:r>
              <a:rPr lang="en-US" smtClean="0"/>
              <a:t>Can then be copied to an active wiki, a server-side code environment, where it can be edited and safely executed. (click) The</a:t>
            </a:r>
          </a:p>
          <a:p>
            <a:r>
              <a:rPr lang="en-US" smtClean="0"/>
              <a:t>active wiki provides a configuration-free environment for</a:t>
            </a:r>
          </a:p>
          <a:p>
            <a:r>
              <a:rPr lang="en-US" smtClean="0"/>
              <a:t>rapid experimentation.</a:t>
            </a:r>
          </a:p>
        </p:txBody>
      </p:sp>
      <p:sp>
        <p:nvSpPr>
          <p:cNvPr id="59396" name="Slide Number Placeholder 3"/>
          <p:cNvSpPr>
            <a:spLocks noGrp="1"/>
          </p:cNvSpPr>
          <p:nvPr>
            <p:ph type="sldNum" sz="quarter" idx="5"/>
          </p:nvPr>
        </p:nvSpPr>
        <p:spPr>
          <a:noFill/>
        </p:spPr>
        <p:txBody>
          <a:bodyPr/>
          <a:lstStyle/>
          <a:p>
            <a:fld id="{47582BF0-654A-49C7-8A93-9D1DF8286D11}" type="slidenum">
              <a:rPr lang="ko-KR" altLang="en-US" smtClean="0"/>
              <a:pPr/>
              <a:t>14</a:t>
            </a:fld>
            <a:endParaRPr lang="en-US" altLang="ko-K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smtClean="0"/>
              <a:t>This scenario</a:t>
            </a:r>
            <a:r>
              <a:rPr lang="en-US" baseline="0" smtClean="0"/>
              <a:t> will</a:t>
            </a:r>
            <a:r>
              <a:rPr lang="en-US" smtClean="0"/>
              <a:t> clarify the main interaction techniques of d.mix:</a:t>
            </a:r>
          </a:p>
          <a:p>
            <a:r>
              <a:rPr lang="en-US" smtClean="0"/>
              <a:t>A group of rock climbers would like to create a photo page for the group, </a:t>
            </a:r>
          </a:p>
          <a:p>
            <a:endParaRPr lang="en-US" smtClean="0"/>
          </a:p>
        </p:txBody>
      </p:sp>
      <p:sp>
        <p:nvSpPr>
          <p:cNvPr id="61444" name="Slide Number Placeholder 3"/>
          <p:cNvSpPr>
            <a:spLocks noGrp="1"/>
          </p:cNvSpPr>
          <p:nvPr>
            <p:ph type="sldNum" sz="quarter" idx="5"/>
          </p:nvPr>
        </p:nvSpPr>
        <p:spPr>
          <a:noFill/>
        </p:spPr>
        <p:txBody>
          <a:bodyPr/>
          <a:lstStyle/>
          <a:p>
            <a:fld id="{FA697C5F-B382-4674-BC22-A387F128A88F}" type="slidenum">
              <a:rPr lang="ko-KR" altLang="en-US" smtClean="0"/>
              <a:pPr/>
              <a:t>15</a:t>
            </a:fld>
            <a:endParaRPr lang="en-US" altLang="ko-K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defTabSz="880019">
              <a:defRPr/>
            </a:pPr>
            <a:r>
              <a:rPr lang="en-US" smtClean="0"/>
              <a:t>Which should always show the latest iamges from the groups’ trips without requiring manual updates. </a:t>
            </a:r>
          </a:p>
        </p:txBody>
      </p:sp>
      <p:sp>
        <p:nvSpPr>
          <p:cNvPr id="62468" name="Slide Number Placeholder 3"/>
          <p:cNvSpPr>
            <a:spLocks noGrp="1"/>
          </p:cNvSpPr>
          <p:nvPr>
            <p:ph type="sldNum" sz="quarter" idx="5"/>
          </p:nvPr>
        </p:nvSpPr>
        <p:spPr>
          <a:noFill/>
        </p:spPr>
        <p:txBody>
          <a:bodyPr/>
          <a:lstStyle/>
          <a:p>
            <a:fld id="{0DE8E463-70A2-4A85-84D9-CFD70D672AFA}" type="slidenum">
              <a:rPr lang="ko-KR" altLang="en-US" smtClean="0"/>
              <a:pPr/>
              <a:t>16</a:t>
            </a:fld>
            <a:endParaRPr lang="en-US" altLang="ko-K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9917BFEC-3D5F-4591-AB6F-D7432797F04F}" type="slidenum">
              <a:rPr lang="ko-KR" altLang="en-US" smtClean="0"/>
              <a:pPr/>
              <a:t>17</a:t>
            </a:fld>
            <a:endParaRPr lang="en-US" altLang="ko-KR"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smtClean="0"/>
              <a:t>Drew keeps his images on Flikckr where he aggregates them in an image set.</a:t>
            </a:r>
          </a:p>
          <a:p>
            <a:pPr eaLnBrk="1" hangingPunct="1"/>
            <a:r>
              <a:rPr lang="en-US" smtClean="0"/>
              <a:t>Jane begins by navigating to drew’s </a:t>
            </a:r>
            <a:r>
              <a:rPr lang="en-US" err="1" smtClean="0"/>
              <a:t>flickr</a:t>
            </a:r>
            <a:r>
              <a:rPr lang="en-US" smtClean="0"/>
              <a:t> page and clicks on the “sample this” button in her browser.</a:t>
            </a:r>
          </a:p>
          <a:p>
            <a:pPr eaLnBrk="1" hangingPunct="1"/>
            <a:endParaRPr lang="en-US" smtClean="0"/>
          </a:p>
          <a:p>
            <a:pPr eaLnBrk="1" hangingPunct="1"/>
            <a:r>
              <a:rPr lang="en-US" smtClean="0"/>
              <a:t>The page now shows dashed borders around items</a:t>
            </a:r>
            <a:r>
              <a:rPr lang="en-US" baseline="0" smtClean="0"/>
              <a:t> </a:t>
            </a:r>
            <a:r>
              <a:rPr lang="en-US" smtClean="0"/>
              <a:t>she can retrieve through</a:t>
            </a:r>
            <a:r>
              <a:rPr lang="en-US" baseline="0" smtClean="0"/>
              <a:t> the site’s API</a:t>
            </a:r>
            <a:r>
              <a:rPr lang="en-US" smtClean="0"/>
              <a:t>.</a:t>
            </a:r>
          </a:p>
          <a:p>
            <a:pPr eaLnBrk="1" hangingPunct="1"/>
            <a:r>
              <a:rPr lang="en-US" smtClean="0"/>
              <a:t>By right-clicking she can copy drew’s climbing image set into her sampling bin.</a:t>
            </a:r>
          </a:p>
          <a:p>
            <a:pPr eaLnBrk="1" hangingPunct="1"/>
            <a:r>
              <a:rPr lang="en-US" smtClean="0"/>
              <a:t>From the sampling bin, she sends selected items to the d.mix active wiki.</a:t>
            </a:r>
          </a:p>
          <a:p>
            <a:pPr eaLnBrk="1" hangingPunct="1"/>
            <a:endParaRPr lang="en-US" smtClean="0"/>
          </a:p>
          <a:p>
            <a:pPr eaLnBrk="1" hangingPunct="1"/>
            <a:r>
              <a:rPr lang="en-US" smtClean="0"/>
              <a:t>Because</a:t>
            </a:r>
            <a:r>
              <a:rPr lang="en-US" baseline="0" smtClean="0"/>
              <a:t> </a:t>
            </a:r>
            <a:r>
              <a:rPr lang="en-US" smtClean="0"/>
              <a:t>d.mix performed a deep copy of the images by generating web API calls, </a:t>
            </a:r>
          </a:p>
          <a:p>
            <a:pPr eaLnBrk="1" hangingPunct="1"/>
            <a:r>
              <a:rPr lang="en-US" smtClean="0"/>
              <a:t>Jane can edit parameters of those calls through a property sheet.</a:t>
            </a:r>
          </a:p>
          <a:p>
            <a:pPr eaLnBrk="1" hangingPunct="1"/>
            <a:r>
              <a:rPr lang="en-US" smtClean="0"/>
              <a:t>Here she sets that only the two most recent images for one of the image sets should be</a:t>
            </a:r>
            <a:r>
              <a:rPr lang="en-US" baseline="0" smtClean="0"/>
              <a:t> returned.</a:t>
            </a:r>
            <a:endParaRPr lang="en-US" smtClean="0"/>
          </a:p>
          <a:p>
            <a:pPr eaLnBrk="1" hangingPunct="1"/>
            <a:endParaRPr lang="en-US" smtClean="0"/>
          </a:p>
          <a:p>
            <a:pPr eaLnBrk="1" hangingPunct="1"/>
            <a:r>
              <a:rPr lang="en-US" smtClean="0"/>
              <a:t>Jane can also change the source code that d.mix generated for her.</a:t>
            </a:r>
          </a:p>
          <a:p>
            <a:pPr eaLnBrk="1" hangingPunct="1"/>
            <a:r>
              <a:rPr lang="en-US" smtClean="0"/>
              <a:t>In the source view, she can add static HTML to the page or edit the web API calls made to retrieve images from </a:t>
            </a:r>
            <a:r>
              <a:rPr lang="en-US" err="1" smtClean="0"/>
              <a:t>flickr</a:t>
            </a:r>
            <a:r>
              <a:rPr lang="en-US" smtClean="0"/>
              <a:t>.</a:t>
            </a:r>
          </a:p>
          <a:p>
            <a:pPr eaLnBrk="1" hangingPunct="1"/>
            <a:endParaRPr lang="en-US" smtClean="0"/>
          </a:p>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C20D9476-9ADF-41DE-85A2-3D1C5D5E2C9F}" type="slidenum">
              <a:rPr lang="ko-KR" altLang="en-US" smtClean="0"/>
              <a:pPr/>
              <a:t>18</a:t>
            </a:fld>
            <a:endParaRPr lang="en-US" altLang="ko-KR"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r>
              <a:rPr lang="en-US" smtClean="0"/>
              <a:t>When Jane is satisfied with the rendered view of her page, she can share the URL of the page she created with her group members.</a:t>
            </a:r>
          </a:p>
          <a:p>
            <a:pPr eaLnBrk="1" hangingPunct="1"/>
            <a:endParaRPr lang="en-US" smtClean="0"/>
          </a:p>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baseline="0" smtClean="0"/>
              <a:t>There are several classes of users that work with d.mix.</a:t>
            </a:r>
            <a:endParaRPr lang="en-US" smtClean="0"/>
          </a:p>
          <a:p>
            <a:r>
              <a:rPr lang="en-US" smtClean="0"/>
              <a:t>First, lead users</a:t>
            </a:r>
            <a:r>
              <a:rPr lang="en-US" baseline="0" smtClean="0"/>
              <a:t> manually establish the correlation between sites and their services.</a:t>
            </a:r>
          </a:p>
          <a:p>
            <a:r>
              <a:rPr lang="en-US" baseline="0" smtClean="0"/>
              <a:t>Alternatively,</a:t>
            </a:r>
            <a:r>
              <a:rPr lang="en-US" smtClean="0"/>
              <a:t> </a:t>
            </a:r>
            <a:r>
              <a:rPr lang="en-US" baseline="0" smtClean="0"/>
              <a:t> webmasters at sites such as Flickr, Yahoo, or Amazon.com could easily provide such mappings.</a:t>
            </a:r>
            <a:endParaRPr lang="en-US" smtClean="0"/>
          </a:p>
        </p:txBody>
      </p:sp>
      <p:sp>
        <p:nvSpPr>
          <p:cNvPr id="78852" name="Slide Number Placeholder 3"/>
          <p:cNvSpPr>
            <a:spLocks noGrp="1"/>
          </p:cNvSpPr>
          <p:nvPr>
            <p:ph type="sldNum" sz="quarter" idx="5"/>
          </p:nvPr>
        </p:nvSpPr>
        <p:spPr>
          <a:noFill/>
        </p:spPr>
        <p:txBody>
          <a:bodyPr/>
          <a:lstStyle/>
          <a:p>
            <a:fld id="{31A29BA3-A92D-466B-830E-D24F487CC949}" type="slidenum">
              <a:rPr lang="ko-KR" altLang="en-US" smtClean="0"/>
              <a:pPr/>
              <a:t>19</a:t>
            </a:fld>
            <a:endParaRPr lang="en-US" altLang="ko-K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52C7D85A-4BFB-41BF-8372-D858D3BEFF1B}" type="slidenum">
              <a:rPr lang="ko-KR" altLang="en-US" smtClean="0">
                <a:ea typeface="굴림" charset="-127"/>
              </a:rPr>
              <a:pPr/>
              <a:t>2</a:t>
            </a:fld>
            <a:endParaRPr lang="en-US" altLang="ko-KR" smtClean="0">
              <a:ea typeface="굴림" charset="-127"/>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smtClean="0"/>
              <a:t>Our research group's goal</a:t>
            </a:r>
            <a:r>
              <a:rPr lang="en-US" baseline="0" smtClean="0"/>
              <a:t> </a:t>
            </a:r>
            <a:r>
              <a:rPr lang="en-US" smtClean="0"/>
              <a:t>is to create the tools that will enable designers</a:t>
            </a:r>
            <a:r>
              <a:rPr lang="en-US" baseline="0" smtClean="0"/>
              <a:t> and end users</a:t>
            </a:r>
            <a:r>
              <a:rPr lang="en-US" smtClean="0"/>
              <a:t> to design interactive systems for the era of pervasive computing. </a:t>
            </a:r>
          </a:p>
          <a:p>
            <a:pPr eaLnBrk="1" hangingPunct="1"/>
            <a:r>
              <a:rPr lang="en-US" altLang="ko-KR" smtClean="0">
                <a:ea typeface="굴림" charset="-127"/>
              </a:rPr>
              <a:t>The idea </a:t>
            </a:r>
            <a:r>
              <a:rPr lang="en-US" altLang="ko-KR" dirty="0" smtClean="0">
                <a:ea typeface="굴림" charset="-127"/>
              </a:rPr>
              <a:t>of creating tools to empower users</a:t>
            </a:r>
            <a:r>
              <a:rPr lang="en-US" altLang="ko-KR" baseline="0" dirty="0" smtClean="0">
                <a:ea typeface="굴림" charset="-127"/>
              </a:rPr>
              <a:t> </a:t>
            </a:r>
            <a:r>
              <a:rPr lang="en-US" altLang="ko-KR" dirty="0" smtClean="0">
                <a:ea typeface="굴림" charset="-127"/>
              </a:rPr>
              <a:t>has a long and storied history in computer science, beginning with Grace Hopper’s invention in the early 1950s of the first compiler. What’s inspirational for me is that she conceptualized how improved tools could provide a much wider audience with access to computation</a:t>
            </a:r>
            <a:r>
              <a:rPr lang="en-US" altLang="ko-KR" smtClean="0">
                <a:ea typeface="굴림" charset="-127"/>
              </a:rPr>
              <a:t>. </a:t>
            </a:r>
          </a:p>
          <a:p>
            <a:pPr eaLnBrk="1" hangingPunct="1"/>
            <a:endParaRPr lang="en-US" altLang="ko-KR" smtClean="0">
              <a:ea typeface="굴림" charset="-127"/>
            </a:endParaRPr>
          </a:p>
          <a:p>
            <a:pPr eaLnBrk="1" hangingPunct="1"/>
            <a:r>
              <a:rPr lang="en-US" altLang="ko-KR" baseline="0" smtClean="0">
                <a:ea typeface="굴림" charset="-127"/>
              </a:rPr>
              <a:t>As computation moves beyond the traditional desktop and software packages for individuals, t</a:t>
            </a:r>
            <a:r>
              <a:rPr lang="en-US" altLang="ko-KR" smtClean="0">
                <a:ea typeface="굴림" charset="-127"/>
              </a:rPr>
              <a:t>here are two frontiers for</a:t>
            </a:r>
            <a:r>
              <a:rPr lang="en-US" altLang="ko-KR" baseline="0" smtClean="0">
                <a:ea typeface="굴림" charset="-127"/>
              </a:rPr>
              <a:t> design tools today : one is development with and for the web, the other is ubiquitous computing with new form factors.</a:t>
            </a:r>
            <a:endParaRPr lang="en-US" altLang="ko-KR" dirty="0" smtClean="0">
              <a:ea typeface="굴림" charset="-127"/>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smtClean="0"/>
              <a:t>After a small number of lead users author these mappings, many more web developers can create applications in d.mix and quickly prototype web-based mashups.</a:t>
            </a:r>
          </a:p>
        </p:txBody>
      </p:sp>
      <p:sp>
        <p:nvSpPr>
          <p:cNvPr id="78852" name="Slide Number Placeholder 3"/>
          <p:cNvSpPr>
            <a:spLocks noGrp="1"/>
          </p:cNvSpPr>
          <p:nvPr>
            <p:ph type="sldNum" sz="quarter" idx="5"/>
          </p:nvPr>
        </p:nvSpPr>
        <p:spPr>
          <a:noFill/>
        </p:spPr>
        <p:txBody>
          <a:bodyPr/>
          <a:lstStyle/>
          <a:p>
            <a:fld id="{31A29BA3-A92D-466B-830E-D24F487CC949}" type="slidenum">
              <a:rPr lang="ko-KR" altLang="en-US" smtClean="0"/>
              <a:pPr/>
              <a:t>20</a:t>
            </a:fld>
            <a:endParaRPr lang="en-US" altLang="ko-K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smtClean="0"/>
              <a:t>Finally, end-users can run applications written in d.mix, by visiting them from a</a:t>
            </a:r>
            <a:r>
              <a:rPr lang="en-US" baseline="0" smtClean="0"/>
              <a:t>ny</a:t>
            </a:r>
            <a:r>
              <a:rPr lang="en-US" smtClean="0"/>
              <a:t> browser.</a:t>
            </a:r>
          </a:p>
          <a:p>
            <a:endParaRPr lang="en-US" smtClean="0"/>
          </a:p>
          <a:p>
            <a:r>
              <a:rPr lang="en-US" smtClean="0"/>
              <a:t>End-users can also tailor applications created in d.mix, by copy</a:t>
            </a:r>
            <a:r>
              <a:rPr lang="en-US" baseline="0" smtClean="0"/>
              <a:t> and pasting code from one d.mix wiki page to another.</a:t>
            </a:r>
            <a:r>
              <a:rPr lang="en-US" smtClean="0"/>
              <a:t> </a:t>
            </a:r>
          </a:p>
        </p:txBody>
      </p:sp>
      <p:sp>
        <p:nvSpPr>
          <p:cNvPr id="78852" name="Slide Number Placeholder 3"/>
          <p:cNvSpPr>
            <a:spLocks noGrp="1"/>
          </p:cNvSpPr>
          <p:nvPr>
            <p:ph type="sldNum" sz="quarter" idx="5"/>
          </p:nvPr>
        </p:nvSpPr>
        <p:spPr>
          <a:noFill/>
        </p:spPr>
        <p:txBody>
          <a:bodyPr/>
          <a:lstStyle/>
          <a:p>
            <a:fld id="{31A29BA3-A92D-466B-830E-D24F487CC949}" type="slidenum">
              <a:rPr lang="ko-KR" altLang="en-US" smtClean="0"/>
              <a:pPr/>
              <a:t>21</a:t>
            </a:fld>
            <a:endParaRPr lang="en-US" altLang="ko-K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r>
              <a:rPr lang="en-US" smtClean="0"/>
              <a:t>d.mix uses a programmable HTTP proxy that rewrites the original web site, adding API annotations. Each API annotation contains an associated snippet of code that generates a working web service call, in our case in the Ruby programming language.</a:t>
            </a:r>
          </a:p>
          <a:p>
            <a:endParaRPr lang="en-US" smtClean="0"/>
          </a:p>
          <a:p>
            <a:r>
              <a:rPr lang="en-US" smtClean="0"/>
              <a:t>The programmable proxy knows how to annotate web pages by using asite-to-service map. (space</a:t>
            </a:r>
            <a:r>
              <a:rPr lang="en-US" smtClean="0"/>
              <a:t>)</a:t>
            </a:r>
            <a:endParaRPr lang="en-US" smtClean="0"/>
          </a:p>
        </p:txBody>
      </p:sp>
      <p:sp>
        <p:nvSpPr>
          <p:cNvPr id="73732" name="Slide Number Placeholder 3"/>
          <p:cNvSpPr>
            <a:spLocks noGrp="1"/>
          </p:cNvSpPr>
          <p:nvPr>
            <p:ph type="sldNum" sz="quarter" idx="5"/>
          </p:nvPr>
        </p:nvSpPr>
        <p:spPr>
          <a:noFill/>
        </p:spPr>
        <p:txBody>
          <a:bodyPr/>
          <a:lstStyle/>
          <a:p>
            <a:fld id="{E20971F2-9E5B-44DA-B342-63F2BF5161A5}" type="slidenum">
              <a:rPr lang="ko-KR" altLang="en-US" smtClean="0"/>
              <a:pPr/>
              <a:t>22</a:t>
            </a:fld>
            <a:endParaRPr lang="en-US" altLang="ko-K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How does a 3</a:t>
            </a:r>
            <a:r>
              <a:rPr lang="en-US" baseline="30000" smtClean="0"/>
              <a:t>rd</a:t>
            </a:r>
            <a:r>
              <a:rPr lang="en-US" smtClean="0"/>
              <a:t> party developer author a site-to-service map? (space)</a:t>
            </a:r>
          </a:p>
          <a:p>
            <a:pPr marL="220005" indent="-220005">
              <a:buAutoNum type="arabicPeriod"/>
            </a:pPr>
            <a:r>
              <a:rPr lang="en-US" baseline="0" smtClean="0"/>
              <a:t>First, a developer maps web page URLs to web “page types”. (space)</a:t>
            </a:r>
          </a:p>
          <a:p>
            <a:pPr marL="220005" indent="-220005">
              <a:buAutoNum type="arabicPeriod"/>
            </a:pPr>
            <a:r>
              <a:rPr lang="en-US" baseline="0" smtClean="0"/>
              <a:t>For any given “page type”, a developer defines a combination of XPath and CSS selectors that identify the visual elements to be annotated (space)</a:t>
            </a:r>
          </a:p>
          <a:p>
            <a:pPr marL="220005" indent="-220005">
              <a:buAutoNum type="arabicPeriod"/>
            </a:pPr>
            <a:r>
              <a:rPr lang="en-US" baseline="0" smtClean="0"/>
              <a:t>They  then define selectors that infer web service arguments given the markup on a page. (space)</a:t>
            </a:r>
          </a:p>
          <a:p>
            <a:pPr marL="220005" indent="-220005">
              <a:buAutoNum type="arabicPeriod"/>
            </a:pPr>
            <a:r>
              <a:rPr lang="en-US" baseline="0" smtClean="0"/>
              <a:t>Finally, these arguments are bound to a web service code snippet</a:t>
            </a:r>
          </a:p>
          <a:p>
            <a:pPr marL="220005" indent="-220005"/>
            <a:endParaRPr lang="en-US" smtClean="0"/>
          </a:p>
          <a:p>
            <a:pPr marL="220005" indent="-220005"/>
            <a:r>
              <a:rPr lang="en-US" smtClean="0"/>
              <a:t>Note that it is easier for </a:t>
            </a:r>
            <a:r>
              <a:rPr lang="en-US" i="1" smtClean="0"/>
              <a:t>site owners</a:t>
            </a:r>
            <a:r>
              <a:rPr lang="en-US" smtClean="0"/>
              <a:t> to provide this mapping, as they do not need to infer these relationships programmatically through scraping. We hope that in the future, site owners will provide such site-to-service mappings for the larger web developer community.</a:t>
            </a:r>
          </a:p>
        </p:txBody>
      </p:sp>
      <p:sp>
        <p:nvSpPr>
          <p:cNvPr id="4" name="Slide Number Placeholder 3"/>
          <p:cNvSpPr>
            <a:spLocks noGrp="1"/>
          </p:cNvSpPr>
          <p:nvPr>
            <p:ph type="sldNum" sz="quarter" idx="10"/>
          </p:nvPr>
        </p:nvSpPr>
        <p:spPr/>
        <p:txBody>
          <a:bodyPr/>
          <a:lstStyle/>
          <a:p>
            <a:pPr>
              <a:defRPr/>
            </a:pPr>
            <a:fld id="{69AD9788-9C54-411B-BB2D-56E9F14E8781}" type="slidenum">
              <a:rPr lang="ko-KR" altLang="en-US" smtClean="0"/>
              <a:pPr>
                <a:defRPr/>
              </a:pPr>
              <a:t>23</a:t>
            </a:fld>
            <a:endParaRPr lang="en-US" altLang="ko-K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en-US" baseline="0" smtClean="0"/>
              <a:t>So why not rely solely on scraping, without trying to generate web service code?</a:t>
            </a:r>
          </a:p>
          <a:p>
            <a:r>
              <a:rPr lang="en-US" smtClean="0"/>
              <a:t>(space) Web site content and markup change quickly. Thus, programs based on scraped content can be brittle.</a:t>
            </a:r>
          </a:p>
          <a:p>
            <a:r>
              <a:rPr lang="en-US" smtClean="0"/>
              <a:t>web </a:t>
            </a:r>
            <a:r>
              <a:rPr lang="en-US" smtClean="0"/>
              <a:t>service APIs are </a:t>
            </a:r>
            <a:r>
              <a:rPr lang="en-US" smtClean="0"/>
              <a:t>more stable. </a:t>
            </a:r>
            <a:r>
              <a:rPr lang="en-US" smtClean="0"/>
              <a:t>Since applications are authored once, but</a:t>
            </a:r>
            <a:r>
              <a:rPr lang="en-US" baseline="0" smtClean="0"/>
              <a:t> executed many more times, scraping once at “application design time” is preferable to scraping at execution time. </a:t>
            </a:r>
          </a:p>
          <a:p>
            <a:endParaRPr lang="en-US" smtClean="0"/>
          </a:p>
          <a:p>
            <a:r>
              <a:rPr lang="en-US" smtClean="0"/>
              <a:t>(space)</a:t>
            </a:r>
          </a:p>
          <a:p>
            <a:r>
              <a:rPr lang="en-US" smtClean="0"/>
              <a:t>Furthermore, web</a:t>
            </a:r>
            <a:r>
              <a:rPr lang="en-US" baseline="0" smtClean="0"/>
              <a:t> service calls can be meaningfully parameterized by changing the arguments used to call them. This is not possible with scraped content.</a:t>
            </a:r>
          </a:p>
          <a:p>
            <a:r>
              <a:rPr lang="en-US" baseline="0" smtClean="0"/>
              <a:t>(space)</a:t>
            </a:r>
          </a:p>
          <a:p>
            <a:r>
              <a:rPr lang="en-US" baseline="0" smtClean="0"/>
              <a:t>Finally, scraping may not scale. Many sites monitor their traffic and actively lock out clients that request a large number of pages in a short amount of time.</a:t>
            </a:r>
            <a:endParaRPr lang="en-US" smtClean="0"/>
          </a:p>
        </p:txBody>
      </p:sp>
      <p:sp>
        <p:nvSpPr>
          <p:cNvPr id="81924" name="Slide Number Placeholder 3"/>
          <p:cNvSpPr>
            <a:spLocks noGrp="1"/>
          </p:cNvSpPr>
          <p:nvPr>
            <p:ph type="sldNum" sz="quarter" idx="5"/>
          </p:nvPr>
        </p:nvSpPr>
        <p:spPr>
          <a:noFill/>
        </p:spPr>
        <p:txBody>
          <a:bodyPr/>
          <a:lstStyle/>
          <a:p>
            <a:fld id="{C3982647-53ED-430E-9FFE-B9DA2750ECBD}" type="slidenum">
              <a:rPr lang="ko-KR" altLang="en-US" smtClean="0"/>
              <a:pPr/>
              <a:t>24</a:t>
            </a:fld>
            <a:endParaRPr lang="en-US" altLang="ko-K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smtClean="0"/>
              <a:t>Let me illustrate the process</a:t>
            </a:r>
            <a:r>
              <a:rPr lang="en-US" baseline="0" smtClean="0"/>
              <a:t> of creating a site-to-service map with a concrete example.</a:t>
            </a:r>
            <a:endParaRPr lang="en-US" smtClean="0"/>
          </a:p>
          <a:p>
            <a:endParaRPr lang="en-US" smtClean="0"/>
          </a:p>
          <a:p>
            <a:r>
              <a:rPr lang="en-US" smtClean="0"/>
              <a:t>Here is a</a:t>
            </a:r>
            <a:r>
              <a:rPr lang="en-US" baseline="0" smtClean="0"/>
              <a:t> single photo page from f</a:t>
            </a:r>
            <a:r>
              <a:rPr lang="en-US" smtClean="0"/>
              <a:t>lickr.com.</a:t>
            </a:r>
          </a:p>
          <a:p>
            <a:endParaRPr lang="en-US" smtClean="0"/>
          </a:p>
          <a:p>
            <a:endParaRPr lang="en-US" smtClean="0"/>
          </a:p>
        </p:txBody>
      </p:sp>
      <p:sp>
        <p:nvSpPr>
          <p:cNvPr id="74756" name="Slide Number Placeholder 3"/>
          <p:cNvSpPr>
            <a:spLocks noGrp="1"/>
          </p:cNvSpPr>
          <p:nvPr>
            <p:ph type="sldNum" sz="quarter" idx="5"/>
          </p:nvPr>
        </p:nvSpPr>
        <p:spPr>
          <a:noFill/>
        </p:spPr>
        <p:txBody>
          <a:bodyPr/>
          <a:lstStyle/>
          <a:p>
            <a:fld id="{68B6DE80-FE71-4B12-81A9-1DE5B8FAA053}" type="slidenum">
              <a:rPr lang="ko-KR" altLang="en-US" smtClean="0"/>
              <a:pPr/>
              <a:t>25</a:t>
            </a:fld>
            <a:endParaRPr lang="en-US" altLang="ko-K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smtClean="0"/>
              <a:t>First, we</a:t>
            </a:r>
            <a:r>
              <a:rPr lang="en-US" baseline="0" smtClean="0"/>
              <a:t> note that photo pages have a consistent URL structure. </a:t>
            </a:r>
          </a:p>
          <a:p>
            <a:r>
              <a:rPr lang="en-US" baseline="0" smtClean="0"/>
              <a:t>Thus, we can define a regular expression that detects similar photo pages,</a:t>
            </a:r>
          </a:p>
          <a:p>
            <a:r>
              <a:rPr lang="en-US" baseline="0" smtClean="0"/>
              <a:t>And a set of expressions that furthermore classify pages into distinct page “types”.</a:t>
            </a:r>
          </a:p>
          <a:p>
            <a:r>
              <a:rPr lang="en-US" baseline="0" smtClean="0"/>
              <a:t> </a:t>
            </a:r>
            <a:endParaRPr lang="en-US" smtClean="0"/>
          </a:p>
          <a:p>
            <a:endParaRPr lang="en-US" smtClean="0"/>
          </a:p>
          <a:p>
            <a:endParaRPr lang="en-US" smtClean="0"/>
          </a:p>
        </p:txBody>
      </p:sp>
      <p:sp>
        <p:nvSpPr>
          <p:cNvPr id="74756" name="Slide Number Placeholder 3"/>
          <p:cNvSpPr>
            <a:spLocks noGrp="1"/>
          </p:cNvSpPr>
          <p:nvPr>
            <p:ph type="sldNum" sz="quarter" idx="5"/>
          </p:nvPr>
        </p:nvSpPr>
        <p:spPr>
          <a:noFill/>
        </p:spPr>
        <p:txBody>
          <a:bodyPr/>
          <a:lstStyle/>
          <a:p>
            <a:fld id="{68B6DE80-FE71-4B12-81A9-1DE5B8FAA053}" type="slidenum">
              <a:rPr lang="ko-KR" altLang="en-US" smtClean="0"/>
              <a:pPr/>
              <a:t>26</a:t>
            </a:fld>
            <a:endParaRPr lang="en-US" altLang="ko-K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smtClean="0"/>
              <a:t>Here are three items of</a:t>
            </a:r>
            <a:r>
              <a:rPr lang="en-US" baseline="0" smtClean="0"/>
              <a:t> interest: a photo’s title, the URL for an image, and a way to run a tag search (SPACE, SPACE)</a:t>
            </a:r>
            <a:endParaRPr lang="en-US" smtClean="0"/>
          </a:p>
          <a:p>
            <a:endParaRPr lang="en-US" smtClean="0"/>
          </a:p>
          <a:p>
            <a:endParaRPr lang="en-US" smtClean="0"/>
          </a:p>
          <a:p>
            <a:endParaRPr lang="en-US" smtClean="0"/>
          </a:p>
        </p:txBody>
      </p:sp>
      <p:sp>
        <p:nvSpPr>
          <p:cNvPr id="74756" name="Slide Number Placeholder 3"/>
          <p:cNvSpPr>
            <a:spLocks noGrp="1"/>
          </p:cNvSpPr>
          <p:nvPr>
            <p:ph type="sldNum" sz="quarter" idx="5"/>
          </p:nvPr>
        </p:nvSpPr>
        <p:spPr>
          <a:noFill/>
        </p:spPr>
        <p:txBody>
          <a:bodyPr/>
          <a:lstStyle/>
          <a:p>
            <a:fld id="{68B6DE80-FE71-4B12-81A9-1DE5B8FAA053}" type="slidenum">
              <a:rPr lang="ko-KR" altLang="en-US" smtClean="0"/>
              <a:pPr/>
              <a:t>27</a:t>
            </a:fld>
            <a:endParaRPr lang="en-US" altLang="ko-K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smtClean="0"/>
              <a:t>Each of </a:t>
            </a:r>
            <a:r>
              <a:rPr lang="en-US" smtClean="0"/>
              <a:t>these items </a:t>
            </a:r>
            <a:r>
              <a:rPr lang="en-US" smtClean="0"/>
              <a:t>can be accessed by searching the</a:t>
            </a:r>
            <a:r>
              <a:rPr lang="en-US" baseline="0" smtClean="0"/>
              <a:t> </a:t>
            </a:r>
            <a:r>
              <a:rPr lang="en-US" smtClean="0"/>
              <a:t>DOM, the document object</a:t>
            </a:r>
            <a:r>
              <a:rPr lang="en-US" baseline="0" smtClean="0"/>
              <a:t> model.</a:t>
            </a:r>
          </a:p>
          <a:p>
            <a:r>
              <a:rPr lang="en-US" baseline="0" smtClean="0"/>
              <a:t>d.mix uses a combination of CSS and XPath selectors to identify elements, highlight them, and add a context-menu handler to each element. </a:t>
            </a:r>
          </a:p>
          <a:p>
            <a:pPr defTabSz="880019">
              <a:defRPr/>
            </a:pPr>
            <a:endParaRPr lang="en-US" baseline="0" smtClean="0"/>
          </a:p>
          <a:p>
            <a:pPr defTabSz="880019">
              <a:defRPr/>
            </a:pPr>
            <a:r>
              <a:rPr lang="en-US" baseline="0" smtClean="0"/>
              <a:t>For any given item on the page, there may be multiple matching web service calls that return that element. For example (SPACE), one can either sample “the first image in a photo set” or “this particular image”. d.mix generates multiple entries in the context menu to let the user guide the generalization process.</a:t>
            </a:r>
          </a:p>
        </p:txBody>
      </p:sp>
      <p:sp>
        <p:nvSpPr>
          <p:cNvPr id="74756" name="Slide Number Placeholder 3"/>
          <p:cNvSpPr>
            <a:spLocks noGrp="1"/>
          </p:cNvSpPr>
          <p:nvPr>
            <p:ph type="sldNum" sz="quarter" idx="5"/>
          </p:nvPr>
        </p:nvSpPr>
        <p:spPr>
          <a:noFill/>
        </p:spPr>
        <p:txBody>
          <a:bodyPr/>
          <a:lstStyle/>
          <a:p>
            <a:fld id="{68B6DE80-FE71-4B12-81A9-1DE5B8FAA053}" type="slidenum">
              <a:rPr lang="ko-KR" altLang="en-US" smtClean="0"/>
              <a:pPr/>
              <a:t>28</a:t>
            </a:fld>
            <a:endParaRPr lang="en-US" altLang="ko-K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smtClean="0"/>
              <a:t>The</a:t>
            </a:r>
            <a:r>
              <a:rPr lang="en-US" baseline="0" smtClean="0"/>
              <a:t> site-to-service map then specifies how to connect each of these items to a source code snippet.</a:t>
            </a:r>
          </a:p>
          <a:p>
            <a:r>
              <a:rPr lang="en-US" baseline="0" smtClean="0"/>
              <a:t>For example (SPACE) to perform a tag search, one needs to pass in the appropriate tag to a specific method. These arguments are also extracted using CSS and XPath selectors.</a:t>
            </a:r>
          </a:p>
          <a:p>
            <a:endParaRPr lang="en-US" baseline="0" smtClean="0"/>
          </a:p>
          <a:p>
            <a:endParaRPr lang="en-US" smtClean="0"/>
          </a:p>
          <a:p>
            <a:endParaRPr lang="en-US" smtClean="0"/>
          </a:p>
        </p:txBody>
      </p:sp>
      <p:sp>
        <p:nvSpPr>
          <p:cNvPr id="74756" name="Slide Number Placeholder 3"/>
          <p:cNvSpPr>
            <a:spLocks noGrp="1"/>
          </p:cNvSpPr>
          <p:nvPr>
            <p:ph type="sldNum" sz="quarter" idx="5"/>
          </p:nvPr>
        </p:nvSpPr>
        <p:spPr>
          <a:noFill/>
        </p:spPr>
        <p:txBody>
          <a:bodyPr/>
          <a:lstStyle/>
          <a:p>
            <a:fld id="{68B6DE80-FE71-4B12-81A9-1DE5B8FAA053}" type="slidenum">
              <a:rPr lang="ko-KR" altLang="en-US" smtClean="0"/>
              <a:pPr/>
              <a:t>29</a:t>
            </a:fld>
            <a:endParaRPr lang="en-US" altLang="ko-K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BC1A824B-F8EB-44E0-830D-9B188BB1DD53}" type="slidenum">
              <a:rPr lang="en-US" smtClean="0"/>
              <a:pPr/>
              <a:t>3</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US" altLang="ko-KR" smtClean="0">
                <a:ea typeface="굴림" charset="-127"/>
              </a:rPr>
              <a:t>The </a:t>
            </a:r>
            <a:r>
              <a:rPr lang="en-US" altLang="ko-KR" dirty="0" smtClean="0">
                <a:ea typeface="굴림" charset="-127"/>
              </a:rPr>
              <a:t>majority </a:t>
            </a:r>
            <a:r>
              <a:rPr lang="en-US" altLang="ko-KR" smtClean="0">
                <a:ea typeface="굴림" charset="-127"/>
              </a:rPr>
              <a:t>of web-based and </a:t>
            </a:r>
            <a:r>
              <a:rPr lang="en-US" altLang="ko-KR" dirty="0" smtClean="0">
                <a:ea typeface="굴림" charset="-127"/>
              </a:rPr>
              <a:t>ubiquitous computing systems lie in the “long tail” of the application space.</a:t>
            </a:r>
          </a:p>
          <a:p>
            <a:pPr eaLnBrk="1" hangingPunct="1"/>
            <a:r>
              <a:rPr lang="en-US" altLang="ko-KR" dirty="0" smtClean="0">
                <a:ea typeface="굴림" charset="-127"/>
              </a:rPr>
              <a:t>Compared to “killer applications”, such as operating systems or office suites, many mobile systems contain relatively small amounts of code.  However, the total number of these systems is quite large</a:t>
            </a:r>
            <a:r>
              <a:rPr lang="en-US" altLang="ko-KR" smtClean="0">
                <a:ea typeface="굴림" charset="-127"/>
              </a:rPr>
              <a:t>, which suggests that </a:t>
            </a:r>
            <a:r>
              <a:rPr lang="en-US" altLang="ko-KR" dirty="0" smtClean="0">
                <a:ea typeface="굴림" charset="-127"/>
              </a:rPr>
              <a:t>this area is ripe for domain expert programming.</a:t>
            </a:r>
          </a:p>
          <a:p>
            <a:pPr eaLnBrk="1" hangingPunct="1"/>
            <a:r>
              <a:rPr lang="en-US" altLang="ko-KR" smtClean="0">
                <a:ea typeface="굴림" charset="-127"/>
              </a:rPr>
              <a:t>Examples </a:t>
            </a:r>
            <a:r>
              <a:rPr lang="en-US" altLang="ko-KR" dirty="0" smtClean="0">
                <a:ea typeface="굴림" charset="-127"/>
              </a:rPr>
              <a:t>of domain experts include scientists, Web 2.0 programmers, </a:t>
            </a:r>
            <a:r>
              <a:rPr lang="en-US" altLang="ko-KR" dirty="0" err="1" smtClean="0">
                <a:ea typeface="굴림" charset="-127"/>
              </a:rPr>
              <a:t>ubicomp</a:t>
            </a:r>
            <a:r>
              <a:rPr lang="en-US" altLang="ko-KR" dirty="0" smtClean="0">
                <a:ea typeface="굴림" charset="-127"/>
              </a:rPr>
              <a:t> designers, hobbyists, and so forth.</a:t>
            </a:r>
            <a:r>
              <a:rPr lang="en-US" altLang="ko-KR" smtClean="0">
                <a:ea typeface="굴림" charset="-127"/>
              </a:rPr>
              <a:t/>
            </a:r>
            <a:br>
              <a:rPr lang="en-US" altLang="ko-KR" smtClean="0">
                <a:ea typeface="굴림" charset="-127"/>
              </a:rPr>
            </a:br>
            <a:endParaRPr lang="en-US" altLang="ko-KR" smtClean="0">
              <a:ea typeface="굴림" charset="-127"/>
            </a:endParaRPr>
          </a:p>
          <a:p>
            <a:pPr eaLnBrk="1" hangingPunct="1"/>
            <a:r>
              <a:rPr lang="en-US" altLang="ko-KR" b="1" smtClean="0">
                <a:ea typeface="굴림" charset="-127"/>
              </a:rPr>
              <a:t>Our </a:t>
            </a:r>
            <a:r>
              <a:rPr lang="en-US" altLang="ko-KR" b="1" dirty="0" smtClean="0">
                <a:ea typeface="굴림" charset="-127"/>
              </a:rPr>
              <a:t>group’s main goal is to support design and development in the long tail of ubiquitous computing.</a:t>
            </a:r>
          </a:p>
          <a:p>
            <a:pPr eaLnBrk="1" hangingPunct="1"/>
            <a:r>
              <a:rPr lang="en-US" altLang="ko-KR" dirty="0" smtClean="0">
                <a:ea typeface="굴림" charset="-127"/>
              </a:rPr>
              <a:t>By enabling domain experts through programming models and tool support, we greatly increase the number of people able to work </a:t>
            </a:r>
            <a:r>
              <a:rPr lang="en-US" altLang="ko-KR" smtClean="0">
                <a:ea typeface="굴림" charset="-127"/>
              </a:rPr>
              <a:t>towards a vision of ubiquitous</a:t>
            </a:r>
            <a:r>
              <a:rPr lang="en-US" altLang="ko-KR" baseline="0" smtClean="0">
                <a:ea typeface="굴림" charset="-127"/>
              </a:rPr>
              <a:t> computing.</a:t>
            </a:r>
            <a:endParaRPr lang="en-US" altLang="ko-KR" dirty="0" smtClean="0">
              <a:ea typeface="굴림" charset="-127"/>
            </a:endParaRPr>
          </a:p>
          <a:p>
            <a:pPr eaLnBrk="1" hangingPunct="1"/>
            <a:endParaRPr lang="en-US" sz="1200" kern="1200" smtClean="0">
              <a:solidFill>
                <a:schemeClr val="tx1"/>
              </a:solidFill>
              <a:latin typeface="Neutra Text" pitchFamily="50" charset="0"/>
              <a:ea typeface="+mn-ea"/>
              <a:cs typeface="+mn-cs"/>
            </a:endParaRPr>
          </a:p>
          <a:p>
            <a:pPr eaLnBrk="1" hangingPunct="1"/>
            <a:r>
              <a:rPr lang="en-US" sz="1200" kern="1200" smtClean="0">
                <a:solidFill>
                  <a:schemeClr val="tx1"/>
                </a:solidFill>
                <a:latin typeface="Neutra Text" pitchFamily="50" charset="0"/>
                <a:ea typeface="+mn-ea"/>
                <a:cs typeface="+mn-cs"/>
              </a:rPr>
              <a:t>One </a:t>
            </a:r>
            <a:r>
              <a:rPr lang="en-US" sz="1200" kern="1200" dirty="0" smtClean="0">
                <a:solidFill>
                  <a:schemeClr val="tx1"/>
                </a:solidFill>
                <a:latin typeface="Neutra Text" pitchFamily="50" charset="0"/>
                <a:ea typeface="+mn-ea"/>
                <a:cs typeface="+mn-cs"/>
              </a:rPr>
              <a:t>particularly important aspect here </a:t>
            </a:r>
            <a:r>
              <a:rPr lang="en-US" sz="1200" kern="1200" smtClean="0">
                <a:solidFill>
                  <a:schemeClr val="tx1"/>
                </a:solidFill>
                <a:latin typeface="Neutra Text" pitchFamily="50" charset="0"/>
                <a:ea typeface="+mn-ea"/>
                <a:cs typeface="+mn-cs"/>
              </a:rPr>
              <a:t>is prototyping</a:t>
            </a:r>
            <a:r>
              <a:rPr lang="en-US" sz="1200" kern="1200" baseline="0" smtClean="0">
                <a:solidFill>
                  <a:schemeClr val="tx1"/>
                </a:solidFill>
                <a:latin typeface="Neutra Text" pitchFamily="50" charset="0"/>
                <a:ea typeface="+mn-ea"/>
                <a:cs typeface="+mn-cs"/>
              </a:rPr>
              <a:t> of applications</a:t>
            </a:r>
            <a:r>
              <a:rPr lang="en-US" sz="1200" kern="120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and much of our work has concentrated on this area.</a:t>
            </a: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smtClean="0"/>
              <a:t>Continuing this example, here is an</a:t>
            </a:r>
            <a:r>
              <a:rPr lang="en-US" baseline="0" smtClean="0"/>
              <a:t> abbreviated form of</a:t>
            </a:r>
            <a:r>
              <a:rPr lang="en-US" smtClean="0"/>
              <a:t> the Ruby code that defines</a:t>
            </a:r>
            <a:r>
              <a:rPr lang="en-US" baseline="0" smtClean="0"/>
              <a:t> part of the</a:t>
            </a:r>
            <a:r>
              <a:rPr lang="en-US" smtClean="0"/>
              <a:t> site-to-service map for Flickr.com.</a:t>
            </a:r>
            <a:r>
              <a:rPr lang="en-US" baseline="0" smtClean="0"/>
              <a:t> </a:t>
            </a:r>
          </a:p>
          <a:p>
            <a:r>
              <a:rPr lang="en-US" baseline="0" smtClean="0"/>
              <a:t>To summarize, it…</a:t>
            </a:r>
          </a:p>
          <a:p>
            <a:endParaRPr lang="en-US" baseline="0" smtClean="0"/>
          </a:p>
          <a:p>
            <a:endParaRPr lang="en-US" smtClean="0"/>
          </a:p>
          <a:p>
            <a:endParaRPr lang="en-US" smtClean="0"/>
          </a:p>
          <a:p>
            <a:endParaRPr lang="en-US" smtClean="0"/>
          </a:p>
        </p:txBody>
      </p:sp>
      <p:sp>
        <p:nvSpPr>
          <p:cNvPr id="77828" name="Slide Number Placeholder 3"/>
          <p:cNvSpPr>
            <a:spLocks noGrp="1"/>
          </p:cNvSpPr>
          <p:nvPr>
            <p:ph type="sldNum" sz="quarter" idx="5"/>
          </p:nvPr>
        </p:nvSpPr>
        <p:spPr>
          <a:noFill/>
        </p:spPr>
        <p:txBody>
          <a:bodyPr/>
          <a:lstStyle/>
          <a:p>
            <a:fld id="{44A8370D-C8C1-4FE0-8DAA-1246F69FE79D}" type="slidenum">
              <a:rPr lang="ko-KR" altLang="en-US" smtClean="0"/>
              <a:pPr/>
              <a:t>30</a:t>
            </a:fld>
            <a:endParaRPr lang="en-US" altLang="ko-K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baseline="0" smtClean="0"/>
              <a:t>…extracts tag names</a:t>
            </a:r>
            <a:endParaRPr lang="en-US" smtClean="0"/>
          </a:p>
        </p:txBody>
      </p:sp>
      <p:sp>
        <p:nvSpPr>
          <p:cNvPr id="77828" name="Slide Number Placeholder 3"/>
          <p:cNvSpPr>
            <a:spLocks noGrp="1"/>
          </p:cNvSpPr>
          <p:nvPr>
            <p:ph type="sldNum" sz="quarter" idx="5"/>
          </p:nvPr>
        </p:nvSpPr>
        <p:spPr>
          <a:noFill/>
        </p:spPr>
        <p:txBody>
          <a:bodyPr/>
          <a:lstStyle/>
          <a:p>
            <a:fld id="{44A8370D-C8C1-4FE0-8DAA-1246F69FE79D}" type="slidenum">
              <a:rPr lang="ko-KR" altLang="en-US" smtClean="0"/>
              <a:pPr/>
              <a:t>31</a:t>
            </a:fld>
            <a:endParaRPr lang="en-US" altLang="ko-K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smtClean="0"/>
              <a:t>…instantiates working examples for each different</a:t>
            </a:r>
            <a:r>
              <a:rPr lang="en-US" baseline="0" smtClean="0"/>
              <a:t> tag</a:t>
            </a:r>
            <a:endParaRPr lang="en-US" smtClean="0"/>
          </a:p>
        </p:txBody>
      </p:sp>
      <p:sp>
        <p:nvSpPr>
          <p:cNvPr id="77828" name="Slide Number Placeholder 3"/>
          <p:cNvSpPr>
            <a:spLocks noGrp="1"/>
          </p:cNvSpPr>
          <p:nvPr>
            <p:ph type="sldNum" sz="quarter" idx="5"/>
          </p:nvPr>
        </p:nvSpPr>
        <p:spPr>
          <a:noFill/>
        </p:spPr>
        <p:txBody>
          <a:bodyPr/>
          <a:lstStyle/>
          <a:p>
            <a:fld id="{44A8370D-C8C1-4FE0-8DAA-1246F69FE79D}" type="slidenum">
              <a:rPr lang="ko-KR" altLang="en-US" smtClean="0"/>
              <a:pPr/>
              <a:t>32</a:t>
            </a:fld>
            <a:endParaRPr lang="en-US" altLang="ko-K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smtClean="0"/>
              <a:t>…and</a:t>
            </a:r>
            <a:r>
              <a:rPr lang="en-US" baseline="0" smtClean="0"/>
              <a:t> adds code examples as annotations on the original page</a:t>
            </a:r>
            <a:endParaRPr lang="en-US" smtClean="0"/>
          </a:p>
        </p:txBody>
      </p:sp>
      <p:sp>
        <p:nvSpPr>
          <p:cNvPr id="77828" name="Slide Number Placeholder 3"/>
          <p:cNvSpPr>
            <a:spLocks noGrp="1"/>
          </p:cNvSpPr>
          <p:nvPr>
            <p:ph type="sldNum" sz="quarter" idx="5"/>
          </p:nvPr>
        </p:nvSpPr>
        <p:spPr>
          <a:noFill/>
        </p:spPr>
        <p:txBody>
          <a:bodyPr/>
          <a:lstStyle/>
          <a:p>
            <a:fld id="{44A8370D-C8C1-4FE0-8DAA-1246F69FE79D}" type="slidenum">
              <a:rPr lang="ko-KR" altLang="en-US" smtClean="0"/>
              <a:pPr/>
              <a:t>33</a:t>
            </a:fld>
            <a:endParaRPr lang="en-US" altLang="ko-K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pPr defTabSz="880019">
              <a:defRPr/>
            </a:pPr>
            <a:r>
              <a:rPr lang="en-US" smtClean="0"/>
              <a:t>After</a:t>
            </a:r>
            <a:r>
              <a:rPr lang="en-US" baseline="0" smtClean="0"/>
              <a:t> adding annotations, working code examples can be sent to the d.mix active wiki. (SPACE)</a:t>
            </a:r>
            <a:r>
              <a:rPr lang="en-US" smtClean="0"/>
              <a:t> </a:t>
            </a:r>
          </a:p>
          <a:p>
            <a:pPr defTabSz="880019">
              <a:defRPr/>
            </a:pPr>
            <a:r>
              <a:rPr lang="en-US" smtClean="0"/>
              <a:t>The active wiki enables quick testing and modification of generated</a:t>
            </a:r>
            <a:r>
              <a:rPr lang="en-US" baseline="0" smtClean="0"/>
              <a:t> code</a:t>
            </a:r>
            <a:r>
              <a:rPr lang="en-US" smtClean="0"/>
              <a:t>.</a:t>
            </a:r>
            <a:r>
              <a:rPr lang="en-US" baseline="0" smtClean="0"/>
              <a:t> </a:t>
            </a:r>
            <a:r>
              <a:rPr lang="en-US" smtClean="0"/>
              <a:t>(SPACE)</a:t>
            </a:r>
          </a:p>
          <a:p>
            <a:pPr defTabSz="880019">
              <a:defRPr/>
            </a:pPr>
            <a:r>
              <a:rPr lang="en-US" baseline="0" smtClean="0"/>
              <a:t>The code then queries the original web site programmatically.</a:t>
            </a:r>
            <a:endParaRPr lang="en-US" smtClean="0"/>
          </a:p>
        </p:txBody>
      </p:sp>
      <p:sp>
        <p:nvSpPr>
          <p:cNvPr id="83972" name="Slide Number Placeholder 3"/>
          <p:cNvSpPr>
            <a:spLocks noGrp="1"/>
          </p:cNvSpPr>
          <p:nvPr>
            <p:ph type="sldNum" sz="quarter" idx="5"/>
          </p:nvPr>
        </p:nvSpPr>
        <p:spPr>
          <a:noFill/>
        </p:spPr>
        <p:txBody>
          <a:bodyPr/>
          <a:lstStyle/>
          <a:p>
            <a:fld id="{F2938B25-F33C-4B25-8371-21CDA25A5C08}" type="slidenum">
              <a:rPr lang="ko-KR" altLang="en-US" smtClean="0"/>
              <a:pPr/>
              <a:t>34</a:t>
            </a:fld>
            <a:endParaRPr lang="en-US" altLang="ko-K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pPr defTabSz="880019">
              <a:defRPr/>
            </a:pPr>
            <a:r>
              <a:rPr lang="en-US" smtClean="0"/>
              <a:t>After code is copied or</a:t>
            </a:r>
            <a:r>
              <a:rPr lang="en-US" baseline="0" smtClean="0"/>
              <a:t> appended to wiki pages, programs can be modified directly in the active wiki</a:t>
            </a:r>
          </a:p>
          <a:p>
            <a:r>
              <a:rPr lang="en-US" baseline="0" smtClean="0"/>
              <a:t>(SPACE)</a:t>
            </a:r>
          </a:p>
          <a:p>
            <a:r>
              <a:rPr lang="en-US" baseline="0" smtClean="0"/>
              <a:t>Programs are then run in a sandboxed execution model. For example, a program may make a web service call, but it does not have read/write access to the wiki server’s file system.</a:t>
            </a:r>
          </a:p>
          <a:p>
            <a:r>
              <a:rPr lang="en-US" baseline="0" smtClean="0"/>
              <a:t>(SPACE)</a:t>
            </a:r>
          </a:p>
          <a:p>
            <a:r>
              <a:rPr lang="en-US" baseline="0" smtClean="0"/>
              <a:t>The active wiki also provides libraries that faciliate calling web services and transforming the results.</a:t>
            </a:r>
            <a:endParaRPr lang="en-US" smtClean="0"/>
          </a:p>
        </p:txBody>
      </p:sp>
      <p:sp>
        <p:nvSpPr>
          <p:cNvPr id="82948" name="Slide Number Placeholder 3"/>
          <p:cNvSpPr>
            <a:spLocks noGrp="1"/>
          </p:cNvSpPr>
          <p:nvPr>
            <p:ph type="sldNum" sz="quarter" idx="5"/>
          </p:nvPr>
        </p:nvSpPr>
        <p:spPr>
          <a:noFill/>
        </p:spPr>
        <p:txBody>
          <a:bodyPr/>
          <a:lstStyle/>
          <a:p>
            <a:fld id="{A6C1E813-30C3-463E-9CAD-48ED1EFFF6C8}" type="slidenum">
              <a:rPr lang="ko-KR" altLang="en-US" smtClean="0"/>
              <a:pPr/>
              <a:t>35</a:t>
            </a:fld>
            <a:endParaRPr lang="en-US" altLang="ko-K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r>
              <a:rPr lang="en-US" baseline="0" smtClean="0"/>
              <a:t>A proxy that can be programmed with code hosted on wiki pages is a flexible, general tool for prototyping web applications.  For example, we have used the d.mix architecture to </a:t>
            </a:r>
            <a:r>
              <a:rPr lang="en-US" smtClean="0"/>
              <a:t>create an application that reformats web</a:t>
            </a:r>
            <a:r>
              <a:rPr lang="en-US" baseline="0" smtClean="0"/>
              <a:t> content to better</a:t>
            </a:r>
            <a:r>
              <a:rPr lang="en-US" smtClean="0"/>
              <a:t> fit mobile</a:t>
            </a:r>
            <a:r>
              <a:rPr lang="en-US" baseline="0" smtClean="0"/>
              <a:t> </a:t>
            </a:r>
            <a:r>
              <a:rPr lang="en-US" smtClean="0"/>
              <a:t>devices.</a:t>
            </a:r>
            <a:r>
              <a:rPr lang="en-US" baseline="0" smtClean="0"/>
              <a:t> </a:t>
            </a:r>
            <a:r>
              <a:rPr lang="en-US" smtClean="0"/>
              <a:t>It extracts only</a:t>
            </a:r>
            <a:r>
              <a:rPr lang="en-US" baseline="0" smtClean="0"/>
              <a:t> </a:t>
            </a:r>
            <a:r>
              <a:rPr lang="en-US" smtClean="0"/>
              <a:t>essential information — here, movie names and show times — from</a:t>
            </a:r>
          </a:p>
          <a:p>
            <a:r>
              <a:rPr lang="en-US" smtClean="0"/>
              <a:t>a cluttered web page. This application took half an hour to build using the d.mix</a:t>
            </a:r>
            <a:r>
              <a:rPr lang="en-US" baseline="0" smtClean="0"/>
              <a:t> system.</a:t>
            </a:r>
            <a:endParaRPr lang="en-US" smtClean="0"/>
          </a:p>
        </p:txBody>
      </p:sp>
      <p:sp>
        <p:nvSpPr>
          <p:cNvPr id="84996" name="Slide Number Placeholder 3"/>
          <p:cNvSpPr>
            <a:spLocks noGrp="1"/>
          </p:cNvSpPr>
          <p:nvPr>
            <p:ph type="sldNum" sz="quarter" idx="5"/>
          </p:nvPr>
        </p:nvSpPr>
        <p:spPr>
          <a:noFill/>
        </p:spPr>
        <p:txBody>
          <a:bodyPr/>
          <a:lstStyle/>
          <a:p>
            <a:fld id="{B9C2D01E-C2AC-4FAB-9A6A-666ECE707422}" type="slidenum">
              <a:rPr lang="ko-KR" altLang="en-US" smtClean="0"/>
              <a:pPr/>
              <a:t>36</a:t>
            </a:fld>
            <a:endParaRPr lang="en-US" altLang="ko-K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(PAUSE) </a:t>
            </a:r>
          </a:p>
          <a:p>
            <a:r>
              <a:rPr lang="en-US" smtClean="0"/>
              <a:t>d.Mix</a:t>
            </a:r>
            <a:r>
              <a:rPr lang="en-US" baseline="0" smtClean="0"/>
              <a:t> builds on a number of freely available open source toolkits which facilitate front-end and back-end development on the web. In particular, d.mix takes an existing programmable HTTP proxy, the mouseHole, among other software, and adds logic to annotate pages and author site-to-service mappings.</a:t>
            </a:r>
            <a:endParaRPr lang="en-US"/>
          </a:p>
        </p:txBody>
      </p:sp>
      <p:sp>
        <p:nvSpPr>
          <p:cNvPr id="4" name="Slide Number Placeholder 3"/>
          <p:cNvSpPr>
            <a:spLocks noGrp="1"/>
          </p:cNvSpPr>
          <p:nvPr>
            <p:ph type="sldNum" sz="quarter" idx="10"/>
          </p:nvPr>
        </p:nvSpPr>
        <p:spPr/>
        <p:txBody>
          <a:bodyPr/>
          <a:lstStyle/>
          <a:p>
            <a:pPr>
              <a:defRPr/>
            </a:pPr>
            <a:fld id="{69AD9788-9C54-411B-BB2D-56E9F14E8781}" type="slidenum">
              <a:rPr lang="ko-KR" altLang="en-US" smtClean="0"/>
              <a:pPr>
                <a:defRPr/>
              </a:pPr>
              <a:t>37</a:t>
            </a:fld>
            <a:endParaRPr lang="en-US" altLang="ko-K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(Switch</a:t>
            </a:r>
            <a:r>
              <a:rPr lang="en-US" baseline="0" smtClean="0"/>
              <a:t> to Bjoern here)</a:t>
            </a:r>
          </a:p>
          <a:p>
            <a:r>
              <a:rPr lang="en-US" baseline="0" smtClean="0"/>
              <a:t>To evaluate the authoring approach embodied in d.mix, we wrote a prototype site-to-service library that supports </a:t>
            </a:r>
            <a:r>
              <a:rPr lang="en-US" smtClean="0"/>
              <a:t>three web sites and their services: </a:t>
            </a:r>
          </a:p>
          <a:p>
            <a:r>
              <a:rPr lang="en-US" smtClean="0"/>
              <a:t>Flickr, Yahoo!</a:t>
            </a:r>
            <a:r>
              <a:rPr lang="en-US" baseline="0" smtClean="0"/>
              <a:t> </a:t>
            </a:r>
            <a:r>
              <a:rPr lang="en-US" smtClean="0"/>
              <a:t>web search, and the YouTube</a:t>
            </a:r>
            <a:r>
              <a:rPr lang="en-US" baseline="0" smtClean="0"/>
              <a:t> </a:t>
            </a:r>
            <a:r>
              <a:rPr lang="en-US" smtClean="0"/>
              <a:t>video site. </a:t>
            </a:r>
          </a:p>
          <a:p>
            <a:r>
              <a:rPr lang="en-US" smtClean="0"/>
              <a:t>For each site, our library supports a subset of the API.</a:t>
            </a:r>
          </a:p>
          <a:p>
            <a:r>
              <a:rPr lang="en-US" smtClean="0"/>
              <a:t>For example, the library provides methods to perform full-text and tag searches</a:t>
            </a:r>
          </a:p>
          <a:p>
            <a:r>
              <a:rPr lang="en-US" smtClean="0"/>
              <a:t>and copy images from Flickr, but it does not support extraction of user profile information.</a:t>
            </a:r>
          </a:p>
        </p:txBody>
      </p:sp>
      <p:sp>
        <p:nvSpPr>
          <p:cNvPr id="4" name="Slide Number Placeholder 3"/>
          <p:cNvSpPr>
            <a:spLocks noGrp="1"/>
          </p:cNvSpPr>
          <p:nvPr>
            <p:ph type="sldNum" sz="quarter" idx="10"/>
          </p:nvPr>
        </p:nvSpPr>
        <p:spPr/>
        <p:txBody>
          <a:bodyPr/>
          <a:lstStyle/>
          <a:p>
            <a:pPr>
              <a:defRPr/>
            </a:pPr>
            <a:fld id="{69AD9788-9C54-411B-BB2D-56E9F14E8781}" type="slidenum">
              <a:rPr lang="ko-KR" altLang="en-US" smtClean="0"/>
              <a:pPr>
                <a:defRPr/>
              </a:pPr>
              <a:t>38</a:t>
            </a:fld>
            <a:endParaRPr lang="en-US" altLang="ko-K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r>
              <a:rPr lang="en-US" smtClean="0"/>
              <a:t>With this library, we then conducted a first-use evaluation study with eight participants, aged 25 to 46. (SPACE) </a:t>
            </a:r>
          </a:p>
          <a:p>
            <a:r>
              <a:rPr lang="en-US" smtClean="0"/>
              <a:t>We recruited participants with some programming and web development experience, </a:t>
            </a:r>
          </a:p>
          <a:p>
            <a:r>
              <a:rPr lang="en-US" smtClean="0"/>
              <a:t>but only half had programmed in Ruby before.</a:t>
            </a:r>
            <a:r>
              <a:rPr lang="en-US" baseline="0" smtClean="0"/>
              <a:t> (SPACE)Also, only</a:t>
            </a:r>
            <a:r>
              <a:rPr lang="en-US" smtClean="0"/>
              <a:t> half worked with web APIs before</a:t>
            </a:r>
            <a:r>
              <a:rPr lang="en-US" smtClean="0"/>
              <a:t>..</a:t>
            </a:r>
            <a:endParaRPr lang="en-US" smtClean="0"/>
          </a:p>
        </p:txBody>
      </p:sp>
      <p:sp>
        <p:nvSpPr>
          <p:cNvPr id="75780" name="Slide Number Placeholder 3"/>
          <p:cNvSpPr>
            <a:spLocks noGrp="1"/>
          </p:cNvSpPr>
          <p:nvPr>
            <p:ph type="sldNum" sz="quarter" idx="5"/>
          </p:nvPr>
        </p:nvSpPr>
        <p:spPr>
          <a:noFill/>
        </p:spPr>
        <p:txBody>
          <a:bodyPr/>
          <a:lstStyle/>
          <a:p>
            <a:fld id="{76D99D3E-19E1-4B07-97DA-164E6E18EC7F}" type="slidenum">
              <a:rPr lang="ko-KR" altLang="en-US" smtClean="0"/>
              <a:pPr/>
              <a:t>39</a:t>
            </a:fld>
            <a:endParaRPr lang="en-US" altLang="ko-K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smtClean="0">
                <a:solidFill>
                  <a:schemeClr val="tx1"/>
                </a:solidFill>
                <a:latin typeface="Neutra Text" pitchFamily="50" charset="0"/>
                <a:ea typeface="+mn-ea"/>
                <a:cs typeface="+mn-cs"/>
              </a:rPr>
              <a:t>Take </a:t>
            </a:r>
            <a:r>
              <a:rPr lang="en-US" sz="1200" kern="1200" baseline="0" dirty="0" smtClean="0">
                <a:solidFill>
                  <a:schemeClr val="tx1"/>
                </a:solidFill>
                <a:latin typeface="Neutra Text" pitchFamily="50" charset="0"/>
                <a:ea typeface="+mn-ea"/>
                <a:cs typeface="+mn-cs"/>
              </a:rPr>
              <a:t>this prototype of a digital camera developed at IDEO, at a time when such Cameras had not yet broken into the consumer space. IDEO was tasked to find a way to make sense of possible digital camera interactions – what were the fundamental modes of use? To explore, designers built this mockup of a camera back – it’s clearly not to scale, and it’s tethered by a thick umbilical to a desktop computer that drives the graphics and application logic. What matters though is that it has the right set of inputs and co-location of input and output which allows users to experience the artifact as if it was a camera.</a:t>
            </a:r>
            <a:endParaRPr lang="en-US" sz="1200" kern="1200" dirty="0" smtClean="0">
              <a:solidFill>
                <a:schemeClr val="tx1"/>
              </a:solidFill>
              <a:latin typeface="Neutra Text" pitchFamily="50" charset="0"/>
              <a:ea typeface="+mn-ea"/>
              <a:cs typeface="+mn-cs"/>
            </a:endParaRPr>
          </a:p>
          <a:p>
            <a:endParaRPr lang="en-US" sz="1200" kern="1200" dirty="0" smtClean="0">
              <a:solidFill>
                <a:schemeClr val="tx1"/>
              </a:solidFill>
              <a:latin typeface="Neutra Text" pitchFamily="50" charset="0"/>
              <a:ea typeface="+mn-ea"/>
              <a:cs typeface="+mn-cs"/>
            </a:endParaRPr>
          </a:p>
          <a:p>
            <a:r>
              <a:rPr lang="en-US" sz="1200" kern="1200" smtClean="0">
                <a:solidFill>
                  <a:schemeClr val="tx1"/>
                </a:solidFill>
                <a:latin typeface="Neutra Text" pitchFamily="50" charset="0"/>
                <a:ea typeface="+mn-ea"/>
                <a:cs typeface="+mn-cs"/>
              </a:rPr>
              <a:t>Exploring user experience</a:t>
            </a:r>
            <a:r>
              <a:rPr lang="en-US" sz="1200" kern="1200" baseline="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questions</a:t>
            </a:r>
            <a:r>
              <a:rPr lang="en-US" sz="1200" kern="1200" baseline="0" dirty="0" smtClean="0">
                <a:solidFill>
                  <a:schemeClr val="tx1"/>
                </a:solidFill>
                <a:latin typeface="Neutra Text" pitchFamily="50" charset="0"/>
                <a:ea typeface="+mn-ea"/>
                <a:cs typeface="+mn-cs"/>
              </a:rPr>
              <a:t> through prototypes </a:t>
            </a:r>
            <a:r>
              <a:rPr lang="en-US" sz="1200" kern="1200" dirty="0" smtClean="0">
                <a:solidFill>
                  <a:schemeClr val="tx1"/>
                </a:solidFill>
                <a:latin typeface="Neutra Text" pitchFamily="50" charset="0"/>
                <a:ea typeface="+mn-ea"/>
                <a:cs typeface="+mn-cs"/>
              </a:rPr>
              <a:t>is particularly important </a:t>
            </a:r>
            <a:r>
              <a:rPr lang="en-US" sz="1200" kern="1200" smtClean="0">
                <a:solidFill>
                  <a:schemeClr val="tx1"/>
                </a:solidFill>
                <a:latin typeface="Neutra Text" pitchFamily="50" charset="0"/>
                <a:ea typeface="+mn-ea"/>
                <a:cs typeface="+mn-cs"/>
              </a:rPr>
              <a:t>as we design for computing in</a:t>
            </a:r>
            <a:r>
              <a:rPr lang="en-US" sz="1200" kern="1200" baseline="0" smtClean="0">
                <a:solidFill>
                  <a:schemeClr val="tx1"/>
                </a:solidFill>
                <a:latin typeface="Neutra Text" pitchFamily="50" charset="0"/>
                <a:ea typeface="+mn-ea"/>
                <a:cs typeface="+mn-cs"/>
              </a:rPr>
              <a:t> </a:t>
            </a:r>
            <a:r>
              <a:rPr lang="en-US" sz="1200" kern="1200" smtClean="0">
                <a:solidFill>
                  <a:schemeClr val="tx1"/>
                </a:solidFill>
                <a:latin typeface="Neutra Text" pitchFamily="50" charset="0"/>
                <a:ea typeface="+mn-ea"/>
                <a:cs typeface="+mn-cs"/>
              </a:rPr>
              <a:t>our </a:t>
            </a:r>
            <a:r>
              <a:rPr lang="en-US" sz="1200" kern="1200" dirty="0" smtClean="0">
                <a:solidFill>
                  <a:schemeClr val="tx1"/>
                </a:solidFill>
                <a:latin typeface="Neutra Text" pitchFamily="50" charset="0"/>
                <a:ea typeface="+mn-ea"/>
                <a:cs typeface="+mn-cs"/>
              </a:rPr>
              <a:t>pockets, homes, and environments, where interaction models and use cases </a:t>
            </a:r>
            <a:r>
              <a:rPr lang="en-US" sz="1200" kern="1200" smtClean="0">
                <a:solidFill>
                  <a:schemeClr val="tx1"/>
                </a:solidFill>
                <a:latin typeface="Neutra Text" pitchFamily="50" charset="0"/>
                <a:ea typeface="+mn-ea"/>
                <a:cs typeface="+mn-cs"/>
              </a:rPr>
              <a:t>are still</a:t>
            </a:r>
            <a:r>
              <a:rPr lang="en-US" sz="1200" kern="1200" baseline="0" smtClean="0">
                <a:solidFill>
                  <a:schemeClr val="tx1"/>
                </a:solidFill>
                <a:latin typeface="Neutra Text" pitchFamily="50" charset="0"/>
                <a:ea typeface="+mn-ea"/>
                <a:cs typeface="+mn-cs"/>
              </a:rPr>
              <a:t> </a:t>
            </a:r>
            <a:r>
              <a:rPr lang="en-US" sz="1200" kern="1200" smtClean="0">
                <a:solidFill>
                  <a:schemeClr val="tx1"/>
                </a:solidFill>
                <a:latin typeface="Neutra Text" pitchFamily="50" charset="0"/>
                <a:ea typeface="+mn-ea"/>
                <a:cs typeface="+mn-cs"/>
              </a:rPr>
              <a:t>emerging</a:t>
            </a:r>
            <a:r>
              <a:rPr lang="en-US" sz="1200" kern="1200" dirty="0" smtClean="0">
                <a:solidFill>
                  <a:schemeClr val="tx1"/>
                </a:solidFill>
                <a:latin typeface="Neutra Text" pitchFamily="50" charset="0"/>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a:t>
            </a:fld>
            <a:endParaRPr lang="en-US" altLang="ko-K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One design </a:t>
            </a:r>
            <a:r>
              <a:rPr lang="en-US" smtClean="0"/>
              <a:t>task was </a:t>
            </a:r>
            <a:r>
              <a:rPr lang="en-US" smtClean="0"/>
              <a:t>similar to our</a:t>
            </a:r>
            <a:r>
              <a:rPr lang="en-US" baseline="0" smtClean="0"/>
              <a:t> </a:t>
            </a:r>
            <a:r>
              <a:rPr lang="en-US" smtClean="0"/>
              <a:t>scenario — it asked participants to create an information</a:t>
            </a:r>
          </a:p>
          <a:p>
            <a:r>
              <a:rPr lang="en-US" smtClean="0"/>
              <a:t>dashboard for a magazine’s photography editor to track image submissions by photographers. This required</a:t>
            </a:r>
          </a:p>
          <a:p>
            <a:r>
              <a:rPr lang="en-US" smtClean="0"/>
              <a:t>combining data from multiple users on the Flickr site</a:t>
            </a:r>
            <a:r>
              <a:rPr lang="en-US" baseline="0" smtClean="0"/>
              <a:t> </a:t>
            </a:r>
            <a:r>
              <a:rPr lang="en-US" smtClean="0"/>
              <a:t>and formatting the results. </a:t>
            </a:r>
          </a:p>
          <a:p>
            <a:endParaRPr lang="en-US" smtClean="0"/>
          </a:p>
          <a:p>
            <a:r>
              <a:rPr lang="en-US" smtClean="0"/>
              <a:t>This</a:t>
            </a:r>
            <a:r>
              <a:rPr lang="en-US" baseline="0" smtClean="0"/>
              <a:t> image is a solution one of our participants created. The exciting result here is that everyone successfully built web applications in a very short amount of time. (SPACE) </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69AD9788-9C54-411B-BB2D-56E9F14E8781}" type="slidenum">
              <a:rPr lang="ko-KR" altLang="en-US" smtClean="0"/>
              <a:pPr>
                <a:defRPr/>
              </a:pPr>
              <a:t>40</a:t>
            </a:fld>
            <a:endParaRPr lang="en-US" altLang="ko-K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 other task asked participants</a:t>
            </a:r>
            <a:r>
              <a:rPr lang="en-US" baseline="0" smtClean="0"/>
              <a:t> </a:t>
            </a:r>
            <a:r>
              <a:rPr lang="en-US" smtClean="0"/>
              <a:t>to create a meta-search engine by querying at least two different web</a:t>
            </a:r>
          </a:p>
          <a:p>
            <a:pPr algn="l"/>
            <a:r>
              <a:rPr lang="en-US" smtClean="0"/>
              <a:t>services and combining search results from both on a single</a:t>
            </a:r>
            <a:r>
              <a:rPr lang="en-US" baseline="0" smtClean="0"/>
              <a:t> </a:t>
            </a:r>
            <a:r>
              <a:rPr lang="en-US" smtClean="0"/>
              <a:t>page. This image also</a:t>
            </a:r>
            <a:r>
              <a:rPr lang="en-US" baseline="0" smtClean="0"/>
              <a:t> shows a page created in the study. </a:t>
            </a:r>
          </a:p>
          <a:p>
            <a:pPr algn="l"/>
            <a:endParaRPr lang="en-US" smtClean="0"/>
          </a:p>
          <a:p>
            <a:pPr algn="l"/>
            <a:r>
              <a:rPr lang="en-US" smtClean="0"/>
              <a:t>While</a:t>
            </a:r>
            <a:r>
              <a:rPr lang="en-US" baseline="0" smtClean="0"/>
              <a:t> participants were generally not familiar with the particular APIs involved in this task, </a:t>
            </a:r>
          </a:p>
          <a:p>
            <a:pPr algn="l" defTabSz="880019">
              <a:defRPr/>
            </a:pPr>
            <a:r>
              <a:rPr lang="en-US" baseline="0" smtClean="0"/>
              <a:t>they did successfully modify the code generated by d.mix.</a:t>
            </a:r>
          </a:p>
          <a:p>
            <a:pPr algn="l" defTabSz="880019">
              <a:defRPr/>
            </a:pPr>
            <a:r>
              <a:rPr lang="en-US" baseline="0" smtClean="0"/>
              <a:t>In addition, many leveraged their existing web design experience to add formatting commands such as CSS styles to the generated code.</a:t>
            </a:r>
            <a:endParaRPr lang="en-US" smtClean="0"/>
          </a:p>
          <a:p>
            <a:endParaRPr lang="en-US" baseline="0" smtClean="0"/>
          </a:p>
          <a:p>
            <a:endParaRPr lang="en-US" smtClean="0"/>
          </a:p>
          <a:p>
            <a:endParaRPr lang="en-US"/>
          </a:p>
        </p:txBody>
      </p:sp>
      <p:sp>
        <p:nvSpPr>
          <p:cNvPr id="4" name="Slide Number Placeholder 3"/>
          <p:cNvSpPr>
            <a:spLocks noGrp="1"/>
          </p:cNvSpPr>
          <p:nvPr>
            <p:ph type="sldNum" sz="quarter" idx="10"/>
          </p:nvPr>
        </p:nvSpPr>
        <p:spPr/>
        <p:txBody>
          <a:bodyPr/>
          <a:lstStyle/>
          <a:p>
            <a:pPr>
              <a:defRPr/>
            </a:pPr>
            <a:fld id="{69AD9788-9C54-411B-BB2D-56E9F14E8781}" type="slidenum">
              <a:rPr lang="ko-KR" altLang="en-US" smtClean="0"/>
              <a:pPr>
                <a:defRPr/>
              </a:pPr>
              <a:t>41</a:t>
            </a:fld>
            <a:endParaRPr lang="en-US" altLang="ko-K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smtClean="0"/>
              <a:t>The user study also uncovered</a:t>
            </a:r>
            <a:r>
              <a:rPr lang="en-US" baseline="0" smtClean="0"/>
              <a:t> some important design suggestions for the future. d.mix users would first navigate to a page, then turn on annotation thorugh the </a:t>
            </a:r>
            <a:r>
              <a:rPr lang="en-US" i="1" baseline="0" smtClean="0"/>
              <a:t>sample this </a:t>
            </a:r>
            <a:r>
              <a:rPr lang="en-US" baseline="0" smtClean="0"/>
              <a:t>button. </a:t>
            </a:r>
          </a:p>
          <a:p>
            <a:endParaRPr lang="en-US" baseline="0" smtClean="0"/>
          </a:p>
        </p:txBody>
      </p:sp>
      <p:sp>
        <p:nvSpPr>
          <p:cNvPr id="78852" name="Slide Number Placeholder 3"/>
          <p:cNvSpPr>
            <a:spLocks noGrp="1"/>
          </p:cNvSpPr>
          <p:nvPr>
            <p:ph type="sldNum" sz="quarter" idx="5"/>
          </p:nvPr>
        </p:nvSpPr>
        <p:spPr>
          <a:noFill/>
        </p:spPr>
        <p:txBody>
          <a:bodyPr/>
          <a:lstStyle/>
          <a:p>
            <a:fld id="{5CEAC644-2F18-46C4-A0BF-4D1F23DA3E66}" type="slidenum">
              <a:rPr lang="ko-KR" altLang="en-US" smtClean="0"/>
              <a:pPr/>
              <a:t>42</a:t>
            </a:fld>
            <a:endParaRPr lang="en-US" altLang="ko-K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baseline="0" smtClean="0"/>
              <a:t>However, because only some page items were supported by our limited library, participants would then discover that the desired data were not retrievable by d.mix.</a:t>
            </a:r>
          </a:p>
          <a:p>
            <a:endParaRPr lang="en-US" baseline="0" smtClean="0"/>
          </a:p>
          <a:p>
            <a:r>
              <a:rPr lang="en-US" baseline="0" smtClean="0"/>
              <a:t>A straightforward solution would be to proxy every single page request. Since annotating pages currently introduces a delay of a second or more, engineering for better performance is required to make this tractable.</a:t>
            </a:r>
          </a:p>
          <a:p>
            <a:endParaRPr lang="en-US" baseline="0" smtClean="0"/>
          </a:p>
        </p:txBody>
      </p:sp>
      <p:sp>
        <p:nvSpPr>
          <p:cNvPr id="78852" name="Slide Number Placeholder 3"/>
          <p:cNvSpPr>
            <a:spLocks noGrp="1"/>
          </p:cNvSpPr>
          <p:nvPr>
            <p:ph type="sldNum" sz="quarter" idx="5"/>
          </p:nvPr>
        </p:nvSpPr>
        <p:spPr>
          <a:noFill/>
        </p:spPr>
        <p:txBody>
          <a:bodyPr/>
          <a:lstStyle/>
          <a:p>
            <a:fld id="{5CEAC644-2F18-46C4-A0BF-4D1F23DA3E66}" type="slidenum">
              <a:rPr lang="ko-KR" altLang="en-US" smtClean="0"/>
              <a:pPr/>
              <a:t>43</a:t>
            </a:fld>
            <a:endParaRPr lang="en-US" altLang="ko-K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smtClean="0"/>
              <a:t>Some participants were also confused by </a:t>
            </a:r>
            <a:r>
              <a:rPr lang="en-US" baseline="0" smtClean="0"/>
              <a:t>two different approaches to sampling employed inconsistently:</a:t>
            </a:r>
          </a:p>
          <a:p>
            <a:r>
              <a:rPr lang="en-US" smtClean="0"/>
              <a:t>For example, to specify a</a:t>
            </a:r>
            <a:r>
              <a:rPr lang="en-US" baseline="0" smtClean="0"/>
              <a:t> </a:t>
            </a:r>
            <a:r>
              <a:rPr lang="en-US" smtClean="0"/>
              <a:t>query for a set of Flickr images matching</a:t>
            </a:r>
            <a:r>
              <a:rPr lang="en-US" baseline="0" smtClean="0"/>
              <a:t> a specific tag, </a:t>
            </a:r>
            <a:r>
              <a:rPr lang="en-US" smtClean="0"/>
              <a:t>in d.mix, the user currently</a:t>
            </a:r>
          </a:p>
          <a:p>
            <a:r>
              <a:rPr lang="en-US" smtClean="0"/>
              <a:t>must sample from the </a:t>
            </a:r>
            <a:r>
              <a:rPr lang="en-US" i="1" smtClean="0"/>
              <a:t>link to the image set, not the results. </a:t>
            </a:r>
          </a:p>
          <a:p>
            <a:r>
              <a:rPr lang="en-US" i="0" smtClean="0"/>
              <a:t>However,</a:t>
            </a:r>
            <a:r>
              <a:rPr lang="en-US" i="0" baseline="0" smtClean="0"/>
              <a:t> to select images from a photo stream, the user must sample from the set of images itself, not the link.</a:t>
            </a:r>
            <a:r>
              <a:rPr lang="en-US" i="1" smtClean="0"/>
              <a:t> (SPACE)</a:t>
            </a:r>
            <a:endParaRPr lang="en-US" i="0" smtClean="0"/>
          </a:p>
          <a:p>
            <a:r>
              <a:rPr lang="en-US" smtClean="0"/>
              <a:t>This suggests that example-based programming tools for the web should consistently</a:t>
            </a:r>
            <a:r>
              <a:rPr lang="en-US" baseline="0" smtClean="0"/>
              <a:t> </a:t>
            </a:r>
            <a:r>
              <a:rPr lang="en-US" smtClean="0"/>
              <a:t>enable sampling from both the </a:t>
            </a:r>
            <a:r>
              <a:rPr lang="en-US" i="1" smtClean="0"/>
              <a:t>source and from the target</a:t>
            </a:r>
            <a:r>
              <a:rPr lang="en-US" i="1" baseline="0" smtClean="0"/>
              <a:t> </a:t>
            </a:r>
            <a:r>
              <a:rPr lang="en-US" smtClean="0"/>
              <a:t>page to support both interaction styles.</a:t>
            </a:r>
          </a:p>
          <a:p>
            <a:endParaRPr lang="en-US" smtClean="0"/>
          </a:p>
          <a:p>
            <a:endParaRPr lang="en-US" smtClean="0"/>
          </a:p>
        </p:txBody>
      </p:sp>
      <p:sp>
        <p:nvSpPr>
          <p:cNvPr id="78852" name="Slide Number Placeholder 3"/>
          <p:cNvSpPr>
            <a:spLocks noGrp="1"/>
          </p:cNvSpPr>
          <p:nvPr>
            <p:ph type="sldNum" sz="quarter" idx="5"/>
          </p:nvPr>
        </p:nvSpPr>
        <p:spPr>
          <a:noFill/>
        </p:spPr>
        <p:txBody>
          <a:bodyPr/>
          <a:lstStyle/>
          <a:p>
            <a:fld id="{5CEAC644-2F18-46C4-A0BF-4D1F23DA3E66}" type="slidenum">
              <a:rPr lang="ko-KR" altLang="en-US" smtClean="0"/>
              <a:pPr/>
              <a:t>44</a:t>
            </a:fld>
            <a:endParaRPr lang="en-US" altLang="ko-K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r>
              <a:rPr lang="en-US" smtClean="0"/>
              <a:t>There are also some architectural limitations of</a:t>
            </a:r>
            <a:r>
              <a:rPr lang="en-US" baseline="0" smtClean="0"/>
              <a:t> d.mix that we would like to acknowledge.</a:t>
            </a:r>
          </a:p>
          <a:p>
            <a:r>
              <a:rPr lang="en-US" baseline="0" smtClean="0"/>
              <a:t>The logged-in web –, web-based email, online banking, -- relies on state maintained in the browser. </a:t>
            </a:r>
          </a:p>
          <a:p>
            <a:r>
              <a:rPr lang="en-US" smtClean="0"/>
              <a:t>the current d.mix HTTP proxy does not handle cookies of remote sites as a client browser would.</a:t>
            </a:r>
          </a:p>
          <a:p>
            <a:r>
              <a:rPr lang="en-US" smtClean="0"/>
              <a:t>So d.mix cannot currently sample content from the pages that require authentication beyond basic API keys.</a:t>
            </a:r>
            <a:endParaRPr lang="en-US" baseline="0" smtClean="0"/>
          </a:p>
          <a:p>
            <a:endParaRPr lang="en-US" smtClean="0"/>
          </a:p>
        </p:txBody>
      </p:sp>
      <p:sp>
        <p:nvSpPr>
          <p:cNvPr id="84996" name="Slide Number Placeholder 3"/>
          <p:cNvSpPr>
            <a:spLocks noGrp="1"/>
          </p:cNvSpPr>
          <p:nvPr>
            <p:ph type="sldNum" sz="quarter" idx="5"/>
          </p:nvPr>
        </p:nvSpPr>
        <p:spPr>
          <a:noFill/>
        </p:spPr>
        <p:txBody>
          <a:bodyPr/>
          <a:lstStyle/>
          <a:p>
            <a:fld id="{C1CB2F6A-DE90-4CDD-85B0-D9176D78F976}" type="slidenum">
              <a:rPr lang="ko-KR" altLang="en-US" smtClean="0"/>
              <a:pPr/>
              <a:t>45</a:t>
            </a:fld>
            <a:endParaRPr lang="en-US" altLang="ko-K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r>
              <a:rPr lang="en-US" smtClean="0"/>
              <a:t>The most promising solution</a:t>
            </a:r>
            <a:r>
              <a:rPr lang="en-US" baseline="0" smtClean="0"/>
              <a:t> to this problem is to co-locate a server-side “headless” browser (space) that can handle cookies with our proxy. We have some preliminary results that suggest this is a possible way forward.</a:t>
            </a:r>
          </a:p>
        </p:txBody>
      </p:sp>
      <p:sp>
        <p:nvSpPr>
          <p:cNvPr id="84996" name="Slide Number Placeholder 3"/>
          <p:cNvSpPr>
            <a:spLocks noGrp="1"/>
          </p:cNvSpPr>
          <p:nvPr>
            <p:ph type="sldNum" sz="quarter" idx="5"/>
          </p:nvPr>
        </p:nvSpPr>
        <p:spPr>
          <a:noFill/>
        </p:spPr>
        <p:txBody>
          <a:bodyPr/>
          <a:lstStyle/>
          <a:p>
            <a:fld id="{C1CB2F6A-DE90-4CDD-85B0-D9176D78F976}" type="slidenum">
              <a:rPr lang="ko-KR" altLang="en-US" smtClean="0"/>
              <a:pPr/>
              <a:t>46</a:t>
            </a:fld>
            <a:endParaRPr lang="en-US" altLang="ko-KR"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r>
              <a:rPr lang="en-US" smtClean="0"/>
              <a:t>Third,</a:t>
            </a:r>
            <a:r>
              <a:rPr lang="en-US" baseline="0" smtClean="0"/>
              <a:t> the examples we have shown focused on sampling </a:t>
            </a:r>
            <a:r>
              <a:rPr lang="en-US" i="1" baseline="0" smtClean="0"/>
              <a:t>content</a:t>
            </a:r>
            <a:r>
              <a:rPr lang="en-US" baseline="0" smtClean="0"/>
              <a:t>: photos, text, videos. Other web services offer rich interaction widgets, for example for building user interface components and for map navigation. We have not yet addressed how the principal action of selecting annotated items would extend to such services.</a:t>
            </a:r>
          </a:p>
          <a:p>
            <a:endParaRPr lang="en-US" smtClean="0"/>
          </a:p>
        </p:txBody>
      </p:sp>
      <p:sp>
        <p:nvSpPr>
          <p:cNvPr id="84996" name="Slide Number Placeholder 3"/>
          <p:cNvSpPr>
            <a:spLocks noGrp="1"/>
          </p:cNvSpPr>
          <p:nvPr>
            <p:ph type="sldNum" sz="quarter" idx="5"/>
          </p:nvPr>
        </p:nvSpPr>
        <p:spPr>
          <a:noFill/>
        </p:spPr>
        <p:txBody>
          <a:bodyPr/>
          <a:lstStyle/>
          <a:p>
            <a:fld id="{C1CB2F6A-DE90-4CDD-85B0-D9176D78F976}" type="slidenum">
              <a:rPr lang="ko-KR" altLang="en-US" smtClean="0"/>
              <a:pPr/>
              <a:t>47</a:t>
            </a:fld>
            <a:endParaRPr lang="en-US" altLang="ko-KR"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In summary, the underlying research idea of our work is to search for programming examples in solution space, instead of code space, and then map back from application output to code that can generate that output.</a:t>
            </a:r>
          </a:p>
          <a:p>
            <a:r>
              <a:rPr lang="en-US" smtClean="0"/>
              <a:t>(SPACE) </a:t>
            </a:r>
          </a:p>
          <a:p>
            <a:endParaRPr lang="en-US" smtClean="0"/>
          </a:p>
          <a:p>
            <a:r>
              <a:rPr lang="en-US" smtClean="0"/>
              <a:t>d.Mix is an instance of this idea for programming with data-centric web service APIs.</a:t>
            </a:r>
          </a:p>
          <a:p>
            <a:endParaRPr lang="en-US" smtClean="0"/>
          </a:p>
          <a:p>
            <a:r>
              <a:rPr lang="en-US" smtClean="0"/>
              <a:t>Conceptually, d.mix is enabled by a mapping from HTML pages to the API calls in a site-to-service map.</a:t>
            </a:r>
          </a:p>
          <a:p>
            <a:r>
              <a:rPr lang="en-US" smtClean="0"/>
              <a:t>(SPACE)</a:t>
            </a:r>
          </a:p>
          <a:p>
            <a:r>
              <a:rPr lang="en-US" smtClean="0"/>
              <a:t>On a technical level, we</a:t>
            </a:r>
            <a:r>
              <a:rPr lang="en-US" baseline="0" smtClean="0"/>
              <a:t> introduced a prototyping environment for </a:t>
            </a:r>
            <a:r>
              <a:rPr lang="en-US" smtClean="0"/>
              <a:t>web service code through</a:t>
            </a:r>
            <a:r>
              <a:rPr lang="en-US" baseline="0" smtClean="0"/>
              <a:t> the integration of </a:t>
            </a:r>
            <a:endParaRPr lang="en-US" smtClean="0"/>
          </a:p>
          <a:p>
            <a:r>
              <a:rPr lang="en-US" smtClean="0"/>
              <a:t>a programmable proxy to annotate pages and a wiki to safely execute scripts.</a:t>
            </a:r>
          </a:p>
        </p:txBody>
      </p:sp>
      <p:sp>
        <p:nvSpPr>
          <p:cNvPr id="4" name="Slide Number Placeholder 3"/>
          <p:cNvSpPr>
            <a:spLocks noGrp="1"/>
          </p:cNvSpPr>
          <p:nvPr>
            <p:ph type="sldNum" sz="quarter" idx="10"/>
          </p:nvPr>
        </p:nvSpPr>
        <p:spPr/>
        <p:txBody>
          <a:bodyPr/>
          <a:lstStyle/>
          <a:p>
            <a:pPr>
              <a:defRPr/>
            </a:pPr>
            <a:fld id="{69AD9788-9C54-411B-BB2D-56E9F14E8781}" type="slidenum">
              <a:rPr lang="ko-KR" altLang="en-US" smtClean="0"/>
              <a:pPr>
                <a:defRPr/>
              </a:pPr>
              <a:t>48</a:t>
            </a:fld>
            <a:endParaRPr lang="en-US" altLang="ko-K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p:spPr>
        <p:txBody>
          <a:bodyPr/>
          <a:lstStyle/>
          <a:p>
            <a:pPr eaLnBrk="1" hangingPunct="1"/>
            <a:r>
              <a:rPr lang="en-US" b="0" smtClean="0"/>
              <a:t>Let me change gears now to</a:t>
            </a:r>
            <a:r>
              <a:rPr lang="en-US" b="0" baseline="0" smtClean="0"/>
              <a:t> an ongoing project that may be of interest to you.</a:t>
            </a:r>
          </a:p>
          <a:p>
            <a:pPr eaLnBrk="1" hangingPunct="1"/>
            <a:r>
              <a:rPr lang="en-US" b="0" smtClean="0"/>
              <a:t>Linus </a:t>
            </a:r>
            <a:r>
              <a:rPr lang="en-US" b="0" dirty="0" smtClean="0"/>
              <a:t>Pauling may </a:t>
            </a:r>
            <a:r>
              <a:rPr lang="en-US" dirty="0" smtClean="0"/>
              <a:t>be the premier chemist of the twentieth century. He was awarded the </a:t>
            </a:r>
            <a:r>
              <a:rPr lang="en-US" dirty="0" smtClean="0">
                <a:hlinkClick r:id="rId3" tooltip="Nobel Prize in Chemistry"/>
              </a:rPr>
              <a:t>Nobel Prize</a:t>
            </a:r>
            <a:r>
              <a:rPr lang="en-US" dirty="0" smtClean="0"/>
              <a:t> for his work on describing the nature of </a:t>
            </a:r>
            <a:r>
              <a:rPr lang="en-US" dirty="0" smtClean="0">
                <a:hlinkClick r:id="rId4" tooltip="Chemical bond"/>
              </a:rPr>
              <a:t>chemical bonds</a:t>
            </a:r>
            <a:r>
              <a:rPr lang="en-US" dirty="0" smtClean="0"/>
              <a:t>. </a:t>
            </a:r>
          </a:p>
          <a:p>
            <a:pPr eaLnBrk="1" hangingPunct="1"/>
            <a:endParaRPr lang="en-US" dirty="0" smtClean="0"/>
          </a:p>
          <a:p>
            <a:pPr eaLnBrk="1" hangingPunct="1"/>
            <a:r>
              <a:rPr lang="en-US" dirty="0" smtClean="0"/>
              <a:t>What his work philosophy shares with that of professional de signers is the practice of trying out multiple alternative ideas, approaches, solution strategies. (rewrite)</a:t>
            </a:r>
          </a:p>
          <a:p>
            <a:pPr eaLnBrk="1" hangingPunct="1"/>
            <a:endParaRPr lang="en-US" dirty="0" smtClean="0"/>
          </a:p>
        </p:txBody>
      </p:sp>
      <p:sp>
        <p:nvSpPr>
          <p:cNvPr id="79875" name="Slide Number Placeholder 3"/>
          <p:cNvSpPr>
            <a:spLocks noGrp="1"/>
          </p:cNvSpPr>
          <p:nvPr>
            <p:ph type="sldNum" sz="quarter" idx="5"/>
          </p:nvPr>
        </p:nvSpPr>
        <p:spPr>
          <a:noFill/>
        </p:spPr>
        <p:txBody>
          <a:bodyPr/>
          <a:lstStyle/>
          <a:p>
            <a:pPr algn="r" rtl="0" fontAlgn="base">
              <a:spcBef>
                <a:spcPct val="0"/>
              </a:spcBef>
              <a:spcAft>
                <a:spcPct val="0"/>
              </a:spcAft>
            </a:pPr>
            <a:fld id="{6BEA11A7-EE2E-4EDF-A16F-FC712827AD3F}" type="slidenum">
              <a:rPr lang="ko-KR" altLang="en-US" b="1">
                <a:solidFill>
                  <a:prstClr val="black"/>
                </a:solidFill>
                <a:ea typeface="맑은 고딕"/>
              </a:rPr>
              <a:pPr algn="r" rtl="0" fontAlgn="base">
                <a:spcBef>
                  <a:spcPct val="0"/>
                </a:spcBef>
                <a:spcAft>
                  <a:spcPct val="0"/>
                </a:spcAft>
              </a:pPr>
              <a:t>49</a:t>
            </a:fld>
            <a:endParaRPr lang="en-US" altLang="ko-KR" b="1" dirty="0">
              <a:solidFill>
                <a:prstClr val="black"/>
              </a:solidFill>
              <a:ea typeface="맑은 고딕"/>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smtClean="0"/>
              <a:t>Of course,</a:t>
            </a:r>
            <a:r>
              <a:rPr lang="en-US" b="0" baseline="0" smtClean="0"/>
              <a:t> p</a:t>
            </a:r>
            <a:r>
              <a:rPr lang="en-US" b="0" smtClean="0"/>
              <a:t>rototyping</a:t>
            </a:r>
            <a:r>
              <a:rPr lang="en-US" b="0" baseline="0" smtClean="0"/>
              <a:t> has its own history. How do create a comfortable environment for intercontinental flights?</a:t>
            </a:r>
            <a:endParaRPr lang="en-US"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Build a full-scale</a:t>
            </a:r>
            <a:r>
              <a:rPr lang="en-US" baseline="0" dirty="0" smtClean="0"/>
              <a:t> mockup in a warehouse. This is a prototype for the interior design of a Boeing 707, the first commercially successful jet liner, 1950s.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t>Walter </a:t>
            </a:r>
            <a:r>
              <a:rPr lang="en-US" b="0" dirty="0" err="1" smtClean="0"/>
              <a:t>Dorwin</a:t>
            </a:r>
            <a:r>
              <a:rPr lang="en-US" b="0" dirty="0" smtClean="0"/>
              <a:t> Teague,</a:t>
            </a:r>
            <a:r>
              <a:rPr lang="en-US" b="0" baseline="0" dirty="0" smtClean="0"/>
              <a:t> </a:t>
            </a:r>
            <a:r>
              <a:rPr lang="en-US" b="0" dirty="0" smtClean="0"/>
              <a:t>one of the industrial</a:t>
            </a:r>
            <a:r>
              <a:rPr lang="en-US" b="0" baseline="0" dirty="0" smtClean="0"/>
              <a:t> design pioneers that introduced modern design process </a:t>
            </a:r>
            <a:endParaRPr lang="en-US" b="0"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a:t>
            </a:fld>
            <a:endParaRPr lang="en-US" altLang="ko-K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Bill</a:t>
            </a:r>
            <a:r>
              <a:rPr lang="en-US" baseline="0" dirty="0" smtClean="0"/>
              <a:t> Buxton and many other reflective designers see the core of design as consisting of two activities: generating multiple possible solutions to a problem (divergence), followed by a selection of desirable solutions from that set (or </a:t>
            </a:r>
            <a:r>
              <a:rPr lang="en-US" baseline="0" smtClean="0"/>
              <a:t>convergence). </a:t>
            </a: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50</a:t>
            </a:fld>
            <a:endParaRPr lang="en-US" altLang="ko-K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Alternating</a:t>
            </a:r>
            <a:r>
              <a:rPr lang="en-US" baseline="0" dirty="0" smtClean="0"/>
              <a:t> between </a:t>
            </a:r>
            <a:r>
              <a:rPr lang="en-US" dirty="0" smtClean="0"/>
              <a:t>Divergent</a:t>
            </a:r>
            <a:r>
              <a:rPr lang="en-US" baseline="0" dirty="0" smtClean="0"/>
              <a:t> and convergent steps happen at different granularities throughout a design process. While initially you may survey a range of very different concepts, the scope of experimentation narrows as a product becomes more well defined.</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51</a:t>
            </a:fld>
            <a:endParaRPr lang="en-US" altLang="ko-K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There are three specific ways in which construction of multiple alternatives is important in design:</a:t>
            </a:r>
          </a:p>
          <a:p>
            <a:endParaRPr lang="en-US" dirty="0" smtClean="0"/>
          </a:p>
          <a:p>
            <a:r>
              <a:rPr lang="en-US" dirty="0" smtClean="0"/>
              <a:t>First, designers may build dozens of prototypes </a:t>
            </a:r>
            <a:r>
              <a:rPr lang="en-US" b="1" dirty="0" smtClean="0"/>
              <a:t>to get a more complete understanding of a design space</a:t>
            </a:r>
            <a:r>
              <a:rPr lang="en-US" dirty="0" smtClean="0"/>
              <a:t>.</a:t>
            </a:r>
          </a:p>
          <a:p>
            <a:pPr eaLnBrk="1" hangingPunct="1"/>
            <a:r>
              <a:rPr lang="en-US" dirty="0" smtClean="0"/>
              <a:t>For example, Paul Bradley at IDEO built about eighty foam models for the original Microsoft mouse to quickly explore different directions.</a:t>
            </a:r>
          </a:p>
        </p:txBody>
      </p:sp>
      <p:sp>
        <p:nvSpPr>
          <p:cNvPr id="81923" name="Slide Number Placeholder 3"/>
          <p:cNvSpPr>
            <a:spLocks noGrp="1"/>
          </p:cNvSpPr>
          <p:nvPr>
            <p:ph type="sldNum" sz="quarter" idx="5"/>
          </p:nvPr>
        </p:nvSpPr>
        <p:spPr>
          <a:noFill/>
        </p:spPr>
        <p:txBody>
          <a:bodyPr/>
          <a:lstStyle/>
          <a:p>
            <a:pPr algn="r" rtl="0" fontAlgn="base">
              <a:spcBef>
                <a:spcPct val="0"/>
              </a:spcBef>
              <a:spcAft>
                <a:spcPct val="0"/>
              </a:spcAft>
            </a:pPr>
            <a:fld id="{D1E428B8-08D0-4411-B186-F9DE9E0CCB54}" type="slidenum">
              <a:rPr lang="ko-KR" altLang="en-US" b="1">
                <a:solidFill>
                  <a:prstClr val="black"/>
                </a:solidFill>
                <a:ea typeface="맑은 고딕"/>
              </a:rPr>
              <a:pPr algn="r" rtl="0" fontAlgn="base">
                <a:spcBef>
                  <a:spcPct val="0"/>
                </a:spcBef>
                <a:spcAft>
                  <a:spcPct val="0"/>
                </a:spcAft>
              </a:pPr>
              <a:t>52</a:t>
            </a:fld>
            <a:endParaRPr lang="en-US" altLang="ko-KR" b="1" dirty="0">
              <a:solidFill>
                <a:prstClr val="black"/>
              </a:solidFill>
              <a:ea typeface="맑은 고딕"/>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86018" name="Notes Placeholder 2"/>
          <p:cNvSpPr>
            <a:spLocks noGrp="1"/>
          </p:cNvSpPr>
          <p:nvPr>
            <p:ph type="body" idx="1"/>
          </p:nvPr>
        </p:nvSpPr>
        <p:spPr>
          <a:noFill/>
          <a:ln/>
        </p:spPr>
        <p:txBody>
          <a:bodyPr/>
          <a:lstStyle/>
          <a:p>
            <a:r>
              <a:rPr lang="en-US" dirty="0" err="1" smtClean="0"/>
              <a:t>Second,discussing</a:t>
            </a:r>
            <a:r>
              <a:rPr lang="en-US" dirty="0" smtClean="0"/>
              <a:t> multiple prototypes allows project stakeholders </a:t>
            </a:r>
            <a:r>
              <a:rPr lang="en-US" b="1" dirty="0" smtClean="0"/>
              <a:t>to more effectively communicate </a:t>
            </a:r>
            <a:r>
              <a:rPr lang="en-US" dirty="0" smtClean="0"/>
              <a:t>their requirements. </a:t>
            </a:r>
          </a:p>
          <a:p>
            <a:pPr eaLnBrk="1" hangingPunct="1"/>
            <a:r>
              <a:rPr lang="en-US" smtClean="0"/>
              <a:t>Product</a:t>
            </a:r>
            <a:r>
              <a:rPr lang="en-US" baseline="0" smtClean="0"/>
              <a:t> design firm Altitude </a:t>
            </a:r>
            <a:r>
              <a:rPr lang="en-US" smtClean="0"/>
              <a:t>created </a:t>
            </a:r>
            <a:r>
              <a:rPr lang="en-US" dirty="0" smtClean="0"/>
              <a:t>these </a:t>
            </a:r>
            <a:r>
              <a:rPr lang="en-US" smtClean="0"/>
              <a:t>alternative renderings for a heating controller campus </a:t>
            </a:r>
            <a:r>
              <a:rPr lang="en-US" dirty="0" smtClean="0"/>
              <a:t>for the purpose of scaffolding discussions </a:t>
            </a:r>
            <a:r>
              <a:rPr lang="en-US" smtClean="0"/>
              <a:t>with their client,</a:t>
            </a:r>
            <a:r>
              <a:rPr lang="en-US" baseline="0" smtClean="0"/>
              <a:t> Malden Mills</a:t>
            </a:r>
            <a:r>
              <a:rPr lang="en-US" smtClean="0"/>
              <a:t>.</a:t>
            </a:r>
            <a:endParaRPr lang="en-US" dirty="0" smtClean="0"/>
          </a:p>
          <a:p>
            <a:pPr eaLnBrk="1" hangingPunct="1"/>
            <a:endParaRPr lang="en-US" dirty="0" smtClean="0"/>
          </a:p>
        </p:txBody>
      </p:sp>
      <p:sp>
        <p:nvSpPr>
          <p:cNvPr id="86019" name="Slide Number Placeholder 3"/>
          <p:cNvSpPr>
            <a:spLocks noGrp="1"/>
          </p:cNvSpPr>
          <p:nvPr>
            <p:ph type="sldNum" sz="quarter" idx="5"/>
          </p:nvPr>
        </p:nvSpPr>
        <p:spPr>
          <a:noFill/>
        </p:spPr>
        <p:txBody>
          <a:bodyPr/>
          <a:lstStyle/>
          <a:p>
            <a:fld id="{E06B2126-1E69-4CCF-A278-B9D186854326}" type="slidenum">
              <a:rPr lang="ko-KR" altLang="en-US" smtClean="0"/>
              <a:pPr/>
              <a:t>53</a:t>
            </a:fld>
            <a:endParaRPr lang="en-US" altLang="ko-KR"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Third, comparing</a:t>
            </a:r>
            <a:r>
              <a:rPr lang="en-US" baseline="0" dirty="0" smtClean="0"/>
              <a:t> between multiple alternatives is important during user </a:t>
            </a:r>
            <a:r>
              <a:rPr lang="en-US" b="1" baseline="0" dirty="0" smtClean="0"/>
              <a:t>testing</a:t>
            </a:r>
            <a:r>
              <a:rPr lang="en-US" baseline="0" dirty="0" smtClean="0"/>
              <a:t> </a:t>
            </a:r>
            <a:r>
              <a:rPr lang="en-US" b="1" baseline="0" dirty="0" smtClean="0"/>
              <a:t>to keep participants honest</a:t>
            </a:r>
            <a:r>
              <a:rPr lang="en-US" baseline="0" dirty="0" smtClean="0"/>
              <a:t>:</a:t>
            </a:r>
          </a:p>
          <a:p>
            <a:r>
              <a:rPr lang="en-US" dirty="0" err="1" smtClean="0"/>
              <a:t>Tohidi</a:t>
            </a:r>
            <a:r>
              <a:rPr lang="en-US" dirty="0" smtClean="0"/>
              <a:t> et al showed, that Participants will rate designs lower when multiple alternatives are seen, compared to when they see only one. And that Participants exposed to alternative designs will be less pressured to be positive.</a:t>
            </a:r>
            <a:endParaRPr lang="en-US" baseline="0" dirty="0" smtClean="0"/>
          </a:p>
        </p:txBody>
      </p:sp>
      <p:sp>
        <p:nvSpPr>
          <p:cNvPr id="4" name="Slide Number Placeholder 3"/>
          <p:cNvSpPr>
            <a:spLocks noGrp="1"/>
          </p:cNvSpPr>
          <p:nvPr>
            <p:ph type="sldNum" sz="quarter" idx="10"/>
          </p:nvPr>
        </p:nvSpPr>
        <p:spPr/>
        <p:txBody>
          <a:bodyPr/>
          <a:lstStyle/>
          <a:p>
            <a:pPr algn="r" rtl="0" fontAlgn="base">
              <a:spcBef>
                <a:spcPct val="0"/>
              </a:spcBef>
              <a:spcAft>
                <a:spcPct val="0"/>
              </a:spcAft>
            </a:pPr>
            <a:fld id="{E66E4A64-A737-4DB0-90F9-372BE09EB2B8}" type="slidenum">
              <a:rPr lang="ko-KR" altLang="en-US" b="1">
                <a:solidFill>
                  <a:prstClr val="black"/>
                </a:solidFill>
                <a:ea typeface="맑은 고딕"/>
              </a:rPr>
              <a:pPr algn="r" rtl="0" fontAlgn="base">
                <a:spcBef>
                  <a:spcPct val="0"/>
                </a:spcBef>
                <a:spcAft>
                  <a:spcPct val="0"/>
                </a:spcAft>
              </a:pPr>
              <a:t>54</a:t>
            </a:fld>
            <a:endParaRPr lang="en-US" altLang="ko-KR" b="1" dirty="0">
              <a:solidFill>
                <a:prstClr val="black"/>
              </a:solidFill>
              <a:ea typeface="맑은 고딕"/>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pPr algn="l"/>
            <a:r>
              <a:rPr lang="en-US" dirty="0" smtClean="0"/>
              <a:t>Our</a:t>
            </a:r>
            <a:r>
              <a:rPr lang="en-US" baseline="0" dirty="0" smtClean="0"/>
              <a:t> software tools should support lightweight and rapid experimentation with alternative design options. </a:t>
            </a:r>
            <a:r>
              <a:rPr lang="en-US" dirty="0" smtClean="0"/>
              <a:t>However, such solutions do not yet exist for designing interactive </a:t>
            </a:r>
            <a:r>
              <a:rPr lang="en-US" i="1" dirty="0" smtClean="0"/>
              <a:t>behavior</a:t>
            </a:r>
            <a:r>
              <a:rPr lang="en-US" dirty="0" smtClean="0"/>
              <a:t>. A recent survey of designers by Brad Myers et al found  that designers lack the tools to iterate on behaviors and to </a:t>
            </a:r>
            <a:r>
              <a:rPr lang="en-US" smtClean="0"/>
              <a:t>compare interaction </a:t>
            </a:r>
            <a:r>
              <a:rPr lang="en-US" dirty="0" smtClean="0"/>
              <a:t>designs side by side.</a:t>
            </a:r>
          </a:p>
          <a:p>
            <a:pPr algn="l"/>
            <a:r>
              <a:rPr lang="en-US" dirty="0" smtClean="0"/>
              <a:t>(Click) One of the central reasons it that design of interactive </a:t>
            </a:r>
            <a:r>
              <a:rPr lang="en-US" i="1" dirty="0" smtClean="0"/>
              <a:t>behavior</a:t>
            </a:r>
            <a:r>
              <a:rPr lang="en-US" dirty="0" smtClean="0"/>
              <a:t>, even for prototypes, often happens in textual code.</a:t>
            </a:r>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r>
              <a:rPr lang="en-US" smtClean="0"/>
              <a:t>There </a:t>
            </a:r>
            <a:r>
              <a:rPr lang="en-US" dirty="0" smtClean="0"/>
              <a:t>are two distinct </a:t>
            </a:r>
            <a:r>
              <a:rPr lang="en-US" smtClean="0"/>
              <a:t>representations involved in programmed interactions: </a:t>
            </a:r>
            <a:r>
              <a:rPr lang="en-US" dirty="0" smtClean="0"/>
              <a:t>source code, where changes are </a:t>
            </a:r>
            <a:r>
              <a:rPr lang="en-US" i="1" dirty="0" smtClean="0"/>
              <a:t>authored</a:t>
            </a:r>
            <a:r>
              <a:rPr lang="en-US" dirty="0" smtClean="0"/>
              <a:t>; (click) and the running program, where changes are </a:t>
            </a:r>
            <a:r>
              <a:rPr lang="en-US" i="1" dirty="0" smtClean="0"/>
              <a:t>observed</a:t>
            </a:r>
            <a:r>
              <a:rPr lang="en-US" dirty="0" smtClean="0"/>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r>
              <a:rPr lang="en-US" dirty="0" smtClean="0"/>
              <a:t>Our ongoing work on Juxtapose enables designers to interactively create and manipulate multiple alternatives of programmed interactive behaviors.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r>
              <a:rPr lang="en-US" dirty="0" smtClean="0"/>
              <a:t>Juxtapose demonstrates a novel environment for constructing multiple design alternatives through (selectively) parallel editing of behavior source code.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a:lstStyle/>
          <a:p>
            <a:r>
              <a:rPr lang="en-US" dirty="0" smtClean="0"/>
              <a:t>These source alternatives can then be executed in parallel, allowing rapid comparison between them.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smtClean="0"/>
              <a:t>Henry Dreyfuss,</a:t>
            </a:r>
            <a:r>
              <a:rPr lang="en-US" baseline="0" smtClean="0"/>
              <a:t> one of Teague’s main competitors, captured the process by which industrial design creates </a:t>
            </a:r>
            <a:r>
              <a:rPr lang="en-US" baseline="0" dirty="0" smtClean="0"/>
              <a:t>new artifacts in a way that maximizes the utility and </a:t>
            </a:r>
            <a:r>
              <a:rPr lang="en-US" baseline="0" smtClean="0"/>
              <a:t>success in the 1950 book “Designing for People”. Dreyfuss’ process was </a:t>
            </a:r>
            <a:r>
              <a:rPr lang="en-US" baseline="0" dirty="0" smtClean="0"/>
              <a:t>based on observation and fieldwork, followed by development of many sketches and prototypes, which are tested, analyzed, and iteratively improved</a:t>
            </a:r>
            <a:r>
              <a:rPr lang="en-US" baseline="0" smtClean="0"/>
              <a:t>.  While user-centered design as a whole still follows this process, I’d like to suggest that there are some important differences in how prototyping happens today.</a:t>
            </a:r>
            <a:endParaRPr lang="en-US" baseline="0"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p:spPr>
        <p:txBody>
          <a:bodyPr/>
          <a:lstStyle/>
          <a:p>
            <a:r>
              <a:rPr lang="en-US" dirty="0" smtClean="0"/>
              <a:t>Juxtapose also introduces a mechanism to automatically generate a control interface to  interactively “tune”</a:t>
            </a:r>
          </a:p>
          <a:p>
            <a:r>
              <a:rPr lang="en-US" dirty="0" smtClean="0"/>
              <a:t>parameters of the designed interaction at runtime. Arriving at a</a:t>
            </a:r>
          </a:p>
          <a:p>
            <a:r>
              <a:rPr lang="en-US" dirty="0" smtClean="0"/>
              <a:t>satisfying user experience often depends on adjusting</a:t>
            </a:r>
          </a:p>
          <a:p>
            <a:r>
              <a:rPr lang="en-US" dirty="0" smtClean="0"/>
              <a:t>interrelated application parameters. </a:t>
            </a:r>
          </a:p>
          <a:p>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For such parameter </a:t>
            </a:r>
            <a:r>
              <a:rPr lang="en-US" dirty="0" smtClean="0"/>
              <a:t>tuning, Juxtapose supports the use of a dedicated, spatially multiplexed hardware controller. As Fitzmaurice showed</a:t>
            </a:r>
            <a:r>
              <a:rPr lang="en-US" baseline="0" dirty="0" smtClean="0"/>
              <a:t> in 1995, such spatially multiplexed input devices outperform mouse and keyboard input for multivariate control tasks.</a:t>
            </a:r>
          </a:p>
          <a:p>
            <a:r>
              <a:rPr lang="en-US" baseline="0" dirty="0" smtClean="0"/>
              <a:t>The </a:t>
            </a:r>
            <a:r>
              <a:rPr lang="en-US" dirty="0" err="1" smtClean="0"/>
              <a:t>controll</a:t>
            </a:r>
            <a:r>
              <a:rPr lang="en-US" baseline="0" dirty="0" smtClean="0"/>
              <a:t> board</a:t>
            </a:r>
            <a:r>
              <a:rPr lang="en-US" dirty="0" smtClean="0"/>
              <a:t> enables users to modify multiple parameters simultaneously; leaves the eyes free to focus on the application being tuned; and allows for tuning of interactions that require concurrent mouse and keyboard </a:t>
            </a:r>
            <a:r>
              <a:rPr lang="en-US" smtClean="0"/>
              <a:t>input.</a:t>
            </a:r>
          </a:p>
          <a:p>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0BADA4EE-2C0C-4E04-80DE-111497205944}" type="slidenum">
              <a:rPr lang="ko-KR" altLang="en-US" b="1">
                <a:solidFill>
                  <a:prstClr val="black"/>
                </a:solidFill>
                <a:ea typeface="맑은 고딕"/>
              </a:rPr>
              <a:pPr algn="r" rtl="0" fontAlgn="base">
                <a:spcBef>
                  <a:spcPct val="0"/>
                </a:spcBef>
                <a:spcAft>
                  <a:spcPct val="0"/>
                </a:spcAft>
                <a:defRPr/>
              </a:pPr>
              <a:t>61</a:t>
            </a:fld>
            <a:endParaRPr lang="en-US" altLang="ko-KR" b="1" dirty="0">
              <a:solidFill>
                <a:prstClr val="black"/>
              </a:solidFill>
              <a:ea typeface="맑은 고딕"/>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Currently, Juxtapose supports creation</a:t>
            </a:r>
            <a:r>
              <a:rPr lang="en-US" baseline="0" dirty="0" smtClean="0"/>
              <a:t> of interaction designs written in </a:t>
            </a:r>
            <a:r>
              <a:rPr lang="en-US" baseline="0" err="1" smtClean="0"/>
              <a:t>Actionscript</a:t>
            </a:r>
            <a:r>
              <a:rPr lang="en-US" baseline="0" smtClean="0"/>
              <a:t>..&lt;</a:t>
            </a:r>
            <a:r>
              <a:rPr lang="en-US" baseline="0" dirty="0" smtClean="0"/>
              <a:t>click&gt;</a:t>
            </a:r>
          </a:p>
          <a:p>
            <a:r>
              <a:rPr lang="en-US" smtClean="0"/>
              <a:t>In our editor Users </a:t>
            </a:r>
            <a:r>
              <a:rPr lang="en-US" dirty="0" smtClean="0"/>
              <a:t>can create alternatives</a:t>
            </a:r>
            <a:r>
              <a:rPr lang="en-US" baseline="0" dirty="0" smtClean="0"/>
              <a:t> to their current code using the add alternative button…</a:t>
            </a:r>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Alternatives are shown as tabs in the user interface</a:t>
            </a:r>
            <a:r>
              <a:rPr lang="en-US" smtClean="0"/>
              <a:t>. These tabs </a:t>
            </a:r>
            <a:r>
              <a:rPr lang="en-US" baseline="0" smtClean="0"/>
              <a:t>“linked</a:t>
            </a:r>
            <a:r>
              <a:rPr lang="en-US" baseline="0" dirty="0" smtClean="0"/>
              <a:t>” by default – which means that changes in one alternative are propagated to all other alternatives.</a:t>
            </a:r>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the linked edit box</a:t>
            </a:r>
            <a:r>
              <a:rPr lang="en-US" baseline="0" dirty="0" smtClean="0"/>
              <a:t> is unchecked, code changes are now local to the currently </a:t>
            </a:r>
            <a:r>
              <a:rPr lang="en-US" baseline="0" smtClean="0"/>
              <a:t>active tab</a:t>
            </a:r>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0BADA4EE-2C0C-4E04-80DE-111497205944}" type="slidenum">
              <a:rPr lang="ko-KR" altLang="en-US" b="1">
                <a:solidFill>
                  <a:prstClr val="black"/>
                </a:solidFill>
                <a:ea typeface="맑은 고딕"/>
              </a:rPr>
              <a:pPr algn="r" rtl="0" fontAlgn="base">
                <a:spcBef>
                  <a:spcPct val="0"/>
                </a:spcBef>
                <a:spcAft>
                  <a:spcPct val="0"/>
                </a:spcAft>
                <a:defRPr/>
              </a:pPr>
              <a:t>64</a:t>
            </a:fld>
            <a:endParaRPr lang="en-US" altLang="ko-KR" b="1" dirty="0">
              <a:solidFill>
                <a:prstClr val="black"/>
              </a:solidFill>
              <a:ea typeface="맑은 고딕"/>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Parts</a:t>
            </a:r>
            <a:r>
              <a:rPr lang="en-US" baseline="0" dirty="0" smtClean="0"/>
              <a:t> of the code that are unique to the active alternative are shown in a different background color to highlight the differences. This technique of </a:t>
            </a:r>
            <a:r>
              <a:rPr lang="en-US" b="1" baseline="0" dirty="0" smtClean="0"/>
              <a:t>linked editing </a:t>
            </a:r>
            <a:r>
              <a:rPr lang="en-US" baseline="0" dirty="0" smtClean="0"/>
              <a:t>was introduced by </a:t>
            </a:r>
            <a:r>
              <a:rPr lang="en-US" baseline="0" dirty="0" err="1" smtClean="0"/>
              <a:t>Toomim</a:t>
            </a:r>
            <a:r>
              <a:rPr lang="en-US" baseline="0" dirty="0" smtClean="0"/>
              <a:t> in 2004 for working with code duplicates. We extend his work here by integrating linked editing with the Juxtapose runtime </a:t>
            </a:r>
            <a:r>
              <a:rPr lang="en-US" baseline="0" smtClean="0"/>
              <a:t>environment.</a:t>
            </a:r>
          </a:p>
          <a:p>
            <a:r>
              <a:rPr lang="en-US" baseline="0" smtClean="0"/>
              <a:t>On a technical level, linked editing uses an algorithm to compute the longest common subsequences between alternatives, like the diff utility, after every keystroke or copy-paste command</a:t>
            </a:r>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When the user hits run, Juxtapose compiles the set of all alternatives and launches the runtime environment.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dirty="0" smtClean="0"/>
              <a:t>In the </a:t>
            </a:r>
            <a:r>
              <a:rPr lang="en-US" smtClean="0"/>
              <a:t>runtime environment,</a:t>
            </a:r>
            <a:r>
              <a:rPr lang="en-US" baseline="0" smtClean="0"/>
              <a:t> Users can now switch </a:t>
            </a:r>
            <a:r>
              <a:rPr lang="en-US" baseline="0" dirty="0" smtClean="0"/>
              <a:t>between alternatives using the buttons above the canvas</a:t>
            </a:r>
            <a:endParaRPr lang="en-US" dirty="0" smtClean="0"/>
          </a:p>
          <a:p>
            <a:endParaRPr lang="en-US"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dirty="0" smtClean="0"/>
              <a:t>To tune application behavior at runtime, Juxtapose</a:t>
            </a:r>
            <a:r>
              <a:rPr lang="en-US" baseline="0" dirty="0" smtClean="0"/>
              <a:t> automatically extracts a list of </a:t>
            </a:r>
            <a:r>
              <a:rPr lang="en-US" baseline="0" smtClean="0"/>
              <a:t>all global variables through language.</a:t>
            </a:r>
            <a:endParaRPr lang="en-US" baseline="0" dirty="0" smtClean="0"/>
          </a:p>
          <a:p>
            <a:r>
              <a:rPr lang="en-US" baseline="0" dirty="0" smtClean="0"/>
              <a:t>Users can check </a:t>
            </a:r>
            <a:r>
              <a:rPr lang="en-US" baseline="0" smtClean="0"/>
              <a:t>variables in this list</a:t>
            </a:r>
            <a:endParaRPr lang="en-US" dirty="0" smtClean="0"/>
          </a:p>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One of those differences is that, in our life in the Plentitude, as Rich Gold called it, we’re surrounded by an awful lot</a:t>
            </a:r>
            <a:r>
              <a:rPr lang="en-US" baseline="0" smtClean="0"/>
              <a:t> of existing stuff. And those artifacts are often used as jumping off points for new design. For example, in an interview study with professional toy designers that we conducted a while ago, all of our participnts reported that prototypes for new toys often start by cannibalizing the mechanisms and electronics of existing toys, and hot-gluing and hot-wiring them together. In fact, shopping for interesting mechanisms at Toys’R’Us is considered part of their job.</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a:t>
            </a:fld>
            <a:endParaRPr lang="en-US" altLang="ko-K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baseline="0" smtClean="0"/>
              <a:t>to </a:t>
            </a:r>
            <a:r>
              <a:rPr lang="en-US" baseline="0" dirty="0" smtClean="0"/>
              <a:t>assign the variables to control widgets. The layout of the control widget area mirrors the </a:t>
            </a:r>
            <a:endParaRPr lang="en-US" dirty="0" smtClean="0"/>
          </a:p>
          <a:p>
            <a:endParaRPr lang="en-US"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baseline="0" smtClean="0"/>
              <a:t>the </a:t>
            </a:r>
            <a:r>
              <a:rPr lang="en-US" baseline="0" dirty="0" smtClean="0"/>
              <a:t>physical layout of the supported external controller.</a:t>
            </a:r>
            <a:endParaRPr lang="en-US" dirty="0" smtClean="0"/>
          </a:p>
          <a:p>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To facilitate mapping variable</a:t>
            </a:r>
            <a:r>
              <a:rPr lang="en-US" baseline="0" smtClean="0"/>
              <a:t> controls from </a:t>
            </a:r>
            <a:r>
              <a:rPr lang="en-US" baseline="0" dirty="0" smtClean="0"/>
              <a:t>the screen UI to the </a:t>
            </a:r>
            <a:r>
              <a:rPr lang="en-US" baseline="0" smtClean="0"/>
              <a:t>physical interface, we </a:t>
            </a:r>
            <a:r>
              <a:rPr lang="en-US" baseline="0" dirty="0" smtClean="0"/>
              <a:t>added variable name display directly onto the hardware control surface.</a:t>
            </a:r>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0BADA4EE-2C0C-4E04-80DE-111497205944}" type="slidenum">
              <a:rPr lang="ko-KR" altLang="en-US" b="1">
                <a:solidFill>
                  <a:prstClr val="black"/>
                </a:solidFill>
                <a:ea typeface="맑은 고딕"/>
              </a:rPr>
              <a:pPr algn="r" rtl="0" fontAlgn="base">
                <a:spcBef>
                  <a:spcPct val="0"/>
                </a:spcBef>
                <a:spcAft>
                  <a:spcPct val="0"/>
                </a:spcAft>
                <a:defRPr/>
              </a:pPr>
              <a:t>72</a:t>
            </a:fld>
            <a:endParaRPr lang="en-US" altLang="ko-KR" b="1" dirty="0">
              <a:solidFill>
                <a:prstClr val="black"/>
              </a:solidFill>
              <a:ea typeface="맑은 고딕"/>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Currently, this happens by using top projection, an idea proposed by Crider and colleagues at Graphics Interface last year. &lt;click&gt; This is clearly just a research prototype – another option would be to pick commercially available hardware that integrates text LCDs above every control.</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73</a:t>
            </a:fld>
            <a:endParaRPr lang="en-US" altLang="ko-K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The benefits</a:t>
            </a:r>
            <a:r>
              <a:rPr lang="en-US" sz="1200" kern="1200" baseline="0" dirty="0" smtClean="0">
                <a:solidFill>
                  <a:schemeClr val="tx1"/>
                </a:solidFill>
                <a:latin typeface="Neutra Text" pitchFamily="50" charset="0"/>
                <a:ea typeface="+mn-ea"/>
                <a:cs typeface="+mn-cs"/>
              </a:rPr>
              <a:t> of Juxtapose are amplified for development off the desktop, where the cost of edit-compile-test cycles is much higher. In mobile development, coding happens on the PC -- because of the rich toolset available there -- while testing happens on device -- to get the user experience in context.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Neutra Text" pitchFamily="50"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mobile phones are commodity hardware, and mobile developers already test on multiple handsets. We extended Juxtapose to leverage</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these device collections by executing different alternatives on different handsets. You write your alternatives on the PC, and the compiled applications are</a:t>
            </a:r>
            <a:r>
              <a:rPr lang="en-US" sz="1200" kern="1200" baseline="0" dirty="0" smtClean="0">
                <a:solidFill>
                  <a:schemeClr val="tx1"/>
                </a:solidFill>
                <a:latin typeface="Neutra Text" pitchFamily="50" charset="0"/>
                <a:ea typeface="+mn-ea"/>
                <a:cs typeface="+mn-cs"/>
              </a:rPr>
              <a:t> then distributed to a collection of handsets</a:t>
            </a:r>
            <a:r>
              <a:rPr lang="en-US" sz="1200" kern="1200" dirty="0" smtClean="0">
                <a:solidFill>
                  <a:schemeClr val="tx1"/>
                </a:solidFill>
                <a:latin typeface="Neutra Text" pitchFamily="50" charset="0"/>
                <a:ea typeface="+mn-ea"/>
                <a:cs typeface="+mn-cs"/>
              </a:rPr>
              <a:t>. A designer can thus rapidly switch between alternatives by putting one phone down and picking another one up. </a:t>
            </a:r>
            <a:r>
              <a:rPr lang="en-US" sz="1200" kern="1200" baseline="0" dirty="0" smtClean="0">
                <a:solidFill>
                  <a:schemeClr val="tx1"/>
                </a:solidFill>
                <a:latin typeface="Neutra Text" pitchFamily="50" charset="0"/>
                <a:ea typeface="+mn-ea"/>
                <a:cs typeface="+mn-cs"/>
              </a:rPr>
              <a:t>&lt;click&gt;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Neutra Text" pitchFamily="50" charset="0"/>
                <a:ea typeface="+mn-ea"/>
                <a:cs typeface="+mn-cs"/>
              </a:rPr>
              <a:t>Our prototype works for </a:t>
            </a:r>
            <a:r>
              <a:rPr lang="en-US" sz="1200" kern="1200" baseline="0" dirty="0" err="1" smtClean="0">
                <a:solidFill>
                  <a:schemeClr val="tx1"/>
                </a:solidFill>
                <a:latin typeface="Neutra Text" pitchFamily="50" charset="0"/>
                <a:ea typeface="+mn-ea"/>
                <a:cs typeface="+mn-cs"/>
              </a:rPr>
              <a:t>FlashLite</a:t>
            </a:r>
            <a:r>
              <a:rPr lang="en-US" sz="1200" kern="1200" baseline="0" dirty="0" smtClean="0">
                <a:solidFill>
                  <a:schemeClr val="tx1"/>
                </a:solidFill>
                <a:latin typeface="Neutra Text" pitchFamily="50" charset="0"/>
                <a:ea typeface="+mn-ea"/>
                <a:cs typeface="+mn-cs"/>
              </a:rPr>
              <a:t> applications that target Nokia N93 phones. To allow remote control of application variables, we wrap the user’s application with an RPC interface behind the scenes.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a:solidFill>
                  <a:prstClr val="black"/>
                </a:solidFill>
                <a:ea typeface="굴림" pitchFamily="34" charset="-127"/>
              </a:rPr>
              <a:pPr algn="r" defTabSz="930437"/>
              <a:t>74</a:t>
            </a:fld>
            <a:endParaRPr lang="en-US" altLang="ko-KR" sz="1200" dirty="0">
              <a:solidFill>
                <a:prstClr val="black"/>
              </a:solidFill>
              <a:ea typeface="굴림" pitchFamily="34" charset="-127"/>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As</a:t>
            </a:r>
            <a:r>
              <a:rPr lang="en-US" sz="1200" kern="1200" baseline="0" dirty="0" smtClean="0">
                <a:solidFill>
                  <a:schemeClr val="tx1"/>
                </a:solidFill>
                <a:latin typeface="Neutra Text" pitchFamily="50" charset="0"/>
                <a:ea typeface="+mn-ea"/>
                <a:cs typeface="+mn-cs"/>
              </a:rPr>
              <a:t> we saw with d.tools, e</a:t>
            </a:r>
            <a:r>
              <a:rPr lang="en-US" sz="1200" kern="1200" dirty="0" smtClean="0">
                <a:solidFill>
                  <a:schemeClr val="tx1"/>
                </a:solidFill>
                <a:latin typeface="Neutra Text" pitchFamily="50" charset="0"/>
                <a:ea typeface="+mn-ea"/>
                <a:cs typeface="+mn-cs"/>
              </a:rPr>
              <a:t>mbedded microcontrollers are the tool of choice </a:t>
            </a:r>
            <a:r>
              <a:rPr lang="en-US" sz="1200" kern="1200" smtClean="0">
                <a:solidFill>
                  <a:schemeClr val="tx1"/>
                </a:solidFill>
                <a:latin typeface="Neutra Text" pitchFamily="50" charset="0"/>
                <a:ea typeface="+mn-ea"/>
                <a:cs typeface="+mn-cs"/>
              </a:rPr>
              <a:t>for working with </a:t>
            </a:r>
            <a:r>
              <a:rPr lang="en-US" sz="1200" kern="1200" dirty="0" smtClean="0">
                <a:solidFill>
                  <a:schemeClr val="tx1"/>
                </a:solidFill>
                <a:latin typeface="Neutra Text" pitchFamily="50" charset="0"/>
                <a:ea typeface="+mn-ea"/>
                <a:cs typeface="+mn-cs"/>
              </a:rPr>
              <a:t>sensors and actuators</a:t>
            </a:r>
            <a:r>
              <a:rPr lang="en-US" sz="1200" kern="1200" smtClean="0">
                <a:solidFill>
                  <a:schemeClr val="tx1"/>
                </a:solidFill>
                <a:latin typeface="Neutra Text" pitchFamily="50" charset="0"/>
                <a:ea typeface="+mn-ea"/>
                <a:cs typeface="+mn-cs"/>
              </a:rPr>
              <a:t>. d.tools </a:t>
            </a:r>
            <a:r>
              <a:rPr lang="en-US" sz="1200" kern="1200" dirty="0" smtClean="0">
                <a:solidFill>
                  <a:schemeClr val="tx1"/>
                </a:solidFill>
                <a:latin typeface="Neutra Text" pitchFamily="50" charset="0"/>
                <a:ea typeface="+mn-ea"/>
                <a:cs typeface="+mn-cs"/>
              </a:rPr>
              <a:t>treated</a:t>
            </a:r>
            <a:r>
              <a:rPr lang="en-US" sz="1200" kern="1200" baseline="0" dirty="0" smtClean="0">
                <a:solidFill>
                  <a:schemeClr val="tx1"/>
                </a:solidFill>
                <a:latin typeface="Neutra Text" pitchFamily="50" charset="0"/>
                <a:ea typeface="+mn-ea"/>
                <a:cs typeface="+mn-cs"/>
              </a:rPr>
              <a:t> the hardware as an I/O interface and kept all application logic on a PC. Such an approach is not always possible, </a:t>
            </a:r>
            <a:r>
              <a:rPr lang="en-US" sz="1200" kern="1200" dirty="0" smtClean="0">
                <a:solidFill>
                  <a:schemeClr val="tx1"/>
                </a:solidFill>
                <a:latin typeface="Neutra Text" pitchFamily="50" charset="0"/>
                <a:ea typeface="+mn-ea"/>
                <a:cs typeface="+mn-cs"/>
              </a:rPr>
              <a:t>for example, for wearable computing</a:t>
            </a:r>
            <a:r>
              <a:rPr lang="en-US" sz="1200" kern="1200" smtClean="0">
                <a:solidFill>
                  <a:schemeClr val="tx1"/>
                </a:solidFill>
                <a:latin typeface="Neutra Text" pitchFamily="50" charset="0"/>
                <a:ea typeface="+mn-ea"/>
                <a:cs typeface="+mn-cs"/>
              </a:rPr>
              <a:t>,</a:t>
            </a:r>
            <a:r>
              <a:rPr lang="en-US" sz="1200" kern="1200" baseline="0" smtClean="0">
                <a:solidFill>
                  <a:schemeClr val="tx1"/>
                </a:solidFill>
                <a:latin typeface="Neutra Text" pitchFamily="50" charset="0"/>
                <a:ea typeface="+mn-ea"/>
                <a:cs typeface="+mn-cs"/>
              </a:rPr>
              <a:t> and haptics, which requires </a:t>
            </a:r>
            <a:r>
              <a:rPr lang="en-US" sz="1200" kern="1200" baseline="0" dirty="0" smtClean="0">
                <a:solidFill>
                  <a:schemeClr val="tx1"/>
                </a:solidFill>
                <a:latin typeface="Neutra Text" pitchFamily="50" charset="0"/>
                <a:ea typeface="+mn-ea"/>
                <a:cs typeface="+mn-cs"/>
              </a:rPr>
              <a:t>very tight feedback loops. Microcontroller programming in those areas can </a:t>
            </a:r>
            <a:r>
              <a:rPr lang="en-US" sz="1200" kern="1200" baseline="0" smtClean="0">
                <a:solidFill>
                  <a:schemeClr val="tx1"/>
                </a:solidFill>
                <a:latin typeface="Neutra Text" pitchFamily="50" charset="0"/>
                <a:ea typeface="+mn-ea"/>
                <a:cs typeface="+mn-cs"/>
              </a:rPr>
              <a:t>be arduous</a:t>
            </a:r>
            <a:r>
              <a:rPr lang="en-US" sz="1200" kern="120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Even seasoned veterans often resort to debugging by blinking LEDs or printing statements to serial ports. We extende</a:t>
            </a:r>
            <a:r>
              <a:rPr lang="en-US" sz="1200" kern="1200" baseline="0" dirty="0" smtClean="0">
                <a:solidFill>
                  <a:schemeClr val="tx1"/>
                </a:solidFill>
                <a:latin typeface="Neutra Text" pitchFamily="50" charset="0"/>
                <a:ea typeface="+mn-ea"/>
                <a:cs typeface="+mn-cs"/>
              </a:rPr>
              <a:t>d Juxtapose to support authoring for the popular Arduino microcontroller platform.&lt;click&gt;</a:t>
            </a:r>
          </a:p>
          <a:p>
            <a:endParaRPr lang="en-US" sz="1200" kern="1200" baseline="0" smtClean="0">
              <a:solidFill>
                <a:schemeClr val="tx1"/>
              </a:solidFill>
              <a:latin typeface="Neutra Text" pitchFamily="50" charset="0"/>
              <a:ea typeface="+mn-ea"/>
              <a:cs typeface="+mn-cs"/>
            </a:endParaRPr>
          </a:p>
          <a:p>
            <a:r>
              <a:rPr lang="en-US" sz="1200" kern="1200" smtClean="0">
                <a:solidFill>
                  <a:schemeClr val="tx1"/>
                </a:solidFill>
                <a:latin typeface="Neutra Text" pitchFamily="50" charset="0"/>
                <a:ea typeface="+mn-ea"/>
                <a:cs typeface="+mn-cs"/>
              </a:rPr>
              <a:t>building </a:t>
            </a:r>
            <a:r>
              <a:rPr lang="en-US" sz="1200" kern="1200" dirty="0" smtClean="0">
                <a:solidFill>
                  <a:schemeClr val="tx1"/>
                </a:solidFill>
                <a:latin typeface="Neutra Text" pitchFamily="50" charset="0"/>
                <a:ea typeface="+mn-ea"/>
                <a:cs typeface="+mn-cs"/>
              </a:rPr>
              <a:t>custom hardware</a:t>
            </a:r>
            <a:r>
              <a:rPr lang="en-US" sz="1200" kern="1200" smtClean="0">
                <a:solidFill>
                  <a:schemeClr val="tx1"/>
                </a:solidFill>
                <a:latin typeface="Neutra Text" pitchFamily="50" charset="0"/>
                <a:ea typeface="+mn-ea"/>
                <a:cs typeface="+mn-cs"/>
              </a:rPr>
              <a:t>,</a:t>
            </a:r>
            <a:r>
              <a:rPr lang="en-US" sz="1200" kern="1200" baseline="0" smtClean="0">
                <a:solidFill>
                  <a:schemeClr val="tx1"/>
                </a:solidFill>
                <a:latin typeface="Neutra Text" pitchFamily="50" charset="0"/>
                <a:ea typeface="+mn-ea"/>
                <a:cs typeface="+mn-cs"/>
              </a:rPr>
              <a:t> is </a:t>
            </a:r>
            <a:r>
              <a:rPr lang="en-US" sz="1200" kern="1200" baseline="0" dirty="0" smtClean="0">
                <a:solidFill>
                  <a:schemeClr val="tx1"/>
                </a:solidFill>
                <a:latin typeface="Neutra Text" pitchFamily="50" charset="0"/>
                <a:ea typeface="+mn-ea"/>
                <a:cs typeface="+mn-cs"/>
              </a:rPr>
              <a:t>expensive, so designer are likely to </a:t>
            </a:r>
            <a:r>
              <a:rPr lang="en-US" sz="1200" kern="1200" dirty="0" smtClean="0">
                <a:solidFill>
                  <a:schemeClr val="tx1"/>
                </a:solidFill>
                <a:latin typeface="Neutra Text" pitchFamily="50" charset="0"/>
                <a:ea typeface="+mn-ea"/>
                <a:cs typeface="+mn-cs"/>
              </a:rPr>
              <a:t>embed multiple different opportunities for interaction into the same prototype. Hence, Juxtapose for Arduino exports and runs only one code alternative on one </a:t>
            </a:r>
            <a:r>
              <a:rPr lang="en-US" sz="1200" kern="1200" smtClean="0">
                <a:solidFill>
                  <a:schemeClr val="tx1"/>
                </a:solidFill>
                <a:latin typeface="Neutra Text" pitchFamily="50" charset="0"/>
                <a:ea typeface="+mn-ea"/>
                <a:cs typeface="+mn-cs"/>
              </a:rPr>
              <a:t>attached board </a:t>
            </a:r>
            <a:r>
              <a:rPr lang="en-US" sz="1200" kern="1200" dirty="0" smtClean="0">
                <a:solidFill>
                  <a:schemeClr val="tx1"/>
                </a:solidFill>
                <a:latin typeface="Neutra Text" pitchFamily="50" charset="0"/>
                <a:ea typeface="+mn-ea"/>
                <a:cs typeface="+mn-cs"/>
              </a:rPr>
              <a:t>at a time. When the designer switches between alternatives, Juxtapose then transparently replaces the binary running on the microcontroller .</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75</a:t>
            </a:fld>
            <a:endParaRPr lang="en-US" altLang="ko-K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r>
              <a:rPr lang="en-US" dirty="0" smtClean="0"/>
              <a:t>We conducted a </a:t>
            </a:r>
            <a:r>
              <a:rPr lang="en-US" smtClean="0"/>
              <a:t>summary </a:t>
            </a:r>
            <a:r>
              <a:rPr lang="en-US" smtClean="0"/>
              <a:t>usability </a:t>
            </a:r>
            <a:r>
              <a:rPr lang="en-US" smtClean="0"/>
              <a:t>evaluation </a:t>
            </a:r>
            <a:r>
              <a:rPr lang="en-US" smtClean="0"/>
              <a:t>of</a:t>
            </a:r>
            <a:r>
              <a:rPr lang="en-US" baseline="0" smtClean="0"/>
              <a:t> Juxtapose for desktop development </a:t>
            </a:r>
            <a:r>
              <a:rPr lang="en-US" smtClean="0"/>
              <a:t>in </a:t>
            </a:r>
            <a:r>
              <a:rPr lang="en-US" dirty="0" smtClean="0"/>
              <a:t>our lab with 18 participants. Sessions lasted 75-90 minutes.</a:t>
            </a:r>
          </a:p>
          <a:p>
            <a:r>
              <a:rPr lang="en-US" dirty="0" smtClean="0"/>
              <a:t>All participants had at least a working knowledge of procedural programming (10 were computer science majors), although some had had little experience with writing ActionScript code.</a:t>
            </a:r>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b="0">
                <a:ea typeface="굴림" pitchFamily="34" charset="-127"/>
              </a:rPr>
              <a:pPr algn="r" defTabSz="930437"/>
              <a:t>76</a:t>
            </a:fld>
            <a:endParaRPr lang="en-US" altLang="ko-KR" sz="1200" b="0">
              <a:ea typeface="굴림" pitchFamily="34" charset="-127"/>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r>
              <a:rPr lang="en-US" smtClean="0"/>
              <a:t>In our open-ended design task, participants </a:t>
            </a:r>
            <a:r>
              <a:rPr lang="en-US" dirty="0" smtClean="0"/>
              <a:t>were provided with a</a:t>
            </a:r>
          </a:p>
          <a:p>
            <a:r>
              <a:rPr lang="en-US" dirty="0" smtClean="0"/>
              <a:t>working ActionScript program that loaded </a:t>
            </a:r>
            <a:r>
              <a:rPr lang="en-US" smtClean="0"/>
              <a:t>a multi-layer map, as seen in the video. Participants</a:t>
            </a:r>
            <a:endParaRPr lang="en-US" dirty="0" smtClean="0"/>
          </a:p>
          <a:p>
            <a:r>
              <a:rPr lang="en-US" dirty="0" smtClean="0"/>
              <a:t>were given 30 minutes to create two map navigation alternatives for a </a:t>
            </a:r>
            <a:r>
              <a:rPr lang="en-US" dirty="0" err="1" smtClean="0"/>
              <a:t>hpyothetical</a:t>
            </a:r>
            <a:r>
              <a:rPr lang="en-US" dirty="0" smtClean="0"/>
              <a:t> GPS unit – one suitable for pedestrians, and one for drivers.</a:t>
            </a:r>
          </a:p>
          <a:p>
            <a:r>
              <a:rPr lang="en-US" dirty="0" smtClean="0"/>
              <a:t>Participants had to modify and add to the source to either hardcode design decisions into the source code, explore code changes through alternatives, or to set up </a:t>
            </a:r>
            <a:r>
              <a:rPr lang="en-US" smtClean="0"/>
              <a:t>tunable parameters.</a:t>
            </a:r>
            <a:endParaRPr lang="en-US" dirty="0" smtClean="0"/>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b="0">
                <a:ea typeface="굴림" pitchFamily="34" charset="-127"/>
              </a:rPr>
              <a:pPr algn="r" defTabSz="930437"/>
              <a:t>77</a:t>
            </a:fld>
            <a:endParaRPr lang="en-US" altLang="ko-KR" sz="1200" b="0">
              <a:ea typeface="굴림" pitchFamily="34" charset="-127"/>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eaLnBrk="1" hangingPunct="1"/>
            <a:endParaRPr lang="en-US" dirty="0" smtClean="0"/>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b="0">
                <a:ea typeface="굴림" pitchFamily="34" charset="-127"/>
              </a:rPr>
              <a:pPr algn="r" defTabSz="930437"/>
              <a:t>78</a:t>
            </a:fld>
            <a:endParaRPr lang="en-US" altLang="ko-KR" sz="1200" b="0">
              <a:ea typeface="굴림" pitchFamily="34" charset="-127"/>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eaLnBrk="1" hangingPunct="1"/>
            <a:r>
              <a:rPr lang="en-US" baseline="0" smtClean="0"/>
              <a:t> </a:t>
            </a:r>
            <a:endParaRPr lang="en-US" dirty="0" smtClean="0"/>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b="0">
                <a:ea typeface="굴림" pitchFamily="34" charset="-127"/>
              </a:rPr>
              <a:pPr algn="r" defTabSz="930437"/>
              <a:t>79</a:t>
            </a:fld>
            <a:endParaRPr lang="en-US" altLang="ko-KR" sz="1200" b="0">
              <a:ea typeface="굴림" pitchFamily="34" charset="-127"/>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smtClean="0"/>
              <a:t>Sure enough, we find analogous practices in software. Prototypes may combine off-the-shelf software packages and copy-pasted code. Here’s an example of a document annotation prototype we saw in that same study. The purpose of the system is for design teams to annotate printed documents with video snippets using bar code stickers. This system used five different off the shelf apps, glued together with AppleScript found on the web and then modified. As the creator commented: “The main task (in his prototyping practice) was finding a match between his requirements and existing stuff.” (rewrite)</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a:t>
            </a:fld>
            <a:endParaRPr lang="en-US" altLang="ko-K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r>
              <a:rPr lang="en-US" smtClean="0"/>
              <a:t>A matching task provided </a:t>
            </a:r>
            <a:r>
              <a:rPr lang="en-US" dirty="0" smtClean="0"/>
              <a:t>participants with code that recursively draws a tree. Participants were asked to adjust four parameters of the tree drawing routine to match four specific tree shapes given in the </a:t>
            </a:r>
            <a:r>
              <a:rPr lang="en-US" smtClean="0"/>
              <a:t>task description.For </a:t>
            </a:r>
            <a:r>
              <a:rPr lang="en-US" dirty="0" smtClean="0"/>
              <a:t>two trees, this task was accomplished using the full Juxtapose interface. For the other two, participants were given the same editor without the possibility of creating alternatives or tuning variables</a:t>
            </a:r>
          </a:p>
          <a:p>
            <a:r>
              <a:rPr lang="en-US" dirty="0" smtClean="0"/>
              <a:t>at runtime. Order of assignment between Juxtapose and control conditions was counterbalanced and a random tree order was generated for each participant.</a:t>
            </a:r>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b="0">
                <a:ea typeface="굴림" pitchFamily="34" charset="-127"/>
              </a:rPr>
              <a:pPr algn="r" defTabSz="930437"/>
              <a:t>80</a:t>
            </a:fld>
            <a:endParaRPr lang="en-US" altLang="ko-KR" sz="1200" b="0">
              <a:ea typeface="굴림" pitchFamily="34" charset="-127"/>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We found a significant different in the time it took to match</a:t>
            </a:r>
            <a:r>
              <a:rPr lang="en-US" baseline="0" smtClean="0"/>
              <a:t> a tree- participants using Juxaptose’s tuning interface took about 1.5 minutes less on average</a:t>
            </a:r>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81</a:t>
            </a:fld>
            <a:endParaRPr lang="en-US" altLang="ko-K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 results get more interesting when we look at which</a:t>
            </a:r>
            <a:r>
              <a:rPr lang="en-US" baseline="0" smtClean="0"/>
              <a:t> this result by tree.</a:t>
            </a:r>
          </a:p>
          <a:p>
            <a:r>
              <a:rPr lang="en-US" baseline="0" smtClean="0"/>
              <a:t>For trees 1 and 2, participants </a:t>
            </a:r>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82</a:t>
            </a:fld>
            <a:endParaRPr lang="en-US" altLang="ko-K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Reason for the speedup: 24 fold increase in the number of parameters explored.</a:t>
            </a:r>
          </a:p>
          <a:p>
            <a:r>
              <a:rPr lang="en-US" dirty="0" smtClean="0"/>
              <a:t>So not only were our</a:t>
            </a:r>
            <a:r>
              <a:rPr lang="en-US" baseline="0" dirty="0" smtClean="0"/>
              <a:t> subjects faster, but they also explored significantly more parts of the design space.</a:t>
            </a:r>
          </a:p>
          <a:p>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83</a:t>
            </a:fld>
            <a:endParaRPr lang="en-US" altLang="ko-K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84</a:t>
            </a:fld>
            <a:endParaRPr lang="en-US" altLang="ko-K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r>
              <a:rPr lang="en-US" dirty="0" smtClean="0"/>
              <a:t>Web-based, Mobile and Ubiquitous computing is likely to be dominated by a much wider variety of applications and usage contexts than traditional</a:t>
            </a:r>
            <a:r>
              <a:rPr lang="en-US" baseline="0" dirty="0" smtClean="0"/>
              <a:t> desktop software</a:t>
            </a:r>
            <a:r>
              <a:rPr lang="en-US" dirty="0" smtClean="0"/>
              <a:t>. To enable design and development</a:t>
            </a:r>
            <a:r>
              <a:rPr lang="en-US" baseline="0" dirty="0" smtClean="0"/>
              <a:t> in these areas</a:t>
            </a:r>
            <a:r>
              <a:rPr lang="en-US" dirty="0" smtClean="0"/>
              <a:t>, we need design tools that lower the threshold</a:t>
            </a:r>
            <a:r>
              <a:rPr lang="en-US" baseline="0" dirty="0" smtClean="0"/>
              <a:t> and </a:t>
            </a:r>
            <a:r>
              <a:rPr lang="en-US" dirty="0" smtClean="0"/>
              <a:t>democratize application creation. Doing this successfully requires</a:t>
            </a:r>
            <a:r>
              <a:rPr lang="en-US" baseline="0" dirty="0" smtClean="0"/>
              <a:t> </a:t>
            </a:r>
            <a:r>
              <a:rPr lang="en-US" dirty="0" smtClean="0"/>
              <a:t>attention to how computation is represented. I’ve </a:t>
            </a:r>
            <a:r>
              <a:rPr lang="en-US" smtClean="0"/>
              <a:t>shared two projects </a:t>
            </a:r>
            <a:r>
              <a:rPr lang="en-US" dirty="0" smtClean="0"/>
              <a:t>with you today that embody the</a:t>
            </a:r>
            <a:r>
              <a:rPr lang="en-US" baseline="0" dirty="0" smtClean="0"/>
              <a:t> strategies we believe will get us there.</a:t>
            </a:r>
          </a:p>
          <a:p>
            <a:endParaRPr lang="en-US" dirty="0" smtClean="0"/>
          </a:p>
          <a:p>
            <a:r>
              <a:rPr lang="en-US" smtClean="0"/>
              <a:t>*</a:t>
            </a:r>
            <a:r>
              <a:rPr lang="en-US" baseline="0" smtClean="0"/>
              <a:t> </a:t>
            </a:r>
            <a:r>
              <a:rPr lang="en-US" baseline="0" dirty="0" smtClean="0"/>
              <a:t>Design is about choice between alternatives and tools should better support the enumeration and manipulation of alternatives. Juxtapose is a first step towards working with alternatives and options for interactive behavior.</a:t>
            </a:r>
            <a:endParaRPr lang="en-US" dirty="0" smtClean="0"/>
          </a:p>
          <a:p>
            <a:r>
              <a:rPr lang="en-US" dirty="0" smtClean="0"/>
              <a:t> * Finally, Finding an effective example is often easier than writing thing from scratch -- we can leverage this as a paradigm for software creation!</a:t>
            </a:r>
          </a:p>
        </p:txBody>
      </p:sp>
      <p:sp>
        <p:nvSpPr>
          <p:cNvPr id="158724" name="Slide Number Placeholder 3"/>
          <p:cNvSpPr>
            <a:spLocks noGrp="1"/>
          </p:cNvSpPr>
          <p:nvPr>
            <p:ph type="sldNum" sz="quarter" idx="5"/>
          </p:nvPr>
        </p:nvSpPr>
        <p:spPr>
          <a:noFill/>
        </p:spPr>
        <p:txBody>
          <a:bodyPr/>
          <a:lstStyle/>
          <a:p>
            <a:fld id="{29A715E3-DD1F-4A77-BFC8-68230AC49FAA}" type="slidenum">
              <a:rPr lang="ko-KR" altLang="en-US" smtClean="0">
                <a:ea typeface="굴림" charset="-127"/>
              </a:rPr>
              <a:pPr/>
              <a:t>85</a:t>
            </a:fld>
            <a:endParaRPr lang="en-US" altLang="ko-KR" smtClean="0">
              <a:ea typeface="굴림" charset="-127"/>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And of course, the research that I shared today isn't mine alone or even mine mostly. This is an image of much of our group at my advisor</a:t>
            </a:r>
            <a:r>
              <a:rPr lang="en-US" sz="1200" kern="1200" baseline="0" dirty="0" smtClean="0">
                <a:solidFill>
                  <a:schemeClr val="tx1"/>
                </a:solidFill>
                <a:latin typeface="Neutra Text" pitchFamily="50" charset="0"/>
                <a:ea typeface="+mn-ea"/>
                <a:cs typeface="+mn-cs"/>
              </a:rPr>
              <a:t> Scott </a:t>
            </a:r>
            <a:r>
              <a:rPr lang="en-US" sz="1200" kern="1200" baseline="0" err="1" smtClean="0">
                <a:solidFill>
                  <a:schemeClr val="tx1"/>
                </a:solidFill>
                <a:latin typeface="Neutra Text" pitchFamily="50" charset="0"/>
                <a:ea typeface="+mn-ea"/>
                <a:cs typeface="+mn-cs"/>
              </a:rPr>
              <a:t>Klemmer’s</a:t>
            </a:r>
            <a:r>
              <a:rPr lang="en-US" sz="1200" kern="1200" baseline="0" smtClean="0">
                <a:solidFill>
                  <a:schemeClr val="tx1"/>
                </a:solidFill>
                <a:latin typeface="Neutra Text" pitchFamily="50" charset="0"/>
                <a:ea typeface="+mn-ea"/>
                <a:cs typeface="+mn-cs"/>
              </a:rPr>
              <a:t> </a:t>
            </a:r>
            <a:r>
              <a:rPr lang="en-US" sz="1200" kern="1200" smtClean="0">
                <a:solidFill>
                  <a:schemeClr val="tx1"/>
                </a:solidFill>
                <a:latin typeface="Neutra Text" pitchFamily="50" charset="0"/>
                <a:ea typeface="+mn-ea"/>
                <a:cs typeface="+mn-cs"/>
              </a:rPr>
              <a:t>house at </a:t>
            </a:r>
            <a:r>
              <a:rPr lang="en-US" sz="1200" kern="1200" dirty="0" smtClean="0">
                <a:solidFill>
                  <a:schemeClr val="tx1"/>
                </a:solidFill>
                <a:latin typeface="Neutra Text" pitchFamily="50" charset="0"/>
                <a:ea typeface="+mn-ea"/>
                <a:cs typeface="+mn-cs"/>
              </a:rPr>
              <a:t>the end of last summer. I'm fortunate to work with a truly fantastic group of graduate and undergraduate students. I'd like to thank all of my collaborators on the work I presented today, whose names are listed here. I'd in particular like to point out the contributions of the undergraduates. Stanford is building up an excellent tradition of undergraduate research, and undergraduates</a:t>
            </a:r>
            <a:r>
              <a:rPr lang="en-US" sz="1200" kern="1200" baseline="0" dirty="0" smtClean="0">
                <a:solidFill>
                  <a:schemeClr val="tx1"/>
                </a:solidFill>
                <a:latin typeface="Neutra Text" pitchFamily="50" charset="0"/>
                <a:ea typeface="+mn-ea"/>
                <a:cs typeface="+mn-cs"/>
              </a:rPr>
              <a:t> who have worked with me on research projects </a:t>
            </a:r>
            <a:r>
              <a:rPr lang="en-US" sz="1200" kern="1200" dirty="0" smtClean="0">
                <a:solidFill>
                  <a:schemeClr val="tx1"/>
                </a:solidFill>
                <a:latin typeface="Neutra Text" pitchFamily="50" charset="0"/>
                <a:ea typeface="+mn-ea"/>
                <a:cs typeface="+mn-cs"/>
              </a:rPr>
              <a:t>are now pursuing or</a:t>
            </a:r>
            <a:r>
              <a:rPr lang="en-US" sz="1200" kern="1200" baseline="0" dirty="0" smtClean="0">
                <a:solidFill>
                  <a:schemeClr val="tx1"/>
                </a:solidFill>
                <a:latin typeface="Neutra Text" pitchFamily="50" charset="0"/>
                <a:ea typeface="+mn-ea"/>
                <a:cs typeface="+mn-cs"/>
              </a:rPr>
              <a:t> planning </a:t>
            </a:r>
            <a:r>
              <a:rPr lang="en-US" sz="1200" kern="1200" dirty="0" smtClean="0">
                <a:solidFill>
                  <a:schemeClr val="tx1"/>
                </a:solidFill>
                <a:latin typeface="Neutra Text" pitchFamily="50" charset="0"/>
                <a:ea typeface="+mn-ea"/>
                <a:cs typeface="+mn-cs"/>
              </a:rPr>
              <a:t>graduate careers at MIT and other top schools.</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86</a:t>
            </a:fld>
            <a:endParaRPr lang="en-US" altLang="ko-K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Who are they?</a:t>
            </a:r>
          </a:p>
          <a:p>
            <a:pPr>
              <a:defRPr/>
            </a:pPr>
            <a:endParaRPr lang="en-US" dirty="0" smtClean="0"/>
          </a:p>
          <a:p>
            <a:pPr>
              <a:defRPr/>
            </a:pPr>
            <a:r>
              <a:rPr lang="en-US" dirty="0" smtClean="0"/>
              <a:t>  -- Museum exhibit developers</a:t>
            </a:r>
          </a:p>
          <a:p>
            <a:pPr>
              <a:defRPr/>
            </a:pPr>
            <a:r>
              <a:rPr lang="en-US" dirty="0" smtClean="0"/>
              <a:t>  -- Scientists who need to hook their mass spectrometer up to their gas chromatograph</a:t>
            </a:r>
          </a:p>
          <a:p>
            <a:pPr>
              <a:defRPr/>
            </a:pPr>
            <a:r>
              <a:rPr lang="en-US" dirty="0" smtClean="0"/>
              <a:t>  -- Web 2.0 innovators</a:t>
            </a:r>
          </a:p>
          <a:p>
            <a:pPr>
              <a:defRPr/>
            </a:pPr>
            <a:r>
              <a:rPr lang="en-US" dirty="0" smtClean="0"/>
              <a:t>      -- Tell 15 second story of del.icio.us founder – started out as a quick perl hack because that was the easiest way for Joshua Schachter (the founder) to share his bookmarks</a:t>
            </a:r>
          </a:p>
          <a:p>
            <a:pPr>
              <a:defRPr/>
            </a:pPr>
            <a:r>
              <a:rPr lang="en-US" dirty="0" smtClean="0"/>
              <a:t>  -- ANYONE WHO PROTOTYPES (functional prototypes, that is)</a:t>
            </a:r>
          </a:p>
          <a:p>
            <a:pPr>
              <a:defRPr/>
            </a:pPr>
            <a:endParaRPr lang="en-US" dirty="0" smtClean="0"/>
          </a:p>
          <a:p>
            <a:pPr>
              <a:defRPr/>
            </a:pPr>
            <a:r>
              <a:rPr lang="en-US" dirty="0" smtClean="0"/>
              <a:t>What are some characteristics?</a:t>
            </a:r>
          </a:p>
          <a:p>
            <a:pPr>
              <a:defRPr/>
            </a:pPr>
            <a:endParaRPr lang="en-US" dirty="0" smtClean="0"/>
          </a:p>
          <a:p>
            <a:pPr>
              <a:defRPr/>
            </a:pPr>
            <a:r>
              <a:rPr lang="en-US" dirty="0" smtClean="0"/>
              <a:t>  -- Learn the tools, languages, etc. as they go, picking them up opportunistically – whatever looks best for the problem at hand is what they’ll use</a:t>
            </a:r>
          </a:p>
          <a:p>
            <a:pPr>
              <a:defRPr/>
            </a:pPr>
            <a:r>
              <a:rPr lang="en-US" dirty="0" smtClean="0"/>
              <a:t>  -- Often program by bricolage: combining many languages, each with different attributes amenable to the goal</a:t>
            </a:r>
          </a:p>
          <a:p>
            <a:pPr>
              <a:defRPr/>
            </a:pPr>
            <a:r>
              <a:rPr lang="en-US" dirty="0" smtClean="0"/>
              <a:t>      -- The web is a great example here: HTML, CSS, PHP, JS, SQL all in one app!</a:t>
            </a:r>
          </a:p>
          <a:p>
            <a:pPr>
              <a:defRPr/>
            </a:pPr>
            <a:endParaRPr lang="en-US" dirty="0" smtClean="0"/>
          </a:p>
          <a:p>
            <a:pPr>
              <a:defRPr/>
            </a:pPr>
            <a:r>
              <a:rPr lang="en-US" dirty="0" smtClean="0"/>
              <a:t>But right now, programming tools are largely either for outright professionals who do one thing, or for outright novices.</a:t>
            </a:r>
          </a:p>
          <a:p>
            <a:pPr>
              <a:defRPr/>
            </a:pPr>
            <a:endParaRPr lang="en-US" dirty="0" smtClean="0"/>
          </a:p>
          <a:p>
            <a:pPr>
              <a:defRPr/>
            </a:pPr>
            <a:r>
              <a:rPr lang="en-US" dirty="0" smtClean="0"/>
              <a:t>How do we build tools that support the opportunistic programming process?</a:t>
            </a:r>
          </a:p>
        </p:txBody>
      </p:sp>
      <p:sp>
        <p:nvSpPr>
          <p:cNvPr id="21508" name="Slide Number Placeholder 3"/>
          <p:cNvSpPr>
            <a:spLocks noGrp="1"/>
          </p:cNvSpPr>
          <p:nvPr>
            <p:ph type="sldNum" sz="quarter" idx="5"/>
          </p:nvPr>
        </p:nvSpPr>
        <p:spPr>
          <a:noFill/>
        </p:spPr>
        <p:txBody>
          <a:bodyPr/>
          <a:lstStyle/>
          <a:p>
            <a:fld id="{ACFEF46D-6F0C-4216-9F13-F3D641202790}" type="slidenum">
              <a:rPr lang="en-US" smtClean="0"/>
              <a:pPr/>
              <a:t>87</a:t>
            </a:fld>
            <a:endParaRPr lang="en-US" dirty="0"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Who are they?</a:t>
            </a:r>
          </a:p>
          <a:p>
            <a:pPr>
              <a:defRPr/>
            </a:pPr>
            <a:endParaRPr lang="en-US" dirty="0" smtClean="0"/>
          </a:p>
          <a:p>
            <a:pPr>
              <a:defRPr/>
            </a:pPr>
            <a:r>
              <a:rPr lang="en-US" dirty="0" smtClean="0"/>
              <a:t>  -- Museum exhibit developers</a:t>
            </a:r>
          </a:p>
          <a:p>
            <a:pPr>
              <a:defRPr/>
            </a:pPr>
            <a:r>
              <a:rPr lang="en-US" dirty="0" smtClean="0"/>
              <a:t>  -- Scientists who need to hook their mass spectrometer up to their gas chromatograph</a:t>
            </a:r>
          </a:p>
          <a:p>
            <a:pPr>
              <a:defRPr/>
            </a:pPr>
            <a:r>
              <a:rPr lang="en-US" dirty="0" smtClean="0"/>
              <a:t>  -- Web 2.0 innovators</a:t>
            </a:r>
          </a:p>
          <a:p>
            <a:pPr>
              <a:defRPr/>
            </a:pPr>
            <a:r>
              <a:rPr lang="en-US" dirty="0" smtClean="0"/>
              <a:t>      -- Tell 15 second story of del.icio.us founder – started out as a quick perl hack because that was the easiest way for Joshua Schachter (the founder) to share his bookmarks</a:t>
            </a:r>
          </a:p>
          <a:p>
            <a:pPr>
              <a:defRPr/>
            </a:pPr>
            <a:r>
              <a:rPr lang="en-US" dirty="0" smtClean="0"/>
              <a:t>  -- ANYONE WHO PROTOTYPES (functional prototypes, that is)</a:t>
            </a:r>
          </a:p>
          <a:p>
            <a:pPr>
              <a:defRPr/>
            </a:pPr>
            <a:endParaRPr lang="en-US" dirty="0" smtClean="0"/>
          </a:p>
          <a:p>
            <a:pPr>
              <a:defRPr/>
            </a:pPr>
            <a:r>
              <a:rPr lang="en-US" dirty="0" smtClean="0"/>
              <a:t>What are some characteristics?</a:t>
            </a:r>
          </a:p>
          <a:p>
            <a:pPr>
              <a:defRPr/>
            </a:pPr>
            <a:endParaRPr lang="en-US" dirty="0" smtClean="0"/>
          </a:p>
          <a:p>
            <a:pPr>
              <a:defRPr/>
            </a:pPr>
            <a:r>
              <a:rPr lang="en-US" dirty="0" smtClean="0"/>
              <a:t>  -- Learn the tools, languages, etc. as they go, picking them up opportunistically – whatever looks best for the problem at hand is what they’ll use</a:t>
            </a:r>
          </a:p>
          <a:p>
            <a:pPr>
              <a:defRPr/>
            </a:pPr>
            <a:r>
              <a:rPr lang="en-US" dirty="0" smtClean="0"/>
              <a:t>  -- Often program by bricolage: combining many languages, each with different attributes amenable to the goal</a:t>
            </a:r>
          </a:p>
          <a:p>
            <a:pPr>
              <a:defRPr/>
            </a:pPr>
            <a:r>
              <a:rPr lang="en-US" dirty="0" smtClean="0"/>
              <a:t>      -- The web is a great example here: HTML, CSS, PHP, JS, SQL all in one app!</a:t>
            </a:r>
          </a:p>
          <a:p>
            <a:pPr>
              <a:defRPr/>
            </a:pPr>
            <a:endParaRPr lang="en-US" dirty="0" smtClean="0"/>
          </a:p>
          <a:p>
            <a:pPr>
              <a:defRPr/>
            </a:pPr>
            <a:r>
              <a:rPr lang="en-US" dirty="0" smtClean="0"/>
              <a:t>But right now, programming tools are largely either for outright professionals who do one thing, or for outright novices.</a:t>
            </a:r>
          </a:p>
          <a:p>
            <a:pPr>
              <a:defRPr/>
            </a:pPr>
            <a:endParaRPr lang="en-US" dirty="0" smtClean="0"/>
          </a:p>
          <a:p>
            <a:pPr>
              <a:defRPr/>
            </a:pPr>
            <a:r>
              <a:rPr lang="en-US" dirty="0" smtClean="0"/>
              <a:t>How do we build tools that support the opportunistic programming process?</a:t>
            </a:r>
          </a:p>
        </p:txBody>
      </p:sp>
      <p:sp>
        <p:nvSpPr>
          <p:cNvPr id="21508" name="Slide Number Placeholder 3"/>
          <p:cNvSpPr>
            <a:spLocks noGrp="1"/>
          </p:cNvSpPr>
          <p:nvPr>
            <p:ph type="sldNum" sz="quarter" idx="5"/>
          </p:nvPr>
        </p:nvSpPr>
        <p:spPr>
          <a:noFill/>
        </p:spPr>
        <p:txBody>
          <a:bodyPr/>
          <a:lstStyle/>
          <a:p>
            <a:fld id="{ACFEF46D-6F0C-4216-9F13-F3D641202790}" type="slidenum">
              <a:rPr lang="en-US" smtClean="0"/>
              <a:pPr/>
              <a:t>88</a:t>
            </a:fld>
            <a:endParaRPr lang="en-US" dirty="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17C97E-E898-4669-AB14-5B11E60AA671}" type="slidenum">
              <a:rPr lang="en-US" smtClean="0"/>
              <a:pPr>
                <a:defRPr/>
              </a:pPr>
              <a:t>89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If one</a:t>
            </a:r>
            <a:r>
              <a:rPr lang="en-US" baseline="0" smtClean="0"/>
              <a:t> looks at today’s design and development tools though , there seems to be an implicit belief that software is designed tabula rasa. That we start with a blank canvas and create a bunch of code. </a:t>
            </a:r>
          </a:p>
          <a:p>
            <a:endParaRPr lang="en-US" baseline="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How should</a:t>
            </a:r>
            <a:r>
              <a:rPr lang="en-US" baseline="0" smtClean="0"/>
              <a:t> design tools change if </a:t>
            </a:r>
            <a:r>
              <a:rPr lang="en-US" smtClean="0"/>
              <a:t>it’s much more common</a:t>
            </a:r>
            <a:r>
              <a:rPr lang="en-US" baseline="0" smtClean="0"/>
              <a:t> for software to be created by example modification? If designers and developers find something on the web, in example files, or in the source tree that provides an example that’s “kind of like” what the developer is interested in and then modify it? </a:t>
            </a:r>
            <a:endParaRPr lang="en-US" baseline="0" dirty="0" smtClean="0"/>
          </a:p>
        </p:txBody>
      </p:sp>
      <p:sp>
        <p:nvSpPr>
          <p:cNvPr id="4" name="Slide Number Placeholder 3"/>
          <p:cNvSpPr>
            <a:spLocks noGrp="1"/>
          </p:cNvSpPr>
          <p:nvPr>
            <p:ph type="sldNum" sz="quarter" idx="10"/>
          </p:nvPr>
        </p:nvSpPr>
        <p:spPr/>
        <p:txBody>
          <a:bodyPr/>
          <a:lstStyle/>
          <a:p>
            <a:pPr>
              <a:defRPr/>
            </a:pPr>
            <a:fld id="{69AD9788-9C54-411B-BB2D-56E9F14E8781}" type="slidenum">
              <a:rPr lang="ko-KR" altLang="en-US" smtClean="0"/>
              <a:pPr>
                <a:defRPr/>
              </a:pPr>
              <a:t>9</a:t>
            </a:fld>
            <a:endParaRPr lang="en-US" altLang="ko-K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r>
              <a:rPr lang="en-US" dirty="0" smtClean="0"/>
              <a:t>“any” external resources means they could download any code from the internet, use any books, etc. basically anything goes.</a:t>
            </a:r>
          </a:p>
        </p:txBody>
      </p:sp>
      <p:sp>
        <p:nvSpPr>
          <p:cNvPr id="22532" name="Slide Number Placeholder 3"/>
          <p:cNvSpPr>
            <a:spLocks noGrp="1"/>
          </p:cNvSpPr>
          <p:nvPr>
            <p:ph type="sldNum" sz="quarter" idx="5"/>
          </p:nvPr>
        </p:nvSpPr>
        <p:spPr>
          <a:noFill/>
        </p:spPr>
        <p:txBody>
          <a:bodyPr/>
          <a:lstStyle/>
          <a:p>
            <a:fld id="{E207DC37-6BA4-4037-8EEF-D6862E47C321}" type="slidenum">
              <a:rPr lang="en-US" smtClean="0"/>
              <a:pPr/>
              <a:t>90</a:t>
            </a:fld>
            <a:endParaRPr lang="en-US"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17C97E-E898-4669-AB14-5B11E60AA671}" type="slidenum">
              <a:rPr lang="en-US" smtClean="0"/>
              <a:pPr>
                <a:defRPr/>
              </a:pPr>
              <a:t>91</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17C97E-E898-4669-AB14-5B11E60AA671}" type="slidenum">
              <a:rPr lang="en-US" smtClean="0"/>
              <a:pPr>
                <a:defRPr/>
              </a:pPr>
              <a:t>92</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17C97E-E898-4669-AB14-5B11E60AA671}" type="slidenum">
              <a:rPr lang="en-US" smtClean="0"/>
              <a:pPr>
                <a:defRPr/>
              </a:pPr>
              <a:t>93</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17C97E-E898-4669-AB14-5B11E60AA671}" type="slidenum">
              <a:rPr lang="en-US" smtClean="0"/>
              <a:pPr>
                <a:defRPr/>
              </a:pPr>
              <a:t>94</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r>
              <a:rPr lang="en-US" dirty="0" smtClean="0"/>
              <a:t>In “backend”, unfilled circles mean that they claimed that competence level in a language OTHER than PHP, and claimed to not know PHP very well at all</a:t>
            </a:r>
          </a:p>
          <a:p>
            <a:r>
              <a:rPr lang="en-US" dirty="0" smtClean="0"/>
              <a:t>In the section on specifications completed, the unfilled circle means that the specification was almost met</a:t>
            </a:r>
          </a:p>
          <a:p>
            <a:r>
              <a:rPr lang="en-US" dirty="0" smtClean="0"/>
              <a:t>In the section on built from scratch, the unfilled circle means they made extensive use of libraries, but otherwise did not use large bodies of outside code</a:t>
            </a:r>
          </a:p>
          <a:p>
            <a:endParaRPr lang="en-US" dirty="0" smtClean="0"/>
          </a:p>
        </p:txBody>
      </p:sp>
      <p:sp>
        <p:nvSpPr>
          <p:cNvPr id="24580" name="Slide Number Placeholder 3"/>
          <p:cNvSpPr>
            <a:spLocks noGrp="1"/>
          </p:cNvSpPr>
          <p:nvPr>
            <p:ph type="sldNum" sz="quarter" idx="5"/>
          </p:nvPr>
        </p:nvSpPr>
        <p:spPr>
          <a:noFill/>
        </p:spPr>
        <p:txBody>
          <a:bodyPr/>
          <a:lstStyle/>
          <a:p>
            <a:fld id="{B9EBA6EA-482A-478D-942F-B5F4285317F5}" type="slidenum">
              <a:rPr lang="en-US" smtClean="0"/>
              <a:pPr/>
              <a:t>95</a:t>
            </a:fld>
            <a:endParaRPr lang="en-US" dirty="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17C97E-E898-4669-AB14-5B11E60AA671}" type="slidenum">
              <a:rPr lang="en-US" smtClean="0"/>
              <a:pPr>
                <a:defRPr/>
              </a:pPr>
              <a:t>96</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r>
              <a:rPr lang="en-US" dirty="0" smtClean="0">
                <a:latin typeface="Arial" charset="0"/>
              </a:rPr>
              <a:t>For EVERYONE, 50% &lt; 1 minute, 80% &lt; 5 minute</a:t>
            </a:r>
          </a:p>
          <a:p>
            <a:endParaRPr lang="en-US" dirty="0" smtClean="0">
              <a:latin typeface="Arial" charset="0"/>
            </a:endParaRPr>
          </a:p>
          <a:p>
            <a:r>
              <a:rPr lang="en-US" dirty="0" smtClean="0">
                <a:latin typeface="Arial" charset="0"/>
              </a:rPr>
              <a:t>These times are much shorter than those commonly reported by professional programmers; in a 2006 </a:t>
            </a:r>
            <a:r>
              <a:rPr lang="en-US" dirty="0" err="1" smtClean="0">
                <a:latin typeface="Arial" charset="0"/>
              </a:rPr>
              <a:t>O’reilly</a:t>
            </a:r>
            <a:r>
              <a:rPr lang="en-US" dirty="0" smtClean="0">
                <a:latin typeface="Arial" charset="0"/>
              </a:rPr>
              <a:t> technical blog article, a Java developer estimates that an average cycle takes 31 minutes and a short cycle takes 6.5 minutes</a:t>
            </a:r>
            <a:endParaRPr lang="en-US" dirty="0" smtClean="0"/>
          </a:p>
        </p:txBody>
      </p:sp>
      <p:sp>
        <p:nvSpPr>
          <p:cNvPr id="24580" name="Slide Number Placeholder 3"/>
          <p:cNvSpPr>
            <a:spLocks noGrp="1"/>
          </p:cNvSpPr>
          <p:nvPr>
            <p:ph type="sldNum" sz="quarter" idx="5"/>
          </p:nvPr>
        </p:nvSpPr>
        <p:spPr>
          <a:noFill/>
        </p:spPr>
        <p:txBody>
          <a:bodyPr/>
          <a:lstStyle/>
          <a:p>
            <a:fld id="{B9EBA6EA-482A-478D-942F-B5F4285317F5}" type="slidenum">
              <a:rPr lang="en-US" smtClean="0"/>
              <a:pPr/>
              <a:t>97</a:t>
            </a:fld>
            <a:endParaRPr lang="en-US"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17C97E-E898-4669-AB14-5B11E60AA671}" type="slidenum">
              <a:rPr lang="en-US" smtClean="0"/>
              <a:pPr>
                <a:defRPr/>
              </a:pPr>
              <a:t>98</a:t>
            </a:fld>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17C97E-E898-4669-AB14-5B11E60AA671}" type="slidenum">
              <a:rPr lang="en-US" smtClean="0"/>
              <a:pPr>
                <a:defRPr/>
              </a:pPr>
              <a:t>99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2.xml"/><Relationship Id="rId1" Type="http://schemas.openxmlformats.org/officeDocument/2006/relationships/themeOverride" Target="../theme/themeOverride1.xml"/><Relationship Id="rId4" Type="http://schemas.openxmlformats.org/officeDocument/2006/relationships/image" Target="../media/image3.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3.xml"/><Relationship Id="rId1" Type="http://schemas.openxmlformats.org/officeDocument/2006/relationships/themeOverride" Target="../theme/themeOverride2.xml"/><Relationship Id="rId4" Type="http://schemas.openxmlformats.org/officeDocument/2006/relationships/image" Target="../media/image3.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3051A"/>
        </a:solidFill>
        <a:effectLst/>
      </p:bgPr>
    </p:bg>
    <p:spTree>
      <p:nvGrpSpPr>
        <p:cNvPr id="1" name=""/>
        <p:cNvGrpSpPr/>
        <p:nvPr/>
      </p:nvGrpSpPr>
      <p:grpSpPr>
        <a:xfrm>
          <a:off x="0" y="0"/>
          <a:ext cx="0" cy="0"/>
          <a:chOff x="0" y="0"/>
          <a:chExt cx="0" cy="0"/>
        </a:xfrm>
      </p:grpSpPr>
      <p:pic>
        <p:nvPicPr>
          <p:cNvPr id="4" name="Picture 14" descr="hartmann-color"/>
          <p:cNvPicPr>
            <a:picLocks noChangeAspect="1" noChangeArrowheads="1"/>
          </p:cNvPicPr>
          <p:nvPr userDrawn="1"/>
        </p:nvPicPr>
        <p:blipFill>
          <a:blip r:embed="rId3"/>
          <a:srcRect/>
          <a:stretch>
            <a:fillRect/>
          </a:stretch>
        </p:blipFill>
        <p:spPr bwMode="auto">
          <a:xfrm>
            <a:off x="0" y="231775"/>
            <a:ext cx="9144000" cy="6626225"/>
          </a:xfrm>
          <a:prstGeom prst="rect">
            <a:avLst/>
          </a:prstGeom>
          <a:noFill/>
          <a:ln w="9525">
            <a:noFill/>
            <a:miter lim="800000"/>
            <a:headEnd/>
            <a:tailEnd/>
          </a:ln>
        </p:spPr>
      </p:pic>
      <p:sp>
        <p:nvSpPr>
          <p:cNvPr id="5" name="Rectangle 12"/>
          <p:cNvSpPr>
            <a:spLocks noChangeArrowheads="1"/>
          </p:cNvSpPr>
          <p:nvPr/>
        </p:nvSpPr>
        <p:spPr bwMode="auto">
          <a:xfrm>
            <a:off x="0" y="6391275"/>
            <a:ext cx="9144000" cy="466725"/>
          </a:xfrm>
          <a:prstGeom prst="rect">
            <a:avLst/>
          </a:prstGeom>
          <a:solidFill>
            <a:srgbClr val="910516"/>
          </a:solidFill>
          <a:ln w="9525">
            <a:noFill/>
            <a:miter lim="800000"/>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6" name="Rectangle 2"/>
          <p:cNvSpPr>
            <a:spLocks noChangeArrowheads="1"/>
          </p:cNvSpPr>
          <p:nvPr/>
        </p:nvSpPr>
        <p:spPr bwMode="auto">
          <a:xfrm>
            <a:off x="0" y="0"/>
            <a:ext cx="9144000" cy="466725"/>
          </a:xfrm>
          <a:prstGeom prst="rect">
            <a:avLst/>
          </a:prstGeom>
          <a:solidFill>
            <a:srgbClr val="910516"/>
          </a:solidFill>
          <a:ln w="9525">
            <a:noFill/>
            <a:miter lim="800000"/>
            <a:headEnd/>
            <a:tailEnd/>
          </a:ln>
          <a:effectLst/>
        </p:spPr>
        <p:txBody>
          <a:bodyPr wrap="none" anchor="ctr"/>
          <a:lstStyle/>
          <a:p>
            <a:pPr algn="l" rtl="0">
              <a:defRPr/>
            </a:pPr>
            <a:endParaRPr lang="en-US" kern="1200">
              <a:solidFill>
                <a:srgbClr val="FFFFFF"/>
              </a:solidFill>
              <a:latin typeface="Neutra Text"/>
              <a:ea typeface="+mn-ea"/>
              <a:cs typeface="+mn-cs"/>
            </a:endParaRPr>
          </a:p>
        </p:txBody>
      </p:sp>
      <p:pic>
        <p:nvPicPr>
          <p:cNvPr id="7" name="Picture 5" descr="d"/>
          <p:cNvPicPr>
            <a:picLocks noChangeAspect="1" noChangeArrowheads="1"/>
          </p:cNvPicPr>
          <p:nvPr/>
        </p:nvPicPr>
        <p:blipFill>
          <a:blip r:embed="rId4"/>
          <a:srcRect/>
          <a:stretch>
            <a:fillRect/>
          </a:stretch>
        </p:blipFill>
        <p:spPr bwMode="auto">
          <a:xfrm>
            <a:off x="7337425" y="60325"/>
            <a:ext cx="1654175" cy="349250"/>
          </a:xfrm>
          <a:prstGeom prst="rect">
            <a:avLst/>
          </a:prstGeom>
          <a:noFill/>
          <a:ln w="9525">
            <a:noFill/>
            <a:miter lim="800000"/>
            <a:headEnd/>
            <a:tailEnd/>
          </a:ln>
        </p:spPr>
      </p:pic>
      <p:sp>
        <p:nvSpPr>
          <p:cNvPr id="8" name="Text Box 6"/>
          <p:cNvSpPr txBox="1">
            <a:spLocks noChangeArrowheads="1"/>
          </p:cNvSpPr>
          <p:nvPr/>
        </p:nvSpPr>
        <p:spPr bwMode="auto">
          <a:xfrm>
            <a:off x="93663" y="-41275"/>
            <a:ext cx="3355975" cy="519113"/>
          </a:xfrm>
          <a:prstGeom prst="rect">
            <a:avLst/>
          </a:prstGeom>
          <a:noFill/>
          <a:ln w="9525">
            <a:noFill/>
            <a:miter lim="800000"/>
            <a:headEnd/>
            <a:tailEnd/>
          </a:ln>
          <a:effectLst/>
        </p:spPr>
        <p:txBody>
          <a:bodyPr wrap="none">
            <a:spAutoFit/>
          </a:bodyPr>
          <a:lstStyle/>
          <a:p>
            <a:pPr algn="l" rtl="0" eaLnBrk="0" hangingPunct="0">
              <a:defRPr/>
            </a:pPr>
            <a:r>
              <a:rPr lang="en-US" sz="2800" b="1" kern="1200" dirty="0">
                <a:solidFill>
                  <a:srgbClr val="FFFFFF"/>
                </a:solidFill>
                <a:latin typeface="Neutra Text SC" pitchFamily="50" charset="0"/>
                <a:ea typeface="+mn-ea"/>
                <a:cs typeface="+mn-cs"/>
              </a:rPr>
              <a:t>stanford hci group</a:t>
            </a:r>
          </a:p>
        </p:txBody>
      </p:sp>
      <p:sp>
        <p:nvSpPr>
          <p:cNvPr id="9" name="Arc 7"/>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0" name="Arc 8"/>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1" name="Arc 9"/>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2" name="Arc 10"/>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3" name="Text Box 13"/>
          <p:cNvSpPr txBox="1">
            <a:spLocks noChangeArrowheads="1"/>
          </p:cNvSpPr>
          <p:nvPr userDrawn="1"/>
        </p:nvSpPr>
        <p:spPr bwMode="auto">
          <a:xfrm>
            <a:off x="100013" y="6384925"/>
            <a:ext cx="4419600" cy="457200"/>
          </a:xfrm>
          <a:prstGeom prst="rect">
            <a:avLst/>
          </a:prstGeom>
          <a:noFill/>
          <a:ln w="9525">
            <a:noFill/>
            <a:miter lim="800000"/>
            <a:headEnd/>
            <a:tailEnd/>
          </a:ln>
          <a:effectLst/>
        </p:spPr>
        <p:txBody>
          <a:bodyPr>
            <a:spAutoFit/>
          </a:bodyPr>
          <a:lstStyle/>
          <a:p>
            <a:pPr algn="l" rtl="0" eaLnBrk="0" hangingPunct="0">
              <a:spcBef>
                <a:spcPct val="50000"/>
              </a:spcBef>
              <a:defRPr/>
            </a:pPr>
            <a:r>
              <a:rPr lang="en-US" sz="2400" b="1" kern="1200" dirty="0">
                <a:solidFill>
                  <a:srgbClr val="FFFFFF"/>
                </a:solidFill>
                <a:effectLst>
                  <a:outerShdw blurRad="38100" dist="38100" dir="2700000" algn="tl">
                    <a:srgbClr val="000000"/>
                  </a:outerShdw>
                </a:effectLst>
                <a:latin typeface="Neutra Text SC" pitchFamily="50" charset="0"/>
                <a:ea typeface="+mn-ea"/>
                <a:cs typeface="+mn-cs"/>
              </a:rPr>
              <a:t>defense of the dissertation</a:t>
            </a:r>
          </a:p>
        </p:txBody>
      </p:sp>
      <p:sp>
        <p:nvSpPr>
          <p:cNvPr id="14" name="Text Box 15"/>
          <p:cNvSpPr txBox="1">
            <a:spLocks noChangeArrowheads="1"/>
          </p:cNvSpPr>
          <p:nvPr userDrawn="1"/>
        </p:nvSpPr>
        <p:spPr bwMode="auto">
          <a:xfrm>
            <a:off x="4916488" y="6400800"/>
            <a:ext cx="4114800" cy="427038"/>
          </a:xfrm>
          <a:prstGeom prst="rect">
            <a:avLst/>
          </a:prstGeom>
          <a:noFill/>
          <a:ln w="9525">
            <a:noFill/>
            <a:miter lim="800000"/>
            <a:headEnd/>
            <a:tailEnd/>
          </a:ln>
          <a:effectLst/>
        </p:spPr>
        <p:txBody>
          <a:bodyPr>
            <a:spAutoFit/>
          </a:bodyPr>
          <a:lstStyle/>
          <a:p>
            <a:pPr algn="r" rtl="0" eaLnBrk="0" hangingPunct="0">
              <a:spcBef>
                <a:spcPct val="50000"/>
              </a:spcBef>
              <a:defRPr/>
            </a:pPr>
            <a:r>
              <a:rPr lang="en-US" sz="2200" b="1" kern="1200" dirty="0">
                <a:solidFill>
                  <a:srgbClr val="FFFFFF"/>
                </a:solidFill>
                <a:effectLst>
                  <a:outerShdw blurRad="38100" dist="38100" dir="2700000" algn="tl">
                    <a:srgbClr val="000000"/>
                  </a:outerShdw>
                </a:effectLst>
                <a:latin typeface="Neutra Text"/>
                <a:ea typeface="+mn-ea"/>
                <a:cs typeface="+mn-cs"/>
              </a:rPr>
              <a:t>1 November 2007</a:t>
            </a:r>
          </a:p>
        </p:txBody>
      </p:sp>
      <p:sp>
        <p:nvSpPr>
          <p:cNvPr id="4099" name="Rectangle 3"/>
          <p:cNvSpPr>
            <a:spLocks noGrp="1" noRot="1" noChangeArrowheads="1"/>
          </p:cNvSpPr>
          <p:nvPr>
            <p:ph type="ctrTitle"/>
          </p:nvPr>
        </p:nvSpPr>
        <p:spPr>
          <a:xfrm>
            <a:off x="455613" y="1233488"/>
            <a:ext cx="7772400" cy="1470025"/>
          </a:xfrm>
        </p:spPr>
        <p:txBody>
          <a:bodyPr/>
          <a:lstStyle>
            <a:lvl1pPr>
              <a:defRPr/>
            </a:lvl1pPr>
          </a:lstStyle>
          <a:p>
            <a:r>
              <a:rPr lang="en-US"/>
              <a:t>Click to edit Master title style</a:t>
            </a:r>
          </a:p>
        </p:txBody>
      </p:sp>
      <p:sp>
        <p:nvSpPr>
          <p:cNvPr id="4100" name="Rectangle 4"/>
          <p:cNvSpPr>
            <a:spLocks noGrp="1" noRot="1" noChangeArrowheads="1"/>
          </p:cNvSpPr>
          <p:nvPr>
            <p:ph type="subTitle" idx="1"/>
          </p:nvPr>
        </p:nvSpPr>
        <p:spPr>
          <a:xfrm>
            <a:off x="455613" y="3427413"/>
            <a:ext cx="3198812" cy="2970212"/>
          </a:xfrm>
        </p:spPr>
        <p:txBody>
          <a:bodyPr/>
          <a:lstStyle>
            <a:lvl1pPr marL="0" indent="0" algn="ctr">
              <a:buFont typeface="Wingdings" pitchFamily="2" charset="2"/>
              <a:buNone/>
              <a:defRPr/>
            </a:lvl1pPr>
          </a:lstStyle>
          <a:p>
            <a:r>
              <a:rPr lang="en-US"/>
              <a:t>Click to edit Master subtitle style</a:t>
            </a:r>
          </a:p>
        </p:txBody>
      </p:sp>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p>
            <a:r>
              <a:rPr lang="en-US" smtClean="0"/>
              <a:t>Click to edit Master title style</a:t>
            </a:r>
            <a:endParaRPr lang="en-US"/>
          </a:p>
        </p:txBody>
      </p:sp>
      <p:sp>
        <p:nvSpPr>
          <p:cNvPr id="3" name="Content Placeholder 2"/>
          <p:cNvSpPr>
            <a:spLocks noGrp="1"/>
          </p:cNvSpPr>
          <p:nvPr>
            <p:ph idx="1"/>
          </p:nvPr>
        </p:nvSpPr>
        <p:spPr>
          <a:xfrm>
            <a:off x="838200" y="1524000"/>
            <a:ext cx="7924800" cy="47561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 1st Level Fades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p>
            <a:r>
              <a:rPr lang="en-US" smtClean="0"/>
              <a:t>Click to edit Master title style</a:t>
            </a:r>
            <a:endParaRPr lang="en-US"/>
          </a:p>
        </p:txBody>
      </p:sp>
      <p:sp>
        <p:nvSpPr>
          <p:cNvPr id="3" name="Content Placeholder 2"/>
          <p:cNvSpPr>
            <a:spLocks noGrp="1"/>
          </p:cNvSpPr>
          <p:nvPr>
            <p:ph idx="1"/>
          </p:nvPr>
        </p:nvSpPr>
        <p:spPr>
          <a:xfrm>
            <a:off x="838200" y="1524000"/>
            <a:ext cx="7924800" cy="4756150"/>
          </a:xfrm>
        </p:spPr>
        <p:txBody>
          <a:bodyPr/>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 No Text Anima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lvl1pPr>
              <a:defRPr cap="none"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838200" y="1524000"/>
            <a:ext cx="7924800" cy="4756150"/>
          </a:xfrm>
        </p:spPr>
        <p:txBody>
          <a:bodyPr/>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1_Title and Content - No Text Animation">
    <p:bg>
      <p:bgPr>
        <a:solidFill>
          <a:srgbClr val="792B3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lvl1pPr>
              <a:defRPr cap="none"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838200" y="1524000"/>
            <a:ext cx="7924800" cy="4756150"/>
          </a:xfrm>
        </p:spPr>
        <p:txBody>
          <a:bodyPr/>
          <a:lstStyle>
            <a:lvl1pPr>
              <a:buClr>
                <a:srgbClr val="FF0000"/>
              </a:buClr>
              <a:defRPr/>
            </a:lvl1pPr>
            <a:lvl2pPr>
              <a:buClr>
                <a:srgbClr val="FF0000"/>
              </a:buClr>
              <a:defRPr/>
            </a:lvl2pPr>
            <a:lvl3pPr>
              <a:buClr>
                <a:srgbClr val="FF0000"/>
              </a:buClr>
              <a:defRPr/>
            </a:lvl3pPr>
            <a:lvl4pPr>
              <a:buClr>
                <a:srgbClr val="FF0000"/>
              </a:buClr>
              <a:defRPr/>
            </a:lvl4pPr>
            <a:lvl5pPr>
              <a:buClr>
                <a:srgbClr val="FF000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b"/>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buClr>
                <a:srgbClr val="62809E"/>
              </a:buClr>
              <a:defRPr sz="2800"/>
            </a:lvl1pPr>
            <a:lvl2pPr>
              <a:defRPr sz="2400"/>
            </a:lvl2pPr>
            <a:lvl3pPr>
              <a:buClr>
                <a:srgbClr val="62809E"/>
              </a:buClr>
              <a:defRPr sz="2000"/>
            </a:lvl3pPr>
            <a:lvl4pPr>
              <a:defRPr sz="1800"/>
            </a:lvl4pPr>
            <a:lvl5pPr>
              <a:buClr>
                <a:srgbClr val="62809E"/>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918075" y="1644650"/>
            <a:ext cx="3927475" cy="4756150"/>
          </a:xfrm>
        </p:spPr>
        <p:txBody>
          <a:bodyPr/>
          <a:lstStyle>
            <a:lvl1pPr>
              <a:buClr>
                <a:srgbClr val="62809E"/>
              </a:buClr>
              <a:defRPr sz="2800"/>
            </a:lvl1pPr>
            <a:lvl2pPr>
              <a:defRPr sz="2400"/>
            </a:lvl2pPr>
            <a:lvl3pPr>
              <a:buClr>
                <a:srgbClr val="62809E"/>
              </a:buClr>
              <a:defRPr sz="2000"/>
            </a:lvl3pPr>
            <a:lvl4pPr>
              <a:defRPr sz="1800"/>
            </a:lvl4pPr>
            <a:lvl5pPr>
              <a:buClr>
                <a:srgbClr val="62809E"/>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buClr>
                <a:srgbClr val="62809E"/>
              </a:buClr>
              <a:defRPr sz="2400"/>
            </a:lvl1pPr>
            <a:lvl2pPr>
              <a:defRPr sz="2000"/>
            </a:lvl2pPr>
            <a:lvl3pPr>
              <a:buClr>
                <a:srgbClr val="62809E"/>
              </a:buClr>
              <a:defRPr sz="1800"/>
            </a:lvl3pPr>
            <a:lvl4pPr>
              <a:defRPr sz="1600"/>
            </a:lvl4pPr>
            <a:lvl5pPr>
              <a:buClr>
                <a:srgbClr val="62809E"/>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buClr>
                <a:srgbClr val="62809E"/>
              </a:buClr>
              <a:defRPr sz="2400"/>
            </a:lvl1pPr>
            <a:lvl2pPr>
              <a:defRPr sz="2000"/>
            </a:lvl2pPr>
            <a:lvl3pPr>
              <a:buClr>
                <a:srgbClr val="62809E"/>
              </a:buClr>
              <a:defRPr sz="1800"/>
            </a:lvl3pPr>
            <a:lvl4pPr>
              <a:defRPr sz="1600"/>
            </a:lvl4pPr>
            <a:lvl5pPr>
              <a:buClr>
                <a:srgbClr val="62809E"/>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buClr>
                <a:srgbClr val="62809E"/>
              </a:buClr>
              <a:defRPr sz="3200"/>
            </a:lvl1pPr>
            <a:lvl2pPr>
              <a:defRPr sz="2800"/>
            </a:lvl2pPr>
            <a:lvl3pPr>
              <a:buClr>
                <a:srgbClr val="62809E"/>
              </a:buClr>
              <a:defRPr sz="2400"/>
            </a:lvl3pPr>
            <a:lvl4pPr>
              <a:defRPr sz="2000"/>
            </a:lvl4pPr>
            <a:lvl5pPr>
              <a:buClr>
                <a:srgbClr val="62809E"/>
              </a:buCl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17" descr="hartmann-color"/>
          <p:cNvPicPr>
            <a:picLocks noChangeAspect="1" noChangeArrowheads="1"/>
          </p:cNvPicPr>
          <p:nvPr userDrawn="1"/>
        </p:nvPicPr>
        <p:blipFill>
          <a:blip r:embed="rId3"/>
          <a:srcRect/>
          <a:stretch>
            <a:fillRect/>
          </a:stretch>
        </p:blipFill>
        <p:spPr bwMode="auto">
          <a:xfrm>
            <a:off x="0" y="231775"/>
            <a:ext cx="9144000" cy="6626225"/>
          </a:xfrm>
          <a:prstGeom prst="rect">
            <a:avLst/>
          </a:prstGeom>
          <a:noFill/>
          <a:ln w="9525">
            <a:noFill/>
            <a:miter lim="800000"/>
            <a:headEnd/>
            <a:tailEnd/>
          </a:ln>
        </p:spPr>
      </p:pic>
      <p:sp>
        <p:nvSpPr>
          <p:cNvPr id="6" name="Rectangle 12"/>
          <p:cNvSpPr>
            <a:spLocks noChangeArrowheads="1"/>
          </p:cNvSpPr>
          <p:nvPr/>
        </p:nvSpPr>
        <p:spPr bwMode="auto">
          <a:xfrm>
            <a:off x="0" y="6391275"/>
            <a:ext cx="9144000" cy="466725"/>
          </a:xfrm>
          <a:prstGeom prst="rect">
            <a:avLst/>
          </a:prstGeom>
          <a:solidFill>
            <a:srgbClr val="910516"/>
          </a:solidFill>
          <a:ln w="9525">
            <a:noFill/>
            <a:miter lim="800000"/>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7" name="Rectangle 2"/>
          <p:cNvSpPr>
            <a:spLocks noChangeArrowheads="1"/>
          </p:cNvSpPr>
          <p:nvPr/>
        </p:nvSpPr>
        <p:spPr bwMode="auto">
          <a:xfrm>
            <a:off x="0" y="0"/>
            <a:ext cx="9144000" cy="466725"/>
          </a:xfrm>
          <a:prstGeom prst="rect">
            <a:avLst/>
          </a:prstGeom>
          <a:solidFill>
            <a:srgbClr val="910516"/>
          </a:solidFill>
          <a:ln w="9525">
            <a:noFill/>
            <a:miter lim="800000"/>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pic>
        <p:nvPicPr>
          <p:cNvPr id="8" name="Picture 5" descr="d"/>
          <p:cNvPicPr>
            <a:picLocks noChangeAspect="1" noChangeArrowheads="1"/>
          </p:cNvPicPr>
          <p:nvPr/>
        </p:nvPicPr>
        <p:blipFill>
          <a:blip r:embed="rId4"/>
          <a:srcRect/>
          <a:stretch>
            <a:fillRect/>
          </a:stretch>
        </p:blipFill>
        <p:spPr bwMode="auto">
          <a:xfrm>
            <a:off x="7337425" y="60325"/>
            <a:ext cx="1654175" cy="349250"/>
          </a:xfrm>
          <a:prstGeom prst="rect">
            <a:avLst/>
          </a:prstGeom>
          <a:noFill/>
          <a:ln w="9525">
            <a:noFill/>
            <a:miter lim="800000"/>
            <a:headEnd/>
            <a:tailEnd/>
          </a:ln>
        </p:spPr>
      </p:pic>
      <p:sp>
        <p:nvSpPr>
          <p:cNvPr id="9" name="Text Box 6"/>
          <p:cNvSpPr txBox="1">
            <a:spLocks noChangeArrowheads="1"/>
          </p:cNvSpPr>
          <p:nvPr/>
        </p:nvSpPr>
        <p:spPr bwMode="auto">
          <a:xfrm>
            <a:off x="93663" y="7938"/>
            <a:ext cx="3059112" cy="457200"/>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defRPr/>
            </a:pPr>
            <a:r>
              <a:rPr lang="en-US" sz="2400" b="1" kern="1200" dirty="0">
                <a:solidFill>
                  <a:srgbClr val="FFFFFF"/>
                </a:solidFill>
                <a:latin typeface="Neutra Text SC" pitchFamily="50" charset="0"/>
                <a:ea typeface="+mn-ea"/>
                <a:cs typeface="+mn-cs"/>
              </a:rPr>
              <a:t>Stanford HCI Group</a:t>
            </a:r>
          </a:p>
        </p:txBody>
      </p:sp>
      <p:sp>
        <p:nvSpPr>
          <p:cNvPr id="4099" name="Rectangle 3"/>
          <p:cNvSpPr>
            <a:spLocks noGrp="1" noRot="1" noChangeArrowheads="1"/>
          </p:cNvSpPr>
          <p:nvPr>
            <p:ph type="ctrTitle"/>
          </p:nvPr>
        </p:nvSpPr>
        <p:spPr>
          <a:xfrm>
            <a:off x="455613" y="1233488"/>
            <a:ext cx="7772400" cy="1470025"/>
          </a:xfrm>
        </p:spPr>
        <p:txBody>
          <a:bodyPr/>
          <a:lstStyle>
            <a:lvl1pPr>
              <a:tabLst>
                <a:tab pos="228600" algn="l"/>
                <a:tab pos="457200" algn="l"/>
                <a:tab pos="685800" algn="l"/>
                <a:tab pos="914400" algn="l"/>
                <a:tab pos="1143000" algn="l"/>
                <a:tab pos="1371600" algn="l"/>
                <a:tab pos="1600200" algn="l"/>
                <a:tab pos="1828800" algn="l"/>
              </a:tabLst>
              <a:defRPr>
                <a:effectLst>
                  <a:outerShdw blurRad="38100" dist="38100" dir="2700000" algn="tl">
                    <a:srgbClr val="000000"/>
                  </a:outerShdw>
                </a:effectLst>
              </a:defRPr>
            </a:lvl1pPr>
          </a:lstStyle>
          <a:p>
            <a:r>
              <a:rPr lang="en-US" dirty="0"/>
              <a:t>Click to edit Master title style</a:t>
            </a:r>
          </a:p>
        </p:txBody>
      </p:sp>
      <p:sp>
        <p:nvSpPr>
          <p:cNvPr id="4100" name="Rectangle 4"/>
          <p:cNvSpPr>
            <a:spLocks noGrp="1" noRot="1" noChangeArrowheads="1"/>
          </p:cNvSpPr>
          <p:nvPr>
            <p:ph type="subTitle" idx="1"/>
          </p:nvPr>
        </p:nvSpPr>
        <p:spPr>
          <a:xfrm>
            <a:off x="5792788" y="3584575"/>
            <a:ext cx="3198812" cy="2587625"/>
          </a:xfrm>
        </p:spPr>
        <p:txBody>
          <a:bodyPr anchor="b"/>
          <a:lstStyle>
            <a:lvl1pPr marL="0" indent="0" algn="r">
              <a:buFont typeface="Wingdings" pitchFamily="2" charset="2"/>
              <a:buNone/>
              <a:defRPr sz="2200" i="1"/>
            </a:lvl1pPr>
          </a:lstStyle>
          <a:p>
            <a:r>
              <a:rPr lang="en-US" dirty="0"/>
              <a:t>Click to edit Master subtitle style</a:t>
            </a:r>
          </a:p>
        </p:txBody>
      </p:sp>
      <p:sp>
        <p:nvSpPr>
          <p:cNvPr id="15" name="Text Placeholder 14"/>
          <p:cNvSpPr>
            <a:spLocks noGrp="1"/>
          </p:cNvSpPr>
          <p:nvPr>
            <p:ph type="body" sz="quarter" idx="10"/>
          </p:nvPr>
        </p:nvSpPr>
        <p:spPr>
          <a:xfrm>
            <a:off x="457200" y="6400800"/>
            <a:ext cx="8534400" cy="457200"/>
          </a:xfrm>
        </p:spPr>
        <p:txBody>
          <a:bodyPr/>
          <a:lstStyle>
            <a:lvl1pPr marL="342900" marR="0" indent="-342900" algn="r" defTabSz="914400" rtl="0" eaLnBrk="1" fontAlgn="base" latinLnBrk="0" hangingPunct="1">
              <a:lnSpc>
                <a:spcPct val="100000"/>
              </a:lnSpc>
              <a:spcBef>
                <a:spcPct val="20000"/>
              </a:spcBef>
              <a:spcAft>
                <a:spcPct val="0"/>
              </a:spcAft>
              <a:buClr>
                <a:schemeClr val="hlink"/>
              </a:buClr>
              <a:buSzTx/>
              <a:buFont typeface="Arial" pitchFamily="34" charset="0"/>
              <a:buNone/>
              <a:tabLst/>
              <a:defRPr sz="2200" i="0" baseline="0"/>
            </a:lvl1pPr>
            <a:lvl2pPr>
              <a:buFont typeface="Arial" pitchFamily="34" charset="0"/>
              <a:buNone/>
              <a:defRPr/>
            </a:lvl2pPr>
            <a:lvl3pPr>
              <a:buFont typeface="Arial" pitchFamily="34" charset="0"/>
              <a:buNone/>
              <a:defRPr/>
            </a:lvl3pPr>
            <a:lvl4pPr>
              <a:buFont typeface="Arial" pitchFamily="34" charset="0"/>
              <a:buNone/>
              <a:defRPr/>
            </a:lvl4pPr>
            <a:lvl5pPr>
              <a:buFont typeface="Arial" pitchFamily="34" charset="0"/>
              <a:buNone/>
              <a:defRPr/>
            </a:lvl5pPr>
          </a:lstStyle>
          <a:p>
            <a:pPr lvl="0"/>
            <a:endParaRPr lang="en-US" dirty="0" smtClean="0"/>
          </a:p>
        </p:txBody>
      </p:sp>
    </p:spTree>
  </p:cSld>
  <p:clrMapOvr>
    <a:overrideClrMapping bg1="dk2" tx1="lt1" bg2="dk1"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201613" y="-166688"/>
            <a:ext cx="9523413" cy="4573588"/>
          </a:xfrm>
          <a:prstGeom prst="rect">
            <a:avLst/>
          </a:prstGeom>
          <a:gradFill>
            <a:gsLst>
              <a:gs pos="0">
                <a:schemeClr val="bg1">
                  <a:lumMod val="75000"/>
                  <a:alpha val="0"/>
                </a:schemeClr>
              </a:gs>
              <a:gs pos="100000">
                <a:schemeClr val="bg1">
                  <a:lumMod val="20000"/>
                  <a:lumOff val="80000"/>
                  <a:alpha val="32000"/>
                </a:schemeClr>
              </a:gs>
            </a:gsLst>
            <a:lin ang="4050000" scaled="0"/>
          </a:gra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rtl="0" fontAlgn="base">
              <a:spcBef>
                <a:spcPct val="0"/>
              </a:spcBef>
              <a:spcAft>
                <a:spcPct val="0"/>
              </a:spcAft>
              <a:defRPr/>
            </a:pPr>
            <a:endParaRPr lang="en-US" sz="3200" kern="1200" baseline="-25000">
              <a:solidFill>
                <a:srgbClr val="FFFFFF"/>
              </a:solidFill>
              <a:latin typeface="Neutra Text"/>
              <a:ea typeface="+mn-ea"/>
              <a:cs typeface="+mn-cs"/>
            </a:endParaRPr>
          </a:p>
        </p:txBody>
      </p:sp>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pic>
        <p:nvPicPr>
          <p:cNvPr id="6" name="Picture 6" descr="d"/>
          <p:cNvPicPr>
            <a:picLocks noChangeAspect="1" noChangeArrowheads="1"/>
          </p:cNvPicPr>
          <p:nvPr/>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p:nvSpPr>
        <p:spPr bwMode="auto">
          <a:xfrm>
            <a:off x="60325" y="-52388"/>
            <a:ext cx="5121275" cy="519113"/>
          </a:xfrm>
          <a:prstGeom prst="rect">
            <a:avLst/>
          </a:prstGeom>
          <a:noFill/>
          <a:ln w="9525">
            <a:noFill/>
            <a:miter lim="800000"/>
            <a:headEnd/>
            <a:tailEnd/>
          </a:ln>
          <a:effectLst/>
        </p:spPr>
        <p:txBody>
          <a:bodyPr>
            <a:spAutoFit/>
          </a:bodyPr>
          <a:lstStyle/>
          <a:p>
            <a:pPr algn="l" rtl="0" eaLnBrk="0" fontAlgn="base" hangingPunct="0">
              <a:spcBef>
                <a:spcPct val="0"/>
              </a:spcBef>
              <a:spcAft>
                <a:spcPct val="0"/>
              </a:spcAft>
            </a:pPr>
            <a:r>
              <a:rPr lang="en-US" altLang="ko-KR" sz="2800" kern="1200">
                <a:solidFill>
                  <a:srgbClr val="FFFFFF"/>
                </a:solidFill>
                <a:latin typeface="Neutra Text SC" pitchFamily="50" charset="0"/>
                <a:ea typeface="굴림" pitchFamily="34" charset="-127"/>
                <a:cs typeface="+mn-cs"/>
              </a:rPr>
              <a:t>stanford hci group</a:t>
            </a:r>
            <a:r>
              <a:rPr lang="en-US" altLang="ko-KR" sz="2800" kern="1200">
                <a:solidFill>
                  <a:srgbClr val="FFFFFF"/>
                </a:solidFill>
                <a:latin typeface="MS PGothic" charset="-128"/>
                <a:ea typeface="굴림" pitchFamily="34" charset="-127"/>
                <a:cs typeface="+mn-cs"/>
              </a:rPr>
              <a:t> </a:t>
            </a:r>
            <a:r>
              <a:rPr lang="en-US" sz="2800" kern="1200">
                <a:solidFill>
                  <a:srgbClr val="B3051A"/>
                </a:solidFill>
                <a:latin typeface="MS PGothic" charset="-128"/>
                <a:ea typeface="+mn-ea"/>
                <a:cs typeface="+mn-cs"/>
              </a:rPr>
              <a:t>/</a:t>
            </a:r>
            <a:r>
              <a:rPr lang="en-US" sz="2800" kern="1200">
                <a:solidFill>
                  <a:srgbClr val="FFFFFF"/>
                </a:solidFill>
                <a:latin typeface="MS PGothic" charset="-128"/>
                <a:ea typeface="+mn-ea"/>
                <a:cs typeface="+mn-cs"/>
              </a:rPr>
              <a:t> </a:t>
            </a:r>
            <a:r>
              <a:rPr lang="en-US" sz="2800" kern="1200">
                <a:solidFill>
                  <a:srgbClr val="FFFFFF"/>
                </a:solidFill>
                <a:latin typeface="Neutra Text SC" pitchFamily="50" charset="0"/>
                <a:ea typeface="+mn-ea"/>
                <a:cs typeface="+mn-cs"/>
              </a:rPr>
              <a:t>2008</a:t>
            </a:r>
            <a:endParaRPr lang="en-US" altLang="ko-KR" sz="2800" kern="1200">
              <a:solidFill>
                <a:srgbClr val="FFFFFF"/>
              </a:solidFill>
              <a:latin typeface="Neutra Text SC" pitchFamily="50" charset="0"/>
              <a:ea typeface="굴림" pitchFamily="34" charset="-127"/>
              <a:cs typeface="+mn-cs"/>
            </a:endParaRPr>
          </a:p>
        </p:txBody>
      </p:sp>
      <p:sp>
        <p:nvSpPr>
          <p:cNvPr id="8" name="Arc 9"/>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9" name="Arc 10"/>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0" name="Arc 11"/>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1" name="Arc 12"/>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2" name="Text Box 14"/>
          <p:cNvSpPr txBox="1">
            <a:spLocks noChangeArrowheads="1"/>
          </p:cNvSpPr>
          <p:nvPr/>
        </p:nvSpPr>
        <p:spPr bwMode="auto">
          <a:xfrm>
            <a:off x="4800600" y="6248400"/>
            <a:ext cx="4114800" cy="412750"/>
          </a:xfrm>
          <a:prstGeom prst="rect">
            <a:avLst/>
          </a:prstGeom>
          <a:noFill/>
          <a:ln w="9525">
            <a:noFill/>
            <a:miter lim="800000"/>
            <a:headEnd/>
            <a:tailEnd/>
          </a:ln>
          <a:effectLst/>
        </p:spPr>
        <p:txBody>
          <a:bodyPr>
            <a:spAutoFit/>
          </a:bodyPr>
          <a:lstStyle/>
          <a:p>
            <a:pPr algn="r" rtl="0" eaLnBrk="0" fontAlgn="base" hangingPunct="0">
              <a:spcBef>
                <a:spcPct val="50000"/>
              </a:spcBef>
              <a:spcAft>
                <a:spcPct val="0"/>
              </a:spcAft>
              <a:defRPr/>
            </a:pPr>
            <a:r>
              <a:rPr lang="en-US" sz="2100" kern="1200">
                <a:solidFill>
                  <a:srgbClr val="FFFFFF"/>
                </a:solidFill>
                <a:latin typeface="Neutra Text" pitchFamily="50" charset="0"/>
                <a:ea typeface="+mn-ea"/>
                <a:cs typeface="+mn-cs"/>
              </a:rPr>
              <a:t>http://hci.stanford.edu</a:t>
            </a:r>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pic>
        <p:nvPicPr>
          <p:cNvPr id="6" name="Picture 6" descr="d"/>
          <p:cNvPicPr>
            <a:picLocks noChangeAspect="1" noChangeArrowheads="1"/>
          </p:cNvPicPr>
          <p:nvPr/>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p:nvSpPr>
        <p:spPr bwMode="auto">
          <a:xfrm>
            <a:off x="60325" y="-52388"/>
            <a:ext cx="5121275" cy="519113"/>
          </a:xfrm>
          <a:prstGeom prst="rect">
            <a:avLst/>
          </a:prstGeom>
          <a:noFill/>
          <a:ln w="9525">
            <a:noFill/>
            <a:miter lim="800000"/>
            <a:headEnd/>
            <a:tailEnd/>
          </a:ln>
          <a:effectLst/>
        </p:spPr>
        <p:txBody>
          <a:bodyPr>
            <a:spAutoFit/>
          </a:bodyPr>
          <a:lstStyle/>
          <a:p>
            <a:pPr algn="l" rtl="0" eaLnBrk="0" fontAlgn="base" hangingPunct="0">
              <a:spcBef>
                <a:spcPct val="0"/>
              </a:spcBef>
              <a:spcAft>
                <a:spcPct val="0"/>
              </a:spcAft>
              <a:defRPr/>
            </a:pPr>
            <a:r>
              <a:rPr lang="en-US" altLang="ko-KR" sz="2800" kern="1200" dirty="0" err="1">
                <a:solidFill>
                  <a:srgbClr val="FFFFFF"/>
                </a:solidFill>
                <a:latin typeface="Neutra Text SC" pitchFamily="50" charset="0"/>
                <a:ea typeface="굴림" pitchFamily="34" charset="-127"/>
                <a:cs typeface="+mn-cs"/>
              </a:rPr>
              <a:t>stanford</a:t>
            </a:r>
            <a:r>
              <a:rPr lang="en-US" altLang="ko-KR" sz="2800" kern="1200" dirty="0">
                <a:solidFill>
                  <a:srgbClr val="FFFFFF"/>
                </a:solidFill>
                <a:latin typeface="Neutra Text SC" pitchFamily="50" charset="0"/>
                <a:ea typeface="굴림" pitchFamily="34" charset="-127"/>
                <a:cs typeface="+mn-cs"/>
              </a:rPr>
              <a:t> hci group</a:t>
            </a:r>
          </a:p>
        </p:txBody>
      </p:sp>
      <p:sp>
        <p:nvSpPr>
          <p:cNvPr id="8" name="Arc 9"/>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9" name="Arc 10"/>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0" name="Arc 11"/>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1" name="Arc 12"/>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528638"/>
            <a:ext cx="8385175" cy="1022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38200" y="4098925"/>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18075" y="4098925"/>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userDrawn="1"/>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7" name="Text Box 7"/>
          <p:cNvSpPr txBox="1">
            <a:spLocks noChangeArrowheads="1"/>
          </p:cNvSpPr>
          <p:nvPr userDrawn="1"/>
        </p:nvSpPr>
        <p:spPr bwMode="auto">
          <a:xfrm>
            <a:off x="60325" y="-49213"/>
            <a:ext cx="3200400" cy="519113"/>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ko-KR" sz="2800">
                <a:latin typeface="Neutra Text SC" pitchFamily="50" charset="0"/>
                <a:ea typeface="굴림" pitchFamily="34" charset="-127"/>
                <a:cs typeface="+mn-cs"/>
              </a:rPr>
              <a:t>stanford hci group</a:t>
            </a:r>
          </a:p>
        </p:txBody>
      </p:sp>
      <p:sp>
        <p:nvSpPr>
          <p:cNvPr id="8" name="Arc 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9" name="Arc 1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0" name="Arc 1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1" name="Arc 1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a:defRPr/>
            </a:pPr>
            <a:endParaRPr lang="en-US"/>
          </a:p>
        </p:txBody>
      </p:sp>
      <p:pic>
        <p:nvPicPr>
          <p:cNvPr id="6" name="Picture 6" descr="d"/>
          <p:cNvPicPr>
            <a:picLocks noChangeAspect="1" noChangeArrowheads="1"/>
          </p:cNvPicPr>
          <p:nvPr/>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p:nvSpPr>
        <p:spPr bwMode="auto">
          <a:xfrm>
            <a:off x="60325" y="-52388"/>
            <a:ext cx="5121275" cy="519113"/>
          </a:xfrm>
          <a:prstGeom prst="rect">
            <a:avLst/>
          </a:prstGeom>
          <a:noFill/>
          <a:ln w="9525">
            <a:noFill/>
            <a:miter lim="800000"/>
            <a:headEnd/>
            <a:tailEnd/>
          </a:ln>
          <a:effectLst/>
        </p:spPr>
        <p:txBody>
          <a:bodyPr>
            <a:spAutoFit/>
          </a:bodyPr>
          <a:lstStyle/>
          <a:p>
            <a:pPr>
              <a:defRPr/>
            </a:pPr>
            <a:r>
              <a:rPr lang="en-US" altLang="ko-KR" sz="2800" b="0" dirty="0" err="1">
                <a:latin typeface="Neutra Text SC" pitchFamily="50" charset="0"/>
                <a:ea typeface="굴림" pitchFamily="34" charset="-127"/>
              </a:rPr>
              <a:t>stanford</a:t>
            </a:r>
            <a:r>
              <a:rPr lang="en-US" altLang="ko-KR" sz="2800" b="0" dirty="0">
                <a:latin typeface="Neutra Text SC" pitchFamily="50" charset="0"/>
                <a:ea typeface="굴림" pitchFamily="34" charset="-127"/>
              </a:rPr>
              <a:t> hci group</a:t>
            </a:r>
          </a:p>
        </p:txBody>
      </p:sp>
      <p:sp>
        <p:nvSpPr>
          <p:cNvPr id="8" name="Arc 9"/>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10"/>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0" name="Arc 11"/>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1" name="Arc 12"/>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5" y="3810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6859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859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8195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195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3333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theme" Target="../theme/theme12.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9.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0.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074"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075"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718867" name="Arc 1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18868" name="Arc 2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18869" name="Arc 2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18870" name="Arc 2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1026"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027"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 id="2147484665" r:id="rId10"/>
    <p:sldLayoutId id="2147484666"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18857"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718858"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ransition>
    <p:fade/>
  </p:transition>
  <p:timing>
    <p:tnLst>
      <p:par>
        <p:cTn id="1" dur="indefinite" restart="never" nodeType="tmRoot"/>
      </p:par>
    </p:tnLst>
  </p:timing>
  <p:txStyles>
    <p:titleStyle>
      <a:lvl1pPr algn="l" rtl="0" fontAlgn="base">
        <a:spcBef>
          <a:spcPct val="0"/>
        </a:spcBef>
        <a:spcAft>
          <a:spcPct val="0"/>
        </a:spcAft>
        <a:defRPr sz="4400" b="1">
          <a:solidFill>
            <a:schemeClr val="bg2"/>
          </a:solidFill>
          <a:latin typeface="+mj-lt"/>
          <a:ea typeface="+mj-ea"/>
          <a:cs typeface="+mj-cs"/>
        </a:defRPr>
      </a:lvl1pPr>
      <a:lvl2pPr algn="l" rtl="0" fontAlgn="base">
        <a:spcBef>
          <a:spcPct val="0"/>
        </a:spcBef>
        <a:spcAft>
          <a:spcPct val="0"/>
        </a:spcAft>
        <a:defRPr sz="4400" b="1">
          <a:solidFill>
            <a:schemeClr val="bg2"/>
          </a:solidFill>
          <a:latin typeface="Neutra Text" pitchFamily="50" charset="0"/>
        </a:defRPr>
      </a:lvl2pPr>
      <a:lvl3pPr algn="l" rtl="0" fontAlgn="base">
        <a:spcBef>
          <a:spcPct val="0"/>
        </a:spcBef>
        <a:spcAft>
          <a:spcPct val="0"/>
        </a:spcAft>
        <a:defRPr sz="4400" b="1">
          <a:solidFill>
            <a:schemeClr val="bg2"/>
          </a:solidFill>
          <a:latin typeface="Neutra Text" pitchFamily="50" charset="0"/>
        </a:defRPr>
      </a:lvl3pPr>
      <a:lvl4pPr algn="l" rtl="0" fontAlgn="base">
        <a:spcBef>
          <a:spcPct val="0"/>
        </a:spcBef>
        <a:spcAft>
          <a:spcPct val="0"/>
        </a:spcAft>
        <a:defRPr sz="4400" b="1">
          <a:solidFill>
            <a:schemeClr val="bg2"/>
          </a:solidFill>
          <a:latin typeface="Neutra Text" pitchFamily="50" charset="0"/>
        </a:defRPr>
      </a:lvl4pPr>
      <a:lvl5pPr algn="l" rtl="0" fontAlgn="base">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fontAlgn="base">
        <a:spcBef>
          <a:spcPct val="20000"/>
        </a:spcBef>
        <a:spcAft>
          <a:spcPct val="0"/>
        </a:spcAft>
        <a:defRPr sz="3200" b="1">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394D63"/>
            </a:gs>
            <a:gs pos="100000">
              <a:srgbClr val="3E556E"/>
            </a:gs>
          </a:gsLst>
          <a:lin ang="5400000" scaled="1"/>
        </a:gradFill>
        <a:effectLst/>
      </p:bgPr>
    </p:bg>
    <p:spTree>
      <p:nvGrpSpPr>
        <p:cNvPr id="1" name=""/>
        <p:cNvGrpSpPr/>
        <p:nvPr/>
      </p:nvGrpSpPr>
      <p:grpSpPr>
        <a:xfrm>
          <a:off x="0" y="0"/>
          <a:ext cx="0" cy="0"/>
          <a:chOff x="0" y="0"/>
          <a:chExt cx="0" cy="0"/>
        </a:xfrm>
      </p:grpSpPr>
      <p:sp>
        <p:nvSpPr>
          <p:cNvPr id="1028" name="Rectangle 4"/>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9" name="Rectangle 5"/>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085"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3086"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3087" name="Arc 15"/>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3088"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Tree>
  </p:cSld>
  <p:clrMap bg1="dk2" tx1="lt1" bg2="dk1" tx2="lt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 id="2147484707" r:id="rId12"/>
    <p:sldLayoutId id="2147484708" r:id="rId13"/>
    <p:sldLayoutId id="2147484709" r:id="rId14"/>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342900" indent="-342900" algn="l" rtl="0" eaLnBrk="0" fontAlgn="base" hangingPunct="0">
        <a:spcBef>
          <a:spcPct val="20000"/>
        </a:spcBef>
        <a:spcAft>
          <a:spcPct val="0"/>
        </a:spcAft>
        <a:buClr>
          <a:srgbClr val="62809E"/>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62809E"/>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62809E"/>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394D63"/>
        </a:solidFill>
        <a:effectLst/>
      </p:bgPr>
    </p:bg>
    <p:spTree>
      <p:nvGrpSpPr>
        <p:cNvPr id="1" name=""/>
        <p:cNvGrpSpPr/>
        <p:nvPr/>
      </p:nvGrpSpPr>
      <p:grpSpPr>
        <a:xfrm>
          <a:off x="0" y="0"/>
          <a:ext cx="0" cy="0"/>
          <a:chOff x="0" y="0"/>
          <a:chExt cx="0" cy="0"/>
        </a:xfrm>
      </p:grpSpPr>
      <p:sp>
        <p:nvSpPr>
          <p:cNvPr id="1026" name="Rectangle 4"/>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5"/>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5"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6"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7" name="Arc 15"/>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8"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Tree>
  </p:cSld>
  <p:clrMap bg1="dk2" tx1="lt1" bg2="dk1" tx2="lt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Lst>
  <p:transition>
    <p:fade/>
  </p:transition>
  <p:timing>
    <p:tnLst>
      <p:par>
        <p:cTn id="1" dur="indefinite" restart="never" nodeType="tmRoot"/>
      </p:par>
    </p:tnLst>
  </p:timing>
  <p:hf sldNum="0" hdr="0" ftr="0" dt="0"/>
  <p:txStyles>
    <p:titleStyle>
      <a:lvl1pPr algn="l" rtl="0" eaLnBrk="0" fontAlgn="base" hangingPunct="0">
        <a:spcBef>
          <a:spcPct val="0"/>
        </a:spcBef>
        <a:spcAft>
          <a:spcPct val="0"/>
        </a:spcAft>
        <a:defRPr sz="4800" b="1">
          <a:solidFill>
            <a:schemeClr val="tx2"/>
          </a:solidFill>
          <a:latin typeface="+mj-lt"/>
          <a:ea typeface="+mj-ea"/>
          <a:cs typeface="+mj-cs"/>
        </a:defRPr>
      </a:lvl1pPr>
      <a:lvl2pPr algn="l" rtl="0" eaLnBrk="0" fontAlgn="base" hangingPunct="0">
        <a:spcBef>
          <a:spcPct val="0"/>
        </a:spcBef>
        <a:spcAft>
          <a:spcPct val="0"/>
        </a:spcAft>
        <a:defRPr sz="4800" b="1">
          <a:solidFill>
            <a:schemeClr val="tx2"/>
          </a:solidFill>
          <a:latin typeface="Neutra Text" pitchFamily="50" charset="0"/>
        </a:defRPr>
      </a:lvl2pPr>
      <a:lvl3pPr algn="l" rtl="0" eaLnBrk="0" fontAlgn="base" hangingPunct="0">
        <a:spcBef>
          <a:spcPct val="0"/>
        </a:spcBef>
        <a:spcAft>
          <a:spcPct val="0"/>
        </a:spcAft>
        <a:defRPr sz="4800" b="1">
          <a:solidFill>
            <a:schemeClr val="tx2"/>
          </a:solidFill>
          <a:latin typeface="Neutra Text" pitchFamily="50" charset="0"/>
        </a:defRPr>
      </a:lvl3pPr>
      <a:lvl4pPr algn="l" rtl="0" eaLnBrk="0" fontAlgn="base" hangingPunct="0">
        <a:spcBef>
          <a:spcPct val="0"/>
        </a:spcBef>
        <a:spcAft>
          <a:spcPct val="0"/>
        </a:spcAft>
        <a:defRPr sz="4800" b="1">
          <a:solidFill>
            <a:schemeClr val="tx2"/>
          </a:solidFill>
          <a:latin typeface="Neutra Text" pitchFamily="50" charset="0"/>
        </a:defRPr>
      </a:lvl4pPr>
      <a:lvl5pPr algn="l" rtl="0" eaLnBrk="0" fontAlgn="base" hangingPunct="0">
        <a:spcBef>
          <a:spcPct val="0"/>
        </a:spcBef>
        <a:spcAft>
          <a:spcPct val="0"/>
        </a:spcAft>
        <a:defRPr sz="4800" b="1">
          <a:solidFill>
            <a:schemeClr val="tx2"/>
          </a:solidFill>
          <a:latin typeface="Neutra Text" pitchFamily="50" charset="0"/>
        </a:defRPr>
      </a:lvl5pPr>
      <a:lvl6pPr marL="457200" algn="l" rtl="0" fontAlgn="base">
        <a:spcBef>
          <a:spcPct val="0"/>
        </a:spcBef>
        <a:spcAft>
          <a:spcPct val="0"/>
        </a:spcAft>
        <a:defRPr sz="4800" b="1">
          <a:solidFill>
            <a:schemeClr val="tx2"/>
          </a:solidFill>
          <a:latin typeface="Neutra Text" pitchFamily="50" charset="0"/>
        </a:defRPr>
      </a:lvl6pPr>
      <a:lvl7pPr marL="914400" algn="l" rtl="0" fontAlgn="base">
        <a:spcBef>
          <a:spcPct val="0"/>
        </a:spcBef>
        <a:spcAft>
          <a:spcPct val="0"/>
        </a:spcAft>
        <a:defRPr sz="4800" b="1">
          <a:solidFill>
            <a:schemeClr val="tx2"/>
          </a:solidFill>
          <a:latin typeface="Neutra Text" pitchFamily="50" charset="0"/>
        </a:defRPr>
      </a:lvl7pPr>
      <a:lvl8pPr marL="1371600" algn="l" rtl="0" fontAlgn="base">
        <a:spcBef>
          <a:spcPct val="0"/>
        </a:spcBef>
        <a:spcAft>
          <a:spcPct val="0"/>
        </a:spcAft>
        <a:defRPr sz="4800" b="1">
          <a:solidFill>
            <a:schemeClr val="tx2"/>
          </a:solidFill>
          <a:latin typeface="Neutra Text" pitchFamily="50" charset="0"/>
        </a:defRPr>
      </a:lvl8pPr>
      <a:lvl9pPr marL="1828800" algn="l" rtl="0" fontAlgn="base">
        <a:spcBef>
          <a:spcPct val="0"/>
        </a:spcBef>
        <a:spcAft>
          <a:spcPct val="0"/>
        </a:spcAft>
        <a:defRPr sz="4800" b="1">
          <a:solidFill>
            <a:schemeClr val="tx2"/>
          </a:solidFill>
          <a:latin typeface="Neutra Text" pitchFamily="50"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1027"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028"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6"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7"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Tree>
  </p:cSld>
  <p:clrMap bg1="dk2" tx1="lt1" bg2="dk1" tx2="lt2" accent1="accent1" accent2="accent2" accent3="accent3" accent4="accent4" accent5="accent5" accent6="accent6" hlink="hlink" folHlink="folHlink"/>
  <p:sldLayoutIdLst>
    <p:sldLayoutId id="2147484724" r:id="rId1"/>
    <p:sldLayoutId id="2147484725" r:id="rId2"/>
    <p:sldLayoutId id="2147484726" r:id="rId3"/>
    <p:sldLayoutId id="2147484727" r:id="rId4"/>
    <p:sldLayoutId id="2147484728" r:id="rId5"/>
    <p:sldLayoutId id="2147484729" r:id="rId6"/>
    <p:sldLayoutId id="2147484730" r:id="rId7"/>
    <p:sldLayoutId id="2147484731" r:id="rId8"/>
    <p:sldLayoutId id="2147484732" r:id="rId9"/>
    <p:sldLayoutId id="2147484733" r:id="rId10"/>
    <p:sldLayoutId id="2147484734" r:id="rId11"/>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3314"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3315"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718867" name="Arc 1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718868" name="Arc 2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718869" name="Arc 2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718870" name="Arc 2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Tree>
  </p:cSld>
  <p:clrMap bg1="lt1" tx1="dk1" bg2="lt2" tx2="dk2" accent1="accent1" accent2="accent2" accent3="accent3" accent4="accent4" accent5="accent5" accent6="accent6" hlink="hlink" folHlink="folHlink"/>
  <p:sldLayoutIdLst>
    <p:sldLayoutId id="2147484736" r:id="rId1"/>
    <p:sldLayoutId id="2147484737" r:id="rId2"/>
    <p:sldLayoutId id="2147484738" r:id="rId3"/>
    <p:sldLayoutId id="2147484739" r:id="rId4"/>
    <p:sldLayoutId id="2147484740" r:id="rId5"/>
    <p:sldLayoutId id="2147484741" r:id="rId6"/>
    <p:sldLayoutId id="2147484742" r:id="rId7"/>
    <p:sldLayoutId id="2147484743" r:id="rId8"/>
    <p:sldLayoutId id="2147484744" r:id="rId9"/>
    <p:sldLayoutId id="2147484745" r:id="rId10"/>
    <p:sldLayoutId id="2147484746"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5603"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Tree>
  </p:cSld>
  <p:clrMap bg1="lt1" tx1="dk1" bg2="lt2" tx2="dk2" accent1="accent1" accent2="accent2" accent3="accent3" accent4="accent4" accent5="accent5" accent6="accent6" hlink="hlink" folHlink="folHlink"/>
  <p:sldLayoutIdLst>
    <p:sldLayoutId id="2147484748" r:id="rId1"/>
    <p:sldLayoutId id="2147484749" r:id="rId2"/>
    <p:sldLayoutId id="2147484750" r:id="rId3"/>
    <p:sldLayoutId id="2147484751" r:id="rId4"/>
    <p:sldLayoutId id="2147484752" r:id="rId5"/>
    <p:sldLayoutId id="2147484753" r:id="rId6"/>
    <p:sldLayoutId id="2147484754" r:id="rId7"/>
    <p:sldLayoutId id="2147484755" r:id="rId8"/>
    <p:sldLayoutId id="2147484756" r:id="rId9"/>
    <p:sldLayoutId id="2147484757" r:id="rId10"/>
    <p:sldLayoutId id="2147484758"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9219"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9220"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6"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7"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Tree>
  </p:cSld>
  <p:clrMap bg1="dk2" tx1="lt1" bg2="dk1" tx2="lt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205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05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Tree>
  </p:cSld>
  <p:clrMap bg1="lt1" tx1="dk1" bg2="lt2" tx2="dk2" accent1="accent1" accent2="accent2" accent3="accent3" accent4="accent4" accent5="accent5" accent6="accent6" hlink="hlink" folHlink="folHlink"/>
  <p:sldLayoutIdLst>
    <p:sldLayoutId id="2147484800" r:id="rId1"/>
    <p:sldLayoutId id="2147484801" r:id="rId2"/>
    <p:sldLayoutId id="2147484802" r:id="rId3"/>
    <p:sldLayoutId id="2147484803" r:id="rId4"/>
    <p:sldLayoutId id="2147484804" r:id="rId5"/>
    <p:sldLayoutId id="2147484805" r:id="rId6"/>
    <p:sldLayoutId id="2147484806" r:id="rId7"/>
    <p:sldLayoutId id="2147484807" r:id="rId8"/>
    <p:sldLayoutId id="2147484808" r:id="rId9"/>
    <p:sldLayoutId id="2147484809" r:id="rId10"/>
    <p:sldLayoutId id="2147484810"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205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05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128" name="Text Box 8"/>
          <p:cNvSpPr txBox="1">
            <a:spLocks noChangeArrowheads="1"/>
          </p:cNvSpPr>
          <p:nvPr userDrawn="1"/>
        </p:nvSpPr>
        <p:spPr bwMode="auto">
          <a:xfrm>
            <a:off x="8610600" y="6497638"/>
            <a:ext cx="533400" cy="274637"/>
          </a:xfrm>
          <a:prstGeom prst="rect">
            <a:avLst/>
          </a:prstGeom>
          <a:noFill/>
          <a:ln w="9525">
            <a:noFill/>
            <a:miter lim="800000"/>
            <a:headEnd/>
            <a:tailEnd/>
          </a:ln>
          <a:effectLst/>
        </p:spPr>
        <p:txBody>
          <a:bodyPr>
            <a:spAutoFit/>
          </a:bodyPr>
          <a:lstStyle/>
          <a:p>
            <a:pPr>
              <a:spcBef>
                <a:spcPct val="50000"/>
              </a:spcBef>
              <a:defRPr/>
            </a:pPr>
            <a:fld id="{67021990-BDEF-4819-9898-C6F553363D56}" type="slidenum">
              <a:rPr lang="en-US" sz="1200" b="0">
                <a:solidFill>
                  <a:srgbClr val="DDDDDD"/>
                </a:solidFill>
              </a:rPr>
              <a:pPr>
                <a:spcBef>
                  <a:spcPct val="50000"/>
                </a:spcBef>
                <a:defRPr/>
              </a:pPr>
              <a:t>‹#›</a:t>
            </a:fld>
            <a:endParaRPr lang="en-US" sz="1200" b="0">
              <a:solidFill>
                <a:srgbClr val="DDDDDD"/>
              </a:solidFill>
            </a:endParaRPr>
          </a:p>
        </p:txBody>
      </p:sp>
    </p:spTree>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 id="2147484819" r:id="rId8"/>
    <p:sldLayoutId id="2147484820" r:id="rId9"/>
    <p:sldLayoutId id="2147484821" r:id="rId10"/>
    <p:sldLayoutId id="2147484822" r:id="rId11"/>
  </p:sldLayoutIdLst>
  <p:transition>
    <p:fade/>
  </p:transition>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5123"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075"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hangingPunct="0">
              <a:defRPr/>
            </a:pPr>
            <a:endParaRPr lang="en-US" b="1" kern="1200">
              <a:solidFill>
                <a:srgbClr val="000000"/>
              </a:solidFill>
              <a:latin typeface="Neutra Text"/>
              <a:ea typeface="+mn-ea"/>
              <a:cs typeface="+mn-cs"/>
            </a:endParaRPr>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hangingPunct="0">
              <a:defRPr/>
            </a:pPr>
            <a:endParaRPr lang="en-US" b="1" kern="1200">
              <a:solidFill>
                <a:srgbClr val="000000"/>
              </a:solidFill>
              <a:latin typeface="Neutra Text"/>
              <a:ea typeface="+mn-ea"/>
              <a:cs typeface="+mn-cs"/>
            </a:endParaRPr>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hangingPunct="0">
              <a:defRPr/>
            </a:pPr>
            <a:endParaRPr lang="en-US" b="1" kern="1200">
              <a:solidFill>
                <a:srgbClr val="000000"/>
              </a:solidFill>
              <a:latin typeface="Neutra Text"/>
              <a:ea typeface="+mn-ea"/>
              <a:cs typeface="+mn-cs"/>
            </a:endParaRPr>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hangingPunct="0">
              <a:defRPr/>
            </a:pPr>
            <a:endParaRPr lang="en-US" b="1" kern="1200">
              <a:solidFill>
                <a:srgbClr val="000000"/>
              </a:solidFill>
              <a:latin typeface="Neutra Text"/>
              <a:ea typeface="+mn-ea"/>
              <a:cs typeface="+mn-cs"/>
            </a:endParaRPr>
          </a:p>
        </p:txBody>
      </p:sp>
    </p:spTree>
  </p:cSld>
  <p:clrMap bg1="lt1" tx1="dk1" bg2="lt2" tx2="dk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 id="2147484834"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6147" name="Rectangle 3"/>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6148" name="Rectangle 4"/>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2649093" name="Arc 5"/>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649094" name="Arc 6"/>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649095" name="Arc 7"/>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649096" name="Arc 8"/>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dk2" tx1="lt1" bg2="dk1" tx2="lt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600" b="1">
          <a:solidFill>
            <a:schemeClr val="bg1"/>
          </a:solidFill>
          <a:latin typeface="+mj-lt"/>
          <a:ea typeface="+mj-ea"/>
          <a:cs typeface="+mj-cs"/>
        </a:defRPr>
      </a:lvl1pPr>
      <a:lvl2pPr algn="l" rtl="0" eaLnBrk="0" fontAlgn="base" hangingPunct="0">
        <a:spcBef>
          <a:spcPct val="0"/>
        </a:spcBef>
        <a:spcAft>
          <a:spcPct val="0"/>
        </a:spcAft>
        <a:defRPr sz="4600" b="1">
          <a:solidFill>
            <a:schemeClr val="bg1"/>
          </a:solidFill>
          <a:latin typeface="Neutra Text" pitchFamily="50" charset="0"/>
        </a:defRPr>
      </a:lvl2pPr>
      <a:lvl3pPr algn="l" rtl="0" eaLnBrk="0" fontAlgn="base" hangingPunct="0">
        <a:spcBef>
          <a:spcPct val="0"/>
        </a:spcBef>
        <a:spcAft>
          <a:spcPct val="0"/>
        </a:spcAft>
        <a:defRPr sz="4600" b="1">
          <a:solidFill>
            <a:schemeClr val="bg1"/>
          </a:solidFill>
          <a:latin typeface="Neutra Text" pitchFamily="50" charset="0"/>
        </a:defRPr>
      </a:lvl3pPr>
      <a:lvl4pPr algn="l" rtl="0" eaLnBrk="0" fontAlgn="base" hangingPunct="0">
        <a:spcBef>
          <a:spcPct val="0"/>
        </a:spcBef>
        <a:spcAft>
          <a:spcPct val="0"/>
        </a:spcAft>
        <a:defRPr sz="4600" b="1">
          <a:solidFill>
            <a:schemeClr val="bg1"/>
          </a:solidFill>
          <a:latin typeface="Neutra Text" pitchFamily="50" charset="0"/>
        </a:defRPr>
      </a:lvl4pPr>
      <a:lvl5pPr algn="l" rtl="0" eaLnBrk="0" fontAlgn="base" hangingPunct="0">
        <a:spcBef>
          <a:spcPct val="0"/>
        </a:spcBef>
        <a:spcAft>
          <a:spcPct val="0"/>
        </a:spcAft>
        <a:defRPr sz="4600" b="1">
          <a:solidFill>
            <a:schemeClr val="bg1"/>
          </a:solidFill>
          <a:latin typeface="Neutra Text" pitchFamily="50" charset="0"/>
        </a:defRPr>
      </a:lvl5pPr>
      <a:lvl6pPr marL="457200" algn="l" rtl="0" fontAlgn="base">
        <a:spcBef>
          <a:spcPct val="0"/>
        </a:spcBef>
        <a:spcAft>
          <a:spcPct val="0"/>
        </a:spcAft>
        <a:defRPr sz="4600" b="1">
          <a:solidFill>
            <a:schemeClr val="bg1"/>
          </a:solidFill>
          <a:latin typeface="Neutra Text" pitchFamily="50" charset="0"/>
        </a:defRPr>
      </a:lvl6pPr>
      <a:lvl7pPr marL="914400" algn="l" rtl="0" fontAlgn="base">
        <a:spcBef>
          <a:spcPct val="0"/>
        </a:spcBef>
        <a:spcAft>
          <a:spcPct val="0"/>
        </a:spcAft>
        <a:defRPr sz="4600" b="1">
          <a:solidFill>
            <a:schemeClr val="bg1"/>
          </a:solidFill>
          <a:latin typeface="Neutra Text" pitchFamily="50" charset="0"/>
        </a:defRPr>
      </a:lvl7pPr>
      <a:lvl8pPr marL="1371600" algn="l" rtl="0" fontAlgn="base">
        <a:spcBef>
          <a:spcPct val="0"/>
        </a:spcBef>
        <a:spcAft>
          <a:spcPct val="0"/>
        </a:spcAft>
        <a:defRPr sz="4600" b="1">
          <a:solidFill>
            <a:schemeClr val="bg1"/>
          </a:solidFill>
          <a:latin typeface="Neutra Text" pitchFamily="50" charset="0"/>
        </a:defRPr>
      </a:lvl8pPr>
      <a:lvl9pPr marL="1828800" algn="l" rtl="0" fontAlgn="base">
        <a:spcBef>
          <a:spcPct val="0"/>
        </a:spcBef>
        <a:spcAft>
          <a:spcPct val="0"/>
        </a:spcAft>
        <a:defRPr sz="4600" b="1">
          <a:solidFill>
            <a:schemeClr val="bg1"/>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bg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bg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bg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bg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bg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717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 id="2147484565" r:id="rId12"/>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194"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8195"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075"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Tree>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1027"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028"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6075" name="Arc 27"/>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6076" name="Arc 28"/>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6077" name="Arc 29"/>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Tree>
  </p:cSld>
  <p:clrMap bg1="dk2" tx1="lt1" bg2="dk1" tx2="lt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3075"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076"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607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6076"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6077"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dk2" tx1="lt1" bg2="dk1" tx2="lt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 id="2147484642" r:id="rId12"/>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205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05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10.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69.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10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0.xml"/><Relationship Id="rId1" Type="http://schemas.openxmlformats.org/officeDocument/2006/relationships/slideLayout" Target="../slideLayouts/slideLayout6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8.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4.xml"/><Relationship Id="rId1" Type="http://schemas.openxmlformats.org/officeDocument/2006/relationships/slideLayout" Target="../slideLayouts/slideLayout205.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5.xml"/><Relationship Id="rId1" Type="http://schemas.openxmlformats.org/officeDocument/2006/relationships/slideLayout" Target="../slideLayouts/slideLayout205.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6.xml"/><Relationship Id="rId1" Type="http://schemas.openxmlformats.org/officeDocument/2006/relationships/slideLayout" Target="../slideLayouts/slideLayout205.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05.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05.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05.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05.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05.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0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05.xml"/><Relationship Id="rId1" Type="http://schemas.openxmlformats.org/officeDocument/2006/relationships/video" Target="file:///C:\Users\bjoern\Desktop\talks\uist07snippets-10.wmv" TargetMode="Externa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05.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05.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05.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05.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0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5.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05.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05.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05.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05.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0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5.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05.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05.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37.xml"/><Relationship Id="rId1" Type="http://schemas.openxmlformats.org/officeDocument/2006/relationships/slideLayout" Target="../slideLayouts/slideLayout20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05.xml"/><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05.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205.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05.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05.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05.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05.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05.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20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161.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17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17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7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7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7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7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72.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172.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172.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172.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172.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172.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172.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172.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172.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17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0.xml"/><Relationship Id="rId1" Type="http://schemas.openxmlformats.org/officeDocument/2006/relationships/slideLayout" Target="../slideLayouts/slideLayout172.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1.xml"/><Relationship Id="rId1" Type="http://schemas.openxmlformats.org/officeDocument/2006/relationships/slideLayout" Target="../slideLayouts/slideLayout172.xml"/><Relationship Id="rId4" Type="http://schemas.openxmlformats.org/officeDocument/2006/relationships/image" Target="../media/image79.png"/></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2.xml"/><Relationship Id="rId1" Type="http://schemas.openxmlformats.org/officeDocument/2006/relationships/slideLayout" Target="../slideLayouts/slideLayout155.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3.xml"/><Relationship Id="rId1" Type="http://schemas.openxmlformats.org/officeDocument/2006/relationships/slideLayout" Target="../slideLayouts/slideLayout198.xml"/></Relationships>
</file>

<file path=ppt/slides/_rels/slide7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74.xml"/><Relationship Id="rId7" Type="http://schemas.openxmlformats.org/officeDocument/2006/relationships/image" Target="../media/image84.png"/><Relationship Id="rId2" Type="http://schemas.openxmlformats.org/officeDocument/2006/relationships/slideLayout" Target="../slideLayouts/slideLayout24.xml"/><Relationship Id="rId1" Type="http://schemas.openxmlformats.org/officeDocument/2006/relationships/vmlDrawing" Target="../drawings/vmlDrawing6.v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oleObject" Target="../embeddings/oleObject6.bin"/></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4.xml"/><Relationship Id="rId1" Type="http://schemas.openxmlformats.org/officeDocument/2006/relationships/vmlDrawing" Target="../drawings/vmlDrawing7.vml"/><Relationship Id="rId5" Type="http://schemas.openxmlformats.org/officeDocument/2006/relationships/image" Target="../media/image86.png"/><Relationship Id="rId4" Type="http://schemas.openxmlformats.org/officeDocument/2006/relationships/oleObject" Target="../embeddings/oleObject7.bin"/></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0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0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0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0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80.xml"/><Relationship Id="rId1" Type="http://schemas.openxmlformats.org/officeDocument/2006/relationships/slideLayout" Target="../slideLayouts/slideLayout20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8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1.xml"/><Relationship Id="rId1" Type="http://schemas.openxmlformats.org/officeDocument/2006/relationships/slideLayout" Target="../slideLayouts/slideLayout210.xml"/></Relationships>
</file>

<file path=ppt/slides/_rels/slide82.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91.png"/><Relationship Id="rId2" Type="http://schemas.openxmlformats.org/officeDocument/2006/relationships/notesSlide" Target="../notesSlides/notesSlide82.xml"/><Relationship Id="rId1" Type="http://schemas.openxmlformats.org/officeDocument/2006/relationships/slideLayout" Target="../slideLayouts/slideLayout21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8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3.xml"/><Relationship Id="rId1" Type="http://schemas.openxmlformats.org/officeDocument/2006/relationships/slideLayout" Target="../slideLayouts/slideLayout205.xml"/></Relationships>
</file>

<file path=ppt/slides/_rels/slide8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4.xml"/><Relationship Id="rId1" Type="http://schemas.openxmlformats.org/officeDocument/2006/relationships/slideLayout" Target="../slideLayouts/slideLayout205.xml"/></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5.xml"/><Relationship Id="rId1" Type="http://schemas.openxmlformats.org/officeDocument/2006/relationships/slideLayout" Target="../slideLayouts/slideLayout69.xml"/></Relationships>
</file>

<file path=ppt/slides/_rels/slide8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6.xml"/><Relationship Id="rId1" Type="http://schemas.openxmlformats.org/officeDocument/2006/relationships/slideLayout" Target="../slideLayouts/slideLayout103.xml"/></Relationships>
</file>

<file path=ppt/slides/_rels/slide8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7.xml"/><Relationship Id="rId1" Type="http://schemas.openxmlformats.org/officeDocument/2006/relationships/slideLayout" Target="../slideLayouts/slideLayout69.xml"/></Relationships>
</file>

<file path=ppt/slides/_rels/slide8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8.xml"/><Relationship Id="rId1" Type="http://schemas.openxmlformats.org/officeDocument/2006/relationships/slideLayout" Target="../slideLayouts/slideLayout6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20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9.xml"/></Relationships>
</file>

<file path=ppt/slides/_rels/slide9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1.xml"/><Relationship Id="rId1" Type="http://schemas.openxmlformats.org/officeDocument/2006/relationships/slideLayout" Target="../slideLayouts/slideLayout6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9.xml"/></Relationships>
</file>

<file path=ppt/slides/_rels/slide9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3.xml"/><Relationship Id="rId1" Type="http://schemas.openxmlformats.org/officeDocument/2006/relationships/slideLayout" Target="../slideLayouts/slideLayout69.xml"/></Relationships>
</file>

<file path=ppt/slides/_rels/slide9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4.xml"/><Relationship Id="rId1" Type="http://schemas.openxmlformats.org/officeDocument/2006/relationships/slideLayout" Target="../slideLayouts/slideLayout6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9.xml"/></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7.xml"/><Relationship Id="rId1" Type="http://schemas.openxmlformats.org/officeDocument/2006/relationships/slideLayout" Target="../slideLayouts/slideLayout6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1752600" y="5184338"/>
            <a:ext cx="5638800" cy="1292662"/>
          </a:xfrm>
          <a:prstGeom prst="rect">
            <a:avLst/>
          </a:prstGeom>
          <a:solidFill>
            <a:srgbClr val="B20612">
              <a:alpha val="55000"/>
            </a:srgbClr>
          </a:solidFill>
          <a:ln w="9525">
            <a:noFill/>
            <a:miter lim="800000"/>
            <a:headEnd/>
            <a:tailEnd/>
          </a:ln>
        </p:spPr>
        <p:txBody>
          <a:bodyPr wrap="square">
            <a:spAutoFit/>
          </a:bodyPr>
          <a:lstStyle/>
          <a:p>
            <a:pPr>
              <a:spcBef>
                <a:spcPct val="50000"/>
              </a:spcBef>
            </a:pPr>
            <a:r>
              <a:rPr lang="en-US" altLang="ko-KR" sz="2600" smtClean="0">
                <a:latin typeface="+mj-lt"/>
                <a:ea typeface="굴림"/>
                <a:cs typeface="굴림"/>
              </a:rPr>
              <a:t>Björn Hartmann, Joel Brandt, </a:t>
            </a:r>
            <a:br>
              <a:rPr lang="en-US" altLang="ko-KR" sz="2600" smtClean="0">
                <a:latin typeface="+mj-lt"/>
                <a:ea typeface="굴림"/>
                <a:cs typeface="굴림"/>
              </a:rPr>
            </a:br>
            <a:r>
              <a:rPr lang="en-US" altLang="ko-KR" sz="2600" smtClean="0">
                <a:ea typeface="굴림"/>
                <a:cs typeface="굴림"/>
              </a:rPr>
              <a:t>Scott R. Klemmer</a:t>
            </a:r>
            <a:r>
              <a:rPr lang="en-US" altLang="ko-KR" sz="2600" smtClean="0">
                <a:latin typeface="+mj-lt"/>
                <a:ea typeface="굴림"/>
                <a:cs typeface="굴림"/>
              </a:rPr>
              <a:t/>
            </a:r>
            <a:br>
              <a:rPr lang="en-US" altLang="ko-KR" sz="2600" smtClean="0">
                <a:latin typeface="+mj-lt"/>
                <a:ea typeface="굴림"/>
                <a:cs typeface="굴림"/>
              </a:rPr>
            </a:br>
            <a:r>
              <a:rPr lang="en-US" altLang="ko-KR" sz="2600" b="0" i="1" smtClean="0">
                <a:latin typeface="+mj-lt"/>
                <a:ea typeface="굴림"/>
                <a:cs typeface="굴림"/>
              </a:rPr>
              <a:t>Adobe SF, 10 March 2008</a:t>
            </a:r>
            <a:endParaRPr lang="en-US" altLang="ko-KR" sz="2600" b="0" i="1" dirty="0">
              <a:latin typeface="+mj-lt"/>
              <a:ea typeface="굴림"/>
              <a:cs typeface="굴림"/>
            </a:endParaRPr>
          </a:p>
        </p:txBody>
      </p:sp>
      <p:sp>
        <p:nvSpPr>
          <p:cNvPr id="6147" name="Text Box 5"/>
          <p:cNvSpPr txBox="1">
            <a:spLocks noChangeArrowheads="1"/>
          </p:cNvSpPr>
          <p:nvPr/>
        </p:nvSpPr>
        <p:spPr bwMode="auto">
          <a:xfrm>
            <a:off x="533400" y="1295400"/>
            <a:ext cx="8001000" cy="2031325"/>
          </a:xfrm>
          <a:prstGeom prst="rect">
            <a:avLst/>
          </a:prstGeom>
          <a:solidFill>
            <a:srgbClr val="B20612">
              <a:alpha val="54901"/>
            </a:srgbClr>
          </a:solidFill>
          <a:ln w="9525">
            <a:noFill/>
            <a:miter lim="800000"/>
            <a:headEnd/>
            <a:tailEnd/>
          </a:ln>
        </p:spPr>
        <p:txBody>
          <a:bodyPr wrap="square">
            <a:spAutoFit/>
          </a:bodyPr>
          <a:lstStyle/>
          <a:p>
            <a:pPr>
              <a:lnSpc>
                <a:spcPct val="90000"/>
              </a:lnSpc>
              <a:tabLst>
                <a:tab pos="742950" algn="l"/>
              </a:tabLst>
            </a:pPr>
            <a:r>
              <a:rPr lang="en-US" sz="6000" smtClean="0"/>
              <a:t>Design As Exploration </a:t>
            </a:r>
            <a:br>
              <a:rPr lang="en-US" sz="6000" smtClean="0"/>
            </a:br>
            <a:r>
              <a:rPr lang="en-US" sz="4000" b="0" smtClean="0"/>
              <a:t>Software Tools for Sampling and Modifying Interaction Designs</a:t>
            </a:r>
            <a:endParaRPr lang="en-US" altLang="ko-KR" sz="4000" b="0" dirty="0">
              <a:latin typeface="+mj-lt"/>
              <a:ea typeface="굴림"/>
              <a:cs typeface="굴림"/>
            </a:endParaRPr>
          </a:p>
        </p:txBody>
      </p:sp>
      <p:sp>
        <p:nvSpPr>
          <p:cNvPr id="6148" name="Arc 10"/>
          <p:cNvSpPr>
            <a:spLocks noChangeAspect="1"/>
          </p:cNvSpPr>
          <p:nvPr/>
        </p:nvSpPr>
        <p:spPr bwMode="auto">
          <a:xfrm rot="5400000">
            <a:off x="8950325" y="6664325"/>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pic>
        <p:nvPicPr>
          <p:cNvPr id="9218" name="Picture 19"/>
          <p:cNvPicPr>
            <a:picLocks noChangeAspect="1" noChangeArrowheads="1"/>
          </p:cNvPicPr>
          <p:nvPr/>
        </p:nvPicPr>
        <p:blipFill>
          <a:blip r:embed="rId3"/>
          <a:srcRect/>
          <a:stretch>
            <a:fillRect/>
          </a:stretch>
        </p:blipFill>
        <p:spPr bwMode="auto">
          <a:xfrm>
            <a:off x="5146675" y="1944688"/>
            <a:ext cx="2513013" cy="2441575"/>
          </a:xfrm>
          <a:prstGeom prst="rect">
            <a:avLst/>
          </a:prstGeom>
          <a:noFill/>
          <a:ln w="9525">
            <a:noFill/>
            <a:miter lim="800000"/>
            <a:headEnd/>
            <a:tailEnd/>
          </a:ln>
        </p:spPr>
      </p:pic>
      <p:sp>
        <p:nvSpPr>
          <p:cNvPr id="9221" name="Text Box 5"/>
          <p:cNvSpPr txBox="1">
            <a:spLocks noChangeArrowheads="1"/>
          </p:cNvSpPr>
          <p:nvPr/>
        </p:nvSpPr>
        <p:spPr bwMode="auto">
          <a:xfrm>
            <a:off x="6659563" y="6477000"/>
            <a:ext cx="2027237" cy="307975"/>
          </a:xfrm>
          <a:prstGeom prst="rect">
            <a:avLst/>
          </a:prstGeom>
          <a:noFill/>
          <a:ln w="9525">
            <a:noFill/>
            <a:miter lim="800000"/>
            <a:headEnd/>
            <a:tailEnd/>
          </a:ln>
        </p:spPr>
        <p:txBody>
          <a:bodyPr wrap="none">
            <a:spAutoFit/>
          </a:bodyPr>
          <a:lstStyle/>
          <a:p>
            <a:r>
              <a:rPr lang="en-US" sz="1400" b="0">
                <a:solidFill>
                  <a:srgbClr val="DDDDDD"/>
                </a:solidFill>
              </a:rPr>
              <a:t>[programmableweb.com]</a:t>
            </a:r>
          </a:p>
        </p:txBody>
      </p:sp>
      <p:pic>
        <p:nvPicPr>
          <p:cNvPr id="9224" name="Picture 8"/>
          <p:cNvPicPr>
            <a:picLocks noChangeAspect="1" noChangeArrowheads="1"/>
          </p:cNvPicPr>
          <p:nvPr/>
        </p:nvPicPr>
        <p:blipFill>
          <a:blip r:embed="rId4"/>
          <a:srcRect/>
          <a:stretch>
            <a:fillRect/>
          </a:stretch>
        </p:blipFill>
        <p:spPr bwMode="auto">
          <a:xfrm rot="-629180">
            <a:off x="1800225" y="2130425"/>
            <a:ext cx="2405063" cy="2427288"/>
          </a:xfrm>
          <a:prstGeom prst="rect">
            <a:avLst/>
          </a:prstGeom>
          <a:noFill/>
          <a:ln w="9525">
            <a:noFill/>
            <a:miter lim="800000"/>
            <a:headEnd/>
            <a:tailEnd/>
          </a:ln>
        </p:spPr>
      </p:pic>
      <p:pic>
        <p:nvPicPr>
          <p:cNvPr id="9225" name="Picture 9"/>
          <p:cNvPicPr>
            <a:picLocks noChangeAspect="1" noChangeArrowheads="1"/>
          </p:cNvPicPr>
          <p:nvPr/>
        </p:nvPicPr>
        <p:blipFill>
          <a:blip r:embed="rId5"/>
          <a:srcRect/>
          <a:stretch>
            <a:fillRect/>
          </a:stretch>
        </p:blipFill>
        <p:spPr bwMode="auto">
          <a:xfrm rot="432808">
            <a:off x="833438" y="2576513"/>
            <a:ext cx="2328862" cy="2209800"/>
          </a:xfrm>
          <a:prstGeom prst="rect">
            <a:avLst/>
          </a:prstGeom>
          <a:noFill/>
          <a:ln w="9525">
            <a:noFill/>
            <a:miter lim="800000"/>
            <a:headEnd/>
            <a:tailEnd/>
          </a:ln>
        </p:spPr>
      </p:pic>
      <p:pic>
        <p:nvPicPr>
          <p:cNvPr id="9226" name="Picture 10"/>
          <p:cNvPicPr>
            <a:picLocks noChangeAspect="1" noChangeArrowheads="1"/>
          </p:cNvPicPr>
          <p:nvPr/>
        </p:nvPicPr>
        <p:blipFill>
          <a:blip r:embed="rId6"/>
          <a:srcRect/>
          <a:stretch>
            <a:fillRect/>
          </a:stretch>
        </p:blipFill>
        <p:spPr bwMode="auto">
          <a:xfrm rot="1373083">
            <a:off x="3076575" y="3476625"/>
            <a:ext cx="2174875" cy="2065338"/>
          </a:xfrm>
          <a:prstGeom prst="rect">
            <a:avLst/>
          </a:prstGeom>
          <a:noFill/>
          <a:ln w="9525">
            <a:noFill/>
            <a:miter lim="800000"/>
            <a:headEnd/>
            <a:tailEnd/>
          </a:ln>
        </p:spPr>
      </p:pic>
      <p:pic>
        <p:nvPicPr>
          <p:cNvPr id="9227" name="Picture 11"/>
          <p:cNvPicPr>
            <a:picLocks noChangeAspect="1" noChangeArrowheads="1"/>
          </p:cNvPicPr>
          <p:nvPr/>
        </p:nvPicPr>
        <p:blipFill>
          <a:blip r:embed="rId7"/>
          <a:srcRect/>
          <a:stretch>
            <a:fillRect/>
          </a:stretch>
        </p:blipFill>
        <p:spPr bwMode="auto">
          <a:xfrm rot="-1062306">
            <a:off x="3365500" y="2270125"/>
            <a:ext cx="1963738" cy="1892300"/>
          </a:xfrm>
          <a:prstGeom prst="rect">
            <a:avLst/>
          </a:prstGeom>
          <a:noFill/>
          <a:ln w="9525">
            <a:noFill/>
            <a:miter lim="800000"/>
            <a:headEnd/>
            <a:tailEnd/>
          </a:ln>
        </p:spPr>
      </p:pic>
      <p:pic>
        <p:nvPicPr>
          <p:cNvPr id="9228" name="Picture 12"/>
          <p:cNvPicPr>
            <a:picLocks noChangeAspect="1" noChangeArrowheads="1"/>
          </p:cNvPicPr>
          <p:nvPr/>
        </p:nvPicPr>
        <p:blipFill>
          <a:blip r:embed="rId8"/>
          <a:srcRect/>
          <a:stretch>
            <a:fillRect/>
          </a:stretch>
        </p:blipFill>
        <p:spPr bwMode="auto">
          <a:xfrm rot="603007">
            <a:off x="4603750" y="2638425"/>
            <a:ext cx="2079625" cy="2032000"/>
          </a:xfrm>
          <a:prstGeom prst="rect">
            <a:avLst/>
          </a:prstGeom>
          <a:noFill/>
          <a:ln w="9525">
            <a:noFill/>
            <a:miter lim="800000"/>
            <a:headEnd/>
            <a:tailEnd/>
          </a:ln>
        </p:spPr>
      </p:pic>
      <p:pic>
        <p:nvPicPr>
          <p:cNvPr id="9229" name="Picture 13"/>
          <p:cNvPicPr>
            <a:picLocks noChangeAspect="1" noChangeArrowheads="1"/>
          </p:cNvPicPr>
          <p:nvPr/>
        </p:nvPicPr>
        <p:blipFill>
          <a:blip r:embed="rId9"/>
          <a:srcRect/>
          <a:stretch>
            <a:fillRect/>
          </a:stretch>
        </p:blipFill>
        <p:spPr bwMode="auto">
          <a:xfrm rot="-657068">
            <a:off x="4005263" y="3189288"/>
            <a:ext cx="2495550" cy="2439987"/>
          </a:xfrm>
          <a:prstGeom prst="rect">
            <a:avLst/>
          </a:prstGeom>
          <a:noFill/>
          <a:ln w="9525">
            <a:noFill/>
            <a:miter lim="800000"/>
            <a:headEnd/>
            <a:tailEnd/>
          </a:ln>
        </p:spPr>
      </p:pic>
      <p:pic>
        <p:nvPicPr>
          <p:cNvPr id="9230" name="Picture 14"/>
          <p:cNvPicPr>
            <a:picLocks noChangeAspect="1" noChangeArrowheads="1"/>
          </p:cNvPicPr>
          <p:nvPr/>
        </p:nvPicPr>
        <p:blipFill>
          <a:blip r:embed="rId10"/>
          <a:srcRect/>
          <a:stretch>
            <a:fillRect/>
          </a:stretch>
        </p:blipFill>
        <p:spPr bwMode="auto">
          <a:xfrm rot="539524">
            <a:off x="5665788" y="3352800"/>
            <a:ext cx="2270125" cy="2238375"/>
          </a:xfrm>
          <a:prstGeom prst="rect">
            <a:avLst/>
          </a:prstGeom>
          <a:noFill/>
          <a:ln w="9525">
            <a:noFill/>
            <a:miter lim="800000"/>
            <a:headEnd/>
            <a:tailEnd/>
          </a:ln>
        </p:spPr>
      </p:pic>
      <p:pic>
        <p:nvPicPr>
          <p:cNvPr id="9231" name="Picture 15"/>
          <p:cNvPicPr>
            <a:picLocks noChangeAspect="1" noChangeArrowheads="1"/>
          </p:cNvPicPr>
          <p:nvPr/>
        </p:nvPicPr>
        <p:blipFill>
          <a:blip r:embed="rId11"/>
          <a:srcRect/>
          <a:stretch>
            <a:fillRect/>
          </a:stretch>
        </p:blipFill>
        <p:spPr bwMode="auto">
          <a:xfrm>
            <a:off x="1709738" y="3756025"/>
            <a:ext cx="2309812" cy="2173288"/>
          </a:xfrm>
          <a:prstGeom prst="rect">
            <a:avLst/>
          </a:prstGeom>
          <a:noFill/>
          <a:ln w="9525">
            <a:noFill/>
            <a:miter lim="800000"/>
            <a:headEnd/>
            <a:tailEnd/>
          </a:ln>
        </p:spPr>
      </p:pic>
      <p:pic>
        <p:nvPicPr>
          <p:cNvPr id="9232" name="Picture 16"/>
          <p:cNvPicPr>
            <a:picLocks noChangeAspect="1" noChangeArrowheads="1"/>
          </p:cNvPicPr>
          <p:nvPr/>
        </p:nvPicPr>
        <p:blipFill>
          <a:blip r:embed="rId12"/>
          <a:srcRect/>
          <a:stretch>
            <a:fillRect/>
          </a:stretch>
        </p:blipFill>
        <p:spPr bwMode="auto">
          <a:xfrm rot="-627339">
            <a:off x="790575" y="4757738"/>
            <a:ext cx="1323975" cy="1270000"/>
          </a:xfrm>
          <a:prstGeom prst="rect">
            <a:avLst/>
          </a:prstGeom>
          <a:noFill/>
          <a:ln w="9525">
            <a:noFill/>
            <a:miter lim="800000"/>
            <a:headEnd/>
            <a:tailEnd/>
          </a:ln>
        </p:spPr>
      </p:pic>
      <p:pic>
        <p:nvPicPr>
          <p:cNvPr id="9233" name="Picture 17"/>
          <p:cNvPicPr>
            <a:picLocks noChangeAspect="1" noChangeArrowheads="1"/>
          </p:cNvPicPr>
          <p:nvPr/>
        </p:nvPicPr>
        <p:blipFill>
          <a:blip r:embed="rId13"/>
          <a:srcRect/>
          <a:stretch>
            <a:fillRect/>
          </a:stretch>
        </p:blipFill>
        <p:spPr bwMode="auto">
          <a:xfrm rot="-631969">
            <a:off x="5995988" y="2611438"/>
            <a:ext cx="2268537" cy="1979612"/>
          </a:xfrm>
          <a:prstGeom prst="rect">
            <a:avLst/>
          </a:prstGeom>
          <a:noFill/>
          <a:ln w="9525">
            <a:noFill/>
            <a:miter lim="800000"/>
            <a:headEnd/>
            <a:tailEnd/>
          </a:ln>
        </p:spPr>
      </p:pic>
      <p:pic>
        <p:nvPicPr>
          <p:cNvPr id="9234" name="Picture 18"/>
          <p:cNvPicPr>
            <a:picLocks noChangeAspect="1" noChangeArrowheads="1"/>
          </p:cNvPicPr>
          <p:nvPr/>
        </p:nvPicPr>
        <p:blipFill>
          <a:blip r:embed="rId14"/>
          <a:srcRect/>
          <a:stretch>
            <a:fillRect/>
          </a:stretch>
        </p:blipFill>
        <p:spPr bwMode="auto">
          <a:xfrm rot="-918678">
            <a:off x="6938963" y="3681413"/>
            <a:ext cx="2184400" cy="2057400"/>
          </a:xfrm>
          <a:prstGeom prst="rect">
            <a:avLst/>
          </a:prstGeom>
          <a:noFill/>
          <a:ln w="9525">
            <a:noFill/>
            <a:miter lim="800000"/>
            <a:headEnd/>
            <a:tailEnd/>
          </a:ln>
        </p:spPr>
      </p:pic>
      <p:pic>
        <p:nvPicPr>
          <p:cNvPr id="17" name="Content Placeholder 3" descr="google.png"/>
          <p:cNvPicPr>
            <a:picLocks noGrp="1" noChangeAspect="1"/>
          </p:cNvPicPr>
          <p:nvPr>
            <p:ph idx="1"/>
          </p:nvPr>
        </p:nvPicPr>
        <p:blipFill>
          <a:blip r:embed="rId15"/>
          <a:stretch>
            <a:fillRect/>
          </a:stretch>
        </p:blipFill>
        <p:spPr>
          <a:xfrm>
            <a:off x="762000" y="533400"/>
            <a:ext cx="7829550" cy="685800"/>
          </a:xfrm>
        </p:spPr>
      </p:pic>
      <p:pic>
        <p:nvPicPr>
          <p:cNvPr id="18" name="Picture 8"/>
          <p:cNvPicPr>
            <a:picLocks noChangeAspect="1" noChangeArrowheads="1"/>
          </p:cNvPicPr>
          <p:nvPr/>
        </p:nvPicPr>
        <p:blipFill>
          <a:blip r:embed="rId16"/>
          <a:srcRect/>
          <a:stretch>
            <a:fillRect/>
          </a:stretch>
        </p:blipFill>
        <p:spPr bwMode="auto">
          <a:xfrm>
            <a:off x="381000" y="2286000"/>
            <a:ext cx="5767387" cy="4026289"/>
          </a:xfrm>
          <a:prstGeom prst="rect">
            <a:avLst/>
          </a:prstGeom>
          <a:ln w="12700">
            <a:solidFill>
              <a:schemeClr val="tx1"/>
            </a:solidFill>
            <a:headEnd/>
            <a:tailEnd/>
          </a:ln>
          <a:effectLst>
            <a:outerShdw blurRad="50800" dist="38100" dir="8100000" algn="tr" rotWithShape="0">
              <a:prstClr val="black">
                <a:alpha val="40000"/>
              </a:prstClr>
            </a:outerShdw>
          </a:effectLst>
        </p:spPr>
      </p:pic>
      <p:pic>
        <p:nvPicPr>
          <p:cNvPr id="19" name="Picture 9"/>
          <p:cNvPicPr>
            <a:picLocks noChangeAspect="1" noChangeArrowheads="1"/>
          </p:cNvPicPr>
          <p:nvPr/>
        </p:nvPicPr>
        <p:blipFill>
          <a:blip r:embed="rId17"/>
          <a:srcRect/>
          <a:stretch>
            <a:fillRect/>
          </a:stretch>
        </p:blipFill>
        <p:spPr bwMode="auto">
          <a:xfrm>
            <a:off x="837278" y="1676400"/>
            <a:ext cx="5715922" cy="4457700"/>
          </a:xfrm>
          <a:prstGeom prst="rect">
            <a:avLst/>
          </a:prstGeom>
          <a:ln w="12700">
            <a:solidFill>
              <a:schemeClr val="tx1"/>
            </a:solidFill>
            <a:headEnd/>
            <a:tailEnd/>
          </a:ln>
          <a:effectLst>
            <a:outerShdw blurRad="50800" dist="38100" dir="8100000" algn="tr" rotWithShape="0">
              <a:prstClr val="black">
                <a:alpha val="40000"/>
              </a:prstClr>
            </a:outerShdw>
          </a:effectLst>
        </p:spPr>
      </p:pic>
      <p:pic>
        <p:nvPicPr>
          <p:cNvPr id="20" name="Picture 10"/>
          <p:cNvPicPr>
            <a:picLocks noChangeAspect="1" noChangeArrowheads="1"/>
          </p:cNvPicPr>
          <p:nvPr/>
        </p:nvPicPr>
        <p:blipFill>
          <a:blip r:embed="rId18"/>
          <a:srcRect/>
          <a:stretch>
            <a:fillRect/>
          </a:stretch>
        </p:blipFill>
        <p:spPr bwMode="auto">
          <a:xfrm>
            <a:off x="1524000" y="2057400"/>
            <a:ext cx="5614987" cy="4378984"/>
          </a:xfrm>
          <a:prstGeom prst="rect">
            <a:avLst/>
          </a:prstGeom>
          <a:ln w="12700">
            <a:solidFill>
              <a:schemeClr val="tx1"/>
            </a:solidFill>
            <a:headEnd/>
            <a:tailEnd/>
          </a:ln>
          <a:effectLst>
            <a:outerShdw blurRad="50800" dist="38100" dir="8100000" algn="tr" rotWithShape="0">
              <a:prstClr val="black">
                <a:alpha val="40000"/>
              </a:prstClr>
            </a:outerShdw>
          </a:effectLst>
        </p:spPr>
      </p:pic>
      <p:pic>
        <p:nvPicPr>
          <p:cNvPr id="21" name="Picture 11"/>
          <p:cNvPicPr>
            <a:picLocks noChangeAspect="1" noChangeArrowheads="1"/>
          </p:cNvPicPr>
          <p:nvPr/>
        </p:nvPicPr>
        <p:blipFill>
          <a:blip r:embed="rId19"/>
          <a:srcRect/>
          <a:stretch>
            <a:fillRect/>
          </a:stretch>
        </p:blipFill>
        <p:spPr bwMode="auto">
          <a:xfrm>
            <a:off x="2514600" y="1905000"/>
            <a:ext cx="6033473" cy="4705350"/>
          </a:xfrm>
          <a:prstGeom prst="rect">
            <a:avLst/>
          </a:prstGeom>
          <a:ln w="12700">
            <a:solidFill>
              <a:schemeClr val="tx1"/>
            </a:solidFill>
            <a:headEnd/>
            <a:tailEnd/>
          </a:ln>
          <a:effectLst>
            <a:outerShdw blurRad="50800" dist="38100" dir="8100000" algn="tr" rotWithShape="0">
              <a:prstClr val="black">
                <a:alpha val="40000"/>
              </a:prstClr>
            </a:outerShdw>
          </a:effectLst>
        </p:spPr>
      </p:pic>
      <p:pic>
        <p:nvPicPr>
          <p:cNvPr id="22" name="Picture 13"/>
          <p:cNvPicPr>
            <a:picLocks noChangeAspect="1" noChangeArrowheads="1"/>
          </p:cNvPicPr>
          <p:nvPr/>
        </p:nvPicPr>
        <p:blipFill>
          <a:blip r:embed="rId20"/>
          <a:srcRect l="19811"/>
          <a:stretch>
            <a:fillRect/>
          </a:stretch>
        </p:blipFill>
        <p:spPr bwMode="auto">
          <a:xfrm>
            <a:off x="3200400" y="1847850"/>
            <a:ext cx="5151566" cy="5010150"/>
          </a:xfrm>
          <a:prstGeom prst="rect">
            <a:avLst/>
          </a:prstGeom>
          <a:ln w="12700">
            <a:solidFill>
              <a:schemeClr val="tx1"/>
            </a:solidFill>
            <a:headEnd/>
            <a:tailEnd/>
          </a:ln>
          <a:effectLst>
            <a:outerShdw blurRad="50800" dist="38100" dir="8100000" algn="tr" rotWithShape="0">
              <a:prstClr val="black">
                <a:alpha val="40000"/>
              </a:prstClr>
            </a:outerShdw>
          </a:effectLst>
        </p:spPr>
      </p:pic>
      <p:sp>
        <p:nvSpPr>
          <p:cNvPr id="16" name="Rounded Rectangle 15"/>
          <p:cNvSpPr/>
          <p:nvPr/>
        </p:nvSpPr>
        <p:spPr bwMode="auto">
          <a:xfrm>
            <a:off x="1524000" y="4038600"/>
            <a:ext cx="6096000" cy="1219200"/>
          </a:xfrm>
          <a:prstGeom prst="roundRect">
            <a:avLst/>
          </a:prstGeom>
          <a:solidFill>
            <a:schemeClr val="tx1"/>
          </a:solidFill>
          <a:ln w="76200" cap="flat" cmpd="sng" algn="ctr">
            <a:solidFill>
              <a:srgbClr val="FF5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3200" dirty="0" smtClean="0">
                <a:solidFill>
                  <a:srgbClr val="000000"/>
                </a:solidFill>
              </a:rPr>
              <a:t>It’s easy to understand the sites, </a:t>
            </a:r>
            <a:br>
              <a:rPr lang="en-US" sz="3200" dirty="0" smtClean="0">
                <a:solidFill>
                  <a:srgbClr val="000000"/>
                </a:solidFill>
              </a:rPr>
            </a:br>
            <a:r>
              <a:rPr lang="en-US" sz="3200" dirty="0" smtClean="0">
                <a:solidFill>
                  <a:srgbClr val="000000"/>
                </a:solidFill>
              </a:rPr>
              <a:t>but not their services.</a:t>
            </a:r>
            <a:endParaRPr kumimoji="0" lang="en-US" sz="3200" b="1" i="0" u="none" strike="noStrike" cap="none" normalizeH="0" baseline="0" dirty="0" smtClean="0">
              <a:ln>
                <a:noFill/>
              </a:ln>
              <a:solidFill>
                <a:srgbClr val="000000"/>
              </a:solidFill>
              <a:effectLst/>
              <a:latin typeface="Neutra Text" pitchFamily="50"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9938" name="Picture 2"/>
          <p:cNvPicPr>
            <a:picLocks noChangeAspect="1" noChangeArrowheads="1"/>
          </p:cNvPicPr>
          <p:nvPr/>
        </p:nvPicPr>
        <p:blipFill>
          <a:blip r:embed="rId3"/>
          <a:srcRect/>
          <a:stretch>
            <a:fillRect/>
          </a:stretch>
        </p:blipFill>
        <p:spPr bwMode="auto">
          <a:xfrm>
            <a:off x="0" y="2093"/>
            <a:ext cx="9144000" cy="6855907"/>
          </a:xfrm>
          <a:prstGeom prst="rect">
            <a:avLst/>
          </a:prstGeom>
          <a:noFill/>
          <a:ln w="9525">
            <a:noFill/>
            <a:miter lim="800000"/>
            <a:headEnd/>
            <a:tailEnd/>
          </a:ln>
          <a:effectLst/>
        </p:spPr>
      </p:pic>
      <p:sp>
        <p:nvSpPr>
          <p:cNvPr id="5" name="Arc 7"/>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baseline="0" dirty="0"/>
          </a:p>
        </p:txBody>
      </p:sp>
      <p:sp>
        <p:nvSpPr>
          <p:cNvPr id="6" name="Arc 8"/>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baseline="0" dirty="0"/>
          </a:p>
        </p:txBody>
      </p:sp>
      <p:sp>
        <p:nvSpPr>
          <p:cNvPr id="7" name="Arc 9"/>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baseline="0" dirty="0"/>
          </a:p>
        </p:txBody>
      </p:sp>
      <p:sp>
        <p:nvSpPr>
          <p:cNvPr id="8" name="Arc 10"/>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baseline="0" dirty="0"/>
          </a:p>
        </p:txBody>
      </p:sp>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Characteristics</a:t>
            </a:r>
            <a:endParaRPr lang="en-US" dirty="0"/>
          </a:p>
        </p:txBody>
      </p:sp>
      <p:sp>
        <p:nvSpPr>
          <p:cNvPr id="3" name="Content Placeholder 2"/>
          <p:cNvSpPr>
            <a:spLocks noGrp="1"/>
          </p:cNvSpPr>
          <p:nvPr>
            <p:ph idx="1"/>
          </p:nvPr>
        </p:nvSpPr>
        <p:spPr>
          <a:xfrm>
            <a:off x="771525" y="1455737"/>
            <a:ext cx="7724775" cy="5049837"/>
          </a:xfrm>
        </p:spPr>
        <p:txBody>
          <a:bodyPr/>
          <a:lstStyle/>
          <a:p>
            <a:pPr marL="514350" indent="-514350">
              <a:spcBef>
                <a:spcPts val="1800"/>
              </a:spcBef>
              <a:buFont typeface="+mj-lt"/>
              <a:buAutoNum type="arabicPeriod"/>
            </a:pPr>
            <a:r>
              <a:rPr lang="en-US" sz="3600" dirty="0" smtClean="0"/>
              <a:t>Build software from scratch using </a:t>
            </a:r>
            <a:br>
              <a:rPr lang="en-US" sz="3600" dirty="0" smtClean="0"/>
            </a:br>
            <a:r>
              <a:rPr lang="en-US" sz="3600" dirty="0" smtClean="0"/>
              <a:t>high-level tools</a:t>
            </a:r>
          </a:p>
          <a:p>
            <a:pPr marL="514350" indent="-514350">
              <a:spcBef>
                <a:spcPts val="1800"/>
              </a:spcBef>
              <a:buFont typeface="+mj-lt"/>
              <a:buAutoNum type="arabicPeriod"/>
            </a:pPr>
            <a:r>
              <a:rPr lang="en-US" sz="3600" dirty="0" smtClean="0"/>
              <a:t>Iterate more rapidly than in </a:t>
            </a:r>
            <a:br>
              <a:rPr lang="en-US" sz="3600" dirty="0" smtClean="0"/>
            </a:br>
            <a:r>
              <a:rPr lang="en-US" sz="3600" dirty="0" smtClean="0"/>
              <a:t>traditional development</a:t>
            </a:r>
          </a:p>
          <a:p>
            <a:pPr marL="514350" indent="-514350">
              <a:spcBef>
                <a:spcPts val="1800"/>
              </a:spcBef>
              <a:buFont typeface="+mj-lt"/>
              <a:buAutoNum type="arabicPeriod"/>
            </a:pPr>
            <a:r>
              <a:rPr lang="en-US" sz="3600" dirty="0" smtClean="0"/>
              <a:t>Add functionality via copy-and-paste</a:t>
            </a:r>
          </a:p>
          <a:p>
            <a:pPr marL="514350" indent="-514350">
              <a:spcBef>
                <a:spcPts val="1800"/>
              </a:spcBef>
              <a:buFont typeface="+mj-lt"/>
              <a:buAutoNum type="arabicPeriod"/>
            </a:pPr>
            <a:r>
              <a:rPr lang="en-US" sz="3600" dirty="0" smtClean="0"/>
              <a:t>Consider code to be impermanent</a:t>
            </a:r>
          </a:p>
          <a:p>
            <a:pPr marL="514350" indent="-514350">
              <a:spcBef>
                <a:spcPts val="1800"/>
              </a:spcBef>
              <a:buFont typeface="+mj-lt"/>
              <a:buAutoNum type="arabicPeriod"/>
            </a:pPr>
            <a:r>
              <a:rPr lang="en-US" sz="3600" dirty="0" smtClean="0"/>
              <a:t>Face unique debugging challenges</a:t>
            </a:r>
          </a:p>
        </p:txBody>
      </p:sp>
      <p:sp>
        <p:nvSpPr>
          <p:cNvPr id="4" name="Rounded Rectangle 3"/>
          <p:cNvSpPr/>
          <p:nvPr/>
        </p:nvSpPr>
        <p:spPr>
          <a:xfrm>
            <a:off x="-552451" y="1303338"/>
            <a:ext cx="8582025" cy="1449388"/>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ounded Rectangle 4"/>
          <p:cNvSpPr/>
          <p:nvPr/>
        </p:nvSpPr>
        <p:spPr>
          <a:xfrm>
            <a:off x="-552451" y="2752726"/>
            <a:ext cx="7839075" cy="1266824"/>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a:xfrm>
            <a:off x="-552451" y="4019550"/>
            <a:ext cx="9172576" cy="923925"/>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a:xfrm>
            <a:off x="-552450" y="4943475"/>
            <a:ext cx="9048750" cy="733425"/>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a:xfrm>
            <a:off x="-552450" y="5676900"/>
            <a:ext cx="1323976" cy="828674"/>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Characteristics</a:t>
            </a:r>
            <a:endParaRPr lang="en-US" dirty="0"/>
          </a:p>
        </p:txBody>
      </p:sp>
      <p:sp>
        <p:nvSpPr>
          <p:cNvPr id="3" name="Content Placeholder 2"/>
          <p:cNvSpPr>
            <a:spLocks noGrp="1"/>
          </p:cNvSpPr>
          <p:nvPr>
            <p:ph idx="1"/>
          </p:nvPr>
        </p:nvSpPr>
        <p:spPr>
          <a:xfrm>
            <a:off x="771525" y="1455737"/>
            <a:ext cx="7724775" cy="5049837"/>
          </a:xfrm>
        </p:spPr>
        <p:txBody>
          <a:bodyPr/>
          <a:lstStyle/>
          <a:p>
            <a:pPr marL="514350" indent="-514350">
              <a:spcBef>
                <a:spcPts val="1800"/>
              </a:spcBef>
              <a:buFont typeface="+mj-lt"/>
              <a:buAutoNum type="arabicPeriod"/>
            </a:pPr>
            <a:r>
              <a:rPr lang="en-US" sz="3600" dirty="0" smtClean="0"/>
              <a:t>Build software from scratch using </a:t>
            </a:r>
            <a:br>
              <a:rPr lang="en-US" sz="3600" dirty="0" smtClean="0"/>
            </a:br>
            <a:r>
              <a:rPr lang="en-US" sz="3600" dirty="0" smtClean="0"/>
              <a:t>high-level tools</a:t>
            </a:r>
          </a:p>
          <a:p>
            <a:pPr marL="514350" indent="-514350">
              <a:spcBef>
                <a:spcPts val="1800"/>
              </a:spcBef>
              <a:buFont typeface="+mj-lt"/>
              <a:buAutoNum type="arabicPeriod"/>
            </a:pPr>
            <a:r>
              <a:rPr lang="en-US" sz="3600" dirty="0" smtClean="0"/>
              <a:t>Iterate more rapidly than in </a:t>
            </a:r>
            <a:br>
              <a:rPr lang="en-US" sz="3600" dirty="0" smtClean="0"/>
            </a:br>
            <a:r>
              <a:rPr lang="en-US" sz="3600" dirty="0" smtClean="0"/>
              <a:t>traditional development</a:t>
            </a:r>
          </a:p>
          <a:p>
            <a:pPr marL="514350" indent="-514350">
              <a:spcBef>
                <a:spcPts val="1800"/>
              </a:spcBef>
              <a:buFont typeface="+mj-lt"/>
              <a:buAutoNum type="arabicPeriod"/>
            </a:pPr>
            <a:r>
              <a:rPr lang="en-US" sz="3600" dirty="0" smtClean="0"/>
              <a:t>Add functionality via copy-and-paste</a:t>
            </a:r>
          </a:p>
          <a:p>
            <a:pPr marL="514350" indent="-514350">
              <a:spcBef>
                <a:spcPts val="1800"/>
              </a:spcBef>
              <a:buFont typeface="+mj-lt"/>
              <a:buAutoNum type="arabicPeriod"/>
            </a:pPr>
            <a:r>
              <a:rPr lang="en-US" sz="3600" dirty="0" smtClean="0"/>
              <a:t>Consider code to be impermanent</a:t>
            </a:r>
          </a:p>
          <a:p>
            <a:pPr marL="514350" indent="-514350">
              <a:spcBef>
                <a:spcPts val="1800"/>
              </a:spcBef>
              <a:buFont typeface="+mj-lt"/>
              <a:buAutoNum type="arabicPeriod"/>
            </a:pPr>
            <a:r>
              <a:rPr lang="en-US" sz="3600" dirty="0" smtClean="0"/>
              <a:t>Face unique debugging challenges</a:t>
            </a:r>
          </a:p>
        </p:txBody>
      </p:sp>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0" y="2673350"/>
            <a:ext cx="9144000" cy="750888"/>
          </a:xfrm>
          <a:prstGeom prst="rect">
            <a:avLst/>
          </a:prstGeom>
          <a:noFill/>
          <a:ln w="9525">
            <a:noFill/>
            <a:miter lim="800000"/>
            <a:headEnd/>
            <a:tailEnd/>
          </a:ln>
        </p:spPr>
        <p:txBody>
          <a:bodyPr>
            <a:spAutoFit/>
          </a:bodyPr>
          <a:lstStyle/>
          <a:p>
            <a:pPr algn="ctr">
              <a:lnSpc>
                <a:spcPct val="90000"/>
              </a:lnSpc>
            </a:pPr>
            <a:r>
              <a:rPr lang="en-US" altLang="ko-KR" sz="4800" b="0">
                <a:ea typeface="굴림" charset="-127"/>
              </a:rPr>
              <a:t>http://</a:t>
            </a:r>
            <a:r>
              <a:rPr lang="en-US" altLang="ko-KR" sz="4800">
                <a:ea typeface="굴림" charset="-127"/>
              </a:rPr>
              <a:t>hci.stanford.edu</a:t>
            </a:r>
            <a:endParaRPr lang="en-US" altLang="ko-KR" sz="3200" b="0">
              <a:ea typeface="굴림" charset="-127"/>
            </a:endParaRPr>
          </a:p>
        </p:txBody>
      </p:sp>
      <p:sp>
        <p:nvSpPr>
          <p:cNvPr id="83971" name="Arc 3"/>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c 4"/>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7"/>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Text Box 4"/>
          <p:cNvSpPr txBox="1">
            <a:spLocks noChangeArrowheads="1"/>
          </p:cNvSpPr>
          <p:nvPr/>
        </p:nvSpPr>
        <p:spPr bwMode="auto">
          <a:xfrm>
            <a:off x="381000" y="2606675"/>
            <a:ext cx="2743200" cy="1477963"/>
          </a:xfrm>
          <a:prstGeom prst="rect">
            <a:avLst/>
          </a:prstGeom>
          <a:noFill/>
          <a:ln w="9525">
            <a:noFill/>
            <a:miter lim="800000"/>
            <a:headEnd/>
            <a:tailEnd/>
          </a:ln>
        </p:spPr>
        <p:txBody>
          <a:bodyPr>
            <a:spAutoFit/>
          </a:bodyPr>
          <a:lstStyle/>
          <a:p>
            <a:pPr>
              <a:spcBef>
                <a:spcPct val="50000"/>
              </a:spcBef>
            </a:pPr>
            <a:r>
              <a:rPr lang="en-US" err="1">
                <a:solidFill>
                  <a:schemeClr val="bg1"/>
                </a:solidFill>
              </a:rPr>
              <a:t>Greasemonkey</a:t>
            </a:r>
            <a:endParaRPr lang="en-US">
              <a:solidFill>
                <a:schemeClr val="bg1"/>
              </a:solidFill>
            </a:endParaRPr>
          </a:p>
          <a:p>
            <a:pPr>
              <a:spcBef>
                <a:spcPct val="50000"/>
              </a:spcBef>
            </a:pPr>
            <a:r>
              <a:rPr lang="en-US" err="1">
                <a:solidFill>
                  <a:schemeClr val="bg1"/>
                </a:solidFill>
              </a:rPr>
              <a:t>Chickenfoot</a:t>
            </a:r>
            <a:r>
              <a:rPr lang="en-US">
                <a:solidFill>
                  <a:schemeClr val="bg1"/>
                </a:solidFill>
              </a:rPr>
              <a:t> </a:t>
            </a:r>
            <a:br>
              <a:rPr lang="en-US">
                <a:solidFill>
                  <a:schemeClr val="bg1"/>
                </a:solidFill>
              </a:rPr>
            </a:br>
            <a:r>
              <a:rPr lang="en-US" b="0">
                <a:solidFill>
                  <a:schemeClr val="bg1"/>
                </a:solidFill>
              </a:rPr>
              <a:t>[Bolin, UIST2005]</a:t>
            </a:r>
          </a:p>
          <a:p>
            <a:pPr>
              <a:spcBef>
                <a:spcPct val="50000"/>
              </a:spcBef>
            </a:pPr>
            <a:r>
              <a:rPr lang="en-US">
                <a:solidFill>
                  <a:schemeClr val="bg1"/>
                </a:solidFill>
              </a:rPr>
              <a:t>Koala </a:t>
            </a:r>
            <a:r>
              <a:rPr lang="en-US" b="0">
                <a:solidFill>
                  <a:schemeClr val="bg1"/>
                </a:solidFill>
              </a:rPr>
              <a:t>[Little, CHI2007]</a:t>
            </a:r>
          </a:p>
        </p:txBody>
      </p:sp>
      <p:sp>
        <p:nvSpPr>
          <p:cNvPr id="10" name="Text Box 9"/>
          <p:cNvSpPr txBox="1">
            <a:spLocks noChangeArrowheads="1"/>
          </p:cNvSpPr>
          <p:nvPr/>
        </p:nvSpPr>
        <p:spPr bwMode="auto">
          <a:xfrm>
            <a:off x="381000" y="1447800"/>
            <a:ext cx="2249975" cy="1015663"/>
          </a:xfrm>
          <a:prstGeom prst="rect">
            <a:avLst/>
          </a:prstGeom>
          <a:noFill/>
          <a:ln w="9525">
            <a:noFill/>
            <a:miter lim="800000"/>
            <a:headEnd/>
            <a:tailEnd/>
          </a:ln>
        </p:spPr>
        <p:txBody>
          <a:bodyPr wrap="none">
            <a:spAutoFit/>
          </a:bodyPr>
          <a:lstStyle/>
          <a:p>
            <a:r>
              <a:rPr lang="en-US" sz="2000" b="0">
                <a:solidFill>
                  <a:schemeClr val="bg1"/>
                </a:solidFill>
                <a:latin typeface="Neutra Display Titling" pitchFamily="50" charset="0"/>
              </a:rPr>
              <a:t>End-user Page </a:t>
            </a:r>
          </a:p>
          <a:p>
            <a:r>
              <a:rPr lang="en-US" sz="2000" b="0" smtClean="0">
                <a:solidFill>
                  <a:schemeClr val="bg1"/>
                </a:solidFill>
                <a:latin typeface="Neutra Display Titling" pitchFamily="50" charset="0"/>
              </a:rPr>
              <a:t>Modification &amp;</a:t>
            </a:r>
            <a:endParaRPr lang="en-US" sz="2000" b="0">
              <a:solidFill>
                <a:schemeClr val="bg1"/>
              </a:solidFill>
              <a:latin typeface="Neutra Display Titling" pitchFamily="50" charset="0"/>
            </a:endParaRPr>
          </a:p>
          <a:p>
            <a:r>
              <a:rPr lang="en-US" sz="2000" b="0">
                <a:solidFill>
                  <a:schemeClr val="bg1"/>
                </a:solidFill>
                <a:latin typeface="Neutra Display Titling" pitchFamily="50" charset="0"/>
              </a:rPr>
              <a:t>Automation</a:t>
            </a:r>
          </a:p>
        </p:txBody>
      </p:sp>
      <p:sp>
        <p:nvSpPr>
          <p:cNvPr id="11" name="Rectangle 12"/>
          <p:cNvSpPr>
            <a:spLocks noChangeArrowheads="1"/>
          </p:cNvSpPr>
          <p:nvPr/>
        </p:nvSpPr>
        <p:spPr bwMode="auto">
          <a:xfrm>
            <a:off x="381000" y="2514600"/>
            <a:ext cx="2667000" cy="1219200"/>
          </a:xfrm>
          <a:prstGeom prst="rect">
            <a:avLst/>
          </a:prstGeom>
          <a:solidFill>
            <a:srgbClr val="333333">
              <a:alpha val="74901"/>
            </a:srgbClr>
          </a:solidFill>
          <a:ln w="9525">
            <a:noFill/>
            <a:miter lim="800000"/>
            <a:headEnd/>
            <a:tailEnd/>
          </a:ln>
        </p:spPr>
        <p:txBody>
          <a:bodyPr wrap="none" anchor="ctr"/>
          <a:lstStyle/>
          <a:p>
            <a:endParaRPr lang="en-US"/>
          </a:p>
        </p:txBody>
      </p:sp>
      <p:sp>
        <p:nvSpPr>
          <p:cNvPr id="12" name="Rectangle 11"/>
          <p:cNvSpPr/>
          <p:nvPr/>
        </p:nvSpPr>
        <p:spPr bwMode="auto">
          <a:xfrm>
            <a:off x="2895600" y="0"/>
            <a:ext cx="6248400" cy="7315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pic>
        <p:nvPicPr>
          <p:cNvPr id="36868" name="Picture 2"/>
          <p:cNvPicPr>
            <a:picLocks noChangeAspect="1" noChangeArrowheads="1"/>
          </p:cNvPicPr>
          <p:nvPr/>
        </p:nvPicPr>
        <p:blipFill>
          <a:blip r:embed="rId3"/>
          <a:srcRect/>
          <a:stretch>
            <a:fillRect/>
          </a:stretch>
        </p:blipFill>
        <p:spPr bwMode="auto">
          <a:xfrm>
            <a:off x="2913062" y="0"/>
            <a:ext cx="6535738" cy="5837169"/>
          </a:xfrm>
          <a:prstGeom prst="rect">
            <a:avLst/>
          </a:prstGeom>
          <a:noFill/>
          <a:ln w="9525">
            <a:noFill/>
            <a:miter lim="800000"/>
            <a:headEnd/>
            <a:tailEnd/>
          </a:ln>
        </p:spPr>
      </p:pic>
      <p:sp>
        <p:nvSpPr>
          <p:cNvPr id="13" name="Arc 4"/>
          <p:cNvSpPr>
            <a:spLocks noChangeAspect="1"/>
          </p:cNvSpPr>
          <p:nvPr/>
        </p:nvSpPr>
        <p:spPr bwMode="auto">
          <a:xfrm>
            <a:off x="8991600" y="-762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4" name="Arc 7"/>
          <p:cNvSpPr>
            <a:spLocks noChangeAspect="1"/>
          </p:cNvSpPr>
          <p:nvPr/>
        </p:nvSpPr>
        <p:spPr bwMode="auto">
          <a:xfrm rot="5400000">
            <a:off x="8991600" y="66516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533400" y="2606675"/>
            <a:ext cx="2971800" cy="3277820"/>
          </a:xfrm>
          <a:prstGeom prst="rect">
            <a:avLst/>
          </a:prstGeom>
          <a:noFill/>
          <a:ln w="9525">
            <a:noFill/>
            <a:miter lim="800000"/>
            <a:headEnd/>
            <a:tailEnd/>
          </a:ln>
        </p:spPr>
        <p:txBody>
          <a:bodyPr>
            <a:spAutoFit/>
          </a:bodyPr>
          <a:lstStyle/>
          <a:p>
            <a:pPr>
              <a:spcBef>
                <a:spcPct val="50000"/>
              </a:spcBef>
            </a:pPr>
            <a:r>
              <a:rPr lang="en-US">
                <a:solidFill>
                  <a:schemeClr val="bg1"/>
                </a:solidFill>
              </a:rPr>
              <a:t>Yahoo! Pipes</a:t>
            </a:r>
          </a:p>
          <a:p>
            <a:pPr>
              <a:spcBef>
                <a:spcPct val="50000"/>
              </a:spcBef>
            </a:pPr>
            <a:r>
              <a:rPr lang="en-US">
                <a:solidFill>
                  <a:schemeClr val="bg1"/>
                </a:solidFill>
              </a:rPr>
              <a:t>Open </a:t>
            </a:r>
            <a:r>
              <a:rPr lang="en-US" err="1">
                <a:solidFill>
                  <a:schemeClr val="bg1"/>
                </a:solidFill>
              </a:rPr>
              <a:t>Kapow</a:t>
            </a:r>
            <a:endParaRPr lang="en-US">
              <a:solidFill>
                <a:schemeClr val="bg1"/>
              </a:solidFill>
            </a:endParaRPr>
          </a:p>
          <a:p>
            <a:pPr>
              <a:spcBef>
                <a:spcPct val="50000"/>
              </a:spcBef>
            </a:pPr>
            <a:r>
              <a:rPr lang="en-US">
                <a:solidFill>
                  <a:schemeClr val="bg1"/>
                </a:solidFill>
              </a:rPr>
              <a:t>Marmite </a:t>
            </a:r>
            <a:r>
              <a:rPr lang="en-US" b="0">
                <a:solidFill>
                  <a:schemeClr val="bg1"/>
                </a:solidFill>
              </a:rPr>
              <a:t>[Wong, CHI2007]</a:t>
            </a:r>
          </a:p>
          <a:p>
            <a:pPr>
              <a:spcBef>
                <a:spcPct val="50000"/>
              </a:spcBef>
            </a:pPr>
            <a:r>
              <a:rPr lang="en-US">
                <a:solidFill>
                  <a:schemeClr val="bg1"/>
                </a:solidFill>
              </a:rPr>
              <a:t>IBM </a:t>
            </a:r>
            <a:r>
              <a:rPr lang="en-US" err="1">
                <a:solidFill>
                  <a:schemeClr val="bg1"/>
                </a:solidFill>
              </a:rPr>
              <a:t>QEDWiki</a:t>
            </a:r>
            <a:endParaRPr lang="en-US">
              <a:solidFill>
                <a:schemeClr val="bg1"/>
              </a:solidFill>
            </a:endParaRPr>
          </a:p>
          <a:p>
            <a:pPr>
              <a:spcBef>
                <a:spcPct val="50000"/>
              </a:spcBef>
            </a:pPr>
            <a:r>
              <a:rPr lang="en-US">
                <a:solidFill>
                  <a:schemeClr val="bg1"/>
                </a:solidFill>
              </a:rPr>
              <a:t>Intel </a:t>
            </a:r>
            <a:r>
              <a:rPr lang="en-US" err="1">
                <a:solidFill>
                  <a:schemeClr val="bg1"/>
                </a:solidFill>
              </a:rPr>
              <a:t>MashMaker</a:t>
            </a:r>
            <a:r>
              <a:rPr lang="en-US">
                <a:solidFill>
                  <a:schemeClr val="bg1"/>
                </a:solidFill>
              </a:rPr>
              <a:t> </a:t>
            </a:r>
            <a:br>
              <a:rPr lang="en-US">
                <a:solidFill>
                  <a:schemeClr val="bg1"/>
                </a:solidFill>
              </a:rPr>
            </a:br>
            <a:r>
              <a:rPr lang="en-US" b="0">
                <a:solidFill>
                  <a:schemeClr val="bg1"/>
                </a:solidFill>
              </a:rPr>
              <a:t>[</a:t>
            </a:r>
            <a:r>
              <a:rPr lang="en-US" b="0" err="1">
                <a:solidFill>
                  <a:schemeClr val="bg1"/>
                </a:solidFill>
              </a:rPr>
              <a:t>Ennals</a:t>
            </a:r>
            <a:r>
              <a:rPr lang="en-US" b="0">
                <a:solidFill>
                  <a:schemeClr val="bg1"/>
                </a:solidFill>
              </a:rPr>
              <a:t>, SIGMOD2007</a:t>
            </a:r>
            <a:r>
              <a:rPr lang="en-US" b="0" smtClean="0">
                <a:solidFill>
                  <a:schemeClr val="bg1"/>
                </a:solidFill>
              </a:rPr>
              <a:t>]</a:t>
            </a:r>
          </a:p>
          <a:p>
            <a:pPr>
              <a:spcBef>
                <a:spcPct val="50000"/>
              </a:spcBef>
            </a:pPr>
            <a:r>
              <a:rPr lang="en-US" smtClean="0">
                <a:solidFill>
                  <a:schemeClr val="bg1"/>
                </a:solidFill>
              </a:rPr>
              <a:t>Relations, Cards, and </a:t>
            </a:r>
            <a:br>
              <a:rPr lang="en-US" smtClean="0">
                <a:solidFill>
                  <a:schemeClr val="bg1"/>
                </a:solidFill>
              </a:rPr>
            </a:br>
            <a:r>
              <a:rPr lang="en-US" smtClean="0">
                <a:solidFill>
                  <a:schemeClr val="bg1"/>
                </a:solidFill>
              </a:rPr>
              <a:t>Search Templates </a:t>
            </a:r>
            <a:br>
              <a:rPr lang="en-US" smtClean="0">
                <a:solidFill>
                  <a:schemeClr val="bg1"/>
                </a:solidFill>
              </a:rPr>
            </a:br>
            <a:r>
              <a:rPr lang="en-US" b="0" smtClean="0">
                <a:solidFill>
                  <a:schemeClr val="bg1"/>
                </a:solidFill>
              </a:rPr>
              <a:t>[Dontcheva, UIST2007]</a:t>
            </a:r>
            <a:endParaRPr lang="en-US" b="0">
              <a:solidFill>
                <a:schemeClr val="bg1"/>
              </a:solidFill>
            </a:endParaRPr>
          </a:p>
        </p:txBody>
      </p:sp>
      <p:sp>
        <p:nvSpPr>
          <p:cNvPr id="14" name="Rectangle 13"/>
          <p:cNvSpPr/>
          <p:nvPr/>
        </p:nvSpPr>
        <p:spPr bwMode="auto">
          <a:xfrm>
            <a:off x="3429000" y="0"/>
            <a:ext cx="5715000" cy="822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11" name="Text Box 10"/>
          <p:cNvSpPr txBox="1">
            <a:spLocks noChangeArrowheads="1"/>
          </p:cNvSpPr>
          <p:nvPr/>
        </p:nvSpPr>
        <p:spPr bwMode="auto">
          <a:xfrm>
            <a:off x="533400" y="1584325"/>
            <a:ext cx="2567049" cy="707886"/>
          </a:xfrm>
          <a:prstGeom prst="rect">
            <a:avLst/>
          </a:prstGeom>
          <a:noFill/>
          <a:ln w="9525">
            <a:noFill/>
            <a:miter lim="800000"/>
            <a:headEnd/>
            <a:tailEnd/>
          </a:ln>
        </p:spPr>
        <p:txBody>
          <a:bodyPr wrap="none">
            <a:spAutoFit/>
          </a:bodyPr>
          <a:lstStyle/>
          <a:p>
            <a:r>
              <a:rPr lang="en-US" sz="2000" b="0">
                <a:solidFill>
                  <a:schemeClr val="bg1"/>
                </a:solidFill>
                <a:latin typeface="Neutra Display Titling" pitchFamily="50" charset="0"/>
              </a:rPr>
              <a:t>End-user </a:t>
            </a:r>
            <a:endParaRPr lang="en-US" sz="2000" b="0" smtClean="0">
              <a:solidFill>
                <a:schemeClr val="bg1"/>
              </a:solidFill>
              <a:latin typeface="Neutra Display Titling" pitchFamily="50" charset="0"/>
            </a:endParaRPr>
          </a:p>
          <a:p>
            <a:r>
              <a:rPr lang="en-US" sz="2000" b="0" err="1" smtClean="0">
                <a:solidFill>
                  <a:schemeClr val="bg1"/>
                </a:solidFill>
                <a:latin typeface="Neutra Display Titling" pitchFamily="50" charset="0"/>
              </a:rPr>
              <a:t>AuTHORING</a:t>
            </a:r>
            <a:r>
              <a:rPr lang="en-US" sz="2000" b="0" smtClean="0">
                <a:solidFill>
                  <a:schemeClr val="bg1"/>
                </a:solidFill>
                <a:latin typeface="Neutra Display Titling" pitchFamily="50" charset="0"/>
              </a:rPr>
              <a:t> TOOLS</a:t>
            </a:r>
            <a:endParaRPr lang="en-US" sz="2000" b="0">
              <a:solidFill>
                <a:schemeClr val="bg1"/>
              </a:solidFill>
              <a:latin typeface="Neutra Display Titling" pitchFamily="50" charset="0"/>
            </a:endParaRPr>
          </a:p>
        </p:txBody>
      </p:sp>
      <p:sp>
        <p:nvSpPr>
          <p:cNvPr id="12" name="Rectangle 13"/>
          <p:cNvSpPr>
            <a:spLocks noChangeArrowheads="1"/>
          </p:cNvSpPr>
          <p:nvPr/>
        </p:nvSpPr>
        <p:spPr bwMode="auto">
          <a:xfrm>
            <a:off x="381000" y="2895600"/>
            <a:ext cx="2895600" cy="3200400"/>
          </a:xfrm>
          <a:prstGeom prst="rect">
            <a:avLst/>
          </a:prstGeom>
          <a:solidFill>
            <a:srgbClr val="333333">
              <a:alpha val="74901"/>
            </a:srgbClr>
          </a:solidFill>
          <a:ln w="9525">
            <a:noFill/>
            <a:miter lim="800000"/>
            <a:headEnd/>
            <a:tailEnd/>
          </a:ln>
        </p:spPr>
        <p:txBody>
          <a:bodyPr wrap="none" anchor="ctr"/>
          <a:lstStyle/>
          <a:p>
            <a:endParaRPr lang="en-US"/>
          </a:p>
        </p:txBody>
      </p:sp>
      <p:pic>
        <p:nvPicPr>
          <p:cNvPr id="13" name="Picture 5"/>
          <p:cNvPicPr>
            <a:picLocks noChangeAspect="1" noChangeArrowheads="1"/>
          </p:cNvPicPr>
          <p:nvPr/>
        </p:nvPicPr>
        <p:blipFill>
          <a:blip r:embed="rId3"/>
          <a:srcRect/>
          <a:stretch>
            <a:fillRect/>
          </a:stretch>
        </p:blipFill>
        <p:spPr bwMode="auto">
          <a:xfrm>
            <a:off x="3333750" y="4763"/>
            <a:ext cx="5962650" cy="6848475"/>
          </a:xfrm>
          <a:prstGeom prst="rect">
            <a:avLst/>
          </a:prstGeom>
          <a:noFill/>
          <a:ln w="9525">
            <a:noFill/>
            <a:miter lim="800000"/>
            <a:headEnd/>
            <a:tailEnd/>
          </a:ln>
        </p:spPr>
      </p:pic>
      <p:sp>
        <p:nvSpPr>
          <p:cNvPr id="7" name="Arc 4"/>
          <p:cNvSpPr>
            <a:spLocks noChangeAspect="1"/>
          </p:cNvSpPr>
          <p:nvPr/>
        </p:nvSpPr>
        <p:spPr bwMode="auto">
          <a:xfrm>
            <a:off x="8991600" y="-762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7"/>
          <p:cNvSpPr>
            <a:spLocks noChangeAspect="1"/>
          </p:cNvSpPr>
          <p:nvPr/>
        </p:nvSpPr>
        <p:spPr bwMode="auto">
          <a:xfrm rot="5400000">
            <a:off x="8991600" y="66516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Box 6"/>
          <p:cNvSpPr txBox="1">
            <a:spLocks noChangeArrowheads="1"/>
          </p:cNvSpPr>
          <p:nvPr/>
        </p:nvSpPr>
        <p:spPr bwMode="auto">
          <a:xfrm>
            <a:off x="533400" y="2319337"/>
            <a:ext cx="2743200" cy="1338828"/>
          </a:xfrm>
          <a:prstGeom prst="rect">
            <a:avLst/>
          </a:prstGeom>
          <a:noFill/>
          <a:ln w="9525">
            <a:noFill/>
            <a:miter lim="800000"/>
            <a:headEnd/>
            <a:tailEnd/>
          </a:ln>
        </p:spPr>
        <p:txBody>
          <a:bodyPr>
            <a:spAutoFit/>
          </a:bodyPr>
          <a:lstStyle/>
          <a:p>
            <a:pPr>
              <a:spcBef>
                <a:spcPct val="50000"/>
              </a:spcBef>
            </a:pPr>
            <a:r>
              <a:rPr lang="en-US" err="1" smtClean="0">
                <a:solidFill>
                  <a:schemeClr val="bg1"/>
                </a:solidFill>
              </a:rPr>
              <a:t>Assieme</a:t>
            </a:r>
            <a:r>
              <a:rPr lang="en-US" smtClean="0">
                <a:solidFill>
                  <a:schemeClr val="bg1"/>
                </a:solidFill>
              </a:rPr>
              <a:t/>
            </a:r>
            <a:br>
              <a:rPr lang="en-US" smtClean="0">
                <a:solidFill>
                  <a:schemeClr val="bg1"/>
                </a:solidFill>
              </a:rPr>
            </a:br>
            <a:r>
              <a:rPr lang="en-US" b="0" smtClean="0">
                <a:solidFill>
                  <a:schemeClr val="bg1"/>
                </a:solidFill>
              </a:rPr>
              <a:t>[Hoffmann, UIST2007]</a:t>
            </a:r>
          </a:p>
          <a:p>
            <a:pPr>
              <a:spcBef>
                <a:spcPct val="50000"/>
              </a:spcBef>
            </a:pPr>
            <a:r>
              <a:rPr lang="en-US" smtClean="0">
                <a:solidFill>
                  <a:schemeClr val="bg1"/>
                </a:solidFill>
              </a:rPr>
              <a:t>Mica</a:t>
            </a:r>
            <a:r>
              <a:rPr lang="en-US">
                <a:solidFill>
                  <a:schemeClr val="bg1"/>
                </a:solidFill>
              </a:rPr>
              <a:t/>
            </a:r>
            <a:br>
              <a:rPr lang="en-US">
                <a:solidFill>
                  <a:schemeClr val="bg1"/>
                </a:solidFill>
              </a:rPr>
            </a:br>
            <a:r>
              <a:rPr lang="en-US" b="0">
                <a:solidFill>
                  <a:schemeClr val="bg1"/>
                </a:solidFill>
              </a:rPr>
              <a:t>[</a:t>
            </a:r>
            <a:r>
              <a:rPr lang="en-US" b="0" err="1">
                <a:solidFill>
                  <a:schemeClr val="bg1"/>
                </a:solidFill>
              </a:rPr>
              <a:t>Stylos</a:t>
            </a:r>
            <a:r>
              <a:rPr lang="en-US" b="0">
                <a:solidFill>
                  <a:schemeClr val="bg1"/>
                </a:solidFill>
              </a:rPr>
              <a:t>, VL/HCC2006</a:t>
            </a:r>
            <a:r>
              <a:rPr lang="en-US" b="0" smtClean="0">
                <a:solidFill>
                  <a:schemeClr val="bg1"/>
                </a:solidFill>
              </a:rPr>
              <a:t>]</a:t>
            </a:r>
            <a:endParaRPr lang="en-US" b="0">
              <a:solidFill>
                <a:schemeClr val="bg1"/>
              </a:solidFill>
            </a:endParaRPr>
          </a:p>
        </p:txBody>
      </p:sp>
      <p:sp>
        <p:nvSpPr>
          <p:cNvPr id="5" name="Text Box 11"/>
          <p:cNvSpPr txBox="1">
            <a:spLocks noChangeArrowheads="1"/>
          </p:cNvSpPr>
          <p:nvPr/>
        </p:nvSpPr>
        <p:spPr bwMode="auto">
          <a:xfrm>
            <a:off x="533400" y="1557337"/>
            <a:ext cx="1659429" cy="707886"/>
          </a:xfrm>
          <a:prstGeom prst="rect">
            <a:avLst/>
          </a:prstGeom>
          <a:noFill/>
          <a:ln w="9525">
            <a:noFill/>
            <a:miter lim="800000"/>
            <a:headEnd/>
            <a:tailEnd/>
          </a:ln>
        </p:spPr>
        <p:txBody>
          <a:bodyPr wrap="none">
            <a:spAutoFit/>
          </a:bodyPr>
          <a:lstStyle/>
          <a:p>
            <a:r>
              <a:rPr lang="en-US" sz="2000" b="0" smtClean="0">
                <a:solidFill>
                  <a:schemeClr val="bg1"/>
                </a:solidFill>
                <a:latin typeface="Neutra Display Titling" pitchFamily="50" charset="0"/>
              </a:rPr>
              <a:t>API SEARCH</a:t>
            </a:r>
            <a:endParaRPr lang="en-US" sz="2000" b="0">
              <a:solidFill>
                <a:schemeClr val="bg1"/>
              </a:solidFill>
              <a:latin typeface="Neutra Display Titling" pitchFamily="50" charset="0"/>
            </a:endParaRPr>
          </a:p>
          <a:p>
            <a:r>
              <a:rPr lang="en-US" sz="2000" b="0" smtClean="0">
                <a:solidFill>
                  <a:schemeClr val="bg1"/>
                </a:solidFill>
                <a:latin typeface="Neutra Display Titling" pitchFamily="50" charset="0"/>
              </a:rPr>
              <a:t>TOOLS</a:t>
            </a:r>
            <a:endParaRPr lang="en-US" sz="2000" b="0">
              <a:solidFill>
                <a:schemeClr val="bg1"/>
              </a:solidFill>
              <a:latin typeface="Neutra Display Titling" pitchFamily="50" charset="0"/>
            </a:endParaRPr>
          </a:p>
        </p:txBody>
      </p:sp>
      <p:sp>
        <p:nvSpPr>
          <p:cNvPr id="6" name="Rectangle 13"/>
          <p:cNvSpPr>
            <a:spLocks noChangeArrowheads="1"/>
          </p:cNvSpPr>
          <p:nvPr/>
        </p:nvSpPr>
        <p:spPr bwMode="auto">
          <a:xfrm>
            <a:off x="152400" y="2971800"/>
            <a:ext cx="2895600" cy="762000"/>
          </a:xfrm>
          <a:prstGeom prst="rect">
            <a:avLst/>
          </a:prstGeom>
          <a:solidFill>
            <a:srgbClr val="333333">
              <a:alpha val="74901"/>
            </a:srgbClr>
          </a:solidFill>
          <a:ln w="9525">
            <a:noFill/>
            <a:miter lim="800000"/>
            <a:headEnd/>
            <a:tailEnd/>
          </a:ln>
        </p:spPr>
        <p:txBody>
          <a:bodyPr wrap="none" anchor="ctr"/>
          <a:lstStyle/>
          <a:p>
            <a:endParaRPr lang="en-US"/>
          </a:p>
        </p:txBody>
      </p:sp>
      <p:pic>
        <p:nvPicPr>
          <p:cNvPr id="15" name="Picture 14" descr="assieme.png"/>
          <p:cNvPicPr>
            <a:picLocks noChangeAspect="1"/>
          </p:cNvPicPr>
          <p:nvPr/>
        </p:nvPicPr>
        <p:blipFill>
          <a:blip r:embed="rId3"/>
          <a:stretch>
            <a:fillRect/>
          </a:stretch>
        </p:blipFill>
        <p:spPr>
          <a:xfrm>
            <a:off x="3581400" y="1143000"/>
            <a:ext cx="9144000" cy="5094996"/>
          </a:xfrm>
          <a:prstGeom prst="rect">
            <a:avLst/>
          </a:prstGeom>
        </p:spPr>
      </p:pic>
      <p:sp>
        <p:nvSpPr>
          <p:cNvPr id="8" name="Arc 4"/>
          <p:cNvSpPr>
            <a:spLocks noChangeAspect="1"/>
          </p:cNvSpPr>
          <p:nvPr/>
        </p:nvSpPr>
        <p:spPr bwMode="auto">
          <a:xfrm>
            <a:off x="8991600" y="-762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7"/>
          <p:cNvSpPr>
            <a:spLocks noChangeAspect="1"/>
          </p:cNvSpPr>
          <p:nvPr/>
        </p:nvSpPr>
        <p:spPr bwMode="auto">
          <a:xfrm rot="5400000">
            <a:off x="8991600" y="66516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a:xfrm>
            <a:off x="228600" y="730250"/>
            <a:ext cx="8385175" cy="1022350"/>
          </a:xfrm>
        </p:spPr>
        <p:txBody>
          <a:bodyPr/>
          <a:lstStyle/>
          <a:p>
            <a:r>
              <a:rPr lang="en-US" sz="3600" smtClean="0"/>
              <a:t>Web sites and their APIs are correlated…</a:t>
            </a:r>
          </a:p>
        </p:txBody>
      </p:sp>
      <p:sp>
        <p:nvSpPr>
          <p:cNvPr id="11267" name="Text Box 5"/>
          <p:cNvSpPr txBox="1">
            <a:spLocks noChangeArrowheads="1"/>
          </p:cNvSpPr>
          <p:nvPr/>
        </p:nvSpPr>
        <p:spPr bwMode="auto">
          <a:xfrm>
            <a:off x="8001000" y="6248400"/>
            <a:ext cx="995363" cy="307975"/>
          </a:xfrm>
          <a:prstGeom prst="rect">
            <a:avLst/>
          </a:prstGeom>
          <a:noFill/>
          <a:ln w="9525">
            <a:noFill/>
            <a:miter lim="800000"/>
            <a:headEnd/>
            <a:tailEnd/>
          </a:ln>
        </p:spPr>
        <p:txBody>
          <a:bodyPr wrap="none">
            <a:spAutoFit/>
          </a:bodyPr>
          <a:lstStyle/>
          <a:p>
            <a:r>
              <a:rPr lang="en-US" sz="1400" b="0">
                <a:solidFill>
                  <a:srgbClr val="DDDDDD"/>
                </a:solidFill>
              </a:rPr>
              <a:t>[flickr.com]</a:t>
            </a:r>
          </a:p>
        </p:txBody>
      </p:sp>
      <p:sp>
        <p:nvSpPr>
          <p:cNvPr id="11268" name="Rectangle 7"/>
          <p:cNvSpPr>
            <a:spLocks noRot="1" noChangeArrowheads="1"/>
          </p:cNvSpPr>
          <p:nvPr/>
        </p:nvSpPr>
        <p:spPr bwMode="auto">
          <a:xfrm>
            <a:off x="-307975" y="5073650"/>
            <a:ext cx="9375775" cy="1022350"/>
          </a:xfrm>
          <a:prstGeom prst="rect">
            <a:avLst/>
          </a:prstGeom>
          <a:noFill/>
          <a:ln w="9525">
            <a:noFill/>
            <a:miter lim="800000"/>
            <a:headEnd/>
            <a:tailEnd/>
          </a:ln>
        </p:spPr>
        <p:txBody>
          <a:bodyPr/>
          <a:lstStyle/>
          <a:p>
            <a:pPr algn="r"/>
            <a:r>
              <a:rPr lang="en-US" sz="3600">
                <a:solidFill>
                  <a:srgbClr val="DDDDDD"/>
                </a:solidFill>
              </a:rPr>
              <a:t>…let’s leverage that fact!</a:t>
            </a:r>
          </a:p>
        </p:txBody>
      </p:sp>
      <p:sp>
        <p:nvSpPr>
          <p:cNvPr id="11271" name="TextBox 8"/>
          <p:cNvSpPr txBox="1">
            <a:spLocks noChangeArrowheads="1"/>
          </p:cNvSpPr>
          <p:nvPr/>
        </p:nvSpPr>
        <p:spPr bwMode="auto">
          <a:xfrm>
            <a:off x="4114800" y="2438400"/>
            <a:ext cx="990600" cy="1570038"/>
          </a:xfrm>
          <a:prstGeom prst="rect">
            <a:avLst/>
          </a:prstGeom>
          <a:noFill/>
          <a:ln w="9525">
            <a:noFill/>
            <a:miter lim="800000"/>
            <a:headEnd/>
            <a:tailEnd/>
          </a:ln>
        </p:spPr>
        <p:txBody>
          <a:bodyPr>
            <a:spAutoFit/>
          </a:bodyPr>
          <a:lstStyle/>
          <a:p>
            <a:r>
              <a:rPr lang="en-US" sz="9600">
                <a:solidFill>
                  <a:schemeClr val="bg1"/>
                </a:solidFill>
                <a:latin typeface="Arial" charset="0"/>
                <a:cs typeface="Arial" charset="0"/>
              </a:rPr>
              <a:t>≈</a:t>
            </a:r>
          </a:p>
        </p:txBody>
      </p:sp>
      <p:pic>
        <p:nvPicPr>
          <p:cNvPr id="1026" name="Picture 2"/>
          <p:cNvPicPr>
            <a:picLocks noChangeAspect="1" noChangeArrowheads="1"/>
          </p:cNvPicPr>
          <p:nvPr/>
        </p:nvPicPr>
        <p:blipFill>
          <a:blip r:embed="rId3" cstate="print"/>
          <a:srcRect/>
          <a:stretch>
            <a:fillRect/>
          </a:stretch>
        </p:blipFill>
        <p:spPr bwMode="auto">
          <a:xfrm>
            <a:off x="381000" y="1676400"/>
            <a:ext cx="3162780" cy="32766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5562600" y="1600200"/>
            <a:ext cx="3236334" cy="3352800"/>
          </a:xfrm>
          <a:prstGeom prst="rect">
            <a:avLst/>
          </a:prstGeom>
          <a:noFill/>
          <a:ln w="9525">
            <a:noFill/>
            <a:miter lim="800000"/>
            <a:headEnd/>
            <a:tailEnd/>
          </a:ln>
          <a:effectLst/>
        </p:spPr>
      </p:pic>
      <p:sp>
        <p:nvSpPr>
          <p:cNvPr id="8" name="Rounded Rectangle 7"/>
          <p:cNvSpPr/>
          <p:nvPr/>
        </p:nvSpPr>
        <p:spPr bwMode="auto">
          <a:xfrm>
            <a:off x="609600" y="2514600"/>
            <a:ext cx="838200" cy="914400"/>
          </a:xfrm>
          <a:prstGeom prst="round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9" name="Rounded Rectangle 8"/>
          <p:cNvSpPr/>
          <p:nvPr/>
        </p:nvSpPr>
        <p:spPr bwMode="auto">
          <a:xfrm>
            <a:off x="7315200" y="4419600"/>
            <a:ext cx="609600" cy="152400"/>
          </a:xfrm>
          <a:prstGeom prst="round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cxnSp>
        <p:nvCxnSpPr>
          <p:cNvPr id="11" name="Curved Connector 10"/>
          <p:cNvCxnSpPr>
            <a:stCxn id="8" idx="3"/>
          </p:cNvCxnSpPr>
          <p:nvPr/>
        </p:nvCxnSpPr>
        <p:spPr bwMode="auto">
          <a:xfrm>
            <a:off x="1447800" y="2971800"/>
            <a:ext cx="5791200" cy="1524000"/>
          </a:xfrm>
          <a:prstGeom prst="curvedConnector3">
            <a:avLst>
              <a:gd name="adj1" fmla="val 50817"/>
            </a:avLst>
          </a:prstGeom>
          <a:solidFill>
            <a:schemeClr val="accent1"/>
          </a:solidFill>
          <a:ln w="76200" cap="flat" cmpd="sng" algn="ctr">
            <a:solidFill>
              <a:srgbClr val="FF5050"/>
            </a:solidFill>
            <a:prstDash val="solid"/>
            <a:round/>
            <a:headEnd type="arrow"/>
            <a:tailEnd type="arrow"/>
          </a:ln>
          <a:effectLst/>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271"/>
                                        </p:tgtEl>
                                      </p:cBhvr>
                                    </p:animEffect>
                                    <p:set>
                                      <p:cBhvr>
                                        <p:cTn id="7" dur="1" fill="hold">
                                          <p:stCondLst>
                                            <p:cond delay="499"/>
                                          </p:stCondLst>
                                        </p:cTn>
                                        <p:tgtEl>
                                          <p:spTgt spid="1127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srcRect/>
          <a:stretch>
            <a:fillRect/>
          </a:stretch>
        </p:blipFill>
        <p:spPr bwMode="auto">
          <a:xfrm>
            <a:off x="1280160" y="91440"/>
            <a:ext cx="6550819" cy="6672263"/>
          </a:xfrm>
          <a:prstGeom prst="rect">
            <a:avLst/>
          </a:prstGeom>
          <a:noFill/>
          <a:ln w="9525">
            <a:noFill/>
            <a:miter lim="800000"/>
            <a:headEnd/>
            <a:tailEnd/>
          </a:ln>
          <a:effectLst/>
        </p:spPr>
      </p:pic>
      <p:sp>
        <p:nvSpPr>
          <p:cNvPr id="6" name="Rectangle 5"/>
          <p:cNvSpPr/>
          <p:nvPr/>
        </p:nvSpPr>
        <p:spPr bwMode="auto">
          <a:xfrm>
            <a:off x="1752600" y="1905000"/>
            <a:ext cx="1752600" cy="1905000"/>
          </a:xfrm>
          <a:prstGeom prst="rect">
            <a:avLst/>
          </a:prstGeom>
          <a:noFill/>
          <a:ln w="381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5" name="Rounded Rectangular Callout 4"/>
          <p:cNvSpPr/>
          <p:nvPr/>
        </p:nvSpPr>
        <p:spPr bwMode="auto">
          <a:xfrm>
            <a:off x="609600" y="1143000"/>
            <a:ext cx="3200400" cy="533400"/>
          </a:xfrm>
          <a:prstGeom prst="wedgeRoundRectCallout">
            <a:avLst>
              <a:gd name="adj1" fmla="val -4090"/>
              <a:gd name="adj2" fmla="val 91326"/>
              <a:gd name="adj3" fmla="val 16667"/>
            </a:avLst>
          </a:prstGeom>
          <a:solidFill>
            <a:schemeClr val="bg1"/>
          </a:solidFill>
          <a:ln w="76200">
            <a:solidFill>
              <a:srgbClr val="92D050"/>
            </a:solidFill>
            <a:headEnd type="none" w="med" len="med"/>
            <a:tailEnd type="none" w="med" len="me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lstStyle/>
          <a:p>
            <a:pPr>
              <a:defRPr/>
            </a:pPr>
            <a:r>
              <a:rPr lang="en-US" sz="2000" smtClean="0"/>
              <a:t>Give me the code for this!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srcRect/>
          <a:stretch>
            <a:fillRect/>
          </a:stretch>
        </p:blipFill>
        <p:spPr bwMode="auto">
          <a:xfrm>
            <a:off x="1280160" y="91440"/>
            <a:ext cx="6550819" cy="6672263"/>
          </a:xfrm>
          <a:prstGeom prst="rect">
            <a:avLst/>
          </a:prstGeom>
          <a:noFill/>
          <a:ln w="9525">
            <a:noFill/>
            <a:miter lim="800000"/>
            <a:headEnd/>
            <a:tailEnd/>
          </a:ln>
          <a:effectLst/>
        </p:spPr>
      </p:pic>
      <p:sp>
        <p:nvSpPr>
          <p:cNvPr id="6" name="Rounded Rectangular Callout 5"/>
          <p:cNvSpPr/>
          <p:nvPr/>
        </p:nvSpPr>
        <p:spPr bwMode="auto">
          <a:xfrm>
            <a:off x="3429000" y="3886200"/>
            <a:ext cx="4343400" cy="1600200"/>
          </a:xfrm>
          <a:prstGeom prst="wedgeRoundRectCallout">
            <a:avLst>
              <a:gd name="adj1" fmla="val -60947"/>
              <a:gd name="adj2" fmla="val -54487"/>
              <a:gd name="adj3" fmla="val 16667"/>
            </a:avLst>
          </a:prstGeom>
          <a:solidFill>
            <a:schemeClr val="bg1"/>
          </a:solidFill>
          <a:ln>
            <a:solidFill>
              <a:srgbClr val="FF5050"/>
            </a:solidFill>
            <a:headEnd type="none" w="med" len="med"/>
            <a:tailEnd type="none" w="med" len="me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lstStyle/>
          <a:p>
            <a:pPr>
              <a:defRPr/>
            </a:pPr>
            <a:r>
              <a:rPr lang="en-US" sz="2000" b="0" i="1" smtClean="0">
                <a:solidFill>
                  <a:schemeClr val="bg1">
                    <a:lumMod val="50000"/>
                  </a:schemeClr>
                </a:solidFill>
              </a:rPr>
              <a:t>To retrieve this image, use:</a:t>
            </a:r>
          </a:p>
          <a:p>
            <a:pPr>
              <a:defRPr/>
            </a:pPr>
            <a:r>
              <a:rPr lang="en-US" sz="2000" err="1" smtClean="0"/>
              <a:t>flickr.photos.getInfo</a:t>
            </a:r>
            <a:r>
              <a:rPr lang="en-US" sz="2000" smtClean="0"/>
              <a:t>(</a:t>
            </a:r>
            <a:br>
              <a:rPr lang="en-US" sz="2000" smtClean="0"/>
            </a:br>
            <a:r>
              <a:rPr lang="en-US" sz="2000" smtClean="0"/>
              <a:t>	</a:t>
            </a:r>
            <a:r>
              <a:rPr lang="en-US" sz="2000" err="1" smtClean="0"/>
              <a:t>user_id</a:t>
            </a:r>
            <a:r>
              <a:rPr lang="en-US" sz="2000" smtClean="0"/>
              <a:t> = </a:t>
            </a:r>
            <a:r>
              <a:rPr lang="en-US" sz="2000" b="0" smtClean="0"/>
              <a:t>'73866493@N00</a:t>
            </a:r>
            <a:r>
              <a:rPr lang="en-US" sz="2000" smtClean="0"/>
              <a:t>', 	</a:t>
            </a:r>
            <a:r>
              <a:rPr lang="en-US" sz="2000" err="1" smtClean="0"/>
              <a:t>photo_id</a:t>
            </a:r>
            <a:r>
              <a:rPr lang="en-US" sz="2000" smtClean="0"/>
              <a:t>= ‘</a:t>
            </a:r>
            <a:r>
              <a:rPr lang="en-US" sz="2000" b="0" smtClean="0"/>
              <a:t>3208312</a:t>
            </a:r>
            <a:r>
              <a:rPr lang="en-US" sz="2000" smtClean="0"/>
              <a:t>’)</a:t>
            </a:r>
          </a:p>
        </p:txBody>
      </p:sp>
      <p:sp>
        <p:nvSpPr>
          <p:cNvPr id="7" name="Rectangle 6"/>
          <p:cNvSpPr/>
          <p:nvPr/>
        </p:nvSpPr>
        <p:spPr bwMode="auto">
          <a:xfrm>
            <a:off x="1752600" y="1905000"/>
            <a:ext cx="1752600" cy="1905000"/>
          </a:xfrm>
          <a:prstGeom prst="rect">
            <a:avLst/>
          </a:prstGeom>
          <a:noFill/>
          <a:ln w="381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srcRect t="11087" r="3323" b="18977"/>
          <a:stretch>
            <a:fillRect/>
          </a:stretch>
        </p:blipFill>
        <p:spPr bwMode="auto">
          <a:xfrm>
            <a:off x="228600" y="1676400"/>
            <a:ext cx="5334000" cy="3644900"/>
          </a:xfrm>
          <a:prstGeom prst="rect">
            <a:avLst/>
          </a:prstGeom>
          <a:noFill/>
          <a:ln w="6350">
            <a:solidFill>
              <a:schemeClr val="tx1"/>
            </a:solidFill>
            <a:miter lim="800000"/>
            <a:headEnd/>
            <a:tailEnd/>
          </a:ln>
          <a:effectLst>
            <a:outerShdw blurRad="50800" dist="38100" dir="8100000" algn="tr" rotWithShape="0">
              <a:prstClr val="black">
                <a:alpha val="40000"/>
              </a:prstClr>
            </a:outerShdw>
          </a:effectLst>
        </p:spPr>
      </p:pic>
      <p:sp>
        <p:nvSpPr>
          <p:cNvPr id="14338" name="Title 1"/>
          <p:cNvSpPr>
            <a:spLocks noGrp="1"/>
          </p:cNvSpPr>
          <p:nvPr>
            <p:ph type="title"/>
          </p:nvPr>
        </p:nvSpPr>
        <p:spPr/>
        <p:txBody>
          <a:bodyPr/>
          <a:lstStyle/>
          <a:p>
            <a:r>
              <a:rPr lang="en-US" smtClean="0"/>
              <a:t>d.mix active wiki</a:t>
            </a:r>
          </a:p>
        </p:txBody>
      </p:sp>
      <p:sp>
        <p:nvSpPr>
          <p:cNvPr id="4" name="Rounded Rectangular Callout 3"/>
          <p:cNvSpPr/>
          <p:nvPr/>
        </p:nvSpPr>
        <p:spPr bwMode="auto">
          <a:xfrm>
            <a:off x="4953000" y="762000"/>
            <a:ext cx="3200400" cy="990600"/>
          </a:xfrm>
          <a:prstGeom prst="wedgeRoundRectCallout">
            <a:avLst>
              <a:gd name="adj1" fmla="val -62985"/>
              <a:gd name="adj2" fmla="val 155491"/>
              <a:gd name="adj3" fmla="val 16667"/>
            </a:avLst>
          </a:prstGeom>
          <a:solidFill>
            <a:schemeClr val="bg1"/>
          </a:solidFill>
          <a:ln w="28575" cap="flat" cmpd="sng" algn="ctr">
            <a:solidFill>
              <a:srgbClr val="FF5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effectLst/>
                <a:latin typeface="Neutra Text" pitchFamily="50" charset="0"/>
              </a:rPr>
              <a:t>Source code generated by d.mix</a:t>
            </a:r>
          </a:p>
        </p:txBody>
      </p:sp>
      <p:pic>
        <p:nvPicPr>
          <p:cNvPr id="4098" name="Picture 2"/>
          <p:cNvPicPr>
            <a:picLocks noChangeAspect="1" noChangeArrowheads="1"/>
          </p:cNvPicPr>
          <p:nvPr/>
        </p:nvPicPr>
        <p:blipFill>
          <a:blip r:embed="rId4"/>
          <a:srcRect t="9382" r="31521" b="24947"/>
          <a:stretch>
            <a:fillRect/>
          </a:stretch>
        </p:blipFill>
        <p:spPr bwMode="auto">
          <a:xfrm>
            <a:off x="4267200" y="2895600"/>
            <a:ext cx="4114800" cy="3727525"/>
          </a:xfrm>
          <a:prstGeom prst="rect">
            <a:avLst/>
          </a:prstGeom>
          <a:noFill/>
          <a:ln w="6350">
            <a:solidFill>
              <a:schemeClr val="tx1"/>
            </a:solidFill>
            <a:miter lim="800000"/>
            <a:headEnd/>
            <a:tailEnd/>
          </a:ln>
          <a:effectLst>
            <a:outerShdw blurRad="50800" dist="38100" dir="8100000" algn="tr" rotWithShape="0">
              <a:prstClr val="black">
                <a:alpha val="40000"/>
              </a:prstClr>
            </a:outerShdw>
          </a:effectLst>
        </p:spPr>
      </p:pic>
      <p:sp>
        <p:nvSpPr>
          <p:cNvPr id="5" name="Rounded Rectangular Callout 4"/>
          <p:cNvSpPr/>
          <p:nvPr/>
        </p:nvSpPr>
        <p:spPr bwMode="auto">
          <a:xfrm>
            <a:off x="762000" y="5486400"/>
            <a:ext cx="3200400" cy="914400"/>
          </a:xfrm>
          <a:prstGeom prst="wedgeRoundRectCallout">
            <a:avLst>
              <a:gd name="adj1" fmla="val 65224"/>
              <a:gd name="adj2" fmla="val -22340"/>
              <a:gd name="adj3" fmla="val 16667"/>
            </a:avLst>
          </a:prstGeom>
          <a:solidFill>
            <a:schemeClr val="bg1"/>
          </a:solidFill>
          <a:ln w="28575" cap="flat" cmpd="sng" algn="ctr">
            <a:solidFill>
              <a:srgbClr val="FF5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2400" smtClean="0"/>
              <a:t>is executed </a:t>
            </a:r>
            <a:r>
              <a:rPr lang="en-US" sz="2400"/>
              <a:t>in the </a:t>
            </a:r>
            <a:r>
              <a:rPr lang="en-US" sz="2400" smtClean="0"/>
              <a:t>active </a:t>
            </a:r>
            <a:r>
              <a:rPr lang="en-US" sz="2400"/>
              <a:t>wiki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smtClean="0"/>
          </a:p>
        </p:txBody>
      </p:sp>
      <p:pic>
        <p:nvPicPr>
          <p:cNvPr id="16387" name="Content Placeholder 3" descr="group.jpg"/>
          <p:cNvPicPr>
            <a:picLocks noGrp="1" noChangeAspect="1"/>
          </p:cNvPicPr>
          <p:nvPr>
            <p:ph idx="1"/>
          </p:nvPr>
        </p:nvPicPr>
        <p:blipFill>
          <a:blip r:embed="rId3"/>
          <a:srcRect/>
          <a:stretch>
            <a:fillRect/>
          </a:stretch>
        </p:blipFill>
        <p:spPr>
          <a:xfrm>
            <a:off x="0" y="0"/>
            <a:ext cx="9144000" cy="6858000"/>
          </a:xfrm>
        </p:spPr>
      </p:pic>
      <p:sp>
        <p:nvSpPr>
          <p:cNvPr id="5" name="Rounded Rectangle 4"/>
          <p:cNvSpPr/>
          <p:nvPr/>
        </p:nvSpPr>
        <p:spPr bwMode="auto">
          <a:xfrm>
            <a:off x="2438400" y="3657600"/>
            <a:ext cx="4038600" cy="1066800"/>
          </a:xfrm>
          <a:prstGeom prst="roundRect">
            <a:avLst/>
          </a:prstGeom>
          <a:solidFill>
            <a:schemeClr val="bg1"/>
          </a:solidFill>
          <a:ln w="76200" cap="flat" cmpd="sng" algn="ctr">
            <a:solidFill>
              <a:srgbClr val="FF5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6000" smtClean="0"/>
              <a:t>Scenario</a:t>
            </a:r>
            <a:endParaRPr kumimoji="0" lang="en-US" sz="6000" b="1" i="0" u="none" strike="noStrike" cap="none" normalizeH="0" baseline="0" smtClean="0">
              <a:ln>
                <a:noFill/>
              </a:ln>
              <a:effectLst/>
            </a:endParaRPr>
          </a:p>
        </p:txBody>
      </p:sp>
      <p:sp>
        <p:nvSpPr>
          <p:cNvPr id="6" name="Arc 4"/>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5"/>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6"/>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7"/>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Content Placeholder 5" descr="climbpage.png"/>
          <p:cNvPicPr>
            <a:picLocks noGrp="1" noChangeAspect="1"/>
          </p:cNvPicPr>
          <p:nvPr>
            <p:ph idx="1"/>
          </p:nvPr>
        </p:nvPicPr>
        <p:blipFill>
          <a:blip r:embed="rId3"/>
          <a:stretch>
            <a:fillRect/>
          </a:stretch>
        </p:blipFill>
        <p:spPr>
          <a:xfrm>
            <a:off x="0" y="-1"/>
            <a:ext cx="9144000" cy="8727901"/>
          </a:xfrm>
        </p:spPr>
      </p:pic>
      <p:sp>
        <p:nvSpPr>
          <p:cNvPr id="4" name="Arc 4"/>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5"/>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6"/>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7"/>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uist07snippets-10.wmv">
            <a:hlinkClick r:id="" action="ppaction://media"/>
          </p:cNvPr>
          <p:cNvPicPr>
            <a:picLocks noRot="1" noChangeAspect="1"/>
          </p:cNvPicPr>
          <p:nvPr>
            <a:videoFile r:link="rId1"/>
          </p:nvPr>
        </p:nvPicPr>
        <p:blipFill>
          <a:blip r:embed="rId4"/>
          <a:stretch>
            <a:fillRect/>
          </a:stretch>
        </p:blipFill>
        <p:spPr>
          <a:xfrm>
            <a:off x="0" y="762000"/>
            <a:ext cx="9142858" cy="51428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2"/>
          <p:cNvPicPr>
            <a:picLocks noChangeAspect="1" noChangeArrowheads="1"/>
          </p:cNvPicPr>
          <p:nvPr/>
        </p:nvPicPr>
        <p:blipFill>
          <a:blip r:embed="rId3"/>
          <a:srcRect/>
          <a:stretch>
            <a:fillRect/>
          </a:stretch>
        </p:blipFill>
        <p:spPr bwMode="auto">
          <a:xfrm>
            <a:off x="0" y="0"/>
            <a:ext cx="9144000" cy="6864804"/>
          </a:xfrm>
          <a:prstGeom prst="rect">
            <a:avLst/>
          </a:prstGeom>
          <a:noFill/>
          <a:ln w="9525">
            <a:noFill/>
            <a:miter lim="800000"/>
            <a:headEnd/>
            <a:tailEnd/>
          </a:ln>
        </p:spPr>
      </p:pic>
      <p:sp>
        <p:nvSpPr>
          <p:cNvPr id="3" name="Arc 4"/>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4" name="Arc 5"/>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6"/>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7"/>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lstStyle/>
          <a:p>
            <a:r>
              <a:rPr lang="en-US" smtClean="0"/>
              <a:t>d.mix users</a:t>
            </a:r>
          </a:p>
        </p:txBody>
      </p:sp>
      <p:sp>
        <p:nvSpPr>
          <p:cNvPr id="13" name="TextBox 12"/>
          <p:cNvSpPr txBox="1"/>
          <p:nvPr/>
        </p:nvSpPr>
        <p:spPr>
          <a:xfrm>
            <a:off x="838201" y="3653135"/>
            <a:ext cx="1648978" cy="461665"/>
          </a:xfrm>
          <a:prstGeom prst="rect">
            <a:avLst/>
          </a:prstGeom>
          <a:noFill/>
        </p:spPr>
        <p:txBody>
          <a:bodyPr wrap="none" rtlCol="0">
            <a:spAutoFit/>
          </a:bodyPr>
          <a:lstStyle/>
          <a:p>
            <a:r>
              <a:rPr lang="en-US" sz="2400" smtClean="0">
                <a:solidFill>
                  <a:schemeClr val="bg1"/>
                </a:solidFill>
              </a:rPr>
              <a:t>Lead Users</a:t>
            </a:r>
            <a:endParaRPr lang="en-US" sz="2400">
              <a:solidFill>
                <a:schemeClr val="bg1"/>
              </a:solidFill>
            </a:endParaRPr>
          </a:p>
        </p:txBody>
      </p:sp>
      <p:pic>
        <p:nvPicPr>
          <p:cNvPr id="14" name="Picture 13" descr="starman-2.png"/>
          <p:cNvPicPr>
            <a:picLocks noChangeAspect="1"/>
          </p:cNvPicPr>
          <p:nvPr/>
        </p:nvPicPr>
        <p:blipFill>
          <a:blip r:embed="rId3"/>
          <a:stretch>
            <a:fillRect/>
          </a:stretch>
        </p:blipFill>
        <p:spPr>
          <a:xfrm>
            <a:off x="3284822" y="4343400"/>
            <a:ext cx="2164481" cy="1600200"/>
          </a:xfrm>
          <a:prstGeom prst="rect">
            <a:avLst/>
          </a:prstGeom>
        </p:spPr>
      </p:pic>
      <p:sp>
        <p:nvSpPr>
          <p:cNvPr id="15" name="TextBox 14"/>
          <p:cNvSpPr txBox="1"/>
          <p:nvPr/>
        </p:nvSpPr>
        <p:spPr>
          <a:xfrm>
            <a:off x="3284822" y="3653135"/>
            <a:ext cx="2353978" cy="461665"/>
          </a:xfrm>
          <a:prstGeom prst="rect">
            <a:avLst/>
          </a:prstGeom>
          <a:noFill/>
        </p:spPr>
        <p:txBody>
          <a:bodyPr wrap="none" rtlCol="0">
            <a:spAutoFit/>
          </a:bodyPr>
          <a:lstStyle/>
          <a:p>
            <a:r>
              <a:rPr lang="en-US" sz="2400" smtClean="0">
                <a:solidFill>
                  <a:schemeClr val="bg1"/>
                </a:solidFill>
              </a:rPr>
              <a:t>Web Developers</a:t>
            </a:r>
            <a:endParaRPr lang="en-US" sz="2400">
              <a:solidFill>
                <a:schemeClr val="bg1"/>
              </a:solidFill>
            </a:endParaRPr>
          </a:p>
        </p:txBody>
      </p:sp>
      <p:pic>
        <p:nvPicPr>
          <p:cNvPr id="16" name="Picture 15" descr="starman-3.png"/>
          <p:cNvPicPr>
            <a:picLocks noChangeAspect="1"/>
          </p:cNvPicPr>
          <p:nvPr/>
        </p:nvPicPr>
        <p:blipFill>
          <a:blip r:embed="rId4"/>
          <a:stretch>
            <a:fillRect/>
          </a:stretch>
        </p:blipFill>
        <p:spPr>
          <a:xfrm>
            <a:off x="6208123" y="3962400"/>
            <a:ext cx="2935877" cy="2209800"/>
          </a:xfrm>
          <a:prstGeom prst="rect">
            <a:avLst/>
          </a:prstGeom>
        </p:spPr>
      </p:pic>
      <p:sp>
        <p:nvSpPr>
          <p:cNvPr id="17" name="TextBox 16"/>
          <p:cNvSpPr txBox="1"/>
          <p:nvPr/>
        </p:nvSpPr>
        <p:spPr>
          <a:xfrm>
            <a:off x="6869535" y="3653135"/>
            <a:ext cx="1512465" cy="461665"/>
          </a:xfrm>
          <a:prstGeom prst="rect">
            <a:avLst/>
          </a:prstGeom>
          <a:noFill/>
        </p:spPr>
        <p:txBody>
          <a:bodyPr wrap="none" rtlCol="0">
            <a:spAutoFit/>
          </a:bodyPr>
          <a:lstStyle/>
          <a:p>
            <a:r>
              <a:rPr lang="en-US" sz="2400" smtClean="0">
                <a:solidFill>
                  <a:schemeClr val="bg1"/>
                </a:solidFill>
              </a:rPr>
              <a:t>End Users</a:t>
            </a:r>
            <a:endParaRPr lang="en-US" sz="2400">
              <a:solidFill>
                <a:schemeClr val="bg1"/>
              </a:solidFill>
            </a:endParaRPr>
          </a:p>
        </p:txBody>
      </p:sp>
      <p:pic>
        <p:nvPicPr>
          <p:cNvPr id="18" name="Picture 17" descr="starman-1.png"/>
          <p:cNvPicPr>
            <a:picLocks noChangeAspect="1"/>
          </p:cNvPicPr>
          <p:nvPr/>
        </p:nvPicPr>
        <p:blipFill>
          <a:blip r:embed="rId5"/>
          <a:stretch>
            <a:fillRect/>
          </a:stretch>
        </p:blipFill>
        <p:spPr>
          <a:xfrm>
            <a:off x="1116535" y="4114800"/>
            <a:ext cx="1093265" cy="1984513"/>
          </a:xfrm>
          <a:prstGeom prst="rect">
            <a:avLst/>
          </a:prstGeom>
        </p:spPr>
      </p:pic>
      <p:sp>
        <p:nvSpPr>
          <p:cNvPr id="20" name="TextBox 19"/>
          <p:cNvSpPr txBox="1"/>
          <p:nvPr/>
        </p:nvSpPr>
        <p:spPr>
          <a:xfrm>
            <a:off x="838201" y="1706940"/>
            <a:ext cx="7543799" cy="1569660"/>
          </a:xfrm>
          <a:prstGeom prst="rect">
            <a:avLst/>
          </a:prstGeom>
          <a:noFill/>
        </p:spPr>
        <p:txBody>
          <a:bodyPr wrap="square" rtlCol="0">
            <a:spAutoFit/>
          </a:bodyPr>
          <a:lstStyle/>
          <a:p>
            <a:r>
              <a:rPr lang="en-US" sz="3200" smtClean="0">
                <a:solidFill>
                  <a:schemeClr val="bg1"/>
                </a:solidFill>
              </a:rPr>
              <a:t>Site owners or lead users define mappings between sites and services (once).</a:t>
            </a:r>
          </a:p>
          <a:p>
            <a:endParaRPr lang="en-US" sz="3200">
              <a:solidFill>
                <a:schemeClr val="bg1"/>
              </a:solidFill>
            </a:endParaRPr>
          </a:p>
        </p:txBody>
      </p:sp>
      <p:sp>
        <p:nvSpPr>
          <p:cNvPr id="21" name="Rounded Rectangle 20"/>
          <p:cNvSpPr/>
          <p:nvPr/>
        </p:nvSpPr>
        <p:spPr bwMode="auto">
          <a:xfrm>
            <a:off x="685800" y="3657600"/>
            <a:ext cx="1905000" cy="2438400"/>
          </a:xfrm>
          <a:prstGeom prst="roundRect">
            <a:avLst/>
          </a:prstGeom>
          <a:noFill/>
          <a:ln w="762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11" name="Flowchart: Sequential Access Storage 10"/>
          <p:cNvSpPr/>
          <p:nvPr/>
        </p:nvSpPr>
        <p:spPr bwMode="auto">
          <a:xfrm>
            <a:off x="8610600" y="6477000"/>
            <a:ext cx="304800" cy="304800"/>
          </a:xfrm>
          <a:prstGeom prst="flowChartMagneticTape">
            <a:avLst/>
          </a:prstGeom>
          <a:solidFill>
            <a:schemeClr val="accent1">
              <a:alpha val="25000"/>
            </a:schemeClr>
          </a:solidFill>
          <a:ln w="19050" cap="flat" cmpd="sng" algn="ctr">
            <a:solidFill>
              <a:schemeClr val="bg1">
                <a:alpha val="6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UNIVAC-1-GraceHopper"/>
          <p:cNvPicPr>
            <a:picLocks noChangeAspect="1" noChangeArrowheads="1"/>
          </p:cNvPicPr>
          <p:nvPr/>
        </p:nvPicPr>
        <p:blipFill>
          <a:blip r:embed="rId3"/>
          <a:srcRect t="2339" b="2339"/>
          <a:stretch>
            <a:fillRect/>
          </a:stretch>
        </p:blipFill>
        <p:spPr bwMode="auto">
          <a:xfrm>
            <a:off x="0" y="0"/>
            <a:ext cx="9144000" cy="6858000"/>
          </a:xfrm>
          <a:prstGeom prst="rect">
            <a:avLst/>
          </a:prstGeom>
          <a:noFill/>
          <a:ln w="9525">
            <a:noFill/>
            <a:miter lim="800000"/>
            <a:headEnd/>
            <a:tailEnd/>
          </a:ln>
        </p:spPr>
      </p:pic>
      <p:sp>
        <p:nvSpPr>
          <p:cNvPr id="13315"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3316"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3317"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3318"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3319" name="AutoShape 7"/>
          <p:cNvSpPr>
            <a:spLocks noChangeArrowheads="1"/>
          </p:cNvSpPr>
          <p:nvPr/>
        </p:nvSpPr>
        <p:spPr bwMode="auto">
          <a:xfrm>
            <a:off x="-171450" y="309563"/>
            <a:ext cx="3676650" cy="822325"/>
          </a:xfrm>
          <a:prstGeom prst="roundRect">
            <a:avLst>
              <a:gd name="adj" fmla="val 16667"/>
            </a:avLst>
          </a:prstGeom>
          <a:solidFill>
            <a:srgbClr val="333333">
              <a:alpha val="79999"/>
            </a:srgbClr>
          </a:solidFill>
          <a:ln w="9525" algn="ctr">
            <a:noFill/>
            <a:round/>
            <a:headEnd/>
            <a:tailEnd/>
          </a:ln>
        </p:spPr>
        <p:txBody>
          <a:bodyPr wrap="none" anchor="ctr"/>
          <a:lstStyle/>
          <a:p>
            <a:endParaRPr lang="en-US"/>
          </a:p>
        </p:txBody>
      </p:sp>
      <p:sp>
        <p:nvSpPr>
          <p:cNvPr id="13320" name="Rectangle 8"/>
          <p:cNvSpPr>
            <a:spLocks noGrp="1" noRot="1" noChangeArrowheads="1"/>
          </p:cNvSpPr>
          <p:nvPr>
            <p:ph type="title"/>
          </p:nvPr>
        </p:nvSpPr>
        <p:spPr>
          <a:xfrm>
            <a:off x="63500" y="261938"/>
            <a:ext cx="8385175" cy="1022350"/>
          </a:xfrm>
          <a:noFill/>
        </p:spPr>
        <p:txBody>
          <a:bodyPr/>
          <a:lstStyle/>
          <a:p>
            <a:pPr eaLnBrk="1" hangingPunct="1"/>
            <a:r>
              <a:rPr lang="en-US" altLang="ko-KR" smtClean="0">
                <a:ea typeface="굴림" charset="-127"/>
              </a:rPr>
              <a:t>Design </a:t>
            </a:r>
            <a:r>
              <a:rPr lang="en-US" altLang="ko-KR" dirty="0" smtClean="0">
                <a:ea typeface="굴림" charset="-127"/>
              </a:rPr>
              <a:t>Tools</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lstStyle/>
          <a:p>
            <a:endParaRPr lang="en-US" smtClean="0"/>
          </a:p>
        </p:txBody>
      </p:sp>
      <p:sp>
        <p:nvSpPr>
          <p:cNvPr id="13" name="TextBox 12"/>
          <p:cNvSpPr txBox="1"/>
          <p:nvPr/>
        </p:nvSpPr>
        <p:spPr>
          <a:xfrm>
            <a:off x="838201" y="3653135"/>
            <a:ext cx="1648978" cy="461665"/>
          </a:xfrm>
          <a:prstGeom prst="rect">
            <a:avLst/>
          </a:prstGeom>
          <a:noFill/>
        </p:spPr>
        <p:txBody>
          <a:bodyPr wrap="none" rtlCol="0">
            <a:spAutoFit/>
          </a:bodyPr>
          <a:lstStyle/>
          <a:p>
            <a:r>
              <a:rPr lang="en-US" sz="2400" smtClean="0">
                <a:solidFill>
                  <a:schemeClr val="bg1"/>
                </a:solidFill>
              </a:rPr>
              <a:t>Lead Users</a:t>
            </a:r>
            <a:endParaRPr lang="en-US" sz="2400">
              <a:solidFill>
                <a:schemeClr val="bg1"/>
              </a:solidFill>
            </a:endParaRPr>
          </a:p>
        </p:txBody>
      </p:sp>
      <p:pic>
        <p:nvPicPr>
          <p:cNvPr id="14" name="Picture 13" descr="starman-2.png"/>
          <p:cNvPicPr>
            <a:picLocks noChangeAspect="1"/>
          </p:cNvPicPr>
          <p:nvPr/>
        </p:nvPicPr>
        <p:blipFill>
          <a:blip r:embed="rId3"/>
          <a:stretch>
            <a:fillRect/>
          </a:stretch>
        </p:blipFill>
        <p:spPr>
          <a:xfrm>
            <a:off x="3284822" y="4343400"/>
            <a:ext cx="2164481" cy="1600200"/>
          </a:xfrm>
          <a:prstGeom prst="rect">
            <a:avLst/>
          </a:prstGeom>
        </p:spPr>
      </p:pic>
      <p:sp>
        <p:nvSpPr>
          <p:cNvPr id="15" name="TextBox 14"/>
          <p:cNvSpPr txBox="1"/>
          <p:nvPr/>
        </p:nvSpPr>
        <p:spPr>
          <a:xfrm>
            <a:off x="3284822" y="3653135"/>
            <a:ext cx="2353978" cy="461665"/>
          </a:xfrm>
          <a:prstGeom prst="rect">
            <a:avLst/>
          </a:prstGeom>
          <a:noFill/>
        </p:spPr>
        <p:txBody>
          <a:bodyPr wrap="none" rtlCol="0">
            <a:spAutoFit/>
          </a:bodyPr>
          <a:lstStyle/>
          <a:p>
            <a:r>
              <a:rPr lang="en-US" sz="2400" smtClean="0">
                <a:solidFill>
                  <a:schemeClr val="bg1"/>
                </a:solidFill>
              </a:rPr>
              <a:t>Web Developers</a:t>
            </a:r>
            <a:endParaRPr lang="en-US" sz="2400">
              <a:solidFill>
                <a:schemeClr val="bg1"/>
              </a:solidFill>
            </a:endParaRPr>
          </a:p>
        </p:txBody>
      </p:sp>
      <p:pic>
        <p:nvPicPr>
          <p:cNvPr id="16" name="Picture 15" descr="starman-3.png"/>
          <p:cNvPicPr>
            <a:picLocks noChangeAspect="1"/>
          </p:cNvPicPr>
          <p:nvPr/>
        </p:nvPicPr>
        <p:blipFill>
          <a:blip r:embed="rId4"/>
          <a:stretch>
            <a:fillRect/>
          </a:stretch>
        </p:blipFill>
        <p:spPr>
          <a:xfrm>
            <a:off x="6208123" y="3962400"/>
            <a:ext cx="2935877" cy="2209800"/>
          </a:xfrm>
          <a:prstGeom prst="rect">
            <a:avLst/>
          </a:prstGeom>
        </p:spPr>
      </p:pic>
      <p:sp>
        <p:nvSpPr>
          <p:cNvPr id="17" name="TextBox 16"/>
          <p:cNvSpPr txBox="1"/>
          <p:nvPr/>
        </p:nvSpPr>
        <p:spPr>
          <a:xfrm>
            <a:off x="6869535" y="3653135"/>
            <a:ext cx="1512465" cy="461665"/>
          </a:xfrm>
          <a:prstGeom prst="rect">
            <a:avLst/>
          </a:prstGeom>
          <a:noFill/>
        </p:spPr>
        <p:txBody>
          <a:bodyPr wrap="none" rtlCol="0">
            <a:spAutoFit/>
          </a:bodyPr>
          <a:lstStyle/>
          <a:p>
            <a:r>
              <a:rPr lang="en-US" sz="2400" smtClean="0">
                <a:solidFill>
                  <a:schemeClr val="bg1"/>
                </a:solidFill>
              </a:rPr>
              <a:t>End Users</a:t>
            </a:r>
            <a:endParaRPr lang="en-US" sz="2400">
              <a:solidFill>
                <a:schemeClr val="bg1"/>
              </a:solidFill>
            </a:endParaRPr>
          </a:p>
        </p:txBody>
      </p:sp>
      <p:pic>
        <p:nvPicPr>
          <p:cNvPr id="18" name="Picture 17" descr="starman-1.png"/>
          <p:cNvPicPr>
            <a:picLocks noChangeAspect="1"/>
          </p:cNvPicPr>
          <p:nvPr/>
        </p:nvPicPr>
        <p:blipFill>
          <a:blip r:embed="rId5"/>
          <a:stretch>
            <a:fillRect/>
          </a:stretch>
        </p:blipFill>
        <p:spPr>
          <a:xfrm>
            <a:off x="1116535" y="4114800"/>
            <a:ext cx="1093265" cy="1984513"/>
          </a:xfrm>
          <a:prstGeom prst="rect">
            <a:avLst/>
          </a:prstGeom>
        </p:spPr>
      </p:pic>
      <p:sp>
        <p:nvSpPr>
          <p:cNvPr id="20" name="TextBox 19"/>
          <p:cNvSpPr txBox="1"/>
          <p:nvPr/>
        </p:nvSpPr>
        <p:spPr>
          <a:xfrm>
            <a:off x="838201" y="1706940"/>
            <a:ext cx="7543799" cy="584775"/>
          </a:xfrm>
          <a:prstGeom prst="rect">
            <a:avLst/>
          </a:prstGeom>
          <a:noFill/>
        </p:spPr>
        <p:txBody>
          <a:bodyPr wrap="square" rtlCol="0">
            <a:spAutoFit/>
          </a:bodyPr>
          <a:lstStyle/>
          <a:p>
            <a:r>
              <a:rPr lang="en-US" sz="3200" smtClean="0">
                <a:solidFill>
                  <a:schemeClr val="bg1"/>
                </a:solidFill>
              </a:rPr>
              <a:t>Web developers create d.mix applications</a:t>
            </a:r>
          </a:p>
        </p:txBody>
      </p:sp>
      <p:sp>
        <p:nvSpPr>
          <p:cNvPr id="11" name="Rounded Rectangle 10"/>
          <p:cNvSpPr/>
          <p:nvPr/>
        </p:nvSpPr>
        <p:spPr bwMode="auto">
          <a:xfrm>
            <a:off x="685800" y="3657600"/>
            <a:ext cx="5181600" cy="2438400"/>
          </a:xfrm>
          <a:prstGeom prst="roundRect">
            <a:avLst/>
          </a:prstGeom>
          <a:noFill/>
          <a:ln w="762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lstStyle/>
          <a:p>
            <a:endParaRPr lang="en-US" smtClean="0"/>
          </a:p>
        </p:txBody>
      </p:sp>
      <p:sp>
        <p:nvSpPr>
          <p:cNvPr id="13" name="TextBox 12"/>
          <p:cNvSpPr txBox="1"/>
          <p:nvPr/>
        </p:nvSpPr>
        <p:spPr>
          <a:xfrm>
            <a:off x="838201" y="3653135"/>
            <a:ext cx="1648978" cy="461665"/>
          </a:xfrm>
          <a:prstGeom prst="rect">
            <a:avLst/>
          </a:prstGeom>
          <a:noFill/>
        </p:spPr>
        <p:txBody>
          <a:bodyPr wrap="none" rtlCol="0">
            <a:spAutoFit/>
          </a:bodyPr>
          <a:lstStyle/>
          <a:p>
            <a:r>
              <a:rPr lang="en-US" sz="2400" smtClean="0">
                <a:solidFill>
                  <a:schemeClr val="bg1"/>
                </a:solidFill>
              </a:rPr>
              <a:t>Lead Users</a:t>
            </a:r>
            <a:endParaRPr lang="en-US" sz="2400">
              <a:solidFill>
                <a:schemeClr val="bg1"/>
              </a:solidFill>
            </a:endParaRPr>
          </a:p>
        </p:txBody>
      </p:sp>
      <p:pic>
        <p:nvPicPr>
          <p:cNvPr id="14" name="Picture 13" descr="starman-2.png"/>
          <p:cNvPicPr>
            <a:picLocks noChangeAspect="1"/>
          </p:cNvPicPr>
          <p:nvPr/>
        </p:nvPicPr>
        <p:blipFill>
          <a:blip r:embed="rId3"/>
          <a:stretch>
            <a:fillRect/>
          </a:stretch>
        </p:blipFill>
        <p:spPr>
          <a:xfrm>
            <a:off x="3284822" y="4343400"/>
            <a:ext cx="2164481" cy="1600200"/>
          </a:xfrm>
          <a:prstGeom prst="rect">
            <a:avLst/>
          </a:prstGeom>
        </p:spPr>
      </p:pic>
      <p:sp>
        <p:nvSpPr>
          <p:cNvPr id="15" name="TextBox 14"/>
          <p:cNvSpPr txBox="1"/>
          <p:nvPr/>
        </p:nvSpPr>
        <p:spPr>
          <a:xfrm>
            <a:off x="3284822" y="3653135"/>
            <a:ext cx="2353978" cy="461665"/>
          </a:xfrm>
          <a:prstGeom prst="rect">
            <a:avLst/>
          </a:prstGeom>
          <a:noFill/>
        </p:spPr>
        <p:txBody>
          <a:bodyPr wrap="none" rtlCol="0">
            <a:spAutoFit/>
          </a:bodyPr>
          <a:lstStyle/>
          <a:p>
            <a:r>
              <a:rPr lang="en-US" sz="2400" smtClean="0">
                <a:solidFill>
                  <a:schemeClr val="bg1"/>
                </a:solidFill>
              </a:rPr>
              <a:t>Web Developers</a:t>
            </a:r>
            <a:endParaRPr lang="en-US" sz="2400">
              <a:solidFill>
                <a:schemeClr val="bg1"/>
              </a:solidFill>
            </a:endParaRPr>
          </a:p>
        </p:txBody>
      </p:sp>
      <p:pic>
        <p:nvPicPr>
          <p:cNvPr id="16" name="Picture 15" descr="starman-3.png"/>
          <p:cNvPicPr>
            <a:picLocks noChangeAspect="1"/>
          </p:cNvPicPr>
          <p:nvPr/>
        </p:nvPicPr>
        <p:blipFill>
          <a:blip r:embed="rId4"/>
          <a:stretch>
            <a:fillRect/>
          </a:stretch>
        </p:blipFill>
        <p:spPr>
          <a:xfrm>
            <a:off x="6208123" y="3962400"/>
            <a:ext cx="2935877" cy="2209800"/>
          </a:xfrm>
          <a:prstGeom prst="rect">
            <a:avLst/>
          </a:prstGeom>
        </p:spPr>
      </p:pic>
      <p:sp>
        <p:nvSpPr>
          <p:cNvPr id="17" name="TextBox 16"/>
          <p:cNvSpPr txBox="1"/>
          <p:nvPr/>
        </p:nvSpPr>
        <p:spPr>
          <a:xfrm>
            <a:off x="6869535" y="3653135"/>
            <a:ext cx="1512465" cy="461665"/>
          </a:xfrm>
          <a:prstGeom prst="rect">
            <a:avLst/>
          </a:prstGeom>
          <a:noFill/>
        </p:spPr>
        <p:txBody>
          <a:bodyPr wrap="none" rtlCol="0">
            <a:spAutoFit/>
          </a:bodyPr>
          <a:lstStyle/>
          <a:p>
            <a:r>
              <a:rPr lang="en-US" sz="2400" smtClean="0">
                <a:solidFill>
                  <a:schemeClr val="bg1"/>
                </a:solidFill>
              </a:rPr>
              <a:t>End Users</a:t>
            </a:r>
            <a:endParaRPr lang="en-US" sz="2400">
              <a:solidFill>
                <a:schemeClr val="bg1"/>
              </a:solidFill>
            </a:endParaRPr>
          </a:p>
        </p:txBody>
      </p:sp>
      <p:pic>
        <p:nvPicPr>
          <p:cNvPr id="18" name="Picture 17" descr="starman-1.png"/>
          <p:cNvPicPr>
            <a:picLocks noChangeAspect="1"/>
          </p:cNvPicPr>
          <p:nvPr/>
        </p:nvPicPr>
        <p:blipFill>
          <a:blip r:embed="rId5"/>
          <a:stretch>
            <a:fillRect/>
          </a:stretch>
        </p:blipFill>
        <p:spPr>
          <a:xfrm>
            <a:off x="1116535" y="4114800"/>
            <a:ext cx="1093265" cy="1984513"/>
          </a:xfrm>
          <a:prstGeom prst="rect">
            <a:avLst/>
          </a:prstGeom>
        </p:spPr>
      </p:pic>
      <p:sp>
        <p:nvSpPr>
          <p:cNvPr id="20" name="TextBox 19"/>
          <p:cNvSpPr txBox="1"/>
          <p:nvPr/>
        </p:nvSpPr>
        <p:spPr>
          <a:xfrm>
            <a:off x="838201" y="1706940"/>
            <a:ext cx="7543799" cy="1077218"/>
          </a:xfrm>
          <a:prstGeom prst="rect">
            <a:avLst/>
          </a:prstGeom>
          <a:noFill/>
        </p:spPr>
        <p:txBody>
          <a:bodyPr wrap="square" rtlCol="0">
            <a:spAutoFit/>
          </a:bodyPr>
          <a:lstStyle/>
          <a:p>
            <a:r>
              <a:rPr lang="en-US" sz="3200" smtClean="0">
                <a:solidFill>
                  <a:schemeClr val="bg1"/>
                </a:solidFill>
              </a:rPr>
              <a:t>End-users run (and tailor) applications</a:t>
            </a:r>
          </a:p>
          <a:p>
            <a:r>
              <a:rPr lang="en-US" sz="3200" smtClean="0">
                <a:solidFill>
                  <a:schemeClr val="bg1"/>
                </a:solidFill>
              </a:rPr>
              <a:t>in the d.mix wiki.</a:t>
            </a:r>
          </a:p>
        </p:txBody>
      </p:sp>
      <p:sp>
        <p:nvSpPr>
          <p:cNvPr id="11" name="Rounded Rectangle 10"/>
          <p:cNvSpPr/>
          <p:nvPr/>
        </p:nvSpPr>
        <p:spPr bwMode="auto">
          <a:xfrm>
            <a:off x="685800" y="3657600"/>
            <a:ext cx="8366760" cy="2438400"/>
          </a:xfrm>
          <a:prstGeom prst="roundRect">
            <a:avLst/>
          </a:prstGeom>
          <a:noFill/>
          <a:ln w="762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proxy-new3.png"/>
          <p:cNvPicPr>
            <a:picLocks noGrp="1" noChangeAspect="1"/>
          </p:cNvPicPr>
          <p:nvPr>
            <p:ph idx="1"/>
          </p:nvPr>
        </p:nvPicPr>
        <p:blipFill>
          <a:blip r:embed="rId3"/>
          <a:stretch>
            <a:fillRect/>
          </a:stretch>
        </p:blipFill>
        <p:spPr>
          <a:xfrm>
            <a:off x="152400" y="1676400"/>
            <a:ext cx="8843927" cy="4038600"/>
          </a:xfrm>
        </p:spPr>
      </p:pic>
      <p:sp>
        <p:nvSpPr>
          <p:cNvPr id="23555" name="Title 1"/>
          <p:cNvSpPr>
            <a:spLocks noGrp="1"/>
          </p:cNvSpPr>
          <p:nvPr>
            <p:ph type="title"/>
          </p:nvPr>
        </p:nvSpPr>
        <p:spPr/>
        <p:txBody>
          <a:bodyPr/>
          <a:lstStyle/>
          <a:p>
            <a:r>
              <a:rPr lang="en-US" smtClean="0"/>
              <a:t>d.mix Proxy Architecture</a:t>
            </a:r>
          </a:p>
        </p:txBody>
      </p:sp>
      <p:sp>
        <p:nvSpPr>
          <p:cNvPr id="9" name="Rounded Rectangle 8"/>
          <p:cNvSpPr/>
          <p:nvPr/>
        </p:nvSpPr>
        <p:spPr bwMode="auto">
          <a:xfrm>
            <a:off x="3276600" y="4343400"/>
            <a:ext cx="2667000" cy="1447800"/>
          </a:xfrm>
          <a:prstGeom prst="roundRect">
            <a:avLst/>
          </a:prstGeom>
          <a:noFill/>
          <a:ln w="762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10" name="TextBox 9"/>
          <p:cNvSpPr txBox="1"/>
          <p:nvPr/>
        </p:nvSpPr>
        <p:spPr>
          <a:xfrm>
            <a:off x="838200" y="1992868"/>
            <a:ext cx="1506823" cy="369332"/>
          </a:xfrm>
          <a:prstGeom prst="rect">
            <a:avLst/>
          </a:prstGeom>
          <a:noFill/>
        </p:spPr>
        <p:txBody>
          <a:bodyPr wrap="none" rtlCol="0">
            <a:spAutoFit/>
          </a:bodyPr>
          <a:lstStyle/>
          <a:p>
            <a:r>
              <a:rPr lang="en-US" smtClean="0">
                <a:solidFill>
                  <a:schemeClr val="bg1"/>
                </a:solidFill>
              </a:rPr>
              <a:t>Original Page</a:t>
            </a:r>
            <a:endParaRPr lang="en-US">
              <a:solidFill>
                <a:schemeClr val="bg1"/>
              </a:solidFill>
            </a:endParaRPr>
          </a:p>
        </p:txBody>
      </p:sp>
      <p:sp>
        <p:nvSpPr>
          <p:cNvPr id="11" name="TextBox 10"/>
          <p:cNvSpPr txBox="1"/>
          <p:nvPr/>
        </p:nvSpPr>
        <p:spPr>
          <a:xfrm>
            <a:off x="6293337" y="1715869"/>
            <a:ext cx="2241063" cy="646331"/>
          </a:xfrm>
          <a:prstGeom prst="rect">
            <a:avLst/>
          </a:prstGeom>
          <a:noFill/>
        </p:spPr>
        <p:txBody>
          <a:bodyPr wrap="none" rtlCol="0">
            <a:spAutoFit/>
          </a:bodyPr>
          <a:lstStyle/>
          <a:p>
            <a:r>
              <a:rPr lang="en-US" smtClean="0">
                <a:solidFill>
                  <a:schemeClr val="bg1"/>
                </a:solidFill>
              </a:rPr>
              <a:t>Rewritten page </a:t>
            </a:r>
          </a:p>
          <a:p>
            <a:r>
              <a:rPr lang="en-US" smtClean="0">
                <a:solidFill>
                  <a:schemeClr val="bg1"/>
                </a:solidFill>
              </a:rPr>
              <a:t>with API annotations</a:t>
            </a:r>
            <a:endParaRPr lang="en-US">
              <a:solidFill>
                <a:schemeClr val="bg1"/>
              </a:solidFill>
            </a:endParaRPr>
          </a:p>
        </p:txBody>
      </p:sp>
      <p:sp>
        <p:nvSpPr>
          <p:cNvPr id="12" name="TextBox 11"/>
          <p:cNvSpPr txBox="1"/>
          <p:nvPr/>
        </p:nvSpPr>
        <p:spPr>
          <a:xfrm>
            <a:off x="3827177" y="1981200"/>
            <a:ext cx="1467838" cy="369332"/>
          </a:xfrm>
          <a:prstGeom prst="rect">
            <a:avLst/>
          </a:prstGeom>
          <a:noFill/>
        </p:spPr>
        <p:txBody>
          <a:bodyPr wrap="none" rtlCol="0">
            <a:spAutoFit/>
          </a:bodyPr>
          <a:lstStyle/>
          <a:p>
            <a:r>
              <a:rPr lang="en-US" smtClean="0">
                <a:solidFill>
                  <a:schemeClr val="bg1"/>
                </a:solidFill>
              </a:rPr>
              <a:t>Proxy Server</a:t>
            </a:r>
            <a:endParaRPr lang="en-US">
              <a:solidFill>
                <a:schemeClr val="bg1"/>
              </a:solidFill>
            </a:endParaRPr>
          </a:p>
        </p:txBody>
      </p:sp>
      <p:sp>
        <p:nvSpPr>
          <p:cNvPr id="13" name="TextBox 12"/>
          <p:cNvSpPr txBox="1"/>
          <p:nvPr/>
        </p:nvSpPr>
        <p:spPr>
          <a:xfrm>
            <a:off x="6028984" y="4916269"/>
            <a:ext cx="2353016" cy="646331"/>
          </a:xfrm>
          <a:prstGeom prst="rect">
            <a:avLst/>
          </a:prstGeom>
          <a:noFill/>
        </p:spPr>
        <p:txBody>
          <a:bodyPr wrap="none" rtlCol="0">
            <a:spAutoFit/>
          </a:bodyPr>
          <a:lstStyle/>
          <a:p>
            <a:r>
              <a:rPr lang="en-US" smtClean="0">
                <a:solidFill>
                  <a:schemeClr val="bg1"/>
                </a:solidFill>
              </a:rPr>
              <a:t>Site-to-Service Map</a:t>
            </a:r>
          </a:p>
          <a:p>
            <a:r>
              <a:rPr lang="en-US" smtClean="0">
                <a:solidFill>
                  <a:schemeClr val="bg1"/>
                </a:solidFill>
              </a:rPr>
              <a:t>(hosted on d.mix wiki)</a:t>
            </a:r>
            <a:endParaRPr lang="en-US">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smtClean="0"/>
              <a:t>Authoring the Site-to-Service Map</a:t>
            </a:r>
            <a:br>
              <a:rPr lang="en-US" sz="4000" smtClean="0"/>
            </a:br>
            <a:r>
              <a:rPr lang="en-US" sz="4000" smtClean="0"/>
              <a:t>…Without Help From the Site Owner</a:t>
            </a:r>
            <a:endParaRPr lang="en-US" sz="4000"/>
          </a:p>
        </p:txBody>
      </p:sp>
      <p:sp>
        <p:nvSpPr>
          <p:cNvPr id="3" name="Content Placeholder 2"/>
          <p:cNvSpPr>
            <a:spLocks noGrp="1"/>
          </p:cNvSpPr>
          <p:nvPr>
            <p:ph idx="1"/>
          </p:nvPr>
        </p:nvSpPr>
        <p:spPr>
          <a:xfrm>
            <a:off x="838200" y="2025650"/>
            <a:ext cx="8007350" cy="4146550"/>
          </a:xfrm>
        </p:spPr>
        <p:txBody>
          <a:bodyPr/>
          <a:lstStyle/>
          <a:p>
            <a:pPr marL="514350" indent="-514350">
              <a:buNone/>
            </a:pPr>
            <a:r>
              <a:rPr lang="en-US" sz="2800" smtClean="0"/>
              <a:t>1	Map URL to Page Type</a:t>
            </a:r>
          </a:p>
          <a:p>
            <a:pPr marL="514350" indent="-514350">
              <a:buNone/>
            </a:pPr>
            <a:r>
              <a:rPr lang="en-US" sz="2800" smtClean="0"/>
              <a:t>2	I</a:t>
            </a:r>
            <a:r>
              <a:rPr lang="en-US" sz="2800" b="1" smtClean="0"/>
              <a:t>dentify visual elements in page to annotate (using </a:t>
            </a:r>
            <a:r>
              <a:rPr lang="en-US" sz="2800" b="1" err="1" smtClean="0"/>
              <a:t>XPath</a:t>
            </a:r>
            <a:r>
              <a:rPr lang="en-US" sz="2800" b="1" smtClean="0"/>
              <a:t>/CSS selectors)</a:t>
            </a:r>
          </a:p>
          <a:p>
            <a:pPr marL="514350" indent="-514350">
              <a:buNone/>
            </a:pPr>
            <a:r>
              <a:rPr lang="en-US" sz="2800" smtClean="0"/>
              <a:t>3	E</a:t>
            </a:r>
            <a:r>
              <a:rPr lang="en-US" sz="2800" b="1" smtClean="0"/>
              <a:t>xtract arguments for service calls from page source</a:t>
            </a:r>
          </a:p>
          <a:p>
            <a:pPr marL="514350" indent="-514350">
              <a:buAutoNum type="arabicPlain" startAt="4"/>
            </a:pPr>
            <a:r>
              <a:rPr lang="en-US" sz="2800" smtClean="0"/>
              <a:t>Bind arguments to web service code snippet  </a:t>
            </a:r>
          </a:p>
          <a:p>
            <a:pPr marL="914400" lvl="1" indent="-514350">
              <a:buFont typeface="+mj-lt"/>
              <a:buAutoNum type="arabicPeriod"/>
            </a:pPr>
            <a:endParaRPr lang="en-US" smtClean="0"/>
          </a:p>
          <a:p>
            <a:pPr marL="514350" indent="-514350">
              <a:buFont typeface="+mj-lt"/>
              <a:buAutoNum type="arabicPeriod"/>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t>Why Not </a:t>
            </a:r>
            <a:r>
              <a:rPr lang="en-US" i="1" smtClean="0"/>
              <a:t>Just</a:t>
            </a:r>
            <a:r>
              <a:rPr lang="en-US" smtClean="0"/>
              <a:t> Scrape?</a:t>
            </a:r>
          </a:p>
        </p:txBody>
      </p:sp>
      <p:sp>
        <p:nvSpPr>
          <p:cNvPr id="31747" name="Content Placeholder 2"/>
          <p:cNvSpPr>
            <a:spLocks noGrp="1"/>
          </p:cNvSpPr>
          <p:nvPr>
            <p:ph idx="1"/>
          </p:nvPr>
        </p:nvSpPr>
        <p:spPr>
          <a:xfrm>
            <a:off x="838200" y="1949450"/>
            <a:ext cx="7696200" cy="4756150"/>
          </a:xfrm>
        </p:spPr>
        <p:txBody>
          <a:bodyPr/>
          <a:lstStyle/>
          <a:p>
            <a:r>
              <a:rPr lang="en-US" smtClean="0"/>
              <a:t>Scraping at design-time rather than </a:t>
            </a:r>
            <a:br>
              <a:rPr lang="en-US" smtClean="0"/>
            </a:br>
            <a:r>
              <a:rPr lang="en-US" smtClean="0"/>
              <a:t>at run-time minimizes brittleness</a:t>
            </a:r>
          </a:p>
          <a:p>
            <a:r>
              <a:rPr lang="en-US" smtClean="0"/>
              <a:t>Web service calls can be parameterized</a:t>
            </a:r>
          </a:p>
          <a:p>
            <a:r>
              <a:rPr lang="en-US" smtClean="0"/>
              <a:t>Scraping at run-time can lead to lock-out</a:t>
            </a:r>
          </a:p>
          <a:p>
            <a:endParaRPr lang="en-US" smtClean="0"/>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fade">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fade">
                                      <p:cBhvr>
                                        <p:cTn id="12" dur="500"/>
                                        <p:tgtEl>
                                          <p:spTgt spid="317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fade">
                                      <p:cBhvr>
                                        <p:cTn id="17" dur="500"/>
                                        <p:tgtEl>
                                          <p:spTgt spid="317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8" name="Picture 7" descr="flickr-without-callouts.png"/>
          <p:cNvPicPr>
            <a:picLocks noChangeAspect="1"/>
          </p:cNvPicPr>
          <p:nvPr/>
        </p:nvPicPr>
        <p:blipFill>
          <a:blip r:embed="rId3">
            <a:clrChange>
              <a:clrFrom>
                <a:srgbClr val="323231"/>
              </a:clrFrom>
              <a:clrTo>
                <a:srgbClr val="323231">
                  <a:alpha val="0"/>
                </a:srgbClr>
              </a:clrTo>
            </a:clrChange>
          </a:blip>
          <a:stretch>
            <a:fillRect/>
          </a:stretch>
        </p:blipFill>
        <p:spPr>
          <a:xfrm>
            <a:off x="0" y="0"/>
            <a:ext cx="10573703" cy="6622733"/>
          </a:xfrm>
          <a:prstGeom prst="rect">
            <a:avLst/>
          </a:prstGeom>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Picture 3" descr="flickr-url-callout.png"/>
          <p:cNvPicPr>
            <a:picLocks noChangeAspect="1"/>
          </p:cNvPicPr>
          <p:nvPr/>
        </p:nvPicPr>
        <p:blipFill>
          <a:blip r:embed="rId3">
            <a:clrChange>
              <a:clrFrom>
                <a:srgbClr val="323231"/>
              </a:clrFrom>
              <a:clrTo>
                <a:srgbClr val="323231">
                  <a:alpha val="0"/>
                </a:srgbClr>
              </a:clrTo>
            </a:clrChange>
          </a:blip>
          <a:stretch>
            <a:fillRect/>
          </a:stretch>
        </p:blipFill>
        <p:spPr>
          <a:xfrm>
            <a:off x="0" y="0"/>
            <a:ext cx="10573703" cy="6622733"/>
          </a:xfrm>
          <a:prstGeom prst="rect">
            <a:avLst/>
          </a:prstGeom>
        </p:spPr>
      </p:pic>
      <p:sp>
        <p:nvSpPr>
          <p:cNvPr id="6" name="TextBox 5"/>
          <p:cNvSpPr txBox="1"/>
          <p:nvPr/>
        </p:nvSpPr>
        <p:spPr>
          <a:xfrm>
            <a:off x="6973674" y="381000"/>
            <a:ext cx="2029723" cy="2739211"/>
          </a:xfrm>
          <a:prstGeom prst="rect">
            <a:avLst/>
          </a:prstGeom>
          <a:noFill/>
        </p:spPr>
        <p:txBody>
          <a:bodyPr wrap="none" rtlCol="0">
            <a:spAutoFit/>
          </a:bodyPr>
          <a:lstStyle/>
          <a:p>
            <a:r>
              <a:rPr lang="en-US" sz="2400" smtClean="0">
                <a:solidFill>
                  <a:schemeClr val="bg1"/>
                </a:solidFill>
              </a:rPr>
              <a:t>Page URL:</a:t>
            </a:r>
          </a:p>
          <a:p>
            <a:r>
              <a:rPr lang="en-US" sz="2400" b="0" smtClean="0">
                <a:solidFill>
                  <a:schemeClr val="bg1"/>
                </a:solidFill>
              </a:rPr>
              <a:t>flickr.com/</a:t>
            </a:r>
            <a:br>
              <a:rPr lang="en-US" sz="2400" b="0" smtClean="0">
                <a:solidFill>
                  <a:schemeClr val="bg1"/>
                </a:solidFill>
              </a:rPr>
            </a:br>
            <a:r>
              <a:rPr lang="en-US" sz="2400" b="0" smtClean="0">
                <a:solidFill>
                  <a:schemeClr val="bg1"/>
                </a:solidFill>
              </a:rPr>
              <a:t>photos/</a:t>
            </a:r>
            <a:br>
              <a:rPr lang="en-US" sz="2400" b="0" smtClean="0">
                <a:solidFill>
                  <a:schemeClr val="bg1"/>
                </a:solidFill>
              </a:rPr>
            </a:br>
            <a:r>
              <a:rPr lang="en-US" sz="2400" b="0" i="1" smtClean="0">
                <a:solidFill>
                  <a:schemeClr val="bg1"/>
                </a:solidFill>
              </a:rPr>
              <a:t>&lt;username&gt;</a:t>
            </a:r>
            <a:r>
              <a:rPr lang="en-US" sz="2400" b="0" smtClean="0">
                <a:solidFill>
                  <a:schemeClr val="bg1"/>
                </a:solidFill>
              </a:rPr>
              <a:t>/</a:t>
            </a:r>
          </a:p>
          <a:p>
            <a:r>
              <a:rPr lang="en-US" sz="2400" b="0" i="1" smtClean="0">
                <a:solidFill>
                  <a:schemeClr val="bg1"/>
                </a:solidFill>
              </a:rPr>
              <a:t>&lt;</a:t>
            </a:r>
            <a:r>
              <a:rPr lang="en-US" sz="2400" b="0" i="1" err="1" smtClean="0">
                <a:solidFill>
                  <a:schemeClr val="bg1"/>
                </a:solidFill>
              </a:rPr>
              <a:t>photoid</a:t>
            </a:r>
            <a:r>
              <a:rPr lang="en-US" sz="2400" b="0" i="1" smtClean="0">
                <a:solidFill>
                  <a:schemeClr val="bg1"/>
                </a:solidFill>
              </a:rPr>
              <a:t>&gt;</a:t>
            </a:r>
            <a:r>
              <a:rPr lang="en-US" sz="2400" b="0" smtClean="0">
                <a:solidFill>
                  <a:schemeClr val="bg1"/>
                </a:solidFill>
              </a:rPr>
              <a:t>/…</a:t>
            </a:r>
          </a:p>
          <a:p>
            <a:endParaRPr lang="en-US" sz="1400" b="0" smtClean="0">
              <a:solidFill>
                <a:schemeClr val="bg1"/>
              </a:solidFill>
            </a:endParaRPr>
          </a:p>
          <a:p>
            <a:r>
              <a:rPr lang="en-US" sz="1400" smtClean="0">
                <a:solidFill>
                  <a:schemeClr val="bg1"/>
                </a:solidFill>
                <a:latin typeface="Euphemia" pitchFamily="34" charset="0"/>
              </a:rPr>
              <a:t>Regular Expression:</a:t>
            </a:r>
          </a:p>
          <a:p>
            <a:r>
              <a:rPr lang="en-US" sz="1200" b="0" smtClean="0">
                <a:solidFill>
                  <a:schemeClr val="bg1"/>
                </a:solidFill>
                <a:latin typeface="Euphemia" pitchFamily="34" charset="0"/>
              </a:rPr>
              <a:t>%r</a:t>
            </a:r>
            <a:r>
              <a:rPr lang="en-US" sz="1200" b="0" u="sng" smtClean="0">
                <a:solidFill>
                  <a:schemeClr val="bg1"/>
                </a:solidFill>
                <a:latin typeface="Euphemia" pitchFamily="34" charset="0"/>
              </a:rPr>
              <a:t>{</a:t>
            </a:r>
            <a:r>
              <a:rPr lang="en-US" sz="1200" b="0" smtClean="0">
                <a:solidFill>
                  <a:schemeClr val="bg1"/>
                </a:solidFill>
                <a:latin typeface="Euphemia" pitchFamily="34" charset="0"/>
              </a:rPr>
              <a:t>flickr.com//?photos/</a:t>
            </a:r>
            <a:br>
              <a:rPr lang="en-US" sz="1200" b="0" smtClean="0">
                <a:solidFill>
                  <a:schemeClr val="bg1"/>
                </a:solidFill>
                <a:latin typeface="Euphemia" pitchFamily="34" charset="0"/>
              </a:rPr>
            </a:br>
            <a:r>
              <a:rPr lang="en-US" sz="1200" b="0" smtClean="0">
                <a:solidFill>
                  <a:schemeClr val="bg1"/>
                </a:solidFill>
                <a:latin typeface="Euphemia" pitchFamily="34" charset="0"/>
              </a:rPr>
              <a:t>    [^/]+/\d+/?&amp;script</a:t>
            </a:r>
            <a:r>
              <a:rPr lang="en-US" sz="1200" b="0" u="sng" smtClean="0">
                <a:solidFill>
                  <a:schemeClr val="bg1"/>
                </a:solidFill>
                <a:latin typeface="Euphemia" pitchFamily="34" charset="0"/>
              </a:rPr>
              <a:t>}</a:t>
            </a:r>
            <a:endParaRPr lang="en-US" sz="2000" b="0">
              <a:solidFill>
                <a:schemeClr val="bg1"/>
              </a:solidFill>
              <a:latin typeface="Euphemia" pitchFamily="3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0" y="0"/>
            <a:ext cx="10573703" cy="6622733"/>
            <a:chOff x="0" y="0"/>
            <a:chExt cx="10573703" cy="6622733"/>
          </a:xfrm>
        </p:grpSpPr>
        <p:pic>
          <p:nvPicPr>
            <p:cNvPr id="7" name="Picture 6" descr="flickr-with-callouts.png"/>
            <p:cNvPicPr>
              <a:picLocks noChangeAspect="1"/>
            </p:cNvPicPr>
            <p:nvPr/>
          </p:nvPicPr>
          <p:blipFill>
            <a:blip r:embed="rId3">
              <a:clrChange>
                <a:clrFrom>
                  <a:srgbClr val="323231"/>
                </a:clrFrom>
                <a:clrTo>
                  <a:srgbClr val="323231">
                    <a:alpha val="0"/>
                  </a:srgbClr>
                </a:clrTo>
              </a:clrChange>
            </a:blip>
            <a:stretch>
              <a:fillRect/>
            </a:stretch>
          </p:blipFill>
          <p:spPr>
            <a:xfrm>
              <a:off x="0" y="0"/>
              <a:ext cx="10573703" cy="6622733"/>
            </a:xfrm>
            <a:prstGeom prst="rect">
              <a:avLst/>
            </a:prstGeom>
          </p:spPr>
        </p:pic>
        <p:sp>
          <p:nvSpPr>
            <p:cNvPr id="6" name="TextBox 5"/>
            <p:cNvSpPr txBox="1"/>
            <p:nvPr/>
          </p:nvSpPr>
          <p:spPr>
            <a:xfrm>
              <a:off x="6992303" y="833735"/>
              <a:ext cx="1658339" cy="461665"/>
            </a:xfrm>
            <a:prstGeom prst="rect">
              <a:avLst/>
            </a:prstGeom>
            <a:noFill/>
          </p:spPr>
          <p:txBody>
            <a:bodyPr wrap="none" rtlCol="0">
              <a:spAutoFit/>
            </a:bodyPr>
            <a:lstStyle/>
            <a:p>
              <a:r>
                <a:rPr lang="en-US" sz="2400" smtClean="0">
                  <a:solidFill>
                    <a:schemeClr val="bg1"/>
                  </a:solidFill>
                </a:rPr>
                <a:t>Photo Title</a:t>
              </a:r>
              <a:endParaRPr lang="en-US" sz="2400">
                <a:solidFill>
                  <a:schemeClr val="bg1"/>
                </a:solidFill>
              </a:endParaRPr>
            </a:p>
          </p:txBody>
        </p:sp>
        <p:sp>
          <p:nvSpPr>
            <p:cNvPr id="8" name="TextBox 7"/>
            <p:cNvSpPr txBox="1"/>
            <p:nvPr/>
          </p:nvSpPr>
          <p:spPr>
            <a:xfrm>
              <a:off x="6992303" y="1676400"/>
              <a:ext cx="1621085" cy="461665"/>
            </a:xfrm>
            <a:prstGeom prst="rect">
              <a:avLst/>
            </a:prstGeom>
            <a:noFill/>
          </p:spPr>
          <p:txBody>
            <a:bodyPr wrap="none" rtlCol="0">
              <a:spAutoFit/>
            </a:bodyPr>
            <a:lstStyle/>
            <a:p>
              <a:r>
                <a:rPr lang="en-US" sz="2400" smtClean="0">
                  <a:solidFill>
                    <a:schemeClr val="bg1"/>
                  </a:solidFill>
                </a:rPr>
                <a:t>Image URL</a:t>
              </a:r>
              <a:endParaRPr lang="en-US" sz="2400">
                <a:solidFill>
                  <a:schemeClr val="bg1"/>
                </a:solidFill>
              </a:endParaRPr>
            </a:p>
          </p:txBody>
        </p:sp>
        <p:sp>
          <p:nvSpPr>
            <p:cNvPr id="9" name="TextBox 8"/>
            <p:cNvSpPr txBox="1"/>
            <p:nvPr/>
          </p:nvSpPr>
          <p:spPr>
            <a:xfrm>
              <a:off x="6992303" y="4796135"/>
              <a:ext cx="1600503" cy="461665"/>
            </a:xfrm>
            <a:prstGeom prst="rect">
              <a:avLst/>
            </a:prstGeom>
            <a:noFill/>
          </p:spPr>
          <p:txBody>
            <a:bodyPr wrap="none" rtlCol="0">
              <a:spAutoFit/>
            </a:bodyPr>
            <a:lstStyle/>
            <a:p>
              <a:r>
                <a:rPr lang="en-US" sz="2400" smtClean="0">
                  <a:solidFill>
                    <a:schemeClr val="bg1"/>
                  </a:solidFill>
                </a:rPr>
                <a:t>Tag Search</a:t>
              </a:r>
              <a:endParaRPr lang="en-US" sz="2400">
                <a:solidFill>
                  <a:schemeClr val="bg1"/>
                </a:solidFil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3.7037E-7 L -0.18646 -3.7037E-7 " pathEditMode="relative" rAng="0" ptsTypes="AA">
                                      <p:cBhvr>
                                        <p:cTn id="6" dur="500" fill="hold"/>
                                        <p:tgtEl>
                                          <p:spTgt spid="2"/>
                                        </p:tgtEl>
                                        <p:attrNameLst>
                                          <p:attrName>ppt_x</p:attrName>
                                          <p:attrName>ppt_y</p:attrName>
                                        </p:attrNameLst>
                                      </p:cBhvr>
                                      <p:rCtr x="-9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lickr-with-callouts.png"/>
          <p:cNvPicPr>
            <a:picLocks noChangeAspect="1"/>
          </p:cNvPicPr>
          <p:nvPr/>
        </p:nvPicPr>
        <p:blipFill>
          <a:blip r:embed="rId3">
            <a:clrChange>
              <a:clrFrom>
                <a:srgbClr val="323231"/>
              </a:clrFrom>
              <a:clrTo>
                <a:srgbClr val="323231">
                  <a:alpha val="0"/>
                </a:srgbClr>
              </a:clrTo>
            </a:clrChange>
          </a:blip>
          <a:stretch>
            <a:fillRect/>
          </a:stretch>
        </p:blipFill>
        <p:spPr>
          <a:xfrm>
            <a:off x="-1734503" y="0"/>
            <a:ext cx="10573703" cy="6622733"/>
          </a:xfrm>
          <a:prstGeom prst="rect">
            <a:avLst/>
          </a:prstGeom>
        </p:spPr>
      </p:pic>
      <p:sp>
        <p:nvSpPr>
          <p:cNvPr id="6" name="TextBox 5"/>
          <p:cNvSpPr txBox="1"/>
          <p:nvPr/>
        </p:nvSpPr>
        <p:spPr>
          <a:xfrm>
            <a:off x="5257800" y="833735"/>
            <a:ext cx="1658339" cy="461665"/>
          </a:xfrm>
          <a:prstGeom prst="rect">
            <a:avLst/>
          </a:prstGeom>
          <a:noFill/>
        </p:spPr>
        <p:txBody>
          <a:bodyPr wrap="none" rtlCol="0">
            <a:spAutoFit/>
          </a:bodyPr>
          <a:lstStyle/>
          <a:p>
            <a:r>
              <a:rPr lang="en-US" sz="2400" smtClean="0">
                <a:solidFill>
                  <a:schemeClr val="bg1"/>
                </a:solidFill>
              </a:rPr>
              <a:t>Photo Title</a:t>
            </a:r>
            <a:endParaRPr lang="en-US" sz="2400">
              <a:solidFill>
                <a:schemeClr val="bg1"/>
              </a:solidFill>
            </a:endParaRPr>
          </a:p>
        </p:txBody>
      </p:sp>
      <p:sp>
        <p:nvSpPr>
          <p:cNvPr id="8" name="TextBox 7"/>
          <p:cNvSpPr txBox="1"/>
          <p:nvPr/>
        </p:nvSpPr>
        <p:spPr>
          <a:xfrm>
            <a:off x="5257800" y="1676400"/>
            <a:ext cx="1621085" cy="461665"/>
          </a:xfrm>
          <a:prstGeom prst="rect">
            <a:avLst/>
          </a:prstGeom>
          <a:noFill/>
        </p:spPr>
        <p:txBody>
          <a:bodyPr wrap="none" rtlCol="0">
            <a:spAutoFit/>
          </a:bodyPr>
          <a:lstStyle/>
          <a:p>
            <a:r>
              <a:rPr lang="en-US" sz="2400" smtClean="0">
                <a:solidFill>
                  <a:schemeClr val="bg1"/>
                </a:solidFill>
              </a:rPr>
              <a:t>Image URL</a:t>
            </a:r>
            <a:endParaRPr lang="en-US" sz="2400">
              <a:solidFill>
                <a:schemeClr val="bg1"/>
              </a:solidFill>
            </a:endParaRPr>
          </a:p>
        </p:txBody>
      </p:sp>
      <p:sp>
        <p:nvSpPr>
          <p:cNvPr id="9" name="TextBox 8"/>
          <p:cNvSpPr txBox="1"/>
          <p:nvPr/>
        </p:nvSpPr>
        <p:spPr>
          <a:xfrm>
            <a:off x="5257800" y="4796135"/>
            <a:ext cx="1600503" cy="461665"/>
          </a:xfrm>
          <a:prstGeom prst="rect">
            <a:avLst/>
          </a:prstGeom>
          <a:noFill/>
        </p:spPr>
        <p:txBody>
          <a:bodyPr wrap="none" rtlCol="0">
            <a:spAutoFit/>
          </a:bodyPr>
          <a:lstStyle/>
          <a:p>
            <a:r>
              <a:rPr lang="en-US" sz="2400" smtClean="0">
                <a:solidFill>
                  <a:schemeClr val="bg1"/>
                </a:solidFill>
              </a:rPr>
              <a:t>Tag Search</a:t>
            </a:r>
            <a:endParaRPr lang="en-US" sz="2400">
              <a:solidFill>
                <a:schemeClr val="bg1"/>
              </a:solidFill>
            </a:endParaRPr>
          </a:p>
        </p:txBody>
      </p:sp>
      <p:sp>
        <p:nvSpPr>
          <p:cNvPr id="10" name="TextBox 9"/>
          <p:cNvSpPr txBox="1"/>
          <p:nvPr/>
        </p:nvSpPr>
        <p:spPr>
          <a:xfrm>
            <a:off x="5257800" y="1214735"/>
            <a:ext cx="1901161" cy="400110"/>
          </a:xfrm>
          <a:prstGeom prst="rect">
            <a:avLst/>
          </a:prstGeom>
          <a:noFill/>
        </p:spPr>
        <p:txBody>
          <a:bodyPr wrap="none" rtlCol="0">
            <a:spAutoFit/>
          </a:bodyPr>
          <a:lstStyle/>
          <a:p>
            <a:r>
              <a:rPr lang="en-US" sz="2000" b="0" smtClean="0">
                <a:solidFill>
                  <a:schemeClr val="bg1"/>
                </a:solidFill>
              </a:rPr>
              <a:t>(doc/</a:t>
            </a:r>
            <a:r>
              <a:rPr lang="en-US" sz="2000" b="0" smtClean="0">
                <a:solidFill>
                  <a:srgbClr val="FF9999"/>
                </a:solidFill>
              </a:rPr>
              <a:t>"#</a:t>
            </a:r>
            <a:r>
              <a:rPr lang="en-US" sz="2000" b="0" err="1" smtClean="0">
                <a:solidFill>
                  <a:srgbClr val="FF9999"/>
                </a:solidFill>
              </a:rPr>
              <a:t>title_div</a:t>
            </a:r>
            <a:r>
              <a:rPr lang="en-US" sz="2000" b="0" smtClean="0">
                <a:solidFill>
                  <a:srgbClr val="FF9999"/>
                </a:solidFill>
              </a:rPr>
              <a:t>"</a:t>
            </a:r>
            <a:r>
              <a:rPr lang="en-US" sz="2000" b="0" smtClean="0">
                <a:solidFill>
                  <a:schemeClr val="bg1"/>
                </a:solidFill>
              </a:rPr>
              <a:t>)</a:t>
            </a:r>
          </a:p>
        </p:txBody>
      </p:sp>
      <p:sp>
        <p:nvSpPr>
          <p:cNvPr id="11" name="TextBox 10"/>
          <p:cNvSpPr txBox="1"/>
          <p:nvPr/>
        </p:nvSpPr>
        <p:spPr>
          <a:xfrm>
            <a:off x="5257800" y="2038290"/>
            <a:ext cx="2736647" cy="400110"/>
          </a:xfrm>
          <a:prstGeom prst="rect">
            <a:avLst/>
          </a:prstGeom>
          <a:noFill/>
        </p:spPr>
        <p:txBody>
          <a:bodyPr wrap="none" rtlCol="0">
            <a:spAutoFit/>
          </a:bodyPr>
          <a:lstStyle/>
          <a:p>
            <a:r>
              <a:rPr lang="en-US" sz="2000" b="0" smtClean="0">
                <a:solidFill>
                  <a:schemeClr val="bg1"/>
                </a:solidFill>
              </a:rPr>
              <a:t>(doc/</a:t>
            </a:r>
            <a:r>
              <a:rPr lang="en-US" sz="2000" b="0" smtClean="0">
                <a:solidFill>
                  <a:srgbClr val="FF9999"/>
                </a:solidFill>
              </a:rPr>
              <a:t>"</a:t>
            </a:r>
            <a:r>
              <a:rPr lang="en-US" sz="2000" b="0" err="1" smtClean="0">
                <a:solidFill>
                  <a:srgbClr val="FF9999"/>
                </a:solidFill>
              </a:rPr>
              <a:t>div.photoImgDiv</a:t>
            </a:r>
            <a:r>
              <a:rPr lang="en-US" sz="2000" b="0" smtClean="0">
                <a:solidFill>
                  <a:srgbClr val="FF9999"/>
                </a:solidFill>
              </a:rPr>
              <a:t>"</a:t>
            </a:r>
            <a:r>
              <a:rPr lang="en-US" sz="2000" b="0" smtClean="0">
                <a:solidFill>
                  <a:schemeClr val="bg1"/>
                </a:solidFill>
              </a:rPr>
              <a:t>)</a:t>
            </a:r>
          </a:p>
        </p:txBody>
      </p:sp>
      <p:sp>
        <p:nvSpPr>
          <p:cNvPr id="12" name="TextBox 11"/>
          <p:cNvSpPr txBox="1"/>
          <p:nvPr/>
        </p:nvSpPr>
        <p:spPr>
          <a:xfrm>
            <a:off x="5257800" y="5100935"/>
            <a:ext cx="2104422" cy="400110"/>
          </a:xfrm>
          <a:prstGeom prst="rect">
            <a:avLst/>
          </a:prstGeom>
          <a:noFill/>
        </p:spPr>
        <p:txBody>
          <a:bodyPr wrap="none" rtlCol="0">
            <a:spAutoFit/>
          </a:bodyPr>
          <a:lstStyle/>
          <a:p>
            <a:r>
              <a:rPr lang="en-US" sz="2000" b="0" smtClean="0">
                <a:solidFill>
                  <a:schemeClr val="bg1"/>
                </a:solidFill>
              </a:rPr>
              <a:t>(doc/</a:t>
            </a:r>
            <a:r>
              <a:rPr lang="en-US" sz="2000" b="0" smtClean="0">
                <a:solidFill>
                  <a:srgbClr val="FF9999"/>
                </a:solidFill>
              </a:rPr>
              <a:t>"</a:t>
            </a:r>
            <a:r>
              <a:rPr lang="en-US" sz="2000" b="0" err="1" smtClean="0">
                <a:solidFill>
                  <a:srgbClr val="FF9999"/>
                </a:solidFill>
              </a:rPr>
              <a:t>div.TagList</a:t>
            </a:r>
            <a:r>
              <a:rPr lang="en-US" sz="2000" b="0" smtClean="0">
                <a:solidFill>
                  <a:srgbClr val="FF9999"/>
                </a:solidFill>
              </a:rPr>
              <a:t>"</a:t>
            </a:r>
            <a:r>
              <a:rPr lang="en-US" sz="2000" b="0" smtClean="0">
                <a:solidFill>
                  <a:schemeClr val="bg1"/>
                </a:solidFill>
              </a:rPr>
              <a:t>)</a:t>
            </a:r>
          </a:p>
        </p:txBody>
      </p:sp>
      <p:pic>
        <p:nvPicPr>
          <p:cNvPr id="2050" name="Picture 2"/>
          <p:cNvPicPr>
            <a:picLocks noChangeAspect="1" noChangeArrowheads="1"/>
          </p:cNvPicPr>
          <p:nvPr/>
        </p:nvPicPr>
        <p:blipFill>
          <a:blip r:embed="rId4"/>
          <a:srcRect/>
          <a:stretch>
            <a:fillRect/>
          </a:stretch>
        </p:blipFill>
        <p:spPr bwMode="auto">
          <a:xfrm>
            <a:off x="838200" y="2971800"/>
            <a:ext cx="4102100" cy="850900"/>
          </a:xfrm>
          <a:prstGeom prst="rect">
            <a:avLst/>
          </a:prstGeom>
          <a:ln>
            <a:headEnd/>
            <a:tailEnd/>
          </a:ln>
        </p:spPr>
        <p:style>
          <a:lnRef idx="1">
            <a:schemeClr val="accent3"/>
          </a:lnRef>
          <a:fillRef idx="2">
            <a:schemeClr val="accent3"/>
          </a:fillRef>
          <a:effectRef idx="1">
            <a:schemeClr val="accent3"/>
          </a:effectRef>
          <a:fontRef idx="minor">
            <a:schemeClr val="dk1"/>
          </a:fontRef>
        </p:style>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lickr-with-callouts.png"/>
          <p:cNvPicPr>
            <a:picLocks noChangeAspect="1"/>
          </p:cNvPicPr>
          <p:nvPr/>
        </p:nvPicPr>
        <p:blipFill>
          <a:blip r:embed="rId3">
            <a:clrChange>
              <a:clrFrom>
                <a:srgbClr val="323231"/>
              </a:clrFrom>
              <a:clrTo>
                <a:srgbClr val="323231">
                  <a:alpha val="0"/>
                </a:srgbClr>
              </a:clrTo>
            </a:clrChange>
          </a:blip>
          <a:stretch>
            <a:fillRect/>
          </a:stretch>
        </p:blipFill>
        <p:spPr>
          <a:xfrm>
            <a:off x="-1734503" y="0"/>
            <a:ext cx="10573703" cy="6622733"/>
          </a:xfrm>
          <a:prstGeom prst="rect">
            <a:avLst/>
          </a:prstGeom>
        </p:spPr>
      </p:pic>
      <p:sp>
        <p:nvSpPr>
          <p:cNvPr id="5" name="Title 4"/>
          <p:cNvSpPr>
            <a:spLocks noGrp="1"/>
          </p:cNvSpPr>
          <p:nvPr>
            <p:ph type="title"/>
          </p:nvPr>
        </p:nvSpPr>
        <p:spPr>
          <a:xfrm>
            <a:off x="-1219200" y="528638"/>
            <a:ext cx="8385175" cy="1022350"/>
          </a:xfrm>
        </p:spPr>
        <p:txBody>
          <a:bodyPr/>
          <a:lstStyle/>
          <a:p>
            <a:endParaRPr lang="en-US"/>
          </a:p>
        </p:txBody>
      </p:sp>
      <p:sp>
        <p:nvSpPr>
          <p:cNvPr id="6" name="TextBox 5"/>
          <p:cNvSpPr txBox="1"/>
          <p:nvPr/>
        </p:nvSpPr>
        <p:spPr>
          <a:xfrm>
            <a:off x="5257800" y="833735"/>
            <a:ext cx="3542958" cy="1015663"/>
          </a:xfrm>
          <a:prstGeom prst="rect">
            <a:avLst/>
          </a:prstGeom>
          <a:noFill/>
        </p:spPr>
        <p:txBody>
          <a:bodyPr wrap="none" rtlCol="0">
            <a:spAutoFit/>
          </a:bodyPr>
          <a:lstStyle/>
          <a:p>
            <a:r>
              <a:rPr lang="en-US" sz="2000" err="1" smtClean="0">
                <a:solidFill>
                  <a:schemeClr val="bg1"/>
                </a:solidFill>
              </a:rPr>
              <a:t>flickr.photos.getInfo</a:t>
            </a:r>
            <a:r>
              <a:rPr lang="en-US" sz="2000" smtClean="0">
                <a:solidFill>
                  <a:schemeClr val="bg1"/>
                </a:solidFill>
              </a:rPr>
              <a:t>( </a:t>
            </a:r>
          </a:p>
          <a:p>
            <a:r>
              <a:rPr lang="en-US" sz="2000" smtClean="0">
                <a:solidFill>
                  <a:schemeClr val="bg1"/>
                </a:solidFill>
              </a:rPr>
              <a:t>    </a:t>
            </a:r>
            <a:r>
              <a:rPr lang="en-US" sz="2000" b="0" err="1" smtClean="0">
                <a:solidFill>
                  <a:schemeClr val="bg1"/>
                </a:solidFill>
              </a:rPr>
              <a:t>photo_id</a:t>
            </a:r>
            <a:r>
              <a:rPr lang="en-US" sz="2000" b="0" smtClean="0">
                <a:solidFill>
                  <a:schemeClr val="bg1"/>
                </a:solidFill>
              </a:rPr>
              <a:t> = “</a:t>
            </a:r>
            <a:r>
              <a:rPr lang="en-US" sz="2000" b="0" smtClean="0">
                <a:solidFill>
                  <a:srgbClr val="FF5050"/>
                </a:solidFill>
              </a:rPr>
              <a:t>298655528</a:t>
            </a:r>
            <a:r>
              <a:rPr lang="en-US" sz="2000" b="0" smtClean="0">
                <a:solidFill>
                  <a:schemeClr val="bg1"/>
                </a:solidFill>
              </a:rPr>
              <a:t>”</a:t>
            </a:r>
            <a:r>
              <a:rPr lang="en-US" sz="2000" smtClean="0">
                <a:solidFill>
                  <a:schemeClr val="bg1"/>
                </a:solidFill>
              </a:rPr>
              <a:t>).title</a:t>
            </a:r>
          </a:p>
          <a:p>
            <a:endParaRPr lang="en-US" sz="2000">
              <a:solidFill>
                <a:schemeClr val="bg1"/>
              </a:solidFill>
            </a:endParaRPr>
          </a:p>
        </p:txBody>
      </p:sp>
      <p:sp>
        <p:nvSpPr>
          <p:cNvPr id="8" name="TextBox 7"/>
          <p:cNvSpPr txBox="1"/>
          <p:nvPr/>
        </p:nvSpPr>
        <p:spPr>
          <a:xfrm>
            <a:off x="5257800" y="1752600"/>
            <a:ext cx="3570208" cy="2862322"/>
          </a:xfrm>
          <a:prstGeom prst="rect">
            <a:avLst/>
          </a:prstGeom>
          <a:noFill/>
        </p:spPr>
        <p:txBody>
          <a:bodyPr wrap="none" rtlCol="0">
            <a:spAutoFit/>
          </a:bodyPr>
          <a:lstStyle/>
          <a:p>
            <a:r>
              <a:rPr lang="en-US" sz="2000" smtClean="0">
                <a:solidFill>
                  <a:schemeClr val="bg1"/>
                </a:solidFill>
              </a:rPr>
              <a:t>info = </a:t>
            </a:r>
            <a:r>
              <a:rPr lang="en-US" sz="2000" err="1" smtClean="0">
                <a:solidFill>
                  <a:schemeClr val="bg1"/>
                </a:solidFill>
              </a:rPr>
              <a:t>flickr.photos.getInfo</a:t>
            </a:r>
            <a:r>
              <a:rPr lang="en-US" sz="2000" smtClean="0">
                <a:solidFill>
                  <a:schemeClr val="bg1"/>
                </a:solidFill>
              </a:rPr>
              <a:t>( </a:t>
            </a:r>
          </a:p>
          <a:p>
            <a:r>
              <a:rPr lang="en-US" sz="2000" b="0" smtClean="0">
                <a:solidFill>
                  <a:schemeClr val="bg1"/>
                </a:solidFill>
              </a:rPr>
              <a:t>    </a:t>
            </a:r>
            <a:r>
              <a:rPr lang="en-US" sz="2000" b="0" err="1" smtClean="0">
                <a:solidFill>
                  <a:schemeClr val="bg1"/>
                </a:solidFill>
              </a:rPr>
              <a:t>photo_id</a:t>
            </a:r>
            <a:r>
              <a:rPr lang="en-US" sz="2000" b="0" smtClean="0">
                <a:solidFill>
                  <a:schemeClr val="bg1"/>
                </a:solidFill>
              </a:rPr>
              <a:t> = “</a:t>
            </a:r>
            <a:r>
              <a:rPr lang="en-US" sz="2000" b="0" smtClean="0">
                <a:solidFill>
                  <a:srgbClr val="FF5050"/>
                </a:solidFill>
              </a:rPr>
              <a:t>298655528</a:t>
            </a:r>
            <a:r>
              <a:rPr lang="en-US" sz="2000" b="0" smtClean="0">
                <a:solidFill>
                  <a:schemeClr val="bg1"/>
                </a:solidFill>
              </a:rPr>
              <a:t>”</a:t>
            </a:r>
            <a:r>
              <a:rPr lang="en-US" sz="2000" smtClean="0">
                <a:solidFill>
                  <a:schemeClr val="bg1"/>
                </a:solidFill>
              </a:rPr>
              <a:t>)</a:t>
            </a:r>
          </a:p>
          <a:p>
            <a:r>
              <a:rPr lang="en-US" sz="2000" smtClean="0">
                <a:solidFill>
                  <a:schemeClr val="bg1"/>
                </a:solidFill>
              </a:rPr>
              <a:t>URL </a:t>
            </a:r>
            <a:r>
              <a:rPr lang="en-US" sz="2000" b="0" smtClean="0">
                <a:solidFill>
                  <a:schemeClr val="bg1"/>
                </a:solidFill>
              </a:rPr>
              <a:t>= “http://farm”+ </a:t>
            </a:r>
            <a:r>
              <a:rPr lang="en-US" sz="2000" b="0" err="1" smtClean="0">
                <a:solidFill>
                  <a:schemeClr val="bg1"/>
                </a:solidFill>
              </a:rPr>
              <a:t>info.farm</a:t>
            </a:r>
            <a:r>
              <a:rPr lang="en-US" sz="2000" b="0" smtClean="0">
                <a:solidFill>
                  <a:schemeClr val="bg1"/>
                </a:solidFill>
              </a:rPr>
              <a:t>-id</a:t>
            </a:r>
            <a:br>
              <a:rPr lang="en-US" sz="2000" b="0" smtClean="0">
                <a:solidFill>
                  <a:schemeClr val="bg1"/>
                </a:solidFill>
              </a:rPr>
            </a:br>
            <a:r>
              <a:rPr lang="en-US" sz="2000" b="0" smtClean="0">
                <a:solidFill>
                  <a:schemeClr val="bg1"/>
                </a:solidFill>
              </a:rPr>
              <a:t>    + “.</a:t>
            </a:r>
            <a:r>
              <a:rPr lang="en-US" sz="2000" b="0" err="1" smtClean="0">
                <a:solidFill>
                  <a:schemeClr val="bg1"/>
                </a:solidFill>
              </a:rPr>
              <a:t>static.flickr.com</a:t>
            </a:r>
            <a:r>
              <a:rPr lang="en-US" sz="2000" b="0" smtClean="0">
                <a:solidFill>
                  <a:schemeClr val="bg1"/>
                </a:solidFill>
              </a:rPr>
              <a:t>/”</a:t>
            </a:r>
          </a:p>
          <a:p>
            <a:r>
              <a:rPr lang="en-US" sz="2000" b="0" smtClean="0">
                <a:solidFill>
                  <a:schemeClr val="bg1"/>
                </a:solidFill>
              </a:rPr>
              <a:t>    + </a:t>
            </a:r>
            <a:r>
              <a:rPr lang="en-US" sz="2000" b="0" err="1" smtClean="0">
                <a:solidFill>
                  <a:schemeClr val="bg1"/>
                </a:solidFill>
              </a:rPr>
              <a:t>info.server</a:t>
            </a:r>
            <a:r>
              <a:rPr lang="en-US" sz="2000" b="0" smtClean="0">
                <a:solidFill>
                  <a:schemeClr val="bg1"/>
                </a:solidFill>
              </a:rPr>
              <a:t>-id</a:t>
            </a:r>
          </a:p>
          <a:p>
            <a:r>
              <a:rPr lang="en-US" sz="2000" b="0" smtClean="0">
                <a:solidFill>
                  <a:schemeClr val="bg1"/>
                </a:solidFill>
              </a:rPr>
              <a:t>    + “/” + </a:t>
            </a:r>
            <a:r>
              <a:rPr lang="en-US" sz="2000" b="0" err="1" smtClean="0">
                <a:solidFill>
                  <a:schemeClr val="bg1"/>
                </a:solidFill>
              </a:rPr>
              <a:t>info.attributes</a:t>
            </a:r>
            <a:r>
              <a:rPr lang="en-US" sz="2000" b="0" smtClean="0">
                <a:solidFill>
                  <a:schemeClr val="bg1"/>
                </a:solidFill>
              </a:rPr>
              <a:t>[”id”] </a:t>
            </a:r>
          </a:p>
          <a:p>
            <a:r>
              <a:rPr lang="en-US" sz="2000" b="0" smtClean="0">
                <a:solidFill>
                  <a:schemeClr val="bg1"/>
                </a:solidFill>
              </a:rPr>
              <a:t>    + “_”</a:t>
            </a:r>
          </a:p>
          <a:p>
            <a:r>
              <a:rPr lang="en-US" sz="2000" b="0" smtClean="0">
                <a:solidFill>
                  <a:schemeClr val="bg1"/>
                </a:solidFill>
              </a:rPr>
              <a:t>    + </a:t>
            </a:r>
            <a:r>
              <a:rPr lang="en-US" sz="2000" b="0" err="1" smtClean="0">
                <a:solidFill>
                  <a:schemeClr val="bg1"/>
                </a:solidFill>
              </a:rPr>
              <a:t>info.secret</a:t>
            </a:r>
            <a:endParaRPr lang="en-US" sz="2000" b="0" smtClean="0">
              <a:solidFill>
                <a:schemeClr val="bg1"/>
              </a:solidFill>
            </a:endParaRPr>
          </a:p>
          <a:p>
            <a:r>
              <a:rPr lang="en-US" sz="2000" b="0" smtClean="0">
                <a:solidFill>
                  <a:schemeClr val="bg1"/>
                </a:solidFill>
              </a:rPr>
              <a:t>    + “.jpg”</a:t>
            </a:r>
            <a:endParaRPr lang="en-US" sz="2000" b="0">
              <a:solidFill>
                <a:schemeClr val="bg1"/>
              </a:solidFill>
            </a:endParaRPr>
          </a:p>
        </p:txBody>
      </p:sp>
      <p:sp>
        <p:nvSpPr>
          <p:cNvPr id="9" name="TextBox 8"/>
          <p:cNvSpPr txBox="1"/>
          <p:nvPr/>
        </p:nvSpPr>
        <p:spPr>
          <a:xfrm>
            <a:off x="5257800" y="4796135"/>
            <a:ext cx="2505173" cy="707886"/>
          </a:xfrm>
          <a:prstGeom prst="rect">
            <a:avLst/>
          </a:prstGeom>
          <a:noFill/>
        </p:spPr>
        <p:txBody>
          <a:bodyPr wrap="none" rtlCol="0">
            <a:spAutoFit/>
          </a:bodyPr>
          <a:lstStyle/>
          <a:p>
            <a:r>
              <a:rPr lang="en-US" sz="2000" err="1" smtClean="0">
                <a:solidFill>
                  <a:schemeClr val="bg1"/>
                </a:solidFill>
              </a:rPr>
              <a:t>flickr.photos.search</a:t>
            </a:r>
            <a:r>
              <a:rPr lang="en-US" sz="2000" smtClean="0">
                <a:solidFill>
                  <a:schemeClr val="bg1"/>
                </a:solidFill>
              </a:rPr>
              <a:t>(</a:t>
            </a:r>
          </a:p>
          <a:p>
            <a:r>
              <a:rPr lang="en-US" sz="2000" smtClean="0">
                <a:solidFill>
                  <a:schemeClr val="bg1"/>
                </a:solidFill>
              </a:rPr>
              <a:t>    </a:t>
            </a:r>
            <a:r>
              <a:rPr lang="en-US" sz="2000" b="0" smtClean="0">
                <a:solidFill>
                  <a:schemeClr val="bg1"/>
                </a:solidFill>
              </a:rPr>
              <a:t>tags = “</a:t>
            </a:r>
            <a:r>
              <a:rPr lang="en-US" sz="2000" b="0" err="1" smtClean="0">
                <a:solidFill>
                  <a:srgbClr val="FF9999"/>
                </a:solidFill>
              </a:rPr>
              <a:t>yosemite</a:t>
            </a:r>
            <a:r>
              <a:rPr lang="en-US" sz="2000" b="0" smtClean="0">
                <a:solidFill>
                  <a:schemeClr val="bg1"/>
                </a:solidFill>
              </a:rPr>
              <a:t> ...”</a:t>
            </a:r>
            <a:r>
              <a:rPr lang="en-US" sz="2000" smtClean="0">
                <a:solidFill>
                  <a:schemeClr val="bg1"/>
                </a:solidFill>
              </a:rPr>
              <a:t>)</a:t>
            </a:r>
            <a:endParaRPr lang="en-US" sz="2000">
              <a:solidFill>
                <a:schemeClr val="bg1"/>
              </a:solidFill>
            </a:endParaRPr>
          </a:p>
        </p:txBody>
      </p:sp>
      <p:sp>
        <p:nvSpPr>
          <p:cNvPr id="14" name="Rectangle 13"/>
          <p:cNvSpPr/>
          <p:nvPr/>
        </p:nvSpPr>
        <p:spPr bwMode="auto">
          <a:xfrm>
            <a:off x="4800600" y="533400"/>
            <a:ext cx="4191000" cy="4267200"/>
          </a:xfrm>
          <a:prstGeom prst="rect">
            <a:avLst/>
          </a:prstGeom>
          <a:solidFill>
            <a:srgbClr val="3333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13" name="Rounded Rectangular Callout 12"/>
          <p:cNvSpPr/>
          <p:nvPr/>
        </p:nvSpPr>
        <p:spPr bwMode="auto">
          <a:xfrm>
            <a:off x="5181600" y="2667000"/>
            <a:ext cx="3429000" cy="1752600"/>
          </a:xfrm>
          <a:prstGeom prst="wedgeRoundRectCallout">
            <a:avLst>
              <a:gd name="adj1" fmla="val -6612"/>
              <a:gd name="adj2" fmla="val 92377"/>
              <a:gd name="adj3" fmla="val 16667"/>
            </a:avLst>
          </a:prstGeom>
          <a:solidFill>
            <a:schemeClr val="bg1"/>
          </a:solidFill>
          <a:ln>
            <a:solidFill>
              <a:srgbClr val="FF5050"/>
            </a:solidFill>
            <a:headEnd type="none" w="med" len="med"/>
            <a:tailEnd type="none" w="med" len="me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lstStyle/>
          <a:p>
            <a:r>
              <a:rPr lang="en-US" sz="2000" b="0" i="1" smtClean="0">
                <a:solidFill>
                  <a:schemeClr val="tx1"/>
                </a:solidFill>
              </a:rPr>
              <a:t>Extracted from  page source:</a:t>
            </a:r>
            <a:endParaRPr lang="en-US" sz="2000" b="0" smtClean="0">
              <a:solidFill>
                <a:schemeClr val="tx1"/>
              </a:solidFill>
            </a:endParaRPr>
          </a:p>
          <a:p>
            <a:r>
              <a:rPr lang="en-US" sz="2000" b="0" smtClean="0">
                <a:solidFill>
                  <a:schemeClr val="tx1"/>
                </a:solidFill>
              </a:rPr>
              <a:t>Within &lt;div&gt; for all tags:</a:t>
            </a:r>
          </a:p>
          <a:p>
            <a:endParaRPr lang="en-US" sz="2000" b="0" smtClean="0">
              <a:solidFill>
                <a:schemeClr val="tx1"/>
              </a:solidFill>
            </a:endParaRPr>
          </a:p>
          <a:p>
            <a:r>
              <a:rPr lang="en-US" sz="2000" b="0" smtClean="0">
                <a:solidFill>
                  <a:schemeClr val="tx1"/>
                </a:solidFill>
              </a:rPr>
              <a:t>tag=</a:t>
            </a:r>
            <a:r>
              <a:rPr lang="en-US" sz="2000" b="0" err="1" smtClean="0">
                <a:solidFill>
                  <a:schemeClr val="tx1"/>
                </a:solidFill>
              </a:rPr>
              <a:t>div.at</a:t>
            </a:r>
            <a:r>
              <a:rPr lang="en-US" sz="2000" b="0" smtClean="0">
                <a:solidFill>
                  <a:schemeClr val="tx1"/>
                </a:solidFill>
              </a:rPr>
              <a:t>("</a:t>
            </a:r>
            <a:r>
              <a:rPr lang="en-US" sz="2000" b="0" err="1" smtClean="0">
                <a:solidFill>
                  <a:schemeClr val="tx1"/>
                </a:solidFill>
              </a:rPr>
              <a:t>a.Plain</a:t>
            </a:r>
            <a:r>
              <a:rPr lang="en-US" sz="2000" b="0" smtClean="0">
                <a:solidFill>
                  <a:schemeClr val="tx1"/>
                </a:solidFill>
              </a:rPr>
              <a:t>").</a:t>
            </a:r>
            <a:r>
              <a:rPr lang="en-US" sz="2000" b="0" err="1" smtClean="0">
                <a:solidFill>
                  <a:schemeClr val="tx1"/>
                </a:solidFill>
              </a:rPr>
              <a:t>inner_html</a:t>
            </a:r>
            <a:endParaRPr lang="en-US" sz="2000" b="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4341" name="Rectangle 2"/>
          <p:cNvSpPr>
            <a:spLocks noGrp="1" noRot="1" noChangeArrowheads="1"/>
          </p:cNvSpPr>
          <p:nvPr>
            <p:ph type="title"/>
          </p:nvPr>
        </p:nvSpPr>
        <p:spPr/>
        <p:txBody>
          <a:bodyPr/>
          <a:lstStyle/>
          <a:p>
            <a:pPr eaLnBrk="1" hangingPunct="1"/>
            <a:r>
              <a:rPr lang="en-US" sz="4000" smtClean="0"/>
              <a:t>The Long Tail of Software</a:t>
            </a:r>
            <a:endParaRPr lang="en-US" sz="4000" dirty="0" smtClean="0"/>
          </a:p>
        </p:txBody>
      </p:sp>
      <p:sp>
        <p:nvSpPr>
          <p:cNvPr id="14342" name="Text Box 5"/>
          <p:cNvSpPr txBox="1">
            <a:spLocks noChangeArrowheads="1"/>
          </p:cNvSpPr>
          <p:nvPr/>
        </p:nvSpPr>
        <p:spPr bwMode="auto">
          <a:xfrm>
            <a:off x="1790700" y="5486400"/>
            <a:ext cx="1638300" cy="430213"/>
          </a:xfrm>
          <a:prstGeom prst="rect">
            <a:avLst/>
          </a:prstGeom>
          <a:noFill/>
          <a:ln w="9525">
            <a:noFill/>
            <a:miter lim="800000"/>
            <a:headEnd/>
            <a:tailEnd/>
          </a:ln>
        </p:spPr>
        <p:txBody>
          <a:bodyPr wrap="none">
            <a:spAutoFit/>
          </a:bodyPr>
          <a:lstStyle/>
          <a:p>
            <a:r>
              <a:rPr lang="en-US" sz="2200" baseline="0"/>
              <a:t>Applications</a:t>
            </a:r>
          </a:p>
        </p:txBody>
      </p:sp>
      <p:sp>
        <p:nvSpPr>
          <p:cNvPr id="314374" name="AutoShape 6"/>
          <p:cNvSpPr>
            <a:spLocks noChangeArrowheads="1"/>
          </p:cNvSpPr>
          <p:nvPr/>
        </p:nvSpPr>
        <p:spPr bwMode="auto">
          <a:xfrm>
            <a:off x="1828800" y="1981200"/>
            <a:ext cx="762000" cy="3429000"/>
          </a:xfrm>
          <a:prstGeom prst="roundRect">
            <a:avLst>
              <a:gd name="adj" fmla="val 16667"/>
            </a:avLst>
          </a:prstGeom>
          <a:solidFill>
            <a:schemeClr val="accent3"/>
          </a:solidFill>
          <a:ln w="9525">
            <a:noFill/>
            <a:round/>
            <a:headEnd/>
            <a:tailEnd/>
          </a:ln>
        </p:spPr>
        <p:txBody>
          <a:bodyPr wrap="none" anchor="ctr"/>
          <a:lstStyle/>
          <a:p>
            <a:endParaRPr lang="en-US" baseline="0"/>
          </a:p>
        </p:txBody>
      </p:sp>
      <p:sp>
        <p:nvSpPr>
          <p:cNvPr id="314375" name="AutoShape 7"/>
          <p:cNvSpPr>
            <a:spLocks noChangeArrowheads="1"/>
          </p:cNvSpPr>
          <p:nvPr/>
        </p:nvSpPr>
        <p:spPr bwMode="auto">
          <a:xfrm>
            <a:off x="2667000" y="4495800"/>
            <a:ext cx="4953000" cy="914400"/>
          </a:xfrm>
          <a:prstGeom prst="roundRect">
            <a:avLst>
              <a:gd name="adj" fmla="val 16667"/>
            </a:avLst>
          </a:prstGeom>
          <a:solidFill>
            <a:schemeClr val="tx2"/>
          </a:solidFill>
          <a:ln w="9525">
            <a:noFill/>
            <a:round/>
            <a:headEnd/>
            <a:tailEnd/>
          </a:ln>
        </p:spPr>
        <p:txBody>
          <a:bodyPr wrap="none" anchor="ctr"/>
          <a:lstStyle/>
          <a:p>
            <a:pPr algn="ctr"/>
            <a:endParaRPr lang="en-US" baseline="0">
              <a:latin typeface="Neutra Display" pitchFamily="50" charset="0"/>
            </a:endParaRPr>
          </a:p>
        </p:txBody>
      </p:sp>
      <p:sp>
        <p:nvSpPr>
          <p:cNvPr id="14345" name="Text Box 10"/>
          <p:cNvSpPr txBox="1">
            <a:spLocks noChangeArrowheads="1"/>
          </p:cNvSpPr>
          <p:nvPr/>
        </p:nvSpPr>
        <p:spPr bwMode="auto">
          <a:xfrm rot="-5400000">
            <a:off x="370681" y="3999707"/>
            <a:ext cx="2333625" cy="430212"/>
          </a:xfrm>
          <a:prstGeom prst="rect">
            <a:avLst/>
          </a:prstGeom>
          <a:noFill/>
          <a:ln w="9525">
            <a:noFill/>
            <a:miter lim="800000"/>
            <a:headEnd/>
            <a:tailEnd/>
          </a:ln>
        </p:spPr>
        <p:txBody>
          <a:bodyPr wrap="none">
            <a:spAutoFit/>
          </a:bodyPr>
          <a:lstStyle/>
          <a:p>
            <a:r>
              <a:rPr lang="en-US" sz="2200" baseline="0"/>
              <a:t># of Lines of Code</a:t>
            </a:r>
          </a:p>
        </p:txBody>
      </p:sp>
      <p:sp>
        <p:nvSpPr>
          <p:cNvPr id="314379" name="Text Box 11"/>
          <p:cNvSpPr txBox="1">
            <a:spLocks noChangeArrowheads="1"/>
          </p:cNvSpPr>
          <p:nvPr/>
        </p:nvSpPr>
        <p:spPr bwMode="auto">
          <a:xfrm>
            <a:off x="2773363" y="2589213"/>
            <a:ext cx="2648867" cy="461665"/>
          </a:xfrm>
          <a:prstGeom prst="rect">
            <a:avLst/>
          </a:prstGeom>
          <a:noFill/>
          <a:ln w="9525">
            <a:noFill/>
            <a:miter lim="800000"/>
            <a:headEnd/>
            <a:tailEnd/>
          </a:ln>
        </p:spPr>
        <p:txBody>
          <a:bodyPr wrap="none">
            <a:spAutoFit/>
          </a:bodyPr>
          <a:lstStyle/>
          <a:p>
            <a:r>
              <a:rPr lang="en-US" sz="2400" i="1" baseline="0" dirty="0" smtClean="0">
                <a:solidFill>
                  <a:schemeClr val="accent3"/>
                </a:solidFill>
              </a:rPr>
              <a:t>Alpha </a:t>
            </a:r>
            <a:r>
              <a:rPr lang="en-US" sz="2400" i="1" baseline="0" dirty="0">
                <a:solidFill>
                  <a:schemeClr val="accent3"/>
                </a:solidFill>
              </a:rPr>
              <a:t>Applications</a:t>
            </a:r>
          </a:p>
        </p:txBody>
      </p:sp>
      <p:sp>
        <p:nvSpPr>
          <p:cNvPr id="314380" name="Text Box 12"/>
          <p:cNvSpPr txBox="1">
            <a:spLocks noChangeArrowheads="1"/>
          </p:cNvSpPr>
          <p:nvPr/>
        </p:nvSpPr>
        <p:spPr bwMode="auto">
          <a:xfrm>
            <a:off x="3962400" y="3865563"/>
            <a:ext cx="3323539" cy="461665"/>
          </a:xfrm>
          <a:prstGeom prst="rect">
            <a:avLst/>
          </a:prstGeom>
          <a:noFill/>
          <a:ln w="9525">
            <a:noFill/>
            <a:miter lim="800000"/>
            <a:headEnd/>
            <a:tailEnd/>
          </a:ln>
        </p:spPr>
        <p:txBody>
          <a:bodyPr wrap="none">
            <a:spAutoFit/>
          </a:bodyPr>
          <a:lstStyle/>
          <a:p>
            <a:r>
              <a:rPr lang="en-US" sz="2400" i="1" baseline="0" dirty="0" smtClean="0">
                <a:solidFill>
                  <a:schemeClr val="tx2"/>
                </a:solidFill>
              </a:rPr>
              <a:t>Situational</a:t>
            </a:r>
            <a:r>
              <a:rPr lang="en-US" sz="2400" i="1" dirty="0" smtClean="0">
                <a:solidFill>
                  <a:schemeClr val="tx2"/>
                </a:solidFill>
              </a:rPr>
              <a:t> Applications</a:t>
            </a:r>
            <a:endParaRPr lang="en-US" sz="2400" i="1" baseline="0" dirty="0">
              <a:solidFill>
                <a:schemeClr val="tx2"/>
              </a:solidFill>
            </a:endParaRPr>
          </a:p>
        </p:txBody>
      </p:sp>
      <p:sp>
        <p:nvSpPr>
          <p:cNvPr id="314381" name="Freeform 13"/>
          <p:cNvSpPr>
            <a:spLocks/>
          </p:cNvSpPr>
          <p:nvPr/>
        </p:nvSpPr>
        <p:spPr bwMode="auto">
          <a:xfrm>
            <a:off x="2438400" y="2819400"/>
            <a:ext cx="381000" cy="228600"/>
          </a:xfrm>
          <a:custGeom>
            <a:avLst/>
            <a:gdLst>
              <a:gd name="T0" fmla="*/ 0 w 240"/>
              <a:gd name="T1" fmla="*/ 362902445 h 144"/>
              <a:gd name="T2" fmla="*/ 241935038 w 240"/>
              <a:gd name="T3" fmla="*/ 120967498 h 144"/>
              <a:gd name="T4" fmla="*/ 604837545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28" y="108"/>
                  <a:pt x="56" y="72"/>
                  <a:pt x="96" y="48"/>
                </a:cubicBezTo>
                <a:cubicBezTo>
                  <a:pt x="136" y="24"/>
                  <a:pt x="188" y="12"/>
                  <a:pt x="240" y="0"/>
                </a:cubicBezTo>
              </a:path>
            </a:pathLst>
          </a:custGeom>
          <a:noFill/>
          <a:ln w="19050">
            <a:solidFill>
              <a:schemeClr val="accent1"/>
            </a:solidFill>
            <a:round/>
            <a:headEnd type="triangle" w="med" len="med"/>
            <a:tailEnd/>
          </a:ln>
        </p:spPr>
        <p:txBody>
          <a:bodyPr/>
          <a:lstStyle/>
          <a:p>
            <a:endParaRPr lang="en-US" baseline="0"/>
          </a:p>
        </p:txBody>
      </p:sp>
      <p:sp>
        <p:nvSpPr>
          <p:cNvPr id="314382" name="Freeform 14"/>
          <p:cNvSpPr>
            <a:spLocks/>
          </p:cNvSpPr>
          <p:nvPr/>
        </p:nvSpPr>
        <p:spPr bwMode="auto">
          <a:xfrm rot="-2364040">
            <a:off x="4389438" y="4400550"/>
            <a:ext cx="381000" cy="228600"/>
          </a:xfrm>
          <a:custGeom>
            <a:avLst/>
            <a:gdLst>
              <a:gd name="T0" fmla="*/ 0 w 240"/>
              <a:gd name="T1" fmla="*/ 362902445 h 144"/>
              <a:gd name="T2" fmla="*/ 241935038 w 240"/>
              <a:gd name="T3" fmla="*/ 120967498 h 144"/>
              <a:gd name="T4" fmla="*/ 604837545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28" y="108"/>
                  <a:pt x="56" y="72"/>
                  <a:pt x="96" y="48"/>
                </a:cubicBezTo>
                <a:cubicBezTo>
                  <a:pt x="136" y="24"/>
                  <a:pt x="188" y="12"/>
                  <a:pt x="240" y="0"/>
                </a:cubicBezTo>
              </a:path>
            </a:pathLst>
          </a:custGeom>
          <a:noFill/>
          <a:ln w="19050">
            <a:solidFill>
              <a:schemeClr val="accent1"/>
            </a:solidFill>
            <a:round/>
            <a:headEnd type="triangle" w="med" len="med"/>
            <a:tailEnd/>
          </a:ln>
        </p:spPr>
        <p:txBody>
          <a:bodyPr/>
          <a:lstStyle/>
          <a:p>
            <a:endParaRPr lang="en-US" baseline="0"/>
          </a:p>
        </p:txBody>
      </p:sp>
      <p:sp>
        <p:nvSpPr>
          <p:cNvPr id="25" name="Freeform 24"/>
          <p:cNvSpPr/>
          <p:nvPr/>
        </p:nvSpPr>
        <p:spPr>
          <a:xfrm>
            <a:off x="1844675" y="2487613"/>
            <a:ext cx="5545138" cy="2911475"/>
          </a:xfrm>
          <a:custGeom>
            <a:avLst/>
            <a:gdLst>
              <a:gd name="connsiteX0" fmla="*/ 1373 w 5545438"/>
              <a:gd name="connsiteY0" fmla="*/ 0 h 2910703"/>
              <a:gd name="connsiteX1" fmla="*/ 1373 w 5545438"/>
              <a:gd name="connsiteY1" fmla="*/ 57665 h 2910703"/>
              <a:gd name="connsiteX2" fmla="*/ 9611 w 5545438"/>
              <a:gd name="connsiteY2" fmla="*/ 156519 h 2910703"/>
              <a:gd name="connsiteX3" fmla="*/ 26086 w 5545438"/>
              <a:gd name="connsiteY3" fmla="*/ 593124 h 2910703"/>
              <a:gd name="connsiteX4" fmla="*/ 67275 w 5545438"/>
              <a:gd name="connsiteY4" fmla="*/ 1112108 h 2910703"/>
              <a:gd name="connsiteX5" fmla="*/ 124940 w 5545438"/>
              <a:gd name="connsiteY5" fmla="*/ 1639330 h 2910703"/>
              <a:gd name="connsiteX6" fmla="*/ 215556 w 5545438"/>
              <a:gd name="connsiteY6" fmla="*/ 1902941 h 2910703"/>
              <a:gd name="connsiteX7" fmla="*/ 372075 w 5545438"/>
              <a:gd name="connsiteY7" fmla="*/ 2141838 h 2910703"/>
              <a:gd name="connsiteX8" fmla="*/ 734540 w 5545438"/>
              <a:gd name="connsiteY8" fmla="*/ 2413687 h 2910703"/>
              <a:gd name="connsiteX9" fmla="*/ 1129956 w 5545438"/>
              <a:gd name="connsiteY9" fmla="*/ 2578443 h 2910703"/>
              <a:gd name="connsiteX10" fmla="*/ 1484183 w 5545438"/>
              <a:gd name="connsiteY10" fmla="*/ 2669059 h 2910703"/>
              <a:gd name="connsiteX11" fmla="*/ 2069070 w 5545438"/>
              <a:gd name="connsiteY11" fmla="*/ 2734962 h 2910703"/>
              <a:gd name="connsiteX12" fmla="*/ 2925805 w 5545438"/>
              <a:gd name="connsiteY12" fmla="*/ 2784389 h 2910703"/>
              <a:gd name="connsiteX13" fmla="*/ 3428313 w 5545438"/>
              <a:gd name="connsiteY13" fmla="*/ 2817341 h 2910703"/>
              <a:gd name="connsiteX14" fmla="*/ 4276811 w 5545438"/>
              <a:gd name="connsiteY14" fmla="*/ 2850292 h 2910703"/>
              <a:gd name="connsiteX15" fmla="*/ 4878173 w 5545438"/>
              <a:gd name="connsiteY15" fmla="*/ 2875005 h 2910703"/>
              <a:gd name="connsiteX16" fmla="*/ 5265351 w 5545438"/>
              <a:gd name="connsiteY16" fmla="*/ 2883243 h 2910703"/>
              <a:gd name="connsiteX17" fmla="*/ 5487773 w 5545438"/>
              <a:gd name="connsiteY17" fmla="*/ 2891481 h 2910703"/>
              <a:gd name="connsiteX18" fmla="*/ 5545438 w 5545438"/>
              <a:gd name="connsiteY18" fmla="*/ 2891481 h 291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45438" h="2910703">
                <a:moveTo>
                  <a:pt x="1373" y="0"/>
                </a:moveTo>
                <a:cubicBezTo>
                  <a:pt x="686" y="15789"/>
                  <a:pt x="0" y="31579"/>
                  <a:pt x="1373" y="57665"/>
                </a:cubicBezTo>
                <a:cubicBezTo>
                  <a:pt x="2746" y="83751"/>
                  <a:pt x="5492" y="67276"/>
                  <a:pt x="9611" y="156519"/>
                </a:cubicBezTo>
                <a:cubicBezTo>
                  <a:pt x="13730" y="245762"/>
                  <a:pt x="16475" y="433859"/>
                  <a:pt x="26086" y="593124"/>
                </a:cubicBezTo>
                <a:cubicBezTo>
                  <a:pt x="35697" y="752389"/>
                  <a:pt x="50799" y="937740"/>
                  <a:pt x="67275" y="1112108"/>
                </a:cubicBezTo>
                <a:cubicBezTo>
                  <a:pt x="83751" y="1286476"/>
                  <a:pt x="100227" y="1507525"/>
                  <a:pt x="124940" y="1639330"/>
                </a:cubicBezTo>
                <a:cubicBezTo>
                  <a:pt x="149653" y="1771135"/>
                  <a:pt x="174367" y="1819190"/>
                  <a:pt x="215556" y="1902941"/>
                </a:cubicBezTo>
                <a:cubicBezTo>
                  <a:pt x="256745" y="1986692"/>
                  <a:pt x="285578" y="2056714"/>
                  <a:pt x="372075" y="2141838"/>
                </a:cubicBezTo>
                <a:cubicBezTo>
                  <a:pt x="458572" y="2226962"/>
                  <a:pt x="608227" y="2340920"/>
                  <a:pt x="734540" y="2413687"/>
                </a:cubicBezTo>
                <a:cubicBezTo>
                  <a:pt x="860853" y="2486454"/>
                  <a:pt x="1005016" y="2535881"/>
                  <a:pt x="1129956" y="2578443"/>
                </a:cubicBezTo>
                <a:cubicBezTo>
                  <a:pt x="1254897" y="2621005"/>
                  <a:pt x="1327664" y="2642973"/>
                  <a:pt x="1484183" y="2669059"/>
                </a:cubicBezTo>
                <a:cubicBezTo>
                  <a:pt x="1640702" y="2695145"/>
                  <a:pt x="1828800" y="2715740"/>
                  <a:pt x="2069070" y="2734962"/>
                </a:cubicBezTo>
                <a:cubicBezTo>
                  <a:pt x="2309340" y="2754184"/>
                  <a:pt x="2925805" y="2784389"/>
                  <a:pt x="2925805" y="2784389"/>
                </a:cubicBezTo>
                <a:lnTo>
                  <a:pt x="3428313" y="2817341"/>
                </a:lnTo>
                <a:lnTo>
                  <a:pt x="4276811" y="2850292"/>
                </a:lnTo>
                <a:lnTo>
                  <a:pt x="4878173" y="2875005"/>
                </a:lnTo>
                <a:cubicBezTo>
                  <a:pt x="5042930" y="2880497"/>
                  <a:pt x="5163751" y="2880497"/>
                  <a:pt x="5265351" y="2883243"/>
                </a:cubicBezTo>
                <a:cubicBezTo>
                  <a:pt x="5366951" y="2885989"/>
                  <a:pt x="5441092" y="2890108"/>
                  <a:pt x="5487773" y="2891481"/>
                </a:cubicBezTo>
                <a:cubicBezTo>
                  <a:pt x="5534454" y="2892854"/>
                  <a:pt x="5480908" y="2910703"/>
                  <a:pt x="5545438" y="2891481"/>
                </a:cubicBezTo>
              </a:path>
            </a:pathLst>
          </a:custGeom>
          <a:ln w="50800">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baseline="0"/>
          </a:p>
        </p:txBody>
      </p:sp>
      <p:grpSp>
        <p:nvGrpSpPr>
          <p:cNvPr id="2" name="Group 31"/>
          <p:cNvGrpSpPr>
            <a:grpSpLocks/>
          </p:cNvGrpSpPr>
          <p:nvPr/>
        </p:nvGrpSpPr>
        <p:grpSpPr bwMode="auto">
          <a:xfrm>
            <a:off x="1371600" y="2209800"/>
            <a:ext cx="6477000" cy="3657600"/>
            <a:chOff x="1676400" y="2209800"/>
            <a:chExt cx="6477000" cy="3657600"/>
          </a:xfrm>
        </p:grpSpPr>
        <p:cxnSp>
          <p:nvCxnSpPr>
            <p:cNvPr id="27" name="Straight Arrow Connector 26"/>
            <p:cNvCxnSpPr/>
            <p:nvPr/>
          </p:nvCxnSpPr>
          <p:spPr>
            <a:xfrm>
              <a:off x="1676400" y="5484813"/>
              <a:ext cx="6477000" cy="158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flipH="1" flipV="1">
              <a:off x="229394" y="4037806"/>
              <a:ext cx="3657600" cy="158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4374"/>
                                        </p:tgtEl>
                                        <p:attrNameLst>
                                          <p:attrName>style.visibility</p:attrName>
                                        </p:attrNameLst>
                                      </p:cBhvr>
                                      <p:to>
                                        <p:strVal val="visible"/>
                                      </p:to>
                                    </p:set>
                                    <p:animEffect transition="in" filter="fade">
                                      <p:cBhvr>
                                        <p:cTn id="7" dur="500"/>
                                        <p:tgtEl>
                                          <p:spTgt spid="31437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4379"/>
                                        </p:tgtEl>
                                        <p:attrNameLst>
                                          <p:attrName>style.visibility</p:attrName>
                                        </p:attrNameLst>
                                      </p:cBhvr>
                                      <p:to>
                                        <p:strVal val="visible"/>
                                      </p:to>
                                    </p:set>
                                    <p:animEffect transition="in" filter="fade">
                                      <p:cBhvr>
                                        <p:cTn id="11" dur="500"/>
                                        <p:tgtEl>
                                          <p:spTgt spid="314379"/>
                                        </p:tgtEl>
                                      </p:cBhvr>
                                    </p:animEffect>
                                  </p:childTnLst>
                                </p:cTn>
                              </p:par>
                              <p:par>
                                <p:cTn id="12" presetID="10" presetClass="entr" presetSubtype="0" fill="hold" nodeType="withEffect">
                                  <p:stCondLst>
                                    <p:cond delay="0"/>
                                  </p:stCondLst>
                                  <p:childTnLst>
                                    <p:set>
                                      <p:cBhvr>
                                        <p:cTn id="13" dur="1" fill="hold">
                                          <p:stCondLst>
                                            <p:cond delay="0"/>
                                          </p:stCondLst>
                                        </p:cTn>
                                        <p:tgtEl>
                                          <p:spTgt spid="314381"/>
                                        </p:tgtEl>
                                        <p:attrNameLst>
                                          <p:attrName>style.visibility</p:attrName>
                                        </p:attrNameLst>
                                      </p:cBhvr>
                                      <p:to>
                                        <p:strVal val="visible"/>
                                      </p:to>
                                    </p:set>
                                    <p:animEffect transition="in" filter="fade">
                                      <p:cBhvr>
                                        <p:cTn id="14" dur="500"/>
                                        <p:tgtEl>
                                          <p:spTgt spid="31438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14375"/>
                                        </p:tgtEl>
                                        <p:attrNameLst>
                                          <p:attrName>style.visibility</p:attrName>
                                        </p:attrNameLst>
                                      </p:cBhvr>
                                      <p:to>
                                        <p:strVal val="visible"/>
                                      </p:to>
                                    </p:set>
                                    <p:animEffect transition="in" filter="fade">
                                      <p:cBhvr>
                                        <p:cTn id="19" dur="500"/>
                                        <p:tgtEl>
                                          <p:spTgt spid="31437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14380"/>
                                        </p:tgtEl>
                                        <p:attrNameLst>
                                          <p:attrName>style.visibility</p:attrName>
                                        </p:attrNameLst>
                                      </p:cBhvr>
                                      <p:to>
                                        <p:strVal val="visible"/>
                                      </p:to>
                                    </p:set>
                                    <p:animEffect transition="in" filter="fade">
                                      <p:cBhvr>
                                        <p:cTn id="23" dur="500"/>
                                        <p:tgtEl>
                                          <p:spTgt spid="314380"/>
                                        </p:tgtEl>
                                      </p:cBhvr>
                                    </p:animEffect>
                                  </p:childTnLst>
                                </p:cTn>
                              </p:par>
                              <p:par>
                                <p:cTn id="24" presetID="10" presetClass="entr" presetSubtype="0" fill="hold" nodeType="withEffect">
                                  <p:stCondLst>
                                    <p:cond delay="0"/>
                                  </p:stCondLst>
                                  <p:childTnLst>
                                    <p:set>
                                      <p:cBhvr>
                                        <p:cTn id="25" dur="1" fill="hold">
                                          <p:stCondLst>
                                            <p:cond delay="0"/>
                                          </p:stCondLst>
                                        </p:cTn>
                                        <p:tgtEl>
                                          <p:spTgt spid="314382"/>
                                        </p:tgtEl>
                                        <p:attrNameLst>
                                          <p:attrName>style.visibility</p:attrName>
                                        </p:attrNameLst>
                                      </p:cBhvr>
                                      <p:to>
                                        <p:strVal val="visible"/>
                                      </p:to>
                                    </p:set>
                                    <p:animEffect transition="in" filter="fade">
                                      <p:cBhvr>
                                        <p:cTn id="26" dur="500"/>
                                        <p:tgtEl>
                                          <p:spTgt spid="314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4" grpId="0" animBg="1"/>
      <p:bldP spid="314375" grpId="0" animBg="1"/>
      <p:bldP spid="314379" grpId="0"/>
      <p:bldP spid="31438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z="4000" smtClean="0"/>
              <a:t>Putting it all together…</a:t>
            </a:r>
          </a:p>
        </p:txBody>
      </p:sp>
      <p:sp>
        <p:nvSpPr>
          <p:cNvPr id="12" name="TextBox 11"/>
          <p:cNvSpPr txBox="1"/>
          <p:nvPr/>
        </p:nvSpPr>
        <p:spPr>
          <a:xfrm>
            <a:off x="381000" y="2328208"/>
            <a:ext cx="6353662" cy="3970318"/>
          </a:xfrm>
          <a:prstGeom prst="rect">
            <a:avLst/>
          </a:prstGeom>
          <a:noFill/>
        </p:spPr>
        <p:txBody>
          <a:bodyPr wrap="none" rtlCol="0">
            <a:spAutoFit/>
          </a:bodyPr>
          <a:lstStyle/>
          <a:p>
            <a:pPr>
              <a:tabLst>
                <a:tab pos="228600" algn="l"/>
                <a:tab pos="457200" algn="l"/>
                <a:tab pos="685800" algn="l"/>
                <a:tab pos="914400" algn="l"/>
                <a:tab pos="1143000" algn="l"/>
              </a:tabLst>
            </a:pPr>
            <a:r>
              <a:rPr lang="en-US" sz="2800" b="0" smtClean="0">
                <a:solidFill>
                  <a:schemeClr val="bg1">
                    <a:lumMod val="65000"/>
                  </a:schemeClr>
                </a:solidFill>
                <a:latin typeface="+mj-lt"/>
                <a:cs typeface="Courier New" pitchFamily="49" charset="0"/>
              </a:rPr>
              <a:t>def</a:t>
            </a:r>
            <a:r>
              <a:rPr lang="en-US" sz="2800" b="0" smtClean="0">
                <a:solidFill>
                  <a:srgbClr val="FF0066"/>
                </a:solidFill>
                <a:latin typeface="+mj-lt"/>
                <a:cs typeface="Courier New" pitchFamily="49" charset="0"/>
              </a:rPr>
              <a:t> </a:t>
            </a:r>
            <a:r>
              <a:rPr lang="en-US" sz="2800" b="0" err="1" smtClean="0">
                <a:solidFill>
                  <a:schemeClr val="bg1"/>
                </a:solidFill>
                <a:latin typeface="+mj-lt"/>
                <a:cs typeface="Courier New" pitchFamily="49" charset="0"/>
              </a:rPr>
              <a:t>self.annotate_photopage_tags</a:t>
            </a:r>
            <a:r>
              <a:rPr lang="en-US" sz="2800" b="0" smtClean="0">
                <a:solidFill>
                  <a:schemeClr val="bg1"/>
                </a:solidFill>
                <a:latin typeface="+mj-lt"/>
                <a:cs typeface="Courier New" pitchFamily="49" charset="0"/>
              </a:rPr>
              <a:t>(doc)</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(doc/"</a:t>
            </a:r>
            <a:r>
              <a:rPr lang="en-US" sz="2800" b="0" smtClean="0">
                <a:solidFill>
                  <a:srgbClr val="92D050"/>
                </a:solidFill>
                <a:latin typeface="+mj-lt"/>
                <a:cs typeface="Courier New" pitchFamily="49" charset="0"/>
              </a:rPr>
              <a:t>div</a:t>
            </a:r>
            <a:r>
              <a:rPr lang="en-US" sz="2800" b="0" smtClean="0">
                <a:solidFill>
                  <a:schemeClr val="bg1"/>
                </a:solidFill>
                <a:latin typeface="+mj-lt"/>
                <a:cs typeface="Courier New" pitchFamily="49" charset="0"/>
              </a:rPr>
              <a:t>").reject{…}.each </a:t>
            </a:r>
            <a:r>
              <a:rPr lang="en-US" sz="2800" b="0" smtClean="0">
                <a:solidFill>
                  <a:schemeClr val="bg1">
                    <a:lumMod val="65000"/>
                  </a:schemeClr>
                </a:solidFill>
                <a:latin typeface="+mj-lt"/>
                <a:cs typeface="Courier New" pitchFamily="49" charset="0"/>
              </a:rPr>
              <a:t>do</a:t>
            </a:r>
            <a:r>
              <a:rPr lang="en-US" sz="2800" b="0" smtClean="0">
                <a:solidFill>
                  <a:schemeClr val="bg1"/>
                </a:solidFill>
                <a:latin typeface="+mj-lt"/>
                <a:cs typeface="Courier New" pitchFamily="49" charset="0"/>
              </a:rPr>
              <a:t> |div|</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smtClean="0">
                <a:solidFill>
                  <a:schemeClr val="accent6">
                    <a:lumMod val="40000"/>
                    <a:lumOff val="60000"/>
                  </a:schemeClr>
                </a:solidFill>
                <a:latin typeface="+mj-lt"/>
                <a:cs typeface="Courier New" pitchFamily="49" charset="0"/>
              </a:rPr>
              <a:t>tag</a:t>
            </a:r>
            <a:r>
              <a:rPr lang="en-US" sz="2800" b="0" smtClean="0">
                <a:solidFill>
                  <a:schemeClr val="bg1"/>
                </a:solidFill>
                <a:latin typeface="+mj-lt"/>
                <a:cs typeface="Courier New" pitchFamily="49" charset="0"/>
              </a:rPr>
              <a:t> = </a:t>
            </a:r>
            <a:r>
              <a:rPr lang="en-US" sz="2800" b="0" err="1" smtClean="0">
                <a:solidFill>
                  <a:schemeClr val="bg1"/>
                </a:solidFill>
                <a:latin typeface="+mj-lt"/>
                <a:cs typeface="Courier New" pitchFamily="49" charset="0"/>
              </a:rPr>
              <a:t>div.at</a:t>
            </a:r>
            <a:r>
              <a:rPr lang="en-US" sz="2800" b="0" smtClean="0">
                <a:solidFill>
                  <a:schemeClr val="bg1"/>
                </a:solidFill>
                <a:latin typeface="+mj-lt"/>
                <a:cs typeface="Courier New" pitchFamily="49" charset="0"/>
              </a:rPr>
              <a:t>("</a:t>
            </a:r>
            <a:r>
              <a:rPr lang="en-US" sz="2800" b="0" err="1" smtClean="0">
                <a:solidFill>
                  <a:srgbClr val="92D050"/>
                </a:solidFill>
                <a:latin typeface="+mj-lt"/>
                <a:cs typeface="Courier New" pitchFamily="49" charset="0"/>
              </a:rPr>
              <a:t>a.Plain</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inner_html</a:t>
            </a:r>
            <a:endParaRPr lang="en-US" sz="2800" b="0" smtClean="0">
              <a:solidFill>
                <a:schemeClr val="bg1"/>
              </a:solidFill>
              <a:latin typeface="+mj-lt"/>
              <a:cs typeface="Courier New" pitchFamily="49" charset="0"/>
            </a:endParaRP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accent1">
                    <a:lumMod val="90000"/>
                  </a:schemeClr>
                </a:solidFill>
                <a:latin typeface="+mj-lt"/>
                <a:cs typeface="Courier New" pitchFamily="49" charset="0"/>
              </a:rPr>
              <a:t>src</a:t>
            </a:r>
            <a:r>
              <a:rPr lang="en-US" sz="2800" b="0" smtClean="0">
                <a:solidFill>
                  <a:schemeClr val="bg1"/>
                </a:solidFill>
                <a:latin typeface="+mj-lt"/>
                <a:cs typeface="Courier New" pitchFamily="49" charset="0"/>
              </a:rPr>
              <a:t> = </a:t>
            </a:r>
            <a:r>
              <a:rPr lang="en-US" sz="2800" b="0" err="1" smtClean="0">
                <a:solidFill>
                  <a:schemeClr val="bg1"/>
                </a:solidFill>
                <a:latin typeface="+mj-lt"/>
                <a:cs typeface="Courier New" pitchFamily="49" charset="0"/>
              </a:rPr>
              <a:t>generate_tag_search_source</a:t>
            </a:r>
            <a:r>
              <a:rPr lang="en-US" sz="2800" b="0" smtClean="0">
                <a:solidFill>
                  <a:schemeClr val="bg1"/>
                </a:solidFill>
                <a:latin typeface="+mj-lt"/>
                <a:cs typeface="Courier New" pitchFamily="49" charset="0"/>
              </a:rPr>
              <a:t> (...)</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bg1"/>
                </a:solidFill>
                <a:latin typeface="+mj-lt"/>
                <a:cs typeface="Courier New" pitchFamily="49" charset="0"/>
              </a:rPr>
              <a:t>doc.at</a:t>
            </a:r>
            <a:r>
              <a:rPr lang="en-US" sz="2800" b="0" smtClean="0">
                <a:solidFill>
                  <a:schemeClr val="bg1"/>
                </a:solidFill>
                <a:latin typeface="+mj-lt"/>
                <a:cs typeface="Courier New" pitchFamily="49" charset="0"/>
              </a:rPr>
              <a:t>("</a:t>
            </a:r>
            <a:r>
              <a:rPr lang="en-US" sz="2800" b="0" smtClean="0">
                <a:solidFill>
                  <a:srgbClr val="92D050"/>
                </a:solidFill>
                <a:latin typeface="+mj-lt"/>
                <a:cs typeface="Courier New" pitchFamily="49" charset="0"/>
              </a:rPr>
              <a:t>body</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inner_html</a:t>
            </a:r>
            <a:r>
              <a:rPr lang="en-US" sz="2800" b="0" smtClean="0">
                <a:solidFill>
                  <a:schemeClr val="bg1"/>
                </a:solidFill>
                <a:latin typeface="+mj-lt"/>
                <a:cs typeface="Courier New" pitchFamily="49" charset="0"/>
              </a:rPr>
              <a:t> += </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bg1"/>
                </a:solidFill>
                <a:latin typeface="+mj-lt"/>
                <a:cs typeface="Courier New" pitchFamily="49" charset="0"/>
              </a:rPr>
              <a:t>make_context_menu</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div.at</a:t>
            </a:r>
            <a:r>
              <a:rPr lang="en-US" sz="2800" b="0" smtClean="0">
                <a:solidFill>
                  <a:schemeClr val="bg1"/>
                </a:solidFill>
                <a:latin typeface="+mj-lt"/>
                <a:cs typeface="Courier New" pitchFamily="49" charset="0"/>
              </a:rPr>
              <a:t>("</a:t>
            </a:r>
            <a:r>
              <a:rPr lang="en-US" sz="2800" b="0" err="1" smtClean="0">
                <a:solidFill>
                  <a:srgbClr val="92D050"/>
                </a:solidFill>
                <a:latin typeface="+mj-lt"/>
                <a:cs typeface="Courier New" pitchFamily="49" charset="0"/>
              </a:rPr>
              <a:t>a.Plain</a:t>
            </a:r>
            <a:r>
              <a:rPr lang="en-US" sz="2800" b="0" smtClean="0">
                <a:solidFill>
                  <a:schemeClr val="bg1"/>
                </a:solidFill>
                <a:latin typeface="+mj-lt"/>
                <a:cs typeface="Courier New" pitchFamily="49" charset="0"/>
              </a:rPr>
              <a:t>"),</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smtClean="0">
                <a:solidFill>
                  <a:srgbClr val="92D050"/>
                </a:solidFill>
                <a:latin typeface="+mj-lt"/>
                <a:cs typeface="Courier New" pitchFamily="49" charset="0"/>
              </a:rPr>
              <a:t>Images matching tag </a:t>
            </a:r>
            <a:r>
              <a:rPr lang="en-US" sz="2800" b="0" smtClean="0">
                <a:solidFill>
                  <a:schemeClr val="accent6">
                    <a:lumMod val="40000"/>
                    <a:lumOff val="60000"/>
                  </a:schemeClr>
                </a:solidFill>
                <a:latin typeface="+mj-lt"/>
                <a:cs typeface="Courier New" pitchFamily="49" charset="0"/>
              </a:rPr>
              <a:t>#{tag}</a:t>
            </a:r>
            <a:r>
              <a:rPr lang="en-US" sz="2800" b="0" smtClean="0">
                <a:solidFill>
                  <a:schemeClr val="bg1"/>
                </a:solidFill>
                <a:latin typeface="+mj-lt"/>
                <a:cs typeface="Courier New" pitchFamily="49" charset="0"/>
              </a:rPr>
              <a:t>"],[</a:t>
            </a:r>
            <a:r>
              <a:rPr lang="en-US" sz="2800" b="0" err="1" smtClean="0">
                <a:solidFill>
                  <a:schemeClr val="accent1">
                    <a:lumMod val="90000"/>
                  </a:schemeClr>
                </a:solidFill>
                <a:latin typeface="+mj-lt"/>
                <a:cs typeface="Courier New" pitchFamily="49" charset="0"/>
              </a:rPr>
              <a:t>src</a:t>
            </a:r>
            <a:r>
              <a:rPr lang="en-US" sz="2800" b="0" smtClean="0">
                <a:solidFill>
                  <a:schemeClr val="bg1"/>
                </a:solidFill>
                <a:latin typeface="+mj-lt"/>
                <a:cs typeface="Courier New" pitchFamily="49" charset="0"/>
              </a:rPr>
              <a:t>])</a:t>
            </a:r>
          </a:p>
          <a:p>
            <a:pPr>
              <a:tabLst>
                <a:tab pos="228600" algn="l"/>
                <a:tab pos="457200" algn="l"/>
                <a:tab pos="685800" algn="l"/>
                <a:tab pos="914400" algn="l"/>
                <a:tab pos="1143000" algn="l"/>
              </a:tabLst>
            </a:pPr>
            <a:r>
              <a:rPr lang="en-US" sz="2800" b="0" smtClean="0">
                <a:solidFill>
                  <a:schemeClr val="bg1">
                    <a:lumMod val="65000"/>
                  </a:schemeClr>
                </a:solidFill>
                <a:latin typeface="+mj-lt"/>
                <a:cs typeface="Courier New" pitchFamily="49" charset="0"/>
              </a:rPr>
              <a:t>end</a:t>
            </a:r>
          </a:p>
          <a:p>
            <a:pPr>
              <a:tabLst>
                <a:tab pos="228600" algn="l"/>
                <a:tab pos="457200" algn="l"/>
                <a:tab pos="685800" algn="l"/>
                <a:tab pos="914400" algn="l"/>
                <a:tab pos="1143000" algn="l"/>
              </a:tabLst>
            </a:pPr>
            <a:endParaRPr lang="en-US" sz="2800" b="0" smtClean="0">
              <a:solidFill>
                <a:schemeClr val="bg1"/>
              </a:solidFill>
              <a:latin typeface="+mj-lt"/>
              <a:cs typeface="Courier New" pitchFamily="49" charset="0"/>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z="4000" smtClean="0"/>
              <a:t>Putting it all together…</a:t>
            </a:r>
          </a:p>
        </p:txBody>
      </p:sp>
      <p:sp>
        <p:nvSpPr>
          <p:cNvPr id="7" name="Rectangle 6"/>
          <p:cNvSpPr/>
          <p:nvPr/>
        </p:nvSpPr>
        <p:spPr bwMode="auto">
          <a:xfrm>
            <a:off x="838200" y="3276600"/>
            <a:ext cx="5791200" cy="381000"/>
          </a:xfrm>
          <a:prstGeom prst="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5" name="Rounded Rectangular Callout 4"/>
          <p:cNvSpPr/>
          <p:nvPr/>
        </p:nvSpPr>
        <p:spPr bwMode="auto">
          <a:xfrm>
            <a:off x="5410200" y="2209800"/>
            <a:ext cx="3429000" cy="609600"/>
          </a:xfrm>
          <a:prstGeom prst="wedgeRoundRectCallout">
            <a:avLst>
              <a:gd name="adj1" fmla="val -33763"/>
              <a:gd name="adj2" fmla="val 116449"/>
              <a:gd name="adj3" fmla="val 16667"/>
            </a:avLst>
          </a:prstGeom>
          <a:solidFill>
            <a:schemeClr val="bg1"/>
          </a:solidFill>
          <a:ln>
            <a:solidFill>
              <a:srgbClr val="FF5050"/>
            </a:solidFill>
            <a:headEnd type="none" w="med" len="med"/>
            <a:tailEnd type="none" w="med" len="me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lstStyle/>
          <a:p>
            <a:r>
              <a:rPr lang="en-US" sz="2400" smtClean="0">
                <a:solidFill>
                  <a:schemeClr val="tx1"/>
                </a:solidFill>
              </a:rPr>
              <a:t>Extract tag name</a:t>
            </a:r>
            <a:endParaRPr lang="en-US" sz="2400">
              <a:solidFill>
                <a:schemeClr val="tx1"/>
              </a:solidFill>
            </a:endParaRPr>
          </a:p>
        </p:txBody>
      </p:sp>
      <p:sp>
        <p:nvSpPr>
          <p:cNvPr id="8" name="TextBox 7"/>
          <p:cNvSpPr txBox="1"/>
          <p:nvPr/>
        </p:nvSpPr>
        <p:spPr>
          <a:xfrm>
            <a:off x="381000" y="2328208"/>
            <a:ext cx="6353662" cy="3970318"/>
          </a:xfrm>
          <a:prstGeom prst="rect">
            <a:avLst/>
          </a:prstGeom>
          <a:noFill/>
        </p:spPr>
        <p:txBody>
          <a:bodyPr wrap="none" rtlCol="0">
            <a:spAutoFit/>
          </a:bodyPr>
          <a:lstStyle/>
          <a:p>
            <a:pPr>
              <a:tabLst>
                <a:tab pos="228600" algn="l"/>
                <a:tab pos="457200" algn="l"/>
                <a:tab pos="685800" algn="l"/>
                <a:tab pos="914400" algn="l"/>
                <a:tab pos="1143000" algn="l"/>
              </a:tabLst>
            </a:pPr>
            <a:r>
              <a:rPr lang="en-US" sz="2800" b="0" smtClean="0">
                <a:solidFill>
                  <a:schemeClr val="bg1">
                    <a:lumMod val="65000"/>
                  </a:schemeClr>
                </a:solidFill>
                <a:latin typeface="+mj-lt"/>
                <a:cs typeface="Courier New" pitchFamily="49" charset="0"/>
              </a:rPr>
              <a:t>def</a:t>
            </a:r>
            <a:r>
              <a:rPr lang="en-US" sz="2800" b="0" smtClean="0">
                <a:solidFill>
                  <a:srgbClr val="FF0066"/>
                </a:solidFill>
                <a:latin typeface="+mj-lt"/>
                <a:cs typeface="Courier New" pitchFamily="49" charset="0"/>
              </a:rPr>
              <a:t> </a:t>
            </a:r>
            <a:r>
              <a:rPr lang="en-US" sz="2800" b="0" err="1" smtClean="0">
                <a:solidFill>
                  <a:schemeClr val="bg1"/>
                </a:solidFill>
                <a:latin typeface="+mj-lt"/>
                <a:cs typeface="Courier New" pitchFamily="49" charset="0"/>
              </a:rPr>
              <a:t>self.annotate_photopage_tags</a:t>
            </a:r>
            <a:r>
              <a:rPr lang="en-US" sz="2800" b="0" smtClean="0">
                <a:solidFill>
                  <a:schemeClr val="bg1"/>
                </a:solidFill>
                <a:latin typeface="+mj-lt"/>
                <a:cs typeface="Courier New" pitchFamily="49" charset="0"/>
              </a:rPr>
              <a:t>(doc)</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(doc/"</a:t>
            </a:r>
            <a:r>
              <a:rPr lang="en-US" sz="2800" b="0" smtClean="0">
                <a:solidFill>
                  <a:srgbClr val="92D050"/>
                </a:solidFill>
                <a:latin typeface="+mj-lt"/>
                <a:cs typeface="Courier New" pitchFamily="49" charset="0"/>
              </a:rPr>
              <a:t>div</a:t>
            </a:r>
            <a:r>
              <a:rPr lang="en-US" sz="2800" b="0" smtClean="0">
                <a:solidFill>
                  <a:schemeClr val="bg1"/>
                </a:solidFill>
                <a:latin typeface="+mj-lt"/>
                <a:cs typeface="Courier New" pitchFamily="49" charset="0"/>
              </a:rPr>
              <a:t>").reject{…}.each </a:t>
            </a:r>
            <a:r>
              <a:rPr lang="en-US" sz="2800" b="0" smtClean="0">
                <a:solidFill>
                  <a:schemeClr val="bg1">
                    <a:lumMod val="65000"/>
                  </a:schemeClr>
                </a:solidFill>
                <a:latin typeface="+mj-lt"/>
                <a:cs typeface="Courier New" pitchFamily="49" charset="0"/>
              </a:rPr>
              <a:t>do</a:t>
            </a:r>
            <a:r>
              <a:rPr lang="en-US" sz="2800" b="0" smtClean="0">
                <a:solidFill>
                  <a:schemeClr val="bg1"/>
                </a:solidFill>
                <a:latin typeface="+mj-lt"/>
                <a:cs typeface="Courier New" pitchFamily="49" charset="0"/>
              </a:rPr>
              <a:t> |div|</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smtClean="0">
                <a:solidFill>
                  <a:schemeClr val="accent6">
                    <a:lumMod val="40000"/>
                    <a:lumOff val="60000"/>
                  </a:schemeClr>
                </a:solidFill>
                <a:latin typeface="+mj-lt"/>
                <a:cs typeface="Courier New" pitchFamily="49" charset="0"/>
              </a:rPr>
              <a:t>tag</a:t>
            </a:r>
            <a:r>
              <a:rPr lang="en-US" sz="2800" b="0" smtClean="0">
                <a:solidFill>
                  <a:schemeClr val="bg1"/>
                </a:solidFill>
                <a:latin typeface="+mj-lt"/>
                <a:cs typeface="Courier New" pitchFamily="49" charset="0"/>
              </a:rPr>
              <a:t> = </a:t>
            </a:r>
            <a:r>
              <a:rPr lang="en-US" sz="2800" b="0" err="1" smtClean="0">
                <a:solidFill>
                  <a:schemeClr val="bg1"/>
                </a:solidFill>
                <a:latin typeface="+mj-lt"/>
                <a:cs typeface="Courier New" pitchFamily="49" charset="0"/>
              </a:rPr>
              <a:t>div.at</a:t>
            </a:r>
            <a:r>
              <a:rPr lang="en-US" sz="2800" b="0" smtClean="0">
                <a:solidFill>
                  <a:schemeClr val="bg1"/>
                </a:solidFill>
                <a:latin typeface="+mj-lt"/>
                <a:cs typeface="Courier New" pitchFamily="49" charset="0"/>
              </a:rPr>
              <a:t>("</a:t>
            </a:r>
            <a:r>
              <a:rPr lang="en-US" sz="2800" b="0" err="1" smtClean="0">
                <a:solidFill>
                  <a:srgbClr val="92D050"/>
                </a:solidFill>
                <a:latin typeface="+mj-lt"/>
                <a:cs typeface="Courier New" pitchFamily="49" charset="0"/>
              </a:rPr>
              <a:t>a.Plain</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inner_html</a:t>
            </a:r>
            <a:endParaRPr lang="en-US" sz="2800" b="0" smtClean="0">
              <a:solidFill>
                <a:schemeClr val="bg1"/>
              </a:solidFill>
              <a:latin typeface="+mj-lt"/>
              <a:cs typeface="Courier New" pitchFamily="49" charset="0"/>
            </a:endParaRP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accent1">
                    <a:lumMod val="90000"/>
                  </a:schemeClr>
                </a:solidFill>
                <a:latin typeface="+mj-lt"/>
                <a:cs typeface="Courier New" pitchFamily="49" charset="0"/>
              </a:rPr>
              <a:t>src</a:t>
            </a:r>
            <a:r>
              <a:rPr lang="en-US" sz="2800" b="0" smtClean="0">
                <a:solidFill>
                  <a:schemeClr val="bg1"/>
                </a:solidFill>
                <a:latin typeface="+mj-lt"/>
                <a:cs typeface="Courier New" pitchFamily="49" charset="0"/>
              </a:rPr>
              <a:t> = </a:t>
            </a:r>
            <a:r>
              <a:rPr lang="en-US" sz="2800" b="0" err="1" smtClean="0">
                <a:solidFill>
                  <a:schemeClr val="bg1"/>
                </a:solidFill>
                <a:latin typeface="+mj-lt"/>
                <a:cs typeface="Courier New" pitchFamily="49" charset="0"/>
              </a:rPr>
              <a:t>generate_tag_search_source</a:t>
            </a:r>
            <a:r>
              <a:rPr lang="en-US" sz="2800" b="0" smtClean="0">
                <a:solidFill>
                  <a:schemeClr val="bg1"/>
                </a:solidFill>
                <a:latin typeface="+mj-lt"/>
                <a:cs typeface="Courier New" pitchFamily="49" charset="0"/>
              </a:rPr>
              <a:t> (...)</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bg1"/>
                </a:solidFill>
                <a:latin typeface="+mj-lt"/>
                <a:cs typeface="Courier New" pitchFamily="49" charset="0"/>
              </a:rPr>
              <a:t>doc.at</a:t>
            </a:r>
            <a:r>
              <a:rPr lang="en-US" sz="2800" b="0" smtClean="0">
                <a:solidFill>
                  <a:schemeClr val="bg1"/>
                </a:solidFill>
                <a:latin typeface="+mj-lt"/>
                <a:cs typeface="Courier New" pitchFamily="49" charset="0"/>
              </a:rPr>
              <a:t>("</a:t>
            </a:r>
            <a:r>
              <a:rPr lang="en-US" sz="2800" b="0" smtClean="0">
                <a:solidFill>
                  <a:srgbClr val="92D050"/>
                </a:solidFill>
                <a:latin typeface="+mj-lt"/>
                <a:cs typeface="Courier New" pitchFamily="49" charset="0"/>
              </a:rPr>
              <a:t>body</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inner_html</a:t>
            </a:r>
            <a:r>
              <a:rPr lang="en-US" sz="2800" b="0" smtClean="0">
                <a:solidFill>
                  <a:schemeClr val="bg1"/>
                </a:solidFill>
                <a:latin typeface="+mj-lt"/>
                <a:cs typeface="Courier New" pitchFamily="49" charset="0"/>
              </a:rPr>
              <a:t> += </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bg1"/>
                </a:solidFill>
                <a:latin typeface="+mj-lt"/>
                <a:cs typeface="Courier New" pitchFamily="49" charset="0"/>
              </a:rPr>
              <a:t>make_context_menu</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div.at</a:t>
            </a:r>
            <a:r>
              <a:rPr lang="en-US" sz="2800" b="0" smtClean="0">
                <a:solidFill>
                  <a:schemeClr val="bg1"/>
                </a:solidFill>
                <a:latin typeface="+mj-lt"/>
                <a:cs typeface="Courier New" pitchFamily="49" charset="0"/>
              </a:rPr>
              <a:t>("</a:t>
            </a:r>
            <a:r>
              <a:rPr lang="en-US" sz="2800" b="0" err="1" smtClean="0">
                <a:solidFill>
                  <a:srgbClr val="92D050"/>
                </a:solidFill>
                <a:latin typeface="+mj-lt"/>
                <a:cs typeface="Courier New" pitchFamily="49" charset="0"/>
              </a:rPr>
              <a:t>a.Plain</a:t>
            </a:r>
            <a:r>
              <a:rPr lang="en-US" sz="2800" b="0" smtClean="0">
                <a:solidFill>
                  <a:schemeClr val="bg1"/>
                </a:solidFill>
                <a:latin typeface="+mj-lt"/>
                <a:cs typeface="Courier New" pitchFamily="49" charset="0"/>
              </a:rPr>
              <a:t>"),</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smtClean="0">
                <a:solidFill>
                  <a:srgbClr val="92D050"/>
                </a:solidFill>
                <a:latin typeface="+mj-lt"/>
                <a:cs typeface="Courier New" pitchFamily="49" charset="0"/>
              </a:rPr>
              <a:t>Images matching tag </a:t>
            </a:r>
            <a:r>
              <a:rPr lang="en-US" sz="2800" b="0" smtClean="0">
                <a:solidFill>
                  <a:schemeClr val="accent6">
                    <a:lumMod val="40000"/>
                    <a:lumOff val="60000"/>
                  </a:schemeClr>
                </a:solidFill>
                <a:latin typeface="+mj-lt"/>
                <a:cs typeface="Courier New" pitchFamily="49" charset="0"/>
              </a:rPr>
              <a:t>#{tag}</a:t>
            </a:r>
            <a:r>
              <a:rPr lang="en-US" sz="2800" b="0" smtClean="0">
                <a:solidFill>
                  <a:schemeClr val="bg1"/>
                </a:solidFill>
                <a:latin typeface="+mj-lt"/>
                <a:cs typeface="Courier New" pitchFamily="49" charset="0"/>
              </a:rPr>
              <a:t>"],[</a:t>
            </a:r>
            <a:r>
              <a:rPr lang="en-US" sz="2800" b="0" err="1" smtClean="0">
                <a:solidFill>
                  <a:schemeClr val="accent1">
                    <a:lumMod val="90000"/>
                  </a:schemeClr>
                </a:solidFill>
                <a:latin typeface="+mj-lt"/>
                <a:cs typeface="Courier New" pitchFamily="49" charset="0"/>
              </a:rPr>
              <a:t>src</a:t>
            </a:r>
            <a:r>
              <a:rPr lang="en-US" sz="2800" b="0" smtClean="0">
                <a:solidFill>
                  <a:schemeClr val="bg1"/>
                </a:solidFill>
                <a:latin typeface="+mj-lt"/>
                <a:cs typeface="Courier New" pitchFamily="49" charset="0"/>
              </a:rPr>
              <a:t>])</a:t>
            </a:r>
          </a:p>
          <a:p>
            <a:pPr>
              <a:tabLst>
                <a:tab pos="228600" algn="l"/>
                <a:tab pos="457200" algn="l"/>
                <a:tab pos="685800" algn="l"/>
                <a:tab pos="914400" algn="l"/>
                <a:tab pos="1143000" algn="l"/>
              </a:tabLst>
            </a:pPr>
            <a:r>
              <a:rPr lang="en-US" sz="2800" b="0" smtClean="0">
                <a:solidFill>
                  <a:schemeClr val="bg1">
                    <a:lumMod val="65000"/>
                  </a:schemeClr>
                </a:solidFill>
                <a:latin typeface="+mj-lt"/>
                <a:cs typeface="Courier New" pitchFamily="49" charset="0"/>
              </a:rPr>
              <a:t>end</a:t>
            </a:r>
          </a:p>
          <a:p>
            <a:pPr>
              <a:tabLst>
                <a:tab pos="228600" algn="l"/>
                <a:tab pos="457200" algn="l"/>
                <a:tab pos="685800" algn="l"/>
                <a:tab pos="914400" algn="l"/>
                <a:tab pos="1143000" algn="l"/>
              </a:tabLst>
            </a:pPr>
            <a:endParaRPr lang="en-US" sz="2800" b="0" smtClean="0">
              <a:solidFill>
                <a:schemeClr val="bg1"/>
              </a:solidFill>
              <a:latin typeface="+mj-lt"/>
              <a:cs typeface="Courier New" pitchFamily="49" charset="0"/>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1000" y="2328208"/>
            <a:ext cx="6353662" cy="3970318"/>
          </a:xfrm>
          <a:prstGeom prst="rect">
            <a:avLst/>
          </a:prstGeom>
          <a:noFill/>
        </p:spPr>
        <p:txBody>
          <a:bodyPr wrap="none" rtlCol="0">
            <a:spAutoFit/>
          </a:bodyPr>
          <a:lstStyle/>
          <a:p>
            <a:pPr>
              <a:tabLst>
                <a:tab pos="228600" algn="l"/>
                <a:tab pos="457200" algn="l"/>
                <a:tab pos="685800" algn="l"/>
                <a:tab pos="914400" algn="l"/>
                <a:tab pos="1143000" algn="l"/>
              </a:tabLst>
            </a:pPr>
            <a:r>
              <a:rPr lang="en-US" sz="2800" b="0" smtClean="0">
                <a:solidFill>
                  <a:schemeClr val="bg1">
                    <a:lumMod val="65000"/>
                  </a:schemeClr>
                </a:solidFill>
                <a:latin typeface="+mj-lt"/>
                <a:cs typeface="Courier New" pitchFamily="49" charset="0"/>
              </a:rPr>
              <a:t>def</a:t>
            </a:r>
            <a:r>
              <a:rPr lang="en-US" sz="2800" b="0" smtClean="0">
                <a:solidFill>
                  <a:srgbClr val="FF0066"/>
                </a:solidFill>
                <a:latin typeface="+mj-lt"/>
                <a:cs typeface="Courier New" pitchFamily="49" charset="0"/>
              </a:rPr>
              <a:t> </a:t>
            </a:r>
            <a:r>
              <a:rPr lang="en-US" sz="2800" b="0" err="1" smtClean="0">
                <a:solidFill>
                  <a:schemeClr val="bg1"/>
                </a:solidFill>
                <a:latin typeface="+mj-lt"/>
                <a:cs typeface="Courier New" pitchFamily="49" charset="0"/>
              </a:rPr>
              <a:t>self.annotate_photopage_tags</a:t>
            </a:r>
            <a:r>
              <a:rPr lang="en-US" sz="2800" b="0" smtClean="0">
                <a:solidFill>
                  <a:schemeClr val="bg1"/>
                </a:solidFill>
                <a:latin typeface="+mj-lt"/>
                <a:cs typeface="Courier New" pitchFamily="49" charset="0"/>
              </a:rPr>
              <a:t>(doc)</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(doc/"</a:t>
            </a:r>
            <a:r>
              <a:rPr lang="en-US" sz="2800" b="0" smtClean="0">
                <a:solidFill>
                  <a:srgbClr val="92D050"/>
                </a:solidFill>
                <a:latin typeface="+mj-lt"/>
                <a:cs typeface="Courier New" pitchFamily="49" charset="0"/>
              </a:rPr>
              <a:t>div</a:t>
            </a:r>
            <a:r>
              <a:rPr lang="en-US" sz="2800" b="0" smtClean="0">
                <a:solidFill>
                  <a:schemeClr val="bg1"/>
                </a:solidFill>
                <a:latin typeface="+mj-lt"/>
                <a:cs typeface="Courier New" pitchFamily="49" charset="0"/>
              </a:rPr>
              <a:t>").reject{…}.each </a:t>
            </a:r>
            <a:r>
              <a:rPr lang="en-US" sz="2800" b="0" smtClean="0">
                <a:solidFill>
                  <a:schemeClr val="bg1">
                    <a:lumMod val="65000"/>
                  </a:schemeClr>
                </a:solidFill>
                <a:latin typeface="+mj-lt"/>
                <a:cs typeface="Courier New" pitchFamily="49" charset="0"/>
              </a:rPr>
              <a:t>do</a:t>
            </a:r>
            <a:r>
              <a:rPr lang="en-US" sz="2800" b="0" smtClean="0">
                <a:solidFill>
                  <a:schemeClr val="bg1"/>
                </a:solidFill>
                <a:latin typeface="+mj-lt"/>
                <a:cs typeface="Courier New" pitchFamily="49" charset="0"/>
              </a:rPr>
              <a:t> |div|</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smtClean="0">
                <a:solidFill>
                  <a:schemeClr val="accent6">
                    <a:lumMod val="40000"/>
                    <a:lumOff val="60000"/>
                  </a:schemeClr>
                </a:solidFill>
                <a:latin typeface="+mj-lt"/>
                <a:cs typeface="Courier New" pitchFamily="49" charset="0"/>
              </a:rPr>
              <a:t>tag</a:t>
            </a:r>
            <a:r>
              <a:rPr lang="en-US" sz="2800" b="0" smtClean="0">
                <a:solidFill>
                  <a:schemeClr val="bg1"/>
                </a:solidFill>
                <a:latin typeface="+mj-lt"/>
                <a:cs typeface="Courier New" pitchFamily="49" charset="0"/>
              </a:rPr>
              <a:t> = </a:t>
            </a:r>
            <a:r>
              <a:rPr lang="en-US" sz="2800" b="0" err="1" smtClean="0">
                <a:solidFill>
                  <a:schemeClr val="bg1"/>
                </a:solidFill>
                <a:latin typeface="+mj-lt"/>
                <a:cs typeface="Courier New" pitchFamily="49" charset="0"/>
              </a:rPr>
              <a:t>div.at</a:t>
            </a:r>
            <a:r>
              <a:rPr lang="en-US" sz="2800" b="0" smtClean="0">
                <a:solidFill>
                  <a:schemeClr val="bg1"/>
                </a:solidFill>
                <a:latin typeface="+mj-lt"/>
                <a:cs typeface="Courier New" pitchFamily="49" charset="0"/>
              </a:rPr>
              <a:t>("</a:t>
            </a:r>
            <a:r>
              <a:rPr lang="en-US" sz="2800" b="0" err="1" smtClean="0">
                <a:solidFill>
                  <a:srgbClr val="92D050"/>
                </a:solidFill>
                <a:latin typeface="+mj-lt"/>
                <a:cs typeface="Courier New" pitchFamily="49" charset="0"/>
              </a:rPr>
              <a:t>a.Plain</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inner_html</a:t>
            </a:r>
            <a:endParaRPr lang="en-US" sz="2800" b="0" smtClean="0">
              <a:solidFill>
                <a:schemeClr val="bg1"/>
              </a:solidFill>
              <a:latin typeface="+mj-lt"/>
              <a:cs typeface="Courier New" pitchFamily="49" charset="0"/>
            </a:endParaRP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accent1">
                    <a:lumMod val="90000"/>
                  </a:schemeClr>
                </a:solidFill>
                <a:latin typeface="+mj-lt"/>
                <a:cs typeface="Courier New" pitchFamily="49" charset="0"/>
              </a:rPr>
              <a:t>src</a:t>
            </a:r>
            <a:r>
              <a:rPr lang="en-US" sz="2800" b="0" smtClean="0">
                <a:solidFill>
                  <a:schemeClr val="bg1"/>
                </a:solidFill>
                <a:latin typeface="+mj-lt"/>
                <a:cs typeface="Courier New" pitchFamily="49" charset="0"/>
              </a:rPr>
              <a:t> = </a:t>
            </a:r>
            <a:r>
              <a:rPr lang="en-US" sz="2800" b="0" err="1" smtClean="0">
                <a:solidFill>
                  <a:schemeClr val="bg1"/>
                </a:solidFill>
                <a:latin typeface="+mj-lt"/>
                <a:cs typeface="Courier New" pitchFamily="49" charset="0"/>
              </a:rPr>
              <a:t>generate_tag_search_source</a:t>
            </a:r>
            <a:r>
              <a:rPr lang="en-US" sz="2800" b="0" smtClean="0">
                <a:solidFill>
                  <a:schemeClr val="bg1"/>
                </a:solidFill>
                <a:latin typeface="+mj-lt"/>
                <a:cs typeface="Courier New" pitchFamily="49" charset="0"/>
              </a:rPr>
              <a:t> (...)</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bg1"/>
                </a:solidFill>
                <a:latin typeface="+mj-lt"/>
                <a:cs typeface="Courier New" pitchFamily="49" charset="0"/>
              </a:rPr>
              <a:t>doc.at</a:t>
            </a:r>
            <a:r>
              <a:rPr lang="en-US" sz="2800" b="0" smtClean="0">
                <a:solidFill>
                  <a:schemeClr val="bg1"/>
                </a:solidFill>
                <a:latin typeface="+mj-lt"/>
                <a:cs typeface="Courier New" pitchFamily="49" charset="0"/>
              </a:rPr>
              <a:t>("</a:t>
            </a:r>
            <a:r>
              <a:rPr lang="en-US" sz="2800" b="0" smtClean="0">
                <a:solidFill>
                  <a:srgbClr val="92D050"/>
                </a:solidFill>
                <a:latin typeface="+mj-lt"/>
                <a:cs typeface="Courier New" pitchFamily="49" charset="0"/>
              </a:rPr>
              <a:t>body</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inner_html</a:t>
            </a:r>
            <a:r>
              <a:rPr lang="en-US" sz="2800" b="0" smtClean="0">
                <a:solidFill>
                  <a:schemeClr val="bg1"/>
                </a:solidFill>
                <a:latin typeface="+mj-lt"/>
                <a:cs typeface="Courier New" pitchFamily="49" charset="0"/>
              </a:rPr>
              <a:t> += </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bg1"/>
                </a:solidFill>
                <a:latin typeface="+mj-lt"/>
                <a:cs typeface="Courier New" pitchFamily="49" charset="0"/>
              </a:rPr>
              <a:t>make_context_menu</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div.at</a:t>
            </a:r>
            <a:r>
              <a:rPr lang="en-US" sz="2800" b="0" smtClean="0">
                <a:solidFill>
                  <a:schemeClr val="bg1"/>
                </a:solidFill>
                <a:latin typeface="+mj-lt"/>
                <a:cs typeface="Courier New" pitchFamily="49" charset="0"/>
              </a:rPr>
              <a:t>("</a:t>
            </a:r>
            <a:r>
              <a:rPr lang="en-US" sz="2800" b="0" err="1" smtClean="0">
                <a:solidFill>
                  <a:srgbClr val="92D050"/>
                </a:solidFill>
                <a:latin typeface="+mj-lt"/>
                <a:cs typeface="Courier New" pitchFamily="49" charset="0"/>
              </a:rPr>
              <a:t>a.Plain</a:t>
            </a:r>
            <a:r>
              <a:rPr lang="en-US" sz="2800" b="0" smtClean="0">
                <a:solidFill>
                  <a:schemeClr val="bg1"/>
                </a:solidFill>
                <a:latin typeface="+mj-lt"/>
                <a:cs typeface="Courier New" pitchFamily="49" charset="0"/>
              </a:rPr>
              <a:t>"),</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smtClean="0">
                <a:solidFill>
                  <a:srgbClr val="92D050"/>
                </a:solidFill>
                <a:latin typeface="+mj-lt"/>
                <a:cs typeface="Courier New" pitchFamily="49" charset="0"/>
              </a:rPr>
              <a:t>Images matching tag </a:t>
            </a:r>
            <a:r>
              <a:rPr lang="en-US" sz="2800" b="0" smtClean="0">
                <a:solidFill>
                  <a:schemeClr val="accent6">
                    <a:lumMod val="40000"/>
                    <a:lumOff val="60000"/>
                  </a:schemeClr>
                </a:solidFill>
                <a:latin typeface="+mj-lt"/>
                <a:cs typeface="Courier New" pitchFamily="49" charset="0"/>
              </a:rPr>
              <a:t>#{tag}</a:t>
            </a:r>
            <a:r>
              <a:rPr lang="en-US" sz="2800" b="0" smtClean="0">
                <a:solidFill>
                  <a:schemeClr val="bg1"/>
                </a:solidFill>
                <a:latin typeface="+mj-lt"/>
                <a:cs typeface="Courier New" pitchFamily="49" charset="0"/>
              </a:rPr>
              <a:t>"],[</a:t>
            </a:r>
            <a:r>
              <a:rPr lang="en-US" sz="2800" b="0" err="1" smtClean="0">
                <a:solidFill>
                  <a:schemeClr val="accent1">
                    <a:lumMod val="90000"/>
                  </a:schemeClr>
                </a:solidFill>
                <a:latin typeface="+mj-lt"/>
                <a:cs typeface="Courier New" pitchFamily="49" charset="0"/>
              </a:rPr>
              <a:t>src</a:t>
            </a:r>
            <a:r>
              <a:rPr lang="en-US" sz="2800" b="0" smtClean="0">
                <a:solidFill>
                  <a:schemeClr val="bg1"/>
                </a:solidFill>
                <a:latin typeface="+mj-lt"/>
                <a:cs typeface="Courier New" pitchFamily="49" charset="0"/>
              </a:rPr>
              <a:t>])</a:t>
            </a:r>
          </a:p>
          <a:p>
            <a:pPr>
              <a:tabLst>
                <a:tab pos="228600" algn="l"/>
                <a:tab pos="457200" algn="l"/>
                <a:tab pos="685800" algn="l"/>
                <a:tab pos="914400" algn="l"/>
                <a:tab pos="1143000" algn="l"/>
              </a:tabLst>
            </a:pPr>
            <a:r>
              <a:rPr lang="en-US" sz="2800" b="0" smtClean="0">
                <a:solidFill>
                  <a:schemeClr val="bg1">
                    <a:lumMod val="65000"/>
                  </a:schemeClr>
                </a:solidFill>
                <a:latin typeface="+mj-lt"/>
                <a:cs typeface="Courier New" pitchFamily="49" charset="0"/>
              </a:rPr>
              <a:t>end</a:t>
            </a:r>
          </a:p>
          <a:p>
            <a:pPr>
              <a:tabLst>
                <a:tab pos="228600" algn="l"/>
                <a:tab pos="457200" algn="l"/>
                <a:tab pos="685800" algn="l"/>
                <a:tab pos="914400" algn="l"/>
                <a:tab pos="1143000" algn="l"/>
              </a:tabLst>
            </a:pPr>
            <a:endParaRPr lang="en-US" sz="2800" b="0" smtClean="0">
              <a:solidFill>
                <a:schemeClr val="bg1"/>
              </a:solidFill>
              <a:latin typeface="+mj-lt"/>
              <a:cs typeface="Courier New" pitchFamily="49" charset="0"/>
            </a:endParaRPr>
          </a:p>
        </p:txBody>
      </p:sp>
      <p:sp>
        <p:nvSpPr>
          <p:cNvPr id="27650" name="Title 1"/>
          <p:cNvSpPr>
            <a:spLocks noGrp="1"/>
          </p:cNvSpPr>
          <p:nvPr>
            <p:ph type="title"/>
          </p:nvPr>
        </p:nvSpPr>
        <p:spPr/>
        <p:txBody>
          <a:bodyPr/>
          <a:lstStyle/>
          <a:p>
            <a:r>
              <a:rPr lang="en-US" sz="4000" smtClean="0"/>
              <a:t>Putting it all together…</a:t>
            </a:r>
          </a:p>
        </p:txBody>
      </p:sp>
      <p:sp>
        <p:nvSpPr>
          <p:cNvPr id="7" name="Rectangle 6"/>
          <p:cNvSpPr/>
          <p:nvPr/>
        </p:nvSpPr>
        <p:spPr bwMode="auto">
          <a:xfrm>
            <a:off x="838200" y="3733800"/>
            <a:ext cx="5791200" cy="381000"/>
          </a:xfrm>
          <a:prstGeom prst="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5" name="Rounded Rectangular Callout 4"/>
          <p:cNvSpPr/>
          <p:nvPr/>
        </p:nvSpPr>
        <p:spPr bwMode="auto">
          <a:xfrm>
            <a:off x="5715000" y="2209800"/>
            <a:ext cx="3429000" cy="914400"/>
          </a:xfrm>
          <a:prstGeom prst="wedgeRoundRectCallout">
            <a:avLst>
              <a:gd name="adj1" fmla="val -33763"/>
              <a:gd name="adj2" fmla="val 116449"/>
              <a:gd name="adj3" fmla="val 16667"/>
            </a:avLst>
          </a:prstGeom>
          <a:solidFill>
            <a:schemeClr val="bg1"/>
          </a:solidFill>
          <a:ln>
            <a:solidFill>
              <a:srgbClr val="FF5050"/>
            </a:solidFill>
            <a:headEnd type="none" w="med" len="med"/>
            <a:tailEnd type="none" w="med" len="me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lstStyle/>
          <a:p>
            <a:r>
              <a:rPr lang="en-US" sz="2400" smtClean="0">
                <a:solidFill>
                  <a:schemeClr val="tx1"/>
                </a:solidFill>
              </a:rPr>
              <a:t>Instantiate Source Example</a:t>
            </a:r>
            <a:endParaRPr lang="en-US" sz="2400">
              <a:solidFill>
                <a:schemeClr val="tx1"/>
              </a:solidFill>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z="4000" smtClean="0"/>
              <a:t>Putting it all together…</a:t>
            </a:r>
          </a:p>
        </p:txBody>
      </p:sp>
      <p:sp>
        <p:nvSpPr>
          <p:cNvPr id="5" name="Rounded Rectangular Callout 4"/>
          <p:cNvSpPr/>
          <p:nvPr/>
        </p:nvSpPr>
        <p:spPr bwMode="auto">
          <a:xfrm>
            <a:off x="5715000" y="2590800"/>
            <a:ext cx="3429000" cy="914400"/>
          </a:xfrm>
          <a:prstGeom prst="wedgeRoundRectCallout">
            <a:avLst>
              <a:gd name="adj1" fmla="val -33763"/>
              <a:gd name="adj2" fmla="val 116449"/>
              <a:gd name="adj3" fmla="val 16667"/>
            </a:avLst>
          </a:prstGeom>
          <a:solidFill>
            <a:schemeClr val="bg1"/>
          </a:solidFill>
          <a:ln>
            <a:solidFill>
              <a:srgbClr val="FF5050"/>
            </a:solidFill>
            <a:headEnd type="none" w="med" len="med"/>
            <a:tailEnd type="none" w="med" len="me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lstStyle/>
          <a:p>
            <a:r>
              <a:rPr lang="en-US" sz="2400" smtClean="0">
                <a:solidFill>
                  <a:schemeClr val="tx1"/>
                </a:solidFill>
              </a:rPr>
              <a:t>Add annotation to original page</a:t>
            </a:r>
            <a:endParaRPr lang="en-US" sz="2400">
              <a:solidFill>
                <a:schemeClr val="tx1"/>
              </a:solidFill>
            </a:endParaRPr>
          </a:p>
        </p:txBody>
      </p:sp>
      <p:sp>
        <p:nvSpPr>
          <p:cNvPr id="7" name="Rectangle 6"/>
          <p:cNvSpPr/>
          <p:nvPr/>
        </p:nvSpPr>
        <p:spPr bwMode="auto">
          <a:xfrm>
            <a:off x="838200" y="4114800"/>
            <a:ext cx="5791200" cy="1295400"/>
          </a:xfrm>
          <a:prstGeom prst="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8" name="TextBox 7"/>
          <p:cNvSpPr txBox="1"/>
          <p:nvPr/>
        </p:nvSpPr>
        <p:spPr>
          <a:xfrm>
            <a:off x="381000" y="2328208"/>
            <a:ext cx="6353662" cy="3970318"/>
          </a:xfrm>
          <a:prstGeom prst="rect">
            <a:avLst/>
          </a:prstGeom>
          <a:noFill/>
        </p:spPr>
        <p:txBody>
          <a:bodyPr wrap="none" rtlCol="0">
            <a:spAutoFit/>
          </a:bodyPr>
          <a:lstStyle/>
          <a:p>
            <a:pPr>
              <a:tabLst>
                <a:tab pos="228600" algn="l"/>
                <a:tab pos="457200" algn="l"/>
                <a:tab pos="685800" algn="l"/>
                <a:tab pos="914400" algn="l"/>
                <a:tab pos="1143000" algn="l"/>
              </a:tabLst>
            </a:pPr>
            <a:r>
              <a:rPr lang="en-US" sz="2800" b="0" smtClean="0">
                <a:solidFill>
                  <a:schemeClr val="bg1">
                    <a:lumMod val="65000"/>
                  </a:schemeClr>
                </a:solidFill>
                <a:latin typeface="+mj-lt"/>
                <a:cs typeface="Courier New" pitchFamily="49" charset="0"/>
              </a:rPr>
              <a:t>def</a:t>
            </a:r>
            <a:r>
              <a:rPr lang="en-US" sz="2800" b="0" smtClean="0">
                <a:solidFill>
                  <a:srgbClr val="FF0066"/>
                </a:solidFill>
                <a:latin typeface="+mj-lt"/>
                <a:cs typeface="Courier New" pitchFamily="49" charset="0"/>
              </a:rPr>
              <a:t> </a:t>
            </a:r>
            <a:r>
              <a:rPr lang="en-US" sz="2800" b="0" err="1" smtClean="0">
                <a:solidFill>
                  <a:schemeClr val="bg1"/>
                </a:solidFill>
                <a:latin typeface="+mj-lt"/>
                <a:cs typeface="Courier New" pitchFamily="49" charset="0"/>
              </a:rPr>
              <a:t>self.annotate_photopage_tags</a:t>
            </a:r>
            <a:r>
              <a:rPr lang="en-US" sz="2800" b="0" smtClean="0">
                <a:solidFill>
                  <a:schemeClr val="bg1"/>
                </a:solidFill>
                <a:latin typeface="+mj-lt"/>
                <a:cs typeface="Courier New" pitchFamily="49" charset="0"/>
              </a:rPr>
              <a:t>(doc)</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(doc/"</a:t>
            </a:r>
            <a:r>
              <a:rPr lang="en-US" sz="2800" b="0" smtClean="0">
                <a:solidFill>
                  <a:srgbClr val="92D050"/>
                </a:solidFill>
                <a:latin typeface="+mj-lt"/>
                <a:cs typeface="Courier New" pitchFamily="49" charset="0"/>
              </a:rPr>
              <a:t>div</a:t>
            </a:r>
            <a:r>
              <a:rPr lang="en-US" sz="2800" b="0" smtClean="0">
                <a:solidFill>
                  <a:schemeClr val="bg1"/>
                </a:solidFill>
                <a:latin typeface="+mj-lt"/>
                <a:cs typeface="Courier New" pitchFamily="49" charset="0"/>
              </a:rPr>
              <a:t>").reject{…}.each </a:t>
            </a:r>
            <a:r>
              <a:rPr lang="en-US" sz="2800" b="0" smtClean="0">
                <a:solidFill>
                  <a:schemeClr val="bg1">
                    <a:lumMod val="65000"/>
                  </a:schemeClr>
                </a:solidFill>
                <a:latin typeface="+mj-lt"/>
                <a:cs typeface="Courier New" pitchFamily="49" charset="0"/>
              </a:rPr>
              <a:t>do</a:t>
            </a:r>
            <a:r>
              <a:rPr lang="en-US" sz="2800" b="0" smtClean="0">
                <a:solidFill>
                  <a:schemeClr val="bg1"/>
                </a:solidFill>
                <a:latin typeface="+mj-lt"/>
                <a:cs typeface="Courier New" pitchFamily="49" charset="0"/>
              </a:rPr>
              <a:t> |div|</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smtClean="0">
                <a:solidFill>
                  <a:schemeClr val="accent6">
                    <a:lumMod val="40000"/>
                    <a:lumOff val="60000"/>
                  </a:schemeClr>
                </a:solidFill>
                <a:latin typeface="+mj-lt"/>
                <a:cs typeface="Courier New" pitchFamily="49" charset="0"/>
              </a:rPr>
              <a:t>tag</a:t>
            </a:r>
            <a:r>
              <a:rPr lang="en-US" sz="2800" b="0" smtClean="0">
                <a:solidFill>
                  <a:schemeClr val="bg1"/>
                </a:solidFill>
                <a:latin typeface="+mj-lt"/>
                <a:cs typeface="Courier New" pitchFamily="49" charset="0"/>
              </a:rPr>
              <a:t> = </a:t>
            </a:r>
            <a:r>
              <a:rPr lang="en-US" sz="2800" b="0" err="1" smtClean="0">
                <a:solidFill>
                  <a:schemeClr val="bg1"/>
                </a:solidFill>
                <a:latin typeface="+mj-lt"/>
                <a:cs typeface="Courier New" pitchFamily="49" charset="0"/>
              </a:rPr>
              <a:t>div.at</a:t>
            </a:r>
            <a:r>
              <a:rPr lang="en-US" sz="2800" b="0" smtClean="0">
                <a:solidFill>
                  <a:schemeClr val="bg1"/>
                </a:solidFill>
                <a:latin typeface="+mj-lt"/>
                <a:cs typeface="Courier New" pitchFamily="49" charset="0"/>
              </a:rPr>
              <a:t>("</a:t>
            </a:r>
            <a:r>
              <a:rPr lang="en-US" sz="2800" b="0" err="1" smtClean="0">
                <a:solidFill>
                  <a:srgbClr val="92D050"/>
                </a:solidFill>
                <a:latin typeface="+mj-lt"/>
                <a:cs typeface="Courier New" pitchFamily="49" charset="0"/>
              </a:rPr>
              <a:t>a.Plain</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inner_html</a:t>
            </a:r>
            <a:endParaRPr lang="en-US" sz="2800" b="0" smtClean="0">
              <a:solidFill>
                <a:schemeClr val="bg1"/>
              </a:solidFill>
              <a:latin typeface="+mj-lt"/>
              <a:cs typeface="Courier New" pitchFamily="49" charset="0"/>
            </a:endParaRP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accent1">
                    <a:lumMod val="90000"/>
                  </a:schemeClr>
                </a:solidFill>
                <a:latin typeface="+mj-lt"/>
                <a:cs typeface="Courier New" pitchFamily="49" charset="0"/>
              </a:rPr>
              <a:t>src</a:t>
            </a:r>
            <a:r>
              <a:rPr lang="en-US" sz="2800" b="0" smtClean="0">
                <a:solidFill>
                  <a:schemeClr val="bg1"/>
                </a:solidFill>
                <a:latin typeface="+mj-lt"/>
                <a:cs typeface="Courier New" pitchFamily="49" charset="0"/>
              </a:rPr>
              <a:t> = </a:t>
            </a:r>
            <a:r>
              <a:rPr lang="en-US" sz="2800" b="0" err="1" smtClean="0">
                <a:solidFill>
                  <a:schemeClr val="bg1"/>
                </a:solidFill>
                <a:latin typeface="+mj-lt"/>
                <a:cs typeface="Courier New" pitchFamily="49" charset="0"/>
              </a:rPr>
              <a:t>generate_tag_search_source</a:t>
            </a:r>
            <a:r>
              <a:rPr lang="en-US" sz="2800" b="0" smtClean="0">
                <a:solidFill>
                  <a:schemeClr val="bg1"/>
                </a:solidFill>
                <a:latin typeface="+mj-lt"/>
                <a:cs typeface="Courier New" pitchFamily="49" charset="0"/>
              </a:rPr>
              <a:t> (...)</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bg1"/>
                </a:solidFill>
                <a:latin typeface="+mj-lt"/>
                <a:cs typeface="Courier New" pitchFamily="49" charset="0"/>
              </a:rPr>
              <a:t>doc.at</a:t>
            </a:r>
            <a:r>
              <a:rPr lang="en-US" sz="2800" b="0" smtClean="0">
                <a:solidFill>
                  <a:schemeClr val="bg1"/>
                </a:solidFill>
                <a:latin typeface="+mj-lt"/>
                <a:cs typeface="Courier New" pitchFamily="49" charset="0"/>
              </a:rPr>
              <a:t>("</a:t>
            </a:r>
            <a:r>
              <a:rPr lang="en-US" sz="2800" b="0" smtClean="0">
                <a:solidFill>
                  <a:srgbClr val="92D050"/>
                </a:solidFill>
                <a:latin typeface="+mj-lt"/>
                <a:cs typeface="Courier New" pitchFamily="49" charset="0"/>
              </a:rPr>
              <a:t>body</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inner_html</a:t>
            </a:r>
            <a:r>
              <a:rPr lang="en-US" sz="2800" b="0" smtClean="0">
                <a:solidFill>
                  <a:schemeClr val="bg1"/>
                </a:solidFill>
                <a:latin typeface="+mj-lt"/>
                <a:cs typeface="Courier New" pitchFamily="49" charset="0"/>
              </a:rPr>
              <a:t> += </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err="1" smtClean="0">
                <a:solidFill>
                  <a:schemeClr val="bg1"/>
                </a:solidFill>
                <a:latin typeface="+mj-lt"/>
                <a:cs typeface="Courier New" pitchFamily="49" charset="0"/>
              </a:rPr>
              <a:t>make_context_menu</a:t>
            </a:r>
            <a:r>
              <a:rPr lang="en-US" sz="2800" b="0" smtClean="0">
                <a:solidFill>
                  <a:schemeClr val="bg1"/>
                </a:solidFill>
                <a:latin typeface="+mj-lt"/>
                <a:cs typeface="Courier New" pitchFamily="49" charset="0"/>
              </a:rPr>
              <a:t>(</a:t>
            </a:r>
            <a:r>
              <a:rPr lang="en-US" sz="2800" b="0" err="1" smtClean="0">
                <a:solidFill>
                  <a:schemeClr val="bg1"/>
                </a:solidFill>
                <a:latin typeface="+mj-lt"/>
                <a:cs typeface="Courier New" pitchFamily="49" charset="0"/>
              </a:rPr>
              <a:t>div.at</a:t>
            </a:r>
            <a:r>
              <a:rPr lang="en-US" sz="2800" b="0" smtClean="0">
                <a:solidFill>
                  <a:schemeClr val="bg1"/>
                </a:solidFill>
                <a:latin typeface="+mj-lt"/>
                <a:cs typeface="Courier New" pitchFamily="49" charset="0"/>
              </a:rPr>
              <a:t>("</a:t>
            </a:r>
            <a:r>
              <a:rPr lang="en-US" sz="2800" b="0" err="1" smtClean="0">
                <a:solidFill>
                  <a:srgbClr val="92D050"/>
                </a:solidFill>
                <a:latin typeface="+mj-lt"/>
                <a:cs typeface="Courier New" pitchFamily="49" charset="0"/>
              </a:rPr>
              <a:t>a.Plain</a:t>
            </a:r>
            <a:r>
              <a:rPr lang="en-US" sz="2800" b="0" smtClean="0">
                <a:solidFill>
                  <a:schemeClr val="bg1"/>
                </a:solidFill>
                <a:latin typeface="+mj-lt"/>
                <a:cs typeface="Courier New" pitchFamily="49" charset="0"/>
              </a:rPr>
              <a:t>"),</a:t>
            </a:r>
          </a:p>
          <a:p>
            <a:pPr>
              <a:tabLst>
                <a:tab pos="228600" algn="l"/>
                <a:tab pos="457200" algn="l"/>
                <a:tab pos="685800" algn="l"/>
                <a:tab pos="914400" algn="l"/>
                <a:tab pos="1143000" algn="l"/>
              </a:tabLst>
            </a:pPr>
            <a:r>
              <a:rPr lang="en-US" sz="2800" b="0" smtClean="0">
                <a:solidFill>
                  <a:schemeClr val="bg1"/>
                </a:solidFill>
                <a:latin typeface="+mj-lt"/>
                <a:cs typeface="Courier New" pitchFamily="49" charset="0"/>
              </a:rPr>
              <a:t>				["</a:t>
            </a:r>
            <a:r>
              <a:rPr lang="en-US" sz="2800" b="0" smtClean="0">
                <a:solidFill>
                  <a:srgbClr val="92D050"/>
                </a:solidFill>
                <a:latin typeface="+mj-lt"/>
                <a:cs typeface="Courier New" pitchFamily="49" charset="0"/>
              </a:rPr>
              <a:t>Images matching tag </a:t>
            </a:r>
            <a:r>
              <a:rPr lang="en-US" sz="2800" b="0" smtClean="0">
                <a:solidFill>
                  <a:schemeClr val="accent6">
                    <a:lumMod val="40000"/>
                    <a:lumOff val="60000"/>
                  </a:schemeClr>
                </a:solidFill>
                <a:latin typeface="+mj-lt"/>
                <a:cs typeface="Courier New" pitchFamily="49" charset="0"/>
              </a:rPr>
              <a:t>#{tag}</a:t>
            </a:r>
            <a:r>
              <a:rPr lang="en-US" sz="2800" b="0" smtClean="0">
                <a:solidFill>
                  <a:schemeClr val="bg1"/>
                </a:solidFill>
                <a:latin typeface="+mj-lt"/>
                <a:cs typeface="Courier New" pitchFamily="49" charset="0"/>
              </a:rPr>
              <a:t>"],[</a:t>
            </a:r>
            <a:r>
              <a:rPr lang="en-US" sz="2800" b="0" err="1" smtClean="0">
                <a:solidFill>
                  <a:schemeClr val="accent1">
                    <a:lumMod val="90000"/>
                  </a:schemeClr>
                </a:solidFill>
                <a:latin typeface="+mj-lt"/>
                <a:cs typeface="Courier New" pitchFamily="49" charset="0"/>
              </a:rPr>
              <a:t>src</a:t>
            </a:r>
            <a:r>
              <a:rPr lang="en-US" sz="2800" b="0" smtClean="0">
                <a:solidFill>
                  <a:schemeClr val="bg1"/>
                </a:solidFill>
                <a:latin typeface="+mj-lt"/>
                <a:cs typeface="Courier New" pitchFamily="49" charset="0"/>
              </a:rPr>
              <a:t>])</a:t>
            </a:r>
          </a:p>
          <a:p>
            <a:pPr>
              <a:tabLst>
                <a:tab pos="228600" algn="l"/>
                <a:tab pos="457200" algn="l"/>
                <a:tab pos="685800" algn="l"/>
                <a:tab pos="914400" algn="l"/>
                <a:tab pos="1143000" algn="l"/>
              </a:tabLst>
            </a:pPr>
            <a:r>
              <a:rPr lang="en-US" sz="2800" b="0" smtClean="0">
                <a:solidFill>
                  <a:schemeClr val="bg1">
                    <a:lumMod val="65000"/>
                  </a:schemeClr>
                </a:solidFill>
                <a:latin typeface="+mj-lt"/>
                <a:cs typeface="Courier New" pitchFamily="49" charset="0"/>
              </a:rPr>
              <a:t>end</a:t>
            </a:r>
          </a:p>
          <a:p>
            <a:pPr>
              <a:tabLst>
                <a:tab pos="228600" algn="l"/>
                <a:tab pos="457200" algn="l"/>
                <a:tab pos="685800" algn="l"/>
                <a:tab pos="914400" algn="l"/>
                <a:tab pos="1143000" algn="l"/>
              </a:tabLst>
            </a:pPr>
            <a:endParaRPr lang="en-US" sz="2800" b="0" smtClean="0">
              <a:solidFill>
                <a:schemeClr val="bg1"/>
              </a:solidFill>
              <a:latin typeface="+mj-lt"/>
              <a:cs typeface="Courier New" pitchFamily="49" charset="0"/>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itle 1"/>
          <p:cNvSpPr>
            <a:spLocks noGrp="1"/>
          </p:cNvSpPr>
          <p:nvPr>
            <p:ph type="title"/>
          </p:nvPr>
        </p:nvSpPr>
        <p:spPr/>
        <p:txBody>
          <a:bodyPr/>
          <a:lstStyle/>
          <a:p>
            <a:r>
              <a:rPr lang="en-US" smtClean="0"/>
              <a:t>Dataflow Summary</a:t>
            </a:r>
          </a:p>
        </p:txBody>
      </p:sp>
      <p:sp>
        <p:nvSpPr>
          <p:cNvPr id="12" name="Rectangle 11"/>
          <p:cNvSpPr/>
          <p:nvPr/>
        </p:nvSpPr>
        <p:spPr bwMode="auto">
          <a:xfrm>
            <a:off x="5334000" y="2209800"/>
            <a:ext cx="3048000" cy="838200"/>
          </a:xfrm>
          <a:prstGeom prst="rect">
            <a:avLst/>
          </a:prstGeom>
          <a:solidFill>
            <a:schemeClr val="tx1">
              <a:alpha val="67000"/>
            </a:schemeClr>
          </a:solidFill>
          <a:ln w="12700" cap="flat" cmpd="sng" algn="ctr">
            <a:solidFill>
              <a:schemeClr val="bg1">
                <a:lumMod val="95000"/>
              </a:schemeClr>
            </a:solidFill>
            <a:prstDash val="solid"/>
            <a:round/>
            <a:headEnd type="none" w="med" len="med"/>
            <a:tailEnd type="none" w="med" len="med"/>
          </a:ln>
          <a:effectLst/>
        </p:spPr>
        <p:txBody>
          <a:bodyPr anchor="ctr" anchorCtr="1"/>
          <a:lstStyle/>
          <a:p>
            <a:pPr>
              <a:defRPr/>
            </a:pPr>
            <a:r>
              <a:rPr lang="en-US" sz="2800" smtClean="0">
                <a:solidFill>
                  <a:schemeClr val="bg1"/>
                </a:solidFill>
              </a:rPr>
              <a:t>d.mix </a:t>
            </a:r>
            <a:r>
              <a:rPr lang="en-US" sz="2800">
                <a:solidFill>
                  <a:schemeClr val="bg1"/>
                </a:solidFill>
              </a:rPr>
              <a:t>run </a:t>
            </a:r>
            <a:r>
              <a:rPr lang="en-US" sz="2800" smtClean="0">
                <a:solidFill>
                  <a:schemeClr val="bg1"/>
                </a:solidFill>
              </a:rPr>
              <a:t>time</a:t>
            </a:r>
            <a:endParaRPr lang="en-US" sz="2800">
              <a:solidFill>
                <a:schemeClr val="bg1"/>
              </a:solidFill>
            </a:endParaRPr>
          </a:p>
        </p:txBody>
      </p:sp>
      <p:cxnSp>
        <p:nvCxnSpPr>
          <p:cNvPr id="28" name="Shape 16"/>
          <p:cNvCxnSpPr>
            <a:stCxn id="13" idx="3"/>
            <a:endCxn id="12" idx="1"/>
          </p:cNvCxnSpPr>
          <p:nvPr/>
        </p:nvCxnSpPr>
        <p:spPr bwMode="auto">
          <a:xfrm>
            <a:off x="3841102" y="2628900"/>
            <a:ext cx="1492898" cy="1588"/>
          </a:xfrm>
          <a:prstGeom prst="bentConnector3">
            <a:avLst>
              <a:gd name="adj1" fmla="val 50000"/>
            </a:avLst>
          </a:prstGeom>
          <a:solidFill>
            <a:schemeClr val="accent1"/>
          </a:solidFill>
          <a:ln w="63500" cap="flat" cmpd="sng" algn="ctr">
            <a:solidFill>
              <a:schemeClr val="accent3"/>
            </a:solidFill>
            <a:prstDash val="solid"/>
            <a:round/>
            <a:headEnd type="none" w="med" len="med"/>
            <a:tailEnd type="arrow"/>
          </a:ln>
          <a:effectLst/>
        </p:spPr>
      </p:cxnSp>
      <p:sp>
        <p:nvSpPr>
          <p:cNvPr id="13" name="Rectangle 12"/>
          <p:cNvSpPr/>
          <p:nvPr/>
        </p:nvSpPr>
        <p:spPr bwMode="auto">
          <a:xfrm>
            <a:off x="762000" y="2209800"/>
            <a:ext cx="3079102" cy="838200"/>
          </a:xfrm>
          <a:prstGeom prst="rect">
            <a:avLst/>
          </a:prstGeom>
          <a:solidFill>
            <a:schemeClr val="tx1">
              <a:alpha val="67000"/>
            </a:schemeClr>
          </a:solidFill>
          <a:ln w="12700" cap="flat" cmpd="sng" algn="ctr">
            <a:solidFill>
              <a:schemeClr val="bg1">
                <a:lumMod val="95000"/>
              </a:schemeClr>
            </a:solidFill>
            <a:prstDash val="solid"/>
            <a:round/>
            <a:headEnd type="none" w="med" len="med"/>
            <a:tailEnd type="none" w="med" len="med"/>
          </a:ln>
          <a:effectLst/>
        </p:spPr>
        <p:txBody>
          <a:bodyPr anchor="ctr" anchorCtr="1"/>
          <a:lstStyle/>
          <a:p>
            <a:pPr>
              <a:defRPr/>
            </a:pPr>
            <a:endParaRPr lang="en-US" sz="2800" smtClean="0">
              <a:solidFill>
                <a:schemeClr val="bg1"/>
              </a:solidFill>
            </a:endParaRPr>
          </a:p>
          <a:p>
            <a:pPr>
              <a:defRPr/>
            </a:pPr>
            <a:r>
              <a:rPr lang="en-US" sz="2800" smtClean="0">
                <a:solidFill>
                  <a:schemeClr val="bg1"/>
                </a:solidFill>
              </a:rPr>
              <a:t>d.mix </a:t>
            </a:r>
            <a:r>
              <a:rPr lang="en-US" sz="2800">
                <a:solidFill>
                  <a:schemeClr val="bg1"/>
                </a:solidFill>
              </a:rPr>
              <a:t>design </a:t>
            </a:r>
            <a:r>
              <a:rPr lang="en-US" sz="2800" smtClean="0">
                <a:solidFill>
                  <a:schemeClr val="bg1"/>
                </a:solidFill>
              </a:rPr>
              <a:t>time</a:t>
            </a:r>
          </a:p>
          <a:p>
            <a:pPr>
              <a:defRPr/>
            </a:pPr>
            <a:endParaRPr lang="en-US" sz="2800">
              <a:solidFill>
                <a:schemeClr val="bg1"/>
              </a:solidFill>
            </a:endParaRPr>
          </a:p>
        </p:txBody>
      </p:sp>
      <p:sp>
        <p:nvSpPr>
          <p:cNvPr id="20" name="Rectangle 19"/>
          <p:cNvSpPr/>
          <p:nvPr/>
        </p:nvSpPr>
        <p:spPr>
          <a:xfrm>
            <a:off x="5957971" y="3352800"/>
            <a:ext cx="976229" cy="400110"/>
          </a:xfrm>
          <a:prstGeom prst="rect">
            <a:avLst/>
          </a:prstGeom>
        </p:spPr>
        <p:txBody>
          <a:bodyPr wrap="none">
            <a:spAutoFit/>
          </a:bodyPr>
          <a:lstStyle/>
          <a:p>
            <a:r>
              <a:rPr lang="en-US" sz="2000" b="0" smtClean="0">
                <a:solidFill>
                  <a:schemeClr val="bg1"/>
                </a:solidFill>
              </a:rPr>
              <a:t>invokes</a:t>
            </a:r>
            <a:endParaRPr lang="en-US" sz="2000" b="0"/>
          </a:p>
        </p:txBody>
      </p:sp>
      <p:sp>
        <p:nvSpPr>
          <p:cNvPr id="14" name="AutoShape 8"/>
          <p:cNvSpPr>
            <a:spLocks noChangeArrowheads="1"/>
          </p:cNvSpPr>
          <p:nvPr/>
        </p:nvSpPr>
        <p:spPr bwMode="auto">
          <a:xfrm>
            <a:off x="5410200" y="4267200"/>
            <a:ext cx="2971800" cy="609600"/>
          </a:xfrm>
          <a:prstGeom prst="roundRect">
            <a:avLst>
              <a:gd name="adj" fmla="val 16667"/>
            </a:avLst>
          </a:prstGeom>
          <a:solidFill>
            <a:schemeClr val="tx1">
              <a:lumMod val="50000"/>
              <a:lumOff val="50000"/>
              <a:alpha val="92155"/>
            </a:schemeClr>
          </a:solidFill>
          <a:ln w="9525" algn="ctr">
            <a:noFill/>
            <a:round/>
            <a:headEnd/>
            <a:tailEnd/>
          </a:ln>
        </p:spPr>
        <p:txBody>
          <a:bodyPr wrap="none" anchor="ctr" anchorCtr="1"/>
          <a:lstStyle/>
          <a:p>
            <a:r>
              <a:rPr lang="en-US" sz="2800" smtClean="0">
                <a:solidFill>
                  <a:schemeClr val="bg1"/>
                </a:solidFill>
              </a:rPr>
              <a:t>Web service</a:t>
            </a:r>
            <a:endParaRPr lang="en-US" sz="2800">
              <a:solidFill>
                <a:schemeClr val="bg1"/>
              </a:solidFill>
            </a:endParaRPr>
          </a:p>
        </p:txBody>
      </p:sp>
      <p:sp>
        <p:nvSpPr>
          <p:cNvPr id="29" name="TextBox 28"/>
          <p:cNvSpPr txBox="1"/>
          <p:nvPr/>
        </p:nvSpPr>
        <p:spPr>
          <a:xfrm>
            <a:off x="3999610" y="2167116"/>
            <a:ext cx="996427" cy="1200329"/>
          </a:xfrm>
          <a:prstGeom prst="rect">
            <a:avLst/>
          </a:prstGeom>
          <a:noFill/>
        </p:spPr>
        <p:txBody>
          <a:bodyPr wrap="square" rtlCol="0">
            <a:spAutoFit/>
          </a:bodyPr>
          <a:lstStyle/>
          <a:p>
            <a:r>
              <a:rPr lang="en-US" sz="2000" b="0" smtClean="0">
                <a:solidFill>
                  <a:schemeClr val="bg1"/>
                </a:solidFill>
              </a:rPr>
              <a:t>sends</a:t>
            </a:r>
          </a:p>
          <a:p>
            <a:endParaRPr lang="en-US" sz="1200" b="0" smtClean="0">
              <a:solidFill>
                <a:schemeClr val="bg1"/>
              </a:solidFill>
            </a:endParaRPr>
          </a:p>
          <a:p>
            <a:r>
              <a:rPr lang="en-US" sz="2000" b="0" smtClean="0">
                <a:solidFill>
                  <a:schemeClr val="bg1"/>
                </a:solidFill>
              </a:rPr>
              <a:t>code to</a:t>
            </a:r>
          </a:p>
          <a:p>
            <a:endParaRPr lang="en-US" sz="2000" b="0">
              <a:solidFill>
                <a:schemeClr val="bg1"/>
              </a:solidFill>
            </a:endParaRPr>
          </a:p>
        </p:txBody>
      </p:sp>
      <p:sp>
        <p:nvSpPr>
          <p:cNvPr id="31" name="AutoShape 8"/>
          <p:cNvSpPr>
            <a:spLocks noChangeArrowheads="1"/>
          </p:cNvSpPr>
          <p:nvPr/>
        </p:nvSpPr>
        <p:spPr bwMode="auto">
          <a:xfrm>
            <a:off x="815651" y="4267200"/>
            <a:ext cx="2971800" cy="609600"/>
          </a:xfrm>
          <a:prstGeom prst="roundRect">
            <a:avLst>
              <a:gd name="adj" fmla="val 16667"/>
            </a:avLst>
          </a:prstGeom>
          <a:solidFill>
            <a:schemeClr val="tx1">
              <a:lumMod val="50000"/>
              <a:lumOff val="50000"/>
              <a:alpha val="92155"/>
            </a:schemeClr>
          </a:solidFill>
          <a:ln w="9525" algn="ctr">
            <a:noFill/>
            <a:round/>
            <a:headEnd/>
            <a:tailEnd/>
          </a:ln>
        </p:spPr>
        <p:txBody>
          <a:bodyPr wrap="none" anchor="ctr" anchorCtr="1"/>
          <a:lstStyle/>
          <a:p>
            <a:r>
              <a:rPr lang="en-US" sz="2800" smtClean="0">
                <a:solidFill>
                  <a:schemeClr val="bg1"/>
                </a:solidFill>
              </a:rPr>
              <a:t>Web site</a:t>
            </a:r>
            <a:endParaRPr lang="en-US" sz="2800">
              <a:solidFill>
                <a:schemeClr val="bg1"/>
              </a:solidFill>
            </a:endParaRPr>
          </a:p>
        </p:txBody>
      </p:sp>
      <p:cxnSp>
        <p:nvCxnSpPr>
          <p:cNvPr id="33" name="Shape 16"/>
          <p:cNvCxnSpPr>
            <a:stCxn id="13" idx="2"/>
            <a:endCxn id="31" idx="0"/>
          </p:cNvCxnSpPr>
          <p:nvPr/>
        </p:nvCxnSpPr>
        <p:spPr bwMode="auto">
          <a:xfrm rot="5400000">
            <a:off x="1691951" y="3657600"/>
            <a:ext cx="1219200" cy="1588"/>
          </a:xfrm>
          <a:prstGeom prst="bentConnector3">
            <a:avLst>
              <a:gd name="adj1" fmla="val 50000"/>
            </a:avLst>
          </a:prstGeom>
          <a:solidFill>
            <a:schemeClr val="accent1"/>
          </a:solidFill>
          <a:ln w="63500" cap="flat" cmpd="sng" algn="ctr">
            <a:solidFill>
              <a:schemeClr val="accent3"/>
            </a:solidFill>
            <a:prstDash val="solid"/>
            <a:round/>
            <a:headEnd type="none" w="med" len="med"/>
            <a:tailEnd type="arrow"/>
          </a:ln>
          <a:effectLst/>
        </p:spPr>
      </p:cxnSp>
      <p:cxnSp>
        <p:nvCxnSpPr>
          <p:cNvPr id="36" name="Shape 16"/>
          <p:cNvCxnSpPr/>
          <p:nvPr/>
        </p:nvCxnSpPr>
        <p:spPr bwMode="auto">
          <a:xfrm rot="5400000">
            <a:off x="6325394" y="3656806"/>
            <a:ext cx="1219200" cy="1588"/>
          </a:xfrm>
          <a:prstGeom prst="bentConnector3">
            <a:avLst>
              <a:gd name="adj1" fmla="val 50000"/>
            </a:avLst>
          </a:prstGeom>
          <a:solidFill>
            <a:schemeClr val="accent1"/>
          </a:solidFill>
          <a:ln w="63500" cap="flat" cmpd="sng" algn="ctr">
            <a:solidFill>
              <a:schemeClr val="accent3"/>
            </a:solidFill>
            <a:prstDash val="solid"/>
            <a:round/>
            <a:headEnd type="none" w="med" len="med"/>
            <a:tailEnd type="arrow"/>
          </a:ln>
          <a:effectLst/>
        </p:spPr>
      </p:cxnSp>
      <p:sp>
        <p:nvSpPr>
          <p:cNvPr id="38" name="Rectangle 37"/>
          <p:cNvSpPr/>
          <p:nvPr/>
        </p:nvSpPr>
        <p:spPr>
          <a:xfrm>
            <a:off x="979023" y="3124200"/>
            <a:ext cx="1326324" cy="707886"/>
          </a:xfrm>
          <a:prstGeom prst="rect">
            <a:avLst/>
          </a:prstGeom>
        </p:spPr>
        <p:txBody>
          <a:bodyPr wrap="none">
            <a:spAutoFit/>
          </a:bodyPr>
          <a:lstStyle/>
          <a:p>
            <a:pPr algn="r"/>
            <a:r>
              <a:rPr lang="en-US" sz="2000" b="0" smtClean="0">
                <a:solidFill>
                  <a:schemeClr val="bg1"/>
                </a:solidFill>
              </a:rPr>
              <a:t>adds</a:t>
            </a:r>
            <a:br>
              <a:rPr lang="en-US" sz="2000" b="0" smtClean="0">
                <a:solidFill>
                  <a:schemeClr val="bg1"/>
                </a:solidFill>
              </a:rPr>
            </a:br>
            <a:r>
              <a:rPr lang="en-US" sz="2000" b="0" smtClean="0">
                <a:solidFill>
                  <a:schemeClr val="bg1"/>
                </a:solidFill>
              </a:rPr>
              <a:t>annotation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2000"/>
                                        <p:tgtEl>
                                          <p:spTgt spid="3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20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p:bldP spid="14" grpId="0" animBg="1"/>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t>Active Wiki</a:t>
            </a:r>
          </a:p>
        </p:txBody>
      </p:sp>
      <p:sp>
        <p:nvSpPr>
          <p:cNvPr id="32771" name="Content Placeholder 2"/>
          <p:cNvSpPr>
            <a:spLocks noGrp="1"/>
          </p:cNvSpPr>
          <p:nvPr>
            <p:ph idx="1"/>
          </p:nvPr>
        </p:nvSpPr>
        <p:spPr>
          <a:xfrm>
            <a:off x="457200" y="1371600"/>
            <a:ext cx="5486400" cy="4756150"/>
          </a:xfrm>
        </p:spPr>
        <p:txBody>
          <a:bodyPr/>
          <a:lstStyle/>
          <a:p>
            <a:r>
              <a:rPr lang="en-US" sz="2800" b="0" smtClean="0"/>
              <a:t>Wiki editor provides syntax-highlighting for Ruby script</a:t>
            </a:r>
          </a:p>
          <a:p>
            <a:r>
              <a:rPr lang="en-US" sz="2800" b="0" smtClean="0"/>
              <a:t>Sandboxed execution runs </a:t>
            </a:r>
            <a:br>
              <a:rPr lang="en-US" sz="2800" b="0" smtClean="0"/>
            </a:br>
            <a:r>
              <a:rPr lang="en-US" sz="2800" b="0" smtClean="0"/>
              <a:t>script with limited capabilities</a:t>
            </a:r>
          </a:p>
          <a:p>
            <a:r>
              <a:rPr lang="en-US" sz="2800" b="0" smtClean="0"/>
              <a:t>Libraries facilitate invoking </a:t>
            </a:r>
            <a:br>
              <a:rPr lang="en-US" sz="2800" b="0" smtClean="0"/>
            </a:br>
            <a:r>
              <a:rPr lang="en-US" sz="2800" b="0" smtClean="0"/>
              <a:t>web services and </a:t>
            </a:r>
            <a:br>
              <a:rPr lang="en-US" sz="2800" b="0" smtClean="0"/>
            </a:br>
            <a:r>
              <a:rPr lang="en-US" sz="2800" b="0" smtClean="0"/>
              <a:t>manipulating results</a:t>
            </a:r>
          </a:p>
          <a:p>
            <a:endParaRPr lang="en-US" sz="2800" b="0" smtClean="0"/>
          </a:p>
        </p:txBody>
      </p:sp>
      <p:pic>
        <p:nvPicPr>
          <p:cNvPr id="4" name="Picture 3"/>
          <p:cNvPicPr>
            <a:picLocks noChangeAspect="1" noChangeArrowheads="1"/>
          </p:cNvPicPr>
          <p:nvPr/>
        </p:nvPicPr>
        <p:blipFill>
          <a:blip r:embed="rId3"/>
          <a:srcRect t="11087" r="3323" b="18977"/>
          <a:stretch>
            <a:fillRect/>
          </a:stretch>
        </p:blipFill>
        <p:spPr bwMode="auto">
          <a:xfrm>
            <a:off x="5791200" y="1152114"/>
            <a:ext cx="3215269" cy="2197100"/>
          </a:xfrm>
          <a:prstGeom prst="rect">
            <a:avLst/>
          </a:prstGeom>
          <a:noFill/>
          <a:ln w="6350">
            <a:solidFill>
              <a:schemeClr val="tx1"/>
            </a:solidFill>
            <a:miter lim="800000"/>
            <a:headEnd/>
            <a:tailEnd/>
          </a:ln>
          <a:effectLst>
            <a:outerShdw blurRad="50800" dist="38100" dir="8100000" algn="tr" rotWithShape="0">
              <a:prstClr val="black">
                <a:alpha val="40000"/>
              </a:prstClr>
            </a:outerShdw>
          </a:effectLst>
        </p:spPr>
      </p:pic>
      <p:pic>
        <p:nvPicPr>
          <p:cNvPr id="5" name="Picture 2"/>
          <p:cNvPicPr>
            <a:picLocks noChangeAspect="1" noChangeArrowheads="1"/>
          </p:cNvPicPr>
          <p:nvPr/>
        </p:nvPicPr>
        <p:blipFill>
          <a:blip r:embed="rId4"/>
          <a:srcRect t="9382" r="31521" b="24947"/>
          <a:stretch>
            <a:fillRect/>
          </a:stretch>
        </p:blipFill>
        <p:spPr bwMode="auto">
          <a:xfrm>
            <a:off x="5806069" y="3501613"/>
            <a:ext cx="3200400" cy="2899187"/>
          </a:xfrm>
          <a:prstGeom prst="rect">
            <a:avLst/>
          </a:prstGeom>
          <a:noFill/>
          <a:ln w="6350">
            <a:solidFill>
              <a:schemeClr val="tx1"/>
            </a:solidFill>
            <a:miter lim="800000"/>
            <a:headEnd/>
            <a:tailEnd/>
          </a:ln>
          <a:effectLst>
            <a:outerShdw blurRad="50800" dist="38100" dir="8100000" algn="tr"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animEffect transition="in" filter="fade">
                                      <p:cBhvr>
                                        <p:cTn id="7" dur="500"/>
                                        <p:tgtEl>
                                          <p:spTgt spid="327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71">
                                            <p:txEl>
                                              <p:pRg st="2" end="2"/>
                                            </p:txEl>
                                          </p:spTgt>
                                        </p:tgtEl>
                                        <p:attrNameLst>
                                          <p:attrName>style.visibility</p:attrName>
                                        </p:attrNameLst>
                                      </p:cBhvr>
                                      <p:to>
                                        <p:strVal val="visible"/>
                                      </p:to>
                                    </p:set>
                                    <p:animEffect transition="in" filter="fade">
                                      <p:cBhvr>
                                        <p:cTn id="12" dur="500"/>
                                        <p:tgtEl>
                                          <p:spTgt spid="32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1"/>
          <p:cNvSpPr>
            <a:spLocks noGrp="1"/>
          </p:cNvSpPr>
          <p:nvPr>
            <p:ph type="title"/>
          </p:nvPr>
        </p:nvSpPr>
        <p:spPr>
          <a:xfrm>
            <a:off x="454025" y="304800"/>
            <a:ext cx="8385175" cy="1022350"/>
          </a:xfrm>
        </p:spPr>
        <p:txBody>
          <a:bodyPr/>
          <a:lstStyle/>
          <a:p>
            <a:r>
              <a:rPr lang="en-US" sz="3600" smtClean="0"/>
              <a:t>Beyond the Desktop Browser</a:t>
            </a:r>
          </a:p>
        </p:txBody>
      </p:sp>
      <p:pic>
        <p:nvPicPr>
          <p:cNvPr id="6" name="Picture 5" descr="fandango-transparent.png"/>
          <p:cNvPicPr>
            <a:picLocks noChangeAspect="1"/>
          </p:cNvPicPr>
          <p:nvPr/>
        </p:nvPicPr>
        <p:blipFill>
          <a:blip r:embed="rId3"/>
          <a:stretch>
            <a:fillRect/>
          </a:stretch>
        </p:blipFill>
        <p:spPr>
          <a:xfrm>
            <a:off x="457200" y="1667256"/>
            <a:ext cx="8458200" cy="4449013"/>
          </a:xfrm>
          <a:prstGeom prst="rect">
            <a:avLst/>
          </a:prstGeom>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0" smtClean="0"/>
              <a:t>What </a:t>
            </a:r>
            <a:r>
              <a:rPr lang="en-US" sz="4000" b="0" i="1" smtClean="0"/>
              <a:t>we borrowed </a:t>
            </a:r>
            <a:r>
              <a:rPr lang="en-US" sz="4000" b="0" smtClean="0"/>
              <a:t>and what </a:t>
            </a:r>
            <a:r>
              <a:rPr lang="en-US" sz="4000" smtClean="0"/>
              <a:t>we wrote </a:t>
            </a:r>
            <a:endParaRPr lang="en-US" sz="4000" b="0" i="1"/>
          </a:p>
        </p:txBody>
      </p:sp>
      <p:graphicFrame>
        <p:nvGraphicFramePr>
          <p:cNvPr id="4" name="Diagram 3"/>
          <p:cNvGraphicFramePr/>
          <p:nvPr/>
        </p:nvGraphicFramePr>
        <p:xfrm>
          <a:off x="1447800" y="1295400"/>
          <a:ext cx="67056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Prototype Site-to-Service Library</a:t>
            </a:r>
            <a:endParaRPr lang="en-US"/>
          </a:p>
        </p:txBody>
      </p:sp>
      <p:graphicFrame>
        <p:nvGraphicFramePr>
          <p:cNvPr id="4" name="Content Placeholder 3"/>
          <p:cNvGraphicFramePr>
            <a:graphicFrameLocks noGrp="1"/>
          </p:cNvGraphicFramePr>
          <p:nvPr>
            <p:ph idx="1"/>
          </p:nvPr>
        </p:nvGraphicFramePr>
        <p:xfrm>
          <a:off x="457200" y="1524000"/>
          <a:ext cx="8382000" cy="4732338"/>
        </p:xfrm>
        <a:graphic>
          <a:graphicData uri="http://schemas.openxmlformats.org/drawingml/2006/table">
            <a:tbl>
              <a:tblPr firstRow="1" bandRow="1">
                <a:tableStyleId>{073A0DAA-6AF3-43AB-8588-CEC1D06C72B9}</a:tableStyleId>
              </a:tblPr>
              <a:tblGrid>
                <a:gridCol w="1600200"/>
                <a:gridCol w="5181600"/>
                <a:gridCol w="1600200"/>
              </a:tblGrid>
              <a:tr h="617538">
                <a:tc>
                  <a:txBody>
                    <a:bodyPr/>
                    <a:lstStyle/>
                    <a:p>
                      <a:pPr algn="ctr"/>
                      <a:r>
                        <a:rPr lang="en-US" smtClean="0"/>
                        <a:t>API</a:t>
                      </a:r>
                      <a:endParaRPr lang="en-US"/>
                    </a:p>
                  </a:txBody>
                  <a:tcPr/>
                </a:tc>
                <a:tc>
                  <a:txBody>
                    <a:bodyPr/>
                    <a:lstStyle/>
                    <a:p>
                      <a:r>
                        <a:rPr lang="en-US" smtClean="0"/>
                        <a:t>Supported Actions</a:t>
                      </a:r>
                      <a:endParaRPr lang="en-US"/>
                    </a:p>
                  </a:txBody>
                  <a:tcPr/>
                </a:tc>
                <a:tc>
                  <a:txBody>
                    <a:bodyPr/>
                    <a:lstStyle/>
                    <a:p>
                      <a:r>
                        <a:rPr lang="en-US" sz="1600" smtClean="0"/>
                        <a:t>Site-to-Service</a:t>
                      </a:r>
                      <a:r>
                        <a:rPr lang="en-US" sz="1600" baseline="0" smtClean="0"/>
                        <a:t> map code size</a:t>
                      </a:r>
                      <a:endParaRPr lang="en-US" sz="1600"/>
                    </a:p>
                  </a:txBody>
                  <a:tcPr/>
                </a:tc>
              </a:tr>
              <a:tr h="617538">
                <a:tc>
                  <a:txBody>
                    <a:bodyPr/>
                    <a:lstStyle/>
                    <a:p>
                      <a:endParaRPr lang="en-US"/>
                    </a:p>
                  </a:txBody>
                  <a:tcPr/>
                </a:tc>
                <a:tc>
                  <a:txBody>
                    <a:bodyPr/>
                    <a:lstStyle/>
                    <a:p>
                      <a:pPr>
                        <a:buFont typeface="Arial" pitchFamily="34" charset="0"/>
                        <a:buChar char="•"/>
                      </a:pPr>
                      <a:r>
                        <a:rPr lang="en-US" smtClean="0"/>
                        <a:t> Get images from a user’s photo</a:t>
                      </a:r>
                      <a:r>
                        <a:rPr lang="en-US" baseline="0" smtClean="0"/>
                        <a:t> stream, with or </a:t>
                      </a:r>
                      <a:br>
                        <a:rPr lang="en-US" baseline="0" smtClean="0"/>
                      </a:br>
                      <a:r>
                        <a:rPr lang="en-US" baseline="0" smtClean="0"/>
                        <a:t>  without meta data</a:t>
                      </a:r>
                    </a:p>
                    <a:p>
                      <a:pPr>
                        <a:buFont typeface="Arial" pitchFamily="34" charset="0"/>
                        <a:buChar char="•"/>
                      </a:pPr>
                      <a:r>
                        <a:rPr lang="en-US" baseline="0" smtClean="0"/>
                        <a:t> Get images from an image set</a:t>
                      </a:r>
                    </a:p>
                    <a:p>
                      <a:pPr>
                        <a:buFont typeface="Arial" pitchFamily="34" charset="0"/>
                        <a:buChar char="•"/>
                      </a:pPr>
                      <a:r>
                        <a:rPr lang="en-US" baseline="0" smtClean="0"/>
                        <a:t> Get images from individual photo pages</a:t>
                      </a:r>
                    </a:p>
                    <a:p>
                      <a:pPr>
                        <a:buFont typeface="Arial" pitchFamily="34" charset="0"/>
                        <a:buChar char="•"/>
                      </a:pPr>
                      <a:r>
                        <a:rPr lang="en-US" baseline="0" smtClean="0"/>
                        <a:t> Get images matching tags, global or per user, </a:t>
                      </a:r>
                      <a:br>
                        <a:rPr lang="en-US" baseline="0" smtClean="0"/>
                      </a:br>
                      <a:r>
                        <a:rPr lang="en-US" baseline="0" smtClean="0"/>
                        <a:t>  from tag clouds and photo pages</a:t>
                      </a:r>
                    </a:p>
                    <a:p>
                      <a:pPr>
                        <a:buFont typeface="Arial" pitchFamily="34" charset="0"/>
                        <a:buChar char="•"/>
                      </a:pPr>
                      <a:r>
                        <a:rPr lang="en-US" baseline="0" smtClean="0"/>
                        <a:t> Get images by global image id</a:t>
                      </a:r>
                    </a:p>
                    <a:p>
                      <a:pPr>
                        <a:buFont typeface="Arial" pitchFamily="34" charset="0"/>
                        <a:buChar char="•"/>
                      </a:pPr>
                      <a:r>
                        <a:rPr lang="en-US" baseline="0" smtClean="0"/>
                        <a:t> Get images from full-text search</a:t>
                      </a:r>
                      <a:endParaRPr lang="en-US"/>
                    </a:p>
                  </a:txBody>
                  <a:tcPr/>
                </a:tc>
                <a:tc>
                  <a:txBody>
                    <a:bodyPr/>
                    <a:lstStyle/>
                    <a:p>
                      <a:r>
                        <a:rPr lang="en-US" sz="2800" smtClean="0"/>
                        <a:t>355 lines</a:t>
                      </a:r>
                      <a:endParaRPr lang="en-US" sz="2800"/>
                    </a:p>
                  </a:txBody>
                  <a:tcPr/>
                </a:tc>
              </a:tr>
              <a:tr h="617538">
                <a:tc>
                  <a:txBody>
                    <a:bodyPr/>
                    <a:lstStyle/>
                    <a:p>
                      <a:endParaRPr lang="en-US"/>
                    </a:p>
                  </a:txBody>
                  <a:tcPr/>
                </a:tc>
                <a:tc>
                  <a:txBody>
                    <a:bodyPr/>
                    <a:lstStyle/>
                    <a:p>
                      <a:pPr>
                        <a:buFont typeface="Arial" pitchFamily="34" charset="0"/>
                        <a:buChar char="•"/>
                      </a:pPr>
                      <a:r>
                        <a:rPr lang="en-US" baseline="0" smtClean="0"/>
                        <a:t> Single web search result</a:t>
                      </a:r>
                    </a:p>
                    <a:p>
                      <a:pPr>
                        <a:buFont typeface="Arial" pitchFamily="34" charset="0"/>
                        <a:buChar char="•"/>
                      </a:pPr>
                      <a:r>
                        <a:rPr lang="en-US" baseline="0" smtClean="0"/>
                        <a:t> Web search result set</a:t>
                      </a:r>
                      <a:endParaRPr lang="en-US"/>
                    </a:p>
                  </a:txBody>
                  <a:tcPr/>
                </a:tc>
                <a:tc>
                  <a:txBody>
                    <a:bodyPr/>
                    <a:lstStyle/>
                    <a:p>
                      <a:r>
                        <a:rPr lang="en-US" sz="2800" smtClean="0"/>
                        <a:t>54</a:t>
                      </a:r>
                      <a:r>
                        <a:rPr lang="en-US" sz="2800" baseline="0" smtClean="0"/>
                        <a:t> lines</a:t>
                      </a:r>
                      <a:endParaRPr lang="en-US" sz="2800"/>
                    </a:p>
                  </a:txBody>
                  <a:tcPr/>
                </a:tc>
              </a:tr>
              <a:tr h="617538">
                <a:tc>
                  <a:txBody>
                    <a:bodyPr/>
                    <a:lstStyle/>
                    <a:p>
                      <a:endParaRPr lang="en-US"/>
                    </a:p>
                  </a:txBody>
                  <a:tcPr/>
                </a:tc>
                <a:tc>
                  <a:txBody>
                    <a:bodyPr/>
                    <a:lstStyle/>
                    <a:p>
                      <a:pPr>
                        <a:buFont typeface="Arial" pitchFamily="34" charset="0"/>
                        <a:buChar char="•"/>
                      </a:pPr>
                      <a:r>
                        <a:rPr lang="en-US" smtClean="0"/>
                        <a:t> Retrieve a user’s videos</a:t>
                      </a:r>
                    </a:p>
                    <a:p>
                      <a:pPr>
                        <a:buFont typeface="Arial" pitchFamily="34" charset="0"/>
                        <a:buChar char="•"/>
                      </a:pPr>
                      <a:r>
                        <a:rPr lang="en-US" smtClean="0"/>
                        <a:t> Retrieve</a:t>
                      </a:r>
                      <a:r>
                        <a:rPr lang="en-US" baseline="0" smtClean="0"/>
                        <a:t> most recent videos</a:t>
                      </a:r>
                    </a:p>
                    <a:p>
                      <a:pPr>
                        <a:buFont typeface="Arial" pitchFamily="34" charset="0"/>
                        <a:buChar char="•"/>
                      </a:pPr>
                      <a:r>
                        <a:rPr lang="en-US" baseline="0" smtClean="0"/>
                        <a:t> Single search result</a:t>
                      </a:r>
                    </a:p>
                    <a:p>
                      <a:pPr>
                        <a:buFont typeface="Arial" pitchFamily="34" charset="0"/>
                        <a:buChar char="•"/>
                      </a:pPr>
                      <a:r>
                        <a:rPr lang="en-US" baseline="0" smtClean="0"/>
                        <a:t> Search result set</a:t>
                      </a:r>
                      <a:endParaRPr lang="en-US"/>
                    </a:p>
                  </a:txBody>
                  <a:tcPr/>
                </a:tc>
                <a:tc>
                  <a:txBody>
                    <a:bodyPr/>
                    <a:lstStyle/>
                    <a:p>
                      <a:r>
                        <a:rPr lang="en-US" sz="2800" smtClean="0"/>
                        <a:t>115 lines</a:t>
                      </a:r>
                      <a:endParaRPr lang="en-US" sz="2800"/>
                    </a:p>
                  </a:txBody>
                  <a:tcPr/>
                </a:tc>
              </a:tr>
            </a:tbl>
          </a:graphicData>
        </a:graphic>
      </p:graphicFrame>
      <p:pic>
        <p:nvPicPr>
          <p:cNvPr id="10" name="Picture 5"/>
          <p:cNvPicPr>
            <a:picLocks noChangeAspect="1" noChangeArrowheads="1"/>
          </p:cNvPicPr>
          <p:nvPr/>
        </p:nvPicPr>
        <p:blipFill>
          <a:blip r:embed="rId3"/>
          <a:srcRect/>
          <a:stretch>
            <a:fillRect/>
          </a:stretch>
        </p:blipFill>
        <p:spPr bwMode="auto">
          <a:xfrm>
            <a:off x="685800" y="2209800"/>
            <a:ext cx="1270000" cy="406400"/>
          </a:xfrm>
          <a:prstGeom prst="rect">
            <a:avLst/>
          </a:prstGeom>
          <a:noFill/>
          <a:ln w="9525">
            <a:noFill/>
            <a:miter lim="800000"/>
            <a:headEnd/>
            <a:tailEnd/>
          </a:ln>
          <a:effectLst/>
        </p:spPr>
      </p:pic>
      <p:pic>
        <p:nvPicPr>
          <p:cNvPr id="11" name="Picture 10" descr="yahoo-capture.png"/>
          <p:cNvPicPr>
            <a:picLocks noChangeAspect="1"/>
          </p:cNvPicPr>
          <p:nvPr/>
        </p:nvPicPr>
        <p:blipFill>
          <a:blip r:embed="rId4"/>
          <a:stretch>
            <a:fillRect/>
          </a:stretch>
        </p:blipFill>
        <p:spPr>
          <a:xfrm>
            <a:off x="609600" y="4572000"/>
            <a:ext cx="1371600" cy="272804"/>
          </a:xfrm>
          <a:prstGeom prst="rect">
            <a:avLst/>
          </a:prstGeom>
        </p:spPr>
      </p:pic>
      <p:pic>
        <p:nvPicPr>
          <p:cNvPr id="12" name="Picture 11" descr="youtube.png"/>
          <p:cNvPicPr>
            <a:picLocks noChangeAspect="1"/>
          </p:cNvPicPr>
          <p:nvPr/>
        </p:nvPicPr>
        <p:blipFill>
          <a:blip r:embed="rId5"/>
          <a:stretch>
            <a:fillRect/>
          </a:stretch>
        </p:blipFill>
        <p:spPr>
          <a:xfrm>
            <a:off x="838200" y="5410200"/>
            <a:ext cx="914400" cy="486229"/>
          </a:xfrm>
          <a:prstGeom prst="rect">
            <a:avLst/>
          </a:prstGeom>
        </p:spPr>
      </p:pic>
      <p:sp>
        <p:nvSpPr>
          <p:cNvPr id="7" name="Flowchart: Sequential Access Storage 6"/>
          <p:cNvSpPr/>
          <p:nvPr/>
        </p:nvSpPr>
        <p:spPr bwMode="auto">
          <a:xfrm>
            <a:off x="8610600" y="6477000"/>
            <a:ext cx="304800" cy="304800"/>
          </a:xfrm>
          <a:prstGeom prst="flowChartMagneticTape">
            <a:avLst/>
          </a:prstGeom>
          <a:solidFill>
            <a:schemeClr val="accent1">
              <a:alpha val="25000"/>
            </a:schemeClr>
          </a:solidFill>
          <a:ln w="19050" cap="flat" cmpd="sng" algn="ctr">
            <a:solidFill>
              <a:schemeClr val="bg1">
                <a:alpha val="69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First-use Lab Study</a:t>
            </a:r>
            <a:r>
              <a:rPr lang="en-US" b="0" smtClean="0"/>
              <a:t> (n=8)</a:t>
            </a:r>
          </a:p>
        </p:txBody>
      </p:sp>
      <p:sp>
        <p:nvSpPr>
          <p:cNvPr id="30723" name="Content Placeholder 2"/>
          <p:cNvSpPr>
            <a:spLocks noGrp="1"/>
          </p:cNvSpPr>
          <p:nvPr>
            <p:ph idx="1"/>
          </p:nvPr>
        </p:nvSpPr>
        <p:spPr/>
        <p:txBody>
          <a:bodyPr/>
          <a:lstStyle/>
          <a:p>
            <a:r>
              <a:rPr lang="en-US" smtClean="0"/>
              <a:t>All participants had some programming experience, knew HTML</a:t>
            </a:r>
          </a:p>
          <a:p>
            <a:r>
              <a:rPr lang="en-US" smtClean="0"/>
              <a:t>Four had no experience with web APIs</a:t>
            </a:r>
          </a:p>
          <a:p>
            <a:r>
              <a:rPr lang="en-US" smtClean="0"/>
              <a:t>75 minute sessions:</a:t>
            </a:r>
            <a:br>
              <a:rPr lang="en-US" smtClean="0"/>
            </a:br>
            <a:r>
              <a:rPr lang="en-US" smtClean="0"/>
              <a:t>Demonstration, warm-up, two design tasks</a:t>
            </a:r>
          </a:p>
          <a:p>
            <a:endParaRPr lang="en-US"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500"/>
                                        <p:tgtEl>
                                          <p:spTgt spid="30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fade">
                                      <p:cBhvr>
                                        <p:cTn id="12" dur="500"/>
                                        <p:tgtEl>
                                          <p:spTgt spid="30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723">
                                            <p:txEl>
                                              <p:pRg st="2" end="2"/>
                                            </p:txEl>
                                          </p:spTgt>
                                        </p:tgtEl>
                                        <p:attrNameLst>
                                          <p:attrName>style.visibility</p:attrName>
                                        </p:attrNameLst>
                                      </p:cBhvr>
                                      <p:to>
                                        <p:strVal val="visible"/>
                                      </p:to>
                                    </p:set>
                                    <p:animEffect transition="in" filter="fade">
                                      <p:cBhvr>
                                        <p:cTn id="17" dur="500"/>
                                        <p:tgtEl>
                                          <p:spTgt spid="307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DEO-Camera.jpg"/>
          <p:cNvPicPr>
            <a:picLocks noGrp="1" noChangeAspect="1"/>
          </p:cNvPicPr>
          <p:nvPr>
            <p:ph idx="1"/>
          </p:nvPr>
        </p:nvPicPr>
        <p:blipFill>
          <a:blip r:embed="rId3"/>
          <a:stretch>
            <a:fillRect/>
          </a:stretch>
        </p:blipFill>
        <p:spPr>
          <a:xfrm>
            <a:off x="0" y="0"/>
            <a:ext cx="9144000" cy="6858001"/>
          </a:xfrm>
        </p:spPr>
      </p:pic>
      <p:sp>
        <p:nvSpPr>
          <p:cNvPr id="5"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utoShape 7"/>
          <p:cNvSpPr>
            <a:spLocks noChangeArrowheads="1"/>
          </p:cNvSpPr>
          <p:nvPr/>
        </p:nvSpPr>
        <p:spPr bwMode="auto">
          <a:xfrm>
            <a:off x="-171450" y="309563"/>
            <a:ext cx="3448050" cy="822325"/>
          </a:xfrm>
          <a:prstGeom prst="roundRect">
            <a:avLst>
              <a:gd name="adj" fmla="val 16667"/>
            </a:avLst>
          </a:prstGeom>
          <a:solidFill>
            <a:srgbClr val="333333">
              <a:alpha val="79999"/>
            </a:srgbClr>
          </a:solidFill>
          <a:ln w="9525" algn="ctr">
            <a:noFill/>
            <a:round/>
            <a:headEnd/>
            <a:tailEnd/>
          </a:ln>
        </p:spPr>
        <p:txBody>
          <a:bodyPr wrap="none" anchor="ctr"/>
          <a:lstStyle/>
          <a:p>
            <a:endParaRPr lang="en-US"/>
          </a:p>
        </p:txBody>
      </p:sp>
      <p:sp>
        <p:nvSpPr>
          <p:cNvPr id="10" name="Rectangle 8"/>
          <p:cNvSpPr txBox="1">
            <a:spLocks noRot="1" noChangeArrowheads="1"/>
          </p:cNvSpPr>
          <p:nvPr/>
        </p:nvSpPr>
        <p:spPr bwMode="auto">
          <a:xfrm>
            <a:off x="63500"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600" b="1" i="0" u="none" strike="noStrike" kern="0" cap="none" spc="0" normalizeH="0" baseline="0" noProof="0" smtClean="0">
                <a:ln>
                  <a:noFill/>
                </a:ln>
                <a:solidFill>
                  <a:schemeClr val="tx2"/>
                </a:solidFill>
                <a:effectLst/>
                <a:uLnTx/>
                <a:uFillTx/>
                <a:latin typeface="+mj-lt"/>
                <a:ea typeface="굴림" charset="-127"/>
                <a:cs typeface="+mj-cs"/>
              </a:rPr>
              <a:t>Prototyping</a:t>
            </a:r>
            <a:endParaRPr kumimoji="0" lang="en-US" altLang="ko-KR" sz="4600" b="1" i="0" u="none" strike="noStrike" kern="0" cap="none" spc="0" normalizeH="0" baseline="0" noProof="0" dirty="0" smtClean="0">
              <a:ln>
                <a:noFill/>
              </a:ln>
              <a:solidFill>
                <a:schemeClr val="tx2"/>
              </a:solidFill>
              <a:effectLst/>
              <a:uLnTx/>
              <a:uFillTx/>
              <a:latin typeface="+mj-lt"/>
              <a:ea typeface="굴림" charset="-127"/>
              <a:cs typeface="+mj-cs"/>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5t3-newport.png"/>
          <p:cNvPicPr>
            <a:picLocks noGrp="1" noChangeAspect="1"/>
          </p:cNvPicPr>
          <p:nvPr>
            <p:ph idx="1"/>
          </p:nvPr>
        </p:nvPicPr>
        <p:blipFill>
          <a:blip r:embed="rId3"/>
          <a:srcRect r="31667"/>
          <a:stretch>
            <a:fillRect/>
          </a:stretch>
        </p:blipFill>
        <p:spPr>
          <a:xfrm>
            <a:off x="0" y="-1"/>
            <a:ext cx="6248400" cy="8306063"/>
          </a:xfrm>
        </p:spPr>
      </p:pic>
      <p:sp>
        <p:nvSpPr>
          <p:cNvPr id="5" name="Arc 4"/>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5"/>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6"/>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7"/>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graphicFrame>
        <p:nvGraphicFramePr>
          <p:cNvPr id="13" name="Table 12"/>
          <p:cNvGraphicFramePr>
            <a:graphicFrameLocks noGrp="1"/>
          </p:cNvGraphicFramePr>
          <p:nvPr/>
        </p:nvGraphicFramePr>
        <p:xfrm>
          <a:off x="5029200" y="2209800"/>
          <a:ext cx="3886200" cy="2194560"/>
        </p:xfrm>
        <a:graphic>
          <a:graphicData uri="http://schemas.openxmlformats.org/drawingml/2006/table">
            <a:tbl>
              <a:tblPr firstRow="1" bandRow="1">
                <a:effectLst>
                  <a:outerShdw blurRad="50800" dist="38100" dir="5400000" algn="t" rotWithShape="0">
                    <a:prstClr val="black">
                      <a:alpha val="40000"/>
                    </a:prstClr>
                  </a:outerShdw>
                </a:effectLst>
                <a:tableStyleId>{073A0DAA-6AF3-43AB-8588-CEC1D06C72B9}</a:tableStyleId>
              </a:tblPr>
              <a:tblGrid>
                <a:gridCol w="3206115"/>
                <a:gridCol w="680085"/>
              </a:tblGrid>
              <a:tr h="370840">
                <a:tc>
                  <a:txBody>
                    <a:bodyPr/>
                    <a:lstStyle/>
                    <a:p>
                      <a:r>
                        <a:rPr lang="en-US" sz="2400" smtClean="0"/>
                        <a:t>Total</a:t>
                      </a:r>
                      <a:r>
                        <a:rPr lang="en-US" sz="2400" baseline="0" smtClean="0"/>
                        <a:t> lines of code</a:t>
                      </a:r>
                      <a:endParaRPr lang="en-US" sz="240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r>
                        <a:rPr lang="en-US" sz="2400" smtClean="0"/>
                        <a:t>54</a:t>
                      </a:r>
                      <a:endParaRPr lang="en-US" sz="2400"/>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r>
              <a:tr h="370840">
                <a:tc>
                  <a:txBody>
                    <a:bodyPr/>
                    <a:lstStyle/>
                    <a:p>
                      <a:r>
                        <a:rPr lang="en-US" sz="2400" smtClean="0"/>
                        <a:t>Written by participant</a:t>
                      </a:r>
                      <a:endParaRPr lang="en-US" sz="2400"/>
                    </a:p>
                  </a:txBody>
                  <a:tcPr>
                    <a:lnL w="38100" cap="flat" cmpd="sng" algn="ctr">
                      <a:solidFill>
                        <a:schemeClr val="tx1"/>
                      </a:solidFill>
                      <a:prstDash val="solid"/>
                      <a:round/>
                      <a:headEnd type="none" w="med" len="med"/>
                      <a:tailEnd type="none" w="med" len="med"/>
                    </a:lnL>
                  </a:tcPr>
                </a:tc>
                <a:tc>
                  <a:txBody>
                    <a:bodyPr/>
                    <a:lstStyle/>
                    <a:p>
                      <a:r>
                        <a:rPr lang="en-US" sz="2400" smtClean="0"/>
                        <a:t>13</a:t>
                      </a:r>
                      <a:endParaRPr lang="en-US" sz="2400"/>
                    </a:p>
                  </a:txBody>
                  <a:tcPr>
                    <a:lnR w="38100" cap="flat" cmpd="sng" algn="ctr">
                      <a:solidFill>
                        <a:schemeClr val="tx1"/>
                      </a:solidFill>
                      <a:prstDash val="solid"/>
                      <a:round/>
                      <a:headEnd type="none" w="med" len="med"/>
                      <a:tailEnd type="none" w="med" len="med"/>
                    </a:lnR>
                  </a:tcPr>
                </a:tc>
              </a:tr>
              <a:tr h="370840">
                <a:tc>
                  <a:txBody>
                    <a:bodyPr/>
                    <a:lstStyle/>
                    <a:p>
                      <a:r>
                        <a:rPr lang="en-US" sz="2400" smtClean="0"/>
                        <a:t>Generated</a:t>
                      </a:r>
                      <a:r>
                        <a:rPr lang="en-US" sz="2400" baseline="0" smtClean="0"/>
                        <a:t> by d.mix</a:t>
                      </a:r>
                      <a:endParaRPr lang="en-US" sz="2400"/>
                    </a:p>
                  </a:txBody>
                  <a:tcPr>
                    <a:lnL w="38100" cap="flat" cmpd="sng" algn="ctr">
                      <a:solidFill>
                        <a:schemeClr val="tx1"/>
                      </a:solidFill>
                      <a:prstDash val="solid"/>
                      <a:round/>
                      <a:headEnd type="none" w="med" len="med"/>
                      <a:tailEnd type="none" w="med" len="med"/>
                    </a:lnL>
                  </a:tcPr>
                </a:tc>
                <a:tc>
                  <a:txBody>
                    <a:bodyPr/>
                    <a:lstStyle/>
                    <a:p>
                      <a:r>
                        <a:rPr lang="en-US" sz="2400" smtClean="0"/>
                        <a:t>41</a:t>
                      </a:r>
                      <a:endParaRPr lang="en-US" sz="2400"/>
                    </a:p>
                  </a:txBody>
                  <a:tcPr>
                    <a:lnR w="38100" cap="flat" cmpd="sng" algn="ctr">
                      <a:solidFill>
                        <a:schemeClr val="tx1"/>
                      </a:solidFill>
                      <a:prstDash val="solid"/>
                      <a:round/>
                      <a:headEnd type="none" w="med" len="med"/>
                      <a:tailEnd type="none" w="med" len="med"/>
                    </a:lnR>
                  </a:tcPr>
                </a:tc>
              </a:tr>
              <a:tr h="370840">
                <a:tc>
                  <a:txBody>
                    <a:bodyPr/>
                    <a:lstStyle/>
                    <a:p>
                      <a:r>
                        <a:rPr lang="en-US" sz="2400" smtClean="0"/>
                        <a:t>Generated lines</a:t>
                      </a:r>
                      <a:r>
                        <a:rPr lang="en-US" sz="2400" baseline="0" smtClean="0"/>
                        <a:t> modified by participant</a:t>
                      </a:r>
                      <a:endParaRPr lang="en-US" sz="2400"/>
                    </a:p>
                  </a:txBody>
                  <a:tcP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r>
                        <a:rPr lang="en-US" sz="2400" smtClean="0"/>
                        <a:t>4</a:t>
                      </a:r>
                      <a:endParaRPr lang="en-US" sz="2400"/>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5t3-newport.png"/>
          <p:cNvPicPr>
            <a:picLocks noGrp="1" noChangeAspect="1"/>
          </p:cNvPicPr>
          <p:nvPr>
            <p:ph idx="1"/>
          </p:nvPr>
        </p:nvPicPr>
        <p:blipFill>
          <a:blip r:embed="rId3"/>
          <a:srcRect b="17567"/>
          <a:stretch>
            <a:fillRect/>
          </a:stretch>
        </p:blipFill>
        <p:spPr>
          <a:xfrm>
            <a:off x="-76200" y="0"/>
            <a:ext cx="9197482" cy="6858000"/>
          </a:xfrm>
        </p:spPr>
      </p:pic>
      <p:sp>
        <p:nvSpPr>
          <p:cNvPr id="5" name="Arc 4"/>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5"/>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6"/>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7"/>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Rectangle 8"/>
          <p:cNvSpPr/>
          <p:nvPr/>
        </p:nvSpPr>
        <p:spPr bwMode="auto">
          <a:xfrm>
            <a:off x="304800" y="228600"/>
            <a:ext cx="12192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srcRect t="15209"/>
          <a:stretch>
            <a:fillRect/>
          </a:stretch>
        </p:blipFill>
        <p:spPr bwMode="auto">
          <a:xfrm>
            <a:off x="1676400" y="2057400"/>
            <a:ext cx="5429250" cy="5097463"/>
          </a:xfrm>
          <a:prstGeom prst="rect">
            <a:avLst/>
          </a:prstGeom>
          <a:noFill/>
          <a:ln w="9525">
            <a:noFill/>
            <a:miter lim="800000"/>
            <a:headEnd/>
            <a:tailEnd/>
          </a:ln>
          <a:effectLst/>
        </p:spPr>
      </p:pic>
      <p:sp>
        <p:nvSpPr>
          <p:cNvPr id="33794" name="Title 1"/>
          <p:cNvSpPr>
            <a:spLocks noGrp="1"/>
          </p:cNvSpPr>
          <p:nvPr>
            <p:ph type="title"/>
          </p:nvPr>
        </p:nvSpPr>
        <p:spPr>
          <a:xfrm>
            <a:off x="457200" y="228600"/>
            <a:ext cx="8385175" cy="1022350"/>
          </a:xfrm>
        </p:spPr>
        <p:txBody>
          <a:bodyPr/>
          <a:lstStyle/>
          <a:p>
            <a:r>
              <a:rPr lang="en-US" smtClean="0"/>
              <a:t>Lessons Learned</a:t>
            </a:r>
          </a:p>
        </p:txBody>
      </p:sp>
      <p:sp>
        <p:nvSpPr>
          <p:cNvPr id="33795" name="Content Placeholder 2"/>
          <p:cNvSpPr>
            <a:spLocks noGrp="1"/>
          </p:cNvSpPr>
          <p:nvPr>
            <p:ph idx="1"/>
          </p:nvPr>
        </p:nvSpPr>
        <p:spPr>
          <a:xfrm>
            <a:off x="838200" y="919162"/>
            <a:ext cx="8007350" cy="4756150"/>
          </a:xfrm>
        </p:spPr>
        <p:txBody>
          <a:bodyPr/>
          <a:lstStyle/>
          <a:p>
            <a:pPr>
              <a:buNone/>
            </a:pPr>
            <a:r>
              <a:rPr lang="en-US" smtClean="0"/>
              <a:t>How do I know what I can sample?</a:t>
            </a:r>
          </a:p>
        </p:txBody>
      </p:sp>
      <p:sp>
        <p:nvSpPr>
          <p:cNvPr id="7" name="TextBox 6"/>
          <p:cNvSpPr txBox="1"/>
          <p:nvPr/>
        </p:nvSpPr>
        <p:spPr>
          <a:xfrm>
            <a:off x="7086600" y="4983540"/>
            <a:ext cx="184731" cy="1569660"/>
          </a:xfrm>
          <a:prstGeom prst="rect">
            <a:avLst/>
          </a:prstGeom>
          <a:noFill/>
        </p:spPr>
        <p:txBody>
          <a:bodyPr wrap="none" rtlCol="0">
            <a:spAutoFit/>
          </a:bodyPr>
          <a:lstStyle/>
          <a:p>
            <a:r>
              <a:rPr lang="en-US" sz="9600" smtClean="0">
                <a:solidFill>
                  <a:srgbClr val="FF5050"/>
                </a:solidFill>
              </a:rPr>
              <a:t>?</a:t>
            </a:r>
            <a:endParaRPr lang="en-US" sz="9600">
              <a:solidFill>
                <a:srgbClr val="FF5050"/>
              </a:solidFill>
            </a:endParaRPr>
          </a:p>
        </p:txBody>
      </p:sp>
      <p:sp>
        <p:nvSpPr>
          <p:cNvPr id="8" name="Rounded Rectangle 7"/>
          <p:cNvSpPr/>
          <p:nvPr/>
        </p:nvSpPr>
        <p:spPr bwMode="auto">
          <a:xfrm>
            <a:off x="5562600" y="4267200"/>
            <a:ext cx="1447800" cy="914400"/>
          </a:xfrm>
          <a:prstGeom prst="roundRect">
            <a:avLst/>
          </a:prstGeom>
          <a:noFill/>
          <a:ln w="1524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srcRect t="15209"/>
          <a:stretch>
            <a:fillRect/>
          </a:stretch>
        </p:blipFill>
        <p:spPr bwMode="auto">
          <a:xfrm>
            <a:off x="1676400" y="2057400"/>
            <a:ext cx="5429250" cy="5097463"/>
          </a:xfrm>
          <a:prstGeom prst="rect">
            <a:avLst/>
          </a:prstGeom>
          <a:noFill/>
          <a:ln w="9525">
            <a:noFill/>
            <a:miter lim="800000"/>
            <a:headEnd/>
            <a:tailEnd/>
          </a:ln>
          <a:effectLst/>
        </p:spPr>
      </p:pic>
      <p:sp>
        <p:nvSpPr>
          <p:cNvPr id="33794" name="Title 1"/>
          <p:cNvSpPr>
            <a:spLocks noGrp="1"/>
          </p:cNvSpPr>
          <p:nvPr>
            <p:ph type="title"/>
          </p:nvPr>
        </p:nvSpPr>
        <p:spPr>
          <a:xfrm>
            <a:off x="457200" y="228600"/>
            <a:ext cx="8385175" cy="1022350"/>
          </a:xfrm>
        </p:spPr>
        <p:txBody>
          <a:bodyPr/>
          <a:lstStyle/>
          <a:p>
            <a:r>
              <a:rPr lang="en-US" smtClean="0"/>
              <a:t>Lessons Learned</a:t>
            </a:r>
          </a:p>
        </p:txBody>
      </p:sp>
      <p:sp>
        <p:nvSpPr>
          <p:cNvPr id="33795" name="Content Placeholder 2"/>
          <p:cNvSpPr>
            <a:spLocks noGrp="1"/>
          </p:cNvSpPr>
          <p:nvPr>
            <p:ph idx="1"/>
          </p:nvPr>
        </p:nvSpPr>
        <p:spPr>
          <a:xfrm>
            <a:off x="838200" y="919162"/>
            <a:ext cx="8007350" cy="4756150"/>
          </a:xfrm>
        </p:spPr>
        <p:txBody>
          <a:bodyPr/>
          <a:lstStyle/>
          <a:p>
            <a:pPr>
              <a:buNone/>
            </a:pPr>
            <a:r>
              <a:rPr lang="en-US" smtClean="0"/>
              <a:t>How do I know what I can sample?</a:t>
            </a:r>
          </a:p>
        </p:txBody>
      </p:sp>
      <p:sp>
        <p:nvSpPr>
          <p:cNvPr id="9" name="Multiply 8"/>
          <p:cNvSpPr/>
          <p:nvPr/>
        </p:nvSpPr>
        <p:spPr bwMode="auto">
          <a:xfrm>
            <a:off x="5638800" y="3962400"/>
            <a:ext cx="1295400" cy="1295400"/>
          </a:xfrm>
          <a:prstGeom prst="mathMultiply">
            <a:avLst/>
          </a:prstGeom>
          <a:solidFill>
            <a:srgbClr val="FF5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10" name="Rounded Rectangle 9"/>
          <p:cNvSpPr/>
          <p:nvPr/>
        </p:nvSpPr>
        <p:spPr bwMode="auto">
          <a:xfrm>
            <a:off x="1676400" y="3657600"/>
            <a:ext cx="1447800" cy="914400"/>
          </a:xfrm>
          <a:prstGeom prst="roundRect">
            <a:avLst/>
          </a:prstGeom>
          <a:noFill/>
          <a:ln w="76200" cap="flat" cmpd="sng" algn="ctr">
            <a:solidFill>
              <a:srgbClr val="92D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11" name="Rounded Rectangle 10"/>
          <p:cNvSpPr/>
          <p:nvPr/>
        </p:nvSpPr>
        <p:spPr bwMode="auto">
          <a:xfrm>
            <a:off x="2971800" y="5334000"/>
            <a:ext cx="2438400" cy="914400"/>
          </a:xfrm>
          <a:prstGeom prst="roundRect">
            <a:avLst/>
          </a:prstGeom>
          <a:noFill/>
          <a:ln w="76200" cap="flat" cmpd="sng" algn="ctr">
            <a:solidFill>
              <a:srgbClr val="92D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r="41857"/>
          <a:stretch>
            <a:fillRect/>
          </a:stretch>
        </p:blipFill>
        <p:spPr bwMode="auto">
          <a:xfrm>
            <a:off x="533400" y="3581400"/>
            <a:ext cx="4114800" cy="1590675"/>
          </a:xfrm>
          <a:prstGeom prst="rect">
            <a:avLst/>
          </a:prstGeom>
          <a:noFill/>
          <a:ln w="9525">
            <a:noFill/>
            <a:miter lim="800000"/>
            <a:headEnd/>
            <a:tailEnd/>
          </a:ln>
          <a:effectLst/>
        </p:spPr>
      </p:pic>
      <p:sp>
        <p:nvSpPr>
          <p:cNvPr id="5" name="Rounded Rectangular Callout 4"/>
          <p:cNvSpPr/>
          <p:nvPr/>
        </p:nvSpPr>
        <p:spPr bwMode="auto">
          <a:xfrm>
            <a:off x="990600" y="2743200"/>
            <a:ext cx="3200400" cy="990600"/>
          </a:xfrm>
          <a:prstGeom prst="wedgeRoundRectCallout">
            <a:avLst>
              <a:gd name="adj1" fmla="val -25547"/>
              <a:gd name="adj2" fmla="val 99788"/>
              <a:gd name="adj3" fmla="val 16667"/>
            </a:avLst>
          </a:prstGeom>
          <a:solidFill>
            <a:schemeClr val="bg1"/>
          </a:solidFill>
          <a:ln w="28575" cap="flat" cmpd="sng" algn="ctr">
            <a:solidFill>
              <a:srgbClr val="FF5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smtClean="0"/>
              <a:t>Sample from link to content</a:t>
            </a:r>
            <a:endParaRPr kumimoji="0" lang="en-US" sz="2400" b="1" i="0" u="none" strike="noStrike" cap="none" normalizeH="0" baseline="0" smtClean="0">
              <a:ln>
                <a:noFill/>
              </a:ln>
              <a:effectLst/>
              <a:latin typeface="Neutra Text" pitchFamily="50" charset="0"/>
            </a:endParaRPr>
          </a:p>
        </p:txBody>
      </p:sp>
      <p:pic>
        <p:nvPicPr>
          <p:cNvPr id="7171" name="Picture 3"/>
          <p:cNvPicPr>
            <a:picLocks noChangeAspect="1" noChangeArrowheads="1"/>
          </p:cNvPicPr>
          <p:nvPr/>
        </p:nvPicPr>
        <p:blipFill>
          <a:blip r:embed="rId4"/>
          <a:srcRect l="34934"/>
          <a:stretch>
            <a:fillRect/>
          </a:stretch>
        </p:blipFill>
        <p:spPr bwMode="auto">
          <a:xfrm>
            <a:off x="5334000" y="2438400"/>
            <a:ext cx="3548063" cy="3858812"/>
          </a:xfrm>
          <a:prstGeom prst="rect">
            <a:avLst/>
          </a:prstGeom>
          <a:noFill/>
          <a:ln w="9525">
            <a:noFill/>
            <a:miter lim="800000"/>
            <a:headEnd/>
            <a:tailEnd/>
          </a:ln>
          <a:effectLst/>
        </p:spPr>
      </p:pic>
      <p:sp>
        <p:nvSpPr>
          <p:cNvPr id="7" name="Rounded Rectangular Callout 6"/>
          <p:cNvSpPr/>
          <p:nvPr/>
        </p:nvSpPr>
        <p:spPr bwMode="auto">
          <a:xfrm>
            <a:off x="1752600" y="5715000"/>
            <a:ext cx="3505200" cy="533400"/>
          </a:xfrm>
          <a:prstGeom prst="wedgeRoundRectCallout">
            <a:avLst>
              <a:gd name="adj1" fmla="val 64601"/>
              <a:gd name="adj2" fmla="val -24350"/>
              <a:gd name="adj3" fmla="val 16667"/>
            </a:avLst>
          </a:prstGeom>
          <a:solidFill>
            <a:schemeClr val="bg1"/>
          </a:solidFill>
          <a:ln w="28575" cap="flat" cmpd="sng" algn="ctr">
            <a:solidFill>
              <a:srgbClr val="FF5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smtClean="0"/>
              <a:t>Sample content directly </a:t>
            </a:r>
            <a:endParaRPr kumimoji="0" lang="en-US" sz="2400" b="1" i="0" u="none" strike="noStrike" cap="none" normalizeH="0" baseline="0" smtClean="0">
              <a:ln>
                <a:noFill/>
              </a:ln>
              <a:effectLst/>
              <a:latin typeface="Neutra Text" pitchFamily="50" charset="0"/>
            </a:endParaRPr>
          </a:p>
        </p:txBody>
      </p:sp>
      <p:sp>
        <p:nvSpPr>
          <p:cNvPr id="10" name="Title 1"/>
          <p:cNvSpPr>
            <a:spLocks noGrp="1"/>
          </p:cNvSpPr>
          <p:nvPr>
            <p:ph type="title"/>
          </p:nvPr>
        </p:nvSpPr>
        <p:spPr>
          <a:xfrm>
            <a:off x="457200" y="228600"/>
            <a:ext cx="8385175" cy="1022350"/>
          </a:xfrm>
        </p:spPr>
        <p:txBody>
          <a:bodyPr/>
          <a:lstStyle/>
          <a:p>
            <a:r>
              <a:rPr lang="en-US" smtClean="0"/>
              <a:t>Lessons Learned</a:t>
            </a:r>
          </a:p>
        </p:txBody>
      </p:sp>
      <p:sp>
        <p:nvSpPr>
          <p:cNvPr id="11" name="Content Placeholder 2"/>
          <p:cNvSpPr>
            <a:spLocks noGrp="1"/>
          </p:cNvSpPr>
          <p:nvPr>
            <p:ph idx="1"/>
          </p:nvPr>
        </p:nvSpPr>
        <p:spPr>
          <a:xfrm>
            <a:off x="838200" y="919162"/>
            <a:ext cx="8007350" cy="4756150"/>
          </a:xfrm>
        </p:spPr>
        <p:txBody>
          <a:bodyPr/>
          <a:lstStyle/>
          <a:p>
            <a:pPr>
              <a:buNone/>
            </a:pPr>
            <a:r>
              <a:rPr lang="en-US" smtClean="0"/>
              <a:t>Offer multiple ways to sample information.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28600"/>
            <a:ext cx="8385175" cy="1022350"/>
          </a:xfrm>
        </p:spPr>
        <p:txBody>
          <a:bodyPr/>
          <a:lstStyle/>
          <a:p>
            <a:r>
              <a:rPr lang="en-US" smtClean="0"/>
              <a:t>Limitations</a:t>
            </a:r>
          </a:p>
        </p:txBody>
      </p:sp>
      <p:sp>
        <p:nvSpPr>
          <p:cNvPr id="34819" name="Content Placeholder 2"/>
          <p:cNvSpPr>
            <a:spLocks noGrp="1"/>
          </p:cNvSpPr>
          <p:nvPr>
            <p:ph idx="1"/>
          </p:nvPr>
        </p:nvSpPr>
        <p:spPr>
          <a:xfrm>
            <a:off x="838200" y="990600"/>
            <a:ext cx="8007350" cy="4756150"/>
          </a:xfrm>
        </p:spPr>
        <p:txBody>
          <a:bodyPr/>
          <a:lstStyle/>
          <a:p>
            <a:pPr>
              <a:buNone/>
            </a:pPr>
            <a:r>
              <a:rPr lang="en-US" smtClean="0"/>
              <a:t>Proxying the </a:t>
            </a:r>
            <a:r>
              <a:rPr lang="en-US" i="1" smtClean="0"/>
              <a:t>logged-in</a:t>
            </a:r>
            <a:r>
              <a:rPr lang="en-US" smtClean="0"/>
              <a:t> web is challenging</a:t>
            </a:r>
          </a:p>
        </p:txBody>
      </p:sp>
      <p:pic>
        <p:nvPicPr>
          <p:cNvPr id="4098" name="Picture 2"/>
          <p:cNvPicPr>
            <a:picLocks noChangeAspect="1" noChangeArrowheads="1"/>
          </p:cNvPicPr>
          <p:nvPr/>
        </p:nvPicPr>
        <p:blipFill>
          <a:blip r:embed="rId3"/>
          <a:srcRect/>
          <a:stretch>
            <a:fillRect/>
          </a:stretch>
        </p:blipFill>
        <p:spPr bwMode="auto">
          <a:xfrm>
            <a:off x="2666999" y="1905000"/>
            <a:ext cx="4362041" cy="43434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roxy-new4.png"/>
          <p:cNvPicPr>
            <a:picLocks noChangeAspect="1"/>
          </p:cNvPicPr>
          <p:nvPr/>
        </p:nvPicPr>
        <p:blipFill>
          <a:blip r:embed="rId3"/>
          <a:stretch>
            <a:fillRect/>
          </a:stretch>
        </p:blipFill>
        <p:spPr>
          <a:xfrm>
            <a:off x="990600" y="2209800"/>
            <a:ext cx="7523333" cy="3690631"/>
          </a:xfrm>
          <a:prstGeom prst="rect">
            <a:avLst/>
          </a:prstGeom>
        </p:spPr>
      </p:pic>
      <p:sp>
        <p:nvSpPr>
          <p:cNvPr id="8" name="Rounded Rectangle 7"/>
          <p:cNvSpPr/>
          <p:nvPr/>
        </p:nvSpPr>
        <p:spPr bwMode="auto">
          <a:xfrm>
            <a:off x="3962400" y="2133600"/>
            <a:ext cx="1600200" cy="990600"/>
          </a:xfrm>
          <a:prstGeom prst="round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9" name="Title 1"/>
          <p:cNvSpPr>
            <a:spLocks noGrp="1"/>
          </p:cNvSpPr>
          <p:nvPr>
            <p:ph type="title"/>
          </p:nvPr>
        </p:nvSpPr>
        <p:spPr>
          <a:xfrm>
            <a:off x="457200" y="228600"/>
            <a:ext cx="8385175" cy="1022350"/>
          </a:xfrm>
        </p:spPr>
        <p:txBody>
          <a:bodyPr/>
          <a:lstStyle/>
          <a:p>
            <a:r>
              <a:rPr lang="en-US" smtClean="0"/>
              <a:t>Limitations</a:t>
            </a:r>
          </a:p>
        </p:txBody>
      </p:sp>
      <p:sp>
        <p:nvSpPr>
          <p:cNvPr id="10" name="Content Placeholder 2"/>
          <p:cNvSpPr>
            <a:spLocks noGrp="1"/>
          </p:cNvSpPr>
          <p:nvPr>
            <p:ph idx="1"/>
          </p:nvPr>
        </p:nvSpPr>
        <p:spPr>
          <a:xfrm>
            <a:off x="838200" y="990600"/>
            <a:ext cx="8007350" cy="4756150"/>
          </a:xfrm>
        </p:spPr>
        <p:txBody>
          <a:bodyPr/>
          <a:lstStyle/>
          <a:p>
            <a:pPr>
              <a:buNone/>
            </a:pPr>
            <a:r>
              <a:rPr lang="en-US" smtClean="0"/>
              <a:t>Proxying the </a:t>
            </a:r>
            <a:r>
              <a:rPr lang="en-US" i="1" smtClean="0"/>
              <a:t>logged-in</a:t>
            </a:r>
            <a:r>
              <a:rPr lang="en-US" smtClean="0"/>
              <a:t> web is challenging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28600"/>
            <a:ext cx="8385175" cy="1022350"/>
          </a:xfrm>
        </p:spPr>
        <p:txBody>
          <a:bodyPr/>
          <a:lstStyle/>
          <a:p>
            <a:r>
              <a:rPr lang="en-US" smtClean="0"/>
              <a:t>Limitations</a:t>
            </a:r>
          </a:p>
        </p:txBody>
      </p:sp>
      <p:sp>
        <p:nvSpPr>
          <p:cNvPr id="34819" name="Content Placeholder 2"/>
          <p:cNvSpPr>
            <a:spLocks noGrp="1"/>
          </p:cNvSpPr>
          <p:nvPr>
            <p:ph idx="1"/>
          </p:nvPr>
        </p:nvSpPr>
        <p:spPr>
          <a:xfrm>
            <a:off x="838200" y="1066800"/>
            <a:ext cx="8007350" cy="4756150"/>
          </a:xfrm>
        </p:spPr>
        <p:txBody>
          <a:bodyPr/>
          <a:lstStyle/>
          <a:p>
            <a:pPr>
              <a:buNone/>
            </a:pPr>
            <a:r>
              <a:rPr lang="en-US" smtClean="0"/>
              <a:t>How can one sample APIs that provide interactive widgets intead of data?</a:t>
            </a:r>
          </a:p>
        </p:txBody>
      </p:sp>
      <p:pic>
        <p:nvPicPr>
          <p:cNvPr id="5124" name="Picture 4"/>
          <p:cNvPicPr>
            <a:picLocks noChangeAspect="1" noChangeArrowheads="1"/>
          </p:cNvPicPr>
          <p:nvPr/>
        </p:nvPicPr>
        <p:blipFill>
          <a:blip r:embed="rId3"/>
          <a:srcRect/>
          <a:stretch>
            <a:fillRect/>
          </a:stretch>
        </p:blipFill>
        <p:spPr bwMode="auto">
          <a:xfrm>
            <a:off x="2057400" y="2209800"/>
            <a:ext cx="5103962" cy="44196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Contributions</a:t>
            </a:r>
            <a:endParaRPr lang="en-US"/>
          </a:p>
        </p:txBody>
      </p:sp>
      <p:sp>
        <p:nvSpPr>
          <p:cNvPr id="3" name="Content Placeholder 2"/>
          <p:cNvSpPr>
            <a:spLocks noGrp="1"/>
          </p:cNvSpPr>
          <p:nvPr>
            <p:ph idx="1"/>
          </p:nvPr>
        </p:nvSpPr>
        <p:spPr/>
        <p:txBody>
          <a:bodyPr/>
          <a:lstStyle/>
          <a:p>
            <a:r>
              <a:rPr lang="en-US" smtClean="0"/>
              <a:t>Search for programming examples in the </a:t>
            </a:r>
            <a:r>
              <a:rPr lang="en-US" i="1" smtClean="0"/>
              <a:t>solution</a:t>
            </a:r>
            <a:r>
              <a:rPr lang="en-US" smtClean="0"/>
              <a:t> domain, not the </a:t>
            </a:r>
            <a:r>
              <a:rPr lang="en-US" i="1" smtClean="0"/>
              <a:t>code </a:t>
            </a:r>
            <a:r>
              <a:rPr lang="en-US" smtClean="0"/>
              <a:t>domain.</a:t>
            </a:r>
          </a:p>
          <a:p>
            <a:r>
              <a:rPr lang="en-US" smtClean="0"/>
              <a:t>d.mix instantiates this idea for web service APIs through a site-to-service map.</a:t>
            </a:r>
          </a:p>
          <a:p>
            <a:r>
              <a:rPr lang="en-US" smtClean="0"/>
              <a:t>Integration of page annotation and script hosting enables rapid experimentation. </a:t>
            </a:r>
          </a:p>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78850" name="Content Placeholder 2"/>
          <p:cNvSpPr>
            <a:spLocks noGrp="1"/>
          </p:cNvSpPr>
          <p:nvPr>
            <p:ph idx="4294967295"/>
          </p:nvPr>
        </p:nvSpPr>
        <p:spPr>
          <a:xfrm>
            <a:off x="990600" y="2101850"/>
            <a:ext cx="8007350" cy="4756150"/>
          </a:xfrm>
        </p:spPr>
        <p:txBody>
          <a:bodyPr/>
          <a:lstStyle/>
          <a:p>
            <a:pPr eaLnBrk="1" hangingPunct="1">
              <a:buFont typeface="Wingdings" pitchFamily="2" charset="2"/>
              <a:buNone/>
            </a:pPr>
            <a:r>
              <a:rPr lang="en-US" b="0" dirty="0" smtClean="0"/>
              <a:t>	“The best way to have a good idea is </a:t>
            </a:r>
            <a:br>
              <a:rPr lang="en-US" b="0" dirty="0" smtClean="0"/>
            </a:br>
            <a:r>
              <a:rPr lang="en-US" b="0" dirty="0" smtClean="0"/>
              <a:t>  to have lots of ideas</a:t>
            </a:r>
            <a:r>
              <a:rPr lang="en-US" b="0" i="1" dirty="0" smtClean="0"/>
              <a:t>.”</a:t>
            </a:r>
            <a:endParaRPr lang="en-US" b="0" dirty="0" smtClean="0"/>
          </a:p>
        </p:txBody>
      </p:sp>
      <p:sp>
        <p:nvSpPr>
          <p:cNvPr id="78852" name="TextBox 4"/>
          <p:cNvSpPr txBox="1">
            <a:spLocks noChangeArrowheads="1"/>
          </p:cNvSpPr>
          <p:nvPr/>
        </p:nvSpPr>
        <p:spPr bwMode="auto">
          <a:xfrm>
            <a:off x="5257800" y="3073400"/>
            <a:ext cx="2547937" cy="58420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sz="3200" b="0" i="1" kern="1200" dirty="0">
                <a:solidFill>
                  <a:srgbClr val="FFFFFF"/>
                </a:solidFill>
                <a:latin typeface="Neutra Text" pitchFamily="50" charset="0"/>
                <a:ea typeface="+mn-ea"/>
                <a:cs typeface="+mn-cs"/>
              </a:rPr>
              <a:t>-</a:t>
            </a:r>
            <a:r>
              <a:rPr lang="en-US" sz="3200" b="0" i="1" kern="1200" dirty="0" err="1">
                <a:solidFill>
                  <a:srgbClr val="FFFFFF"/>
                </a:solidFill>
                <a:latin typeface="Neutra Text" pitchFamily="50" charset="0"/>
                <a:ea typeface="+mn-ea"/>
                <a:cs typeface="+mn-cs"/>
              </a:rPr>
              <a:t>Linus</a:t>
            </a:r>
            <a:r>
              <a:rPr lang="en-US" sz="3200" b="0" i="1" kern="1200" dirty="0">
                <a:solidFill>
                  <a:srgbClr val="FFFFFF"/>
                </a:solidFill>
                <a:latin typeface="Neutra Text" pitchFamily="50" charset="0"/>
                <a:ea typeface="+mn-ea"/>
                <a:cs typeface="+mn-cs"/>
              </a:rPr>
              <a:t> Pauling</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history_of_id-teague-707.png"/>
          <p:cNvPicPr>
            <a:picLocks noGrp="1" noChangeAspect="1"/>
          </p:cNvPicPr>
          <p:nvPr>
            <p:ph idx="1"/>
          </p:nvPr>
        </p:nvPicPr>
        <p:blipFill>
          <a:blip r:embed="rId3"/>
          <a:stretch>
            <a:fillRect/>
          </a:stretch>
        </p:blipFill>
        <p:spPr>
          <a:xfrm>
            <a:off x="0" y="-228600"/>
            <a:ext cx="9144000" cy="7679530"/>
          </a:xfrm>
        </p:spPr>
      </p:pic>
      <p:sp>
        <p:nvSpPr>
          <p:cNvPr id="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utoShape 7"/>
          <p:cNvSpPr>
            <a:spLocks noChangeArrowheads="1"/>
          </p:cNvSpPr>
          <p:nvPr/>
        </p:nvSpPr>
        <p:spPr bwMode="auto">
          <a:xfrm>
            <a:off x="-171450" y="309563"/>
            <a:ext cx="3448050" cy="822325"/>
          </a:xfrm>
          <a:prstGeom prst="roundRect">
            <a:avLst>
              <a:gd name="adj" fmla="val 16667"/>
            </a:avLst>
          </a:prstGeom>
          <a:solidFill>
            <a:srgbClr val="333333">
              <a:alpha val="79999"/>
            </a:srgbClr>
          </a:solidFill>
          <a:ln w="9525" algn="ctr">
            <a:noFill/>
            <a:round/>
            <a:headEnd/>
            <a:tailEnd/>
          </a:ln>
        </p:spPr>
        <p:txBody>
          <a:bodyPr wrap="none" anchor="ctr"/>
          <a:lstStyle/>
          <a:p>
            <a:endParaRPr lang="en-US"/>
          </a:p>
        </p:txBody>
      </p:sp>
      <p:sp>
        <p:nvSpPr>
          <p:cNvPr id="10" name="Rectangle 8"/>
          <p:cNvSpPr txBox="1">
            <a:spLocks noRot="1" noChangeArrowheads="1"/>
          </p:cNvSpPr>
          <p:nvPr/>
        </p:nvSpPr>
        <p:spPr bwMode="auto">
          <a:xfrm>
            <a:off x="63500"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600" b="1" i="0" u="none" strike="noStrike" kern="0" cap="none" spc="0" normalizeH="0" baseline="0" noProof="0" smtClean="0">
                <a:ln>
                  <a:noFill/>
                </a:ln>
                <a:solidFill>
                  <a:schemeClr val="tx2"/>
                </a:solidFill>
                <a:effectLst/>
                <a:uLnTx/>
                <a:uFillTx/>
                <a:latin typeface="+mj-lt"/>
                <a:ea typeface="굴림" charset="-127"/>
                <a:cs typeface="+mj-cs"/>
              </a:rPr>
              <a:t>Prototyping</a:t>
            </a:r>
            <a:endParaRPr kumimoji="0" lang="en-US" altLang="ko-KR" sz="4600" b="1" i="0" u="none" strike="noStrike" kern="0" cap="none" spc="0" normalizeH="0" baseline="0" noProof="0" dirty="0" smtClean="0">
              <a:ln>
                <a:noFill/>
              </a:ln>
              <a:solidFill>
                <a:schemeClr val="tx2"/>
              </a:solidFill>
              <a:effectLst/>
              <a:uLnTx/>
              <a:uFillTx/>
              <a:latin typeface="+mj-lt"/>
              <a:ea typeface="굴림" charset="-127"/>
              <a:cs typeface="+mj-cs"/>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uxton-fig53.png"/>
          <p:cNvPicPr>
            <a:picLocks noGrp="1" noChangeAspect="1"/>
          </p:cNvPicPr>
          <p:nvPr>
            <p:ph idx="4294967295"/>
          </p:nvPr>
        </p:nvPicPr>
        <p:blipFill>
          <a:blip r:embed="rId3"/>
          <a:stretch>
            <a:fillRect/>
          </a:stretch>
        </p:blipFill>
        <p:spPr>
          <a:xfrm>
            <a:off x="762000" y="1932801"/>
            <a:ext cx="8007350" cy="3471863"/>
          </a:xfrm>
        </p:spPr>
      </p:pic>
      <p:sp>
        <p:nvSpPr>
          <p:cNvPr id="5" name="TextBox 4"/>
          <p:cNvSpPr txBox="1"/>
          <p:nvPr/>
        </p:nvSpPr>
        <p:spPr>
          <a:xfrm>
            <a:off x="5943600" y="6352401"/>
            <a:ext cx="2676567" cy="276999"/>
          </a:xfrm>
          <a:prstGeom prst="rect">
            <a:avLst/>
          </a:prstGeom>
          <a:noFill/>
        </p:spPr>
        <p:txBody>
          <a:bodyPr wrap="none" rtlCol="0">
            <a:spAutoFit/>
          </a:bodyPr>
          <a:lstStyle/>
          <a:p>
            <a:r>
              <a:rPr lang="en-US" sz="1200" dirty="0" smtClean="0">
                <a:solidFill>
                  <a:srgbClr val="000000"/>
                </a:solidFill>
              </a:rPr>
              <a:t>[Buxton, Sketching User Experiences]</a:t>
            </a:r>
            <a:endParaRPr lang="en-US" sz="1200" dirty="0">
              <a:solidFill>
                <a:srgbClr val="000000"/>
              </a:solidFill>
            </a:endParaRPr>
          </a:p>
        </p:txBody>
      </p:sp>
      <p:sp>
        <p:nvSpPr>
          <p:cNvPr id="6" name="TextBox 5"/>
          <p:cNvSpPr txBox="1"/>
          <p:nvPr/>
        </p:nvSpPr>
        <p:spPr>
          <a:xfrm>
            <a:off x="990600" y="381000"/>
            <a:ext cx="7645491" cy="646331"/>
          </a:xfrm>
          <a:prstGeom prst="rect">
            <a:avLst/>
          </a:prstGeom>
          <a:noFill/>
        </p:spPr>
        <p:txBody>
          <a:bodyPr wrap="none" rtlCol="0">
            <a:spAutoFit/>
          </a:bodyPr>
          <a:lstStyle/>
          <a:p>
            <a:r>
              <a:rPr lang="en-US" sz="3600" smtClean="0">
                <a:solidFill>
                  <a:srgbClr val="333333"/>
                </a:solidFill>
              </a:rPr>
              <a:t>Design  as Divergence &amp; Convergence</a:t>
            </a:r>
            <a:endParaRPr lang="en-US" sz="3600">
              <a:solidFill>
                <a:srgbClr val="333333"/>
              </a:solidFill>
            </a:endParaRP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xton-fig56.png"/>
          <p:cNvPicPr>
            <a:picLocks noChangeAspect="1"/>
          </p:cNvPicPr>
          <p:nvPr/>
        </p:nvPicPr>
        <p:blipFill>
          <a:blip r:embed="rId3"/>
          <a:stretch>
            <a:fillRect/>
          </a:stretch>
        </p:blipFill>
        <p:spPr>
          <a:xfrm>
            <a:off x="503291" y="0"/>
            <a:ext cx="7802509" cy="6575748"/>
          </a:xfrm>
          <a:prstGeom prst="rect">
            <a:avLst/>
          </a:prstGeom>
        </p:spPr>
      </p:pic>
      <p:sp>
        <p:nvSpPr>
          <p:cNvPr id="3" name="TextBox 2"/>
          <p:cNvSpPr txBox="1"/>
          <p:nvPr/>
        </p:nvSpPr>
        <p:spPr>
          <a:xfrm>
            <a:off x="5410200" y="6553200"/>
            <a:ext cx="2676567" cy="276999"/>
          </a:xfrm>
          <a:prstGeom prst="rect">
            <a:avLst/>
          </a:prstGeom>
          <a:noFill/>
        </p:spPr>
        <p:txBody>
          <a:bodyPr wrap="none" rtlCol="0">
            <a:spAutoFit/>
          </a:bodyPr>
          <a:lstStyle/>
          <a:p>
            <a:r>
              <a:rPr lang="en-US" sz="1200" dirty="0" smtClean="0">
                <a:solidFill>
                  <a:srgbClr val="000000"/>
                </a:solidFill>
              </a:rPr>
              <a:t>[Buxton, Sketching User Experiences]</a:t>
            </a:r>
            <a:endParaRPr lang="en-US" sz="1200" dirty="0">
              <a:solidFill>
                <a:srgbClr val="000000"/>
              </a:solidFill>
            </a:endParaRP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2"/>
          <p:cNvPicPr>
            <a:picLocks noChangeAspect="1" noChangeArrowheads="1"/>
          </p:cNvPicPr>
          <p:nvPr/>
        </p:nvPicPr>
        <p:blipFill>
          <a:blip r:embed="rId3"/>
          <a:srcRect/>
          <a:stretch>
            <a:fillRect/>
          </a:stretch>
        </p:blipFill>
        <p:spPr bwMode="auto">
          <a:xfrm>
            <a:off x="0" y="-25400"/>
            <a:ext cx="6019800" cy="6883400"/>
          </a:xfrm>
          <a:prstGeom prst="rect">
            <a:avLst/>
          </a:prstGeom>
          <a:noFill/>
          <a:ln w="9525">
            <a:noFill/>
            <a:miter lim="800000"/>
            <a:headEnd/>
            <a:tailEnd/>
          </a:ln>
        </p:spPr>
      </p:pic>
      <p:sp>
        <p:nvSpPr>
          <p:cNvPr id="80897" name="Title 1"/>
          <p:cNvSpPr>
            <a:spLocks noGrp="1"/>
          </p:cNvSpPr>
          <p:nvPr>
            <p:ph type="title"/>
          </p:nvPr>
        </p:nvSpPr>
        <p:spPr/>
        <p:txBody>
          <a:bodyPr/>
          <a:lstStyle/>
          <a:p>
            <a:pPr eaLnBrk="1" hangingPunct="1"/>
            <a:endParaRPr lang="en-US" smtClean="0"/>
          </a:p>
        </p:txBody>
      </p:sp>
      <p:sp>
        <p:nvSpPr>
          <p:cNvPr id="80898" name="Content Placeholder 2"/>
          <p:cNvSpPr>
            <a:spLocks noGrp="1"/>
          </p:cNvSpPr>
          <p:nvPr>
            <p:ph idx="1"/>
          </p:nvPr>
        </p:nvSpPr>
        <p:spPr/>
        <p:txBody>
          <a:bodyPr/>
          <a:lstStyle/>
          <a:p>
            <a:pPr eaLnBrk="1" hangingPunct="1">
              <a:buFontTx/>
              <a:buNone/>
            </a:pPr>
            <a:endParaRPr lang="en-US" smtClean="0"/>
          </a:p>
        </p:txBody>
      </p:sp>
      <p:sp>
        <p:nvSpPr>
          <p:cNvPr id="80899"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pPr algn="l" rtl="0" eaLnBrk="0" fontAlgn="base" hangingPunct="0">
              <a:spcBef>
                <a:spcPct val="0"/>
              </a:spcBef>
              <a:spcAft>
                <a:spcPct val="0"/>
              </a:spcAft>
            </a:pPr>
            <a:fld id="{E98ABBD4-D73B-468C-8170-67F9E01849E3}" type="slidenum">
              <a:rPr lang="ko-KR" altLang="en-US" b="1" kern="1200">
                <a:solidFill>
                  <a:srgbClr val="000000"/>
                </a:solidFill>
                <a:latin typeface="Neutra Text" pitchFamily="50" charset="0"/>
                <a:ea typeface="굴림" pitchFamily="34" charset="-127"/>
                <a:cs typeface="+mn-cs"/>
              </a:rPr>
              <a:pPr algn="l" rtl="0" eaLnBrk="0" fontAlgn="base" hangingPunct="0">
                <a:spcBef>
                  <a:spcPct val="0"/>
                </a:spcBef>
                <a:spcAft>
                  <a:spcPct val="0"/>
                </a:spcAft>
              </a:pPr>
              <a:t>52</a:t>
            </a:fld>
            <a:endParaRPr lang="en-US" altLang="ko-KR" b="1" kern="1200">
              <a:solidFill>
                <a:srgbClr val="000000"/>
              </a:solidFill>
              <a:latin typeface="Neutra Text" pitchFamily="50" charset="0"/>
              <a:ea typeface="굴림" pitchFamily="34" charset="-127"/>
              <a:cs typeface="+mn-cs"/>
            </a:endParaRPr>
          </a:p>
        </p:txBody>
      </p:sp>
      <p:sp>
        <p:nvSpPr>
          <p:cNvPr id="80901" name="TextBox 5"/>
          <p:cNvSpPr txBox="1">
            <a:spLocks noChangeArrowheads="1"/>
          </p:cNvSpPr>
          <p:nvPr/>
        </p:nvSpPr>
        <p:spPr bwMode="auto">
          <a:xfrm>
            <a:off x="6173788" y="5486400"/>
            <a:ext cx="2894012" cy="120015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Prototypes for the </a:t>
            </a:r>
          </a:p>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Microsoft mouse</a:t>
            </a:r>
          </a:p>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From Moggridge, </a:t>
            </a:r>
          </a:p>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Designing Interactions, Ch2</a:t>
            </a:r>
          </a:p>
        </p:txBody>
      </p:sp>
      <p:sp>
        <p:nvSpPr>
          <p:cNvPr id="7" name="Arc 6"/>
          <p:cNvSpPr>
            <a:spLocks noChangeAspect="1"/>
          </p:cNvSpPr>
          <p:nvPr/>
        </p:nvSpPr>
        <p:spPr bwMode="auto">
          <a:xfrm rot="16200000">
            <a:off x="-76199"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7"/>
          <p:cNvSpPr>
            <a:spLocks noChangeAspect="1"/>
          </p:cNvSpPr>
          <p:nvPr/>
        </p:nvSpPr>
        <p:spPr bwMode="auto">
          <a:xfrm rot="10800000">
            <a:off x="-76199"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5"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pPr eaLnBrk="0" hangingPunct="0"/>
            <a:fld id="{92EED864-564B-441A-86B3-CF9F368BCAF8}" type="slidenum">
              <a:rPr lang="ko-KR" altLang="en-US">
                <a:ea typeface="굴림" pitchFamily="34" charset="-127"/>
              </a:rPr>
              <a:pPr eaLnBrk="0" hangingPunct="0"/>
              <a:t>53</a:t>
            </a:fld>
            <a:endParaRPr lang="en-US" altLang="ko-KR">
              <a:ea typeface="굴림" pitchFamily="34" charset="-127"/>
            </a:endParaRPr>
          </a:p>
        </p:txBody>
      </p:sp>
      <p:sp>
        <p:nvSpPr>
          <p:cNvPr id="6" name="Rectangle 5"/>
          <p:cNvSpPr/>
          <p:nvPr/>
        </p:nvSpPr>
        <p:spPr bwMode="auto">
          <a:xfrm>
            <a:off x="4343400" y="1219200"/>
            <a:ext cx="838200" cy="49530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
        <p:nvSpPr>
          <p:cNvPr id="7" name="Rectangle 6"/>
          <p:cNvSpPr/>
          <p:nvPr/>
        </p:nvSpPr>
        <p:spPr bwMode="auto">
          <a:xfrm>
            <a:off x="5029200" y="990600"/>
            <a:ext cx="381000" cy="22098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
        <p:nvSpPr>
          <p:cNvPr id="8" name="Rectangle 7"/>
          <p:cNvSpPr/>
          <p:nvPr/>
        </p:nvSpPr>
        <p:spPr bwMode="auto">
          <a:xfrm>
            <a:off x="5105400" y="2895600"/>
            <a:ext cx="304800" cy="24384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pic>
        <p:nvPicPr>
          <p:cNvPr id="9" name="Picture 8" descr="design-secrets-malden-mills-sketches.png"/>
          <p:cNvPicPr>
            <a:picLocks noChangeAspect="1"/>
          </p:cNvPicPr>
          <p:nvPr/>
        </p:nvPicPr>
        <p:blipFill>
          <a:blip r:embed="rId3"/>
          <a:stretch>
            <a:fillRect/>
          </a:stretch>
        </p:blipFill>
        <p:spPr>
          <a:xfrm>
            <a:off x="304800" y="276746"/>
            <a:ext cx="8534400" cy="6581254"/>
          </a:xfrm>
          <a:prstGeom prst="rect">
            <a:avLst/>
          </a:prstGeom>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397634" name="Picture 2"/>
          <p:cNvPicPr>
            <a:picLocks noChangeAspect="1" noChangeArrowheads="1"/>
          </p:cNvPicPr>
          <p:nvPr/>
        </p:nvPicPr>
        <p:blipFill>
          <a:blip r:embed="rId3"/>
          <a:srcRect/>
          <a:stretch>
            <a:fillRect/>
          </a:stretch>
        </p:blipFill>
        <p:spPr bwMode="auto">
          <a:xfrm>
            <a:off x="3071813" y="252413"/>
            <a:ext cx="3000375" cy="6353175"/>
          </a:xfrm>
          <a:prstGeom prst="rect">
            <a:avLst/>
          </a:prstGeom>
          <a:noFill/>
          <a:ln w="9525">
            <a:noFill/>
            <a:miter lim="800000"/>
            <a:headEnd/>
            <a:tailEnd/>
          </a:ln>
          <a:effectLst/>
        </p:spPr>
      </p:pic>
      <p:sp>
        <p:nvSpPr>
          <p:cNvPr id="6" name="TextBox 5"/>
          <p:cNvSpPr txBox="1"/>
          <p:nvPr/>
        </p:nvSpPr>
        <p:spPr>
          <a:xfrm>
            <a:off x="6096000" y="6096000"/>
            <a:ext cx="2337691" cy="369332"/>
          </a:xfrm>
          <a:prstGeom prst="rect">
            <a:avLst/>
          </a:prstGeom>
          <a:noFill/>
        </p:spPr>
        <p:txBody>
          <a:bodyPr wrap="none" rtlCol="0">
            <a:spAutoFit/>
          </a:bodyPr>
          <a:lstStyle/>
          <a:p>
            <a:pPr algn="l" rtl="0" fontAlgn="base">
              <a:spcBef>
                <a:spcPct val="0"/>
              </a:spcBef>
              <a:spcAft>
                <a:spcPct val="0"/>
              </a:spcAft>
            </a:pPr>
            <a:r>
              <a:rPr lang="en-US" b="1" kern="1200" dirty="0" err="1">
                <a:solidFill>
                  <a:srgbClr val="000000"/>
                </a:solidFill>
                <a:latin typeface="Neutra Text" pitchFamily="50" charset="0"/>
                <a:ea typeface="+mn-ea"/>
                <a:cs typeface="+mn-cs"/>
              </a:rPr>
              <a:t>Tohidi</a:t>
            </a:r>
            <a:r>
              <a:rPr lang="en-US" b="1" kern="1200" dirty="0">
                <a:solidFill>
                  <a:srgbClr val="000000"/>
                </a:solidFill>
                <a:latin typeface="Neutra Text" pitchFamily="50" charset="0"/>
                <a:ea typeface="+mn-ea"/>
                <a:cs typeface="+mn-cs"/>
              </a:rPr>
              <a:t> et al, CHI 2006</a:t>
            </a: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Rot="1" noChangeArrowheads="1"/>
          </p:cNvSpPr>
          <p:nvPr>
            <p:ph type="body" idx="1"/>
          </p:nvPr>
        </p:nvSpPr>
        <p:spPr/>
        <p:txBody>
          <a:bodyPr/>
          <a:lstStyle/>
          <a:p>
            <a:endParaRPr lang="en-US" smtClean="0"/>
          </a:p>
        </p:txBody>
      </p:sp>
      <p:pic>
        <p:nvPicPr>
          <p:cNvPr id="185348" name="Picture 4"/>
          <p:cNvPicPr>
            <a:picLocks noChangeAspect="1" noChangeArrowheads="1"/>
          </p:cNvPicPr>
          <p:nvPr/>
        </p:nvPicPr>
        <p:blipFill>
          <a:blip r:embed="rId3"/>
          <a:srcRect/>
          <a:stretch>
            <a:fillRect/>
          </a:stretch>
        </p:blipFill>
        <p:spPr bwMode="auto">
          <a:xfrm>
            <a:off x="-76200" y="-304800"/>
            <a:ext cx="10058400" cy="7810500"/>
          </a:xfrm>
          <a:prstGeom prst="rect">
            <a:avLst/>
          </a:prstGeom>
          <a:noFill/>
          <a:ln w="9525">
            <a:noFill/>
            <a:miter lim="800000"/>
            <a:headEnd/>
            <a:tailEnd/>
          </a:ln>
          <a:effectLst/>
        </p:spPr>
      </p:pic>
      <p:sp>
        <p:nvSpPr>
          <p:cNvPr id="185350" name="AutoShape 6"/>
          <p:cNvSpPr>
            <a:spLocks noChangeArrowheads="1"/>
          </p:cNvSpPr>
          <p:nvPr/>
        </p:nvSpPr>
        <p:spPr bwMode="auto">
          <a:xfrm>
            <a:off x="1600200" y="4191000"/>
            <a:ext cx="6248400" cy="2438400"/>
          </a:xfrm>
          <a:prstGeom prst="roundRect">
            <a:avLst>
              <a:gd name="adj" fmla="val 16667"/>
            </a:avLst>
          </a:prstGeom>
          <a:noFill/>
          <a:ln w="76200">
            <a:solidFill>
              <a:srgbClr val="FF5050"/>
            </a:solidFill>
            <a:round/>
            <a:headEnd/>
            <a:tailEnd/>
          </a:ln>
          <a:effectLst/>
        </p:spPr>
        <p:txBody>
          <a:bodyPr wrap="none" anchor="ctr"/>
          <a:lstStyle/>
          <a:p>
            <a:pPr algn="l" rtl="0" fontAlgn="base">
              <a:spcBef>
                <a:spcPct val="0"/>
              </a:spcBef>
              <a:spcAft>
                <a:spcPct val="0"/>
              </a:spcAft>
            </a:pPr>
            <a:endParaRPr lang="en-US" b="1" kern="1200">
              <a:solidFill>
                <a:srgbClr val="000000"/>
              </a:solidFill>
              <a:latin typeface="Neutra Text" pitchFamily="50" charset="0"/>
              <a:ea typeface="+mn-ea"/>
              <a:cs typeface="+mn-cs"/>
            </a:endParaRPr>
          </a:p>
        </p:txBody>
      </p:sp>
      <p:sp>
        <p:nvSpPr>
          <p:cNvPr id="5" name="Arc 5"/>
          <p:cNvSpPr>
            <a:spLocks noChangeAspect="1"/>
          </p:cNvSpPr>
          <p:nvPr/>
        </p:nvSpPr>
        <p:spPr bwMode="auto">
          <a:xfrm>
            <a:off x="9013826"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6"/>
          <p:cNvSpPr>
            <a:spLocks noChangeAspect="1"/>
          </p:cNvSpPr>
          <p:nvPr/>
        </p:nvSpPr>
        <p:spPr bwMode="auto">
          <a:xfrm rot="16200000">
            <a:off x="-76199"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76199"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9013826"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TextBox 8"/>
          <p:cNvSpPr txBox="1"/>
          <p:nvPr/>
        </p:nvSpPr>
        <p:spPr>
          <a:xfrm>
            <a:off x="1524000" y="1295400"/>
            <a:ext cx="2015808" cy="461665"/>
          </a:xfrm>
          <a:prstGeom prst="rect">
            <a:avLst/>
          </a:prstGeom>
          <a:noFill/>
        </p:spPr>
        <p:txBody>
          <a:bodyPr wrap="none" rtlCol="0">
            <a:spAutoFit/>
          </a:bodyPr>
          <a:lstStyle/>
          <a:p>
            <a:r>
              <a:rPr lang="en-US" sz="2400" smtClean="0"/>
              <a:t>[Adobe Flash]</a:t>
            </a:r>
            <a:endParaRPr lang="en-US" sz="24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7" name="Rectangle 5"/>
          <p:cNvSpPr>
            <a:spLocks noGrp="1" noRot="1" noChangeArrowheads="1"/>
          </p:cNvSpPr>
          <p:nvPr>
            <p:ph type="title"/>
          </p:nvPr>
        </p:nvSpPr>
        <p:spPr/>
        <p:txBody>
          <a:bodyPr/>
          <a:lstStyle/>
          <a:p>
            <a:endParaRPr lang="en-US" dirty="0" smtClean="0"/>
          </a:p>
        </p:txBody>
      </p:sp>
      <p:graphicFrame>
        <p:nvGraphicFramePr>
          <p:cNvPr id="187405" name="Object 13"/>
          <p:cNvGraphicFramePr>
            <a:graphicFrameLocks noChangeAspect="1"/>
          </p:cNvGraphicFramePr>
          <p:nvPr>
            <p:ph idx="1"/>
          </p:nvPr>
        </p:nvGraphicFramePr>
        <p:xfrm>
          <a:off x="838200" y="2290763"/>
          <a:ext cx="8007350" cy="3463925"/>
        </p:xfrm>
        <a:graphic>
          <a:graphicData uri="http://schemas.openxmlformats.org/presentationml/2006/ole">
            <p:oleObj spid="_x0000_s16386" name="Image" r:id="rId4" imgW="9333333" imgH="4038095" progId="Photoshop.Image.9">
              <p:embed/>
            </p:oleObj>
          </a:graphicData>
        </a:graphic>
      </p:graphicFrame>
      <p:sp>
        <p:nvSpPr>
          <p:cNvPr id="4" name="Rectangle 3"/>
          <p:cNvSpPr/>
          <p:nvPr/>
        </p:nvSpPr>
        <p:spPr bwMode="auto">
          <a:xfrm>
            <a:off x="4953000" y="1905000"/>
            <a:ext cx="3886200" cy="411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7" name="Rectangle 5"/>
          <p:cNvSpPr>
            <a:spLocks noGrp="1" noRot="1" noChangeArrowheads="1"/>
          </p:cNvSpPr>
          <p:nvPr>
            <p:ph type="title"/>
          </p:nvPr>
        </p:nvSpPr>
        <p:spPr/>
        <p:txBody>
          <a:bodyPr/>
          <a:lstStyle/>
          <a:p>
            <a:r>
              <a:rPr lang="en-US" smtClean="0"/>
              <a:t>Juxtapose</a:t>
            </a:r>
          </a:p>
        </p:txBody>
      </p:sp>
      <p:graphicFrame>
        <p:nvGraphicFramePr>
          <p:cNvPr id="187405" name="Object 13"/>
          <p:cNvGraphicFramePr>
            <a:graphicFrameLocks noChangeAspect="1"/>
          </p:cNvGraphicFramePr>
          <p:nvPr>
            <p:ph idx="1"/>
          </p:nvPr>
        </p:nvGraphicFramePr>
        <p:xfrm>
          <a:off x="838200" y="2290763"/>
          <a:ext cx="8007350" cy="3463925"/>
        </p:xfrm>
        <a:graphic>
          <a:graphicData uri="http://schemas.openxmlformats.org/presentationml/2006/ole">
            <p:oleObj spid="_x0000_s17410" name="Image" r:id="rId4" imgW="9333333" imgH="4038095" progId="Photoshop.Image.9">
              <p:embed/>
            </p:oleObj>
          </a:graphicData>
        </a:graphic>
      </p:graphicFrame>
      <p:sp>
        <p:nvSpPr>
          <p:cNvPr id="4" name="Rectangle 3"/>
          <p:cNvSpPr/>
          <p:nvPr/>
        </p:nvSpPr>
        <p:spPr bwMode="auto">
          <a:xfrm>
            <a:off x="4953000" y="1905000"/>
            <a:ext cx="4648200" cy="411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rrowheads="1"/>
          </p:cNvSpPr>
          <p:nvPr>
            <p:ph type="title"/>
          </p:nvPr>
        </p:nvSpPr>
        <p:spPr/>
        <p:txBody>
          <a:bodyPr/>
          <a:lstStyle/>
          <a:p>
            <a:r>
              <a:rPr lang="en-US" smtClean="0"/>
              <a:t>Juxtapose</a:t>
            </a:r>
          </a:p>
        </p:txBody>
      </p:sp>
      <p:graphicFrame>
        <p:nvGraphicFramePr>
          <p:cNvPr id="190468"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18434" name="Image" r:id="rId4" imgW="9333333" imgH="4038095" progId="Photoshop.Image.9">
              <p:embed/>
            </p:oleObj>
          </a:graphicData>
        </a:graphic>
      </p:graphicFrame>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rrowheads="1"/>
          </p:cNvSpPr>
          <p:nvPr>
            <p:ph type="title"/>
          </p:nvPr>
        </p:nvSpPr>
        <p:spPr/>
        <p:txBody>
          <a:bodyPr/>
          <a:lstStyle/>
          <a:p>
            <a:r>
              <a:rPr lang="en-US" smtClean="0"/>
              <a:t>Juxtapose</a:t>
            </a:r>
          </a:p>
        </p:txBody>
      </p:sp>
      <p:graphicFrame>
        <p:nvGraphicFramePr>
          <p:cNvPr id="192516"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19458" name="Image" r:id="rId4" imgW="9333333" imgH="4038095" progId="Photoshop.Image.9">
              <p:embed/>
            </p:oleObj>
          </a:graphicData>
        </a:graphic>
      </p:graphicFrame>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4" descr="Dreyfuss-HowWeWork.jpg"/>
          <p:cNvPicPr>
            <a:picLocks noChangeAspect="1"/>
          </p:cNvPicPr>
          <p:nvPr/>
        </p:nvPicPr>
        <p:blipFill>
          <a:blip r:embed="rId3"/>
          <a:srcRect/>
          <a:stretch>
            <a:fillRect/>
          </a:stretch>
        </p:blipFill>
        <p:spPr bwMode="auto">
          <a:xfrm>
            <a:off x="0" y="776288"/>
            <a:ext cx="9144000" cy="5305425"/>
          </a:xfrm>
          <a:prstGeom prst="rect">
            <a:avLst/>
          </a:prstGeom>
          <a:noFill/>
          <a:ln w="9525">
            <a:noFill/>
            <a:miter lim="800000"/>
            <a:headEnd/>
            <a:tailEnd/>
          </a:ln>
        </p:spPr>
      </p:pic>
      <p:sp>
        <p:nvSpPr>
          <p:cNvPr id="11267" name="Rectangle 10"/>
          <p:cNvSpPr>
            <a:spLocks noGrp="1" noRot="1" noChangeArrowheads="1"/>
          </p:cNvSpPr>
          <p:nvPr>
            <p:ph type="title"/>
          </p:nvPr>
        </p:nvSpPr>
        <p:spPr>
          <a:xfrm>
            <a:off x="61913" y="261938"/>
            <a:ext cx="4738687" cy="1109662"/>
          </a:xfrm>
          <a:solidFill>
            <a:schemeClr val="tx1"/>
          </a:solidFill>
        </p:spPr>
        <p:txBody>
          <a:bodyPr/>
          <a:lstStyle/>
          <a:p>
            <a:pPr eaLnBrk="1" hangingPunct="1"/>
            <a:r>
              <a:rPr lang="en-US" altLang="ko-KR" smtClean="0">
                <a:solidFill>
                  <a:srgbClr val="394859"/>
                </a:solidFill>
                <a:ea typeface="굴림" pitchFamily="34" charset="-127"/>
              </a:rPr>
              <a:t>Design Process</a:t>
            </a: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rrowheads="1"/>
          </p:cNvSpPr>
          <p:nvPr>
            <p:ph type="title"/>
          </p:nvPr>
        </p:nvSpPr>
        <p:spPr/>
        <p:txBody>
          <a:bodyPr/>
          <a:lstStyle/>
          <a:p>
            <a:r>
              <a:rPr lang="en-US" smtClean="0"/>
              <a:t>Juxtapose</a:t>
            </a:r>
          </a:p>
        </p:txBody>
      </p:sp>
      <p:graphicFrame>
        <p:nvGraphicFramePr>
          <p:cNvPr id="194564"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20482" name="Image" r:id="rId4" imgW="9333333" imgH="4038095" progId="Photoshop.Image.9">
              <p:embed/>
            </p:oleObj>
          </a:graphicData>
        </a:graphic>
      </p:graphicFrame>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Juxtapose</a:t>
            </a:r>
            <a:endParaRPr lang="en-US" dirty="0"/>
          </a:p>
        </p:txBody>
      </p:sp>
      <p:pic>
        <p:nvPicPr>
          <p:cNvPr id="285698" name="Picture 2"/>
          <p:cNvPicPr>
            <a:picLocks noGrp="1" noChangeAspect="1" noChangeArrowheads="1"/>
          </p:cNvPicPr>
          <p:nvPr>
            <p:ph idx="1"/>
          </p:nvPr>
        </p:nvPicPr>
        <p:blipFill>
          <a:blip r:embed="rId3"/>
          <a:srcRect/>
          <a:stretch>
            <a:fillRect/>
          </a:stretch>
        </p:blipFill>
        <p:spPr bwMode="auto">
          <a:xfrm>
            <a:off x="838200" y="2823884"/>
            <a:ext cx="8007350" cy="2397681"/>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8" name="Rounded Rectangle 7"/>
          <p:cNvSpPr/>
          <p:nvPr/>
        </p:nvSpPr>
        <p:spPr bwMode="auto">
          <a:xfrm>
            <a:off x="3657600" y="457200"/>
            <a:ext cx="1828800" cy="6096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4"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8" name="Rounded Rectangle 7"/>
          <p:cNvSpPr/>
          <p:nvPr/>
        </p:nvSpPr>
        <p:spPr bwMode="auto">
          <a:xfrm>
            <a:off x="1371600" y="990600"/>
            <a:ext cx="13716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8770" name="Picture 2"/>
          <p:cNvPicPr>
            <a:picLocks noChangeAspect="1" noChangeArrowheads="1"/>
          </p:cNvPicPr>
          <p:nvPr/>
        </p:nvPicPr>
        <p:blipFill>
          <a:blip r:embed="rId3"/>
          <a:srcRect/>
          <a:stretch>
            <a:fillRect/>
          </a:stretch>
        </p:blipFill>
        <p:spPr bwMode="auto">
          <a:xfrm>
            <a:off x="-1143000" y="0"/>
            <a:ext cx="11582400" cy="8972499"/>
          </a:xfrm>
          <a:prstGeom prst="rect">
            <a:avLst/>
          </a:prstGeom>
          <a:noFill/>
          <a:ln w="9525">
            <a:noFill/>
            <a:miter lim="800000"/>
            <a:headEnd/>
            <a:tailEnd/>
          </a:ln>
          <a:effectLst/>
        </p:spPr>
      </p:pic>
      <p:sp>
        <p:nvSpPr>
          <p:cNvPr id="5" name="Rounded Rectangle 4"/>
          <p:cNvSpPr/>
          <p:nvPr/>
        </p:nvSpPr>
        <p:spPr bwMode="auto">
          <a:xfrm>
            <a:off x="5638800" y="685800"/>
            <a:ext cx="1447800" cy="6096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8" name="Rounded Rectangle 7"/>
          <p:cNvSpPr/>
          <p:nvPr/>
        </p:nvSpPr>
        <p:spPr bwMode="auto">
          <a:xfrm>
            <a:off x="3581400" y="1828800"/>
            <a:ext cx="9144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7" name="Rounded Rectangle 6"/>
          <p:cNvSpPr/>
          <p:nvPr/>
        </p:nvSpPr>
        <p:spPr bwMode="auto">
          <a:xfrm>
            <a:off x="3581400" y="2286000"/>
            <a:ext cx="9144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9" name="Rounded Rectangle 8"/>
          <p:cNvSpPr/>
          <p:nvPr/>
        </p:nvSpPr>
        <p:spPr bwMode="auto">
          <a:xfrm>
            <a:off x="3962400" y="3505200"/>
            <a:ext cx="457200" cy="533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6" name="AutoShape 12"/>
          <p:cNvSpPr>
            <a:spLocks noChangeArrowheads="1"/>
          </p:cNvSpPr>
          <p:nvPr/>
        </p:nvSpPr>
        <p:spPr bwMode="auto">
          <a:xfrm>
            <a:off x="1219200" y="4191000"/>
            <a:ext cx="6819900" cy="1981200"/>
          </a:xfrm>
          <a:prstGeom prst="roundRect">
            <a:avLst>
              <a:gd name="adj" fmla="val 16667"/>
            </a:avLst>
          </a:prstGeom>
          <a:solidFill>
            <a:schemeClr val="accent4">
              <a:lumMod val="50000"/>
              <a:alpha val="65000"/>
            </a:schemeClr>
          </a:solidFill>
          <a:ln w="9525">
            <a:noFill/>
            <a:round/>
            <a:headEnd/>
            <a:tailEnd/>
          </a:ln>
          <a:effectLst/>
        </p:spPr>
        <p:txBody>
          <a:bodyPr wrap="none" lIns="0" tIns="0" rIns="0" bIns="0" anchor="ctr"/>
          <a:lstStyle/>
          <a:p>
            <a:pPr algn="ctr">
              <a:defRPr/>
            </a:pPr>
            <a:r>
              <a:rPr lang="en-US" sz="6000" dirty="0" smtClean="0">
                <a:solidFill>
                  <a:schemeClr val="bg1"/>
                </a:solidFill>
                <a:effectLst>
                  <a:outerShdw blurRad="38100" dist="38100" dir="2700000" algn="tl">
                    <a:srgbClr val="000000"/>
                  </a:outerShdw>
                </a:effectLst>
              </a:rPr>
              <a:t>Longest Common </a:t>
            </a:r>
            <a:br>
              <a:rPr lang="en-US" sz="6000" dirty="0" smtClean="0">
                <a:solidFill>
                  <a:schemeClr val="bg1"/>
                </a:solidFill>
                <a:effectLst>
                  <a:outerShdw blurRad="38100" dist="38100" dir="2700000" algn="tl">
                    <a:srgbClr val="000000"/>
                  </a:outerShdw>
                </a:effectLst>
              </a:rPr>
            </a:br>
            <a:r>
              <a:rPr lang="en-US" sz="6000" dirty="0" smtClean="0">
                <a:solidFill>
                  <a:schemeClr val="bg1"/>
                </a:solidFill>
                <a:effectLst>
                  <a:outerShdw blurRad="38100" dist="38100" dir="2700000" algn="tl">
                    <a:srgbClr val="000000"/>
                  </a:outerShdw>
                </a:effectLst>
              </a:rPr>
              <a:t>Subsequence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7" name="Rounded Rectangle 6"/>
          <p:cNvSpPr/>
          <p:nvPr/>
        </p:nvSpPr>
        <p:spPr bwMode="auto">
          <a:xfrm>
            <a:off x="2667000" y="533400"/>
            <a:ext cx="10668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1828800" y="381000"/>
            <a:ext cx="3200400" cy="533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4"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1828800" y="381000"/>
            <a:ext cx="3200400" cy="533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4"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6858000" y="381000"/>
            <a:ext cx="2286000" cy="21336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4" name="Arc 5"/>
          <p:cNvSpPr>
            <a:spLocks noChangeAspect="1"/>
          </p:cNvSpPr>
          <p:nvPr/>
        </p:nvSpPr>
        <p:spPr bwMode="auto">
          <a:xfrm>
            <a:off x="8950325" y="-762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6"/>
          <p:cNvSpPr>
            <a:spLocks noChangeAspect="1"/>
          </p:cNvSpPr>
          <p:nvPr/>
        </p:nvSpPr>
        <p:spPr bwMode="auto">
          <a:xfrm rot="16200000">
            <a:off x="-63500" y="-746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548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516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2"/>
          <p:cNvPicPr>
            <a:picLocks noChangeAspect="1" noChangeArrowheads="1"/>
          </p:cNvPicPr>
          <p:nvPr/>
        </p:nvPicPr>
        <p:blipFill>
          <a:blip r:embed="rId3"/>
          <a:srcRect/>
          <a:stretch>
            <a:fillRect/>
          </a:stretch>
        </p:blipFill>
        <p:spPr bwMode="auto">
          <a:xfrm>
            <a:off x="0" y="-1"/>
            <a:ext cx="9144000" cy="6859339"/>
          </a:xfrm>
          <a:prstGeom prst="rect">
            <a:avLst/>
          </a:prstGeom>
          <a:noFill/>
          <a:ln w="9525">
            <a:noFill/>
            <a:miter lim="800000"/>
            <a:headEnd/>
            <a:tailEnd/>
          </a:ln>
          <a:effectLst/>
        </p:spPr>
      </p:pic>
      <p:sp>
        <p:nvSpPr>
          <p:cNvPr id="4" name="AutoShape 7"/>
          <p:cNvSpPr>
            <a:spLocks noChangeArrowheads="1"/>
          </p:cNvSpPr>
          <p:nvPr/>
        </p:nvSpPr>
        <p:spPr bwMode="auto">
          <a:xfrm>
            <a:off x="-171450" y="309563"/>
            <a:ext cx="8629650" cy="822325"/>
          </a:xfrm>
          <a:prstGeom prst="roundRect">
            <a:avLst>
              <a:gd name="adj" fmla="val 16667"/>
            </a:avLst>
          </a:prstGeom>
          <a:solidFill>
            <a:srgbClr val="333333">
              <a:alpha val="79999"/>
            </a:srgbClr>
          </a:solidFill>
          <a:ln w="9525" algn="ctr">
            <a:noFill/>
            <a:round/>
            <a:headEnd/>
            <a:tailEnd/>
          </a:ln>
        </p:spPr>
        <p:txBody>
          <a:bodyPr wrap="none" anchor="ctr"/>
          <a:lstStyle/>
          <a:p>
            <a:endParaRPr lang="en-US"/>
          </a:p>
        </p:txBody>
      </p:sp>
      <p:sp>
        <p:nvSpPr>
          <p:cNvPr id="5" name="Rectangle 8"/>
          <p:cNvSpPr txBox="1">
            <a:spLocks noRot="1" noChangeArrowheads="1"/>
          </p:cNvSpPr>
          <p:nvPr/>
        </p:nvSpPr>
        <p:spPr>
          <a:xfrm>
            <a:off x="63500" y="261938"/>
            <a:ext cx="8385175" cy="1022350"/>
          </a:xfrm>
          <a:prstGeom prst="rect">
            <a:avLst/>
          </a:prstGeom>
          <a:no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600" b="1" i="0" u="none" strike="noStrike" kern="0" cap="none" spc="0" normalizeH="0" baseline="0" noProof="0" smtClean="0">
                <a:ln>
                  <a:noFill/>
                </a:ln>
                <a:solidFill>
                  <a:schemeClr val="tx2"/>
                </a:solidFill>
                <a:effectLst/>
                <a:uLnTx/>
                <a:uFillTx/>
                <a:latin typeface="+mj-lt"/>
                <a:ea typeface="굴림" charset="-127"/>
                <a:cs typeface="+mj-cs"/>
              </a:rPr>
              <a:t>Design by Example Modification</a:t>
            </a:r>
            <a:endParaRPr kumimoji="0" lang="en-US" altLang="ko-KR" sz="4600" b="1" i="0" u="none" strike="noStrike" kern="0" cap="none" spc="0" normalizeH="0" baseline="0" noProof="0" dirty="0" smtClean="0">
              <a:ln>
                <a:noFill/>
              </a:ln>
              <a:solidFill>
                <a:schemeClr val="tx2"/>
              </a:solidFill>
              <a:effectLst/>
              <a:uLnTx/>
              <a:uFillTx/>
              <a:latin typeface="+mj-lt"/>
              <a:ea typeface="굴림" charset="-127"/>
              <a:cs typeface="+mj-cs"/>
            </a:endParaRPr>
          </a:p>
        </p:txBody>
      </p:sp>
      <p:sp>
        <p:nvSpPr>
          <p:cNvPr id="6"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0" y="5181600"/>
            <a:ext cx="6858000" cy="1676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4"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0" y="5181600"/>
            <a:ext cx="6858000" cy="1676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pic>
        <p:nvPicPr>
          <p:cNvPr id="8" name="Picture 7" descr="mixer.png"/>
          <p:cNvPicPr>
            <a:picLocks noChangeAspect="1"/>
          </p:cNvPicPr>
          <p:nvPr/>
        </p:nvPicPr>
        <p:blipFill>
          <a:blip r:embed="rId4"/>
          <a:stretch>
            <a:fillRect/>
          </a:stretch>
        </p:blipFill>
        <p:spPr>
          <a:xfrm>
            <a:off x="5562600" y="3048000"/>
            <a:ext cx="4724400" cy="4294910"/>
          </a:xfrm>
          <a:prstGeom prst="rect">
            <a:avLst/>
          </a:prstGeom>
          <a:ln>
            <a:noFill/>
          </a:ln>
          <a:effectLst>
            <a:outerShdw blurRad="292100" dist="139700" dir="2700000" algn="tl" rotWithShape="0">
              <a:srgbClr val="333333">
                <a:alpha val="65000"/>
              </a:srgbClr>
            </a:outerShdw>
          </a:effectLst>
        </p:spPr>
      </p:pic>
      <p:sp>
        <p:nvSpPr>
          <p:cNvPr id="5"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0"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077200" y="6513513"/>
            <a:ext cx="762000" cy="274637"/>
          </a:xfrm>
          <a:prstGeom prst="rect">
            <a:avLst/>
          </a:prstGeom>
        </p:spPr>
        <p:txBody>
          <a:bodyPr/>
          <a:lstStyle/>
          <a:p>
            <a:pPr algn="r" rtl="0" fontAlgn="base">
              <a:spcBef>
                <a:spcPct val="0"/>
              </a:spcBef>
              <a:spcAft>
                <a:spcPct val="0"/>
              </a:spcAft>
              <a:defRPr/>
            </a:pPr>
            <a:fld id="{971B7D7F-0F5C-41E0-A807-ADF9AEA64943}" type="slidenum">
              <a:rPr lang="ko-KR" altLang="en-US" sz="1200" kern="1200">
                <a:solidFill>
                  <a:srgbClr val="CFECFF"/>
                </a:solidFill>
                <a:latin typeface="Neutra Text" pitchFamily="50" charset="0"/>
                <a:ea typeface="굴림" pitchFamily="34" charset="-127"/>
                <a:cs typeface="+mn-cs"/>
              </a:rPr>
              <a:pPr algn="r" rtl="0" fontAlgn="base">
                <a:spcBef>
                  <a:spcPct val="0"/>
                </a:spcBef>
                <a:spcAft>
                  <a:spcPct val="0"/>
                </a:spcAft>
                <a:defRPr/>
              </a:pPr>
              <a:t>72</a:t>
            </a:fld>
            <a:endParaRPr lang="en-US" altLang="ko-KR" sz="1200" kern="1200">
              <a:solidFill>
                <a:srgbClr val="CFECFF"/>
              </a:solidFill>
              <a:latin typeface="Neutra Text" pitchFamily="50" charset="0"/>
              <a:ea typeface="굴림" pitchFamily="34" charset="-127"/>
              <a:cs typeface="+mn-cs"/>
            </a:endParaRPr>
          </a:p>
        </p:txBody>
      </p:sp>
      <p:pic>
        <p:nvPicPr>
          <p:cNvPr id="4" name="Picture 3" descr="mixer-hdr02-isolated.png"/>
          <p:cNvPicPr>
            <a:picLocks noChangeAspect="1"/>
          </p:cNvPicPr>
          <p:nvPr/>
        </p:nvPicPr>
        <p:blipFill>
          <a:blip r:embed="rId3"/>
          <a:stretch>
            <a:fillRect/>
          </a:stretch>
        </p:blipFill>
        <p:spPr>
          <a:xfrm>
            <a:off x="0" y="0"/>
            <a:ext cx="9144000" cy="6858000"/>
          </a:xfrm>
          <a:prstGeom prst="rect">
            <a:avLst/>
          </a:prstGeom>
        </p:spPr>
      </p:pic>
      <p:sp>
        <p:nvSpPr>
          <p:cNvPr id="5"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xer-isolated.png"/>
          <p:cNvPicPr>
            <a:picLocks noChangeAspect="1"/>
          </p:cNvPicPr>
          <p:nvPr/>
        </p:nvPicPr>
        <p:blipFill>
          <a:blip r:embed="rId3"/>
          <a:stretch>
            <a:fillRect/>
          </a:stretch>
        </p:blipFill>
        <p:spPr>
          <a:xfrm>
            <a:off x="2529840" y="0"/>
            <a:ext cx="4084320" cy="6858000"/>
          </a:xfrm>
          <a:prstGeom prst="rect">
            <a:avLst/>
          </a:prstGeom>
        </p:spPr>
      </p:pic>
      <p:sp>
        <p:nvSpPr>
          <p:cNvPr id="3" name="TextBox 2"/>
          <p:cNvSpPr txBox="1"/>
          <p:nvPr/>
        </p:nvSpPr>
        <p:spPr>
          <a:xfrm>
            <a:off x="6705600" y="1600200"/>
            <a:ext cx="1853008" cy="369332"/>
          </a:xfrm>
          <a:prstGeom prst="rect">
            <a:avLst/>
          </a:prstGeom>
          <a:noFill/>
        </p:spPr>
        <p:txBody>
          <a:bodyPr wrap="square" rtlCol="0">
            <a:spAutoFit/>
          </a:bodyPr>
          <a:lstStyle/>
          <a:p>
            <a:r>
              <a:rPr lang="en-US" dirty="0" smtClean="0">
                <a:solidFill>
                  <a:schemeClr val="bg1"/>
                </a:solidFill>
              </a:rPr>
              <a:t>Pocket projector</a:t>
            </a:r>
            <a:endParaRPr lang="en-US" dirty="0">
              <a:solidFill>
                <a:schemeClr val="bg1"/>
              </a:solidFill>
            </a:endParaRPr>
          </a:p>
        </p:txBody>
      </p:sp>
      <p:cxnSp>
        <p:nvCxnSpPr>
          <p:cNvPr id="7" name="Straight Arrow Connector 6"/>
          <p:cNvCxnSpPr/>
          <p:nvPr/>
        </p:nvCxnSpPr>
        <p:spPr bwMode="auto">
          <a:xfrm rot="10800000">
            <a:off x="5105400" y="1219200"/>
            <a:ext cx="1524000" cy="457200"/>
          </a:xfrm>
          <a:prstGeom prst="straightConnector1">
            <a:avLst/>
          </a:prstGeom>
          <a:solidFill>
            <a:schemeClr val="accent1"/>
          </a:solidFill>
          <a:ln w="76200" cap="flat" cmpd="sng" algn="ctr">
            <a:solidFill>
              <a:schemeClr val="bg1"/>
            </a:solidFill>
            <a:prstDash val="solid"/>
            <a:round/>
            <a:headEnd type="none" w="med" len="med"/>
            <a:tailEnd type="arrow"/>
          </a:ln>
          <a:effectLst/>
        </p:spPr>
      </p:cxnSp>
      <p:sp>
        <p:nvSpPr>
          <p:cNvPr id="5" name="TextBox 4"/>
          <p:cNvSpPr txBox="1"/>
          <p:nvPr/>
        </p:nvSpPr>
        <p:spPr>
          <a:xfrm>
            <a:off x="6703706" y="6172200"/>
            <a:ext cx="1830694" cy="307777"/>
          </a:xfrm>
          <a:prstGeom prst="rect">
            <a:avLst/>
          </a:prstGeom>
          <a:noFill/>
        </p:spPr>
        <p:txBody>
          <a:bodyPr wrap="none" rtlCol="0">
            <a:spAutoFit/>
          </a:bodyPr>
          <a:lstStyle/>
          <a:p>
            <a:r>
              <a:rPr lang="en-US" sz="1400" b="0" dirty="0" smtClean="0">
                <a:solidFill>
                  <a:schemeClr val="bg1"/>
                </a:solidFill>
              </a:rPr>
              <a:t>[Crider et al, GI 2007]</a:t>
            </a:r>
            <a:endParaRPr lang="en-US" sz="1400" b="0"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05507" name="Object 3"/>
          <p:cNvGraphicFramePr>
            <a:graphicFrameLocks noChangeAspect="1"/>
          </p:cNvGraphicFramePr>
          <p:nvPr/>
        </p:nvGraphicFramePr>
        <p:xfrm>
          <a:off x="533400" y="1600200"/>
          <a:ext cx="8007350" cy="3463925"/>
        </p:xfrm>
        <a:graphic>
          <a:graphicData uri="http://schemas.openxmlformats.org/presentationml/2006/ole">
            <p:oleObj spid="_x0000_s405507" name="Image" r:id="rId4" imgW="9333333" imgH="4038095" progId="Photoshop.Image.9">
              <p:embed/>
            </p:oleObj>
          </a:graphicData>
        </a:graphic>
      </p:graphicFrame>
      <p:sp>
        <p:nvSpPr>
          <p:cNvPr id="201730" name="Title 1"/>
          <p:cNvSpPr>
            <a:spLocks noGrp="1"/>
          </p:cNvSpPr>
          <p:nvPr>
            <p:ph type="title"/>
          </p:nvPr>
        </p:nvSpPr>
        <p:spPr/>
        <p:txBody>
          <a:bodyPr/>
          <a:lstStyle/>
          <a:p>
            <a:pPr eaLnBrk="1" hangingPunct="1"/>
            <a:r>
              <a:rPr lang="en-US" sz="4400" dirty="0" smtClean="0"/>
              <a:t>Juxtapose Extensions</a:t>
            </a:r>
          </a:p>
        </p:txBody>
      </p:sp>
      <p:pic>
        <p:nvPicPr>
          <p:cNvPr id="5" name="Content Placeholder 4" descr="n93.png"/>
          <p:cNvPicPr>
            <a:picLocks noGrp="1" noChangeAspect="1"/>
          </p:cNvPicPr>
          <p:nvPr>
            <p:ph idx="1"/>
          </p:nvPr>
        </p:nvPicPr>
        <p:blipFill>
          <a:blip r:embed="rId5" cstate="print"/>
          <a:stretch>
            <a:fillRect/>
          </a:stretch>
        </p:blipFill>
        <p:spPr>
          <a:xfrm>
            <a:off x="7239000" y="1981200"/>
            <a:ext cx="911440" cy="2317750"/>
          </a:xfrm>
        </p:spPr>
      </p:pic>
      <p:pic>
        <p:nvPicPr>
          <p:cNvPr id="6" name="Content Placeholder 4" descr="n93.png"/>
          <p:cNvPicPr>
            <a:picLocks noChangeAspect="1"/>
          </p:cNvPicPr>
          <p:nvPr/>
        </p:nvPicPr>
        <p:blipFill>
          <a:blip r:embed="rId6" cstate="print"/>
          <a:stretch>
            <a:fillRect/>
          </a:stretch>
        </p:blipFill>
        <p:spPr bwMode="auto">
          <a:xfrm>
            <a:off x="5715000" y="1981200"/>
            <a:ext cx="868989" cy="2209800"/>
          </a:xfrm>
          <a:prstGeom prst="rect">
            <a:avLst/>
          </a:prstGeom>
          <a:noFill/>
          <a:ln w="9525">
            <a:noFill/>
            <a:miter lim="800000"/>
            <a:headEnd/>
            <a:tailEnd/>
          </a:ln>
        </p:spPr>
      </p:pic>
      <p:pic>
        <p:nvPicPr>
          <p:cNvPr id="7" name="Content Placeholder 4" descr="n93.png"/>
          <p:cNvPicPr>
            <a:picLocks noChangeAspect="1"/>
          </p:cNvPicPr>
          <p:nvPr/>
        </p:nvPicPr>
        <p:blipFill>
          <a:blip r:embed="rId7" cstate="print"/>
          <a:stretch>
            <a:fillRect/>
          </a:stretch>
        </p:blipFill>
        <p:spPr bwMode="auto">
          <a:xfrm>
            <a:off x="7924800" y="2362200"/>
            <a:ext cx="689198" cy="1752600"/>
          </a:xfrm>
          <a:prstGeom prst="rect">
            <a:avLst/>
          </a:prstGeom>
          <a:noFill/>
          <a:ln w="9525">
            <a:noFill/>
            <a:miter lim="800000"/>
            <a:headEnd/>
            <a:tailEnd/>
          </a:ln>
        </p:spPr>
      </p:pic>
      <p:cxnSp>
        <p:nvCxnSpPr>
          <p:cNvPr id="10" name="Straight Arrow Connector 9"/>
          <p:cNvCxnSpPr/>
          <p:nvPr/>
        </p:nvCxnSpPr>
        <p:spPr bwMode="auto">
          <a:xfrm>
            <a:off x="4191000" y="3048000"/>
            <a:ext cx="1600200" cy="1588"/>
          </a:xfrm>
          <a:prstGeom prst="straightConnector1">
            <a:avLst/>
          </a:prstGeom>
          <a:solidFill>
            <a:schemeClr val="accent1"/>
          </a:solidFill>
          <a:ln w="76200" cap="flat" cmpd="sng" algn="ctr">
            <a:solidFill>
              <a:srgbClr val="000000"/>
            </a:solidFill>
            <a:prstDash val="solid"/>
            <a:round/>
            <a:headEnd type="none" w="med" len="med"/>
            <a:tailEnd type="arrow"/>
          </a:ln>
          <a:effectLst/>
        </p:spPr>
      </p:cxnSp>
      <p:pic>
        <p:nvPicPr>
          <p:cNvPr id="16" name="Content Placeholder 4" descr="n93.png"/>
          <p:cNvPicPr>
            <a:picLocks noChangeAspect="1"/>
          </p:cNvPicPr>
          <p:nvPr/>
        </p:nvPicPr>
        <p:blipFill>
          <a:blip r:embed="rId8"/>
          <a:stretch>
            <a:fillRect/>
          </a:stretch>
        </p:blipFill>
        <p:spPr bwMode="auto">
          <a:xfrm>
            <a:off x="6400800" y="1752600"/>
            <a:ext cx="1048780" cy="2667000"/>
          </a:xfrm>
          <a:prstGeom prst="rect">
            <a:avLst/>
          </a:prstGeom>
          <a:noFill/>
          <a:ln w="9525">
            <a:noFill/>
            <a:miter lim="800000"/>
            <a:headEnd/>
            <a:tailEnd/>
          </a:ln>
        </p:spPr>
      </p:pic>
      <p:sp>
        <p:nvSpPr>
          <p:cNvPr id="17" name="TextBox 16"/>
          <p:cNvSpPr txBox="1"/>
          <p:nvPr/>
        </p:nvSpPr>
        <p:spPr>
          <a:xfrm>
            <a:off x="5791200" y="4495800"/>
            <a:ext cx="338554" cy="369332"/>
          </a:xfrm>
          <a:prstGeom prst="rect">
            <a:avLst/>
          </a:prstGeom>
          <a:noFill/>
        </p:spPr>
        <p:txBody>
          <a:bodyPr wrap="none" rtlCol="0">
            <a:spAutoFit/>
          </a:bodyPr>
          <a:lstStyle/>
          <a:p>
            <a:r>
              <a:rPr lang="en-US" dirty="0" smtClean="0">
                <a:solidFill>
                  <a:schemeClr val="bg1"/>
                </a:solidFill>
              </a:rPr>
              <a:t>A</a:t>
            </a:r>
            <a:endParaRPr lang="en-US" dirty="0">
              <a:solidFill>
                <a:schemeClr val="bg1"/>
              </a:solidFill>
            </a:endParaRPr>
          </a:p>
        </p:txBody>
      </p:sp>
      <p:sp>
        <p:nvSpPr>
          <p:cNvPr id="18" name="TextBox 17"/>
          <p:cNvSpPr txBox="1"/>
          <p:nvPr/>
        </p:nvSpPr>
        <p:spPr>
          <a:xfrm>
            <a:off x="6553200" y="4495800"/>
            <a:ext cx="338554" cy="369332"/>
          </a:xfrm>
          <a:prstGeom prst="rect">
            <a:avLst/>
          </a:prstGeom>
          <a:no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20" name="TextBox 19"/>
          <p:cNvSpPr txBox="1"/>
          <p:nvPr/>
        </p:nvSpPr>
        <p:spPr>
          <a:xfrm>
            <a:off x="7391400" y="4495800"/>
            <a:ext cx="349776" cy="369332"/>
          </a:xfrm>
          <a:prstGeom prst="rect">
            <a:avLst/>
          </a:prstGeom>
          <a:noFill/>
        </p:spPr>
        <p:txBody>
          <a:bodyPr wrap="none" rtlCol="0">
            <a:spAutoFit/>
          </a:bodyPr>
          <a:lstStyle/>
          <a:p>
            <a:r>
              <a:rPr lang="en-US" dirty="0" smtClean="0">
                <a:solidFill>
                  <a:schemeClr val="bg1"/>
                </a:solidFill>
              </a:rPr>
              <a:t>C</a:t>
            </a:r>
            <a:endParaRPr lang="en-US" dirty="0">
              <a:solidFill>
                <a:schemeClr val="bg1"/>
              </a:solidFill>
            </a:endParaRPr>
          </a:p>
        </p:txBody>
      </p:sp>
      <p:sp>
        <p:nvSpPr>
          <p:cNvPr id="21" name="TextBox 20"/>
          <p:cNvSpPr txBox="1"/>
          <p:nvPr/>
        </p:nvSpPr>
        <p:spPr>
          <a:xfrm>
            <a:off x="7924800" y="4495800"/>
            <a:ext cx="343364" cy="369332"/>
          </a:xfrm>
          <a:prstGeom prst="rect">
            <a:avLst/>
          </a:prstGeom>
          <a:noFill/>
        </p:spPr>
        <p:txBody>
          <a:bodyPr wrap="none" rtlCol="0">
            <a:spAutoFit/>
          </a:bodyPr>
          <a:lstStyle/>
          <a:p>
            <a:r>
              <a:rPr lang="en-US" dirty="0" smtClean="0">
                <a:solidFill>
                  <a:schemeClr val="bg1"/>
                </a:solidFill>
              </a:rPr>
              <a:t>D</a:t>
            </a:r>
            <a:endParaRPr lang="en-US" dirty="0">
              <a:solidFill>
                <a:schemeClr val="bg1"/>
              </a:solidFill>
            </a:endParaRPr>
          </a:p>
        </p:txBody>
      </p:sp>
      <p:sp>
        <p:nvSpPr>
          <p:cNvPr id="22" name="Rounded Rectangle 21"/>
          <p:cNvSpPr/>
          <p:nvPr/>
        </p:nvSpPr>
        <p:spPr bwMode="auto">
          <a:xfrm>
            <a:off x="5867400" y="5334000"/>
            <a:ext cx="2438400" cy="1219200"/>
          </a:xfrm>
          <a:prstGeom prst="round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Neutra Text" pitchFamily="50" charset="0"/>
              </a:rPr>
              <a:t>Juxtapose</a:t>
            </a:r>
            <a:r>
              <a:rPr kumimoji="0" lang="en-US" sz="1800" b="1" i="0" u="none" strike="noStrike" cap="none" normalizeH="0" dirty="0" smtClean="0">
                <a:ln>
                  <a:noFill/>
                </a:ln>
                <a:solidFill>
                  <a:schemeClr val="tx1"/>
                </a:solidFill>
                <a:effectLst/>
                <a:latin typeface="Neutra Text" pitchFamily="50" charset="0"/>
              </a:rPr>
              <a:t> </a:t>
            </a:r>
            <a:r>
              <a:rPr kumimoji="0" lang="en-US" sz="1800" b="1" i="0" u="none" strike="noStrike" cap="none" normalizeH="0" baseline="0" dirty="0" smtClean="0">
                <a:ln>
                  <a:noFill/>
                </a:ln>
                <a:solidFill>
                  <a:schemeClr val="tx1"/>
                </a:solidFill>
                <a:effectLst/>
                <a:latin typeface="Neutra Text" pitchFamily="50" charset="0"/>
              </a:rPr>
              <a:t>Wrapper</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Neutra Text" pitchFamily="50" charset="0"/>
            </a:endParaRPr>
          </a:p>
        </p:txBody>
      </p:sp>
      <p:sp>
        <p:nvSpPr>
          <p:cNvPr id="23" name="Rounded Rectangle 22"/>
          <p:cNvSpPr/>
          <p:nvPr/>
        </p:nvSpPr>
        <p:spPr bwMode="auto">
          <a:xfrm>
            <a:off x="6019800" y="5791200"/>
            <a:ext cx="2209800" cy="685800"/>
          </a:xfrm>
          <a:prstGeom prst="round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User’s Application</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o</a:t>
            </a:r>
            <a:r>
              <a:rPr kumimoji="0" lang="en-US" sz="1800" b="1" i="0" u="none" strike="noStrike" cap="none" normalizeH="0" baseline="0" dirty="0" smtClean="0">
                <a:ln>
                  <a:noFill/>
                </a:ln>
                <a:solidFill>
                  <a:schemeClr val="tx1"/>
                </a:solidFill>
                <a:effectLst/>
                <a:latin typeface="Neutra Text" pitchFamily="50" charset="0"/>
              </a:rPr>
              <a:t>n Phone</a:t>
            </a:r>
          </a:p>
        </p:txBody>
      </p:sp>
      <p:cxnSp>
        <p:nvCxnSpPr>
          <p:cNvPr id="25" name="Straight Arrow Connector 24"/>
          <p:cNvCxnSpPr>
            <a:stCxn id="22" idx="1"/>
            <a:endCxn id="27" idx="3"/>
          </p:cNvCxnSpPr>
          <p:nvPr/>
        </p:nvCxnSpPr>
        <p:spPr bwMode="auto">
          <a:xfrm rot="10800000">
            <a:off x="3352800" y="5943600"/>
            <a:ext cx="2514600" cy="1588"/>
          </a:xfrm>
          <a:prstGeom prst="straightConnector1">
            <a:avLst/>
          </a:prstGeom>
          <a:ln w="76200">
            <a:headEnd type="arrow"/>
            <a:tailEnd type="arrow"/>
          </a:ln>
        </p:spPr>
        <p:style>
          <a:lnRef idx="1">
            <a:schemeClr val="accent3"/>
          </a:lnRef>
          <a:fillRef idx="0">
            <a:schemeClr val="accent3"/>
          </a:fillRef>
          <a:effectRef idx="0">
            <a:schemeClr val="accent3"/>
          </a:effectRef>
          <a:fontRef idx="minor">
            <a:schemeClr val="tx1"/>
          </a:fontRef>
        </p:style>
      </p:cxnSp>
      <p:sp>
        <p:nvSpPr>
          <p:cNvPr id="27" name="Rounded Rectangle 26"/>
          <p:cNvSpPr/>
          <p:nvPr/>
        </p:nvSpPr>
        <p:spPr bwMode="auto">
          <a:xfrm>
            <a:off x="914400" y="5334000"/>
            <a:ext cx="2438400" cy="1219200"/>
          </a:xfrm>
          <a:prstGeom prst="round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Neutra Text" pitchFamily="50" charset="0"/>
              </a:rPr>
              <a:t>Juxtapose</a:t>
            </a:r>
            <a:r>
              <a:rPr kumimoji="0" lang="en-US" sz="1800" b="1" i="0" u="none" strike="noStrike" cap="none" normalizeH="0" dirty="0" smtClean="0">
                <a:ln>
                  <a:noFill/>
                </a:ln>
                <a:solidFill>
                  <a:schemeClr val="tx1"/>
                </a:solidFill>
                <a:effectLst/>
                <a:latin typeface="Neutra Text" pitchFamily="50" charset="0"/>
              </a:rPr>
              <a:t> </a:t>
            </a:r>
            <a:r>
              <a:rPr lang="en-US" dirty="0" smtClean="0"/>
              <a:t>Editor +</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Runtime o</a:t>
            </a:r>
            <a:r>
              <a:rPr kumimoji="0" lang="en-US" sz="1800" b="1" i="0" u="none" strike="noStrike" cap="none" normalizeH="0" baseline="0" dirty="0" smtClean="0">
                <a:ln>
                  <a:noFill/>
                </a:ln>
                <a:solidFill>
                  <a:schemeClr val="tx1"/>
                </a:solidFill>
                <a:effectLst/>
                <a:latin typeface="Neutra Text" pitchFamily="50" charset="0"/>
              </a:rPr>
              <a:t>n</a:t>
            </a:r>
            <a:r>
              <a:rPr kumimoji="0" lang="en-US" sz="1800" b="1" i="0" u="none" strike="noStrike" cap="none" normalizeH="0" dirty="0" smtClean="0">
                <a:ln>
                  <a:noFill/>
                </a:ln>
                <a:solidFill>
                  <a:schemeClr val="tx1"/>
                </a:solidFill>
                <a:effectLst/>
                <a:latin typeface="Neutra Text" pitchFamily="50" charset="0"/>
              </a:rPr>
              <a:t> PC</a:t>
            </a:r>
            <a:endParaRPr kumimoji="0" lang="en-US" sz="1800" b="1" i="0" u="none" strike="noStrike" cap="none" normalizeH="0" baseline="0" dirty="0" smtClean="0">
              <a:ln>
                <a:noFill/>
              </a:ln>
              <a:solidFill>
                <a:schemeClr val="tx1"/>
              </a:solidFill>
              <a:effectLst/>
              <a:latin typeface="Neutra Text" pitchFamily="50" charset="0"/>
            </a:endParaRPr>
          </a:p>
        </p:txBody>
      </p:sp>
      <p:sp>
        <p:nvSpPr>
          <p:cNvPr id="29" name="TextBox 28"/>
          <p:cNvSpPr txBox="1"/>
          <p:nvPr/>
        </p:nvSpPr>
        <p:spPr>
          <a:xfrm>
            <a:off x="3657600" y="6019800"/>
            <a:ext cx="1944443" cy="369332"/>
          </a:xfrm>
          <a:prstGeom prst="rect">
            <a:avLst/>
          </a:prstGeom>
          <a:noFill/>
        </p:spPr>
        <p:txBody>
          <a:bodyPr wrap="none" rtlCol="0">
            <a:spAutoFit/>
          </a:bodyPr>
          <a:lstStyle/>
          <a:p>
            <a:r>
              <a:rPr lang="en-US" dirty="0" smtClean="0">
                <a:solidFill>
                  <a:schemeClr val="bg1"/>
                </a:solidFill>
              </a:rPr>
              <a:t>Control messages</a:t>
            </a:r>
            <a:endParaRPr lang="en-US"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7" grpId="0" animBg="1"/>
      <p:bldP spid="2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3"/>
          <p:cNvGraphicFramePr>
            <a:graphicFrameLocks noChangeAspect="1"/>
          </p:cNvGraphicFramePr>
          <p:nvPr/>
        </p:nvGraphicFramePr>
        <p:xfrm>
          <a:off x="533400" y="1447800"/>
          <a:ext cx="8007350" cy="3463925"/>
        </p:xfrm>
        <a:graphic>
          <a:graphicData uri="http://schemas.openxmlformats.org/presentationml/2006/ole">
            <p:oleObj spid="_x0000_s406530" name="Image" r:id="rId4" imgW="9333333" imgH="4038095" progId="Photoshop.Image.9">
              <p:embed/>
            </p:oleObj>
          </a:graphicData>
        </a:graphic>
      </p:graphicFrame>
      <p:pic>
        <p:nvPicPr>
          <p:cNvPr id="4" name="Content Placeholder 3" descr="arduino.png"/>
          <p:cNvPicPr>
            <a:picLocks noGrp="1" noChangeAspect="1"/>
          </p:cNvPicPr>
          <p:nvPr>
            <p:ph idx="1"/>
          </p:nvPr>
        </p:nvPicPr>
        <p:blipFill>
          <a:blip r:embed="rId5"/>
          <a:stretch>
            <a:fillRect/>
          </a:stretch>
        </p:blipFill>
        <p:spPr>
          <a:xfrm>
            <a:off x="4536410" y="1295400"/>
            <a:ext cx="5140990" cy="3429000"/>
          </a:xfrm>
        </p:spPr>
      </p:pic>
      <p:sp>
        <p:nvSpPr>
          <p:cNvPr id="9" name="Rounded Rectangle 8"/>
          <p:cNvSpPr/>
          <p:nvPr/>
        </p:nvSpPr>
        <p:spPr bwMode="auto">
          <a:xfrm>
            <a:off x="5257800" y="4876800"/>
            <a:ext cx="3124200" cy="1828800"/>
          </a:xfrm>
          <a:prstGeom prst="roundRect">
            <a:avLst/>
          </a:prstGeom>
          <a:solidFill>
            <a:schemeClr val="accent2">
              <a:lumMod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Neutra Text" pitchFamily="50" charset="0"/>
              </a:rPr>
              <a:t>Bootloader</a:t>
            </a:r>
            <a:endParaRPr kumimoji="0" lang="en-US" sz="1800" b="1" i="0" u="none" strike="noStrike" cap="none" normalizeH="0" baseline="0" dirty="0" smtClean="0">
              <a:ln>
                <a:noFill/>
              </a:ln>
              <a:solidFill>
                <a:schemeClr val="tx1"/>
              </a:solidFill>
              <a:effectLst/>
              <a:latin typeface="Neutra Text" pitchFamily="50"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Neutra Text" pitchFamily="50" charset="0"/>
            </a:endParaRPr>
          </a:p>
        </p:txBody>
      </p:sp>
      <p:sp>
        <p:nvSpPr>
          <p:cNvPr id="8" name="Rounded Rectangle 7"/>
          <p:cNvSpPr/>
          <p:nvPr/>
        </p:nvSpPr>
        <p:spPr bwMode="auto">
          <a:xfrm>
            <a:off x="5867400" y="5410200"/>
            <a:ext cx="2438400" cy="1219200"/>
          </a:xfrm>
          <a:prstGeom prst="round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Neutra Text" pitchFamily="50" charset="0"/>
              </a:rPr>
              <a:t>Juxtapose</a:t>
            </a:r>
            <a:r>
              <a:rPr kumimoji="0" lang="en-US" sz="1800" b="1" i="0" u="none" strike="noStrike" cap="none" normalizeH="0" dirty="0" smtClean="0">
                <a:ln>
                  <a:noFill/>
                </a:ln>
                <a:solidFill>
                  <a:schemeClr val="tx1"/>
                </a:solidFill>
                <a:effectLst/>
                <a:latin typeface="Neutra Text" pitchFamily="50" charset="0"/>
              </a:rPr>
              <a:t> </a:t>
            </a:r>
            <a:r>
              <a:rPr kumimoji="0" lang="en-US" sz="1800" b="1" i="0" u="none" strike="noStrike" cap="none" normalizeH="0" baseline="0" dirty="0" smtClean="0">
                <a:ln>
                  <a:noFill/>
                </a:ln>
                <a:solidFill>
                  <a:schemeClr val="tx1"/>
                </a:solidFill>
                <a:effectLst/>
                <a:latin typeface="Neutra Text" pitchFamily="50" charset="0"/>
              </a:rPr>
              <a:t>Wrapper</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Neutra Text" pitchFamily="50" charset="0"/>
            </a:endParaRPr>
          </a:p>
        </p:txBody>
      </p:sp>
      <p:cxnSp>
        <p:nvCxnSpPr>
          <p:cNvPr id="6" name="Straight Arrow Connector 5"/>
          <p:cNvCxnSpPr/>
          <p:nvPr/>
        </p:nvCxnSpPr>
        <p:spPr bwMode="auto">
          <a:xfrm>
            <a:off x="4191000" y="2895600"/>
            <a:ext cx="1600200" cy="1588"/>
          </a:xfrm>
          <a:prstGeom prst="straightConnector1">
            <a:avLst/>
          </a:prstGeom>
          <a:solidFill>
            <a:schemeClr val="accent1"/>
          </a:solidFill>
          <a:ln w="76200" cap="flat" cmpd="sng" algn="ctr">
            <a:solidFill>
              <a:srgbClr val="000000"/>
            </a:solidFill>
            <a:prstDash val="solid"/>
            <a:round/>
            <a:headEnd type="none" w="med" len="med"/>
            <a:tailEnd type="arrow"/>
          </a:ln>
          <a:effectLst/>
        </p:spPr>
      </p:cxnSp>
      <p:sp>
        <p:nvSpPr>
          <p:cNvPr id="2" name="Title 1"/>
          <p:cNvSpPr>
            <a:spLocks noGrp="1"/>
          </p:cNvSpPr>
          <p:nvPr>
            <p:ph type="title"/>
          </p:nvPr>
        </p:nvSpPr>
        <p:spPr/>
        <p:txBody>
          <a:bodyPr/>
          <a:lstStyle/>
          <a:p>
            <a:r>
              <a:rPr lang="en-US" sz="4400" dirty="0" smtClean="0"/>
              <a:t>Juxtapose Extensions</a:t>
            </a:r>
            <a:endParaRPr lang="en-US" sz="4400" dirty="0"/>
          </a:p>
        </p:txBody>
      </p:sp>
      <p:sp>
        <p:nvSpPr>
          <p:cNvPr id="7" name="Rounded Rectangle 6"/>
          <p:cNvSpPr/>
          <p:nvPr/>
        </p:nvSpPr>
        <p:spPr bwMode="auto">
          <a:xfrm>
            <a:off x="6019800" y="5867400"/>
            <a:ext cx="2209800" cy="685800"/>
          </a:xfrm>
          <a:prstGeom prst="round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User’s Application</a:t>
            </a:r>
            <a:endParaRPr kumimoji="0" lang="en-US" sz="1800" b="1" i="0" u="none" strike="noStrike" cap="none" normalizeH="0" baseline="0" dirty="0" smtClean="0">
              <a:ln>
                <a:noFill/>
              </a:ln>
              <a:solidFill>
                <a:schemeClr val="tx1"/>
              </a:solidFill>
              <a:effectLst/>
              <a:latin typeface="Neutra Text" pitchFamily="50" charset="0"/>
            </a:endParaRPr>
          </a:p>
        </p:txBody>
      </p:sp>
      <p:cxnSp>
        <p:nvCxnSpPr>
          <p:cNvPr id="10" name="Straight Arrow Connector 9"/>
          <p:cNvCxnSpPr/>
          <p:nvPr/>
        </p:nvCxnSpPr>
        <p:spPr bwMode="auto">
          <a:xfrm rot="10800000">
            <a:off x="3352800" y="6183868"/>
            <a:ext cx="2514600" cy="1588"/>
          </a:xfrm>
          <a:prstGeom prst="straightConnector1">
            <a:avLst/>
          </a:prstGeom>
          <a:ln w="76200">
            <a:headEnd type="arrow"/>
            <a:tailEnd type="arrow"/>
          </a:ln>
        </p:spPr>
        <p:style>
          <a:lnRef idx="1">
            <a:schemeClr val="accent3"/>
          </a:lnRef>
          <a:fillRef idx="0">
            <a:schemeClr val="accent3"/>
          </a:fillRef>
          <a:effectRef idx="0">
            <a:schemeClr val="accent3"/>
          </a:effectRef>
          <a:fontRef idx="minor">
            <a:schemeClr val="tx1"/>
          </a:fontRef>
        </p:style>
      </p:cxnSp>
      <p:sp>
        <p:nvSpPr>
          <p:cNvPr id="11" name="Rounded Rectangle 10"/>
          <p:cNvSpPr/>
          <p:nvPr/>
        </p:nvSpPr>
        <p:spPr bwMode="auto">
          <a:xfrm>
            <a:off x="914400" y="5334000"/>
            <a:ext cx="2438400" cy="1219200"/>
          </a:xfrm>
          <a:prstGeom prst="round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Neutra Text" pitchFamily="50" charset="0"/>
              </a:rPr>
              <a:t>Juxtapose</a:t>
            </a:r>
            <a:r>
              <a:rPr kumimoji="0" lang="en-US" sz="1800" b="1" i="0" u="none" strike="noStrike" cap="none" normalizeH="0" dirty="0" smtClean="0">
                <a:ln>
                  <a:noFill/>
                </a:ln>
                <a:solidFill>
                  <a:schemeClr val="tx1"/>
                </a:solidFill>
                <a:effectLst/>
                <a:latin typeface="Neutra Text" pitchFamily="50" charset="0"/>
              </a:rPr>
              <a:t> </a:t>
            </a:r>
            <a:r>
              <a:rPr lang="en-US" dirty="0" smtClean="0"/>
              <a:t>Editor +</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Runtime o</a:t>
            </a:r>
            <a:r>
              <a:rPr kumimoji="0" lang="en-US" sz="1800" b="1" i="0" u="none" strike="noStrike" cap="none" normalizeH="0" baseline="0" dirty="0" smtClean="0">
                <a:ln>
                  <a:noFill/>
                </a:ln>
                <a:solidFill>
                  <a:schemeClr val="tx1"/>
                </a:solidFill>
                <a:effectLst/>
                <a:latin typeface="Neutra Text" pitchFamily="50" charset="0"/>
              </a:rPr>
              <a:t>n</a:t>
            </a:r>
            <a:r>
              <a:rPr kumimoji="0" lang="en-US" sz="1800" b="1" i="0" u="none" strike="noStrike" cap="none" normalizeH="0" dirty="0" smtClean="0">
                <a:ln>
                  <a:noFill/>
                </a:ln>
                <a:solidFill>
                  <a:schemeClr val="tx1"/>
                </a:solidFill>
                <a:effectLst/>
                <a:latin typeface="Neutra Text" pitchFamily="50" charset="0"/>
              </a:rPr>
              <a:t> PC</a:t>
            </a:r>
            <a:endParaRPr kumimoji="0" lang="en-US" sz="1800" b="1" i="0" u="none" strike="noStrike" cap="none" normalizeH="0" baseline="0" dirty="0" smtClean="0">
              <a:ln>
                <a:noFill/>
              </a:ln>
              <a:solidFill>
                <a:schemeClr val="tx1"/>
              </a:solidFill>
              <a:effectLst/>
              <a:latin typeface="Neutra Text" pitchFamily="50" charset="0"/>
            </a:endParaRPr>
          </a:p>
        </p:txBody>
      </p:sp>
      <p:sp>
        <p:nvSpPr>
          <p:cNvPr id="17" name="TextBox 16"/>
          <p:cNvSpPr txBox="1"/>
          <p:nvPr/>
        </p:nvSpPr>
        <p:spPr>
          <a:xfrm>
            <a:off x="3657600" y="6172200"/>
            <a:ext cx="1554272" cy="307777"/>
          </a:xfrm>
          <a:prstGeom prst="rect">
            <a:avLst/>
          </a:prstGeom>
          <a:noFill/>
        </p:spPr>
        <p:txBody>
          <a:bodyPr wrap="none" rtlCol="0">
            <a:spAutoFit/>
          </a:bodyPr>
          <a:lstStyle/>
          <a:p>
            <a:r>
              <a:rPr lang="en-US" sz="1400" dirty="0" smtClean="0">
                <a:solidFill>
                  <a:schemeClr val="bg1"/>
                </a:solidFill>
              </a:rPr>
              <a:t>Control messages</a:t>
            </a:r>
            <a:endParaRPr lang="en-US" sz="1400" dirty="0">
              <a:solidFill>
                <a:schemeClr val="bg1"/>
              </a:solidFill>
            </a:endParaRPr>
          </a:p>
        </p:txBody>
      </p:sp>
      <p:cxnSp>
        <p:nvCxnSpPr>
          <p:cNvPr id="20" name="Straight Arrow Connector 19"/>
          <p:cNvCxnSpPr/>
          <p:nvPr/>
        </p:nvCxnSpPr>
        <p:spPr bwMode="auto">
          <a:xfrm rot="10800000">
            <a:off x="3352804" y="5638800"/>
            <a:ext cx="1904997" cy="1588"/>
          </a:xfrm>
          <a:prstGeom prst="straightConnector1">
            <a:avLst/>
          </a:prstGeom>
          <a:ln w="76200">
            <a:headEnd type="arrow" w="med" len="med"/>
            <a:tailEnd type="none" w="med" len="med"/>
          </a:ln>
        </p:spPr>
        <p:style>
          <a:lnRef idx="1">
            <a:schemeClr val="accent3"/>
          </a:lnRef>
          <a:fillRef idx="0">
            <a:schemeClr val="accent3"/>
          </a:fillRef>
          <a:effectRef idx="0">
            <a:schemeClr val="accent3"/>
          </a:effectRef>
          <a:fontRef idx="minor">
            <a:schemeClr val="tx1"/>
          </a:fontRef>
        </p:style>
      </p:cxnSp>
      <p:sp>
        <p:nvSpPr>
          <p:cNvPr id="22" name="TextBox 21"/>
          <p:cNvSpPr txBox="1"/>
          <p:nvPr/>
        </p:nvSpPr>
        <p:spPr>
          <a:xfrm>
            <a:off x="3276600" y="5257800"/>
            <a:ext cx="1732077" cy="307777"/>
          </a:xfrm>
          <a:prstGeom prst="rect">
            <a:avLst/>
          </a:prstGeom>
          <a:noFill/>
        </p:spPr>
        <p:txBody>
          <a:bodyPr wrap="none" rtlCol="0">
            <a:spAutoFit/>
          </a:bodyPr>
          <a:lstStyle/>
          <a:p>
            <a:r>
              <a:rPr lang="en-US" sz="1400" dirty="0" smtClean="0">
                <a:solidFill>
                  <a:schemeClr val="bg1"/>
                </a:solidFill>
              </a:rPr>
              <a:t>Application Binaries</a:t>
            </a:r>
            <a:endParaRPr lang="en-US" sz="1400"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20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7" grpId="0" animBg="1"/>
      <p:bldP spid="11" grpId="0" animBg="1"/>
      <p:bldP spid="17" grpId="0"/>
      <p:bldP spid="2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pPr eaLnBrk="1" hangingPunct="1"/>
            <a:r>
              <a:rPr lang="en-US" sz="4400" dirty="0" smtClean="0"/>
              <a:t>Evaluation</a:t>
            </a:r>
          </a:p>
        </p:txBody>
      </p:sp>
      <p:sp>
        <p:nvSpPr>
          <p:cNvPr id="201731" name="Content Placeholder 2"/>
          <p:cNvSpPr>
            <a:spLocks noGrp="1"/>
          </p:cNvSpPr>
          <p:nvPr>
            <p:ph idx="1"/>
          </p:nvPr>
        </p:nvSpPr>
        <p:spPr/>
        <p:txBody>
          <a:bodyPr/>
          <a:lstStyle/>
          <a:p>
            <a:pPr eaLnBrk="1" hangingPunct="1"/>
            <a:r>
              <a:rPr lang="en-US" dirty="0" smtClean="0"/>
              <a:t>N=18, 12male, 6 female, ages 20-32, students</a:t>
            </a:r>
          </a:p>
          <a:p>
            <a:pPr eaLnBrk="1" hangingPunct="1"/>
            <a:r>
              <a:rPr lang="en-US" dirty="0" smtClean="0"/>
              <a:t>75-90 minute sessions, three tasks: warm-up, matching, designing map navigation</a:t>
            </a:r>
          </a:p>
          <a:p>
            <a:pPr eaLnBrk="1" hangingPunct="1"/>
            <a:endParaRPr lang="en-US" dirty="0" smtClean="0"/>
          </a:p>
        </p:txBody>
      </p:sp>
      <p:sp>
        <p:nvSpPr>
          <p:cNvPr id="201732" name="Slide Number Placeholder 3"/>
          <p:cNvSpPr txBox="1">
            <a:spLocks noGrp="1"/>
          </p:cNvSpPr>
          <p:nvPr/>
        </p:nvSpPr>
        <p:spPr bwMode="auto">
          <a:xfrm>
            <a:off x="8077200" y="6513513"/>
            <a:ext cx="762000" cy="274637"/>
          </a:xfrm>
          <a:prstGeom prst="rect">
            <a:avLst/>
          </a:prstGeom>
          <a:noFill/>
          <a:ln w="9525">
            <a:noFill/>
            <a:miter lim="800000"/>
            <a:headEnd/>
            <a:tailEnd/>
          </a:ln>
        </p:spPr>
        <p:txBody>
          <a:bodyPr/>
          <a:lstStyle/>
          <a:p>
            <a:pPr algn="r"/>
            <a:fld id="{79F75697-F55D-46CB-AF1C-C8D546E9154F}" type="slidenum">
              <a:rPr lang="ko-KR" altLang="en-US" sz="1200" b="0">
                <a:solidFill>
                  <a:schemeClr val="accent2"/>
                </a:solidFill>
                <a:ea typeface="굴림" pitchFamily="34" charset="-127"/>
              </a:rPr>
              <a:pPr algn="r"/>
              <a:t>76</a:t>
            </a:fld>
            <a:endParaRPr lang="en-US" altLang="ko-KR" sz="1200" b="0">
              <a:solidFill>
                <a:schemeClr val="accent2"/>
              </a:solidFill>
              <a:ea typeface="굴림" pitchFamily="34" charset="-127"/>
            </a:endParaRPr>
          </a:p>
        </p:txBody>
      </p:sp>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pPr eaLnBrk="1" hangingPunct="1"/>
            <a:r>
              <a:rPr lang="en-US" sz="4400" dirty="0" smtClean="0"/>
              <a:t>Mapping Task</a:t>
            </a:r>
          </a:p>
        </p:txBody>
      </p:sp>
      <p:sp>
        <p:nvSpPr>
          <p:cNvPr id="201731" name="Content Placeholder 2"/>
          <p:cNvSpPr>
            <a:spLocks noGrp="1"/>
          </p:cNvSpPr>
          <p:nvPr>
            <p:ph idx="1"/>
          </p:nvPr>
        </p:nvSpPr>
        <p:spPr/>
        <p:txBody>
          <a:bodyPr/>
          <a:lstStyle/>
          <a:p>
            <a:pPr eaLnBrk="1" hangingPunct="1">
              <a:buNone/>
            </a:pPr>
            <a:r>
              <a:rPr lang="en-US" sz="2800" dirty="0" smtClean="0"/>
              <a:t>Given </a:t>
            </a:r>
            <a:r>
              <a:rPr lang="en-US" sz="2800" dirty="0" err="1" smtClean="0"/>
              <a:t>Actionscript</a:t>
            </a:r>
            <a:r>
              <a:rPr lang="en-US" sz="2800" dirty="0" smtClean="0"/>
              <a:t> code that loads a multilayered map, develop navigation options for a handheld GPS prototype for pedestrians and car drivers. </a:t>
            </a:r>
          </a:p>
          <a:p>
            <a:pPr eaLnBrk="1" hangingPunct="1">
              <a:buNone/>
            </a:pPr>
            <a:endParaRPr lang="en-US" sz="2800" dirty="0" smtClean="0"/>
          </a:p>
          <a:p>
            <a:pPr eaLnBrk="1" hangingPunct="1">
              <a:buNone/>
            </a:pPr>
            <a:endParaRPr lang="en-US" sz="2800" dirty="0" smtClean="0"/>
          </a:p>
          <a:p>
            <a:pPr eaLnBrk="1" hangingPunct="1">
              <a:buNone/>
            </a:pPr>
            <a:endParaRPr lang="en-US" sz="2800" dirty="0" smtClean="0"/>
          </a:p>
        </p:txBody>
      </p:sp>
      <p:sp>
        <p:nvSpPr>
          <p:cNvPr id="201732" name="Slide Number Placeholder 3"/>
          <p:cNvSpPr txBox="1">
            <a:spLocks noGrp="1"/>
          </p:cNvSpPr>
          <p:nvPr/>
        </p:nvSpPr>
        <p:spPr bwMode="auto">
          <a:xfrm>
            <a:off x="8077200" y="6513513"/>
            <a:ext cx="762000" cy="274637"/>
          </a:xfrm>
          <a:prstGeom prst="rect">
            <a:avLst/>
          </a:prstGeom>
          <a:noFill/>
          <a:ln w="9525">
            <a:noFill/>
            <a:miter lim="800000"/>
            <a:headEnd/>
            <a:tailEnd/>
          </a:ln>
        </p:spPr>
        <p:txBody>
          <a:bodyPr/>
          <a:lstStyle/>
          <a:p>
            <a:pPr algn="r"/>
            <a:fld id="{79F75697-F55D-46CB-AF1C-C8D546E9154F}" type="slidenum">
              <a:rPr lang="ko-KR" altLang="en-US" sz="1200" b="0">
                <a:solidFill>
                  <a:schemeClr val="accent2"/>
                </a:solidFill>
                <a:ea typeface="굴림" pitchFamily="34" charset="-127"/>
              </a:rPr>
              <a:pPr algn="r"/>
              <a:t>77</a:t>
            </a:fld>
            <a:endParaRPr lang="en-US" altLang="ko-KR" sz="1200" b="0">
              <a:solidFill>
                <a:schemeClr val="accent2"/>
              </a:solidFill>
              <a:ea typeface="굴림" pitchFamily="34" charset="-127"/>
            </a:endParaRPr>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pPr eaLnBrk="1" hangingPunct="1"/>
            <a:r>
              <a:rPr lang="en-US" sz="4400" smtClean="0"/>
              <a:t>Qualitative Results</a:t>
            </a:r>
            <a:endParaRPr lang="en-US" sz="4400" dirty="0" smtClean="0"/>
          </a:p>
        </p:txBody>
      </p:sp>
      <p:sp>
        <p:nvSpPr>
          <p:cNvPr id="201731" name="Content Placeholder 2"/>
          <p:cNvSpPr>
            <a:spLocks noGrp="1"/>
          </p:cNvSpPr>
          <p:nvPr>
            <p:ph idx="1"/>
          </p:nvPr>
        </p:nvSpPr>
        <p:spPr/>
        <p:txBody>
          <a:bodyPr/>
          <a:lstStyle/>
          <a:p>
            <a:pPr eaLnBrk="1" hangingPunct="1"/>
            <a:r>
              <a:rPr lang="en-US" b="0" smtClean="0"/>
              <a:t>Participants had clear conceptual model of  </a:t>
            </a:r>
            <a:r>
              <a:rPr lang="en-US" b="0" smtClean="0"/>
              <a:t>linked editing and tuning </a:t>
            </a:r>
            <a:r>
              <a:rPr lang="en-US" b="0" smtClean="0"/>
              <a:t>and applied both.</a:t>
            </a:r>
            <a:endParaRPr lang="en-US" b="0" smtClean="0"/>
          </a:p>
          <a:p>
            <a:pPr eaLnBrk="1" hangingPunct="1"/>
            <a:r>
              <a:rPr lang="en-US" b="0" smtClean="0"/>
              <a:t>Alternative </a:t>
            </a:r>
            <a:r>
              <a:rPr lang="en-US" b="0" smtClean="0"/>
              <a:t>tabs were used as a lightweight versioning mechanism and starting point for code experiments.</a:t>
            </a:r>
            <a:endParaRPr lang="en-US" b="0" dirty="0" smtClean="0"/>
          </a:p>
          <a:p>
            <a:pPr eaLnBrk="1" hangingPunct="1">
              <a:buNone/>
            </a:pPr>
            <a:r>
              <a:rPr lang="en-US" dirty="0" smtClean="0"/>
              <a:t/>
            </a:r>
            <a:br>
              <a:rPr lang="en-US" dirty="0" smtClean="0"/>
            </a:br>
            <a:endParaRPr lang="en-US" dirty="0" smtClean="0"/>
          </a:p>
          <a:p>
            <a:pPr lvl="1" eaLnBrk="1" hangingPunct="1"/>
            <a:endParaRPr lang="en-US" sz="3200" dirty="0" smtClean="0"/>
          </a:p>
          <a:p>
            <a:pPr eaLnBrk="1" hangingPunct="1">
              <a:buNone/>
            </a:pPr>
            <a:endParaRPr lang="en-US" sz="3600" dirty="0" smtClean="0"/>
          </a:p>
          <a:p>
            <a:pPr eaLnBrk="1" hangingPunct="1"/>
            <a:endParaRPr lang="en-US" sz="3600" dirty="0" smtClean="0"/>
          </a:p>
        </p:txBody>
      </p:sp>
      <p:sp>
        <p:nvSpPr>
          <p:cNvPr id="201732" name="Slide Number Placeholder 3"/>
          <p:cNvSpPr txBox="1">
            <a:spLocks noGrp="1"/>
          </p:cNvSpPr>
          <p:nvPr/>
        </p:nvSpPr>
        <p:spPr bwMode="auto">
          <a:xfrm>
            <a:off x="8077200" y="6513513"/>
            <a:ext cx="762000" cy="274637"/>
          </a:xfrm>
          <a:prstGeom prst="rect">
            <a:avLst/>
          </a:prstGeom>
          <a:noFill/>
          <a:ln w="9525">
            <a:noFill/>
            <a:miter lim="800000"/>
            <a:headEnd/>
            <a:tailEnd/>
          </a:ln>
        </p:spPr>
        <p:txBody>
          <a:bodyPr/>
          <a:lstStyle/>
          <a:p>
            <a:pPr algn="r"/>
            <a:fld id="{79F75697-F55D-46CB-AF1C-C8D546E9154F}" type="slidenum">
              <a:rPr lang="ko-KR" altLang="en-US" sz="1200" b="0">
                <a:solidFill>
                  <a:schemeClr val="accent2"/>
                </a:solidFill>
                <a:ea typeface="굴림" pitchFamily="34" charset="-127"/>
              </a:rPr>
              <a:pPr algn="r"/>
              <a:t>78</a:t>
            </a:fld>
            <a:endParaRPr lang="en-US" altLang="ko-KR" sz="1200" b="0">
              <a:solidFill>
                <a:schemeClr val="accent2"/>
              </a:solidFill>
              <a:ea typeface="굴림" pitchFamily="34" charset="-127"/>
            </a:endParaRPr>
          </a:p>
        </p:txBody>
      </p:sp>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pPr eaLnBrk="1" hangingPunct="1"/>
            <a:r>
              <a:rPr lang="en-US" sz="4400" smtClean="0"/>
              <a:t>Qualitative Results</a:t>
            </a:r>
            <a:endParaRPr lang="en-US" sz="4400" dirty="0" smtClean="0"/>
          </a:p>
        </p:txBody>
      </p:sp>
      <p:sp>
        <p:nvSpPr>
          <p:cNvPr id="201731" name="Content Placeholder 2"/>
          <p:cNvSpPr>
            <a:spLocks noGrp="1"/>
          </p:cNvSpPr>
          <p:nvPr>
            <p:ph idx="1"/>
          </p:nvPr>
        </p:nvSpPr>
        <p:spPr/>
        <p:txBody>
          <a:bodyPr/>
          <a:lstStyle/>
          <a:p>
            <a:pPr eaLnBrk="1" hangingPunct="1"/>
            <a:r>
              <a:rPr lang="en-US" sz="2800" smtClean="0"/>
              <a:t>Areas </a:t>
            </a:r>
            <a:r>
              <a:rPr lang="en-US" sz="2800" dirty="0" smtClean="0"/>
              <a:t>for improvement:</a:t>
            </a:r>
          </a:p>
          <a:p>
            <a:pPr lvl="1" eaLnBrk="1" hangingPunct="1"/>
            <a:r>
              <a:rPr lang="en-US" smtClean="0"/>
              <a:t>Runtime changed should be reflected back in source code.</a:t>
            </a:r>
          </a:p>
          <a:p>
            <a:pPr lvl="1" eaLnBrk="1" hangingPunct="1"/>
            <a:r>
              <a:rPr lang="en-US" smtClean="0"/>
              <a:t>Additional callback functions are sometimes needed to update application state based on variable tuning.</a:t>
            </a:r>
          </a:p>
          <a:p>
            <a:pPr lvl="1" eaLnBrk="1" hangingPunct="1">
              <a:buNone/>
            </a:pPr>
            <a:endParaRPr lang="en-US" dirty="0" smtClean="0"/>
          </a:p>
          <a:p>
            <a:pPr eaLnBrk="1" hangingPunct="1">
              <a:buNone/>
            </a:pPr>
            <a:endParaRPr lang="en-US" dirty="0" smtClean="0"/>
          </a:p>
          <a:p>
            <a:pPr eaLnBrk="1" hangingPunct="1"/>
            <a:endParaRPr lang="en-US" dirty="0" smtClean="0"/>
          </a:p>
        </p:txBody>
      </p:sp>
      <p:sp>
        <p:nvSpPr>
          <p:cNvPr id="201732" name="Slide Number Placeholder 3"/>
          <p:cNvSpPr txBox="1">
            <a:spLocks noGrp="1"/>
          </p:cNvSpPr>
          <p:nvPr/>
        </p:nvSpPr>
        <p:spPr bwMode="auto">
          <a:xfrm>
            <a:off x="8077200" y="6513513"/>
            <a:ext cx="762000" cy="274637"/>
          </a:xfrm>
          <a:prstGeom prst="rect">
            <a:avLst/>
          </a:prstGeom>
          <a:noFill/>
          <a:ln w="9525">
            <a:noFill/>
            <a:miter lim="800000"/>
            <a:headEnd/>
            <a:tailEnd/>
          </a:ln>
        </p:spPr>
        <p:txBody>
          <a:bodyPr/>
          <a:lstStyle/>
          <a:p>
            <a:pPr algn="r"/>
            <a:fld id="{79F75697-F55D-46CB-AF1C-C8D546E9154F}" type="slidenum">
              <a:rPr lang="ko-KR" altLang="en-US" sz="1200" b="0">
                <a:solidFill>
                  <a:schemeClr val="accent2"/>
                </a:solidFill>
                <a:ea typeface="굴림" pitchFamily="34" charset="-127"/>
              </a:rPr>
              <a:pPr algn="r"/>
              <a:t>79</a:t>
            </a:fld>
            <a:endParaRPr lang="en-US" altLang="ko-KR" sz="1200" b="0">
              <a:solidFill>
                <a:schemeClr val="accent2"/>
              </a:solidFill>
              <a:ea typeface="굴림" pitchFamily="34" charset="-127"/>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lte-architecture.png"/>
          <p:cNvPicPr>
            <a:picLocks noChangeAspect="1"/>
          </p:cNvPicPr>
          <p:nvPr/>
        </p:nvPicPr>
        <p:blipFill>
          <a:blip r:embed="rId3"/>
          <a:stretch>
            <a:fillRect/>
          </a:stretch>
        </p:blipFill>
        <p:spPr>
          <a:xfrm>
            <a:off x="3810000" y="1371600"/>
            <a:ext cx="5193949" cy="4294343"/>
          </a:xfrm>
          <a:prstGeom prst="rect">
            <a:avLst/>
          </a:prstGeom>
        </p:spPr>
      </p:pic>
      <p:pic>
        <p:nvPicPr>
          <p:cNvPr id="4" name="Picture 3" descr="malte1.png"/>
          <p:cNvPicPr>
            <a:picLocks noChangeAspect="1"/>
          </p:cNvPicPr>
          <p:nvPr/>
        </p:nvPicPr>
        <p:blipFill>
          <a:blip r:embed="rId4"/>
          <a:stretch>
            <a:fillRect/>
          </a:stretch>
        </p:blipFill>
        <p:spPr>
          <a:xfrm rot="21407756">
            <a:off x="200009" y="962008"/>
            <a:ext cx="1752600" cy="1752600"/>
          </a:xfrm>
          <a:prstGeom prst="rect">
            <a:avLst/>
          </a:prstGeom>
        </p:spPr>
      </p:pic>
      <p:pic>
        <p:nvPicPr>
          <p:cNvPr id="5" name="Picture 4" descr="malte2.png"/>
          <p:cNvPicPr>
            <a:picLocks noChangeAspect="1"/>
          </p:cNvPicPr>
          <p:nvPr/>
        </p:nvPicPr>
        <p:blipFill>
          <a:blip r:embed="rId5"/>
          <a:stretch>
            <a:fillRect/>
          </a:stretch>
        </p:blipFill>
        <p:spPr>
          <a:xfrm rot="21408144">
            <a:off x="733315" y="2257315"/>
            <a:ext cx="1752600" cy="1752600"/>
          </a:xfrm>
          <a:prstGeom prst="rect">
            <a:avLst/>
          </a:prstGeom>
        </p:spPr>
      </p:pic>
      <p:pic>
        <p:nvPicPr>
          <p:cNvPr id="6" name="Picture 5" descr="malte3.png"/>
          <p:cNvPicPr>
            <a:picLocks noChangeAspect="1"/>
          </p:cNvPicPr>
          <p:nvPr/>
        </p:nvPicPr>
        <p:blipFill>
          <a:blip r:embed="rId6"/>
          <a:stretch>
            <a:fillRect/>
          </a:stretch>
        </p:blipFill>
        <p:spPr>
          <a:xfrm rot="174744">
            <a:off x="197679" y="3474279"/>
            <a:ext cx="1828800" cy="1828800"/>
          </a:xfrm>
          <a:prstGeom prst="rect">
            <a:avLst/>
          </a:prstGeom>
        </p:spPr>
      </p:pic>
      <p:pic>
        <p:nvPicPr>
          <p:cNvPr id="7" name="Picture 6" descr="malte4.png"/>
          <p:cNvPicPr>
            <a:picLocks noChangeAspect="1"/>
          </p:cNvPicPr>
          <p:nvPr/>
        </p:nvPicPr>
        <p:blipFill>
          <a:blip r:embed="rId7"/>
          <a:stretch>
            <a:fillRect/>
          </a:stretch>
        </p:blipFill>
        <p:spPr>
          <a:xfrm>
            <a:off x="381000" y="4876800"/>
            <a:ext cx="1828800" cy="1828800"/>
          </a:xfrm>
          <a:prstGeom prst="rect">
            <a:avLst/>
          </a:prstGeom>
        </p:spPr>
      </p:pic>
      <p:sp>
        <p:nvSpPr>
          <p:cNvPr id="9" name="TextBox 8"/>
          <p:cNvSpPr txBox="1"/>
          <p:nvPr/>
        </p:nvSpPr>
        <p:spPr>
          <a:xfrm>
            <a:off x="1981200" y="1295400"/>
            <a:ext cx="1191352" cy="415498"/>
          </a:xfrm>
          <a:prstGeom prst="rect">
            <a:avLst/>
          </a:prstGeom>
          <a:noFill/>
        </p:spPr>
        <p:txBody>
          <a:bodyPr wrap="none" rtlCol="0">
            <a:spAutoFit/>
          </a:bodyPr>
          <a:lstStyle/>
          <a:p>
            <a:r>
              <a:rPr lang="en-US" sz="1050" b="0" smtClean="0">
                <a:solidFill>
                  <a:srgbClr val="333333"/>
                </a:solidFill>
              </a:rPr>
              <a:t>Button</a:t>
            </a:r>
          </a:p>
          <a:p>
            <a:r>
              <a:rPr lang="en-US" sz="1050" b="0" smtClean="0">
                <a:solidFill>
                  <a:srgbClr val="333333"/>
                </a:solidFill>
              </a:rPr>
              <a:t>initiates recording</a:t>
            </a:r>
            <a:endParaRPr lang="en-US" sz="1050" b="0">
              <a:solidFill>
                <a:srgbClr val="333333"/>
              </a:solidFill>
            </a:endParaRPr>
          </a:p>
        </p:txBody>
      </p:sp>
      <p:sp>
        <p:nvSpPr>
          <p:cNvPr id="10" name="TextBox 9"/>
          <p:cNvSpPr txBox="1"/>
          <p:nvPr/>
        </p:nvSpPr>
        <p:spPr>
          <a:xfrm>
            <a:off x="2514600" y="2514600"/>
            <a:ext cx="1002197" cy="415498"/>
          </a:xfrm>
          <a:prstGeom prst="rect">
            <a:avLst/>
          </a:prstGeom>
          <a:noFill/>
        </p:spPr>
        <p:txBody>
          <a:bodyPr wrap="none" rtlCol="0">
            <a:spAutoFit/>
          </a:bodyPr>
          <a:lstStyle/>
          <a:p>
            <a:r>
              <a:rPr lang="en-US" sz="1050" b="0" smtClean="0">
                <a:solidFill>
                  <a:srgbClr val="333333"/>
                </a:solidFill>
              </a:rPr>
              <a:t>Record</a:t>
            </a:r>
          </a:p>
          <a:p>
            <a:r>
              <a:rPr lang="en-US" sz="1050" b="0" smtClean="0">
                <a:solidFill>
                  <a:srgbClr val="333333"/>
                </a:solidFill>
              </a:rPr>
              <a:t>video message</a:t>
            </a:r>
            <a:endParaRPr lang="en-US" sz="1050" b="0">
              <a:solidFill>
                <a:srgbClr val="333333"/>
              </a:solidFill>
            </a:endParaRPr>
          </a:p>
        </p:txBody>
      </p:sp>
      <p:sp>
        <p:nvSpPr>
          <p:cNvPr id="11" name="TextBox 10"/>
          <p:cNvSpPr txBox="1"/>
          <p:nvPr/>
        </p:nvSpPr>
        <p:spPr>
          <a:xfrm>
            <a:off x="2057400" y="4343400"/>
            <a:ext cx="950901" cy="253916"/>
          </a:xfrm>
          <a:prstGeom prst="rect">
            <a:avLst/>
          </a:prstGeom>
          <a:noFill/>
        </p:spPr>
        <p:txBody>
          <a:bodyPr wrap="none" rtlCol="0">
            <a:spAutoFit/>
          </a:bodyPr>
          <a:lstStyle/>
          <a:p>
            <a:r>
              <a:rPr lang="en-US" sz="1050" b="0" smtClean="0">
                <a:solidFill>
                  <a:srgbClr val="333333"/>
                </a:solidFill>
              </a:rPr>
              <a:t>Print barcode</a:t>
            </a:r>
            <a:endParaRPr lang="en-US" sz="1050" b="0">
              <a:solidFill>
                <a:srgbClr val="333333"/>
              </a:solidFill>
            </a:endParaRPr>
          </a:p>
        </p:txBody>
      </p:sp>
      <p:sp>
        <p:nvSpPr>
          <p:cNvPr id="12" name="TextBox 11"/>
          <p:cNvSpPr txBox="1"/>
          <p:nvPr/>
        </p:nvSpPr>
        <p:spPr>
          <a:xfrm>
            <a:off x="2209800" y="5486400"/>
            <a:ext cx="1284326" cy="415498"/>
          </a:xfrm>
          <a:prstGeom prst="rect">
            <a:avLst/>
          </a:prstGeom>
          <a:noFill/>
        </p:spPr>
        <p:txBody>
          <a:bodyPr wrap="none" rtlCol="0">
            <a:spAutoFit/>
          </a:bodyPr>
          <a:lstStyle/>
          <a:p>
            <a:r>
              <a:rPr lang="en-US" sz="1050" b="0" smtClean="0">
                <a:solidFill>
                  <a:srgbClr val="333333"/>
                </a:solidFill>
              </a:rPr>
              <a:t>Scan barcode</a:t>
            </a:r>
          </a:p>
          <a:p>
            <a:r>
              <a:rPr lang="en-US" sz="1050" b="0" smtClean="0">
                <a:solidFill>
                  <a:srgbClr val="333333"/>
                </a:solidFill>
              </a:rPr>
              <a:t>to retrieve message</a:t>
            </a:r>
            <a:endParaRPr lang="en-US" sz="1050" b="0">
              <a:solidFill>
                <a:srgbClr val="333333"/>
              </a:solidFill>
            </a:endParaRPr>
          </a:p>
        </p:txBody>
      </p:sp>
      <p:cxnSp>
        <p:nvCxnSpPr>
          <p:cNvPr id="14" name="Straight Connector 13"/>
          <p:cNvCxnSpPr/>
          <p:nvPr/>
        </p:nvCxnSpPr>
        <p:spPr bwMode="auto">
          <a:xfrm rot="5400000">
            <a:off x="1143000" y="3657600"/>
            <a:ext cx="5029200" cy="1588"/>
          </a:xfrm>
          <a:prstGeom prst="line">
            <a:avLst/>
          </a:prstGeom>
          <a:solidFill>
            <a:schemeClr val="accent1"/>
          </a:solidFill>
          <a:ln w="28575" cap="flat" cmpd="sng" algn="ctr">
            <a:solidFill>
              <a:srgbClr val="333333"/>
            </a:solidFill>
            <a:prstDash val="solid"/>
            <a:round/>
            <a:headEnd type="none" w="med" len="med"/>
            <a:tailEnd type="none" w="med" len="med"/>
          </a:ln>
          <a:effectLst/>
        </p:spPr>
      </p:cxn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pPr eaLnBrk="1" hangingPunct="1"/>
            <a:r>
              <a:rPr lang="en-US" sz="4400" dirty="0" smtClean="0"/>
              <a:t>Tree Matching Task</a:t>
            </a:r>
          </a:p>
        </p:txBody>
      </p:sp>
      <p:sp>
        <p:nvSpPr>
          <p:cNvPr id="201731" name="Content Placeholder 2"/>
          <p:cNvSpPr>
            <a:spLocks noGrp="1"/>
          </p:cNvSpPr>
          <p:nvPr>
            <p:ph idx="1"/>
          </p:nvPr>
        </p:nvSpPr>
        <p:spPr/>
        <p:txBody>
          <a:bodyPr/>
          <a:lstStyle/>
          <a:p>
            <a:pPr eaLnBrk="1" hangingPunct="1">
              <a:buNone/>
            </a:pPr>
            <a:r>
              <a:rPr lang="en-US" sz="2800" dirty="0" smtClean="0"/>
              <a:t>Search in 4D parameter space. Given recursive drawing code </a:t>
            </a:r>
            <a:r>
              <a:rPr lang="en-US" sz="2800" dirty="0" err="1" smtClean="0"/>
              <a:t>code</a:t>
            </a:r>
            <a:r>
              <a:rPr lang="en-US" sz="2800" dirty="0" smtClean="0"/>
              <a:t> for this:</a:t>
            </a:r>
            <a:br>
              <a:rPr lang="en-US" sz="2800" dirty="0" smtClean="0"/>
            </a:br>
            <a:endParaRPr lang="en-US" sz="2800" dirty="0" smtClean="0"/>
          </a:p>
          <a:p>
            <a:pPr eaLnBrk="1" hangingPunct="1">
              <a:buNone/>
            </a:pPr>
            <a:endParaRPr lang="en-US" sz="2800" dirty="0" smtClean="0"/>
          </a:p>
          <a:p>
            <a:pPr eaLnBrk="1" hangingPunct="1">
              <a:buNone/>
            </a:pPr>
            <a:endParaRPr lang="en-US" sz="2800" dirty="0" smtClean="0"/>
          </a:p>
          <a:p>
            <a:pPr eaLnBrk="1" hangingPunct="1">
              <a:buNone/>
            </a:pPr>
            <a:r>
              <a:rPr lang="en-US" sz="2800" dirty="0" smtClean="0"/>
              <a:t>Produce these:</a:t>
            </a:r>
          </a:p>
          <a:p>
            <a:pPr eaLnBrk="1" hangingPunct="1"/>
            <a:endParaRPr lang="en-US" sz="2800" dirty="0" smtClean="0"/>
          </a:p>
        </p:txBody>
      </p:sp>
      <p:sp>
        <p:nvSpPr>
          <p:cNvPr id="201732" name="Slide Number Placeholder 3"/>
          <p:cNvSpPr txBox="1">
            <a:spLocks noGrp="1"/>
          </p:cNvSpPr>
          <p:nvPr/>
        </p:nvSpPr>
        <p:spPr bwMode="auto">
          <a:xfrm>
            <a:off x="8077200" y="6513513"/>
            <a:ext cx="762000" cy="274637"/>
          </a:xfrm>
          <a:prstGeom prst="rect">
            <a:avLst/>
          </a:prstGeom>
          <a:noFill/>
          <a:ln w="9525">
            <a:noFill/>
            <a:miter lim="800000"/>
            <a:headEnd/>
            <a:tailEnd/>
          </a:ln>
        </p:spPr>
        <p:txBody>
          <a:bodyPr/>
          <a:lstStyle/>
          <a:p>
            <a:pPr algn="r"/>
            <a:fld id="{79F75697-F55D-46CB-AF1C-C8D546E9154F}" type="slidenum">
              <a:rPr lang="ko-KR" altLang="en-US" sz="1200" b="0">
                <a:solidFill>
                  <a:schemeClr val="accent2"/>
                </a:solidFill>
                <a:ea typeface="굴림" pitchFamily="34" charset="-127"/>
              </a:rPr>
              <a:pPr algn="r"/>
              <a:t>80</a:t>
            </a:fld>
            <a:endParaRPr lang="en-US" altLang="ko-KR" sz="1200" b="0">
              <a:solidFill>
                <a:schemeClr val="accent2"/>
              </a:solidFill>
              <a:ea typeface="굴림" pitchFamily="34" charset="-127"/>
            </a:endParaRPr>
          </a:p>
        </p:txBody>
      </p:sp>
      <p:pic>
        <p:nvPicPr>
          <p:cNvPr id="292874" name="Picture 10"/>
          <p:cNvPicPr>
            <a:picLocks noChangeAspect="1" noChangeArrowheads="1"/>
          </p:cNvPicPr>
          <p:nvPr/>
        </p:nvPicPr>
        <p:blipFill>
          <a:blip r:embed="rId3">
            <a:clrChange>
              <a:clrFrom>
                <a:srgbClr val="3A4D62"/>
              </a:clrFrom>
              <a:clrTo>
                <a:srgbClr val="3A4D62">
                  <a:alpha val="0"/>
                </a:srgbClr>
              </a:clrTo>
            </a:clrChange>
          </a:blip>
          <a:srcRect/>
          <a:stretch>
            <a:fillRect/>
          </a:stretch>
        </p:blipFill>
        <p:spPr bwMode="auto">
          <a:xfrm>
            <a:off x="3657600" y="2514600"/>
            <a:ext cx="1905000" cy="1913880"/>
          </a:xfrm>
          <a:prstGeom prst="rect">
            <a:avLst/>
          </a:prstGeom>
          <a:noFill/>
          <a:ln w="9525">
            <a:noFill/>
            <a:miter lim="800000"/>
            <a:headEnd/>
            <a:tailEnd/>
          </a:ln>
          <a:effectLst/>
        </p:spPr>
      </p:pic>
      <p:pic>
        <p:nvPicPr>
          <p:cNvPr id="292875" name="Picture 11"/>
          <p:cNvPicPr>
            <a:picLocks noChangeAspect="1" noChangeArrowheads="1"/>
          </p:cNvPicPr>
          <p:nvPr/>
        </p:nvPicPr>
        <p:blipFill>
          <a:blip r:embed="rId4">
            <a:clrChange>
              <a:clrFrom>
                <a:srgbClr val="3A4D62"/>
              </a:clrFrom>
              <a:clrTo>
                <a:srgbClr val="3A4D62">
                  <a:alpha val="0"/>
                </a:srgbClr>
              </a:clrTo>
            </a:clrChange>
          </a:blip>
          <a:srcRect/>
          <a:stretch>
            <a:fillRect/>
          </a:stretch>
        </p:blipFill>
        <p:spPr bwMode="auto">
          <a:xfrm>
            <a:off x="5943600" y="4800600"/>
            <a:ext cx="1676400" cy="1672519"/>
          </a:xfrm>
          <a:prstGeom prst="rect">
            <a:avLst/>
          </a:prstGeom>
          <a:noFill/>
          <a:ln w="9525">
            <a:noFill/>
            <a:miter lim="800000"/>
            <a:headEnd/>
            <a:tailEnd/>
          </a:ln>
          <a:effectLst/>
        </p:spPr>
      </p:pic>
      <p:pic>
        <p:nvPicPr>
          <p:cNvPr id="292876" name="Picture 12"/>
          <p:cNvPicPr>
            <a:picLocks noChangeAspect="1" noChangeArrowheads="1"/>
          </p:cNvPicPr>
          <p:nvPr/>
        </p:nvPicPr>
        <p:blipFill>
          <a:blip r:embed="rId5">
            <a:clrChange>
              <a:clrFrom>
                <a:srgbClr val="3A4D62"/>
              </a:clrFrom>
              <a:clrTo>
                <a:srgbClr val="3A4D62">
                  <a:alpha val="0"/>
                </a:srgbClr>
              </a:clrTo>
            </a:clrChange>
          </a:blip>
          <a:srcRect t="2934"/>
          <a:stretch>
            <a:fillRect/>
          </a:stretch>
        </p:blipFill>
        <p:spPr bwMode="auto">
          <a:xfrm>
            <a:off x="4271092" y="4849805"/>
            <a:ext cx="1672508" cy="1627195"/>
          </a:xfrm>
          <a:prstGeom prst="rect">
            <a:avLst/>
          </a:prstGeom>
          <a:noFill/>
          <a:ln w="9525">
            <a:noFill/>
            <a:miter lim="800000"/>
            <a:headEnd/>
            <a:tailEnd/>
          </a:ln>
          <a:effectLst/>
        </p:spPr>
      </p:pic>
      <p:pic>
        <p:nvPicPr>
          <p:cNvPr id="292877" name="Picture 13"/>
          <p:cNvPicPr>
            <a:picLocks noChangeAspect="1" noChangeArrowheads="1"/>
          </p:cNvPicPr>
          <p:nvPr/>
        </p:nvPicPr>
        <p:blipFill>
          <a:blip r:embed="rId6">
            <a:clrChange>
              <a:clrFrom>
                <a:srgbClr val="3A4D62"/>
              </a:clrFrom>
              <a:clrTo>
                <a:srgbClr val="3A4D62">
                  <a:alpha val="0"/>
                </a:srgbClr>
              </a:clrTo>
            </a:clrChange>
          </a:blip>
          <a:srcRect b="4986"/>
          <a:stretch>
            <a:fillRect/>
          </a:stretch>
        </p:blipFill>
        <p:spPr bwMode="auto">
          <a:xfrm>
            <a:off x="2590800" y="4800600"/>
            <a:ext cx="1676400" cy="1600200"/>
          </a:xfrm>
          <a:prstGeom prst="rect">
            <a:avLst/>
          </a:prstGeom>
          <a:noFill/>
          <a:ln w="9525">
            <a:noFill/>
            <a:miter lim="800000"/>
            <a:headEnd/>
            <a:tailEnd/>
          </a:ln>
          <a:effectLst/>
        </p:spPr>
      </p:pic>
      <p:pic>
        <p:nvPicPr>
          <p:cNvPr id="292878" name="Picture 14"/>
          <p:cNvPicPr>
            <a:picLocks noChangeAspect="1" noChangeArrowheads="1"/>
          </p:cNvPicPr>
          <p:nvPr/>
        </p:nvPicPr>
        <p:blipFill>
          <a:blip r:embed="rId7">
            <a:clrChange>
              <a:clrFrom>
                <a:srgbClr val="3A4D62"/>
              </a:clrFrom>
              <a:clrTo>
                <a:srgbClr val="3A4D62">
                  <a:alpha val="0"/>
                </a:srgbClr>
              </a:clrTo>
            </a:clrChange>
          </a:blip>
          <a:srcRect/>
          <a:stretch>
            <a:fillRect/>
          </a:stretch>
        </p:blipFill>
        <p:spPr bwMode="auto">
          <a:xfrm>
            <a:off x="914400" y="4800600"/>
            <a:ext cx="1672492" cy="16764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382000" y="6513513"/>
            <a:ext cx="762000" cy="274637"/>
          </a:xfrm>
          <a:prstGeom prst="rect">
            <a:avLst/>
          </a:prstGeom>
        </p:spPr>
        <p:txBody>
          <a:bodyPr/>
          <a:lstStyle/>
          <a:p>
            <a:pPr>
              <a:defRPr/>
            </a:pPr>
            <a:fld id="{971B7D7F-0F5C-41E0-A807-ADF9AEA64943}" type="slidenum">
              <a:rPr lang="ko-KR" altLang="en-US" smtClean="0"/>
              <a:pPr>
                <a:defRPr/>
              </a:pPr>
              <a:t>81</a:t>
            </a:fld>
            <a:endParaRPr lang="en-US" altLang="ko-KR"/>
          </a:p>
        </p:txBody>
      </p:sp>
      <p:graphicFrame>
        <p:nvGraphicFramePr>
          <p:cNvPr id="3" name="Chart 2"/>
          <p:cNvGraphicFramePr/>
          <p:nvPr/>
        </p:nvGraphicFramePr>
        <p:xfrm>
          <a:off x="1066800" y="1066800"/>
          <a:ext cx="71628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3276600" y="5943600"/>
            <a:ext cx="3448636" cy="369332"/>
          </a:xfrm>
          <a:prstGeom prst="rect">
            <a:avLst/>
          </a:prstGeom>
          <a:noFill/>
        </p:spPr>
        <p:txBody>
          <a:bodyPr wrap="none" rtlCol="0">
            <a:spAutoFit/>
          </a:bodyPr>
          <a:lstStyle/>
          <a:p>
            <a:r>
              <a:rPr lang="en-US" dirty="0" smtClean="0">
                <a:solidFill>
                  <a:schemeClr val="bg1"/>
                </a:solidFill>
              </a:rPr>
              <a:t> </a:t>
            </a:r>
            <a:r>
              <a:rPr lang="en-US" sz="1600" b="0" dirty="0" smtClean="0">
                <a:solidFill>
                  <a:schemeClr val="bg1"/>
                </a:solidFill>
              </a:rPr>
              <a:t>p&lt;0.001 (paired two-tailed Student’s t)</a:t>
            </a:r>
            <a:endParaRPr lang="en-US" b="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382000" y="6513513"/>
            <a:ext cx="762000" cy="274637"/>
          </a:xfrm>
          <a:prstGeom prst="rect">
            <a:avLst/>
          </a:prstGeom>
        </p:spPr>
        <p:txBody>
          <a:bodyPr/>
          <a:lstStyle/>
          <a:p>
            <a:pPr>
              <a:defRPr/>
            </a:pPr>
            <a:fld id="{971B7D7F-0F5C-41E0-A807-ADF9AEA64943}" type="slidenum">
              <a:rPr lang="ko-KR" altLang="en-US" smtClean="0"/>
              <a:pPr>
                <a:defRPr/>
              </a:pPr>
              <a:t>82</a:t>
            </a:fld>
            <a:endParaRPr lang="en-US" altLang="ko-KR"/>
          </a:p>
        </p:txBody>
      </p:sp>
      <p:graphicFrame>
        <p:nvGraphicFramePr>
          <p:cNvPr id="3" name="Chart 2"/>
          <p:cNvGraphicFramePr/>
          <p:nvPr/>
        </p:nvGraphicFramePr>
        <p:xfrm>
          <a:off x="838200" y="914400"/>
          <a:ext cx="7696200" cy="43434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11"/>
          <p:cNvPicPr>
            <a:picLocks noChangeAspect="1" noChangeArrowheads="1"/>
          </p:cNvPicPr>
          <p:nvPr/>
        </p:nvPicPr>
        <p:blipFill>
          <a:blip r:embed="rId4">
            <a:clrChange>
              <a:clrFrom>
                <a:srgbClr val="3A4D62"/>
              </a:clrFrom>
              <a:clrTo>
                <a:srgbClr val="3A4D62">
                  <a:alpha val="0"/>
                </a:srgbClr>
              </a:clrTo>
            </a:clrChange>
          </a:blip>
          <a:srcRect/>
          <a:stretch>
            <a:fillRect/>
          </a:stretch>
        </p:blipFill>
        <p:spPr bwMode="auto">
          <a:xfrm>
            <a:off x="5715000" y="5028671"/>
            <a:ext cx="1447800" cy="1444448"/>
          </a:xfrm>
          <a:prstGeom prst="rect">
            <a:avLst/>
          </a:prstGeom>
          <a:noFill/>
          <a:ln w="9525">
            <a:noFill/>
            <a:miter lim="800000"/>
            <a:headEnd/>
            <a:tailEnd/>
          </a:ln>
          <a:effectLst/>
        </p:spPr>
      </p:pic>
      <p:pic>
        <p:nvPicPr>
          <p:cNvPr id="9" name="Picture 12"/>
          <p:cNvPicPr>
            <a:picLocks noChangeAspect="1" noChangeArrowheads="1"/>
          </p:cNvPicPr>
          <p:nvPr/>
        </p:nvPicPr>
        <p:blipFill>
          <a:blip r:embed="rId5">
            <a:clrChange>
              <a:clrFrom>
                <a:srgbClr val="3A4D62"/>
              </a:clrFrom>
              <a:clrTo>
                <a:srgbClr val="3A4D62">
                  <a:alpha val="0"/>
                </a:srgbClr>
              </a:clrTo>
            </a:clrChange>
          </a:blip>
          <a:srcRect t="2934"/>
          <a:stretch>
            <a:fillRect/>
          </a:stretch>
        </p:blipFill>
        <p:spPr bwMode="auto">
          <a:xfrm>
            <a:off x="4267200" y="5071694"/>
            <a:ext cx="1444439" cy="1405305"/>
          </a:xfrm>
          <a:prstGeom prst="rect">
            <a:avLst/>
          </a:prstGeom>
          <a:noFill/>
          <a:ln w="9525">
            <a:noFill/>
            <a:miter lim="800000"/>
            <a:headEnd/>
            <a:tailEnd/>
          </a:ln>
          <a:effectLst/>
        </p:spPr>
      </p:pic>
      <p:pic>
        <p:nvPicPr>
          <p:cNvPr id="10" name="Picture 13"/>
          <p:cNvPicPr>
            <a:picLocks noChangeAspect="1" noChangeArrowheads="1"/>
          </p:cNvPicPr>
          <p:nvPr/>
        </p:nvPicPr>
        <p:blipFill>
          <a:blip r:embed="rId6">
            <a:clrChange>
              <a:clrFrom>
                <a:srgbClr val="3A4D62"/>
              </a:clrFrom>
              <a:clrTo>
                <a:srgbClr val="3A4D62">
                  <a:alpha val="0"/>
                </a:srgbClr>
              </a:clrTo>
            </a:clrChange>
          </a:blip>
          <a:srcRect b="4986"/>
          <a:stretch>
            <a:fillRect/>
          </a:stretch>
        </p:blipFill>
        <p:spPr bwMode="auto">
          <a:xfrm>
            <a:off x="2895600" y="5018808"/>
            <a:ext cx="1447800" cy="1381991"/>
          </a:xfrm>
          <a:prstGeom prst="rect">
            <a:avLst/>
          </a:prstGeom>
          <a:noFill/>
          <a:ln w="9525">
            <a:noFill/>
            <a:miter lim="800000"/>
            <a:headEnd/>
            <a:tailEnd/>
          </a:ln>
          <a:effectLst/>
        </p:spPr>
      </p:pic>
      <p:pic>
        <p:nvPicPr>
          <p:cNvPr id="11" name="Picture 14"/>
          <p:cNvPicPr>
            <a:picLocks noChangeAspect="1" noChangeArrowheads="1"/>
          </p:cNvPicPr>
          <p:nvPr/>
        </p:nvPicPr>
        <p:blipFill>
          <a:blip r:embed="rId7">
            <a:clrChange>
              <a:clrFrom>
                <a:srgbClr val="3A4D62"/>
              </a:clrFrom>
              <a:clrTo>
                <a:srgbClr val="3A4D62">
                  <a:alpha val="0"/>
                </a:srgbClr>
              </a:clrTo>
            </a:clrChange>
          </a:blip>
          <a:srcRect/>
          <a:stretch>
            <a:fillRect/>
          </a:stretch>
        </p:blipFill>
        <p:spPr bwMode="auto">
          <a:xfrm>
            <a:off x="1603575" y="5029200"/>
            <a:ext cx="1444425" cy="1447800"/>
          </a:xfrm>
          <a:prstGeom prst="rect">
            <a:avLst/>
          </a:prstGeom>
          <a:noFill/>
          <a:ln w="9525">
            <a:noFill/>
            <a:miter lim="800000"/>
            <a:headEnd/>
            <a:tailEnd/>
          </a:ln>
          <a:effectLst/>
        </p:spPr>
      </p:pic>
      <p:sp>
        <p:nvSpPr>
          <p:cNvPr id="12" name="TextBox 11"/>
          <p:cNvSpPr txBox="1"/>
          <p:nvPr/>
        </p:nvSpPr>
        <p:spPr>
          <a:xfrm>
            <a:off x="4572000" y="6324600"/>
            <a:ext cx="761683" cy="369332"/>
          </a:xfrm>
          <a:prstGeom prst="rect">
            <a:avLst/>
          </a:prstGeom>
          <a:noFill/>
        </p:spPr>
        <p:txBody>
          <a:bodyPr wrap="none" rtlCol="0">
            <a:spAutoFit/>
          </a:bodyPr>
          <a:lstStyle/>
          <a:p>
            <a:r>
              <a:rPr lang="en-US" dirty="0" smtClean="0">
                <a:solidFill>
                  <a:schemeClr val="bg1"/>
                </a:solidFill>
              </a:rPr>
              <a:t> </a:t>
            </a:r>
            <a:r>
              <a:rPr lang="en-US" sz="1600" b="0" dirty="0" smtClean="0">
                <a:solidFill>
                  <a:schemeClr val="bg1"/>
                </a:solidFill>
              </a:rPr>
              <a:t>p&lt;0.01</a:t>
            </a:r>
            <a:endParaRPr lang="en-US" b="0" dirty="0">
              <a:solidFill>
                <a:schemeClr val="bg1"/>
              </a:solidFill>
            </a:endParaRPr>
          </a:p>
        </p:txBody>
      </p:sp>
      <p:sp>
        <p:nvSpPr>
          <p:cNvPr id="13" name="TextBox 12"/>
          <p:cNvSpPr txBox="1"/>
          <p:nvPr/>
        </p:nvSpPr>
        <p:spPr>
          <a:xfrm>
            <a:off x="6019800" y="6324600"/>
            <a:ext cx="768095" cy="369332"/>
          </a:xfrm>
          <a:prstGeom prst="rect">
            <a:avLst/>
          </a:prstGeom>
          <a:noFill/>
        </p:spPr>
        <p:txBody>
          <a:bodyPr wrap="none" rtlCol="0">
            <a:spAutoFit/>
          </a:bodyPr>
          <a:lstStyle/>
          <a:p>
            <a:r>
              <a:rPr lang="en-US" dirty="0" smtClean="0">
                <a:solidFill>
                  <a:schemeClr val="bg1"/>
                </a:solidFill>
              </a:rPr>
              <a:t> </a:t>
            </a:r>
            <a:r>
              <a:rPr lang="en-US" sz="1600" b="0" dirty="0" smtClean="0">
                <a:solidFill>
                  <a:schemeClr val="bg1"/>
                </a:solidFill>
              </a:rPr>
              <a:t>p~0.01</a:t>
            </a:r>
            <a:endParaRPr lang="en-US" b="0" dirty="0">
              <a:solidFill>
                <a:schemeClr val="bg1"/>
              </a:solidFill>
            </a:endParaRPr>
          </a:p>
        </p:txBody>
      </p:sp>
      <p:sp>
        <p:nvSpPr>
          <p:cNvPr id="14" name="TextBox 13"/>
          <p:cNvSpPr txBox="1"/>
          <p:nvPr/>
        </p:nvSpPr>
        <p:spPr>
          <a:xfrm>
            <a:off x="1905000" y="6248400"/>
            <a:ext cx="935577" cy="523220"/>
          </a:xfrm>
          <a:prstGeom prst="rect">
            <a:avLst/>
          </a:prstGeom>
          <a:noFill/>
        </p:spPr>
        <p:txBody>
          <a:bodyPr wrap="none" rtlCol="0">
            <a:spAutoFit/>
          </a:bodyPr>
          <a:lstStyle/>
          <a:p>
            <a:pPr algn="ctr"/>
            <a:r>
              <a:rPr lang="en-US" sz="1400" b="0" dirty="0" smtClean="0">
                <a:solidFill>
                  <a:schemeClr val="bg1"/>
                </a:solidFill>
              </a:rPr>
              <a:t>not </a:t>
            </a:r>
            <a:br>
              <a:rPr lang="en-US" sz="1400" b="0" dirty="0" smtClean="0">
                <a:solidFill>
                  <a:schemeClr val="bg1"/>
                </a:solidFill>
              </a:rPr>
            </a:br>
            <a:r>
              <a:rPr lang="en-US" sz="1400" b="0" dirty="0" smtClean="0">
                <a:solidFill>
                  <a:schemeClr val="bg1"/>
                </a:solidFill>
              </a:rPr>
              <a:t>significant</a:t>
            </a:r>
            <a:endParaRPr lang="en-US" sz="1400" b="0" dirty="0">
              <a:solidFill>
                <a:schemeClr val="bg1"/>
              </a:solidFill>
            </a:endParaRPr>
          </a:p>
        </p:txBody>
      </p:sp>
      <p:sp>
        <p:nvSpPr>
          <p:cNvPr id="15" name="TextBox 14"/>
          <p:cNvSpPr txBox="1"/>
          <p:nvPr/>
        </p:nvSpPr>
        <p:spPr>
          <a:xfrm>
            <a:off x="3124200" y="6248400"/>
            <a:ext cx="935577" cy="523220"/>
          </a:xfrm>
          <a:prstGeom prst="rect">
            <a:avLst/>
          </a:prstGeom>
          <a:noFill/>
        </p:spPr>
        <p:txBody>
          <a:bodyPr wrap="none" rtlCol="0">
            <a:spAutoFit/>
          </a:bodyPr>
          <a:lstStyle/>
          <a:p>
            <a:pPr algn="ctr"/>
            <a:r>
              <a:rPr lang="en-US" sz="1400" b="0" dirty="0" smtClean="0">
                <a:solidFill>
                  <a:schemeClr val="bg1"/>
                </a:solidFill>
              </a:rPr>
              <a:t>not </a:t>
            </a:r>
            <a:br>
              <a:rPr lang="en-US" sz="1400" b="0" dirty="0" smtClean="0">
                <a:solidFill>
                  <a:schemeClr val="bg1"/>
                </a:solidFill>
              </a:rPr>
            </a:br>
            <a:r>
              <a:rPr lang="en-US" sz="1400" b="0" dirty="0" smtClean="0">
                <a:solidFill>
                  <a:schemeClr val="bg1"/>
                </a:solidFill>
              </a:rPr>
              <a:t>significant</a:t>
            </a:r>
            <a:endParaRPr lang="en-US" sz="1400" b="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p:txBody>
          <a:bodyPr/>
          <a:lstStyle/>
          <a:p>
            <a:endParaRPr lang="en-US"/>
          </a:p>
        </p:txBody>
      </p:sp>
      <p:sp>
        <p:nvSpPr>
          <p:cNvPr id="2" name="Slide Number Placeholder 1"/>
          <p:cNvSpPr>
            <a:spLocks noGrp="1"/>
          </p:cNvSpPr>
          <p:nvPr>
            <p:ph type="sldNum" sz="quarter" idx="4294967295"/>
          </p:nvPr>
        </p:nvSpPr>
        <p:spPr>
          <a:xfrm>
            <a:off x="8382000" y="6513513"/>
            <a:ext cx="762000" cy="274637"/>
          </a:xfrm>
          <a:prstGeom prst="rect">
            <a:avLst/>
          </a:prstGeom>
        </p:spPr>
        <p:txBody>
          <a:bodyPr/>
          <a:lstStyle/>
          <a:p>
            <a:pPr>
              <a:defRPr/>
            </a:pPr>
            <a:fld id="{971B7D7F-0F5C-41E0-A807-ADF9AEA64943}" type="slidenum">
              <a:rPr lang="ko-KR" altLang="en-US" smtClean="0"/>
              <a:pPr>
                <a:defRPr/>
              </a:pPr>
              <a:t>83</a:t>
            </a:fld>
            <a:endParaRPr lang="en-US" altLang="ko-KR"/>
          </a:p>
        </p:txBody>
      </p:sp>
      <p:graphicFrame>
        <p:nvGraphicFramePr>
          <p:cNvPr id="3" name="Chart 2"/>
          <p:cNvGraphicFramePr/>
          <p:nvPr/>
        </p:nvGraphicFramePr>
        <p:xfrm>
          <a:off x="1981200" y="762000"/>
          <a:ext cx="5791200" cy="523621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p:txBody>
          <a:bodyPr/>
          <a:lstStyle/>
          <a:p>
            <a:endParaRPr lang="en-US"/>
          </a:p>
        </p:txBody>
      </p:sp>
      <p:sp>
        <p:nvSpPr>
          <p:cNvPr id="2" name="Slide Number Placeholder 1"/>
          <p:cNvSpPr>
            <a:spLocks noGrp="1"/>
          </p:cNvSpPr>
          <p:nvPr>
            <p:ph type="sldNum" sz="quarter" idx="4294967295"/>
          </p:nvPr>
        </p:nvSpPr>
        <p:spPr>
          <a:xfrm>
            <a:off x="8382000" y="6513513"/>
            <a:ext cx="762000" cy="274637"/>
          </a:xfrm>
          <a:prstGeom prst="rect">
            <a:avLst/>
          </a:prstGeom>
        </p:spPr>
        <p:txBody>
          <a:bodyPr/>
          <a:lstStyle/>
          <a:p>
            <a:pPr>
              <a:defRPr/>
            </a:pPr>
            <a:fld id="{971B7D7F-0F5C-41E0-A807-ADF9AEA64943}" type="slidenum">
              <a:rPr lang="ko-KR" altLang="en-US" smtClean="0"/>
              <a:pPr>
                <a:defRPr/>
              </a:pPr>
              <a:t>84</a:t>
            </a:fld>
            <a:endParaRPr lang="en-US" altLang="ko-KR"/>
          </a:p>
        </p:txBody>
      </p:sp>
      <p:graphicFrame>
        <p:nvGraphicFramePr>
          <p:cNvPr id="3" name="Chart 2"/>
          <p:cNvGraphicFramePr/>
          <p:nvPr/>
        </p:nvGraphicFramePr>
        <p:xfrm>
          <a:off x="685800" y="1143000"/>
          <a:ext cx="9753600" cy="4800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endParaRPr lang="en-US" smtClean="0"/>
          </a:p>
        </p:txBody>
      </p:sp>
      <p:pic>
        <p:nvPicPr>
          <p:cNvPr id="82947" name="Content Placeholder 3" descr="ch_abb_gursky_rave_ger.jpg"/>
          <p:cNvPicPr>
            <a:picLocks noGrp="1" noChangeAspect="1"/>
          </p:cNvPicPr>
          <p:nvPr>
            <p:ph idx="1"/>
          </p:nvPr>
        </p:nvPicPr>
        <p:blipFill>
          <a:blip r:embed="rId3"/>
          <a:srcRect l="13405" r="13405"/>
          <a:stretch>
            <a:fillRect/>
          </a:stretch>
        </p:blipFill>
        <p:spPr>
          <a:xfrm>
            <a:off x="0" y="0"/>
            <a:ext cx="9144000" cy="6858000"/>
          </a:xfrm>
        </p:spPr>
      </p:pic>
      <p:sp>
        <p:nvSpPr>
          <p:cNvPr id="4" name="AutoShape 12"/>
          <p:cNvSpPr>
            <a:spLocks noChangeArrowheads="1"/>
          </p:cNvSpPr>
          <p:nvPr/>
        </p:nvSpPr>
        <p:spPr bwMode="auto">
          <a:xfrm>
            <a:off x="114300" y="2057400"/>
            <a:ext cx="8915400" cy="2514600"/>
          </a:xfrm>
          <a:prstGeom prst="roundRect">
            <a:avLst>
              <a:gd name="adj" fmla="val 16667"/>
            </a:avLst>
          </a:prstGeom>
          <a:solidFill>
            <a:schemeClr val="accent4">
              <a:lumMod val="50000"/>
              <a:alpha val="65000"/>
            </a:schemeClr>
          </a:solidFill>
          <a:ln w="9525">
            <a:noFill/>
            <a:round/>
            <a:headEnd/>
            <a:tailEnd/>
          </a:ln>
          <a:effectLst/>
        </p:spPr>
        <p:txBody>
          <a:bodyPr wrap="none" lIns="0" tIns="0" rIns="0" bIns="0" anchor="ctr"/>
          <a:lstStyle/>
          <a:p>
            <a:pPr algn="ctr">
              <a:defRPr/>
            </a:pPr>
            <a:endParaRPr lang="en-US" sz="3200" dirty="0" smtClean="0">
              <a:effectLst>
                <a:outerShdw blurRad="38100" dist="38100" dir="2700000" algn="tl">
                  <a:srgbClr val="000000"/>
                </a:outerShdw>
              </a:effectLst>
            </a:endParaRPr>
          </a:p>
          <a:p>
            <a:pPr algn="ctr">
              <a:defRPr/>
            </a:pPr>
            <a:r>
              <a:rPr lang="en-US" sz="3200" smtClean="0">
                <a:effectLst>
                  <a:outerShdw blurRad="38100" dist="38100" dir="2700000" algn="tl">
                    <a:srgbClr val="000000"/>
                  </a:outerShdw>
                </a:effectLst>
              </a:rPr>
              <a:t>Enable Programming by Example Modification</a:t>
            </a:r>
          </a:p>
          <a:p>
            <a:pPr algn="ctr">
              <a:defRPr/>
            </a:pPr>
            <a:endParaRPr lang="en-US" sz="3200" smtClean="0">
              <a:effectLst>
                <a:outerShdw blurRad="38100" dist="38100" dir="2700000" algn="tl">
                  <a:srgbClr val="000000"/>
                </a:outerShdw>
              </a:effectLst>
            </a:endParaRPr>
          </a:p>
          <a:p>
            <a:pPr algn="ctr">
              <a:defRPr/>
            </a:pPr>
            <a:r>
              <a:rPr lang="en-US" sz="3200" smtClean="0">
                <a:effectLst>
                  <a:outerShdw blurRad="38100" dist="38100" dir="2700000" algn="tl">
                    <a:srgbClr val="000000"/>
                  </a:outerShdw>
                </a:effectLst>
              </a:rPr>
              <a:t>Support Alternative Design Choices</a:t>
            </a:r>
            <a:endParaRPr lang="en-US" sz="3200" dirty="0" smtClean="0">
              <a:effectLst>
                <a:outerShdw blurRad="38100" dist="38100" dir="2700000" algn="tl">
                  <a:srgbClr val="000000"/>
                </a:outerShdw>
              </a:effectLst>
            </a:endParaRPr>
          </a:p>
          <a:p>
            <a:pPr algn="ctr">
              <a:defRPr/>
            </a:pPr>
            <a:endParaRPr lang="en-US" sz="3200" dirty="0" smtClean="0">
              <a:effectLst>
                <a:outerShdw blurRad="38100" dist="38100" dir="2700000" algn="tl">
                  <a:srgbClr val="000000"/>
                </a:outerShdw>
              </a:effectLst>
            </a:endParaRPr>
          </a:p>
        </p:txBody>
      </p:sp>
      <p:sp>
        <p:nvSpPr>
          <p:cNvPr id="5"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p:cNvPicPr>
            <a:picLocks noChangeAspect="1" noChangeArrowheads="1"/>
          </p:cNvPicPr>
          <p:nvPr/>
        </p:nvPicPr>
        <p:blipFill>
          <a:blip r:embed="rId3"/>
          <a:srcRect/>
          <a:stretch>
            <a:fillRect/>
          </a:stretch>
        </p:blipFill>
        <p:spPr bwMode="auto">
          <a:xfrm>
            <a:off x="-304799" y="0"/>
            <a:ext cx="10322590" cy="6885087"/>
          </a:xfrm>
          <a:prstGeom prst="rect">
            <a:avLst/>
          </a:prstGeom>
          <a:noFill/>
          <a:ln w="9525">
            <a:noFill/>
            <a:miter lim="800000"/>
            <a:headEnd/>
            <a:tailEnd/>
          </a:ln>
          <a:effectLst/>
        </p:spPr>
      </p:pic>
      <p:sp>
        <p:nvSpPr>
          <p:cNvPr id="6" name="Arc 9"/>
          <p:cNvSpPr>
            <a:spLocks noChangeAspect="1"/>
          </p:cNvSpPr>
          <p:nvPr/>
        </p:nvSpPr>
        <p:spPr bwMode="auto">
          <a:xfrm>
            <a:off x="8950325" y="-762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7" name="Arc 10"/>
          <p:cNvSpPr>
            <a:spLocks noChangeAspect="1"/>
          </p:cNvSpPr>
          <p:nvPr/>
        </p:nvSpPr>
        <p:spPr bwMode="auto">
          <a:xfrm rot="-5400000">
            <a:off x="-63500" y="-746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8" name="Arc 11"/>
          <p:cNvSpPr>
            <a:spLocks noChangeAspect="1"/>
          </p:cNvSpPr>
          <p:nvPr/>
        </p:nvSpPr>
        <p:spPr bwMode="auto">
          <a:xfrm rot="10800000">
            <a:off x="-63500" y="66548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9" name="Arc 12"/>
          <p:cNvSpPr>
            <a:spLocks noChangeAspect="1"/>
          </p:cNvSpPr>
          <p:nvPr/>
        </p:nvSpPr>
        <p:spPr bwMode="auto">
          <a:xfrm rot="5400000">
            <a:off x="8950325" y="66516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0" name="AutoShape 12"/>
          <p:cNvSpPr>
            <a:spLocks noChangeArrowheads="1"/>
          </p:cNvSpPr>
          <p:nvPr/>
        </p:nvSpPr>
        <p:spPr bwMode="auto">
          <a:xfrm>
            <a:off x="3048000" y="457200"/>
            <a:ext cx="3581400" cy="5943600"/>
          </a:xfrm>
          <a:prstGeom prst="roundRect">
            <a:avLst>
              <a:gd name="adj" fmla="val 16667"/>
            </a:avLst>
          </a:prstGeom>
          <a:solidFill>
            <a:schemeClr val="bg2">
              <a:alpha val="65000"/>
            </a:schemeClr>
          </a:solidFill>
          <a:ln w="9525">
            <a:noFill/>
            <a:round/>
            <a:headEnd/>
            <a:tailEnd/>
          </a:ln>
          <a:effectLst/>
        </p:spPr>
        <p:txBody>
          <a:bodyPr wrap="none" lIns="0" tIns="0" rIns="0" bIns="0" anchor="ctr"/>
          <a:lstStyle/>
          <a:p>
            <a:pPr algn="ctr">
              <a:defRPr/>
            </a:pPr>
            <a:r>
              <a:rPr lang="en-US" sz="3000" smtClean="0">
                <a:solidFill>
                  <a:schemeClr val="bg1"/>
                </a:solidFill>
                <a:effectLst>
                  <a:outerShdw blurRad="38100" dist="38100" dir="2700000" algn="tl">
                    <a:srgbClr val="000000"/>
                  </a:outerShdw>
                </a:effectLst>
              </a:rPr>
              <a:t>Abel Allison</a:t>
            </a:r>
          </a:p>
          <a:p>
            <a:pPr algn="ctr">
              <a:defRPr/>
            </a:pPr>
            <a:r>
              <a:rPr lang="en-US" sz="3000" smtClean="0">
                <a:solidFill>
                  <a:schemeClr val="bg1"/>
                </a:solidFill>
                <a:effectLst>
                  <a:outerShdw blurRad="38100" dist="38100" dir="2700000" algn="tl">
                    <a:srgbClr val="000000"/>
                  </a:outerShdw>
                </a:effectLst>
              </a:rPr>
              <a:t>Leith </a:t>
            </a:r>
            <a:r>
              <a:rPr lang="en-US" sz="3000" dirty="0" smtClean="0">
                <a:solidFill>
                  <a:schemeClr val="bg1"/>
                </a:solidFill>
                <a:effectLst>
                  <a:outerShdw blurRad="38100" dist="38100" dir="2700000" algn="tl">
                    <a:srgbClr val="000000"/>
                  </a:outerShdw>
                </a:effectLst>
              </a:rPr>
              <a:t>Abdulla</a:t>
            </a:r>
          </a:p>
          <a:p>
            <a:pPr algn="ctr">
              <a:defRPr/>
            </a:pPr>
            <a:r>
              <a:rPr lang="en-US" sz="3000" smtClean="0">
                <a:solidFill>
                  <a:schemeClr val="bg1"/>
                </a:solidFill>
                <a:effectLst>
                  <a:outerShdw blurRad="38100" dist="38100" dir="2700000" algn="tl">
                    <a:srgbClr val="000000"/>
                  </a:outerShdw>
                </a:effectLst>
              </a:rPr>
              <a:t>Kevin Collins</a:t>
            </a:r>
          </a:p>
          <a:p>
            <a:pPr algn="ctr">
              <a:defRPr/>
            </a:pPr>
            <a:r>
              <a:rPr lang="en-US" sz="3000" smtClean="0">
                <a:solidFill>
                  <a:schemeClr val="bg1"/>
                </a:solidFill>
                <a:effectLst>
                  <a:outerShdw blurRad="38100" dist="38100" dir="2700000" algn="tl">
                    <a:srgbClr val="000000"/>
                  </a:outerShdw>
                </a:effectLst>
              </a:rPr>
              <a:t>Scott Doorley</a:t>
            </a:r>
            <a:endParaRPr lang="en-US" sz="3000" dirty="0" smtClean="0">
              <a:solidFill>
                <a:schemeClr val="bg1"/>
              </a:solidFill>
              <a:effectLst>
                <a:outerShdw blurRad="38100" dist="38100" dir="2700000" algn="tl">
                  <a:srgbClr val="000000"/>
                </a:outerShdw>
              </a:effectLst>
            </a:endParaRPr>
          </a:p>
          <a:p>
            <a:pPr algn="ctr">
              <a:defRPr/>
            </a:pPr>
            <a:r>
              <a:rPr lang="en-US" sz="3000" smtClean="0">
                <a:solidFill>
                  <a:schemeClr val="bg1"/>
                </a:solidFill>
                <a:effectLst>
                  <a:outerShdw blurRad="38100" dist="38100" dir="2700000" algn="tl">
                    <a:srgbClr val="000000"/>
                  </a:outerShdw>
                </a:effectLst>
              </a:rPr>
              <a:t>Wendy Ju</a:t>
            </a:r>
          </a:p>
          <a:p>
            <a:pPr algn="ctr">
              <a:defRPr/>
            </a:pPr>
            <a:r>
              <a:rPr lang="en-US" sz="3000" smtClean="0">
                <a:solidFill>
                  <a:schemeClr val="bg1"/>
                </a:solidFill>
                <a:effectLst>
                  <a:outerShdw blurRad="38100" dist="38100" dir="2700000" algn="tl">
                    <a:srgbClr val="000000"/>
                  </a:outerShdw>
                </a:effectLst>
              </a:rPr>
              <a:t>Michel Krieger</a:t>
            </a:r>
          </a:p>
          <a:p>
            <a:pPr algn="ctr">
              <a:defRPr/>
            </a:pPr>
            <a:r>
              <a:rPr lang="en-US" sz="3000" smtClean="0">
                <a:solidFill>
                  <a:schemeClr val="bg1"/>
                </a:solidFill>
                <a:effectLst>
                  <a:outerShdw blurRad="38100" dist="38100" dir="2700000" algn="tl">
                    <a:srgbClr val="000000"/>
                  </a:outerShdw>
                </a:effectLst>
              </a:rPr>
              <a:t>Leslie Wu</a:t>
            </a:r>
          </a:p>
          <a:p>
            <a:pPr algn="ctr">
              <a:defRPr/>
            </a:pPr>
            <a:r>
              <a:rPr lang="en-US" sz="3000" smtClean="0">
                <a:solidFill>
                  <a:schemeClr val="bg1"/>
                </a:solidFill>
                <a:effectLst>
                  <a:outerShdw blurRad="38100" dist="38100" dir="2700000" algn="tl">
                    <a:srgbClr val="000000"/>
                  </a:outerShdw>
                </a:effectLst>
              </a:rPr>
              <a:t>Loren Yu</a:t>
            </a:r>
          </a:p>
          <a:p>
            <a:pPr algn="ctr">
              <a:defRPr/>
            </a:pPr>
            <a:endParaRPr lang="en-US" sz="3000" smtClean="0">
              <a:solidFill>
                <a:schemeClr val="bg1"/>
              </a:solidFill>
              <a:effectLst>
                <a:outerShdw blurRad="38100" dist="38100" dir="2700000" algn="tl">
                  <a:srgbClr val="000000"/>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500"/>
                                        <p:tgtEl>
                                          <p:spTgt spid="10">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fade">
                                      <p:cBhvr>
                                        <p:cTn id="16" dur="500"/>
                                        <p:tgtEl>
                                          <p:spTgt spid="10">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500"/>
                                        <p:tgtEl>
                                          <p:spTgt spid="10">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fade">
                                      <p:cBhvr>
                                        <p:cTn id="25" dur="500"/>
                                        <p:tgtEl>
                                          <p:spTgt spid="10">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fade">
                                      <p:cBhvr>
                                        <p:cTn id="28" dur="500"/>
                                        <p:tgtEl>
                                          <p:spTgt spid="10">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animEffect transition="in" filter="fade">
                                      <p:cBhvr>
                                        <p:cTn id="31"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3" descr="programming-books-01.jpg"/>
          <p:cNvPicPr>
            <a:picLocks noGrp="1" noChangeAspect="1"/>
          </p:cNvPicPr>
          <p:nvPr>
            <p:ph idx="1"/>
          </p:nvPr>
        </p:nvPicPr>
        <p:blipFill>
          <a:blip r:embed="rId3"/>
          <a:srcRect/>
          <a:stretch>
            <a:fillRect/>
          </a:stretch>
        </p:blipFill>
        <p:spPr>
          <a:xfrm>
            <a:off x="0" y="0"/>
            <a:ext cx="9144000" cy="6858000"/>
          </a:xfrm>
        </p:spPr>
      </p:pic>
      <p:sp>
        <p:nvSpPr>
          <p:cNvPr id="12" name="Rounded Rectangle 11"/>
          <p:cNvSpPr/>
          <p:nvPr/>
        </p:nvSpPr>
        <p:spPr>
          <a:xfrm>
            <a:off x="633413" y="561975"/>
            <a:ext cx="7877175" cy="3533775"/>
          </a:xfrm>
          <a:prstGeom prst="roundRect">
            <a:avLst>
              <a:gd name="adj" fmla="val 3418"/>
            </a:avLst>
          </a:prstGeom>
          <a:solidFill>
            <a:srgbClr val="4E566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314" name="Title 1"/>
          <p:cNvSpPr>
            <a:spLocks noGrp="1"/>
          </p:cNvSpPr>
          <p:nvPr>
            <p:ph type="title"/>
          </p:nvPr>
        </p:nvSpPr>
        <p:spPr>
          <a:xfrm>
            <a:off x="544513" y="663575"/>
            <a:ext cx="8054975" cy="1022350"/>
          </a:xfrm>
        </p:spPr>
        <p:txBody>
          <a:bodyPr/>
          <a:lstStyle/>
          <a:p>
            <a:pPr algn="ctr">
              <a:defRPr/>
            </a:pPr>
            <a:r>
              <a:rPr lang="en-US" dirty="0" smtClean="0">
                <a:effectLst>
                  <a:outerShdw blurRad="38100" dist="38100" dir="2700000" algn="tl">
                    <a:srgbClr val="000000">
                      <a:alpha val="43137"/>
                    </a:srgbClr>
                  </a:outerShdw>
                </a:effectLst>
              </a:rPr>
              <a:t>Opportunistic Programming</a:t>
            </a:r>
          </a:p>
        </p:txBody>
      </p:sp>
      <p:sp>
        <p:nvSpPr>
          <p:cNvPr id="4101" name="Arc 7"/>
          <p:cNvSpPr>
            <a:spLocks noChangeAspect="1"/>
          </p:cNvSpPr>
          <p:nvPr/>
        </p:nvSpPr>
        <p:spPr bwMode="auto">
          <a:xfrm>
            <a:off x="8950325" y="-63500"/>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baseline="0" dirty="0"/>
          </a:p>
        </p:txBody>
      </p:sp>
      <p:sp>
        <p:nvSpPr>
          <p:cNvPr id="4102" name="Arc 8"/>
          <p:cNvSpPr>
            <a:spLocks noChangeAspect="1"/>
          </p:cNvSpPr>
          <p:nvPr/>
        </p:nvSpPr>
        <p:spPr bwMode="auto">
          <a:xfrm rot="-5400000">
            <a:off x="-63500" y="-61913"/>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baseline="0" dirty="0"/>
          </a:p>
        </p:txBody>
      </p:sp>
      <p:sp>
        <p:nvSpPr>
          <p:cNvPr id="4103" name="Arc 9"/>
          <p:cNvSpPr>
            <a:spLocks noChangeAspect="1"/>
          </p:cNvSpPr>
          <p:nvPr/>
        </p:nvSpPr>
        <p:spPr bwMode="auto">
          <a:xfrm rot="10800000">
            <a:off x="-63500" y="6667500"/>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baseline="0" dirty="0"/>
          </a:p>
        </p:txBody>
      </p:sp>
      <p:sp>
        <p:nvSpPr>
          <p:cNvPr id="4104" name="Arc 10"/>
          <p:cNvSpPr>
            <a:spLocks noChangeAspect="1"/>
          </p:cNvSpPr>
          <p:nvPr/>
        </p:nvSpPr>
        <p:spPr bwMode="auto">
          <a:xfrm rot="5400000">
            <a:off x="8950325" y="6664325"/>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baseline="0" dirty="0"/>
          </a:p>
        </p:txBody>
      </p:sp>
      <p:sp>
        <p:nvSpPr>
          <p:cNvPr id="11" name="TextBox 10"/>
          <p:cNvSpPr txBox="1"/>
          <p:nvPr/>
        </p:nvSpPr>
        <p:spPr bwMode="auto">
          <a:xfrm>
            <a:off x="2605882" y="1657350"/>
            <a:ext cx="3932237" cy="2123658"/>
          </a:xfrm>
          <a:prstGeom prst="rect">
            <a:avLst/>
          </a:prstGeom>
          <a:noFill/>
          <a:ln w="9525">
            <a:noFill/>
            <a:miter lim="800000"/>
            <a:headEnd/>
            <a:tailEnd/>
          </a:ln>
          <a:effectLst/>
        </p:spPr>
        <p:txBody>
          <a:bodyPr wrap="square">
            <a:spAutoFit/>
          </a:bodyPr>
          <a:lstStyle/>
          <a:p>
            <a:pPr eaLnBrk="0" hangingPunct="0">
              <a:spcBef>
                <a:spcPts val="4800"/>
              </a:spcBef>
              <a:defRPr/>
            </a:pPr>
            <a:r>
              <a:rPr lang="en-US" sz="4400" baseline="0" dirty="0" smtClean="0">
                <a:effectLst>
                  <a:outerShdw blurRad="38100" dist="38100" dir="2700000" algn="tl">
                    <a:srgbClr val="000000">
                      <a:alpha val="43137"/>
                    </a:srgbClr>
                  </a:outerShdw>
                </a:effectLst>
              </a:rPr>
              <a:t>to</a:t>
            </a:r>
            <a:r>
              <a:rPr lang="en-US" sz="4400" b="1" baseline="0" dirty="0" smtClean="0">
                <a:effectLst>
                  <a:outerShdw blurRad="38100" dist="38100" dir="2700000" algn="tl">
                    <a:srgbClr val="000000">
                      <a:alpha val="43137"/>
                    </a:srgbClr>
                  </a:outerShdw>
                </a:effectLst>
              </a:rPr>
              <a:t> </a:t>
            </a:r>
            <a:r>
              <a:rPr lang="en-US" sz="4400" b="1" i="1" baseline="0" dirty="0" smtClean="0">
                <a:solidFill>
                  <a:schemeClr val="tx2"/>
                </a:solidFill>
                <a:effectLst>
                  <a:outerShdw blurRad="38100" dist="38100" dir="2700000" algn="tl">
                    <a:srgbClr val="000000">
                      <a:alpha val="43137"/>
                    </a:srgbClr>
                  </a:outerShdw>
                </a:effectLst>
              </a:rPr>
              <a:t>prototype</a:t>
            </a:r>
            <a:r>
              <a:rPr lang="en-US" sz="4400" b="1" baseline="0" dirty="0" smtClean="0">
                <a:effectLst>
                  <a:outerShdw blurRad="38100" dist="38100" dir="2700000" algn="tl">
                    <a:srgbClr val="000000">
                      <a:alpha val="43137"/>
                    </a:srgbClr>
                  </a:outerShdw>
                </a:effectLst>
              </a:rPr>
              <a:t>, </a:t>
            </a:r>
            <a:br>
              <a:rPr lang="en-US" sz="4400" b="1" baseline="0" dirty="0" smtClean="0">
                <a:effectLst>
                  <a:outerShdw blurRad="38100" dist="38100" dir="2700000" algn="tl">
                    <a:srgbClr val="000000">
                      <a:alpha val="43137"/>
                    </a:srgbClr>
                  </a:outerShdw>
                </a:effectLst>
              </a:rPr>
            </a:br>
            <a:r>
              <a:rPr lang="en-US" sz="4400" b="1" baseline="0" dirty="0" smtClean="0">
                <a:effectLst>
                  <a:outerShdw blurRad="38100" dist="38100" dir="2700000" algn="tl">
                    <a:srgbClr val="000000">
                      <a:alpha val="43137"/>
                    </a:srgbClr>
                  </a:outerShdw>
                </a:effectLst>
              </a:rPr>
              <a:t>	</a:t>
            </a:r>
            <a:r>
              <a:rPr lang="en-US" sz="4400" b="1" i="1" baseline="0" dirty="0" smtClean="0">
                <a:solidFill>
                  <a:schemeClr val="tx2"/>
                </a:solidFill>
                <a:effectLst>
                  <a:outerShdw blurRad="38100" dist="38100" dir="2700000" algn="tl">
                    <a:srgbClr val="000000">
                      <a:alpha val="43137"/>
                    </a:srgbClr>
                  </a:outerShdw>
                </a:effectLst>
              </a:rPr>
              <a:t>ideate</a:t>
            </a:r>
            <a:r>
              <a:rPr lang="en-US" sz="4400" b="1" baseline="0" dirty="0" smtClean="0">
                <a:effectLst>
                  <a:outerShdw blurRad="38100" dist="38100" dir="2700000" algn="tl">
                    <a:srgbClr val="000000">
                      <a:alpha val="43137"/>
                    </a:srgbClr>
                  </a:outerShdw>
                </a:effectLst>
              </a:rPr>
              <a:t>, </a:t>
            </a:r>
            <a:r>
              <a:rPr lang="en-US" sz="4400" baseline="0" dirty="0" smtClean="0">
                <a:effectLst>
                  <a:outerShdw blurRad="38100" dist="38100" dir="2700000" algn="tl">
                    <a:srgbClr val="000000">
                      <a:alpha val="43137"/>
                    </a:srgbClr>
                  </a:outerShdw>
                </a:effectLst>
              </a:rPr>
              <a:t>and</a:t>
            </a:r>
            <a:br>
              <a:rPr lang="en-US" sz="4400" baseline="0" dirty="0" smtClean="0">
                <a:effectLst>
                  <a:outerShdw blurRad="38100" dist="38100" dir="2700000" algn="tl">
                    <a:srgbClr val="000000">
                      <a:alpha val="43137"/>
                    </a:srgbClr>
                  </a:outerShdw>
                </a:effectLst>
              </a:rPr>
            </a:br>
            <a:r>
              <a:rPr lang="en-US" sz="4400" b="1" baseline="0" dirty="0" smtClean="0">
                <a:effectLst>
                  <a:outerShdw blurRad="38100" dist="38100" dir="2700000" algn="tl">
                    <a:srgbClr val="000000">
                      <a:alpha val="43137"/>
                    </a:srgbClr>
                  </a:outerShdw>
                </a:effectLst>
              </a:rPr>
              <a:t>	   </a:t>
            </a:r>
            <a:r>
              <a:rPr lang="en-US" sz="4400" b="1" i="1" baseline="0" dirty="0" smtClean="0">
                <a:solidFill>
                  <a:schemeClr val="tx2"/>
                </a:solidFill>
                <a:effectLst>
                  <a:outerShdw blurRad="38100" dist="38100" dir="2700000" algn="tl">
                    <a:srgbClr val="000000">
                      <a:alpha val="43137"/>
                    </a:srgbClr>
                  </a:outerShdw>
                </a:effectLst>
              </a:rPr>
              <a:t>discover</a:t>
            </a:r>
            <a:endParaRPr lang="en-US" sz="4400" b="1" i="1" baseline="0" dirty="0">
              <a:solidFill>
                <a:schemeClr val="tx2"/>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3" descr="programming-books-01.jpg"/>
          <p:cNvPicPr>
            <a:picLocks noGrp="1" noChangeAspect="1"/>
          </p:cNvPicPr>
          <p:nvPr>
            <p:ph idx="1"/>
          </p:nvPr>
        </p:nvPicPr>
        <p:blipFill>
          <a:blip r:embed="rId3"/>
          <a:srcRect/>
          <a:stretch>
            <a:fillRect/>
          </a:stretch>
        </p:blipFill>
        <p:spPr>
          <a:xfrm>
            <a:off x="0" y="0"/>
            <a:ext cx="9144000" cy="6858000"/>
          </a:xfrm>
        </p:spPr>
      </p:pic>
      <p:sp>
        <p:nvSpPr>
          <p:cNvPr id="12" name="Rounded Rectangle 11"/>
          <p:cNvSpPr/>
          <p:nvPr/>
        </p:nvSpPr>
        <p:spPr>
          <a:xfrm>
            <a:off x="633413" y="561975"/>
            <a:ext cx="7877175" cy="4356866"/>
          </a:xfrm>
          <a:prstGeom prst="roundRect">
            <a:avLst>
              <a:gd name="adj" fmla="val 3418"/>
            </a:avLst>
          </a:prstGeom>
          <a:solidFill>
            <a:srgbClr val="4E566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314" name="Title 1"/>
          <p:cNvSpPr>
            <a:spLocks noGrp="1"/>
          </p:cNvSpPr>
          <p:nvPr>
            <p:ph type="title"/>
          </p:nvPr>
        </p:nvSpPr>
        <p:spPr>
          <a:xfrm>
            <a:off x="544513" y="663575"/>
            <a:ext cx="8054975" cy="1022350"/>
          </a:xfrm>
        </p:spPr>
        <p:txBody>
          <a:bodyPr/>
          <a:lstStyle/>
          <a:p>
            <a:pPr algn="ctr">
              <a:defRPr/>
            </a:pPr>
            <a:r>
              <a:rPr lang="en-US" dirty="0" smtClean="0">
                <a:effectLst>
                  <a:outerShdw blurRad="38100" dist="38100" dir="2700000" algn="tl">
                    <a:srgbClr val="000000">
                      <a:alpha val="43137"/>
                    </a:srgbClr>
                  </a:outerShdw>
                </a:effectLst>
              </a:rPr>
              <a:t>Opportunistic Programming</a:t>
            </a:r>
          </a:p>
        </p:txBody>
      </p:sp>
      <p:sp>
        <p:nvSpPr>
          <p:cNvPr id="4101" name="Arc 7"/>
          <p:cNvSpPr>
            <a:spLocks noChangeAspect="1"/>
          </p:cNvSpPr>
          <p:nvPr/>
        </p:nvSpPr>
        <p:spPr bwMode="auto">
          <a:xfrm>
            <a:off x="8950325" y="-63500"/>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baseline="0" dirty="0"/>
          </a:p>
        </p:txBody>
      </p:sp>
      <p:sp>
        <p:nvSpPr>
          <p:cNvPr id="4102" name="Arc 8"/>
          <p:cNvSpPr>
            <a:spLocks noChangeAspect="1"/>
          </p:cNvSpPr>
          <p:nvPr/>
        </p:nvSpPr>
        <p:spPr bwMode="auto">
          <a:xfrm rot="-5400000">
            <a:off x="-63500" y="-61913"/>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baseline="0" dirty="0"/>
          </a:p>
        </p:txBody>
      </p:sp>
      <p:sp>
        <p:nvSpPr>
          <p:cNvPr id="4103" name="Arc 9"/>
          <p:cNvSpPr>
            <a:spLocks noChangeAspect="1"/>
          </p:cNvSpPr>
          <p:nvPr/>
        </p:nvSpPr>
        <p:spPr bwMode="auto">
          <a:xfrm rot="10800000">
            <a:off x="-63500" y="6667500"/>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baseline="0" dirty="0"/>
          </a:p>
        </p:txBody>
      </p:sp>
      <p:sp>
        <p:nvSpPr>
          <p:cNvPr id="4104" name="Arc 10"/>
          <p:cNvSpPr>
            <a:spLocks noChangeAspect="1"/>
          </p:cNvSpPr>
          <p:nvPr/>
        </p:nvSpPr>
        <p:spPr bwMode="auto">
          <a:xfrm rot="5400000">
            <a:off x="8950325" y="6664325"/>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baseline="0" dirty="0"/>
          </a:p>
        </p:txBody>
      </p:sp>
      <p:sp>
        <p:nvSpPr>
          <p:cNvPr id="11" name="TextBox 10"/>
          <p:cNvSpPr txBox="1"/>
          <p:nvPr/>
        </p:nvSpPr>
        <p:spPr bwMode="auto">
          <a:xfrm>
            <a:off x="868363" y="1838325"/>
            <a:ext cx="7407275" cy="2800767"/>
          </a:xfrm>
          <a:prstGeom prst="rect">
            <a:avLst/>
          </a:prstGeom>
          <a:noFill/>
          <a:ln w="9525">
            <a:noFill/>
            <a:miter lim="800000"/>
            <a:headEnd/>
            <a:tailEnd/>
          </a:ln>
          <a:effectLst/>
        </p:spPr>
        <p:txBody>
          <a:bodyPr>
            <a:spAutoFit/>
          </a:bodyPr>
          <a:lstStyle/>
          <a:p>
            <a:pPr algn="ctr" eaLnBrk="0" hangingPunct="0">
              <a:spcBef>
                <a:spcPts val="4800"/>
              </a:spcBef>
              <a:defRPr/>
            </a:pPr>
            <a:r>
              <a:rPr lang="en-US" sz="4400" b="1" baseline="0" dirty="0" smtClean="0">
                <a:effectLst>
                  <a:outerShdw blurRad="38100" dist="38100" dir="2700000" algn="tl">
                    <a:srgbClr val="000000">
                      <a:alpha val="43137"/>
                    </a:srgbClr>
                  </a:outerShdw>
                </a:effectLst>
              </a:rPr>
              <a:t>Emphasizes </a:t>
            </a:r>
            <a:r>
              <a:rPr lang="en-US" sz="4400" b="1" i="1" baseline="0" dirty="0" smtClean="0">
                <a:solidFill>
                  <a:schemeClr val="tx2"/>
                </a:solidFill>
                <a:effectLst>
                  <a:outerShdw blurRad="38100" dist="38100" dir="2700000" algn="tl">
                    <a:srgbClr val="000000">
                      <a:alpha val="43137"/>
                    </a:srgbClr>
                  </a:outerShdw>
                </a:effectLst>
              </a:rPr>
              <a:t>speed</a:t>
            </a:r>
            <a:r>
              <a:rPr lang="en-US" sz="4400" b="1" baseline="0" dirty="0" smtClean="0">
                <a:effectLst>
                  <a:outerShdw blurRad="38100" dist="38100" dir="2700000" algn="tl">
                    <a:srgbClr val="000000">
                      <a:alpha val="43137"/>
                    </a:srgbClr>
                  </a:outerShdw>
                </a:effectLst>
              </a:rPr>
              <a:t> and </a:t>
            </a:r>
            <a:br>
              <a:rPr lang="en-US" sz="4400" b="1" baseline="0" dirty="0" smtClean="0">
                <a:effectLst>
                  <a:outerShdw blurRad="38100" dist="38100" dir="2700000" algn="tl">
                    <a:srgbClr val="000000">
                      <a:alpha val="43137"/>
                    </a:srgbClr>
                  </a:outerShdw>
                </a:effectLst>
              </a:rPr>
            </a:br>
            <a:r>
              <a:rPr lang="en-US" sz="4400" b="1" i="1" baseline="0" dirty="0" smtClean="0">
                <a:solidFill>
                  <a:schemeClr val="tx2"/>
                </a:solidFill>
                <a:effectLst>
                  <a:outerShdw blurRad="38100" dist="38100" dir="2700000" algn="tl">
                    <a:srgbClr val="000000">
                      <a:alpha val="43137"/>
                    </a:srgbClr>
                  </a:outerShdw>
                </a:effectLst>
              </a:rPr>
              <a:t>ease of development </a:t>
            </a:r>
            <a:br>
              <a:rPr lang="en-US" sz="4400" b="1" i="1" baseline="0" dirty="0" smtClean="0">
                <a:solidFill>
                  <a:schemeClr val="tx2"/>
                </a:solidFill>
                <a:effectLst>
                  <a:outerShdw blurRad="38100" dist="38100" dir="2700000" algn="tl">
                    <a:srgbClr val="000000">
                      <a:alpha val="43137"/>
                    </a:srgbClr>
                  </a:outerShdw>
                </a:effectLst>
              </a:rPr>
            </a:br>
            <a:r>
              <a:rPr lang="en-US" sz="4400" b="1" baseline="0" dirty="0" smtClean="0">
                <a:effectLst>
                  <a:outerShdw blurRad="38100" dist="38100" dir="2700000" algn="tl">
                    <a:srgbClr val="000000">
                      <a:alpha val="43137"/>
                    </a:srgbClr>
                  </a:outerShdw>
                </a:effectLst>
              </a:rPr>
              <a:t>over </a:t>
            </a:r>
            <a:r>
              <a:rPr lang="en-US" sz="4400" b="1" i="1" baseline="0" dirty="0" smtClean="0">
                <a:solidFill>
                  <a:schemeClr val="tx2"/>
                </a:solidFill>
                <a:effectLst>
                  <a:outerShdw blurRad="38100" dist="38100" dir="2700000" algn="tl">
                    <a:srgbClr val="000000">
                      <a:alpha val="43137"/>
                    </a:srgbClr>
                  </a:outerShdw>
                </a:effectLst>
              </a:rPr>
              <a:t>code robustness</a:t>
            </a:r>
            <a:r>
              <a:rPr lang="en-US" sz="4400" b="1" baseline="0" dirty="0" smtClean="0">
                <a:effectLst>
                  <a:outerShdw blurRad="38100" dist="38100" dir="2700000" algn="tl">
                    <a:srgbClr val="000000">
                      <a:alpha val="43137"/>
                    </a:srgbClr>
                  </a:outerShdw>
                </a:effectLst>
              </a:rPr>
              <a:t> and </a:t>
            </a:r>
            <a:r>
              <a:rPr lang="en-US" sz="4400" b="1" i="1" baseline="0" dirty="0" smtClean="0">
                <a:solidFill>
                  <a:schemeClr val="tx2"/>
                </a:solidFill>
                <a:effectLst>
                  <a:outerShdw blurRad="38100" dist="38100" dir="2700000" algn="tl">
                    <a:srgbClr val="000000">
                      <a:alpha val="43137"/>
                    </a:srgbClr>
                  </a:outerShdw>
                </a:effectLst>
              </a:rPr>
              <a:t>maintainability</a:t>
            </a:r>
            <a:endParaRPr lang="en-US" sz="4400" b="1" i="1" baseline="0" dirty="0">
              <a:solidFill>
                <a:schemeClr val="tx2"/>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81050"/>
            <a:ext cx="8385175" cy="2314576"/>
          </a:xfrm>
        </p:spPr>
        <p:txBody>
          <a:bodyPr/>
          <a:lstStyle/>
          <a:p>
            <a:pPr algn="ctr"/>
            <a:r>
              <a:rPr lang="en-US" sz="4400" b="0" i="1" dirty="0" smtClean="0">
                <a:solidFill>
                  <a:schemeClr val="tx1"/>
                </a:solidFill>
              </a:rPr>
              <a:t>What </a:t>
            </a:r>
            <a:r>
              <a:rPr lang="en-US" sz="4400" b="0" i="1" dirty="0" smtClean="0"/>
              <a:t>skills</a:t>
            </a:r>
            <a:r>
              <a:rPr lang="en-US" sz="4400" b="0" i="1" dirty="0" smtClean="0">
                <a:solidFill>
                  <a:schemeClr val="tx1"/>
                </a:solidFill>
              </a:rPr>
              <a:t> and </a:t>
            </a:r>
            <a:r>
              <a:rPr lang="en-US" sz="4400" b="0" i="1" dirty="0" smtClean="0"/>
              <a:t>approaches</a:t>
            </a:r>
            <a:r>
              <a:rPr lang="en-US" sz="4400" b="0" i="1" dirty="0" smtClean="0">
                <a:solidFill>
                  <a:schemeClr val="tx1"/>
                </a:solidFill>
              </a:rPr>
              <a:t> make someone successful at opportunistic programming?</a:t>
            </a:r>
          </a:p>
        </p:txBody>
      </p:sp>
      <p:sp>
        <p:nvSpPr>
          <p:cNvPr id="5" name="Title 1"/>
          <p:cNvSpPr txBox="1">
            <a:spLocks/>
          </p:cNvSpPr>
          <p:nvPr/>
        </p:nvSpPr>
        <p:spPr bwMode="auto">
          <a:xfrm>
            <a:off x="457200" y="3638550"/>
            <a:ext cx="8385175" cy="1895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1" u="none" strike="noStrike" kern="0" cap="none" spc="0" normalizeH="0" baseline="0" noProof="0" dirty="0" smtClean="0">
                <a:ln>
                  <a:noFill/>
                </a:ln>
                <a:effectLst/>
                <a:uLnTx/>
                <a:uFillTx/>
                <a:latin typeface="+mj-lt"/>
                <a:ea typeface="+mj-ea"/>
                <a:cs typeface="+mj-cs"/>
              </a:rPr>
              <a:t>How can we design</a:t>
            </a:r>
            <a:r>
              <a:rPr kumimoji="0" lang="en-US" sz="4400" b="0" i="1" u="none" strike="noStrike" kern="0" cap="none" spc="0" normalizeH="0" baseline="0" noProof="0" dirty="0" smtClean="0">
                <a:ln>
                  <a:noFill/>
                </a:ln>
                <a:solidFill>
                  <a:schemeClr val="tx2"/>
                </a:solidFill>
                <a:effectLst/>
                <a:uLnTx/>
                <a:uFillTx/>
                <a:latin typeface="+mj-lt"/>
                <a:ea typeface="+mj-ea"/>
                <a:cs typeface="+mj-cs"/>
              </a:rPr>
              <a:t> tools </a:t>
            </a:r>
            <a:r>
              <a:rPr kumimoji="0" lang="en-US" sz="4400" b="0" i="1" u="none" strike="noStrike" kern="0" cap="none" spc="0" normalizeH="0" baseline="0" noProof="0" dirty="0" smtClean="0">
                <a:ln>
                  <a:noFill/>
                </a:ln>
                <a:effectLst/>
                <a:uLnTx/>
                <a:uFillTx/>
                <a:latin typeface="+mj-lt"/>
                <a:ea typeface="+mj-ea"/>
                <a:cs typeface="+mj-cs"/>
              </a:rPr>
              <a:t>that make opportunistic programming </a:t>
            </a:r>
            <a:r>
              <a:rPr kumimoji="0" lang="en-US" sz="4400" b="0" i="1" u="none" strike="noStrike" kern="0" cap="none" spc="0" normalizeH="0" baseline="0" noProof="0" dirty="0" smtClean="0">
                <a:ln>
                  <a:noFill/>
                </a:ln>
                <a:solidFill>
                  <a:schemeClr val="tx2"/>
                </a:solidFill>
                <a:effectLst/>
                <a:uLnTx/>
                <a:uFillTx/>
                <a:latin typeface="+mj-lt"/>
                <a:ea typeface="+mj-ea"/>
                <a:cs typeface="+mj-cs"/>
              </a:rPr>
              <a:t>faster</a:t>
            </a:r>
            <a:r>
              <a:rPr kumimoji="0" lang="en-US" sz="4400" b="0" i="1" u="none" strike="noStrike" kern="0" cap="none" spc="0" normalizeH="0" baseline="0" noProof="0" dirty="0" smtClean="0">
                <a:ln>
                  <a:noFill/>
                </a:ln>
                <a:effectLst/>
                <a:uLnTx/>
                <a:uFillTx/>
                <a:latin typeface="+mj-lt"/>
                <a:ea typeface="+mj-ea"/>
                <a:cs typeface="+mj-cs"/>
              </a:rPr>
              <a:t> and </a:t>
            </a:r>
            <a:r>
              <a:rPr kumimoji="0" lang="en-US" sz="4400" b="0" i="1" u="none" strike="noStrike" kern="0" cap="none" spc="0" normalizeH="0" baseline="0" noProof="0" dirty="0" smtClean="0">
                <a:ln>
                  <a:noFill/>
                </a:ln>
                <a:solidFill>
                  <a:schemeClr val="tx2"/>
                </a:solidFill>
                <a:effectLst/>
                <a:uLnTx/>
                <a:uFillTx/>
                <a:latin typeface="+mj-lt"/>
                <a:ea typeface="+mj-ea"/>
                <a:cs typeface="+mj-cs"/>
              </a:rPr>
              <a:t>easier</a:t>
            </a:r>
            <a:r>
              <a:rPr kumimoji="0" lang="en-US" sz="4400" b="0" i="1" u="none" strike="noStrike" kern="0" cap="none" spc="0" normalizeH="0" baseline="0" noProof="0" dirty="0" smtClean="0">
                <a:ln>
                  <a:noFill/>
                </a:ln>
                <a:effectLst/>
                <a:uLnTx/>
                <a:uFillTx/>
                <a:latin typeface="+mj-lt"/>
                <a:ea typeface="+mj-ea"/>
                <a:cs typeface="+mj-cs"/>
              </a:rPr>
              <a:t>? </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Content Placeholder 4" descr="emacs_screen.gif"/>
          <p:cNvPicPr>
            <a:picLocks noChangeAspect="1"/>
          </p:cNvPicPr>
          <p:nvPr/>
        </p:nvPicPr>
        <p:blipFill>
          <a:blip r:embed="rId3"/>
          <a:stretch>
            <a:fillRect/>
          </a:stretch>
        </p:blipFill>
        <p:spPr bwMode="auto">
          <a:xfrm>
            <a:off x="0" y="723900"/>
            <a:ext cx="9104313" cy="5410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p:txBody>
          <a:bodyPr/>
          <a:lstStyle/>
          <a:p>
            <a:r>
              <a:rPr lang="en-US" dirty="0" smtClean="0"/>
              <a:t>Lab Study</a:t>
            </a:r>
          </a:p>
        </p:txBody>
      </p:sp>
      <p:sp>
        <p:nvSpPr>
          <p:cNvPr id="5123" name="Content Placeholder 4"/>
          <p:cNvSpPr>
            <a:spLocks noGrp="1"/>
          </p:cNvSpPr>
          <p:nvPr>
            <p:ph idx="1"/>
          </p:nvPr>
        </p:nvSpPr>
        <p:spPr/>
        <p:txBody>
          <a:bodyPr/>
          <a:lstStyle/>
          <a:p>
            <a:r>
              <a:rPr lang="en-US" sz="2800" dirty="0" smtClean="0"/>
              <a:t>20 participants (11 undergrad, 4 masters, 5 Ph.D.)</a:t>
            </a:r>
          </a:p>
          <a:p>
            <a:r>
              <a:rPr lang="en-US" sz="2800" dirty="0" smtClean="0"/>
              <a:t>Have “Basic knowledge” of PHP, JS, and HTML</a:t>
            </a:r>
          </a:p>
          <a:p>
            <a:r>
              <a:rPr lang="en-US" sz="2800" dirty="0" smtClean="0"/>
              <a:t>Build a functional prototype of a web chat room with PHP, JS, and MySQL in 2.5 hours</a:t>
            </a:r>
          </a:p>
          <a:p>
            <a:r>
              <a:rPr lang="en-US" sz="2800" dirty="0" smtClean="0"/>
              <a:t>Allowed to use </a:t>
            </a:r>
            <a:r>
              <a:rPr lang="en-US" sz="2800" i="1" dirty="0" smtClean="0"/>
              <a:t>any</a:t>
            </a:r>
            <a:r>
              <a:rPr lang="en-US" sz="2800" dirty="0" smtClean="0"/>
              <a:t> external resources</a:t>
            </a:r>
            <a:endParaRPr lang="en-US" sz="2800" i="1" dirty="0" smtClean="0"/>
          </a:p>
        </p:txBody>
      </p:sp>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
        <p:nvSpPr>
          <p:cNvPr id="9" name="Rounded Rectangle 8"/>
          <p:cNvSpPr/>
          <p:nvPr/>
        </p:nvSpPr>
        <p:spPr>
          <a:xfrm>
            <a:off x="-647701" y="333705"/>
            <a:ext cx="4638675" cy="1597997"/>
          </a:xfrm>
          <a:prstGeom prst="roundRect">
            <a:avLst>
              <a:gd name="adj" fmla="val 9797"/>
            </a:avLst>
          </a:prstGeom>
          <a:solidFill>
            <a:srgbClr val="4E566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115888" y="373063"/>
            <a:ext cx="4060327" cy="1634840"/>
          </a:xfrm>
        </p:spPr>
        <p:txBody>
          <a:bodyPr/>
          <a:lstStyle/>
          <a:p>
            <a:r>
              <a:rPr lang="en-US" sz="4400" dirty="0" smtClean="0">
                <a:effectLst>
                  <a:outerShdw blurRad="38100" dist="38100" dir="2700000" algn="tl">
                    <a:srgbClr val="000000">
                      <a:alpha val="43137"/>
                    </a:srgbClr>
                  </a:outerShdw>
                </a:effectLst>
              </a:rPr>
              <a:t>Exploratorium</a:t>
            </a:r>
            <a:br>
              <a:rPr lang="en-US" sz="4400" dirty="0" smtClean="0">
                <a:effectLst>
                  <a:outerShdw blurRad="38100" dist="38100" dir="2700000" algn="tl">
                    <a:srgbClr val="000000">
                      <a:alpha val="43137"/>
                    </a:srgbClr>
                  </a:outerShdw>
                </a:effectLst>
              </a:rPr>
            </a:br>
            <a:r>
              <a:rPr lang="en-US" sz="4400" dirty="0" smtClean="0">
                <a:effectLst>
                  <a:outerShdw blurRad="38100" dist="38100" dir="2700000" algn="tl">
                    <a:srgbClr val="000000">
                      <a:alpha val="43137"/>
                    </a:srgbClr>
                  </a:outerShdw>
                </a:effectLst>
              </a:rPr>
              <a:t>	Fieldwork</a:t>
            </a:r>
            <a:endParaRPr lang="en-US" sz="4400" dirty="0">
              <a:effectLst>
                <a:outerShdw blurRad="38100" dist="38100" dir="2700000" algn="tl">
                  <a:srgbClr val="000000">
                    <a:alpha val="43137"/>
                  </a:srgbClr>
                </a:outerShdw>
              </a:effectLst>
            </a:endParaRPr>
          </a:p>
        </p:txBody>
      </p:sp>
      <p:sp>
        <p:nvSpPr>
          <p:cNvPr id="5" name="Arc 7"/>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baseline="0" dirty="0"/>
          </a:p>
        </p:txBody>
      </p:sp>
      <p:sp>
        <p:nvSpPr>
          <p:cNvPr id="6" name="Arc 8"/>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baseline="0" dirty="0"/>
          </a:p>
        </p:txBody>
      </p:sp>
      <p:sp>
        <p:nvSpPr>
          <p:cNvPr id="7" name="Arc 9"/>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baseline="0" dirty="0"/>
          </a:p>
        </p:txBody>
      </p:sp>
      <p:sp>
        <p:nvSpPr>
          <p:cNvPr id="8" name="Arc 10"/>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baseline="0" dirty="0"/>
          </a:p>
        </p:txBody>
      </p:sp>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Characteristics</a:t>
            </a:r>
            <a:endParaRPr lang="en-US" dirty="0"/>
          </a:p>
        </p:txBody>
      </p:sp>
      <p:sp>
        <p:nvSpPr>
          <p:cNvPr id="3" name="Content Placeholder 2"/>
          <p:cNvSpPr>
            <a:spLocks noGrp="1"/>
          </p:cNvSpPr>
          <p:nvPr>
            <p:ph idx="1"/>
          </p:nvPr>
        </p:nvSpPr>
        <p:spPr>
          <a:xfrm>
            <a:off x="771525" y="1455737"/>
            <a:ext cx="7724775" cy="5049837"/>
          </a:xfrm>
        </p:spPr>
        <p:txBody>
          <a:bodyPr/>
          <a:lstStyle/>
          <a:p>
            <a:pPr marL="514350" indent="-514350">
              <a:spcBef>
                <a:spcPts val="1800"/>
              </a:spcBef>
              <a:buFont typeface="+mj-lt"/>
              <a:buAutoNum type="arabicPeriod"/>
            </a:pPr>
            <a:r>
              <a:rPr lang="en-US" sz="3600" dirty="0" smtClean="0"/>
              <a:t>Build software from scratch using </a:t>
            </a:r>
            <a:br>
              <a:rPr lang="en-US" sz="3600" dirty="0" smtClean="0"/>
            </a:br>
            <a:r>
              <a:rPr lang="en-US" sz="3600" dirty="0" smtClean="0"/>
              <a:t>high-level tools</a:t>
            </a:r>
          </a:p>
        </p:txBody>
      </p:sp>
      <p:sp>
        <p:nvSpPr>
          <p:cNvPr id="4" name="Rounded Rectangle 3"/>
          <p:cNvSpPr/>
          <p:nvPr/>
        </p:nvSpPr>
        <p:spPr>
          <a:xfrm>
            <a:off x="-552450" y="1303338"/>
            <a:ext cx="1323976" cy="1449388"/>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ounded Rectangle 4"/>
          <p:cNvSpPr/>
          <p:nvPr/>
        </p:nvSpPr>
        <p:spPr>
          <a:xfrm>
            <a:off x="-552450" y="2752726"/>
            <a:ext cx="1323976" cy="1266824"/>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a:xfrm>
            <a:off x="-552451" y="4019550"/>
            <a:ext cx="1323976" cy="923925"/>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a:xfrm>
            <a:off x="-552450" y="4943475"/>
            <a:ext cx="1323976" cy="733425"/>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a:xfrm>
            <a:off x="-552450" y="5676900"/>
            <a:ext cx="1323976" cy="828674"/>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srcRect/>
          <a:stretch>
            <a:fillRect/>
          </a:stretch>
        </p:blipFill>
        <p:spPr bwMode="auto">
          <a:xfrm>
            <a:off x="1476375" y="0"/>
            <a:ext cx="5804297" cy="68580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6866" name="Picture 2"/>
          <p:cNvPicPr>
            <a:picLocks noChangeAspect="1" noChangeArrowheads="1"/>
          </p:cNvPicPr>
          <p:nvPr/>
        </p:nvPicPr>
        <p:blipFill>
          <a:blip r:embed="rId3"/>
          <a:srcRect/>
          <a:stretch>
            <a:fillRect/>
          </a:stretch>
        </p:blipFill>
        <p:spPr bwMode="auto">
          <a:xfrm>
            <a:off x="0" y="2093"/>
            <a:ext cx="9144000" cy="6855907"/>
          </a:xfrm>
          <a:prstGeom prst="rect">
            <a:avLst/>
          </a:prstGeom>
          <a:noFill/>
          <a:ln w="9525">
            <a:noFill/>
            <a:miter lim="800000"/>
            <a:headEnd/>
            <a:tailEnd/>
          </a:ln>
          <a:effectLst/>
        </p:spPr>
      </p:pic>
      <p:sp>
        <p:nvSpPr>
          <p:cNvPr id="5" name="Arc 7"/>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baseline="0" dirty="0"/>
          </a:p>
        </p:txBody>
      </p:sp>
      <p:sp>
        <p:nvSpPr>
          <p:cNvPr id="6" name="Arc 8"/>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baseline="0" dirty="0"/>
          </a:p>
        </p:txBody>
      </p:sp>
      <p:sp>
        <p:nvSpPr>
          <p:cNvPr id="7" name="Arc 9"/>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baseline="0" dirty="0"/>
          </a:p>
        </p:txBody>
      </p:sp>
      <p:sp>
        <p:nvSpPr>
          <p:cNvPr id="8" name="Arc 10"/>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baseline="0" dirty="0"/>
          </a:p>
        </p:txBody>
      </p:sp>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20"/>
          <p:cNvGraphicFramePr>
            <a:graphicFrameLocks noGrp="1"/>
          </p:cNvGraphicFramePr>
          <p:nvPr>
            <p:ph idx="1"/>
          </p:nvPr>
        </p:nvGraphicFramePr>
        <p:xfrm>
          <a:off x="-361948" y="2293048"/>
          <a:ext cx="6146800" cy="3645200"/>
        </p:xfrm>
        <a:graphic>
          <a:graphicData uri="http://schemas.openxmlformats.org/drawingml/2006/table">
            <a:tbl>
              <a:tblPr/>
              <a:tblGrid>
                <a:gridCol w="71474"/>
                <a:gridCol w="71474"/>
                <a:gridCol w="157244"/>
                <a:gridCol w="157244"/>
                <a:gridCol w="157244"/>
                <a:gridCol w="157244"/>
                <a:gridCol w="157244"/>
                <a:gridCol w="157244"/>
                <a:gridCol w="71474"/>
                <a:gridCol w="71474"/>
                <a:gridCol w="157244"/>
                <a:gridCol w="157244"/>
                <a:gridCol w="157244"/>
                <a:gridCol w="157244"/>
                <a:gridCol w="157244"/>
                <a:gridCol w="157244"/>
                <a:gridCol w="157244"/>
                <a:gridCol w="71474"/>
                <a:gridCol w="71474"/>
                <a:gridCol w="157244"/>
                <a:gridCol w="157244"/>
                <a:gridCol w="157244"/>
                <a:gridCol w="157244"/>
                <a:gridCol w="157244"/>
                <a:gridCol w="95555"/>
                <a:gridCol w="218933"/>
                <a:gridCol w="71474"/>
                <a:gridCol w="71474"/>
                <a:gridCol w="357372"/>
                <a:gridCol w="357372"/>
                <a:gridCol w="357372"/>
                <a:gridCol w="357372"/>
                <a:gridCol w="357372"/>
                <a:gridCol w="71474"/>
                <a:gridCol w="71474"/>
                <a:gridCol w="357372"/>
                <a:gridCol w="71474"/>
                <a:gridCol w="71474"/>
              </a:tblGrid>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1</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Arial"/>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2</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3</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Arial"/>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dirty="0">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4</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5</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6</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7</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8</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dirty="0">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9</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dirty="0">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10</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11</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12</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dirty="0">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dirty="0">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13</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14</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15</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dirty="0">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dirty="0">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16</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17</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18</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mn-lt"/>
                        </a:rPr>
                        <a:t>19</a:t>
                      </a:r>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mn-lt"/>
                        </a:rPr>
                        <a:t>20</a:t>
                      </a:r>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bl>
          </a:graphicData>
        </a:graphic>
      </p:graphicFrame>
      <p:sp>
        <p:nvSpPr>
          <p:cNvPr id="7942" name="TextBox 26"/>
          <p:cNvSpPr txBox="1">
            <a:spLocks noChangeArrowheads="1"/>
          </p:cNvSpPr>
          <p:nvPr/>
        </p:nvSpPr>
        <p:spPr bwMode="auto">
          <a:xfrm rot="-3600000">
            <a:off x="3203578" y="1627885"/>
            <a:ext cx="1085850" cy="307975"/>
          </a:xfrm>
          <a:prstGeom prst="rect">
            <a:avLst/>
          </a:prstGeom>
          <a:noFill/>
          <a:ln w="9525">
            <a:noFill/>
            <a:miter lim="800000"/>
            <a:headEnd/>
            <a:tailEnd/>
          </a:ln>
        </p:spPr>
        <p:txBody>
          <a:bodyPr>
            <a:spAutoFit/>
          </a:bodyPr>
          <a:lstStyle/>
          <a:p>
            <a:pPr eaLnBrk="0" hangingPunct="0">
              <a:spcBef>
                <a:spcPct val="50000"/>
              </a:spcBef>
            </a:pPr>
            <a:r>
              <a:rPr lang="en-US" sz="1400" i="1" baseline="0" dirty="0"/>
              <a:t>username</a:t>
            </a:r>
            <a:endParaRPr lang="en-US" sz="2000" i="1" baseline="0" dirty="0"/>
          </a:p>
        </p:txBody>
      </p:sp>
      <p:sp>
        <p:nvSpPr>
          <p:cNvPr id="7943" name="TextBox 27"/>
          <p:cNvSpPr txBox="1">
            <a:spLocks noChangeArrowheads="1"/>
          </p:cNvSpPr>
          <p:nvPr/>
        </p:nvSpPr>
        <p:spPr bwMode="auto">
          <a:xfrm rot="-3600000">
            <a:off x="3456784" y="1473104"/>
            <a:ext cx="1443038" cy="307975"/>
          </a:xfrm>
          <a:prstGeom prst="rect">
            <a:avLst/>
          </a:prstGeom>
          <a:noFill/>
          <a:ln w="9525">
            <a:noFill/>
            <a:miter lim="800000"/>
            <a:headEnd/>
            <a:tailEnd/>
          </a:ln>
        </p:spPr>
        <p:txBody>
          <a:bodyPr>
            <a:spAutoFit/>
          </a:bodyPr>
          <a:lstStyle/>
          <a:p>
            <a:pPr eaLnBrk="0" hangingPunct="0">
              <a:spcBef>
                <a:spcPct val="50000"/>
              </a:spcBef>
            </a:pPr>
            <a:r>
              <a:rPr lang="en-US" sz="1400" i="1" baseline="0" dirty="0"/>
              <a:t>post message</a:t>
            </a:r>
            <a:endParaRPr lang="en-US" sz="2000" i="1" baseline="0" dirty="0"/>
          </a:p>
        </p:txBody>
      </p:sp>
      <p:sp>
        <p:nvSpPr>
          <p:cNvPr id="7944" name="TextBox 28"/>
          <p:cNvSpPr txBox="1">
            <a:spLocks noChangeArrowheads="1"/>
          </p:cNvSpPr>
          <p:nvPr/>
        </p:nvSpPr>
        <p:spPr bwMode="auto">
          <a:xfrm rot="-3600000">
            <a:off x="3885408" y="1528667"/>
            <a:ext cx="1312863" cy="307975"/>
          </a:xfrm>
          <a:prstGeom prst="rect">
            <a:avLst/>
          </a:prstGeom>
          <a:noFill/>
          <a:ln w="9525">
            <a:noFill/>
            <a:miter lim="800000"/>
            <a:headEnd/>
            <a:tailEnd/>
          </a:ln>
        </p:spPr>
        <p:txBody>
          <a:bodyPr>
            <a:spAutoFit/>
          </a:bodyPr>
          <a:lstStyle/>
          <a:p>
            <a:pPr eaLnBrk="0" hangingPunct="0">
              <a:spcBef>
                <a:spcPct val="50000"/>
              </a:spcBef>
            </a:pPr>
            <a:r>
              <a:rPr lang="en-US" sz="1400" i="1" baseline="0" dirty="0"/>
              <a:t>AJAX update</a:t>
            </a:r>
            <a:endParaRPr lang="en-US" sz="2000" i="1" baseline="0" dirty="0"/>
          </a:p>
        </p:txBody>
      </p:sp>
      <p:sp>
        <p:nvSpPr>
          <p:cNvPr id="7945" name="TextBox 29"/>
          <p:cNvSpPr txBox="1">
            <a:spLocks noChangeArrowheads="1"/>
          </p:cNvSpPr>
          <p:nvPr/>
        </p:nvSpPr>
        <p:spPr bwMode="auto">
          <a:xfrm rot="-3600000">
            <a:off x="4318003" y="1627885"/>
            <a:ext cx="1085850" cy="307975"/>
          </a:xfrm>
          <a:prstGeom prst="rect">
            <a:avLst/>
          </a:prstGeom>
          <a:noFill/>
          <a:ln w="9525">
            <a:noFill/>
            <a:miter lim="800000"/>
            <a:headEnd/>
            <a:tailEnd/>
          </a:ln>
        </p:spPr>
        <p:txBody>
          <a:bodyPr>
            <a:spAutoFit/>
          </a:bodyPr>
          <a:lstStyle/>
          <a:p>
            <a:pPr eaLnBrk="0" hangingPunct="0">
              <a:spcBef>
                <a:spcPct val="50000"/>
              </a:spcBef>
            </a:pPr>
            <a:r>
              <a:rPr lang="en-US" sz="1400" i="1" baseline="0" dirty="0"/>
              <a:t>timestamp</a:t>
            </a:r>
            <a:endParaRPr lang="en-US" sz="2000" i="1" baseline="0" dirty="0"/>
          </a:p>
        </p:txBody>
      </p:sp>
      <p:sp>
        <p:nvSpPr>
          <p:cNvPr id="7946" name="TextBox 30"/>
          <p:cNvSpPr txBox="1">
            <a:spLocks noChangeArrowheads="1"/>
          </p:cNvSpPr>
          <p:nvPr/>
        </p:nvSpPr>
        <p:spPr bwMode="auto">
          <a:xfrm rot="-3600000">
            <a:off x="4665665" y="1627885"/>
            <a:ext cx="1085850" cy="307975"/>
          </a:xfrm>
          <a:prstGeom prst="rect">
            <a:avLst/>
          </a:prstGeom>
          <a:noFill/>
          <a:ln w="9525">
            <a:noFill/>
            <a:miter lim="800000"/>
            <a:headEnd/>
            <a:tailEnd/>
          </a:ln>
        </p:spPr>
        <p:txBody>
          <a:bodyPr>
            <a:spAutoFit/>
          </a:bodyPr>
          <a:lstStyle/>
          <a:p>
            <a:pPr eaLnBrk="0" hangingPunct="0">
              <a:spcBef>
                <a:spcPct val="50000"/>
              </a:spcBef>
            </a:pPr>
            <a:r>
              <a:rPr lang="en-US" sz="1400" i="1" baseline="0" dirty="0"/>
              <a:t>history</a:t>
            </a:r>
            <a:endParaRPr lang="en-US" sz="2000" i="1" baseline="0" dirty="0"/>
          </a:p>
        </p:txBody>
      </p:sp>
      <p:sp>
        <p:nvSpPr>
          <p:cNvPr id="7947" name="TextBox 31"/>
          <p:cNvSpPr txBox="1">
            <a:spLocks noChangeArrowheads="1"/>
          </p:cNvSpPr>
          <p:nvPr/>
        </p:nvSpPr>
        <p:spPr bwMode="auto">
          <a:xfrm rot="-3600000">
            <a:off x="5060159" y="1461992"/>
            <a:ext cx="1468437" cy="307975"/>
          </a:xfrm>
          <a:prstGeom prst="rect">
            <a:avLst/>
          </a:prstGeom>
          <a:noFill/>
          <a:ln w="9525">
            <a:noFill/>
            <a:miter lim="800000"/>
            <a:headEnd/>
            <a:tailEnd/>
          </a:ln>
        </p:spPr>
        <p:txBody>
          <a:bodyPr>
            <a:spAutoFit/>
          </a:bodyPr>
          <a:lstStyle/>
          <a:p>
            <a:pPr eaLnBrk="0" hangingPunct="0">
              <a:spcBef>
                <a:spcPct val="50000"/>
              </a:spcBef>
            </a:pPr>
            <a:r>
              <a:rPr lang="en-US" sz="1400" i="1" baseline="0" dirty="0"/>
              <a:t>built </a:t>
            </a:r>
            <a:r>
              <a:rPr lang="en-US" sz="1400" i="1" baseline="0" dirty="0" smtClean="0"/>
              <a:t>from </a:t>
            </a:r>
            <a:r>
              <a:rPr lang="en-US" sz="1400" i="1" baseline="0" dirty="0"/>
              <a:t>scratch</a:t>
            </a:r>
            <a:endParaRPr lang="en-US" sz="2000" i="1" baseline="0" dirty="0"/>
          </a:p>
        </p:txBody>
      </p:sp>
      <p:sp>
        <p:nvSpPr>
          <p:cNvPr id="15" name="Rounded Rectangle 14"/>
          <p:cNvSpPr/>
          <p:nvPr/>
        </p:nvSpPr>
        <p:spPr>
          <a:xfrm>
            <a:off x="-1074332" y="1659636"/>
            <a:ext cx="4057649" cy="4415496"/>
          </a:xfrm>
          <a:prstGeom prst="roundRect">
            <a:avLst>
              <a:gd name="adj" fmla="val 9797"/>
            </a:avLst>
          </a:prstGeom>
          <a:solidFill>
            <a:srgbClr val="394D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Characteristics</a:t>
            </a:r>
            <a:endParaRPr lang="en-US" dirty="0"/>
          </a:p>
        </p:txBody>
      </p:sp>
      <p:sp>
        <p:nvSpPr>
          <p:cNvPr id="3" name="Content Placeholder 2"/>
          <p:cNvSpPr>
            <a:spLocks noGrp="1"/>
          </p:cNvSpPr>
          <p:nvPr>
            <p:ph idx="1"/>
          </p:nvPr>
        </p:nvSpPr>
        <p:spPr>
          <a:xfrm>
            <a:off x="771525" y="1455737"/>
            <a:ext cx="7724775" cy="5049837"/>
          </a:xfrm>
        </p:spPr>
        <p:txBody>
          <a:bodyPr/>
          <a:lstStyle/>
          <a:p>
            <a:pPr marL="514350" indent="-514350">
              <a:spcBef>
                <a:spcPts val="1800"/>
              </a:spcBef>
              <a:buFont typeface="+mj-lt"/>
              <a:buAutoNum type="arabicPeriod"/>
            </a:pPr>
            <a:r>
              <a:rPr lang="en-US" sz="3600" dirty="0" smtClean="0"/>
              <a:t>Build software from scratch using </a:t>
            </a:r>
            <a:br>
              <a:rPr lang="en-US" sz="3600" dirty="0" smtClean="0"/>
            </a:br>
            <a:r>
              <a:rPr lang="en-US" sz="3600" dirty="0" smtClean="0"/>
              <a:t>high-level tools</a:t>
            </a:r>
          </a:p>
          <a:p>
            <a:pPr marL="514350" indent="-514350">
              <a:spcBef>
                <a:spcPts val="1800"/>
              </a:spcBef>
              <a:buFont typeface="+mj-lt"/>
              <a:buAutoNum type="arabicPeriod"/>
            </a:pPr>
            <a:r>
              <a:rPr lang="en-US" sz="3600" dirty="0" smtClean="0"/>
              <a:t>Iterate more rapidly than in </a:t>
            </a:r>
            <a:br>
              <a:rPr lang="en-US" sz="3600" dirty="0" smtClean="0"/>
            </a:br>
            <a:r>
              <a:rPr lang="en-US" sz="3600" dirty="0" smtClean="0"/>
              <a:t>traditional development</a:t>
            </a:r>
          </a:p>
        </p:txBody>
      </p:sp>
      <p:sp>
        <p:nvSpPr>
          <p:cNvPr id="4" name="Rounded Rectangle 3"/>
          <p:cNvSpPr/>
          <p:nvPr/>
        </p:nvSpPr>
        <p:spPr>
          <a:xfrm>
            <a:off x="-552451" y="1303338"/>
            <a:ext cx="8791575" cy="1449388"/>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ounded Rectangle 4"/>
          <p:cNvSpPr/>
          <p:nvPr/>
        </p:nvSpPr>
        <p:spPr>
          <a:xfrm>
            <a:off x="-552450" y="2752726"/>
            <a:ext cx="1323976" cy="1266824"/>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a:xfrm>
            <a:off x="-552451" y="4019550"/>
            <a:ext cx="1323976" cy="923925"/>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a:xfrm>
            <a:off x="-552450" y="4943475"/>
            <a:ext cx="1323976" cy="733425"/>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a:xfrm>
            <a:off x="-552450" y="5676900"/>
            <a:ext cx="1323976" cy="828674"/>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8" descr="graph.png"/>
          <p:cNvPicPr>
            <a:picLocks noChangeAspect="1"/>
          </p:cNvPicPr>
          <p:nvPr/>
        </p:nvPicPr>
        <p:blipFill>
          <a:blip r:embed="rId3"/>
          <a:srcRect/>
          <a:stretch>
            <a:fillRect/>
          </a:stretch>
        </p:blipFill>
        <p:spPr bwMode="auto">
          <a:xfrm>
            <a:off x="3476625" y="1216218"/>
            <a:ext cx="5775325" cy="4133850"/>
          </a:xfrm>
          <a:prstGeom prst="rect">
            <a:avLst/>
          </a:prstGeom>
          <a:noFill/>
          <a:ln w="9525">
            <a:noFill/>
            <a:miter lim="800000"/>
            <a:headEnd/>
            <a:tailEnd/>
          </a:ln>
        </p:spPr>
      </p:pic>
      <p:graphicFrame>
        <p:nvGraphicFramePr>
          <p:cNvPr id="21" name="Content Placeholder 20"/>
          <p:cNvGraphicFramePr>
            <a:graphicFrameLocks noGrp="1"/>
          </p:cNvGraphicFramePr>
          <p:nvPr>
            <p:ph idx="1"/>
          </p:nvPr>
        </p:nvGraphicFramePr>
        <p:xfrm>
          <a:off x="-831850" y="1447993"/>
          <a:ext cx="6146800" cy="3645200"/>
        </p:xfrm>
        <a:graphic>
          <a:graphicData uri="http://schemas.openxmlformats.org/drawingml/2006/table">
            <a:tbl>
              <a:tblPr/>
              <a:tblGrid>
                <a:gridCol w="71474"/>
                <a:gridCol w="71474"/>
                <a:gridCol w="157244"/>
                <a:gridCol w="157244"/>
                <a:gridCol w="157244"/>
                <a:gridCol w="157244"/>
                <a:gridCol w="157244"/>
                <a:gridCol w="157244"/>
                <a:gridCol w="71474"/>
                <a:gridCol w="71474"/>
                <a:gridCol w="157244"/>
                <a:gridCol w="157244"/>
                <a:gridCol w="157244"/>
                <a:gridCol w="157244"/>
                <a:gridCol w="157244"/>
                <a:gridCol w="157244"/>
                <a:gridCol w="157244"/>
                <a:gridCol w="71474"/>
                <a:gridCol w="71474"/>
                <a:gridCol w="157244"/>
                <a:gridCol w="157244"/>
                <a:gridCol w="157244"/>
                <a:gridCol w="157244"/>
                <a:gridCol w="157244"/>
                <a:gridCol w="77689"/>
                <a:gridCol w="236799"/>
                <a:gridCol w="71474"/>
                <a:gridCol w="71474"/>
                <a:gridCol w="357372"/>
                <a:gridCol w="357372"/>
                <a:gridCol w="357372"/>
                <a:gridCol w="357372"/>
                <a:gridCol w="357372"/>
                <a:gridCol w="71474"/>
                <a:gridCol w="71474"/>
                <a:gridCol w="357372"/>
                <a:gridCol w="71474"/>
                <a:gridCol w="71474"/>
              </a:tblGrid>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1</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Arial"/>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2</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3</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Arial"/>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dirty="0">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4</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5</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6</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7</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8</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dirty="0">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9</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dirty="0">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10</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11</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12</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dirty="0">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dirty="0">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13</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14</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15</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dirty="0">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dirty="0">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16</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17</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Neutra Text"/>
                        </a:rPr>
                        <a:t>18</a:t>
                      </a:r>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mn-lt"/>
                        </a:rPr>
                        <a:t>19</a:t>
                      </a:r>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smtClean="0">
                          <a:latin typeface="+mn-lt"/>
                        </a:rPr>
                        <a:t>20</a:t>
                      </a:r>
                      <a:endParaRPr lang="en-US" sz="1100" b="0" i="0" u="none" strike="noStrike" dirty="0">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dirty="0">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bl>
          </a:graphicData>
        </a:graphic>
      </p:graphicFrame>
      <p:sp>
        <p:nvSpPr>
          <p:cNvPr id="7942" name="TextBox 26"/>
          <p:cNvSpPr txBox="1">
            <a:spLocks noChangeArrowheads="1"/>
          </p:cNvSpPr>
          <p:nvPr/>
        </p:nvSpPr>
        <p:spPr bwMode="auto">
          <a:xfrm rot="-3600000">
            <a:off x="2733676" y="782830"/>
            <a:ext cx="1085850" cy="307975"/>
          </a:xfrm>
          <a:prstGeom prst="rect">
            <a:avLst/>
          </a:prstGeom>
          <a:noFill/>
          <a:ln w="9525">
            <a:noFill/>
            <a:miter lim="800000"/>
            <a:headEnd/>
            <a:tailEnd/>
          </a:ln>
        </p:spPr>
        <p:txBody>
          <a:bodyPr>
            <a:spAutoFit/>
          </a:bodyPr>
          <a:lstStyle/>
          <a:p>
            <a:pPr eaLnBrk="0" hangingPunct="0">
              <a:spcBef>
                <a:spcPct val="50000"/>
              </a:spcBef>
            </a:pPr>
            <a:r>
              <a:rPr lang="en-US" sz="1400" i="1" baseline="0" dirty="0"/>
              <a:t>username</a:t>
            </a:r>
            <a:endParaRPr lang="en-US" sz="2000" i="1" baseline="0" dirty="0"/>
          </a:p>
        </p:txBody>
      </p:sp>
      <p:sp>
        <p:nvSpPr>
          <p:cNvPr id="7943" name="TextBox 27"/>
          <p:cNvSpPr txBox="1">
            <a:spLocks noChangeArrowheads="1"/>
          </p:cNvSpPr>
          <p:nvPr/>
        </p:nvSpPr>
        <p:spPr bwMode="auto">
          <a:xfrm rot="-3600000">
            <a:off x="2986882" y="628049"/>
            <a:ext cx="1443038" cy="307975"/>
          </a:xfrm>
          <a:prstGeom prst="rect">
            <a:avLst/>
          </a:prstGeom>
          <a:noFill/>
          <a:ln w="9525">
            <a:noFill/>
            <a:miter lim="800000"/>
            <a:headEnd/>
            <a:tailEnd/>
          </a:ln>
        </p:spPr>
        <p:txBody>
          <a:bodyPr>
            <a:spAutoFit/>
          </a:bodyPr>
          <a:lstStyle/>
          <a:p>
            <a:pPr eaLnBrk="0" hangingPunct="0">
              <a:spcBef>
                <a:spcPct val="50000"/>
              </a:spcBef>
            </a:pPr>
            <a:r>
              <a:rPr lang="en-US" sz="1400" i="1" baseline="0" dirty="0"/>
              <a:t>post message</a:t>
            </a:r>
            <a:endParaRPr lang="en-US" sz="2000" i="1" baseline="0" dirty="0"/>
          </a:p>
        </p:txBody>
      </p:sp>
      <p:sp>
        <p:nvSpPr>
          <p:cNvPr id="7944" name="TextBox 28"/>
          <p:cNvSpPr txBox="1">
            <a:spLocks noChangeArrowheads="1"/>
          </p:cNvSpPr>
          <p:nvPr/>
        </p:nvSpPr>
        <p:spPr bwMode="auto">
          <a:xfrm rot="-3600000">
            <a:off x="3415506" y="683612"/>
            <a:ext cx="1312863" cy="307975"/>
          </a:xfrm>
          <a:prstGeom prst="rect">
            <a:avLst/>
          </a:prstGeom>
          <a:noFill/>
          <a:ln w="9525">
            <a:noFill/>
            <a:miter lim="800000"/>
            <a:headEnd/>
            <a:tailEnd/>
          </a:ln>
        </p:spPr>
        <p:txBody>
          <a:bodyPr>
            <a:spAutoFit/>
          </a:bodyPr>
          <a:lstStyle/>
          <a:p>
            <a:pPr eaLnBrk="0" hangingPunct="0">
              <a:spcBef>
                <a:spcPct val="50000"/>
              </a:spcBef>
            </a:pPr>
            <a:r>
              <a:rPr lang="en-US" sz="1400" i="1" baseline="0" dirty="0"/>
              <a:t>AJAX update</a:t>
            </a:r>
            <a:endParaRPr lang="en-US" sz="2000" i="1" baseline="0" dirty="0"/>
          </a:p>
        </p:txBody>
      </p:sp>
      <p:sp>
        <p:nvSpPr>
          <p:cNvPr id="7945" name="TextBox 29"/>
          <p:cNvSpPr txBox="1">
            <a:spLocks noChangeArrowheads="1"/>
          </p:cNvSpPr>
          <p:nvPr/>
        </p:nvSpPr>
        <p:spPr bwMode="auto">
          <a:xfrm rot="-3600000">
            <a:off x="3848101" y="782830"/>
            <a:ext cx="1085850" cy="307975"/>
          </a:xfrm>
          <a:prstGeom prst="rect">
            <a:avLst/>
          </a:prstGeom>
          <a:noFill/>
          <a:ln w="9525">
            <a:noFill/>
            <a:miter lim="800000"/>
            <a:headEnd/>
            <a:tailEnd/>
          </a:ln>
        </p:spPr>
        <p:txBody>
          <a:bodyPr>
            <a:spAutoFit/>
          </a:bodyPr>
          <a:lstStyle/>
          <a:p>
            <a:pPr eaLnBrk="0" hangingPunct="0">
              <a:spcBef>
                <a:spcPct val="50000"/>
              </a:spcBef>
            </a:pPr>
            <a:r>
              <a:rPr lang="en-US" sz="1400" i="1" baseline="0" dirty="0"/>
              <a:t>timestamp</a:t>
            </a:r>
            <a:endParaRPr lang="en-US" sz="2000" i="1" baseline="0" dirty="0"/>
          </a:p>
        </p:txBody>
      </p:sp>
      <p:sp>
        <p:nvSpPr>
          <p:cNvPr id="7946" name="TextBox 30"/>
          <p:cNvSpPr txBox="1">
            <a:spLocks noChangeArrowheads="1"/>
          </p:cNvSpPr>
          <p:nvPr/>
        </p:nvSpPr>
        <p:spPr bwMode="auto">
          <a:xfrm rot="-3600000">
            <a:off x="4195763" y="782830"/>
            <a:ext cx="1085850" cy="307975"/>
          </a:xfrm>
          <a:prstGeom prst="rect">
            <a:avLst/>
          </a:prstGeom>
          <a:noFill/>
          <a:ln w="9525">
            <a:noFill/>
            <a:miter lim="800000"/>
            <a:headEnd/>
            <a:tailEnd/>
          </a:ln>
        </p:spPr>
        <p:txBody>
          <a:bodyPr>
            <a:spAutoFit/>
          </a:bodyPr>
          <a:lstStyle/>
          <a:p>
            <a:pPr eaLnBrk="0" hangingPunct="0">
              <a:spcBef>
                <a:spcPct val="50000"/>
              </a:spcBef>
            </a:pPr>
            <a:r>
              <a:rPr lang="en-US" sz="1400" i="1" baseline="0" dirty="0"/>
              <a:t>history</a:t>
            </a:r>
            <a:endParaRPr lang="en-US" sz="2000" i="1" baseline="0" dirty="0"/>
          </a:p>
        </p:txBody>
      </p:sp>
      <p:sp>
        <p:nvSpPr>
          <p:cNvPr id="7947" name="TextBox 31"/>
          <p:cNvSpPr txBox="1">
            <a:spLocks noChangeArrowheads="1"/>
          </p:cNvSpPr>
          <p:nvPr/>
        </p:nvSpPr>
        <p:spPr bwMode="auto">
          <a:xfrm rot="-3600000">
            <a:off x="4590257" y="616937"/>
            <a:ext cx="1468437" cy="307975"/>
          </a:xfrm>
          <a:prstGeom prst="rect">
            <a:avLst/>
          </a:prstGeom>
          <a:noFill/>
          <a:ln w="9525">
            <a:noFill/>
            <a:miter lim="800000"/>
            <a:headEnd/>
            <a:tailEnd/>
          </a:ln>
        </p:spPr>
        <p:txBody>
          <a:bodyPr>
            <a:spAutoFit/>
          </a:bodyPr>
          <a:lstStyle/>
          <a:p>
            <a:pPr eaLnBrk="0" hangingPunct="0">
              <a:spcBef>
                <a:spcPct val="50000"/>
              </a:spcBef>
            </a:pPr>
            <a:r>
              <a:rPr lang="en-US" sz="1400" i="1" baseline="0" dirty="0"/>
              <a:t>built from scratch</a:t>
            </a:r>
            <a:endParaRPr lang="en-US" sz="2000" i="1" baseline="0" dirty="0"/>
          </a:p>
        </p:txBody>
      </p:sp>
      <p:sp>
        <p:nvSpPr>
          <p:cNvPr id="7948" name="TextBox 32"/>
          <p:cNvSpPr txBox="1">
            <a:spLocks noChangeArrowheads="1"/>
          </p:cNvSpPr>
          <p:nvPr/>
        </p:nvSpPr>
        <p:spPr bwMode="auto">
          <a:xfrm>
            <a:off x="5314950" y="1082868"/>
            <a:ext cx="1905000" cy="307975"/>
          </a:xfrm>
          <a:prstGeom prst="rect">
            <a:avLst/>
          </a:prstGeom>
          <a:noFill/>
          <a:ln w="9525">
            <a:noFill/>
            <a:miter lim="800000"/>
            <a:headEnd/>
            <a:tailEnd/>
          </a:ln>
        </p:spPr>
        <p:txBody>
          <a:bodyPr>
            <a:spAutoFit/>
          </a:bodyPr>
          <a:lstStyle/>
          <a:p>
            <a:pPr algn="ctr" eaLnBrk="0" hangingPunct="0">
              <a:spcBef>
                <a:spcPct val="50000"/>
              </a:spcBef>
            </a:pPr>
            <a:r>
              <a:rPr lang="en-US" sz="1400" i="1" baseline="0" dirty="0"/>
              <a:t>Frequency of Testing</a:t>
            </a:r>
          </a:p>
        </p:txBody>
      </p:sp>
      <p:grpSp>
        <p:nvGrpSpPr>
          <p:cNvPr id="2" name="Group 37"/>
          <p:cNvGrpSpPr>
            <a:grpSpLocks/>
          </p:cNvGrpSpPr>
          <p:nvPr/>
        </p:nvGrpSpPr>
        <p:grpSpPr bwMode="auto">
          <a:xfrm>
            <a:off x="5627688" y="5470718"/>
            <a:ext cx="1924050" cy="277813"/>
            <a:chOff x="6970528" y="5436097"/>
            <a:chExt cx="1924090" cy="276999"/>
          </a:xfrm>
        </p:grpSpPr>
        <p:sp>
          <p:nvSpPr>
            <p:cNvPr id="34" name="Rectangle 33"/>
            <p:cNvSpPr/>
            <p:nvPr/>
          </p:nvSpPr>
          <p:spPr>
            <a:xfrm>
              <a:off x="6970528" y="5531068"/>
              <a:ext cx="214316" cy="120296"/>
            </a:xfrm>
            <a:prstGeom prst="rect">
              <a:avLst/>
            </a:prstGeom>
            <a:solidFill>
              <a:schemeClr val="bg1">
                <a:lumMod val="20000"/>
                <a:lumOff val="80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967" name="TextBox 34"/>
            <p:cNvSpPr txBox="1">
              <a:spLocks noChangeArrowheads="1"/>
            </p:cNvSpPr>
            <p:nvPr/>
          </p:nvSpPr>
          <p:spPr bwMode="auto">
            <a:xfrm>
              <a:off x="7168088" y="5436097"/>
              <a:ext cx="1726530" cy="276999"/>
            </a:xfrm>
            <a:prstGeom prst="rect">
              <a:avLst/>
            </a:prstGeom>
            <a:noFill/>
            <a:ln w="9525">
              <a:noFill/>
              <a:miter lim="800000"/>
              <a:headEnd/>
              <a:tailEnd/>
            </a:ln>
          </p:spPr>
          <p:txBody>
            <a:bodyPr>
              <a:spAutoFit/>
            </a:bodyPr>
            <a:lstStyle/>
            <a:p>
              <a:pPr eaLnBrk="0" hangingPunct="0">
                <a:spcBef>
                  <a:spcPct val="50000"/>
                </a:spcBef>
              </a:pPr>
              <a:r>
                <a:rPr lang="en-US" sz="1200" i="1" baseline="0" dirty="0"/>
                <a:t>&lt; 30 seconds</a:t>
              </a:r>
              <a:endParaRPr lang="en-US" i="1" baseline="0" dirty="0"/>
            </a:p>
          </p:txBody>
        </p:sp>
      </p:grpSp>
      <p:grpSp>
        <p:nvGrpSpPr>
          <p:cNvPr id="3" name="Group 40"/>
          <p:cNvGrpSpPr>
            <a:grpSpLocks/>
          </p:cNvGrpSpPr>
          <p:nvPr/>
        </p:nvGrpSpPr>
        <p:grpSpPr bwMode="auto">
          <a:xfrm>
            <a:off x="5627688" y="5686618"/>
            <a:ext cx="1924050" cy="276225"/>
            <a:chOff x="6970528" y="5436097"/>
            <a:chExt cx="1924090" cy="276999"/>
          </a:xfrm>
        </p:grpSpPr>
        <p:sp>
          <p:nvSpPr>
            <p:cNvPr id="42" name="Rectangle 41"/>
            <p:cNvSpPr/>
            <p:nvPr/>
          </p:nvSpPr>
          <p:spPr>
            <a:xfrm>
              <a:off x="6970528" y="5531614"/>
              <a:ext cx="214316" cy="119397"/>
            </a:xfrm>
            <a:prstGeom prst="rect">
              <a:avLst/>
            </a:prstGeom>
            <a:solidFill>
              <a:schemeClr val="bg1">
                <a:lumMod val="40000"/>
                <a:lumOff val="60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965" name="TextBox 42"/>
            <p:cNvSpPr txBox="1">
              <a:spLocks noChangeArrowheads="1"/>
            </p:cNvSpPr>
            <p:nvPr/>
          </p:nvSpPr>
          <p:spPr bwMode="auto">
            <a:xfrm>
              <a:off x="7168088" y="5436097"/>
              <a:ext cx="1726530" cy="276999"/>
            </a:xfrm>
            <a:prstGeom prst="rect">
              <a:avLst/>
            </a:prstGeom>
            <a:noFill/>
            <a:ln w="9525">
              <a:noFill/>
              <a:miter lim="800000"/>
              <a:headEnd/>
              <a:tailEnd/>
            </a:ln>
          </p:spPr>
          <p:txBody>
            <a:bodyPr>
              <a:spAutoFit/>
            </a:bodyPr>
            <a:lstStyle/>
            <a:p>
              <a:pPr eaLnBrk="0" hangingPunct="0">
                <a:spcBef>
                  <a:spcPct val="50000"/>
                </a:spcBef>
              </a:pPr>
              <a:r>
                <a:rPr lang="en-US" sz="1200" i="1" baseline="0" dirty="0"/>
                <a:t>30 seconds – 1 minute</a:t>
              </a:r>
              <a:endParaRPr lang="en-US" i="1" baseline="0" dirty="0"/>
            </a:p>
          </p:txBody>
        </p:sp>
      </p:grpSp>
      <p:grpSp>
        <p:nvGrpSpPr>
          <p:cNvPr id="4" name="Group 43"/>
          <p:cNvGrpSpPr>
            <a:grpSpLocks/>
          </p:cNvGrpSpPr>
          <p:nvPr/>
        </p:nvGrpSpPr>
        <p:grpSpPr bwMode="auto">
          <a:xfrm>
            <a:off x="5627688" y="5900931"/>
            <a:ext cx="1924050" cy="276225"/>
            <a:chOff x="6970528" y="5436097"/>
            <a:chExt cx="1924090" cy="276999"/>
          </a:xfrm>
        </p:grpSpPr>
        <p:sp>
          <p:nvSpPr>
            <p:cNvPr id="45" name="Rectangle 44"/>
            <p:cNvSpPr/>
            <p:nvPr/>
          </p:nvSpPr>
          <p:spPr>
            <a:xfrm>
              <a:off x="6970528" y="5531614"/>
              <a:ext cx="214316" cy="119396"/>
            </a:xfrm>
            <a:prstGeom prst="rect">
              <a:avLst/>
            </a:prstGeom>
            <a:solidFill>
              <a:schemeClr val="bg1">
                <a:lumMod val="60000"/>
                <a:lumOff val="40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963" name="TextBox 45"/>
            <p:cNvSpPr txBox="1">
              <a:spLocks noChangeArrowheads="1"/>
            </p:cNvSpPr>
            <p:nvPr/>
          </p:nvSpPr>
          <p:spPr bwMode="auto">
            <a:xfrm>
              <a:off x="7168088" y="5436097"/>
              <a:ext cx="1726530" cy="276999"/>
            </a:xfrm>
            <a:prstGeom prst="rect">
              <a:avLst/>
            </a:prstGeom>
            <a:noFill/>
            <a:ln w="9525">
              <a:noFill/>
              <a:miter lim="800000"/>
              <a:headEnd/>
              <a:tailEnd/>
            </a:ln>
          </p:spPr>
          <p:txBody>
            <a:bodyPr>
              <a:spAutoFit/>
            </a:bodyPr>
            <a:lstStyle/>
            <a:p>
              <a:pPr eaLnBrk="0" hangingPunct="0">
                <a:spcBef>
                  <a:spcPct val="50000"/>
                </a:spcBef>
              </a:pPr>
              <a:r>
                <a:rPr lang="en-US" sz="1200" i="1" baseline="0" dirty="0"/>
                <a:t>1 minute – 2 minutes</a:t>
              </a:r>
              <a:endParaRPr lang="en-US" i="1" baseline="0" dirty="0"/>
            </a:p>
          </p:txBody>
        </p:sp>
      </p:grpSp>
      <p:grpSp>
        <p:nvGrpSpPr>
          <p:cNvPr id="5" name="Group 46"/>
          <p:cNvGrpSpPr>
            <a:grpSpLocks/>
          </p:cNvGrpSpPr>
          <p:nvPr/>
        </p:nvGrpSpPr>
        <p:grpSpPr bwMode="auto">
          <a:xfrm>
            <a:off x="5627688" y="6115243"/>
            <a:ext cx="1924050" cy="277813"/>
            <a:chOff x="6970528" y="5436097"/>
            <a:chExt cx="1924090" cy="276999"/>
          </a:xfrm>
        </p:grpSpPr>
        <p:sp>
          <p:nvSpPr>
            <p:cNvPr id="48" name="Rectangle 47"/>
            <p:cNvSpPr/>
            <p:nvPr/>
          </p:nvSpPr>
          <p:spPr>
            <a:xfrm>
              <a:off x="6970528" y="5531068"/>
              <a:ext cx="214316" cy="120296"/>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961" name="TextBox 48"/>
            <p:cNvSpPr txBox="1">
              <a:spLocks noChangeArrowheads="1"/>
            </p:cNvSpPr>
            <p:nvPr/>
          </p:nvSpPr>
          <p:spPr bwMode="auto">
            <a:xfrm>
              <a:off x="7168088" y="5436097"/>
              <a:ext cx="1726530" cy="276999"/>
            </a:xfrm>
            <a:prstGeom prst="rect">
              <a:avLst/>
            </a:prstGeom>
            <a:noFill/>
            <a:ln w="9525">
              <a:noFill/>
              <a:miter lim="800000"/>
              <a:headEnd/>
              <a:tailEnd/>
            </a:ln>
          </p:spPr>
          <p:txBody>
            <a:bodyPr>
              <a:spAutoFit/>
            </a:bodyPr>
            <a:lstStyle/>
            <a:p>
              <a:pPr eaLnBrk="0" hangingPunct="0">
                <a:spcBef>
                  <a:spcPct val="50000"/>
                </a:spcBef>
              </a:pPr>
              <a:r>
                <a:rPr lang="en-US" sz="1200" i="1" baseline="0" dirty="0"/>
                <a:t>2 minutes – 5 minutes</a:t>
              </a:r>
            </a:p>
          </p:txBody>
        </p:sp>
      </p:grpSp>
      <p:grpSp>
        <p:nvGrpSpPr>
          <p:cNvPr id="6" name="Group 49"/>
          <p:cNvGrpSpPr>
            <a:grpSpLocks/>
          </p:cNvGrpSpPr>
          <p:nvPr/>
        </p:nvGrpSpPr>
        <p:grpSpPr bwMode="auto">
          <a:xfrm>
            <a:off x="5627688" y="6331143"/>
            <a:ext cx="1924050" cy="277813"/>
            <a:chOff x="6970528" y="5436097"/>
            <a:chExt cx="1924090" cy="276999"/>
          </a:xfrm>
        </p:grpSpPr>
        <p:sp>
          <p:nvSpPr>
            <p:cNvPr id="51" name="Rectangle 50"/>
            <p:cNvSpPr/>
            <p:nvPr/>
          </p:nvSpPr>
          <p:spPr>
            <a:xfrm>
              <a:off x="6970528" y="5531068"/>
              <a:ext cx="214316" cy="120296"/>
            </a:xfrm>
            <a:prstGeom prst="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959" name="TextBox 51"/>
            <p:cNvSpPr txBox="1">
              <a:spLocks noChangeArrowheads="1"/>
            </p:cNvSpPr>
            <p:nvPr/>
          </p:nvSpPr>
          <p:spPr bwMode="auto">
            <a:xfrm>
              <a:off x="7168088" y="5436097"/>
              <a:ext cx="1726530" cy="276999"/>
            </a:xfrm>
            <a:prstGeom prst="rect">
              <a:avLst/>
            </a:prstGeom>
            <a:noFill/>
            <a:ln w="9525">
              <a:noFill/>
              <a:miter lim="800000"/>
              <a:headEnd/>
              <a:tailEnd/>
            </a:ln>
          </p:spPr>
          <p:txBody>
            <a:bodyPr>
              <a:spAutoFit/>
            </a:bodyPr>
            <a:lstStyle/>
            <a:p>
              <a:pPr eaLnBrk="0" hangingPunct="0">
                <a:spcBef>
                  <a:spcPct val="50000"/>
                </a:spcBef>
              </a:pPr>
              <a:r>
                <a:rPr lang="en-US" sz="1200" i="1" baseline="0" dirty="0"/>
                <a:t>5 minutes – 10 minutes</a:t>
              </a:r>
              <a:endParaRPr lang="en-US" i="1" baseline="0" dirty="0"/>
            </a:p>
          </p:txBody>
        </p:sp>
      </p:grpSp>
      <p:grpSp>
        <p:nvGrpSpPr>
          <p:cNvPr id="7" name="Group 52"/>
          <p:cNvGrpSpPr>
            <a:grpSpLocks/>
          </p:cNvGrpSpPr>
          <p:nvPr/>
        </p:nvGrpSpPr>
        <p:grpSpPr bwMode="auto">
          <a:xfrm>
            <a:off x="5627688" y="6547043"/>
            <a:ext cx="1924050" cy="276225"/>
            <a:chOff x="6970528" y="5436097"/>
            <a:chExt cx="1924090" cy="276999"/>
          </a:xfrm>
        </p:grpSpPr>
        <p:sp>
          <p:nvSpPr>
            <p:cNvPr id="54" name="Rectangle 53"/>
            <p:cNvSpPr/>
            <p:nvPr/>
          </p:nvSpPr>
          <p:spPr>
            <a:xfrm>
              <a:off x="6970528" y="5531614"/>
              <a:ext cx="214316" cy="119397"/>
            </a:xfrm>
            <a:prstGeom prst="rect">
              <a:avLst/>
            </a:prstGeom>
            <a:solidFill>
              <a:schemeClr val="bg1">
                <a:lumMod val="50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957" name="TextBox 54"/>
            <p:cNvSpPr txBox="1">
              <a:spLocks noChangeArrowheads="1"/>
            </p:cNvSpPr>
            <p:nvPr/>
          </p:nvSpPr>
          <p:spPr bwMode="auto">
            <a:xfrm>
              <a:off x="7168088" y="5436097"/>
              <a:ext cx="1726530" cy="276999"/>
            </a:xfrm>
            <a:prstGeom prst="rect">
              <a:avLst/>
            </a:prstGeom>
            <a:noFill/>
            <a:ln w="9525">
              <a:noFill/>
              <a:miter lim="800000"/>
              <a:headEnd/>
              <a:tailEnd/>
            </a:ln>
          </p:spPr>
          <p:txBody>
            <a:bodyPr>
              <a:spAutoFit/>
            </a:bodyPr>
            <a:lstStyle/>
            <a:p>
              <a:pPr eaLnBrk="0" hangingPunct="0">
                <a:spcBef>
                  <a:spcPct val="50000"/>
                </a:spcBef>
              </a:pPr>
              <a:r>
                <a:rPr lang="en-US" sz="1200" i="1" baseline="0" dirty="0"/>
                <a:t>&gt; 10 minutes</a:t>
              </a:r>
              <a:endParaRPr lang="en-US" i="1" baseline="0" dirty="0"/>
            </a:p>
          </p:txBody>
        </p:sp>
      </p:grpSp>
      <p:sp>
        <p:nvSpPr>
          <p:cNvPr id="7955" name="TextBox 55"/>
          <p:cNvSpPr txBox="1">
            <a:spLocks noChangeArrowheads="1"/>
          </p:cNvSpPr>
          <p:nvPr/>
        </p:nvSpPr>
        <p:spPr bwMode="auto">
          <a:xfrm>
            <a:off x="5300663" y="5284981"/>
            <a:ext cx="2238375" cy="276225"/>
          </a:xfrm>
          <a:prstGeom prst="rect">
            <a:avLst/>
          </a:prstGeom>
          <a:noFill/>
          <a:ln w="9525">
            <a:noFill/>
            <a:miter lim="800000"/>
            <a:headEnd/>
            <a:tailEnd/>
          </a:ln>
        </p:spPr>
        <p:txBody>
          <a:bodyPr>
            <a:spAutoFit/>
          </a:bodyPr>
          <a:lstStyle/>
          <a:p>
            <a:pPr eaLnBrk="0" hangingPunct="0">
              <a:spcBef>
                <a:spcPct val="50000"/>
              </a:spcBef>
            </a:pPr>
            <a:r>
              <a:rPr lang="en-US" sz="1200" i="1" baseline="0" dirty="0"/>
              <a:t>Time between successive tests:</a:t>
            </a:r>
            <a:endParaRPr lang="en-US" i="1" baseline="0" dirty="0"/>
          </a:p>
        </p:txBody>
      </p:sp>
      <p:sp>
        <p:nvSpPr>
          <p:cNvPr id="36" name="Rounded Rectangle 35"/>
          <p:cNvSpPr/>
          <p:nvPr/>
        </p:nvSpPr>
        <p:spPr>
          <a:xfrm>
            <a:off x="-2417357" y="1082868"/>
            <a:ext cx="4893857" cy="4415496"/>
          </a:xfrm>
          <a:prstGeom prst="roundRect">
            <a:avLst>
              <a:gd name="adj" fmla="val 9797"/>
            </a:avLst>
          </a:prstGeom>
          <a:solidFill>
            <a:srgbClr val="394D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Characteristics</a:t>
            </a:r>
            <a:endParaRPr lang="en-US" dirty="0"/>
          </a:p>
        </p:txBody>
      </p:sp>
      <p:sp>
        <p:nvSpPr>
          <p:cNvPr id="3" name="Content Placeholder 2"/>
          <p:cNvSpPr>
            <a:spLocks noGrp="1"/>
          </p:cNvSpPr>
          <p:nvPr>
            <p:ph idx="1"/>
          </p:nvPr>
        </p:nvSpPr>
        <p:spPr>
          <a:xfrm>
            <a:off x="771525" y="1455737"/>
            <a:ext cx="7724775" cy="5049837"/>
          </a:xfrm>
        </p:spPr>
        <p:txBody>
          <a:bodyPr/>
          <a:lstStyle/>
          <a:p>
            <a:pPr marL="514350" indent="-514350">
              <a:spcBef>
                <a:spcPts val="1800"/>
              </a:spcBef>
              <a:buFont typeface="+mj-lt"/>
              <a:buAutoNum type="arabicPeriod"/>
            </a:pPr>
            <a:r>
              <a:rPr lang="en-US" sz="3600" dirty="0" smtClean="0"/>
              <a:t>Build software from scratch using </a:t>
            </a:r>
            <a:br>
              <a:rPr lang="en-US" sz="3600" dirty="0" smtClean="0"/>
            </a:br>
            <a:r>
              <a:rPr lang="en-US" sz="3600" dirty="0" smtClean="0"/>
              <a:t>high-level tools</a:t>
            </a:r>
          </a:p>
          <a:p>
            <a:pPr marL="514350" indent="-514350">
              <a:spcBef>
                <a:spcPts val="1800"/>
              </a:spcBef>
              <a:buFont typeface="+mj-lt"/>
              <a:buAutoNum type="arabicPeriod"/>
            </a:pPr>
            <a:r>
              <a:rPr lang="en-US" sz="3600" dirty="0" smtClean="0"/>
              <a:t>Iterate more rapidly than in </a:t>
            </a:r>
            <a:br>
              <a:rPr lang="en-US" sz="3600" dirty="0" smtClean="0"/>
            </a:br>
            <a:r>
              <a:rPr lang="en-US" sz="3600" dirty="0" smtClean="0"/>
              <a:t>traditional development</a:t>
            </a:r>
          </a:p>
          <a:p>
            <a:pPr marL="514350" indent="-514350">
              <a:spcBef>
                <a:spcPts val="1800"/>
              </a:spcBef>
              <a:buFont typeface="+mj-lt"/>
              <a:buAutoNum type="arabicPeriod"/>
            </a:pPr>
            <a:r>
              <a:rPr lang="en-US" sz="3600" dirty="0" smtClean="0"/>
              <a:t>Add functionality via copy-and-paste</a:t>
            </a:r>
          </a:p>
        </p:txBody>
      </p:sp>
      <p:sp>
        <p:nvSpPr>
          <p:cNvPr id="4" name="Rounded Rectangle 3"/>
          <p:cNvSpPr/>
          <p:nvPr/>
        </p:nvSpPr>
        <p:spPr>
          <a:xfrm>
            <a:off x="-552450" y="1303338"/>
            <a:ext cx="8629650" cy="1449388"/>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ounded Rectangle 4"/>
          <p:cNvSpPr/>
          <p:nvPr/>
        </p:nvSpPr>
        <p:spPr>
          <a:xfrm>
            <a:off x="-552450" y="2752726"/>
            <a:ext cx="7962900" cy="1266824"/>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a:xfrm>
            <a:off x="-552451" y="4019550"/>
            <a:ext cx="1323976" cy="923925"/>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a:xfrm>
            <a:off x="-552450" y="4943475"/>
            <a:ext cx="1323976" cy="733425"/>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a:xfrm>
            <a:off x="-552450" y="5676900"/>
            <a:ext cx="1323976" cy="828674"/>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Characteristics</a:t>
            </a:r>
            <a:endParaRPr lang="en-US" dirty="0"/>
          </a:p>
        </p:txBody>
      </p:sp>
      <p:sp>
        <p:nvSpPr>
          <p:cNvPr id="3" name="Content Placeholder 2"/>
          <p:cNvSpPr>
            <a:spLocks noGrp="1"/>
          </p:cNvSpPr>
          <p:nvPr>
            <p:ph idx="1"/>
          </p:nvPr>
        </p:nvSpPr>
        <p:spPr>
          <a:xfrm>
            <a:off x="771525" y="1455737"/>
            <a:ext cx="7724775" cy="5049837"/>
          </a:xfrm>
        </p:spPr>
        <p:txBody>
          <a:bodyPr/>
          <a:lstStyle/>
          <a:p>
            <a:pPr marL="514350" indent="-514350">
              <a:spcBef>
                <a:spcPts val="1800"/>
              </a:spcBef>
              <a:buFont typeface="+mj-lt"/>
              <a:buAutoNum type="arabicPeriod"/>
            </a:pPr>
            <a:r>
              <a:rPr lang="en-US" sz="3600" dirty="0" smtClean="0"/>
              <a:t>Build software from scratch using </a:t>
            </a:r>
            <a:br>
              <a:rPr lang="en-US" sz="3600" dirty="0" smtClean="0"/>
            </a:br>
            <a:r>
              <a:rPr lang="en-US" sz="3600" dirty="0" smtClean="0"/>
              <a:t>high-level tools</a:t>
            </a:r>
          </a:p>
          <a:p>
            <a:pPr marL="514350" indent="-514350">
              <a:spcBef>
                <a:spcPts val="1800"/>
              </a:spcBef>
              <a:buFont typeface="+mj-lt"/>
              <a:buAutoNum type="arabicPeriod"/>
            </a:pPr>
            <a:r>
              <a:rPr lang="en-US" sz="3600" dirty="0" smtClean="0"/>
              <a:t>Iterate more rapidly than in </a:t>
            </a:r>
            <a:br>
              <a:rPr lang="en-US" sz="3600" dirty="0" smtClean="0"/>
            </a:br>
            <a:r>
              <a:rPr lang="en-US" sz="3600" dirty="0" smtClean="0"/>
              <a:t>traditional development</a:t>
            </a:r>
          </a:p>
          <a:p>
            <a:pPr marL="514350" indent="-514350">
              <a:spcBef>
                <a:spcPts val="1800"/>
              </a:spcBef>
              <a:buFont typeface="+mj-lt"/>
              <a:buAutoNum type="arabicPeriod"/>
            </a:pPr>
            <a:r>
              <a:rPr lang="en-US" sz="3600" dirty="0" smtClean="0"/>
              <a:t>Add functionality via copy-and-paste</a:t>
            </a:r>
          </a:p>
          <a:p>
            <a:pPr marL="514350" indent="-514350">
              <a:spcBef>
                <a:spcPts val="1800"/>
              </a:spcBef>
              <a:buFont typeface="+mj-lt"/>
              <a:buAutoNum type="arabicPeriod"/>
            </a:pPr>
            <a:r>
              <a:rPr lang="en-US" sz="3600" dirty="0" smtClean="0"/>
              <a:t>Consider code to be impermanent</a:t>
            </a:r>
          </a:p>
        </p:txBody>
      </p:sp>
      <p:sp>
        <p:nvSpPr>
          <p:cNvPr id="4" name="Rounded Rectangle 3"/>
          <p:cNvSpPr/>
          <p:nvPr/>
        </p:nvSpPr>
        <p:spPr>
          <a:xfrm>
            <a:off x="-552450" y="1303338"/>
            <a:ext cx="9048750" cy="1449388"/>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ounded Rectangle 4"/>
          <p:cNvSpPr/>
          <p:nvPr/>
        </p:nvSpPr>
        <p:spPr>
          <a:xfrm>
            <a:off x="-552450" y="2752726"/>
            <a:ext cx="8610600" cy="1266824"/>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a:xfrm>
            <a:off x="-552452" y="4019550"/>
            <a:ext cx="9048751" cy="923925"/>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a:xfrm>
            <a:off x="-552450" y="4943475"/>
            <a:ext cx="1323976" cy="733425"/>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a:xfrm>
            <a:off x="-552450" y="5676900"/>
            <a:ext cx="1323976" cy="828674"/>
          </a:xfrm>
          <a:prstGeom prst="roundRect">
            <a:avLst>
              <a:gd name="adj" fmla="val 9797"/>
            </a:avLst>
          </a:prstGeom>
          <a:solidFill>
            <a:srgbClr val="394D6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Glass Layers">
  <a:themeElements>
    <a:clrScheme name="1_Glass Layers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4">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FF0066"/>
        </a:hlink>
        <a:folHlink>
          <a:srgbClr val="FFFF66"/>
        </a:folHlink>
      </a:clrScheme>
      <a:clrMap bg1="dk2" tx1="lt1" bg2="dk1" tx2="lt2" accent1="accent1" accent2="accent2" accent3="accent3" accent4="accent4" accent5="accent5" accent6="accent6" hlink="hlink" folHlink="folHlink"/>
    </a:extraClrScheme>
    <a:extraClrScheme>
      <a:clrScheme name="1_Glass Layers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tanford HCI">
  <a:themeElements>
    <a:clrScheme name="Stanford HCI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fontScheme name="Stanford HCI">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effectLst/>
      </a:spPr>
      <a:bodyPr>
        <a:spAutoFit/>
      </a:bodyPr>
      <a:lstStyle>
        <a:defPPr algn="r" eaLnBrk="0" hangingPunct="0">
          <a:spcBef>
            <a:spcPct val="50000"/>
          </a:spcBef>
          <a:defRPr sz="2200" i="1" dirty="0" smtClean="0"/>
        </a:defPPr>
      </a:lstStyle>
    </a:txDef>
  </a:objectDefaults>
  <a:extraClrSchemeLst>
    <a:extraClrScheme>
      <a:clrScheme name="Stanford HCI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Stanford HCI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Stanford HCI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Stanford HCI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Stanford HCI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Stanford HCI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Stanford HCI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Stanford HCI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4">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FF0066"/>
        </a:hlink>
        <a:folHlink>
          <a:srgbClr val="FFFF66"/>
        </a:folHlink>
      </a:clrScheme>
      <a:clrMap bg1="dk2" tx1="lt1" bg2="dk1" tx2="lt2" accent1="accent1" accent2="accent2" accent3="accent3" accent4="accent4" accent5="accent5" accent6="accent6" hlink="hlink" folHlink="folHlink"/>
    </a:extraClrScheme>
    <a:extraClrScheme>
      <a:clrScheme name="Stanford HCI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Glass Layers">
  <a:themeElements>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2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2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2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2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2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2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2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2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themeOverride>
</file>

<file path=ppt/theme/themeOverride2.xml><?xml version="1.0" encoding="utf-8"?>
<a:themeOverride xmlns:a="http://schemas.openxmlformats.org/drawingml/2006/main">
  <a:clrScheme name="Stanford HCI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themeOverride>
</file>

<file path=docProps/app.xml><?xml version="1.0" encoding="utf-8"?>
<Properties xmlns="http://schemas.openxmlformats.org/officeDocument/2006/extended-properties" xmlns:vt="http://schemas.openxmlformats.org/officeDocument/2006/docPropsVTypes">
  <Template/>
  <TotalTime>10936</TotalTime>
  <Words>7559</Words>
  <Application>Microsoft PowerPoint</Application>
  <PresentationFormat>On-screen Show (4:3)</PresentationFormat>
  <Paragraphs>1421</Paragraphs>
  <Slides>106</Slides>
  <Notes>106</Notes>
  <HiddenSlides>0</HiddenSlides>
  <MMClips>1</MMClips>
  <ScaleCrop>false</ScaleCrop>
  <HeadingPairs>
    <vt:vector size="6" baseType="variant">
      <vt:variant>
        <vt:lpstr>Theme</vt:lpstr>
      </vt:variant>
      <vt:variant>
        <vt:i4>20</vt:i4>
      </vt:variant>
      <vt:variant>
        <vt:lpstr>Embedded OLE Servers</vt:lpstr>
      </vt:variant>
      <vt:variant>
        <vt:i4>1</vt:i4>
      </vt:variant>
      <vt:variant>
        <vt:lpstr>Slide Titles</vt:lpstr>
      </vt:variant>
      <vt:variant>
        <vt:i4>106</vt:i4>
      </vt:variant>
    </vt:vector>
  </HeadingPairs>
  <TitlesOfParts>
    <vt:vector size="127" baseType="lpstr">
      <vt:lpstr>Custom Design</vt:lpstr>
      <vt:lpstr>2_Custom Design</vt:lpstr>
      <vt:lpstr>2_Glass Layers</vt:lpstr>
      <vt:lpstr>1_Custom Design</vt:lpstr>
      <vt:lpstr>3_Custom Design</vt:lpstr>
      <vt:lpstr>5_Custom Design</vt:lpstr>
      <vt:lpstr>5_Glass Layers</vt:lpstr>
      <vt:lpstr>7_Glass Layers</vt:lpstr>
      <vt:lpstr>4_Custom Design</vt:lpstr>
      <vt:lpstr>6_Custom Design</vt:lpstr>
      <vt:lpstr>7_Custom Design</vt:lpstr>
      <vt:lpstr>3_Glass Layers</vt:lpstr>
      <vt:lpstr>Stanford HCI</vt:lpstr>
      <vt:lpstr>4_Glass Layers</vt:lpstr>
      <vt:lpstr>8_Custom Design</vt:lpstr>
      <vt:lpstr>9_Custom Design</vt:lpstr>
      <vt:lpstr>9_Glass Layers</vt:lpstr>
      <vt:lpstr>10_Custom Design</vt:lpstr>
      <vt:lpstr>11_Custom Design</vt:lpstr>
      <vt:lpstr>12_Custom Design</vt:lpstr>
      <vt:lpstr>Image</vt:lpstr>
      <vt:lpstr>Slide 1</vt:lpstr>
      <vt:lpstr>Design Tools</vt:lpstr>
      <vt:lpstr>The Long Tail of Software</vt:lpstr>
      <vt:lpstr>Slide 4</vt:lpstr>
      <vt:lpstr>Slide 5</vt:lpstr>
      <vt:lpstr>Design Process</vt:lpstr>
      <vt:lpstr>Slide 7</vt:lpstr>
      <vt:lpstr>Slide 8</vt:lpstr>
      <vt:lpstr>Slide 9</vt:lpstr>
      <vt:lpstr>Slide 10</vt:lpstr>
      <vt:lpstr>Web sites and their APIs are correlated…</vt:lpstr>
      <vt:lpstr>Slide 12</vt:lpstr>
      <vt:lpstr>Slide 13</vt:lpstr>
      <vt:lpstr>d.mix active wiki</vt:lpstr>
      <vt:lpstr>Slide 15</vt:lpstr>
      <vt:lpstr>Slide 16</vt:lpstr>
      <vt:lpstr>Slide 17</vt:lpstr>
      <vt:lpstr>Slide 18</vt:lpstr>
      <vt:lpstr>d.mix users</vt:lpstr>
      <vt:lpstr>Slide 20</vt:lpstr>
      <vt:lpstr>Slide 21</vt:lpstr>
      <vt:lpstr>d.mix Proxy Architecture</vt:lpstr>
      <vt:lpstr>Authoring the Site-to-Service Map …Without Help From the Site Owner</vt:lpstr>
      <vt:lpstr>Why Not Just Scrape?</vt:lpstr>
      <vt:lpstr>Slide 25</vt:lpstr>
      <vt:lpstr>Slide 26</vt:lpstr>
      <vt:lpstr>Slide 27</vt:lpstr>
      <vt:lpstr>Slide 28</vt:lpstr>
      <vt:lpstr>Slide 29</vt:lpstr>
      <vt:lpstr>Putting it all together…</vt:lpstr>
      <vt:lpstr>Putting it all together…</vt:lpstr>
      <vt:lpstr>Putting it all together…</vt:lpstr>
      <vt:lpstr>Putting it all together…</vt:lpstr>
      <vt:lpstr>Dataflow Summary</vt:lpstr>
      <vt:lpstr>Active Wiki</vt:lpstr>
      <vt:lpstr>Beyond the Desktop Browser</vt:lpstr>
      <vt:lpstr>What we borrowed and what we wrote </vt:lpstr>
      <vt:lpstr>Prototype Site-to-Service Library</vt:lpstr>
      <vt:lpstr>First-use Lab Study (n=8)</vt:lpstr>
      <vt:lpstr>Slide 40</vt:lpstr>
      <vt:lpstr>Slide 41</vt:lpstr>
      <vt:lpstr>Lessons Learned</vt:lpstr>
      <vt:lpstr>Lessons Learned</vt:lpstr>
      <vt:lpstr>Lessons Learned</vt:lpstr>
      <vt:lpstr>Limitations</vt:lpstr>
      <vt:lpstr>Limitations</vt:lpstr>
      <vt:lpstr>Limitations</vt:lpstr>
      <vt:lpstr>Contributions</vt:lpstr>
      <vt:lpstr>Slide 49</vt:lpstr>
      <vt:lpstr>Slide 50</vt:lpstr>
      <vt:lpstr>Slide 51</vt:lpstr>
      <vt:lpstr>Slide 52</vt:lpstr>
      <vt:lpstr>Slide 53</vt:lpstr>
      <vt:lpstr>Slide 54</vt:lpstr>
      <vt:lpstr>Slide 55</vt:lpstr>
      <vt:lpstr>Slide 56</vt:lpstr>
      <vt:lpstr>Juxtapose</vt:lpstr>
      <vt:lpstr>Juxtapose</vt:lpstr>
      <vt:lpstr>Juxtapose</vt:lpstr>
      <vt:lpstr>Juxtapose</vt:lpstr>
      <vt:lpstr>Juxtapose</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Juxtapose Extensions</vt:lpstr>
      <vt:lpstr>Juxtapose Extensions</vt:lpstr>
      <vt:lpstr>Evaluation</vt:lpstr>
      <vt:lpstr>Mapping Task</vt:lpstr>
      <vt:lpstr>Qualitative Results</vt:lpstr>
      <vt:lpstr>Qualitative Results</vt:lpstr>
      <vt:lpstr>Tree Matching Task</vt:lpstr>
      <vt:lpstr>Slide 81</vt:lpstr>
      <vt:lpstr>Slide 82</vt:lpstr>
      <vt:lpstr>Slide 83</vt:lpstr>
      <vt:lpstr>Slide 84</vt:lpstr>
      <vt:lpstr>Slide 85</vt:lpstr>
      <vt:lpstr>Slide 86</vt:lpstr>
      <vt:lpstr>Opportunistic Programming</vt:lpstr>
      <vt:lpstr>Opportunistic Programming</vt:lpstr>
      <vt:lpstr>What skills and approaches make someone successful at opportunistic programming?</vt:lpstr>
      <vt:lpstr>Lab Study</vt:lpstr>
      <vt:lpstr>Exploratorium  Fieldwork</vt:lpstr>
      <vt:lpstr>Five Characteristics</vt:lpstr>
      <vt:lpstr>Slide 93</vt:lpstr>
      <vt:lpstr>Slide 94</vt:lpstr>
      <vt:lpstr>Slide 95</vt:lpstr>
      <vt:lpstr>Five Characteristics</vt:lpstr>
      <vt:lpstr>Slide 97</vt:lpstr>
      <vt:lpstr>Five Characteristics</vt:lpstr>
      <vt:lpstr>Five Characteristics</vt:lpstr>
      <vt:lpstr>Slide 100</vt:lpstr>
      <vt:lpstr>Five Characteristics</vt:lpstr>
      <vt:lpstr>Five Characteristics</vt:lpstr>
      <vt:lpstr>Slide 103</vt:lpstr>
      <vt:lpstr>Slide 104</vt:lpstr>
      <vt:lpstr>Slide 105</vt:lpstr>
      <vt:lpstr>Slide 106</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CS376 Introduction</dc:title>
  <dc:creator>Scott Klemmer</dc:creator>
  <cp:lastModifiedBy>bjoern</cp:lastModifiedBy>
  <cp:revision>620</cp:revision>
  <dcterms:created xsi:type="dcterms:W3CDTF">2002-06-23T18:01:23Z</dcterms:created>
  <dcterms:modified xsi:type="dcterms:W3CDTF">2008-03-10T16:49:58Z</dcterms:modified>
</cp:coreProperties>
</file>