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slides/slide36.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charts/chart3.xml" ContentType="application/vnd.openxmlformats-officedocument.drawingml.chart+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notesSlides/notesSlide3.xml" ContentType="application/vnd.openxmlformats-officedocument.presentationml.notesSlide+xml"/>
  <Default Extension="png" ContentType="image/png"/>
  <Default Extension="bin" ContentType="application/vnd.openxmlformats-officedocument.oleObject"/>
  <Override PartName="/ppt/notesSlides/notesSlide68.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31.xml" ContentType="application/vnd.openxmlformats-officedocument.presentationml.notesSlide+xml"/>
  <Override PartName="/ppt/charts/chart4.xml" ContentType="application/vnd.openxmlformats-officedocument.drawingml.chart+xml"/>
  <Override PartName="/ppt/slides/slide4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charts/chart2.xml" ContentType="application/vnd.openxmlformats-officedocument.drawingml.chart+xml"/>
  <Override PartName="/ppt/slides/slide29.xml" ContentType="application/vnd.openxmlformats-officedocument.presentationml.slide+xml"/>
  <Override PartName="/ppt/slides/slide76.xml" ContentType="application/vnd.openxmlformats-officedocument.presentationml.slide+xml"/>
  <Override PartName="/ppt/slideLayouts/slideLayout39.xml" ContentType="application/vnd.openxmlformats-officedocument.presentationml.slideLayout+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slideLayouts/slideLayout42.xml" ContentType="application/vnd.openxmlformats-officedocument.presentationml.slideLayout+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591" r:id="rId1"/>
    <p:sldMasterId id="2147484643" r:id="rId2"/>
    <p:sldMasterId id="2147484679" r:id="rId3"/>
    <p:sldMasterId id="2147484747" r:id="rId4"/>
  </p:sldMasterIdLst>
  <p:notesMasterIdLst>
    <p:notesMasterId r:id="rId83"/>
  </p:notesMasterIdLst>
  <p:handoutMasterIdLst>
    <p:handoutMasterId r:id="rId84"/>
  </p:handoutMasterIdLst>
  <p:sldIdLst>
    <p:sldId id="1389" r:id="rId5"/>
    <p:sldId id="1866" r:id="rId6"/>
    <p:sldId id="1889" r:id="rId7"/>
    <p:sldId id="1758" r:id="rId8"/>
    <p:sldId id="1759" r:id="rId9"/>
    <p:sldId id="1611" r:id="rId10"/>
    <p:sldId id="1739" r:id="rId11"/>
    <p:sldId id="1612" r:id="rId12"/>
    <p:sldId id="1613" r:id="rId13"/>
    <p:sldId id="1863" r:id="rId14"/>
    <p:sldId id="1614" r:id="rId15"/>
    <p:sldId id="1615" r:id="rId16"/>
    <p:sldId id="1616" r:id="rId17"/>
    <p:sldId id="1617" r:id="rId18"/>
    <p:sldId id="1618" r:id="rId19"/>
    <p:sldId id="1620" r:id="rId20"/>
    <p:sldId id="1621" r:id="rId21"/>
    <p:sldId id="1622" r:id="rId22"/>
    <p:sldId id="1623" r:id="rId23"/>
    <p:sldId id="1624" r:id="rId24"/>
    <p:sldId id="1626" r:id="rId25"/>
    <p:sldId id="1627" r:id="rId26"/>
    <p:sldId id="1628" r:id="rId27"/>
    <p:sldId id="1629" r:id="rId28"/>
    <p:sldId id="1903" r:id="rId29"/>
    <p:sldId id="1887" r:id="rId30"/>
    <p:sldId id="1630" r:id="rId31"/>
    <p:sldId id="1631" r:id="rId32"/>
    <p:sldId id="1744" r:id="rId33"/>
    <p:sldId id="1862" r:id="rId34"/>
    <p:sldId id="1864" r:id="rId35"/>
    <p:sldId id="1890" r:id="rId36"/>
    <p:sldId id="1892" r:id="rId37"/>
    <p:sldId id="1904" r:id="rId38"/>
    <p:sldId id="1905" r:id="rId39"/>
    <p:sldId id="1906" r:id="rId40"/>
    <p:sldId id="1888" r:id="rId41"/>
    <p:sldId id="1878" r:id="rId42"/>
    <p:sldId id="1882" r:id="rId43"/>
    <p:sldId id="1883" r:id="rId44"/>
    <p:sldId id="1891" r:id="rId45"/>
    <p:sldId id="1894" r:id="rId46"/>
    <p:sldId id="1893" r:id="rId47"/>
    <p:sldId id="1884" r:id="rId48"/>
    <p:sldId id="1870" r:id="rId49"/>
    <p:sldId id="1913" r:id="rId50"/>
    <p:sldId id="1912" r:id="rId51"/>
    <p:sldId id="1907" r:id="rId52"/>
    <p:sldId id="1908" r:id="rId53"/>
    <p:sldId id="1909" r:id="rId54"/>
    <p:sldId id="1911" r:id="rId55"/>
    <p:sldId id="1910" r:id="rId56"/>
    <p:sldId id="1895" r:id="rId57"/>
    <p:sldId id="1871" r:id="rId58"/>
    <p:sldId id="1896" r:id="rId59"/>
    <p:sldId id="1872" r:id="rId60"/>
    <p:sldId id="1877" r:id="rId61"/>
    <p:sldId id="1873" r:id="rId62"/>
    <p:sldId id="1897" r:id="rId63"/>
    <p:sldId id="1874" r:id="rId64"/>
    <p:sldId id="1902" r:id="rId65"/>
    <p:sldId id="1876" r:id="rId66"/>
    <p:sldId id="1898" r:id="rId67"/>
    <p:sldId id="1899" r:id="rId68"/>
    <p:sldId id="1900" r:id="rId69"/>
    <p:sldId id="1901" r:id="rId70"/>
    <p:sldId id="1880" r:id="rId71"/>
    <p:sldId id="1875" r:id="rId72"/>
    <p:sldId id="1771" r:id="rId73"/>
    <p:sldId id="1853" r:id="rId74"/>
    <p:sldId id="1859" r:id="rId75"/>
    <p:sldId id="1860" r:id="rId76"/>
    <p:sldId id="1861" r:id="rId77"/>
    <p:sldId id="1854" r:id="rId78"/>
    <p:sldId id="1855" r:id="rId79"/>
    <p:sldId id="1856" r:id="rId80"/>
    <p:sldId id="1857" r:id="rId81"/>
    <p:sldId id="1858" r:id="rId82"/>
  </p:sldIdLst>
  <p:sldSz cx="9144000" cy="6858000" type="screen4x3"/>
  <p:notesSz cx="6997700" cy="9283700"/>
  <p:defaultTextStyle>
    <a:defPPr>
      <a:defRPr lang="en-US"/>
    </a:defPPr>
    <a:lvl1pPr algn="l" rtl="0" eaLnBrk="0" fontAlgn="base" hangingPunct="0">
      <a:spcBef>
        <a:spcPct val="0"/>
      </a:spcBef>
      <a:spcAft>
        <a:spcPct val="0"/>
      </a:spcAft>
      <a:defRPr b="1" kern="1200">
        <a:solidFill>
          <a:schemeClr val="tx1"/>
        </a:solidFill>
        <a:latin typeface="Neutra Text" pitchFamily="50" charset="0"/>
        <a:ea typeface="+mn-ea"/>
        <a:cs typeface="+mn-cs"/>
      </a:defRPr>
    </a:lvl1pPr>
    <a:lvl2pPr marL="457200" algn="l" rtl="0" eaLnBrk="0" fontAlgn="base" hangingPunct="0">
      <a:spcBef>
        <a:spcPct val="0"/>
      </a:spcBef>
      <a:spcAft>
        <a:spcPct val="0"/>
      </a:spcAft>
      <a:defRPr b="1" kern="1200">
        <a:solidFill>
          <a:schemeClr val="tx1"/>
        </a:solidFill>
        <a:latin typeface="Neutra Text" pitchFamily="50" charset="0"/>
        <a:ea typeface="+mn-ea"/>
        <a:cs typeface="+mn-cs"/>
      </a:defRPr>
    </a:lvl2pPr>
    <a:lvl3pPr marL="914400" algn="l" rtl="0" eaLnBrk="0" fontAlgn="base" hangingPunct="0">
      <a:spcBef>
        <a:spcPct val="0"/>
      </a:spcBef>
      <a:spcAft>
        <a:spcPct val="0"/>
      </a:spcAft>
      <a:defRPr b="1" kern="1200">
        <a:solidFill>
          <a:schemeClr val="tx1"/>
        </a:solidFill>
        <a:latin typeface="Neutra Text" pitchFamily="50" charset="0"/>
        <a:ea typeface="+mn-ea"/>
        <a:cs typeface="+mn-cs"/>
      </a:defRPr>
    </a:lvl3pPr>
    <a:lvl4pPr marL="1371600" algn="l" rtl="0" eaLnBrk="0" fontAlgn="base" hangingPunct="0">
      <a:spcBef>
        <a:spcPct val="0"/>
      </a:spcBef>
      <a:spcAft>
        <a:spcPct val="0"/>
      </a:spcAft>
      <a:defRPr b="1" kern="1200">
        <a:solidFill>
          <a:schemeClr val="tx1"/>
        </a:solidFill>
        <a:latin typeface="Neutra Text" pitchFamily="50" charset="0"/>
        <a:ea typeface="+mn-ea"/>
        <a:cs typeface="+mn-cs"/>
      </a:defRPr>
    </a:lvl4pPr>
    <a:lvl5pPr marL="1828800" algn="l" rtl="0" eaLnBrk="0" fontAlgn="base" hangingPunct="0">
      <a:spcBef>
        <a:spcPct val="0"/>
      </a:spcBef>
      <a:spcAft>
        <a:spcPct val="0"/>
      </a:spcAft>
      <a:defRPr b="1" kern="1200">
        <a:solidFill>
          <a:schemeClr val="tx1"/>
        </a:solidFill>
        <a:latin typeface="Neutra Text" pitchFamily="50" charset="0"/>
        <a:ea typeface="+mn-ea"/>
        <a:cs typeface="+mn-cs"/>
      </a:defRPr>
    </a:lvl5pPr>
    <a:lvl6pPr marL="2286000" algn="l" defTabSz="914400" rtl="0" eaLnBrk="1" latinLnBrk="0" hangingPunct="1">
      <a:defRPr b="1" kern="1200">
        <a:solidFill>
          <a:schemeClr val="tx1"/>
        </a:solidFill>
        <a:latin typeface="Neutra Text" pitchFamily="50" charset="0"/>
        <a:ea typeface="+mn-ea"/>
        <a:cs typeface="+mn-cs"/>
      </a:defRPr>
    </a:lvl6pPr>
    <a:lvl7pPr marL="2743200" algn="l" defTabSz="914400" rtl="0" eaLnBrk="1" latinLnBrk="0" hangingPunct="1">
      <a:defRPr b="1" kern="1200">
        <a:solidFill>
          <a:schemeClr val="tx1"/>
        </a:solidFill>
        <a:latin typeface="Neutra Text" pitchFamily="50" charset="0"/>
        <a:ea typeface="+mn-ea"/>
        <a:cs typeface="+mn-cs"/>
      </a:defRPr>
    </a:lvl7pPr>
    <a:lvl8pPr marL="3200400" algn="l" defTabSz="914400" rtl="0" eaLnBrk="1" latinLnBrk="0" hangingPunct="1">
      <a:defRPr b="1" kern="1200">
        <a:solidFill>
          <a:schemeClr val="tx1"/>
        </a:solidFill>
        <a:latin typeface="Neutra Text" pitchFamily="50" charset="0"/>
        <a:ea typeface="+mn-ea"/>
        <a:cs typeface="+mn-cs"/>
      </a:defRPr>
    </a:lvl8pPr>
    <a:lvl9pPr marL="3657600" algn="l" defTabSz="914400" rtl="0" eaLnBrk="1" latinLnBrk="0" hangingPunct="1">
      <a:defRPr b="1" kern="1200">
        <a:solidFill>
          <a:schemeClr val="tx1"/>
        </a:solidFill>
        <a:latin typeface="Neutra Text" pitchFamily="50"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5050"/>
    <a:srgbClr val="FFFFFF"/>
    <a:srgbClr val="333333"/>
    <a:srgbClr val="000000"/>
    <a:srgbClr val="3A4D62"/>
    <a:srgbClr val="FFFFCC"/>
    <a:srgbClr val="EA0000"/>
    <a:srgbClr val="2E1A0E"/>
    <a:srgbClr val="3A2112"/>
    <a:srgbClr val="4B2121"/>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showOutlineIcons="0" vertBarState="maximized">
    <p:restoredLeft sz="8810" autoAdjust="0"/>
    <p:restoredTop sz="84507" autoAdjust="0"/>
  </p:normalViewPr>
  <p:slideViewPr>
    <p:cSldViewPr>
      <p:cViewPr>
        <p:scale>
          <a:sx n="71" d="100"/>
          <a:sy n="71" d="100"/>
        </p:scale>
        <p:origin x="-2130" y="-1008"/>
      </p:cViewPr>
      <p:guideLst>
        <p:guide orient="horz" pos="2160"/>
        <p:guide pos="2880"/>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46" d="100"/>
        <a:sy n="46" d="100"/>
      </p:scale>
      <p:origin x="0" y="0"/>
    </p:cViewPr>
  </p:sorterViewPr>
  <p:notesViewPr>
    <p:cSldViewPr>
      <p:cViewPr varScale="1">
        <p:scale>
          <a:sx n="59" d="100"/>
          <a:sy n="59" d="100"/>
        </p:scale>
        <p:origin x="-2484" y="-90"/>
      </p:cViewPr>
      <p:guideLst>
        <p:guide orient="horz" pos="2924"/>
        <p:guide pos="2204"/>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handoutMaster" Target="handoutMasters/handoutMaster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ile:///\\gfx\hci\tunables\user-study\t2-analysis-03.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gfx\hci\tunables\user-study\t2-analysis-03.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gfx\hci\tunables\user-study\t2-analysis-03.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gfx\hci\tunables\user-study\t2-analysis-03.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4"/>
  <c:chart>
    <c:title>
      <c:tx>
        <c:rich>
          <a:bodyPr/>
          <a:lstStyle/>
          <a:p>
            <a:pPr>
              <a:defRPr>
                <a:solidFill>
                  <a:schemeClr val="tx1"/>
                </a:solidFill>
              </a:defRPr>
            </a:pPr>
            <a:r>
              <a:rPr lang="en-US">
                <a:solidFill>
                  <a:schemeClr val="tx1"/>
                </a:solidFill>
              </a:rPr>
              <a:t>Tree Matching Task:</a:t>
            </a:r>
          </a:p>
          <a:p>
            <a:pPr>
              <a:defRPr>
                <a:solidFill>
                  <a:schemeClr val="tx1"/>
                </a:solidFill>
              </a:defRPr>
            </a:pPr>
            <a:r>
              <a:rPr lang="en-US">
                <a:solidFill>
                  <a:schemeClr val="tx1"/>
                </a:solidFill>
              </a:rPr>
              <a:t>Mean Completion Times</a:t>
            </a:r>
          </a:p>
        </c:rich>
      </c:tx>
      <c:layout/>
    </c:title>
    <c:plotArea>
      <c:layout/>
      <c:barChart>
        <c:barDir val="col"/>
        <c:grouping val="clustered"/>
        <c:ser>
          <c:idx val="0"/>
          <c:order val="0"/>
          <c:tx>
            <c:v>Control</c:v>
          </c:tx>
          <c:dLbls>
            <c:dLbl>
              <c:idx val="0"/>
              <c:layout>
                <c:manualLayout>
                  <c:x val="0.1"/>
                  <c:y val="9.2592592592593281E-3"/>
                </c:manualLayout>
              </c:layout>
              <c:showVal val="1"/>
            </c:dLbl>
            <c:numFmt formatCode="#,##0.00" sourceLinked="0"/>
            <c:txPr>
              <a:bodyPr/>
              <a:lstStyle/>
              <a:p>
                <a:pPr>
                  <a:defRPr>
                    <a:solidFill>
                      <a:schemeClr val="tx1"/>
                    </a:solidFill>
                  </a:defRPr>
                </a:pPr>
                <a:endParaRPr lang="en-US"/>
              </a:p>
            </c:txPr>
            <c:showVal val="1"/>
          </c:dLbls>
          <c:errBars>
            <c:errBarType val="both"/>
            <c:errValType val="cust"/>
            <c:plus>
              <c:numRef>
                <c:f>Sheet2!$B$41</c:f>
                <c:numCache>
                  <c:formatCode>General</c:formatCode>
                  <c:ptCount val="1"/>
                  <c:pt idx="0">
                    <c:v>22.14984393669069</c:v>
                  </c:pt>
                </c:numCache>
              </c:numRef>
            </c:plus>
            <c:minus>
              <c:numRef>
                <c:f>Sheet2!$B$41</c:f>
                <c:numCache>
                  <c:formatCode>General</c:formatCode>
                  <c:ptCount val="1"/>
                  <c:pt idx="0">
                    <c:v>22.14984393669069</c:v>
                  </c:pt>
                </c:numCache>
              </c:numRef>
            </c:minus>
          </c:errBars>
          <c:val>
            <c:numRef>
              <c:f>Sheet2!$B$39</c:f>
              <c:numCache>
                <c:formatCode>General</c:formatCode>
                <c:ptCount val="1"/>
                <c:pt idx="0">
                  <c:v>257.80555555555554</c:v>
                </c:pt>
              </c:numCache>
            </c:numRef>
          </c:val>
        </c:ser>
        <c:ser>
          <c:idx val="1"/>
          <c:order val="1"/>
          <c:tx>
            <c:v>Juxtapose</c:v>
          </c:tx>
          <c:dLbls>
            <c:dLbl>
              <c:idx val="0"/>
              <c:layout>
                <c:manualLayout>
                  <c:x val="0.10555555555555562"/>
                  <c:y val="0"/>
                </c:manualLayout>
              </c:layout>
              <c:dLblPos val="outEnd"/>
              <c:showVal val="1"/>
            </c:dLbl>
            <c:numFmt formatCode="#,##0.00" sourceLinked="0"/>
            <c:txPr>
              <a:bodyPr/>
              <a:lstStyle/>
              <a:p>
                <a:pPr>
                  <a:defRPr>
                    <a:solidFill>
                      <a:schemeClr val="tx1"/>
                    </a:solidFill>
                  </a:defRPr>
                </a:pPr>
                <a:endParaRPr lang="en-US"/>
              </a:p>
            </c:txPr>
            <c:dLblPos val="outEnd"/>
            <c:showVal val="1"/>
          </c:dLbls>
          <c:errBars>
            <c:errBarType val="both"/>
            <c:errValType val="cust"/>
            <c:plus>
              <c:numRef>
                <c:f>Sheet2!$C$41</c:f>
                <c:numCache>
                  <c:formatCode>General</c:formatCode>
                  <c:ptCount val="1"/>
                  <c:pt idx="0">
                    <c:v>13.819460596624557</c:v>
                  </c:pt>
                </c:numCache>
              </c:numRef>
            </c:plus>
            <c:minus>
              <c:numRef>
                <c:f>Sheet2!$C$41</c:f>
                <c:numCache>
                  <c:formatCode>General</c:formatCode>
                  <c:ptCount val="1"/>
                  <c:pt idx="0">
                    <c:v>13.819460596624557</c:v>
                  </c:pt>
                </c:numCache>
              </c:numRef>
            </c:minus>
          </c:errBars>
          <c:val>
            <c:numRef>
              <c:f>Sheet2!$C$39</c:f>
              <c:numCache>
                <c:formatCode>General</c:formatCode>
                <c:ptCount val="1"/>
                <c:pt idx="0">
                  <c:v>161.80555555555532</c:v>
                </c:pt>
              </c:numCache>
            </c:numRef>
          </c:val>
        </c:ser>
        <c:gapWidth val="222"/>
        <c:overlap val="-100"/>
        <c:axId val="37619200"/>
        <c:axId val="37620736"/>
      </c:barChart>
      <c:catAx>
        <c:axId val="37619200"/>
        <c:scaling>
          <c:orientation val="minMax"/>
        </c:scaling>
        <c:delete val="1"/>
        <c:axPos val="b"/>
        <c:tickLblPos val="nextTo"/>
        <c:crossAx val="37620736"/>
        <c:crosses val="autoZero"/>
        <c:auto val="1"/>
        <c:lblAlgn val="ctr"/>
        <c:lblOffset val="100"/>
      </c:catAx>
      <c:valAx>
        <c:axId val="37620736"/>
        <c:scaling>
          <c:orientation val="minMax"/>
        </c:scaling>
        <c:axPos val="l"/>
        <c:majorGridlines/>
        <c:title>
          <c:tx>
            <c:rich>
              <a:bodyPr rot="-5400000" vert="horz"/>
              <a:lstStyle/>
              <a:p>
                <a:pPr>
                  <a:defRPr>
                    <a:solidFill>
                      <a:schemeClr val="tx1"/>
                    </a:solidFill>
                  </a:defRPr>
                </a:pPr>
                <a:r>
                  <a:rPr lang="en-US">
                    <a:solidFill>
                      <a:schemeClr val="tx1"/>
                    </a:solidFill>
                  </a:rPr>
                  <a:t>seconds</a:t>
                </a:r>
              </a:p>
            </c:rich>
          </c:tx>
          <c:layout>
            <c:manualLayout>
              <c:xMode val="edge"/>
              <c:yMode val="edge"/>
              <c:x val="2.6595744680851085E-2"/>
              <c:y val="0.48990580814494994"/>
            </c:manualLayout>
          </c:layout>
        </c:title>
        <c:numFmt formatCode="General" sourceLinked="1"/>
        <c:tickLblPos val="nextTo"/>
        <c:txPr>
          <a:bodyPr/>
          <a:lstStyle/>
          <a:p>
            <a:pPr>
              <a:defRPr>
                <a:solidFill>
                  <a:schemeClr val="tx1"/>
                </a:solidFill>
              </a:defRPr>
            </a:pPr>
            <a:endParaRPr lang="en-US"/>
          </a:p>
        </c:txPr>
        <c:crossAx val="37619200"/>
        <c:crosses val="autoZero"/>
        <c:crossBetween val="between"/>
      </c:valAx>
    </c:plotArea>
    <c:legend>
      <c:legendPos val="r"/>
      <c:layout/>
      <c:txPr>
        <a:bodyPr/>
        <a:lstStyle/>
        <a:p>
          <a:pPr>
            <a:defRPr>
              <a:solidFill>
                <a:schemeClr val="tx1"/>
              </a:solidFill>
            </a:defRPr>
          </a:pPr>
          <a:endParaRPr lang="en-US"/>
        </a:p>
      </c:txPr>
    </c:legend>
    <c:plotVisOnly val="1"/>
  </c:chart>
  <c:txPr>
    <a:bodyPr/>
    <a:lstStyle/>
    <a:p>
      <a:pPr>
        <a:defRPr sz="1800"/>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style val="4"/>
  <c:chart>
    <c:title>
      <c:tx>
        <c:rich>
          <a:bodyPr/>
          <a:lstStyle/>
          <a:p>
            <a:pPr>
              <a:defRPr>
                <a:solidFill>
                  <a:schemeClr val="tx1"/>
                </a:solidFill>
              </a:defRPr>
            </a:pPr>
            <a:r>
              <a:rPr lang="en-US">
                <a:solidFill>
                  <a:schemeClr val="tx1"/>
                </a:solidFill>
              </a:rPr>
              <a:t>Tree Matching Task:</a:t>
            </a:r>
            <a:br>
              <a:rPr lang="en-US">
                <a:solidFill>
                  <a:schemeClr val="tx1"/>
                </a:solidFill>
              </a:rPr>
            </a:br>
            <a:r>
              <a:rPr lang="en-US">
                <a:solidFill>
                  <a:schemeClr val="tx1"/>
                </a:solidFill>
              </a:rPr>
              <a:t>Mean Completion Times by Tree</a:t>
            </a:r>
          </a:p>
        </c:rich>
      </c:tx>
      <c:layout/>
    </c:title>
    <c:plotArea>
      <c:layout/>
      <c:barChart>
        <c:barDir val="col"/>
        <c:grouping val="clustered"/>
        <c:ser>
          <c:idx val="0"/>
          <c:order val="0"/>
          <c:tx>
            <c:strRef>
              <c:f>Sheet2!$M$38</c:f>
              <c:strCache>
                <c:ptCount val="1"/>
                <c:pt idx="0">
                  <c:v>Control</c:v>
                </c:pt>
              </c:strCache>
            </c:strRef>
          </c:tx>
          <c:errBars>
            <c:errBarType val="both"/>
            <c:errValType val="cust"/>
            <c:plus>
              <c:numRef>
                <c:f>Sheet2!$Q$39:$Q$42</c:f>
                <c:numCache>
                  <c:formatCode>General</c:formatCode>
                  <c:ptCount val="4"/>
                  <c:pt idx="0">
                    <c:v>21.439230979678296</c:v>
                  </c:pt>
                  <c:pt idx="1">
                    <c:v>19.444650792555887</c:v>
                  </c:pt>
                  <c:pt idx="2">
                    <c:v>52.062581050875863</c:v>
                  </c:pt>
                  <c:pt idx="3">
                    <c:v>36.664384903003345</c:v>
                  </c:pt>
                </c:numCache>
              </c:numRef>
            </c:plus>
            <c:minus>
              <c:numRef>
                <c:f>Sheet2!$Q$39:$Q$42</c:f>
                <c:numCache>
                  <c:formatCode>General</c:formatCode>
                  <c:ptCount val="4"/>
                  <c:pt idx="0">
                    <c:v>21.439230979678296</c:v>
                  </c:pt>
                  <c:pt idx="1">
                    <c:v>19.444650792555887</c:v>
                  </c:pt>
                  <c:pt idx="2">
                    <c:v>52.062581050875863</c:v>
                  </c:pt>
                  <c:pt idx="3">
                    <c:v>36.664384903003345</c:v>
                  </c:pt>
                </c:numCache>
              </c:numRef>
            </c:minus>
          </c:errBars>
          <c:cat>
            <c:strRef>
              <c:f>Sheet2!$L$39:$L$42</c:f>
              <c:strCache>
                <c:ptCount val="4"/>
                <c:pt idx="0">
                  <c:v>Tree 1</c:v>
                </c:pt>
                <c:pt idx="1">
                  <c:v>Tree 2</c:v>
                </c:pt>
                <c:pt idx="2">
                  <c:v>Tree 3</c:v>
                </c:pt>
                <c:pt idx="3">
                  <c:v>Tree 4</c:v>
                </c:pt>
              </c:strCache>
            </c:strRef>
          </c:cat>
          <c:val>
            <c:numRef>
              <c:f>Sheet2!$M$39:$M$42</c:f>
              <c:numCache>
                <c:formatCode>General</c:formatCode>
                <c:ptCount val="4"/>
                <c:pt idx="0">
                  <c:v>153.375</c:v>
                </c:pt>
                <c:pt idx="1">
                  <c:v>198.16666666666652</c:v>
                </c:pt>
                <c:pt idx="2">
                  <c:v>325.88888888888891</c:v>
                </c:pt>
                <c:pt idx="3">
                  <c:v>302.4615384615368</c:v>
                </c:pt>
              </c:numCache>
            </c:numRef>
          </c:val>
        </c:ser>
        <c:ser>
          <c:idx val="1"/>
          <c:order val="1"/>
          <c:tx>
            <c:strRef>
              <c:f>Sheet2!$N$38</c:f>
              <c:strCache>
                <c:ptCount val="1"/>
                <c:pt idx="0">
                  <c:v>Juxtapose</c:v>
                </c:pt>
              </c:strCache>
            </c:strRef>
          </c:tx>
          <c:errBars>
            <c:errBarType val="both"/>
            <c:errValType val="cust"/>
            <c:plus>
              <c:numRef>
                <c:f>Sheet2!$R$39:$R$42</c:f>
                <c:numCache>
                  <c:formatCode>General</c:formatCode>
                  <c:ptCount val="4"/>
                  <c:pt idx="0">
                    <c:v>42.009522729971685</c:v>
                  </c:pt>
                  <c:pt idx="1">
                    <c:v>16.616040534083417</c:v>
                  </c:pt>
                  <c:pt idx="2">
                    <c:v>19.765289440498126</c:v>
                  </c:pt>
                  <c:pt idx="3">
                    <c:v>24.144150430280231</c:v>
                  </c:pt>
                </c:numCache>
              </c:numRef>
            </c:plus>
            <c:minus>
              <c:numRef>
                <c:f>Sheet2!$R$39:$R$42</c:f>
                <c:numCache>
                  <c:formatCode>General</c:formatCode>
                  <c:ptCount val="4"/>
                  <c:pt idx="0">
                    <c:v>42.009522729971685</c:v>
                  </c:pt>
                  <c:pt idx="1">
                    <c:v>16.616040534083417</c:v>
                  </c:pt>
                  <c:pt idx="2">
                    <c:v>19.765289440498126</c:v>
                  </c:pt>
                  <c:pt idx="3">
                    <c:v>24.144150430280231</c:v>
                  </c:pt>
                </c:numCache>
              </c:numRef>
            </c:minus>
          </c:errBars>
          <c:cat>
            <c:strRef>
              <c:f>Sheet2!$L$39:$L$42</c:f>
              <c:strCache>
                <c:ptCount val="4"/>
                <c:pt idx="0">
                  <c:v>Tree 1</c:v>
                </c:pt>
                <c:pt idx="1">
                  <c:v>Tree 2</c:v>
                </c:pt>
                <c:pt idx="2">
                  <c:v>Tree 3</c:v>
                </c:pt>
                <c:pt idx="3">
                  <c:v>Tree 4</c:v>
                </c:pt>
              </c:strCache>
            </c:strRef>
          </c:cat>
          <c:val>
            <c:numRef>
              <c:f>Sheet2!$N$39:$N$42</c:f>
              <c:numCache>
                <c:formatCode>General</c:formatCode>
                <c:ptCount val="4"/>
                <c:pt idx="0">
                  <c:v>172</c:v>
                </c:pt>
                <c:pt idx="1">
                  <c:v>166.75</c:v>
                </c:pt>
                <c:pt idx="2">
                  <c:v>160</c:v>
                </c:pt>
                <c:pt idx="3">
                  <c:v>132.80000000000001</c:v>
                </c:pt>
              </c:numCache>
            </c:numRef>
          </c:val>
        </c:ser>
        <c:axId val="37664256"/>
        <c:axId val="37665792"/>
      </c:barChart>
      <c:catAx>
        <c:axId val="37664256"/>
        <c:scaling>
          <c:orientation val="minMax"/>
        </c:scaling>
        <c:axPos val="b"/>
        <c:tickLblPos val="nextTo"/>
        <c:txPr>
          <a:bodyPr/>
          <a:lstStyle/>
          <a:p>
            <a:pPr>
              <a:defRPr>
                <a:solidFill>
                  <a:schemeClr val="tx1"/>
                </a:solidFill>
              </a:defRPr>
            </a:pPr>
            <a:endParaRPr lang="en-US"/>
          </a:p>
        </c:txPr>
        <c:crossAx val="37665792"/>
        <c:crosses val="autoZero"/>
        <c:auto val="1"/>
        <c:lblAlgn val="ctr"/>
        <c:lblOffset val="100"/>
      </c:catAx>
      <c:valAx>
        <c:axId val="37665792"/>
        <c:scaling>
          <c:orientation val="minMax"/>
        </c:scaling>
        <c:axPos val="l"/>
        <c:majorGridlines/>
        <c:title>
          <c:tx>
            <c:rich>
              <a:bodyPr rot="-5400000" vert="horz"/>
              <a:lstStyle/>
              <a:p>
                <a:pPr>
                  <a:defRPr>
                    <a:solidFill>
                      <a:schemeClr val="tx1"/>
                    </a:solidFill>
                  </a:defRPr>
                </a:pPr>
                <a:r>
                  <a:rPr lang="en-US">
                    <a:solidFill>
                      <a:schemeClr val="tx1"/>
                    </a:solidFill>
                  </a:rPr>
                  <a:t>seconds</a:t>
                </a:r>
              </a:p>
            </c:rich>
          </c:tx>
          <c:layout/>
        </c:title>
        <c:numFmt formatCode="General" sourceLinked="1"/>
        <c:tickLblPos val="nextTo"/>
        <c:txPr>
          <a:bodyPr/>
          <a:lstStyle/>
          <a:p>
            <a:pPr>
              <a:defRPr>
                <a:solidFill>
                  <a:schemeClr val="tx1"/>
                </a:solidFill>
              </a:defRPr>
            </a:pPr>
            <a:endParaRPr lang="en-US"/>
          </a:p>
        </c:txPr>
        <c:crossAx val="37664256"/>
        <c:crosses val="autoZero"/>
        <c:crossBetween val="between"/>
      </c:valAx>
    </c:plotArea>
    <c:legend>
      <c:legendPos val="r"/>
      <c:layout/>
      <c:txPr>
        <a:bodyPr/>
        <a:lstStyle/>
        <a:p>
          <a:pPr>
            <a:defRPr>
              <a:solidFill>
                <a:schemeClr val="tx1"/>
              </a:solidFill>
            </a:defRPr>
          </a:pPr>
          <a:endParaRPr lang="en-US"/>
        </a:p>
      </c:txPr>
    </c:legend>
    <c:plotVisOnly val="1"/>
  </c:chart>
  <c:txPr>
    <a:bodyPr/>
    <a:lstStyle/>
    <a:p>
      <a:pPr>
        <a:defRPr sz="1800"/>
      </a:pPr>
      <a:endParaRPr lang="en-US"/>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style val="4"/>
  <c:chart>
    <c:title>
      <c:tx>
        <c:rich>
          <a:bodyPr/>
          <a:lstStyle/>
          <a:p>
            <a:pPr>
              <a:defRPr>
                <a:solidFill>
                  <a:schemeClr val="tx1"/>
                </a:solidFill>
              </a:defRPr>
            </a:pPr>
            <a:r>
              <a:rPr lang="en-US">
                <a:solidFill>
                  <a:schemeClr val="tx1"/>
                </a:solidFill>
              </a:rPr>
              <a:t>Mean Parameter Changes </a:t>
            </a:r>
            <a:br>
              <a:rPr lang="en-US">
                <a:solidFill>
                  <a:schemeClr val="tx1"/>
                </a:solidFill>
              </a:rPr>
            </a:br>
            <a:r>
              <a:rPr lang="en-US">
                <a:solidFill>
                  <a:schemeClr val="tx1"/>
                </a:solidFill>
              </a:rPr>
              <a:t>Tested per Minute</a:t>
            </a:r>
          </a:p>
        </c:rich>
      </c:tx>
      <c:layout/>
    </c:title>
    <c:plotArea>
      <c:layout/>
      <c:barChart>
        <c:barDir val="col"/>
        <c:grouping val="clustered"/>
        <c:ser>
          <c:idx val="0"/>
          <c:order val="0"/>
          <c:tx>
            <c:v>Control</c:v>
          </c:tx>
          <c:dLbls>
            <c:numFmt formatCode="#,##0.00" sourceLinked="0"/>
            <c:txPr>
              <a:bodyPr/>
              <a:lstStyle/>
              <a:p>
                <a:pPr>
                  <a:defRPr>
                    <a:solidFill>
                      <a:schemeClr val="tx1"/>
                    </a:solidFill>
                  </a:defRPr>
                </a:pPr>
                <a:endParaRPr lang="en-US"/>
              </a:p>
            </c:txPr>
            <c:dLblPos val="outEnd"/>
            <c:showVal val="1"/>
          </c:dLbls>
          <c:errBars>
            <c:errBarType val="both"/>
            <c:errValType val="cust"/>
            <c:plus>
              <c:numRef>
                <c:f>Sheet3!$B$4</c:f>
                <c:numCache>
                  <c:formatCode>General</c:formatCode>
                  <c:ptCount val="1"/>
                  <c:pt idx="0">
                    <c:v>0.15604128012895402</c:v>
                  </c:pt>
                </c:numCache>
              </c:numRef>
            </c:plus>
            <c:minus>
              <c:numRef>
                <c:f>Sheet3!$B$4</c:f>
                <c:numCache>
                  <c:formatCode>General</c:formatCode>
                  <c:ptCount val="1"/>
                  <c:pt idx="0">
                    <c:v>0.15604128012895402</c:v>
                  </c:pt>
                </c:numCache>
              </c:numRef>
            </c:minus>
          </c:errBars>
          <c:val>
            <c:numRef>
              <c:f>Sheet3!$B$2</c:f>
              <c:numCache>
                <c:formatCode>General</c:formatCode>
                <c:ptCount val="1"/>
                <c:pt idx="0">
                  <c:v>2.5971017042494768</c:v>
                </c:pt>
              </c:numCache>
            </c:numRef>
          </c:val>
        </c:ser>
        <c:ser>
          <c:idx val="1"/>
          <c:order val="1"/>
          <c:tx>
            <c:v>Juxtapose</c:v>
          </c:tx>
          <c:dLbls>
            <c:dLbl>
              <c:idx val="0"/>
              <c:layout>
                <c:manualLayout>
                  <c:x val="2.7777777777777974E-3"/>
                  <c:y val="-0.11584745455205191"/>
                </c:manualLayout>
              </c:layout>
              <c:dLblPos val="outEnd"/>
              <c:showVal val="1"/>
            </c:dLbl>
            <c:numFmt formatCode="#,##0.00" sourceLinked="0"/>
            <c:txPr>
              <a:bodyPr/>
              <a:lstStyle/>
              <a:p>
                <a:pPr>
                  <a:defRPr>
                    <a:solidFill>
                      <a:schemeClr val="tx1"/>
                    </a:solidFill>
                  </a:defRPr>
                </a:pPr>
                <a:endParaRPr lang="en-US"/>
              </a:p>
            </c:txPr>
            <c:dLblPos val="outEnd"/>
            <c:showVal val="1"/>
          </c:dLbls>
          <c:errBars>
            <c:errBarType val="both"/>
            <c:errValType val="cust"/>
            <c:plus>
              <c:numRef>
                <c:f>Sheet3!$C$4</c:f>
                <c:numCache>
                  <c:formatCode>General</c:formatCode>
                  <c:ptCount val="1"/>
                  <c:pt idx="0">
                    <c:v>13.454971812782652</c:v>
                  </c:pt>
                </c:numCache>
              </c:numRef>
            </c:plus>
            <c:minus>
              <c:numRef>
                <c:f>Sheet3!$C$4</c:f>
                <c:numCache>
                  <c:formatCode>General</c:formatCode>
                  <c:ptCount val="1"/>
                  <c:pt idx="0">
                    <c:v>13.454971812782652</c:v>
                  </c:pt>
                </c:numCache>
              </c:numRef>
            </c:minus>
          </c:errBars>
          <c:val>
            <c:numRef>
              <c:f>Sheet3!$C$2</c:f>
              <c:numCache>
                <c:formatCode>General</c:formatCode>
                <c:ptCount val="1"/>
                <c:pt idx="0">
                  <c:v>64.260426870423728</c:v>
                </c:pt>
              </c:numCache>
            </c:numRef>
          </c:val>
        </c:ser>
        <c:axId val="62692736"/>
        <c:axId val="62698624"/>
      </c:barChart>
      <c:catAx>
        <c:axId val="62692736"/>
        <c:scaling>
          <c:orientation val="minMax"/>
        </c:scaling>
        <c:delete val="1"/>
        <c:axPos val="b"/>
        <c:tickLblPos val="nextTo"/>
        <c:crossAx val="62698624"/>
        <c:crosses val="autoZero"/>
        <c:auto val="1"/>
        <c:lblAlgn val="ctr"/>
        <c:lblOffset val="100"/>
      </c:catAx>
      <c:valAx>
        <c:axId val="62698624"/>
        <c:scaling>
          <c:orientation val="minMax"/>
        </c:scaling>
        <c:axPos val="l"/>
        <c:majorGridlines/>
        <c:title>
          <c:tx>
            <c:rich>
              <a:bodyPr rot="-5400000" vert="horz"/>
              <a:lstStyle/>
              <a:p>
                <a:pPr>
                  <a:defRPr>
                    <a:solidFill>
                      <a:schemeClr val="tx1"/>
                    </a:solidFill>
                  </a:defRPr>
                </a:pPr>
                <a:r>
                  <a:rPr lang="en-US">
                    <a:solidFill>
                      <a:schemeClr val="tx1"/>
                    </a:solidFill>
                  </a:rPr>
                  <a:t>Changes/minute</a:t>
                </a:r>
              </a:p>
            </c:rich>
          </c:tx>
          <c:layout/>
        </c:title>
        <c:numFmt formatCode="General" sourceLinked="1"/>
        <c:tickLblPos val="nextTo"/>
        <c:txPr>
          <a:bodyPr/>
          <a:lstStyle/>
          <a:p>
            <a:pPr>
              <a:defRPr>
                <a:solidFill>
                  <a:schemeClr val="tx1"/>
                </a:solidFill>
              </a:defRPr>
            </a:pPr>
            <a:endParaRPr lang="en-US"/>
          </a:p>
        </c:txPr>
        <c:crossAx val="62692736"/>
        <c:crosses val="autoZero"/>
        <c:crossBetween val="between"/>
      </c:valAx>
    </c:plotArea>
    <c:legend>
      <c:legendPos val="r"/>
      <c:layout/>
      <c:txPr>
        <a:bodyPr/>
        <a:lstStyle/>
        <a:p>
          <a:pPr>
            <a:defRPr>
              <a:solidFill>
                <a:schemeClr val="tx1"/>
              </a:solidFill>
            </a:defRPr>
          </a:pPr>
          <a:endParaRPr lang="en-US"/>
        </a:p>
      </c:txPr>
    </c:legend>
    <c:plotVisOnly val="1"/>
  </c:chart>
  <c:txPr>
    <a:bodyPr/>
    <a:lstStyle/>
    <a:p>
      <a:pPr>
        <a:defRPr sz="1800"/>
      </a:pPr>
      <a:endParaRPr lang="en-US"/>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style val="4"/>
  <c:chart>
    <c:title>
      <c:tx>
        <c:rich>
          <a:bodyPr/>
          <a:lstStyle/>
          <a:p>
            <a:pPr>
              <a:defRPr>
                <a:solidFill>
                  <a:schemeClr val="tx1"/>
                </a:solidFill>
              </a:defRPr>
            </a:pPr>
            <a:r>
              <a:rPr lang="en-US">
                <a:solidFill>
                  <a:schemeClr val="tx1"/>
                </a:solidFill>
              </a:rPr>
              <a:t>Histogram of Changes per Minute</a:t>
            </a:r>
          </a:p>
        </c:rich>
      </c:tx>
      <c:layout>
        <c:manualLayout>
          <c:xMode val="edge"/>
          <c:yMode val="edge"/>
          <c:x val="0.14458333333333387"/>
          <c:y val="4.880312885790479E-2"/>
        </c:manualLayout>
      </c:layout>
    </c:title>
    <c:plotArea>
      <c:layout>
        <c:manualLayout>
          <c:layoutTarget val="inner"/>
          <c:xMode val="edge"/>
          <c:yMode val="edge"/>
          <c:x val="8.6495406824146998E-2"/>
          <c:y val="0.37685185185185344"/>
          <c:w val="0.53768758684576157"/>
          <c:h val="0.41825021872265988"/>
        </c:manualLayout>
      </c:layout>
      <c:barChart>
        <c:barDir val="col"/>
        <c:grouping val="clustered"/>
        <c:ser>
          <c:idx val="0"/>
          <c:order val="0"/>
          <c:tx>
            <c:strRef>
              <c:f>Sheet1!$W$4</c:f>
              <c:strCache>
                <c:ptCount val="1"/>
                <c:pt idx="0">
                  <c:v>Juxtapose Tuning Interface</c:v>
                </c:pt>
              </c:strCache>
            </c:strRef>
          </c:tx>
          <c:cat>
            <c:strRef>
              <c:f>Sheet1!$V$5:$V$15</c:f>
              <c:strCache>
                <c:ptCount val="11"/>
                <c:pt idx="0">
                  <c:v>10</c:v>
                </c:pt>
                <c:pt idx="1">
                  <c:v>20</c:v>
                </c:pt>
                <c:pt idx="2">
                  <c:v>30</c:v>
                </c:pt>
                <c:pt idx="3">
                  <c:v>40</c:v>
                </c:pt>
                <c:pt idx="4">
                  <c:v>50</c:v>
                </c:pt>
                <c:pt idx="5">
                  <c:v>60</c:v>
                </c:pt>
                <c:pt idx="6">
                  <c:v>70</c:v>
                </c:pt>
                <c:pt idx="7">
                  <c:v>80</c:v>
                </c:pt>
                <c:pt idx="8">
                  <c:v>90</c:v>
                </c:pt>
                <c:pt idx="9">
                  <c:v>100</c:v>
                </c:pt>
                <c:pt idx="10">
                  <c:v>More</c:v>
                </c:pt>
              </c:strCache>
            </c:strRef>
          </c:cat>
          <c:val>
            <c:numRef>
              <c:f>Sheet1!$W$5:$W$15</c:f>
              <c:numCache>
                <c:formatCode>General</c:formatCode>
                <c:ptCount val="11"/>
                <c:pt idx="0">
                  <c:v>1</c:v>
                </c:pt>
                <c:pt idx="1">
                  <c:v>7</c:v>
                </c:pt>
                <c:pt idx="2">
                  <c:v>7</c:v>
                </c:pt>
                <c:pt idx="3">
                  <c:v>2</c:v>
                </c:pt>
                <c:pt idx="4">
                  <c:v>4</c:v>
                </c:pt>
                <c:pt idx="5">
                  <c:v>3</c:v>
                </c:pt>
                <c:pt idx="6">
                  <c:v>2</c:v>
                </c:pt>
                <c:pt idx="7">
                  <c:v>3</c:v>
                </c:pt>
                <c:pt idx="8">
                  <c:v>1</c:v>
                </c:pt>
                <c:pt idx="9">
                  <c:v>0</c:v>
                </c:pt>
                <c:pt idx="10">
                  <c:v>6</c:v>
                </c:pt>
              </c:numCache>
            </c:numRef>
          </c:val>
        </c:ser>
        <c:ser>
          <c:idx val="1"/>
          <c:order val="1"/>
          <c:tx>
            <c:strRef>
              <c:f>Sheet1!$X$4</c:f>
              <c:strCache>
                <c:ptCount val="1"/>
                <c:pt idx="0">
                  <c:v>Edit-Compile-Test Cycle</c:v>
                </c:pt>
              </c:strCache>
            </c:strRef>
          </c:tx>
          <c:spPr>
            <a:solidFill>
              <a:schemeClr val="bg1">
                <a:lumMod val="60000"/>
                <a:lumOff val="40000"/>
              </a:schemeClr>
            </a:solidFill>
          </c:spPr>
          <c:cat>
            <c:strRef>
              <c:f>Sheet1!$V$5:$V$15</c:f>
              <c:strCache>
                <c:ptCount val="11"/>
                <c:pt idx="0">
                  <c:v>10</c:v>
                </c:pt>
                <c:pt idx="1">
                  <c:v>20</c:v>
                </c:pt>
                <c:pt idx="2">
                  <c:v>30</c:v>
                </c:pt>
                <c:pt idx="3">
                  <c:v>40</c:v>
                </c:pt>
                <c:pt idx="4">
                  <c:v>50</c:v>
                </c:pt>
                <c:pt idx="5">
                  <c:v>60</c:v>
                </c:pt>
                <c:pt idx="6">
                  <c:v>70</c:v>
                </c:pt>
                <c:pt idx="7">
                  <c:v>80</c:v>
                </c:pt>
                <c:pt idx="8">
                  <c:v>90</c:v>
                </c:pt>
                <c:pt idx="9">
                  <c:v>100</c:v>
                </c:pt>
                <c:pt idx="10">
                  <c:v>More</c:v>
                </c:pt>
              </c:strCache>
            </c:strRef>
          </c:cat>
          <c:val>
            <c:numRef>
              <c:f>Sheet1!$X$5:$X$15</c:f>
              <c:numCache>
                <c:formatCode>General</c:formatCode>
                <c:ptCount val="11"/>
                <c:pt idx="0">
                  <c:v>36</c:v>
                </c:pt>
                <c:pt idx="1">
                  <c:v>0</c:v>
                </c:pt>
                <c:pt idx="2">
                  <c:v>0</c:v>
                </c:pt>
                <c:pt idx="3">
                  <c:v>0</c:v>
                </c:pt>
                <c:pt idx="4">
                  <c:v>0</c:v>
                </c:pt>
                <c:pt idx="5">
                  <c:v>0</c:v>
                </c:pt>
                <c:pt idx="6">
                  <c:v>0</c:v>
                </c:pt>
                <c:pt idx="7">
                  <c:v>0</c:v>
                </c:pt>
                <c:pt idx="8">
                  <c:v>0</c:v>
                </c:pt>
                <c:pt idx="9">
                  <c:v>0</c:v>
                </c:pt>
                <c:pt idx="10">
                  <c:v>0</c:v>
                </c:pt>
              </c:numCache>
            </c:numRef>
          </c:val>
        </c:ser>
        <c:gapWidth val="33"/>
        <c:axId val="63920384"/>
        <c:axId val="63946752"/>
      </c:barChart>
      <c:catAx>
        <c:axId val="63920384"/>
        <c:scaling>
          <c:orientation val="minMax"/>
        </c:scaling>
        <c:axPos val="b"/>
        <c:majorTickMark val="none"/>
        <c:tickLblPos val="nextTo"/>
        <c:txPr>
          <a:bodyPr/>
          <a:lstStyle/>
          <a:p>
            <a:pPr>
              <a:defRPr>
                <a:solidFill>
                  <a:schemeClr val="tx1"/>
                </a:solidFill>
              </a:defRPr>
            </a:pPr>
            <a:endParaRPr lang="en-US"/>
          </a:p>
        </c:txPr>
        <c:crossAx val="63946752"/>
        <c:crosses val="autoZero"/>
        <c:auto val="1"/>
        <c:lblAlgn val="ctr"/>
        <c:lblOffset val="100"/>
      </c:catAx>
      <c:valAx>
        <c:axId val="63946752"/>
        <c:scaling>
          <c:orientation val="minMax"/>
        </c:scaling>
        <c:axPos val="l"/>
        <c:majorGridlines/>
        <c:numFmt formatCode="General" sourceLinked="1"/>
        <c:majorTickMark val="none"/>
        <c:tickLblPos val="nextTo"/>
        <c:txPr>
          <a:bodyPr/>
          <a:lstStyle/>
          <a:p>
            <a:pPr>
              <a:defRPr>
                <a:solidFill>
                  <a:schemeClr val="tx1"/>
                </a:solidFill>
              </a:defRPr>
            </a:pPr>
            <a:endParaRPr lang="en-US"/>
          </a:p>
        </c:txPr>
        <c:crossAx val="63920384"/>
        <c:crosses val="autoZero"/>
        <c:crossBetween val="between"/>
      </c:valAx>
    </c:plotArea>
    <c:legend>
      <c:legendPos val="r"/>
      <c:layout>
        <c:manualLayout>
          <c:xMode val="edge"/>
          <c:yMode val="edge"/>
          <c:x val="0.21584837994388634"/>
          <c:y val="0.16223097112860888"/>
          <c:w val="0.32438150511358615"/>
          <c:h val="0.16067210348706421"/>
        </c:manualLayout>
      </c:layout>
      <c:txPr>
        <a:bodyPr/>
        <a:lstStyle/>
        <a:p>
          <a:pPr>
            <a:defRPr>
              <a:solidFill>
                <a:schemeClr val="tx1"/>
              </a:solidFill>
            </a:defRPr>
          </a:pPr>
          <a:endParaRPr lang="en-US"/>
        </a:p>
      </c:txPr>
    </c:legend>
    <c:plotVisOnly val="1"/>
  </c:chart>
  <c:txPr>
    <a:bodyPr/>
    <a:lstStyle/>
    <a:p>
      <a:pPr>
        <a:defRPr sz="1800"/>
      </a:pPr>
      <a:endParaRPr lang="en-US"/>
    </a:p>
  </c:txPr>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1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2.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hdr" sz="quarter"/>
          </p:nvPr>
        </p:nvSpPr>
        <p:spPr bwMode="auto">
          <a:xfrm>
            <a:off x="0" y="0"/>
            <a:ext cx="3032641" cy="463571"/>
          </a:xfrm>
          <a:prstGeom prst="rect">
            <a:avLst/>
          </a:prstGeom>
          <a:noFill/>
          <a:ln w="9525">
            <a:noFill/>
            <a:miter lim="800000"/>
            <a:headEnd/>
            <a:tailEnd/>
          </a:ln>
          <a:effectLst/>
        </p:spPr>
        <p:txBody>
          <a:bodyPr vert="horz" wrap="square" lIns="93015" tIns="46509" rIns="93015" bIns="46509" numCol="1" anchor="t" anchorCtr="0" compatLnSpc="1">
            <a:prstTxWarp prst="textNoShape">
              <a:avLst/>
            </a:prstTxWarp>
          </a:bodyPr>
          <a:lstStyle>
            <a:lvl1pPr defTabSz="930437" eaLnBrk="1" hangingPunct="1">
              <a:defRPr sz="1200" b="0">
                <a:ea typeface="굴림" pitchFamily="34" charset="-127"/>
              </a:defRPr>
            </a:lvl1pPr>
          </a:lstStyle>
          <a:p>
            <a:pPr>
              <a:defRPr/>
            </a:pPr>
            <a:endParaRPr lang="en-US" altLang="ko-KR"/>
          </a:p>
        </p:txBody>
      </p:sp>
      <p:sp>
        <p:nvSpPr>
          <p:cNvPr id="31747" name="Rectangle 3"/>
          <p:cNvSpPr>
            <a:spLocks noGrp="1" noChangeArrowheads="1"/>
          </p:cNvSpPr>
          <p:nvPr>
            <p:ph type="dt" sz="quarter" idx="1"/>
          </p:nvPr>
        </p:nvSpPr>
        <p:spPr bwMode="auto">
          <a:xfrm>
            <a:off x="3963541" y="0"/>
            <a:ext cx="3032641" cy="463571"/>
          </a:xfrm>
          <a:prstGeom prst="rect">
            <a:avLst/>
          </a:prstGeom>
          <a:noFill/>
          <a:ln w="9525">
            <a:noFill/>
            <a:miter lim="800000"/>
            <a:headEnd/>
            <a:tailEnd/>
          </a:ln>
          <a:effectLst/>
        </p:spPr>
        <p:txBody>
          <a:bodyPr vert="horz" wrap="square" lIns="93015" tIns="46509" rIns="93015" bIns="46509" numCol="1" anchor="t" anchorCtr="0" compatLnSpc="1">
            <a:prstTxWarp prst="textNoShape">
              <a:avLst/>
            </a:prstTxWarp>
          </a:bodyPr>
          <a:lstStyle>
            <a:lvl1pPr algn="r" defTabSz="930437" eaLnBrk="1" hangingPunct="1">
              <a:defRPr sz="1200" b="0">
                <a:ea typeface="굴림" pitchFamily="34" charset="-127"/>
              </a:defRPr>
            </a:lvl1pPr>
          </a:lstStyle>
          <a:p>
            <a:pPr>
              <a:defRPr/>
            </a:pPr>
            <a:endParaRPr lang="en-US" altLang="ko-KR"/>
          </a:p>
        </p:txBody>
      </p:sp>
      <p:sp>
        <p:nvSpPr>
          <p:cNvPr id="31748" name="Rectangle 4"/>
          <p:cNvSpPr>
            <a:spLocks noGrp="1" noChangeArrowheads="1"/>
          </p:cNvSpPr>
          <p:nvPr>
            <p:ph type="ftr" sz="quarter" idx="2"/>
          </p:nvPr>
        </p:nvSpPr>
        <p:spPr bwMode="auto">
          <a:xfrm>
            <a:off x="0" y="8818595"/>
            <a:ext cx="3032641" cy="463571"/>
          </a:xfrm>
          <a:prstGeom prst="rect">
            <a:avLst/>
          </a:prstGeom>
          <a:noFill/>
          <a:ln w="9525">
            <a:noFill/>
            <a:miter lim="800000"/>
            <a:headEnd/>
            <a:tailEnd/>
          </a:ln>
          <a:effectLst/>
        </p:spPr>
        <p:txBody>
          <a:bodyPr vert="horz" wrap="square" lIns="93015" tIns="46509" rIns="93015" bIns="46509" numCol="1" anchor="b" anchorCtr="0" compatLnSpc="1">
            <a:prstTxWarp prst="textNoShape">
              <a:avLst/>
            </a:prstTxWarp>
          </a:bodyPr>
          <a:lstStyle>
            <a:lvl1pPr defTabSz="930437" eaLnBrk="1" hangingPunct="1">
              <a:defRPr sz="1200" b="0">
                <a:ea typeface="굴림" pitchFamily="34" charset="-127"/>
              </a:defRPr>
            </a:lvl1pPr>
          </a:lstStyle>
          <a:p>
            <a:pPr>
              <a:defRPr/>
            </a:pPr>
            <a:endParaRPr lang="en-US" altLang="ko-KR"/>
          </a:p>
        </p:txBody>
      </p:sp>
      <p:sp>
        <p:nvSpPr>
          <p:cNvPr id="31749" name="Rectangle 5"/>
          <p:cNvSpPr>
            <a:spLocks noGrp="1" noChangeArrowheads="1"/>
          </p:cNvSpPr>
          <p:nvPr>
            <p:ph type="sldNum" sz="quarter" idx="3"/>
          </p:nvPr>
        </p:nvSpPr>
        <p:spPr bwMode="auto">
          <a:xfrm>
            <a:off x="3963541" y="8818595"/>
            <a:ext cx="3032641" cy="463571"/>
          </a:xfrm>
          <a:prstGeom prst="rect">
            <a:avLst/>
          </a:prstGeom>
          <a:noFill/>
          <a:ln w="9525">
            <a:noFill/>
            <a:miter lim="800000"/>
            <a:headEnd/>
            <a:tailEnd/>
          </a:ln>
          <a:effectLst/>
        </p:spPr>
        <p:txBody>
          <a:bodyPr vert="horz" wrap="square" lIns="93015" tIns="46509" rIns="93015" bIns="46509" numCol="1" anchor="b" anchorCtr="0" compatLnSpc="1">
            <a:prstTxWarp prst="textNoShape">
              <a:avLst/>
            </a:prstTxWarp>
          </a:bodyPr>
          <a:lstStyle>
            <a:lvl1pPr algn="r" defTabSz="930437" eaLnBrk="1" hangingPunct="1">
              <a:defRPr sz="1200" b="0">
                <a:ea typeface="굴림" pitchFamily="34" charset="-127"/>
              </a:defRPr>
            </a:lvl1pPr>
          </a:lstStyle>
          <a:p>
            <a:pPr>
              <a:defRPr/>
            </a:pPr>
            <a:fld id="{D30B5A3C-9585-418B-B4C4-EF16093D8B0D}" type="slidenum">
              <a:rPr lang="ko-KR" altLang="en-US"/>
              <a:pPr>
                <a:defRPr/>
              </a:pPr>
              <a:t>‹#›</a:t>
            </a:fld>
            <a:endParaRPr lang="en-US" altLang="ko-K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3032641" cy="463571"/>
          </a:xfrm>
          <a:prstGeom prst="rect">
            <a:avLst/>
          </a:prstGeom>
          <a:noFill/>
          <a:ln w="9525">
            <a:noFill/>
            <a:miter lim="800000"/>
            <a:headEnd/>
            <a:tailEnd/>
          </a:ln>
          <a:effectLst/>
        </p:spPr>
        <p:txBody>
          <a:bodyPr vert="horz" wrap="square" lIns="93015" tIns="46509" rIns="93015" bIns="46509" numCol="1" anchor="t" anchorCtr="0" compatLnSpc="1">
            <a:prstTxWarp prst="textNoShape">
              <a:avLst/>
            </a:prstTxWarp>
          </a:bodyPr>
          <a:lstStyle>
            <a:lvl1pPr defTabSz="930437" eaLnBrk="1" hangingPunct="1">
              <a:defRPr sz="1200" b="0">
                <a:ea typeface="굴림" pitchFamily="34" charset="-127"/>
              </a:defRPr>
            </a:lvl1pPr>
          </a:lstStyle>
          <a:p>
            <a:pPr>
              <a:defRPr/>
            </a:pPr>
            <a:endParaRPr lang="en-US" altLang="ko-KR"/>
          </a:p>
        </p:txBody>
      </p:sp>
      <p:sp>
        <p:nvSpPr>
          <p:cNvPr id="23555" name="Rectangle 3"/>
          <p:cNvSpPr>
            <a:spLocks noGrp="1" noChangeArrowheads="1"/>
          </p:cNvSpPr>
          <p:nvPr>
            <p:ph type="dt" idx="1"/>
          </p:nvPr>
        </p:nvSpPr>
        <p:spPr bwMode="auto">
          <a:xfrm>
            <a:off x="3963541" y="0"/>
            <a:ext cx="3032641" cy="463571"/>
          </a:xfrm>
          <a:prstGeom prst="rect">
            <a:avLst/>
          </a:prstGeom>
          <a:noFill/>
          <a:ln w="9525">
            <a:noFill/>
            <a:miter lim="800000"/>
            <a:headEnd/>
            <a:tailEnd/>
          </a:ln>
          <a:effectLst/>
        </p:spPr>
        <p:txBody>
          <a:bodyPr vert="horz" wrap="square" lIns="93015" tIns="46509" rIns="93015" bIns="46509" numCol="1" anchor="t" anchorCtr="0" compatLnSpc="1">
            <a:prstTxWarp prst="textNoShape">
              <a:avLst/>
            </a:prstTxWarp>
          </a:bodyPr>
          <a:lstStyle>
            <a:lvl1pPr algn="r" defTabSz="930437" eaLnBrk="1" hangingPunct="1">
              <a:defRPr sz="1200" b="0">
                <a:ea typeface="굴림" pitchFamily="34" charset="-127"/>
              </a:defRPr>
            </a:lvl1pPr>
          </a:lstStyle>
          <a:p>
            <a:pPr>
              <a:defRPr/>
            </a:pPr>
            <a:endParaRPr lang="en-US" altLang="ko-KR"/>
          </a:p>
        </p:txBody>
      </p:sp>
      <p:sp>
        <p:nvSpPr>
          <p:cNvPr id="84996" name="Rectangle 4"/>
          <p:cNvSpPr>
            <a:spLocks noGrp="1" noRot="1" noChangeAspect="1" noChangeArrowheads="1" noTextEdit="1"/>
          </p:cNvSpPr>
          <p:nvPr>
            <p:ph type="sldImg" idx="2"/>
          </p:nvPr>
        </p:nvSpPr>
        <p:spPr bwMode="auto">
          <a:xfrm>
            <a:off x="1177925" y="696913"/>
            <a:ext cx="4641850" cy="3481387"/>
          </a:xfrm>
          <a:prstGeom prst="rect">
            <a:avLst/>
          </a:prstGeom>
          <a:noFill/>
          <a:ln w="9525">
            <a:solidFill>
              <a:srgbClr val="000000"/>
            </a:solidFill>
            <a:miter lim="800000"/>
            <a:headEnd/>
            <a:tailEnd/>
          </a:ln>
        </p:spPr>
      </p:sp>
      <p:sp>
        <p:nvSpPr>
          <p:cNvPr id="23557" name="Rectangle 5"/>
          <p:cNvSpPr>
            <a:spLocks noGrp="1" noChangeArrowheads="1"/>
          </p:cNvSpPr>
          <p:nvPr>
            <p:ph type="body" sz="quarter" idx="3"/>
          </p:nvPr>
        </p:nvSpPr>
        <p:spPr bwMode="auto">
          <a:xfrm>
            <a:off x="700074" y="4410065"/>
            <a:ext cx="5597553" cy="4176744"/>
          </a:xfrm>
          <a:prstGeom prst="rect">
            <a:avLst/>
          </a:prstGeom>
          <a:noFill/>
          <a:ln w="9525">
            <a:noFill/>
            <a:miter lim="800000"/>
            <a:headEnd/>
            <a:tailEnd/>
          </a:ln>
          <a:effectLst/>
        </p:spPr>
        <p:txBody>
          <a:bodyPr vert="horz" wrap="square" lIns="93015" tIns="46509" rIns="93015" bIns="46509" numCol="1" anchor="t" anchorCtr="0" compatLnSpc="1">
            <a:prstTxWarp prst="textNoShape">
              <a:avLst/>
            </a:prstTxWarp>
          </a:bodyPr>
          <a:lstStyle/>
          <a:p>
            <a:pPr lvl="0"/>
            <a:r>
              <a:rPr lang="en-US" altLang="ko-KR" noProof="0" smtClean="0"/>
              <a:t>Click to edit Master text styles</a:t>
            </a:r>
          </a:p>
          <a:p>
            <a:pPr lvl="1"/>
            <a:r>
              <a:rPr lang="en-US" altLang="ko-KR" noProof="0" smtClean="0"/>
              <a:t>Second level</a:t>
            </a:r>
          </a:p>
          <a:p>
            <a:pPr lvl="2"/>
            <a:r>
              <a:rPr lang="en-US" altLang="ko-KR" noProof="0" smtClean="0"/>
              <a:t>Third level</a:t>
            </a:r>
          </a:p>
          <a:p>
            <a:pPr lvl="3"/>
            <a:r>
              <a:rPr lang="en-US" altLang="ko-KR" noProof="0" smtClean="0"/>
              <a:t>Fourth level</a:t>
            </a:r>
          </a:p>
          <a:p>
            <a:pPr lvl="4"/>
            <a:r>
              <a:rPr lang="en-US" altLang="ko-KR" noProof="0" smtClean="0"/>
              <a:t>Fifth level</a:t>
            </a:r>
          </a:p>
        </p:txBody>
      </p:sp>
      <p:sp>
        <p:nvSpPr>
          <p:cNvPr id="23558" name="Rectangle 6"/>
          <p:cNvSpPr>
            <a:spLocks noGrp="1" noChangeArrowheads="1"/>
          </p:cNvSpPr>
          <p:nvPr>
            <p:ph type="ftr" sz="quarter" idx="4"/>
          </p:nvPr>
        </p:nvSpPr>
        <p:spPr bwMode="auto">
          <a:xfrm>
            <a:off x="0" y="8818595"/>
            <a:ext cx="3032641" cy="463571"/>
          </a:xfrm>
          <a:prstGeom prst="rect">
            <a:avLst/>
          </a:prstGeom>
          <a:noFill/>
          <a:ln w="9525">
            <a:noFill/>
            <a:miter lim="800000"/>
            <a:headEnd/>
            <a:tailEnd/>
          </a:ln>
          <a:effectLst/>
        </p:spPr>
        <p:txBody>
          <a:bodyPr vert="horz" wrap="square" lIns="93015" tIns="46509" rIns="93015" bIns="46509" numCol="1" anchor="b" anchorCtr="0" compatLnSpc="1">
            <a:prstTxWarp prst="textNoShape">
              <a:avLst/>
            </a:prstTxWarp>
          </a:bodyPr>
          <a:lstStyle>
            <a:lvl1pPr defTabSz="930437" eaLnBrk="1" hangingPunct="1">
              <a:defRPr sz="1200" b="0">
                <a:ea typeface="굴림" pitchFamily="34" charset="-127"/>
              </a:defRPr>
            </a:lvl1pPr>
          </a:lstStyle>
          <a:p>
            <a:pPr>
              <a:defRPr/>
            </a:pPr>
            <a:endParaRPr lang="en-US" altLang="ko-KR"/>
          </a:p>
        </p:txBody>
      </p:sp>
      <p:sp>
        <p:nvSpPr>
          <p:cNvPr id="23559" name="Rectangle 7"/>
          <p:cNvSpPr>
            <a:spLocks noGrp="1" noChangeArrowheads="1"/>
          </p:cNvSpPr>
          <p:nvPr>
            <p:ph type="sldNum" sz="quarter" idx="5"/>
          </p:nvPr>
        </p:nvSpPr>
        <p:spPr bwMode="auto">
          <a:xfrm>
            <a:off x="3963541" y="8818595"/>
            <a:ext cx="3032641" cy="463571"/>
          </a:xfrm>
          <a:prstGeom prst="rect">
            <a:avLst/>
          </a:prstGeom>
          <a:noFill/>
          <a:ln w="9525">
            <a:noFill/>
            <a:miter lim="800000"/>
            <a:headEnd/>
            <a:tailEnd/>
          </a:ln>
          <a:effectLst/>
        </p:spPr>
        <p:txBody>
          <a:bodyPr vert="horz" wrap="square" lIns="93015" tIns="46509" rIns="93015" bIns="46509" numCol="1" anchor="b" anchorCtr="0" compatLnSpc="1">
            <a:prstTxWarp prst="textNoShape">
              <a:avLst/>
            </a:prstTxWarp>
          </a:bodyPr>
          <a:lstStyle>
            <a:lvl1pPr algn="r" defTabSz="930437" eaLnBrk="1" hangingPunct="1">
              <a:defRPr sz="1200" b="0">
                <a:ea typeface="굴림" pitchFamily="34" charset="-127"/>
              </a:defRPr>
            </a:lvl1pPr>
          </a:lstStyle>
          <a:p>
            <a:pPr>
              <a:defRPr/>
            </a:pPr>
            <a:fld id="{B9D79B93-1C06-49B4-A3F5-6DF022B153A0}" type="slidenum">
              <a:rPr lang="ko-KR" altLang="en-US"/>
              <a:pPr>
                <a:defRPr/>
              </a:pPr>
              <a:t>‹#›</a:t>
            </a:fld>
            <a:endParaRPr lang="en-US" altLang="ko-K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Neutra Text" pitchFamily="50" charset="0"/>
        <a:ea typeface="+mn-ea"/>
        <a:cs typeface="+mn-cs"/>
      </a:defRPr>
    </a:lvl1pPr>
    <a:lvl2pPr marL="457200" algn="l" rtl="0" eaLnBrk="0" fontAlgn="base" hangingPunct="0">
      <a:spcBef>
        <a:spcPct val="30000"/>
      </a:spcBef>
      <a:spcAft>
        <a:spcPct val="0"/>
      </a:spcAft>
      <a:defRPr sz="1200" kern="1200">
        <a:solidFill>
          <a:schemeClr val="tx1"/>
        </a:solidFill>
        <a:latin typeface="Neutra Text" pitchFamily="50" charset="0"/>
        <a:ea typeface="+mn-ea"/>
        <a:cs typeface="+mn-cs"/>
      </a:defRPr>
    </a:lvl2pPr>
    <a:lvl3pPr marL="914400" algn="l" rtl="0" eaLnBrk="0" fontAlgn="base" hangingPunct="0">
      <a:spcBef>
        <a:spcPct val="30000"/>
      </a:spcBef>
      <a:spcAft>
        <a:spcPct val="0"/>
      </a:spcAft>
      <a:defRPr sz="1200" kern="1200">
        <a:solidFill>
          <a:schemeClr val="tx1"/>
        </a:solidFill>
        <a:latin typeface="Neutra Text" pitchFamily="50" charset="0"/>
        <a:ea typeface="+mn-ea"/>
        <a:cs typeface="+mn-cs"/>
      </a:defRPr>
    </a:lvl3pPr>
    <a:lvl4pPr marL="1371600" algn="l" rtl="0" eaLnBrk="0" fontAlgn="base" hangingPunct="0">
      <a:spcBef>
        <a:spcPct val="30000"/>
      </a:spcBef>
      <a:spcAft>
        <a:spcPct val="0"/>
      </a:spcAft>
      <a:defRPr sz="1200" kern="1200">
        <a:solidFill>
          <a:schemeClr val="tx1"/>
        </a:solidFill>
        <a:latin typeface="Neutra Text" pitchFamily="50" charset="0"/>
        <a:ea typeface="+mn-ea"/>
        <a:cs typeface="+mn-cs"/>
      </a:defRPr>
    </a:lvl4pPr>
    <a:lvl5pPr marL="1828800" algn="l" rtl="0" eaLnBrk="0" fontAlgn="base" hangingPunct="0">
      <a:spcBef>
        <a:spcPct val="30000"/>
      </a:spcBef>
      <a:spcAft>
        <a:spcPct val="0"/>
      </a:spcAft>
      <a:defRPr sz="1200" kern="1200">
        <a:solidFill>
          <a:schemeClr val="tx1"/>
        </a:solidFill>
        <a:latin typeface="Neutra Text" pitchFamily="50"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796F06C-6C1A-4C9E-9A53-4592C605E6BD}" type="slidenum">
              <a:rPr lang="ko-KR" altLang="en-US">
                <a:cs typeface="맑은 고딕"/>
              </a:rPr>
              <a:pPr fontAlgn="base">
                <a:spcBef>
                  <a:spcPct val="0"/>
                </a:spcBef>
                <a:spcAft>
                  <a:spcPct val="0"/>
                </a:spcAft>
              </a:pPr>
              <a:t>1</a:t>
            </a:fld>
            <a:endParaRPr lang="en-US" altLang="ko-KR">
              <a:cs typeface="맑은 고딕"/>
            </a:endParaRPr>
          </a:p>
        </p:txBody>
      </p:sp>
      <p:sp>
        <p:nvSpPr>
          <p:cNvPr id="133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316"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z="1200" kern="1200" dirty="0">
              <a:solidFill>
                <a:schemeClr val="tx1"/>
              </a:solidFill>
              <a:latin typeface="Neutra Text" pitchFamily="50" charset="0"/>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smtClean="0"/>
              <a:t>We conducted</a:t>
            </a:r>
            <a:r>
              <a:rPr lang="en-US" sz="1200" baseline="0" smtClean="0"/>
              <a:t> interviews at the outset of our project and asked participants to bring in code examples. </a:t>
            </a:r>
          </a:p>
          <a:p>
            <a:r>
              <a:rPr lang="en-US" sz="1200" smtClean="0"/>
              <a:t>In</a:t>
            </a:r>
            <a:r>
              <a:rPr lang="en-US" sz="1200" baseline="0" smtClean="0"/>
              <a:t> these examples, </a:t>
            </a:r>
            <a:r>
              <a:rPr lang="en-US" sz="1200" smtClean="0"/>
              <a:t>Alternatives were expressed both in control flow and parameter values. </a:t>
            </a:r>
          </a:p>
          <a:p>
            <a:r>
              <a:rPr lang="en-US" sz="1200" smtClean="0"/>
              <a:t>On the left you see an app</a:t>
            </a:r>
            <a:r>
              <a:rPr lang="en-US" sz="1200" baseline="0" smtClean="0"/>
              <a:t>  that </a:t>
            </a:r>
            <a:r>
              <a:rPr lang="en-US" sz="1200" smtClean="0"/>
              <a:t>visualizes color tracking. To build a sharpie</a:t>
            </a:r>
            <a:r>
              <a:rPr lang="en-US" sz="1200" baseline="0" smtClean="0"/>
              <a:t> detector from that algorithm, you need to search the space of parameter values.</a:t>
            </a:r>
          </a:p>
          <a:p>
            <a:r>
              <a:rPr lang="en-US" sz="1200" baseline="0" smtClean="0"/>
              <a:t>On the right is a cellular automata animation for a museum installation. In the code, we found multiple alternative algorithms within a single function body.</a:t>
            </a:r>
            <a:endParaRPr lang="en-US"/>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10</a:t>
            </a:fld>
            <a:endParaRPr lang="en-US" altLang="ko-K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a:noFill/>
          <a:ln/>
        </p:spPr>
        <p:txBody>
          <a:bodyPr/>
          <a:lstStyle/>
          <a:p>
            <a:r>
              <a:rPr lang="en-US" smtClean="0"/>
              <a:t>There </a:t>
            </a:r>
            <a:r>
              <a:rPr lang="en-US" dirty="0" smtClean="0"/>
              <a:t>are two distinct </a:t>
            </a:r>
            <a:r>
              <a:rPr lang="en-US" smtClean="0"/>
              <a:t>representations involved in programmed interactions: </a:t>
            </a:r>
            <a:r>
              <a:rPr lang="en-US" dirty="0" smtClean="0"/>
              <a:t>source code, where changes are </a:t>
            </a:r>
            <a:r>
              <a:rPr lang="en-US" i="1" dirty="0" smtClean="0"/>
              <a:t>authored</a:t>
            </a:r>
            <a:r>
              <a:rPr lang="en-US" dirty="0" smtClean="0"/>
              <a:t>; (click) and the running program, where changes are </a:t>
            </a:r>
            <a:r>
              <a:rPr lang="en-US" i="1" dirty="0" smtClean="0"/>
              <a:t>observed</a:t>
            </a:r>
            <a:r>
              <a:rPr lang="en-US" dirty="0" smtClean="0"/>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a:noFill/>
          <a:ln/>
        </p:spPr>
        <p:txBody>
          <a:bodyPr/>
          <a:lstStyle/>
          <a:p>
            <a:r>
              <a:rPr lang="en-US" dirty="0" smtClean="0"/>
              <a:t>Our ongoing work on Juxtapose enables designers to interactively create and manipulate multiple alternatives of programmed interactive behaviors.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noFill/>
          <a:ln/>
        </p:spPr>
        <p:txBody>
          <a:bodyPr/>
          <a:lstStyle/>
          <a:p>
            <a:r>
              <a:rPr lang="en-US" dirty="0" smtClean="0"/>
              <a:t>Juxtapose demonstrates a novel environment for constructing multiple design alternatives through (selectively) parallel editing of behavior source code.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a:noFill/>
          <a:ln/>
        </p:spPr>
        <p:txBody>
          <a:bodyPr/>
          <a:lstStyle/>
          <a:p>
            <a:r>
              <a:rPr lang="en-US" dirty="0" smtClean="0"/>
              <a:t>These source alternatives can then be executed in parallel, allowing rapid comparison between them.</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a:noFill/>
          <a:ln/>
        </p:spPr>
        <p:txBody>
          <a:bodyPr/>
          <a:lstStyle/>
          <a:p>
            <a:r>
              <a:rPr lang="en-US" dirty="0" smtClean="0"/>
              <a:t>Juxtapose also introduces a mechanism to automatically generate a control interface to  interactively “tune”</a:t>
            </a:r>
          </a:p>
          <a:p>
            <a:r>
              <a:rPr lang="en-US" dirty="0" smtClean="0"/>
              <a:t>parameters of the designed interaction at runtime. Arriving at a</a:t>
            </a:r>
          </a:p>
          <a:p>
            <a:r>
              <a:rPr lang="en-US" dirty="0" smtClean="0"/>
              <a:t>satisfying user experience often depends on adjusting</a:t>
            </a:r>
          </a:p>
          <a:p>
            <a:r>
              <a:rPr lang="en-US" dirty="0" smtClean="0"/>
              <a:t>interrelated application parameters. </a:t>
            </a:r>
          </a:p>
          <a:p>
            <a:endParaRPr 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a:noFill/>
          <a:ln/>
        </p:spPr>
        <p:txBody>
          <a:bodyPr/>
          <a:lstStyle/>
          <a:p>
            <a:r>
              <a:rPr lang="en-US" dirty="0" smtClean="0"/>
              <a:t>Currently, Juxtapose supports creation</a:t>
            </a:r>
            <a:r>
              <a:rPr lang="en-US" baseline="0" dirty="0" smtClean="0"/>
              <a:t> of interaction designs written in </a:t>
            </a:r>
            <a:r>
              <a:rPr lang="en-US" baseline="0" err="1" smtClean="0"/>
              <a:t>Actionscript</a:t>
            </a:r>
            <a:r>
              <a:rPr lang="en-US" baseline="0" smtClean="0"/>
              <a:t>..&lt;</a:t>
            </a:r>
            <a:r>
              <a:rPr lang="en-US" baseline="0" dirty="0" smtClean="0"/>
              <a:t>click&gt;</a:t>
            </a:r>
          </a:p>
          <a:p>
            <a:r>
              <a:rPr lang="en-US" smtClean="0"/>
              <a:t>In our editor Users </a:t>
            </a:r>
            <a:r>
              <a:rPr lang="en-US" dirty="0" smtClean="0"/>
              <a:t>can create alternatives</a:t>
            </a:r>
            <a:r>
              <a:rPr lang="en-US" baseline="0" dirty="0" smtClean="0"/>
              <a:t> to their current code using the add alternative button…</a:t>
            </a:r>
            <a:endParaRPr lang="en-US"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a:noFill/>
          <a:ln/>
        </p:spPr>
        <p:txBody>
          <a:bodyPr/>
          <a:lstStyle/>
          <a:p>
            <a:r>
              <a:rPr lang="en-US" dirty="0" smtClean="0"/>
              <a:t>Alternatives are shown as tabs in the user interface</a:t>
            </a:r>
            <a:r>
              <a:rPr lang="en-US" smtClean="0"/>
              <a:t>. These tabs </a:t>
            </a:r>
            <a:r>
              <a:rPr lang="en-US" baseline="0" smtClean="0"/>
              <a:t>“linked</a:t>
            </a:r>
            <a:r>
              <a:rPr lang="en-US" baseline="0" dirty="0" smtClean="0"/>
              <a:t>” by default – which means that changes in one alternative are propagated to all other alternatives.</a:t>
            </a:r>
            <a:endParaRPr 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When the linked edit box</a:t>
            </a:r>
            <a:r>
              <a:rPr lang="en-US" baseline="0" dirty="0" smtClean="0"/>
              <a:t> is unchecked, code changes are now local to the currently </a:t>
            </a:r>
            <a:r>
              <a:rPr lang="en-US" baseline="0" smtClean="0"/>
              <a:t>active tab</a:t>
            </a:r>
            <a:endParaRPr lang="en-US" dirty="0"/>
          </a:p>
        </p:txBody>
      </p:sp>
      <p:sp>
        <p:nvSpPr>
          <p:cNvPr id="4" name="Slide Number Placeholder 3"/>
          <p:cNvSpPr>
            <a:spLocks noGrp="1"/>
          </p:cNvSpPr>
          <p:nvPr>
            <p:ph type="sldNum" sz="quarter" idx="10"/>
          </p:nvPr>
        </p:nvSpPr>
        <p:spPr/>
        <p:txBody>
          <a:bodyPr/>
          <a:lstStyle/>
          <a:p>
            <a:pPr algn="r" rtl="0" fontAlgn="base">
              <a:spcBef>
                <a:spcPct val="0"/>
              </a:spcBef>
              <a:spcAft>
                <a:spcPct val="0"/>
              </a:spcAft>
              <a:defRPr/>
            </a:pPr>
            <a:fld id="{0BADA4EE-2C0C-4E04-80DE-111497205944}" type="slidenum">
              <a:rPr lang="ko-KR" altLang="en-US" b="1">
                <a:solidFill>
                  <a:prstClr val="black"/>
                </a:solidFill>
                <a:ea typeface="맑은 고딕"/>
              </a:rPr>
              <a:pPr algn="r" rtl="0" fontAlgn="base">
                <a:spcBef>
                  <a:spcPct val="0"/>
                </a:spcBef>
                <a:spcAft>
                  <a:spcPct val="0"/>
                </a:spcAft>
                <a:defRPr/>
              </a:pPr>
              <a:t>18</a:t>
            </a:fld>
            <a:endParaRPr lang="en-US" altLang="ko-KR" b="1" dirty="0">
              <a:solidFill>
                <a:prstClr val="black"/>
              </a:solidFill>
              <a:ea typeface="맑은 고딕"/>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a:noFill/>
          <a:ln/>
        </p:spPr>
        <p:txBody>
          <a:bodyPr/>
          <a:lstStyle/>
          <a:p>
            <a:r>
              <a:rPr lang="en-US" dirty="0" smtClean="0"/>
              <a:t>Parts</a:t>
            </a:r>
            <a:r>
              <a:rPr lang="en-US" baseline="0" dirty="0" smtClean="0"/>
              <a:t> of the code that are unique to the active alternative are shown in a different background color to highlight the differences. This technique of </a:t>
            </a:r>
            <a:r>
              <a:rPr lang="en-US" b="1" baseline="0" dirty="0" smtClean="0"/>
              <a:t>linked editing </a:t>
            </a:r>
            <a:r>
              <a:rPr lang="en-US" baseline="0" dirty="0" smtClean="0"/>
              <a:t>was introduced by </a:t>
            </a:r>
            <a:r>
              <a:rPr lang="en-US" baseline="0" dirty="0" err="1" smtClean="0"/>
              <a:t>Toomim</a:t>
            </a:r>
            <a:r>
              <a:rPr lang="en-US" baseline="0" dirty="0" smtClean="0"/>
              <a:t> in 2004 for working with code duplicates. We extend his work here by integrating linked editing with the Juxtapose runtime </a:t>
            </a:r>
            <a:r>
              <a:rPr lang="en-US" baseline="0" smtClean="0"/>
              <a:t>environment.</a:t>
            </a:r>
          </a:p>
          <a:p>
            <a:r>
              <a:rPr lang="en-US" baseline="0" smtClean="0"/>
              <a:t>On a technical level, linked editing uses an algorithm to compute the longest common subsequences between alternatives, like the diff utility, after every keystroke or copy-paste command</a:t>
            </a:r>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2</a:t>
            </a:fld>
            <a:endParaRPr lang="en-US" altLang="ko-K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a:noFill/>
          <a:ln/>
        </p:spPr>
        <p:txBody>
          <a:bodyPr/>
          <a:lstStyle/>
          <a:p>
            <a:r>
              <a:rPr lang="en-US" dirty="0" smtClean="0"/>
              <a:t>When the user hits run, Juxtapose compiles the set of all alternatives and launches the runtime environment.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a:noFill/>
          <a:ln/>
        </p:spPr>
        <p:txBody>
          <a:bodyPr/>
          <a:lstStyle/>
          <a:p>
            <a:r>
              <a:rPr lang="en-US" dirty="0" smtClean="0"/>
              <a:t>In the </a:t>
            </a:r>
            <a:r>
              <a:rPr lang="en-US" smtClean="0"/>
              <a:t>runtime environment,</a:t>
            </a:r>
            <a:r>
              <a:rPr lang="en-US" baseline="0" smtClean="0"/>
              <a:t> Users can now switch </a:t>
            </a:r>
            <a:r>
              <a:rPr lang="en-US" baseline="0" dirty="0" smtClean="0"/>
              <a:t>between alternatives using the buttons above the canvas</a:t>
            </a:r>
            <a:endParaRPr lang="en-US" dirty="0" smtClean="0"/>
          </a:p>
          <a:p>
            <a:endParaRPr lang="en-US"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a:noFill/>
          <a:ln/>
        </p:spPr>
        <p:txBody>
          <a:bodyPr/>
          <a:lstStyle/>
          <a:p>
            <a:r>
              <a:rPr lang="en-US" dirty="0" smtClean="0"/>
              <a:t>To tune application behavior at runtime, Juxtapose</a:t>
            </a:r>
            <a:r>
              <a:rPr lang="en-US" baseline="0" dirty="0" smtClean="0"/>
              <a:t> automatically extracts a list of </a:t>
            </a:r>
            <a:r>
              <a:rPr lang="en-US" baseline="0" smtClean="0"/>
              <a:t>all global variables through language.</a:t>
            </a:r>
            <a:endParaRPr lang="en-US" baseline="0" dirty="0" smtClean="0"/>
          </a:p>
          <a:p>
            <a:r>
              <a:rPr lang="en-US" baseline="0" dirty="0" smtClean="0"/>
              <a:t>Users can check </a:t>
            </a:r>
            <a:r>
              <a:rPr lang="en-US" baseline="0" smtClean="0"/>
              <a:t>variables in this list</a:t>
            </a:r>
            <a:endParaRPr lang="en-US" dirty="0" smtClean="0"/>
          </a:p>
          <a:p>
            <a:endParaRPr lang="en-US"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a:noFill/>
          <a:ln/>
        </p:spPr>
        <p:txBody>
          <a:bodyPr/>
          <a:lstStyle/>
          <a:p>
            <a:r>
              <a:rPr lang="en-US" baseline="0" smtClean="0"/>
              <a:t>to </a:t>
            </a:r>
            <a:r>
              <a:rPr lang="en-US" baseline="0" dirty="0" smtClean="0"/>
              <a:t>assign the variables to control widgets. The layout of the control widget area mirrors the </a:t>
            </a:r>
            <a:endParaRPr lang="en-US" dirty="0" smtClean="0"/>
          </a:p>
          <a:p>
            <a:endParaRPr lang="en-US"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a:noFill/>
          <a:ln/>
        </p:spPr>
        <p:txBody>
          <a:bodyPr/>
          <a:lstStyle/>
          <a:p>
            <a:r>
              <a:rPr lang="en-US" baseline="0" smtClean="0"/>
              <a:t>to </a:t>
            </a:r>
            <a:r>
              <a:rPr lang="en-US" baseline="0" dirty="0" smtClean="0"/>
              <a:t>assign the variables to control widgets. The layout of the control widget area mirrors the </a:t>
            </a:r>
            <a:endParaRPr lang="en-US" dirty="0" smtClean="0"/>
          </a:p>
          <a:p>
            <a:endParaRPr lang="en-US" dirty="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For such parameter </a:t>
            </a:r>
            <a:r>
              <a:rPr lang="en-US" dirty="0" smtClean="0"/>
              <a:t>tuning, Juxtapose supports the use of a dedicated, spatially multiplexed hardware controller. As Fitzmaurice showed</a:t>
            </a:r>
            <a:r>
              <a:rPr lang="en-US" baseline="0" dirty="0" smtClean="0"/>
              <a:t> in 1995, such spatially multiplexed input devices outperform mouse and keyboard input for multivariate control tasks.</a:t>
            </a:r>
          </a:p>
          <a:p>
            <a:r>
              <a:rPr lang="en-US" baseline="0" dirty="0" smtClean="0"/>
              <a:t>The </a:t>
            </a:r>
            <a:r>
              <a:rPr lang="en-US" dirty="0" err="1" smtClean="0"/>
              <a:t>controll</a:t>
            </a:r>
            <a:r>
              <a:rPr lang="en-US" baseline="0" dirty="0" smtClean="0"/>
              <a:t> board</a:t>
            </a:r>
            <a:r>
              <a:rPr lang="en-US" dirty="0" smtClean="0"/>
              <a:t> enables users to modify multiple parameters simultaneously; leaves the eyes free to focus on the application being tuned; and allows for tuning of interactions that require concurrent mouse and keyboard </a:t>
            </a:r>
            <a:r>
              <a:rPr lang="en-US" smtClean="0"/>
              <a:t>input.</a:t>
            </a:r>
          </a:p>
          <a:p>
            <a:endParaRPr lang="en-US" dirty="0"/>
          </a:p>
        </p:txBody>
      </p:sp>
      <p:sp>
        <p:nvSpPr>
          <p:cNvPr id="4" name="Slide Number Placeholder 3"/>
          <p:cNvSpPr>
            <a:spLocks noGrp="1"/>
          </p:cNvSpPr>
          <p:nvPr>
            <p:ph type="sldNum" sz="quarter" idx="10"/>
          </p:nvPr>
        </p:nvSpPr>
        <p:spPr/>
        <p:txBody>
          <a:bodyPr/>
          <a:lstStyle/>
          <a:p>
            <a:pPr algn="r" rtl="0" fontAlgn="base">
              <a:spcBef>
                <a:spcPct val="0"/>
              </a:spcBef>
              <a:spcAft>
                <a:spcPct val="0"/>
              </a:spcAft>
              <a:defRPr/>
            </a:pPr>
            <a:fld id="{0BADA4EE-2C0C-4E04-80DE-111497205944}" type="slidenum">
              <a:rPr lang="ko-KR" altLang="en-US" b="1">
                <a:solidFill>
                  <a:prstClr val="black"/>
                </a:solidFill>
                <a:ea typeface="맑은 고딕"/>
              </a:rPr>
              <a:pPr algn="r" rtl="0" fontAlgn="base">
                <a:spcBef>
                  <a:spcPct val="0"/>
                </a:spcBef>
                <a:spcAft>
                  <a:spcPct val="0"/>
                </a:spcAft>
                <a:defRPr/>
              </a:pPr>
              <a:t>26</a:t>
            </a:fld>
            <a:endParaRPr lang="en-US" altLang="ko-KR" b="1" dirty="0">
              <a:solidFill>
                <a:prstClr val="black"/>
              </a:solidFill>
              <a:ea typeface="맑은 고딕"/>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a:noFill/>
          <a:ln/>
        </p:spPr>
        <p:txBody>
          <a:bodyPr/>
          <a:lstStyle/>
          <a:p>
            <a:r>
              <a:rPr lang="en-US" baseline="0" smtClean="0"/>
              <a:t>the </a:t>
            </a:r>
            <a:r>
              <a:rPr lang="en-US" baseline="0" dirty="0" smtClean="0"/>
              <a:t>physical layout of the supported external controller.</a:t>
            </a:r>
            <a:endParaRPr lang="en-US" dirty="0" smtClean="0"/>
          </a:p>
          <a:p>
            <a:endParaRPr lang="en-US" dirty="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To facilitate mapping variable</a:t>
            </a:r>
            <a:r>
              <a:rPr lang="en-US" baseline="0" smtClean="0"/>
              <a:t> controls from </a:t>
            </a:r>
            <a:r>
              <a:rPr lang="en-US" baseline="0" dirty="0" smtClean="0"/>
              <a:t>the screen UI to the </a:t>
            </a:r>
            <a:r>
              <a:rPr lang="en-US" baseline="0" smtClean="0"/>
              <a:t>physical interface, we </a:t>
            </a:r>
            <a:r>
              <a:rPr lang="en-US" baseline="0" dirty="0" smtClean="0"/>
              <a:t>added variable name display directly onto the hardware control surface.</a:t>
            </a:r>
            <a:endParaRPr lang="en-US" dirty="0"/>
          </a:p>
        </p:txBody>
      </p:sp>
      <p:sp>
        <p:nvSpPr>
          <p:cNvPr id="4" name="Slide Number Placeholder 3"/>
          <p:cNvSpPr>
            <a:spLocks noGrp="1"/>
          </p:cNvSpPr>
          <p:nvPr>
            <p:ph type="sldNum" sz="quarter" idx="10"/>
          </p:nvPr>
        </p:nvSpPr>
        <p:spPr/>
        <p:txBody>
          <a:bodyPr/>
          <a:lstStyle/>
          <a:p>
            <a:pPr algn="r" rtl="0" fontAlgn="base">
              <a:spcBef>
                <a:spcPct val="0"/>
              </a:spcBef>
              <a:spcAft>
                <a:spcPct val="0"/>
              </a:spcAft>
              <a:defRPr/>
            </a:pPr>
            <a:fld id="{0BADA4EE-2C0C-4E04-80DE-111497205944}" type="slidenum">
              <a:rPr lang="ko-KR" altLang="en-US" b="1">
                <a:solidFill>
                  <a:prstClr val="black"/>
                </a:solidFill>
                <a:ea typeface="맑은 고딕"/>
              </a:rPr>
              <a:pPr algn="r" rtl="0" fontAlgn="base">
                <a:spcBef>
                  <a:spcPct val="0"/>
                </a:spcBef>
                <a:spcAft>
                  <a:spcPct val="0"/>
                </a:spcAft>
                <a:defRPr/>
              </a:pPr>
              <a:t>28</a:t>
            </a:fld>
            <a:endParaRPr lang="en-US" altLang="ko-KR" b="1" dirty="0">
              <a:solidFill>
                <a:prstClr val="black"/>
              </a:solidFill>
              <a:ea typeface="맑은 고딕"/>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Currently, this happens by using top projection, an idea proposed by Crider and colleagues at Graphics Interface last year. &lt;click&gt; This is clearly just a research prototype – another option would be to pick commercially available hardware that integrates text LCDs above every control.</a:t>
            </a:r>
          </a:p>
          <a:p>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29</a:t>
            </a:fld>
            <a:endParaRPr lang="en-US" altLang="ko-K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3</a:t>
            </a:fld>
            <a:endParaRPr lang="en-US" altLang="ko-K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smtClean="0">
                <a:solidFill>
                  <a:schemeClr val="tx1"/>
                </a:solidFill>
                <a:latin typeface="Neutra Text" pitchFamily="50" charset="0"/>
                <a:ea typeface="+mn-ea"/>
                <a:cs typeface="+mn-cs"/>
              </a:rPr>
              <a:t>The benefits</a:t>
            </a:r>
            <a:r>
              <a:rPr lang="en-US" sz="1200" kern="1200" baseline="0" smtClean="0">
                <a:solidFill>
                  <a:schemeClr val="tx1"/>
                </a:solidFill>
                <a:latin typeface="Neutra Text" pitchFamily="50" charset="0"/>
                <a:ea typeface="+mn-ea"/>
                <a:cs typeface="+mn-cs"/>
              </a:rPr>
              <a:t> of Juxtapose are amplified for development off the desktop, where the cost of edit-compile-test cycles is much higher. In mobile development, coding happens on the PC -- because of the rich toolset available there -- while testing happens on device -- to get the user experience in context.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baseline="0" smtClean="0">
              <a:solidFill>
                <a:schemeClr val="tx1"/>
              </a:solidFill>
              <a:latin typeface="Neutra Text" pitchFamily="50"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smtClean="0">
                <a:solidFill>
                  <a:schemeClr val="tx1"/>
                </a:solidFill>
                <a:latin typeface="Neutra Text" pitchFamily="50" charset="0"/>
                <a:ea typeface="+mn-ea"/>
                <a:cs typeface="+mn-cs"/>
              </a:rPr>
              <a:t>mobile phones are commodity hardware, and mobile developers already test on multiple handsets. We extended Juxtapose to leverage</a:t>
            </a:r>
            <a:r>
              <a:rPr lang="en-US" sz="1200" kern="1200" baseline="0" smtClean="0">
                <a:solidFill>
                  <a:schemeClr val="tx1"/>
                </a:solidFill>
                <a:latin typeface="Neutra Text" pitchFamily="50" charset="0"/>
                <a:ea typeface="+mn-ea"/>
                <a:cs typeface="+mn-cs"/>
              </a:rPr>
              <a:t> </a:t>
            </a:r>
            <a:r>
              <a:rPr lang="en-US" sz="1200" kern="1200" smtClean="0">
                <a:solidFill>
                  <a:schemeClr val="tx1"/>
                </a:solidFill>
                <a:latin typeface="Neutra Text" pitchFamily="50" charset="0"/>
                <a:ea typeface="+mn-ea"/>
                <a:cs typeface="+mn-cs"/>
              </a:rPr>
              <a:t>these device collections by executing different alternatives on different handsets. You write your alternatives on the PC, and the compiled applications are</a:t>
            </a:r>
            <a:r>
              <a:rPr lang="en-US" sz="1200" kern="1200" baseline="0" smtClean="0">
                <a:solidFill>
                  <a:schemeClr val="tx1"/>
                </a:solidFill>
                <a:latin typeface="Neutra Text" pitchFamily="50" charset="0"/>
                <a:ea typeface="+mn-ea"/>
                <a:cs typeface="+mn-cs"/>
              </a:rPr>
              <a:t> then distributed to a collection of handsets</a:t>
            </a:r>
            <a:r>
              <a:rPr lang="en-US" sz="1200" kern="1200" smtClean="0">
                <a:solidFill>
                  <a:schemeClr val="tx1"/>
                </a:solidFill>
                <a:latin typeface="Neutra Text" pitchFamily="50" charset="0"/>
                <a:ea typeface="+mn-ea"/>
                <a:cs typeface="+mn-cs"/>
              </a:rPr>
              <a:t>. A designer can thus rapidly switch between alternatives by putting one phone down and picking another one up. </a:t>
            </a:r>
            <a:r>
              <a:rPr lang="en-US" sz="1200" kern="1200" baseline="0" smtClean="0">
                <a:solidFill>
                  <a:schemeClr val="tx1"/>
                </a:solidFill>
                <a:latin typeface="Neutra Text" pitchFamily="50" charset="0"/>
                <a:ea typeface="+mn-ea"/>
                <a:cs typeface="+mn-cs"/>
              </a:rPr>
              <a:t>&lt;click&gt;</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baseline="0" smtClean="0">
                <a:solidFill>
                  <a:schemeClr val="tx1"/>
                </a:solidFill>
                <a:latin typeface="Neutra Text" pitchFamily="50" charset="0"/>
                <a:ea typeface="+mn-ea"/>
                <a:cs typeface="+mn-cs"/>
              </a:rPr>
              <a:t>Our prototype works for FlashLite applications that target Nokia N93 phones. To allow remote control of application variables, we wrap the user’s application with an RPC interface behind the scenes.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mtClean="0"/>
          </a:p>
          <a:p>
            <a:endParaRPr lang="en-US"/>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30</a:t>
            </a:fld>
            <a:endParaRPr lang="en-US" altLang="ko-K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smtClean="0">
                <a:solidFill>
                  <a:schemeClr val="tx1"/>
                </a:solidFill>
                <a:latin typeface="Neutra Text" pitchFamily="50" charset="0"/>
                <a:ea typeface="+mn-ea"/>
                <a:cs typeface="+mn-cs"/>
              </a:rPr>
              <a:t>As</a:t>
            </a:r>
            <a:r>
              <a:rPr lang="en-US" sz="1200" kern="1200" baseline="0" smtClean="0">
                <a:solidFill>
                  <a:schemeClr val="tx1"/>
                </a:solidFill>
                <a:latin typeface="Neutra Text" pitchFamily="50" charset="0"/>
                <a:ea typeface="+mn-ea"/>
                <a:cs typeface="+mn-cs"/>
              </a:rPr>
              <a:t> we saw with d.tools, e</a:t>
            </a:r>
            <a:r>
              <a:rPr lang="en-US" sz="1200" kern="1200" smtClean="0">
                <a:solidFill>
                  <a:schemeClr val="tx1"/>
                </a:solidFill>
                <a:latin typeface="Neutra Text" pitchFamily="50" charset="0"/>
                <a:ea typeface="+mn-ea"/>
                <a:cs typeface="+mn-cs"/>
              </a:rPr>
              <a:t>mbedded microcontrollers are the tool of choice for working with sensors and actuators. d.tools treated</a:t>
            </a:r>
            <a:r>
              <a:rPr lang="en-US" sz="1200" kern="1200" baseline="0" smtClean="0">
                <a:solidFill>
                  <a:schemeClr val="tx1"/>
                </a:solidFill>
                <a:latin typeface="Neutra Text" pitchFamily="50" charset="0"/>
                <a:ea typeface="+mn-ea"/>
                <a:cs typeface="+mn-cs"/>
              </a:rPr>
              <a:t> the hardware as an I/O interface and kept all application logic on a PC. Such an approach is not always possible, </a:t>
            </a:r>
            <a:r>
              <a:rPr lang="en-US" sz="1200" kern="1200" smtClean="0">
                <a:solidFill>
                  <a:schemeClr val="tx1"/>
                </a:solidFill>
                <a:latin typeface="Neutra Text" pitchFamily="50" charset="0"/>
                <a:ea typeface="+mn-ea"/>
                <a:cs typeface="+mn-cs"/>
              </a:rPr>
              <a:t>for example, for wearable computing,</a:t>
            </a:r>
            <a:r>
              <a:rPr lang="en-US" sz="1200" kern="1200" baseline="0" smtClean="0">
                <a:solidFill>
                  <a:schemeClr val="tx1"/>
                </a:solidFill>
                <a:latin typeface="Neutra Text" pitchFamily="50" charset="0"/>
                <a:ea typeface="+mn-ea"/>
                <a:cs typeface="+mn-cs"/>
              </a:rPr>
              <a:t> and haptics, which requires very tight feedback loops. Microcontroller programming in those areas can be arduous</a:t>
            </a:r>
            <a:r>
              <a:rPr lang="en-US" sz="1200" kern="1200" smtClean="0">
                <a:solidFill>
                  <a:schemeClr val="tx1"/>
                </a:solidFill>
                <a:latin typeface="Neutra Text" pitchFamily="50" charset="0"/>
                <a:ea typeface="+mn-ea"/>
                <a:cs typeface="+mn-cs"/>
              </a:rPr>
              <a:t>. Even seasoned veterans often resort to debugging by blinking LEDs or printing statements to serial ports. We extende</a:t>
            </a:r>
            <a:r>
              <a:rPr lang="en-US" sz="1200" kern="1200" baseline="0" smtClean="0">
                <a:solidFill>
                  <a:schemeClr val="tx1"/>
                </a:solidFill>
                <a:latin typeface="Neutra Text" pitchFamily="50" charset="0"/>
                <a:ea typeface="+mn-ea"/>
                <a:cs typeface="+mn-cs"/>
              </a:rPr>
              <a:t>d Juxtapose to support authoring for the popular Arduino microcontroller platform.&lt;click&gt;</a:t>
            </a:r>
          </a:p>
          <a:p>
            <a:endParaRPr lang="en-US" sz="1200" kern="1200" baseline="0" smtClean="0">
              <a:solidFill>
                <a:schemeClr val="tx1"/>
              </a:solidFill>
              <a:latin typeface="Neutra Text" pitchFamily="50" charset="0"/>
              <a:ea typeface="+mn-ea"/>
              <a:cs typeface="+mn-cs"/>
            </a:endParaRPr>
          </a:p>
          <a:p>
            <a:r>
              <a:rPr lang="en-US" sz="1200" kern="1200" smtClean="0">
                <a:solidFill>
                  <a:schemeClr val="tx1"/>
                </a:solidFill>
                <a:latin typeface="Neutra Text" pitchFamily="50" charset="0"/>
                <a:ea typeface="+mn-ea"/>
                <a:cs typeface="+mn-cs"/>
              </a:rPr>
              <a:t>building custom hardware,</a:t>
            </a:r>
            <a:r>
              <a:rPr lang="en-US" sz="1200" kern="1200" baseline="0" smtClean="0">
                <a:solidFill>
                  <a:schemeClr val="tx1"/>
                </a:solidFill>
                <a:latin typeface="Neutra Text" pitchFamily="50" charset="0"/>
                <a:ea typeface="+mn-ea"/>
                <a:cs typeface="+mn-cs"/>
              </a:rPr>
              <a:t> is expensive, so designer are likely to </a:t>
            </a:r>
            <a:r>
              <a:rPr lang="en-US" sz="1200" kern="1200" smtClean="0">
                <a:solidFill>
                  <a:schemeClr val="tx1"/>
                </a:solidFill>
                <a:latin typeface="Neutra Text" pitchFamily="50" charset="0"/>
                <a:ea typeface="+mn-ea"/>
                <a:cs typeface="+mn-cs"/>
              </a:rPr>
              <a:t>embed multiple different opportunities for interaction into the same prototype. Hence, Juxtapose for Arduino exports and runs only one code alternative on one attached board at a time. When the designer switches between alternatives, Juxtapose then transparently replaces the binary running on the microcontroller .</a:t>
            </a:r>
            <a:endParaRPr lang="en-US"/>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31</a:t>
            </a:fld>
            <a:endParaRPr lang="en-US" altLang="ko-K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32</a:t>
            </a:fld>
            <a:endParaRPr lang="en-US" altLang="ko-K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(who wants to write a graphical editor?)</a:t>
            </a:r>
            <a:endParaRPr lang="en-US"/>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33</a:t>
            </a:fld>
            <a:endParaRPr lang="en-US" altLang="ko-K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34</a:t>
            </a:fld>
            <a:endParaRPr lang="en-US" altLang="ko-K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35</a:t>
            </a:fld>
            <a:endParaRPr lang="en-US" altLang="ko-K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36</a:t>
            </a:fld>
            <a:endParaRPr lang="en-US" altLang="ko-K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37</a:t>
            </a:fld>
            <a:endParaRPr lang="en-US" altLang="ko-K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smtClean="0"/>
              <a:t> how do you combine the best aspects of a physical sliders – passive haptic feedback, etc – with the best aspects of multitouch – reconfigurability</a:t>
            </a:r>
          </a:p>
          <a:p>
            <a:r>
              <a:rPr lang="en-US" smtClean="0"/>
              <a:t> </a:t>
            </a:r>
          </a:p>
          <a:p>
            <a:pPr>
              <a:buFont typeface="Arial" pitchFamily="34" charset="0"/>
              <a:buChar char="•"/>
            </a:pPr>
            <a:r>
              <a:rPr lang="en-US" smtClean="0"/>
              <a:t>developed physical overlays for multitouch displays</a:t>
            </a:r>
          </a:p>
          <a:p>
            <a:pPr lvl="1">
              <a:buFont typeface="Arial" pitchFamily="34" charset="0"/>
              <a:buChar char="•"/>
            </a:pPr>
            <a:r>
              <a:rPr lang="en-US" smtClean="0"/>
              <a:t>Allows for passive haptic feedback, easy use without looking – for secondary hand operation</a:t>
            </a:r>
          </a:p>
          <a:p>
            <a:endParaRPr lang="en-US"/>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38</a:t>
            </a:fld>
            <a:endParaRPr lang="en-US" altLang="ko-K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smtClean="0"/>
              <a:t> What we discovered was that the taxonomies that exist could not descibe what we were creating and many other devices</a:t>
            </a:r>
          </a:p>
          <a:p>
            <a:pPr>
              <a:buFont typeface="Arial" pitchFamily="34" charset="0"/>
              <a:buChar char="•"/>
            </a:pPr>
            <a:endParaRPr lang="en-US" smtClean="0"/>
          </a:p>
          <a:p>
            <a:pPr>
              <a:buFont typeface="Arial" pitchFamily="34" charset="0"/>
              <a:buChar char="•"/>
            </a:pPr>
            <a:r>
              <a:rPr lang="en-US" smtClean="0"/>
              <a:t> taxonmies, such as Card, and Buxton are all from the early 90s and have an implicit assumption that the device will be used for desktop computing</a:t>
            </a:r>
          </a:p>
          <a:p>
            <a:endParaRPr lang="en-US" smtClean="0"/>
          </a:p>
          <a:p>
            <a:pPr>
              <a:buFont typeface="Arial" pitchFamily="34" charset="0"/>
              <a:buChar char="•"/>
            </a:pPr>
            <a:r>
              <a:rPr lang="en-US" smtClean="0"/>
              <a:t>Current input taxonomies don’t describe input devices well</a:t>
            </a:r>
          </a:p>
          <a:p>
            <a:pPr lvl="1">
              <a:buFont typeface="Arial" pitchFamily="34" charset="0"/>
              <a:buChar char="•"/>
            </a:pPr>
            <a:r>
              <a:rPr lang="en-US" smtClean="0"/>
              <a:t>From the top down ( software )</a:t>
            </a:r>
          </a:p>
          <a:p>
            <a:pPr lvl="1">
              <a:buFont typeface="Arial" pitchFamily="34" charset="0"/>
              <a:buChar char="•"/>
            </a:pPr>
            <a:r>
              <a:rPr lang="en-US" smtClean="0"/>
              <a:t>From the bottom up ( physical properties -  )</a:t>
            </a:r>
          </a:p>
          <a:p>
            <a:endParaRPr lang="en-US"/>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39</a:t>
            </a:fld>
            <a:endParaRPr lang="en-US" altLang="ko-K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Bill</a:t>
            </a:r>
            <a:r>
              <a:rPr lang="en-US" baseline="0" dirty="0" smtClean="0"/>
              <a:t> Buxton and many other reflective designers see the core of design as consisting of two activities: generating multiple possible solutions to a problem (divergence), followed by a selection of desirable solutions from that set (or </a:t>
            </a:r>
            <a:r>
              <a:rPr lang="en-US" baseline="0" smtClean="0"/>
              <a:t>convergence). </a:t>
            </a:r>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4</a:t>
            </a:fld>
            <a:endParaRPr lang="en-US" altLang="ko-K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First attempts at expanding taxonomies</a:t>
            </a:r>
          </a:p>
          <a:p>
            <a:r>
              <a:rPr lang="en-US" smtClean="0"/>
              <a:t>Add in the older expanded</a:t>
            </a:r>
            <a:r>
              <a:rPr lang="en-US" baseline="0" smtClean="0"/>
              <a:t> card model</a:t>
            </a:r>
          </a:p>
          <a:p>
            <a:endParaRPr lang="en-US" baseline="0" smtClean="0"/>
          </a:p>
          <a:p>
            <a:r>
              <a:rPr lang="en-US" baseline="0" smtClean="0"/>
              <a:t>It was able to descibe a lot more input devices but not in an elegant way that shed light on seeing new areas for discovery, wouldn’t allow for comparison easily because it was too visually busy with many lines and connections, it also left every thing on the same level and didn’t really break it down from the hardware side and the software side.</a:t>
            </a:r>
            <a:endParaRPr lang="en-US"/>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40</a:t>
            </a:fld>
            <a:endParaRPr lang="en-US" altLang="ko-K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First attempts at expanding taxonomies</a:t>
            </a:r>
          </a:p>
          <a:p>
            <a:r>
              <a:rPr lang="en-US" smtClean="0"/>
              <a:t>Add in the older expanded</a:t>
            </a:r>
            <a:r>
              <a:rPr lang="en-US" baseline="0" smtClean="0"/>
              <a:t> card model</a:t>
            </a:r>
          </a:p>
          <a:p>
            <a:endParaRPr lang="en-US" baseline="0" smtClean="0"/>
          </a:p>
          <a:p>
            <a:r>
              <a:rPr lang="en-US" baseline="0" smtClean="0"/>
              <a:t>It was able to descibe a lot more input devices but not in an elegant way that shed light on seeing new areas for discovery, wouldn’t allow for comparison easily because it was too visually busy with many lines and connections, it also left every thing on the same level and didn’t really break it down from the hardware side and the software side.</a:t>
            </a:r>
            <a:endParaRPr lang="en-US"/>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41</a:t>
            </a:fld>
            <a:endParaRPr lang="en-US" altLang="ko-K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42</a:t>
            </a:fld>
            <a:endParaRPr lang="en-US" altLang="ko-K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43</a:t>
            </a:fld>
            <a:endParaRPr lang="en-US" altLang="ko-K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Insert tcp/ip</a:t>
            </a:r>
            <a:r>
              <a:rPr lang="en-US" baseline="0" smtClean="0"/>
              <a:t> stack diagram </a:t>
            </a:r>
            <a:endParaRPr lang="en-US"/>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44</a:t>
            </a:fld>
            <a:endParaRPr lang="en-US" altLang="ko-K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45</a:t>
            </a:fld>
            <a:endParaRPr lang="en-US" altLang="ko-K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smtClean="0"/>
              <a:t> Nail down the parameters for each acatagory</a:t>
            </a:r>
          </a:p>
          <a:p>
            <a:pPr>
              <a:buFont typeface="Arial" pitchFamily="34" charset="0"/>
              <a:buChar char="•"/>
            </a:pPr>
            <a:r>
              <a:rPr lang="en-US" smtClean="0"/>
              <a:t> Represent then in a database </a:t>
            </a:r>
          </a:p>
          <a:p>
            <a:pPr>
              <a:buFont typeface="Arial" pitchFamily="34" charset="0"/>
              <a:buChar char="•"/>
            </a:pPr>
            <a:r>
              <a:rPr lang="en-US" smtClean="0"/>
              <a:t> Then create an interactive information visualization of devices</a:t>
            </a:r>
          </a:p>
          <a:p>
            <a:endParaRPr lang="en-US"/>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46</a:t>
            </a:fld>
            <a:endParaRPr lang="en-US" altLang="ko-K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47</a:t>
            </a:fld>
            <a:endParaRPr lang="en-US" altLang="ko-K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48</a:t>
            </a:fld>
            <a:endParaRPr lang="en-US" altLang="ko-K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49</a:t>
            </a:fld>
            <a:endParaRPr lang="en-US" altLang="ko-K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Alternating</a:t>
            </a:r>
            <a:r>
              <a:rPr lang="en-US" baseline="0" dirty="0" smtClean="0"/>
              <a:t> between </a:t>
            </a:r>
            <a:r>
              <a:rPr lang="en-US" dirty="0" smtClean="0"/>
              <a:t>Divergent</a:t>
            </a:r>
            <a:r>
              <a:rPr lang="en-US" baseline="0" dirty="0" smtClean="0"/>
              <a:t> and convergent steps happen at different granularities throughout a design process. While initially you may survey a range of very different concepts, the scope of experimentation narrows as a product becomes more well defined.</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5</a:t>
            </a:fld>
            <a:endParaRPr lang="en-US" altLang="ko-K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50</a:t>
            </a:fld>
            <a:endParaRPr lang="en-US" altLang="ko-K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51</a:t>
            </a:fld>
            <a:endParaRPr lang="en-US" altLang="ko-K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52</a:t>
            </a:fld>
            <a:endParaRPr lang="en-US" altLang="ko-K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53</a:t>
            </a:fld>
            <a:endParaRPr lang="en-US" altLang="ko-K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54</a:t>
            </a:fld>
            <a:endParaRPr lang="en-US" altLang="ko-K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Used</a:t>
            </a:r>
            <a:r>
              <a:rPr lang="en-US" baseline="0" smtClean="0"/>
              <a:t> for GUI stress testing</a:t>
            </a:r>
            <a:endParaRPr lang="en-US"/>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55</a:t>
            </a:fld>
            <a:endParaRPr lang="en-US" altLang="ko-K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4</a:t>
            </a:r>
            <a:r>
              <a:rPr lang="en-US" baseline="30000" smtClean="0"/>
              <a:t>th</a:t>
            </a:r>
            <a:r>
              <a:rPr lang="en-US" smtClean="0"/>
              <a:t> quadrant:</a:t>
            </a:r>
            <a:r>
              <a:rPr lang="en-US" baseline="0" smtClean="0"/>
              <a:t> data needs some massaging</a:t>
            </a:r>
            <a:endParaRPr lang="en-US" smtClean="0"/>
          </a:p>
          <a:p>
            <a:r>
              <a:rPr lang="en-US" smtClean="0"/>
              <a:t>Contribution</a:t>
            </a:r>
            <a:r>
              <a:rPr lang="en-US" baseline="0" smtClean="0"/>
              <a:t> here is to find an underlying architecture and UI for managing all possible cases in a single tool</a:t>
            </a:r>
            <a:endParaRPr lang="en-US"/>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56</a:t>
            </a:fld>
            <a:endParaRPr lang="en-US" altLang="ko-K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57</a:t>
            </a:fld>
            <a:endParaRPr lang="en-US" altLang="ko-K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58</a:t>
            </a:fld>
            <a:endParaRPr lang="en-US" altLang="ko-K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59</a:t>
            </a:fld>
            <a:endParaRPr lang="en-US" altLang="ko-K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p:cNvSpPr>
          <p:nvPr>
            <p:ph type="sldImg"/>
          </p:nvPr>
        </p:nvSpPr>
        <p:spPr>
          <a:ln/>
        </p:spPr>
      </p:sp>
      <p:sp>
        <p:nvSpPr>
          <p:cNvPr id="81922" name="Notes Placeholder 2"/>
          <p:cNvSpPr>
            <a:spLocks noGrp="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There are three specific ways in which construction of multiple alternatives is important in design:</a:t>
            </a:r>
          </a:p>
          <a:p>
            <a:endParaRPr lang="en-US" dirty="0" smtClean="0"/>
          </a:p>
          <a:p>
            <a:r>
              <a:rPr lang="en-US" dirty="0" smtClean="0"/>
              <a:t>First, designers may build dozens of prototypes </a:t>
            </a:r>
            <a:r>
              <a:rPr lang="en-US" b="1" dirty="0" smtClean="0"/>
              <a:t>to get a more complete understanding of a design space</a:t>
            </a:r>
            <a:r>
              <a:rPr lang="en-US" dirty="0" smtClean="0"/>
              <a:t>.</a:t>
            </a:r>
          </a:p>
          <a:p>
            <a:pPr eaLnBrk="1" hangingPunct="1"/>
            <a:r>
              <a:rPr lang="en-US" dirty="0" smtClean="0"/>
              <a:t>For example, Paul Bradley at IDEO built about eighty foam models for the original Microsoft mouse to quickly explore different directions.</a:t>
            </a:r>
          </a:p>
        </p:txBody>
      </p:sp>
      <p:sp>
        <p:nvSpPr>
          <p:cNvPr id="81923" name="Slide Number Placeholder 3"/>
          <p:cNvSpPr>
            <a:spLocks noGrp="1"/>
          </p:cNvSpPr>
          <p:nvPr>
            <p:ph type="sldNum" sz="quarter" idx="5"/>
          </p:nvPr>
        </p:nvSpPr>
        <p:spPr>
          <a:noFill/>
        </p:spPr>
        <p:txBody>
          <a:bodyPr/>
          <a:lstStyle/>
          <a:p>
            <a:pPr algn="r" rtl="0" fontAlgn="base">
              <a:spcBef>
                <a:spcPct val="0"/>
              </a:spcBef>
              <a:spcAft>
                <a:spcPct val="0"/>
              </a:spcAft>
            </a:pPr>
            <a:fld id="{D1E428B8-08D0-4411-B186-F9DE9E0CCB54}" type="slidenum">
              <a:rPr lang="ko-KR" altLang="en-US" b="1">
                <a:solidFill>
                  <a:prstClr val="black"/>
                </a:solidFill>
                <a:ea typeface="맑은 고딕"/>
              </a:rPr>
              <a:pPr algn="r" rtl="0" fontAlgn="base">
                <a:spcBef>
                  <a:spcPct val="0"/>
                </a:spcBef>
                <a:spcAft>
                  <a:spcPct val="0"/>
                </a:spcAft>
              </a:pPr>
              <a:t>6</a:t>
            </a:fld>
            <a:endParaRPr lang="en-US" altLang="ko-KR" b="1" dirty="0">
              <a:solidFill>
                <a:prstClr val="black"/>
              </a:solidFill>
              <a:ea typeface="맑은 고딕"/>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60</a:t>
            </a:fld>
            <a:endParaRPr lang="en-US" altLang="ko-K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61</a:t>
            </a:fld>
            <a:endParaRPr lang="en-US" altLang="ko-K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62</a:t>
            </a:fld>
            <a:endParaRPr lang="en-US" altLang="ko-K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63</a:t>
            </a:fld>
            <a:endParaRPr lang="en-US" altLang="ko-K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64</a:t>
            </a:fld>
            <a:endParaRPr lang="en-US" altLang="ko-K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65</a:t>
            </a:fld>
            <a:endParaRPr lang="en-US" altLang="ko-K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66</a:t>
            </a:fld>
            <a:endParaRPr lang="en-US" altLang="ko-K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67</a:t>
            </a:fld>
            <a:endParaRPr lang="en-US" altLang="ko-K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68</a:t>
            </a:fld>
            <a:endParaRPr lang="en-US" altLang="ko-K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p>
            <a:fld id="{E7376FFD-88F6-48A2-9437-8A25597DA2CB}" type="slidenum">
              <a:rPr lang="ko-KR" altLang="en-US" smtClean="0">
                <a:ea typeface="굴림" charset="-127"/>
              </a:rPr>
              <a:pPr/>
              <a:t>69</a:t>
            </a:fld>
            <a:endParaRPr lang="en-US" altLang="ko-KR" smtClean="0">
              <a:ea typeface="굴림" charset="-127"/>
            </a:endParaRPr>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a:ln/>
        </p:spPr>
        <p:txBody>
          <a:bodyPr/>
          <a:lstStyle/>
          <a:p>
            <a:pPr eaLnBrk="1" hangingPunct="1"/>
            <a:r>
              <a:rPr lang="en-US" altLang="ja-JP" dirty="0" smtClean="0"/>
              <a:t>For more information on</a:t>
            </a:r>
            <a:r>
              <a:rPr lang="en-US" altLang="ja-JP" baseline="0" dirty="0" smtClean="0"/>
              <a:t> HCI research at Stanford</a:t>
            </a:r>
            <a:r>
              <a:rPr lang="en-US" altLang="ja-JP" dirty="0" smtClean="0"/>
              <a:t>, please visit our web site. Thank you.</a:t>
            </a:r>
          </a:p>
          <a:p>
            <a:pPr eaLnBrk="1" hangingPunct="1"/>
            <a:endParaRPr lang="en-US" altLang="ja-JP"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p:cNvSpPr>
            <a:spLocks noGrp="1" noRot="1" noChangeAspect="1"/>
          </p:cNvSpPr>
          <p:nvPr>
            <p:ph type="sldImg"/>
          </p:nvPr>
        </p:nvSpPr>
        <p:spPr>
          <a:ln/>
        </p:spPr>
      </p:sp>
      <p:sp>
        <p:nvSpPr>
          <p:cNvPr id="86018" name="Notes Placeholder 2"/>
          <p:cNvSpPr>
            <a:spLocks noGrp="1"/>
          </p:cNvSpPr>
          <p:nvPr>
            <p:ph type="body" idx="1"/>
          </p:nvPr>
        </p:nvSpPr>
        <p:spPr>
          <a:noFill/>
          <a:ln/>
        </p:spPr>
        <p:txBody>
          <a:bodyPr/>
          <a:lstStyle/>
          <a:p>
            <a:r>
              <a:rPr lang="en-US" dirty="0" err="1" smtClean="0"/>
              <a:t>Second,discussing</a:t>
            </a:r>
            <a:r>
              <a:rPr lang="en-US" dirty="0" smtClean="0"/>
              <a:t> multiple prototypes allows project stakeholders </a:t>
            </a:r>
            <a:r>
              <a:rPr lang="en-US" b="1" dirty="0" smtClean="0"/>
              <a:t>to more effectively communicate </a:t>
            </a:r>
            <a:r>
              <a:rPr lang="en-US" dirty="0" smtClean="0"/>
              <a:t>their requirements. </a:t>
            </a:r>
          </a:p>
          <a:p>
            <a:pPr eaLnBrk="1" hangingPunct="1"/>
            <a:r>
              <a:rPr lang="en-US" smtClean="0"/>
              <a:t>Product</a:t>
            </a:r>
            <a:r>
              <a:rPr lang="en-US" baseline="0" smtClean="0"/>
              <a:t> design firm Altitude </a:t>
            </a:r>
            <a:r>
              <a:rPr lang="en-US" smtClean="0"/>
              <a:t>created </a:t>
            </a:r>
            <a:r>
              <a:rPr lang="en-US" dirty="0" smtClean="0"/>
              <a:t>these </a:t>
            </a:r>
            <a:r>
              <a:rPr lang="en-US" smtClean="0"/>
              <a:t>alternative renderings for a heating controller campus </a:t>
            </a:r>
            <a:r>
              <a:rPr lang="en-US" dirty="0" smtClean="0"/>
              <a:t>for the purpose of scaffolding discussions </a:t>
            </a:r>
            <a:r>
              <a:rPr lang="en-US" smtClean="0"/>
              <a:t>with their client,</a:t>
            </a:r>
            <a:r>
              <a:rPr lang="en-US" baseline="0" smtClean="0"/>
              <a:t> Malden Mills</a:t>
            </a:r>
            <a:r>
              <a:rPr lang="en-US" smtClean="0"/>
              <a:t>.</a:t>
            </a:r>
            <a:endParaRPr lang="en-US" dirty="0" smtClean="0"/>
          </a:p>
          <a:p>
            <a:pPr eaLnBrk="1" hangingPunct="1"/>
            <a:endParaRPr lang="en-US" dirty="0" smtClean="0"/>
          </a:p>
        </p:txBody>
      </p:sp>
      <p:sp>
        <p:nvSpPr>
          <p:cNvPr id="86019" name="Slide Number Placeholder 3"/>
          <p:cNvSpPr>
            <a:spLocks noGrp="1"/>
          </p:cNvSpPr>
          <p:nvPr>
            <p:ph type="sldNum" sz="quarter" idx="5"/>
          </p:nvPr>
        </p:nvSpPr>
        <p:spPr>
          <a:noFill/>
        </p:spPr>
        <p:txBody>
          <a:bodyPr/>
          <a:lstStyle/>
          <a:p>
            <a:fld id="{E06B2126-1E69-4CCF-A278-B9D186854326}" type="slidenum">
              <a:rPr lang="ko-KR" altLang="en-US" smtClean="0"/>
              <a:pPr/>
              <a:t>7</a:t>
            </a:fld>
            <a:endParaRPr lang="en-US" altLang="ko-KR"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a:ln/>
        </p:spPr>
      </p:sp>
      <p:sp>
        <p:nvSpPr>
          <p:cNvPr id="202755" name="Notes Placeholder 2"/>
          <p:cNvSpPr>
            <a:spLocks noGrp="1"/>
          </p:cNvSpPr>
          <p:nvPr>
            <p:ph type="body" idx="1"/>
          </p:nvPr>
        </p:nvSpPr>
        <p:spPr>
          <a:noFill/>
          <a:ln/>
        </p:spPr>
        <p:txBody>
          <a:bodyPr/>
          <a:lstStyle/>
          <a:p>
            <a:r>
              <a:rPr lang="en-US" dirty="0" smtClean="0"/>
              <a:t>We conducted a </a:t>
            </a:r>
            <a:r>
              <a:rPr lang="en-US" smtClean="0"/>
              <a:t>summary usability evaluation of</a:t>
            </a:r>
            <a:r>
              <a:rPr lang="en-US" baseline="0" smtClean="0"/>
              <a:t> Juxtapose for desktop development </a:t>
            </a:r>
            <a:r>
              <a:rPr lang="en-US" smtClean="0"/>
              <a:t>in </a:t>
            </a:r>
            <a:r>
              <a:rPr lang="en-US" dirty="0" smtClean="0"/>
              <a:t>our lab with 18 participants. Sessions lasted 75-90 minutes.</a:t>
            </a:r>
          </a:p>
          <a:p>
            <a:r>
              <a:rPr lang="en-US" dirty="0" smtClean="0"/>
              <a:t>All participants had at least a working knowledge of procedural programming (10 were computer science majors), although some had had little experience with writing ActionScript code.</a:t>
            </a:r>
          </a:p>
        </p:txBody>
      </p:sp>
      <p:sp>
        <p:nvSpPr>
          <p:cNvPr id="202756" name="Slide Number Placeholder 3"/>
          <p:cNvSpPr txBox="1">
            <a:spLocks noGrp="1"/>
          </p:cNvSpPr>
          <p:nvPr/>
        </p:nvSpPr>
        <p:spPr bwMode="auto">
          <a:xfrm>
            <a:off x="3963541" y="8818595"/>
            <a:ext cx="3032641" cy="463571"/>
          </a:xfrm>
          <a:prstGeom prst="rect">
            <a:avLst/>
          </a:prstGeom>
          <a:noFill/>
          <a:ln w="9525">
            <a:noFill/>
            <a:miter lim="800000"/>
            <a:headEnd/>
            <a:tailEnd/>
          </a:ln>
        </p:spPr>
        <p:txBody>
          <a:bodyPr lIns="93015" tIns="46509" rIns="93015" bIns="46509" anchor="b"/>
          <a:lstStyle/>
          <a:p>
            <a:pPr algn="r" defTabSz="930437"/>
            <a:fld id="{0C988DCF-4B70-4B92-9168-F9BC9754AE36}" type="slidenum">
              <a:rPr lang="ko-KR" altLang="en-US" sz="1200" b="0">
                <a:ea typeface="굴림" pitchFamily="34" charset="-127"/>
              </a:rPr>
              <a:pPr algn="r" defTabSz="930437"/>
              <a:t>70</a:t>
            </a:fld>
            <a:endParaRPr lang="en-US" altLang="ko-KR" sz="1200" b="0">
              <a:ea typeface="굴림" pitchFamily="34" charset="-127"/>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a:ln/>
        </p:spPr>
      </p:sp>
      <p:sp>
        <p:nvSpPr>
          <p:cNvPr id="202755" name="Notes Placeholder 2"/>
          <p:cNvSpPr>
            <a:spLocks noGrp="1"/>
          </p:cNvSpPr>
          <p:nvPr>
            <p:ph type="body" idx="1"/>
          </p:nvPr>
        </p:nvSpPr>
        <p:spPr>
          <a:noFill/>
          <a:ln/>
        </p:spPr>
        <p:txBody>
          <a:bodyPr/>
          <a:lstStyle/>
          <a:p>
            <a:r>
              <a:rPr lang="en-US" smtClean="0"/>
              <a:t>In our open-ended design task, participants </a:t>
            </a:r>
            <a:r>
              <a:rPr lang="en-US" dirty="0" smtClean="0"/>
              <a:t>were provided with a</a:t>
            </a:r>
          </a:p>
          <a:p>
            <a:r>
              <a:rPr lang="en-US" dirty="0" smtClean="0"/>
              <a:t>working ActionScript program that loaded </a:t>
            </a:r>
            <a:r>
              <a:rPr lang="en-US" smtClean="0"/>
              <a:t>a multi-layer map, as seen in the video. Participants</a:t>
            </a:r>
            <a:endParaRPr lang="en-US" dirty="0" smtClean="0"/>
          </a:p>
          <a:p>
            <a:r>
              <a:rPr lang="en-US" dirty="0" smtClean="0"/>
              <a:t>were given 30 minutes to create two map navigation alternatives for a </a:t>
            </a:r>
            <a:r>
              <a:rPr lang="en-US" dirty="0" err="1" smtClean="0"/>
              <a:t>hpyothetical</a:t>
            </a:r>
            <a:r>
              <a:rPr lang="en-US" dirty="0" smtClean="0"/>
              <a:t> GPS unit – one suitable for pedestrians, and one for drivers.</a:t>
            </a:r>
          </a:p>
          <a:p>
            <a:r>
              <a:rPr lang="en-US" dirty="0" smtClean="0"/>
              <a:t>Participants had to modify and add to the source to either hardcode design decisions into the source code, explore code changes through alternatives, or to set up </a:t>
            </a:r>
            <a:r>
              <a:rPr lang="en-US" smtClean="0"/>
              <a:t>tunable parameters.</a:t>
            </a:r>
            <a:endParaRPr lang="en-US" dirty="0" smtClean="0"/>
          </a:p>
        </p:txBody>
      </p:sp>
      <p:sp>
        <p:nvSpPr>
          <p:cNvPr id="202756" name="Slide Number Placeholder 3"/>
          <p:cNvSpPr txBox="1">
            <a:spLocks noGrp="1"/>
          </p:cNvSpPr>
          <p:nvPr/>
        </p:nvSpPr>
        <p:spPr bwMode="auto">
          <a:xfrm>
            <a:off x="3963541" y="8818595"/>
            <a:ext cx="3032641" cy="463571"/>
          </a:xfrm>
          <a:prstGeom prst="rect">
            <a:avLst/>
          </a:prstGeom>
          <a:noFill/>
          <a:ln w="9525">
            <a:noFill/>
            <a:miter lim="800000"/>
            <a:headEnd/>
            <a:tailEnd/>
          </a:ln>
        </p:spPr>
        <p:txBody>
          <a:bodyPr lIns="93015" tIns="46509" rIns="93015" bIns="46509" anchor="b"/>
          <a:lstStyle/>
          <a:p>
            <a:pPr algn="r" defTabSz="930437"/>
            <a:fld id="{0C988DCF-4B70-4B92-9168-F9BC9754AE36}" type="slidenum">
              <a:rPr lang="ko-KR" altLang="en-US" sz="1200" b="0">
                <a:ea typeface="굴림" pitchFamily="34" charset="-127"/>
              </a:rPr>
              <a:pPr algn="r" defTabSz="930437"/>
              <a:t>71</a:t>
            </a:fld>
            <a:endParaRPr lang="en-US" altLang="ko-KR" sz="1200" b="0">
              <a:ea typeface="굴림" pitchFamily="34" charset="-127"/>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a:ln/>
        </p:spPr>
      </p:sp>
      <p:sp>
        <p:nvSpPr>
          <p:cNvPr id="202755" name="Notes Placeholder 2"/>
          <p:cNvSpPr>
            <a:spLocks noGrp="1"/>
          </p:cNvSpPr>
          <p:nvPr>
            <p:ph type="body" idx="1"/>
          </p:nvPr>
        </p:nvSpPr>
        <p:spPr>
          <a:noFill/>
          <a:ln/>
        </p:spPr>
        <p:txBody>
          <a:bodyPr/>
          <a:lstStyle/>
          <a:p>
            <a:pPr eaLnBrk="1" hangingPunct="1"/>
            <a:endParaRPr lang="en-US" dirty="0" smtClean="0"/>
          </a:p>
        </p:txBody>
      </p:sp>
      <p:sp>
        <p:nvSpPr>
          <p:cNvPr id="202756" name="Slide Number Placeholder 3"/>
          <p:cNvSpPr txBox="1">
            <a:spLocks noGrp="1"/>
          </p:cNvSpPr>
          <p:nvPr/>
        </p:nvSpPr>
        <p:spPr bwMode="auto">
          <a:xfrm>
            <a:off x="3963541" y="8818595"/>
            <a:ext cx="3032641" cy="463571"/>
          </a:xfrm>
          <a:prstGeom prst="rect">
            <a:avLst/>
          </a:prstGeom>
          <a:noFill/>
          <a:ln w="9525">
            <a:noFill/>
            <a:miter lim="800000"/>
            <a:headEnd/>
            <a:tailEnd/>
          </a:ln>
        </p:spPr>
        <p:txBody>
          <a:bodyPr lIns="93015" tIns="46509" rIns="93015" bIns="46509" anchor="b"/>
          <a:lstStyle/>
          <a:p>
            <a:pPr algn="r" defTabSz="930437"/>
            <a:fld id="{0C988DCF-4B70-4B92-9168-F9BC9754AE36}" type="slidenum">
              <a:rPr lang="ko-KR" altLang="en-US" sz="1200" b="0">
                <a:ea typeface="굴림" pitchFamily="34" charset="-127"/>
              </a:rPr>
              <a:pPr algn="r" defTabSz="930437"/>
              <a:t>72</a:t>
            </a:fld>
            <a:endParaRPr lang="en-US" altLang="ko-KR" sz="1200" b="0">
              <a:ea typeface="굴림" pitchFamily="34" charset="-127"/>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a:ln/>
        </p:spPr>
      </p:sp>
      <p:sp>
        <p:nvSpPr>
          <p:cNvPr id="202755" name="Notes Placeholder 2"/>
          <p:cNvSpPr>
            <a:spLocks noGrp="1"/>
          </p:cNvSpPr>
          <p:nvPr>
            <p:ph type="body" idx="1"/>
          </p:nvPr>
        </p:nvSpPr>
        <p:spPr>
          <a:noFill/>
          <a:ln/>
        </p:spPr>
        <p:txBody>
          <a:bodyPr/>
          <a:lstStyle/>
          <a:p>
            <a:pPr eaLnBrk="1" hangingPunct="1"/>
            <a:r>
              <a:rPr lang="en-US" baseline="0" smtClean="0"/>
              <a:t> </a:t>
            </a:r>
            <a:endParaRPr lang="en-US" dirty="0" smtClean="0"/>
          </a:p>
        </p:txBody>
      </p:sp>
      <p:sp>
        <p:nvSpPr>
          <p:cNvPr id="202756" name="Slide Number Placeholder 3"/>
          <p:cNvSpPr txBox="1">
            <a:spLocks noGrp="1"/>
          </p:cNvSpPr>
          <p:nvPr/>
        </p:nvSpPr>
        <p:spPr bwMode="auto">
          <a:xfrm>
            <a:off x="3963541" y="8818595"/>
            <a:ext cx="3032641" cy="463571"/>
          </a:xfrm>
          <a:prstGeom prst="rect">
            <a:avLst/>
          </a:prstGeom>
          <a:noFill/>
          <a:ln w="9525">
            <a:noFill/>
            <a:miter lim="800000"/>
            <a:headEnd/>
            <a:tailEnd/>
          </a:ln>
        </p:spPr>
        <p:txBody>
          <a:bodyPr lIns="93015" tIns="46509" rIns="93015" bIns="46509" anchor="b"/>
          <a:lstStyle/>
          <a:p>
            <a:pPr algn="r" defTabSz="930437"/>
            <a:fld id="{0C988DCF-4B70-4B92-9168-F9BC9754AE36}" type="slidenum">
              <a:rPr lang="ko-KR" altLang="en-US" sz="1200" b="0">
                <a:ea typeface="굴림" pitchFamily="34" charset="-127"/>
              </a:rPr>
              <a:pPr algn="r" defTabSz="930437"/>
              <a:t>73</a:t>
            </a:fld>
            <a:endParaRPr lang="en-US" altLang="ko-KR" sz="1200" b="0">
              <a:ea typeface="굴림" pitchFamily="34" charset="-127"/>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a:ln/>
        </p:spPr>
      </p:sp>
      <p:sp>
        <p:nvSpPr>
          <p:cNvPr id="202755" name="Notes Placeholder 2"/>
          <p:cNvSpPr>
            <a:spLocks noGrp="1"/>
          </p:cNvSpPr>
          <p:nvPr>
            <p:ph type="body" idx="1"/>
          </p:nvPr>
        </p:nvSpPr>
        <p:spPr>
          <a:noFill/>
          <a:ln/>
        </p:spPr>
        <p:txBody>
          <a:bodyPr/>
          <a:lstStyle/>
          <a:p>
            <a:r>
              <a:rPr lang="en-US" smtClean="0"/>
              <a:t>A matching task provided </a:t>
            </a:r>
            <a:r>
              <a:rPr lang="en-US" dirty="0" smtClean="0"/>
              <a:t>participants with code that recursively draws a tree. Participants were asked to adjust four parameters of the tree drawing routine to match four specific tree shapes given in the </a:t>
            </a:r>
            <a:r>
              <a:rPr lang="en-US" smtClean="0"/>
              <a:t>task description.For </a:t>
            </a:r>
            <a:r>
              <a:rPr lang="en-US" dirty="0" smtClean="0"/>
              <a:t>two trees, this task was accomplished using the full Juxtapose interface. For the other two, participants were given the same editor without the possibility of creating alternatives or tuning variables</a:t>
            </a:r>
          </a:p>
          <a:p>
            <a:r>
              <a:rPr lang="en-US" dirty="0" smtClean="0"/>
              <a:t>at runtime. Order of assignment between Juxtapose and control conditions was counterbalanced and a random tree order was generated for each participant.</a:t>
            </a:r>
          </a:p>
        </p:txBody>
      </p:sp>
      <p:sp>
        <p:nvSpPr>
          <p:cNvPr id="202756" name="Slide Number Placeholder 3"/>
          <p:cNvSpPr txBox="1">
            <a:spLocks noGrp="1"/>
          </p:cNvSpPr>
          <p:nvPr/>
        </p:nvSpPr>
        <p:spPr bwMode="auto">
          <a:xfrm>
            <a:off x="3963541" y="8818595"/>
            <a:ext cx="3032641" cy="463571"/>
          </a:xfrm>
          <a:prstGeom prst="rect">
            <a:avLst/>
          </a:prstGeom>
          <a:noFill/>
          <a:ln w="9525">
            <a:noFill/>
            <a:miter lim="800000"/>
            <a:headEnd/>
            <a:tailEnd/>
          </a:ln>
        </p:spPr>
        <p:txBody>
          <a:bodyPr lIns="93015" tIns="46509" rIns="93015" bIns="46509" anchor="b"/>
          <a:lstStyle/>
          <a:p>
            <a:pPr algn="r" defTabSz="930437"/>
            <a:fld id="{0C988DCF-4B70-4B92-9168-F9BC9754AE36}" type="slidenum">
              <a:rPr lang="ko-KR" altLang="en-US" sz="1200" b="0">
                <a:ea typeface="굴림" pitchFamily="34" charset="-127"/>
              </a:rPr>
              <a:pPr algn="r" defTabSz="930437"/>
              <a:t>74</a:t>
            </a:fld>
            <a:endParaRPr lang="en-US" altLang="ko-KR" sz="1200" b="0">
              <a:ea typeface="굴림" pitchFamily="34" charset="-127"/>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We found a significant different in the time it took to match</a:t>
            </a:r>
            <a:r>
              <a:rPr lang="en-US" baseline="0" smtClean="0"/>
              <a:t> a tree- participants using Juxaptose’s tuning interface took about 1.5 minutes less on average</a:t>
            </a:r>
            <a:endParaRPr lang="en-US" dirty="0"/>
          </a:p>
        </p:txBody>
      </p:sp>
      <p:sp>
        <p:nvSpPr>
          <p:cNvPr id="4" name="Slide Number Placeholder 3"/>
          <p:cNvSpPr>
            <a:spLocks noGrp="1"/>
          </p:cNvSpPr>
          <p:nvPr>
            <p:ph type="sldNum" sz="quarter" idx="10"/>
          </p:nvPr>
        </p:nvSpPr>
        <p:spPr/>
        <p:txBody>
          <a:bodyPr/>
          <a:lstStyle/>
          <a:p>
            <a:pPr>
              <a:defRPr/>
            </a:pPr>
            <a:fld id="{0BADA4EE-2C0C-4E04-80DE-111497205944}" type="slidenum">
              <a:rPr lang="ko-KR" altLang="en-US" smtClean="0"/>
              <a:pPr>
                <a:defRPr/>
              </a:pPr>
              <a:t>75</a:t>
            </a:fld>
            <a:endParaRPr lang="en-US" altLang="ko-K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The results get more interesting when we look at which</a:t>
            </a:r>
            <a:r>
              <a:rPr lang="en-US" baseline="0" smtClean="0"/>
              <a:t> this result by tree.</a:t>
            </a:r>
          </a:p>
          <a:p>
            <a:r>
              <a:rPr lang="en-US" baseline="0" smtClean="0"/>
              <a:t>For trees 1 and 2, participants </a:t>
            </a:r>
            <a:endParaRPr lang="en-US" dirty="0"/>
          </a:p>
        </p:txBody>
      </p:sp>
      <p:sp>
        <p:nvSpPr>
          <p:cNvPr id="4" name="Slide Number Placeholder 3"/>
          <p:cNvSpPr>
            <a:spLocks noGrp="1"/>
          </p:cNvSpPr>
          <p:nvPr>
            <p:ph type="sldNum" sz="quarter" idx="10"/>
          </p:nvPr>
        </p:nvSpPr>
        <p:spPr/>
        <p:txBody>
          <a:bodyPr/>
          <a:lstStyle/>
          <a:p>
            <a:pPr>
              <a:defRPr/>
            </a:pPr>
            <a:fld id="{0BADA4EE-2C0C-4E04-80DE-111497205944}" type="slidenum">
              <a:rPr lang="ko-KR" altLang="en-US" smtClean="0"/>
              <a:pPr>
                <a:defRPr/>
              </a:pPr>
              <a:t>76</a:t>
            </a:fld>
            <a:endParaRPr lang="en-US" altLang="ko-K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Reason for the speedup: 24 fold increase in the number of parameters explored.</a:t>
            </a:r>
          </a:p>
          <a:p>
            <a:r>
              <a:rPr lang="en-US" dirty="0" smtClean="0"/>
              <a:t>So not only were our</a:t>
            </a:r>
            <a:r>
              <a:rPr lang="en-US" baseline="0" dirty="0" smtClean="0"/>
              <a:t> subjects faster, but they also explored significantly more parts of the design space.</a:t>
            </a:r>
          </a:p>
          <a:p>
            <a:endParaRPr lang="en-US" dirty="0"/>
          </a:p>
        </p:txBody>
      </p:sp>
      <p:sp>
        <p:nvSpPr>
          <p:cNvPr id="4" name="Slide Number Placeholder 3"/>
          <p:cNvSpPr>
            <a:spLocks noGrp="1"/>
          </p:cNvSpPr>
          <p:nvPr>
            <p:ph type="sldNum" sz="quarter" idx="10"/>
          </p:nvPr>
        </p:nvSpPr>
        <p:spPr/>
        <p:txBody>
          <a:bodyPr/>
          <a:lstStyle/>
          <a:p>
            <a:pPr>
              <a:defRPr/>
            </a:pPr>
            <a:fld id="{0BADA4EE-2C0C-4E04-80DE-111497205944}" type="slidenum">
              <a:rPr lang="ko-KR" altLang="en-US" smtClean="0"/>
              <a:pPr>
                <a:defRPr/>
              </a:pPr>
              <a:t>77</a:t>
            </a:fld>
            <a:endParaRPr lang="en-US" altLang="ko-K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BADA4EE-2C0C-4E04-80DE-111497205944}" type="slidenum">
              <a:rPr lang="ko-KR" altLang="en-US" smtClean="0"/>
              <a:pPr>
                <a:defRPr/>
              </a:pPr>
              <a:t>78</a:t>
            </a:fld>
            <a:endParaRPr lang="en-US" altLang="ko-K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Third, comparing</a:t>
            </a:r>
            <a:r>
              <a:rPr lang="en-US" baseline="0" dirty="0" smtClean="0"/>
              <a:t> between multiple alternatives is important during user </a:t>
            </a:r>
            <a:r>
              <a:rPr lang="en-US" b="1" baseline="0" dirty="0" smtClean="0"/>
              <a:t>testing</a:t>
            </a:r>
            <a:r>
              <a:rPr lang="en-US" baseline="0" dirty="0" smtClean="0"/>
              <a:t> </a:t>
            </a:r>
            <a:r>
              <a:rPr lang="en-US" b="1" baseline="0" dirty="0" smtClean="0"/>
              <a:t>to keep participants honest</a:t>
            </a:r>
            <a:r>
              <a:rPr lang="en-US" baseline="0" dirty="0" smtClean="0"/>
              <a:t>:</a:t>
            </a:r>
          </a:p>
          <a:p>
            <a:r>
              <a:rPr lang="en-US" dirty="0" err="1" smtClean="0"/>
              <a:t>Tohidi</a:t>
            </a:r>
            <a:r>
              <a:rPr lang="en-US" dirty="0" smtClean="0"/>
              <a:t> et al showed, that Participants will rate designs lower when multiple alternatives are seen, compared to when they see only one. And that Participants exposed to alternative designs will be less pressured to be positive.</a:t>
            </a:r>
            <a:endParaRPr lang="en-US" baseline="0" dirty="0" smtClean="0"/>
          </a:p>
        </p:txBody>
      </p:sp>
      <p:sp>
        <p:nvSpPr>
          <p:cNvPr id="4" name="Slide Number Placeholder 3"/>
          <p:cNvSpPr>
            <a:spLocks noGrp="1"/>
          </p:cNvSpPr>
          <p:nvPr>
            <p:ph type="sldNum" sz="quarter" idx="10"/>
          </p:nvPr>
        </p:nvSpPr>
        <p:spPr/>
        <p:txBody>
          <a:bodyPr/>
          <a:lstStyle/>
          <a:p>
            <a:pPr algn="r" rtl="0" fontAlgn="base">
              <a:spcBef>
                <a:spcPct val="0"/>
              </a:spcBef>
              <a:spcAft>
                <a:spcPct val="0"/>
              </a:spcAft>
            </a:pPr>
            <a:fld id="{E66E4A64-A737-4DB0-90F9-372BE09EB2B8}" type="slidenum">
              <a:rPr lang="ko-KR" altLang="en-US" b="1">
                <a:solidFill>
                  <a:prstClr val="black"/>
                </a:solidFill>
                <a:ea typeface="맑은 고딕"/>
              </a:rPr>
              <a:pPr algn="r" rtl="0" fontAlgn="base">
                <a:spcBef>
                  <a:spcPct val="0"/>
                </a:spcBef>
                <a:spcAft>
                  <a:spcPct val="0"/>
                </a:spcAft>
              </a:pPr>
              <a:t>8</a:t>
            </a:fld>
            <a:endParaRPr lang="en-US" altLang="ko-KR" b="1" dirty="0">
              <a:solidFill>
                <a:prstClr val="black"/>
              </a:solidFill>
              <a:ea typeface="맑은 고딕"/>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p:spPr>
        <p:txBody>
          <a:bodyPr/>
          <a:lstStyle/>
          <a:p>
            <a:pPr algn="l"/>
            <a:r>
              <a:rPr lang="en-US" dirty="0" smtClean="0"/>
              <a:t>Our</a:t>
            </a:r>
            <a:r>
              <a:rPr lang="en-US" baseline="0" dirty="0" smtClean="0"/>
              <a:t> software tools should support lightweight and rapid experimentation with alternative design options. </a:t>
            </a:r>
            <a:r>
              <a:rPr lang="en-US" dirty="0" smtClean="0"/>
              <a:t>However, such solutions do not yet exist for designing interactive </a:t>
            </a:r>
            <a:r>
              <a:rPr lang="en-US" i="1" dirty="0" smtClean="0"/>
              <a:t>behavior</a:t>
            </a:r>
            <a:r>
              <a:rPr lang="en-US" dirty="0" smtClean="0"/>
              <a:t>. A recent survey of designers by Brad Myers et al found  that designers lack the tools to iterate on behaviors and to </a:t>
            </a:r>
            <a:r>
              <a:rPr lang="en-US" smtClean="0"/>
              <a:t>compare interaction </a:t>
            </a:r>
            <a:r>
              <a:rPr lang="en-US" dirty="0" smtClean="0"/>
              <a:t>designs side by side.</a:t>
            </a:r>
          </a:p>
          <a:p>
            <a:pPr algn="l"/>
            <a:r>
              <a:rPr lang="en-US" dirty="0" smtClean="0"/>
              <a:t>(Click) One of the central reasons it that design of interactive </a:t>
            </a:r>
            <a:r>
              <a:rPr lang="en-US" i="1" dirty="0" smtClean="0"/>
              <a:t>behavior</a:t>
            </a:r>
            <a:r>
              <a:rPr lang="en-US" dirty="0" smtClean="0"/>
              <a:t>, even for prototypes, often happens in textual code.</a:t>
            </a:r>
          </a:p>
          <a:p>
            <a:endParaRPr lang="en-US" dirty="0" smtClean="0"/>
          </a:p>
          <a:p>
            <a:endParaRPr lang="en-US" dirty="0" smtClean="0"/>
          </a:p>
          <a:p>
            <a:endParaRPr lang="en-US" dirty="0" smtClean="0"/>
          </a:p>
          <a:p>
            <a:endParaRPr lang="en-US" dirty="0" smtClean="0"/>
          </a:p>
          <a:p>
            <a:endParaRPr lang="en-US" dirty="0" smtClean="0"/>
          </a:p>
          <a:p>
            <a:endParaRPr 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B20612"/>
        </a:solidFill>
        <a:effectLst/>
      </p:bgPr>
    </p:bg>
    <p:spTree>
      <p:nvGrpSpPr>
        <p:cNvPr id="1" name=""/>
        <p:cNvGrpSpPr/>
        <p:nvPr/>
      </p:nvGrpSpPr>
      <p:grpSpPr>
        <a:xfrm>
          <a:off x="0" y="0"/>
          <a:ext cx="0" cy="0"/>
          <a:chOff x="0" y="0"/>
          <a:chExt cx="0" cy="0"/>
        </a:xfrm>
      </p:grpSpPr>
      <p:pic>
        <p:nvPicPr>
          <p:cNvPr id="4" name="Picture 13" descr="hartmann-color"/>
          <p:cNvPicPr>
            <a:picLocks noChangeAspect="1" noChangeArrowheads="1"/>
          </p:cNvPicPr>
          <p:nvPr userDrawn="1"/>
        </p:nvPicPr>
        <p:blipFill>
          <a:blip r:embed="rId2"/>
          <a:srcRect/>
          <a:stretch>
            <a:fillRect/>
          </a:stretch>
        </p:blipFill>
        <p:spPr bwMode="auto">
          <a:xfrm>
            <a:off x="0" y="231775"/>
            <a:ext cx="9144000" cy="6626225"/>
          </a:xfrm>
          <a:prstGeom prst="rect">
            <a:avLst/>
          </a:prstGeom>
          <a:noFill/>
          <a:ln w="9525">
            <a:noFill/>
            <a:miter lim="800000"/>
            <a:headEnd/>
            <a:tailEnd/>
          </a:ln>
        </p:spPr>
      </p:pic>
      <p:sp>
        <p:nvSpPr>
          <p:cNvPr id="5" name="Rectangle 2"/>
          <p:cNvSpPr>
            <a:spLocks noChangeArrowheads="1"/>
          </p:cNvSpPr>
          <p:nvPr/>
        </p:nvSpPr>
        <p:spPr bwMode="auto">
          <a:xfrm>
            <a:off x="0" y="0"/>
            <a:ext cx="9144000" cy="466725"/>
          </a:xfrm>
          <a:prstGeom prst="rect">
            <a:avLst/>
          </a:prstGeom>
          <a:solidFill>
            <a:srgbClr val="90060D"/>
          </a:solidFill>
          <a:ln w="9525">
            <a:noFill/>
            <a:miter lim="800000"/>
            <a:headEnd/>
            <a:tailEnd/>
          </a:ln>
          <a:effectLst/>
        </p:spPr>
        <p:txBody>
          <a:bodyPr wrap="none" anchor="ctr"/>
          <a:lstStyle/>
          <a:p>
            <a:pPr fontAlgn="auto">
              <a:spcBef>
                <a:spcPts val="0"/>
              </a:spcBef>
              <a:spcAft>
                <a:spcPts val="0"/>
              </a:spcAft>
              <a:defRPr/>
            </a:pPr>
            <a:endParaRPr lang="en-US">
              <a:latin typeface="+mn-lt"/>
              <a:cs typeface="+mn-cs"/>
            </a:endParaRPr>
          </a:p>
        </p:txBody>
      </p:sp>
      <p:sp>
        <p:nvSpPr>
          <p:cNvPr id="7" name="Text Box 7"/>
          <p:cNvSpPr txBox="1">
            <a:spLocks noChangeArrowheads="1"/>
          </p:cNvSpPr>
          <p:nvPr userDrawn="1"/>
        </p:nvSpPr>
        <p:spPr bwMode="auto">
          <a:xfrm>
            <a:off x="60325" y="-49213"/>
            <a:ext cx="3200400" cy="519113"/>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en-US" altLang="ko-KR" sz="2800">
                <a:latin typeface="Neutra Text SC" pitchFamily="50" charset="0"/>
                <a:ea typeface="굴림" pitchFamily="34" charset="-127"/>
                <a:cs typeface="+mn-cs"/>
              </a:rPr>
              <a:t>stanford hci group</a:t>
            </a:r>
          </a:p>
        </p:txBody>
      </p:sp>
      <p:sp>
        <p:nvSpPr>
          <p:cNvPr id="8" name="Arc 9"/>
          <p:cNvSpPr>
            <a:spLocks noChangeAspect="1"/>
          </p:cNvSpPr>
          <p:nvPr userDrawn="1"/>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fontAlgn="auto">
              <a:spcBef>
                <a:spcPts val="0"/>
              </a:spcBef>
              <a:spcAft>
                <a:spcPts val="0"/>
              </a:spcAft>
              <a:defRPr/>
            </a:pPr>
            <a:endParaRPr lang="en-US">
              <a:latin typeface="+mn-lt"/>
              <a:cs typeface="+mn-cs"/>
            </a:endParaRPr>
          </a:p>
        </p:txBody>
      </p:sp>
      <p:sp>
        <p:nvSpPr>
          <p:cNvPr id="9" name="Arc 10"/>
          <p:cNvSpPr>
            <a:spLocks noChangeAspect="1"/>
          </p:cNvSpPr>
          <p:nvPr userDrawn="1"/>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fontAlgn="auto">
              <a:spcBef>
                <a:spcPts val="0"/>
              </a:spcBef>
              <a:spcAft>
                <a:spcPts val="0"/>
              </a:spcAft>
              <a:defRPr/>
            </a:pPr>
            <a:endParaRPr lang="en-US">
              <a:latin typeface="+mn-lt"/>
              <a:cs typeface="+mn-cs"/>
            </a:endParaRPr>
          </a:p>
        </p:txBody>
      </p:sp>
      <p:sp>
        <p:nvSpPr>
          <p:cNvPr id="10" name="Arc 11"/>
          <p:cNvSpPr>
            <a:spLocks noChangeAspect="1"/>
          </p:cNvSpPr>
          <p:nvPr userDrawn="1"/>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fontAlgn="auto">
              <a:spcBef>
                <a:spcPts val="0"/>
              </a:spcBef>
              <a:spcAft>
                <a:spcPts val="0"/>
              </a:spcAft>
              <a:defRPr/>
            </a:pPr>
            <a:endParaRPr lang="en-US">
              <a:latin typeface="+mn-lt"/>
              <a:cs typeface="+mn-cs"/>
            </a:endParaRPr>
          </a:p>
        </p:txBody>
      </p:sp>
      <p:sp>
        <p:nvSpPr>
          <p:cNvPr id="11" name="Arc 12"/>
          <p:cNvSpPr>
            <a:spLocks noChangeAspect="1"/>
          </p:cNvSpPr>
          <p:nvPr userDrawn="1"/>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fontAlgn="auto">
              <a:spcBef>
                <a:spcPts val="0"/>
              </a:spcBef>
              <a:spcAft>
                <a:spcPts val="0"/>
              </a:spcAft>
              <a:defRPr/>
            </a:pPr>
            <a:endParaRPr lang="en-US">
              <a:latin typeface="+mn-lt"/>
              <a:cs typeface="+mn-cs"/>
            </a:endParaRPr>
          </a:p>
        </p:txBody>
      </p:sp>
      <p:sp>
        <p:nvSpPr>
          <p:cNvPr id="387075" name="Rectangle 3"/>
          <p:cNvSpPr>
            <a:spLocks noGrp="1" noRot="1" noChangeArrowheads="1"/>
          </p:cNvSpPr>
          <p:nvPr>
            <p:ph type="ctrTitle"/>
          </p:nvPr>
        </p:nvSpPr>
        <p:spPr>
          <a:xfrm>
            <a:off x="455613" y="1233488"/>
            <a:ext cx="7772400" cy="1470025"/>
          </a:xfrm>
        </p:spPr>
        <p:txBody>
          <a:bodyPr/>
          <a:lstStyle>
            <a:lvl1pPr>
              <a:defRPr/>
            </a:lvl1pPr>
          </a:lstStyle>
          <a:p>
            <a:r>
              <a:rPr lang="en-US" altLang="ko-KR"/>
              <a:t>Click to edit Master title style</a:t>
            </a:r>
          </a:p>
        </p:txBody>
      </p:sp>
      <p:sp>
        <p:nvSpPr>
          <p:cNvPr id="387076" name="Rectangle 4"/>
          <p:cNvSpPr>
            <a:spLocks noGrp="1" noRot="1" noChangeArrowheads="1"/>
          </p:cNvSpPr>
          <p:nvPr>
            <p:ph type="subTitle" idx="1"/>
          </p:nvPr>
        </p:nvSpPr>
        <p:spPr>
          <a:xfrm>
            <a:off x="455613" y="3427413"/>
            <a:ext cx="3963987" cy="2970212"/>
          </a:xfrm>
        </p:spPr>
        <p:txBody>
          <a:bodyPr/>
          <a:lstStyle>
            <a:lvl1pPr marL="0" indent="0">
              <a:buFont typeface="Wingdings" pitchFamily="2" charset="2"/>
              <a:buNone/>
              <a:defRPr/>
            </a:lvl1pPr>
          </a:lstStyle>
          <a:p>
            <a:r>
              <a:rPr lang="en-US" altLang="ko-KR"/>
              <a:t>Click to edit Master subtitle style</a:t>
            </a:r>
          </a:p>
        </p:txBody>
      </p:sp>
    </p:spTree>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33333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4" name="Rectangle 3"/>
          <p:cNvSpPr/>
          <p:nvPr userDrawn="1"/>
        </p:nvSpPr>
        <p:spPr>
          <a:xfrm>
            <a:off x="-201613" y="-166688"/>
            <a:ext cx="9523413" cy="4573588"/>
          </a:xfrm>
          <a:prstGeom prst="rect">
            <a:avLst/>
          </a:prstGeom>
          <a:gradFill>
            <a:gsLst>
              <a:gs pos="0">
                <a:schemeClr val="bg1">
                  <a:lumMod val="75000"/>
                  <a:alpha val="0"/>
                </a:schemeClr>
              </a:gs>
              <a:gs pos="100000">
                <a:schemeClr val="bg1">
                  <a:lumMod val="20000"/>
                  <a:lumOff val="80000"/>
                  <a:alpha val="32000"/>
                </a:schemeClr>
              </a:gs>
            </a:gsLst>
            <a:lin ang="4050000" scaled="0"/>
          </a:gradFill>
          <a:ln>
            <a:solidFill>
              <a:schemeClr val="bg1">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rtl="0" fontAlgn="base">
              <a:spcBef>
                <a:spcPct val="0"/>
              </a:spcBef>
              <a:spcAft>
                <a:spcPct val="0"/>
              </a:spcAft>
              <a:defRPr/>
            </a:pPr>
            <a:endParaRPr lang="en-US" sz="3200" kern="1200" baseline="-25000">
              <a:solidFill>
                <a:srgbClr val="FFFFFF"/>
              </a:solidFill>
              <a:latin typeface="Neutra Text"/>
              <a:ea typeface="+mn-ea"/>
              <a:cs typeface="+mn-cs"/>
            </a:endParaRPr>
          </a:p>
        </p:txBody>
      </p:sp>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3A4D62"/>
            </a:gs>
            <a:gs pos="100000">
              <a:srgbClr val="40556C"/>
            </a:gs>
          </a:gsLst>
          <a:lin ang="5400000" scaled="1"/>
        </a:gradFill>
        <a:effectLst/>
      </p:bgPr>
    </p:bg>
    <p:spTree>
      <p:nvGrpSpPr>
        <p:cNvPr id="1" name=""/>
        <p:cNvGrpSpPr/>
        <p:nvPr/>
      </p:nvGrpSpPr>
      <p:grpSpPr>
        <a:xfrm>
          <a:off x="0" y="0"/>
          <a:ext cx="0" cy="0"/>
          <a:chOff x="0" y="0"/>
          <a:chExt cx="0" cy="0"/>
        </a:xfrm>
      </p:grpSpPr>
      <p:sp>
        <p:nvSpPr>
          <p:cNvPr id="1027" name="Rectangle 5"/>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1028" name="Rectangle 6"/>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p>
        </p:txBody>
      </p:sp>
      <p:sp>
        <p:nvSpPr>
          <p:cNvPr id="386074" name="Arc 26"/>
          <p:cNvSpPr>
            <a:spLocks noChangeAspect="1"/>
          </p:cNvSpPr>
          <p:nvPr userDrawn="1"/>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fontAlgn="auto">
              <a:spcBef>
                <a:spcPts val="0"/>
              </a:spcBef>
              <a:spcAft>
                <a:spcPts val="0"/>
              </a:spcAft>
              <a:defRPr/>
            </a:pPr>
            <a:endParaRPr lang="en-US">
              <a:latin typeface="+mn-lt"/>
              <a:cs typeface="+mn-cs"/>
            </a:endParaRPr>
          </a:p>
        </p:txBody>
      </p:sp>
      <p:sp>
        <p:nvSpPr>
          <p:cNvPr id="386075" name="Arc 27"/>
          <p:cNvSpPr>
            <a:spLocks noChangeAspect="1"/>
          </p:cNvSpPr>
          <p:nvPr userDrawn="1"/>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fontAlgn="auto">
              <a:spcBef>
                <a:spcPts val="0"/>
              </a:spcBef>
              <a:spcAft>
                <a:spcPts val="0"/>
              </a:spcAft>
              <a:defRPr/>
            </a:pPr>
            <a:endParaRPr lang="en-US">
              <a:latin typeface="+mn-lt"/>
              <a:cs typeface="+mn-cs"/>
            </a:endParaRPr>
          </a:p>
        </p:txBody>
      </p:sp>
      <p:sp>
        <p:nvSpPr>
          <p:cNvPr id="386076" name="Arc 28"/>
          <p:cNvSpPr>
            <a:spLocks noChangeAspect="1"/>
          </p:cNvSpPr>
          <p:nvPr userDrawn="1"/>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fontAlgn="auto">
              <a:spcBef>
                <a:spcPts val="0"/>
              </a:spcBef>
              <a:spcAft>
                <a:spcPts val="0"/>
              </a:spcAft>
              <a:defRPr/>
            </a:pPr>
            <a:endParaRPr lang="en-US">
              <a:latin typeface="+mn-lt"/>
              <a:cs typeface="+mn-cs"/>
            </a:endParaRPr>
          </a:p>
        </p:txBody>
      </p:sp>
      <p:sp>
        <p:nvSpPr>
          <p:cNvPr id="386077" name="Arc 29"/>
          <p:cNvSpPr>
            <a:spLocks noChangeAspect="1"/>
          </p:cNvSpPr>
          <p:nvPr userDrawn="1"/>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fontAlgn="auto">
              <a:spcBef>
                <a:spcPts val="0"/>
              </a:spcBef>
              <a:spcAft>
                <a:spcPts val="0"/>
              </a:spcAft>
              <a:defRPr/>
            </a:pPr>
            <a:endParaRPr lang="en-US">
              <a:latin typeface="+mn-lt"/>
              <a:cs typeface="+mn-cs"/>
            </a:endParaRPr>
          </a:p>
        </p:txBody>
      </p:sp>
    </p:spTree>
  </p:cSld>
  <p:clrMap bg1="dk2" tx1="lt1" bg2="dk1" tx2="lt2" accent1="accent1" accent2="accent2" accent3="accent3" accent4="accent4" accent5="accent5" accent6="accent6" hlink="hlink" folHlink="folHlink"/>
  <p:sldLayoutIdLst>
    <p:sldLayoutId id="2147484592" r:id="rId1"/>
    <p:sldLayoutId id="2147484593" r:id="rId2"/>
    <p:sldLayoutId id="2147484835" r:id="rId3"/>
    <p:sldLayoutId id="2147484594" r:id="rId4"/>
    <p:sldLayoutId id="2147484595" r:id="rId5"/>
    <p:sldLayoutId id="2147484596" r:id="rId6"/>
    <p:sldLayoutId id="2147484597" r:id="rId7"/>
    <p:sldLayoutId id="2147484598" r:id="rId8"/>
    <p:sldLayoutId id="2147484599" r:id="rId9"/>
    <p:sldLayoutId id="2147484600" r:id="rId10"/>
    <p:sldLayoutId id="2147484601" r:id="rId11"/>
    <p:sldLayoutId id="2147484602" r:id="rId12"/>
  </p:sldLayoutIdLst>
  <p:transition>
    <p:fade/>
  </p:transition>
  <p:timing>
    <p:tnLst>
      <p:par>
        <p:cTn id="1" dur="indefinite" restart="never" nodeType="tmRoot"/>
      </p:par>
    </p:tnLst>
  </p:timing>
  <p:txStyles>
    <p:titleStyle>
      <a:lvl1pPr algn="l" rtl="0" eaLnBrk="0" fontAlgn="base" hangingPunct="0">
        <a:spcBef>
          <a:spcPct val="0"/>
        </a:spcBef>
        <a:spcAft>
          <a:spcPct val="0"/>
        </a:spcAft>
        <a:defRPr sz="4600" b="1">
          <a:solidFill>
            <a:schemeClr val="tx2"/>
          </a:solidFill>
          <a:latin typeface="+mj-lt"/>
          <a:ea typeface="+mj-ea"/>
          <a:cs typeface="+mj-cs"/>
        </a:defRPr>
      </a:lvl1pPr>
      <a:lvl2pPr algn="l" rtl="0" eaLnBrk="0" fontAlgn="base" hangingPunct="0">
        <a:spcBef>
          <a:spcPct val="0"/>
        </a:spcBef>
        <a:spcAft>
          <a:spcPct val="0"/>
        </a:spcAft>
        <a:defRPr sz="4600" b="1">
          <a:solidFill>
            <a:schemeClr val="tx2"/>
          </a:solidFill>
          <a:latin typeface="Neutra Text" pitchFamily="50" charset="0"/>
        </a:defRPr>
      </a:lvl2pPr>
      <a:lvl3pPr algn="l" rtl="0" eaLnBrk="0" fontAlgn="base" hangingPunct="0">
        <a:spcBef>
          <a:spcPct val="0"/>
        </a:spcBef>
        <a:spcAft>
          <a:spcPct val="0"/>
        </a:spcAft>
        <a:defRPr sz="4600" b="1">
          <a:solidFill>
            <a:schemeClr val="tx2"/>
          </a:solidFill>
          <a:latin typeface="Neutra Text" pitchFamily="50" charset="0"/>
        </a:defRPr>
      </a:lvl3pPr>
      <a:lvl4pPr algn="l" rtl="0" eaLnBrk="0" fontAlgn="base" hangingPunct="0">
        <a:spcBef>
          <a:spcPct val="0"/>
        </a:spcBef>
        <a:spcAft>
          <a:spcPct val="0"/>
        </a:spcAft>
        <a:defRPr sz="4600" b="1">
          <a:solidFill>
            <a:schemeClr val="tx2"/>
          </a:solidFill>
          <a:latin typeface="Neutra Text" pitchFamily="50" charset="0"/>
        </a:defRPr>
      </a:lvl4pPr>
      <a:lvl5pPr algn="l" rtl="0" eaLnBrk="0" fontAlgn="base" hangingPunct="0">
        <a:spcBef>
          <a:spcPct val="0"/>
        </a:spcBef>
        <a:spcAft>
          <a:spcPct val="0"/>
        </a:spcAft>
        <a:defRPr sz="4600" b="1">
          <a:solidFill>
            <a:schemeClr val="tx2"/>
          </a:solidFill>
          <a:latin typeface="Neutra Text" pitchFamily="50" charset="0"/>
        </a:defRPr>
      </a:lvl5pPr>
      <a:lvl6pPr marL="457200" algn="l" rtl="0" fontAlgn="base">
        <a:spcBef>
          <a:spcPct val="0"/>
        </a:spcBef>
        <a:spcAft>
          <a:spcPct val="0"/>
        </a:spcAft>
        <a:defRPr sz="4600" b="1">
          <a:solidFill>
            <a:schemeClr val="tx2"/>
          </a:solidFill>
          <a:latin typeface="Neutra Text" pitchFamily="50" charset="0"/>
        </a:defRPr>
      </a:lvl6pPr>
      <a:lvl7pPr marL="914400" algn="l" rtl="0" fontAlgn="base">
        <a:spcBef>
          <a:spcPct val="0"/>
        </a:spcBef>
        <a:spcAft>
          <a:spcPct val="0"/>
        </a:spcAft>
        <a:defRPr sz="4600" b="1">
          <a:solidFill>
            <a:schemeClr val="tx2"/>
          </a:solidFill>
          <a:latin typeface="Neutra Text" pitchFamily="50" charset="0"/>
        </a:defRPr>
      </a:lvl7pPr>
      <a:lvl8pPr marL="1371600" algn="l" rtl="0" fontAlgn="base">
        <a:spcBef>
          <a:spcPct val="0"/>
        </a:spcBef>
        <a:spcAft>
          <a:spcPct val="0"/>
        </a:spcAft>
        <a:defRPr sz="4600" b="1">
          <a:solidFill>
            <a:schemeClr val="tx2"/>
          </a:solidFill>
          <a:latin typeface="Neutra Text" pitchFamily="50" charset="0"/>
        </a:defRPr>
      </a:lvl8pPr>
      <a:lvl9pPr marL="1828800" algn="l" rtl="0" fontAlgn="base">
        <a:spcBef>
          <a:spcPct val="0"/>
        </a:spcBef>
        <a:spcAft>
          <a:spcPct val="0"/>
        </a:spcAft>
        <a:defRPr sz="4600" b="1">
          <a:solidFill>
            <a:schemeClr val="tx2"/>
          </a:solidFill>
          <a:latin typeface="Neutra Text" pitchFamily="50" charset="0"/>
        </a:defRPr>
      </a:lvl9pPr>
    </p:titleStyle>
    <p:bodyStyle>
      <a:lvl1pPr marL="292100" indent="-292100" algn="l" rtl="0" eaLnBrk="0" fontAlgn="base" hangingPunct="0">
        <a:spcBef>
          <a:spcPct val="20000"/>
        </a:spcBef>
        <a:spcAft>
          <a:spcPct val="0"/>
        </a:spcAft>
        <a:buClr>
          <a:schemeClr val="hlink"/>
        </a:buClr>
        <a:buFont typeface="Wingdings" pitchFamily="2" charset="2"/>
        <a:buChar char=""/>
        <a:defRPr sz="3200">
          <a:solidFill>
            <a:schemeClr val="tx1"/>
          </a:solidFill>
          <a:latin typeface="+mn-lt"/>
          <a:ea typeface="+mn-ea"/>
          <a:cs typeface="+mn-cs"/>
        </a:defRPr>
      </a:lvl1pPr>
      <a:lvl2pPr marL="685800" indent="-228600" algn="l" rtl="0" eaLnBrk="0" fontAlgn="base" hangingPunct="0">
        <a:spcBef>
          <a:spcPct val="20000"/>
        </a:spcBef>
        <a:spcAft>
          <a:spcPct val="0"/>
        </a:spcAft>
        <a:buClr>
          <a:schemeClr val="accent2"/>
        </a:buClr>
        <a:buFont typeface="Wingdings" pitchFamily="2" charset="2"/>
        <a:buChar char=""/>
        <a:defRPr sz="2800">
          <a:solidFill>
            <a:schemeClr val="tx1"/>
          </a:solidFill>
          <a:latin typeface="+mn-lt"/>
        </a:defRPr>
      </a:lvl2pPr>
      <a:lvl3pPr marL="1092200" indent="-177800" algn="l" rtl="0" eaLnBrk="0" fontAlgn="base" hangingPunct="0">
        <a:spcBef>
          <a:spcPct val="20000"/>
        </a:spcBef>
        <a:spcAft>
          <a:spcPct val="0"/>
        </a:spcAft>
        <a:buClr>
          <a:schemeClr val="hlink"/>
        </a:buClr>
        <a:buFont typeface="Wingdings" pitchFamily="2" charset="2"/>
        <a:buChar char=""/>
        <a:defRPr sz="2400">
          <a:solidFill>
            <a:schemeClr val="tx1"/>
          </a:solidFill>
          <a:latin typeface="+mn-lt"/>
        </a:defRPr>
      </a:lvl3pPr>
      <a:lvl4pPr marL="1549400" indent="-1778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06600" indent="-177800" algn="l" rtl="0" eaLnBrk="0" fontAlgn="base" hangingPunct="0">
        <a:spcBef>
          <a:spcPct val="20000"/>
        </a:spcBef>
        <a:spcAft>
          <a:spcPct val="0"/>
        </a:spcAft>
        <a:buClr>
          <a:schemeClr val="hlink"/>
        </a:buClr>
        <a:buFont typeface="Wingdings" pitchFamily="2" charset="2"/>
        <a:buChar char=""/>
        <a:defRPr sz="2000">
          <a:solidFill>
            <a:schemeClr val="tx1"/>
          </a:solidFill>
          <a:latin typeface="+mn-lt"/>
        </a:defRPr>
      </a:lvl5pPr>
      <a:lvl6pPr marL="2463800" indent="-177800" algn="l" rtl="0" fontAlgn="base">
        <a:spcBef>
          <a:spcPct val="20000"/>
        </a:spcBef>
        <a:spcAft>
          <a:spcPct val="0"/>
        </a:spcAft>
        <a:buClr>
          <a:schemeClr val="hlink"/>
        </a:buClr>
        <a:buFont typeface="Wingdings" pitchFamily="2" charset="2"/>
        <a:buChar char=""/>
        <a:defRPr sz="2000">
          <a:solidFill>
            <a:schemeClr val="tx1"/>
          </a:solidFill>
          <a:latin typeface="+mn-lt"/>
        </a:defRPr>
      </a:lvl6pPr>
      <a:lvl7pPr marL="2921000" indent="-177800" algn="l" rtl="0" fontAlgn="base">
        <a:spcBef>
          <a:spcPct val="20000"/>
        </a:spcBef>
        <a:spcAft>
          <a:spcPct val="0"/>
        </a:spcAft>
        <a:buClr>
          <a:schemeClr val="hlink"/>
        </a:buClr>
        <a:buFont typeface="Wingdings" pitchFamily="2" charset="2"/>
        <a:buChar char=""/>
        <a:defRPr sz="2000">
          <a:solidFill>
            <a:schemeClr val="tx1"/>
          </a:solidFill>
          <a:latin typeface="+mn-lt"/>
        </a:defRPr>
      </a:lvl7pPr>
      <a:lvl8pPr marL="3378200" indent="-177800" algn="l" rtl="0" fontAlgn="base">
        <a:spcBef>
          <a:spcPct val="20000"/>
        </a:spcBef>
        <a:spcAft>
          <a:spcPct val="0"/>
        </a:spcAft>
        <a:buClr>
          <a:schemeClr val="hlink"/>
        </a:buClr>
        <a:buFont typeface="Wingdings" pitchFamily="2" charset="2"/>
        <a:buChar char=""/>
        <a:defRPr sz="2000">
          <a:solidFill>
            <a:schemeClr val="tx1"/>
          </a:solidFill>
          <a:latin typeface="+mn-lt"/>
        </a:defRPr>
      </a:lvl8pPr>
      <a:lvl9pPr marL="3835400" indent="-177800" algn="l" rtl="0" fontAlgn="base">
        <a:spcBef>
          <a:spcPct val="20000"/>
        </a:spcBef>
        <a:spcAft>
          <a:spcPct val="0"/>
        </a:spcAft>
        <a:buClr>
          <a:schemeClr val="hlink"/>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333333"/>
        </a:solidFill>
        <a:effectLst/>
      </p:bgPr>
    </p:bg>
    <p:spTree>
      <p:nvGrpSpPr>
        <p:cNvPr id="1" name=""/>
        <p:cNvGrpSpPr/>
        <p:nvPr/>
      </p:nvGrpSpPr>
      <p:grpSpPr>
        <a:xfrm>
          <a:off x="0" y="0"/>
          <a:ext cx="0" cy="0"/>
          <a:chOff x="0" y="0"/>
          <a:chExt cx="0" cy="0"/>
        </a:xfrm>
      </p:grpSpPr>
      <p:sp>
        <p:nvSpPr>
          <p:cNvPr id="2050" name="Rectangle 2"/>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2051" name="Rectangle 3"/>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p:txBody>
      </p:sp>
      <p:sp>
        <p:nvSpPr>
          <p:cNvPr id="2595844" name="Arc 4"/>
          <p:cNvSpPr>
            <a:spLocks noChangeAspect="1"/>
          </p:cNvSpPr>
          <p:nvPr userDrawn="1"/>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2595845" name="Arc 5"/>
          <p:cNvSpPr>
            <a:spLocks noChangeAspect="1"/>
          </p:cNvSpPr>
          <p:nvPr userDrawn="1"/>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2595846" name="Arc 6"/>
          <p:cNvSpPr>
            <a:spLocks noChangeAspect="1"/>
          </p:cNvSpPr>
          <p:nvPr userDrawn="1"/>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2595847" name="Arc 7"/>
          <p:cNvSpPr>
            <a:spLocks noChangeAspect="1"/>
          </p:cNvSpPr>
          <p:nvPr userDrawn="1"/>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Tree>
  </p:cSld>
  <p:clrMap bg1="lt1" tx1="dk1" bg2="lt2" tx2="dk2" accent1="accent1" accent2="accent2" accent3="accent3" accent4="accent4" accent5="accent5" accent6="accent6" hlink="hlink" folHlink="folHlink"/>
  <p:sldLayoutIdLst>
    <p:sldLayoutId id="2147484644" r:id="rId1"/>
    <p:sldLayoutId id="2147484645" r:id="rId2"/>
    <p:sldLayoutId id="2147484646" r:id="rId3"/>
    <p:sldLayoutId id="2147484647" r:id="rId4"/>
    <p:sldLayoutId id="2147484648" r:id="rId5"/>
    <p:sldLayoutId id="2147484649" r:id="rId6"/>
    <p:sldLayoutId id="2147484650" r:id="rId7"/>
    <p:sldLayoutId id="2147484651" r:id="rId8"/>
    <p:sldLayoutId id="2147484652" r:id="rId9"/>
    <p:sldLayoutId id="2147484653" r:id="rId10"/>
    <p:sldLayoutId id="2147484654" r:id="rId11"/>
  </p:sldLayoutIdLst>
  <p:transition>
    <p:fade/>
  </p:transition>
  <p:timing>
    <p:tnLst>
      <p:par>
        <p:cTn id="1" dur="indefinite" restart="never" nodeType="tmRoot"/>
      </p:par>
    </p:tnLst>
  </p:timing>
  <p:txStyles>
    <p:titleStyle>
      <a:lvl1pPr algn="l" rtl="0" eaLnBrk="0" fontAlgn="base" hangingPunct="0">
        <a:spcBef>
          <a:spcPct val="0"/>
        </a:spcBef>
        <a:spcAft>
          <a:spcPct val="0"/>
        </a:spcAft>
        <a:defRPr sz="4400" b="1">
          <a:solidFill>
            <a:srgbClr val="DDDDDD"/>
          </a:solidFill>
          <a:latin typeface="+mj-lt"/>
          <a:ea typeface="+mj-ea"/>
          <a:cs typeface="+mj-cs"/>
        </a:defRPr>
      </a:lvl1pPr>
      <a:lvl2pPr algn="l" rtl="0" eaLnBrk="0" fontAlgn="base" hangingPunct="0">
        <a:spcBef>
          <a:spcPct val="0"/>
        </a:spcBef>
        <a:spcAft>
          <a:spcPct val="0"/>
        </a:spcAft>
        <a:defRPr sz="4400" b="1">
          <a:solidFill>
            <a:srgbClr val="DDDDDD"/>
          </a:solidFill>
          <a:latin typeface="Neutra Text" pitchFamily="50" charset="0"/>
        </a:defRPr>
      </a:lvl2pPr>
      <a:lvl3pPr algn="l" rtl="0" eaLnBrk="0" fontAlgn="base" hangingPunct="0">
        <a:spcBef>
          <a:spcPct val="0"/>
        </a:spcBef>
        <a:spcAft>
          <a:spcPct val="0"/>
        </a:spcAft>
        <a:defRPr sz="4400" b="1">
          <a:solidFill>
            <a:srgbClr val="DDDDDD"/>
          </a:solidFill>
          <a:latin typeface="Neutra Text" pitchFamily="50" charset="0"/>
        </a:defRPr>
      </a:lvl3pPr>
      <a:lvl4pPr algn="l" rtl="0" eaLnBrk="0" fontAlgn="base" hangingPunct="0">
        <a:spcBef>
          <a:spcPct val="0"/>
        </a:spcBef>
        <a:spcAft>
          <a:spcPct val="0"/>
        </a:spcAft>
        <a:defRPr sz="4400" b="1">
          <a:solidFill>
            <a:srgbClr val="DDDDDD"/>
          </a:solidFill>
          <a:latin typeface="Neutra Text" pitchFamily="50" charset="0"/>
        </a:defRPr>
      </a:lvl4pPr>
      <a:lvl5pPr algn="l" rtl="0" eaLnBrk="0" fontAlgn="base" hangingPunct="0">
        <a:spcBef>
          <a:spcPct val="0"/>
        </a:spcBef>
        <a:spcAft>
          <a:spcPct val="0"/>
        </a:spcAft>
        <a:defRPr sz="4400" b="1">
          <a:solidFill>
            <a:srgbClr val="DDDDDD"/>
          </a:solidFill>
          <a:latin typeface="Neutra Text" pitchFamily="50" charset="0"/>
        </a:defRPr>
      </a:lvl5pPr>
      <a:lvl6pPr marL="457200" algn="l" rtl="0" fontAlgn="base">
        <a:spcBef>
          <a:spcPct val="0"/>
        </a:spcBef>
        <a:spcAft>
          <a:spcPct val="0"/>
        </a:spcAft>
        <a:defRPr sz="4400" b="1">
          <a:solidFill>
            <a:schemeClr val="bg2"/>
          </a:solidFill>
          <a:latin typeface="Neutra Text" pitchFamily="50" charset="0"/>
        </a:defRPr>
      </a:lvl6pPr>
      <a:lvl7pPr marL="914400" algn="l" rtl="0" fontAlgn="base">
        <a:spcBef>
          <a:spcPct val="0"/>
        </a:spcBef>
        <a:spcAft>
          <a:spcPct val="0"/>
        </a:spcAft>
        <a:defRPr sz="4400" b="1">
          <a:solidFill>
            <a:schemeClr val="bg2"/>
          </a:solidFill>
          <a:latin typeface="Neutra Text" pitchFamily="50" charset="0"/>
        </a:defRPr>
      </a:lvl7pPr>
      <a:lvl8pPr marL="1371600" algn="l" rtl="0" fontAlgn="base">
        <a:spcBef>
          <a:spcPct val="0"/>
        </a:spcBef>
        <a:spcAft>
          <a:spcPct val="0"/>
        </a:spcAft>
        <a:defRPr sz="4400" b="1">
          <a:solidFill>
            <a:schemeClr val="bg2"/>
          </a:solidFill>
          <a:latin typeface="Neutra Text" pitchFamily="50" charset="0"/>
        </a:defRPr>
      </a:lvl8pPr>
      <a:lvl9pPr marL="1828800" algn="l" rtl="0" fontAlgn="base">
        <a:spcBef>
          <a:spcPct val="0"/>
        </a:spcBef>
        <a:spcAft>
          <a:spcPct val="0"/>
        </a:spcAft>
        <a:defRPr sz="4400" b="1">
          <a:solidFill>
            <a:schemeClr val="bg2"/>
          </a:solidFill>
          <a:latin typeface="Neutra Text" pitchFamily="50"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718857" name="Rectangle 9"/>
          <p:cNvSpPr>
            <a:spLocks noGrp="1" noRot="1" noChangeArrowheads="1"/>
          </p:cNvSpPr>
          <p:nvPr>
            <p:ph type="title"/>
          </p:nvPr>
        </p:nvSpPr>
        <p:spPr bwMode="auto">
          <a:xfrm>
            <a:off x="457200" y="528638"/>
            <a:ext cx="8385175" cy="1022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718858" name="Rectangle 10"/>
          <p:cNvSpPr>
            <a:spLocks noGrp="1" noRot="1" noChangeArrowheads="1"/>
          </p:cNvSpPr>
          <p:nvPr>
            <p:ph type="body" idx="1"/>
          </p:nvPr>
        </p:nvSpPr>
        <p:spPr bwMode="auto">
          <a:xfrm>
            <a:off x="838200" y="1644650"/>
            <a:ext cx="8007350" cy="47561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p:txBody>
      </p:sp>
    </p:spTree>
  </p:cSld>
  <p:clrMap bg1="lt1" tx1="dk1" bg2="lt2" tx2="dk2" accent1="accent1" accent2="accent2" accent3="accent3" accent4="accent4" accent5="accent5" accent6="accent6" hlink="hlink" folHlink="folHlink"/>
  <p:sldLayoutIdLst>
    <p:sldLayoutId id="2147484680" r:id="rId1"/>
    <p:sldLayoutId id="2147484681" r:id="rId2"/>
    <p:sldLayoutId id="2147484682" r:id="rId3"/>
    <p:sldLayoutId id="2147484683" r:id="rId4"/>
    <p:sldLayoutId id="2147484684" r:id="rId5"/>
    <p:sldLayoutId id="2147484685" r:id="rId6"/>
    <p:sldLayoutId id="2147484686" r:id="rId7"/>
    <p:sldLayoutId id="2147484687" r:id="rId8"/>
    <p:sldLayoutId id="2147484688" r:id="rId9"/>
    <p:sldLayoutId id="2147484689" r:id="rId10"/>
    <p:sldLayoutId id="2147484690" r:id="rId11"/>
  </p:sldLayoutIdLst>
  <p:transition>
    <p:fade/>
  </p:transition>
  <p:timing>
    <p:tnLst>
      <p:par>
        <p:cTn id="1" dur="indefinite" restart="never" nodeType="tmRoot"/>
      </p:par>
    </p:tnLst>
  </p:timing>
  <p:txStyles>
    <p:titleStyle>
      <a:lvl1pPr algn="l" rtl="0" fontAlgn="base">
        <a:spcBef>
          <a:spcPct val="0"/>
        </a:spcBef>
        <a:spcAft>
          <a:spcPct val="0"/>
        </a:spcAft>
        <a:defRPr sz="4400" b="1">
          <a:solidFill>
            <a:schemeClr val="bg2"/>
          </a:solidFill>
          <a:latin typeface="+mj-lt"/>
          <a:ea typeface="+mj-ea"/>
          <a:cs typeface="+mj-cs"/>
        </a:defRPr>
      </a:lvl1pPr>
      <a:lvl2pPr algn="l" rtl="0" fontAlgn="base">
        <a:spcBef>
          <a:spcPct val="0"/>
        </a:spcBef>
        <a:spcAft>
          <a:spcPct val="0"/>
        </a:spcAft>
        <a:defRPr sz="4400" b="1">
          <a:solidFill>
            <a:schemeClr val="bg2"/>
          </a:solidFill>
          <a:latin typeface="Neutra Text" pitchFamily="50" charset="0"/>
        </a:defRPr>
      </a:lvl2pPr>
      <a:lvl3pPr algn="l" rtl="0" fontAlgn="base">
        <a:spcBef>
          <a:spcPct val="0"/>
        </a:spcBef>
        <a:spcAft>
          <a:spcPct val="0"/>
        </a:spcAft>
        <a:defRPr sz="4400" b="1">
          <a:solidFill>
            <a:schemeClr val="bg2"/>
          </a:solidFill>
          <a:latin typeface="Neutra Text" pitchFamily="50" charset="0"/>
        </a:defRPr>
      </a:lvl3pPr>
      <a:lvl4pPr algn="l" rtl="0" fontAlgn="base">
        <a:spcBef>
          <a:spcPct val="0"/>
        </a:spcBef>
        <a:spcAft>
          <a:spcPct val="0"/>
        </a:spcAft>
        <a:defRPr sz="4400" b="1">
          <a:solidFill>
            <a:schemeClr val="bg2"/>
          </a:solidFill>
          <a:latin typeface="Neutra Text" pitchFamily="50" charset="0"/>
        </a:defRPr>
      </a:lvl4pPr>
      <a:lvl5pPr algn="l" rtl="0" fontAlgn="base">
        <a:spcBef>
          <a:spcPct val="0"/>
        </a:spcBef>
        <a:spcAft>
          <a:spcPct val="0"/>
        </a:spcAft>
        <a:defRPr sz="4400" b="1">
          <a:solidFill>
            <a:schemeClr val="bg2"/>
          </a:solidFill>
          <a:latin typeface="Neutra Text" pitchFamily="50" charset="0"/>
        </a:defRPr>
      </a:lvl5pPr>
      <a:lvl6pPr marL="457200" algn="l" rtl="0" fontAlgn="base">
        <a:spcBef>
          <a:spcPct val="0"/>
        </a:spcBef>
        <a:spcAft>
          <a:spcPct val="0"/>
        </a:spcAft>
        <a:defRPr sz="4400" b="1">
          <a:solidFill>
            <a:schemeClr val="bg2"/>
          </a:solidFill>
          <a:latin typeface="Neutra Text" pitchFamily="50" charset="0"/>
        </a:defRPr>
      </a:lvl6pPr>
      <a:lvl7pPr marL="914400" algn="l" rtl="0" fontAlgn="base">
        <a:spcBef>
          <a:spcPct val="0"/>
        </a:spcBef>
        <a:spcAft>
          <a:spcPct val="0"/>
        </a:spcAft>
        <a:defRPr sz="4400" b="1">
          <a:solidFill>
            <a:schemeClr val="bg2"/>
          </a:solidFill>
          <a:latin typeface="Neutra Text" pitchFamily="50" charset="0"/>
        </a:defRPr>
      </a:lvl7pPr>
      <a:lvl8pPr marL="1371600" algn="l" rtl="0" fontAlgn="base">
        <a:spcBef>
          <a:spcPct val="0"/>
        </a:spcBef>
        <a:spcAft>
          <a:spcPct val="0"/>
        </a:spcAft>
        <a:defRPr sz="4400" b="1">
          <a:solidFill>
            <a:schemeClr val="bg2"/>
          </a:solidFill>
          <a:latin typeface="Neutra Text" pitchFamily="50" charset="0"/>
        </a:defRPr>
      </a:lvl8pPr>
      <a:lvl9pPr marL="1828800" algn="l" rtl="0" fontAlgn="base">
        <a:spcBef>
          <a:spcPct val="0"/>
        </a:spcBef>
        <a:spcAft>
          <a:spcPct val="0"/>
        </a:spcAft>
        <a:defRPr sz="4400" b="1">
          <a:solidFill>
            <a:schemeClr val="bg2"/>
          </a:solidFill>
          <a:latin typeface="Neutra Text" pitchFamily="50" charset="0"/>
        </a:defRPr>
      </a:lvl9pPr>
    </p:titleStyle>
    <p:bodyStyle>
      <a:lvl1pPr marL="342900" indent="-342900" algn="l" rtl="0" fontAlgn="base">
        <a:spcBef>
          <a:spcPct val="20000"/>
        </a:spcBef>
        <a:spcAft>
          <a:spcPct val="0"/>
        </a:spcAft>
        <a:defRPr sz="3200" b="1">
          <a:solidFill>
            <a:schemeClr val="bg1"/>
          </a:solidFill>
          <a:latin typeface="+mn-lt"/>
          <a:ea typeface="+mn-ea"/>
          <a:cs typeface="+mn-cs"/>
        </a:defRPr>
      </a:lvl1pPr>
      <a:lvl2pPr marL="742950" indent="-285750" algn="l" rtl="0" fontAlgn="base">
        <a:spcBef>
          <a:spcPct val="20000"/>
        </a:spcBef>
        <a:spcAft>
          <a:spcPct val="0"/>
        </a:spcAft>
        <a:buChar char="–"/>
        <a:defRPr sz="2800">
          <a:solidFill>
            <a:schemeClr val="bg1"/>
          </a:solidFill>
          <a:latin typeface="+mn-lt"/>
        </a:defRPr>
      </a:lvl2pPr>
      <a:lvl3pPr marL="1143000" indent="-228600" algn="l" rtl="0" fontAlgn="base">
        <a:spcBef>
          <a:spcPct val="20000"/>
        </a:spcBef>
        <a:spcAft>
          <a:spcPct val="0"/>
        </a:spcAft>
        <a:buChar char="•"/>
        <a:defRPr sz="2400">
          <a:solidFill>
            <a:schemeClr val="bg1"/>
          </a:solidFill>
          <a:latin typeface="+mn-lt"/>
        </a:defRPr>
      </a:lvl3pPr>
      <a:lvl4pPr marL="1600200" indent="-228600" algn="l" rtl="0" fontAlgn="base">
        <a:spcBef>
          <a:spcPct val="20000"/>
        </a:spcBef>
        <a:spcAft>
          <a:spcPct val="0"/>
        </a:spcAft>
        <a:buChar char="–"/>
        <a:defRPr sz="2000">
          <a:solidFill>
            <a:schemeClr val="bg1"/>
          </a:solidFill>
          <a:latin typeface="+mn-lt"/>
        </a:defRPr>
      </a:lvl4pPr>
      <a:lvl5pPr marL="2057400" indent="-228600" algn="l" rtl="0" fontAlgn="base">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25603" name="Rectangle 3"/>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p:txBody>
      </p:sp>
      <p:sp>
        <p:nvSpPr>
          <p:cNvPr id="2595844" name="Arc 4"/>
          <p:cNvSpPr>
            <a:spLocks noChangeAspect="1"/>
          </p:cNvSpPr>
          <p:nvPr userDrawn="1"/>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000000"/>
              </a:solidFill>
              <a:latin typeface="Neutra Text" pitchFamily="50" charset="0"/>
              <a:ea typeface="+mn-ea"/>
              <a:cs typeface="+mn-cs"/>
            </a:endParaRPr>
          </a:p>
        </p:txBody>
      </p:sp>
      <p:sp>
        <p:nvSpPr>
          <p:cNvPr id="2595845" name="Arc 5"/>
          <p:cNvSpPr>
            <a:spLocks noChangeAspect="1"/>
          </p:cNvSpPr>
          <p:nvPr userDrawn="1"/>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000000"/>
              </a:solidFill>
              <a:latin typeface="Neutra Text" pitchFamily="50" charset="0"/>
              <a:ea typeface="+mn-ea"/>
              <a:cs typeface="+mn-cs"/>
            </a:endParaRPr>
          </a:p>
        </p:txBody>
      </p:sp>
      <p:sp>
        <p:nvSpPr>
          <p:cNvPr id="2595846" name="Arc 6"/>
          <p:cNvSpPr>
            <a:spLocks noChangeAspect="1"/>
          </p:cNvSpPr>
          <p:nvPr userDrawn="1"/>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000000"/>
              </a:solidFill>
              <a:latin typeface="Neutra Text" pitchFamily="50" charset="0"/>
              <a:ea typeface="+mn-ea"/>
              <a:cs typeface="+mn-cs"/>
            </a:endParaRPr>
          </a:p>
        </p:txBody>
      </p:sp>
      <p:sp>
        <p:nvSpPr>
          <p:cNvPr id="2595847" name="Arc 7"/>
          <p:cNvSpPr>
            <a:spLocks noChangeAspect="1"/>
          </p:cNvSpPr>
          <p:nvPr userDrawn="1"/>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000000"/>
              </a:solidFill>
              <a:latin typeface="Neutra Text" pitchFamily="50" charset="0"/>
              <a:ea typeface="+mn-ea"/>
              <a:cs typeface="+mn-cs"/>
            </a:endParaRPr>
          </a:p>
        </p:txBody>
      </p:sp>
    </p:spTree>
  </p:cSld>
  <p:clrMap bg1="lt1" tx1="dk1" bg2="lt2" tx2="dk2" accent1="accent1" accent2="accent2" accent3="accent3" accent4="accent4" accent5="accent5" accent6="accent6" hlink="hlink" folHlink="folHlink"/>
  <p:sldLayoutIdLst>
    <p:sldLayoutId id="2147484748" r:id="rId1"/>
    <p:sldLayoutId id="2147484749" r:id="rId2"/>
    <p:sldLayoutId id="2147484750" r:id="rId3"/>
    <p:sldLayoutId id="2147484751" r:id="rId4"/>
    <p:sldLayoutId id="2147484752" r:id="rId5"/>
    <p:sldLayoutId id="2147484753" r:id="rId6"/>
    <p:sldLayoutId id="2147484754" r:id="rId7"/>
    <p:sldLayoutId id="2147484755" r:id="rId8"/>
    <p:sldLayoutId id="2147484756" r:id="rId9"/>
    <p:sldLayoutId id="2147484757" r:id="rId10"/>
    <p:sldLayoutId id="2147484758" r:id="rId11"/>
  </p:sldLayoutIdLst>
  <p:transition>
    <p:fade/>
  </p:transition>
  <p:timing>
    <p:tnLst>
      <p:par>
        <p:cTn id="1" dur="indefinite" restart="never" nodeType="tmRoot"/>
      </p:par>
    </p:tnLst>
  </p:timing>
  <p:txStyles>
    <p:titleStyle>
      <a:lvl1pPr algn="l" rtl="0" eaLnBrk="0" fontAlgn="base" hangingPunct="0">
        <a:spcBef>
          <a:spcPct val="0"/>
        </a:spcBef>
        <a:spcAft>
          <a:spcPct val="0"/>
        </a:spcAft>
        <a:defRPr sz="4400" b="1">
          <a:solidFill>
            <a:schemeClr val="bg2"/>
          </a:solidFill>
          <a:latin typeface="+mj-lt"/>
          <a:ea typeface="+mj-ea"/>
          <a:cs typeface="+mj-cs"/>
        </a:defRPr>
      </a:lvl1pPr>
      <a:lvl2pPr algn="l" rtl="0" eaLnBrk="0" fontAlgn="base" hangingPunct="0">
        <a:spcBef>
          <a:spcPct val="0"/>
        </a:spcBef>
        <a:spcAft>
          <a:spcPct val="0"/>
        </a:spcAft>
        <a:defRPr sz="4400" b="1">
          <a:solidFill>
            <a:schemeClr val="bg2"/>
          </a:solidFill>
          <a:latin typeface="Neutra Text" pitchFamily="50" charset="0"/>
        </a:defRPr>
      </a:lvl2pPr>
      <a:lvl3pPr algn="l" rtl="0" eaLnBrk="0" fontAlgn="base" hangingPunct="0">
        <a:spcBef>
          <a:spcPct val="0"/>
        </a:spcBef>
        <a:spcAft>
          <a:spcPct val="0"/>
        </a:spcAft>
        <a:defRPr sz="4400" b="1">
          <a:solidFill>
            <a:schemeClr val="bg2"/>
          </a:solidFill>
          <a:latin typeface="Neutra Text" pitchFamily="50" charset="0"/>
        </a:defRPr>
      </a:lvl3pPr>
      <a:lvl4pPr algn="l" rtl="0" eaLnBrk="0" fontAlgn="base" hangingPunct="0">
        <a:spcBef>
          <a:spcPct val="0"/>
        </a:spcBef>
        <a:spcAft>
          <a:spcPct val="0"/>
        </a:spcAft>
        <a:defRPr sz="4400" b="1">
          <a:solidFill>
            <a:schemeClr val="bg2"/>
          </a:solidFill>
          <a:latin typeface="Neutra Text" pitchFamily="50" charset="0"/>
        </a:defRPr>
      </a:lvl4pPr>
      <a:lvl5pPr algn="l" rtl="0" eaLnBrk="0" fontAlgn="base" hangingPunct="0">
        <a:spcBef>
          <a:spcPct val="0"/>
        </a:spcBef>
        <a:spcAft>
          <a:spcPct val="0"/>
        </a:spcAft>
        <a:defRPr sz="4400" b="1">
          <a:solidFill>
            <a:schemeClr val="bg2"/>
          </a:solidFill>
          <a:latin typeface="Neutra Text" pitchFamily="50" charset="0"/>
        </a:defRPr>
      </a:lvl5pPr>
      <a:lvl6pPr marL="457200" algn="l" rtl="0" fontAlgn="base">
        <a:spcBef>
          <a:spcPct val="0"/>
        </a:spcBef>
        <a:spcAft>
          <a:spcPct val="0"/>
        </a:spcAft>
        <a:defRPr sz="4400" b="1">
          <a:solidFill>
            <a:schemeClr val="bg2"/>
          </a:solidFill>
          <a:latin typeface="Neutra Text" pitchFamily="50" charset="0"/>
        </a:defRPr>
      </a:lvl6pPr>
      <a:lvl7pPr marL="914400" algn="l" rtl="0" fontAlgn="base">
        <a:spcBef>
          <a:spcPct val="0"/>
        </a:spcBef>
        <a:spcAft>
          <a:spcPct val="0"/>
        </a:spcAft>
        <a:defRPr sz="4400" b="1">
          <a:solidFill>
            <a:schemeClr val="bg2"/>
          </a:solidFill>
          <a:latin typeface="Neutra Text" pitchFamily="50" charset="0"/>
        </a:defRPr>
      </a:lvl7pPr>
      <a:lvl8pPr marL="1371600" algn="l" rtl="0" fontAlgn="base">
        <a:spcBef>
          <a:spcPct val="0"/>
        </a:spcBef>
        <a:spcAft>
          <a:spcPct val="0"/>
        </a:spcAft>
        <a:defRPr sz="4400" b="1">
          <a:solidFill>
            <a:schemeClr val="bg2"/>
          </a:solidFill>
          <a:latin typeface="Neutra Text" pitchFamily="50" charset="0"/>
        </a:defRPr>
      </a:lvl8pPr>
      <a:lvl9pPr marL="1828800" algn="l" rtl="0" fontAlgn="base">
        <a:spcBef>
          <a:spcPct val="0"/>
        </a:spcBef>
        <a:spcAft>
          <a:spcPct val="0"/>
        </a:spcAft>
        <a:defRPr sz="4400" b="1">
          <a:solidFill>
            <a:schemeClr val="bg2"/>
          </a:solidFill>
          <a:latin typeface="Neutra Text" pitchFamily="50" charset="0"/>
        </a:defRPr>
      </a:lvl9pPr>
    </p:titleStyle>
    <p:body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6.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6.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6.xml"/><Relationship Id="rId1" Type="http://schemas.openxmlformats.org/officeDocument/2006/relationships/vmlDrawing" Target="../drawings/vmlDrawing3.vml"/><Relationship Id="rId4" Type="http://schemas.openxmlformats.org/officeDocument/2006/relationships/oleObject" Target="../embeddings/oleObject3.bin"/></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6.xml"/><Relationship Id="rId1" Type="http://schemas.openxmlformats.org/officeDocument/2006/relationships/vmlDrawing" Target="../drawings/vmlDrawing4.vml"/><Relationship Id="rId4" Type="http://schemas.openxmlformats.org/officeDocument/2006/relationships/oleObject" Target="../embeddings/oleObject4.bin"/></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6.xml"/><Relationship Id="rId1" Type="http://schemas.openxmlformats.org/officeDocument/2006/relationships/vmlDrawing" Target="../drawings/vmlDrawing5.vml"/><Relationship Id="rId4" Type="http://schemas.openxmlformats.org/officeDocument/2006/relationships/oleObject" Target="../embeddings/oleObject5.bin"/></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36.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36.xml"/><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41.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4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png"/></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41.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0.xml"/><Relationship Id="rId1" Type="http://schemas.openxmlformats.org/officeDocument/2006/relationships/slideLayout" Target="../slideLayouts/slideLayout41.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1.xml"/><Relationship Id="rId1" Type="http://schemas.openxmlformats.org/officeDocument/2006/relationships/slideLayout" Target="../slideLayouts/slideLayout41.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2.xml"/><Relationship Id="rId1" Type="http://schemas.openxmlformats.org/officeDocument/2006/relationships/slideLayout" Target="../slideLayouts/slideLayout41.xml"/><Relationship Id="rId4" Type="http://schemas.openxmlformats.org/officeDocument/2006/relationships/image" Target="../media/image30.png"/></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3.xml"/><Relationship Id="rId1" Type="http://schemas.openxmlformats.org/officeDocument/2006/relationships/slideLayout" Target="../slideLayouts/slideLayout41.xml"/><Relationship Id="rId5" Type="http://schemas.openxmlformats.org/officeDocument/2006/relationships/image" Target="../media/image39.png"/><Relationship Id="rId4" Type="http://schemas.openxmlformats.org/officeDocument/2006/relationships/image" Target="../media/image30.png"/></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41.xml"/></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5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5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5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7.xml"/><Relationship Id="rId1" Type="http://schemas.openxmlformats.org/officeDocument/2006/relationships/slideLayout" Target="../slideLayouts/slideLayout29.xml"/></Relationships>
</file>

<file path=ppt/slides/_rels/slide6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4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7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5.xml"/><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3" Type="http://schemas.openxmlformats.org/officeDocument/2006/relationships/chart" Target="../charts/chart2.xml"/><Relationship Id="rId7" Type="http://schemas.openxmlformats.org/officeDocument/2006/relationships/image" Target="../media/image57.png"/><Relationship Id="rId2" Type="http://schemas.openxmlformats.org/officeDocument/2006/relationships/notesSlide" Target="../notesSlides/notesSlide76.xml"/><Relationship Id="rId1" Type="http://schemas.openxmlformats.org/officeDocument/2006/relationships/slideLayout" Target="../slideLayouts/slideLayout8.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7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3"/>
          <p:cNvSpPr txBox="1">
            <a:spLocks noChangeArrowheads="1"/>
          </p:cNvSpPr>
          <p:nvPr/>
        </p:nvSpPr>
        <p:spPr bwMode="auto">
          <a:xfrm>
            <a:off x="1752600" y="5184338"/>
            <a:ext cx="5638800" cy="1292662"/>
          </a:xfrm>
          <a:prstGeom prst="rect">
            <a:avLst/>
          </a:prstGeom>
          <a:solidFill>
            <a:srgbClr val="B20612">
              <a:alpha val="55000"/>
            </a:srgbClr>
          </a:solidFill>
          <a:ln w="9525">
            <a:noFill/>
            <a:miter lim="800000"/>
            <a:headEnd/>
            <a:tailEnd/>
          </a:ln>
        </p:spPr>
        <p:txBody>
          <a:bodyPr wrap="square">
            <a:spAutoFit/>
          </a:bodyPr>
          <a:lstStyle/>
          <a:p>
            <a:pPr>
              <a:spcBef>
                <a:spcPct val="50000"/>
              </a:spcBef>
            </a:pPr>
            <a:r>
              <a:rPr lang="en-US" altLang="ko-KR" sz="2600" smtClean="0">
                <a:latin typeface="+mj-lt"/>
                <a:ea typeface="굴림"/>
                <a:cs typeface="굴림"/>
              </a:rPr>
              <a:t>Björn Hartmann, Joel Brandt, </a:t>
            </a:r>
            <a:br>
              <a:rPr lang="en-US" altLang="ko-KR" sz="2600" smtClean="0">
                <a:latin typeface="+mj-lt"/>
                <a:ea typeface="굴림"/>
                <a:cs typeface="굴림"/>
              </a:rPr>
            </a:br>
            <a:r>
              <a:rPr lang="en-US" altLang="ko-KR" sz="2600" smtClean="0">
                <a:ea typeface="굴림"/>
                <a:cs typeface="굴림"/>
              </a:rPr>
              <a:t>Scott R. Klemmer</a:t>
            </a:r>
            <a:r>
              <a:rPr lang="en-US" altLang="ko-KR" sz="2600" smtClean="0">
                <a:latin typeface="+mj-lt"/>
                <a:ea typeface="굴림"/>
                <a:cs typeface="굴림"/>
              </a:rPr>
              <a:t/>
            </a:r>
            <a:br>
              <a:rPr lang="en-US" altLang="ko-KR" sz="2600" smtClean="0">
                <a:latin typeface="+mj-lt"/>
                <a:ea typeface="굴림"/>
                <a:cs typeface="굴림"/>
              </a:rPr>
            </a:br>
            <a:r>
              <a:rPr lang="en-US" altLang="ko-KR" sz="2600" b="0" i="1" smtClean="0">
                <a:latin typeface="+mj-lt"/>
                <a:ea typeface="굴림"/>
                <a:cs typeface="굴림"/>
              </a:rPr>
              <a:t>Adobe SF, 10 March 2008</a:t>
            </a:r>
            <a:endParaRPr lang="en-US" altLang="ko-KR" sz="2600" b="0" i="1" dirty="0">
              <a:latin typeface="+mj-lt"/>
              <a:ea typeface="굴림"/>
              <a:cs typeface="굴림"/>
            </a:endParaRPr>
          </a:p>
        </p:txBody>
      </p:sp>
      <p:sp>
        <p:nvSpPr>
          <p:cNvPr id="6147" name="Text Box 5"/>
          <p:cNvSpPr txBox="1">
            <a:spLocks noChangeArrowheads="1"/>
          </p:cNvSpPr>
          <p:nvPr/>
        </p:nvSpPr>
        <p:spPr bwMode="auto">
          <a:xfrm>
            <a:off x="533400" y="1295400"/>
            <a:ext cx="8001000" cy="2031325"/>
          </a:xfrm>
          <a:prstGeom prst="rect">
            <a:avLst/>
          </a:prstGeom>
          <a:solidFill>
            <a:srgbClr val="B20612">
              <a:alpha val="54901"/>
            </a:srgbClr>
          </a:solidFill>
          <a:ln w="9525">
            <a:noFill/>
            <a:miter lim="800000"/>
            <a:headEnd/>
            <a:tailEnd/>
          </a:ln>
        </p:spPr>
        <p:txBody>
          <a:bodyPr wrap="square">
            <a:spAutoFit/>
          </a:bodyPr>
          <a:lstStyle/>
          <a:p>
            <a:pPr>
              <a:lnSpc>
                <a:spcPct val="90000"/>
              </a:lnSpc>
              <a:tabLst>
                <a:tab pos="742950" algn="l"/>
              </a:tabLst>
            </a:pPr>
            <a:r>
              <a:rPr lang="en-US" sz="6000" smtClean="0"/>
              <a:t>Design As Exploration </a:t>
            </a:r>
            <a:br>
              <a:rPr lang="en-US" sz="6000" smtClean="0"/>
            </a:br>
            <a:r>
              <a:rPr lang="en-US" sz="4000" b="0" smtClean="0"/>
              <a:t>Software Tools for Prototyping Interaction Designs</a:t>
            </a:r>
            <a:endParaRPr lang="en-US" altLang="ko-KR" sz="4000" b="0" dirty="0">
              <a:latin typeface="+mj-lt"/>
              <a:ea typeface="굴림"/>
              <a:cs typeface="굴림"/>
            </a:endParaRPr>
          </a:p>
        </p:txBody>
      </p:sp>
      <p:sp>
        <p:nvSpPr>
          <p:cNvPr id="6148" name="Arc 10"/>
          <p:cNvSpPr>
            <a:spLocks noChangeAspect="1"/>
          </p:cNvSpPr>
          <p:nvPr/>
        </p:nvSpPr>
        <p:spPr bwMode="auto">
          <a:xfrm rot="5400000">
            <a:off x="8950325" y="6664325"/>
            <a:ext cx="255588" cy="255588"/>
          </a:xfrm>
          <a:custGeom>
            <a:avLst/>
            <a:gdLst>
              <a:gd name="T0" fmla="*/ 0 w 21600"/>
              <a:gd name="T1" fmla="*/ 0 h 21600"/>
              <a:gd name="T2" fmla="*/ 255588 w 21600"/>
              <a:gd name="T3" fmla="*/ 255588 h 21600"/>
              <a:gd name="T4" fmla="*/ 0 w 21600"/>
              <a:gd name="T5" fmla="*/ 25558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latin typeface="Neutra Text" pitchFamily="50" charset="0"/>
            </a:endParaRP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smtClean="0"/>
              <a:t>Alternatives are expressed both in control flow and parameter values</a:t>
            </a:r>
            <a:endParaRPr lang="en-US" sz="4000"/>
          </a:p>
        </p:txBody>
      </p:sp>
      <p:pic>
        <p:nvPicPr>
          <p:cNvPr id="5" name="Picture 4" descr="green-pen.png"/>
          <p:cNvPicPr>
            <a:picLocks noChangeAspect="1"/>
          </p:cNvPicPr>
          <p:nvPr/>
        </p:nvPicPr>
        <p:blipFill>
          <a:blip r:embed="rId3"/>
          <a:stretch>
            <a:fillRect/>
          </a:stretch>
        </p:blipFill>
        <p:spPr>
          <a:xfrm>
            <a:off x="406558" y="2057400"/>
            <a:ext cx="3761116" cy="3048000"/>
          </a:xfrm>
          <a:prstGeom prst="rect">
            <a:avLst/>
          </a:prstGeom>
        </p:spPr>
      </p:pic>
      <p:pic>
        <p:nvPicPr>
          <p:cNvPr id="6" name="Picture 5" descr="mattress-screengrab.png"/>
          <p:cNvPicPr>
            <a:picLocks noChangeAspect="1"/>
          </p:cNvPicPr>
          <p:nvPr/>
        </p:nvPicPr>
        <p:blipFill>
          <a:blip r:embed="rId4"/>
          <a:stretch>
            <a:fillRect/>
          </a:stretch>
        </p:blipFill>
        <p:spPr>
          <a:xfrm>
            <a:off x="4800600" y="2057400"/>
            <a:ext cx="3936842" cy="3052762"/>
          </a:xfrm>
          <a:prstGeom prst="rect">
            <a:avLst/>
          </a:prstGeom>
        </p:spPr>
      </p:pic>
      <p:sp>
        <p:nvSpPr>
          <p:cNvPr id="7" name="TextBox 6"/>
          <p:cNvSpPr txBox="1"/>
          <p:nvPr/>
        </p:nvSpPr>
        <p:spPr>
          <a:xfrm>
            <a:off x="457200" y="5410200"/>
            <a:ext cx="3581400" cy="954107"/>
          </a:xfrm>
          <a:prstGeom prst="rect">
            <a:avLst/>
          </a:prstGeom>
          <a:noFill/>
        </p:spPr>
        <p:txBody>
          <a:bodyPr wrap="square" rtlCol="0">
            <a:spAutoFit/>
          </a:bodyPr>
          <a:lstStyle/>
          <a:p>
            <a:r>
              <a:rPr lang="en-US" sz="1400" smtClean="0">
                <a:latin typeface="Courier New" pitchFamily="49" charset="0"/>
                <a:cs typeface="Courier New" pitchFamily="49" charset="0"/>
              </a:rPr>
              <a:t>…</a:t>
            </a:r>
          </a:p>
          <a:p>
            <a:r>
              <a:rPr lang="en-US" sz="1400" smtClean="0">
                <a:latin typeface="Courier New" pitchFamily="49" charset="0"/>
                <a:cs typeface="Courier New" pitchFamily="49" charset="0"/>
              </a:rPr>
              <a:t>jMyron.track(</a:t>
            </a:r>
          </a:p>
          <a:p>
            <a:r>
              <a:rPr lang="en-US" sz="1400" smtClean="0">
                <a:latin typeface="Courier New" pitchFamily="49" charset="0"/>
                <a:cs typeface="Courier New" pitchFamily="49" charset="0"/>
              </a:rPr>
              <a:t>  </a:t>
            </a:r>
            <a:r>
              <a:rPr lang="en-US" sz="1400" smtClean="0">
                <a:solidFill>
                  <a:srgbClr val="FF5050"/>
                </a:solidFill>
                <a:latin typeface="Courier New" pitchFamily="49" charset="0"/>
                <a:cs typeface="Courier New" pitchFamily="49" charset="0"/>
              </a:rPr>
              <a:t>red, green, blue, tolerance</a:t>
            </a:r>
            <a:r>
              <a:rPr lang="en-US" sz="1400" smtClean="0">
                <a:latin typeface="Courier New" pitchFamily="49" charset="0"/>
                <a:cs typeface="Courier New" pitchFamily="49" charset="0"/>
              </a:rPr>
              <a:t>);</a:t>
            </a:r>
          </a:p>
          <a:p>
            <a:r>
              <a:rPr lang="en-US" sz="1400" smtClean="0">
                <a:latin typeface="Courier New" pitchFamily="49" charset="0"/>
                <a:cs typeface="Courier New" pitchFamily="49" charset="0"/>
              </a:rPr>
              <a:t>…</a:t>
            </a:r>
            <a:endParaRPr lang="en-US" sz="1400">
              <a:latin typeface="Courier New" pitchFamily="49" charset="0"/>
              <a:cs typeface="Courier New" pitchFamily="49" charset="0"/>
            </a:endParaRPr>
          </a:p>
        </p:txBody>
      </p:sp>
      <p:sp>
        <p:nvSpPr>
          <p:cNvPr id="8" name="TextBox 7"/>
          <p:cNvSpPr txBox="1"/>
          <p:nvPr/>
        </p:nvSpPr>
        <p:spPr>
          <a:xfrm>
            <a:off x="4800600" y="5410200"/>
            <a:ext cx="3581400" cy="954107"/>
          </a:xfrm>
          <a:prstGeom prst="rect">
            <a:avLst/>
          </a:prstGeom>
          <a:noFill/>
        </p:spPr>
        <p:txBody>
          <a:bodyPr wrap="square" rtlCol="0">
            <a:spAutoFit/>
          </a:bodyPr>
          <a:lstStyle/>
          <a:p>
            <a:r>
              <a:rPr lang="en-US" sz="1400" smtClean="0">
                <a:latin typeface="Courier New" pitchFamily="49" charset="0"/>
                <a:cs typeface="Courier New" pitchFamily="49" charset="0"/>
              </a:rPr>
              <a:t>…</a:t>
            </a:r>
          </a:p>
          <a:p>
            <a:r>
              <a:rPr lang="en-US" sz="1400" smtClean="0">
                <a:latin typeface="Courier New" pitchFamily="49" charset="0"/>
                <a:cs typeface="Courier New" pitchFamily="49" charset="0"/>
              </a:rPr>
              <a:t>codePathA();</a:t>
            </a:r>
          </a:p>
          <a:p>
            <a:r>
              <a:rPr lang="en-US" sz="1400" smtClean="0">
                <a:solidFill>
                  <a:srgbClr val="FF5050"/>
                </a:solidFill>
                <a:latin typeface="Courier New" pitchFamily="49" charset="0"/>
                <a:cs typeface="Courier New" pitchFamily="49" charset="0"/>
              </a:rPr>
              <a:t>//codePathB();</a:t>
            </a:r>
          </a:p>
          <a:p>
            <a:r>
              <a:rPr lang="en-US" sz="1400" smtClean="0">
                <a:latin typeface="Courier New" pitchFamily="49" charset="0"/>
                <a:cs typeface="Courier New" pitchFamily="49" charset="0"/>
              </a:rPr>
              <a:t>…</a:t>
            </a:r>
            <a:endParaRPr lang="en-US" sz="1400">
              <a:latin typeface="Courier New" pitchFamily="49" charset="0"/>
              <a:cs typeface="Courier New" pitchFamily="49" charset="0"/>
            </a:endParaRPr>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7" name="Rectangle 5"/>
          <p:cNvSpPr>
            <a:spLocks noGrp="1" noRot="1" noChangeArrowheads="1"/>
          </p:cNvSpPr>
          <p:nvPr>
            <p:ph type="title"/>
          </p:nvPr>
        </p:nvSpPr>
        <p:spPr/>
        <p:txBody>
          <a:bodyPr/>
          <a:lstStyle/>
          <a:p>
            <a:r>
              <a:rPr lang="en-US" sz="4000" smtClean="0"/>
              <a:t>Alternatives are authored in one representation, observed in another</a:t>
            </a:r>
            <a:endParaRPr lang="en-US" sz="4000" dirty="0" smtClean="0"/>
          </a:p>
        </p:txBody>
      </p:sp>
      <p:graphicFrame>
        <p:nvGraphicFramePr>
          <p:cNvPr id="187405" name="Object 13"/>
          <p:cNvGraphicFramePr>
            <a:graphicFrameLocks noChangeAspect="1"/>
          </p:cNvGraphicFramePr>
          <p:nvPr>
            <p:ph idx="1"/>
          </p:nvPr>
        </p:nvGraphicFramePr>
        <p:xfrm>
          <a:off x="838200" y="2290763"/>
          <a:ext cx="8007350" cy="3463925"/>
        </p:xfrm>
        <a:graphic>
          <a:graphicData uri="http://schemas.openxmlformats.org/presentationml/2006/ole">
            <p:oleObj spid="_x0000_s16386" name="Image" r:id="rId4" imgW="9333333" imgH="4038095" progId="Photoshop.Image.9">
              <p:embed/>
            </p:oleObj>
          </a:graphicData>
        </a:graphic>
      </p:graphicFrame>
      <p:sp>
        <p:nvSpPr>
          <p:cNvPr id="4" name="Rectangle 3"/>
          <p:cNvSpPr/>
          <p:nvPr/>
        </p:nvSpPr>
        <p:spPr bwMode="auto">
          <a:xfrm>
            <a:off x="4953000" y="1905000"/>
            <a:ext cx="3886200" cy="4114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rtl="0" eaLnBrk="0" fontAlgn="base" hangingPunct="0">
              <a:spcBef>
                <a:spcPct val="0"/>
              </a:spcBef>
              <a:spcAft>
                <a:spcPct val="0"/>
              </a:spcAft>
            </a:pPr>
            <a:endParaRPr lang="en-US" b="1" kern="1200">
              <a:solidFill>
                <a:srgbClr val="000000"/>
              </a:solidFill>
              <a:latin typeface="Neutra Text" pitchFamily="50" charset="0"/>
              <a:ea typeface="+mn-ea"/>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7" name="Rectangle 5"/>
          <p:cNvSpPr>
            <a:spLocks noGrp="1" noRot="1" noChangeArrowheads="1"/>
          </p:cNvSpPr>
          <p:nvPr>
            <p:ph type="title"/>
          </p:nvPr>
        </p:nvSpPr>
        <p:spPr/>
        <p:txBody>
          <a:bodyPr/>
          <a:lstStyle/>
          <a:p>
            <a:r>
              <a:rPr lang="en-US" smtClean="0"/>
              <a:t>Juxtapose</a:t>
            </a:r>
          </a:p>
        </p:txBody>
      </p:sp>
      <p:graphicFrame>
        <p:nvGraphicFramePr>
          <p:cNvPr id="187405" name="Object 13"/>
          <p:cNvGraphicFramePr>
            <a:graphicFrameLocks noChangeAspect="1"/>
          </p:cNvGraphicFramePr>
          <p:nvPr>
            <p:ph idx="1"/>
          </p:nvPr>
        </p:nvGraphicFramePr>
        <p:xfrm>
          <a:off x="838200" y="2290763"/>
          <a:ext cx="8007350" cy="3463925"/>
        </p:xfrm>
        <a:graphic>
          <a:graphicData uri="http://schemas.openxmlformats.org/presentationml/2006/ole">
            <p:oleObj spid="_x0000_s17410" name="Image" r:id="rId4" imgW="9333333" imgH="4038095" progId="Photoshop.Image.9">
              <p:embed/>
            </p:oleObj>
          </a:graphicData>
        </a:graphic>
      </p:graphicFrame>
      <p:sp>
        <p:nvSpPr>
          <p:cNvPr id="4" name="Rectangle 3"/>
          <p:cNvSpPr/>
          <p:nvPr/>
        </p:nvSpPr>
        <p:spPr bwMode="auto">
          <a:xfrm>
            <a:off x="4953000" y="1905000"/>
            <a:ext cx="4648200" cy="4114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rtl="0" eaLnBrk="0" fontAlgn="base" hangingPunct="0">
              <a:spcBef>
                <a:spcPct val="0"/>
              </a:spcBef>
              <a:spcAft>
                <a:spcPct val="0"/>
              </a:spcAft>
            </a:pPr>
            <a:endParaRPr lang="en-US" b="1" kern="1200">
              <a:solidFill>
                <a:srgbClr val="000000"/>
              </a:solidFill>
              <a:latin typeface="Neutra Text" pitchFamily="50" charset="0"/>
              <a:ea typeface="+mn-ea"/>
              <a:cs typeface="+mn-cs"/>
            </a:endParaRPr>
          </a:p>
        </p:txBody>
      </p:sp>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Rot="1" noChangeArrowheads="1"/>
          </p:cNvSpPr>
          <p:nvPr>
            <p:ph type="title"/>
          </p:nvPr>
        </p:nvSpPr>
        <p:spPr/>
        <p:txBody>
          <a:bodyPr/>
          <a:lstStyle/>
          <a:p>
            <a:r>
              <a:rPr lang="en-US" smtClean="0"/>
              <a:t>Juxtapose</a:t>
            </a:r>
          </a:p>
        </p:txBody>
      </p:sp>
      <p:graphicFrame>
        <p:nvGraphicFramePr>
          <p:cNvPr id="190468" name="Object 4"/>
          <p:cNvGraphicFramePr>
            <a:graphicFrameLocks noChangeAspect="1"/>
          </p:cNvGraphicFramePr>
          <p:nvPr>
            <p:ph idx="1"/>
          </p:nvPr>
        </p:nvGraphicFramePr>
        <p:xfrm>
          <a:off x="838200" y="2290763"/>
          <a:ext cx="8007350" cy="3463925"/>
        </p:xfrm>
        <a:graphic>
          <a:graphicData uri="http://schemas.openxmlformats.org/presentationml/2006/ole">
            <p:oleObj spid="_x0000_s18434" name="Image" r:id="rId4" imgW="9333333" imgH="4038095" progId="Photoshop.Image.9">
              <p:embed/>
            </p:oleObj>
          </a:graphicData>
        </a:graphic>
      </p:graphicFrame>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Rot="1" noChangeArrowheads="1"/>
          </p:cNvSpPr>
          <p:nvPr>
            <p:ph type="title"/>
          </p:nvPr>
        </p:nvSpPr>
        <p:spPr/>
        <p:txBody>
          <a:bodyPr/>
          <a:lstStyle/>
          <a:p>
            <a:r>
              <a:rPr lang="en-US" smtClean="0"/>
              <a:t>Juxtapose</a:t>
            </a:r>
          </a:p>
        </p:txBody>
      </p:sp>
      <p:graphicFrame>
        <p:nvGraphicFramePr>
          <p:cNvPr id="192516" name="Object 4"/>
          <p:cNvGraphicFramePr>
            <a:graphicFrameLocks noChangeAspect="1"/>
          </p:cNvGraphicFramePr>
          <p:nvPr>
            <p:ph idx="1"/>
          </p:nvPr>
        </p:nvGraphicFramePr>
        <p:xfrm>
          <a:off x="838200" y="2290763"/>
          <a:ext cx="8007350" cy="3463925"/>
        </p:xfrm>
        <a:graphic>
          <a:graphicData uri="http://schemas.openxmlformats.org/presentationml/2006/ole">
            <p:oleObj spid="_x0000_s19458" name="Image" r:id="rId4" imgW="9333333" imgH="4038095" progId="Photoshop.Image.9">
              <p:embed/>
            </p:oleObj>
          </a:graphicData>
        </a:graphic>
      </p:graphicFrame>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Rot="1" noChangeArrowheads="1"/>
          </p:cNvSpPr>
          <p:nvPr>
            <p:ph type="title"/>
          </p:nvPr>
        </p:nvSpPr>
        <p:spPr/>
        <p:txBody>
          <a:bodyPr/>
          <a:lstStyle/>
          <a:p>
            <a:r>
              <a:rPr lang="en-US" smtClean="0"/>
              <a:t>Juxtapose</a:t>
            </a:r>
          </a:p>
        </p:txBody>
      </p:sp>
      <p:graphicFrame>
        <p:nvGraphicFramePr>
          <p:cNvPr id="194564" name="Object 4"/>
          <p:cNvGraphicFramePr>
            <a:graphicFrameLocks noChangeAspect="1"/>
          </p:cNvGraphicFramePr>
          <p:nvPr>
            <p:ph idx="1"/>
          </p:nvPr>
        </p:nvGraphicFramePr>
        <p:xfrm>
          <a:off x="838200" y="2290763"/>
          <a:ext cx="8007350" cy="3463925"/>
        </p:xfrm>
        <a:graphic>
          <a:graphicData uri="http://schemas.openxmlformats.org/presentationml/2006/ole">
            <p:oleObj spid="_x0000_s20482" name="Image" r:id="rId4" imgW="9333333" imgH="4038095" progId="Photoshop.Image.9">
              <p:embed/>
            </p:oleObj>
          </a:graphicData>
        </a:graphic>
      </p:graphicFrame>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2" name="Picture 2"/>
          <p:cNvPicPr>
            <a:picLocks noChangeAspect="1" noChangeArrowheads="1"/>
          </p:cNvPicPr>
          <p:nvPr/>
        </p:nvPicPr>
        <p:blipFill>
          <a:blip r:embed="rId3"/>
          <a:srcRect/>
          <a:stretch>
            <a:fillRect/>
          </a:stretch>
        </p:blipFill>
        <p:spPr bwMode="auto">
          <a:xfrm>
            <a:off x="0" y="0"/>
            <a:ext cx="9144000" cy="7083552"/>
          </a:xfrm>
          <a:prstGeom prst="rect">
            <a:avLst/>
          </a:prstGeom>
          <a:noFill/>
          <a:ln w="9525">
            <a:noFill/>
            <a:miter lim="800000"/>
            <a:headEnd/>
            <a:tailEnd/>
          </a:ln>
          <a:effectLst/>
        </p:spPr>
      </p:pic>
      <p:sp>
        <p:nvSpPr>
          <p:cNvPr id="8" name="Rounded Rectangle 7"/>
          <p:cNvSpPr/>
          <p:nvPr/>
        </p:nvSpPr>
        <p:spPr bwMode="auto">
          <a:xfrm>
            <a:off x="3657600" y="457200"/>
            <a:ext cx="1828800" cy="609600"/>
          </a:xfrm>
          <a:prstGeom prst="roundRect">
            <a:avLst/>
          </a:prstGeom>
          <a:noFill/>
          <a:ln w="76200" cap="flat" cmpd="sng" algn="ctr">
            <a:solidFill>
              <a:srgbClr val="FF5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l" rtl="0" eaLnBrk="0" fontAlgn="base" hangingPunct="0">
              <a:spcBef>
                <a:spcPct val="0"/>
              </a:spcBef>
              <a:spcAft>
                <a:spcPct val="0"/>
              </a:spcAft>
            </a:pPr>
            <a:endParaRPr lang="en-US" b="1" kern="1200">
              <a:solidFill>
                <a:srgbClr val="000000"/>
              </a:solidFill>
              <a:latin typeface="Neutra Text" pitchFamily="50" charset="0"/>
              <a:ea typeface="+mn-ea"/>
              <a:cs typeface="+mn-cs"/>
            </a:endParaRPr>
          </a:p>
        </p:txBody>
      </p:sp>
      <p:sp>
        <p:nvSpPr>
          <p:cNvPr id="4" name="Arc 5"/>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5" name="Arc 6"/>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6" name="Arc 7"/>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7" name="Arc 8"/>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6" name="Picture 2"/>
          <p:cNvPicPr>
            <a:picLocks noChangeAspect="1" noChangeArrowheads="1"/>
          </p:cNvPicPr>
          <p:nvPr/>
        </p:nvPicPr>
        <p:blipFill>
          <a:blip r:embed="rId3"/>
          <a:srcRect/>
          <a:stretch>
            <a:fillRect/>
          </a:stretch>
        </p:blipFill>
        <p:spPr bwMode="auto">
          <a:xfrm>
            <a:off x="0" y="0"/>
            <a:ext cx="9144000" cy="7083552"/>
          </a:xfrm>
          <a:prstGeom prst="rect">
            <a:avLst/>
          </a:prstGeom>
          <a:noFill/>
          <a:ln w="9525">
            <a:noFill/>
            <a:miter lim="800000"/>
            <a:headEnd/>
            <a:tailEnd/>
          </a:ln>
          <a:effectLst/>
        </p:spPr>
      </p:pic>
      <p:sp>
        <p:nvSpPr>
          <p:cNvPr id="8" name="Rounded Rectangle 7"/>
          <p:cNvSpPr/>
          <p:nvPr/>
        </p:nvSpPr>
        <p:spPr bwMode="auto">
          <a:xfrm>
            <a:off x="1371600" y="990600"/>
            <a:ext cx="1371600" cy="457200"/>
          </a:xfrm>
          <a:prstGeom prst="roundRect">
            <a:avLst/>
          </a:prstGeom>
          <a:noFill/>
          <a:ln w="76200" cap="flat" cmpd="sng" algn="ctr">
            <a:solidFill>
              <a:srgbClr val="FF5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l" rtl="0" eaLnBrk="0" fontAlgn="base" hangingPunct="0">
              <a:spcBef>
                <a:spcPct val="0"/>
              </a:spcBef>
              <a:spcAft>
                <a:spcPct val="0"/>
              </a:spcAft>
            </a:pPr>
            <a:endParaRPr lang="en-US" b="1" kern="1200">
              <a:solidFill>
                <a:srgbClr val="000000"/>
              </a:solidFill>
              <a:latin typeface="Neutra Text" pitchFamily="50" charset="0"/>
              <a:ea typeface="+mn-ea"/>
              <a:cs typeface="+mn-cs"/>
            </a:endParaRPr>
          </a:p>
        </p:txBody>
      </p: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88770" name="Picture 2"/>
          <p:cNvPicPr>
            <a:picLocks noChangeAspect="1" noChangeArrowheads="1"/>
          </p:cNvPicPr>
          <p:nvPr/>
        </p:nvPicPr>
        <p:blipFill>
          <a:blip r:embed="rId3"/>
          <a:srcRect/>
          <a:stretch>
            <a:fillRect/>
          </a:stretch>
        </p:blipFill>
        <p:spPr bwMode="auto">
          <a:xfrm>
            <a:off x="-1143000" y="0"/>
            <a:ext cx="11582400" cy="8972499"/>
          </a:xfrm>
          <a:prstGeom prst="rect">
            <a:avLst/>
          </a:prstGeom>
          <a:noFill/>
          <a:ln w="9525">
            <a:noFill/>
            <a:miter lim="800000"/>
            <a:headEnd/>
            <a:tailEnd/>
          </a:ln>
          <a:effectLst/>
        </p:spPr>
      </p:pic>
      <p:sp>
        <p:nvSpPr>
          <p:cNvPr id="5" name="Rounded Rectangle 4"/>
          <p:cNvSpPr/>
          <p:nvPr/>
        </p:nvSpPr>
        <p:spPr bwMode="auto">
          <a:xfrm>
            <a:off x="5638800" y="685800"/>
            <a:ext cx="1447800" cy="609600"/>
          </a:xfrm>
          <a:prstGeom prst="roundRect">
            <a:avLst/>
          </a:prstGeom>
          <a:noFill/>
          <a:ln w="76200" cap="flat" cmpd="sng" algn="ctr">
            <a:solidFill>
              <a:srgbClr val="FF5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l" rtl="0" eaLnBrk="0" fontAlgn="base" hangingPunct="0">
              <a:spcBef>
                <a:spcPct val="0"/>
              </a:spcBef>
              <a:spcAft>
                <a:spcPct val="0"/>
              </a:spcAft>
            </a:pPr>
            <a:endParaRPr lang="en-US" b="1" kern="1200">
              <a:solidFill>
                <a:srgbClr val="000000"/>
              </a:solidFill>
              <a:latin typeface="Neutra Text" pitchFamily="50" charset="0"/>
              <a:ea typeface="+mn-ea"/>
              <a:cs typeface="+mn-cs"/>
            </a:endParaRPr>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4" name="Picture 2"/>
          <p:cNvPicPr>
            <a:picLocks noChangeAspect="1" noChangeArrowheads="1"/>
          </p:cNvPicPr>
          <p:nvPr/>
        </p:nvPicPr>
        <p:blipFill>
          <a:blip r:embed="rId3"/>
          <a:srcRect/>
          <a:stretch>
            <a:fillRect/>
          </a:stretch>
        </p:blipFill>
        <p:spPr bwMode="auto">
          <a:xfrm>
            <a:off x="0" y="0"/>
            <a:ext cx="9144000" cy="7083552"/>
          </a:xfrm>
          <a:prstGeom prst="rect">
            <a:avLst/>
          </a:prstGeom>
          <a:noFill/>
          <a:ln w="9525">
            <a:noFill/>
            <a:miter lim="800000"/>
            <a:headEnd/>
            <a:tailEnd/>
          </a:ln>
          <a:effectLst/>
        </p:spPr>
      </p:pic>
      <p:sp>
        <p:nvSpPr>
          <p:cNvPr id="8" name="Rounded Rectangle 7"/>
          <p:cNvSpPr/>
          <p:nvPr/>
        </p:nvSpPr>
        <p:spPr bwMode="auto">
          <a:xfrm>
            <a:off x="3581400" y="1828800"/>
            <a:ext cx="914400" cy="457200"/>
          </a:xfrm>
          <a:prstGeom prst="roundRect">
            <a:avLst/>
          </a:prstGeom>
          <a:noFill/>
          <a:ln w="76200" cap="flat" cmpd="sng" algn="ctr">
            <a:solidFill>
              <a:srgbClr val="FF5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l" rtl="0" eaLnBrk="0" fontAlgn="base" hangingPunct="0">
              <a:spcBef>
                <a:spcPct val="0"/>
              </a:spcBef>
              <a:spcAft>
                <a:spcPct val="0"/>
              </a:spcAft>
            </a:pPr>
            <a:endParaRPr lang="en-US" b="1" kern="1200">
              <a:solidFill>
                <a:srgbClr val="000000"/>
              </a:solidFill>
              <a:latin typeface="Neutra Text" pitchFamily="50" charset="0"/>
              <a:ea typeface="+mn-ea"/>
              <a:cs typeface="+mn-cs"/>
            </a:endParaRPr>
          </a:p>
        </p:txBody>
      </p:sp>
      <p:sp>
        <p:nvSpPr>
          <p:cNvPr id="7" name="Rounded Rectangle 6"/>
          <p:cNvSpPr/>
          <p:nvPr/>
        </p:nvSpPr>
        <p:spPr bwMode="auto">
          <a:xfrm>
            <a:off x="3581400" y="2286000"/>
            <a:ext cx="914400" cy="457200"/>
          </a:xfrm>
          <a:prstGeom prst="roundRect">
            <a:avLst/>
          </a:prstGeom>
          <a:noFill/>
          <a:ln w="76200" cap="flat" cmpd="sng" algn="ctr">
            <a:solidFill>
              <a:srgbClr val="FF5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l" rtl="0" eaLnBrk="0" fontAlgn="base" hangingPunct="0">
              <a:spcBef>
                <a:spcPct val="0"/>
              </a:spcBef>
              <a:spcAft>
                <a:spcPct val="0"/>
              </a:spcAft>
            </a:pPr>
            <a:endParaRPr lang="en-US" b="1" kern="1200">
              <a:solidFill>
                <a:srgbClr val="000000"/>
              </a:solidFill>
              <a:latin typeface="Neutra Text" pitchFamily="50" charset="0"/>
              <a:ea typeface="+mn-ea"/>
              <a:cs typeface="+mn-cs"/>
            </a:endParaRPr>
          </a:p>
        </p:txBody>
      </p:sp>
      <p:sp>
        <p:nvSpPr>
          <p:cNvPr id="9" name="Rounded Rectangle 8"/>
          <p:cNvSpPr/>
          <p:nvPr/>
        </p:nvSpPr>
        <p:spPr bwMode="auto">
          <a:xfrm>
            <a:off x="3962400" y="3505200"/>
            <a:ext cx="457200" cy="533400"/>
          </a:xfrm>
          <a:prstGeom prst="roundRect">
            <a:avLst/>
          </a:prstGeom>
          <a:noFill/>
          <a:ln w="76200" cap="flat" cmpd="sng" algn="ctr">
            <a:solidFill>
              <a:srgbClr val="FF5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l" rtl="0" eaLnBrk="0" fontAlgn="base" hangingPunct="0">
              <a:spcBef>
                <a:spcPct val="0"/>
              </a:spcBef>
              <a:spcAft>
                <a:spcPct val="0"/>
              </a:spcAft>
            </a:pPr>
            <a:endParaRPr lang="en-US" b="1" kern="1200">
              <a:solidFill>
                <a:srgbClr val="000000"/>
              </a:solidFill>
              <a:latin typeface="Neutra Text" pitchFamily="50" charset="0"/>
              <a:ea typeface="+mn-ea"/>
              <a:cs typeface="+mn-cs"/>
            </a:endParaRPr>
          </a:p>
        </p:txBody>
      </p:sp>
      <p:sp>
        <p:nvSpPr>
          <p:cNvPr id="6" name="AutoShape 12"/>
          <p:cNvSpPr>
            <a:spLocks noChangeArrowheads="1"/>
          </p:cNvSpPr>
          <p:nvPr/>
        </p:nvSpPr>
        <p:spPr bwMode="auto">
          <a:xfrm>
            <a:off x="1219200" y="4191000"/>
            <a:ext cx="6819900" cy="1981200"/>
          </a:xfrm>
          <a:prstGeom prst="roundRect">
            <a:avLst>
              <a:gd name="adj" fmla="val 16667"/>
            </a:avLst>
          </a:prstGeom>
          <a:solidFill>
            <a:schemeClr val="accent4">
              <a:lumMod val="50000"/>
              <a:alpha val="65000"/>
            </a:schemeClr>
          </a:solidFill>
          <a:ln w="9525">
            <a:noFill/>
            <a:round/>
            <a:headEnd/>
            <a:tailEnd/>
          </a:ln>
          <a:effectLst/>
        </p:spPr>
        <p:txBody>
          <a:bodyPr wrap="none" lIns="0" tIns="0" rIns="0" bIns="0" anchor="ctr"/>
          <a:lstStyle/>
          <a:p>
            <a:pPr algn="ctr">
              <a:defRPr/>
            </a:pPr>
            <a:r>
              <a:rPr lang="en-US" sz="6000" dirty="0" smtClean="0">
                <a:solidFill>
                  <a:schemeClr val="bg1"/>
                </a:solidFill>
                <a:effectLst>
                  <a:outerShdw blurRad="38100" dist="38100" dir="2700000" algn="tl">
                    <a:srgbClr val="000000"/>
                  </a:outerShdw>
                </a:effectLst>
              </a:rPr>
              <a:t>Longest Common </a:t>
            </a:r>
            <a:br>
              <a:rPr lang="en-US" sz="6000" dirty="0" smtClean="0">
                <a:solidFill>
                  <a:schemeClr val="bg1"/>
                </a:solidFill>
                <a:effectLst>
                  <a:outerShdw blurRad="38100" dist="38100" dir="2700000" algn="tl">
                    <a:srgbClr val="000000"/>
                  </a:outerShdw>
                </a:effectLst>
              </a:rPr>
            </a:br>
            <a:r>
              <a:rPr lang="en-US" sz="6000" dirty="0" smtClean="0">
                <a:solidFill>
                  <a:schemeClr val="bg1"/>
                </a:solidFill>
                <a:effectLst>
                  <a:outerShdw blurRad="38100" dist="38100" dir="2700000" algn="tl">
                    <a:srgbClr val="000000"/>
                  </a:outerShdw>
                </a:effectLst>
              </a:rPr>
              <a:t>Subsequence</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Outline</a:t>
            </a:r>
            <a:endParaRPr lang="en-US"/>
          </a:p>
        </p:txBody>
      </p:sp>
      <p:sp>
        <p:nvSpPr>
          <p:cNvPr id="3" name="Content Placeholder 2"/>
          <p:cNvSpPr>
            <a:spLocks noGrp="1"/>
          </p:cNvSpPr>
          <p:nvPr>
            <p:ph idx="1"/>
          </p:nvPr>
        </p:nvSpPr>
        <p:spPr/>
        <p:txBody>
          <a:bodyPr/>
          <a:lstStyle/>
          <a:p>
            <a:r>
              <a:rPr lang="en-US" smtClean="0"/>
              <a:t>Juxtapose</a:t>
            </a:r>
            <a:br>
              <a:rPr lang="en-US" smtClean="0"/>
            </a:br>
            <a:r>
              <a:rPr lang="en-US" sz="2400" i="1" smtClean="0"/>
              <a:t>(with Loren Yu, Abel Allison, Yeonsoo Yang)</a:t>
            </a:r>
          </a:p>
          <a:p>
            <a:r>
              <a:rPr lang="en-US" smtClean="0"/>
              <a:t>Understanding Input Devices</a:t>
            </a:r>
            <a:br>
              <a:rPr lang="en-US" smtClean="0"/>
            </a:br>
            <a:r>
              <a:rPr lang="en-US" sz="2400" i="1" smtClean="0"/>
              <a:t>(with Sean Follmer)</a:t>
            </a:r>
          </a:p>
          <a:p>
            <a:r>
              <a:rPr lang="en-US" smtClean="0"/>
              <a:t>Time-Shifting &amp; Simulating Input Traces </a:t>
            </a:r>
            <a:br>
              <a:rPr lang="en-US" smtClean="0"/>
            </a:br>
            <a:r>
              <a:rPr lang="en-US" sz="2400" i="1" smtClean="0"/>
              <a:t>(with Marcello Bastea-Forte, Timothy Cardenas)</a:t>
            </a:r>
            <a:endParaRPr lang="en-US" sz="2400" i="1"/>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4" name="Picture 2"/>
          <p:cNvPicPr>
            <a:picLocks noChangeAspect="1" noChangeArrowheads="1"/>
          </p:cNvPicPr>
          <p:nvPr/>
        </p:nvPicPr>
        <p:blipFill>
          <a:blip r:embed="rId3"/>
          <a:srcRect/>
          <a:stretch>
            <a:fillRect/>
          </a:stretch>
        </p:blipFill>
        <p:spPr bwMode="auto">
          <a:xfrm>
            <a:off x="0" y="0"/>
            <a:ext cx="9144000" cy="7083552"/>
          </a:xfrm>
          <a:prstGeom prst="rect">
            <a:avLst/>
          </a:prstGeom>
          <a:noFill/>
          <a:ln w="9525">
            <a:noFill/>
            <a:miter lim="800000"/>
            <a:headEnd/>
            <a:tailEnd/>
          </a:ln>
          <a:effectLst/>
        </p:spPr>
      </p:pic>
      <p:sp>
        <p:nvSpPr>
          <p:cNvPr id="7" name="Rounded Rectangle 6"/>
          <p:cNvSpPr/>
          <p:nvPr/>
        </p:nvSpPr>
        <p:spPr bwMode="auto">
          <a:xfrm>
            <a:off x="2667000" y="533400"/>
            <a:ext cx="1066800" cy="457200"/>
          </a:xfrm>
          <a:prstGeom prst="roundRect">
            <a:avLst/>
          </a:prstGeom>
          <a:noFill/>
          <a:ln w="76200" cap="flat" cmpd="sng" algn="ctr">
            <a:solidFill>
              <a:srgbClr val="FF5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l" rtl="0" eaLnBrk="0" fontAlgn="base" hangingPunct="0">
              <a:spcBef>
                <a:spcPct val="0"/>
              </a:spcBef>
              <a:spcAft>
                <a:spcPct val="0"/>
              </a:spcAft>
            </a:pPr>
            <a:endParaRPr lang="en-US" b="1" kern="1200">
              <a:solidFill>
                <a:srgbClr val="000000"/>
              </a:solidFill>
              <a:latin typeface="Neutra Text" pitchFamily="50" charset="0"/>
              <a:ea typeface="+mn-ea"/>
              <a:cs typeface="+mn-cs"/>
            </a:endParaRPr>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8" name="Picture 2"/>
          <p:cNvPicPr>
            <a:picLocks noChangeAspect="1" noChangeArrowheads="1"/>
          </p:cNvPicPr>
          <p:nvPr/>
        </p:nvPicPr>
        <p:blipFill>
          <a:blip r:embed="rId3"/>
          <a:srcRect/>
          <a:stretch>
            <a:fillRect/>
          </a:stretch>
        </p:blipFill>
        <p:spPr bwMode="auto">
          <a:xfrm>
            <a:off x="0" y="0"/>
            <a:ext cx="9753600" cy="7315200"/>
          </a:xfrm>
          <a:prstGeom prst="rect">
            <a:avLst/>
          </a:prstGeom>
          <a:noFill/>
          <a:ln w="9525">
            <a:noFill/>
            <a:miter lim="800000"/>
            <a:headEnd/>
            <a:tailEnd/>
          </a:ln>
          <a:effectLst/>
        </p:spPr>
      </p:pic>
      <p:sp>
        <p:nvSpPr>
          <p:cNvPr id="6" name="Rounded Rectangle 5"/>
          <p:cNvSpPr/>
          <p:nvPr/>
        </p:nvSpPr>
        <p:spPr bwMode="auto">
          <a:xfrm>
            <a:off x="1828800" y="381000"/>
            <a:ext cx="3200400" cy="533400"/>
          </a:xfrm>
          <a:prstGeom prst="roundRect">
            <a:avLst/>
          </a:prstGeom>
          <a:noFill/>
          <a:ln w="76200" cap="flat" cmpd="sng" algn="ctr">
            <a:solidFill>
              <a:srgbClr val="FF5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l" rtl="0" eaLnBrk="0" fontAlgn="base" hangingPunct="0">
              <a:spcBef>
                <a:spcPct val="0"/>
              </a:spcBef>
              <a:spcAft>
                <a:spcPct val="0"/>
              </a:spcAft>
            </a:pPr>
            <a:endParaRPr lang="en-US" b="1" kern="1200">
              <a:solidFill>
                <a:srgbClr val="000000"/>
              </a:solidFill>
              <a:latin typeface="Neutra Text" pitchFamily="50" charset="0"/>
              <a:ea typeface="+mn-ea"/>
              <a:cs typeface="+mn-cs"/>
            </a:endParaRPr>
          </a:p>
        </p:txBody>
      </p:sp>
      <p:sp>
        <p:nvSpPr>
          <p:cNvPr id="4" name="Arc 5"/>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5" name="Arc 6"/>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7" name="Arc 7"/>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8" name="Arc 8"/>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2" name="Picture 2"/>
          <p:cNvPicPr>
            <a:picLocks noChangeAspect="1" noChangeArrowheads="1"/>
          </p:cNvPicPr>
          <p:nvPr/>
        </p:nvPicPr>
        <p:blipFill>
          <a:blip r:embed="rId3"/>
          <a:srcRect/>
          <a:stretch>
            <a:fillRect/>
          </a:stretch>
        </p:blipFill>
        <p:spPr bwMode="auto">
          <a:xfrm>
            <a:off x="0" y="0"/>
            <a:ext cx="9753600" cy="7315200"/>
          </a:xfrm>
          <a:prstGeom prst="rect">
            <a:avLst/>
          </a:prstGeom>
          <a:noFill/>
          <a:ln w="9525">
            <a:noFill/>
            <a:miter lim="800000"/>
            <a:headEnd/>
            <a:tailEnd/>
          </a:ln>
          <a:effectLst/>
        </p:spPr>
      </p:pic>
      <p:sp>
        <p:nvSpPr>
          <p:cNvPr id="6" name="Rounded Rectangle 5"/>
          <p:cNvSpPr/>
          <p:nvPr/>
        </p:nvSpPr>
        <p:spPr bwMode="auto">
          <a:xfrm>
            <a:off x="1828800" y="381000"/>
            <a:ext cx="3200400" cy="533400"/>
          </a:xfrm>
          <a:prstGeom prst="roundRect">
            <a:avLst/>
          </a:prstGeom>
          <a:noFill/>
          <a:ln w="76200" cap="flat" cmpd="sng" algn="ctr">
            <a:solidFill>
              <a:srgbClr val="FF5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l" rtl="0" eaLnBrk="0" fontAlgn="base" hangingPunct="0">
              <a:spcBef>
                <a:spcPct val="0"/>
              </a:spcBef>
              <a:spcAft>
                <a:spcPct val="0"/>
              </a:spcAft>
            </a:pPr>
            <a:endParaRPr lang="en-US" b="1" kern="1200">
              <a:solidFill>
                <a:srgbClr val="000000"/>
              </a:solidFill>
              <a:latin typeface="Neutra Text" pitchFamily="50" charset="0"/>
              <a:ea typeface="+mn-ea"/>
              <a:cs typeface="+mn-cs"/>
            </a:endParaRPr>
          </a:p>
        </p:txBody>
      </p:sp>
      <p:sp>
        <p:nvSpPr>
          <p:cNvPr id="4" name="Arc 5"/>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5" name="Arc 6"/>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7" name="Arc 7"/>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8" name="Arc 8"/>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2" name="Picture 2"/>
          <p:cNvPicPr>
            <a:picLocks noChangeAspect="1" noChangeArrowheads="1"/>
          </p:cNvPicPr>
          <p:nvPr/>
        </p:nvPicPr>
        <p:blipFill>
          <a:blip r:embed="rId3"/>
          <a:srcRect/>
          <a:stretch>
            <a:fillRect/>
          </a:stretch>
        </p:blipFill>
        <p:spPr bwMode="auto">
          <a:xfrm>
            <a:off x="0" y="0"/>
            <a:ext cx="9753600" cy="7315200"/>
          </a:xfrm>
          <a:prstGeom prst="rect">
            <a:avLst/>
          </a:prstGeom>
          <a:noFill/>
          <a:ln w="9525">
            <a:noFill/>
            <a:miter lim="800000"/>
            <a:headEnd/>
            <a:tailEnd/>
          </a:ln>
          <a:effectLst/>
        </p:spPr>
      </p:pic>
      <p:sp>
        <p:nvSpPr>
          <p:cNvPr id="6" name="Rounded Rectangle 5"/>
          <p:cNvSpPr/>
          <p:nvPr/>
        </p:nvSpPr>
        <p:spPr bwMode="auto">
          <a:xfrm>
            <a:off x="6858000" y="381000"/>
            <a:ext cx="2286000" cy="2133600"/>
          </a:xfrm>
          <a:prstGeom prst="roundRect">
            <a:avLst/>
          </a:prstGeom>
          <a:noFill/>
          <a:ln w="76200" cap="flat" cmpd="sng" algn="ctr">
            <a:solidFill>
              <a:srgbClr val="FF5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l" rtl="0" eaLnBrk="0" fontAlgn="base" hangingPunct="0">
              <a:spcBef>
                <a:spcPct val="0"/>
              </a:spcBef>
              <a:spcAft>
                <a:spcPct val="0"/>
              </a:spcAft>
            </a:pPr>
            <a:endParaRPr lang="en-US" b="1" kern="1200">
              <a:solidFill>
                <a:srgbClr val="000000"/>
              </a:solidFill>
              <a:latin typeface="Neutra Text" pitchFamily="50" charset="0"/>
              <a:ea typeface="+mn-ea"/>
              <a:cs typeface="+mn-cs"/>
            </a:endParaRPr>
          </a:p>
        </p:txBody>
      </p:sp>
      <p:sp>
        <p:nvSpPr>
          <p:cNvPr id="4" name="Arc 5"/>
          <p:cNvSpPr>
            <a:spLocks noChangeAspect="1"/>
          </p:cNvSpPr>
          <p:nvPr/>
        </p:nvSpPr>
        <p:spPr bwMode="auto">
          <a:xfrm>
            <a:off x="8950325" y="-762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5" name="Arc 6"/>
          <p:cNvSpPr>
            <a:spLocks noChangeAspect="1"/>
          </p:cNvSpPr>
          <p:nvPr/>
        </p:nvSpPr>
        <p:spPr bwMode="auto">
          <a:xfrm rot="16200000">
            <a:off x="-63500" y="-746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7" name="Arc 7"/>
          <p:cNvSpPr>
            <a:spLocks noChangeAspect="1"/>
          </p:cNvSpPr>
          <p:nvPr/>
        </p:nvSpPr>
        <p:spPr bwMode="auto">
          <a:xfrm rot="10800000">
            <a:off x="-63500" y="66548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8" name="Arc 8"/>
          <p:cNvSpPr>
            <a:spLocks noChangeAspect="1"/>
          </p:cNvSpPr>
          <p:nvPr/>
        </p:nvSpPr>
        <p:spPr bwMode="auto">
          <a:xfrm rot="5400000">
            <a:off x="8950325" y="66516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2" name="Picture 2"/>
          <p:cNvPicPr>
            <a:picLocks noChangeAspect="1" noChangeArrowheads="1"/>
          </p:cNvPicPr>
          <p:nvPr/>
        </p:nvPicPr>
        <p:blipFill>
          <a:blip r:embed="rId3"/>
          <a:srcRect/>
          <a:stretch>
            <a:fillRect/>
          </a:stretch>
        </p:blipFill>
        <p:spPr bwMode="auto">
          <a:xfrm>
            <a:off x="0" y="0"/>
            <a:ext cx="9753600" cy="7315200"/>
          </a:xfrm>
          <a:prstGeom prst="rect">
            <a:avLst/>
          </a:prstGeom>
          <a:noFill/>
          <a:ln w="9525">
            <a:noFill/>
            <a:miter lim="800000"/>
            <a:headEnd/>
            <a:tailEnd/>
          </a:ln>
          <a:effectLst/>
        </p:spPr>
      </p:pic>
      <p:sp>
        <p:nvSpPr>
          <p:cNvPr id="6" name="Rounded Rectangle 5"/>
          <p:cNvSpPr/>
          <p:nvPr/>
        </p:nvSpPr>
        <p:spPr bwMode="auto">
          <a:xfrm>
            <a:off x="0" y="5181600"/>
            <a:ext cx="6858000" cy="1676400"/>
          </a:xfrm>
          <a:prstGeom prst="roundRect">
            <a:avLst/>
          </a:prstGeom>
          <a:noFill/>
          <a:ln w="76200" cap="flat" cmpd="sng" algn="ctr">
            <a:solidFill>
              <a:srgbClr val="FF5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l" rtl="0" eaLnBrk="0" fontAlgn="base" hangingPunct="0">
              <a:spcBef>
                <a:spcPct val="0"/>
              </a:spcBef>
              <a:spcAft>
                <a:spcPct val="0"/>
              </a:spcAft>
            </a:pPr>
            <a:endParaRPr lang="en-US" b="1" kern="1200">
              <a:solidFill>
                <a:srgbClr val="000000"/>
              </a:solidFill>
              <a:latin typeface="Neutra Text" pitchFamily="50" charset="0"/>
              <a:ea typeface="+mn-ea"/>
              <a:cs typeface="+mn-cs"/>
            </a:endParaRPr>
          </a:p>
        </p:txBody>
      </p:sp>
      <p:sp>
        <p:nvSpPr>
          <p:cNvPr id="4" name="Arc 5"/>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5" name="Arc 6"/>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7" name="Arc 7"/>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8" name="Arc 8"/>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2" name="Picture 2"/>
          <p:cNvPicPr>
            <a:picLocks noChangeAspect="1" noChangeArrowheads="1"/>
          </p:cNvPicPr>
          <p:nvPr/>
        </p:nvPicPr>
        <p:blipFill>
          <a:blip r:embed="rId3"/>
          <a:srcRect/>
          <a:stretch>
            <a:fillRect/>
          </a:stretch>
        </p:blipFill>
        <p:spPr bwMode="auto">
          <a:xfrm>
            <a:off x="0" y="0"/>
            <a:ext cx="9753600" cy="7315200"/>
          </a:xfrm>
          <a:prstGeom prst="rect">
            <a:avLst/>
          </a:prstGeom>
          <a:noFill/>
          <a:ln w="9525">
            <a:noFill/>
            <a:miter lim="800000"/>
            <a:headEnd/>
            <a:tailEnd/>
          </a:ln>
          <a:effectLst/>
        </p:spPr>
      </p:pic>
      <p:sp>
        <p:nvSpPr>
          <p:cNvPr id="6" name="Rounded Rectangle 5"/>
          <p:cNvSpPr/>
          <p:nvPr/>
        </p:nvSpPr>
        <p:spPr bwMode="auto">
          <a:xfrm>
            <a:off x="6781800" y="4495800"/>
            <a:ext cx="2362200" cy="2362200"/>
          </a:xfrm>
          <a:prstGeom prst="roundRect">
            <a:avLst/>
          </a:prstGeom>
          <a:noFill/>
          <a:ln w="76200" cap="flat" cmpd="sng" algn="ctr">
            <a:solidFill>
              <a:srgbClr val="FF5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l" rtl="0" eaLnBrk="0" fontAlgn="base" hangingPunct="0">
              <a:spcBef>
                <a:spcPct val="0"/>
              </a:spcBef>
              <a:spcAft>
                <a:spcPct val="0"/>
              </a:spcAft>
            </a:pPr>
            <a:endParaRPr lang="en-US" b="1" kern="1200">
              <a:solidFill>
                <a:srgbClr val="000000"/>
              </a:solidFill>
              <a:latin typeface="Neutra Text" pitchFamily="50" charset="0"/>
              <a:ea typeface="+mn-ea"/>
              <a:cs typeface="+mn-cs"/>
            </a:endParaRPr>
          </a:p>
        </p:txBody>
      </p:sp>
      <p:sp>
        <p:nvSpPr>
          <p:cNvPr id="4" name="Arc 5"/>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5" name="Arc 6"/>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7" name="Arc 7"/>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8" name="Arc 8"/>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Juxtapose</a:t>
            </a:r>
            <a:endParaRPr lang="en-US" dirty="0"/>
          </a:p>
        </p:txBody>
      </p:sp>
      <p:pic>
        <p:nvPicPr>
          <p:cNvPr id="285698" name="Picture 2"/>
          <p:cNvPicPr>
            <a:picLocks noGrp="1" noChangeAspect="1" noChangeArrowheads="1"/>
          </p:cNvPicPr>
          <p:nvPr>
            <p:ph idx="1"/>
          </p:nvPr>
        </p:nvPicPr>
        <p:blipFill>
          <a:blip r:embed="rId3"/>
          <a:srcRect/>
          <a:stretch>
            <a:fillRect/>
          </a:stretch>
        </p:blipFill>
        <p:spPr bwMode="auto">
          <a:xfrm>
            <a:off x="838200" y="2823884"/>
            <a:ext cx="8007350" cy="2397681"/>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2" name="Picture 2"/>
          <p:cNvPicPr>
            <a:picLocks noChangeAspect="1" noChangeArrowheads="1"/>
          </p:cNvPicPr>
          <p:nvPr/>
        </p:nvPicPr>
        <p:blipFill>
          <a:blip r:embed="rId3"/>
          <a:srcRect/>
          <a:stretch>
            <a:fillRect/>
          </a:stretch>
        </p:blipFill>
        <p:spPr bwMode="auto">
          <a:xfrm>
            <a:off x="0" y="0"/>
            <a:ext cx="9753600" cy="7315200"/>
          </a:xfrm>
          <a:prstGeom prst="rect">
            <a:avLst/>
          </a:prstGeom>
          <a:noFill/>
          <a:ln w="9525">
            <a:noFill/>
            <a:miter lim="800000"/>
            <a:headEnd/>
            <a:tailEnd/>
          </a:ln>
          <a:effectLst/>
        </p:spPr>
      </p:pic>
      <p:sp>
        <p:nvSpPr>
          <p:cNvPr id="6" name="Rounded Rectangle 5"/>
          <p:cNvSpPr/>
          <p:nvPr/>
        </p:nvSpPr>
        <p:spPr bwMode="auto">
          <a:xfrm>
            <a:off x="0" y="5181600"/>
            <a:ext cx="6858000" cy="1676400"/>
          </a:xfrm>
          <a:prstGeom prst="roundRect">
            <a:avLst/>
          </a:prstGeom>
          <a:noFill/>
          <a:ln w="76200" cap="flat" cmpd="sng" algn="ctr">
            <a:solidFill>
              <a:srgbClr val="FF5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l" rtl="0" eaLnBrk="0" fontAlgn="base" hangingPunct="0">
              <a:spcBef>
                <a:spcPct val="0"/>
              </a:spcBef>
              <a:spcAft>
                <a:spcPct val="0"/>
              </a:spcAft>
            </a:pPr>
            <a:endParaRPr lang="en-US" b="1" kern="1200">
              <a:solidFill>
                <a:srgbClr val="000000"/>
              </a:solidFill>
              <a:latin typeface="Neutra Text" pitchFamily="50" charset="0"/>
              <a:ea typeface="+mn-ea"/>
              <a:cs typeface="+mn-cs"/>
            </a:endParaRPr>
          </a:p>
        </p:txBody>
      </p:sp>
      <p:pic>
        <p:nvPicPr>
          <p:cNvPr id="8" name="Picture 7" descr="mixer.png"/>
          <p:cNvPicPr>
            <a:picLocks noChangeAspect="1"/>
          </p:cNvPicPr>
          <p:nvPr/>
        </p:nvPicPr>
        <p:blipFill>
          <a:blip r:embed="rId4"/>
          <a:stretch>
            <a:fillRect/>
          </a:stretch>
        </p:blipFill>
        <p:spPr>
          <a:xfrm>
            <a:off x="5562600" y="3048000"/>
            <a:ext cx="4724400" cy="4294910"/>
          </a:xfrm>
          <a:prstGeom prst="rect">
            <a:avLst/>
          </a:prstGeom>
          <a:ln>
            <a:noFill/>
          </a:ln>
          <a:effectLst>
            <a:outerShdw blurRad="292100" dist="139700" dir="2700000" algn="tl" rotWithShape="0">
              <a:srgbClr val="333333">
                <a:alpha val="65000"/>
              </a:srgbClr>
            </a:outerShdw>
          </a:effectLst>
        </p:spPr>
      </p:pic>
      <p:sp>
        <p:nvSpPr>
          <p:cNvPr id="5" name="Arc 5"/>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7" name="Arc 6"/>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9" name="Arc 7"/>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10" name="Arc 8"/>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8382000" y="6513513"/>
            <a:ext cx="762000" cy="274637"/>
          </a:xfrm>
          <a:prstGeom prst="rect">
            <a:avLst/>
          </a:prstGeom>
        </p:spPr>
        <p:txBody>
          <a:bodyPr/>
          <a:lstStyle/>
          <a:p>
            <a:pPr algn="r" rtl="0" fontAlgn="base">
              <a:spcBef>
                <a:spcPct val="0"/>
              </a:spcBef>
              <a:spcAft>
                <a:spcPct val="0"/>
              </a:spcAft>
              <a:defRPr/>
            </a:pPr>
            <a:fld id="{971B7D7F-0F5C-41E0-A807-ADF9AEA64943}" type="slidenum">
              <a:rPr lang="ko-KR" altLang="en-US" sz="1200" kern="1200">
                <a:solidFill>
                  <a:srgbClr val="CFECFF"/>
                </a:solidFill>
                <a:latin typeface="Neutra Text" pitchFamily="50" charset="0"/>
                <a:ea typeface="굴림" pitchFamily="34" charset="-127"/>
                <a:cs typeface="+mn-cs"/>
              </a:rPr>
              <a:pPr algn="r" rtl="0" fontAlgn="base">
                <a:spcBef>
                  <a:spcPct val="0"/>
                </a:spcBef>
                <a:spcAft>
                  <a:spcPct val="0"/>
                </a:spcAft>
                <a:defRPr/>
              </a:pPr>
              <a:t>28</a:t>
            </a:fld>
            <a:endParaRPr lang="en-US" altLang="ko-KR" sz="1200" kern="1200">
              <a:solidFill>
                <a:srgbClr val="CFECFF"/>
              </a:solidFill>
              <a:latin typeface="Neutra Text" pitchFamily="50" charset="0"/>
              <a:ea typeface="굴림" pitchFamily="34" charset="-127"/>
              <a:cs typeface="+mn-cs"/>
            </a:endParaRPr>
          </a:p>
        </p:txBody>
      </p:sp>
      <p:pic>
        <p:nvPicPr>
          <p:cNvPr id="4" name="Picture 3" descr="mixer-hdr02-isolated.png"/>
          <p:cNvPicPr>
            <a:picLocks noChangeAspect="1"/>
          </p:cNvPicPr>
          <p:nvPr/>
        </p:nvPicPr>
        <p:blipFill>
          <a:blip r:embed="rId3"/>
          <a:stretch>
            <a:fillRect/>
          </a:stretch>
        </p:blipFill>
        <p:spPr>
          <a:xfrm>
            <a:off x="0" y="0"/>
            <a:ext cx="9144000" cy="6858000"/>
          </a:xfrm>
          <a:prstGeom prst="rect">
            <a:avLst/>
          </a:prstGeom>
        </p:spPr>
      </p:pic>
      <p:sp>
        <p:nvSpPr>
          <p:cNvPr id="5" name="Arc 5"/>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6" name="Arc 6"/>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7" name="Arc 7"/>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8" name="Arc 8"/>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xer-isolated.png"/>
          <p:cNvPicPr>
            <a:picLocks noChangeAspect="1"/>
          </p:cNvPicPr>
          <p:nvPr/>
        </p:nvPicPr>
        <p:blipFill>
          <a:blip r:embed="rId3"/>
          <a:stretch>
            <a:fillRect/>
          </a:stretch>
        </p:blipFill>
        <p:spPr>
          <a:xfrm>
            <a:off x="2529840" y="0"/>
            <a:ext cx="4084320" cy="6858000"/>
          </a:xfrm>
          <a:prstGeom prst="rect">
            <a:avLst/>
          </a:prstGeom>
        </p:spPr>
      </p:pic>
      <p:sp>
        <p:nvSpPr>
          <p:cNvPr id="3" name="TextBox 2"/>
          <p:cNvSpPr txBox="1"/>
          <p:nvPr/>
        </p:nvSpPr>
        <p:spPr>
          <a:xfrm>
            <a:off x="6705600" y="1600200"/>
            <a:ext cx="1853008" cy="369332"/>
          </a:xfrm>
          <a:prstGeom prst="rect">
            <a:avLst/>
          </a:prstGeom>
          <a:noFill/>
        </p:spPr>
        <p:txBody>
          <a:bodyPr wrap="square" rtlCol="0">
            <a:spAutoFit/>
          </a:bodyPr>
          <a:lstStyle/>
          <a:p>
            <a:r>
              <a:rPr lang="en-US" dirty="0" smtClean="0"/>
              <a:t>Pocket projector</a:t>
            </a:r>
            <a:endParaRPr lang="en-US" dirty="0"/>
          </a:p>
        </p:txBody>
      </p:sp>
      <p:cxnSp>
        <p:nvCxnSpPr>
          <p:cNvPr id="7" name="Straight Arrow Connector 6"/>
          <p:cNvCxnSpPr/>
          <p:nvPr/>
        </p:nvCxnSpPr>
        <p:spPr bwMode="auto">
          <a:xfrm rot="10800000">
            <a:off x="5105400" y="1219200"/>
            <a:ext cx="1524000" cy="457200"/>
          </a:xfrm>
          <a:prstGeom prst="straightConnector1">
            <a:avLst/>
          </a:prstGeom>
          <a:solidFill>
            <a:schemeClr val="accent1"/>
          </a:solidFill>
          <a:ln w="76200" cap="flat" cmpd="sng" algn="ctr">
            <a:solidFill>
              <a:schemeClr val="tx1"/>
            </a:solidFill>
            <a:prstDash val="solid"/>
            <a:round/>
            <a:headEnd type="none" w="med" len="med"/>
            <a:tailEnd type="arrow"/>
          </a:ln>
          <a:effectLst/>
        </p:spPr>
      </p:cxnSp>
      <p:sp>
        <p:nvSpPr>
          <p:cNvPr id="5" name="TextBox 4"/>
          <p:cNvSpPr txBox="1"/>
          <p:nvPr/>
        </p:nvSpPr>
        <p:spPr>
          <a:xfrm>
            <a:off x="6703706" y="6172200"/>
            <a:ext cx="1830694" cy="307777"/>
          </a:xfrm>
          <a:prstGeom prst="rect">
            <a:avLst/>
          </a:prstGeom>
          <a:noFill/>
        </p:spPr>
        <p:txBody>
          <a:bodyPr wrap="none" rtlCol="0">
            <a:spAutoFit/>
          </a:bodyPr>
          <a:lstStyle/>
          <a:p>
            <a:r>
              <a:rPr lang="en-US" sz="1400" b="0" dirty="0" smtClean="0">
                <a:solidFill>
                  <a:schemeClr val="bg1"/>
                </a:solidFill>
              </a:rPr>
              <a:t>[Crider et al, GI 2007]</a:t>
            </a:r>
            <a:endParaRPr lang="en-US" sz="1400" b="0" dirty="0">
              <a:solidFill>
                <a:schemeClr val="bg1"/>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juxtapose</a:t>
            </a:r>
            <a:endParaRPr lang="en-US"/>
          </a:p>
        </p:txBody>
      </p:sp>
      <p:sp>
        <p:nvSpPr>
          <p:cNvPr id="5" name="Text Placeholder 4"/>
          <p:cNvSpPr>
            <a:spLocks noGrp="1"/>
          </p:cNvSpPr>
          <p:nvPr>
            <p:ph type="body" idx="1"/>
          </p:nvPr>
        </p:nvSpPr>
        <p:spPr/>
        <p:txBody>
          <a:bodyPr/>
          <a:lstStyle/>
          <a:p>
            <a:endParaRPr lang="en-US"/>
          </a:p>
        </p:txBody>
      </p:sp>
      <p:sp>
        <p:nvSpPr>
          <p:cNvPr id="6" name="Rectangle 5"/>
          <p:cNvSpPr/>
          <p:nvPr/>
        </p:nvSpPr>
        <p:spPr>
          <a:xfrm>
            <a:off x="762000" y="5029200"/>
            <a:ext cx="4420697" cy="369332"/>
          </a:xfrm>
          <a:prstGeom prst="rect">
            <a:avLst/>
          </a:prstGeom>
        </p:spPr>
        <p:txBody>
          <a:bodyPr wrap="none">
            <a:spAutoFit/>
          </a:bodyPr>
          <a:lstStyle/>
          <a:p>
            <a:r>
              <a:rPr lang="en-US" i="1" smtClean="0"/>
              <a:t>(with Loren Yu, Abel Allison, Yeonsoo Yang)</a:t>
            </a:r>
            <a:endParaRPr lang="en-US"/>
          </a:p>
        </p:txBody>
      </p:sp>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Juxtapose-Mobile-Fig.png"/>
          <p:cNvPicPr>
            <a:picLocks noGrp="1" noChangeAspect="1"/>
          </p:cNvPicPr>
          <p:nvPr>
            <p:ph idx="4294967295"/>
          </p:nvPr>
        </p:nvPicPr>
        <p:blipFill>
          <a:blip r:embed="rId3"/>
          <a:stretch>
            <a:fillRect/>
          </a:stretch>
        </p:blipFill>
        <p:spPr>
          <a:xfrm>
            <a:off x="1371600" y="457200"/>
            <a:ext cx="6629400" cy="5942013"/>
          </a:xfrm>
        </p:spPr>
      </p:pic>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7250" name="Picture 2" descr="C:\Users\bjoern\Desktop\uist2008\images\Juxtapose-Arduino-Fig.png"/>
          <p:cNvPicPr>
            <a:picLocks noChangeAspect="1" noChangeArrowheads="1"/>
          </p:cNvPicPr>
          <p:nvPr/>
        </p:nvPicPr>
        <p:blipFill>
          <a:blip r:embed="rId3"/>
          <a:srcRect/>
          <a:stretch>
            <a:fillRect/>
          </a:stretch>
        </p:blipFill>
        <p:spPr bwMode="auto">
          <a:xfrm>
            <a:off x="346074" y="914400"/>
            <a:ext cx="8416926" cy="5029200"/>
          </a:xfrm>
          <a:prstGeom prst="rect">
            <a:avLst/>
          </a:prstGeom>
          <a:noFill/>
        </p:spPr>
      </p:pic>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Participatory Design Study</a:t>
            </a:r>
          </a:p>
        </p:txBody>
      </p:sp>
      <p:sp>
        <p:nvSpPr>
          <p:cNvPr id="3" name="Content Placeholder 2"/>
          <p:cNvSpPr>
            <a:spLocks noGrp="1"/>
          </p:cNvSpPr>
          <p:nvPr>
            <p:ph idx="1"/>
          </p:nvPr>
        </p:nvSpPr>
        <p:spPr/>
        <p:txBody>
          <a:bodyPr/>
          <a:lstStyle/>
          <a:p>
            <a:r>
              <a:rPr lang="en-US" sz="2800" smtClean="0"/>
              <a:t>Extending Tohidi et al.’s results, conduct user tests with modifiable vs. non-modifiable prototypes</a:t>
            </a:r>
          </a:p>
          <a:p>
            <a:r>
              <a:rPr lang="en-US" sz="2800" smtClean="0"/>
              <a:t>Hypotheses:</a:t>
            </a:r>
          </a:p>
          <a:p>
            <a:pPr lvl="1"/>
            <a:r>
              <a:rPr lang="en-US" sz="2400" smtClean="0"/>
              <a:t>Higher # of suggestions in modifiable condition</a:t>
            </a:r>
          </a:p>
          <a:p>
            <a:pPr lvl="1"/>
            <a:r>
              <a:rPr lang="en-US" sz="2400" smtClean="0"/>
              <a:t>More ground covered by those suggestions</a:t>
            </a:r>
          </a:p>
          <a:p>
            <a:r>
              <a:rPr lang="en-US" sz="2800" smtClean="0"/>
              <a:t>Reasoning:</a:t>
            </a:r>
          </a:p>
          <a:p>
            <a:pPr lvl="1"/>
            <a:r>
              <a:rPr lang="en-US" sz="2400" smtClean="0"/>
              <a:t>Modifiability makes prototype feel less finished</a:t>
            </a:r>
          </a:p>
          <a:p>
            <a:pPr lvl="1"/>
            <a:r>
              <a:rPr lang="en-US" sz="2400" smtClean="0"/>
              <a:t>Participants can get feedback on their suggestions immediately</a:t>
            </a:r>
          </a:p>
          <a:p>
            <a:r>
              <a:rPr lang="en-US" sz="2800" smtClean="0"/>
              <a:t>Also observe: how many suggestions were we able to implement?</a:t>
            </a:r>
          </a:p>
          <a:p>
            <a:endParaRPr lang="en-US" smtClean="0"/>
          </a:p>
          <a:p>
            <a:pPr lvl="1"/>
            <a:endParaRPr lang="en-US" sz="2400" smtClean="0"/>
          </a:p>
          <a:p>
            <a:pPr lvl="2"/>
            <a:endParaRPr lang="en-US" sz="2000" smtClean="0"/>
          </a:p>
          <a:p>
            <a:pPr lvl="2"/>
            <a:endParaRPr lang="en-US" sz="2000"/>
          </a:p>
        </p:txBody>
      </p:sp>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Other Steps to Take</a:t>
            </a:r>
            <a:endParaRPr lang="en-US"/>
          </a:p>
        </p:txBody>
      </p:sp>
      <p:sp>
        <p:nvSpPr>
          <p:cNvPr id="3" name="Content Placeholder 2"/>
          <p:cNvSpPr>
            <a:spLocks noGrp="1"/>
          </p:cNvSpPr>
          <p:nvPr>
            <p:ph idx="1"/>
          </p:nvPr>
        </p:nvSpPr>
        <p:spPr/>
        <p:txBody>
          <a:bodyPr/>
          <a:lstStyle/>
          <a:p>
            <a:r>
              <a:rPr lang="en-US" smtClean="0"/>
              <a:t>Fix up the UI!</a:t>
            </a:r>
          </a:p>
          <a:p>
            <a:r>
              <a:rPr lang="en-US" smtClean="0"/>
              <a:t>Integrate alternatives for graphics + code</a:t>
            </a:r>
            <a:endParaRPr lang="en-US"/>
          </a:p>
        </p:txBody>
      </p:sp>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smtClean="0"/>
              <a:t>Related things </a:t>
            </a:r>
            <a:r>
              <a:rPr lang="en-US" sz="3200" smtClean="0"/>
              <a:t>we found at Adobe and UIUC</a:t>
            </a:r>
            <a:endParaRPr lang="en-US" sz="3200"/>
          </a:p>
        </p:txBody>
      </p:sp>
      <p:sp>
        <p:nvSpPr>
          <p:cNvPr id="3" name="Content Placeholder 2"/>
          <p:cNvSpPr>
            <a:spLocks noGrp="1"/>
          </p:cNvSpPr>
          <p:nvPr>
            <p:ph idx="1"/>
          </p:nvPr>
        </p:nvSpPr>
        <p:spPr/>
        <p:txBody>
          <a:bodyPr/>
          <a:lstStyle/>
          <a:p>
            <a:endParaRPr lang="en-US"/>
          </a:p>
        </p:txBody>
      </p:sp>
      <p:pic>
        <p:nvPicPr>
          <p:cNvPr id="107522" name="Picture 2"/>
          <p:cNvPicPr>
            <a:picLocks noChangeAspect="1" noChangeArrowheads="1"/>
          </p:cNvPicPr>
          <p:nvPr/>
        </p:nvPicPr>
        <p:blipFill>
          <a:blip r:embed="rId3"/>
          <a:srcRect/>
          <a:stretch>
            <a:fillRect/>
          </a:stretch>
        </p:blipFill>
        <p:spPr bwMode="auto">
          <a:xfrm>
            <a:off x="533400" y="1219200"/>
            <a:ext cx="8077200" cy="4893060"/>
          </a:xfrm>
          <a:prstGeom prst="rect">
            <a:avLst/>
          </a:prstGeom>
          <a:noFill/>
          <a:ln w="9525">
            <a:noFill/>
            <a:miter lim="800000"/>
            <a:headEnd/>
            <a:tailEnd/>
          </a:ln>
          <a:effectLst/>
        </p:spPr>
      </p:pic>
      <p:sp>
        <p:nvSpPr>
          <p:cNvPr id="5" name="TextBox 4"/>
          <p:cNvSpPr txBox="1"/>
          <p:nvPr/>
        </p:nvSpPr>
        <p:spPr>
          <a:xfrm>
            <a:off x="762000" y="6248400"/>
            <a:ext cx="2159694" cy="369332"/>
          </a:xfrm>
          <a:prstGeom prst="rect">
            <a:avLst/>
          </a:prstGeom>
          <a:noFill/>
        </p:spPr>
        <p:txBody>
          <a:bodyPr wrap="none" rtlCol="0">
            <a:spAutoFit/>
          </a:bodyPr>
          <a:lstStyle/>
          <a:p>
            <a:r>
              <a:rPr lang="en-US" smtClean="0"/>
              <a:t>Troikatronix Isadora</a:t>
            </a:r>
            <a:endParaRPr lang="en-US"/>
          </a:p>
        </p:txBody>
      </p:sp>
      <p:sp>
        <p:nvSpPr>
          <p:cNvPr id="6" name="Rounded Rectangle 5"/>
          <p:cNvSpPr/>
          <p:nvPr/>
        </p:nvSpPr>
        <p:spPr bwMode="auto">
          <a:xfrm>
            <a:off x="457200" y="1143000"/>
            <a:ext cx="1676400" cy="685800"/>
          </a:xfrm>
          <a:prstGeom prst="roundRect">
            <a:avLst/>
          </a:prstGeom>
          <a:noFill/>
          <a:ln w="76200" cap="flat" cmpd="sng" algn="ctr">
            <a:solidFill>
              <a:srgbClr val="FF5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p:cNvPicPr>
            <a:picLocks noGrp="1" noChangeAspect="1" noChangeArrowheads="1"/>
          </p:cNvPicPr>
          <p:nvPr>
            <p:ph idx="1"/>
          </p:nvPr>
        </p:nvPicPr>
        <p:blipFill>
          <a:blip r:embed="rId3"/>
          <a:srcRect/>
          <a:stretch>
            <a:fillRect/>
          </a:stretch>
        </p:blipFill>
        <p:spPr bwMode="auto">
          <a:xfrm>
            <a:off x="2590801" y="1150938"/>
            <a:ext cx="4114800" cy="4978908"/>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sz="3200" smtClean="0"/>
              <a:t>Related things </a:t>
            </a:r>
            <a:r>
              <a:rPr lang="en-US" sz="3200" smtClean="0"/>
              <a:t>we found at Adobe and UIUC</a:t>
            </a:r>
            <a:endParaRPr lang="en-US" sz="3200"/>
          </a:p>
        </p:txBody>
      </p:sp>
      <p:sp>
        <p:nvSpPr>
          <p:cNvPr id="5" name="TextBox 4"/>
          <p:cNvSpPr txBox="1"/>
          <p:nvPr/>
        </p:nvSpPr>
        <p:spPr>
          <a:xfrm>
            <a:off x="762000" y="6248400"/>
            <a:ext cx="3472041" cy="369332"/>
          </a:xfrm>
          <a:prstGeom prst="rect">
            <a:avLst/>
          </a:prstGeom>
          <a:noFill/>
        </p:spPr>
        <p:txBody>
          <a:bodyPr wrap="none" rtlCol="0">
            <a:spAutoFit/>
          </a:bodyPr>
          <a:lstStyle/>
          <a:p>
            <a:r>
              <a:rPr lang="en-US" smtClean="0"/>
              <a:t>Adobe Image Foundations Toolkit</a:t>
            </a:r>
            <a:endParaRPr lang="en-US"/>
          </a:p>
        </p:txBody>
      </p:sp>
      <p:sp>
        <p:nvSpPr>
          <p:cNvPr id="6" name="Rounded Rectangle 5"/>
          <p:cNvSpPr/>
          <p:nvPr/>
        </p:nvSpPr>
        <p:spPr bwMode="auto">
          <a:xfrm>
            <a:off x="5410200" y="1371600"/>
            <a:ext cx="1295400" cy="4495800"/>
          </a:xfrm>
          <a:prstGeom prst="roundRect">
            <a:avLst/>
          </a:prstGeom>
          <a:noFill/>
          <a:ln w="76200" cap="flat" cmpd="sng" algn="ctr">
            <a:solidFill>
              <a:srgbClr val="FF5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1752600"/>
            <a:ext cx="9448800" cy="3733800"/>
          </a:xfrm>
          <a:prstGeom prst="rect">
            <a:avLst/>
          </a:prstGeom>
          <a:solidFill>
            <a:schemeClr val="tx1"/>
          </a:solidFill>
          <a:ln w="762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
        <p:nvSpPr>
          <p:cNvPr id="2" name="Title 1"/>
          <p:cNvSpPr>
            <a:spLocks noGrp="1"/>
          </p:cNvSpPr>
          <p:nvPr>
            <p:ph type="title"/>
          </p:nvPr>
        </p:nvSpPr>
        <p:spPr/>
        <p:txBody>
          <a:bodyPr/>
          <a:lstStyle/>
          <a:p>
            <a:r>
              <a:rPr lang="en-US" sz="3200" smtClean="0"/>
              <a:t>Related things we found at Adobe and UIUC</a:t>
            </a:r>
            <a:endParaRPr lang="en-US" sz="3200"/>
          </a:p>
        </p:txBody>
      </p:sp>
      <p:sp>
        <p:nvSpPr>
          <p:cNvPr id="3" name="Content Placeholder 2"/>
          <p:cNvSpPr>
            <a:spLocks noGrp="1"/>
          </p:cNvSpPr>
          <p:nvPr>
            <p:ph idx="1"/>
          </p:nvPr>
        </p:nvSpPr>
        <p:spPr/>
        <p:txBody>
          <a:bodyPr/>
          <a:lstStyle/>
          <a:p>
            <a:endParaRPr lang="en-US"/>
          </a:p>
        </p:txBody>
      </p:sp>
      <p:pic>
        <p:nvPicPr>
          <p:cNvPr id="109570" name="Picture 2"/>
          <p:cNvPicPr>
            <a:picLocks noChangeAspect="1" noChangeArrowheads="1"/>
          </p:cNvPicPr>
          <p:nvPr/>
        </p:nvPicPr>
        <p:blipFill>
          <a:blip r:embed="rId3"/>
          <a:srcRect/>
          <a:stretch>
            <a:fillRect/>
          </a:stretch>
        </p:blipFill>
        <p:spPr bwMode="auto">
          <a:xfrm>
            <a:off x="2090738" y="2057400"/>
            <a:ext cx="4962525" cy="2743200"/>
          </a:xfrm>
          <a:prstGeom prst="rect">
            <a:avLst/>
          </a:prstGeom>
          <a:noFill/>
          <a:ln w="9525">
            <a:noFill/>
            <a:miter lim="800000"/>
            <a:headEnd/>
            <a:tailEnd/>
          </a:ln>
          <a:effectLst/>
        </p:spPr>
      </p:pic>
      <p:sp>
        <p:nvSpPr>
          <p:cNvPr id="6" name="TextBox 5"/>
          <p:cNvSpPr txBox="1"/>
          <p:nvPr/>
        </p:nvSpPr>
        <p:spPr>
          <a:xfrm>
            <a:off x="304800" y="6172200"/>
            <a:ext cx="2076594" cy="369332"/>
          </a:xfrm>
          <a:prstGeom prst="rect">
            <a:avLst/>
          </a:prstGeom>
          <a:noFill/>
        </p:spPr>
        <p:txBody>
          <a:bodyPr wrap="none" rtlCol="0">
            <a:spAutoFit/>
          </a:bodyPr>
          <a:lstStyle/>
          <a:p>
            <a:r>
              <a:rPr lang="en-US" smtClean="0"/>
              <a:t>Team Storm, UIUC</a:t>
            </a:r>
            <a:endParaRPr lang="en-US"/>
          </a:p>
        </p:txBody>
      </p:sp>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600" smtClean="0"/>
              <a:t>Understanding input devices</a:t>
            </a:r>
            <a:endParaRPr lang="en-US" sz="3600"/>
          </a:p>
        </p:txBody>
      </p:sp>
      <p:sp>
        <p:nvSpPr>
          <p:cNvPr id="5" name="Text Placeholder 4"/>
          <p:cNvSpPr>
            <a:spLocks noGrp="1"/>
          </p:cNvSpPr>
          <p:nvPr>
            <p:ph type="body" idx="1"/>
          </p:nvPr>
        </p:nvSpPr>
        <p:spPr/>
        <p:txBody>
          <a:bodyPr/>
          <a:lstStyle/>
          <a:p>
            <a:endParaRPr lang="en-US"/>
          </a:p>
        </p:txBody>
      </p:sp>
      <p:sp>
        <p:nvSpPr>
          <p:cNvPr id="6" name="Rectangle 5"/>
          <p:cNvSpPr/>
          <p:nvPr/>
        </p:nvSpPr>
        <p:spPr>
          <a:xfrm>
            <a:off x="762000" y="4953000"/>
            <a:ext cx="2082301" cy="369332"/>
          </a:xfrm>
          <a:prstGeom prst="rect">
            <a:avLst/>
          </a:prstGeom>
        </p:spPr>
        <p:txBody>
          <a:bodyPr wrap="none">
            <a:spAutoFit/>
          </a:bodyPr>
          <a:lstStyle/>
          <a:p>
            <a:r>
              <a:rPr lang="en-US" i="1" smtClean="0"/>
              <a:t>(with Sean Follmer)</a:t>
            </a:r>
            <a:endParaRPr lang="en-US"/>
          </a:p>
        </p:txBody>
      </p:sp>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3352800" y="2190457"/>
            <a:ext cx="2971800" cy="25146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
        <p:nvSpPr>
          <p:cNvPr id="2" name="Title 1"/>
          <p:cNvSpPr>
            <a:spLocks noGrp="1"/>
          </p:cNvSpPr>
          <p:nvPr>
            <p:ph type="title"/>
          </p:nvPr>
        </p:nvSpPr>
        <p:spPr/>
        <p:txBody>
          <a:bodyPr/>
          <a:lstStyle/>
          <a:p>
            <a:r>
              <a:rPr lang="en-US" smtClean="0"/>
              <a:t>Motivation: Beyond Multitouch</a:t>
            </a:r>
            <a:endParaRPr lang="en-US"/>
          </a:p>
        </p:txBody>
      </p:sp>
      <p:pic>
        <p:nvPicPr>
          <p:cNvPr id="105474" name="Picture 2"/>
          <p:cNvPicPr>
            <a:picLocks noChangeAspect="1" noChangeArrowheads="1"/>
          </p:cNvPicPr>
          <p:nvPr/>
        </p:nvPicPr>
        <p:blipFill>
          <a:blip r:embed="rId3"/>
          <a:srcRect/>
          <a:stretch>
            <a:fillRect/>
          </a:stretch>
        </p:blipFill>
        <p:spPr bwMode="auto">
          <a:xfrm>
            <a:off x="0" y="2190457"/>
            <a:ext cx="3352800" cy="2533943"/>
          </a:xfrm>
          <a:prstGeom prst="rect">
            <a:avLst/>
          </a:prstGeom>
          <a:noFill/>
          <a:ln w="9525">
            <a:noFill/>
            <a:miter lim="800000"/>
            <a:headEnd/>
            <a:tailEnd/>
          </a:ln>
          <a:effectLst/>
        </p:spPr>
      </p:pic>
      <p:pic>
        <p:nvPicPr>
          <p:cNvPr id="105475" name="Picture 3"/>
          <p:cNvPicPr>
            <a:picLocks noChangeAspect="1" noChangeArrowheads="1"/>
          </p:cNvPicPr>
          <p:nvPr/>
        </p:nvPicPr>
        <p:blipFill>
          <a:blip r:embed="rId4"/>
          <a:srcRect/>
          <a:stretch>
            <a:fillRect/>
          </a:stretch>
        </p:blipFill>
        <p:spPr bwMode="auto">
          <a:xfrm>
            <a:off x="3657600" y="2647657"/>
            <a:ext cx="2174184" cy="1600200"/>
          </a:xfrm>
          <a:prstGeom prst="rect">
            <a:avLst/>
          </a:prstGeom>
          <a:noFill/>
          <a:ln w="9525">
            <a:noFill/>
            <a:miter lim="800000"/>
            <a:headEnd/>
            <a:tailEnd/>
          </a:ln>
          <a:effectLst/>
        </p:spPr>
      </p:pic>
      <p:pic>
        <p:nvPicPr>
          <p:cNvPr id="5" name="Picture 4" descr="1986523083_68efe7e89a_b.jpg"/>
          <p:cNvPicPr>
            <a:picLocks noChangeAspect="1"/>
          </p:cNvPicPr>
          <p:nvPr/>
        </p:nvPicPr>
        <p:blipFill>
          <a:blip r:embed="rId5"/>
          <a:srcRect l="48315" t="50562" r="5618"/>
          <a:stretch>
            <a:fillRect/>
          </a:stretch>
        </p:blipFill>
        <p:spPr>
          <a:xfrm>
            <a:off x="6019800" y="2190457"/>
            <a:ext cx="3124200" cy="2514600"/>
          </a:xfrm>
          <a:prstGeom prst="rect">
            <a:avLst/>
          </a:prstGeom>
        </p:spPr>
      </p:pic>
      <p:sp>
        <p:nvSpPr>
          <p:cNvPr id="7" name="TextBox 6"/>
          <p:cNvSpPr txBox="1"/>
          <p:nvPr/>
        </p:nvSpPr>
        <p:spPr>
          <a:xfrm>
            <a:off x="381000" y="4800600"/>
            <a:ext cx="1949701" cy="369332"/>
          </a:xfrm>
          <a:prstGeom prst="rect">
            <a:avLst/>
          </a:prstGeom>
          <a:noFill/>
        </p:spPr>
        <p:txBody>
          <a:bodyPr wrap="none" rtlCol="0">
            <a:spAutoFit/>
          </a:bodyPr>
          <a:lstStyle/>
          <a:p>
            <a:r>
              <a:rPr lang="en-US" b="0" smtClean="0"/>
              <a:t>JazzMutant Lemur</a:t>
            </a:r>
            <a:endParaRPr lang="en-US" b="0"/>
          </a:p>
        </p:txBody>
      </p:sp>
      <p:sp>
        <p:nvSpPr>
          <p:cNvPr id="8" name="TextBox 7"/>
          <p:cNvSpPr txBox="1"/>
          <p:nvPr/>
        </p:nvSpPr>
        <p:spPr>
          <a:xfrm>
            <a:off x="3657600" y="4800600"/>
            <a:ext cx="2143728" cy="369332"/>
          </a:xfrm>
          <a:prstGeom prst="rect">
            <a:avLst/>
          </a:prstGeom>
          <a:noFill/>
        </p:spPr>
        <p:txBody>
          <a:bodyPr wrap="none" rtlCol="0">
            <a:spAutoFit/>
          </a:bodyPr>
          <a:lstStyle/>
          <a:p>
            <a:r>
              <a:rPr lang="en-US" b="0" smtClean="0"/>
              <a:t>Behringer BCF2000</a:t>
            </a:r>
            <a:endParaRPr lang="en-US" b="0"/>
          </a:p>
        </p:txBody>
      </p:sp>
      <p:sp>
        <p:nvSpPr>
          <p:cNvPr id="9" name="TextBox 8"/>
          <p:cNvSpPr txBox="1"/>
          <p:nvPr/>
        </p:nvSpPr>
        <p:spPr>
          <a:xfrm>
            <a:off x="6553200" y="4800600"/>
            <a:ext cx="2126288" cy="369332"/>
          </a:xfrm>
          <a:prstGeom prst="rect">
            <a:avLst/>
          </a:prstGeom>
          <a:noFill/>
        </p:spPr>
        <p:txBody>
          <a:bodyPr wrap="none" rtlCol="0">
            <a:spAutoFit/>
          </a:bodyPr>
          <a:lstStyle/>
          <a:p>
            <a:r>
              <a:rPr lang="en-US" b="0" smtClean="0"/>
              <a:t>Multitouch Overlays</a:t>
            </a:r>
            <a:endParaRPr lang="en-US" b="0"/>
          </a:p>
        </p:txBody>
      </p:sp>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609600" y="1219200"/>
            <a:ext cx="10363200" cy="39624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
        <p:nvSpPr>
          <p:cNvPr id="2" name="Title 1"/>
          <p:cNvSpPr>
            <a:spLocks noGrp="1"/>
          </p:cNvSpPr>
          <p:nvPr>
            <p:ph type="title"/>
          </p:nvPr>
        </p:nvSpPr>
        <p:spPr>
          <a:xfrm>
            <a:off x="457200" y="228600"/>
            <a:ext cx="8385175" cy="1022350"/>
          </a:xfrm>
        </p:spPr>
        <p:txBody>
          <a:bodyPr/>
          <a:lstStyle/>
          <a:p>
            <a:r>
              <a:rPr lang="en-US" sz="3200" smtClean="0"/>
              <a:t>State of the Art in Input Taxonomies:</a:t>
            </a:r>
            <a:br>
              <a:rPr lang="en-US" sz="3200" smtClean="0"/>
            </a:br>
            <a:r>
              <a:rPr lang="en-US" sz="3200" smtClean="0"/>
              <a:t>15 years old?</a:t>
            </a:r>
            <a:endParaRPr lang="en-US" sz="3200"/>
          </a:p>
        </p:txBody>
      </p:sp>
      <p:sp>
        <p:nvSpPr>
          <p:cNvPr id="3" name="Rectangle 2"/>
          <p:cNvSpPr/>
          <p:nvPr/>
        </p:nvSpPr>
        <p:spPr>
          <a:xfrm>
            <a:off x="457200" y="2057400"/>
            <a:ext cx="8077200" cy="646331"/>
          </a:xfrm>
          <a:prstGeom prst="rect">
            <a:avLst/>
          </a:prstGeom>
        </p:spPr>
        <p:txBody>
          <a:bodyPr wrap="square">
            <a:spAutoFit/>
          </a:bodyPr>
          <a:lstStyle/>
          <a:p>
            <a:pPr lvl="1">
              <a:buFont typeface="Arial" pitchFamily="34" charset="0"/>
              <a:buChar char="•"/>
            </a:pPr>
            <a:endParaRPr lang="en-US" smtClean="0"/>
          </a:p>
          <a:p>
            <a:r>
              <a:rPr lang="en-US" smtClean="0"/>
              <a:t> </a:t>
            </a:r>
          </a:p>
        </p:txBody>
      </p:sp>
      <p:sp>
        <p:nvSpPr>
          <p:cNvPr id="4" name="TextBox 3"/>
          <p:cNvSpPr txBox="1"/>
          <p:nvPr/>
        </p:nvSpPr>
        <p:spPr>
          <a:xfrm>
            <a:off x="457200" y="5181362"/>
            <a:ext cx="8057655" cy="1600438"/>
          </a:xfrm>
          <a:prstGeom prst="rect">
            <a:avLst/>
          </a:prstGeom>
          <a:noFill/>
        </p:spPr>
        <p:txBody>
          <a:bodyPr wrap="none" rtlCol="0">
            <a:spAutoFit/>
          </a:bodyPr>
          <a:lstStyle/>
          <a:p>
            <a:r>
              <a:rPr lang="en-US" sz="1400" b="0" smtClean="0"/>
              <a:t>Lipscomb, J. S. and Pique, M. E. 1993. Analog input device physical characteristics. </a:t>
            </a:r>
            <a:br>
              <a:rPr lang="en-US" sz="1400" b="0" smtClean="0"/>
            </a:br>
            <a:r>
              <a:rPr lang="en-US" sz="1400" b="0" i="1" smtClean="0"/>
              <a:t>SIGCHI Bull.</a:t>
            </a:r>
            <a:r>
              <a:rPr lang="en-US" sz="1400" b="0" smtClean="0"/>
              <a:t> 25, 3 </a:t>
            </a:r>
          </a:p>
          <a:p>
            <a:endParaRPr lang="en-US" sz="1400" b="0" smtClean="0"/>
          </a:p>
          <a:p>
            <a:r>
              <a:rPr lang="en-US" sz="1400" b="0" smtClean="0"/>
              <a:t>Card, S. K., Mackinlay, J. D., and Robertson, G. G. 1991. A morphological analysis </a:t>
            </a:r>
            <a:br>
              <a:rPr lang="en-US" sz="1400" b="0" smtClean="0"/>
            </a:br>
            <a:r>
              <a:rPr lang="en-US" sz="1400" b="0" smtClean="0"/>
              <a:t>of the design space of input devices. </a:t>
            </a:r>
            <a:r>
              <a:rPr lang="en-US" sz="1400" b="0" i="1" smtClean="0"/>
              <a:t>ACM Trans. Inf. Syst.</a:t>
            </a:r>
            <a:r>
              <a:rPr lang="en-US" sz="1400" b="0" smtClean="0"/>
              <a:t> 9, 2 </a:t>
            </a:r>
          </a:p>
          <a:p>
            <a:endParaRPr lang="en-US" sz="1400" b="0" smtClean="0"/>
          </a:p>
          <a:p>
            <a:r>
              <a:rPr lang="en-US" sz="1400" b="0" smtClean="0"/>
              <a:t>Buxton, W. 1983. Lexical and pragmatic considerations of input structures. </a:t>
            </a:r>
            <a:r>
              <a:rPr lang="en-US" sz="1400" b="0" i="1" smtClean="0"/>
              <a:t>SIGGRAPH Comput. Graph.</a:t>
            </a:r>
            <a:r>
              <a:rPr lang="en-US" sz="1400" b="0" smtClean="0"/>
              <a:t> 17, 1</a:t>
            </a:r>
            <a:endParaRPr lang="en-US" sz="1400" b="0"/>
          </a:p>
        </p:txBody>
      </p:sp>
      <p:pic>
        <p:nvPicPr>
          <p:cNvPr id="105474" name="Picture 2"/>
          <p:cNvPicPr>
            <a:picLocks noChangeAspect="1" noChangeArrowheads="1"/>
          </p:cNvPicPr>
          <p:nvPr/>
        </p:nvPicPr>
        <p:blipFill>
          <a:blip r:embed="rId3"/>
          <a:srcRect/>
          <a:stretch>
            <a:fillRect/>
          </a:stretch>
        </p:blipFill>
        <p:spPr bwMode="auto">
          <a:xfrm>
            <a:off x="152400" y="1905000"/>
            <a:ext cx="3017835" cy="2286000"/>
          </a:xfrm>
          <a:prstGeom prst="rect">
            <a:avLst/>
          </a:prstGeom>
          <a:noFill/>
          <a:ln w="9525">
            <a:noFill/>
            <a:miter lim="800000"/>
            <a:headEnd/>
            <a:tailEnd/>
          </a:ln>
          <a:effectLst/>
        </p:spPr>
      </p:pic>
      <p:pic>
        <p:nvPicPr>
          <p:cNvPr id="105475" name="Picture 3"/>
          <p:cNvPicPr>
            <a:picLocks noChangeAspect="1" noChangeArrowheads="1"/>
          </p:cNvPicPr>
          <p:nvPr/>
        </p:nvPicPr>
        <p:blipFill>
          <a:blip r:embed="rId4"/>
          <a:srcRect/>
          <a:stretch>
            <a:fillRect/>
          </a:stretch>
        </p:blipFill>
        <p:spPr bwMode="auto">
          <a:xfrm>
            <a:off x="3200400" y="1524000"/>
            <a:ext cx="3148181" cy="3443123"/>
          </a:xfrm>
          <a:prstGeom prst="rect">
            <a:avLst/>
          </a:prstGeom>
          <a:noFill/>
          <a:ln w="9525">
            <a:noFill/>
            <a:miter lim="800000"/>
            <a:headEnd/>
            <a:tailEnd/>
          </a:ln>
          <a:effectLst/>
        </p:spPr>
      </p:pic>
      <p:pic>
        <p:nvPicPr>
          <p:cNvPr id="105476" name="Picture 4"/>
          <p:cNvPicPr>
            <a:picLocks noChangeAspect="1" noChangeArrowheads="1"/>
          </p:cNvPicPr>
          <p:nvPr/>
        </p:nvPicPr>
        <p:blipFill>
          <a:blip r:embed="rId5"/>
          <a:srcRect/>
          <a:stretch>
            <a:fillRect/>
          </a:stretch>
        </p:blipFill>
        <p:spPr bwMode="auto">
          <a:xfrm>
            <a:off x="6553200" y="1351265"/>
            <a:ext cx="2286000" cy="3754135"/>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uxton-fig53.png"/>
          <p:cNvPicPr>
            <a:picLocks noGrp="1" noChangeAspect="1"/>
          </p:cNvPicPr>
          <p:nvPr>
            <p:ph idx="4294967295"/>
          </p:nvPr>
        </p:nvPicPr>
        <p:blipFill>
          <a:blip r:embed="rId3"/>
          <a:stretch>
            <a:fillRect/>
          </a:stretch>
        </p:blipFill>
        <p:spPr>
          <a:xfrm>
            <a:off x="755650" y="1933575"/>
            <a:ext cx="8007350" cy="3471863"/>
          </a:xfrm>
        </p:spPr>
      </p:pic>
      <p:sp>
        <p:nvSpPr>
          <p:cNvPr id="5" name="TextBox 4"/>
          <p:cNvSpPr txBox="1"/>
          <p:nvPr/>
        </p:nvSpPr>
        <p:spPr>
          <a:xfrm>
            <a:off x="5943600" y="6352401"/>
            <a:ext cx="2676567" cy="276999"/>
          </a:xfrm>
          <a:prstGeom prst="rect">
            <a:avLst/>
          </a:prstGeom>
          <a:noFill/>
        </p:spPr>
        <p:txBody>
          <a:bodyPr wrap="none" rtlCol="0">
            <a:spAutoFit/>
          </a:bodyPr>
          <a:lstStyle/>
          <a:p>
            <a:r>
              <a:rPr lang="en-US" sz="1200" dirty="0" smtClean="0">
                <a:solidFill>
                  <a:srgbClr val="000000"/>
                </a:solidFill>
              </a:rPr>
              <a:t>[Buxton, Sketching User Experiences]</a:t>
            </a:r>
            <a:endParaRPr lang="en-US" sz="1200" dirty="0">
              <a:solidFill>
                <a:srgbClr val="000000"/>
              </a:solidFill>
            </a:endParaRPr>
          </a:p>
        </p:txBody>
      </p:sp>
      <p:sp>
        <p:nvSpPr>
          <p:cNvPr id="6" name="TextBox 5"/>
          <p:cNvSpPr txBox="1"/>
          <p:nvPr/>
        </p:nvSpPr>
        <p:spPr>
          <a:xfrm>
            <a:off x="990600" y="381000"/>
            <a:ext cx="7645491" cy="646331"/>
          </a:xfrm>
          <a:prstGeom prst="rect">
            <a:avLst/>
          </a:prstGeom>
          <a:noFill/>
        </p:spPr>
        <p:txBody>
          <a:bodyPr wrap="none" rtlCol="0">
            <a:spAutoFit/>
          </a:bodyPr>
          <a:lstStyle/>
          <a:p>
            <a:r>
              <a:rPr lang="en-US" sz="3600" smtClean="0">
                <a:solidFill>
                  <a:srgbClr val="333333"/>
                </a:solidFill>
              </a:rPr>
              <a:t>Design  as Divergence &amp; Convergence</a:t>
            </a:r>
            <a:endParaRPr lang="en-US" sz="3600">
              <a:solidFill>
                <a:srgbClr val="333333"/>
              </a:solidFill>
            </a:endParaRPr>
          </a:p>
        </p:txBody>
      </p:sp>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d-ish-tax.png"/>
          <p:cNvPicPr>
            <a:picLocks noChangeAspect="1"/>
          </p:cNvPicPr>
          <p:nvPr/>
        </p:nvPicPr>
        <p:blipFill>
          <a:blip r:embed="rId3"/>
          <a:stretch>
            <a:fillRect/>
          </a:stretch>
        </p:blipFill>
        <p:spPr>
          <a:xfrm>
            <a:off x="1218724" y="381343"/>
            <a:ext cx="6858476" cy="6171857"/>
          </a:xfrm>
          <a:prstGeom prst="rect">
            <a:avLst/>
          </a:prstGeom>
        </p:spPr>
      </p:pic>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mplicated-tax1.png"/>
          <p:cNvPicPr>
            <a:picLocks noChangeAspect="1"/>
          </p:cNvPicPr>
          <p:nvPr/>
        </p:nvPicPr>
        <p:blipFill>
          <a:blip r:embed="rId3"/>
          <a:stretch>
            <a:fillRect/>
          </a:stretch>
        </p:blipFill>
        <p:spPr>
          <a:xfrm>
            <a:off x="0" y="522386"/>
            <a:ext cx="9144000" cy="5813227"/>
          </a:xfrm>
          <a:prstGeom prst="rect">
            <a:avLst/>
          </a:prstGeom>
        </p:spPr>
      </p:pic>
      <p:sp>
        <p:nvSpPr>
          <p:cNvPr id="5" name="TextBox 4"/>
          <p:cNvSpPr txBox="1"/>
          <p:nvPr/>
        </p:nvSpPr>
        <p:spPr>
          <a:xfrm>
            <a:off x="1295400" y="697468"/>
            <a:ext cx="846707" cy="369332"/>
          </a:xfrm>
          <a:prstGeom prst="rect">
            <a:avLst/>
          </a:prstGeom>
          <a:noFill/>
        </p:spPr>
        <p:txBody>
          <a:bodyPr wrap="none" rtlCol="0">
            <a:spAutoFit/>
          </a:bodyPr>
          <a:lstStyle/>
          <a:p>
            <a:r>
              <a:rPr lang="en-US" smtClean="0"/>
              <a:t>INPUT</a:t>
            </a:r>
            <a:endParaRPr lang="en-US"/>
          </a:p>
        </p:txBody>
      </p:sp>
      <p:sp>
        <p:nvSpPr>
          <p:cNvPr id="6" name="TextBox 5"/>
          <p:cNvSpPr txBox="1"/>
          <p:nvPr/>
        </p:nvSpPr>
        <p:spPr>
          <a:xfrm>
            <a:off x="6019800" y="685800"/>
            <a:ext cx="1948547" cy="369332"/>
          </a:xfrm>
          <a:prstGeom prst="rect">
            <a:avLst/>
          </a:prstGeom>
          <a:noFill/>
        </p:spPr>
        <p:txBody>
          <a:bodyPr wrap="none" rtlCol="0">
            <a:spAutoFit/>
          </a:bodyPr>
          <a:lstStyle/>
          <a:p>
            <a:r>
              <a:rPr lang="en-US" smtClean="0"/>
              <a:t>ACTIVE OUTPUT</a:t>
            </a:r>
            <a:endParaRPr lang="en-US"/>
          </a:p>
        </p:txBody>
      </p:sp>
      <p:sp>
        <p:nvSpPr>
          <p:cNvPr id="7" name="TextBox 6"/>
          <p:cNvSpPr txBox="1"/>
          <p:nvPr/>
        </p:nvSpPr>
        <p:spPr>
          <a:xfrm>
            <a:off x="762000" y="6400800"/>
            <a:ext cx="2460545" cy="369332"/>
          </a:xfrm>
          <a:prstGeom prst="rect">
            <a:avLst/>
          </a:prstGeom>
          <a:noFill/>
        </p:spPr>
        <p:txBody>
          <a:bodyPr wrap="none" rtlCol="0">
            <a:spAutoFit/>
          </a:bodyPr>
          <a:lstStyle/>
          <a:p>
            <a:r>
              <a:rPr lang="en-US" smtClean="0"/>
              <a:t>PASSIVE PROPERTIES</a:t>
            </a:r>
            <a:endParaRPr lang="en-US"/>
          </a:p>
        </p:txBody>
      </p:sp>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mplicated-tax2.png"/>
          <p:cNvPicPr>
            <a:picLocks noChangeAspect="1"/>
          </p:cNvPicPr>
          <p:nvPr/>
        </p:nvPicPr>
        <p:blipFill>
          <a:blip r:embed="rId3"/>
          <a:stretch>
            <a:fillRect/>
          </a:stretch>
        </p:blipFill>
        <p:spPr>
          <a:xfrm>
            <a:off x="0" y="522386"/>
            <a:ext cx="9144000" cy="5813227"/>
          </a:xfrm>
          <a:prstGeom prst="rect">
            <a:avLst/>
          </a:prstGeom>
        </p:spPr>
      </p:pic>
      <p:pic>
        <p:nvPicPr>
          <p:cNvPr id="3" name="Picture 3"/>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3962400" y="4724400"/>
            <a:ext cx="2898912" cy="213360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omplicated-tax3.png"/>
          <p:cNvPicPr>
            <a:picLocks noChangeAspect="1"/>
          </p:cNvPicPr>
          <p:nvPr/>
        </p:nvPicPr>
        <p:blipFill>
          <a:blip r:embed="rId3"/>
          <a:stretch>
            <a:fillRect/>
          </a:stretch>
        </p:blipFill>
        <p:spPr>
          <a:xfrm>
            <a:off x="0" y="522386"/>
            <a:ext cx="9144000" cy="5813227"/>
          </a:xfrm>
          <a:prstGeom prst="rect">
            <a:avLst/>
          </a:prstGeom>
        </p:spPr>
      </p:pic>
      <p:pic>
        <p:nvPicPr>
          <p:cNvPr id="3" name="Picture 3"/>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3962400" y="4724400"/>
            <a:ext cx="2898912" cy="2133600"/>
          </a:xfrm>
          <a:prstGeom prst="rect">
            <a:avLst/>
          </a:prstGeom>
          <a:noFill/>
          <a:ln w="9525">
            <a:noFill/>
            <a:miter lim="800000"/>
            <a:headEnd/>
            <a:tailEnd/>
          </a:ln>
          <a:effectLst/>
        </p:spPr>
      </p:pic>
      <p:sp>
        <p:nvSpPr>
          <p:cNvPr id="4" name="TextBox 3"/>
          <p:cNvSpPr txBox="1"/>
          <p:nvPr/>
        </p:nvSpPr>
        <p:spPr>
          <a:xfrm>
            <a:off x="1295400" y="697468"/>
            <a:ext cx="846707" cy="369332"/>
          </a:xfrm>
          <a:prstGeom prst="rect">
            <a:avLst/>
          </a:prstGeom>
          <a:noFill/>
        </p:spPr>
        <p:txBody>
          <a:bodyPr wrap="none" rtlCol="0">
            <a:spAutoFit/>
          </a:bodyPr>
          <a:lstStyle/>
          <a:p>
            <a:r>
              <a:rPr lang="en-US" smtClean="0"/>
              <a:t>INPUT</a:t>
            </a:r>
            <a:endParaRPr lang="en-US"/>
          </a:p>
        </p:txBody>
      </p:sp>
      <p:sp>
        <p:nvSpPr>
          <p:cNvPr id="5" name="TextBox 4"/>
          <p:cNvSpPr txBox="1"/>
          <p:nvPr/>
        </p:nvSpPr>
        <p:spPr>
          <a:xfrm>
            <a:off x="6019800" y="685800"/>
            <a:ext cx="1948547" cy="369332"/>
          </a:xfrm>
          <a:prstGeom prst="rect">
            <a:avLst/>
          </a:prstGeom>
          <a:noFill/>
        </p:spPr>
        <p:txBody>
          <a:bodyPr wrap="none" rtlCol="0">
            <a:spAutoFit/>
          </a:bodyPr>
          <a:lstStyle/>
          <a:p>
            <a:r>
              <a:rPr lang="en-US" smtClean="0"/>
              <a:t>ACTIVE OUTPUT</a:t>
            </a:r>
            <a:endParaRPr lang="en-US"/>
          </a:p>
        </p:txBody>
      </p:sp>
      <p:sp>
        <p:nvSpPr>
          <p:cNvPr id="6" name="TextBox 5"/>
          <p:cNvSpPr txBox="1"/>
          <p:nvPr/>
        </p:nvSpPr>
        <p:spPr>
          <a:xfrm>
            <a:off x="762000" y="6400800"/>
            <a:ext cx="2460545" cy="369332"/>
          </a:xfrm>
          <a:prstGeom prst="rect">
            <a:avLst/>
          </a:prstGeom>
          <a:noFill/>
        </p:spPr>
        <p:txBody>
          <a:bodyPr wrap="none" rtlCol="0">
            <a:spAutoFit/>
          </a:bodyPr>
          <a:lstStyle/>
          <a:p>
            <a:r>
              <a:rPr lang="en-US" smtClean="0"/>
              <a:t>PASSIVE PROPERTIES</a:t>
            </a:r>
            <a:endParaRPr lang="en-US"/>
          </a:p>
        </p:txBody>
      </p:sp>
      <p:pic>
        <p:nvPicPr>
          <p:cNvPr id="8" name="Picture 2"/>
          <p:cNvPicPr>
            <a:picLocks noChangeAspect="1" noChangeArrowheads="1"/>
          </p:cNvPicPr>
          <p:nvPr/>
        </p:nvPicPr>
        <p:blipFill>
          <a:blip r:embed="rId5" cstate="print"/>
          <a:srcRect/>
          <a:stretch>
            <a:fillRect/>
          </a:stretch>
        </p:blipFill>
        <p:spPr bwMode="auto">
          <a:xfrm>
            <a:off x="6934200" y="4724400"/>
            <a:ext cx="1695450" cy="1803608"/>
          </a:xfrm>
          <a:prstGeom prst="rect">
            <a:avLst/>
          </a:prstGeom>
          <a:noFill/>
          <a:ln w="9525">
            <a:noFill/>
            <a:miter lim="800000"/>
            <a:headEnd/>
            <a:tailEnd/>
          </a:ln>
          <a:effectLst/>
        </p:spPr>
      </p:pic>
      <p:sp>
        <p:nvSpPr>
          <p:cNvPr id="9" name="Rectangle 8"/>
          <p:cNvSpPr/>
          <p:nvPr/>
        </p:nvSpPr>
        <p:spPr bwMode="auto">
          <a:xfrm>
            <a:off x="-304800" y="2514600"/>
            <a:ext cx="9829800" cy="1524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5400" b="1" i="0" u="none" strike="noStrike" cap="none" normalizeH="0" baseline="0" smtClean="0">
                <a:ln>
                  <a:noFill/>
                </a:ln>
                <a:solidFill>
                  <a:srgbClr val="FF5050"/>
                </a:solidFill>
                <a:effectLst/>
                <a:latin typeface="Neutra Text" pitchFamily="50" charset="0"/>
              </a:rPr>
              <a:t>BIG MESS!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1371600"/>
            <a:ext cx="9525000" cy="48768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
        <p:nvSpPr>
          <p:cNvPr id="2" name="Title 1"/>
          <p:cNvSpPr>
            <a:spLocks noGrp="1"/>
          </p:cNvSpPr>
          <p:nvPr>
            <p:ph type="title"/>
          </p:nvPr>
        </p:nvSpPr>
        <p:spPr/>
        <p:txBody>
          <a:bodyPr/>
          <a:lstStyle/>
          <a:p>
            <a:r>
              <a:rPr lang="en-US" smtClean="0"/>
              <a:t>Analogy: Network Stacks</a:t>
            </a:r>
            <a:endParaRPr lang="en-US"/>
          </a:p>
        </p:txBody>
      </p:sp>
      <p:pic>
        <p:nvPicPr>
          <p:cNvPr id="107522" name="Picture 2"/>
          <p:cNvPicPr>
            <a:picLocks noChangeAspect="1" noChangeArrowheads="1"/>
          </p:cNvPicPr>
          <p:nvPr/>
        </p:nvPicPr>
        <p:blipFill>
          <a:blip r:embed="rId3"/>
          <a:srcRect r="36691" b="12016"/>
          <a:stretch>
            <a:fillRect/>
          </a:stretch>
        </p:blipFill>
        <p:spPr bwMode="auto">
          <a:xfrm>
            <a:off x="2971800" y="1828800"/>
            <a:ext cx="3352800" cy="411480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ayers2.png"/>
          <p:cNvPicPr>
            <a:picLocks noChangeAspect="1"/>
          </p:cNvPicPr>
          <p:nvPr/>
        </p:nvPicPr>
        <p:blipFill>
          <a:blip r:embed="rId3">
            <a:clrChange>
              <a:clrFrom>
                <a:srgbClr val="3B5066"/>
              </a:clrFrom>
              <a:clrTo>
                <a:srgbClr val="3B5066">
                  <a:alpha val="0"/>
                </a:srgbClr>
              </a:clrTo>
            </a:clrChange>
          </a:blip>
          <a:srcRect l="1667" b="1639"/>
          <a:stretch>
            <a:fillRect/>
          </a:stretch>
        </p:blipFill>
        <p:spPr>
          <a:xfrm>
            <a:off x="152400" y="685800"/>
            <a:ext cx="8991600" cy="4804470"/>
          </a:xfrm>
          <a:prstGeom prst="rect">
            <a:avLst/>
          </a:prstGeom>
        </p:spPr>
      </p:pic>
    </p:spTree>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smtClean="0"/>
              <a:t>Issues/Next Steps</a:t>
            </a:r>
            <a:endParaRPr lang="en-US" sz="3600"/>
          </a:p>
        </p:txBody>
      </p:sp>
      <p:sp>
        <p:nvSpPr>
          <p:cNvPr id="7" name="Content Placeholder 6"/>
          <p:cNvSpPr>
            <a:spLocks noGrp="1"/>
          </p:cNvSpPr>
          <p:nvPr>
            <p:ph idx="1"/>
          </p:nvPr>
        </p:nvSpPr>
        <p:spPr/>
        <p:txBody>
          <a:bodyPr/>
          <a:lstStyle/>
          <a:p>
            <a:r>
              <a:rPr lang="en-US" smtClean="0"/>
              <a:t>Successful as a tool for structuring conversation</a:t>
            </a:r>
          </a:p>
          <a:p>
            <a:r>
              <a:rPr lang="en-US" smtClean="0"/>
              <a:t>But: too much like a white paper, onerous to work out details for a given device</a:t>
            </a:r>
          </a:p>
          <a:p>
            <a:r>
              <a:rPr lang="en-US" smtClean="0"/>
              <a:t>Output not captured well</a:t>
            </a:r>
          </a:p>
          <a:p>
            <a:endParaRPr lang="en-US"/>
          </a:p>
        </p:txBody>
      </p:sp>
      <p:pic>
        <p:nvPicPr>
          <p:cNvPr id="4" name="Picture 3" descr="layers2.png"/>
          <p:cNvPicPr>
            <a:picLocks noChangeAspect="1"/>
          </p:cNvPicPr>
          <p:nvPr/>
        </p:nvPicPr>
        <p:blipFill>
          <a:blip r:embed="rId3">
            <a:clrChange>
              <a:clrFrom>
                <a:srgbClr val="3B5066"/>
              </a:clrFrom>
              <a:clrTo>
                <a:srgbClr val="3B5066">
                  <a:alpha val="0"/>
                </a:srgbClr>
              </a:clrTo>
            </a:clrChange>
          </a:blip>
          <a:srcRect l="1667" b="1639"/>
          <a:stretch>
            <a:fillRect/>
          </a:stretch>
        </p:blipFill>
        <p:spPr>
          <a:xfrm>
            <a:off x="5029200" y="-152400"/>
            <a:ext cx="3884071" cy="2075371"/>
          </a:xfrm>
          <a:prstGeom prst="rect">
            <a:avLst/>
          </a:prstGeom>
        </p:spPr>
      </p:pic>
    </p:spTree>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ayers2.png"/>
          <p:cNvPicPr>
            <a:picLocks noChangeAspect="1"/>
          </p:cNvPicPr>
          <p:nvPr/>
        </p:nvPicPr>
        <p:blipFill>
          <a:blip r:embed="rId3">
            <a:clrChange>
              <a:clrFrom>
                <a:srgbClr val="3B5066"/>
              </a:clrFrom>
              <a:clrTo>
                <a:srgbClr val="3B5066">
                  <a:alpha val="0"/>
                </a:srgbClr>
              </a:clrTo>
            </a:clrChange>
          </a:blip>
          <a:srcRect l="1667" b="1639"/>
          <a:stretch>
            <a:fillRect/>
          </a:stretch>
        </p:blipFill>
        <p:spPr>
          <a:xfrm>
            <a:off x="2895600" y="1614300"/>
            <a:ext cx="6248400" cy="3338700"/>
          </a:xfrm>
          <a:prstGeom prst="rect">
            <a:avLst/>
          </a:prstGeom>
        </p:spPr>
      </p:pic>
      <p:sp>
        <p:nvSpPr>
          <p:cNvPr id="4" name="Title 3"/>
          <p:cNvSpPr>
            <a:spLocks noGrp="1"/>
          </p:cNvSpPr>
          <p:nvPr>
            <p:ph type="title"/>
          </p:nvPr>
        </p:nvSpPr>
        <p:spPr/>
        <p:txBody>
          <a:bodyPr/>
          <a:lstStyle/>
          <a:p>
            <a:r>
              <a:rPr lang="en-US" smtClean="0"/>
              <a:t>Example: Actuated Mixer</a:t>
            </a:r>
            <a:endParaRPr lang="en-US"/>
          </a:p>
        </p:txBody>
      </p:sp>
      <p:sp>
        <p:nvSpPr>
          <p:cNvPr id="6" name="Rectangle 5"/>
          <p:cNvSpPr/>
          <p:nvPr/>
        </p:nvSpPr>
        <p:spPr bwMode="auto">
          <a:xfrm>
            <a:off x="0" y="2190457"/>
            <a:ext cx="2743200" cy="25146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pic>
        <p:nvPicPr>
          <p:cNvPr id="7" name="Picture 6"/>
          <p:cNvPicPr>
            <a:picLocks noChangeAspect="1" noChangeArrowheads="1"/>
          </p:cNvPicPr>
          <p:nvPr/>
        </p:nvPicPr>
        <p:blipFill>
          <a:blip r:embed="rId4"/>
          <a:srcRect/>
          <a:stretch>
            <a:fillRect/>
          </a:stretch>
        </p:blipFill>
        <p:spPr bwMode="auto">
          <a:xfrm>
            <a:off x="304800" y="2647657"/>
            <a:ext cx="2174184" cy="160020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smtClean="0"/>
              <a:t>Example: Ultimarc Keyboard Encoder</a:t>
            </a:r>
            <a:endParaRPr lang="en-US" sz="3600"/>
          </a:p>
        </p:txBody>
      </p:sp>
      <p:pic>
        <p:nvPicPr>
          <p:cNvPr id="110594" name="Picture 2"/>
          <p:cNvPicPr>
            <a:picLocks noChangeAspect="1" noChangeArrowheads="1"/>
          </p:cNvPicPr>
          <p:nvPr/>
        </p:nvPicPr>
        <p:blipFill>
          <a:blip r:embed="rId3"/>
          <a:srcRect l="6400" t="7668" r="5600" b="15655"/>
          <a:stretch>
            <a:fillRect/>
          </a:stretch>
        </p:blipFill>
        <p:spPr bwMode="auto">
          <a:xfrm rot="16200000">
            <a:off x="-266700" y="2628900"/>
            <a:ext cx="4191000" cy="2286000"/>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4" name="Picture 3" descr="layers2.png"/>
          <p:cNvPicPr>
            <a:picLocks noChangeAspect="1"/>
          </p:cNvPicPr>
          <p:nvPr/>
        </p:nvPicPr>
        <p:blipFill>
          <a:blip r:embed="rId4">
            <a:clrChange>
              <a:clrFrom>
                <a:srgbClr val="3B5066"/>
              </a:clrFrom>
              <a:clrTo>
                <a:srgbClr val="3B5066">
                  <a:alpha val="0"/>
                </a:srgbClr>
              </a:clrTo>
            </a:clrChange>
          </a:blip>
          <a:srcRect l="1667" b="1639"/>
          <a:stretch>
            <a:fillRect/>
          </a:stretch>
        </p:blipFill>
        <p:spPr>
          <a:xfrm>
            <a:off x="3050129" y="2057400"/>
            <a:ext cx="5789071" cy="3093267"/>
          </a:xfrm>
          <a:prstGeom prst="rect">
            <a:avLst/>
          </a:prstGeom>
        </p:spPr>
      </p:pic>
      <p:sp>
        <p:nvSpPr>
          <p:cNvPr id="5" name="Rounded Rectangle 4"/>
          <p:cNvSpPr/>
          <p:nvPr/>
        </p:nvSpPr>
        <p:spPr bwMode="auto">
          <a:xfrm>
            <a:off x="4267200" y="4495800"/>
            <a:ext cx="4267200" cy="381000"/>
          </a:xfrm>
          <a:prstGeom prst="roundRect">
            <a:avLst/>
          </a:prstGeom>
          <a:noFill/>
          <a:ln w="76200" cap="flat" cmpd="sng" algn="ctr">
            <a:solidFill>
              <a:srgbClr val="FF5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
        <p:nvSpPr>
          <p:cNvPr id="6" name="TextBox 5"/>
          <p:cNvSpPr txBox="1"/>
          <p:nvPr/>
        </p:nvSpPr>
        <p:spPr>
          <a:xfrm>
            <a:off x="4724400" y="4953000"/>
            <a:ext cx="3356368" cy="400110"/>
          </a:xfrm>
          <a:prstGeom prst="rect">
            <a:avLst/>
          </a:prstGeom>
          <a:noFill/>
        </p:spPr>
        <p:txBody>
          <a:bodyPr wrap="none" rtlCol="0">
            <a:spAutoFit/>
          </a:bodyPr>
          <a:lstStyle/>
          <a:p>
            <a:r>
              <a:rPr lang="en-US" sz="2000" smtClean="0">
                <a:solidFill>
                  <a:srgbClr val="FF5050"/>
                </a:solidFill>
              </a:rPr>
              <a:t>Unspecified – Left up to user</a:t>
            </a:r>
            <a:endParaRPr lang="en-US" sz="2000">
              <a:solidFill>
                <a:srgbClr val="FF5050"/>
              </a:solidFill>
            </a:endParaRPr>
          </a:p>
        </p:txBody>
      </p:sp>
    </p:spTree>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smtClean="0"/>
              <a:t>Example: Ultimarc Keyboard Encoder</a:t>
            </a:r>
            <a:endParaRPr lang="en-US" sz="3600"/>
          </a:p>
        </p:txBody>
      </p:sp>
      <p:pic>
        <p:nvPicPr>
          <p:cNvPr id="110594" name="Picture 2"/>
          <p:cNvPicPr>
            <a:picLocks noChangeAspect="1" noChangeArrowheads="1"/>
          </p:cNvPicPr>
          <p:nvPr/>
        </p:nvPicPr>
        <p:blipFill>
          <a:blip r:embed="rId3"/>
          <a:srcRect l="6400" t="7668" r="5600" b="15655"/>
          <a:stretch>
            <a:fillRect/>
          </a:stretch>
        </p:blipFill>
        <p:spPr bwMode="auto">
          <a:xfrm rot="16200000">
            <a:off x="-266700" y="2628900"/>
            <a:ext cx="4191000" cy="2286000"/>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4" name="Picture 3" descr="layers2.png"/>
          <p:cNvPicPr>
            <a:picLocks noChangeAspect="1"/>
          </p:cNvPicPr>
          <p:nvPr/>
        </p:nvPicPr>
        <p:blipFill>
          <a:blip r:embed="rId4">
            <a:clrChange>
              <a:clrFrom>
                <a:srgbClr val="3B5066"/>
              </a:clrFrom>
              <a:clrTo>
                <a:srgbClr val="3B5066">
                  <a:alpha val="0"/>
                </a:srgbClr>
              </a:clrTo>
            </a:clrChange>
          </a:blip>
          <a:srcRect l="1667" b="1639"/>
          <a:stretch>
            <a:fillRect/>
          </a:stretch>
        </p:blipFill>
        <p:spPr>
          <a:xfrm>
            <a:off x="3050129" y="2057400"/>
            <a:ext cx="5789071" cy="3093267"/>
          </a:xfrm>
          <a:prstGeom prst="rect">
            <a:avLst/>
          </a:prstGeom>
        </p:spPr>
      </p:pic>
      <p:sp>
        <p:nvSpPr>
          <p:cNvPr id="5" name="Rounded Rectangle 4"/>
          <p:cNvSpPr/>
          <p:nvPr/>
        </p:nvSpPr>
        <p:spPr bwMode="auto">
          <a:xfrm>
            <a:off x="4267200" y="4095690"/>
            <a:ext cx="2209800" cy="381000"/>
          </a:xfrm>
          <a:prstGeom prst="roundRect">
            <a:avLst/>
          </a:prstGeom>
          <a:noFill/>
          <a:ln w="76200" cap="flat" cmpd="sng" algn="ctr">
            <a:solidFill>
              <a:srgbClr val="FF5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
        <p:nvSpPr>
          <p:cNvPr id="6" name="TextBox 5"/>
          <p:cNvSpPr txBox="1"/>
          <p:nvPr/>
        </p:nvSpPr>
        <p:spPr>
          <a:xfrm>
            <a:off x="4191000" y="5105400"/>
            <a:ext cx="3132268" cy="400110"/>
          </a:xfrm>
          <a:prstGeom prst="rect">
            <a:avLst/>
          </a:prstGeom>
          <a:noFill/>
        </p:spPr>
        <p:txBody>
          <a:bodyPr wrap="none" rtlCol="0">
            <a:spAutoFit/>
          </a:bodyPr>
          <a:lstStyle/>
          <a:p>
            <a:r>
              <a:rPr lang="en-US" sz="2000" smtClean="0">
                <a:solidFill>
                  <a:srgbClr val="FF5050"/>
                </a:solidFill>
              </a:rPr>
              <a:t>32 discrete digital switches</a:t>
            </a:r>
            <a:endParaRPr lang="en-US" sz="2000">
              <a:solidFill>
                <a:srgbClr val="FF5050"/>
              </a:solidFill>
            </a:endParaRPr>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uxton-fig56.png"/>
          <p:cNvPicPr>
            <a:picLocks noChangeAspect="1"/>
          </p:cNvPicPr>
          <p:nvPr/>
        </p:nvPicPr>
        <p:blipFill>
          <a:blip r:embed="rId3"/>
          <a:stretch>
            <a:fillRect/>
          </a:stretch>
        </p:blipFill>
        <p:spPr>
          <a:xfrm>
            <a:off x="762000" y="218032"/>
            <a:ext cx="7543800" cy="6357715"/>
          </a:xfrm>
          <a:prstGeom prst="rect">
            <a:avLst/>
          </a:prstGeom>
        </p:spPr>
      </p:pic>
      <p:sp>
        <p:nvSpPr>
          <p:cNvPr id="3" name="TextBox 2"/>
          <p:cNvSpPr txBox="1"/>
          <p:nvPr/>
        </p:nvSpPr>
        <p:spPr>
          <a:xfrm>
            <a:off x="5410200" y="6553200"/>
            <a:ext cx="2676567" cy="276999"/>
          </a:xfrm>
          <a:prstGeom prst="rect">
            <a:avLst/>
          </a:prstGeom>
          <a:noFill/>
        </p:spPr>
        <p:txBody>
          <a:bodyPr wrap="none" rtlCol="0">
            <a:spAutoFit/>
          </a:bodyPr>
          <a:lstStyle/>
          <a:p>
            <a:r>
              <a:rPr lang="en-US" sz="1200" dirty="0" smtClean="0">
                <a:solidFill>
                  <a:srgbClr val="000000"/>
                </a:solidFill>
              </a:rPr>
              <a:t>[Buxton, Sketching User Experiences]</a:t>
            </a:r>
            <a:endParaRPr lang="en-US" sz="1200" dirty="0">
              <a:solidFill>
                <a:srgbClr val="000000"/>
              </a:solidFill>
            </a:endParaRPr>
          </a:p>
        </p:txBody>
      </p:sp>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smtClean="0"/>
              <a:t>Example: Ultimarc Keyboard Encoder</a:t>
            </a:r>
            <a:endParaRPr lang="en-US" sz="3600"/>
          </a:p>
        </p:txBody>
      </p:sp>
      <p:pic>
        <p:nvPicPr>
          <p:cNvPr id="110594" name="Picture 2"/>
          <p:cNvPicPr>
            <a:picLocks noChangeAspect="1" noChangeArrowheads="1"/>
          </p:cNvPicPr>
          <p:nvPr/>
        </p:nvPicPr>
        <p:blipFill>
          <a:blip r:embed="rId3"/>
          <a:srcRect l="6400" t="7668" r="5600" b="15655"/>
          <a:stretch>
            <a:fillRect/>
          </a:stretch>
        </p:blipFill>
        <p:spPr bwMode="auto">
          <a:xfrm rot="16200000">
            <a:off x="-266700" y="2628900"/>
            <a:ext cx="4191000" cy="2286000"/>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4" name="Picture 3" descr="layers2.png"/>
          <p:cNvPicPr>
            <a:picLocks noChangeAspect="1"/>
          </p:cNvPicPr>
          <p:nvPr/>
        </p:nvPicPr>
        <p:blipFill>
          <a:blip r:embed="rId4">
            <a:clrChange>
              <a:clrFrom>
                <a:srgbClr val="3B5066"/>
              </a:clrFrom>
              <a:clrTo>
                <a:srgbClr val="3B5066">
                  <a:alpha val="0"/>
                </a:srgbClr>
              </a:clrTo>
            </a:clrChange>
          </a:blip>
          <a:srcRect l="1667" b="1639"/>
          <a:stretch>
            <a:fillRect/>
          </a:stretch>
        </p:blipFill>
        <p:spPr>
          <a:xfrm>
            <a:off x="3050129" y="2057400"/>
            <a:ext cx="5789071" cy="3093267"/>
          </a:xfrm>
          <a:prstGeom prst="rect">
            <a:avLst/>
          </a:prstGeom>
        </p:spPr>
      </p:pic>
      <p:sp>
        <p:nvSpPr>
          <p:cNvPr id="5" name="Rounded Rectangle 4"/>
          <p:cNvSpPr/>
          <p:nvPr/>
        </p:nvSpPr>
        <p:spPr bwMode="auto">
          <a:xfrm>
            <a:off x="4267200" y="3657600"/>
            <a:ext cx="2209800" cy="381000"/>
          </a:xfrm>
          <a:prstGeom prst="roundRect">
            <a:avLst/>
          </a:prstGeom>
          <a:noFill/>
          <a:ln w="76200" cap="flat" cmpd="sng" algn="ctr">
            <a:solidFill>
              <a:srgbClr val="FF5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
        <p:nvSpPr>
          <p:cNvPr id="6" name="TextBox 5"/>
          <p:cNvSpPr txBox="1"/>
          <p:nvPr/>
        </p:nvSpPr>
        <p:spPr>
          <a:xfrm>
            <a:off x="4191000" y="5105400"/>
            <a:ext cx="4073231" cy="400110"/>
          </a:xfrm>
          <a:prstGeom prst="rect">
            <a:avLst/>
          </a:prstGeom>
          <a:noFill/>
        </p:spPr>
        <p:txBody>
          <a:bodyPr wrap="none" rtlCol="0">
            <a:spAutoFit/>
          </a:bodyPr>
          <a:lstStyle/>
          <a:p>
            <a:r>
              <a:rPr lang="en-US" sz="2000" smtClean="0">
                <a:solidFill>
                  <a:srgbClr val="FF5050"/>
                </a:solidFill>
              </a:rPr>
              <a:t>Transform switch to ASCII key code</a:t>
            </a:r>
          </a:p>
        </p:txBody>
      </p:sp>
    </p:spTree>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smtClean="0"/>
              <a:t>Example: Ultimarc Keyboard Encoder</a:t>
            </a:r>
            <a:endParaRPr lang="en-US" sz="3600"/>
          </a:p>
        </p:txBody>
      </p:sp>
      <p:pic>
        <p:nvPicPr>
          <p:cNvPr id="110594" name="Picture 2"/>
          <p:cNvPicPr>
            <a:picLocks noChangeAspect="1" noChangeArrowheads="1"/>
          </p:cNvPicPr>
          <p:nvPr/>
        </p:nvPicPr>
        <p:blipFill>
          <a:blip r:embed="rId3"/>
          <a:srcRect l="6400" t="7668" r="5600" b="15655"/>
          <a:stretch>
            <a:fillRect/>
          </a:stretch>
        </p:blipFill>
        <p:spPr bwMode="auto">
          <a:xfrm rot="16200000">
            <a:off x="-266700" y="2628900"/>
            <a:ext cx="4191000" cy="2286000"/>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4" name="Picture 3" descr="layers2.png"/>
          <p:cNvPicPr>
            <a:picLocks noChangeAspect="1"/>
          </p:cNvPicPr>
          <p:nvPr/>
        </p:nvPicPr>
        <p:blipFill>
          <a:blip r:embed="rId4">
            <a:clrChange>
              <a:clrFrom>
                <a:srgbClr val="3B5066"/>
              </a:clrFrom>
              <a:clrTo>
                <a:srgbClr val="3B5066">
                  <a:alpha val="0"/>
                </a:srgbClr>
              </a:clrTo>
            </a:clrChange>
          </a:blip>
          <a:srcRect l="1667" b="1639"/>
          <a:stretch>
            <a:fillRect/>
          </a:stretch>
        </p:blipFill>
        <p:spPr>
          <a:xfrm>
            <a:off x="3050129" y="2057400"/>
            <a:ext cx="5789071" cy="3093267"/>
          </a:xfrm>
          <a:prstGeom prst="rect">
            <a:avLst/>
          </a:prstGeom>
        </p:spPr>
      </p:pic>
      <p:sp>
        <p:nvSpPr>
          <p:cNvPr id="5" name="Rounded Rectangle 4"/>
          <p:cNvSpPr/>
          <p:nvPr/>
        </p:nvSpPr>
        <p:spPr bwMode="auto">
          <a:xfrm>
            <a:off x="4267200" y="3124200"/>
            <a:ext cx="2209800" cy="381000"/>
          </a:xfrm>
          <a:prstGeom prst="roundRect">
            <a:avLst/>
          </a:prstGeom>
          <a:noFill/>
          <a:ln w="76200" cap="flat" cmpd="sng" algn="ctr">
            <a:solidFill>
              <a:srgbClr val="FF5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
        <p:nvSpPr>
          <p:cNvPr id="6" name="TextBox 5"/>
          <p:cNvSpPr txBox="1"/>
          <p:nvPr/>
        </p:nvSpPr>
        <p:spPr>
          <a:xfrm>
            <a:off x="4191000" y="5105400"/>
            <a:ext cx="4221669" cy="400110"/>
          </a:xfrm>
          <a:prstGeom prst="rect">
            <a:avLst/>
          </a:prstGeom>
          <a:noFill/>
        </p:spPr>
        <p:txBody>
          <a:bodyPr wrap="none" rtlCol="0">
            <a:spAutoFit/>
          </a:bodyPr>
          <a:lstStyle/>
          <a:p>
            <a:r>
              <a:rPr lang="en-US" sz="2000" smtClean="0">
                <a:solidFill>
                  <a:srgbClr val="FF5050"/>
                </a:solidFill>
              </a:rPr>
              <a:t>Keyboard BIOS routines – key repeat</a:t>
            </a:r>
          </a:p>
        </p:txBody>
      </p:sp>
    </p:spTree>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smtClean="0"/>
              <a:t>Example: Ultimarc Keyboard Encoder</a:t>
            </a:r>
            <a:endParaRPr lang="en-US" sz="3600"/>
          </a:p>
        </p:txBody>
      </p:sp>
      <p:pic>
        <p:nvPicPr>
          <p:cNvPr id="110594" name="Picture 2"/>
          <p:cNvPicPr>
            <a:picLocks noChangeAspect="1" noChangeArrowheads="1"/>
          </p:cNvPicPr>
          <p:nvPr/>
        </p:nvPicPr>
        <p:blipFill>
          <a:blip r:embed="rId3"/>
          <a:srcRect l="6400" t="7668" r="5600" b="15655"/>
          <a:stretch>
            <a:fillRect/>
          </a:stretch>
        </p:blipFill>
        <p:spPr bwMode="auto">
          <a:xfrm rot="16200000">
            <a:off x="-266700" y="2628900"/>
            <a:ext cx="4191000" cy="2286000"/>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4" name="Picture 3" descr="layers2.png"/>
          <p:cNvPicPr>
            <a:picLocks noChangeAspect="1"/>
          </p:cNvPicPr>
          <p:nvPr/>
        </p:nvPicPr>
        <p:blipFill>
          <a:blip r:embed="rId4">
            <a:clrChange>
              <a:clrFrom>
                <a:srgbClr val="3B5066"/>
              </a:clrFrom>
              <a:clrTo>
                <a:srgbClr val="3B5066">
                  <a:alpha val="0"/>
                </a:srgbClr>
              </a:clrTo>
            </a:clrChange>
          </a:blip>
          <a:srcRect l="1667" b="1639"/>
          <a:stretch>
            <a:fillRect/>
          </a:stretch>
        </p:blipFill>
        <p:spPr>
          <a:xfrm>
            <a:off x="3050129" y="2057400"/>
            <a:ext cx="5789071" cy="3093267"/>
          </a:xfrm>
          <a:prstGeom prst="rect">
            <a:avLst/>
          </a:prstGeom>
        </p:spPr>
      </p:pic>
      <p:sp>
        <p:nvSpPr>
          <p:cNvPr id="5" name="Rounded Rectangle 4"/>
          <p:cNvSpPr/>
          <p:nvPr/>
        </p:nvSpPr>
        <p:spPr bwMode="auto">
          <a:xfrm>
            <a:off x="4267200" y="2743200"/>
            <a:ext cx="2209800" cy="381000"/>
          </a:xfrm>
          <a:prstGeom prst="roundRect">
            <a:avLst/>
          </a:prstGeom>
          <a:noFill/>
          <a:ln w="76200" cap="flat" cmpd="sng" algn="ctr">
            <a:solidFill>
              <a:srgbClr val="FF5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
        <p:nvSpPr>
          <p:cNvPr id="6" name="TextBox 5"/>
          <p:cNvSpPr txBox="1"/>
          <p:nvPr/>
        </p:nvSpPr>
        <p:spPr>
          <a:xfrm>
            <a:off x="4191000" y="5105400"/>
            <a:ext cx="2710678" cy="400110"/>
          </a:xfrm>
          <a:prstGeom prst="rect">
            <a:avLst/>
          </a:prstGeom>
          <a:noFill/>
        </p:spPr>
        <p:txBody>
          <a:bodyPr wrap="none" rtlCol="0">
            <a:spAutoFit/>
          </a:bodyPr>
          <a:lstStyle/>
          <a:p>
            <a:r>
              <a:rPr lang="en-US" sz="2000" smtClean="0">
                <a:solidFill>
                  <a:srgbClr val="FF5050"/>
                </a:solidFill>
              </a:rPr>
              <a:t>Keycode Press, release</a:t>
            </a:r>
          </a:p>
        </p:txBody>
      </p:sp>
    </p:spTree>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800" smtClean="0"/>
              <a:t>Time-shifting &amp; simulating input traces</a:t>
            </a:r>
            <a:endParaRPr lang="en-US" sz="2800"/>
          </a:p>
        </p:txBody>
      </p:sp>
      <p:sp>
        <p:nvSpPr>
          <p:cNvPr id="5" name="Text Placeholder 4"/>
          <p:cNvSpPr>
            <a:spLocks noGrp="1"/>
          </p:cNvSpPr>
          <p:nvPr>
            <p:ph type="body" idx="1"/>
          </p:nvPr>
        </p:nvSpPr>
        <p:spPr/>
        <p:txBody>
          <a:bodyPr/>
          <a:lstStyle/>
          <a:p>
            <a:endParaRPr lang="en-US"/>
          </a:p>
        </p:txBody>
      </p:sp>
      <p:sp>
        <p:nvSpPr>
          <p:cNvPr id="6" name="Rectangle 5"/>
          <p:cNvSpPr/>
          <p:nvPr/>
        </p:nvSpPr>
        <p:spPr>
          <a:xfrm>
            <a:off x="762000" y="4953000"/>
            <a:ext cx="4922117" cy="369332"/>
          </a:xfrm>
          <a:prstGeom prst="rect">
            <a:avLst/>
          </a:prstGeom>
        </p:spPr>
        <p:txBody>
          <a:bodyPr wrap="none">
            <a:spAutoFit/>
          </a:bodyPr>
          <a:lstStyle/>
          <a:p>
            <a:r>
              <a:rPr lang="en-US" i="1" smtClean="0"/>
              <a:t>(with Marcello Bastea-Forte, Timothy Cardenas)</a:t>
            </a:r>
            <a:endParaRPr lang="en-US"/>
          </a:p>
        </p:txBody>
      </p:sp>
    </p:spTree>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Motivation</a:t>
            </a:r>
            <a:endParaRPr lang="en-US"/>
          </a:p>
        </p:txBody>
      </p:sp>
      <p:sp>
        <p:nvSpPr>
          <p:cNvPr id="7" name="Content Placeholder 6"/>
          <p:cNvSpPr>
            <a:spLocks noGrp="1"/>
          </p:cNvSpPr>
          <p:nvPr>
            <p:ph idx="1"/>
          </p:nvPr>
        </p:nvSpPr>
        <p:spPr>
          <a:xfrm>
            <a:off x="838200" y="1371600"/>
            <a:ext cx="8007350" cy="4756150"/>
          </a:xfrm>
        </p:spPr>
        <p:txBody>
          <a:bodyPr/>
          <a:lstStyle/>
          <a:p>
            <a:r>
              <a:rPr lang="en-US" sz="2400" smtClean="0"/>
              <a:t>Testing non-WIMP interaction code is essential but hard</a:t>
            </a:r>
          </a:p>
          <a:p>
            <a:pPr lvl="1"/>
            <a:r>
              <a:rPr lang="en-US" sz="2000" smtClean="0"/>
              <a:t>Real-time data may not be available due to hardware/context constraints (</a:t>
            </a:r>
            <a:r>
              <a:rPr lang="en-US" sz="2000" i="1" smtClean="0"/>
              <a:t>e.g.</a:t>
            </a:r>
            <a:r>
              <a:rPr lang="en-US" sz="2000" smtClean="0"/>
              <a:t>, GPS)</a:t>
            </a:r>
          </a:p>
          <a:p>
            <a:pPr lvl="1"/>
            <a:r>
              <a:rPr lang="en-US" sz="2000" smtClean="0"/>
              <a:t>Generating data may require leaving the desk, or skilled/time-consuming actions (</a:t>
            </a:r>
            <a:r>
              <a:rPr lang="en-US" sz="2000" i="1" smtClean="0"/>
              <a:t>e.g.</a:t>
            </a:r>
            <a:r>
              <a:rPr lang="en-US" sz="2000" smtClean="0"/>
              <a:t>, Wii Bowling)</a:t>
            </a:r>
          </a:p>
          <a:p>
            <a:pPr lvl="1"/>
            <a:r>
              <a:rPr lang="en-US" sz="2000" smtClean="0"/>
              <a:t>Reliable interactions need to be tested on many cases (unit tests)</a:t>
            </a:r>
          </a:p>
          <a:p>
            <a:endParaRPr lang="en-US" sz="2400"/>
          </a:p>
        </p:txBody>
      </p:sp>
      <p:pic>
        <p:nvPicPr>
          <p:cNvPr id="108546" name="Picture 2"/>
          <p:cNvPicPr>
            <a:picLocks noChangeAspect="1" noChangeArrowheads="1"/>
          </p:cNvPicPr>
          <p:nvPr/>
        </p:nvPicPr>
        <p:blipFill>
          <a:blip r:embed="rId3"/>
          <a:srcRect t="14111"/>
          <a:stretch>
            <a:fillRect/>
          </a:stretch>
        </p:blipFill>
        <p:spPr bwMode="auto">
          <a:xfrm>
            <a:off x="1" y="3657600"/>
            <a:ext cx="2895600" cy="3246757"/>
          </a:xfrm>
          <a:prstGeom prst="rect">
            <a:avLst/>
          </a:prstGeom>
          <a:noFill/>
          <a:ln w="9525">
            <a:noFill/>
            <a:miter lim="800000"/>
            <a:headEnd/>
            <a:tailEnd/>
          </a:ln>
          <a:effectLst/>
        </p:spPr>
      </p:pic>
      <p:sp>
        <p:nvSpPr>
          <p:cNvPr id="5" name="TextBox 4"/>
          <p:cNvSpPr txBox="1"/>
          <p:nvPr/>
        </p:nvSpPr>
        <p:spPr>
          <a:xfrm>
            <a:off x="228600" y="6581001"/>
            <a:ext cx="1557734" cy="276999"/>
          </a:xfrm>
          <a:prstGeom prst="rect">
            <a:avLst/>
          </a:prstGeom>
          <a:noFill/>
        </p:spPr>
        <p:txBody>
          <a:bodyPr wrap="none" rtlCol="0">
            <a:spAutoFit/>
          </a:bodyPr>
          <a:lstStyle/>
          <a:p>
            <a:r>
              <a:rPr lang="en-US" sz="1200" b="0" smtClean="0"/>
              <a:t>Cc Michael T Gilbert</a:t>
            </a:r>
            <a:endParaRPr lang="en-US" sz="1200" b="0"/>
          </a:p>
        </p:txBody>
      </p:sp>
      <p:pic>
        <p:nvPicPr>
          <p:cNvPr id="108547" name="Picture 3"/>
          <p:cNvPicPr>
            <a:picLocks noChangeAspect="1" noChangeArrowheads="1"/>
          </p:cNvPicPr>
          <p:nvPr/>
        </p:nvPicPr>
        <p:blipFill>
          <a:blip r:embed="rId4"/>
          <a:srcRect/>
          <a:stretch>
            <a:fillRect/>
          </a:stretch>
        </p:blipFill>
        <p:spPr bwMode="auto">
          <a:xfrm>
            <a:off x="2743200" y="3657600"/>
            <a:ext cx="4600575" cy="354330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Robots to the Rescue!</a:t>
            </a:r>
            <a:endParaRPr lang="en-US"/>
          </a:p>
        </p:txBody>
      </p:sp>
      <p:sp>
        <p:nvSpPr>
          <p:cNvPr id="3" name="Content Placeholder 2"/>
          <p:cNvSpPr>
            <a:spLocks noGrp="1"/>
          </p:cNvSpPr>
          <p:nvPr>
            <p:ph idx="1"/>
          </p:nvPr>
        </p:nvSpPr>
        <p:spPr/>
        <p:txBody>
          <a:bodyPr/>
          <a:lstStyle/>
          <a:p>
            <a:pPr>
              <a:buNone/>
            </a:pPr>
            <a:r>
              <a:rPr lang="en-US" b="1" smtClean="0"/>
              <a:t>Wizards</a:t>
            </a:r>
            <a:r>
              <a:rPr lang="en-US" smtClean="0"/>
              <a:t>: 	humans who do the work of</a:t>
            </a:r>
            <a:br>
              <a:rPr lang="en-US" smtClean="0"/>
            </a:br>
            <a:r>
              <a:rPr lang="en-US" smtClean="0"/>
              <a:t>	 	(recognition) algorithms</a:t>
            </a:r>
          </a:p>
          <a:p>
            <a:pPr>
              <a:buNone/>
            </a:pPr>
            <a:r>
              <a:rPr lang="en-US" b="1" smtClean="0"/>
              <a:t>Robots</a:t>
            </a:r>
            <a:r>
              <a:rPr lang="en-US" smtClean="0"/>
              <a:t>: 	algorithms that emulate human</a:t>
            </a:r>
            <a:br>
              <a:rPr lang="en-US" smtClean="0"/>
            </a:br>
            <a:r>
              <a:rPr lang="en-US" smtClean="0"/>
              <a:t>		input (e.g. java.awt.robot)</a:t>
            </a:r>
            <a:endParaRPr lang="en-US"/>
          </a:p>
        </p:txBody>
      </p:sp>
    </p:spTree>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bwMode="auto">
          <a:xfrm rot="5400000">
            <a:off x="3096273" y="3504406"/>
            <a:ext cx="3048000" cy="1588"/>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2943873" y="3429000"/>
            <a:ext cx="3352800" cy="1588"/>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12" name="TextBox 11"/>
          <p:cNvSpPr txBox="1"/>
          <p:nvPr/>
        </p:nvSpPr>
        <p:spPr>
          <a:xfrm>
            <a:off x="1579937" y="3212068"/>
            <a:ext cx="1353832" cy="461665"/>
          </a:xfrm>
          <a:prstGeom prst="rect">
            <a:avLst/>
          </a:prstGeom>
          <a:noFill/>
        </p:spPr>
        <p:txBody>
          <a:bodyPr wrap="none" rtlCol="0">
            <a:spAutoFit/>
          </a:bodyPr>
          <a:lstStyle/>
          <a:p>
            <a:r>
              <a:rPr lang="en-US" sz="2400" smtClean="0"/>
              <a:t>Realtime</a:t>
            </a:r>
            <a:endParaRPr lang="en-US" sz="2400"/>
          </a:p>
        </p:txBody>
      </p:sp>
      <p:sp>
        <p:nvSpPr>
          <p:cNvPr id="13" name="TextBox 12"/>
          <p:cNvSpPr txBox="1"/>
          <p:nvPr/>
        </p:nvSpPr>
        <p:spPr>
          <a:xfrm>
            <a:off x="6372873" y="3200400"/>
            <a:ext cx="1305742" cy="830997"/>
          </a:xfrm>
          <a:prstGeom prst="rect">
            <a:avLst/>
          </a:prstGeom>
          <a:noFill/>
        </p:spPr>
        <p:txBody>
          <a:bodyPr wrap="none" rtlCol="0">
            <a:spAutoFit/>
          </a:bodyPr>
          <a:lstStyle/>
          <a:p>
            <a:r>
              <a:rPr lang="en-US" sz="2400" smtClean="0"/>
              <a:t>Offline </a:t>
            </a:r>
            <a:br>
              <a:rPr lang="en-US" sz="2400" smtClean="0"/>
            </a:br>
            <a:r>
              <a:rPr lang="en-US" sz="2400" smtClean="0"/>
              <a:t>(Before)</a:t>
            </a:r>
            <a:endParaRPr lang="en-US" sz="2400"/>
          </a:p>
        </p:txBody>
      </p:sp>
      <p:sp>
        <p:nvSpPr>
          <p:cNvPr id="16" name="TextBox 15"/>
          <p:cNvSpPr txBox="1"/>
          <p:nvPr/>
        </p:nvSpPr>
        <p:spPr>
          <a:xfrm>
            <a:off x="3942137" y="1447800"/>
            <a:ext cx="1409810" cy="461665"/>
          </a:xfrm>
          <a:prstGeom prst="rect">
            <a:avLst/>
          </a:prstGeom>
          <a:noFill/>
        </p:spPr>
        <p:txBody>
          <a:bodyPr wrap="none" rtlCol="0">
            <a:spAutoFit/>
          </a:bodyPr>
          <a:lstStyle/>
          <a:p>
            <a:r>
              <a:rPr lang="en-US" sz="2400" smtClean="0"/>
              <a:t>Real data</a:t>
            </a:r>
            <a:endParaRPr lang="en-US" sz="2400"/>
          </a:p>
        </p:txBody>
      </p:sp>
      <p:sp>
        <p:nvSpPr>
          <p:cNvPr id="17" name="TextBox 16"/>
          <p:cNvSpPr txBox="1"/>
          <p:nvPr/>
        </p:nvSpPr>
        <p:spPr>
          <a:xfrm>
            <a:off x="3561137" y="5193268"/>
            <a:ext cx="2198422" cy="830997"/>
          </a:xfrm>
          <a:prstGeom prst="rect">
            <a:avLst/>
          </a:prstGeom>
          <a:noFill/>
        </p:spPr>
        <p:txBody>
          <a:bodyPr wrap="none" rtlCol="0">
            <a:spAutoFit/>
          </a:bodyPr>
          <a:lstStyle/>
          <a:p>
            <a:r>
              <a:rPr lang="en-US" sz="2400" smtClean="0"/>
              <a:t>Simulated Data</a:t>
            </a:r>
          </a:p>
          <a:p>
            <a:r>
              <a:rPr lang="en-US" sz="2400" smtClean="0"/>
              <a:t>(Proxied Data)</a:t>
            </a:r>
            <a:endParaRPr lang="en-US" sz="2400"/>
          </a:p>
        </p:txBody>
      </p:sp>
      <p:pic>
        <p:nvPicPr>
          <p:cNvPr id="439298" name="Picture 2"/>
          <p:cNvPicPr>
            <a:picLocks noChangeAspect="1" noChangeArrowheads="1"/>
          </p:cNvPicPr>
          <p:nvPr/>
        </p:nvPicPr>
        <p:blipFill>
          <a:blip r:embed="rId3"/>
          <a:srcRect/>
          <a:stretch>
            <a:fillRect/>
          </a:stretch>
        </p:blipFill>
        <p:spPr bwMode="auto">
          <a:xfrm>
            <a:off x="2130586" y="3971925"/>
            <a:ext cx="1327578" cy="1285876"/>
          </a:xfrm>
          <a:prstGeom prst="rect">
            <a:avLst/>
          </a:prstGeom>
          <a:noFill/>
          <a:ln w="9525">
            <a:noFill/>
            <a:miter lim="800000"/>
            <a:headEnd/>
            <a:tailEnd/>
          </a:ln>
          <a:effectLst/>
        </p:spPr>
      </p:pic>
      <p:sp>
        <p:nvSpPr>
          <p:cNvPr id="19" name="TextBox 18"/>
          <p:cNvSpPr txBox="1"/>
          <p:nvPr/>
        </p:nvSpPr>
        <p:spPr>
          <a:xfrm>
            <a:off x="2265737" y="5193268"/>
            <a:ext cx="1046569" cy="369332"/>
          </a:xfrm>
          <a:prstGeom prst="rect">
            <a:avLst/>
          </a:prstGeom>
          <a:noFill/>
        </p:spPr>
        <p:txBody>
          <a:bodyPr wrap="none" rtlCol="0">
            <a:spAutoFit/>
          </a:bodyPr>
          <a:lstStyle/>
          <a:p>
            <a:r>
              <a:rPr lang="en-US" b="0" smtClean="0"/>
              <a:t>Phidgets</a:t>
            </a:r>
            <a:endParaRPr lang="en-US" b="0"/>
          </a:p>
        </p:txBody>
      </p:sp>
      <p:pic>
        <p:nvPicPr>
          <p:cNvPr id="439299" name="Picture 3"/>
          <p:cNvPicPr>
            <a:picLocks noChangeAspect="1" noChangeArrowheads="1"/>
          </p:cNvPicPr>
          <p:nvPr/>
        </p:nvPicPr>
        <p:blipFill>
          <a:blip r:embed="rId4"/>
          <a:srcRect/>
          <a:stretch>
            <a:fillRect/>
          </a:stretch>
        </p:blipFill>
        <p:spPr bwMode="auto">
          <a:xfrm>
            <a:off x="5770937" y="1676400"/>
            <a:ext cx="1722606" cy="1295400"/>
          </a:xfrm>
          <a:prstGeom prst="rect">
            <a:avLst/>
          </a:prstGeom>
          <a:noFill/>
          <a:ln w="9525">
            <a:noFill/>
            <a:miter lim="800000"/>
            <a:headEnd/>
            <a:tailEnd/>
          </a:ln>
          <a:effectLst/>
        </p:spPr>
      </p:pic>
      <p:sp>
        <p:nvSpPr>
          <p:cNvPr id="21" name="TextBox 20"/>
          <p:cNvSpPr txBox="1"/>
          <p:nvPr/>
        </p:nvSpPr>
        <p:spPr>
          <a:xfrm>
            <a:off x="6151937" y="2907268"/>
            <a:ext cx="744691" cy="369332"/>
          </a:xfrm>
          <a:prstGeom prst="rect">
            <a:avLst/>
          </a:prstGeom>
          <a:noFill/>
        </p:spPr>
        <p:txBody>
          <a:bodyPr wrap="none" rtlCol="0">
            <a:spAutoFit/>
          </a:bodyPr>
          <a:lstStyle/>
          <a:p>
            <a:r>
              <a:rPr lang="en-US" b="0" smtClean="0"/>
              <a:t>DART</a:t>
            </a:r>
            <a:endParaRPr lang="en-US" b="0"/>
          </a:p>
        </p:txBody>
      </p:sp>
      <p:sp>
        <p:nvSpPr>
          <p:cNvPr id="22" name="TextBox 21"/>
          <p:cNvSpPr txBox="1"/>
          <p:nvPr/>
        </p:nvSpPr>
        <p:spPr>
          <a:xfrm>
            <a:off x="6228137" y="3962399"/>
            <a:ext cx="685800" cy="1015663"/>
          </a:xfrm>
          <a:prstGeom prst="rect">
            <a:avLst/>
          </a:prstGeom>
          <a:noFill/>
        </p:spPr>
        <p:txBody>
          <a:bodyPr wrap="square" rtlCol="0">
            <a:spAutoFit/>
          </a:bodyPr>
          <a:lstStyle/>
          <a:p>
            <a:r>
              <a:rPr lang="en-US" sz="6000" smtClean="0"/>
              <a:t>?</a:t>
            </a:r>
            <a:endParaRPr lang="en-US" sz="6000"/>
          </a:p>
        </p:txBody>
      </p:sp>
      <p:sp>
        <p:nvSpPr>
          <p:cNvPr id="23" name="TextBox 22"/>
          <p:cNvSpPr txBox="1"/>
          <p:nvPr/>
        </p:nvSpPr>
        <p:spPr>
          <a:xfrm>
            <a:off x="2265737" y="2133600"/>
            <a:ext cx="1156214" cy="830997"/>
          </a:xfrm>
          <a:prstGeom prst="rect">
            <a:avLst/>
          </a:prstGeom>
          <a:noFill/>
        </p:spPr>
        <p:txBody>
          <a:bodyPr wrap="none" rtlCol="0">
            <a:spAutoFit/>
          </a:bodyPr>
          <a:lstStyle/>
          <a:p>
            <a:pPr algn="ctr"/>
            <a:r>
              <a:rPr lang="en-US" sz="2400" b="0" smtClean="0"/>
              <a:t>Normal</a:t>
            </a:r>
          </a:p>
          <a:p>
            <a:pPr algn="ctr"/>
            <a:r>
              <a:rPr lang="en-US" sz="2400" b="0" smtClean="0"/>
              <a:t>case</a:t>
            </a:r>
            <a:endParaRPr lang="en-US" sz="2400" b="0"/>
          </a:p>
        </p:txBody>
      </p:sp>
      <p:sp>
        <p:nvSpPr>
          <p:cNvPr id="24" name="TextBox 23"/>
          <p:cNvSpPr txBox="1"/>
          <p:nvPr/>
        </p:nvSpPr>
        <p:spPr>
          <a:xfrm>
            <a:off x="3027737" y="914400"/>
            <a:ext cx="3488263" cy="369332"/>
          </a:xfrm>
          <a:prstGeom prst="rect">
            <a:avLst/>
          </a:prstGeom>
          <a:noFill/>
        </p:spPr>
        <p:txBody>
          <a:bodyPr wrap="none" rtlCol="0">
            <a:spAutoFit/>
          </a:bodyPr>
          <a:lstStyle/>
          <a:p>
            <a:r>
              <a:rPr lang="en-US" smtClean="0"/>
              <a:t>Where does the data come from?</a:t>
            </a:r>
            <a:endParaRPr lang="en-US"/>
          </a:p>
        </p:txBody>
      </p:sp>
      <p:sp>
        <p:nvSpPr>
          <p:cNvPr id="25" name="TextBox 24"/>
          <p:cNvSpPr txBox="1"/>
          <p:nvPr/>
        </p:nvSpPr>
        <p:spPr>
          <a:xfrm rot="16200000">
            <a:off x="-211791" y="3388266"/>
            <a:ext cx="3038396" cy="369332"/>
          </a:xfrm>
          <a:prstGeom prst="rect">
            <a:avLst/>
          </a:prstGeom>
          <a:noFill/>
        </p:spPr>
        <p:txBody>
          <a:bodyPr wrap="none" rtlCol="0">
            <a:spAutoFit/>
          </a:bodyPr>
          <a:lstStyle/>
          <a:p>
            <a:r>
              <a:rPr lang="en-US" smtClean="0"/>
              <a:t>When is the data generated?</a:t>
            </a: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20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20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20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39298"/>
                                        </p:tgtEl>
                                        <p:attrNameLst>
                                          <p:attrName>style.visibility</p:attrName>
                                        </p:attrNameLst>
                                      </p:cBhvr>
                                      <p:to>
                                        <p:strVal val="visible"/>
                                      </p:to>
                                    </p:set>
                                    <p:animEffect transition="in" filter="fade">
                                      <p:cBhvr>
                                        <p:cTn id="26" dur="2000"/>
                                        <p:tgtEl>
                                          <p:spTgt spid="43929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20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2000"/>
                                        <p:tgtEl>
                                          <p:spTgt spid="21"/>
                                        </p:tgtEl>
                                      </p:cBhvr>
                                    </p:animEffect>
                                  </p:childTnLst>
                                </p:cTn>
                              </p:par>
                              <p:par>
                                <p:cTn id="35" presetID="10" presetClass="entr" presetSubtype="0" fill="hold" nodeType="withEffect">
                                  <p:stCondLst>
                                    <p:cond delay="0"/>
                                  </p:stCondLst>
                                  <p:childTnLst>
                                    <p:set>
                                      <p:cBhvr>
                                        <p:cTn id="36" dur="1" fill="hold">
                                          <p:stCondLst>
                                            <p:cond delay="0"/>
                                          </p:stCondLst>
                                        </p:cTn>
                                        <p:tgtEl>
                                          <p:spTgt spid="439299"/>
                                        </p:tgtEl>
                                        <p:attrNameLst>
                                          <p:attrName>style.visibility</p:attrName>
                                        </p:attrNameLst>
                                      </p:cBhvr>
                                      <p:to>
                                        <p:strVal val="visible"/>
                                      </p:to>
                                    </p:set>
                                    <p:animEffect transition="in" filter="fade">
                                      <p:cBhvr>
                                        <p:cTn id="37" dur="2000"/>
                                        <p:tgtEl>
                                          <p:spTgt spid="43929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9" grpId="0"/>
      <p:bldP spid="21" grpId="0"/>
      <p:bldP spid="22" grpId="0"/>
      <p:bldP spid="23" grpId="0"/>
      <p:bldP spid="2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smtClean="0"/>
              <a:t>Needs for a richer device abstraction</a:t>
            </a:r>
            <a:endParaRPr lang="en-US" sz="4000"/>
          </a:p>
        </p:txBody>
      </p:sp>
      <p:sp>
        <p:nvSpPr>
          <p:cNvPr id="3" name="Content Placeholder 2"/>
          <p:cNvSpPr>
            <a:spLocks noGrp="1"/>
          </p:cNvSpPr>
          <p:nvPr>
            <p:ph idx="1"/>
          </p:nvPr>
        </p:nvSpPr>
        <p:spPr/>
        <p:txBody>
          <a:bodyPr/>
          <a:lstStyle/>
          <a:p>
            <a:r>
              <a:rPr lang="en-US" smtClean="0"/>
              <a:t>Visualize/monitor data that is presented to application</a:t>
            </a:r>
          </a:p>
          <a:p>
            <a:r>
              <a:rPr lang="en-US" smtClean="0"/>
              <a:t>Record/replay of traces </a:t>
            </a:r>
          </a:p>
          <a:p>
            <a:r>
              <a:rPr lang="en-US" smtClean="0"/>
              <a:t>Realtime simulation of data</a:t>
            </a:r>
          </a:p>
          <a:p>
            <a:r>
              <a:rPr lang="en-US" smtClean="0"/>
              <a:t>Editing (=offline simulation) of data</a:t>
            </a:r>
            <a:endParaRPr lang="en-US"/>
          </a:p>
        </p:txBody>
      </p:sp>
    </p:spTree>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Concept</a:t>
            </a:r>
            <a:endParaRPr lang="en-US"/>
          </a:p>
        </p:txBody>
      </p:sp>
      <p:sp>
        <p:nvSpPr>
          <p:cNvPr id="11" name="Rectangle 10"/>
          <p:cNvSpPr/>
          <p:nvPr/>
        </p:nvSpPr>
        <p:spPr bwMode="auto">
          <a:xfrm>
            <a:off x="6934200" y="3124200"/>
            <a:ext cx="1828800" cy="990600"/>
          </a:xfrm>
          <a:prstGeom prst="rect">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prstTxWarp prst="textNoShape">
              <a:avLst/>
            </a:prstTxWarp>
          </a:bodyPr>
          <a:lstStyle/>
          <a:p>
            <a:r>
              <a:rPr lang="en-US" smtClean="0">
                <a:solidFill>
                  <a:schemeClr val="bg1"/>
                </a:solidFill>
              </a:rPr>
              <a:t>Device</a:t>
            </a:r>
          </a:p>
          <a:p>
            <a:r>
              <a:rPr lang="en-US" smtClean="0">
                <a:solidFill>
                  <a:schemeClr val="bg1"/>
                </a:solidFill>
              </a:rPr>
              <a:t>Abstraction in Application</a:t>
            </a:r>
          </a:p>
        </p:txBody>
      </p:sp>
      <p:sp>
        <p:nvSpPr>
          <p:cNvPr id="8" name="Rounded Rectangle 7"/>
          <p:cNvSpPr/>
          <p:nvPr/>
        </p:nvSpPr>
        <p:spPr bwMode="auto">
          <a:xfrm>
            <a:off x="304800" y="3200400"/>
            <a:ext cx="1905000" cy="762000"/>
          </a:xfrm>
          <a:prstGeom prst="roundRect">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bg1"/>
                </a:solidFill>
                <a:effectLst/>
                <a:latin typeface="Neutra Text" pitchFamily="50" charset="0"/>
              </a:rPr>
              <a:t>Live Data from</a:t>
            </a:r>
            <a:r>
              <a:rPr kumimoji="0" lang="en-US" sz="1800" b="1" i="0" u="none" strike="noStrike" cap="none" normalizeH="0" smtClean="0">
                <a:ln>
                  <a:noFill/>
                </a:ln>
                <a:solidFill>
                  <a:schemeClr val="bg1"/>
                </a:solidFill>
                <a:effectLst/>
                <a:latin typeface="Neutra Text" pitchFamily="50" charset="0"/>
              </a:rPr>
              <a:t> Input Device</a:t>
            </a:r>
            <a:endParaRPr kumimoji="0" lang="en-US" sz="1800" b="1" i="0" u="none" strike="noStrike" cap="none" normalizeH="0" baseline="0" smtClean="0">
              <a:ln>
                <a:noFill/>
              </a:ln>
              <a:solidFill>
                <a:schemeClr val="bg1"/>
              </a:solidFill>
              <a:effectLst/>
              <a:latin typeface="Neutra Text" pitchFamily="50" charset="0"/>
            </a:endParaRPr>
          </a:p>
        </p:txBody>
      </p:sp>
      <p:cxnSp>
        <p:nvCxnSpPr>
          <p:cNvPr id="46" name="Straight Arrow Connector 45"/>
          <p:cNvCxnSpPr>
            <a:stCxn id="8" idx="3"/>
            <a:endCxn id="11" idx="1"/>
          </p:cNvCxnSpPr>
          <p:nvPr/>
        </p:nvCxnSpPr>
        <p:spPr bwMode="auto">
          <a:xfrm>
            <a:off x="2209800" y="3581400"/>
            <a:ext cx="4724400" cy="38100"/>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pic>
        <p:nvPicPr>
          <p:cNvPr id="109570"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28600" y="2362200"/>
            <a:ext cx="849954" cy="685800"/>
          </a:xfrm>
          <a:prstGeom prst="rect">
            <a:avLst/>
          </a:prstGeom>
          <a:noFill/>
          <a:ln w="9525">
            <a:noFill/>
            <a:miter lim="800000"/>
            <a:headEnd/>
            <a:tailEnd/>
          </a:ln>
          <a:effectLst/>
        </p:spPr>
      </p:pic>
      <p:pic>
        <p:nvPicPr>
          <p:cNvPr id="109572" name="Picture 4"/>
          <p:cNvPicPr>
            <a:picLocks noChangeAspect="1" noChangeArrowheads="1"/>
          </p:cNvPicPr>
          <p:nvPr/>
        </p:nvPicPr>
        <p:blipFill>
          <a:blip r:embed="rId4"/>
          <a:srcRect/>
          <a:stretch>
            <a:fillRect/>
          </a:stretch>
        </p:blipFill>
        <p:spPr bwMode="auto">
          <a:xfrm>
            <a:off x="1143000" y="2362200"/>
            <a:ext cx="685800" cy="685800"/>
          </a:xfrm>
          <a:prstGeom prst="rect">
            <a:avLst/>
          </a:prstGeom>
          <a:noFill/>
          <a:ln w="9525">
            <a:noFill/>
            <a:miter lim="800000"/>
            <a:headEnd/>
            <a:tailEnd/>
          </a:ln>
          <a:effectLst/>
        </p:spPr>
      </p:pic>
      <p:pic>
        <p:nvPicPr>
          <p:cNvPr id="109573" name="Picture 5"/>
          <p:cNvPicPr>
            <a:picLocks noChangeAspect="1" noChangeArrowheads="1"/>
          </p:cNvPicPr>
          <p:nvPr/>
        </p:nvPicPr>
        <p:blipFill>
          <a:blip r:embed="rId5" cstate="print"/>
          <a:srcRect/>
          <a:stretch>
            <a:fillRect/>
          </a:stretch>
        </p:blipFill>
        <p:spPr bwMode="auto">
          <a:xfrm>
            <a:off x="1905000" y="2362200"/>
            <a:ext cx="704850" cy="70485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ounded Rectangle 65"/>
          <p:cNvSpPr/>
          <p:nvPr/>
        </p:nvSpPr>
        <p:spPr bwMode="auto">
          <a:xfrm>
            <a:off x="3505200" y="609600"/>
            <a:ext cx="2362200" cy="1524000"/>
          </a:xfrm>
          <a:prstGeom prst="roundRect">
            <a:avLst/>
          </a:prstGeom>
          <a:solidFill>
            <a:schemeClr val="bg2">
              <a:lumMod val="40000"/>
              <a:lumOff val="60000"/>
            </a:schemeClr>
          </a:solidFill>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prstTxWarp prst="textNoShape">
              <a:avLst/>
            </a:prstTxWarp>
          </a:bodyPr>
          <a:lstStyle/>
          <a:p>
            <a:r>
              <a:rPr lang="en-US" smtClean="0">
                <a:solidFill>
                  <a:schemeClr val="bg1"/>
                </a:solidFill>
              </a:rPr>
              <a:t>Control UI Widgets</a:t>
            </a:r>
          </a:p>
        </p:txBody>
      </p:sp>
      <p:sp>
        <p:nvSpPr>
          <p:cNvPr id="2" name="Title 1"/>
          <p:cNvSpPr>
            <a:spLocks noGrp="1"/>
          </p:cNvSpPr>
          <p:nvPr>
            <p:ph type="title"/>
          </p:nvPr>
        </p:nvSpPr>
        <p:spPr/>
        <p:txBody>
          <a:bodyPr/>
          <a:lstStyle/>
          <a:p>
            <a:r>
              <a:rPr lang="en-US" smtClean="0"/>
              <a:t>Concept</a:t>
            </a:r>
            <a:endParaRPr lang="en-US"/>
          </a:p>
        </p:txBody>
      </p:sp>
      <p:sp>
        <p:nvSpPr>
          <p:cNvPr id="11" name="Rectangle 10"/>
          <p:cNvSpPr/>
          <p:nvPr/>
        </p:nvSpPr>
        <p:spPr bwMode="auto">
          <a:xfrm>
            <a:off x="6934200" y="3124200"/>
            <a:ext cx="1828800" cy="990600"/>
          </a:xfrm>
          <a:prstGeom prst="rect">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prstTxWarp prst="textNoShape">
              <a:avLst/>
            </a:prstTxWarp>
          </a:bodyPr>
          <a:lstStyle/>
          <a:p>
            <a:r>
              <a:rPr lang="en-US" smtClean="0">
                <a:solidFill>
                  <a:schemeClr val="bg1"/>
                </a:solidFill>
              </a:rPr>
              <a:t>Device</a:t>
            </a:r>
          </a:p>
          <a:p>
            <a:r>
              <a:rPr lang="en-US" smtClean="0">
                <a:solidFill>
                  <a:schemeClr val="bg1"/>
                </a:solidFill>
              </a:rPr>
              <a:t>Abstraction in Application</a:t>
            </a:r>
          </a:p>
        </p:txBody>
      </p:sp>
      <p:sp>
        <p:nvSpPr>
          <p:cNvPr id="12" name="Rounded Rectangle 11"/>
          <p:cNvSpPr/>
          <p:nvPr/>
        </p:nvSpPr>
        <p:spPr bwMode="auto">
          <a:xfrm>
            <a:off x="3733800" y="2514600"/>
            <a:ext cx="1905000" cy="609600"/>
          </a:xfrm>
          <a:prstGeom prst="roundRect">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prstTxWarp prst="textNoShape">
              <a:avLst/>
            </a:prstTxWarp>
          </a:bodyPr>
          <a:lstStyle/>
          <a:p>
            <a:r>
              <a:rPr lang="en-US" smtClean="0">
                <a:solidFill>
                  <a:schemeClr val="bg1"/>
                </a:solidFill>
              </a:rPr>
              <a:t>Simulated Data</a:t>
            </a:r>
          </a:p>
        </p:txBody>
      </p:sp>
      <p:sp>
        <p:nvSpPr>
          <p:cNvPr id="8" name="Rounded Rectangle 7"/>
          <p:cNvSpPr/>
          <p:nvPr/>
        </p:nvSpPr>
        <p:spPr bwMode="auto">
          <a:xfrm>
            <a:off x="304800" y="3200400"/>
            <a:ext cx="1905000" cy="762000"/>
          </a:xfrm>
          <a:prstGeom prst="roundRect">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bg1"/>
                </a:solidFill>
                <a:effectLst/>
                <a:latin typeface="Neutra Text" pitchFamily="50" charset="0"/>
              </a:rPr>
              <a:t>Live Data from</a:t>
            </a:r>
            <a:r>
              <a:rPr kumimoji="0" lang="en-US" sz="1800" b="1" i="0" u="none" strike="noStrike" cap="none" normalizeH="0" smtClean="0">
                <a:ln>
                  <a:noFill/>
                </a:ln>
                <a:solidFill>
                  <a:schemeClr val="bg1"/>
                </a:solidFill>
                <a:effectLst/>
                <a:latin typeface="Neutra Text" pitchFamily="50" charset="0"/>
              </a:rPr>
              <a:t> Input Device</a:t>
            </a:r>
            <a:endParaRPr kumimoji="0" lang="en-US" sz="1800" b="1" i="0" u="none" strike="noStrike" cap="none" normalizeH="0" baseline="0" smtClean="0">
              <a:ln>
                <a:noFill/>
              </a:ln>
              <a:solidFill>
                <a:schemeClr val="bg1"/>
              </a:solidFill>
              <a:effectLst/>
              <a:latin typeface="Neutra Text" pitchFamily="50" charset="0"/>
            </a:endParaRPr>
          </a:p>
        </p:txBody>
      </p:sp>
      <p:sp>
        <p:nvSpPr>
          <p:cNvPr id="10" name="Rounded Rectangle 9"/>
          <p:cNvSpPr/>
          <p:nvPr/>
        </p:nvSpPr>
        <p:spPr bwMode="auto">
          <a:xfrm>
            <a:off x="3810000" y="4114800"/>
            <a:ext cx="1905000" cy="762000"/>
          </a:xfrm>
          <a:prstGeom prst="roundRect">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defTabSz="914400" latinLnBrk="0">
              <a:lnSpc>
                <a:spcPct val="100000"/>
              </a:lnSpc>
              <a:buClrTx/>
              <a:buSzTx/>
              <a:buFontTx/>
              <a:buNone/>
              <a:tabLst/>
            </a:pPr>
            <a:r>
              <a:rPr lang="en-US" smtClean="0">
                <a:solidFill>
                  <a:schemeClr val="bg1"/>
                </a:solidFill>
                <a:latin typeface="+mn-lt"/>
              </a:rPr>
              <a:t>Recorded</a:t>
            </a:r>
          </a:p>
          <a:p>
            <a:pPr marL="0" marR="0" indent="0" defTabSz="914400" latinLnBrk="0">
              <a:lnSpc>
                <a:spcPct val="100000"/>
              </a:lnSpc>
              <a:buClrTx/>
              <a:buSzTx/>
              <a:buFontTx/>
              <a:buNone/>
              <a:tabLst/>
            </a:pPr>
            <a:r>
              <a:rPr lang="en-US" smtClean="0">
                <a:solidFill>
                  <a:schemeClr val="bg1"/>
                </a:solidFill>
                <a:latin typeface="+mn-lt"/>
              </a:rPr>
              <a:t>Data</a:t>
            </a:r>
          </a:p>
        </p:txBody>
      </p:sp>
      <p:sp>
        <p:nvSpPr>
          <p:cNvPr id="13" name="Rounded Rectangle 12"/>
          <p:cNvSpPr/>
          <p:nvPr/>
        </p:nvSpPr>
        <p:spPr bwMode="auto">
          <a:xfrm>
            <a:off x="6781800" y="609600"/>
            <a:ext cx="1828800" cy="1371600"/>
          </a:xfrm>
          <a:prstGeom prst="roundRect">
            <a:avLst/>
          </a:prstGeom>
          <a:solidFill>
            <a:schemeClr val="bg2">
              <a:lumMod val="40000"/>
              <a:lumOff val="60000"/>
            </a:schemeClr>
          </a:solidFill>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defTabSz="914400" latinLnBrk="0">
              <a:lnSpc>
                <a:spcPct val="100000"/>
              </a:lnSpc>
              <a:buClrTx/>
              <a:buSzTx/>
              <a:buFontTx/>
              <a:buNone/>
              <a:tabLst/>
            </a:pPr>
            <a:r>
              <a:rPr lang="en-US" smtClean="0">
                <a:solidFill>
                  <a:schemeClr val="bg1"/>
                </a:solidFill>
              </a:rPr>
              <a:t>Visualization</a:t>
            </a:r>
          </a:p>
        </p:txBody>
      </p:sp>
      <p:sp>
        <p:nvSpPr>
          <p:cNvPr id="14" name="Freeform 13"/>
          <p:cNvSpPr/>
          <p:nvPr/>
        </p:nvSpPr>
        <p:spPr bwMode="auto">
          <a:xfrm>
            <a:off x="6799118" y="1523999"/>
            <a:ext cx="1735282" cy="237259"/>
          </a:xfrm>
          <a:custGeom>
            <a:avLst/>
            <a:gdLst>
              <a:gd name="connsiteX0" fmla="*/ 0 w 1735282"/>
              <a:gd name="connsiteY0" fmla="*/ 396587 h 536864"/>
              <a:gd name="connsiteX1" fmla="*/ 259772 w 1735282"/>
              <a:gd name="connsiteY1" fmla="*/ 105641 h 536864"/>
              <a:gd name="connsiteX2" fmla="*/ 498763 w 1735282"/>
              <a:gd name="connsiteY2" fmla="*/ 427760 h 536864"/>
              <a:gd name="connsiteX3" fmla="*/ 696191 w 1735282"/>
              <a:gd name="connsiteY3" fmla="*/ 53687 h 536864"/>
              <a:gd name="connsiteX4" fmla="*/ 862445 w 1735282"/>
              <a:gd name="connsiteY4" fmla="*/ 521278 h 536864"/>
              <a:gd name="connsiteX5" fmla="*/ 1143000 w 1735282"/>
              <a:gd name="connsiteY5" fmla="*/ 147205 h 536864"/>
              <a:gd name="connsiteX6" fmla="*/ 1236518 w 1735282"/>
              <a:gd name="connsiteY6" fmla="*/ 375805 h 536864"/>
              <a:gd name="connsiteX7" fmla="*/ 1413163 w 1735282"/>
              <a:gd name="connsiteY7" fmla="*/ 12123 h 536864"/>
              <a:gd name="connsiteX8" fmla="*/ 1652154 w 1735282"/>
              <a:gd name="connsiteY8" fmla="*/ 303069 h 536864"/>
              <a:gd name="connsiteX9" fmla="*/ 1735282 w 1735282"/>
              <a:gd name="connsiteY9" fmla="*/ 282287 h 536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35282" h="536864">
                <a:moveTo>
                  <a:pt x="0" y="396587"/>
                </a:moveTo>
                <a:cubicBezTo>
                  <a:pt x="88322" y="248516"/>
                  <a:pt x="176645" y="100446"/>
                  <a:pt x="259772" y="105641"/>
                </a:cubicBezTo>
                <a:cubicBezTo>
                  <a:pt x="342899" y="110837"/>
                  <a:pt x="426027" y="436419"/>
                  <a:pt x="498763" y="427760"/>
                </a:cubicBezTo>
                <a:cubicBezTo>
                  <a:pt x="571500" y="419101"/>
                  <a:pt x="635577" y="38101"/>
                  <a:pt x="696191" y="53687"/>
                </a:cubicBezTo>
                <a:cubicBezTo>
                  <a:pt x="756805" y="69273"/>
                  <a:pt x="787977" y="505692"/>
                  <a:pt x="862445" y="521278"/>
                </a:cubicBezTo>
                <a:cubicBezTo>
                  <a:pt x="936913" y="536864"/>
                  <a:pt x="1080654" y="171451"/>
                  <a:pt x="1143000" y="147205"/>
                </a:cubicBezTo>
                <a:cubicBezTo>
                  <a:pt x="1205346" y="122959"/>
                  <a:pt x="1191491" y="398319"/>
                  <a:pt x="1236518" y="375805"/>
                </a:cubicBezTo>
                <a:cubicBezTo>
                  <a:pt x="1281545" y="353291"/>
                  <a:pt x="1343890" y="24246"/>
                  <a:pt x="1413163" y="12123"/>
                </a:cubicBezTo>
                <a:cubicBezTo>
                  <a:pt x="1482436" y="0"/>
                  <a:pt x="1598468" y="258042"/>
                  <a:pt x="1652154" y="303069"/>
                </a:cubicBezTo>
                <a:cubicBezTo>
                  <a:pt x="1705841" y="348096"/>
                  <a:pt x="1720561" y="315191"/>
                  <a:pt x="1735282" y="282287"/>
                </a:cubicBezTo>
              </a:path>
            </a:pathLst>
          </a:custGeom>
          <a:no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
        <p:nvSpPr>
          <p:cNvPr id="17" name="Rounded Rectangle 16"/>
          <p:cNvSpPr/>
          <p:nvPr/>
        </p:nvSpPr>
        <p:spPr bwMode="auto">
          <a:xfrm>
            <a:off x="6934200" y="1143000"/>
            <a:ext cx="381000" cy="228600"/>
          </a:xfrm>
          <a:prstGeom prst="roundRect">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
        <p:nvSpPr>
          <p:cNvPr id="18" name="Rounded Rectangle 17"/>
          <p:cNvSpPr/>
          <p:nvPr/>
        </p:nvSpPr>
        <p:spPr bwMode="auto">
          <a:xfrm>
            <a:off x="7391400" y="1143000"/>
            <a:ext cx="381000" cy="228600"/>
          </a:xfrm>
          <a:prstGeom prst="roundRect">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
        <p:nvSpPr>
          <p:cNvPr id="20" name="Rounded Rectangle 19"/>
          <p:cNvSpPr/>
          <p:nvPr/>
        </p:nvSpPr>
        <p:spPr bwMode="auto">
          <a:xfrm>
            <a:off x="7848600" y="1143000"/>
            <a:ext cx="381000" cy="228600"/>
          </a:xfrm>
          <a:prstGeom prst="roundRect">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
        <p:nvSpPr>
          <p:cNvPr id="22" name="Rounded Rectangle 21"/>
          <p:cNvSpPr/>
          <p:nvPr/>
        </p:nvSpPr>
        <p:spPr bwMode="auto">
          <a:xfrm>
            <a:off x="3733800" y="1295400"/>
            <a:ext cx="838200" cy="228600"/>
          </a:xfrm>
          <a:prstGeom prst="roundRect">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
        <p:nvSpPr>
          <p:cNvPr id="23" name="TextBox 22"/>
          <p:cNvSpPr txBox="1"/>
          <p:nvPr/>
        </p:nvSpPr>
        <p:spPr>
          <a:xfrm>
            <a:off x="3700046" y="1230868"/>
            <a:ext cx="1176754" cy="369332"/>
          </a:xfrm>
          <a:prstGeom prst="rect">
            <a:avLst/>
          </a:prstGeom>
          <a:noFill/>
        </p:spPr>
        <p:txBody>
          <a:bodyPr wrap="square" rtlCol="0">
            <a:spAutoFit/>
          </a:bodyPr>
          <a:lstStyle/>
          <a:p>
            <a:r>
              <a:rPr lang="en-US" smtClean="0">
                <a:solidFill>
                  <a:schemeClr val="bg2"/>
                </a:solidFill>
                <a:latin typeface="Arial" pitchFamily="34" charset="0"/>
                <a:cs typeface="Arial" pitchFamily="34" charset="0"/>
              </a:rPr>
              <a:t>On/Off</a:t>
            </a:r>
            <a:endParaRPr lang="en-US">
              <a:solidFill>
                <a:schemeClr val="bg2"/>
              </a:solidFill>
              <a:latin typeface="Arial" pitchFamily="34" charset="0"/>
              <a:cs typeface="Arial" pitchFamily="34" charset="0"/>
            </a:endParaRPr>
          </a:p>
        </p:txBody>
      </p:sp>
      <p:sp>
        <p:nvSpPr>
          <p:cNvPr id="24" name="Rounded Rectangle 23"/>
          <p:cNvSpPr/>
          <p:nvPr/>
        </p:nvSpPr>
        <p:spPr bwMode="auto">
          <a:xfrm>
            <a:off x="5465618" y="1000991"/>
            <a:ext cx="76200" cy="990600"/>
          </a:xfrm>
          <a:prstGeom prst="roundRect">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
        <p:nvSpPr>
          <p:cNvPr id="25" name="Rounded Rectangle 24"/>
          <p:cNvSpPr/>
          <p:nvPr/>
        </p:nvSpPr>
        <p:spPr bwMode="auto">
          <a:xfrm>
            <a:off x="5313218" y="1305791"/>
            <a:ext cx="381000" cy="152400"/>
          </a:xfrm>
          <a:prstGeom prst="roundRect">
            <a:avLst/>
          </a:prstGeom>
          <a:solidFill>
            <a:schemeClr val="accent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
        <p:nvSpPr>
          <p:cNvPr id="26" name="Rounded Rectangle 25"/>
          <p:cNvSpPr/>
          <p:nvPr/>
        </p:nvSpPr>
        <p:spPr bwMode="auto">
          <a:xfrm>
            <a:off x="4953000" y="990600"/>
            <a:ext cx="76200" cy="990600"/>
          </a:xfrm>
          <a:prstGeom prst="roundRect">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
        <p:nvSpPr>
          <p:cNvPr id="27" name="Rounded Rectangle 26"/>
          <p:cNvSpPr/>
          <p:nvPr/>
        </p:nvSpPr>
        <p:spPr bwMode="auto">
          <a:xfrm>
            <a:off x="4800600" y="1676400"/>
            <a:ext cx="381000" cy="152400"/>
          </a:xfrm>
          <a:prstGeom prst="roundRect">
            <a:avLst/>
          </a:prstGeom>
          <a:solidFill>
            <a:schemeClr val="accent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
        <p:nvSpPr>
          <p:cNvPr id="28" name="Rounded Rectangle 27"/>
          <p:cNvSpPr/>
          <p:nvPr/>
        </p:nvSpPr>
        <p:spPr bwMode="auto">
          <a:xfrm>
            <a:off x="3733800" y="1676400"/>
            <a:ext cx="838200" cy="228600"/>
          </a:xfrm>
          <a:prstGeom prst="roundRect">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
        <p:nvSpPr>
          <p:cNvPr id="29" name="Flowchart: Direct Access Storage 28"/>
          <p:cNvSpPr/>
          <p:nvPr/>
        </p:nvSpPr>
        <p:spPr bwMode="auto">
          <a:xfrm>
            <a:off x="1371600" y="5334000"/>
            <a:ext cx="1905000" cy="762000"/>
          </a:xfrm>
          <a:prstGeom prst="flowChartMagneticDrum">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bg1"/>
                </a:solidFill>
                <a:effectLst/>
                <a:latin typeface="Neutra Text" pitchFamily="50" charset="0"/>
              </a:rPr>
              <a:t>Memory/ Disk</a:t>
            </a:r>
          </a:p>
        </p:txBody>
      </p:sp>
      <p:cxnSp>
        <p:nvCxnSpPr>
          <p:cNvPr id="32" name="Elbow Connector 31"/>
          <p:cNvCxnSpPr>
            <a:stCxn id="8" idx="3"/>
            <a:endCxn id="29" idx="0"/>
          </p:cNvCxnSpPr>
          <p:nvPr/>
        </p:nvCxnSpPr>
        <p:spPr bwMode="auto">
          <a:xfrm>
            <a:off x="2209800" y="3581400"/>
            <a:ext cx="114300" cy="1752600"/>
          </a:xfrm>
          <a:prstGeom prst="bentConnector2">
            <a:avLst/>
          </a:prstGeom>
          <a:solidFill>
            <a:schemeClr val="accent1"/>
          </a:solidFill>
          <a:ln w="38100" cap="flat" cmpd="sng" algn="ctr">
            <a:solidFill>
              <a:schemeClr val="tx1"/>
            </a:solidFill>
            <a:prstDash val="solid"/>
            <a:round/>
            <a:headEnd type="none" w="med" len="med"/>
            <a:tailEnd type="arrow"/>
          </a:ln>
          <a:effectLst/>
        </p:spPr>
      </p:cxnSp>
      <p:cxnSp>
        <p:nvCxnSpPr>
          <p:cNvPr id="39" name="Elbow Connector 38"/>
          <p:cNvCxnSpPr>
            <a:stCxn id="29" idx="4"/>
            <a:endCxn id="10" idx="1"/>
          </p:cNvCxnSpPr>
          <p:nvPr/>
        </p:nvCxnSpPr>
        <p:spPr bwMode="auto">
          <a:xfrm flipV="1">
            <a:off x="3276600" y="4495800"/>
            <a:ext cx="533400" cy="1219200"/>
          </a:xfrm>
          <a:prstGeom prst="bentConnector3">
            <a:avLst>
              <a:gd name="adj1" fmla="val 50000"/>
            </a:avLst>
          </a:prstGeom>
          <a:solidFill>
            <a:schemeClr val="accent1"/>
          </a:solidFill>
          <a:ln w="38100" cap="flat" cmpd="sng" algn="ctr">
            <a:solidFill>
              <a:schemeClr val="tx1"/>
            </a:solidFill>
            <a:prstDash val="solid"/>
            <a:round/>
            <a:headEnd type="none" w="med" len="med"/>
            <a:tailEnd type="arrow"/>
          </a:ln>
          <a:effectLst/>
        </p:spPr>
      </p:cxnSp>
      <p:cxnSp>
        <p:nvCxnSpPr>
          <p:cNvPr id="46" name="Straight Arrow Connector 45"/>
          <p:cNvCxnSpPr>
            <a:stCxn id="8" idx="3"/>
          </p:cNvCxnSpPr>
          <p:nvPr/>
        </p:nvCxnSpPr>
        <p:spPr bwMode="auto">
          <a:xfrm>
            <a:off x="2209800" y="3581400"/>
            <a:ext cx="3886200" cy="1588"/>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cxnSp>
        <p:nvCxnSpPr>
          <p:cNvPr id="52" name="Elbow Connector 51"/>
          <p:cNvCxnSpPr>
            <a:stCxn id="12" idx="3"/>
          </p:cNvCxnSpPr>
          <p:nvPr/>
        </p:nvCxnSpPr>
        <p:spPr bwMode="auto">
          <a:xfrm>
            <a:off x="5638800" y="2819400"/>
            <a:ext cx="457200" cy="762000"/>
          </a:xfrm>
          <a:prstGeom prst="bentConnector5">
            <a:avLst>
              <a:gd name="adj1" fmla="val 50000"/>
              <a:gd name="adj2" fmla="val 55000"/>
              <a:gd name="adj3" fmla="val 50000"/>
            </a:avLst>
          </a:prstGeom>
          <a:solidFill>
            <a:schemeClr val="accent1"/>
          </a:solidFill>
          <a:ln w="38100" cap="flat" cmpd="sng" algn="ctr">
            <a:solidFill>
              <a:schemeClr val="tx1"/>
            </a:solidFill>
            <a:prstDash val="solid"/>
            <a:round/>
            <a:headEnd type="none" w="med" len="med"/>
            <a:tailEnd type="arrow"/>
          </a:ln>
          <a:effectLst/>
        </p:spPr>
      </p:cxnSp>
      <p:cxnSp>
        <p:nvCxnSpPr>
          <p:cNvPr id="55" name="Shape 54"/>
          <p:cNvCxnSpPr>
            <a:stCxn id="10" idx="3"/>
          </p:cNvCxnSpPr>
          <p:nvPr/>
        </p:nvCxnSpPr>
        <p:spPr bwMode="auto">
          <a:xfrm flipV="1">
            <a:off x="5715000" y="3581400"/>
            <a:ext cx="381000" cy="914400"/>
          </a:xfrm>
          <a:prstGeom prst="bentConnector5">
            <a:avLst>
              <a:gd name="adj1" fmla="val 40098"/>
              <a:gd name="adj2" fmla="val 58333"/>
              <a:gd name="adj3" fmla="val 40000"/>
            </a:avLst>
          </a:prstGeom>
          <a:solidFill>
            <a:schemeClr val="accent1"/>
          </a:solidFill>
          <a:ln w="38100" cap="flat" cmpd="sng" algn="ctr">
            <a:solidFill>
              <a:schemeClr val="tx1"/>
            </a:solidFill>
            <a:prstDash val="solid"/>
            <a:round/>
            <a:headEnd type="none" w="med" len="med"/>
            <a:tailEnd type="arrow"/>
          </a:ln>
          <a:effectLst/>
        </p:spPr>
      </p:cxnSp>
      <p:pic>
        <p:nvPicPr>
          <p:cNvPr id="109570"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28600" y="2362200"/>
            <a:ext cx="849954" cy="685800"/>
          </a:xfrm>
          <a:prstGeom prst="rect">
            <a:avLst/>
          </a:prstGeom>
          <a:noFill/>
          <a:ln w="9525">
            <a:noFill/>
            <a:miter lim="800000"/>
            <a:headEnd/>
            <a:tailEnd/>
          </a:ln>
          <a:effectLst/>
        </p:spPr>
      </p:pic>
      <p:pic>
        <p:nvPicPr>
          <p:cNvPr id="109572" name="Picture 4"/>
          <p:cNvPicPr>
            <a:picLocks noChangeAspect="1" noChangeArrowheads="1"/>
          </p:cNvPicPr>
          <p:nvPr/>
        </p:nvPicPr>
        <p:blipFill>
          <a:blip r:embed="rId4"/>
          <a:srcRect/>
          <a:stretch>
            <a:fillRect/>
          </a:stretch>
        </p:blipFill>
        <p:spPr bwMode="auto">
          <a:xfrm>
            <a:off x="1143000" y="2362200"/>
            <a:ext cx="685800" cy="685800"/>
          </a:xfrm>
          <a:prstGeom prst="rect">
            <a:avLst/>
          </a:prstGeom>
          <a:noFill/>
          <a:ln w="9525">
            <a:noFill/>
            <a:miter lim="800000"/>
            <a:headEnd/>
            <a:tailEnd/>
          </a:ln>
          <a:effectLst/>
        </p:spPr>
      </p:pic>
      <p:pic>
        <p:nvPicPr>
          <p:cNvPr id="109573" name="Picture 5"/>
          <p:cNvPicPr>
            <a:picLocks noChangeAspect="1" noChangeArrowheads="1"/>
          </p:cNvPicPr>
          <p:nvPr/>
        </p:nvPicPr>
        <p:blipFill>
          <a:blip r:embed="rId5" cstate="print"/>
          <a:srcRect/>
          <a:stretch>
            <a:fillRect/>
          </a:stretch>
        </p:blipFill>
        <p:spPr bwMode="auto">
          <a:xfrm>
            <a:off x="1905000" y="2362200"/>
            <a:ext cx="704850" cy="704850"/>
          </a:xfrm>
          <a:prstGeom prst="rect">
            <a:avLst/>
          </a:prstGeom>
          <a:noFill/>
          <a:ln w="9525">
            <a:noFill/>
            <a:miter lim="800000"/>
            <a:headEnd/>
            <a:tailEnd/>
          </a:ln>
          <a:effectLst/>
        </p:spPr>
      </p:pic>
      <p:sp>
        <p:nvSpPr>
          <p:cNvPr id="63" name="Rounded Rectangle 62"/>
          <p:cNvSpPr/>
          <p:nvPr/>
        </p:nvSpPr>
        <p:spPr bwMode="auto">
          <a:xfrm>
            <a:off x="3886200" y="5410200"/>
            <a:ext cx="1828800" cy="685800"/>
          </a:xfrm>
          <a:prstGeom prst="roundRect">
            <a:avLst/>
          </a:prstGeom>
          <a:solidFill>
            <a:schemeClr val="bg2">
              <a:lumMod val="40000"/>
              <a:lumOff val="60000"/>
            </a:schemeClr>
          </a:solidFill>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defTabSz="914400" latinLnBrk="0">
              <a:lnSpc>
                <a:spcPct val="100000"/>
              </a:lnSpc>
              <a:buClrTx/>
              <a:buSzTx/>
              <a:buFontTx/>
              <a:buNone/>
              <a:tabLst/>
            </a:pPr>
            <a:r>
              <a:rPr lang="en-US" smtClean="0">
                <a:solidFill>
                  <a:schemeClr val="bg1"/>
                </a:solidFill>
                <a:latin typeface="+mn-lt"/>
              </a:rPr>
              <a:t>Editor</a:t>
            </a:r>
          </a:p>
        </p:txBody>
      </p:sp>
      <p:cxnSp>
        <p:nvCxnSpPr>
          <p:cNvPr id="65" name="Straight Arrow Connector 64"/>
          <p:cNvCxnSpPr>
            <a:stCxn id="63" idx="0"/>
          </p:cNvCxnSpPr>
          <p:nvPr/>
        </p:nvCxnSpPr>
        <p:spPr bwMode="auto">
          <a:xfrm rot="5400000" flipH="1" flipV="1">
            <a:off x="4533901" y="5143501"/>
            <a:ext cx="533399" cy="1588"/>
          </a:xfrm>
          <a:prstGeom prst="straightConnector1">
            <a:avLst/>
          </a:prstGeom>
          <a:solidFill>
            <a:schemeClr val="accent1"/>
          </a:solidFill>
          <a:ln w="38100" cap="flat" cmpd="sng" algn="ctr">
            <a:solidFill>
              <a:schemeClr val="tx1"/>
            </a:solidFill>
            <a:prstDash val="solid"/>
            <a:round/>
            <a:headEnd type="arrow"/>
            <a:tailEnd type="arrow"/>
          </a:ln>
          <a:effectLst/>
        </p:spPr>
      </p:cxnSp>
      <p:cxnSp>
        <p:nvCxnSpPr>
          <p:cNvPr id="68" name="Straight Arrow Connector 67"/>
          <p:cNvCxnSpPr>
            <a:stCxn id="66" idx="2"/>
            <a:endCxn id="12" idx="0"/>
          </p:cNvCxnSpPr>
          <p:nvPr/>
        </p:nvCxnSpPr>
        <p:spPr bwMode="auto">
          <a:xfrm rot="5400000">
            <a:off x="4495800" y="2324100"/>
            <a:ext cx="381000" cy="1588"/>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cxnSp>
        <p:nvCxnSpPr>
          <p:cNvPr id="77" name="Straight Arrow Connector 76"/>
          <p:cNvCxnSpPr>
            <a:endCxn id="11" idx="1"/>
          </p:cNvCxnSpPr>
          <p:nvPr/>
        </p:nvCxnSpPr>
        <p:spPr bwMode="auto">
          <a:xfrm>
            <a:off x="6019800" y="3581400"/>
            <a:ext cx="914400" cy="38100"/>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cxnSp>
        <p:nvCxnSpPr>
          <p:cNvPr id="79" name="Shape 78"/>
          <p:cNvCxnSpPr>
            <a:endCxn id="13" idx="1"/>
          </p:cNvCxnSpPr>
          <p:nvPr/>
        </p:nvCxnSpPr>
        <p:spPr bwMode="auto">
          <a:xfrm rot="5400000" flipH="1" flipV="1">
            <a:off x="5295900" y="2095500"/>
            <a:ext cx="2286000" cy="685800"/>
          </a:xfrm>
          <a:prstGeom prst="bentConnector2">
            <a:avLst/>
          </a:prstGeom>
          <a:solidFill>
            <a:schemeClr val="accent1"/>
          </a:solidFill>
          <a:ln w="38100" cap="flat" cmpd="sng" algn="ctr">
            <a:solidFill>
              <a:schemeClr val="tx1"/>
            </a:solidFill>
            <a:prstDash val="solid"/>
            <a:round/>
            <a:headEnd type="none" w="med" len="med"/>
            <a:tailEnd type="arrow"/>
          </a:ln>
          <a:effectLst/>
        </p:spPr>
      </p:cxn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900" name="Picture 2"/>
          <p:cNvPicPr>
            <a:picLocks noChangeAspect="1" noChangeArrowheads="1"/>
          </p:cNvPicPr>
          <p:nvPr/>
        </p:nvPicPr>
        <p:blipFill>
          <a:blip r:embed="rId3"/>
          <a:srcRect/>
          <a:stretch>
            <a:fillRect/>
          </a:stretch>
        </p:blipFill>
        <p:spPr bwMode="auto">
          <a:xfrm>
            <a:off x="0" y="-25400"/>
            <a:ext cx="6019800" cy="6883400"/>
          </a:xfrm>
          <a:prstGeom prst="rect">
            <a:avLst/>
          </a:prstGeom>
          <a:noFill/>
          <a:ln w="9525">
            <a:noFill/>
            <a:miter lim="800000"/>
            <a:headEnd/>
            <a:tailEnd/>
          </a:ln>
        </p:spPr>
      </p:pic>
      <p:sp>
        <p:nvSpPr>
          <p:cNvPr id="80897" name="Title 1"/>
          <p:cNvSpPr>
            <a:spLocks noGrp="1"/>
          </p:cNvSpPr>
          <p:nvPr>
            <p:ph type="title"/>
          </p:nvPr>
        </p:nvSpPr>
        <p:spPr/>
        <p:txBody>
          <a:bodyPr/>
          <a:lstStyle/>
          <a:p>
            <a:pPr eaLnBrk="1" hangingPunct="1"/>
            <a:endParaRPr lang="en-US" smtClean="0"/>
          </a:p>
        </p:txBody>
      </p:sp>
      <p:sp>
        <p:nvSpPr>
          <p:cNvPr id="80898" name="Content Placeholder 2"/>
          <p:cNvSpPr>
            <a:spLocks noGrp="1"/>
          </p:cNvSpPr>
          <p:nvPr>
            <p:ph idx="1"/>
          </p:nvPr>
        </p:nvSpPr>
        <p:spPr/>
        <p:txBody>
          <a:bodyPr/>
          <a:lstStyle/>
          <a:p>
            <a:pPr eaLnBrk="1" hangingPunct="1">
              <a:buFontTx/>
              <a:buNone/>
            </a:pPr>
            <a:endParaRPr lang="en-US" smtClean="0"/>
          </a:p>
        </p:txBody>
      </p:sp>
      <p:sp>
        <p:nvSpPr>
          <p:cNvPr id="80901" name="TextBox 5"/>
          <p:cNvSpPr txBox="1">
            <a:spLocks noChangeArrowheads="1"/>
          </p:cNvSpPr>
          <p:nvPr/>
        </p:nvSpPr>
        <p:spPr bwMode="auto">
          <a:xfrm>
            <a:off x="6173788" y="5486400"/>
            <a:ext cx="2894012" cy="1200150"/>
          </a:xfrm>
          <a:prstGeom prst="rect">
            <a:avLst/>
          </a:prstGeom>
          <a:noFill/>
          <a:ln w="9525">
            <a:noFill/>
            <a:miter lim="800000"/>
            <a:headEnd/>
            <a:tailEnd/>
          </a:ln>
        </p:spPr>
        <p:txBody>
          <a:bodyPr wrap="none">
            <a:spAutoFit/>
          </a:bodyPr>
          <a:lstStyle/>
          <a:p>
            <a:pPr algn="l" rtl="0" eaLnBrk="0" fontAlgn="base" hangingPunct="0">
              <a:spcBef>
                <a:spcPct val="0"/>
              </a:spcBef>
              <a:spcAft>
                <a:spcPct val="0"/>
              </a:spcAft>
            </a:pPr>
            <a:r>
              <a:rPr lang="en-US" b="1" kern="1200">
                <a:solidFill>
                  <a:srgbClr val="FFFFFF"/>
                </a:solidFill>
                <a:latin typeface="Neutra Text" pitchFamily="50" charset="0"/>
                <a:ea typeface="+mn-ea"/>
                <a:cs typeface="+mn-cs"/>
              </a:rPr>
              <a:t>Prototypes for the </a:t>
            </a:r>
          </a:p>
          <a:p>
            <a:pPr algn="l" rtl="0" eaLnBrk="0" fontAlgn="base" hangingPunct="0">
              <a:spcBef>
                <a:spcPct val="0"/>
              </a:spcBef>
              <a:spcAft>
                <a:spcPct val="0"/>
              </a:spcAft>
            </a:pPr>
            <a:r>
              <a:rPr lang="en-US" b="1" kern="1200">
                <a:solidFill>
                  <a:srgbClr val="FFFFFF"/>
                </a:solidFill>
                <a:latin typeface="Neutra Text" pitchFamily="50" charset="0"/>
                <a:ea typeface="+mn-ea"/>
                <a:cs typeface="+mn-cs"/>
              </a:rPr>
              <a:t>Microsoft mouse</a:t>
            </a:r>
          </a:p>
          <a:p>
            <a:pPr algn="l" rtl="0" eaLnBrk="0" fontAlgn="base" hangingPunct="0">
              <a:spcBef>
                <a:spcPct val="0"/>
              </a:spcBef>
              <a:spcAft>
                <a:spcPct val="0"/>
              </a:spcAft>
            </a:pPr>
            <a:r>
              <a:rPr lang="en-US" b="1" kern="1200">
                <a:solidFill>
                  <a:srgbClr val="FFFFFF"/>
                </a:solidFill>
                <a:latin typeface="Neutra Text" pitchFamily="50" charset="0"/>
                <a:ea typeface="+mn-ea"/>
                <a:cs typeface="+mn-cs"/>
              </a:rPr>
              <a:t>From Moggridge, </a:t>
            </a:r>
          </a:p>
          <a:p>
            <a:pPr algn="l" rtl="0" eaLnBrk="0" fontAlgn="base" hangingPunct="0">
              <a:spcBef>
                <a:spcPct val="0"/>
              </a:spcBef>
              <a:spcAft>
                <a:spcPct val="0"/>
              </a:spcAft>
            </a:pPr>
            <a:r>
              <a:rPr lang="en-US" b="1" kern="1200">
                <a:solidFill>
                  <a:srgbClr val="FFFFFF"/>
                </a:solidFill>
                <a:latin typeface="Neutra Text" pitchFamily="50" charset="0"/>
                <a:ea typeface="+mn-ea"/>
                <a:cs typeface="+mn-cs"/>
              </a:rPr>
              <a:t>Designing Interactions, Ch2</a:t>
            </a:r>
          </a:p>
        </p:txBody>
      </p:sp>
      <p:sp>
        <p:nvSpPr>
          <p:cNvPr id="7" name="Arc 6"/>
          <p:cNvSpPr>
            <a:spLocks noChangeAspect="1"/>
          </p:cNvSpPr>
          <p:nvPr/>
        </p:nvSpPr>
        <p:spPr bwMode="auto">
          <a:xfrm rot="16200000">
            <a:off x="-76199"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8" name="Arc 7"/>
          <p:cNvSpPr>
            <a:spLocks noChangeAspect="1"/>
          </p:cNvSpPr>
          <p:nvPr/>
        </p:nvSpPr>
        <p:spPr bwMode="auto">
          <a:xfrm rot="10800000">
            <a:off x="-76199"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Tree>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Prototype</a:t>
            </a:r>
            <a:endParaRPr lang="en-US"/>
          </a:p>
        </p:txBody>
      </p:sp>
      <p:sp>
        <p:nvSpPr>
          <p:cNvPr id="3" name="Content Placeholder 2"/>
          <p:cNvSpPr>
            <a:spLocks noGrp="1"/>
          </p:cNvSpPr>
          <p:nvPr>
            <p:ph idx="1"/>
          </p:nvPr>
        </p:nvSpPr>
        <p:spPr/>
        <p:txBody>
          <a:bodyPr/>
          <a:lstStyle/>
          <a:p>
            <a:r>
              <a:rPr lang="en-US" smtClean="0"/>
              <a:t>Library replaces input device abstraction classes in Processing</a:t>
            </a:r>
          </a:p>
          <a:p>
            <a:r>
              <a:rPr lang="en-US" smtClean="0"/>
              <a:t>General architecture; current implementation support Mouse, Keyboard, Arduino, Video input</a:t>
            </a:r>
            <a:endParaRPr lang="en-US"/>
          </a:p>
        </p:txBody>
      </p:sp>
    </p:spTree>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Video</a:t>
            </a:r>
            <a:endParaRPr lang="en-US"/>
          </a:p>
        </p:txBody>
      </p:sp>
      <p:pic>
        <p:nvPicPr>
          <p:cNvPr id="4" name="Content Placeholder 3" descr="whizbang-timeline.png"/>
          <p:cNvPicPr>
            <a:picLocks noGrp="1" noChangeAspect="1"/>
          </p:cNvPicPr>
          <p:nvPr>
            <p:ph idx="1"/>
          </p:nvPr>
        </p:nvPicPr>
        <p:blipFill>
          <a:blip r:embed="rId3"/>
          <a:stretch>
            <a:fillRect/>
          </a:stretch>
        </p:blipFill>
        <p:spPr>
          <a:xfrm>
            <a:off x="0" y="-304800"/>
            <a:ext cx="9144000" cy="7469666"/>
          </a:xfrm>
        </p:spPr>
      </p:pic>
      <p:sp>
        <p:nvSpPr>
          <p:cNvPr id="5" name="Rounded Rectangle 4"/>
          <p:cNvSpPr/>
          <p:nvPr/>
        </p:nvSpPr>
        <p:spPr bwMode="auto">
          <a:xfrm>
            <a:off x="3276600" y="762000"/>
            <a:ext cx="5181600" cy="685800"/>
          </a:xfrm>
          <a:prstGeom prst="roundRect">
            <a:avLst/>
          </a:prstGeom>
          <a:noFill/>
          <a:ln w="76200" cap="flat" cmpd="sng" algn="ctr">
            <a:solidFill>
              <a:srgbClr val="FF5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
        <p:nvSpPr>
          <p:cNvPr id="6" name="TextBox 5"/>
          <p:cNvSpPr txBox="1"/>
          <p:nvPr/>
        </p:nvSpPr>
        <p:spPr>
          <a:xfrm>
            <a:off x="457200" y="1219200"/>
            <a:ext cx="1823641" cy="1077218"/>
          </a:xfrm>
          <a:prstGeom prst="rect">
            <a:avLst/>
          </a:prstGeom>
          <a:solidFill>
            <a:srgbClr val="FFFFFF"/>
          </a:solidFill>
        </p:spPr>
        <p:txBody>
          <a:bodyPr wrap="none" rtlCol="0">
            <a:spAutoFit/>
          </a:bodyPr>
          <a:lstStyle/>
          <a:p>
            <a:r>
              <a:rPr lang="en-US" sz="3200" smtClean="0">
                <a:solidFill>
                  <a:srgbClr val="FF5050"/>
                </a:solidFill>
              </a:rPr>
              <a:t>Input</a:t>
            </a:r>
          </a:p>
          <a:p>
            <a:r>
              <a:rPr lang="en-US" sz="3200" smtClean="0">
                <a:solidFill>
                  <a:srgbClr val="FF5050"/>
                </a:solidFill>
              </a:rPr>
              <a:t>Channels</a:t>
            </a:r>
            <a:endParaRPr lang="en-US" sz="3200">
              <a:solidFill>
                <a:srgbClr val="FF5050"/>
              </a:solidFill>
            </a:endParaRPr>
          </a:p>
        </p:txBody>
      </p:sp>
      <p:sp>
        <p:nvSpPr>
          <p:cNvPr id="7" name="Rounded Rectangle 6"/>
          <p:cNvSpPr/>
          <p:nvPr/>
        </p:nvSpPr>
        <p:spPr bwMode="auto">
          <a:xfrm>
            <a:off x="3200400" y="1447800"/>
            <a:ext cx="5181600" cy="685800"/>
          </a:xfrm>
          <a:prstGeom prst="roundRect">
            <a:avLst/>
          </a:prstGeom>
          <a:noFill/>
          <a:ln w="76200" cap="flat" cmpd="sng" algn="ctr">
            <a:solidFill>
              <a:srgbClr val="FF5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
        <p:nvSpPr>
          <p:cNvPr id="8" name="Rounded Rectangle 7"/>
          <p:cNvSpPr/>
          <p:nvPr/>
        </p:nvSpPr>
        <p:spPr bwMode="auto">
          <a:xfrm>
            <a:off x="3200400" y="2057400"/>
            <a:ext cx="5181600" cy="609600"/>
          </a:xfrm>
          <a:prstGeom prst="roundRect">
            <a:avLst/>
          </a:prstGeom>
          <a:noFill/>
          <a:ln w="76200" cap="flat" cmpd="sng" algn="ctr">
            <a:solidFill>
              <a:srgbClr val="FF5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
        <p:nvSpPr>
          <p:cNvPr id="9" name="Rounded Rectangle 8"/>
          <p:cNvSpPr/>
          <p:nvPr/>
        </p:nvSpPr>
        <p:spPr bwMode="auto">
          <a:xfrm>
            <a:off x="3200400" y="2667000"/>
            <a:ext cx="5181600" cy="533400"/>
          </a:xfrm>
          <a:prstGeom prst="roundRect">
            <a:avLst/>
          </a:prstGeom>
          <a:noFill/>
          <a:ln w="76200" cap="flat" cmpd="sng" algn="ctr">
            <a:solidFill>
              <a:srgbClr val="FF5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cxnSp>
        <p:nvCxnSpPr>
          <p:cNvPr id="11" name="Straight Arrow Connector 10"/>
          <p:cNvCxnSpPr>
            <a:stCxn id="6" idx="3"/>
          </p:cNvCxnSpPr>
          <p:nvPr/>
        </p:nvCxnSpPr>
        <p:spPr bwMode="auto">
          <a:xfrm flipV="1">
            <a:off x="2280841" y="1143000"/>
            <a:ext cx="919559" cy="614809"/>
          </a:xfrm>
          <a:prstGeom prst="straightConnector1">
            <a:avLst/>
          </a:prstGeom>
          <a:solidFill>
            <a:schemeClr val="accent1"/>
          </a:solidFill>
          <a:ln w="76200" cap="flat" cmpd="sng" algn="ctr">
            <a:solidFill>
              <a:srgbClr val="FF5050"/>
            </a:solidFill>
            <a:prstDash val="solid"/>
            <a:round/>
            <a:headEnd type="none" w="med" len="med"/>
            <a:tailEnd type="arrow"/>
          </a:ln>
          <a:effectLst/>
        </p:spPr>
      </p:cxnSp>
      <p:cxnSp>
        <p:nvCxnSpPr>
          <p:cNvPr id="12" name="Straight Arrow Connector 11"/>
          <p:cNvCxnSpPr>
            <a:stCxn id="6" idx="3"/>
            <a:endCxn id="7" idx="1"/>
          </p:cNvCxnSpPr>
          <p:nvPr/>
        </p:nvCxnSpPr>
        <p:spPr bwMode="auto">
          <a:xfrm>
            <a:off x="2280841" y="1757809"/>
            <a:ext cx="919559" cy="32891"/>
          </a:xfrm>
          <a:prstGeom prst="straightConnector1">
            <a:avLst/>
          </a:prstGeom>
          <a:solidFill>
            <a:schemeClr val="accent1"/>
          </a:solidFill>
          <a:ln w="76200" cap="flat" cmpd="sng" algn="ctr">
            <a:solidFill>
              <a:srgbClr val="FF5050"/>
            </a:solidFill>
            <a:prstDash val="solid"/>
            <a:round/>
            <a:headEnd type="none" w="med" len="med"/>
            <a:tailEnd type="arrow"/>
          </a:ln>
          <a:effectLst/>
        </p:spPr>
      </p:cxnSp>
      <p:cxnSp>
        <p:nvCxnSpPr>
          <p:cNvPr id="15" name="Straight Arrow Connector 14"/>
          <p:cNvCxnSpPr>
            <a:stCxn id="6" idx="3"/>
          </p:cNvCxnSpPr>
          <p:nvPr/>
        </p:nvCxnSpPr>
        <p:spPr bwMode="auto">
          <a:xfrm>
            <a:off x="2280841" y="1757809"/>
            <a:ext cx="919559" cy="832991"/>
          </a:xfrm>
          <a:prstGeom prst="straightConnector1">
            <a:avLst/>
          </a:prstGeom>
          <a:solidFill>
            <a:schemeClr val="accent1"/>
          </a:solidFill>
          <a:ln w="76200" cap="flat" cmpd="sng" algn="ctr">
            <a:solidFill>
              <a:srgbClr val="FF5050"/>
            </a:solidFill>
            <a:prstDash val="solid"/>
            <a:round/>
            <a:headEnd type="none" w="med" len="med"/>
            <a:tailEnd type="arrow"/>
          </a:ln>
          <a:effectLst/>
        </p:spPr>
      </p:cxnSp>
      <p:cxnSp>
        <p:nvCxnSpPr>
          <p:cNvPr id="18" name="Straight Arrow Connector 17"/>
          <p:cNvCxnSpPr>
            <a:stCxn id="6" idx="3"/>
          </p:cNvCxnSpPr>
          <p:nvPr/>
        </p:nvCxnSpPr>
        <p:spPr bwMode="auto">
          <a:xfrm>
            <a:off x="2280841" y="1757809"/>
            <a:ext cx="843359" cy="1290191"/>
          </a:xfrm>
          <a:prstGeom prst="straightConnector1">
            <a:avLst/>
          </a:prstGeom>
          <a:solidFill>
            <a:schemeClr val="accent1"/>
          </a:solidFill>
          <a:ln w="76200" cap="flat" cmpd="sng" algn="ctr">
            <a:solidFill>
              <a:srgbClr val="FF5050"/>
            </a:solidFill>
            <a:prstDash val="solid"/>
            <a:round/>
            <a:headEnd type="none" w="med" len="med"/>
            <a:tailEnd type="arrow"/>
          </a:ln>
          <a:effectLst/>
        </p:spPr>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par>
                                <p:cTn id="29" presetID="10"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par>
                                <p:cTn id="32" presetID="10"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P spid="7" grpId="0" animBg="1"/>
      <p:bldP spid="8" grpId="0" animBg="1"/>
      <p:bldP spid="9"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Video</a:t>
            </a:r>
            <a:endParaRPr lang="en-US"/>
          </a:p>
        </p:txBody>
      </p:sp>
      <p:pic>
        <p:nvPicPr>
          <p:cNvPr id="4" name="Content Placeholder 3" descr="whizbang-timeline.png"/>
          <p:cNvPicPr>
            <a:picLocks noGrp="1" noChangeAspect="1"/>
          </p:cNvPicPr>
          <p:nvPr>
            <p:ph idx="1"/>
          </p:nvPr>
        </p:nvPicPr>
        <p:blipFill>
          <a:blip r:embed="rId3"/>
          <a:stretch>
            <a:fillRect/>
          </a:stretch>
        </p:blipFill>
        <p:spPr>
          <a:xfrm>
            <a:off x="0" y="-304800"/>
            <a:ext cx="9144000" cy="7469666"/>
          </a:xfrm>
        </p:spPr>
      </p:pic>
      <p:sp>
        <p:nvSpPr>
          <p:cNvPr id="5" name="Rounded Rectangle 4"/>
          <p:cNvSpPr/>
          <p:nvPr/>
        </p:nvSpPr>
        <p:spPr bwMode="auto">
          <a:xfrm>
            <a:off x="7467600" y="381000"/>
            <a:ext cx="990600" cy="5715000"/>
          </a:xfrm>
          <a:prstGeom prst="roundRect">
            <a:avLst/>
          </a:prstGeom>
          <a:noFill/>
          <a:ln w="76200" cap="flat" cmpd="sng" algn="ctr">
            <a:solidFill>
              <a:srgbClr val="FF5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
        <p:nvSpPr>
          <p:cNvPr id="6" name="TextBox 5"/>
          <p:cNvSpPr txBox="1"/>
          <p:nvPr/>
        </p:nvSpPr>
        <p:spPr>
          <a:xfrm>
            <a:off x="5638800" y="2286000"/>
            <a:ext cx="1785874" cy="1077218"/>
          </a:xfrm>
          <a:prstGeom prst="rect">
            <a:avLst/>
          </a:prstGeom>
          <a:solidFill>
            <a:srgbClr val="FFFFFF"/>
          </a:solidFill>
        </p:spPr>
        <p:txBody>
          <a:bodyPr wrap="none" rtlCol="0">
            <a:spAutoFit/>
          </a:bodyPr>
          <a:lstStyle/>
          <a:p>
            <a:r>
              <a:rPr lang="en-US" sz="3200" smtClean="0">
                <a:solidFill>
                  <a:srgbClr val="FF5050"/>
                </a:solidFill>
              </a:rPr>
              <a:t>Current  </a:t>
            </a:r>
          </a:p>
          <a:p>
            <a:r>
              <a:rPr lang="en-US" sz="3200" smtClean="0">
                <a:solidFill>
                  <a:srgbClr val="FF5050"/>
                </a:solidFill>
              </a:rPr>
              <a:t>State</a:t>
            </a:r>
            <a:endParaRPr lang="en-US" sz="3200">
              <a:solidFill>
                <a:srgbClr val="FF5050"/>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Video</a:t>
            </a:r>
            <a:endParaRPr lang="en-US"/>
          </a:p>
        </p:txBody>
      </p:sp>
      <p:pic>
        <p:nvPicPr>
          <p:cNvPr id="4" name="Content Placeholder 3" descr="whizbang-timeline.png"/>
          <p:cNvPicPr>
            <a:picLocks noGrp="1" noChangeAspect="1"/>
          </p:cNvPicPr>
          <p:nvPr>
            <p:ph idx="1"/>
          </p:nvPr>
        </p:nvPicPr>
        <p:blipFill>
          <a:blip r:embed="rId3"/>
          <a:stretch>
            <a:fillRect/>
          </a:stretch>
        </p:blipFill>
        <p:spPr>
          <a:xfrm>
            <a:off x="0" y="-304800"/>
            <a:ext cx="9144000" cy="7469666"/>
          </a:xfrm>
        </p:spPr>
      </p:pic>
      <p:sp>
        <p:nvSpPr>
          <p:cNvPr id="5" name="Rounded Rectangle 4"/>
          <p:cNvSpPr/>
          <p:nvPr/>
        </p:nvSpPr>
        <p:spPr bwMode="auto">
          <a:xfrm>
            <a:off x="3276600" y="381000"/>
            <a:ext cx="4191000" cy="5715000"/>
          </a:xfrm>
          <a:prstGeom prst="roundRect">
            <a:avLst/>
          </a:prstGeom>
          <a:noFill/>
          <a:ln w="76200" cap="flat" cmpd="sng" algn="ctr">
            <a:solidFill>
              <a:srgbClr val="FF5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
        <p:nvSpPr>
          <p:cNvPr id="6" name="TextBox 5"/>
          <p:cNvSpPr txBox="1"/>
          <p:nvPr/>
        </p:nvSpPr>
        <p:spPr>
          <a:xfrm>
            <a:off x="3886200" y="4419600"/>
            <a:ext cx="3357522" cy="1077218"/>
          </a:xfrm>
          <a:prstGeom prst="rect">
            <a:avLst/>
          </a:prstGeom>
          <a:solidFill>
            <a:srgbClr val="FFFFFF"/>
          </a:solidFill>
        </p:spPr>
        <p:txBody>
          <a:bodyPr wrap="none" rtlCol="0">
            <a:spAutoFit/>
          </a:bodyPr>
          <a:lstStyle/>
          <a:p>
            <a:r>
              <a:rPr lang="en-US" sz="3200" smtClean="0">
                <a:solidFill>
                  <a:srgbClr val="FF5050"/>
                </a:solidFill>
              </a:rPr>
              <a:t>History</a:t>
            </a:r>
          </a:p>
          <a:p>
            <a:r>
              <a:rPr lang="en-US" sz="3200" smtClean="0">
                <a:solidFill>
                  <a:srgbClr val="FF5050"/>
                </a:solidFill>
              </a:rPr>
              <a:t>(editable in place)</a:t>
            </a:r>
            <a:endParaRPr lang="en-US" sz="3200">
              <a:solidFill>
                <a:srgbClr val="FF5050"/>
              </a:solidFill>
            </a:endParaRPr>
          </a:p>
        </p:txBody>
      </p:sp>
    </p:spTree>
  </p:cSld>
  <p:clrMapOvr>
    <a:masterClrMapping/>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Video</a:t>
            </a:r>
            <a:endParaRPr lang="en-US"/>
          </a:p>
        </p:txBody>
      </p:sp>
      <p:pic>
        <p:nvPicPr>
          <p:cNvPr id="4" name="Content Placeholder 3" descr="whizbang-timeline.png"/>
          <p:cNvPicPr>
            <a:picLocks noGrp="1" noChangeAspect="1"/>
          </p:cNvPicPr>
          <p:nvPr>
            <p:ph idx="1"/>
          </p:nvPr>
        </p:nvPicPr>
        <p:blipFill>
          <a:blip r:embed="rId3"/>
          <a:stretch>
            <a:fillRect/>
          </a:stretch>
        </p:blipFill>
        <p:spPr>
          <a:xfrm>
            <a:off x="0" y="-304800"/>
            <a:ext cx="9144000" cy="7469666"/>
          </a:xfrm>
        </p:spPr>
      </p:pic>
      <p:sp>
        <p:nvSpPr>
          <p:cNvPr id="5" name="Rounded Rectangle 4"/>
          <p:cNvSpPr/>
          <p:nvPr/>
        </p:nvSpPr>
        <p:spPr bwMode="auto">
          <a:xfrm>
            <a:off x="685800" y="228600"/>
            <a:ext cx="2667000" cy="1219200"/>
          </a:xfrm>
          <a:prstGeom prst="roundRect">
            <a:avLst/>
          </a:prstGeom>
          <a:noFill/>
          <a:ln w="76200" cap="flat" cmpd="sng" algn="ctr">
            <a:solidFill>
              <a:srgbClr val="FF5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
        <p:nvSpPr>
          <p:cNvPr id="6" name="TextBox 5"/>
          <p:cNvSpPr txBox="1"/>
          <p:nvPr/>
        </p:nvSpPr>
        <p:spPr>
          <a:xfrm>
            <a:off x="3581400" y="304800"/>
            <a:ext cx="4838697" cy="1077218"/>
          </a:xfrm>
          <a:prstGeom prst="rect">
            <a:avLst/>
          </a:prstGeom>
          <a:solidFill>
            <a:srgbClr val="FFFFFF"/>
          </a:solidFill>
        </p:spPr>
        <p:txBody>
          <a:bodyPr wrap="none" rtlCol="0">
            <a:spAutoFit/>
          </a:bodyPr>
          <a:lstStyle/>
          <a:p>
            <a:r>
              <a:rPr lang="en-US" sz="3200" smtClean="0">
                <a:solidFill>
                  <a:srgbClr val="FF5050"/>
                </a:solidFill>
              </a:rPr>
              <a:t>Toggle between</a:t>
            </a:r>
          </a:p>
          <a:p>
            <a:r>
              <a:rPr lang="en-US" sz="3200" smtClean="0">
                <a:solidFill>
                  <a:srgbClr val="FF5050"/>
                </a:solidFill>
              </a:rPr>
              <a:t>Live &amp; time-shifted modes</a:t>
            </a:r>
          </a:p>
        </p:txBody>
      </p:sp>
    </p:spTree>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Video</a:t>
            </a:r>
            <a:endParaRPr lang="en-US"/>
          </a:p>
        </p:txBody>
      </p:sp>
      <p:pic>
        <p:nvPicPr>
          <p:cNvPr id="4" name="Content Placeholder 3" descr="whizbang-timeline.png"/>
          <p:cNvPicPr>
            <a:picLocks noGrp="1" noChangeAspect="1"/>
          </p:cNvPicPr>
          <p:nvPr>
            <p:ph idx="1"/>
          </p:nvPr>
        </p:nvPicPr>
        <p:blipFill>
          <a:blip r:embed="rId3"/>
          <a:stretch>
            <a:fillRect/>
          </a:stretch>
        </p:blipFill>
        <p:spPr>
          <a:xfrm>
            <a:off x="0" y="-304800"/>
            <a:ext cx="9144000" cy="7469666"/>
          </a:xfrm>
        </p:spPr>
      </p:pic>
      <p:sp>
        <p:nvSpPr>
          <p:cNvPr id="5" name="Rounded Rectangle 4"/>
          <p:cNvSpPr/>
          <p:nvPr/>
        </p:nvSpPr>
        <p:spPr bwMode="auto">
          <a:xfrm>
            <a:off x="762000" y="1447800"/>
            <a:ext cx="2438400" cy="4876800"/>
          </a:xfrm>
          <a:prstGeom prst="roundRect">
            <a:avLst/>
          </a:prstGeom>
          <a:noFill/>
          <a:ln w="76200" cap="flat" cmpd="sng" algn="ctr">
            <a:solidFill>
              <a:srgbClr val="FF5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
        <p:nvSpPr>
          <p:cNvPr id="6" name="TextBox 5"/>
          <p:cNvSpPr txBox="1"/>
          <p:nvPr/>
        </p:nvSpPr>
        <p:spPr>
          <a:xfrm>
            <a:off x="3429000" y="1676400"/>
            <a:ext cx="4708853" cy="1077218"/>
          </a:xfrm>
          <a:prstGeom prst="rect">
            <a:avLst/>
          </a:prstGeom>
          <a:solidFill>
            <a:srgbClr val="FFFFFF"/>
          </a:solidFill>
        </p:spPr>
        <p:txBody>
          <a:bodyPr wrap="none" rtlCol="0">
            <a:spAutoFit/>
          </a:bodyPr>
          <a:lstStyle/>
          <a:p>
            <a:r>
              <a:rPr lang="en-US" sz="3200" smtClean="0">
                <a:solidFill>
                  <a:srgbClr val="FF5050"/>
                </a:solidFill>
              </a:rPr>
              <a:t>Toggle between</a:t>
            </a:r>
          </a:p>
          <a:p>
            <a:r>
              <a:rPr lang="en-US" sz="3200" smtClean="0">
                <a:solidFill>
                  <a:srgbClr val="FF5050"/>
                </a:solidFill>
              </a:rPr>
              <a:t>live &amp; time-shifted modes</a:t>
            </a:r>
          </a:p>
        </p:txBody>
      </p:sp>
    </p:spTree>
  </p:cSld>
  <p:clrMapOvr>
    <a:masterClrMapping/>
  </p:clrMapOvr>
  <p:transition>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Video</a:t>
            </a:r>
            <a:endParaRPr lang="en-US"/>
          </a:p>
        </p:txBody>
      </p:sp>
      <p:pic>
        <p:nvPicPr>
          <p:cNvPr id="4" name="Content Placeholder 3" descr="whizbang-timeline.png"/>
          <p:cNvPicPr>
            <a:picLocks noGrp="1" noChangeAspect="1"/>
          </p:cNvPicPr>
          <p:nvPr>
            <p:ph idx="1"/>
          </p:nvPr>
        </p:nvPicPr>
        <p:blipFill>
          <a:blip r:embed="rId3"/>
          <a:stretch>
            <a:fillRect/>
          </a:stretch>
        </p:blipFill>
        <p:spPr>
          <a:xfrm>
            <a:off x="0" y="-304800"/>
            <a:ext cx="9144000" cy="7469666"/>
          </a:xfrm>
        </p:spPr>
      </p:pic>
      <p:sp>
        <p:nvSpPr>
          <p:cNvPr id="5" name="Rounded Rectangle 4"/>
          <p:cNvSpPr/>
          <p:nvPr/>
        </p:nvSpPr>
        <p:spPr bwMode="auto">
          <a:xfrm>
            <a:off x="762000" y="1447800"/>
            <a:ext cx="2438400" cy="4876800"/>
          </a:xfrm>
          <a:prstGeom prst="roundRect">
            <a:avLst/>
          </a:prstGeom>
          <a:noFill/>
          <a:ln w="76200" cap="flat" cmpd="sng" algn="ctr">
            <a:solidFill>
              <a:srgbClr val="FF5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
        <p:nvSpPr>
          <p:cNvPr id="6" name="TextBox 5"/>
          <p:cNvSpPr txBox="1"/>
          <p:nvPr/>
        </p:nvSpPr>
        <p:spPr>
          <a:xfrm>
            <a:off x="3429000" y="1676400"/>
            <a:ext cx="4569008" cy="584775"/>
          </a:xfrm>
          <a:prstGeom prst="rect">
            <a:avLst/>
          </a:prstGeom>
          <a:solidFill>
            <a:srgbClr val="FFFFFF"/>
          </a:solidFill>
        </p:spPr>
        <p:txBody>
          <a:bodyPr wrap="none" rtlCol="0">
            <a:spAutoFit/>
          </a:bodyPr>
          <a:lstStyle/>
          <a:p>
            <a:r>
              <a:rPr lang="en-US" sz="3200" smtClean="0">
                <a:solidFill>
                  <a:srgbClr val="FF5050"/>
                </a:solidFill>
              </a:rPr>
              <a:t>List of recorded sessions</a:t>
            </a:r>
          </a:p>
        </p:txBody>
      </p:sp>
    </p:spTree>
  </p:cSld>
  <p:clrMapOvr>
    <a:masterClrMapping/>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wb-marcello.png"/>
          <p:cNvPicPr>
            <a:picLocks noChangeAspect="1"/>
          </p:cNvPicPr>
          <p:nvPr/>
        </p:nvPicPr>
        <p:blipFill>
          <a:blip r:embed="rId3"/>
          <a:stretch>
            <a:fillRect/>
          </a:stretch>
        </p:blipFill>
        <p:spPr>
          <a:xfrm>
            <a:off x="1133475" y="1171575"/>
            <a:ext cx="6877050" cy="5076825"/>
          </a:xfrm>
          <a:prstGeom prst="rect">
            <a:avLst/>
          </a:prstGeom>
        </p:spPr>
      </p:pic>
      <p:sp>
        <p:nvSpPr>
          <p:cNvPr id="2" name="Title 1"/>
          <p:cNvSpPr>
            <a:spLocks noGrp="1"/>
          </p:cNvSpPr>
          <p:nvPr>
            <p:ph type="title"/>
          </p:nvPr>
        </p:nvSpPr>
        <p:spPr/>
        <p:txBody>
          <a:bodyPr/>
          <a:lstStyle/>
          <a:p>
            <a:r>
              <a:rPr lang="en-US" smtClean="0"/>
              <a:t>Video</a:t>
            </a:r>
            <a:endParaRPr lang="en-US"/>
          </a:p>
        </p:txBody>
      </p:sp>
      <p:cxnSp>
        <p:nvCxnSpPr>
          <p:cNvPr id="6" name="Straight Connector 5"/>
          <p:cNvCxnSpPr/>
          <p:nvPr/>
        </p:nvCxnSpPr>
        <p:spPr bwMode="auto">
          <a:xfrm>
            <a:off x="7086600" y="4343400"/>
            <a:ext cx="838200" cy="457200"/>
          </a:xfrm>
          <a:prstGeom prst="line">
            <a:avLst/>
          </a:prstGeom>
          <a:solidFill>
            <a:schemeClr val="accent1"/>
          </a:solidFill>
          <a:ln w="38100" cap="flat" cmpd="sng" algn="ctr">
            <a:solidFill>
              <a:schemeClr val="bg1"/>
            </a:solidFill>
            <a:prstDash val="solid"/>
            <a:round/>
            <a:headEnd type="none" w="med" len="med"/>
            <a:tailEnd type="none" w="med" len="med"/>
          </a:ln>
          <a:effectLst/>
        </p:spPr>
      </p:cxnSp>
      <p:sp>
        <p:nvSpPr>
          <p:cNvPr id="7" name="TextBox 6"/>
          <p:cNvSpPr txBox="1"/>
          <p:nvPr/>
        </p:nvSpPr>
        <p:spPr>
          <a:xfrm>
            <a:off x="7848600" y="4800600"/>
            <a:ext cx="1252651" cy="646331"/>
          </a:xfrm>
          <a:prstGeom prst="rect">
            <a:avLst/>
          </a:prstGeom>
          <a:noFill/>
        </p:spPr>
        <p:txBody>
          <a:bodyPr wrap="none" rtlCol="0">
            <a:spAutoFit/>
          </a:bodyPr>
          <a:lstStyle/>
          <a:p>
            <a:r>
              <a:rPr lang="en-US" smtClean="0">
                <a:solidFill>
                  <a:schemeClr val="bg1"/>
                </a:solidFill>
              </a:rPr>
              <a:t>Processing</a:t>
            </a:r>
          </a:p>
          <a:p>
            <a:r>
              <a:rPr lang="en-US" smtClean="0">
                <a:solidFill>
                  <a:schemeClr val="bg1"/>
                </a:solidFill>
              </a:rPr>
              <a:t>Sketch</a:t>
            </a:r>
            <a:endParaRPr lang="en-US">
              <a:solidFill>
                <a:schemeClr val="bg1"/>
              </a:solidFill>
            </a:endParaRPr>
          </a:p>
        </p:txBody>
      </p:sp>
      <p:cxnSp>
        <p:nvCxnSpPr>
          <p:cNvPr id="9" name="Straight Connector 8"/>
          <p:cNvCxnSpPr/>
          <p:nvPr/>
        </p:nvCxnSpPr>
        <p:spPr bwMode="auto">
          <a:xfrm>
            <a:off x="914400" y="3124200"/>
            <a:ext cx="1143000" cy="1588"/>
          </a:xfrm>
          <a:prstGeom prst="line">
            <a:avLst/>
          </a:prstGeom>
          <a:solidFill>
            <a:schemeClr val="accent1"/>
          </a:solidFill>
          <a:ln w="38100" cap="flat" cmpd="sng" algn="ctr">
            <a:solidFill>
              <a:schemeClr val="bg1"/>
            </a:solidFill>
            <a:prstDash val="solid"/>
            <a:round/>
            <a:headEnd type="none" w="med" len="med"/>
            <a:tailEnd type="none" w="med" len="med"/>
          </a:ln>
          <a:effectLst/>
        </p:spPr>
      </p:cxnSp>
      <p:sp>
        <p:nvSpPr>
          <p:cNvPr id="10" name="TextBox 9"/>
          <p:cNvSpPr txBox="1"/>
          <p:nvPr/>
        </p:nvSpPr>
        <p:spPr>
          <a:xfrm>
            <a:off x="152400" y="2590800"/>
            <a:ext cx="1253805" cy="1477328"/>
          </a:xfrm>
          <a:prstGeom prst="rect">
            <a:avLst/>
          </a:prstGeom>
          <a:noFill/>
        </p:spPr>
        <p:txBody>
          <a:bodyPr wrap="none" rtlCol="0">
            <a:spAutoFit/>
          </a:bodyPr>
          <a:lstStyle/>
          <a:p>
            <a:r>
              <a:rPr lang="en-US" smtClean="0">
                <a:solidFill>
                  <a:schemeClr val="bg1"/>
                </a:solidFill>
              </a:rPr>
              <a:t>Playing </a:t>
            </a:r>
          </a:p>
          <a:p>
            <a:r>
              <a:rPr lang="en-US" smtClean="0">
                <a:solidFill>
                  <a:schemeClr val="bg1"/>
                </a:solidFill>
              </a:rPr>
              <a:t>back </a:t>
            </a:r>
            <a:br>
              <a:rPr lang="en-US" smtClean="0">
                <a:solidFill>
                  <a:schemeClr val="bg1"/>
                </a:solidFill>
              </a:rPr>
            </a:br>
            <a:r>
              <a:rPr lang="en-US" smtClean="0">
                <a:solidFill>
                  <a:schemeClr val="bg1"/>
                </a:solidFill>
              </a:rPr>
              <a:t>previously </a:t>
            </a:r>
            <a:br>
              <a:rPr lang="en-US" smtClean="0">
                <a:solidFill>
                  <a:schemeClr val="bg1"/>
                </a:solidFill>
              </a:rPr>
            </a:br>
            <a:r>
              <a:rPr lang="en-US" smtClean="0">
                <a:solidFill>
                  <a:schemeClr val="bg1"/>
                </a:solidFill>
              </a:rPr>
              <a:t>recorded </a:t>
            </a:r>
            <a:br>
              <a:rPr lang="en-US" smtClean="0">
                <a:solidFill>
                  <a:schemeClr val="bg1"/>
                </a:solidFill>
              </a:rPr>
            </a:br>
            <a:r>
              <a:rPr lang="en-US" smtClean="0">
                <a:solidFill>
                  <a:schemeClr val="bg1"/>
                </a:solidFill>
              </a:rPr>
              <a:t>video</a:t>
            </a:r>
            <a:endParaRPr lang="en-US">
              <a:solidFill>
                <a:schemeClr val="bg1"/>
              </a:solidFill>
            </a:endParaRPr>
          </a:p>
        </p:txBody>
      </p:sp>
    </p:spTree>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Arduino</a:t>
            </a:r>
            <a:endParaRPr lang="en-US"/>
          </a:p>
        </p:txBody>
      </p:sp>
      <p:pic>
        <p:nvPicPr>
          <p:cNvPr id="4" name="Content Placeholder 3" descr="arduino.png"/>
          <p:cNvPicPr>
            <a:picLocks noGrp="1" noChangeAspect="1"/>
          </p:cNvPicPr>
          <p:nvPr>
            <p:ph idx="1"/>
          </p:nvPr>
        </p:nvPicPr>
        <p:blipFill>
          <a:blip r:embed="rId3"/>
          <a:stretch>
            <a:fillRect/>
          </a:stretch>
        </p:blipFill>
        <p:spPr>
          <a:xfrm>
            <a:off x="533400" y="1514475"/>
            <a:ext cx="8915400" cy="5572125"/>
          </a:xfrm>
        </p:spPr>
      </p:pic>
      <p:cxnSp>
        <p:nvCxnSpPr>
          <p:cNvPr id="8" name="Straight Arrow Connector 7"/>
          <p:cNvCxnSpPr/>
          <p:nvPr/>
        </p:nvCxnSpPr>
        <p:spPr bwMode="auto">
          <a:xfrm rot="5400000">
            <a:off x="6743700" y="2857500"/>
            <a:ext cx="1447800" cy="457200"/>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
        <p:nvSpPr>
          <p:cNvPr id="9" name="TextBox 8"/>
          <p:cNvSpPr txBox="1"/>
          <p:nvPr/>
        </p:nvSpPr>
        <p:spPr>
          <a:xfrm>
            <a:off x="6705600" y="1905000"/>
            <a:ext cx="1949188" cy="369332"/>
          </a:xfrm>
          <a:prstGeom prst="rect">
            <a:avLst/>
          </a:prstGeom>
          <a:noFill/>
        </p:spPr>
        <p:txBody>
          <a:bodyPr wrap="none" rtlCol="0">
            <a:spAutoFit/>
          </a:bodyPr>
          <a:lstStyle/>
          <a:p>
            <a:r>
              <a:rPr lang="en-US" smtClean="0"/>
              <a:t>Processing sketch</a:t>
            </a:r>
            <a:endParaRPr lang="en-US"/>
          </a:p>
        </p:txBody>
      </p:sp>
      <p:cxnSp>
        <p:nvCxnSpPr>
          <p:cNvPr id="10" name="Straight Arrow Connector 9"/>
          <p:cNvCxnSpPr/>
          <p:nvPr/>
        </p:nvCxnSpPr>
        <p:spPr bwMode="auto">
          <a:xfrm rot="10800000" flipV="1">
            <a:off x="4114800" y="1828800"/>
            <a:ext cx="1219200" cy="533400"/>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
        <p:nvSpPr>
          <p:cNvPr id="12" name="TextBox 11"/>
          <p:cNvSpPr txBox="1"/>
          <p:nvPr/>
        </p:nvSpPr>
        <p:spPr>
          <a:xfrm>
            <a:off x="5334000" y="1295400"/>
            <a:ext cx="1441357" cy="646331"/>
          </a:xfrm>
          <a:prstGeom prst="rect">
            <a:avLst/>
          </a:prstGeom>
          <a:noFill/>
        </p:spPr>
        <p:txBody>
          <a:bodyPr wrap="none" rtlCol="0">
            <a:spAutoFit/>
          </a:bodyPr>
          <a:lstStyle/>
          <a:p>
            <a:r>
              <a:rPr lang="en-US" smtClean="0"/>
              <a:t>Visualization</a:t>
            </a:r>
          </a:p>
          <a:p>
            <a:endParaRPr lang="en-US"/>
          </a:p>
        </p:txBody>
      </p:sp>
    </p:spTree>
  </p:cSld>
  <p:clrMapOvr>
    <a:masterClrMapping/>
  </p:clrMapOvr>
  <p:transition>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 Box 2"/>
          <p:cNvSpPr txBox="1">
            <a:spLocks noChangeArrowheads="1"/>
          </p:cNvSpPr>
          <p:nvPr/>
        </p:nvSpPr>
        <p:spPr bwMode="auto">
          <a:xfrm>
            <a:off x="0" y="2673350"/>
            <a:ext cx="9144000" cy="750888"/>
          </a:xfrm>
          <a:prstGeom prst="rect">
            <a:avLst/>
          </a:prstGeom>
          <a:noFill/>
          <a:ln w="9525">
            <a:noFill/>
            <a:miter lim="800000"/>
            <a:headEnd/>
            <a:tailEnd/>
          </a:ln>
        </p:spPr>
        <p:txBody>
          <a:bodyPr>
            <a:spAutoFit/>
          </a:bodyPr>
          <a:lstStyle/>
          <a:p>
            <a:pPr algn="ctr">
              <a:lnSpc>
                <a:spcPct val="90000"/>
              </a:lnSpc>
            </a:pPr>
            <a:r>
              <a:rPr lang="en-US" altLang="ko-KR" sz="4800" b="0">
                <a:ea typeface="굴림" charset="-127"/>
              </a:rPr>
              <a:t>http://</a:t>
            </a:r>
            <a:r>
              <a:rPr lang="en-US" altLang="ko-KR" sz="4800">
                <a:ea typeface="굴림" charset="-127"/>
              </a:rPr>
              <a:t>hci.stanford.edu</a:t>
            </a:r>
            <a:endParaRPr lang="en-US" altLang="ko-KR" sz="3200" b="0">
              <a:ea typeface="굴림" charset="-127"/>
            </a:endParaRPr>
          </a:p>
        </p:txBody>
      </p:sp>
      <p:sp>
        <p:nvSpPr>
          <p:cNvPr id="83971" name="Arc 3"/>
          <p:cNvSpPr>
            <a:spLocks noChangeAspect="1"/>
          </p:cNvSpPr>
          <p:nvPr/>
        </p:nvSpPr>
        <p:spPr bwMode="auto">
          <a:xfrm rot="5400000">
            <a:off x="8950325" y="6664325"/>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995" name="Slide Number Placeholder 3"/>
          <p:cNvSpPr>
            <a:spLocks noGrp="1"/>
          </p:cNvSpPr>
          <p:nvPr>
            <p:ph type="sldNum" sz="quarter" idx="4294967295"/>
          </p:nvPr>
        </p:nvSpPr>
        <p:spPr bwMode="auto">
          <a:xfrm>
            <a:off x="8382000" y="6513513"/>
            <a:ext cx="762000" cy="274637"/>
          </a:xfrm>
          <a:prstGeom prst="rect">
            <a:avLst/>
          </a:prstGeom>
          <a:noFill/>
          <a:ln>
            <a:miter lim="800000"/>
            <a:headEnd/>
            <a:tailEnd/>
          </a:ln>
        </p:spPr>
        <p:txBody>
          <a:bodyPr/>
          <a:lstStyle/>
          <a:p>
            <a:pPr eaLnBrk="0" hangingPunct="0"/>
            <a:fld id="{92EED864-564B-441A-86B3-CF9F368BCAF8}" type="slidenum">
              <a:rPr lang="ko-KR" altLang="en-US">
                <a:ea typeface="굴림" pitchFamily="34" charset="-127"/>
              </a:rPr>
              <a:pPr eaLnBrk="0" hangingPunct="0"/>
              <a:t>7</a:t>
            </a:fld>
            <a:endParaRPr lang="en-US" altLang="ko-KR">
              <a:ea typeface="굴림" pitchFamily="34" charset="-127"/>
            </a:endParaRPr>
          </a:p>
        </p:txBody>
      </p:sp>
      <p:sp>
        <p:nvSpPr>
          <p:cNvPr id="6" name="Rectangle 5"/>
          <p:cNvSpPr/>
          <p:nvPr/>
        </p:nvSpPr>
        <p:spPr bwMode="auto">
          <a:xfrm>
            <a:off x="4343400" y="1219200"/>
            <a:ext cx="838200" cy="4953000"/>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a:lstStyle/>
          <a:p>
            <a:pPr eaLnBrk="0" hangingPunct="0">
              <a:defRPr/>
            </a:pPr>
            <a:endParaRPr lang="en-US">
              <a:solidFill>
                <a:schemeClr val="tx1"/>
              </a:solidFill>
            </a:endParaRPr>
          </a:p>
        </p:txBody>
      </p:sp>
      <p:sp>
        <p:nvSpPr>
          <p:cNvPr id="7" name="Rectangle 6"/>
          <p:cNvSpPr/>
          <p:nvPr/>
        </p:nvSpPr>
        <p:spPr bwMode="auto">
          <a:xfrm>
            <a:off x="5029200" y="990600"/>
            <a:ext cx="381000" cy="2209800"/>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a:lstStyle/>
          <a:p>
            <a:pPr eaLnBrk="0" hangingPunct="0">
              <a:defRPr/>
            </a:pPr>
            <a:endParaRPr lang="en-US">
              <a:solidFill>
                <a:schemeClr val="tx1"/>
              </a:solidFill>
            </a:endParaRPr>
          </a:p>
        </p:txBody>
      </p:sp>
      <p:sp>
        <p:nvSpPr>
          <p:cNvPr id="8" name="Rectangle 7"/>
          <p:cNvSpPr/>
          <p:nvPr/>
        </p:nvSpPr>
        <p:spPr bwMode="auto">
          <a:xfrm>
            <a:off x="5105400" y="2895600"/>
            <a:ext cx="304800" cy="2438400"/>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a:lstStyle/>
          <a:p>
            <a:pPr eaLnBrk="0" hangingPunct="0">
              <a:defRPr/>
            </a:pPr>
            <a:endParaRPr lang="en-US">
              <a:solidFill>
                <a:schemeClr val="tx1"/>
              </a:solidFill>
            </a:endParaRPr>
          </a:p>
        </p:txBody>
      </p:sp>
      <p:pic>
        <p:nvPicPr>
          <p:cNvPr id="9" name="Picture 8" descr="design-secrets-malden-mills-sketches.png"/>
          <p:cNvPicPr>
            <a:picLocks noChangeAspect="1"/>
          </p:cNvPicPr>
          <p:nvPr/>
        </p:nvPicPr>
        <p:blipFill>
          <a:blip r:embed="rId3"/>
          <a:stretch>
            <a:fillRect/>
          </a:stretch>
        </p:blipFill>
        <p:spPr>
          <a:xfrm>
            <a:off x="304800" y="276746"/>
            <a:ext cx="8534400" cy="6581254"/>
          </a:xfrm>
          <a:prstGeom prst="rect">
            <a:avLst/>
          </a:prstGeom>
        </p:spPr>
      </p:pic>
      <p:sp>
        <p:nvSpPr>
          <p:cNvPr id="10" name="TextBox 9"/>
          <p:cNvSpPr txBox="1"/>
          <p:nvPr/>
        </p:nvSpPr>
        <p:spPr>
          <a:xfrm>
            <a:off x="6008182" y="6474023"/>
            <a:ext cx="2678618" cy="307777"/>
          </a:xfrm>
          <a:prstGeom prst="rect">
            <a:avLst/>
          </a:prstGeom>
          <a:solidFill>
            <a:schemeClr val="bg1"/>
          </a:solidFill>
        </p:spPr>
        <p:txBody>
          <a:bodyPr wrap="none" rtlCol="0">
            <a:spAutoFit/>
          </a:bodyPr>
          <a:lstStyle/>
          <a:p>
            <a:r>
              <a:rPr lang="en-US" sz="1400" smtClean="0"/>
              <a:t>From Design Secrets: Products 2</a:t>
            </a:r>
            <a:endParaRPr lang="en-US" sz="1400"/>
          </a:p>
        </p:txBody>
      </p:sp>
    </p:spTree>
  </p:cSld>
  <p:clrMapOvr>
    <a:masterClrMapping/>
  </p:clrMapOvr>
  <p:transition>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Title 1"/>
          <p:cNvSpPr>
            <a:spLocks noGrp="1"/>
          </p:cNvSpPr>
          <p:nvPr>
            <p:ph type="title"/>
          </p:nvPr>
        </p:nvSpPr>
        <p:spPr/>
        <p:txBody>
          <a:bodyPr/>
          <a:lstStyle/>
          <a:p>
            <a:pPr eaLnBrk="1" hangingPunct="1"/>
            <a:r>
              <a:rPr lang="en-US" sz="4400" dirty="0" smtClean="0"/>
              <a:t>Evaluation</a:t>
            </a:r>
          </a:p>
        </p:txBody>
      </p:sp>
      <p:sp>
        <p:nvSpPr>
          <p:cNvPr id="201731" name="Content Placeholder 2"/>
          <p:cNvSpPr>
            <a:spLocks noGrp="1"/>
          </p:cNvSpPr>
          <p:nvPr>
            <p:ph idx="1"/>
          </p:nvPr>
        </p:nvSpPr>
        <p:spPr/>
        <p:txBody>
          <a:bodyPr/>
          <a:lstStyle/>
          <a:p>
            <a:pPr eaLnBrk="1" hangingPunct="1"/>
            <a:r>
              <a:rPr lang="en-US" dirty="0" smtClean="0"/>
              <a:t>N=18, 12male, 6 female, ages 20-32, students</a:t>
            </a:r>
          </a:p>
          <a:p>
            <a:pPr eaLnBrk="1" hangingPunct="1"/>
            <a:r>
              <a:rPr lang="en-US" dirty="0" smtClean="0"/>
              <a:t>75-90 minute sessions, three tasks: warm-up, matching, designing map navigation</a:t>
            </a:r>
          </a:p>
          <a:p>
            <a:pPr eaLnBrk="1" hangingPunct="1"/>
            <a:endParaRPr lang="en-US" dirty="0" smtClean="0"/>
          </a:p>
        </p:txBody>
      </p:sp>
      <p:sp>
        <p:nvSpPr>
          <p:cNvPr id="201732" name="Slide Number Placeholder 3"/>
          <p:cNvSpPr txBox="1">
            <a:spLocks noGrp="1"/>
          </p:cNvSpPr>
          <p:nvPr/>
        </p:nvSpPr>
        <p:spPr bwMode="auto">
          <a:xfrm>
            <a:off x="8077200" y="6513513"/>
            <a:ext cx="762000" cy="274637"/>
          </a:xfrm>
          <a:prstGeom prst="rect">
            <a:avLst/>
          </a:prstGeom>
          <a:noFill/>
          <a:ln w="9525">
            <a:noFill/>
            <a:miter lim="800000"/>
            <a:headEnd/>
            <a:tailEnd/>
          </a:ln>
        </p:spPr>
        <p:txBody>
          <a:bodyPr/>
          <a:lstStyle/>
          <a:p>
            <a:pPr algn="r"/>
            <a:fld id="{79F75697-F55D-46CB-AF1C-C8D546E9154F}" type="slidenum">
              <a:rPr lang="ko-KR" altLang="en-US" sz="1200" b="0">
                <a:solidFill>
                  <a:schemeClr val="accent2"/>
                </a:solidFill>
                <a:ea typeface="굴림" pitchFamily="34" charset="-127"/>
              </a:rPr>
              <a:pPr algn="r"/>
              <a:t>70</a:t>
            </a:fld>
            <a:endParaRPr lang="en-US" altLang="ko-KR" sz="1200" b="0">
              <a:solidFill>
                <a:schemeClr val="accent2"/>
              </a:solidFill>
              <a:ea typeface="굴림" pitchFamily="34" charset="-127"/>
            </a:endParaRPr>
          </a:p>
        </p:txBody>
      </p:sp>
    </p:spTree>
  </p:cSld>
  <p:clrMapOvr>
    <a:masterClrMapping/>
  </p:clrMapOvr>
  <p:transition>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Title 1"/>
          <p:cNvSpPr>
            <a:spLocks noGrp="1"/>
          </p:cNvSpPr>
          <p:nvPr>
            <p:ph type="title"/>
          </p:nvPr>
        </p:nvSpPr>
        <p:spPr/>
        <p:txBody>
          <a:bodyPr/>
          <a:lstStyle/>
          <a:p>
            <a:pPr eaLnBrk="1" hangingPunct="1"/>
            <a:r>
              <a:rPr lang="en-US" sz="4400" dirty="0" smtClean="0"/>
              <a:t>Mapping Task</a:t>
            </a:r>
          </a:p>
        </p:txBody>
      </p:sp>
      <p:sp>
        <p:nvSpPr>
          <p:cNvPr id="201731" name="Content Placeholder 2"/>
          <p:cNvSpPr>
            <a:spLocks noGrp="1"/>
          </p:cNvSpPr>
          <p:nvPr>
            <p:ph idx="1"/>
          </p:nvPr>
        </p:nvSpPr>
        <p:spPr/>
        <p:txBody>
          <a:bodyPr/>
          <a:lstStyle/>
          <a:p>
            <a:pPr eaLnBrk="1" hangingPunct="1">
              <a:buNone/>
            </a:pPr>
            <a:r>
              <a:rPr lang="en-US" sz="2800" dirty="0" smtClean="0"/>
              <a:t>Given </a:t>
            </a:r>
            <a:r>
              <a:rPr lang="en-US" sz="2800" dirty="0" err="1" smtClean="0"/>
              <a:t>Actionscript</a:t>
            </a:r>
            <a:r>
              <a:rPr lang="en-US" sz="2800" dirty="0" smtClean="0"/>
              <a:t> code that loads a multilayered map, develop navigation options for a handheld GPS prototype for pedestrians and car drivers. </a:t>
            </a:r>
          </a:p>
          <a:p>
            <a:pPr eaLnBrk="1" hangingPunct="1">
              <a:buNone/>
            </a:pPr>
            <a:endParaRPr lang="en-US" sz="2800" dirty="0" smtClean="0"/>
          </a:p>
          <a:p>
            <a:pPr eaLnBrk="1" hangingPunct="1">
              <a:buNone/>
            </a:pPr>
            <a:endParaRPr lang="en-US" sz="2800" dirty="0" smtClean="0"/>
          </a:p>
          <a:p>
            <a:pPr eaLnBrk="1" hangingPunct="1">
              <a:buNone/>
            </a:pPr>
            <a:endParaRPr lang="en-US" sz="2800" dirty="0" smtClean="0"/>
          </a:p>
        </p:txBody>
      </p:sp>
      <p:sp>
        <p:nvSpPr>
          <p:cNvPr id="201732" name="Slide Number Placeholder 3"/>
          <p:cNvSpPr txBox="1">
            <a:spLocks noGrp="1"/>
          </p:cNvSpPr>
          <p:nvPr/>
        </p:nvSpPr>
        <p:spPr bwMode="auto">
          <a:xfrm>
            <a:off x="8077200" y="6513513"/>
            <a:ext cx="762000" cy="274637"/>
          </a:xfrm>
          <a:prstGeom prst="rect">
            <a:avLst/>
          </a:prstGeom>
          <a:noFill/>
          <a:ln w="9525">
            <a:noFill/>
            <a:miter lim="800000"/>
            <a:headEnd/>
            <a:tailEnd/>
          </a:ln>
        </p:spPr>
        <p:txBody>
          <a:bodyPr/>
          <a:lstStyle/>
          <a:p>
            <a:pPr algn="r"/>
            <a:fld id="{79F75697-F55D-46CB-AF1C-C8D546E9154F}" type="slidenum">
              <a:rPr lang="ko-KR" altLang="en-US" sz="1200" b="0">
                <a:solidFill>
                  <a:schemeClr val="accent2"/>
                </a:solidFill>
                <a:ea typeface="굴림" pitchFamily="34" charset="-127"/>
              </a:rPr>
              <a:pPr algn="r"/>
              <a:t>71</a:t>
            </a:fld>
            <a:endParaRPr lang="en-US" altLang="ko-KR" sz="1200" b="0">
              <a:solidFill>
                <a:schemeClr val="accent2"/>
              </a:solidFill>
              <a:ea typeface="굴림" pitchFamily="34" charset="-127"/>
            </a:endParaRPr>
          </a:p>
        </p:txBody>
      </p:sp>
    </p:spTree>
  </p:cSld>
  <p:clrMapOvr>
    <a:masterClrMapping/>
  </p:clrMapOvr>
  <p:transition>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Title 1"/>
          <p:cNvSpPr>
            <a:spLocks noGrp="1"/>
          </p:cNvSpPr>
          <p:nvPr>
            <p:ph type="title"/>
          </p:nvPr>
        </p:nvSpPr>
        <p:spPr/>
        <p:txBody>
          <a:bodyPr/>
          <a:lstStyle/>
          <a:p>
            <a:pPr eaLnBrk="1" hangingPunct="1"/>
            <a:r>
              <a:rPr lang="en-US" sz="4400" smtClean="0"/>
              <a:t>Qualitative Results</a:t>
            </a:r>
            <a:endParaRPr lang="en-US" sz="4400" dirty="0" smtClean="0"/>
          </a:p>
        </p:txBody>
      </p:sp>
      <p:sp>
        <p:nvSpPr>
          <p:cNvPr id="201731" name="Content Placeholder 2"/>
          <p:cNvSpPr>
            <a:spLocks noGrp="1"/>
          </p:cNvSpPr>
          <p:nvPr>
            <p:ph idx="1"/>
          </p:nvPr>
        </p:nvSpPr>
        <p:spPr/>
        <p:txBody>
          <a:bodyPr/>
          <a:lstStyle/>
          <a:p>
            <a:pPr eaLnBrk="1" hangingPunct="1"/>
            <a:r>
              <a:rPr lang="en-US" b="0" smtClean="0"/>
              <a:t>Participants had clear conceptual model of  linked editing and tuning and applied both.</a:t>
            </a:r>
          </a:p>
          <a:p>
            <a:pPr eaLnBrk="1" hangingPunct="1"/>
            <a:r>
              <a:rPr lang="en-US" b="0" smtClean="0"/>
              <a:t>Alternative tabs were used as a lightweight versioning mechanism and starting point for code experiments.</a:t>
            </a:r>
            <a:endParaRPr lang="en-US" b="0" dirty="0" smtClean="0"/>
          </a:p>
          <a:p>
            <a:pPr eaLnBrk="1" hangingPunct="1">
              <a:buNone/>
            </a:pPr>
            <a:r>
              <a:rPr lang="en-US" dirty="0" smtClean="0"/>
              <a:t/>
            </a:r>
            <a:br>
              <a:rPr lang="en-US" dirty="0" smtClean="0"/>
            </a:br>
            <a:endParaRPr lang="en-US" dirty="0" smtClean="0"/>
          </a:p>
          <a:p>
            <a:pPr lvl="1" eaLnBrk="1" hangingPunct="1"/>
            <a:endParaRPr lang="en-US" sz="3200" dirty="0" smtClean="0"/>
          </a:p>
          <a:p>
            <a:pPr eaLnBrk="1" hangingPunct="1">
              <a:buNone/>
            </a:pPr>
            <a:endParaRPr lang="en-US" sz="3600" dirty="0" smtClean="0"/>
          </a:p>
          <a:p>
            <a:pPr eaLnBrk="1" hangingPunct="1"/>
            <a:endParaRPr lang="en-US" sz="3600" dirty="0" smtClean="0"/>
          </a:p>
        </p:txBody>
      </p:sp>
      <p:sp>
        <p:nvSpPr>
          <p:cNvPr id="201732" name="Slide Number Placeholder 3"/>
          <p:cNvSpPr txBox="1">
            <a:spLocks noGrp="1"/>
          </p:cNvSpPr>
          <p:nvPr/>
        </p:nvSpPr>
        <p:spPr bwMode="auto">
          <a:xfrm>
            <a:off x="8077200" y="6513513"/>
            <a:ext cx="762000" cy="274637"/>
          </a:xfrm>
          <a:prstGeom prst="rect">
            <a:avLst/>
          </a:prstGeom>
          <a:noFill/>
          <a:ln w="9525">
            <a:noFill/>
            <a:miter lim="800000"/>
            <a:headEnd/>
            <a:tailEnd/>
          </a:ln>
        </p:spPr>
        <p:txBody>
          <a:bodyPr/>
          <a:lstStyle/>
          <a:p>
            <a:pPr algn="r"/>
            <a:fld id="{79F75697-F55D-46CB-AF1C-C8D546E9154F}" type="slidenum">
              <a:rPr lang="ko-KR" altLang="en-US" sz="1200" b="0">
                <a:solidFill>
                  <a:schemeClr val="accent2"/>
                </a:solidFill>
                <a:ea typeface="굴림" pitchFamily="34" charset="-127"/>
              </a:rPr>
              <a:pPr algn="r"/>
              <a:t>72</a:t>
            </a:fld>
            <a:endParaRPr lang="en-US" altLang="ko-KR" sz="1200" b="0">
              <a:solidFill>
                <a:schemeClr val="accent2"/>
              </a:solidFill>
              <a:ea typeface="굴림" pitchFamily="34" charset="-127"/>
            </a:endParaRPr>
          </a:p>
        </p:txBody>
      </p:sp>
    </p:spTree>
  </p:cSld>
  <p:clrMapOvr>
    <a:masterClrMapping/>
  </p:clrMapOvr>
  <p:transition>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Title 1"/>
          <p:cNvSpPr>
            <a:spLocks noGrp="1"/>
          </p:cNvSpPr>
          <p:nvPr>
            <p:ph type="title"/>
          </p:nvPr>
        </p:nvSpPr>
        <p:spPr/>
        <p:txBody>
          <a:bodyPr/>
          <a:lstStyle/>
          <a:p>
            <a:pPr eaLnBrk="1" hangingPunct="1"/>
            <a:r>
              <a:rPr lang="en-US" sz="4400" smtClean="0"/>
              <a:t>Qualitative Results</a:t>
            </a:r>
            <a:endParaRPr lang="en-US" sz="4400" dirty="0" smtClean="0"/>
          </a:p>
        </p:txBody>
      </p:sp>
      <p:sp>
        <p:nvSpPr>
          <p:cNvPr id="201731" name="Content Placeholder 2"/>
          <p:cNvSpPr>
            <a:spLocks noGrp="1"/>
          </p:cNvSpPr>
          <p:nvPr>
            <p:ph idx="1"/>
          </p:nvPr>
        </p:nvSpPr>
        <p:spPr/>
        <p:txBody>
          <a:bodyPr/>
          <a:lstStyle/>
          <a:p>
            <a:pPr eaLnBrk="1" hangingPunct="1"/>
            <a:r>
              <a:rPr lang="en-US" sz="2800" smtClean="0"/>
              <a:t>Areas </a:t>
            </a:r>
            <a:r>
              <a:rPr lang="en-US" sz="2800" dirty="0" smtClean="0"/>
              <a:t>for improvement:</a:t>
            </a:r>
          </a:p>
          <a:p>
            <a:pPr lvl="1" eaLnBrk="1" hangingPunct="1"/>
            <a:r>
              <a:rPr lang="en-US" smtClean="0"/>
              <a:t>Runtime changed should be reflected back in source code.</a:t>
            </a:r>
          </a:p>
          <a:p>
            <a:pPr lvl="1" eaLnBrk="1" hangingPunct="1"/>
            <a:r>
              <a:rPr lang="en-US" smtClean="0"/>
              <a:t>Additional callback functions are sometimes needed to update application state based on variable tuning.</a:t>
            </a:r>
          </a:p>
          <a:p>
            <a:pPr lvl="1" eaLnBrk="1" hangingPunct="1">
              <a:buNone/>
            </a:pPr>
            <a:endParaRPr lang="en-US" dirty="0" smtClean="0"/>
          </a:p>
          <a:p>
            <a:pPr eaLnBrk="1" hangingPunct="1">
              <a:buNone/>
            </a:pPr>
            <a:endParaRPr lang="en-US" dirty="0" smtClean="0"/>
          </a:p>
          <a:p>
            <a:pPr eaLnBrk="1" hangingPunct="1"/>
            <a:endParaRPr lang="en-US" dirty="0" smtClean="0"/>
          </a:p>
        </p:txBody>
      </p:sp>
      <p:sp>
        <p:nvSpPr>
          <p:cNvPr id="201732" name="Slide Number Placeholder 3"/>
          <p:cNvSpPr txBox="1">
            <a:spLocks noGrp="1"/>
          </p:cNvSpPr>
          <p:nvPr/>
        </p:nvSpPr>
        <p:spPr bwMode="auto">
          <a:xfrm>
            <a:off x="8077200" y="6513513"/>
            <a:ext cx="762000" cy="274637"/>
          </a:xfrm>
          <a:prstGeom prst="rect">
            <a:avLst/>
          </a:prstGeom>
          <a:noFill/>
          <a:ln w="9525">
            <a:noFill/>
            <a:miter lim="800000"/>
            <a:headEnd/>
            <a:tailEnd/>
          </a:ln>
        </p:spPr>
        <p:txBody>
          <a:bodyPr/>
          <a:lstStyle/>
          <a:p>
            <a:pPr algn="r"/>
            <a:fld id="{79F75697-F55D-46CB-AF1C-C8D546E9154F}" type="slidenum">
              <a:rPr lang="ko-KR" altLang="en-US" sz="1200" b="0">
                <a:solidFill>
                  <a:schemeClr val="accent2"/>
                </a:solidFill>
                <a:ea typeface="굴림" pitchFamily="34" charset="-127"/>
              </a:rPr>
              <a:pPr algn="r"/>
              <a:t>73</a:t>
            </a:fld>
            <a:endParaRPr lang="en-US" altLang="ko-KR" sz="1200" b="0">
              <a:solidFill>
                <a:schemeClr val="accent2"/>
              </a:solidFill>
              <a:ea typeface="굴림" pitchFamily="34" charset="-127"/>
            </a:endParaRPr>
          </a:p>
        </p:txBody>
      </p:sp>
    </p:spTree>
  </p:cSld>
  <p:clrMapOvr>
    <a:masterClrMapping/>
  </p:clrMapOvr>
  <p:transition>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Title 1"/>
          <p:cNvSpPr>
            <a:spLocks noGrp="1"/>
          </p:cNvSpPr>
          <p:nvPr>
            <p:ph type="title"/>
          </p:nvPr>
        </p:nvSpPr>
        <p:spPr/>
        <p:txBody>
          <a:bodyPr/>
          <a:lstStyle/>
          <a:p>
            <a:pPr eaLnBrk="1" hangingPunct="1"/>
            <a:r>
              <a:rPr lang="en-US" sz="4400" dirty="0" smtClean="0"/>
              <a:t>Tree Matching Task</a:t>
            </a:r>
          </a:p>
        </p:txBody>
      </p:sp>
      <p:sp>
        <p:nvSpPr>
          <p:cNvPr id="201731" name="Content Placeholder 2"/>
          <p:cNvSpPr>
            <a:spLocks noGrp="1"/>
          </p:cNvSpPr>
          <p:nvPr>
            <p:ph idx="1"/>
          </p:nvPr>
        </p:nvSpPr>
        <p:spPr/>
        <p:txBody>
          <a:bodyPr/>
          <a:lstStyle/>
          <a:p>
            <a:pPr eaLnBrk="1" hangingPunct="1">
              <a:buNone/>
            </a:pPr>
            <a:r>
              <a:rPr lang="en-US" sz="2800" dirty="0" smtClean="0"/>
              <a:t>Search in 4D parameter space. Given recursive drawing code </a:t>
            </a:r>
            <a:r>
              <a:rPr lang="en-US" sz="2800" dirty="0" err="1" smtClean="0"/>
              <a:t>code</a:t>
            </a:r>
            <a:r>
              <a:rPr lang="en-US" sz="2800" dirty="0" smtClean="0"/>
              <a:t> for this:</a:t>
            </a:r>
            <a:br>
              <a:rPr lang="en-US" sz="2800" dirty="0" smtClean="0"/>
            </a:br>
            <a:endParaRPr lang="en-US" sz="2800" dirty="0" smtClean="0"/>
          </a:p>
          <a:p>
            <a:pPr eaLnBrk="1" hangingPunct="1">
              <a:buNone/>
            </a:pPr>
            <a:endParaRPr lang="en-US" sz="2800" dirty="0" smtClean="0"/>
          </a:p>
          <a:p>
            <a:pPr eaLnBrk="1" hangingPunct="1">
              <a:buNone/>
            </a:pPr>
            <a:endParaRPr lang="en-US" sz="2800" dirty="0" smtClean="0"/>
          </a:p>
          <a:p>
            <a:pPr eaLnBrk="1" hangingPunct="1">
              <a:buNone/>
            </a:pPr>
            <a:r>
              <a:rPr lang="en-US" sz="2800" dirty="0" smtClean="0"/>
              <a:t>Produce these:</a:t>
            </a:r>
          </a:p>
          <a:p>
            <a:pPr eaLnBrk="1" hangingPunct="1"/>
            <a:endParaRPr lang="en-US" sz="2800" dirty="0" smtClean="0"/>
          </a:p>
        </p:txBody>
      </p:sp>
      <p:sp>
        <p:nvSpPr>
          <p:cNvPr id="201732" name="Slide Number Placeholder 3"/>
          <p:cNvSpPr txBox="1">
            <a:spLocks noGrp="1"/>
          </p:cNvSpPr>
          <p:nvPr/>
        </p:nvSpPr>
        <p:spPr bwMode="auto">
          <a:xfrm>
            <a:off x="8077200" y="6513513"/>
            <a:ext cx="762000" cy="274637"/>
          </a:xfrm>
          <a:prstGeom prst="rect">
            <a:avLst/>
          </a:prstGeom>
          <a:noFill/>
          <a:ln w="9525">
            <a:noFill/>
            <a:miter lim="800000"/>
            <a:headEnd/>
            <a:tailEnd/>
          </a:ln>
        </p:spPr>
        <p:txBody>
          <a:bodyPr/>
          <a:lstStyle/>
          <a:p>
            <a:pPr algn="r"/>
            <a:fld id="{79F75697-F55D-46CB-AF1C-C8D546E9154F}" type="slidenum">
              <a:rPr lang="ko-KR" altLang="en-US" sz="1200" b="0">
                <a:solidFill>
                  <a:schemeClr val="accent2"/>
                </a:solidFill>
                <a:ea typeface="굴림" pitchFamily="34" charset="-127"/>
              </a:rPr>
              <a:pPr algn="r"/>
              <a:t>74</a:t>
            </a:fld>
            <a:endParaRPr lang="en-US" altLang="ko-KR" sz="1200" b="0">
              <a:solidFill>
                <a:schemeClr val="accent2"/>
              </a:solidFill>
              <a:ea typeface="굴림" pitchFamily="34" charset="-127"/>
            </a:endParaRPr>
          </a:p>
        </p:txBody>
      </p:sp>
      <p:pic>
        <p:nvPicPr>
          <p:cNvPr id="292874" name="Picture 10"/>
          <p:cNvPicPr>
            <a:picLocks noChangeAspect="1" noChangeArrowheads="1"/>
          </p:cNvPicPr>
          <p:nvPr/>
        </p:nvPicPr>
        <p:blipFill>
          <a:blip r:embed="rId3">
            <a:clrChange>
              <a:clrFrom>
                <a:srgbClr val="3A4D62"/>
              </a:clrFrom>
              <a:clrTo>
                <a:srgbClr val="3A4D62">
                  <a:alpha val="0"/>
                </a:srgbClr>
              </a:clrTo>
            </a:clrChange>
          </a:blip>
          <a:srcRect/>
          <a:stretch>
            <a:fillRect/>
          </a:stretch>
        </p:blipFill>
        <p:spPr bwMode="auto">
          <a:xfrm>
            <a:off x="3657600" y="2514600"/>
            <a:ext cx="1905000" cy="1913880"/>
          </a:xfrm>
          <a:prstGeom prst="rect">
            <a:avLst/>
          </a:prstGeom>
          <a:noFill/>
          <a:ln w="9525">
            <a:noFill/>
            <a:miter lim="800000"/>
            <a:headEnd/>
            <a:tailEnd/>
          </a:ln>
          <a:effectLst/>
        </p:spPr>
      </p:pic>
      <p:pic>
        <p:nvPicPr>
          <p:cNvPr id="292875" name="Picture 11"/>
          <p:cNvPicPr>
            <a:picLocks noChangeAspect="1" noChangeArrowheads="1"/>
          </p:cNvPicPr>
          <p:nvPr/>
        </p:nvPicPr>
        <p:blipFill>
          <a:blip r:embed="rId4">
            <a:clrChange>
              <a:clrFrom>
                <a:srgbClr val="3A4D62"/>
              </a:clrFrom>
              <a:clrTo>
                <a:srgbClr val="3A4D62">
                  <a:alpha val="0"/>
                </a:srgbClr>
              </a:clrTo>
            </a:clrChange>
          </a:blip>
          <a:srcRect/>
          <a:stretch>
            <a:fillRect/>
          </a:stretch>
        </p:blipFill>
        <p:spPr bwMode="auto">
          <a:xfrm>
            <a:off x="5943600" y="4800600"/>
            <a:ext cx="1676400" cy="1672519"/>
          </a:xfrm>
          <a:prstGeom prst="rect">
            <a:avLst/>
          </a:prstGeom>
          <a:noFill/>
          <a:ln w="9525">
            <a:noFill/>
            <a:miter lim="800000"/>
            <a:headEnd/>
            <a:tailEnd/>
          </a:ln>
          <a:effectLst/>
        </p:spPr>
      </p:pic>
      <p:pic>
        <p:nvPicPr>
          <p:cNvPr id="292876" name="Picture 12"/>
          <p:cNvPicPr>
            <a:picLocks noChangeAspect="1" noChangeArrowheads="1"/>
          </p:cNvPicPr>
          <p:nvPr/>
        </p:nvPicPr>
        <p:blipFill>
          <a:blip r:embed="rId5">
            <a:clrChange>
              <a:clrFrom>
                <a:srgbClr val="3A4D62"/>
              </a:clrFrom>
              <a:clrTo>
                <a:srgbClr val="3A4D62">
                  <a:alpha val="0"/>
                </a:srgbClr>
              </a:clrTo>
            </a:clrChange>
          </a:blip>
          <a:srcRect t="2934"/>
          <a:stretch>
            <a:fillRect/>
          </a:stretch>
        </p:blipFill>
        <p:spPr bwMode="auto">
          <a:xfrm>
            <a:off x="4271092" y="4849805"/>
            <a:ext cx="1672508" cy="1627195"/>
          </a:xfrm>
          <a:prstGeom prst="rect">
            <a:avLst/>
          </a:prstGeom>
          <a:noFill/>
          <a:ln w="9525">
            <a:noFill/>
            <a:miter lim="800000"/>
            <a:headEnd/>
            <a:tailEnd/>
          </a:ln>
          <a:effectLst/>
        </p:spPr>
      </p:pic>
      <p:pic>
        <p:nvPicPr>
          <p:cNvPr id="292877" name="Picture 13"/>
          <p:cNvPicPr>
            <a:picLocks noChangeAspect="1" noChangeArrowheads="1"/>
          </p:cNvPicPr>
          <p:nvPr/>
        </p:nvPicPr>
        <p:blipFill>
          <a:blip r:embed="rId6">
            <a:clrChange>
              <a:clrFrom>
                <a:srgbClr val="3A4D62"/>
              </a:clrFrom>
              <a:clrTo>
                <a:srgbClr val="3A4D62">
                  <a:alpha val="0"/>
                </a:srgbClr>
              </a:clrTo>
            </a:clrChange>
          </a:blip>
          <a:srcRect b="4986"/>
          <a:stretch>
            <a:fillRect/>
          </a:stretch>
        </p:blipFill>
        <p:spPr bwMode="auto">
          <a:xfrm>
            <a:off x="2590800" y="4800600"/>
            <a:ext cx="1676400" cy="1600200"/>
          </a:xfrm>
          <a:prstGeom prst="rect">
            <a:avLst/>
          </a:prstGeom>
          <a:noFill/>
          <a:ln w="9525">
            <a:noFill/>
            <a:miter lim="800000"/>
            <a:headEnd/>
            <a:tailEnd/>
          </a:ln>
          <a:effectLst/>
        </p:spPr>
      </p:pic>
      <p:pic>
        <p:nvPicPr>
          <p:cNvPr id="292878" name="Picture 14"/>
          <p:cNvPicPr>
            <a:picLocks noChangeAspect="1" noChangeArrowheads="1"/>
          </p:cNvPicPr>
          <p:nvPr/>
        </p:nvPicPr>
        <p:blipFill>
          <a:blip r:embed="rId7">
            <a:clrChange>
              <a:clrFrom>
                <a:srgbClr val="3A4D62"/>
              </a:clrFrom>
              <a:clrTo>
                <a:srgbClr val="3A4D62">
                  <a:alpha val="0"/>
                </a:srgbClr>
              </a:clrTo>
            </a:clrChange>
          </a:blip>
          <a:srcRect/>
          <a:stretch>
            <a:fillRect/>
          </a:stretch>
        </p:blipFill>
        <p:spPr bwMode="auto">
          <a:xfrm>
            <a:off x="914400" y="4800600"/>
            <a:ext cx="1672492" cy="167640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8382000" y="6513513"/>
            <a:ext cx="762000" cy="274637"/>
          </a:xfrm>
          <a:prstGeom prst="rect">
            <a:avLst/>
          </a:prstGeom>
        </p:spPr>
        <p:txBody>
          <a:bodyPr/>
          <a:lstStyle/>
          <a:p>
            <a:pPr>
              <a:defRPr/>
            </a:pPr>
            <a:fld id="{971B7D7F-0F5C-41E0-A807-ADF9AEA64943}" type="slidenum">
              <a:rPr lang="ko-KR" altLang="en-US" smtClean="0"/>
              <a:pPr>
                <a:defRPr/>
              </a:pPr>
              <a:t>75</a:t>
            </a:fld>
            <a:endParaRPr lang="en-US" altLang="ko-KR"/>
          </a:p>
        </p:txBody>
      </p:sp>
      <p:graphicFrame>
        <p:nvGraphicFramePr>
          <p:cNvPr id="3" name="Chart 2"/>
          <p:cNvGraphicFramePr/>
          <p:nvPr/>
        </p:nvGraphicFramePr>
        <p:xfrm>
          <a:off x="1066800" y="1066800"/>
          <a:ext cx="7162800" cy="472440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3276600" y="5943600"/>
            <a:ext cx="3448636" cy="369332"/>
          </a:xfrm>
          <a:prstGeom prst="rect">
            <a:avLst/>
          </a:prstGeom>
          <a:noFill/>
        </p:spPr>
        <p:txBody>
          <a:bodyPr wrap="none" rtlCol="0">
            <a:spAutoFit/>
          </a:bodyPr>
          <a:lstStyle/>
          <a:p>
            <a:r>
              <a:rPr lang="en-US" dirty="0" smtClean="0"/>
              <a:t> </a:t>
            </a:r>
            <a:r>
              <a:rPr lang="en-US" sz="1600" b="0" dirty="0" smtClean="0"/>
              <a:t>p&lt;0.001 (paired two-tailed Student’s t)</a:t>
            </a:r>
            <a:endParaRPr lang="en-US" b="0" dirty="0"/>
          </a:p>
        </p:txBody>
      </p:sp>
    </p:spTree>
  </p:cSld>
  <p:clrMapOvr>
    <a:masterClrMapping/>
  </p:clrMapOvr>
  <p:transition>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8382000" y="6513513"/>
            <a:ext cx="762000" cy="274637"/>
          </a:xfrm>
          <a:prstGeom prst="rect">
            <a:avLst/>
          </a:prstGeom>
        </p:spPr>
        <p:txBody>
          <a:bodyPr/>
          <a:lstStyle/>
          <a:p>
            <a:pPr>
              <a:defRPr/>
            </a:pPr>
            <a:fld id="{971B7D7F-0F5C-41E0-A807-ADF9AEA64943}" type="slidenum">
              <a:rPr lang="ko-KR" altLang="en-US" smtClean="0"/>
              <a:pPr>
                <a:defRPr/>
              </a:pPr>
              <a:t>76</a:t>
            </a:fld>
            <a:endParaRPr lang="en-US" altLang="ko-KR"/>
          </a:p>
        </p:txBody>
      </p:sp>
      <p:graphicFrame>
        <p:nvGraphicFramePr>
          <p:cNvPr id="3" name="Chart 2"/>
          <p:cNvGraphicFramePr/>
          <p:nvPr/>
        </p:nvGraphicFramePr>
        <p:xfrm>
          <a:off x="838200" y="914400"/>
          <a:ext cx="7696200" cy="4343400"/>
        </p:xfrm>
        <a:graphic>
          <a:graphicData uri="http://schemas.openxmlformats.org/drawingml/2006/chart">
            <c:chart xmlns:c="http://schemas.openxmlformats.org/drawingml/2006/chart" xmlns:r="http://schemas.openxmlformats.org/officeDocument/2006/relationships" r:id="rId3"/>
          </a:graphicData>
        </a:graphic>
      </p:graphicFrame>
      <p:pic>
        <p:nvPicPr>
          <p:cNvPr id="8" name="Picture 11"/>
          <p:cNvPicPr>
            <a:picLocks noChangeAspect="1" noChangeArrowheads="1"/>
          </p:cNvPicPr>
          <p:nvPr/>
        </p:nvPicPr>
        <p:blipFill>
          <a:blip r:embed="rId4">
            <a:clrChange>
              <a:clrFrom>
                <a:srgbClr val="3A4D62"/>
              </a:clrFrom>
              <a:clrTo>
                <a:srgbClr val="3A4D62">
                  <a:alpha val="0"/>
                </a:srgbClr>
              </a:clrTo>
            </a:clrChange>
          </a:blip>
          <a:srcRect/>
          <a:stretch>
            <a:fillRect/>
          </a:stretch>
        </p:blipFill>
        <p:spPr bwMode="auto">
          <a:xfrm>
            <a:off x="5715000" y="5028671"/>
            <a:ext cx="1447800" cy="1444448"/>
          </a:xfrm>
          <a:prstGeom prst="rect">
            <a:avLst/>
          </a:prstGeom>
          <a:noFill/>
          <a:ln w="9525">
            <a:noFill/>
            <a:miter lim="800000"/>
            <a:headEnd/>
            <a:tailEnd/>
          </a:ln>
          <a:effectLst/>
        </p:spPr>
      </p:pic>
      <p:pic>
        <p:nvPicPr>
          <p:cNvPr id="9" name="Picture 12"/>
          <p:cNvPicPr>
            <a:picLocks noChangeAspect="1" noChangeArrowheads="1"/>
          </p:cNvPicPr>
          <p:nvPr/>
        </p:nvPicPr>
        <p:blipFill>
          <a:blip r:embed="rId5">
            <a:clrChange>
              <a:clrFrom>
                <a:srgbClr val="3A4D62"/>
              </a:clrFrom>
              <a:clrTo>
                <a:srgbClr val="3A4D62">
                  <a:alpha val="0"/>
                </a:srgbClr>
              </a:clrTo>
            </a:clrChange>
          </a:blip>
          <a:srcRect t="2934"/>
          <a:stretch>
            <a:fillRect/>
          </a:stretch>
        </p:blipFill>
        <p:spPr bwMode="auto">
          <a:xfrm>
            <a:off x="4267200" y="5071694"/>
            <a:ext cx="1444439" cy="1405305"/>
          </a:xfrm>
          <a:prstGeom prst="rect">
            <a:avLst/>
          </a:prstGeom>
          <a:noFill/>
          <a:ln w="9525">
            <a:noFill/>
            <a:miter lim="800000"/>
            <a:headEnd/>
            <a:tailEnd/>
          </a:ln>
          <a:effectLst/>
        </p:spPr>
      </p:pic>
      <p:pic>
        <p:nvPicPr>
          <p:cNvPr id="10" name="Picture 13"/>
          <p:cNvPicPr>
            <a:picLocks noChangeAspect="1" noChangeArrowheads="1"/>
          </p:cNvPicPr>
          <p:nvPr/>
        </p:nvPicPr>
        <p:blipFill>
          <a:blip r:embed="rId6">
            <a:clrChange>
              <a:clrFrom>
                <a:srgbClr val="3A4D62"/>
              </a:clrFrom>
              <a:clrTo>
                <a:srgbClr val="3A4D62">
                  <a:alpha val="0"/>
                </a:srgbClr>
              </a:clrTo>
            </a:clrChange>
          </a:blip>
          <a:srcRect b="4986"/>
          <a:stretch>
            <a:fillRect/>
          </a:stretch>
        </p:blipFill>
        <p:spPr bwMode="auto">
          <a:xfrm>
            <a:off x="2895600" y="5018808"/>
            <a:ext cx="1447800" cy="1381991"/>
          </a:xfrm>
          <a:prstGeom prst="rect">
            <a:avLst/>
          </a:prstGeom>
          <a:noFill/>
          <a:ln w="9525">
            <a:noFill/>
            <a:miter lim="800000"/>
            <a:headEnd/>
            <a:tailEnd/>
          </a:ln>
          <a:effectLst/>
        </p:spPr>
      </p:pic>
      <p:pic>
        <p:nvPicPr>
          <p:cNvPr id="11" name="Picture 14"/>
          <p:cNvPicPr>
            <a:picLocks noChangeAspect="1" noChangeArrowheads="1"/>
          </p:cNvPicPr>
          <p:nvPr/>
        </p:nvPicPr>
        <p:blipFill>
          <a:blip r:embed="rId7">
            <a:clrChange>
              <a:clrFrom>
                <a:srgbClr val="3A4D62"/>
              </a:clrFrom>
              <a:clrTo>
                <a:srgbClr val="3A4D62">
                  <a:alpha val="0"/>
                </a:srgbClr>
              </a:clrTo>
            </a:clrChange>
          </a:blip>
          <a:srcRect/>
          <a:stretch>
            <a:fillRect/>
          </a:stretch>
        </p:blipFill>
        <p:spPr bwMode="auto">
          <a:xfrm>
            <a:off x="1603575" y="5029200"/>
            <a:ext cx="1444425" cy="1447800"/>
          </a:xfrm>
          <a:prstGeom prst="rect">
            <a:avLst/>
          </a:prstGeom>
          <a:noFill/>
          <a:ln w="9525">
            <a:noFill/>
            <a:miter lim="800000"/>
            <a:headEnd/>
            <a:tailEnd/>
          </a:ln>
          <a:effectLst/>
        </p:spPr>
      </p:pic>
      <p:sp>
        <p:nvSpPr>
          <p:cNvPr id="12" name="TextBox 11"/>
          <p:cNvSpPr txBox="1"/>
          <p:nvPr/>
        </p:nvSpPr>
        <p:spPr>
          <a:xfrm>
            <a:off x="4572000" y="6324600"/>
            <a:ext cx="761683" cy="369332"/>
          </a:xfrm>
          <a:prstGeom prst="rect">
            <a:avLst/>
          </a:prstGeom>
          <a:noFill/>
        </p:spPr>
        <p:txBody>
          <a:bodyPr wrap="none" rtlCol="0">
            <a:spAutoFit/>
          </a:bodyPr>
          <a:lstStyle/>
          <a:p>
            <a:r>
              <a:rPr lang="en-US" dirty="0" smtClean="0"/>
              <a:t> </a:t>
            </a:r>
            <a:r>
              <a:rPr lang="en-US" sz="1600" b="0" dirty="0" smtClean="0"/>
              <a:t>p&lt;0.01</a:t>
            </a:r>
            <a:endParaRPr lang="en-US" b="0" dirty="0"/>
          </a:p>
        </p:txBody>
      </p:sp>
      <p:sp>
        <p:nvSpPr>
          <p:cNvPr id="13" name="TextBox 12"/>
          <p:cNvSpPr txBox="1"/>
          <p:nvPr/>
        </p:nvSpPr>
        <p:spPr>
          <a:xfrm>
            <a:off x="6019800" y="6324600"/>
            <a:ext cx="768095" cy="369332"/>
          </a:xfrm>
          <a:prstGeom prst="rect">
            <a:avLst/>
          </a:prstGeom>
          <a:noFill/>
        </p:spPr>
        <p:txBody>
          <a:bodyPr wrap="none" rtlCol="0">
            <a:spAutoFit/>
          </a:bodyPr>
          <a:lstStyle/>
          <a:p>
            <a:r>
              <a:rPr lang="en-US" dirty="0" smtClean="0"/>
              <a:t> </a:t>
            </a:r>
            <a:r>
              <a:rPr lang="en-US" sz="1600" b="0" dirty="0" smtClean="0"/>
              <a:t>p~0.01</a:t>
            </a:r>
            <a:endParaRPr lang="en-US" b="0" dirty="0"/>
          </a:p>
        </p:txBody>
      </p:sp>
      <p:sp>
        <p:nvSpPr>
          <p:cNvPr id="14" name="TextBox 13"/>
          <p:cNvSpPr txBox="1"/>
          <p:nvPr/>
        </p:nvSpPr>
        <p:spPr>
          <a:xfrm>
            <a:off x="1905000" y="6248400"/>
            <a:ext cx="935577" cy="523220"/>
          </a:xfrm>
          <a:prstGeom prst="rect">
            <a:avLst/>
          </a:prstGeom>
          <a:noFill/>
        </p:spPr>
        <p:txBody>
          <a:bodyPr wrap="none" rtlCol="0">
            <a:spAutoFit/>
          </a:bodyPr>
          <a:lstStyle/>
          <a:p>
            <a:pPr algn="ctr"/>
            <a:r>
              <a:rPr lang="en-US" sz="1400" b="0" dirty="0" smtClean="0"/>
              <a:t>not </a:t>
            </a:r>
            <a:br>
              <a:rPr lang="en-US" sz="1400" b="0" dirty="0" smtClean="0"/>
            </a:br>
            <a:r>
              <a:rPr lang="en-US" sz="1400" b="0" dirty="0" smtClean="0"/>
              <a:t>significant</a:t>
            </a:r>
            <a:endParaRPr lang="en-US" sz="1400" b="0" dirty="0"/>
          </a:p>
        </p:txBody>
      </p:sp>
      <p:sp>
        <p:nvSpPr>
          <p:cNvPr id="15" name="TextBox 14"/>
          <p:cNvSpPr txBox="1"/>
          <p:nvPr/>
        </p:nvSpPr>
        <p:spPr>
          <a:xfrm>
            <a:off x="3124200" y="6248400"/>
            <a:ext cx="935577" cy="523220"/>
          </a:xfrm>
          <a:prstGeom prst="rect">
            <a:avLst/>
          </a:prstGeom>
          <a:noFill/>
        </p:spPr>
        <p:txBody>
          <a:bodyPr wrap="none" rtlCol="0">
            <a:spAutoFit/>
          </a:bodyPr>
          <a:lstStyle/>
          <a:p>
            <a:pPr algn="ctr"/>
            <a:r>
              <a:rPr lang="en-US" sz="1400" b="0" dirty="0" smtClean="0"/>
              <a:t>not </a:t>
            </a:r>
            <a:br>
              <a:rPr lang="en-US" sz="1400" b="0" dirty="0" smtClean="0"/>
            </a:br>
            <a:r>
              <a:rPr lang="en-US" sz="1400" b="0" dirty="0" smtClean="0"/>
              <a:t>significant</a:t>
            </a:r>
            <a:endParaRPr lang="en-US" sz="1400" b="0" dirty="0"/>
          </a:p>
        </p:txBody>
      </p:sp>
    </p:spTree>
  </p:cSld>
  <p:clrMapOvr>
    <a:masterClrMapping/>
  </p:clrMapOvr>
  <p:transition>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8382000" y="6513513"/>
            <a:ext cx="762000" cy="274637"/>
          </a:xfrm>
          <a:prstGeom prst="rect">
            <a:avLst/>
          </a:prstGeom>
        </p:spPr>
        <p:txBody>
          <a:bodyPr/>
          <a:lstStyle/>
          <a:p>
            <a:pPr>
              <a:defRPr/>
            </a:pPr>
            <a:fld id="{971B7D7F-0F5C-41E0-A807-ADF9AEA64943}" type="slidenum">
              <a:rPr lang="ko-KR" altLang="en-US" smtClean="0"/>
              <a:pPr>
                <a:defRPr/>
              </a:pPr>
              <a:t>77</a:t>
            </a:fld>
            <a:endParaRPr lang="en-US" altLang="ko-KR"/>
          </a:p>
        </p:txBody>
      </p:sp>
      <p:graphicFrame>
        <p:nvGraphicFramePr>
          <p:cNvPr id="3" name="Chart 2"/>
          <p:cNvGraphicFramePr/>
          <p:nvPr/>
        </p:nvGraphicFramePr>
        <p:xfrm>
          <a:off x="1981200" y="762000"/>
          <a:ext cx="5791200" cy="523621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8382000" y="6513513"/>
            <a:ext cx="762000" cy="274637"/>
          </a:xfrm>
          <a:prstGeom prst="rect">
            <a:avLst/>
          </a:prstGeom>
        </p:spPr>
        <p:txBody>
          <a:bodyPr/>
          <a:lstStyle/>
          <a:p>
            <a:pPr>
              <a:defRPr/>
            </a:pPr>
            <a:fld id="{971B7D7F-0F5C-41E0-A807-ADF9AEA64943}" type="slidenum">
              <a:rPr lang="ko-KR" altLang="en-US" smtClean="0"/>
              <a:pPr>
                <a:defRPr/>
              </a:pPr>
              <a:t>78</a:t>
            </a:fld>
            <a:endParaRPr lang="en-US" altLang="ko-KR"/>
          </a:p>
        </p:txBody>
      </p:sp>
      <p:graphicFrame>
        <p:nvGraphicFramePr>
          <p:cNvPr id="3" name="Chart 2"/>
          <p:cNvGraphicFramePr/>
          <p:nvPr/>
        </p:nvGraphicFramePr>
        <p:xfrm>
          <a:off x="685800" y="1143000"/>
          <a:ext cx="9753600" cy="48006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397634" name="Picture 2"/>
          <p:cNvPicPr>
            <a:picLocks noChangeAspect="1" noChangeArrowheads="1"/>
          </p:cNvPicPr>
          <p:nvPr/>
        </p:nvPicPr>
        <p:blipFill>
          <a:blip r:embed="rId3"/>
          <a:srcRect/>
          <a:stretch>
            <a:fillRect/>
          </a:stretch>
        </p:blipFill>
        <p:spPr bwMode="auto">
          <a:xfrm>
            <a:off x="3071813" y="252413"/>
            <a:ext cx="3000375" cy="6353175"/>
          </a:xfrm>
          <a:prstGeom prst="rect">
            <a:avLst/>
          </a:prstGeom>
          <a:noFill/>
          <a:ln w="9525">
            <a:noFill/>
            <a:miter lim="800000"/>
            <a:headEnd/>
            <a:tailEnd/>
          </a:ln>
          <a:effectLst/>
        </p:spPr>
      </p:pic>
      <p:sp>
        <p:nvSpPr>
          <p:cNvPr id="6" name="TextBox 5"/>
          <p:cNvSpPr txBox="1"/>
          <p:nvPr/>
        </p:nvSpPr>
        <p:spPr>
          <a:xfrm>
            <a:off x="6096000" y="6096000"/>
            <a:ext cx="2337691" cy="369332"/>
          </a:xfrm>
          <a:prstGeom prst="rect">
            <a:avLst/>
          </a:prstGeom>
          <a:noFill/>
        </p:spPr>
        <p:txBody>
          <a:bodyPr wrap="none" rtlCol="0">
            <a:spAutoFit/>
          </a:bodyPr>
          <a:lstStyle/>
          <a:p>
            <a:pPr algn="l" rtl="0" fontAlgn="base">
              <a:spcBef>
                <a:spcPct val="0"/>
              </a:spcBef>
              <a:spcAft>
                <a:spcPct val="0"/>
              </a:spcAft>
            </a:pPr>
            <a:r>
              <a:rPr lang="en-US" b="1" kern="1200" dirty="0" err="1">
                <a:solidFill>
                  <a:srgbClr val="000000"/>
                </a:solidFill>
                <a:latin typeface="Neutra Text" pitchFamily="50" charset="0"/>
                <a:ea typeface="+mn-ea"/>
                <a:cs typeface="+mn-cs"/>
              </a:rPr>
              <a:t>Tohidi</a:t>
            </a:r>
            <a:r>
              <a:rPr lang="en-US" b="1" kern="1200" dirty="0">
                <a:solidFill>
                  <a:srgbClr val="000000"/>
                </a:solidFill>
                <a:latin typeface="Neutra Text" pitchFamily="50" charset="0"/>
                <a:ea typeface="+mn-ea"/>
                <a:cs typeface="+mn-cs"/>
              </a:rPr>
              <a:t> et al, CHI 2006</a:t>
            </a:r>
          </a:p>
        </p:txBody>
      </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7" name="Rectangle 3"/>
          <p:cNvSpPr>
            <a:spLocks noGrp="1" noRot="1" noChangeArrowheads="1"/>
          </p:cNvSpPr>
          <p:nvPr>
            <p:ph type="body" idx="1"/>
          </p:nvPr>
        </p:nvSpPr>
        <p:spPr/>
        <p:txBody>
          <a:bodyPr/>
          <a:lstStyle/>
          <a:p>
            <a:endParaRPr lang="en-US" smtClean="0"/>
          </a:p>
        </p:txBody>
      </p:sp>
      <p:pic>
        <p:nvPicPr>
          <p:cNvPr id="185348" name="Picture 4"/>
          <p:cNvPicPr>
            <a:picLocks noChangeAspect="1" noChangeArrowheads="1"/>
          </p:cNvPicPr>
          <p:nvPr/>
        </p:nvPicPr>
        <p:blipFill>
          <a:blip r:embed="rId3"/>
          <a:srcRect/>
          <a:stretch>
            <a:fillRect/>
          </a:stretch>
        </p:blipFill>
        <p:spPr bwMode="auto">
          <a:xfrm>
            <a:off x="-76200" y="-304800"/>
            <a:ext cx="10058400" cy="7810500"/>
          </a:xfrm>
          <a:prstGeom prst="rect">
            <a:avLst/>
          </a:prstGeom>
          <a:noFill/>
          <a:ln w="9525">
            <a:noFill/>
            <a:miter lim="800000"/>
            <a:headEnd/>
            <a:tailEnd/>
          </a:ln>
          <a:effectLst/>
        </p:spPr>
      </p:pic>
      <p:sp>
        <p:nvSpPr>
          <p:cNvPr id="185350" name="AutoShape 6"/>
          <p:cNvSpPr>
            <a:spLocks noChangeArrowheads="1"/>
          </p:cNvSpPr>
          <p:nvPr/>
        </p:nvSpPr>
        <p:spPr bwMode="auto">
          <a:xfrm>
            <a:off x="1600200" y="4191000"/>
            <a:ext cx="6248400" cy="2438400"/>
          </a:xfrm>
          <a:prstGeom prst="roundRect">
            <a:avLst>
              <a:gd name="adj" fmla="val 16667"/>
            </a:avLst>
          </a:prstGeom>
          <a:noFill/>
          <a:ln w="76200">
            <a:solidFill>
              <a:srgbClr val="FF5050"/>
            </a:solidFill>
            <a:round/>
            <a:headEnd/>
            <a:tailEnd/>
          </a:ln>
          <a:effectLst/>
        </p:spPr>
        <p:txBody>
          <a:bodyPr wrap="none" anchor="ctr"/>
          <a:lstStyle/>
          <a:p>
            <a:pPr algn="l" rtl="0" fontAlgn="base">
              <a:spcBef>
                <a:spcPct val="0"/>
              </a:spcBef>
              <a:spcAft>
                <a:spcPct val="0"/>
              </a:spcAft>
            </a:pPr>
            <a:endParaRPr lang="en-US" b="1" kern="1200">
              <a:solidFill>
                <a:srgbClr val="000000"/>
              </a:solidFill>
              <a:latin typeface="Neutra Text" pitchFamily="50" charset="0"/>
              <a:ea typeface="+mn-ea"/>
              <a:cs typeface="+mn-cs"/>
            </a:endParaRPr>
          </a:p>
        </p:txBody>
      </p:sp>
      <p:sp>
        <p:nvSpPr>
          <p:cNvPr id="5" name="Arc 5"/>
          <p:cNvSpPr>
            <a:spLocks noChangeAspect="1"/>
          </p:cNvSpPr>
          <p:nvPr/>
        </p:nvSpPr>
        <p:spPr bwMode="auto">
          <a:xfrm>
            <a:off x="9013826"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6" name="Arc 6"/>
          <p:cNvSpPr>
            <a:spLocks noChangeAspect="1"/>
          </p:cNvSpPr>
          <p:nvPr/>
        </p:nvSpPr>
        <p:spPr bwMode="auto">
          <a:xfrm rot="16200000">
            <a:off x="-76199"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7" name="Arc 7"/>
          <p:cNvSpPr>
            <a:spLocks noChangeAspect="1"/>
          </p:cNvSpPr>
          <p:nvPr/>
        </p:nvSpPr>
        <p:spPr bwMode="auto">
          <a:xfrm rot="10800000">
            <a:off x="-76199"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8" name="Arc 8"/>
          <p:cNvSpPr>
            <a:spLocks noChangeAspect="1"/>
          </p:cNvSpPr>
          <p:nvPr/>
        </p:nvSpPr>
        <p:spPr bwMode="auto">
          <a:xfrm rot="5400000">
            <a:off x="9013826"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9" name="TextBox 8"/>
          <p:cNvSpPr txBox="1"/>
          <p:nvPr/>
        </p:nvSpPr>
        <p:spPr>
          <a:xfrm>
            <a:off x="1524000" y="1295400"/>
            <a:ext cx="2015808" cy="461665"/>
          </a:xfrm>
          <a:prstGeom prst="rect">
            <a:avLst/>
          </a:prstGeom>
          <a:noFill/>
        </p:spPr>
        <p:txBody>
          <a:bodyPr wrap="none" rtlCol="0">
            <a:spAutoFit/>
          </a:bodyPr>
          <a:lstStyle/>
          <a:p>
            <a:r>
              <a:rPr lang="en-US" sz="2400" smtClean="0"/>
              <a:t>[Adobe Flash]</a:t>
            </a:r>
            <a:endParaRPr lang="en-US" sz="240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53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350" grpId="0" animBg="1"/>
    </p:bldLst>
  </p:timing>
</p:sld>
</file>

<file path=ppt/theme/theme1.xml><?xml version="1.0" encoding="utf-8"?>
<a:theme xmlns:a="http://schemas.openxmlformats.org/drawingml/2006/main" name="5_Glass Layers">
  <a:themeElements>
    <a:clrScheme name="Custom 1">
      <a:dk1>
        <a:srgbClr val="275485"/>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fontScheme name="1_Glass Layers">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76200" cap="flat" cmpd="sng" algn="ctr">
          <a:solidFill>
            <a:srgbClr val="FF5050"/>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1_Glass Layers 1">
        <a:dk1>
          <a:srgbClr val="FF9900"/>
        </a:dk1>
        <a:lt1>
          <a:srgbClr val="FFFFFF"/>
        </a:lt1>
        <a:dk2>
          <a:srgbClr val="FFCC66"/>
        </a:dk2>
        <a:lt2>
          <a:srgbClr val="CC6600"/>
        </a:lt2>
        <a:accent1>
          <a:srgbClr val="F05000"/>
        </a:accent1>
        <a:accent2>
          <a:srgbClr val="B28300"/>
        </a:accent2>
        <a:accent3>
          <a:srgbClr val="FFE2B8"/>
        </a:accent3>
        <a:accent4>
          <a:srgbClr val="DADADA"/>
        </a:accent4>
        <a:accent5>
          <a:srgbClr val="F6B3AA"/>
        </a:accent5>
        <a:accent6>
          <a:srgbClr val="A17600"/>
        </a:accent6>
        <a:hlink>
          <a:srgbClr val="99CC00"/>
        </a:hlink>
        <a:folHlink>
          <a:srgbClr val="008000"/>
        </a:folHlink>
      </a:clrScheme>
      <a:clrMap bg1="dk2" tx1="lt1" bg2="dk1" tx2="lt2" accent1="accent1" accent2="accent2" accent3="accent3" accent4="accent4" accent5="accent5" accent6="accent6" hlink="hlink" folHlink="folHlink"/>
    </a:extraClrScheme>
    <a:extraClrScheme>
      <a:clrScheme name="1_Glass Layers 2">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00"/>
        </a:hlink>
        <a:folHlink>
          <a:srgbClr val="FFFF99"/>
        </a:folHlink>
      </a:clrScheme>
      <a:clrMap bg1="dk2" tx1="lt1" bg2="dk1" tx2="lt2" accent1="accent1" accent2="accent2" accent3="accent3" accent4="accent4" accent5="accent5" accent6="accent6" hlink="hlink" folHlink="folHlink"/>
    </a:extraClrScheme>
    <a:extraClrScheme>
      <a:clrScheme name="1_Glass Layers 3">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DDFFBB"/>
        </a:folHlink>
      </a:clrScheme>
      <a:clrMap bg1="dk2" tx1="lt1" bg2="dk1" tx2="lt2" accent1="accent1" accent2="accent2" accent3="accent3" accent4="accent4" accent5="accent5" accent6="accent6" hlink="hlink" folHlink="folHlink"/>
    </a:extraClrScheme>
    <a:extraClrScheme>
      <a:clrScheme name="1_Glass Layers 4">
        <a:dk1>
          <a:srgbClr val="006600"/>
        </a:dk1>
        <a:lt1>
          <a:srgbClr val="FFFFFF"/>
        </a:lt1>
        <a:dk2>
          <a:srgbClr val="008000"/>
        </a:dk2>
        <a:lt2>
          <a:srgbClr val="FFFFB7"/>
        </a:lt2>
        <a:accent1>
          <a:srgbClr val="99CC00"/>
        </a:accent1>
        <a:accent2>
          <a:srgbClr val="00CC00"/>
        </a:accent2>
        <a:accent3>
          <a:srgbClr val="AAC0AA"/>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5">
        <a:dk1>
          <a:srgbClr val="000000"/>
        </a:dk1>
        <a:lt1>
          <a:srgbClr val="CCECFF"/>
        </a:lt1>
        <a:dk2>
          <a:srgbClr val="000000"/>
        </a:dk2>
        <a:lt2>
          <a:srgbClr val="D6EDEE"/>
        </a:lt2>
        <a:accent1>
          <a:srgbClr val="E8F0F4"/>
        </a:accent1>
        <a:accent2>
          <a:srgbClr val="8EAAFA"/>
        </a:accent2>
        <a:accent3>
          <a:srgbClr val="E2F4FF"/>
        </a:accent3>
        <a:accent4>
          <a:srgbClr val="000000"/>
        </a:accent4>
        <a:accent5>
          <a:srgbClr val="F2F6F8"/>
        </a:accent5>
        <a:accent6>
          <a:srgbClr val="809AE3"/>
        </a:accent6>
        <a:hlink>
          <a:srgbClr val="0066FF"/>
        </a:hlink>
        <a:folHlink>
          <a:srgbClr val="9947FD"/>
        </a:folHlink>
      </a:clrScheme>
      <a:clrMap bg1="lt1" tx1="dk1" bg2="lt2" tx2="dk2" accent1="accent1" accent2="accent2" accent3="accent3" accent4="accent4" accent5="accent5" accent6="accent6" hlink="hlink" folHlink="folHlink"/>
    </a:extraClrScheme>
    <a:extraClrScheme>
      <a:clrScheme name="1_Glass Layers 6">
        <a:dk1>
          <a:srgbClr val="48486A"/>
        </a:dk1>
        <a:lt1>
          <a:srgbClr val="FFFFFF"/>
        </a:lt1>
        <a:dk2>
          <a:srgbClr val="000099"/>
        </a:dk2>
        <a:lt2>
          <a:srgbClr val="F8F8F8"/>
        </a:lt2>
        <a:accent1>
          <a:srgbClr val="6699FF"/>
        </a:accent1>
        <a:accent2>
          <a:srgbClr val="0000FF"/>
        </a:accent2>
        <a:accent3>
          <a:srgbClr val="AAAACA"/>
        </a:accent3>
        <a:accent4>
          <a:srgbClr val="DADADA"/>
        </a:accent4>
        <a:accent5>
          <a:srgbClr val="B8CAFF"/>
        </a:accent5>
        <a:accent6>
          <a:srgbClr val="0000E7"/>
        </a:accent6>
        <a:hlink>
          <a:srgbClr val="3DCCFF"/>
        </a:hlink>
        <a:folHlink>
          <a:srgbClr val="CCECFF"/>
        </a:folHlink>
      </a:clrScheme>
      <a:clrMap bg1="dk2" tx1="lt1" bg2="dk1" tx2="lt2" accent1="accent1" accent2="accent2" accent3="accent3" accent4="accent4" accent5="accent5" accent6="accent6" hlink="hlink" folHlink="folHlink"/>
    </a:extraClrScheme>
    <a:extraClrScheme>
      <a:clrScheme name="1_Glass Layers 7">
        <a:dk1>
          <a:srgbClr val="573F8B"/>
        </a:dk1>
        <a:lt1>
          <a:srgbClr val="FFFFFF"/>
        </a:lt1>
        <a:dk2>
          <a:srgbClr val="666699"/>
        </a:dk2>
        <a:lt2>
          <a:srgbClr val="D9D9FF"/>
        </a:lt2>
        <a:accent1>
          <a:srgbClr val="CC99FF"/>
        </a:accent1>
        <a:accent2>
          <a:srgbClr val="9933FF"/>
        </a:accent2>
        <a:accent3>
          <a:srgbClr val="B8B8CA"/>
        </a:accent3>
        <a:accent4>
          <a:srgbClr val="DADADA"/>
        </a:accent4>
        <a:accent5>
          <a:srgbClr val="E2CAFF"/>
        </a:accent5>
        <a:accent6>
          <a:srgbClr val="8A2DE7"/>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1_Glass Layers 8">
        <a:dk1>
          <a:srgbClr val="000000"/>
        </a:dk1>
        <a:lt1>
          <a:srgbClr val="EAEAEA"/>
        </a:lt1>
        <a:dk2>
          <a:srgbClr val="000000"/>
        </a:dk2>
        <a:lt2>
          <a:srgbClr val="C1C2CB"/>
        </a:lt2>
        <a:accent1>
          <a:srgbClr val="F1F1F7"/>
        </a:accent1>
        <a:accent2>
          <a:srgbClr val="8C8CB4"/>
        </a:accent2>
        <a:accent3>
          <a:srgbClr val="F3F3F3"/>
        </a:accent3>
        <a:accent4>
          <a:srgbClr val="000000"/>
        </a:accent4>
        <a:accent5>
          <a:srgbClr val="F7F7FA"/>
        </a:accent5>
        <a:accent6>
          <a:srgbClr val="7E7EA3"/>
        </a:accent6>
        <a:hlink>
          <a:srgbClr val="A3FFFF"/>
        </a:hlink>
        <a:folHlink>
          <a:srgbClr val="9E99FF"/>
        </a:folHlink>
      </a:clrScheme>
      <a:clrMap bg1="lt1" tx1="dk1" bg2="lt2" tx2="dk2" accent1="accent1" accent2="accent2" accent3="accent3" accent4="accent4" accent5="accent5" accent6="accent6" hlink="hlink" folHlink="folHlink"/>
    </a:extraClrScheme>
    <a:extraClrScheme>
      <a:clrScheme name="1_Glass Layers 9">
        <a:dk1>
          <a:srgbClr val="006600"/>
        </a:dk1>
        <a:lt1>
          <a:srgbClr val="FFFFFF"/>
        </a:lt1>
        <a:dk2>
          <a:srgbClr val="275485"/>
        </a:dk2>
        <a:lt2>
          <a:srgbClr val="FFFFB7"/>
        </a:lt2>
        <a:accent1>
          <a:srgbClr val="99CC00"/>
        </a:accent1>
        <a:accent2>
          <a:srgbClr val="00CC00"/>
        </a:accent2>
        <a:accent3>
          <a:srgbClr val="ACB3C2"/>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0">
        <a:dk1>
          <a:srgbClr val="006600"/>
        </a:dk1>
        <a:lt1>
          <a:srgbClr val="FFFFFF"/>
        </a:lt1>
        <a:dk2>
          <a:srgbClr val="275485"/>
        </a:dk2>
        <a:lt2>
          <a:srgbClr val="FFFFB7"/>
        </a:lt2>
        <a:accent1>
          <a:srgbClr val="99CC00"/>
        </a:accent1>
        <a:accent2>
          <a:srgbClr val="C9E9FF"/>
        </a:accent2>
        <a:accent3>
          <a:srgbClr val="ACB3C2"/>
        </a:accent3>
        <a:accent4>
          <a:srgbClr val="DADADA"/>
        </a:accent4>
        <a:accent5>
          <a:srgbClr val="CAE2AA"/>
        </a:accent5>
        <a:accent6>
          <a:srgbClr val="B6D3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1">
        <a:dk1>
          <a:srgbClr val="006600"/>
        </a:dk1>
        <a:lt1>
          <a:srgbClr val="FFFFFF"/>
        </a:lt1>
        <a:dk2>
          <a:srgbClr val="008000"/>
        </a:dk2>
        <a:lt2>
          <a:srgbClr val="FFFFB7"/>
        </a:lt2>
        <a:accent1>
          <a:srgbClr val="99CC00"/>
        </a:accent1>
        <a:accent2>
          <a:srgbClr val="C9E9FF"/>
        </a:accent2>
        <a:accent3>
          <a:srgbClr val="AAC0AA"/>
        </a:accent3>
        <a:accent4>
          <a:srgbClr val="DADADA"/>
        </a:accent4>
        <a:accent5>
          <a:srgbClr val="CAE2AA"/>
        </a:accent5>
        <a:accent6>
          <a:srgbClr val="B6D3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2">
        <a:dk1>
          <a:srgbClr val="006600"/>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3">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7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9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11575</TotalTime>
  <Words>2827</Words>
  <Application>Microsoft PowerPoint</Application>
  <PresentationFormat>On-screen Show (4:3)</PresentationFormat>
  <Paragraphs>370</Paragraphs>
  <Slides>78</Slides>
  <Notes>78</Notes>
  <HiddenSlides>0</HiddenSlides>
  <MMClips>0</MMClips>
  <ScaleCrop>false</ScaleCrop>
  <HeadingPairs>
    <vt:vector size="6" baseType="variant">
      <vt:variant>
        <vt:lpstr>Theme</vt:lpstr>
      </vt:variant>
      <vt:variant>
        <vt:i4>4</vt:i4>
      </vt:variant>
      <vt:variant>
        <vt:lpstr>Embedded OLE Servers</vt:lpstr>
      </vt:variant>
      <vt:variant>
        <vt:i4>1</vt:i4>
      </vt:variant>
      <vt:variant>
        <vt:lpstr>Slide Titles</vt:lpstr>
      </vt:variant>
      <vt:variant>
        <vt:i4>78</vt:i4>
      </vt:variant>
    </vt:vector>
  </HeadingPairs>
  <TitlesOfParts>
    <vt:vector size="83" baseType="lpstr">
      <vt:lpstr>5_Glass Layers</vt:lpstr>
      <vt:lpstr>4_Custom Design</vt:lpstr>
      <vt:lpstr>7_Custom Design</vt:lpstr>
      <vt:lpstr>9_Custom Design</vt:lpstr>
      <vt:lpstr>Image</vt:lpstr>
      <vt:lpstr>Slide 1</vt:lpstr>
      <vt:lpstr>Outline</vt:lpstr>
      <vt:lpstr>juxtapose</vt:lpstr>
      <vt:lpstr>Slide 4</vt:lpstr>
      <vt:lpstr>Slide 5</vt:lpstr>
      <vt:lpstr>Slide 6</vt:lpstr>
      <vt:lpstr>Slide 7</vt:lpstr>
      <vt:lpstr>Slide 8</vt:lpstr>
      <vt:lpstr>Slide 9</vt:lpstr>
      <vt:lpstr>Alternatives are expressed both in control flow and parameter values</vt:lpstr>
      <vt:lpstr>Alternatives are authored in one representation, observed in another</vt:lpstr>
      <vt:lpstr>Juxtapose</vt:lpstr>
      <vt:lpstr>Juxtapose</vt:lpstr>
      <vt:lpstr>Juxtapose</vt:lpstr>
      <vt:lpstr>Juxtapose</vt:lpstr>
      <vt:lpstr>Slide 16</vt:lpstr>
      <vt:lpstr>Slide 17</vt:lpstr>
      <vt:lpstr>Slide 18</vt:lpstr>
      <vt:lpstr>Slide 19</vt:lpstr>
      <vt:lpstr>Slide 20</vt:lpstr>
      <vt:lpstr>Slide 21</vt:lpstr>
      <vt:lpstr>Slide 22</vt:lpstr>
      <vt:lpstr>Slide 23</vt:lpstr>
      <vt:lpstr>Slide 24</vt:lpstr>
      <vt:lpstr>Slide 25</vt:lpstr>
      <vt:lpstr>Juxtapose</vt:lpstr>
      <vt:lpstr>Slide 27</vt:lpstr>
      <vt:lpstr>Slide 28</vt:lpstr>
      <vt:lpstr>Slide 29</vt:lpstr>
      <vt:lpstr>Slide 30</vt:lpstr>
      <vt:lpstr>Slide 31</vt:lpstr>
      <vt:lpstr>Participatory Design Study</vt:lpstr>
      <vt:lpstr>Other Steps to Take</vt:lpstr>
      <vt:lpstr>Related things we found at Adobe and UIUC</vt:lpstr>
      <vt:lpstr>Related things we found at Adobe and UIUC</vt:lpstr>
      <vt:lpstr>Related things we found at Adobe and UIUC</vt:lpstr>
      <vt:lpstr>Understanding input devices</vt:lpstr>
      <vt:lpstr>Motivation: Beyond Multitouch</vt:lpstr>
      <vt:lpstr>State of the Art in Input Taxonomies: 15 years old?</vt:lpstr>
      <vt:lpstr>Slide 40</vt:lpstr>
      <vt:lpstr>Slide 41</vt:lpstr>
      <vt:lpstr>Slide 42</vt:lpstr>
      <vt:lpstr>Slide 43</vt:lpstr>
      <vt:lpstr>Analogy: Network Stacks</vt:lpstr>
      <vt:lpstr>Slide 45</vt:lpstr>
      <vt:lpstr>Issues/Next Steps</vt:lpstr>
      <vt:lpstr>Example: Actuated Mixer</vt:lpstr>
      <vt:lpstr>Example: Ultimarc Keyboard Encoder</vt:lpstr>
      <vt:lpstr>Example: Ultimarc Keyboard Encoder</vt:lpstr>
      <vt:lpstr>Example: Ultimarc Keyboard Encoder</vt:lpstr>
      <vt:lpstr>Example: Ultimarc Keyboard Encoder</vt:lpstr>
      <vt:lpstr>Example: Ultimarc Keyboard Encoder</vt:lpstr>
      <vt:lpstr>Time-shifting &amp; simulating input traces</vt:lpstr>
      <vt:lpstr>Motivation</vt:lpstr>
      <vt:lpstr>Robots to the Rescue!</vt:lpstr>
      <vt:lpstr>Slide 56</vt:lpstr>
      <vt:lpstr>Needs for a richer device abstraction</vt:lpstr>
      <vt:lpstr>Concept</vt:lpstr>
      <vt:lpstr>Concept</vt:lpstr>
      <vt:lpstr>Prototype</vt:lpstr>
      <vt:lpstr>Video</vt:lpstr>
      <vt:lpstr>Video</vt:lpstr>
      <vt:lpstr>Video</vt:lpstr>
      <vt:lpstr>Video</vt:lpstr>
      <vt:lpstr>Video</vt:lpstr>
      <vt:lpstr>Video</vt:lpstr>
      <vt:lpstr>Video</vt:lpstr>
      <vt:lpstr>Arduino</vt:lpstr>
      <vt:lpstr>Slide 69</vt:lpstr>
      <vt:lpstr>Evaluation</vt:lpstr>
      <vt:lpstr>Mapping Task</vt:lpstr>
      <vt:lpstr>Qualitative Results</vt:lpstr>
      <vt:lpstr>Qualitative Results</vt:lpstr>
      <vt:lpstr>Tree Matching Task</vt:lpstr>
      <vt:lpstr>Slide 75</vt:lpstr>
      <vt:lpstr>Slide 76</vt:lpstr>
      <vt:lpstr>Slide 77</vt:lpstr>
      <vt:lpstr>Slide 78</vt:lpstr>
    </vt:vector>
  </TitlesOfParts>
  <Company>UC Berkeley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CS376 Introduction</dc:title>
  <dc:creator>Scott Klemmer</dc:creator>
  <cp:lastModifiedBy>bjoern</cp:lastModifiedBy>
  <cp:revision>634</cp:revision>
  <dcterms:created xsi:type="dcterms:W3CDTF">2002-06-23T18:01:23Z</dcterms:created>
  <dcterms:modified xsi:type="dcterms:W3CDTF">2008-03-12T18:51:26Z</dcterms:modified>
</cp:coreProperties>
</file>