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6" r:id="rId1"/>
    <p:sldMasterId id="2147484370" r:id="rId2"/>
    <p:sldMasterId id="2147484382" r:id="rId3"/>
    <p:sldMasterId id="2147484394" r:id="rId4"/>
    <p:sldMasterId id="2147484407" r:id="rId5"/>
    <p:sldMasterId id="2147484579" r:id="rId6"/>
    <p:sldMasterId id="2147484591" r:id="rId7"/>
    <p:sldMasterId id="2147484630" r:id="rId8"/>
    <p:sldMasterId id="2147484643" r:id="rId9"/>
    <p:sldMasterId id="2147484655" r:id="rId10"/>
    <p:sldMasterId id="2147484679" r:id="rId11"/>
    <p:sldMasterId id="2147484695" r:id="rId12"/>
    <p:sldMasterId id="2147484710" r:id="rId13"/>
    <p:sldMasterId id="2147484735" r:id="rId14"/>
    <p:sldMasterId id="2147484747" r:id="rId15"/>
    <p:sldMasterId id="2147484799" r:id="rId16"/>
    <p:sldMasterId id="2147484811" r:id="rId17"/>
    <p:sldMasterId id="2147484823" r:id="rId18"/>
  </p:sldMasterIdLst>
  <p:notesMasterIdLst>
    <p:notesMasterId r:id="rId72"/>
  </p:notesMasterIdLst>
  <p:handoutMasterIdLst>
    <p:handoutMasterId r:id="rId73"/>
  </p:handoutMasterIdLst>
  <p:sldIdLst>
    <p:sldId id="1389" r:id="rId19"/>
    <p:sldId id="1806" r:id="rId20"/>
    <p:sldId id="1640" r:id="rId21"/>
    <p:sldId id="1804" r:id="rId22"/>
    <p:sldId id="1413" r:id="rId23"/>
    <p:sldId id="1414" r:id="rId24"/>
    <p:sldId id="1807" r:id="rId25"/>
    <p:sldId id="1407" r:id="rId26"/>
    <p:sldId id="1765" r:id="rId27"/>
    <p:sldId id="1408" r:id="rId28"/>
    <p:sldId id="1822" r:id="rId29"/>
    <p:sldId id="1780" r:id="rId30"/>
    <p:sldId id="1816" r:id="rId31"/>
    <p:sldId id="1820" r:id="rId32"/>
    <p:sldId id="1819" r:id="rId33"/>
    <p:sldId id="1789" r:id="rId34"/>
    <p:sldId id="1318" r:id="rId35"/>
    <p:sldId id="1321" r:id="rId36"/>
    <p:sldId id="1324" r:id="rId37"/>
    <p:sldId id="1326" r:id="rId38"/>
    <p:sldId id="1327" r:id="rId39"/>
    <p:sldId id="1328" r:id="rId40"/>
    <p:sldId id="1488" r:id="rId41"/>
    <p:sldId id="1731" r:id="rId42"/>
    <p:sldId id="1799" r:id="rId43"/>
    <p:sldId id="1645" r:id="rId44"/>
    <p:sldId id="1423" r:id="rId45"/>
    <p:sldId id="1732" r:id="rId46"/>
    <p:sldId id="1733" r:id="rId47"/>
    <p:sldId id="1430" r:id="rId48"/>
    <p:sldId id="1431" r:id="rId49"/>
    <p:sldId id="1432" r:id="rId50"/>
    <p:sldId id="1433" r:id="rId51"/>
    <p:sldId id="1448" r:id="rId52"/>
    <p:sldId id="1449" r:id="rId53"/>
    <p:sldId id="1800" r:id="rId54"/>
    <p:sldId id="1609" r:id="rId55"/>
    <p:sldId id="1758" r:id="rId56"/>
    <p:sldId id="1611" r:id="rId57"/>
    <p:sldId id="1791" r:id="rId58"/>
    <p:sldId id="1613" r:id="rId59"/>
    <p:sldId id="1616" r:id="rId60"/>
    <p:sldId id="1617" r:id="rId61"/>
    <p:sldId id="1618" r:id="rId62"/>
    <p:sldId id="1795" r:id="rId63"/>
    <p:sldId id="1766" r:id="rId64"/>
    <p:sldId id="1794" r:id="rId65"/>
    <p:sldId id="1823" r:id="rId66"/>
    <p:sldId id="1821" r:id="rId67"/>
    <p:sldId id="1802" r:id="rId68"/>
    <p:sldId id="1803" r:id="rId69"/>
    <p:sldId id="1786" r:id="rId70"/>
    <p:sldId id="1771" r:id="rId71"/>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FFF"/>
    <a:srgbClr val="FF5050"/>
    <a:srgbClr val="333333"/>
    <a:srgbClr val="000000"/>
    <a:srgbClr val="3A4D62"/>
    <a:srgbClr val="FFFFCC"/>
    <a:srgbClr val="EA0000"/>
    <a:srgbClr val="2E1A0E"/>
    <a:srgbClr val="3A2112"/>
    <a:srgbClr val="4B21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8810" autoAdjust="0"/>
    <p:restoredTop sz="59167" autoAdjust="0"/>
  </p:normalViewPr>
  <p:slideViewPr>
    <p:cSldViewPr>
      <p:cViewPr varScale="1">
        <p:scale>
          <a:sx n="38" d="100"/>
          <a:sy n="38" d="100"/>
        </p:scale>
        <p:origin x="-1008" y="-11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33" d="100"/>
        <a:sy n="33" d="100"/>
      </p:scale>
      <p:origin x="0" y="1494"/>
    </p:cViewPr>
  </p:sorterViewPr>
  <p:notesViewPr>
    <p:cSldViewPr>
      <p:cViewPr varScale="1">
        <p:scale>
          <a:sx n="84" d="100"/>
          <a:sy n="84" d="100"/>
        </p:scale>
        <p:origin x="-3120" y="-10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en.wikipedia.org/wiki/Nobel_Prize_in_Chemistry"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en.wikipedia.org/wiki/Chemical_bond"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10</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r>
              <a:rPr lang="en-US" dirty="0" smtClean="0"/>
              <a:t>A theoretic lens </a:t>
            </a:r>
            <a:r>
              <a:rPr lang="en-US" dirty="0"/>
              <a:t>for </a:t>
            </a:r>
            <a:r>
              <a:rPr lang="en-US" dirty="0" smtClean="0"/>
              <a:t>understanding the </a:t>
            </a:r>
            <a:r>
              <a:rPr lang="en-US" dirty="0"/>
              <a:t>role of prototyping is the distinction is between pragmatic and epistemic design activity.</a:t>
            </a:r>
          </a:p>
          <a:p>
            <a:pPr>
              <a:spcBef>
                <a:spcPct val="0"/>
              </a:spcBef>
              <a:spcAft>
                <a:spcPts val="577"/>
              </a:spcAft>
            </a:pPr>
            <a:r>
              <a:rPr lang="en-US" i="1" dirty="0"/>
              <a:t>Pragmatic </a:t>
            </a:r>
            <a:r>
              <a:rPr lang="en-US" dirty="0"/>
              <a:t>actions are those related to </a:t>
            </a:r>
            <a:r>
              <a:rPr lang="en-US"/>
              <a:t>directly </a:t>
            </a:r>
            <a:r>
              <a:rPr lang="en-US" smtClean="0"/>
              <a:t>accomplishing </a:t>
            </a:r>
            <a:r>
              <a:rPr lang="en-US" dirty="0"/>
              <a:t>a task with a known goal.</a:t>
            </a:r>
          </a:p>
          <a:p>
            <a:pPr>
              <a:spcBef>
                <a:spcPct val="0"/>
              </a:spcBef>
              <a:spcAft>
                <a:spcPts val="577"/>
              </a:spcAft>
            </a:pPr>
            <a:r>
              <a:rPr lang="en-US" dirty="0"/>
              <a:t>Broadly speaking</a:t>
            </a:r>
            <a:r>
              <a:rPr lang="en-US"/>
              <a:t>, </a:t>
            </a:r>
            <a:r>
              <a:rPr lang="en-US" smtClean="0"/>
              <a:t>planning tools have mostly been </a:t>
            </a:r>
            <a:r>
              <a:rPr lang="en-US" dirty="0"/>
              <a:t>concerned with the pragmatic activity of </a:t>
            </a:r>
            <a:r>
              <a:rPr lang="en-US" i="1" dirty="0"/>
              <a:t>getting things </a:t>
            </a:r>
            <a:r>
              <a:rPr lang="en-US" i="1"/>
              <a:t>built</a:t>
            </a:r>
            <a:r>
              <a:rPr lang="en-US"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11</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endParaRPr lang="en-US" smtClean="0"/>
          </a:p>
          <a:p>
            <a:pPr>
              <a:spcBef>
                <a:spcPct val="0"/>
              </a:spcBef>
              <a:spcAft>
                <a:spcPts val="577"/>
              </a:spcAft>
            </a:pPr>
            <a:r>
              <a:rPr lang="en-US" smtClean="0"/>
              <a:t>But </a:t>
            </a:r>
            <a:r>
              <a:rPr lang="en-US" dirty="0"/>
              <a:t>prototyping also serves an important </a:t>
            </a:r>
            <a:r>
              <a:rPr lang="en-US" i="1" dirty="0"/>
              <a:t>epistemic</a:t>
            </a:r>
            <a:r>
              <a:rPr lang="en-US" dirty="0"/>
              <a:t> function: design problems are ill-structured, meaning part of the designer’s job is to figure out what the space of solutions is in the first place . The goal itself is unclear</a:t>
            </a:r>
            <a:r>
              <a:rPr lang="en-US"/>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Reflective, iterative design bears a lot of similarity to science. It’s not just </a:t>
            </a:r>
            <a:r>
              <a:rPr lang="en-US" smtClean="0"/>
              <a:t>a process</a:t>
            </a:r>
            <a:r>
              <a:rPr lang="en-US" baseline="0" smtClean="0"/>
              <a:t> of </a:t>
            </a:r>
            <a:r>
              <a:rPr lang="en-US" smtClean="0"/>
              <a:t>building it</a:t>
            </a:r>
            <a:r>
              <a:rPr lang="en-US" baseline="0" smtClean="0"/>
              <a:t>  showing it to users and concluding that they </a:t>
            </a:r>
            <a:r>
              <a:rPr lang="en-US" baseline="0" dirty="0" smtClean="0"/>
              <a:t>liked </a:t>
            </a:r>
            <a:r>
              <a:rPr lang="en-US" baseline="0" smtClean="0"/>
              <a:t>it.</a:t>
            </a:r>
          </a:p>
          <a:p>
            <a:pPr eaLnBrk="1" hangingPunct="1"/>
            <a:endParaRPr lang="en-US" altLang="ko-KR" smtClean="0">
              <a:ea typeface="굴림" pitchFamily="34" charset="-127"/>
            </a:endParaRPr>
          </a:p>
          <a:p>
            <a:pPr eaLnBrk="1" hangingPunct="1"/>
            <a:r>
              <a:rPr lang="en-US" altLang="ko-KR" smtClean="0">
                <a:ea typeface="굴림" pitchFamily="34" charset="-127"/>
              </a:rPr>
              <a:t>Prototypes embody design hypotheses and enable designers to test these hypotheses. </a:t>
            </a:r>
            <a:endParaRPr lang="en-US" smtClean="0"/>
          </a:p>
          <a:p>
            <a:pPr eaLnBrk="1" hangingPunct="1"/>
            <a:r>
              <a:rPr lang="en-US" altLang="ko-KR" smtClean="0">
                <a:ea typeface="굴림" pitchFamily="34" charset="-127"/>
              </a:rPr>
              <a:t>The goal in prototyping is </a:t>
            </a:r>
            <a:r>
              <a:rPr lang="en-US" altLang="ko-KR" i="1" smtClean="0">
                <a:ea typeface="굴림" pitchFamily="34" charset="-127"/>
              </a:rPr>
              <a:t>not</a:t>
            </a:r>
            <a:r>
              <a:rPr lang="en-US" altLang="ko-KR" smtClean="0">
                <a:ea typeface="굴림" pitchFamily="34" charset="-127"/>
              </a:rPr>
              <a:t> the artifact – it’s feedback and iteration: you build some prototypes, evaluate them, and use what you learned to drive the next design.</a:t>
            </a:r>
          </a:p>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To experiment Rapidly, you need the right set of tools. Really</a:t>
            </a:r>
            <a:r>
              <a:rPr lang="en-US" baseline="0" smtClean="0"/>
              <a:t> early on, this is where post-its an markers and glue sticks come in.</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B</a:t>
            </a:r>
            <a:r>
              <a:rPr lang="en-US" b="1" smtClean="0"/>
              <a:t>ut, what comes after your $1</a:t>
            </a:r>
            <a:r>
              <a:rPr lang="en-US" b="1" baseline="0" smtClean="0"/>
              <a:t> prototype? What comes after the telling of a compelling scenario? If your product involves a tight interaction loop, how do you get to the point to really experience what the interactive behavior would feel like?</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My research goal</a:t>
            </a:r>
            <a:r>
              <a:rPr lang="en-US" baseline="0" smtClean="0"/>
              <a:t> is move prototyping of novel interaction designs away from the exclusive domain of computer scientists and electrical engineer and give design generalists the right tools to create functional interaction design prototypes.</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outline three ideas our </a:t>
            </a:r>
            <a:r>
              <a:rPr lang="en-US" baseline="0" smtClean="0"/>
              <a:t>research group has explored to move toward that vision</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788250-33D1-4415-AD3E-3D0DD50115D8}" type="slidenum">
              <a:rPr lang="ko-KR" altLang="en-US" smtClean="0">
                <a:ea typeface="굴림" charset="-127"/>
              </a:rPr>
              <a:pPr/>
              <a:t>17</a:t>
            </a:fld>
            <a:endParaRPr lang="en-US" altLang="ko-KR" smtClean="0">
              <a:ea typeface="굴림" charset="-127"/>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ko-KR" dirty="0" smtClean="0">
                <a:ea typeface="굴림" charset="-127"/>
              </a:rPr>
              <a:t>Our work on d.tools has explored how to more rapidly create and evaluate information appliances that incorporate rich </a:t>
            </a:r>
            <a:r>
              <a:rPr lang="en-US" altLang="ko-KR" smtClean="0">
                <a:ea typeface="굴림" charset="-127"/>
              </a:rPr>
              <a:t>physical interactions</a:t>
            </a:r>
            <a:endParaRPr lang="en-US" altLang="ko-KR" dirty="0" smtClean="0">
              <a:ea typeface="굴림" charset="-127"/>
            </a:endParaRPr>
          </a:p>
          <a:p>
            <a:pPr eaLnBrk="1" hangingPunct="1"/>
            <a:r>
              <a:rPr lang="en-US" dirty="0" smtClean="0"/>
              <a:t>The key</a:t>
            </a:r>
            <a:r>
              <a:rPr lang="en-US" baseline="0" dirty="0" smtClean="0"/>
              <a:t> contribution of </a:t>
            </a:r>
            <a:r>
              <a:rPr lang="en-US" dirty="0" smtClean="0"/>
              <a:t>d.tools, is</a:t>
            </a:r>
            <a:r>
              <a:rPr lang="en-US" baseline="0" dirty="0" smtClean="0"/>
              <a:t> the </a:t>
            </a:r>
            <a:r>
              <a:rPr lang="en-US" dirty="0" smtClean="0"/>
              <a:t>integration</a:t>
            </a:r>
            <a:r>
              <a:rPr lang="en-US" i="1" dirty="0" smtClean="0"/>
              <a:t> design, test, and analysis</a:t>
            </a:r>
            <a:r>
              <a:rPr lang="en-US" dirty="0" smtClean="0"/>
              <a:t> of information appliances</a:t>
            </a:r>
            <a:r>
              <a:rPr lang="en-US" baseline="0" dirty="0" smtClean="0"/>
              <a:t> in a </a:t>
            </a:r>
            <a:r>
              <a:rPr lang="en-US" baseline="0" smtClean="0"/>
              <a:t>single toolkit. Here’s a short video overview.</a:t>
            </a:r>
            <a:endParaRPr lang="en-US" altLang="ko-KR" dirty="0" smtClean="0">
              <a:ea typeface="굴림"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9BD012B-6A7E-4CF9-B6E2-7FED2BDCE1F3}" type="slidenum">
              <a:rPr lang="ko-KR" altLang="en-US" smtClean="0">
                <a:ea typeface="굴림" charset="-127"/>
              </a:rPr>
              <a:pPr/>
              <a:t>18</a:t>
            </a:fld>
            <a:endParaRPr lang="en-US" altLang="ko-KR" smtClean="0">
              <a:ea typeface="굴림" charset="-127"/>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As a designer plugs physical components such as sensors into the d.tools hardware interface, virtual counterparts appear in the d.tools authoring environment on the PC.</a:t>
            </a:r>
            <a:endParaRPr lang="en-US" i="1" smtClean="0"/>
          </a:p>
          <a:p>
            <a:pPr eaLnBrk="1" hangingPunct="1"/>
            <a:endParaRPr lang="en-US" b="1" smtClean="0"/>
          </a:p>
          <a:p>
            <a:pPr eaLnBrk="1" hangingPunct="1"/>
            <a:r>
              <a:rPr lang="en-US" b="1" smtClean="0"/>
              <a:t>The DESIGNER </a:t>
            </a:r>
            <a:r>
              <a:rPr lang="en-US" smtClean="0"/>
              <a:t>then authors interactions by creating visual states, which encapsulate output, and by linking them through transitions, which get triggered by input events. The control flow interface is based on designers familiarity with</a:t>
            </a:r>
            <a:r>
              <a:rPr lang="en-US" baseline="0" smtClean="0"/>
              <a:t> storyboards.</a:t>
            </a:r>
            <a:endParaRPr lang="en-US" i="1" smtClean="0"/>
          </a:p>
          <a:p>
            <a:pPr eaLnBrk="1" hangingPunct="1"/>
            <a:endParaRPr lang="en-US" b="1" smtClean="0"/>
          </a:p>
          <a:p>
            <a:pPr eaLnBrk="1" hangingPunct="1"/>
            <a:r>
              <a:rPr lang="en-US" smtClean="0"/>
              <a:t>d.Tools facilitates turning continuous sensor data into discrete events through an interactive demonstration and thresholding technique.</a:t>
            </a:r>
            <a:endParaRPr lang="en-US" i="1" smtClean="0"/>
          </a:p>
          <a:p>
            <a:pPr eaLnBrk="1" hangingPunct="1"/>
            <a:endParaRPr lang="en-US" b="1" smtClean="0"/>
          </a:p>
          <a:p>
            <a:pPr eaLnBrk="1" hangingPunct="1"/>
            <a:r>
              <a:rPr lang="en-US" b="1" smtClean="0"/>
              <a:t>In d.tools, the </a:t>
            </a:r>
            <a:r>
              <a:rPr lang="en-US" smtClean="0"/>
              <a:t>interaction model is always live and can be tried out at any point.</a:t>
            </a:r>
            <a:endParaRPr lang="en-US" b="1" smtClean="0"/>
          </a:p>
          <a:p>
            <a:pPr eaLnBrk="1" hangingPunct="1"/>
            <a:endParaRPr lang="en-US" i="1" smtClean="0"/>
          </a:p>
          <a:p>
            <a:pPr eaLnBrk="1" hangingPunct="1"/>
            <a:r>
              <a:rPr lang="en-US" smtClean="0"/>
              <a:t>To increase the complexity of prototypes, designers with programming knowledge can attach Java to visual states.</a:t>
            </a:r>
          </a:p>
          <a:p>
            <a:pPr eaLnBrk="1" hangingPunct="1"/>
            <a:r>
              <a:rPr lang="en-US" smtClean="0"/>
              <a:t>Here, Java code remote controls the Google Earth application. T</a:t>
            </a:r>
            <a:r>
              <a:rPr lang="de-DE" smtClean="0"/>
              <a:t>his is an example of how d.tools can be used to create mash-up prototypes.</a:t>
            </a: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F18009A-3C01-4D4A-A76A-4B4B2A4E78CD}" type="slidenum">
              <a:rPr lang="ko-KR" altLang="en-US" smtClean="0">
                <a:ea typeface="굴림" charset="-127"/>
              </a:rPr>
              <a:pPr/>
              <a:t>19</a:t>
            </a:fld>
            <a:endParaRPr lang="en-US" altLang="ko-KR" smtClean="0">
              <a:ea typeface="굴림" charset="-127"/>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ko-KR" smtClean="0">
                <a:ea typeface="굴림" charset="-127"/>
              </a:rPr>
              <a:t>Let’s move on to test mode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Since </a:t>
            </a:r>
            <a:r>
              <a:rPr lang="en-US" baseline="0" smtClean="0"/>
              <a:t>I usually speak on the academic conference circuit, I should starting with a bit of background. </a:t>
            </a:r>
            <a:r>
              <a:rPr lang="en-US" smtClean="0"/>
              <a:t>I am trained as a digital media designer and computer</a:t>
            </a:r>
            <a:r>
              <a:rPr lang="en-US" baseline="0" smtClean="0"/>
              <a:t> scientist. </a:t>
            </a:r>
          </a:p>
          <a:p>
            <a:r>
              <a:rPr lang="en-US" smtClean="0"/>
              <a:t>As such,</a:t>
            </a:r>
            <a:r>
              <a:rPr lang="en-US" baseline="0" smtClean="0"/>
              <a:t> </a:t>
            </a:r>
            <a:r>
              <a:rPr lang="en-US" smtClean="0"/>
              <a:t>my focus is</a:t>
            </a:r>
            <a:r>
              <a:rPr lang="en-US" baseline="0" smtClean="0"/>
              <a:t> on the design of *digital* experiences. And more specifically, I am interested in creating the right kinds of *tools* for designing such experiences. I am also a researcher so some of the ideas I am talking about today are not ready for adoption in practice yet. I am conducting research in novel interactions and design tools both at Stanford and at Microsoft Research at the moment. However, I am *not* interested in designing for this interface… why not?</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610800-08BB-4ADD-AD2A-F67716AB61E1}" type="slidenum">
              <a:rPr lang="ko-KR" altLang="en-US" smtClean="0">
                <a:ea typeface="굴림" charset="-127"/>
              </a:rPr>
              <a:pPr/>
              <a:t>20</a:t>
            </a:fld>
            <a:endParaRPr lang="en-US" altLang="ko-KR" smtClean="0">
              <a:ea typeface="굴림" charset="-127"/>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A camera is pointed at the tester.</a:t>
            </a:r>
          </a:p>
          <a:p>
            <a:pPr eaLnBrk="1" hangingPunct="1"/>
            <a:r>
              <a:rPr lang="en-US" dirty="0" smtClean="0"/>
              <a:t>The live video from the camera is recorded and  annotated in real-time with state transitions and input events.</a:t>
            </a:r>
          </a:p>
          <a:p>
            <a:pPr eaLnBrk="1" hangingPunct="1"/>
            <a:r>
              <a:rPr lang="en-US" dirty="0" smtClean="0"/>
              <a:t>In addition to events generated by the prototype itself, the experimenter can also add annotations with a video console.</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3FFBF99-7652-404C-B42B-C71DCF36D99E}" type="slidenum">
              <a:rPr lang="ko-KR" altLang="en-US" smtClean="0">
                <a:ea typeface="굴림" charset="-127"/>
              </a:rPr>
              <a:pPr/>
              <a:t>21</a:t>
            </a:fld>
            <a:endParaRPr lang="en-US" altLang="ko-KR" smtClean="0">
              <a:ea typeface="굴림" charset="-127"/>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tLang="ko-KR" smtClean="0">
                <a:ea typeface="굴림" charset="-127"/>
              </a:rPr>
              <a:t>After a test session is completed, designers can leverage tight synchronization between the graphical interaction model, the recorded video, and the recorded event traces in analyze mode.</a:t>
            </a:r>
          </a:p>
          <a:p>
            <a:pPr eaLnBrk="1" hangingPunct="1"/>
            <a:endParaRPr lang="en-US" altLang="ko-KR" smtClean="0">
              <a:ea typeface="굴림" charset="-127"/>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FAB3867-A233-4B6A-AB3B-297246F1DE6B}" type="slidenum">
              <a:rPr lang="ko-KR" altLang="en-US" smtClean="0">
                <a:ea typeface="굴림" charset="-127"/>
              </a:rPr>
              <a:pPr/>
              <a:t>22</a:t>
            </a:fld>
            <a:endParaRPr lang="en-US" altLang="ko-KR" smtClean="0">
              <a:ea typeface="굴림"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 analyze mode, video playback is synchronized with a visualization that highlights active states.</a:t>
            </a:r>
          </a:p>
          <a:p>
            <a:pPr eaLnBrk="1" hangingPunct="1"/>
            <a:r>
              <a:rPr lang="en-US" dirty="0" smtClean="0"/>
              <a:t>In the other direction, designers can select states in the </a:t>
            </a:r>
            <a:r>
              <a:rPr lang="en-US" dirty="0" err="1" smtClean="0"/>
              <a:t>statechart</a:t>
            </a:r>
            <a:r>
              <a:rPr lang="en-US" dirty="0" smtClean="0"/>
              <a:t> to access corresponding video clips.</a:t>
            </a:r>
          </a:p>
          <a:p>
            <a:pPr eaLnBrk="1" hangingPunct="1"/>
            <a:r>
              <a:rPr lang="en-US" dirty="0" smtClean="0"/>
              <a:t>Designers can query for video sequences matching input by demonstrating that input on the prototype itself.</a:t>
            </a:r>
          </a:p>
          <a:p>
            <a:pPr eaLnBrk="1" hangingPunct="1"/>
            <a:r>
              <a:rPr lang="en-US" dirty="0" smtClean="0"/>
              <a:t>Multiple test sessions can be combined into a video spreadsheet, which can be used for rapid comparative evaluation. </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recently</a:t>
            </a:r>
            <a:r>
              <a:rPr lang="en-US" baseline="0" dirty="0" smtClean="0"/>
              <a:t> we have collaborated with Nokia design San Francisco to extend the d.tools authoring approach to mobile phone prototypes</a:t>
            </a:r>
            <a:r>
              <a:rPr lang="en-US" baseline="0" smtClean="0"/>
              <a:t>. The idea is that you run a client application on your smart phone which sends </a:t>
            </a:r>
            <a:r>
              <a:rPr lang="en-US" baseline="0" dirty="0" smtClean="0"/>
              <a:t>all input events from </a:t>
            </a:r>
            <a:r>
              <a:rPr lang="en-US" baseline="0" smtClean="0"/>
              <a:t>the a PC where you can edit the interaction model in realtime.</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23</a:t>
            </a:fld>
            <a:endParaRPr lang="en-US" altLang="ko-K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24</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In the tradition of eating your own dogfood,</a:t>
            </a:r>
            <a:r>
              <a:rPr lang="en-US" baseline="0" smtClean="0"/>
              <a:t> w</a:t>
            </a:r>
            <a:r>
              <a:rPr lang="en-US" smtClean="0"/>
              <a:t>e </a:t>
            </a:r>
            <a:r>
              <a:rPr lang="en-US" dirty="0" smtClean="0"/>
              <a:t>hand-manufactured a dozen kits which we distributed student teams in a masters level HCI design course in 2006 and 2007.</a:t>
            </a:r>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 second important</a:t>
            </a:r>
            <a:r>
              <a:rPr lang="en-US" baseline="0" smtClean="0"/>
              <a:t> principle that enables prototyping for physical interactions is programming by demonstration.</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25</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Herb Simon and Don Norman have pointed out, the representation of a problem is an important factor determining how we can manipulate that problem.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27</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For tasks like sensor-based interactions, an individual's performance of the input they would like to recognize is a very different activity from symbolically specifying that input. The motivation of our work is to leverage the embodied performance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9B81002-B351-483E-A96E-1C3C0E4CB59F}" type="slidenum">
              <a:rPr lang="ko-KR" altLang="en-US" smtClean="0"/>
              <a:pPr/>
              <a:t>28</a:t>
            </a:fld>
            <a:endParaRPr lang="en-US" altLang="ko-K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smtClean="0"/>
              <a:t>We achieve this by applying programming by demonstration to the domain of sensor-based interaction design.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33A3A83-28DF-49E8-93E0-C1CD4A365483}" type="slidenum">
              <a:rPr lang="ko-KR" altLang="en-US" sz="1200" b="0">
                <a:ea typeface="굴림" pitchFamily="34" charset="-127"/>
              </a:rPr>
              <a:pPr algn="r" defTabSz="930437" eaLnBrk="1" hangingPunct="1"/>
              <a:t>29</a:t>
            </a:fld>
            <a:endParaRPr lang="en-US" altLang="ko-KR" sz="1200" b="0" dirty="0">
              <a:ea typeface="굴림" pitchFamily="34" charset="-127"/>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Programming by demonstration (PBD) is the process of inferring general program logic from observation of examples of that logic. </a:t>
            </a:r>
          </a:p>
          <a:p>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92449A1-E047-45F6-8090-2994A7CA51B5}" type="slidenum">
              <a:rPr lang="ko-KR" altLang="en-US" b="1">
                <a:solidFill>
                  <a:prstClr val="black"/>
                </a:solidFill>
                <a:ea typeface="굴림"/>
                <a:cs typeface="굴림"/>
              </a:rPr>
              <a:pPr algn="r" rtl="0" eaLnBrk="0" fontAlgn="base" hangingPunct="0">
                <a:spcBef>
                  <a:spcPct val="0"/>
                </a:spcBef>
                <a:spcAft>
                  <a:spcPct val="0"/>
                </a:spcAft>
              </a:pPr>
              <a:t>3</a:t>
            </a:fld>
            <a:endParaRPr lang="en-US" altLang="ko-KR" b="1" dirty="0">
              <a:solidFill>
                <a:prstClr val="black"/>
              </a:solidFill>
              <a:ea typeface="굴림"/>
              <a:cs typeface="굴림"/>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tLang="ko-KR" sz="1000" dirty="0" smtClean="0">
                <a:latin typeface="Arial Unicode MS" pitchFamily="34" charset="-128"/>
                <a:ea typeface="굴림"/>
                <a:cs typeface="굴림"/>
              </a:rPr>
              <a:t>This is a drawing by Dan O</a:t>
            </a:r>
            <a:r>
              <a:rPr lang="en-US" altLang="ko-KR" sz="1000" dirty="0" smtClean="0">
                <a:ea typeface="굴림"/>
                <a:cs typeface="굴림"/>
              </a:rPr>
              <a:t>’</a:t>
            </a:r>
            <a:r>
              <a:rPr lang="en-US" altLang="ko-KR" sz="1000" dirty="0" smtClean="0">
                <a:latin typeface="Arial Unicode MS" pitchFamily="34" charset="-128"/>
                <a:ea typeface="굴림"/>
                <a:cs typeface="굴림"/>
              </a:rPr>
              <a:t>Sullivan. It </a:t>
            </a:r>
            <a:r>
              <a:rPr lang="en-US" altLang="ko-KR" sz="1000" smtClean="0">
                <a:latin typeface="Arial Unicode MS" pitchFamily="34" charset="-128"/>
                <a:ea typeface="굴림"/>
                <a:cs typeface="굴림"/>
              </a:rPr>
              <a:t>shows the mental model </a:t>
            </a:r>
            <a:r>
              <a:rPr lang="en-US" altLang="ko-KR" sz="1000" dirty="0" smtClean="0">
                <a:latin typeface="Arial Unicode MS" pitchFamily="34" charset="-128"/>
                <a:ea typeface="굴림"/>
                <a:cs typeface="굴림"/>
              </a:rPr>
              <a:t>that my current PC has of me. My computer knows I have an eye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a:t>
            </a:r>
            <a:r>
              <a:rPr lang="en-US" altLang="ko-KR" sz="1000" dirty="0" smtClean="0">
                <a:ea typeface="굴림"/>
                <a:cs typeface="굴림"/>
              </a:rPr>
              <a:t>–</a:t>
            </a:r>
            <a:r>
              <a:rPr lang="en-US" altLang="ko-KR" sz="1000" dirty="0" smtClean="0">
                <a:latin typeface="Arial Unicode MS" pitchFamily="34" charset="-128"/>
                <a:ea typeface="굴림"/>
                <a:cs typeface="굴림"/>
              </a:rPr>
              <a:t> it does know that I have two ears. It knows I have a finger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maybe two </a:t>
            </a:r>
            <a:r>
              <a:rPr lang="en-US" altLang="ko-KR" sz="1000" dirty="0" smtClean="0">
                <a:ea typeface="굴림"/>
                <a:cs typeface="굴림"/>
              </a:rPr>
              <a:t>–</a:t>
            </a:r>
            <a:r>
              <a:rPr lang="en-US" altLang="ko-KR" sz="1000" dirty="0" smtClean="0">
                <a:latin typeface="Arial Unicode MS" pitchFamily="34" charset="-128"/>
                <a:ea typeface="굴림"/>
                <a:cs typeface="굴림"/>
              </a:rPr>
              <a:t> and it has no idea that I have a body. Given the richness our human experience in the physical world, it</a:t>
            </a:r>
            <a:r>
              <a:rPr lang="en-US" altLang="ko-KR" sz="1000" dirty="0" smtClean="0">
                <a:ea typeface="굴림"/>
                <a:cs typeface="굴림"/>
              </a:rPr>
              <a:t>’</a:t>
            </a:r>
            <a:r>
              <a:rPr lang="en-US" altLang="ko-KR" sz="1000" dirty="0" smtClean="0">
                <a:latin typeface="Arial Unicode MS" pitchFamily="34" charset="-128"/>
                <a:ea typeface="굴림"/>
                <a:cs typeface="굴림"/>
              </a:rPr>
              <a:t>s shocking that our experience in the digital world is so limited.</a:t>
            </a:r>
          </a:p>
          <a:p>
            <a:pPr eaLnBrk="1" hangingPunct="1"/>
            <a:endParaRPr lang="en-US" altLang="ko-KR" sz="1000" dirty="0" smtClean="0">
              <a:latin typeface="Arial Unicode MS" pitchFamily="34" charset="-128"/>
              <a:ea typeface="굴림"/>
              <a:cs typeface="굴림"/>
            </a:endParaRPr>
          </a:p>
          <a:p>
            <a:pPr eaLnBrk="1" hangingPunct="1"/>
            <a:endParaRPr lang="en-US" altLang="ko-KR" sz="1000" dirty="0" smtClean="0">
              <a:latin typeface="Arial Unicode MS" pitchFamily="34" charset="-128"/>
              <a:ea typeface="굴림"/>
              <a:cs typeface="굴림"/>
            </a:endParaRPr>
          </a:p>
          <a:p>
            <a:pPr eaLnBrk="1" hangingPunct="1"/>
            <a:endParaRPr lang="en-US" altLang="ko-KR" sz="1000" dirty="0" smtClean="0">
              <a:latin typeface="Arial Unicode MS" pitchFamily="34" charset="-128"/>
              <a:ea typeface="굴림"/>
              <a:cs typeface="굴림"/>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30</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We </a:t>
            </a:r>
            <a:r>
              <a:rPr lang="en-US" smtClean="0"/>
              <a:t>constructed another design tool, Exemplar, </a:t>
            </a:r>
            <a:r>
              <a:rPr lang="en-US" dirty="0" smtClean="0"/>
              <a:t>to investigate such an approach.</a:t>
            </a:r>
          </a:p>
          <a:p>
            <a:pPr>
              <a:defRPr/>
            </a:pPr>
            <a:r>
              <a:rPr lang="en-US" dirty="0" smtClean="0"/>
              <a:t>With Exemplar</a:t>
            </a:r>
            <a:r>
              <a:rPr lang="en-US" smtClean="0"/>
              <a:t>, an interaction </a:t>
            </a:r>
            <a:r>
              <a:rPr lang="en-US" dirty="0" smtClean="0"/>
              <a:t>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C7A12A-E56A-40CD-8E01-1C607A52FDA5}" type="slidenum">
              <a:rPr lang="ko-KR" altLang="en-US" smtClean="0"/>
              <a:pPr/>
              <a:t>31</a:t>
            </a:fld>
            <a:endParaRPr lang="en-US" altLang="ko-K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marL="220005" indent="-220005" eaLnBrk="1" hangingPunct="1"/>
            <a:r>
              <a:rPr lang="en-US" smtClean="0"/>
              <a:t>The designer </a:t>
            </a:r>
            <a:r>
              <a:rPr lang="en-US" dirty="0" smtClean="0"/>
              <a:t>then </a:t>
            </a:r>
            <a:r>
              <a:rPr lang="en-US" i="1" dirty="0" smtClean="0"/>
              <a:t>edits</a:t>
            </a:r>
            <a:r>
              <a:rPr lang="en-US" dirty="0" smtClean="0"/>
              <a:t> a visual representation of the action by marking it up, </a:t>
            </a:r>
          </a:p>
          <a:p>
            <a:pPr marL="220005" indent="-220005"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D2E3A6D-76B8-4B78-B849-05342FD522E6}" type="slidenum">
              <a:rPr lang="ko-KR" altLang="en-US" smtClean="0"/>
              <a:pPr/>
              <a:t>32</a:t>
            </a:fld>
            <a:endParaRPr lang="en-US" altLang="ko-K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220005" indent="-220005" eaLnBrk="1" hangingPunct="1"/>
            <a:r>
              <a:rPr lang="en-US" dirty="0" smtClean="0"/>
              <a:t>and </a:t>
            </a:r>
            <a:r>
              <a:rPr lang="en-US" i="1" dirty="0" smtClean="0"/>
              <a:t>reviews (or tests) </a:t>
            </a:r>
            <a:r>
              <a:rPr lang="en-US" dirty="0" smtClean="0"/>
              <a:t> the result by performing the action again. </a:t>
            </a:r>
          </a:p>
          <a:p>
            <a:pPr marL="220005" indent="-220005"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192C9C4-FA5B-4123-B1F1-9FE47C3179C3}" type="slidenum">
              <a:rPr lang="ko-KR" altLang="en-US" smtClean="0"/>
              <a:pPr/>
              <a:t>33</a:t>
            </a:fld>
            <a:endParaRPr lang="en-US" altLang="ko-K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0005" indent="-220005" eaLnBrk="1" hangingPunct="1"/>
            <a:r>
              <a:rPr lang="en-US" dirty="0" smtClean="0"/>
              <a:t>Through iteration based on real-time feedback, the designer can refine the recognized action and link it with other prototyping applications. </a:t>
            </a:r>
          </a:p>
          <a:p>
            <a:pPr marL="220005" indent="-220005"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343007A-969E-4588-9B8D-6E688EA30100}" type="slidenum">
              <a:rPr lang="ko-KR" altLang="en-US" smtClean="0"/>
              <a:pPr/>
              <a:t>34</a:t>
            </a:fld>
            <a:endParaRPr lang="en-US" altLang="ko-K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220005" indent="-220005" eaLnBrk="1" hangingPunct="1"/>
            <a:r>
              <a:rPr lang="en-US" smtClean="0"/>
              <a:t>Instead of goin</a:t>
            </a:r>
            <a:r>
              <a:rPr lang="en-US" baseline="0" smtClean="0"/>
              <a:t>g into any detail of the internals here, I’d rather share some of our user evaluation results of this tool with you. We gave students with little or no background in electronics a box of sensors and two existing mouse and keyboard-controlled games. Their taks was to develop novel engaging control schemes for these games. </a:t>
            </a:r>
            <a:r>
              <a:rPr lang="en-US" smtClean="0"/>
              <a:t>The </a:t>
            </a:r>
            <a:r>
              <a:rPr lang="en-US" dirty="0" smtClean="0"/>
              <a:t>rapid feedback cycle in Exemplar enabled participants to explore up to four different control schemes for a given game in less than 45 minutes</a:t>
            </a:r>
            <a:r>
              <a:rPr lang="en-US" smtClean="0"/>
              <a:t>. The </a:t>
            </a:r>
            <a:r>
              <a:rPr lang="en-US" dirty="0" smtClean="0"/>
              <a:t>takeaway point here is that even novices could rapidly and </a:t>
            </a:r>
            <a:r>
              <a:rPr lang="en-US" smtClean="0"/>
              <a:t>successfully create novel controls.</a:t>
            </a:r>
            <a:r>
              <a:rPr lang="en-US" baseline="0" smtClean="0"/>
              <a:t>  </a:t>
            </a:r>
            <a:r>
              <a:rPr lang="en-US" smtClean="0"/>
              <a:t>Let </a:t>
            </a:r>
            <a:r>
              <a:rPr lang="en-US" dirty="0" smtClean="0"/>
              <a:t>me show you three  of the creative </a:t>
            </a:r>
            <a:r>
              <a:rPr lang="en-US" smtClean="0"/>
              <a:t>solutions our </a:t>
            </a:r>
            <a:r>
              <a:rPr lang="en-US" dirty="0" smtClean="0"/>
              <a:t>participants came up with.</a:t>
            </a:r>
          </a:p>
          <a:p>
            <a:pPr marL="220005" indent="-220005"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35</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taped</a:t>
            </a:r>
            <a:r>
              <a:rPr lang="en-US" baseline="0" smtClean="0"/>
              <a:t> an </a:t>
            </a:r>
            <a:r>
              <a:rPr lang="en-US" smtClean="0"/>
              <a:t>accelerometer on his bicycle helmet to detect him ducking down to fire rocket thrusters.</a:t>
            </a:r>
          </a:p>
          <a:p>
            <a:r>
              <a:rPr lang="en-US" smtClean="0"/>
              <a:t> </a:t>
            </a:r>
          </a:p>
          <a:p>
            <a:r>
              <a:rPr lang="en-US" smtClean="0"/>
              <a:t>A third participant used the signal generated by the flicking of a bend sensor to trigger shooting of rubber bands.These results make us hopeful</a:t>
            </a:r>
            <a:r>
              <a:rPr lang="en-US" baseline="0" smtClean="0"/>
              <a:t> that we’re really starting to hit the kind of speed and fluidity needed to support creative design work.</a:t>
            </a: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Now on</a:t>
            </a:r>
            <a:r>
              <a:rPr lang="en-US" baseline="0" smtClean="0"/>
              <a:t> to my last proposal: Design tools should explicitly support the creation and management of multiple alternative solutions.</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36</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0" dirty="0" err="1" smtClean="0"/>
              <a:t>Linus</a:t>
            </a:r>
            <a:r>
              <a:rPr lang="en-US" b="0" dirty="0" smtClean="0"/>
              <a:t> Pauling may </a:t>
            </a:r>
            <a:r>
              <a:rPr lang="en-US" dirty="0" smtClean="0"/>
              <a:t>be the premier chemist of the twentieth century. He was awarded the </a:t>
            </a:r>
            <a:r>
              <a:rPr lang="en-US" dirty="0" smtClean="0">
                <a:hlinkClick r:id="rId3" tooltip="Nobel Prize in Chemistry"/>
              </a:rPr>
              <a:t>Nobel Prize</a:t>
            </a:r>
            <a:r>
              <a:rPr lang="en-US" dirty="0" smtClean="0"/>
              <a:t> for his work on describing the nature of </a:t>
            </a:r>
            <a:r>
              <a:rPr lang="en-US" dirty="0" smtClean="0">
                <a:hlinkClick r:id="rId4" tooltip="Chemical bond"/>
              </a:rPr>
              <a:t>chemical bonds</a:t>
            </a:r>
            <a:r>
              <a:rPr lang="en-US" dirty="0" smtClean="0"/>
              <a:t>. </a:t>
            </a:r>
          </a:p>
          <a:p>
            <a:pPr eaLnBrk="1" hangingPunct="1"/>
            <a:endParaRPr lang="en-US" dirty="0" smtClean="0"/>
          </a:p>
          <a:p>
            <a:pPr eaLnBrk="1" hangingPunct="1"/>
            <a:r>
              <a:rPr lang="en-US" smtClean="0"/>
              <a:t>What is inspirations to me about</a:t>
            </a:r>
            <a:r>
              <a:rPr lang="en-US" baseline="0" smtClean="0"/>
              <a:t> this quote is the focus on </a:t>
            </a:r>
            <a:r>
              <a:rPr lang="en-US" smtClean="0"/>
              <a:t>trying </a:t>
            </a:r>
            <a:r>
              <a:rPr lang="en-US" dirty="0" smtClean="0"/>
              <a:t>out multiple alternative ideas, approaches, solution strategies. (rewrite)</a:t>
            </a:r>
          </a:p>
          <a:p>
            <a:pPr eaLnBrk="1" hangingPunct="1"/>
            <a:endParaRPr lang="en-US" dirty="0" smtClean="0"/>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37</a:t>
            </a:fld>
            <a:endParaRPr lang="en-US" altLang="ko-KR" b="1" dirty="0">
              <a:solidFill>
                <a:prstClr val="black"/>
              </a:solidFill>
              <a:ea typeface="맑은 고딕"/>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John Chris Jones,</a:t>
            </a:r>
            <a:r>
              <a:rPr lang="en-US" baseline="0" smtClean="0"/>
              <a:t> </a:t>
            </a:r>
            <a:r>
              <a:rPr lang="en-US" smtClean="0"/>
              <a:t>Bill</a:t>
            </a:r>
            <a:r>
              <a:rPr lang="en-US" baseline="0" smtClean="0"/>
              <a:t> Buxton, </a:t>
            </a:r>
            <a:r>
              <a:rPr lang="en-US" baseline="0" dirty="0" smtClean="0"/>
              <a:t>and many other reflective designers see </a:t>
            </a:r>
            <a:r>
              <a:rPr lang="en-US" baseline="0" smtClean="0"/>
              <a:t>the very core </a:t>
            </a:r>
            <a:r>
              <a:rPr lang="en-US" baseline="0" dirty="0" smtClean="0"/>
              <a:t>of design as consisting of two activities: generating multiple possible solutions to a problem (divergence), followed by a selection of desirable solutions from that set (or convergence).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38</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Here</a:t>
            </a:r>
            <a:r>
              <a:rPr lang="en-US" baseline="0" smtClean="0"/>
              <a:t> are two specific ways in which divergence, or working with multiple alternatives, offers value in desing:</a:t>
            </a:r>
            <a:endParaRPr lang="en-US" dirty="0" smtClean="0"/>
          </a:p>
          <a:p>
            <a:endParaRPr lang="en-US" dirty="0" smtClean="0"/>
          </a:p>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a:t>
            </a:r>
            <a:r>
              <a:rPr lang="en-US" smtClean="0"/>
              <a:t>Bradley built </a:t>
            </a:r>
            <a:r>
              <a:rPr lang="en-US" dirty="0" smtClean="0"/>
              <a:t>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39</a:t>
            </a:fld>
            <a:endParaRPr lang="en-US" altLang="ko-KR" b="1" dirty="0">
              <a:solidFill>
                <a:prstClr val="black"/>
              </a:solidFill>
              <a:ea typeface="맑은 고딕"/>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smtClean="0"/>
              <a:t>Here is a flashback to my prior life as a musicion that offers a different vision of the role computing can play. This </a:t>
            </a:r>
            <a:r>
              <a:rPr lang="en-US" baseline="0" dirty="0" smtClean="0"/>
              <a:t>a shot I took on </a:t>
            </a:r>
            <a:r>
              <a:rPr lang="en-US" baseline="0" smtClean="0"/>
              <a:t>tour as a DJ in </a:t>
            </a:r>
            <a:r>
              <a:rPr lang="en-US" baseline="0" dirty="0" smtClean="0"/>
              <a:t>a club </a:t>
            </a:r>
            <a:r>
              <a:rPr lang="en-US" baseline="0" smtClean="0"/>
              <a:t>in Tokyo. The </a:t>
            </a:r>
            <a:r>
              <a:rPr lang="en-US" baseline="0" dirty="0" smtClean="0"/>
              <a:t>turntables and mixer are in essence the user interface for DJs. </a:t>
            </a:r>
            <a:r>
              <a:rPr lang="en-US" dirty="0" smtClean="0"/>
              <a:t>So what is the laptop doing in the picture</a:t>
            </a:r>
            <a:r>
              <a:rPr lang="en-US" smtClean="0"/>
              <a:t>? It’s clearly not the focus of attention. It </a:t>
            </a:r>
            <a:r>
              <a:rPr lang="en-US" dirty="0" smtClean="0"/>
              <a:t>is running Final Scratch, a software that allows a DJ to work with </a:t>
            </a:r>
            <a:r>
              <a:rPr lang="en-US" baseline="0" dirty="0" smtClean="0"/>
              <a:t>MP3 files through traditional turntables by using special records that contain a </a:t>
            </a:r>
            <a:r>
              <a:rPr lang="en-US" baseline="0" dirty="0" err="1" smtClean="0"/>
              <a:t>timecode</a:t>
            </a:r>
            <a:r>
              <a:rPr lang="en-US" baseline="0" dirty="0" smtClean="0"/>
              <a:t>, which is then analyzed to control playback of digital files</a:t>
            </a:r>
            <a:r>
              <a:rPr lang="en-US" baseline="0" smtClean="0"/>
              <a:t>. </a:t>
            </a:r>
          </a:p>
          <a:p>
            <a:endParaRPr lang="en-US" altLang="ko-KR" dirty="0" smtClean="0">
              <a:ea typeface="굴림" pitchFamily="34" charset="-127"/>
            </a:endParaRPr>
          </a:p>
          <a:p>
            <a:r>
              <a:rPr lang="en-US" altLang="ko-KR" b="0" baseline="0" smtClean="0">
                <a:ea typeface="굴림" pitchFamily="34" charset="-127"/>
              </a:rPr>
              <a:t>Here computation </a:t>
            </a:r>
            <a:r>
              <a:rPr lang="en-US" altLang="ko-KR" b="0" baseline="0" dirty="0" smtClean="0">
                <a:ea typeface="굴림" pitchFamily="34" charset="-127"/>
              </a:rPr>
              <a:t>moves out of its traditional gray box and starts to become more closely integrated with objects in the real world</a:t>
            </a:r>
            <a:r>
              <a:rPr lang="en-US" altLang="ko-KR" b="0" baseline="0" smtClean="0">
                <a:ea typeface="굴림" pitchFamily="34" charset="-127"/>
              </a:rPr>
              <a:t>. </a:t>
            </a:r>
            <a:endParaRPr lang="en-US" altLang="ko-KR" b="0" baseline="0" dirty="0" smtClean="0">
              <a:ea typeface="굴림" pitchFamily="34" charset="-127"/>
            </a:endParaRPr>
          </a:p>
          <a:p>
            <a:r>
              <a:rPr lang="en-US" altLang="ko-KR" b="0" baseline="0" dirty="0" smtClean="0">
                <a:ea typeface="굴림" pitchFamily="34" charset="-127"/>
              </a:rPr>
              <a:t> </a:t>
            </a:r>
            <a:endParaRPr lang="en-US" altLang="ko-KR" b="0" dirty="0" smtClean="0">
              <a:ea typeface="굴림" pitchFamily="34" charset="-127"/>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Second,discussing</a:t>
            </a:r>
            <a:r>
              <a:rPr lang="en-US" dirty="0" smtClean="0"/>
              <a:t> multiple prototypes allows project stakeholders </a:t>
            </a:r>
            <a:r>
              <a:rPr lang="en-US" b="1" dirty="0" smtClean="0"/>
              <a:t>to more effectively communicate </a:t>
            </a:r>
            <a:r>
              <a:rPr lang="en-US" dirty="0" smtClean="0"/>
              <a:t>their requirements. </a:t>
            </a:r>
          </a:p>
          <a:p>
            <a:pPr eaLnBrk="1" hangingPunct="1"/>
            <a:r>
              <a:rPr lang="en-US" smtClean="0"/>
              <a:t>Product</a:t>
            </a:r>
            <a:r>
              <a:rPr lang="en-US" baseline="0" smtClean="0"/>
              <a:t> design firm Altitude </a:t>
            </a:r>
            <a:r>
              <a:rPr lang="en-US" smtClean="0"/>
              <a:t>created </a:t>
            </a:r>
            <a:r>
              <a:rPr lang="en-US" dirty="0" smtClean="0"/>
              <a:t>these </a:t>
            </a:r>
            <a:r>
              <a:rPr lang="en-US" smtClean="0"/>
              <a:t>alternative renderings for a heating controller campus </a:t>
            </a:r>
            <a:r>
              <a:rPr lang="en-US" dirty="0" smtClean="0"/>
              <a:t>for the purpose of scaffolding discussions </a:t>
            </a:r>
            <a:r>
              <a:rPr lang="en-US" smtClean="0"/>
              <a:t>with their client,</a:t>
            </a:r>
            <a:r>
              <a:rPr lang="en-US" baseline="0" smtClean="0"/>
              <a:t> Malden Mills</a:t>
            </a:r>
            <a:r>
              <a:rPr lang="en-US" smtClean="0"/>
              <a:t>.</a:t>
            </a:r>
            <a:endParaRPr lang="en-US" dirty="0" smtClean="0"/>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40</a:t>
            </a:fld>
            <a:endParaRPr lang="en-US" altLang="ko-K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smtClean="0"/>
              <a:t>Given the importance of alternatives,</a:t>
            </a:r>
            <a:r>
              <a:rPr lang="en-US" baseline="0" smtClean="0"/>
              <a:t> o</a:t>
            </a:r>
            <a:r>
              <a:rPr lang="en-US" smtClean="0"/>
              <a:t>ur</a:t>
            </a:r>
            <a:r>
              <a:rPr lang="en-US" baseline="0" smtClean="0"/>
              <a:t> authoring tools </a:t>
            </a:r>
            <a:r>
              <a:rPr lang="en-US" baseline="0" dirty="0" smtClean="0"/>
              <a:t>should support lightweight and rapid experimentation with alternative design options. </a:t>
            </a:r>
            <a:r>
              <a:rPr lang="en-US" dirty="0" smtClean="0"/>
              <a:t>However, such solutions do not yet exist for designing interactive </a:t>
            </a:r>
            <a:r>
              <a:rPr lang="en-US" i="1" dirty="0" smtClean="0"/>
              <a:t>behavior</a:t>
            </a:r>
            <a:r>
              <a:rPr lang="en-US" dirty="0" smtClean="0"/>
              <a:t>. A recent survey of </a:t>
            </a:r>
            <a:r>
              <a:rPr lang="en-US" smtClean="0"/>
              <a:t>designers at Carnegie Mellon found  that they </a:t>
            </a:r>
            <a:r>
              <a:rPr lang="en-US" dirty="0" smtClean="0"/>
              <a:t>lack the tools to iterate </a:t>
            </a:r>
            <a:r>
              <a:rPr lang="en-US" smtClean="0"/>
              <a:t>on *behaviors* </a:t>
            </a:r>
            <a:r>
              <a:rPr lang="en-US" dirty="0" smtClean="0"/>
              <a:t>and to </a:t>
            </a:r>
            <a:r>
              <a:rPr lang="en-US" smtClean="0"/>
              <a:t>compare interaction </a:t>
            </a:r>
            <a:r>
              <a:rPr lang="en-US" dirty="0" smtClean="0"/>
              <a:t>designs side by side.</a:t>
            </a:r>
          </a:p>
          <a:p>
            <a:pPr algn="l"/>
            <a:r>
              <a:rPr lang="en-US" dirty="0" smtClean="0"/>
              <a:t>(Click) One of the central reasons it that design of interactive </a:t>
            </a:r>
            <a:r>
              <a:rPr lang="en-US" i="1" dirty="0" smtClean="0"/>
              <a:t>behavior</a:t>
            </a:r>
            <a:r>
              <a:rPr lang="en-US" dirty="0" smtClean="0"/>
              <a:t>, even for prototypes, often happens in </a:t>
            </a:r>
            <a:r>
              <a:rPr lang="en-US" smtClean="0"/>
              <a:t>textual code,</a:t>
            </a:r>
            <a:r>
              <a:rPr lang="en-US" baseline="0" smtClean="0"/>
              <a:t> which leaves the interaction designer with two representations to worry about: the code where behavior is authored, and the running program, where it is observed.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smtClean="0"/>
              <a:t>Our research insight is that in order to support experimentation with alternative behaviors,</a:t>
            </a:r>
            <a:r>
              <a:rPr lang="en-US" baseline="0" smtClean="0"/>
              <a:t> it’s necessary to build bridges between these representations. </a:t>
            </a:r>
            <a:endParaRPr lang="en-US" smtClean="0"/>
          </a:p>
          <a:p>
            <a:r>
              <a:rPr lang="en-US" smtClean="0"/>
              <a:t>Our current work on a system called Juxtapose </a:t>
            </a:r>
            <a:r>
              <a:rPr lang="en-US" dirty="0" smtClean="0"/>
              <a:t>demonstrates a novel environment for constructing multiple design alternatives through (selectively) parallel editing of behavior source code.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smtClean="0"/>
              <a:t>The idea</a:t>
            </a:r>
            <a:r>
              <a:rPr lang="en-US" baseline="0" smtClean="0"/>
              <a:t> is that </a:t>
            </a:r>
            <a:r>
              <a:rPr lang="en-US" smtClean="0"/>
              <a:t>alternatives </a:t>
            </a:r>
            <a:r>
              <a:rPr lang="en-US" dirty="0" smtClean="0"/>
              <a:t>can then be executed in parallel, allowing rapid comparison between them.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smtClean="0"/>
              <a:t>In addition,</a:t>
            </a:r>
            <a:r>
              <a:rPr lang="en-US" baseline="0" smtClean="0"/>
              <a:t> </a:t>
            </a:r>
            <a:r>
              <a:rPr lang="en-US" smtClean="0"/>
              <a:t>Arriving at a satisfying user experience often depends on adjusting</a:t>
            </a:r>
          </a:p>
          <a:p>
            <a:r>
              <a:rPr lang="en-US" smtClean="0"/>
              <a:t>Many interrelated application parameters think of this</a:t>
            </a:r>
            <a:r>
              <a:rPr lang="en-US" baseline="0" smtClean="0"/>
              <a:t> as tweaking the experience dials</a:t>
            </a:r>
            <a:r>
              <a:rPr lang="en-US" smtClean="0"/>
              <a:t>. We’ve been working on mechanisms to </a:t>
            </a:r>
            <a:r>
              <a:rPr lang="en-US" dirty="0" smtClean="0"/>
              <a:t>automatically generate a control interface to  interactively “tune”</a:t>
            </a:r>
          </a:p>
          <a:p>
            <a:r>
              <a:rPr lang="en-US" dirty="0" smtClean="0"/>
              <a:t>parameters of the designed interaction </a:t>
            </a:r>
            <a:r>
              <a:rPr lang="en-US" smtClean="0"/>
              <a:t>at runtime. Here’s a short example</a:t>
            </a:r>
            <a:endParaRPr lang="en-US" dirty="0" smtClean="0"/>
          </a:p>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Neutra Text" pitchFamily="50" charset="0"/>
                <a:ea typeface="+mn-ea"/>
                <a:cs typeface="+mn-cs"/>
              </a:rPr>
              <a:t>In</a:t>
            </a:r>
            <a:r>
              <a:rPr lang="en-US" sz="1200" kern="1200" baseline="0" smtClean="0">
                <a:solidFill>
                  <a:schemeClr val="tx1"/>
                </a:solidFill>
                <a:latin typeface="Neutra Text" pitchFamily="50" charset="0"/>
                <a:ea typeface="+mn-ea"/>
                <a:cs typeface="+mn-cs"/>
              </a:rPr>
              <a:t> our tool, the code editor allows you to define multiple linked alternatives of interactions. </a:t>
            </a:r>
            <a:r>
              <a:rPr lang="en-US" sz="1200" kern="1200" smtClean="0">
                <a:solidFill>
                  <a:schemeClr val="tx1"/>
                </a:solidFill>
                <a:latin typeface="Neutra Text" pitchFamily="50" charset="0"/>
                <a:ea typeface="+mn-ea"/>
                <a:cs typeface="+mn-cs"/>
              </a:rPr>
              <a:t>These are then executed </a:t>
            </a:r>
            <a:r>
              <a:rPr lang="en-US" sz="1200" kern="1200" baseline="0" smtClean="0">
                <a:solidFill>
                  <a:schemeClr val="tx1"/>
                </a:solidFill>
                <a:latin typeface="Neutra Text" pitchFamily="50" charset="0"/>
                <a:ea typeface="+mn-ea"/>
                <a:cs typeface="+mn-cs"/>
              </a:rPr>
              <a:t>side by side.</a:t>
            </a:r>
            <a:r>
              <a:rPr lang="en-US" sz="1200" kern="1200" smtClean="0">
                <a:solidFill>
                  <a:schemeClr val="tx1"/>
                </a:solidFill>
                <a:latin typeface="Neutra Text" pitchFamily="50" charset="0"/>
                <a:ea typeface="+mn-ea"/>
                <a:cs typeface="+mn-cs"/>
              </a:rPr>
              <a:t> </a:t>
            </a:r>
            <a:r>
              <a:rPr lang="en-US" sz="1200" kern="1200" baseline="0" smtClean="0">
                <a:solidFill>
                  <a:schemeClr val="tx1"/>
                </a:solidFill>
                <a:latin typeface="Neutra Text" pitchFamily="50" charset="0"/>
                <a:ea typeface="+mn-ea"/>
                <a:cs typeface="+mn-cs"/>
              </a:rPr>
              <a:t> There is</a:t>
            </a:r>
            <a:r>
              <a:rPr lang="en-US" sz="1200" kern="1200" smtClean="0">
                <a:solidFill>
                  <a:schemeClr val="tx1"/>
                </a:solidFill>
                <a:latin typeface="Neutra Text" pitchFamily="50" charset="0"/>
                <a:ea typeface="+mn-ea"/>
                <a:cs typeface="+mn-cs"/>
              </a:rPr>
              <a:t> support for parallel input where input events are replicated across alternatives. </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A single alternative can also be brought into focus. Juxtapose automatically generates a control interface for  parameters</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of the application. Designers can tune the behavior of their interactions while their application is running. </a:t>
            </a:r>
          </a:p>
          <a:p>
            <a:r>
              <a:rPr lang="en-US" sz="1200" kern="1200" smtClean="0">
                <a:solidFill>
                  <a:schemeClr val="tx1"/>
                </a:solidFill>
                <a:latin typeface="Neutra Text" pitchFamily="50" charset="0"/>
                <a:ea typeface="+mn-ea"/>
                <a:cs typeface="+mn-cs"/>
              </a:rPr>
              <a:t>To adjust multiple parameters simultaneously, designers can use an actuated physical control board.</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The fast iterations enabled by Juxtapose are especially promising for mobile and physical computing applications. </a:t>
            </a:r>
            <a:r>
              <a:rPr lang="en-US" sz="1200" kern="1200" baseline="0" smtClean="0">
                <a:solidFill>
                  <a:schemeClr val="tx1"/>
                </a:solidFill>
                <a:latin typeface="Neutra Text" pitchFamily="50" charset="0"/>
                <a:ea typeface="+mn-ea"/>
                <a:cs typeface="+mn-cs"/>
              </a:rPr>
              <a:t> </a:t>
            </a:r>
            <a:r>
              <a:rPr lang="en-US" sz="1200" kern="1200" smtClean="0">
                <a:solidFill>
                  <a:schemeClr val="tx1"/>
                </a:solidFill>
                <a:latin typeface="Neutra Text" pitchFamily="50" charset="0"/>
                <a:ea typeface="+mn-ea"/>
                <a:cs typeface="+mn-cs"/>
              </a:rPr>
              <a:t>Alternatives here are executed on multiple handsets. A designer can thus rapidly switch between alternatives by putting one phone down and picking another one up.</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45</a:t>
            </a:fld>
            <a:endParaRPr lang="en-US" altLang="ko-K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Some you probably</a:t>
            </a:r>
            <a:r>
              <a:rPr lang="en-US" baseline="0" smtClean="0"/>
              <a:t> thought something along these lines:&lt;click&gt;</a:t>
            </a:r>
          </a:p>
          <a:p>
            <a:r>
              <a:rPr lang="en-US" smtClean="0"/>
              <a:t>What</a:t>
            </a:r>
            <a:r>
              <a:rPr lang="en-US" baseline="0" smtClean="0"/>
              <a:t> I’d like to emphasize though is that the real value of tools such as Juxtapose may be found in collaborative scenarios such as participatory design – we’re bascially introducing machinery that allows you to create alternative scenarios and high-level sliders for your prototype’s behavior ahead of time, in order to get more quality feedback by team members or outside testers. As Peter mentioned in his talk yesterday, one of the goals is to prototype new experiences in realtime with your customers. I believe this is a first step in this direction for interaction design.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46</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One</a:t>
            </a:r>
            <a:r>
              <a:rPr lang="en-US" baseline="0" smtClean="0"/>
              <a:t> the topic of </a:t>
            </a:r>
            <a:r>
              <a:rPr lang="en-US" smtClean="0"/>
              <a:t>Collaboration</a:t>
            </a:r>
            <a:r>
              <a:rPr lang="en-US" baseline="0" smtClean="0"/>
              <a:t>  - joint design activity is also one of the most exiting promises of new computing form factors such as the Microsoft Surface. I think there is tremendous opportunity in treating surface computing as a medium for design tools in the future, not just for entertainment, where its current focus lies.  There will be a talk on Surface during the last half hour of the lunch break, which I encourage you to attend.</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47</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 what’s the takeaway</a:t>
            </a:r>
            <a:r>
              <a:rPr lang="en-US" baseline="0" smtClean="0"/>
              <a:t> if you are not a design technologist? I believe that you can take the principles I outlined here and apply them to your domain. Your tools may look different from our tools, but I believe the principles of integrating design, test and analysis  and working with multiple alternatives throughout your project, not just during ideation, can bring value to your practice. Programming by demonstration may  be more specific to interaction design and require getting some engineering muscle on your team.</a:t>
            </a:r>
          </a:p>
          <a:p>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Before I conclude, let me address one question that always comes up when I mention the words “design” and “Stanford” in the same sentence: So What about the d.school?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49</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smtClean="0"/>
              <a:t>Now, professional</a:t>
            </a:r>
            <a:r>
              <a:rPr lang="en-US" baseline="0" smtClean="0"/>
              <a:t> DJs are a niche audience so let’s look at two e</a:t>
            </a:r>
            <a:r>
              <a:rPr lang="en-US" smtClean="0"/>
              <a:t>xamples of more mainstream</a:t>
            </a:r>
            <a:r>
              <a:rPr lang="en-US" baseline="0" smtClean="0"/>
              <a:t> products </a:t>
            </a:r>
            <a:r>
              <a:rPr lang="en-US" smtClean="0"/>
              <a:t>that provide a new user experience by infusing</a:t>
            </a:r>
            <a:r>
              <a:rPr lang="en-US" baseline="0" smtClean="0"/>
              <a:t> everyday physical activity with computation. The Nike plus system syncs your workout data with</a:t>
            </a:r>
            <a:endParaRPr lang="en-US" smtClean="0"/>
          </a:p>
          <a:p>
            <a:r>
              <a:rPr lang="en-US" smtClean="0"/>
              <a:t>Your Ipod. </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d.school</a:t>
            </a:r>
            <a:r>
              <a:rPr lang="en-US" baseline="0" smtClean="0"/>
              <a:t> was </a:t>
            </a:r>
            <a:r>
              <a:rPr lang="en-US" smtClean="0"/>
              <a:t>Founded </a:t>
            </a:r>
            <a:r>
              <a:rPr lang="en-US" dirty="0" smtClean="0"/>
              <a:t>in 2004 by David Kelley &amp; colleagues.</a:t>
            </a:r>
          </a:p>
          <a:p>
            <a:r>
              <a:rPr lang="en-US" smtClean="0"/>
              <a:t>And has just moved to its third home in four years.</a:t>
            </a:r>
            <a:endParaRPr lang="en-US" dirty="0" smtClean="0"/>
          </a:p>
          <a:p>
            <a:r>
              <a:rPr lang="en-US" dirty="0" smtClean="0"/>
              <a:t>Not a dept. Pulls</a:t>
            </a:r>
            <a:r>
              <a:rPr lang="en-US" baseline="0" dirty="0" smtClean="0"/>
              <a:t> from Business, MS&amp;E, CS, ME.</a:t>
            </a:r>
            <a:endParaRPr lang="en-US" dirty="0" smtClean="0"/>
          </a:p>
          <a:p>
            <a:endParaRPr lang="en-US" dirty="0" smtClean="0"/>
          </a:p>
          <a:p>
            <a:r>
              <a:rPr lang="en-US" dirty="0" smtClean="0"/>
              <a:t>Goals are to create a culture of prototyping and build</a:t>
            </a:r>
            <a:r>
              <a:rPr lang="en-US" baseline="0" dirty="0" smtClean="0"/>
              <a:t> </a:t>
            </a:r>
            <a:r>
              <a:rPr lang="en-US" baseline="0" smtClean="0"/>
              <a:t>T-shaped people – with exposure to a broad set of perspectives and deep competency in one particular field.</a:t>
            </a:r>
            <a:endParaRPr lang="en-US" dirty="0" smtClean="0"/>
          </a:p>
          <a:p>
            <a:endParaRPr lang="en-US" dirty="0" smtClean="0"/>
          </a:p>
          <a:p>
            <a:r>
              <a:rPr lang="en-US" dirty="0" smtClean="0"/>
              <a:t>Concerned with </a:t>
            </a:r>
            <a:r>
              <a:rPr lang="en-US" smtClean="0"/>
              <a:t>professional</a:t>
            </a:r>
            <a:r>
              <a:rPr lang="en-US" baseline="0" smtClean="0"/>
              <a:t> education at the masters level, not research.</a:t>
            </a:r>
            <a:endParaRPr lang="en-US" baseline="0" dirty="0" smtClean="0"/>
          </a:p>
          <a:p>
            <a:endParaRPr lang="en-US" baseline="0" dirty="0" smtClean="0"/>
          </a:p>
          <a:p>
            <a:r>
              <a:rPr lang="en-US" baseline="0" dirty="0" smtClean="0"/>
              <a:t>Team taught</a:t>
            </a:r>
          </a:p>
          <a:p>
            <a:r>
              <a:rPr lang="en-US" baseline="0" dirty="0" smtClean="0"/>
              <a:t>Multi-disciplinary</a:t>
            </a:r>
          </a:p>
          <a:p>
            <a:r>
              <a:rPr lang="en-US" dirty="0" smtClean="0"/>
              <a:t>Real-world project</a:t>
            </a:r>
            <a:r>
              <a:rPr lang="en-US" baseline="0" dirty="0" smtClean="0"/>
              <a:t> based – client – the value </a:t>
            </a:r>
            <a:r>
              <a:rPr lang="en-US" baseline="0" smtClean="0"/>
              <a:t>of focus</a:t>
            </a:r>
          </a:p>
          <a:p>
            <a:endParaRPr lang="en-US" baseline="0" smtClean="0"/>
          </a:p>
          <a:p>
            <a:r>
              <a:rPr lang="en-US" baseline="0" smtClean="0"/>
              <a:t>Action-oriented: It’s ok to act and be wrong, it’s never ok to sit around and do nothing.</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50</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If you want to stay connected with</a:t>
            </a:r>
            <a:r>
              <a:rPr lang="en-US" baseline="0" smtClean="0"/>
              <a:t> the larger design conversation going on at the d.school, take a look at Ambidextrous magazine, the dschool’s quarterly magazine of design that I co-edit. We have a table setup outside in the foyer.</a:t>
            </a:r>
            <a:endParaRPr lang="en-US"/>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a:t>
            </a:r>
            <a:r>
              <a:rPr lang="en-US" sz="1200" kern="1200" smtClean="0">
                <a:solidFill>
                  <a:schemeClr val="tx1"/>
                </a:solidFill>
                <a:latin typeface="Neutra Text" pitchFamily="50" charset="0"/>
                <a:ea typeface="+mn-ea"/>
                <a:cs typeface="+mn-cs"/>
              </a:rPr>
              <a:t>the work that </a:t>
            </a:r>
            <a:r>
              <a:rPr lang="en-US" sz="1200" kern="1200" dirty="0" smtClean="0">
                <a:solidFill>
                  <a:schemeClr val="tx1"/>
                </a:solidFill>
                <a:latin typeface="Neutra Text" pitchFamily="50" charset="0"/>
                <a:ea typeface="+mn-ea"/>
                <a:cs typeface="+mn-cs"/>
              </a:rPr>
              <a:t>I shared today isn't </a:t>
            </a:r>
            <a:r>
              <a:rPr lang="en-US" sz="1200" kern="1200" smtClean="0">
                <a:solidFill>
                  <a:schemeClr val="tx1"/>
                </a:solidFill>
                <a:latin typeface="Neutra Text" pitchFamily="50" charset="0"/>
                <a:ea typeface="+mn-ea"/>
                <a:cs typeface="+mn-cs"/>
              </a:rPr>
              <a:t>mine alone.</a:t>
            </a:r>
            <a:r>
              <a:rPr lang="en-US" sz="1200" kern="1200" baseline="0" smtClean="0">
                <a:solidFill>
                  <a:schemeClr val="tx1"/>
                </a:solidFill>
                <a:latin typeface="Neutra Text" pitchFamily="50" charset="0"/>
                <a:ea typeface="+mn-ea"/>
                <a:cs typeface="+mn-cs"/>
              </a:rPr>
              <a:t> We have a</a:t>
            </a:r>
            <a:r>
              <a:rPr lang="en-US" sz="1200" kern="120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truly fantastic group of graduate and </a:t>
            </a:r>
            <a:r>
              <a:rPr lang="en-US" sz="1200" kern="1200" smtClean="0">
                <a:solidFill>
                  <a:schemeClr val="tx1"/>
                </a:solidFill>
                <a:latin typeface="Neutra Text" pitchFamily="50" charset="0"/>
                <a:ea typeface="+mn-ea"/>
                <a:cs typeface="+mn-cs"/>
              </a:rPr>
              <a:t>undergraduate students</a:t>
            </a:r>
            <a:r>
              <a:rPr lang="en-US" sz="1200" kern="1200" baseline="0" smtClean="0">
                <a:solidFill>
                  <a:schemeClr val="tx1"/>
                </a:solidFill>
                <a:latin typeface="Neutra Text" pitchFamily="50" charset="0"/>
                <a:ea typeface="+mn-ea"/>
                <a:cs typeface="+mn-cs"/>
              </a:rPr>
              <a:t> and </a:t>
            </a:r>
            <a:r>
              <a:rPr lang="en-US" sz="1200" kern="1200" smtClean="0">
                <a:solidFill>
                  <a:schemeClr val="tx1"/>
                </a:solidFill>
                <a:latin typeface="Neutra Text" pitchFamily="50" charset="0"/>
                <a:ea typeface="+mn-ea"/>
                <a:cs typeface="+mn-cs"/>
              </a:rPr>
              <a:t>I'd </a:t>
            </a:r>
            <a:r>
              <a:rPr lang="en-US" sz="1200" kern="1200" dirty="0" smtClean="0">
                <a:solidFill>
                  <a:schemeClr val="tx1"/>
                </a:solidFill>
                <a:latin typeface="Neutra Text" pitchFamily="50" charset="0"/>
                <a:ea typeface="+mn-ea"/>
                <a:cs typeface="+mn-cs"/>
              </a:rPr>
              <a:t>like to thank all of my collaborators on the work I presented today, whose names are listed here</a:t>
            </a:r>
            <a:r>
              <a:rPr lang="en-US" sz="1200" kern="1200" smtClean="0">
                <a:solidFill>
                  <a:schemeClr val="tx1"/>
                </a:solidFill>
                <a:latin typeface="Neutra Text" pitchFamily="50"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53</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dirty="0" smtClean="0"/>
              <a:t>For more information on</a:t>
            </a:r>
            <a:r>
              <a:rPr lang="en-US" altLang="ja-JP" baseline="0" dirty="0" smtClean="0"/>
              <a:t> HCI research </a:t>
            </a:r>
            <a:r>
              <a:rPr lang="en-US" altLang="ja-JP" baseline="0" smtClean="0"/>
              <a:t>at Stanford or on Ambidextrous</a:t>
            </a:r>
            <a:r>
              <a:rPr lang="en-US" altLang="ja-JP" smtClean="0"/>
              <a:t>, </a:t>
            </a:r>
            <a:r>
              <a:rPr lang="en-US" altLang="ja-JP" dirty="0" smtClean="0"/>
              <a:t>please visit our web site. Thank you.</a:t>
            </a:r>
          </a:p>
          <a:p>
            <a:pPr eaLnBrk="1" hangingPunct="1"/>
            <a:endParaRPr lang="en-US" altLang="ja-JP"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smtClean="0"/>
              <a:t>And of course the Nintendo Wii has been wildly</a:t>
            </a:r>
            <a:r>
              <a:rPr lang="en-US" baseline="0" smtClean="0"/>
              <a:t> successful in reaching millions of casual gamers. </a:t>
            </a:r>
            <a:r>
              <a:rPr lang="en-US" smtClean="0"/>
              <a:t>Now, imagine </a:t>
            </a:r>
            <a:r>
              <a:rPr lang="en-US" dirty="0" smtClean="0"/>
              <a:t>you are a game </a:t>
            </a:r>
            <a:r>
              <a:rPr lang="en-US" smtClean="0"/>
              <a:t>designer. How do you explore such genre-extending ideas,</a:t>
            </a:r>
            <a:r>
              <a:rPr lang="en-US" baseline="0" smtClean="0"/>
              <a:t> and how do you nail the experience? </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None/>
            </a:pPr>
            <a:r>
              <a:rPr lang="en-US" smtClean="0"/>
              <a:t>One of</a:t>
            </a:r>
            <a:r>
              <a:rPr lang="en-US" baseline="0" smtClean="0"/>
              <a:t> our group’s core beliefs is that you can’t just come up with good interaction designs by thinking hard about the problem. Of course applying your smarts is a prerequisite, but more than anything else &lt;space&gt; experimentation matters.</a:t>
            </a:r>
            <a:endParaRPr lang="en-US" smtClean="0"/>
          </a:p>
          <a:p>
            <a:pPr eaLnBrk="1" hangingPunct="1">
              <a:buNone/>
            </a:pPr>
            <a:r>
              <a:rPr lang="en-US" smtClean="0"/>
              <a:t>As </a:t>
            </a:r>
            <a:r>
              <a:rPr lang="en-US" baseline="0" smtClean="0"/>
              <a:t>David Kelley likes to say, </a:t>
            </a:r>
            <a:r>
              <a:rPr lang="en-US" smtClean="0"/>
              <a:t>“</a:t>
            </a:r>
            <a:r>
              <a:rPr lang="en-US" b="1" smtClean="0"/>
              <a:t>Enlightened trial and error</a:t>
            </a:r>
            <a:r>
              <a:rPr lang="en-US" smtClean="0"/>
              <a:t> </a:t>
            </a:r>
            <a:r>
              <a:rPr lang="en-US" b="0" smtClean="0"/>
              <a:t>outperforms the planning of flawless intellects.”</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smtClean="0">
                <a:solidFill>
                  <a:schemeClr val="tx1"/>
                </a:solidFill>
                <a:latin typeface="Neutra Text" pitchFamily="50" charset="0"/>
                <a:ea typeface="+mn-ea"/>
                <a:cs typeface="+mn-cs"/>
              </a:rPr>
              <a:t>Take </a:t>
            </a:r>
            <a:r>
              <a:rPr lang="en-US" sz="1200" kern="1200" baseline="0" dirty="0" smtClean="0">
                <a:solidFill>
                  <a:schemeClr val="tx1"/>
                </a:solidFill>
                <a:latin typeface="Neutra Text" pitchFamily="50" charset="0"/>
                <a:ea typeface="+mn-ea"/>
                <a:cs typeface="+mn-cs"/>
              </a:rPr>
              <a:t>this prototype of a digital camera developed </a:t>
            </a:r>
            <a:r>
              <a:rPr lang="en-US" sz="1200" kern="1200" baseline="0" smtClean="0">
                <a:solidFill>
                  <a:schemeClr val="tx1"/>
                </a:solidFill>
                <a:latin typeface="Neutra Text" pitchFamily="50" charset="0"/>
                <a:ea typeface="+mn-ea"/>
                <a:cs typeface="+mn-cs"/>
              </a:rPr>
              <a:t>at IDEO in the mid 1990s, </a:t>
            </a:r>
            <a:r>
              <a:rPr lang="en-US" sz="1200" kern="1200" baseline="0" dirty="0" smtClean="0">
                <a:solidFill>
                  <a:schemeClr val="tx1"/>
                </a:solidFill>
                <a:latin typeface="Neutra Text" pitchFamily="50" charset="0"/>
                <a:ea typeface="+mn-ea"/>
                <a:cs typeface="+mn-cs"/>
              </a:rPr>
              <a:t>at a time when such Cameras had not yet broken into the consumer space. IDEO was tasked to find a way to make sense of possible digital camera interactions – what were the fundamental modes of use? To explore, designers built this mockup of a camera back – it’s clearly not to scale, and it’s tethered by a thick umbilical to a desktop computer that drives the graphics and application logic. What matters though is that it has the right set of inputs and co-location of input and output which allows users to experience the artifact as if it was a camera.</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Exploring such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questions</a:t>
            </a:r>
            <a:r>
              <a:rPr lang="en-US" sz="1200" kern="1200" baseline="0" dirty="0" smtClean="0">
                <a:solidFill>
                  <a:schemeClr val="tx1"/>
                </a:solidFill>
                <a:latin typeface="Neutra Text" pitchFamily="50" charset="0"/>
                <a:ea typeface="+mn-ea"/>
                <a:cs typeface="+mn-cs"/>
              </a:rPr>
              <a:t> through prototypes </a:t>
            </a:r>
            <a:r>
              <a:rPr lang="en-US" sz="1200" kern="1200" dirty="0" smtClean="0">
                <a:solidFill>
                  <a:schemeClr val="tx1"/>
                </a:solidFill>
                <a:latin typeface="Neutra Text" pitchFamily="50" charset="0"/>
                <a:ea typeface="+mn-ea"/>
                <a:cs typeface="+mn-cs"/>
              </a:rPr>
              <a:t>is particularly important as computing moves off the desktop and into our pockets, homes, and environments, where interaction models and use cases are emerging.</a:t>
            </a:r>
          </a:p>
          <a:p>
            <a:endParaRPr lang="en-US" sz="1200" kern="1200" dirty="0" smtClean="0">
              <a:solidFill>
                <a:schemeClr val="tx1"/>
              </a:solidFill>
              <a:latin typeface="Neutra Text" pitchFamily="50" charset="0"/>
              <a:ea typeface="+mn-ea"/>
              <a:cs typeface="+mn-cs"/>
            </a:endParaRPr>
          </a:p>
          <a:p>
            <a:r>
              <a:rPr lang="en-US" smtClean="0"/>
              <a:t>If</a:t>
            </a:r>
            <a:r>
              <a:rPr lang="en-US" baseline="0" smtClean="0"/>
              <a:t> you trace the history of prototyping back through time, you find some really inspirational examples – let me share one with you.</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How</a:t>
            </a:r>
            <a:r>
              <a:rPr lang="en-US" b="0" baseline="0" dirty="0" smtClean="0"/>
              <a:t> do you design an interior for a large passenger aircraft?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Build </a:t>
            </a:r>
            <a:r>
              <a:rPr lang="en-US" dirty="0" smtClean="0"/>
              <a:t>a full-scale</a:t>
            </a:r>
            <a:r>
              <a:rPr lang="en-US" baseline="0" dirty="0" smtClean="0"/>
              <a:t> mockup in </a:t>
            </a:r>
            <a:r>
              <a:rPr lang="en-US" baseline="0" smtClean="0"/>
              <a:t>a warehouse, and invite a couple dozen people to spend a day sitting in the mockup. </a:t>
            </a:r>
            <a:r>
              <a:rPr lang="en-US" baseline="0" dirty="0" smtClean="0"/>
              <a:t>This is a prototype for the interior design of a Boeing 707, the first commercially successful jet liner</a:t>
            </a:r>
            <a:r>
              <a:rPr lang="en-US" baseline="0" smtClean="0"/>
              <a:t>, from the late 1950s.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smtClean="0"/>
              <a:t>And the stern</a:t>
            </a:r>
            <a:r>
              <a:rPr lang="en-US" b="0" baseline="0" smtClean="0"/>
              <a:t> looking gentleman is </a:t>
            </a:r>
            <a:r>
              <a:rPr lang="en-US" b="0" smtClean="0"/>
              <a:t>Walter </a:t>
            </a:r>
            <a:r>
              <a:rPr lang="en-US" b="0" dirty="0" err="1" smtClean="0"/>
              <a:t>Dorwin</a:t>
            </a:r>
            <a:r>
              <a:rPr lang="en-US" b="0" dirty="0" smtClean="0"/>
              <a:t> Teague,</a:t>
            </a:r>
            <a:r>
              <a:rPr lang="en-US" b="0" baseline="0" dirty="0" smtClean="0"/>
              <a:t> </a:t>
            </a:r>
            <a:r>
              <a:rPr lang="en-US" b="0" dirty="0" smtClean="0"/>
              <a:t>one of the industrial</a:t>
            </a:r>
            <a:r>
              <a:rPr lang="en-US" b="0" baseline="0" dirty="0" smtClean="0"/>
              <a:t> design pioneers that introduced modern </a:t>
            </a:r>
            <a:r>
              <a:rPr lang="en-US" b="0" baseline="0" smtClean="0"/>
              <a:t>design process. </a:t>
            </a:r>
            <a:endParaRPr lang="en-US" b="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2.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3.xml"/><Relationship Id="rId1" Type="http://schemas.openxmlformats.org/officeDocument/2006/relationships/themeOverride" Target="../theme/themeOverride2.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7" name="Text Box 7"/>
          <p:cNvSpPr txBox="1">
            <a:spLocks noChangeArrowheads="1"/>
          </p:cNvSpPr>
          <p:nvPr userDrawn="1"/>
        </p:nvSpPr>
        <p:spPr bwMode="auto">
          <a:xfrm>
            <a:off x="60325" y="-49213"/>
            <a:ext cx="2625462"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smtClean="0">
                <a:latin typeface="Neutra Text SC" pitchFamily="50" charset="0"/>
                <a:ea typeface="굴림" pitchFamily="34" charset="-127"/>
                <a:cs typeface="+mn-cs"/>
              </a:rPr>
              <a:t>mx</a:t>
            </a:r>
            <a:r>
              <a:rPr lang="en-US" altLang="ko-KR" sz="2800" baseline="0" smtClean="0">
                <a:latin typeface="Neutra Text SC" pitchFamily="50" charset="0"/>
                <a:ea typeface="굴림" pitchFamily="34" charset="-127"/>
                <a:cs typeface="+mn-cs"/>
              </a:rPr>
              <a:t> conference</a:t>
            </a:r>
            <a:endParaRPr lang="en-US" altLang="ko-KR" sz="2800">
              <a:latin typeface="Neutra Text SC" pitchFamily="50" charset="0"/>
              <a:ea typeface="굴림" pitchFamily="34" charset="-127"/>
              <a:cs typeface="+mn-cs"/>
            </a:endParaRP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
        <p:nvSpPr>
          <p:cNvPr id="12" name="Text Box 7"/>
          <p:cNvSpPr txBox="1">
            <a:spLocks noChangeArrowheads="1"/>
          </p:cNvSpPr>
          <p:nvPr userDrawn="1"/>
        </p:nvSpPr>
        <p:spPr bwMode="auto">
          <a:xfrm>
            <a:off x="5486400" y="-49213"/>
            <a:ext cx="3555269"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b="0" smtClean="0">
                <a:latin typeface="Neutra Text SC" pitchFamily="50" charset="0"/>
                <a:ea typeface="굴림" pitchFamily="34" charset="-127"/>
                <a:cs typeface="+mn-cs"/>
              </a:rPr>
              <a:t>san</a:t>
            </a:r>
            <a:r>
              <a:rPr lang="en-US" altLang="ko-KR" sz="2800" b="0" baseline="0" smtClean="0">
                <a:latin typeface="Neutra Text SC" pitchFamily="50" charset="0"/>
                <a:ea typeface="굴림" pitchFamily="34" charset="-127"/>
                <a:cs typeface="+mn-cs"/>
              </a:rPr>
              <a:t> francisco 4/22/08</a:t>
            </a:r>
            <a:endParaRPr lang="en-US" altLang="ko-KR" sz="2800" b="0">
              <a:latin typeface="Neutra Text SC" pitchFamily="50" charset="0"/>
              <a:ea typeface="굴림" pitchFamily="34" charset="-127"/>
              <a:cs typeface="+mn-cs"/>
            </a:endParaRP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iming>
    <p:tnLst>
      <p:par>
        <p:cTn id="1" dur="indefinite" restart="never" nodeType="tmRoot"/>
      </p:par>
    </p:tnLst>
  </p:timing>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128" name="Text Box 8"/>
          <p:cNvSpPr txBox="1">
            <a:spLocks noChangeArrowheads="1"/>
          </p:cNvSpPr>
          <p:nvPr userDrawn="1"/>
        </p:nvSpPr>
        <p:spPr bwMode="auto">
          <a:xfrm>
            <a:off x="8610600" y="6497638"/>
            <a:ext cx="533400" cy="274637"/>
          </a:xfrm>
          <a:prstGeom prst="rect">
            <a:avLst/>
          </a:prstGeom>
          <a:noFill/>
          <a:ln w="9525">
            <a:noFill/>
            <a:miter lim="800000"/>
            <a:headEnd/>
            <a:tailEnd/>
          </a:ln>
          <a:effectLst/>
        </p:spPr>
        <p:txBody>
          <a:bodyPr>
            <a:spAutoFit/>
          </a:bodyPr>
          <a:lstStyle/>
          <a:p>
            <a:pPr>
              <a:spcBef>
                <a:spcPct val="50000"/>
              </a:spcBef>
              <a:defRPr/>
            </a:pPr>
            <a:fld id="{67021990-BDEF-4819-9898-C6F553363D56}" type="slidenum">
              <a:rPr lang="en-US" sz="1200" b="0">
                <a:solidFill>
                  <a:srgbClr val="DDDDDD"/>
                </a:solidFill>
              </a:rPr>
              <a:pPr>
                <a:spcBef>
                  <a:spcPct val="50000"/>
                </a:spcBef>
                <a:defRPr/>
              </a:pPr>
              <a:t>‹#›</a:t>
            </a:fld>
            <a:endParaRPr lang="en-US" sz="1200" b="0">
              <a:solidFill>
                <a:srgbClr val="DDDDDD"/>
              </a:solidFill>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hangingPunct="0">
              <a:defRPr/>
            </a:pPr>
            <a:endParaRPr lang="en-US" b="1" kern="1200">
              <a:solidFill>
                <a:srgbClr val="000000"/>
              </a:solidFill>
              <a:latin typeface="Neutra Text"/>
              <a:ea typeface="+mn-ea"/>
              <a:cs typeface="+mn-cs"/>
            </a:endParaRPr>
          </a:p>
        </p:txBody>
      </p:sp>
    </p:spTree>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file:///C:\Users\bjoern\Desktop\talks\dtools-design.wmv"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file:///C:\Users\bjoern\Desktop\talks\dtools-test.wmv"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file:///C:\Users\bjoern\Desktop\talks\dtools-analyze.wmv"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9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file:///C:\Users\bjoern\Desktop\talks\eval4.wmv" TargetMode="Externa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ideo" Target="file:///C:\Users\bjoern\Desktop\talks\juxtapose-uist2008-video-03-shorter.wmv" TargetMode="Externa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9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9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3276600" y="5031938"/>
            <a:ext cx="5638800" cy="1292662"/>
          </a:xfrm>
          <a:prstGeom prst="rect">
            <a:avLst/>
          </a:prstGeom>
          <a:solidFill>
            <a:srgbClr val="B20612">
              <a:alpha val="55000"/>
            </a:srgbClr>
          </a:solidFill>
          <a:ln w="9525">
            <a:noFill/>
            <a:miter lim="800000"/>
            <a:headEnd/>
            <a:tailEnd/>
          </a:ln>
        </p:spPr>
        <p:txBody>
          <a:bodyPr wrap="square">
            <a:spAutoFit/>
          </a:bodyPr>
          <a:lstStyle/>
          <a:p>
            <a:pPr algn="r">
              <a:spcBef>
                <a:spcPct val="50000"/>
              </a:spcBef>
            </a:pPr>
            <a:r>
              <a:rPr lang="en-US" altLang="ko-KR" sz="2600" dirty="0" err="1" smtClean="0">
                <a:latin typeface="+mj-lt"/>
                <a:ea typeface="굴림"/>
                <a:cs typeface="굴림"/>
              </a:rPr>
              <a:t>Björn</a:t>
            </a:r>
            <a:r>
              <a:rPr lang="en-US" altLang="ko-KR" sz="2600" smtClean="0">
                <a:latin typeface="+mj-lt"/>
                <a:ea typeface="굴림"/>
                <a:cs typeface="굴림"/>
              </a:rPr>
              <a:t> Hartmann</a:t>
            </a:r>
            <a:br>
              <a:rPr lang="en-US" altLang="ko-KR" sz="2600" smtClean="0">
                <a:latin typeface="+mj-lt"/>
                <a:ea typeface="굴림"/>
                <a:cs typeface="굴림"/>
              </a:rPr>
            </a:br>
            <a:r>
              <a:rPr lang="en-US" altLang="ko-KR" sz="2600" b="0" i="1" smtClean="0">
                <a:latin typeface="+mj-lt"/>
                <a:ea typeface="굴림"/>
                <a:cs typeface="굴림"/>
              </a:rPr>
              <a:t>Stanford University HCI Group</a:t>
            </a:r>
            <a:r>
              <a:rPr lang="en-US" altLang="ko-KR" sz="2600" b="0" i="1">
                <a:latin typeface="+mj-lt"/>
                <a:ea typeface="굴림"/>
                <a:cs typeface="굴림"/>
              </a:rPr>
              <a:t/>
            </a:r>
            <a:br>
              <a:rPr lang="en-US" altLang="ko-KR" sz="2600" b="0" i="1">
                <a:latin typeface="+mj-lt"/>
                <a:ea typeface="굴림"/>
                <a:cs typeface="굴림"/>
              </a:rPr>
            </a:br>
            <a:r>
              <a:rPr lang="en-US" altLang="ko-KR" sz="2600" b="0" i="1" smtClean="0">
                <a:latin typeface="+mj-lt"/>
                <a:ea typeface="굴림"/>
                <a:cs typeface="굴림"/>
              </a:rPr>
              <a:t>&amp; Microsoft Research</a:t>
            </a:r>
          </a:p>
        </p:txBody>
      </p:sp>
      <p:sp>
        <p:nvSpPr>
          <p:cNvPr id="6147" name="Text Box 5"/>
          <p:cNvSpPr txBox="1">
            <a:spLocks noChangeArrowheads="1"/>
          </p:cNvSpPr>
          <p:nvPr/>
        </p:nvSpPr>
        <p:spPr bwMode="auto">
          <a:xfrm>
            <a:off x="533400" y="1295400"/>
            <a:ext cx="8001000" cy="2225225"/>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Enlightened </a:t>
            </a:r>
            <a:br>
              <a:rPr lang="en-US" altLang="ko-KR" sz="6500" dirty="0" smtClean="0">
                <a:latin typeface="+mj-lt"/>
                <a:ea typeface="굴림"/>
                <a:cs typeface="굴림"/>
              </a:rPr>
            </a:br>
            <a:r>
              <a:rPr lang="en-US" altLang="ko-KR" sz="6500" dirty="0" smtClean="0">
                <a:latin typeface="+mj-lt"/>
                <a:ea typeface="굴림"/>
                <a:cs typeface="굴림"/>
              </a:rPr>
              <a:t>Trial </a:t>
            </a:r>
            <a:r>
              <a:rPr lang="en-US" altLang="ko-KR" sz="6500" smtClean="0">
                <a:latin typeface="+mj-lt"/>
                <a:ea typeface="굴림"/>
                <a:cs typeface="굴림"/>
              </a:rPr>
              <a:t>&amp; Error</a:t>
            </a:r>
            <a:endParaRPr lang="en-US" altLang="ko-KR" sz="6500" dirty="0">
              <a:latin typeface="+mj-lt"/>
              <a:ea typeface="굴림"/>
              <a:cs typeface="굴림"/>
            </a:endParaRPr>
          </a:p>
          <a:p>
            <a:pPr>
              <a:lnSpc>
                <a:spcPct val="90000"/>
              </a:lnSpc>
              <a:tabLst>
                <a:tab pos="742950" algn="l"/>
              </a:tabLst>
            </a:pPr>
            <a:r>
              <a:rPr lang="en-US" altLang="ko-KR" sz="2400" b="0" i="1" smtClean="0">
                <a:latin typeface="+mj-lt"/>
                <a:ea typeface="굴림"/>
                <a:cs typeface="굴림"/>
              </a:rPr>
              <a:t>Envisioning New User Experiences</a:t>
            </a: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4" name="Oval 4"/>
          <p:cNvSpPr>
            <a:spLocks noChangeArrowheads="1"/>
          </p:cNvSpPr>
          <p:nvPr/>
        </p:nvSpPr>
        <p:spPr bwMode="auto">
          <a:xfrm>
            <a:off x="1600200" y="3048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86" name="Oval 6"/>
          <p:cNvSpPr>
            <a:spLocks noChangeArrowheads="1"/>
          </p:cNvSpPr>
          <p:nvPr/>
        </p:nvSpPr>
        <p:spPr bwMode="auto">
          <a:xfrm>
            <a:off x="6705600" y="3048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a:solidFill>
                  <a:srgbClr val="000000"/>
                </a:solidFill>
              </a:rPr>
              <a:t>GOAL</a:t>
            </a:r>
          </a:p>
        </p:txBody>
      </p:sp>
      <p:sp>
        <p:nvSpPr>
          <p:cNvPr id="2324487" name="Line 7"/>
          <p:cNvSpPr>
            <a:spLocks noChangeShapeType="1"/>
          </p:cNvSpPr>
          <p:nvPr/>
        </p:nvSpPr>
        <p:spPr bwMode="auto">
          <a:xfrm>
            <a:off x="2286000" y="3429000"/>
            <a:ext cx="4343400" cy="0"/>
          </a:xfrm>
          <a:prstGeom prst="line">
            <a:avLst/>
          </a:prstGeom>
          <a:noFill/>
          <a:ln w="38100">
            <a:solidFill>
              <a:schemeClr val="accent2"/>
            </a:solidFill>
            <a:prstDash val="sysDot"/>
            <a:round/>
            <a:headEnd/>
            <a:tailEnd type="triangle" w="med" len="med"/>
          </a:ln>
          <a:effectLst/>
        </p:spPr>
        <p:txBody>
          <a:bodyPr/>
          <a:lstStyle/>
          <a:p>
            <a:endParaRPr lang="en-US"/>
          </a:p>
        </p:txBody>
      </p:sp>
      <p:sp>
        <p:nvSpPr>
          <p:cNvPr id="2324488" name="Line 8"/>
          <p:cNvSpPr>
            <a:spLocks noChangeShapeType="1"/>
          </p:cNvSpPr>
          <p:nvPr/>
        </p:nvSpPr>
        <p:spPr bwMode="auto">
          <a:xfrm>
            <a:off x="2286000" y="3429000"/>
            <a:ext cx="2286000" cy="0"/>
          </a:xfrm>
          <a:prstGeom prst="line">
            <a:avLst/>
          </a:prstGeom>
          <a:noFill/>
          <a:ln w="76200">
            <a:solidFill>
              <a:schemeClr val="tx1"/>
            </a:solidFill>
            <a:round/>
            <a:headEnd/>
            <a:tailEnd type="triangle" w="med" len="med"/>
          </a:ln>
          <a:effectLst/>
        </p:spPr>
        <p:txBody>
          <a:bodyPr/>
          <a:lstStyle/>
          <a:p>
            <a:endParaRPr lang="en-US"/>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9" name="Oval 9"/>
          <p:cNvSpPr>
            <a:spLocks noChangeArrowheads="1"/>
          </p:cNvSpPr>
          <p:nvPr/>
        </p:nvSpPr>
        <p:spPr bwMode="auto">
          <a:xfrm>
            <a:off x="4495800" y="39370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91" name="Oval 11"/>
          <p:cNvSpPr>
            <a:spLocks noChangeArrowheads="1"/>
          </p:cNvSpPr>
          <p:nvPr/>
        </p:nvSpPr>
        <p:spPr bwMode="auto">
          <a:xfrm>
            <a:off x="6172200" y="2794000"/>
            <a:ext cx="685800" cy="685800"/>
          </a:xfrm>
          <a:prstGeom prst="ellipse">
            <a:avLst/>
          </a:prstGeom>
          <a:solidFill>
            <a:srgbClr val="FFCC66"/>
          </a:solidFill>
          <a:ln w="9525">
            <a:solidFill>
              <a:schemeClr val="tx1"/>
            </a:solidFill>
            <a:prstDash val="sysDot"/>
            <a:round/>
            <a:headEnd/>
            <a:tailEnd/>
          </a:ln>
          <a:effectLst/>
        </p:spPr>
        <p:txBody>
          <a:bodyPr wrap="none" anchor="ctr"/>
          <a:lstStyle/>
          <a:p>
            <a:pPr algn="ctr"/>
            <a:r>
              <a:rPr lang="en-US">
                <a:solidFill>
                  <a:srgbClr val="000000"/>
                </a:solidFill>
              </a:rPr>
              <a:t>???</a:t>
            </a:r>
          </a:p>
        </p:txBody>
      </p:sp>
      <p:sp>
        <p:nvSpPr>
          <p:cNvPr id="2324494" name="Freeform 14"/>
          <p:cNvSpPr>
            <a:spLocks/>
          </p:cNvSpPr>
          <p:nvPr/>
        </p:nvSpPr>
        <p:spPr bwMode="auto">
          <a:xfrm>
            <a:off x="3968750" y="2946400"/>
            <a:ext cx="679450" cy="990600"/>
          </a:xfrm>
          <a:custGeom>
            <a:avLst/>
            <a:gdLst/>
            <a:ahLst/>
            <a:cxnLst>
              <a:cxn ang="0">
                <a:pos x="592" y="864"/>
              </a:cxn>
              <a:cxn ang="0">
                <a:pos x="496" y="624"/>
              </a:cxn>
              <a:cxn ang="0">
                <a:pos x="64" y="288"/>
              </a:cxn>
              <a:cxn ang="0">
                <a:pos x="112" y="0"/>
              </a:cxn>
            </a:cxnLst>
            <a:rect l="0" t="0" r="r" b="b"/>
            <a:pathLst>
              <a:path w="592" h="864">
                <a:moveTo>
                  <a:pt x="592" y="864"/>
                </a:moveTo>
                <a:cubicBezTo>
                  <a:pt x="588" y="792"/>
                  <a:pt x="584" y="720"/>
                  <a:pt x="496" y="624"/>
                </a:cubicBezTo>
                <a:cubicBezTo>
                  <a:pt x="408" y="528"/>
                  <a:pt x="128" y="392"/>
                  <a:pt x="64" y="288"/>
                </a:cubicBezTo>
                <a:cubicBezTo>
                  <a:pt x="0" y="184"/>
                  <a:pt x="104" y="40"/>
                  <a:pt x="112"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5" name="Oval 15"/>
          <p:cNvSpPr>
            <a:spLocks noChangeArrowheads="1"/>
          </p:cNvSpPr>
          <p:nvPr/>
        </p:nvSpPr>
        <p:spPr bwMode="auto">
          <a:xfrm>
            <a:off x="3962400" y="2260600"/>
            <a:ext cx="685800" cy="685800"/>
          </a:xfrm>
          <a:prstGeom prst="ellipse">
            <a:avLst/>
          </a:prstGeom>
          <a:solidFill>
            <a:schemeClr val="tx2"/>
          </a:solidFill>
          <a:ln w="9525">
            <a:solidFill>
              <a:schemeClr val="tx1"/>
            </a:solidFill>
            <a:round/>
            <a:headEnd/>
            <a:tailEnd/>
          </a:ln>
          <a:effectLst/>
        </p:spPr>
        <p:txBody>
          <a:bodyPr wrap="none" anchor="ctr"/>
          <a:lstStyle/>
          <a:p>
            <a:pPr algn="ctr"/>
            <a:r>
              <a:rPr lang="en-US">
                <a:solidFill>
                  <a:srgbClr val="000000"/>
                </a:solidFill>
              </a:rPr>
              <a:t>B</a:t>
            </a:r>
          </a:p>
        </p:txBody>
      </p:sp>
      <p:sp>
        <p:nvSpPr>
          <p:cNvPr id="2324496" name="Freeform 16"/>
          <p:cNvSpPr>
            <a:spLocks/>
          </p:cNvSpPr>
          <p:nvPr/>
        </p:nvSpPr>
        <p:spPr bwMode="auto">
          <a:xfrm>
            <a:off x="5257800" y="3479800"/>
            <a:ext cx="990600" cy="889000"/>
          </a:xfrm>
          <a:custGeom>
            <a:avLst/>
            <a:gdLst/>
            <a:ahLst/>
            <a:cxnLst>
              <a:cxn ang="0">
                <a:pos x="0" y="480"/>
              </a:cxn>
              <a:cxn ang="0">
                <a:pos x="240" y="480"/>
              </a:cxn>
              <a:cxn ang="0">
                <a:pos x="624" y="0"/>
              </a:cxn>
            </a:cxnLst>
            <a:rect l="0" t="0" r="r" b="b"/>
            <a:pathLst>
              <a:path w="624" h="560">
                <a:moveTo>
                  <a:pt x="0" y="480"/>
                </a:moveTo>
                <a:cubicBezTo>
                  <a:pt x="68" y="520"/>
                  <a:pt x="136" y="560"/>
                  <a:pt x="240" y="480"/>
                </a:cubicBezTo>
                <a:cubicBezTo>
                  <a:pt x="344" y="400"/>
                  <a:pt x="568" y="64"/>
                  <a:pt x="624"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7" name="Text Box 17"/>
          <p:cNvSpPr txBox="1">
            <a:spLocks noChangeArrowheads="1"/>
          </p:cNvSpPr>
          <p:nvPr/>
        </p:nvSpPr>
        <p:spPr bwMode="auto">
          <a:xfrm>
            <a:off x="4429125" y="3105150"/>
            <a:ext cx="366713" cy="519113"/>
          </a:xfrm>
          <a:prstGeom prst="rect">
            <a:avLst/>
          </a:prstGeom>
          <a:noFill/>
          <a:ln w="9525">
            <a:noFill/>
            <a:miter lim="800000"/>
            <a:headEnd/>
            <a:tailEnd/>
          </a:ln>
          <a:effectLst/>
        </p:spPr>
        <p:txBody>
          <a:bodyPr wrap="none">
            <a:spAutoFit/>
          </a:bodyPr>
          <a:lstStyle/>
          <a:p>
            <a:r>
              <a:rPr lang="en-US" sz="2800"/>
              <a:t>?</a:t>
            </a:r>
          </a:p>
        </p:txBody>
      </p:sp>
      <p:sp>
        <p:nvSpPr>
          <p:cNvPr id="2324499" name="Freeform 19"/>
          <p:cNvSpPr>
            <a:spLocks/>
          </p:cNvSpPr>
          <p:nvPr/>
        </p:nvSpPr>
        <p:spPr bwMode="auto">
          <a:xfrm>
            <a:off x="3124200" y="4032250"/>
            <a:ext cx="1447800" cy="768350"/>
          </a:xfrm>
          <a:custGeom>
            <a:avLst/>
            <a:gdLst/>
            <a:ahLst/>
            <a:cxnLst>
              <a:cxn ang="0">
                <a:pos x="1056" y="448"/>
              </a:cxn>
              <a:cxn ang="0">
                <a:pos x="720" y="496"/>
              </a:cxn>
              <a:cxn ang="0">
                <a:pos x="480" y="64"/>
              </a:cxn>
              <a:cxn ang="0">
                <a:pos x="0" y="112"/>
              </a:cxn>
            </a:cxnLst>
            <a:rect l="0" t="0" r="r" b="b"/>
            <a:pathLst>
              <a:path w="1056" h="560">
                <a:moveTo>
                  <a:pt x="1056" y="448"/>
                </a:moveTo>
                <a:cubicBezTo>
                  <a:pt x="936" y="504"/>
                  <a:pt x="816" y="560"/>
                  <a:pt x="720" y="496"/>
                </a:cubicBezTo>
                <a:cubicBezTo>
                  <a:pt x="624" y="432"/>
                  <a:pt x="600" y="128"/>
                  <a:pt x="480" y="64"/>
                </a:cubicBezTo>
                <a:cubicBezTo>
                  <a:pt x="360" y="0"/>
                  <a:pt x="16" y="104"/>
                  <a:pt x="0" y="112"/>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500" name="Oval 20"/>
          <p:cNvSpPr>
            <a:spLocks noChangeArrowheads="1"/>
          </p:cNvSpPr>
          <p:nvPr/>
        </p:nvSpPr>
        <p:spPr bwMode="auto">
          <a:xfrm>
            <a:off x="2362200" y="3860800"/>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en-US">
                <a:solidFill>
                  <a:srgbClr val="000000"/>
                </a:solidFill>
              </a:rPr>
              <a:t>A</a:t>
            </a:r>
          </a:p>
        </p:txBody>
      </p:sp>
      <p:sp>
        <p:nvSpPr>
          <p:cNvPr id="2324501" name="Text Box 21"/>
          <p:cNvSpPr txBox="1">
            <a:spLocks noChangeArrowheads="1"/>
          </p:cNvSpPr>
          <p:nvPr/>
        </p:nvSpPr>
        <p:spPr bwMode="auto">
          <a:xfrm>
            <a:off x="5486400" y="3632200"/>
            <a:ext cx="366713" cy="519113"/>
          </a:xfrm>
          <a:prstGeom prst="rect">
            <a:avLst/>
          </a:prstGeom>
          <a:noFill/>
          <a:ln w="9525">
            <a:noFill/>
            <a:miter lim="800000"/>
            <a:headEnd/>
            <a:tailEnd/>
          </a:ln>
          <a:effectLst/>
        </p:spPr>
        <p:txBody>
          <a:bodyPr wrap="none">
            <a:spAutoFit/>
          </a:bodyPr>
          <a:lstStyle/>
          <a:p>
            <a:r>
              <a:rPr lang="en-US" sz="2800"/>
              <a:t>?</a:t>
            </a:r>
          </a:p>
        </p:txBody>
      </p:sp>
      <p:sp>
        <p:nvSpPr>
          <p:cNvPr id="2324502" name="Text Box 22"/>
          <p:cNvSpPr txBox="1">
            <a:spLocks noChangeArrowheads="1"/>
          </p:cNvSpPr>
          <p:nvPr/>
        </p:nvSpPr>
        <p:spPr bwMode="auto">
          <a:xfrm>
            <a:off x="3519488" y="3570288"/>
            <a:ext cx="366712" cy="519112"/>
          </a:xfrm>
          <a:prstGeom prst="rect">
            <a:avLst/>
          </a:prstGeom>
          <a:noFill/>
          <a:ln w="9525">
            <a:noFill/>
            <a:miter lim="800000"/>
            <a:headEnd/>
            <a:tailEnd/>
          </a:ln>
          <a:effectLst/>
        </p:spPr>
        <p:txBody>
          <a:bodyPr wrap="none">
            <a:spAutoFit/>
          </a:bodyPr>
          <a:lstStyle/>
          <a:p>
            <a:r>
              <a:rPr lang="en-US" sz="2800"/>
              <a:t>?</a:t>
            </a:r>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iencesTwoFaces.png"/>
          <p:cNvPicPr>
            <a:picLocks noChangeAspect="1"/>
          </p:cNvPicPr>
          <p:nvPr/>
        </p:nvPicPr>
        <p:blipFill>
          <a:blip r:embed="rId3"/>
          <a:srcRect t="6364" b="9180"/>
          <a:stretch>
            <a:fillRect/>
          </a:stretch>
        </p:blipFill>
        <p:spPr>
          <a:xfrm>
            <a:off x="0" y="1066800"/>
            <a:ext cx="9144000" cy="45720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To Experiment Rapidly,  </a:t>
            </a:r>
            <a:br>
              <a:rPr lang="en-US" smtClean="0"/>
            </a:br>
            <a:r>
              <a:rPr lang="en-US" smtClean="0"/>
              <a:t>You Need the Right Tools</a:t>
            </a:r>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What comes after the </a:t>
            </a:r>
            <a:br>
              <a:rPr lang="en-US" smtClean="0"/>
            </a:br>
            <a:r>
              <a:rPr lang="en-US" smtClean="0"/>
              <a:t>$1 prototype?</a:t>
            </a:r>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0"/>
            <a:ext cx="7772400" cy="1022350"/>
          </a:xfrm>
        </p:spPr>
        <p:txBody>
          <a:bodyPr/>
          <a:lstStyle/>
          <a:p>
            <a:r>
              <a:rPr lang="en-US" sz="2400" smtClean="0"/>
              <a:t>The Goal:</a:t>
            </a:r>
            <a:r>
              <a:rPr lang="en-US" sz="4000" smtClean="0"/>
              <a:t/>
            </a:r>
            <a:br>
              <a:rPr lang="en-US" sz="4000" smtClean="0"/>
            </a:br>
            <a:r>
              <a:rPr lang="en-US" sz="3600" smtClean="0"/>
              <a:t>Enable everyone in your design team </a:t>
            </a:r>
            <a:r>
              <a:rPr lang="en-US" sz="3600" b="0" smtClean="0"/>
              <a:t>(not just the technology experts) </a:t>
            </a:r>
            <a:r>
              <a:rPr lang="en-US" sz="3600" smtClean="0"/>
              <a:t>to realize interaction design ideas, in order to gain insight faster.</a:t>
            </a:r>
            <a:endParaRPr lang="en-US" sz="360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Three 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smtClean="0">
                <a:effectLst>
                  <a:outerShdw blurRad="38100" dist="38100" dir="2700000" algn="tl">
                    <a:srgbClr val="000000"/>
                  </a:outerShdw>
                </a:effectLst>
              </a:rPr>
              <a:t>Integrate Design, Test, and Analysis</a:t>
            </a:r>
            <a:br>
              <a:rPr lang="en-US" smtClean="0">
                <a:effectLst>
                  <a:outerShdw blurRad="38100" dist="38100" dir="2700000" algn="tl">
                    <a:srgbClr val="000000"/>
                  </a:outerShdw>
                </a:effectLst>
              </a:rPr>
            </a:br>
            <a:endParaRPr lang="en-US"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Programming 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Support Designing Multiple Alternatives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EB02B29C-487F-4D43-A68E-B3B46FCF6588}" type="slidenum">
              <a:rPr lang="ko-KR" altLang="en-US">
                <a:ea typeface="굴림" charset="-127"/>
              </a:rPr>
              <a:pPr/>
              <a:t>17</a:t>
            </a:fld>
            <a:endParaRPr lang="en-US" altLang="ko-KR">
              <a:ea typeface="굴림" charset="-127"/>
            </a:endParaRPr>
          </a:p>
        </p:txBody>
      </p:sp>
      <p:pic>
        <p:nvPicPr>
          <p:cNvPr id="20483" name="Picture 2" descr="d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8" name="Text Box 7"/>
          <p:cNvSpPr txBox="1">
            <a:spLocks noChangeArrowheads="1"/>
          </p:cNvSpPr>
          <p:nvPr/>
        </p:nvSpPr>
        <p:spPr bwMode="auto">
          <a:xfrm>
            <a:off x="288925" y="381000"/>
            <a:ext cx="1619250" cy="579438"/>
          </a:xfrm>
          <a:prstGeom prst="rect">
            <a:avLst/>
          </a:prstGeom>
          <a:noFill/>
          <a:ln w="9525">
            <a:noFill/>
            <a:miter lim="800000"/>
            <a:headEnd/>
            <a:tailEnd/>
          </a:ln>
        </p:spPr>
        <p:txBody>
          <a:bodyPr wrap="none">
            <a:spAutoFit/>
          </a:bodyPr>
          <a:lstStyle/>
          <a:p>
            <a:r>
              <a:rPr lang="en-US" sz="3200">
                <a:solidFill>
                  <a:schemeClr val="bg1"/>
                </a:solidFill>
                <a:latin typeface="Neutra Text SC" pitchFamily="50" charset="0"/>
              </a:rPr>
              <a:t>d.tools</a:t>
            </a:r>
          </a:p>
        </p:txBody>
      </p:sp>
      <p:sp>
        <p:nvSpPr>
          <p:cNvPr id="20489" name="Text Box 17"/>
          <p:cNvSpPr txBox="1">
            <a:spLocks noChangeArrowheads="1"/>
          </p:cNvSpPr>
          <p:nvPr/>
        </p:nvSpPr>
        <p:spPr bwMode="auto">
          <a:xfrm>
            <a:off x="304800" y="6183313"/>
            <a:ext cx="1260473" cy="369332"/>
          </a:xfrm>
          <a:prstGeom prst="rect">
            <a:avLst/>
          </a:prstGeom>
          <a:solidFill>
            <a:schemeClr val="tx1">
              <a:alpha val="50980"/>
            </a:schemeClr>
          </a:solid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uist</a:t>
            </a:r>
            <a:r>
              <a:rPr lang="en-US" b="0" dirty="0" smtClean="0">
                <a:solidFill>
                  <a:schemeClr val="bg1"/>
                </a:solidFill>
              </a:rPr>
              <a:t> 2006</a:t>
            </a:r>
            <a:r>
              <a:rPr lang="en-US" b="0" dirty="0">
                <a:solidFill>
                  <a:schemeClr val="bg1"/>
                </a:solidFill>
              </a:rPr>
              <a:t>]</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design.wmv">
            <a:hlinkClick r:id="" action="ppaction://media"/>
          </p:cNvPr>
          <p:cNvPicPr>
            <a:picLocks noRot="1" noChangeAspect="1"/>
          </p:cNvPicPr>
          <p:nvPr>
            <a:videoFile r:link="rId1"/>
          </p:nvPr>
        </p:nvPicPr>
        <p:blipFill>
          <a:blip r:embed="rId4"/>
          <a:stretch>
            <a:fillRect/>
          </a:stretch>
        </p:blipFill>
        <p:spPr>
          <a:xfrm>
            <a:off x="0" y="7239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321D0E5F-27AF-4FCD-A79B-DA76D702E0BA}" type="slidenum">
              <a:rPr lang="ko-KR" altLang="en-US">
                <a:ea typeface="굴림" charset="-127"/>
              </a:rPr>
              <a:pPr/>
              <a:t>19</a:t>
            </a:fld>
            <a:endParaRPr lang="en-US" altLang="ko-KR">
              <a:ea typeface="굴림" charset="-127"/>
            </a:endParaRPr>
          </a:p>
        </p:txBody>
      </p:sp>
      <p:pic>
        <p:nvPicPr>
          <p:cNvPr id="23555" name="Picture 2" descr="dt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7302884" y="6477000"/>
            <a:ext cx="1155316" cy="307777"/>
          </a:xfrm>
          <a:prstGeom prst="rect">
            <a:avLst/>
          </a:prstGeom>
          <a:noFill/>
        </p:spPr>
        <p:txBody>
          <a:bodyPr wrap="none" rtlCol="0">
            <a:spAutoFit/>
          </a:bodyPr>
          <a:lstStyle/>
          <a:p>
            <a:r>
              <a:rPr lang="en-US" sz="1400" smtClean="0"/>
              <a:t>(cc) allcomm</a:t>
            </a:r>
            <a:endParaRPr lang="en-US" sz="1400"/>
          </a:p>
        </p:txBody>
      </p:sp>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test.wmv">
            <a:hlinkClick r:id="" action="ppaction://media"/>
          </p:cNvPr>
          <p:cNvPicPr>
            <a:picLocks noRot="1" noChangeAspect="1"/>
          </p:cNvPicPr>
          <p:nvPr>
            <a:videoFile r:link="rId1"/>
          </p:nvPr>
        </p:nvPicPr>
        <p:blipFill>
          <a:blip r:embed="rId4"/>
          <a:stretch>
            <a:fillRect/>
          </a:stretch>
        </p:blipFill>
        <p:spPr>
          <a:xfrm>
            <a:off x="0" y="800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fld id="{6C21B3ED-796F-47B5-8266-8DEC46144063}" type="slidenum">
              <a:rPr lang="ko-KR" altLang="en-US">
                <a:ea typeface="굴림" charset="-127"/>
              </a:rPr>
              <a:pPr/>
              <a:t>21</a:t>
            </a:fld>
            <a:endParaRPr lang="en-US" altLang="ko-KR">
              <a:ea typeface="굴림" charset="-127"/>
            </a:endParaRPr>
          </a:p>
        </p:txBody>
      </p:sp>
      <p:pic>
        <p:nvPicPr>
          <p:cNvPr id="25603" name="Picture 2"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analyze.wmv">
            <a:hlinkClick r:id="" action="ppaction://media"/>
          </p:cNvPr>
          <p:cNvPicPr>
            <a:picLocks noRot="1" noChangeAspect="1"/>
          </p:cNvPicPr>
          <p:nvPr>
            <a:videoFile r:link="rId1"/>
          </p:nvPr>
        </p:nvPicPr>
        <p:blipFill>
          <a:blip r:embed="rId4"/>
          <a:stretch>
            <a:fillRect/>
          </a:stretch>
        </p:blipFill>
        <p:spPr>
          <a:xfrm>
            <a:off x="0" y="8382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0" name="Picture 4" descr="pho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Three 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b="0" smtClean="0">
                <a:effectLst>
                  <a:outerShdw blurRad="38100" dist="38100" dir="2700000" algn="tl">
                    <a:srgbClr val="000000"/>
                  </a:outerShdw>
                </a:effectLst>
              </a:rPr>
              <a:t>Integrate Design, Test, and Analysis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Programming by Demonstration </a:t>
            </a:r>
            <a:br>
              <a:rPr lang="en-US" smtClean="0">
                <a:effectLst>
                  <a:outerShdw blurRad="38100" dist="38100" dir="2700000" algn="tl">
                    <a:srgbClr val="000000"/>
                  </a:outerShdw>
                </a:effectLst>
              </a:rPr>
            </a:br>
            <a:endParaRPr lang="en-US"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Support Designing Multiple Alternatives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z="4000" smtClean="0"/>
          </a:p>
        </p:txBody>
      </p:sp>
      <p:sp>
        <p:nvSpPr>
          <p:cNvPr id="14339" name="Content Placeholder 2"/>
          <p:cNvSpPr>
            <a:spLocks noGrp="1"/>
          </p:cNvSpPr>
          <p:nvPr>
            <p:ph idx="1"/>
          </p:nvPr>
        </p:nvSpPr>
        <p:spPr/>
        <p:txBody>
          <a:bodyPr/>
          <a:lstStyle/>
          <a:p>
            <a:pPr>
              <a:buFont typeface="Wingdings" pitchFamily="2" charset="2"/>
              <a:buNone/>
            </a:pPr>
            <a:r>
              <a:rPr lang="en-US" sz="4400" dirty="0" smtClean="0"/>
              <a:t>“Solving a problem simply means representing it so as to make the solution transparent”</a:t>
            </a:r>
          </a:p>
          <a:p>
            <a:pPr algn="r">
              <a:buFont typeface="Wingdings" pitchFamily="2" charset="2"/>
              <a:buNone/>
            </a:pPr>
            <a:r>
              <a:rPr lang="en-US" dirty="0" smtClean="0"/>
              <a:t> </a:t>
            </a:r>
            <a:r>
              <a:rPr lang="en-US" sz="2800" dirty="0" smtClean="0">
                <a:solidFill>
                  <a:schemeClr val="bg2"/>
                </a:solidFill>
              </a:rPr>
              <a:t>—Herbert Simon, The Sciences of the Artificial</a:t>
            </a:r>
            <a:endParaRPr lang="en-US" dirty="0" smtClean="0">
              <a:solidFill>
                <a:schemeClr val="bg2"/>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a:solidFill>
                  <a:schemeClr val="bg1"/>
                </a:solidFill>
                <a:latin typeface="Courier New" pitchFamily="49" charset="0"/>
                <a:cs typeface="Courier New" pitchFamily="49" charset="0"/>
              </a:rPr>
              <a:t>//detect accelerometer peaks</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//read data sample</a:t>
            </a:r>
          </a:p>
          <a:p>
            <a:r>
              <a:rPr lang="en-US" sz="1200">
                <a:solidFill>
                  <a:schemeClr val="bg1"/>
                </a:solidFill>
                <a:latin typeface="Courier New" pitchFamily="49" charset="0"/>
                <a:cs typeface="Courier New" pitchFamily="49" charset="0"/>
              </a:rPr>
              <a:t>xVal[t++]=readA2DValue(xPin);</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//look for changes in derivative </a:t>
            </a:r>
          </a:p>
          <a:p>
            <a:r>
              <a:rPr lang="en-US" sz="1200">
                <a:solidFill>
                  <a:schemeClr val="bg1"/>
                </a:solidFill>
                <a:latin typeface="Courier New" pitchFamily="49" charset="0"/>
                <a:cs typeface="Courier New" pitchFamily="49" charset="0"/>
              </a:rPr>
              <a:t>if(((xVal[t]-xVal[t-1]) &gt;= 0 </a:t>
            </a:r>
          </a:p>
          <a:p>
            <a:r>
              <a:rPr lang="en-US" sz="1200">
                <a:solidFill>
                  <a:schemeClr val="bg1"/>
                </a:solidFill>
                <a:latin typeface="Courier New" pitchFamily="49" charset="0"/>
                <a:cs typeface="Courier New" pitchFamily="49" charset="0"/>
              </a:rPr>
              <a:t>	&amp;&amp; (xVal[t-1]-xVal[t-2]) &lt; 0) ||</a:t>
            </a:r>
          </a:p>
          <a:p>
            <a:r>
              <a:rPr lang="en-US" sz="1200">
                <a:solidFill>
                  <a:schemeClr val="bg1"/>
                </a:solidFill>
                <a:latin typeface="Courier New" pitchFamily="49" charset="0"/>
                <a:cs typeface="Courier New" pitchFamily="49" charset="0"/>
              </a:rPr>
              <a:t>   (((xVal[t]-xVal[t-1]) &lt; 0 </a:t>
            </a:r>
          </a:p>
          <a:p>
            <a:r>
              <a:rPr lang="en-US" sz="1200">
                <a:solidFill>
                  <a:schemeClr val="bg1"/>
                </a:solidFill>
                <a:latin typeface="Courier New" pitchFamily="49" charset="0"/>
                <a:cs typeface="Courier New" pitchFamily="49" charset="0"/>
              </a:rPr>
              <a:t>	&amp;&amp; (xVal[t-1]-xVal[t-2]) &gt;= 0)) {</a:t>
            </a:r>
          </a:p>
          <a:p>
            <a:r>
              <a:rPr lang="en-US" sz="1200">
                <a:solidFill>
                  <a:schemeClr val="bg1"/>
                </a:solidFill>
                <a:latin typeface="Courier New" pitchFamily="49" charset="0"/>
                <a:cs typeface="Courier New" pitchFamily="49" charset="0"/>
              </a:rPr>
              <a:t>  //peak detected</a:t>
            </a:r>
          </a:p>
          <a:p>
            <a:r>
              <a:rPr lang="en-US" sz="1200">
                <a:solidFill>
                  <a:schemeClr val="bg1"/>
                </a:solidFill>
                <a:latin typeface="Courier New" pitchFamily="49" charset="0"/>
                <a:cs typeface="Courier New" pitchFamily="49" charset="0"/>
              </a:rPr>
              <a:t>  //send message</a:t>
            </a:r>
          </a:p>
          <a:p>
            <a:r>
              <a:rPr lang="en-US" sz="1200">
                <a:solidFill>
                  <a:schemeClr val="bg1"/>
                </a:solidFill>
                <a:latin typeface="Courier New" pitchFamily="49" charset="0"/>
                <a:cs typeface="Courier New" pitchFamily="49" charset="0"/>
              </a:rPr>
              <a:t>  oscSendMessageInt("/x/peak",1);</a:t>
            </a:r>
          </a:p>
          <a:p>
            <a:r>
              <a:rPr lang="en-US" sz="1200">
                <a:solidFill>
                  <a:schemeClr val="bg1"/>
                </a:solidFill>
                <a:latin typeface="Courier New" pitchFamily="49" charset="0"/>
                <a:cs typeface="Courier New" pitchFamily="49" charset="0"/>
              </a:rPr>
              <a:t>} else {</a:t>
            </a:r>
          </a:p>
          <a:p>
            <a:r>
              <a:rPr lang="en-US" sz="1200">
                <a:solidFill>
                  <a:schemeClr val="bg1"/>
                </a:solidFill>
                <a:latin typeface="Courier New" pitchFamily="49" charset="0"/>
                <a:cs typeface="Courier New" pitchFamily="49" charset="0"/>
              </a:rPr>
              <a:t> //no peak</a:t>
            </a:r>
          </a:p>
          <a:p>
            <a:r>
              <a:rPr lang="en-US" sz="1200">
                <a:solidFill>
                  <a:schemeClr val="bg1"/>
                </a:solidFill>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chemeClr val="bg1"/>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bg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chemeClr val="bg1"/>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bg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r>
              <a:rPr lang="en-US" sz="3600" smtClean="0"/>
              <a:t>Idea: Programming by Demonstration</a:t>
            </a:r>
          </a:p>
        </p:txBody>
      </p:sp>
      <p:pic>
        <p:nvPicPr>
          <p:cNvPr id="16387" name="Picture 5" descr="pbdsketch1"/>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7018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p:txBody>
          <a:bodyPr/>
          <a:lstStyle/>
          <a:p>
            <a:pPr eaLnBrk="1" hangingPunct="1"/>
            <a:r>
              <a:rPr lang="en-US" sz="3600" smtClean="0"/>
              <a:t>Idea: Programming by Demonstration</a:t>
            </a:r>
          </a:p>
        </p:txBody>
      </p:sp>
      <p:pic>
        <p:nvPicPr>
          <p:cNvPr id="17411" name="Picture 4" descr="pbdsketch2"/>
          <p:cNvPicPr>
            <a:picLocks noChangeAspect="1" noChangeArrowheads="1"/>
          </p:cNvPicPr>
          <p:nvPr/>
        </p:nvPicPr>
        <p:blipFill>
          <a:blip r:embed="rId3">
            <a:clrChange>
              <a:clrFrom>
                <a:srgbClr val="333333"/>
              </a:clrFrom>
              <a:clrTo>
                <a:srgbClr val="333333">
                  <a:alpha val="0"/>
                </a:srgbClr>
              </a:clrTo>
            </a:clrChange>
          </a:blip>
          <a:srcRect/>
          <a:stretch>
            <a:fillRect/>
          </a:stretch>
        </p:blipFill>
        <p:spPr bwMode="auto">
          <a:xfrm>
            <a:off x="1663700" y="1625600"/>
            <a:ext cx="5816600" cy="4394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UI-Perception-Trans"/>
          <p:cNvPicPr>
            <a:picLocks noChangeAspect="1" noChangeArrowheads="1"/>
          </p:cNvPicPr>
          <p:nvPr/>
        </p:nvPicPr>
        <p:blipFill>
          <a:blip r:embed="rId3"/>
          <a:srcRect/>
          <a:stretch>
            <a:fillRect/>
          </a:stretch>
        </p:blipFill>
        <p:spPr bwMode="auto">
          <a:xfrm>
            <a:off x="2695575" y="228600"/>
            <a:ext cx="4391025" cy="6218238"/>
          </a:xfrm>
          <a:prstGeom prst="rect">
            <a:avLst/>
          </a:prstGeom>
          <a:noFill/>
          <a:ln w="9525">
            <a:noFill/>
            <a:miter lim="800000"/>
            <a:headEnd/>
            <a:tailEnd/>
          </a:ln>
        </p:spPr>
      </p:pic>
      <p:sp>
        <p:nvSpPr>
          <p:cNvPr id="24580" name="Text Box 3"/>
          <p:cNvSpPr txBox="1">
            <a:spLocks noChangeArrowheads="1"/>
          </p:cNvSpPr>
          <p:nvPr/>
        </p:nvSpPr>
        <p:spPr bwMode="auto">
          <a:xfrm>
            <a:off x="7391400" y="5981700"/>
            <a:ext cx="1279525"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altLang="ko-KR" kern="1200" dirty="0">
                <a:solidFill>
                  <a:srgbClr val="CFECFF"/>
                </a:solidFill>
                <a:latin typeface="Neutra Text" pitchFamily="50" charset="0"/>
                <a:ea typeface="굴림"/>
                <a:cs typeface="굴림"/>
              </a:rPr>
              <a:t>[O’Sullivan]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Exemplar</a:t>
            </a:r>
          </a:p>
        </p:txBody>
      </p:sp>
      <p:pic>
        <p:nvPicPr>
          <p:cNvPr id="22536" name="Picture 8" descr="circle-in-steps-01..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5"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6"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3560" name="Picture 9" descr="circle-in-steps-02.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79"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0"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1"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3"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4584"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5608"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pic>
        <p:nvPicPr>
          <p:cNvPr id="25609" name="Picture 9" descr="circle-in-steps-04.png"/>
          <p:cNvPicPr>
            <a:picLocks noChangeAspect="1"/>
          </p:cNvPicPr>
          <p:nvPr/>
        </p:nvPicPr>
        <p:blipFill>
          <a:blip r:embed="rId4"/>
          <a:srcRect/>
          <a:stretch>
            <a:fillRect/>
          </a:stretch>
        </p:blipFill>
        <p:spPr bwMode="auto">
          <a:xfrm>
            <a:off x="0" y="723900"/>
            <a:ext cx="9144000" cy="5410200"/>
          </a:xfrm>
          <a:prstGeom prst="rect">
            <a:avLst/>
          </a:prstGeom>
          <a:noFill/>
          <a:ln w="9525">
            <a:noFill/>
            <a:miter lim="800000"/>
            <a:headEnd/>
            <a:tailEnd/>
          </a:ln>
        </p:spPr>
      </p:pic>
      <p:sp>
        <p:nvSpPr>
          <p:cNvPr id="9"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8" descr="skechtes-for-ppt-reversed"/>
          <p:cNvPicPr>
            <a:picLocks noChangeAspect="1" noChangeArrowheads="1"/>
          </p:cNvPicPr>
          <p:nvPr/>
        </p:nvPicPr>
        <p:blipFill>
          <a:blip r:embed="rId3"/>
          <a:srcRect/>
          <a:stretch>
            <a:fillRect/>
          </a:stretch>
        </p:blipFill>
        <p:spPr bwMode="auto">
          <a:xfrm>
            <a:off x="1219200" y="1295400"/>
            <a:ext cx="6781800" cy="5086350"/>
          </a:xfrm>
          <a:prstGeom prst="rect">
            <a:avLst/>
          </a:prstGeom>
          <a:noFill/>
          <a:ln w="9525">
            <a:noFill/>
            <a:miter lim="800000"/>
            <a:headEnd/>
            <a:tailEnd/>
          </a:ln>
        </p:spPr>
      </p:pic>
      <p:sp>
        <p:nvSpPr>
          <p:cNvPr id="40965" name="Text Box 8"/>
          <p:cNvSpPr txBox="1">
            <a:spLocks noChangeArrowheads="1"/>
          </p:cNvSpPr>
          <p:nvPr/>
        </p:nvSpPr>
        <p:spPr bwMode="auto">
          <a:xfrm>
            <a:off x="7086600" y="6324600"/>
            <a:ext cx="1962150" cy="304800"/>
          </a:xfrm>
          <a:prstGeom prst="rect">
            <a:avLst/>
          </a:prstGeom>
          <a:noFill/>
          <a:ln w="9525">
            <a:noFill/>
            <a:miter lim="800000"/>
            <a:headEnd/>
            <a:tailEnd/>
          </a:ln>
        </p:spPr>
        <p:txBody>
          <a:bodyPr wrap="none">
            <a:spAutoFit/>
          </a:bodyPr>
          <a:lstStyle/>
          <a:p>
            <a:r>
              <a:rPr lang="en-US" sz="1400" b="0">
                <a:solidFill>
                  <a:srgbClr val="DDDDDD"/>
                </a:solidFill>
              </a:rPr>
              <a:t>[sketches by Wendy Ju]</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al4.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Three 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b="0" smtClean="0">
                <a:effectLst>
                  <a:outerShdw blurRad="38100" dist="38100" dir="2700000" algn="tl">
                    <a:srgbClr val="000000"/>
                  </a:outerShdw>
                </a:effectLst>
              </a:rPr>
              <a:t>Integrate Design, Test, and Analysis</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Programming 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Support Designing Multiple Alternatives</a:t>
            </a: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78850" name="Content Placeholder 2"/>
          <p:cNvSpPr>
            <a:spLocks noGrp="1"/>
          </p:cNvSpPr>
          <p:nvPr>
            <p:ph idx="4294967295"/>
          </p:nvPr>
        </p:nvSpPr>
        <p:spPr>
          <a:xfrm>
            <a:off x="990600" y="2101850"/>
            <a:ext cx="8007350" cy="4756150"/>
          </a:xfrm>
        </p:spPr>
        <p:txBody>
          <a:bodyPr/>
          <a:lstStyle/>
          <a:p>
            <a:pPr eaLnBrk="1" hangingPunct="1">
              <a:buFont typeface="Wingdings" pitchFamily="2" charset="2"/>
              <a:buNone/>
            </a:pPr>
            <a:r>
              <a:rPr lang="en-US" b="0" dirty="0" smtClean="0"/>
              <a:t>	“The best way to have a good idea is </a:t>
            </a:r>
            <a:br>
              <a:rPr lang="en-US" b="0" dirty="0" smtClean="0"/>
            </a:br>
            <a:r>
              <a:rPr lang="en-US" b="0" dirty="0" smtClean="0"/>
              <a:t>  to have lots of ideas</a:t>
            </a:r>
            <a:r>
              <a:rPr lang="en-US" b="0" i="1" dirty="0" smtClean="0"/>
              <a:t>.”</a:t>
            </a:r>
            <a:endParaRPr lang="en-US" b="0" dirty="0" smtClean="0"/>
          </a:p>
        </p:txBody>
      </p:sp>
      <p:sp>
        <p:nvSpPr>
          <p:cNvPr id="78852" name="TextBox 4"/>
          <p:cNvSpPr txBox="1">
            <a:spLocks noChangeArrowheads="1"/>
          </p:cNvSpPr>
          <p:nvPr/>
        </p:nvSpPr>
        <p:spPr bwMode="auto">
          <a:xfrm>
            <a:off x="5257800" y="30734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b="0" i="1" kern="1200" dirty="0">
                <a:solidFill>
                  <a:srgbClr val="FFFFFF"/>
                </a:solidFill>
                <a:latin typeface="Neutra Text" pitchFamily="50" charset="0"/>
                <a:ea typeface="+mn-ea"/>
                <a:cs typeface="+mn-cs"/>
              </a:rPr>
              <a:t>-</a:t>
            </a:r>
            <a:r>
              <a:rPr lang="en-US" sz="3200" b="0" i="1" kern="1200" dirty="0" err="1">
                <a:solidFill>
                  <a:srgbClr val="FFFFFF"/>
                </a:solidFill>
                <a:latin typeface="Neutra Text" pitchFamily="50" charset="0"/>
                <a:ea typeface="+mn-ea"/>
                <a:cs typeface="+mn-cs"/>
              </a:rPr>
              <a:t>Linus</a:t>
            </a:r>
            <a:r>
              <a:rPr lang="en-US" sz="3200" b="0" i="1" kern="1200" dirty="0">
                <a:solidFill>
                  <a:srgbClr val="FFFFFF"/>
                </a:solidFill>
                <a:latin typeface="Neutra Text" pitchFamily="50" charset="0"/>
                <a:ea typeface="+mn-ea"/>
                <a:cs typeface="+mn-cs"/>
              </a:rPr>
              <a:t> Pauling</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xton-fig53.png"/>
          <p:cNvPicPr>
            <a:picLocks noGrp="1" noChangeAspect="1"/>
          </p:cNvPicPr>
          <p:nvPr>
            <p:ph idx="4294967295"/>
          </p:nvPr>
        </p:nvPicPr>
        <p:blipFill>
          <a:blip r:embed="rId3"/>
          <a:stretch>
            <a:fillRect/>
          </a:stretch>
        </p:blipFill>
        <p:spPr>
          <a:xfrm>
            <a:off x="838200" y="1371600"/>
            <a:ext cx="8007350" cy="3471863"/>
          </a:xfrm>
        </p:spPr>
      </p:pic>
      <p:sp>
        <p:nvSpPr>
          <p:cNvPr id="5" name="TextBox 4"/>
          <p:cNvSpPr txBox="1"/>
          <p:nvPr/>
        </p:nvSpPr>
        <p:spPr>
          <a:xfrm>
            <a:off x="6019800" y="5791200"/>
            <a:ext cx="2676567"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39</a:t>
            </a:fld>
            <a:endParaRPr lang="en-US" altLang="ko-KR" b="1" kern="1200">
              <a:solidFill>
                <a:srgbClr val="000000"/>
              </a:solidFill>
              <a:latin typeface="Neutra Text" pitchFamily="50" charset="0"/>
              <a:ea typeface="굴림" pitchFamily="34" charset="-127"/>
              <a:cs typeface="+mn-cs"/>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s-actionshot1"/>
          <p:cNvPicPr>
            <a:picLocks noChangeAspect="1" noChangeArrowheads="1"/>
          </p:cNvPicPr>
          <p:nvPr/>
        </p:nvPicPr>
        <p:blipFill>
          <a:blip r:embed="rId3"/>
          <a:srcRect/>
          <a:stretch>
            <a:fillRect/>
          </a:stretch>
        </p:blipFill>
        <p:spPr bwMode="auto">
          <a:xfrm>
            <a:off x="-1028700" y="0"/>
            <a:ext cx="11201400" cy="6894513"/>
          </a:xfrm>
          <a:prstGeom prst="rect">
            <a:avLst/>
          </a:prstGeom>
          <a:noFill/>
        </p:spPr>
      </p:pic>
      <p:sp>
        <p:nvSpPr>
          <p:cNvPr id="5" name="Arc 5"/>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40</a:t>
            </a:fld>
            <a:endParaRPr lang="en-US" altLang="ko-KR">
              <a:ea typeface="굴림" pitchFamily="34" charset="-127"/>
            </a:endParaRPr>
          </a:p>
        </p:txBody>
      </p:sp>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pic>
        <p:nvPicPr>
          <p:cNvPr id="9" name="Picture 8" descr="design-secrets-malden-mills-sketches.png"/>
          <p:cNvPicPr>
            <a:picLocks noChangeAspect="1"/>
          </p:cNvPicPr>
          <p:nvPr/>
        </p:nvPicPr>
        <p:blipFill>
          <a:blip r:embed="rId3"/>
          <a:stretch>
            <a:fillRect/>
          </a:stretch>
        </p:blipFill>
        <p:spPr>
          <a:xfrm>
            <a:off x="304800" y="276746"/>
            <a:ext cx="8534400" cy="6581254"/>
          </a:xfrm>
          <a:prstGeom prst="rect">
            <a:avLst/>
          </a:prstGeom>
        </p:spPr>
      </p:pic>
      <p:sp>
        <p:nvSpPr>
          <p:cNvPr id="10" name="TextBox 9"/>
          <p:cNvSpPr txBox="1"/>
          <p:nvPr/>
        </p:nvSpPr>
        <p:spPr>
          <a:xfrm>
            <a:off x="6008182" y="6474023"/>
            <a:ext cx="2678618" cy="307777"/>
          </a:xfrm>
          <a:prstGeom prst="rect">
            <a:avLst/>
          </a:prstGeom>
          <a:solidFill>
            <a:schemeClr val="bg1"/>
          </a:solidFill>
        </p:spPr>
        <p:txBody>
          <a:bodyPr wrap="none" rtlCol="0">
            <a:spAutoFit/>
          </a:bodyPr>
          <a:lstStyle/>
          <a:p>
            <a:r>
              <a:rPr lang="en-US" sz="1400" smtClean="0"/>
              <a:t>From Design Secrets: Products 2</a:t>
            </a:r>
            <a:endParaRPr lang="en-US" sz="140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5" name="Arc 5"/>
          <p:cNvSpPr>
            <a:spLocks noChangeAspect="1"/>
          </p:cNvSpPr>
          <p:nvPr/>
        </p:nvSpPr>
        <p:spPr bwMode="auto">
          <a:xfrm>
            <a:off x="9013826"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6"/>
          <p:cNvSpPr>
            <a:spLocks noChangeAspect="1"/>
          </p:cNvSpPr>
          <p:nvPr/>
        </p:nvSpPr>
        <p:spPr bwMode="auto">
          <a:xfrm rot="16200000">
            <a:off x="1"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7"/>
          <p:cNvSpPr>
            <a:spLocks noChangeAspect="1"/>
          </p:cNvSpPr>
          <p:nvPr/>
        </p:nvSpPr>
        <p:spPr bwMode="auto">
          <a:xfrm rot="10800000">
            <a:off x="1"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8"/>
          <p:cNvSpPr>
            <a:spLocks noChangeAspect="1"/>
          </p:cNvSpPr>
          <p:nvPr/>
        </p:nvSpPr>
        <p:spPr bwMode="auto">
          <a:xfrm rot="5400000">
            <a:off x="9013826"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TextBox 8"/>
          <p:cNvSpPr txBox="1"/>
          <p:nvPr/>
        </p:nvSpPr>
        <p:spPr>
          <a:xfrm>
            <a:off x="1524000" y="1295400"/>
            <a:ext cx="2015808" cy="461665"/>
          </a:xfrm>
          <a:prstGeom prst="rect">
            <a:avLst/>
          </a:prstGeom>
          <a:noFill/>
        </p:spPr>
        <p:txBody>
          <a:bodyPr wrap="none" rtlCol="0">
            <a:spAutoFit/>
          </a:bodyPr>
          <a:lstStyle/>
          <a:p>
            <a:r>
              <a:rPr lang="en-US" sz="2400" smtClean="0"/>
              <a:t>[Adobe Flash]</a:t>
            </a: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Photoshop.Image.9">
              <p:embed/>
            </p:oleObj>
          </a:graphicData>
        </a:graphic>
      </p:graphicFrame>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uxtapose-uist2008-video-03-shorter.wmv">
            <a:hlinkClick r:id="" action="ppaction://media"/>
          </p:cNvPr>
          <p:cNvPicPr>
            <a:picLocks noRot="1" noChangeAspect="1"/>
          </p:cNvPicPr>
          <p:nvPr>
            <a:videoFile r:link="rId1"/>
          </p:nvPr>
        </p:nvPicPr>
        <p:blipFill>
          <a:blip r:embed="rId4"/>
          <a:stretch>
            <a:fillRect/>
          </a:stretch>
        </p:blipFill>
        <p:spPr>
          <a:xfrm>
            <a:off x="0" y="762000"/>
            <a:ext cx="9076266" cy="5105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86000"/>
            <a:ext cx="7772400" cy="1470025"/>
          </a:xfrm>
        </p:spPr>
        <p:txBody>
          <a:bodyPr/>
          <a:lstStyle/>
          <a:p>
            <a:r>
              <a:rPr lang="en-US" b="0" smtClean="0"/>
              <a:t>Wait a minute! That looked a lot like </a:t>
            </a:r>
            <a:r>
              <a:rPr lang="en-US" smtClean="0"/>
              <a:t>programming</a:t>
            </a:r>
            <a:r>
              <a:rPr lang="en-US" b="0" smtClean="0"/>
              <a:t>, and very little like </a:t>
            </a:r>
            <a:r>
              <a:rPr lang="en-US" smtClean="0"/>
              <a:t>design</a:t>
            </a:r>
            <a:r>
              <a:rPr lang="en-US" b="0" smtClean="0"/>
              <a:t>…</a:t>
            </a:r>
            <a:endParaRPr lang="en-US" b="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p:cNvPicPr>
            <a:picLocks noChangeAspect="1" noChangeArrowheads="1"/>
          </p:cNvPicPr>
          <p:nvPr/>
        </p:nvPicPr>
        <p:blipFill>
          <a:blip r:embed="rId3"/>
          <a:srcRect/>
          <a:stretch>
            <a:fillRect/>
          </a:stretch>
        </p:blipFill>
        <p:spPr bwMode="auto">
          <a:xfrm>
            <a:off x="350044" y="-2743200"/>
            <a:ext cx="7650956" cy="11430000"/>
          </a:xfrm>
          <a:prstGeom prst="rect">
            <a:avLst/>
          </a:prstGeom>
          <a:noFill/>
          <a:ln w="9525">
            <a:noFill/>
            <a:miter lim="800000"/>
            <a:headEnd/>
            <a:tailEnd/>
          </a:ln>
          <a:effectLst/>
        </p:spPr>
      </p:pic>
      <p:sp>
        <p:nvSpPr>
          <p:cNvPr id="5" name="TextBox 4"/>
          <p:cNvSpPr txBox="1"/>
          <p:nvPr/>
        </p:nvSpPr>
        <p:spPr>
          <a:xfrm>
            <a:off x="8077200" y="5943600"/>
            <a:ext cx="939296" cy="523220"/>
          </a:xfrm>
          <a:prstGeom prst="rect">
            <a:avLst/>
          </a:prstGeom>
          <a:noFill/>
        </p:spPr>
        <p:txBody>
          <a:bodyPr wrap="none" rtlCol="0">
            <a:spAutoFit/>
          </a:bodyPr>
          <a:lstStyle/>
          <a:p>
            <a:r>
              <a:rPr lang="en-US" sz="1400" smtClean="0">
                <a:solidFill>
                  <a:schemeClr val="bg1"/>
                </a:solidFill>
              </a:rPr>
              <a:t>Microsoft</a:t>
            </a:r>
          </a:p>
          <a:p>
            <a:r>
              <a:rPr lang="en-US" sz="1400" smtClean="0">
                <a:solidFill>
                  <a:schemeClr val="bg1"/>
                </a:solidFill>
              </a:rPr>
              <a:t>Surface</a:t>
            </a:r>
            <a:endParaRPr lang="en-US" sz="1400">
              <a:solidFill>
                <a:schemeClr val="bg1"/>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Three Ideas For Future Design Tools</a:t>
            </a:r>
            <a:endParaRPr lang="en-US" sz="4000"/>
          </a:p>
        </p:txBody>
      </p:sp>
      <p:sp>
        <p:nvSpPr>
          <p:cNvPr id="3" name="Content Placeholder 2"/>
          <p:cNvSpPr>
            <a:spLocks noGrp="1"/>
          </p:cNvSpPr>
          <p:nvPr>
            <p:ph idx="1"/>
          </p:nvPr>
        </p:nvSpPr>
        <p:spPr/>
        <p:txBody>
          <a:bodyPr/>
          <a:lstStyle/>
          <a:p>
            <a:pPr marL="514350" indent="-514350">
              <a:buFont typeface="+mj-lt"/>
              <a:buAutoNum type="arabicPeriod"/>
              <a:defRPr/>
            </a:pPr>
            <a:r>
              <a:rPr lang="en-US" smtClean="0">
                <a:effectLst>
                  <a:outerShdw blurRad="38100" dist="38100" dir="2700000" algn="tl">
                    <a:srgbClr val="000000"/>
                  </a:outerShdw>
                </a:effectLst>
              </a:rPr>
              <a:t>Integrate Design, Test, and Analysis</a:t>
            </a: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b="0" smtClean="0">
                <a:effectLst>
                  <a:outerShdw blurRad="38100" dist="38100" dir="2700000" algn="tl">
                    <a:srgbClr val="000000"/>
                  </a:outerShdw>
                </a:effectLst>
              </a:rPr>
              <a:t>Programming by Demonstration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defRPr/>
            </a:pPr>
            <a:r>
              <a:rPr lang="en-US" smtClean="0">
                <a:effectLst>
                  <a:outerShdw blurRad="38100" dist="38100" dir="2700000" algn="tl">
                    <a:srgbClr val="000000"/>
                  </a:outerShdw>
                </a:effectLst>
              </a:rPr>
              <a:t>Support Designing Multiple Alternatives</a:t>
            </a:r>
            <a:r>
              <a:rPr lang="en-US" b="0" smtClean="0">
                <a:effectLst>
                  <a:outerShdw blurRad="38100" dist="38100" dir="2700000" algn="tl">
                    <a:srgbClr val="000000"/>
                  </a:outerShdw>
                </a:effectLst>
              </a:rPr>
              <a:t/>
            </a:r>
            <a:br>
              <a:rPr lang="en-US" b="0" smtClean="0">
                <a:effectLst>
                  <a:outerShdw blurRad="38100" dist="38100" dir="2700000" algn="tl">
                    <a:srgbClr val="000000"/>
                  </a:outerShdw>
                </a:effectLst>
              </a:rPr>
            </a:br>
            <a:endParaRPr lang="en-US" b="0" smtClean="0">
              <a:effectLst>
                <a:outerShdw blurRad="38100" dist="38100" dir="2700000" algn="tl">
                  <a:srgbClr val="000000"/>
                </a:outerShdw>
              </a:effectLst>
            </a:endParaRPr>
          </a:p>
          <a:p>
            <a:pPr marL="514350" indent="-514350">
              <a:buFont typeface="+mj-lt"/>
              <a:buAutoNum type="arabicPeriod"/>
            </a:pPr>
            <a:endParaRPr 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97175"/>
            <a:ext cx="7772400" cy="1470025"/>
          </a:xfrm>
        </p:spPr>
        <p:txBody>
          <a:bodyPr/>
          <a:lstStyle/>
          <a:p>
            <a:r>
              <a:rPr lang="en-US" smtClean="0"/>
              <a:t>Experience Design @ Stanford</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endParaRPr lang="en-US" smtClean="0"/>
          </a:p>
        </p:txBody>
      </p:sp>
      <p:pic>
        <p:nvPicPr>
          <p:cNvPr id="5123"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295400" y="1981200"/>
            <a:ext cx="4492625" cy="2495550"/>
          </a:xfrm>
          <a:prstGeom prst="rect">
            <a:avLst/>
          </a:prstGeom>
          <a:noFill/>
          <a:ln w="9525">
            <a:noFill/>
            <a:miter lim="800000"/>
            <a:headEnd/>
            <a:tailEnd/>
          </a:ln>
        </p:spPr>
      </p:pic>
      <p:pic>
        <p:nvPicPr>
          <p:cNvPr id="5125" name="Picture 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257800" y="1828800"/>
            <a:ext cx="4389438" cy="2438400"/>
          </a:xfrm>
          <a:prstGeom prst="rect">
            <a:avLst/>
          </a:prstGeom>
          <a:noFill/>
          <a:ln w="9525">
            <a:noFill/>
            <a:miter lim="800000"/>
            <a:headEnd/>
            <a:tailEnd/>
          </a:ln>
        </p:spPr>
      </p:pic>
      <p:sp>
        <p:nvSpPr>
          <p:cNvPr id="5126" name="Text Box 5"/>
          <p:cNvSpPr txBox="1">
            <a:spLocks noChangeArrowheads="1"/>
          </p:cNvSpPr>
          <p:nvPr/>
        </p:nvSpPr>
        <p:spPr bwMode="auto">
          <a:xfrm>
            <a:off x="7756525" y="6248400"/>
            <a:ext cx="1158875" cy="304800"/>
          </a:xfrm>
          <a:prstGeom prst="rect">
            <a:avLst/>
          </a:prstGeom>
          <a:noFill/>
          <a:ln w="9525">
            <a:noFill/>
            <a:miter lim="800000"/>
            <a:headEnd/>
            <a:tailEnd/>
          </a:ln>
        </p:spPr>
        <p:txBody>
          <a:bodyPr wrap="none">
            <a:spAutoFit/>
          </a:bodyPr>
          <a:lstStyle/>
          <a:p>
            <a:r>
              <a:rPr lang="en-US" sz="1400" b="0">
                <a:solidFill>
                  <a:srgbClr val="DDDDDD"/>
                </a:solidFill>
              </a:rPr>
              <a:t>[Apple, Nike]</a:t>
            </a:r>
          </a:p>
        </p:txBody>
      </p:sp>
      <p:sp>
        <p:nvSpPr>
          <p:cNvPr id="5127" name="Rectangle 9"/>
          <p:cNvSpPr>
            <a:spLocks noRot="1" noChangeArrowheads="1"/>
          </p:cNvSpPr>
          <p:nvPr/>
        </p:nvSpPr>
        <p:spPr bwMode="auto">
          <a:xfrm>
            <a:off x="457200" y="4800600"/>
            <a:ext cx="8385175" cy="1022350"/>
          </a:xfrm>
          <a:prstGeom prst="rect">
            <a:avLst/>
          </a:prstGeom>
          <a:noFill/>
          <a:ln w="9525">
            <a:noFill/>
            <a:miter lim="800000"/>
            <a:headEnd/>
            <a:tailEnd/>
          </a:ln>
        </p:spPr>
        <p:txBody>
          <a:bodyPr/>
          <a:lstStyle/>
          <a:p>
            <a:pPr algn="r"/>
            <a:endParaRPr lang="en-US" sz="4400">
              <a:solidFill>
                <a:srgbClr val="DDDDDD"/>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58825" y="528638"/>
            <a:ext cx="8385175" cy="1022350"/>
          </a:xfrm>
        </p:spPr>
        <p:txBody>
          <a:bodyPr/>
          <a:lstStyle/>
          <a:p>
            <a:r>
              <a:rPr lang="en-US" dirty="0" smtClean="0"/>
              <a:t>the d.school</a:t>
            </a:r>
            <a:endParaRPr lang="en-US" dirty="0"/>
          </a:p>
        </p:txBody>
      </p:sp>
      <p:pic>
        <p:nvPicPr>
          <p:cNvPr id="436226" name="Picture 2"/>
          <p:cNvPicPr>
            <a:picLocks noChangeAspect="1" noChangeArrowheads="1"/>
          </p:cNvPicPr>
          <p:nvPr/>
        </p:nvPicPr>
        <p:blipFill>
          <a:blip r:embed="rId3"/>
          <a:srcRect/>
          <a:stretch>
            <a:fillRect/>
          </a:stretch>
        </p:blipFill>
        <p:spPr bwMode="auto">
          <a:xfrm>
            <a:off x="0" y="1981200"/>
            <a:ext cx="9209784" cy="3200400"/>
          </a:xfrm>
          <a:prstGeom prst="rect">
            <a:avLst/>
          </a:prstGeom>
          <a:noFill/>
          <a:ln w="9525">
            <a:noFill/>
            <a:miter lim="800000"/>
            <a:headEnd/>
            <a:tailEnd/>
          </a:ln>
          <a:effectLst/>
        </p:spPr>
      </p:pic>
      <p:pic>
        <p:nvPicPr>
          <p:cNvPr id="4" name="Picture 6" descr="d"/>
          <p:cNvPicPr>
            <a:picLocks noChangeAspect="1" noChangeArrowheads="1"/>
          </p:cNvPicPr>
          <p:nvPr/>
        </p:nvPicPr>
        <p:blipFill>
          <a:blip r:embed="rId4"/>
          <a:srcRect/>
          <a:stretch>
            <a:fillRect/>
          </a:stretch>
        </p:blipFill>
        <p:spPr bwMode="auto">
          <a:xfrm>
            <a:off x="6934200" y="25400"/>
            <a:ext cx="1990725" cy="419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3"/>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403504" y="381000"/>
            <a:ext cx="3027274" cy="39624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6"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51104" y="3048000"/>
            <a:ext cx="2865483" cy="35052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8" name="Picture 6"/>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460904" y="2590800"/>
            <a:ext cx="2644496" cy="3733800"/>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448517" name="Picture 5"/>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156104" y="762000"/>
            <a:ext cx="2887308" cy="35052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6" name="TextBox 5"/>
          <p:cNvSpPr txBox="1"/>
          <p:nvPr/>
        </p:nvSpPr>
        <p:spPr>
          <a:xfrm>
            <a:off x="5029200" y="838200"/>
            <a:ext cx="3962400" cy="5262979"/>
          </a:xfrm>
          <a:prstGeom prst="rect">
            <a:avLst/>
          </a:prstGeom>
          <a:noFill/>
        </p:spPr>
        <p:txBody>
          <a:bodyPr wrap="square" rtlCol="0">
            <a:spAutoFit/>
          </a:bodyPr>
          <a:lstStyle/>
          <a:p>
            <a:pPr>
              <a:buFont typeface="Arial" pitchFamily="34" charset="0"/>
              <a:buChar char="•"/>
            </a:pPr>
            <a:r>
              <a:rPr lang="en-US" sz="2400" smtClean="0">
                <a:solidFill>
                  <a:schemeClr val="bg1"/>
                </a:solidFill>
              </a:rPr>
              <a:t>Quarterly journal of design practice</a:t>
            </a:r>
          </a:p>
          <a:p>
            <a:pPr>
              <a:buFont typeface="Arial" pitchFamily="34" charset="0"/>
              <a:buChar char="•"/>
            </a:pPr>
            <a:r>
              <a:rPr lang="en-US" sz="2400" smtClean="0">
                <a:solidFill>
                  <a:schemeClr val="bg1"/>
                </a:solidFill>
              </a:rPr>
              <a:t>Student-run, but predominantly professional readership</a:t>
            </a:r>
          </a:p>
          <a:p>
            <a:pPr>
              <a:buFont typeface="Arial" pitchFamily="34" charset="0"/>
              <a:buChar char="•"/>
            </a:pPr>
            <a:r>
              <a:rPr lang="en-US" sz="2400" smtClean="0">
                <a:solidFill>
                  <a:schemeClr val="bg1"/>
                </a:solidFill>
              </a:rPr>
              <a:t>Past contributors:</a:t>
            </a:r>
          </a:p>
          <a:p>
            <a:pPr lvl="1"/>
            <a:r>
              <a:rPr lang="en-US" sz="2400" b="0" smtClean="0">
                <a:solidFill>
                  <a:schemeClr val="bg1"/>
                </a:solidFill>
              </a:rPr>
              <a:t>Don Norman, Bill Moggridge, David Kelley, Genevieve Bell, Steve Portigal, Paul Dourish, Eli blevis, Ryan Freitas, Mike Kuniavsky,  Nathan Shedroff, Bill Verplank, Larry Leifer, </a:t>
            </a:r>
            <a:r>
              <a:rPr lang="en-US" sz="2400" smtClean="0">
                <a:solidFill>
                  <a:schemeClr val="bg1"/>
                </a:solidFill>
              </a:rPr>
              <a:t>…</a:t>
            </a:r>
            <a:endParaRPr lang="en-US" sz="2400">
              <a:solidFill>
                <a:schemeClr val="bg1"/>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smtClean="0">
                <a:solidFill>
                  <a:schemeClr val="bg1"/>
                </a:solidFill>
                <a:effectLst>
                  <a:outerShdw blurRad="38100" dist="38100" dir="2700000" algn="tl">
                    <a:srgbClr val="000000"/>
                  </a:outerShdw>
                </a:effectLst>
              </a:rPr>
              <a:t>Andrew Adams</a:t>
            </a:r>
          </a:p>
          <a:p>
            <a:pPr algn="ctr">
              <a:defRPr/>
            </a:pPr>
            <a:r>
              <a:rPr lang="en-US" sz="3000" smtClean="0">
                <a:solidFill>
                  <a:schemeClr val="bg1"/>
                </a:solidFill>
                <a:effectLst>
                  <a:outerShdw blurRad="38100" dist="38100" dir="2700000" algn="tl">
                    <a:srgbClr val="000000"/>
                  </a:outerShdw>
                </a:effectLst>
              </a:rPr>
              <a:t>Leith </a:t>
            </a:r>
            <a:r>
              <a:rPr lang="en-US" sz="3000" dirty="0" smtClean="0">
                <a:solidFill>
                  <a:schemeClr val="bg1"/>
                </a:solidFill>
                <a:effectLst>
                  <a:outerShdw blurRad="38100" dist="38100" dir="2700000" algn="tl">
                    <a:srgbClr val="000000"/>
                  </a:outerShdw>
                </a:effectLst>
              </a:rPr>
              <a:t>Abdulla</a:t>
            </a:r>
          </a:p>
          <a:p>
            <a:pPr algn="ctr">
              <a:defRPr/>
            </a:pPr>
            <a:r>
              <a:rPr lang="en-US" sz="3000" dirty="0" smtClean="0">
                <a:solidFill>
                  <a:schemeClr val="bg1"/>
                </a:solidFill>
                <a:effectLst>
                  <a:outerShdw blurRad="38100" dist="38100" dir="2700000" algn="tl">
                    <a:srgbClr val="000000"/>
                  </a:outerShdw>
                </a:effectLst>
              </a:rPr>
              <a:t>Michael Bernstein</a:t>
            </a:r>
          </a:p>
          <a:p>
            <a:pPr algn="ctr">
              <a:defRPr/>
            </a:pPr>
            <a:r>
              <a:rPr lang="en-US" sz="3000" dirty="0" smtClean="0">
                <a:solidFill>
                  <a:schemeClr val="bg1"/>
                </a:solidFill>
                <a:effectLst>
                  <a:outerShdw blurRad="38100" dist="38100" dir="2700000" algn="tl">
                    <a:srgbClr val="000000"/>
                  </a:outerShdw>
                </a:effectLst>
              </a:rPr>
              <a:t>Brandon Burr</a:t>
            </a:r>
          </a:p>
          <a:p>
            <a:pPr algn="ctr">
              <a:defRPr/>
            </a:pPr>
            <a:r>
              <a:rPr lang="en-US" sz="3000" dirty="0" smtClean="0">
                <a:solidFill>
                  <a:schemeClr val="bg1"/>
                </a:solidFill>
                <a:effectLst>
                  <a:outerShdw blurRad="38100" dist="38100" dir="2700000" algn="tl">
                    <a:srgbClr val="000000"/>
                  </a:outerShdw>
                </a:effectLst>
              </a:rPr>
              <a:t>Kevin Collins</a:t>
            </a:r>
          </a:p>
          <a:p>
            <a:pPr algn="ctr">
              <a:defRPr/>
            </a:pPr>
            <a:r>
              <a:rPr lang="en-US" sz="3000" dirty="0" smtClean="0">
                <a:solidFill>
                  <a:schemeClr val="bg1"/>
                </a:solidFill>
                <a:effectLst>
                  <a:outerShdw blurRad="38100" dist="38100" dir="2700000" algn="tl">
                    <a:srgbClr val="000000"/>
                  </a:outerShdw>
                </a:effectLst>
              </a:rPr>
              <a:t>Jennifer Gee</a:t>
            </a:r>
          </a:p>
          <a:p>
            <a:pPr algn="ctr">
              <a:defRPr/>
            </a:pPr>
            <a:r>
              <a:rPr lang="en-US" sz="3000" dirty="0" smtClean="0">
                <a:solidFill>
                  <a:schemeClr val="bg1"/>
                </a:solidFill>
                <a:effectLst>
                  <a:outerShdw blurRad="38100" dist="38100" dir="2700000" algn="tl">
                    <a:srgbClr val="000000"/>
                  </a:outerShdw>
                </a:effectLst>
              </a:rPr>
              <a:t>Wendy </a:t>
            </a:r>
            <a:r>
              <a:rPr lang="en-US" sz="3000" dirty="0" err="1" smtClean="0">
                <a:solidFill>
                  <a:schemeClr val="bg1"/>
                </a:solidFill>
                <a:effectLst>
                  <a:outerShdw blurRad="38100" dist="38100" dir="2700000" algn="tl">
                    <a:srgbClr val="000000"/>
                  </a:outerShdw>
                </a:effectLst>
              </a:rPr>
              <a:t>Ju</a:t>
            </a:r>
            <a:endParaRPr lang="en-US" sz="3000" dirty="0" smtClean="0">
              <a:solidFill>
                <a:schemeClr val="bg1"/>
              </a:solidFill>
              <a:effectLst>
                <a:outerShdw blurRad="38100" dist="38100" dir="2700000" algn="tl">
                  <a:srgbClr val="000000"/>
                </a:outerShdw>
              </a:effectLst>
            </a:endParaRPr>
          </a:p>
        </p:txBody>
      </p:sp>
      <p:sp>
        <p:nvSpPr>
          <p:cNvPr id="11" name="AutoShape 12"/>
          <p:cNvSpPr>
            <a:spLocks noChangeArrowheads="1"/>
          </p:cNvSpPr>
          <p:nvPr/>
        </p:nvSpPr>
        <p:spPr bwMode="auto">
          <a:xfrm>
            <a:off x="4718304" y="457200"/>
            <a:ext cx="4114800" cy="5943600"/>
          </a:xfrm>
          <a:prstGeom prst="roundRect">
            <a:avLst>
              <a:gd name="adj" fmla="val 16667"/>
            </a:avLst>
          </a:prstGeom>
          <a:solidFill>
            <a:schemeClr val="bg2">
              <a:alpha val="65000"/>
            </a:schemeClr>
          </a:solidFill>
          <a:ln w="9525">
            <a:noFill/>
            <a:round/>
            <a:headEnd/>
            <a:tailEnd/>
          </a:ln>
          <a:effectLst/>
        </p:spPr>
        <p:txBody>
          <a:bodyPr wrap="none" lIns="0" tIns="0" rIns="0" bIns="0" anchor="ctr"/>
          <a:lstStyle/>
          <a:p>
            <a:pPr algn="ctr">
              <a:defRPr/>
            </a:pPr>
            <a:r>
              <a:rPr lang="en-US" sz="3000" smtClean="0">
                <a:solidFill>
                  <a:schemeClr val="bg1"/>
                </a:solidFill>
                <a:effectLst>
                  <a:outerShdw blurRad="38100" dist="38100" dir="2700000" algn="tl">
                    <a:srgbClr val="000000"/>
                  </a:outerShdw>
                </a:effectLst>
              </a:rPr>
              <a:t>Dan Maynes-Aminzade</a:t>
            </a:r>
          </a:p>
          <a:p>
            <a:pPr algn="ctr">
              <a:defRPr/>
            </a:pPr>
            <a:r>
              <a:rPr lang="en-US" sz="3000" smtClean="0">
                <a:solidFill>
                  <a:schemeClr val="bg1"/>
                </a:solidFill>
                <a:effectLst>
                  <a:outerShdw blurRad="38100" dist="38100" dir="2700000" algn="tl">
                    <a:srgbClr val="000000"/>
                  </a:outerShdw>
                </a:effectLst>
              </a:rPr>
              <a:t>Manas </a:t>
            </a:r>
            <a:r>
              <a:rPr lang="en-US" sz="3000" dirty="0" err="1" smtClean="0">
                <a:solidFill>
                  <a:schemeClr val="bg1"/>
                </a:solidFill>
                <a:effectLst>
                  <a:outerShdw blurRad="38100" dist="38100" dir="2700000" algn="tl">
                    <a:srgbClr val="000000"/>
                  </a:outerShdw>
                </a:effectLst>
              </a:rPr>
              <a:t>Mittal</a:t>
            </a:r>
            <a:endParaRPr lang="en-US" sz="3000" dirty="0" smtClean="0">
              <a:solidFill>
                <a:schemeClr val="bg1"/>
              </a:solidFill>
              <a:effectLst>
                <a:outerShdw blurRad="38100" dist="38100" dir="2700000" algn="tl">
                  <a:srgbClr val="000000"/>
                </a:outerShdw>
              </a:effectLst>
            </a:endParaRPr>
          </a:p>
          <a:p>
            <a:pPr algn="ctr">
              <a:defRPr/>
            </a:pPr>
            <a:r>
              <a:rPr lang="en-US" sz="3000" dirty="0" err="1" smtClean="0">
                <a:solidFill>
                  <a:schemeClr val="bg1"/>
                </a:solidFill>
                <a:effectLst>
                  <a:outerShdw blurRad="38100" dist="38100" dir="2700000" algn="tl">
                    <a:srgbClr val="000000"/>
                  </a:outerShdw>
                </a:effectLst>
              </a:rPr>
              <a:t>Avi</a:t>
            </a:r>
            <a:r>
              <a:rPr lang="en-US" sz="3000" dirty="0" smtClean="0">
                <a:solidFill>
                  <a:schemeClr val="bg1"/>
                </a:solidFill>
                <a:effectLst>
                  <a:outerShdw blurRad="38100" dist="38100" dir="2700000" algn="tl">
                    <a:srgbClr val="000000"/>
                  </a:outerShdw>
                </a:effectLst>
              </a:rPr>
              <a:t> Robinson-Mosher</a:t>
            </a:r>
          </a:p>
          <a:p>
            <a:pPr algn="ctr">
              <a:defRPr/>
            </a:pPr>
            <a:r>
              <a:rPr lang="en-US" sz="3000" dirty="0" smtClean="0">
                <a:solidFill>
                  <a:schemeClr val="bg1"/>
                </a:solidFill>
                <a:effectLst>
                  <a:outerShdw blurRad="38100" dist="38100" dir="2700000" algn="tl">
                    <a:srgbClr val="000000"/>
                  </a:outerShdw>
                </a:effectLst>
              </a:rPr>
              <a:t>Leila </a:t>
            </a:r>
            <a:r>
              <a:rPr lang="en-US" sz="3000" err="1" smtClean="0">
                <a:solidFill>
                  <a:schemeClr val="bg1"/>
                </a:solidFill>
                <a:effectLst>
                  <a:outerShdw blurRad="38100" dist="38100" dir="2700000" algn="tl">
                    <a:srgbClr val="000000"/>
                  </a:outerShdw>
                </a:effectLst>
              </a:rPr>
              <a:t>Takayama</a:t>
            </a:r>
            <a:r>
              <a:rPr lang="en-US" sz="3000" smtClean="0">
                <a:solidFill>
                  <a:schemeClr val="bg1"/>
                </a:solidFill>
                <a:effectLst>
                  <a:outerShdw blurRad="38100" dist="38100" dir="2700000" algn="tl">
                    <a:srgbClr val="000000"/>
                  </a:outerShdw>
                </a:effectLst>
              </a:rPr>
              <a:t> </a:t>
            </a:r>
          </a:p>
          <a:p>
            <a:pPr algn="ctr">
              <a:defRPr/>
            </a:pPr>
            <a:r>
              <a:rPr lang="en-US" sz="3000" smtClean="0">
                <a:solidFill>
                  <a:schemeClr val="bg1"/>
                </a:solidFill>
                <a:effectLst>
                  <a:outerShdw blurRad="38100" dist="38100" dir="2700000" algn="tl">
                    <a:srgbClr val="000000"/>
                  </a:outerShdw>
                </a:effectLst>
              </a:rPr>
              <a:t>Eino-Ville Talvala</a:t>
            </a:r>
            <a:endParaRPr lang="en-US" sz="3000" dirty="0" smtClean="0">
              <a:solidFill>
                <a:schemeClr val="bg1"/>
              </a:solidFill>
              <a:effectLst>
                <a:outerShdw blurRad="38100" dist="38100" dir="2700000" algn="tl">
                  <a:srgbClr val="000000"/>
                </a:outerShdw>
              </a:effectLst>
            </a:endParaRPr>
          </a:p>
          <a:p>
            <a:pPr algn="ctr">
              <a:defRPr/>
            </a:pPr>
            <a:r>
              <a:rPr lang="en-US" sz="3000" dirty="0" smtClean="0">
                <a:solidFill>
                  <a:schemeClr val="bg1"/>
                </a:solidFill>
                <a:effectLst>
                  <a:outerShdw blurRad="38100" dist="38100" dir="2700000" algn="tl">
                    <a:srgbClr val="000000"/>
                  </a:outerShdw>
                </a:effectLst>
              </a:rPr>
              <a:t>Loren Yu</a:t>
            </a:r>
          </a:p>
          <a:p>
            <a:pPr algn="ctr">
              <a:defRPr/>
            </a:pPr>
            <a:r>
              <a:rPr lang="en-US" sz="3000" dirty="0" smtClean="0">
                <a:solidFill>
                  <a:schemeClr val="bg1"/>
                </a:solidFill>
                <a:effectLst>
                  <a:outerShdw blurRad="38100" dist="38100" dir="2700000" algn="tl">
                    <a:srgbClr val="000000"/>
                  </a:outerShdw>
                </a:effectLst>
              </a:rPr>
              <a:t>Leslie Wu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bg/>
                                          </p:spTgt>
                                        </p:tgtEl>
                                        <p:attrNameLst>
                                          <p:attrName>style.visibility</p:attrName>
                                        </p:attrNameLst>
                                      </p:cBhvr>
                                      <p:to>
                                        <p:strVal val="visible"/>
                                      </p:to>
                                    </p:set>
                                    <p:animEffect transition="in" filter="fade">
                                      <p:cBhvr>
                                        <p:cTn id="33" dur="500"/>
                                        <p:tgtEl>
                                          <p:spTgt spid="11">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500"/>
                                        <p:tgtEl>
                                          <p:spTgt spid="11">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500"/>
                                        <p:tgtEl>
                                          <p:spTgt spid="11">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fade">
                                      <p:cBhvr>
                                        <p:cTn id="45" dur="500"/>
                                        <p:tgtEl>
                                          <p:spTgt spid="11">
                                            <p:txEl>
                                              <p:pRg st="3" end="3"/>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fade">
                                      <p:cBhvr>
                                        <p:cTn id="48" dur="500"/>
                                        <p:tgtEl>
                                          <p:spTgt spid="11">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fade">
                                      <p:cBhvr>
                                        <p:cTn id="51" dur="500"/>
                                        <p:tgtEl>
                                          <p:spTgt spid="11">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fade">
                                      <p:cBhvr>
                                        <p:cTn id="5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2529923"/>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smtClean="0">
                <a:ea typeface="굴림" charset="-127"/>
              </a:rPr>
              <a:t>hci.stanford.edu</a:t>
            </a:r>
          </a:p>
          <a:p>
            <a:pPr algn="ctr">
              <a:lnSpc>
                <a:spcPct val="90000"/>
              </a:lnSpc>
            </a:pPr>
            <a:r>
              <a:rPr lang="en-US" altLang="ko-KR" sz="4800" b="0" smtClean="0">
                <a:ea typeface="굴림" charset="-127"/>
              </a:rPr>
              <a:t>http://</a:t>
            </a:r>
            <a:r>
              <a:rPr lang="en-US" altLang="ko-KR" sz="4800" smtClean="0">
                <a:ea typeface="굴림" charset="-127"/>
              </a:rPr>
              <a:t>dschool.stanford.edu</a:t>
            </a:r>
          </a:p>
          <a:p>
            <a:pPr algn="ctr">
              <a:lnSpc>
                <a:spcPct val="90000"/>
              </a:lnSpc>
            </a:pPr>
            <a:r>
              <a:rPr lang="en-US" altLang="ko-KR" sz="4800" b="0" smtClean="0">
                <a:ea typeface="굴림" charset="-127"/>
              </a:rPr>
              <a:t>http://</a:t>
            </a:r>
            <a:r>
              <a:rPr lang="en-US" altLang="ko-KR" sz="4800" smtClean="0">
                <a:ea typeface="굴림" charset="-127"/>
              </a:rPr>
              <a:t>ambidextrousmag.org</a:t>
            </a:r>
          </a:p>
          <a:p>
            <a:pPr algn="ctr">
              <a:lnSpc>
                <a:spcPct val="90000"/>
              </a:lnSpc>
            </a:pP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1524000"/>
            <a:ext cx="9144000" cy="3429000"/>
          </a:xfrm>
          <a:prstGeom prst="rect">
            <a:avLst/>
          </a:prstGeom>
          <a:solidFill>
            <a:schemeClr val="bg1"/>
          </a:solidFill>
          <a:ln w="9525">
            <a:noFill/>
            <a:miter lim="800000"/>
            <a:headEnd/>
            <a:tailEnd/>
          </a:ln>
        </p:spPr>
        <p:txBody>
          <a:bodyPr wrap="none" anchor="ctr"/>
          <a:lstStyle/>
          <a:p>
            <a:endParaRPr lang="en-US"/>
          </a:p>
        </p:txBody>
      </p:sp>
      <p:sp>
        <p:nvSpPr>
          <p:cNvPr id="6147" name="Rectangle 2"/>
          <p:cNvSpPr>
            <a:spLocks noGrp="1" noRot="1" noChangeArrowheads="1"/>
          </p:cNvSpPr>
          <p:nvPr>
            <p:ph type="title"/>
          </p:nvPr>
        </p:nvSpPr>
        <p:spPr/>
        <p:txBody>
          <a:bodyPr/>
          <a:lstStyle/>
          <a:p>
            <a:endParaRPr lang="en-US" smtClean="0"/>
          </a:p>
        </p:txBody>
      </p:sp>
      <p:sp>
        <p:nvSpPr>
          <p:cNvPr id="6148" name="Text Box 5"/>
          <p:cNvSpPr txBox="1">
            <a:spLocks noChangeArrowheads="1"/>
          </p:cNvSpPr>
          <p:nvPr/>
        </p:nvSpPr>
        <p:spPr bwMode="auto">
          <a:xfrm>
            <a:off x="7391400" y="6248400"/>
            <a:ext cx="989013" cy="304800"/>
          </a:xfrm>
          <a:prstGeom prst="rect">
            <a:avLst/>
          </a:prstGeom>
          <a:noFill/>
          <a:ln w="9525">
            <a:noFill/>
            <a:miter lim="800000"/>
            <a:headEnd/>
            <a:tailEnd/>
          </a:ln>
        </p:spPr>
        <p:txBody>
          <a:bodyPr wrap="none">
            <a:spAutoFit/>
          </a:bodyPr>
          <a:lstStyle/>
          <a:p>
            <a:r>
              <a:rPr lang="en-US" sz="1400" b="0">
                <a:solidFill>
                  <a:srgbClr val="DDDDDD"/>
                </a:solidFill>
              </a:rPr>
              <a:t>[Nintendo]</a:t>
            </a:r>
          </a:p>
        </p:txBody>
      </p:sp>
      <p:sp>
        <p:nvSpPr>
          <p:cNvPr id="6149"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endParaRPr lang="en-US" sz="4000">
              <a:solidFill>
                <a:srgbClr val="DDDDDD"/>
              </a:solidFill>
            </a:endParaRPr>
          </a:p>
        </p:txBody>
      </p:sp>
      <p:pic>
        <p:nvPicPr>
          <p:cNvPr id="6150" name="Picture 8"/>
          <p:cNvPicPr>
            <a:picLocks noChangeAspect="1" noChangeArrowheads="1"/>
          </p:cNvPicPr>
          <p:nvPr/>
        </p:nvPicPr>
        <p:blipFill>
          <a:blip r:embed="rId3">
            <a:clrChange>
              <a:clrFrom>
                <a:srgbClr val="FFFFFF"/>
              </a:clrFrom>
              <a:clrTo>
                <a:srgbClr val="FFFFFF">
                  <a:alpha val="0"/>
                </a:srgbClr>
              </a:clrTo>
            </a:clrChange>
          </a:blip>
          <a:srcRect l="7378" t="4210" r="10655" b="3159"/>
          <a:stretch>
            <a:fillRect/>
          </a:stretch>
        </p:blipFill>
        <p:spPr bwMode="auto">
          <a:xfrm>
            <a:off x="2590800" y="1219200"/>
            <a:ext cx="4243388"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050"/>
            <a:ext cx="8385175" cy="1022350"/>
          </a:xfrm>
        </p:spPr>
        <p:txBody>
          <a:bodyPr/>
          <a:lstStyle/>
          <a:p>
            <a:pPr algn="ctr"/>
            <a:r>
              <a:rPr lang="en-US" smtClean="0"/>
              <a:t>Experimentation </a:t>
            </a:r>
            <a:br>
              <a:rPr lang="en-US" smtClean="0"/>
            </a:br>
            <a:r>
              <a:rPr lang="en-US" smtClean="0"/>
              <a:t>Matters!</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42100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rPr>
              <a:t>IDEO Camera</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istory_of_id-teague-707.png"/>
          <p:cNvPicPr>
            <a:picLocks noGrp="1" noChangeAspect="1"/>
          </p:cNvPicPr>
          <p:nvPr>
            <p:ph idx="1"/>
          </p:nvPr>
        </p:nvPicPr>
        <p:blipFill>
          <a:blip r:embed="rId3"/>
          <a:stretch>
            <a:fillRect/>
          </a:stretch>
        </p:blipFill>
        <p:spPr>
          <a:xfrm>
            <a:off x="0" y="-228600"/>
            <a:ext cx="9144000" cy="7679530"/>
          </a:xfrm>
        </p:spPr>
      </p:pic>
      <p:sp>
        <p:nvSpPr>
          <p:cNvPr id="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36766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smtClean="0">
                <a:ln>
                  <a:noFill/>
                </a:ln>
                <a:solidFill>
                  <a:schemeClr val="tx2"/>
                </a:solidFill>
                <a:effectLst/>
                <a:uLnTx/>
                <a:uFillTx/>
                <a:latin typeface="+mj-lt"/>
                <a:ea typeface="굴림" charset="-127"/>
                <a:cs typeface="+mj-cs"/>
              </a:rPr>
              <a:t>W.D. Teague</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11713</TotalTime>
  <Words>3476</Words>
  <Application>Microsoft PowerPoint</Application>
  <PresentationFormat>On-screen Show (4:3)</PresentationFormat>
  <Paragraphs>288</Paragraphs>
  <Slides>53</Slides>
  <Notes>53</Notes>
  <HiddenSlides>0</HiddenSlides>
  <MMClips>5</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53</vt:i4>
      </vt:variant>
    </vt:vector>
  </HeadingPairs>
  <TitlesOfParts>
    <vt:vector size="72" baseType="lpstr">
      <vt:lpstr>Custom Design</vt:lpstr>
      <vt:lpstr>2_Custom Design</vt:lpstr>
      <vt:lpstr>2_Glass Layers</vt:lpstr>
      <vt:lpstr>1_Custom Design</vt:lpstr>
      <vt:lpstr>3_Custom Design</vt:lpstr>
      <vt:lpstr>5_Custom Design</vt:lpstr>
      <vt:lpstr>5_Glass Layers</vt:lpstr>
      <vt:lpstr>7_Glass Layers</vt:lpstr>
      <vt:lpstr>4_Custom Design</vt:lpstr>
      <vt:lpstr>6_Custom Design</vt:lpstr>
      <vt:lpstr>7_Custom Design</vt:lpstr>
      <vt:lpstr>3_Glass Layers</vt:lpstr>
      <vt:lpstr>Stanford HCI</vt:lpstr>
      <vt:lpstr>8_Custom Design</vt:lpstr>
      <vt:lpstr>9_Custom Design</vt:lpstr>
      <vt:lpstr>10_Custom Design</vt:lpstr>
      <vt:lpstr>11_Custom Design</vt:lpstr>
      <vt:lpstr>12_Custom Design</vt:lpstr>
      <vt:lpstr>Image</vt:lpstr>
      <vt:lpstr>Slide 1</vt:lpstr>
      <vt:lpstr>Slide 2</vt:lpstr>
      <vt:lpstr>Slide 3</vt:lpstr>
      <vt:lpstr>Slide 4</vt:lpstr>
      <vt:lpstr>Slide 5</vt:lpstr>
      <vt:lpstr>Slide 6</vt:lpstr>
      <vt:lpstr>Experimentation  Matters!</vt:lpstr>
      <vt:lpstr>Slide 8</vt:lpstr>
      <vt:lpstr>Slide 9</vt:lpstr>
      <vt:lpstr>Pragmatic v. Epistemic Activity</vt:lpstr>
      <vt:lpstr>Pragmatic v. Epistemic Activity</vt:lpstr>
      <vt:lpstr>Slide 12</vt:lpstr>
      <vt:lpstr>To Experiment Rapidly,   You Need the Right Tools</vt:lpstr>
      <vt:lpstr>What comes after the  $1 prototype?</vt:lpstr>
      <vt:lpstr>The Goal: Enable everyone in your design team (not just the technology experts) to realize interaction design ideas, in order to gain insight faster.</vt:lpstr>
      <vt:lpstr>Three Ideas For Future Design Tools</vt:lpstr>
      <vt:lpstr>Slide 17</vt:lpstr>
      <vt:lpstr>Slide 18</vt:lpstr>
      <vt:lpstr>Slide 19</vt:lpstr>
      <vt:lpstr>Slide 20</vt:lpstr>
      <vt:lpstr>Slide 21</vt:lpstr>
      <vt:lpstr>Slide 22</vt:lpstr>
      <vt:lpstr>Slide 23</vt:lpstr>
      <vt:lpstr>Slide 24</vt:lpstr>
      <vt:lpstr>Three Ideas For Future Design Tools</vt:lpstr>
      <vt:lpstr>Slide 26</vt:lpstr>
      <vt:lpstr>Representation Matters</vt:lpstr>
      <vt:lpstr>Idea: Programming by Demonstration</vt:lpstr>
      <vt:lpstr>Idea: Programming by Demonstration</vt:lpstr>
      <vt:lpstr>Slide 30</vt:lpstr>
      <vt:lpstr>Slide 31</vt:lpstr>
      <vt:lpstr>Slide 32</vt:lpstr>
      <vt:lpstr>Slide 33</vt:lpstr>
      <vt:lpstr>Slide 34</vt:lpstr>
      <vt:lpstr>Slide 35</vt:lpstr>
      <vt:lpstr>Three Ideas For Future Design Tools</vt:lpstr>
      <vt:lpstr>Slide 37</vt:lpstr>
      <vt:lpstr>Slide 38</vt:lpstr>
      <vt:lpstr>Slide 39</vt:lpstr>
      <vt:lpstr>Slide 40</vt:lpstr>
      <vt:lpstr>Slide 41</vt:lpstr>
      <vt:lpstr>Juxtapose</vt:lpstr>
      <vt:lpstr>Juxtapose</vt:lpstr>
      <vt:lpstr>Juxtapose</vt:lpstr>
      <vt:lpstr>Slide 45</vt:lpstr>
      <vt:lpstr>Wait a minute! That looked a lot like programming, and very little like design…</vt:lpstr>
      <vt:lpstr>Slide 47</vt:lpstr>
      <vt:lpstr>Three Ideas For Future Design Tools</vt:lpstr>
      <vt:lpstr>Experience Design @ Stanford</vt:lpstr>
      <vt:lpstr>the d.school</vt:lpstr>
      <vt:lpstr>Slide 51</vt:lpstr>
      <vt:lpstr>Slide 52</vt:lpstr>
      <vt:lpstr>Slide 53</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cp:lastModifiedBy>
  <cp:revision>631</cp:revision>
  <dcterms:created xsi:type="dcterms:W3CDTF">2002-06-23T18:01:23Z</dcterms:created>
  <dcterms:modified xsi:type="dcterms:W3CDTF">2008-04-22T21:21:31Z</dcterms:modified>
</cp:coreProperties>
</file>