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Layouts/slideLayout150.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6" r:id="rId1"/>
    <p:sldMasterId id="2147484370" r:id="rId2"/>
    <p:sldMasterId id="2147484382" r:id="rId3"/>
    <p:sldMasterId id="2147484394" r:id="rId4"/>
    <p:sldMasterId id="2147484407" r:id="rId5"/>
    <p:sldMasterId id="2147484579" r:id="rId6"/>
    <p:sldMasterId id="2147484591" r:id="rId7"/>
    <p:sldMasterId id="2147484630" r:id="rId8"/>
    <p:sldMasterId id="2147484643" r:id="rId9"/>
    <p:sldMasterId id="2147484655" r:id="rId10"/>
    <p:sldMasterId id="2147484679" r:id="rId11"/>
    <p:sldMasterId id="2147484695" r:id="rId12"/>
    <p:sldMasterId id="2147484710" r:id="rId13"/>
    <p:sldMasterId id="2147484735" r:id="rId14"/>
    <p:sldMasterId id="2147484747" r:id="rId15"/>
    <p:sldMasterId id="2147484799" r:id="rId16"/>
    <p:sldMasterId id="2147484811" r:id="rId17"/>
    <p:sldMasterId id="2147484823" r:id="rId18"/>
  </p:sldMasterIdLst>
  <p:notesMasterIdLst>
    <p:notesMasterId r:id="rId118"/>
  </p:notesMasterIdLst>
  <p:handoutMasterIdLst>
    <p:handoutMasterId r:id="rId119"/>
  </p:handoutMasterIdLst>
  <p:sldIdLst>
    <p:sldId id="1389" r:id="rId19"/>
    <p:sldId id="1806" r:id="rId20"/>
    <p:sldId id="1640" r:id="rId21"/>
    <p:sldId id="1804" r:id="rId22"/>
    <p:sldId id="1413" r:id="rId23"/>
    <p:sldId id="1414" r:id="rId24"/>
    <p:sldId id="1807" r:id="rId25"/>
    <p:sldId id="1407" r:id="rId26"/>
    <p:sldId id="1765" r:id="rId27"/>
    <p:sldId id="1408" r:id="rId28"/>
    <p:sldId id="1822" r:id="rId29"/>
    <p:sldId id="1780" r:id="rId30"/>
    <p:sldId id="1816" r:id="rId31"/>
    <p:sldId id="1820" r:id="rId32"/>
    <p:sldId id="1819" r:id="rId33"/>
    <p:sldId id="1824" r:id="rId34"/>
    <p:sldId id="1789" r:id="rId35"/>
    <p:sldId id="1318" r:id="rId36"/>
    <p:sldId id="1321" r:id="rId37"/>
    <p:sldId id="1324" r:id="rId38"/>
    <p:sldId id="1326" r:id="rId39"/>
    <p:sldId id="1327" r:id="rId40"/>
    <p:sldId id="1328" r:id="rId41"/>
    <p:sldId id="1488" r:id="rId42"/>
    <p:sldId id="1731" r:id="rId43"/>
    <p:sldId id="1825" r:id="rId44"/>
    <p:sldId id="1645" r:id="rId45"/>
    <p:sldId id="1423" r:id="rId46"/>
    <p:sldId id="1732" r:id="rId47"/>
    <p:sldId id="1733" r:id="rId48"/>
    <p:sldId id="1430" r:id="rId49"/>
    <p:sldId id="1431" r:id="rId50"/>
    <p:sldId id="1432" r:id="rId51"/>
    <p:sldId id="1433" r:id="rId52"/>
    <p:sldId id="1864" r:id="rId53"/>
    <p:sldId id="1865" r:id="rId54"/>
    <p:sldId id="1448" r:id="rId55"/>
    <p:sldId id="1449" r:id="rId56"/>
    <p:sldId id="1866" r:id="rId57"/>
    <p:sldId id="1867" r:id="rId58"/>
    <p:sldId id="1868" r:id="rId59"/>
    <p:sldId id="1869" r:id="rId60"/>
    <p:sldId id="1870" r:id="rId61"/>
    <p:sldId id="1826" r:id="rId62"/>
    <p:sldId id="1609" r:id="rId63"/>
    <p:sldId id="1758" r:id="rId64"/>
    <p:sldId id="1871" r:id="rId65"/>
    <p:sldId id="1611" r:id="rId66"/>
    <p:sldId id="1791" r:id="rId67"/>
    <p:sldId id="1874" r:id="rId68"/>
    <p:sldId id="1613" r:id="rId69"/>
    <p:sldId id="1616" r:id="rId70"/>
    <p:sldId id="1617" r:id="rId71"/>
    <p:sldId id="1618" r:id="rId72"/>
    <p:sldId id="1827" r:id="rId73"/>
    <p:sldId id="1795" r:id="rId74"/>
    <p:sldId id="1828" r:id="rId75"/>
    <p:sldId id="1829" r:id="rId76"/>
    <p:sldId id="1766" r:id="rId77"/>
    <p:sldId id="1794" r:id="rId78"/>
    <p:sldId id="1830" r:id="rId79"/>
    <p:sldId id="1831" r:id="rId80"/>
    <p:sldId id="1833" r:id="rId81"/>
    <p:sldId id="1834" r:id="rId82"/>
    <p:sldId id="1835" r:id="rId83"/>
    <p:sldId id="1836" r:id="rId84"/>
    <p:sldId id="1837" r:id="rId85"/>
    <p:sldId id="1838" r:id="rId86"/>
    <p:sldId id="1839" r:id="rId87"/>
    <p:sldId id="1840" r:id="rId88"/>
    <p:sldId id="1841" r:id="rId89"/>
    <p:sldId id="1842" r:id="rId90"/>
    <p:sldId id="1843" r:id="rId91"/>
    <p:sldId id="1844" r:id="rId92"/>
    <p:sldId id="1845" r:id="rId93"/>
    <p:sldId id="1846" r:id="rId94"/>
    <p:sldId id="1847" r:id="rId95"/>
    <p:sldId id="1848" r:id="rId96"/>
    <p:sldId id="1849" r:id="rId97"/>
    <p:sldId id="1850" r:id="rId98"/>
    <p:sldId id="1851" r:id="rId99"/>
    <p:sldId id="1852" r:id="rId100"/>
    <p:sldId id="1853" r:id="rId101"/>
    <p:sldId id="1854" r:id="rId102"/>
    <p:sldId id="1855" r:id="rId103"/>
    <p:sldId id="1856" r:id="rId104"/>
    <p:sldId id="1857" r:id="rId105"/>
    <p:sldId id="1858" r:id="rId106"/>
    <p:sldId id="1859" r:id="rId107"/>
    <p:sldId id="1860" r:id="rId108"/>
    <p:sldId id="1861" r:id="rId109"/>
    <p:sldId id="1862" r:id="rId110"/>
    <p:sldId id="1863" r:id="rId111"/>
    <p:sldId id="1832" r:id="rId112"/>
    <p:sldId id="1821" r:id="rId113"/>
    <p:sldId id="1802" r:id="rId114"/>
    <p:sldId id="1803" r:id="rId115"/>
    <p:sldId id="1786" r:id="rId116"/>
    <p:sldId id="1771" r:id="rId117"/>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FFFF"/>
    <a:srgbClr val="FF5050"/>
    <a:srgbClr val="333333"/>
    <a:srgbClr val="000000"/>
    <a:srgbClr val="3A4D62"/>
    <a:srgbClr val="FFFFCC"/>
    <a:srgbClr val="EA0000"/>
    <a:srgbClr val="2E1A0E"/>
    <a:srgbClr val="3A2112"/>
    <a:srgbClr val="4B21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8810" autoAdjust="0"/>
    <p:restoredTop sz="62500" autoAdjust="0"/>
  </p:normalViewPr>
  <p:slideViewPr>
    <p:cSldViewPr>
      <p:cViewPr varScale="1">
        <p:scale>
          <a:sx n="48" d="100"/>
          <a:sy n="48" d="100"/>
        </p:scale>
        <p:origin x="-1524" y="-9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33" d="100"/>
        <a:sy n="33" d="100"/>
      </p:scale>
      <p:origin x="0" y="0"/>
    </p:cViewPr>
  </p:sorterViewPr>
  <p:notesViewPr>
    <p:cSldViewPr>
      <p:cViewPr varScale="1">
        <p:scale>
          <a:sx n="59" d="100"/>
          <a:sy n="59" d="100"/>
        </p:scale>
        <p:origin x="-2484" y="-84"/>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en.wikipedia.org/wiki/Nobel_Prize_in_Chemistry"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en.wikipedia.org/wiki/Chemical_bond"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10</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r>
              <a:rPr lang="en-US" dirty="0" smtClean="0"/>
              <a:t>A theoretic lens </a:t>
            </a:r>
            <a:r>
              <a:rPr lang="en-US" dirty="0"/>
              <a:t>for </a:t>
            </a:r>
            <a:r>
              <a:rPr lang="en-US" dirty="0" smtClean="0"/>
              <a:t>understanding the </a:t>
            </a:r>
            <a:r>
              <a:rPr lang="en-US" dirty="0"/>
              <a:t>role of prototyping is the distinction is between pragmatic and epistemic design activity.</a:t>
            </a:r>
          </a:p>
          <a:p>
            <a:pPr>
              <a:spcBef>
                <a:spcPct val="0"/>
              </a:spcBef>
              <a:spcAft>
                <a:spcPts val="577"/>
              </a:spcAft>
            </a:pPr>
            <a:r>
              <a:rPr lang="en-US" i="1" dirty="0"/>
              <a:t>Pragmatic </a:t>
            </a:r>
            <a:r>
              <a:rPr lang="en-US" dirty="0"/>
              <a:t>actions are those related to </a:t>
            </a:r>
            <a:r>
              <a:rPr lang="en-US"/>
              <a:t>directly </a:t>
            </a:r>
            <a:r>
              <a:rPr lang="en-US" smtClean="0"/>
              <a:t>accomplishing </a:t>
            </a:r>
            <a:r>
              <a:rPr lang="en-US" dirty="0"/>
              <a:t>a task with a known goal.</a:t>
            </a:r>
          </a:p>
          <a:p>
            <a:pPr>
              <a:spcBef>
                <a:spcPct val="0"/>
              </a:spcBef>
              <a:spcAft>
                <a:spcPts val="577"/>
              </a:spcAft>
            </a:pPr>
            <a:r>
              <a:rPr lang="en-US" dirty="0"/>
              <a:t>Broadly speaking</a:t>
            </a:r>
            <a:r>
              <a:rPr lang="en-US"/>
              <a:t>, </a:t>
            </a:r>
            <a:r>
              <a:rPr lang="en-US" smtClean="0"/>
              <a:t>planning tools have mostly been </a:t>
            </a:r>
            <a:r>
              <a:rPr lang="en-US" dirty="0"/>
              <a:t>concerned with the pragmatic activity of </a:t>
            </a:r>
            <a:r>
              <a:rPr lang="en-US" i="1" dirty="0"/>
              <a:t>getting things </a:t>
            </a:r>
            <a:r>
              <a:rPr lang="en-US" i="1"/>
              <a:t>built</a:t>
            </a:r>
            <a:r>
              <a:rPr lang="en-US"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11</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endParaRPr lang="en-US" smtClean="0"/>
          </a:p>
          <a:p>
            <a:pPr>
              <a:spcBef>
                <a:spcPct val="0"/>
              </a:spcBef>
              <a:spcAft>
                <a:spcPts val="577"/>
              </a:spcAft>
            </a:pPr>
            <a:r>
              <a:rPr lang="en-US" smtClean="0"/>
              <a:t>But </a:t>
            </a:r>
            <a:r>
              <a:rPr lang="en-US" dirty="0"/>
              <a:t>prototyping also serves an important </a:t>
            </a:r>
            <a:r>
              <a:rPr lang="en-US" i="1" dirty="0"/>
              <a:t>epistemic</a:t>
            </a:r>
            <a:r>
              <a:rPr lang="en-US" dirty="0"/>
              <a:t> function: design problems are ill-structured, meaning part of the designer’s job is to figure out what the space of solutions is in the first place . The goal itself is unclear</a:t>
            </a:r>
            <a:r>
              <a:rPr lang="en-US"/>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Reflective, iterative design bears a lot of similarity to science. It’s not just </a:t>
            </a:r>
            <a:r>
              <a:rPr lang="en-US" smtClean="0"/>
              <a:t>a process</a:t>
            </a:r>
            <a:r>
              <a:rPr lang="en-US" baseline="0" smtClean="0"/>
              <a:t> of </a:t>
            </a:r>
            <a:r>
              <a:rPr lang="en-US" smtClean="0"/>
              <a:t>building it</a:t>
            </a:r>
            <a:r>
              <a:rPr lang="en-US" baseline="0" smtClean="0"/>
              <a:t>  showing it to users and concluding that they </a:t>
            </a:r>
            <a:r>
              <a:rPr lang="en-US" baseline="0" dirty="0" smtClean="0"/>
              <a:t>liked </a:t>
            </a:r>
            <a:r>
              <a:rPr lang="en-US" baseline="0" smtClean="0"/>
              <a:t>it.</a:t>
            </a:r>
          </a:p>
          <a:p>
            <a:pPr eaLnBrk="1" hangingPunct="1"/>
            <a:endParaRPr lang="en-US" altLang="ko-KR" smtClean="0">
              <a:ea typeface="굴림" pitchFamily="34" charset="-127"/>
            </a:endParaRPr>
          </a:p>
          <a:p>
            <a:pPr eaLnBrk="1" hangingPunct="1"/>
            <a:r>
              <a:rPr lang="en-US" altLang="ko-KR" smtClean="0">
                <a:ea typeface="굴림" pitchFamily="34" charset="-127"/>
              </a:rPr>
              <a:t>Prototypes embody design hypotheses and enable designers to test these hypotheses. </a:t>
            </a:r>
            <a:endParaRPr lang="en-US" smtClean="0"/>
          </a:p>
          <a:p>
            <a:pPr eaLnBrk="1" hangingPunct="1"/>
            <a:r>
              <a:rPr lang="en-US" altLang="ko-KR" smtClean="0">
                <a:ea typeface="굴림" pitchFamily="34" charset="-127"/>
              </a:rPr>
              <a:t>The goal in prototyping is </a:t>
            </a:r>
            <a:r>
              <a:rPr lang="en-US" altLang="ko-KR" i="1" smtClean="0">
                <a:ea typeface="굴림" pitchFamily="34" charset="-127"/>
              </a:rPr>
              <a:t>not</a:t>
            </a:r>
            <a:r>
              <a:rPr lang="en-US" altLang="ko-KR" smtClean="0">
                <a:ea typeface="굴림" pitchFamily="34" charset="-127"/>
              </a:rPr>
              <a:t> the artifact – it’s feedback and iteration: you build some prototypes, evaluate them, and use what you learned to drive the next design.</a:t>
            </a:r>
          </a:p>
          <a:p>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To experiment Rapidly, you need the right set of tools. Really</a:t>
            </a:r>
            <a:r>
              <a:rPr lang="en-US" baseline="0" smtClean="0"/>
              <a:t> early on, this is where post-its an markers and glue sticks come in.</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B</a:t>
            </a:r>
            <a:r>
              <a:rPr lang="en-US" b="1" smtClean="0"/>
              <a:t>ut, what comes after your $1</a:t>
            </a:r>
            <a:r>
              <a:rPr lang="en-US" b="1" baseline="0" smtClean="0"/>
              <a:t> prototype? What comes after the telling of a compelling scenario? If your product involves a tight interaction loop, how do you get to the point to really experience what the interactive behavior would feel like?</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My research goal</a:t>
            </a:r>
            <a:r>
              <a:rPr lang="en-US" baseline="0" smtClean="0"/>
              <a:t> is move prototyping of novel interaction designs away from the exclusive domain of computer scientists and electrical engineer and give design generalists the right tools to create functional interaction design prototypes.</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2C7D85A-4BFB-41BF-8372-D858D3BEFF1B}" type="slidenum">
              <a:rPr lang="ko-KR" altLang="en-US" smtClean="0">
                <a:ea typeface="굴림" charset="-127"/>
              </a:rPr>
              <a:pPr/>
              <a:t>16</a:t>
            </a:fld>
            <a:endParaRPr lang="en-US" altLang="ko-KR" smtClean="0">
              <a:ea typeface="굴림" charset="-127"/>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Our research group's goal</a:t>
            </a:r>
            <a:r>
              <a:rPr lang="en-US" baseline="0" smtClean="0"/>
              <a:t> </a:t>
            </a:r>
            <a:r>
              <a:rPr lang="en-US" smtClean="0"/>
              <a:t>is to create the tools that will enable designers</a:t>
            </a:r>
            <a:r>
              <a:rPr lang="en-US" baseline="0" smtClean="0"/>
              <a:t> and end users</a:t>
            </a:r>
            <a:r>
              <a:rPr lang="en-US" smtClean="0"/>
              <a:t> to design interactive systems for the era of pervasive computing. </a:t>
            </a:r>
          </a:p>
          <a:p>
            <a:pPr eaLnBrk="1" hangingPunct="1"/>
            <a:r>
              <a:rPr lang="en-US" altLang="ko-KR" smtClean="0">
                <a:ea typeface="굴림" charset="-127"/>
              </a:rPr>
              <a:t>The idea </a:t>
            </a:r>
            <a:r>
              <a:rPr lang="en-US" altLang="ko-KR" dirty="0" smtClean="0">
                <a:ea typeface="굴림" charset="-127"/>
              </a:rPr>
              <a:t>of creating tools to empower users</a:t>
            </a:r>
            <a:r>
              <a:rPr lang="en-US" altLang="ko-KR" baseline="0" dirty="0" smtClean="0">
                <a:ea typeface="굴림" charset="-127"/>
              </a:rPr>
              <a:t> </a:t>
            </a:r>
            <a:r>
              <a:rPr lang="en-US" altLang="ko-KR" dirty="0" smtClean="0">
                <a:ea typeface="굴림" charset="-127"/>
              </a:rPr>
              <a:t>has a long and storied history in computer science, beginning with Grace Hopper’s invention in the early 1950s of the first compiler. What’s inspirational for me is that she conceptualized how improved tools could provide a much wider audience with access to computation</a:t>
            </a:r>
            <a:r>
              <a:rPr lang="en-US" altLang="ko-KR" smtClean="0">
                <a:ea typeface="굴림" charset="-127"/>
              </a:rPr>
              <a:t>. </a:t>
            </a:r>
          </a:p>
          <a:p>
            <a:pPr eaLnBrk="1" hangingPunct="1"/>
            <a:endParaRPr lang="en-US" altLang="ko-KR" smtClean="0">
              <a:ea typeface="굴림" charset="-127"/>
            </a:endParaRPr>
          </a:p>
          <a:p>
            <a:pPr eaLnBrk="1" hangingPunct="1"/>
            <a:r>
              <a:rPr lang="en-US" altLang="ko-KR" baseline="0" smtClean="0">
                <a:ea typeface="굴림" charset="-127"/>
              </a:rPr>
              <a:t>As computation moves beyond the traditional desktop and software packages for individuals, t</a:t>
            </a:r>
            <a:r>
              <a:rPr lang="en-US" altLang="ko-KR" smtClean="0">
                <a:ea typeface="굴림" charset="-127"/>
              </a:rPr>
              <a:t>here are two frontiers for</a:t>
            </a:r>
            <a:r>
              <a:rPr lang="en-US" altLang="ko-KR" baseline="0" smtClean="0">
                <a:ea typeface="굴림" charset="-127"/>
              </a:rPr>
              <a:t> design tools today : one is development with and for the web, the other is ubiquitous computing with new form factors.</a:t>
            </a:r>
            <a:endParaRPr lang="en-US" altLang="ko-KR" dirty="0" smtClean="0">
              <a:ea typeface="굴림"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outline three ideas our </a:t>
            </a:r>
            <a:r>
              <a:rPr lang="en-US" baseline="0" smtClean="0"/>
              <a:t>research group has explored to move toward that vision</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17</a:t>
            </a:fld>
            <a:endParaRPr lang="en-US" altLang="ko-K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F788250-33D1-4415-AD3E-3D0DD50115D8}" type="slidenum">
              <a:rPr lang="ko-KR" altLang="en-US" smtClean="0">
                <a:ea typeface="굴림" charset="-127"/>
              </a:rPr>
              <a:pPr/>
              <a:t>18</a:t>
            </a:fld>
            <a:endParaRPr lang="en-US" altLang="ko-KR" smtClean="0">
              <a:ea typeface="굴림" charset="-127"/>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tLang="ko-KR" dirty="0" smtClean="0">
                <a:ea typeface="굴림" charset="-127"/>
              </a:rPr>
              <a:t>Our work on d.tools has explored how to more rapidly create and evaluate information appliances that incorporate rich </a:t>
            </a:r>
            <a:r>
              <a:rPr lang="en-US" altLang="ko-KR" smtClean="0">
                <a:ea typeface="굴림" charset="-127"/>
              </a:rPr>
              <a:t>physical interactions</a:t>
            </a:r>
            <a:endParaRPr lang="en-US" altLang="ko-KR" dirty="0" smtClean="0">
              <a:ea typeface="굴림" charset="-127"/>
            </a:endParaRPr>
          </a:p>
          <a:p>
            <a:pPr eaLnBrk="1" hangingPunct="1"/>
            <a:r>
              <a:rPr lang="en-US" dirty="0" smtClean="0"/>
              <a:t>The key</a:t>
            </a:r>
            <a:r>
              <a:rPr lang="en-US" baseline="0" dirty="0" smtClean="0"/>
              <a:t> contribution of </a:t>
            </a:r>
            <a:r>
              <a:rPr lang="en-US" dirty="0" smtClean="0"/>
              <a:t>d.tools, is</a:t>
            </a:r>
            <a:r>
              <a:rPr lang="en-US" baseline="0" dirty="0" smtClean="0"/>
              <a:t> the </a:t>
            </a:r>
            <a:r>
              <a:rPr lang="en-US" dirty="0" smtClean="0"/>
              <a:t>integration</a:t>
            </a:r>
            <a:r>
              <a:rPr lang="en-US" i="1" dirty="0" smtClean="0"/>
              <a:t> design, test, and analysis</a:t>
            </a:r>
            <a:r>
              <a:rPr lang="en-US" dirty="0" smtClean="0"/>
              <a:t> of information appliances</a:t>
            </a:r>
            <a:r>
              <a:rPr lang="en-US" baseline="0" dirty="0" smtClean="0"/>
              <a:t> in a </a:t>
            </a:r>
            <a:r>
              <a:rPr lang="en-US" baseline="0" smtClean="0"/>
              <a:t>single toolkit. Here’s a short video overview.</a:t>
            </a:r>
            <a:endParaRPr lang="en-US" altLang="ko-KR" dirty="0" smtClean="0">
              <a:ea typeface="굴림" charset="-12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9BD012B-6A7E-4CF9-B6E2-7FED2BDCE1F3}" type="slidenum">
              <a:rPr lang="ko-KR" altLang="en-US" smtClean="0">
                <a:ea typeface="굴림" charset="-127"/>
              </a:rPr>
              <a:pPr/>
              <a:t>19</a:t>
            </a:fld>
            <a:endParaRPr lang="en-US" altLang="ko-KR" smtClean="0">
              <a:ea typeface="굴림" charset="-127"/>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As a designer plugs physical components such as sensors into the d.tools hardware interface, virtual counterparts appear in the d.tools authoring environment on the PC.</a:t>
            </a:r>
            <a:endParaRPr lang="en-US" i="1" smtClean="0"/>
          </a:p>
          <a:p>
            <a:pPr eaLnBrk="1" hangingPunct="1"/>
            <a:endParaRPr lang="en-US" b="1" smtClean="0"/>
          </a:p>
          <a:p>
            <a:pPr eaLnBrk="1" hangingPunct="1"/>
            <a:r>
              <a:rPr lang="en-US" b="1" smtClean="0"/>
              <a:t>The DESIGNER </a:t>
            </a:r>
            <a:r>
              <a:rPr lang="en-US" smtClean="0"/>
              <a:t>then authors interactions by creating visual states, which encapsulate output, and by linking them through transitions, which get triggered by input events. The control flow interface is based on designers familiarity with</a:t>
            </a:r>
            <a:r>
              <a:rPr lang="en-US" baseline="0" smtClean="0"/>
              <a:t> storyboards.</a:t>
            </a:r>
            <a:endParaRPr lang="en-US" i="1" smtClean="0"/>
          </a:p>
          <a:p>
            <a:pPr eaLnBrk="1" hangingPunct="1"/>
            <a:endParaRPr lang="en-US" b="1" smtClean="0"/>
          </a:p>
          <a:p>
            <a:pPr eaLnBrk="1" hangingPunct="1"/>
            <a:r>
              <a:rPr lang="en-US" smtClean="0"/>
              <a:t>d.Tools facilitates turning continuous sensor data into discrete events through an interactive demonstration and thresholding technique.</a:t>
            </a:r>
            <a:endParaRPr lang="en-US" i="1" smtClean="0"/>
          </a:p>
          <a:p>
            <a:pPr eaLnBrk="1" hangingPunct="1"/>
            <a:endParaRPr lang="en-US" b="1" smtClean="0"/>
          </a:p>
          <a:p>
            <a:pPr eaLnBrk="1" hangingPunct="1"/>
            <a:r>
              <a:rPr lang="en-US" b="1" smtClean="0"/>
              <a:t>In d.tools, the </a:t>
            </a:r>
            <a:r>
              <a:rPr lang="en-US" smtClean="0"/>
              <a:t>interaction model is always live and can be tried out at any point.</a:t>
            </a:r>
            <a:endParaRPr lang="en-US" b="1" smtClean="0"/>
          </a:p>
          <a:p>
            <a:pPr eaLnBrk="1" hangingPunct="1"/>
            <a:endParaRPr lang="en-US" i="1" smtClean="0"/>
          </a:p>
          <a:p>
            <a:pPr eaLnBrk="1" hangingPunct="1"/>
            <a:r>
              <a:rPr lang="en-US" smtClean="0"/>
              <a:t>To increase the complexity of prototypes, designers with programming knowledge can attach Java to visual states.</a:t>
            </a:r>
          </a:p>
          <a:p>
            <a:pPr eaLnBrk="1" hangingPunct="1"/>
            <a:r>
              <a:rPr lang="en-US" smtClean="0"/>
              <a:t>Here, Java code remote controls the Google Earth application. T</a:t>
            </a:r>
            <a:r>
              <a:rPr lang="de-DE" smtClean="0"/>
              <a:t>his is an example of how d.tools can be used to create mash-up prototypes.</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Since </a:t>
            </a:r>
            <a:r>
              <a:rPr lang="en-US" baseline="0" smtClean="0"/>
              <a:t>I usually speak on the academic conference circuit, I should starting with a bit of background. </a:t>
            </a:r>
            <a:r>
              <a:rPr lang="en-US" smtClean="0"/>
              <a:t>I am trained as a digital media designer and computer</a:t>
            </a:r>
            <a:r>
              <a:rPr lang="en-US" baseline="0" smtClean="0"/>
              <a:t> scientist. </a:t>
            </a:r>
          </a:p>
          <a:p>
            <a:r>
              <a:rPr lang="en-US" smtClean="0"/>
              <a:t>As such,</a:t>
            </a:r>
            <a:r>
              <a:rPr lang="en-US" baseline="0" smtClean="0"/>
              <a:t> </a:t>
            </a:r>
            <a:r>
              <a:rPr lang="en-US" smtClean="0"/>
              <a:t>my focus is</a:t>
            </a:r>
            <a:r>
              <a:rPr lang="en-US" baseline="0" smtClean="0"/>
              <a:t> on the design of *digital* experiences. And more specifically, I am interested in creating the right kinds of *tools* for designing such experiences. I am also a researcher so some of the ideas I am talking about today are not ready for adoption in practice yet. I am conducting research in novel interactions and design tools both at Stanford and at Microsoft Research at the moment. However, I am *not* interested in designing for this interface… why not?</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F18009A-3C01-4D4A-A76A-4B4B2A4E78CD}" type="slidenum">
              <a:rPr lang="ko-KR" altLang="en-US" smtClean="0">
                <a:ea typeface="굴림" charset="-127"/>
              </a:rPr>
              <a:pPr/>
              <a:t>20</a:t>
            </a:fld>
            <a:endParaRPr lang="en-US" altLang="ko-KR" smtClean="0">
              <a:ea typeface="굴림" charset="-127"/>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tLang="ko-KR" smtClean="0">
                <a:ea typeface="굴림" charset="-127"/>
              </a:rPr>
              <a:t>Let’s move on to test mode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0610800-08BB-4ADD-AD2A-F67716AB61E1}" type="slidenum">
              <a:rPr lang="ko-KR" altLang="en-US" smtClean="0">
                <a:ea typeface="굴림" charset="-127"/>
              </a:rPr>
              <a:pPr/>
              <a:t>21</a:t>
            </a:fld>
            <a:endParaRPr lang="en-US" altLang="ko-KR" smtClean="0">
              <a:ea typeface="굴림" charset="-127"/>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A camera is pointed at the tester.</a:t>
            </a:r>
          </a:p>
          <a:p>
            <a:pPr eaLnBrk="1" hangingPunct="1"/>
            <a:r>
              <a:rPr lang="en-US" dirty="0" smtClean="0"/>
              <a:t>The live video from the camera is recorded and  annotated in real-time with state transitions and input events.</a:t>
            </a:r>
          </a:p>
          <a:p>
            <a:pPr eaLnBrk="1" hangingPunct="1"/>
            <a:r>
              <a:rPr lang="en-US" dirty="0" smtClean="0"/>
              <a:t>In addition to events generated by the prototype itself, the experimenter can also add annotations with a video console.</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3FFBF99-7652-404C-B42B-C71DCF36D99E}" type="slidenum">
              <a:rPr lang="ko-KR" altLang="en-US" smtClean="0">
                <a:ea typeface="굴림" charset="-127"/>
              </a:rPr>
              <a:pPr/>
              <a:t>22</a:t>
            </a:fld>
            <a:endParaRPr lang="en-US" altLang="ko-KR" smtClean="0">
              <a:ea typeface="굴림" charset="-127"/>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tLang="ko-KR" smtClean="0">
                <a:ea typeface="굴림" charset="-127"/>
              </a:rPr>
              <a:t>After a test session is completed, designers can leverage tight synchronization between the graphical interaction model, the recorded video, and the recorded event traces in analyze mode.</a:t>
            </a:r>
          </a:p>
          <a:p>
            <a:pPr eaLnBrk="1" hangingPunct="1"/>
            <a:endParaRPr lang="en-US" altLang="ko-KR" smtClean="0">
              <a:ea typeface="굴림" charset="-127"/>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FAB3867-A233-4B6A-AB3B-297246F1DE6B}" type="slidenum">
              <a:rPr lang="ko-KR" altLang="en-US" smtClean="0">
                <a:ea typeface="굴림" charset="-127"/>
              </a:rPr>
              <a:pPr/>
              <a:t>23</a:t>
            </a:fld>
            <a:endParaRPr lang="en-US" altLang="ko-KR" smtClean="0">
              <a:ea typeface="굴림"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In analyze mode, video playback is synchronized with a visualization that highlights active states.</a:t>
            </a:r>
          </a:p>
          <a:p>
            <a:pPr eaLnBrk="1" hangingPunct="1"/>
            <a:r>
              <a:rPr lang="en-US" dirty="0" smtClean="0"/>
              <a:t>In the other direction, designers can select states in the </a:t>
            </a:r>
            <a:r>
              <a:rPr lang="en-US" dirty="0" err="1" smtClean="0"/>
              <a:t>statechart</a:t>
            </a:r>
            <a:r>
              <a:rPr lang="en-US" dirty="0" smtClean="0"/>
              <a:t> to access corresponding video clips.</a:t>
            </a:r>
          </a:p>
          <a:p>
            <a:pPr eaLnBrk="1" hangingPunct="1"/>
            <a:r>
              <a:rPr lang="en-US" dirty="0" smtClean="0"/>
              <a:t>Designers can query for video sequences matching input by demonstrating that input on the prototype itself.</a:t>
            </a:r>
          </a:p>
          <a:p>
            <a:pPr eaLnBrk="1" hangingPunct="1"/>
            <a:r>
              <a:rPr lang="en-US" dirty="0" smtClean="0"/>
              <a:t>Multiple test sessions can be combined into a video spreadsheet, which can be used for rapid comparative evaluation. </a:t>
            </a:r>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recently</a:t>
            </a:r>
            <a:r>
              <a:rPr lang="en-US" baseline="0" dirty="0" smtClean="0"/>
              <a:t> we have collaborated with Nokia design San Francisco to extend the d.tools authoring approach to mobile phone prototypes</a:t>
            </a:r>
            <a:r>
              <a:rPr lang="en-US" baseline="0" smtClean="0"/>
              <a:t>. The idea is that you run a client application on your smart phone which sends </a:t>
            </a:r>
            <a:r>
              <a:rPr lang="en-US" baseline="0" dirty="0" smtClean="0"/>
              <a:t>all input events from </a:t>
            </a:r>
            <a:r>
              <a:rPr lang="en-US" baseline="0" smtClean="0"/>
              <a:t>the a PC where you can edit the interaction model in realtime.</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24</a:t>
            </a:fld>
            <a:endParaRPr lang="en-US" altLang="ko-K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25</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In the tradition of eating your own dogfood,</a:t>
            </a:r>
            <a:r>
              <a:rPr lang="en-US" baseline="0" smtClean="0"/>
              <a:t> w</a:t>
            </a:r>
            <a:r>
              <a:rPr lang="en-US" smtClean="0"/>
              <a:t>e </a:t>
            </a:r>
            <a:r>
              <a:rPr lang="en-US" dirty="0" smtClean="0"/>
              <a:t>hand-manufactured a dozen kits which we distributed student teams in a masters level HCI design course in 2006 and 2007.</a:t>
            </a:r>
          </a:p>
          <a:p>
            <a:pPr eaLnBrk="1" hangingPunct="1"/>
            <a:r>
              <a:rPr lang="en-US" dirty="0" smtClean="0"/>
              <a:t>This image shows a color mixing interface designed with d.tools in which users can “pour” color from tangible buckets onto an LCD screen and then draw with</a:t>
            </a:r>
            <a:r>
              <a:rPr lang="en-US" baseline="0" dirty="0" smtClean="0"/>
              <a:t> those mixed colors on a tabled</a:t>
            </a:r>
            <a:r>
              <a:rPr lang="en-US" dirty="0" smtClean="0"/>
              <a:t>; this project took part in the Microsoft Design Expo in Redmond in 2006.</a:t>
            </a:r>
          </a:p>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outline three ideas our </a:t>
            </a:r>
            <a:r>
              <a:rPr lang="en-US" baseline="0" smtClean="0"/>
              <a:t>research group has explored to move toward that vision</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26</a:t>
            </a:fld>
            <a:endParaRPr lang="en-US" altLang="ko-K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Herb Simon and Don Norman have pointed out, the representation of a problem is an important factor determining how we can manipulate that problem.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27</a:t>
            </a:fld>
            <a:endParaRPr lang="en-US" altLang="ko-K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28</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For tasks like sensor-based interactions, an individual's performance of the input they would like to recognize is a very different activity from symbolically specifying that input. The motivation of our work is to leverage the embodied performance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9B81002-B351-483E-A96E-1C3C0E4CB59F}" type="slidenum">
              <a:rPr lang="ko-KR" altLang="en-US" smtClean="0"/>
              <a:pPr/>
              <a:t>29</a:t>
            </a:fld>
            <a:endParaRPr lang="en-US" altLang="ko-K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mtClean="0"/>
              <a:t>We achieve this by applying programming by demonstration to the domain of sensor-based interaction design.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92449A1-E047-45F6-8090-2994A7CA51B5}" type="slidenum">
              <a:rPr lang="ko-KR" altLang="en-US" b="1">
                <a:solidFill>
                  <a:prstClr val="black"/>
                </a:solidFill>
                <a:ea typeface="굴림"/>
                <a:cs typeface="굴림"/>
              </a:rPr>
              <a:pPr algn="r" rtl="0" eaLnBrk="0" fontAlgn="base" hangingPunct="0">
                <a:spcBef>
                  <a:spcPct val="0"/>
                </a:spcBef>
                <a:spcAft>
                  <a:spcPct val="0"/>
                </a:spcAft>
              </a:pPr>
              <a:t>3</a:t>
            </a:fld>
            <a:endParaRPr lang="en-US" altLang="ko-KR" b="1" dirty="0">
              <a:solidFill>
                <a:prstClr val="black"/>
              </a:solidFill>
              <a:ea typeface="굴림"/>
              <a:cs typeface="굴림"/>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ltLang="ko-KR" sz="1000" dirty="0" smtClean="0">
                <a:latin typeface="Arial Unicode MS" pitchFamily="34" charset="-128"/>
                <a:ea typeface="굴림"/>
                <a:cs typeface="굴림"/>
              </a:rPr>
              <a:t>This is a drawing by Dan O</a:t>
            </a:r>
            <a:r>
              <a:rPr lang="en-US" altLang="ko-KR" sz="1000" dirty="0" smtClean="0">
                <a:ea typeface="굴림"/>
                <a:cs typeface="굴림"/>
              </a:rPr>
              <a:t>’</a:t>
            </a:r>
            <a:r>
              <a:rPr lang="en-US" altLang="ko-KR" sz="1000" dirty="0" smtClean="0">
                <a:latin typeface="Arial Unicode MS" pitchFamily="34" charset="-128"/>
                <a:ea typeface="굴림"/>
                <a:cs typeface="굴림"/>
              </a:rPr>
              <a:t>Sullivan. It </a:t>
            </a:r>
            <a:r>
              <a:rPr lang="en-US" altLang="ko-KR" sz="1000" smtClean="0">
                <a:latin typeface="Arial Unicode MS" pitchFamily="34" charset="-128"/>
                <a:ea typeface="굴림"/>
                <a:cs typeface="굴림"/>
              </a:rPr>
              <a:t>shows the mental model </a:t>
            </a:r>
            <a:r>
              <a:rPr lang="en-US" altLang="ko-KR" sz="1000" dirty="0" smtClean="0">
                <a:latin typeface="Arial Unicode MS" pitchFamily="34" charset="-128"/>
                <a:ea typeface="굴림"/>
                <a:cs typeface="굴림"/>
              </a:rPr>
              <a:t>that my current PC has of me. My computer knows I have an eye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a:t>
            </a:r>
            <a:r>
              <a:rPr lang="en-US" altLang="ko-KR" sz="1000" dirty="0" smtClean="0">
                <a:ea typeface="굴림"/>
                <a:cs typeface="굴림"/>
              </a:rPr>
              <a:t>–</a:t>
            </a:r>
            <a:r>
              <a:rPr lang="en-US" altLang="ko-KR" sz="1000" dirty="0" smtClean="0">
                <a:latin typeface="Arial Unicode MS" pitchFamily="34" charset="-128"/>
                <a:ea typeface="굴림"/>
                <a:cs typeface="굴림"/>
              </a:rPr>
              <a:t> it does know that I have two ears. It knows I have a finger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maybe two </a:t>
            </a:r>
            <a:r>
              <a:rPr lang="en-US" altLang="ko-KR" sz="1000" dirty="0" smtClean="0">
                <a:ea typeface="굴림"/>
                <a:cs typeface="굴림"/>
              </a:rPr>
              <a:t>–</a:t>
            </a:r>
            <a:r>
              <a:rPr lang="en-US" altLang="ko-KR" sz="1000" dirty="0" smtClean="0">
                <a:latin typeface="Arial Unicode MS" pitchFamily="34" charset="-128"/>
                <a:ea typeface="굴림"/>
                <a:cs typeface="굴림"/>
              </a:rPr>
              <a:t> and it has no idea that I have a body. Given the richness our human experience in the physical world, it</a:t>
            </a:r>
            <a:r>
              <a:rPr lang="en-US" altLang="ko-KR" sz="1000" dirty="0" smtClean="0">
                <a:ea typeface="굴림"/>
                <a:cs typeface="굴림"/>
              </a:rPr>
              <a:t>’</a:t>
            </a:r>
            <a:r>
              <a:rPr lang="en-US" altLang="ko-KR" sz="1000" dirty="0" smtClean="0">
                <a:latin typeface="Arial Unicode MS" pitchFamily="34" charset="-128"/>
                <a:ea typeface="굴림"/>
                <a:cs typeface="굴림"/>
              </a:rPr>
              <a:t>s shocking that our experience in the digital world is so limited.</a:t>
            </a:r>
          </a:p>
          <a:p>
            <a:pPr eaLnBrk="1" hangingPunct="1"/>
            <a:endParaRPr lang="en-US" altLang="ko-KR" sz="1000" dirty="0" smtClean="0">
              <a:latin typeface="Arial Unicode MS" pitchFamily="34" charset="-128"/>
              <a:ea typeface="굴림"/>
              <a:cs typeface="굴림"/>
            </a:endParaRPr>
          </a:p>
          <a:p>
            <a:pPr eaLnBrk="1" hangingPunct="1"/>
            <a:endParaRPr lang="en-US" altLang="ko-KR" sz="1000" dirty="0" smtClean="0">
              <a:latin typeface="Arial Unicode MS" pitchFamily="34" charset="-128"/>
              <a:ea typeface="굴림"/>
              <a:cs typeface="굴림"/>
            </a:endParaRPr>
          </a:p>
          <a:p>
            <a:pPr eaLnBrk="1" hangingPunct="1"/>
            <a:endParaRPr lang="en-US" altLang="ko-KR" sz="1000" dirty="0" smtClean="0">
              <a:latin typeface="Arial Unicode MS" pitchFamily="34" charset="-128"/>
              <a:ea typeface="굴림"/>
              <a:cs typeface="굴림"/>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33A3A83-28DF-49E8-93E0-C1CD4A365483}" type="slidenum">
              <a:rPr lang="ko-KR" altLang="en-US" sz="1200" b="0">
                <a:ea typeface="굴림" pitchFamily="34" charset="-127"/>
              </a:rPr>
              <a:pPr algn="r" defTabSz="930437" eaLnBrk="1" hangingPunct="1"/>
              <a:t>30</a:t>
            </a:fld>
            <a:endParaRPr lang="en-US" altLang="ko-KR" sz="1200" b="0" dirty="0">
              <a:ea typeface="굴림" pitchFamily="34" charset="-127"/>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Programming by demonstration (PBD) is the process of inferring general program logic from observation of examples of that logic. </a:t>
            </a:r>
          </a:p>
          <a:p>
            <a:r>
              <a:rPr lang="en-US" smtClean="0"/>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31</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We </a:t>
            </a:r>
            <a:r>
              <a:rPr lang="en-US" smtClean="0"/>
              <a:t>constructed another design tool, Exemplar, </a:t>
            </a:r>
            <a:r>
              <a:rPr lang="en-US" dirty="0" smtClean="0"/>
              <a:t>to investigate such an approach.</a:t>
            </a:r>
          </a:p>
          <a:p>
            <a:pPr>
              <a:defRPr/>
            </a:pPr>
            <a:r>
              <a:rPr lang="en-US" dirty="0" smtClean="0"/>
              <a:t>With Exemplar</a:t>
            </a:r>
            <a:r>
              <a:rPr lang="en-US" smtClean="0"/>
              <a:t>, an interaction </a:t>
            </a:r>
            <a:r>
              <a:rPr lang="en-US" dirty="0" smtClean="0"/>
              <a:t>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7C7A12A-E56A-40CD-8E01-1C607A52FDA5}" type="slidenum">
              <a:rPr lang="ko-KR" altLang="en-US" smtClean="0"/>
              <a:pPr/>
              <a:t>32</a:t>
            </a:fld>
            <a:endParaRPr lang="en-US" altLang="ko-K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marL="220005" indent="-220005" eaLnBrk="1" hangingPunct="1"/>
            <a:r>
              <a:rPr lang="en-US" smtClean="0"/>
              <a:t>The designer </a:t>
            </a:r>
            <a:r>
              <a:rPr lang="en-US" dirty="0" smtClean="0"/>
              <a:t>then </a:t>
            </a:r>
            <a:r>
              <a:rPr lang="en-US" i="1" dirty="0" smtClean="0"/>
              <a:t>edits</a:t>
            </a:r>
            <a:r>
              <a:rPr lang="en-US" dirty="0" smtClean="0"/>
              <a:t> a visual representation of the action by marking it up, </a:t>
            </a:r>
          </a:p>
          <a:p>
            <a:pPr marL="220005" indent="-220005"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D2E3A6D-76B8-4B78-B849-05342FD522E6}" type="slidenum">
              <a:rPr lang="ko-KR" altLang="en-US" smtClean="0"/>
              <a:pPr/>
              <a:t>33</a:t>
            </a:fld>
            <a:endParaRPr lang="en-US" altLang="ko-K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220005" indent="-220005" eaLnBrk="1" hangingPunct="1"/>
            <a:r>
              <a:rPr lang="en-US" dirty="0" smtClean="0"/>
              <a:t>and </a:t>
            </a:r>
            <a:r>
              <a:rPr lang="en-US" i="1" dirty="0" smtClean="0"/>
              <a:t>reviews (or tests) </a:t>
            </a:r>
            <a:r>
              <a:rPr lang="en-US" dirty="0" smtClean="0"/>
              <a:t> the result by performing the action again. </a:t>
            </a:r>
          </a:p>
          <a:p>
            <a:pPr marL="220005" indent="-220005"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192C9C4-FA5B-4123-B1F1-9FE47C3179C3}" type="slidenum">
              <a:rPr lang="ko-KR" altLang="en-US" smtClean="0"/>
              <a:pPr/>
              <a:t>34</a:t>
            </a:fld>
            <a:endParaRPr lang="en-US" altLang="ko-K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0005" indent="-220005" eaLnBrk="1" hangingPunct="1"/>
            <a:r>
              <a:rPr lang="en-US" dirty="0" smtClean="0"/>
              <a:t>Through iteration based on real-time feedback, the designer can refine the recognized action and link it with other prototyping applications. </a:t>
            </a:r>
          </a:p>
          <a:p>
            <a:pPr marL="220005" indent="-220005"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EFBE977-5745-4C9C-BDAF-494F97A98605}" type="slidenum">
              <a:rPr lang="ko-KR" altLang="en-US" smtClean="0">
                <a:ea typeface="굴림" charset="-127"/>
              </a:rPr>
              <a:pPr/>
              <a:t>35</a:t>
            </a:fld>
            <a:endParaRPr lang="en-US" altLang="ko-KR" smtClean="0">
              <a:ea typeface="굴림" charset="-127"/>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smtClean="0"/>
              <a:t>This scenario shows how Dan, an interaction designer, prototypes a bicycle helmet with blinkers that signal when the helmet is tilted. This example was inspired by Ted </a:t>
            </a:r>
            <a:r>
              <a:rPr lang="en-US" dirty="0" err="1" smtClean="0"/>
              <a:t>Selker’s</a:t>
            </a:r>
            <a:r>
              <a:rPr lang="en-US" dirty="0" smtClean="0"/>
              <a:t> smart helmet built at the media lab.</a:t>
            </a:r>
          </a:p>
          <a:p>
            <a:r>
              <a:rPr lang="en-US" dirty="0" smtClean="0"/>
              <a:t> </a:t>
            </a:r>
          </a:p>
          <a:p>
            <a:r>
              <a:rPr lang="en-US" dirty="0" smtClean="0"/>
              <a:t>Our designer picks </a:t>
            </a:r>
            <a:r>
              <a:rPr lang="en-US" smtClean="0"/>
              <a:t>a accelerometer </a:t>
            </a:r>
            <a:r>
              <a:rPr lang="en-US" dirty="0" smtClean="0"/>
              <a:t>and connects it </a:t>
            </a:r>
            <a:r>
              <a:rPr lang="en-US" smtClean="0"/>
              <a:t>to a compatible hardware </a:t>
            </a:r>
            <a:r>
              <a:rPr lang="en-US" dirty="0" smtClean="0"/>
              <a:t>interface. Data from </a:t>
            </a:r>
            <a:r>
              <a:rPr lang="en-US" smtClean="0"/>
              <a:t>all inputs </a:t>
            </a:r>
            <a:r>
              <a:rPr lang="en-US" dirty="0" smtClean="0"/>
              <a:t>is shown simultaneously </a:t>
            </a:r>
            <a:r>
              <a:rPr lang="en-US" smtClean="0"/>
              <a:t>in Exemplar in </a:t>
            </a:r>
            <a:r>
              <a:rPr lang="en-US" dirty="0" smtClean="0"/>
              <a:t>small preview windows</a:t>
            </a:r>
            <a:r>
              <a:rPr lang="en-US" smtClean="0"/>
              <a:t>.  Previews </a:t>
            </a:r>
            <a:r>
              <a:rPr lang="en-US" dirty="0" smtClean="0"/>
              <a:t>light up when sensor data changes rapidly to attract attention. </a:t>
            </a:r>
          </a:p>
          <a:p>
            <a:r>
              <a:rPr lang="en-US" dirty="0" smtClean="0"/>
              <a:t>This overview allows him to discover pertinent signals.</a:t>
            </a:r>
          </a:p>
          <a:p>
            <a:r>
              <a:rPr lang="en-US" dirty="0" smtClean="0"/>
              <a:t> </a:t>
            </a:r>
          </a:p>
          <a:p>
            <a:r>
              <a:rPr lang="en-US" dirty="0" smtClean="0"/>
              <a:t>Dan brings one accelerometer output into focus, then demonstrates examples of the action he wants </a:t>
            </a:r>
            <a:r>
              <a:rPr lang="en-US" smtClean="0"/>
              <a:t>to recognize.He </a:t>
            </a:r>
            <a:r>
              <a:rPr lang="en-US" dirty="0" smtClean="0"/>
              <a:t>reviews and marks up the sensor signal to define the </a:t>
            </a:r>
            <a:r>
              <a:rPr lang="en-US" smtClean="0"/>
              <a:t>regions that contains his action.</a:t>
            </a:r>
            <a:endParaRPr lang="en-US" dirty="0" smtClean="0"/>
          </a:p>
          <a:p>
            <a:r>
              <a:rPr lang="en-US" dirty="0" smtClean="0"/>
              <a:t>Here Exemplar generalizes from the examples by calculating thresholds of the </a:t>
            </a:r>
            <a:r>
              <a:rPr lang="en-US" smtClean="0"/>
              <a:t>highlighted region</a:t>
            </a:r>
            <a:endParaRPr lang="en-US" dirty="0" smtClean="0"/>
          </a:p>
          <a:p>
            <a:r>
              <a:rPr lang="en-US" dirty="0" smtClean="0"/>
              <a:t> </a:t>
            </a:r>
          </a:p>
          <a:p>
            <a:r>
              <a:rPr lang="en-US" dirty="0" smtClean="0"/>
              <a:t>In addition to drawing regions, Dan can also use a foot pedal to define examples while he </a:t>
            </a:r>
            <a:r>
              <a:rPr lang="en-US" smtClean="0"/>
              <a:t>performs them.</a:t>
            </a:r>
            <a:r>
              <a:rPr lang="en-US" baseline="0" smtClean="0"/>
              <a:t> </a:t>
            </a:r>
            <a:r>
              <a:rPr lang="en-US" smtClean="0"/>
              <a:t>Dan </a:t>
            </a:r>
            <a:r>
              <a:rPr lang="en-US" dirty="0" smtClean="0"/>
              <a:t>can immediately test his design to see if it works. Exemplar shows a visualization of sensor signal regions that match </a:t>
            </a:r>
            <a:r>
              <a:rPr lang="en-US" smtClean="0"/>
              <a:t>the demonstration.</a:t>
            </a:r>
            <a:r>
              <a:rPr lang="en-US" baseline="0" smtClean="0"/>
              <a:t> </a:t>
            </a:r>
            <a:r>
              <a:rPr lang="en-US" smtClean="0"/>
              <a:t>Exemplar </a:t>
            </a:r>
            <a:r>
              <a:rPr lang="en-US" dirty="0" smtClean="0"/>
              <a:t>will then generate events based on matching regions in two ways: first the software can send System Mouse and Keyboard events to remote control other applications</a:t>
            </a:r>
          </a:p>
          <a:p>
            <a:r>
              <a:rPr lang="en-US" i="1" dirty="0" smtClean="0"/>
              <a:t> </a:t>
            </a:r>
            <a:endParaRPr lang="en-US" dirty="0" smtClean="0"/>
          </a:p>
          <a:p>
            <a:r>
              <a:rPr lang="en-US" dirty="0" smtClean="0"/>
              <a:t>Or, Exemplar can send events </a:t>
            </a:r>
            <a:r>
              <a:rPr lang="en-US" smtClean="0"/>
              <a:t>to d.tools. Dan </a:t>
            </a:r>
            <a:r>
              <a:rPr lang="en-US" dirty="0" smtClean="0"/>
              <a:t>can refine the learned interaction model through direct manipulation</a:t>
            </a:r>
            <a:r>
              <a:rPr lang="en-US" smtClean="0"/>
              <a:t>. For </a:t>
            </a:r>
            <a:r>
              <a:rPr lang="en-US" dirty="0" smtClean="0"/>
              <a:t>example through filters that transform the incoming sensor data.</a:t>
            </a:r>
          </a:p>
          <a:p>
            <a:r>
              <a:rPr lang="en-US" dirty="0" smtClean="0"/>
              <a:t> </a:t>
            </a:r>
          </a:p>
          <a:p>
            <a:r>
              <a:rPr lang="en-US" dirty="0" smtClean="0"/>
              <a:t>Exemplar offers two generalization techniques:</a:t>
            </a:r>
          </a:p>
          <a:p>
            <a:r>
              <a:rPr lang="en-US" dirty="0" smtClean="0"/>
              <a:t>Thresholds, which compares a single data point to fixed limits. </a:t>
            </a:r>
          </a:p>
          <a:p>
            <a:r>
              <a:rPr lang="en-US" dirty="0" smtClean="0"/>
              <a:t>And pattern matching, which enables recognition of actions characterized by a change over time, such as gestures. </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50FD38B-17E9-4318-9033-0B1013225AF3}" type="slidenum">
              <a:rPr lang="ko-KR" altLang="en-US" sz="1200" b="0">
                <a:ea typeface="굴림" pitchFamily="34" charset="-127"/>
              </a:rPr>
              <a:pPr algn="r" defTabSz="930437" eaLnBrk="1" hangingPunct="1"/>
              <a:t>36</a:t>
            </a:fld>
            <a:endParaRPr lang="en-US" altLang="ko-KR" sz="1200" b="0">
              <a:ea typeface="굴림" pitchFamily="34" charset="-127"/>
            </a:endParaRPr>
          </a:p>
        </p:txBody>
      </p:sp>
      <p:sp>
        <p:nvSpPr>
          <p:cNvPr id="98307"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08710420-6695-47A2-8818-F39732A2AC19}" type="slidenum">
              <a:rPr lang="ko-KR" altLang="en-US" sz="1200" b="0">
                <a:ea typeface="굴림" pitchFamily="34" charset="-127"/>
              </a:rPr>
              <a:pPr algn="r" defTabSz="930437" eaLnBrk="1" hangingPunct="1"/>
              <a:t>36</a:t>
            </a:fld>
            <a:endParaRPr lang="en-US" altLang="ko-KR" sz="1200" b="0">
              <a:ea typeface="굴림" pitchFamily="34" charset="-127"/>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smtClean="0"/>
              <a:t>Le</a:t>
            </a:r>
            <a:r>
              <a:rPr lang="en-US" baseline="0" smtClean="0"/>
              <a:t>t me highlight one technical feature here. </a:t>
            </a:r>
            <a:r>
              <a:rPr lang="en-US" smtClean="0"/>
              <a:t>For our pattern matching algorithm, we employ Dynamic Time Warping or DTW. </a:t>
            </a:r>
          </a:p>
          <a:p>
            <a:pPr eaLnBrk="1" hangingPunct="1"/>
            <a:endParaRPr lang="en-US" smtClean="0"/>
          </a:p>
          <a:p>
            <a:pPr eaLnBrk="1" hangingPunct="1"/>
            <a:r>
              <a:rPr lang="en-US" smtClean="0"/>
              <a:t>DTW was originally used in the area of speech recognition. This algorithm uses dynamic programmin</a:t>
            </a:r>
            <a:r>
              <a:rPr lang="en-US" baseline="0" smtClean="0"/>
              <a:t>g for a sequence comparison and outputs an error metric describing how much </a:t>
            </a:r>
            <a:r>
              <a:rPr lang="en-US" smtClean="0"/>
              <a:t>one signal has to be warped in time or space to match another.</a:t>
            </a:r>
            <a:r>
              <a:rPr lang="en-US" baseline="0" smtClean="0"/>
              <a:t> We then let the user interactively threshold against that error metric – thus both simple thresholding and pattern recognition have a unified control structure in the user interface.</a:t>
            </a: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343007A-969E-4588-9B8D-6E688EA30100}" type="slidenum">
              <a:rPr lang="ko-KR" altLang="en-US" smtClean="0"/>
              <a:pPr/>
              <a:t>37</a:t>
            </a:fld>
            <a:endParaRPr lang="en-US" altLang="ko-K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220005" indent="-220005" eaLnBrk="1" hangingPunct="1"/>
            <a:r>
              <a:rPr lang="en-US" smtClean="0"/>
              <a:t>Instead of goin</a:t>
            </a:r>
            <a:r>
              <a:rPr lang="en-US" baseline="0" smtClean="0"/>
              <a:t>g into any detail of the internals here, I’d rather share some of our user evaluation results of this tool with you. We gave students with little or no background in electronics a box of sensors and two existing mouse and keyboard-controlled games. Their taks was to develop novel engaging control schemes for these games. </a:t>
            </a:r>
            <a:r>
              <a:rPr lang="en-US" smtClean="0"/>
              <a:t>The </a:t>
            </a:r>
            <a:r>
              <a:rPr lang="en-US" dirty="0" smtClean="0"/>
              <a:t>rapid feedback cycle in Exemplar enabled participants to explore up to four different control schemes for a given game in less than 45 minutes</a:t>
            </a:r>
            <a:r>
              <a:rPr lang="en-US" smtClean="0"/>
              <a:t>. The </a:t>
            </a:r>
            <a:r>
              <a:rPr lang="en-US" dirty="0" smtClean="0"/>
              <a:t>takeaway point here is that even novices could rapidly and </a:t>
            </a:r>
            <a:r>
              <a:rPr lang="en-US" smtClean="0"/>
              <a:t>successfully create novel controls.</a:t>
            </a:r>
            <a:r>
              <a:rPr lang="en-US" baseline="0" smtClean="0"/>
              <a:t>  </a:t>
            </a:r>
            <a:r>
              <a:rPr lang="en-US" smtClean="0"/>
              <a:t>Let </a:t>
            </a:r>
            <a:r>
              <a:rPr lang="en-US" dirty="0" smtClean="0"/>
              <a:t>me show you three  of the creative </a:t>
            </a:r>
            <a:r>
              <a:rPr lang="en-US" smtClean="0"/>
              <a:t>solutions our </a:t>
            </a:r>
            <a:r>
              <a:rPr lang="en-US" dirty="0" smtClean="0"/>
              <a:t>participants came up with.</a:t>
            </a:r>
          </a:p>
          <a:p>
            <a:pPr marL="220005" indent="-220005"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38</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taped</a:t>
            </a:r>
            <a:r>
              <a:rPr lang="en-US" baseline="0" smtClean="0"/>
              <a:t> an </a:t>
            </a:r>
            <a:r>
              <a:rPr lang="en-US" smtClean="0"/>
              <a:t>accelerometer on his bicycle helmet to detect him ducking down to fire rocket thrusters.</a:t>
            </a:r>
          </a:p>
          <a:p>
            <a:r>
              <a:rPr lang="en-US" smtClean="0"/>
              <a:t> </a:t>
            </a:r>
          </a:p>
          <a:p>
            <a:r>
              <a:rPr lang="en-US" smtClean="0"/>
              <a:t>A third participant used the signal generated by the flicking of a bend sensor to trigger shooting of rubber bands.These results make us hopeful</a:t>
            </a:r>
            <a:r>
              <a:rPr lang="en-US" baseline="0" smtClean="0"/>
              <a:t> that we’re really starting to hit the kind of speed and fluidity needed to support creative design work.</a:t>
            </a: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dirty="0" smtClean="0"/>
              <a:t>We also used Exemplar as the back end for a wireless gaming system on display on CHI2007.</a:t>
            </a:r>
          </a:p>
          <a:p>
            <a:r>
              <a:rPr lang="en-US" dirty="0" smtClean="0"/>
              <a:t>This highlights another important aspect</a:t>
            </a:r>
            <a:r>
              <a:rPr lang="en-US" baseline="0" dirty="0" smtClean="0"/>
              <a:t> of our larger work process. Building the kinds of systems and applications that your design tools target is important – even if it’s not research itself. So over the past years, I have built a set of projects with collaborators that involve sensing and physical computing that were not done as research per se. Examples include</a:t>
            </a:r>
            <a:endParaRPr lang="en-US" dirty="0" smtClean="0"/>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smtClean="0"/>
              <a:t>Here is a flashback to my prior life as a musicion that offers a different vision of the role computing can play. This </a:t>
            </a:r>
            <a:r>
              <a:rPr lang="en-US" baseline="0" dirty="0" smtClean="0"/>
              <a:t>a shot I took on </a:t>
            </a:r>
            <a:r>
              <a:rPr lang="en-US" baseline="0" smtClean="0"/>
              <a:t>tour as a DJ in </a:t>
            </a:r>
            <a:r>
              <a:rPr lang="en-US" baseline="0" dirty="0" smtClean="0"/>
              <a:t>a club </a:t>
            </a:r>
            <a:r>
              <a:rPr lang="en-US" baseline="0" smtClean="0"/>
              <a:t>in Tokyo. The </a:t>
            </a:r>
            <a:r>
              <a:rPr lang="en-US" baseline="0" dirty="0" smtClean="0"/>
              <a:t>turntables and mixer are in essence the user interface for DJs. </a:t>
            </a:r>
            <a:r>
              <a:rPr lang="en-US" dirty="0" smtClean="0"/>
              <a:t>So what is the laptop doing in the picture</a:t>
            </a:r>
            <a:r>
              <a:rPr lang="en-US" smtClean="0"/>
              <a:t>? It’s clearly not the focus of attention. It </a:t>
            </a:r>
            <a:r>
              <a:rPr lang="en-US" dirty="0" smtClean="0"/>
              <a:t>is running Final Scratch, a software that allows a DJ to work with </a:t>
            </a:r>
            <a:r>
              <a:rPr lang="en-US" baseline="0" dirty="0" smtClean="0"/>
              <a:t>MP3 files through traditional turntables by using special records that contain a </a:t>
            </a:r>
            <a:r>
              <a:rPr lang="en-US" baseline="0" dirty="0" err="1" smtClean="0"/>
              <a:t>timecode</a:t>
            </a:r>
            <a:r>
              <a:rPr lang="en-US" baseline="0" dirty="0" smtClean="0"/>
              <a:t>, which is then analyzed to control playback of digital files</a:t>
            </a:r>
            <a:r>
              <a:rPr lang="en-US" baseline="0" smtClean="0"/>
              <a:t>. </a:t>
            </a:r>
          </a:p>
          <a:p>
            <a:endParaRPr lang="en-US" altLang="ko-KR" dirty="0" smtClean="0">
              <a:ea typeface="굴림" pitchFamily="34" charset="-127"/>
            </a:endParaRPr>
          </a:p>
          <a:p>
            <a:r>
              <a:rPr lang="en-US" altLang="ko-KR" b="0" baseline="0" smtClean="0">
                <a:ea typeface="굴림" pitchFamily="34" charset="-127"/>
              </a:rPr>
              <a:t>Here computation </a:t>
            </a:r>
            <a:r>
              <a:rPr lang="en-US" altLang="ko-KR" b="0" baseline="0" dirty="0" smtClean="0">
                <a:ea typeface="굴림" pitchFamily="34" charset="-127"/>
              </a:rPr>
              <a:t>moves out of its traditional gray box and starts to become more closely integrated with objects in the real world</a:t>
            </a:r>
            <a:r>
              <a:rPr lang="en-US" altLang="ko-KR" b="0" baseline="0" smtClean="0">
                <a:ea typeface="굴림" pitchFamily="34" charset="-127"/>
              </a:rPr>
              <a:t>. </a:t>
            </a:r>
            <a:endParaRPr lang="en-US" altLang="ko-KR" b="0" baseline="0" dirty="0" smtClean="0">
              <a:ea typeface="굴림" pitchFamily="34" charset="-127"/>
            </a:endParaRPr>
          </a:p>
          <a:p>
            <a:r>
              <a:rPr lang="en-US" altLang="ko-KR" b="0" baseline="0" dirty="0" smtClean="0">
                <a:ea typeface="굴림" pitchFamily="34" charset="-127"/>
              </a:rPr>
              <a:t> </a:t>
            </a:r>
            <a:endParaRPr lang="en-US" altLang="ko-KR" b="0" dirty="0" smtClean="0">
              <a:ea typeface="굴림" pitchFamily="34" charset="-127"/>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 interfaces</a:t>
            </a:r>
            <a:r>
              <a:rPr lang="en-US" baseline="0" dirty="0" smtClean="0"/>
              <a:t> for wizard-of-oz animation of 2d graphics.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40</a:t>
            </a:fld>
            <a:endParaRPr lang="en-US" altLang="ko-K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color field camera,</a:t>
            </a:r>
            <a:r>
              <a:rPr lang="en-US" baseline="0" dirty="0" smtClean="0"/>
              <a:t> which investigated connecting physical interfaces to web services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41</a:t>
            </a:fld>
            <a:endParaRPr lang="en-US" altLang="ko-K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large scale interactive art installations at the SJMA</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42</a:t>
            </a:fld>
            <a:endParaRPr lang="en-US" altLang="ko-K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d.tools, we have made Exemplar availab</a:t>
            </a:r>
            <a:r>
              <a:rPr lang="en-US" baseline="0" dirty="0" smtClean="0"/>
              <a:t>le as open source software. Last year, we demonstrated exemplar at the </a:t>
            </a:r>
            <a:r>
              <a:rPr lang="en-US" dirty="0" smtClean="0"/>
              <a:t>Maker Faire, a Bay Area DIY event with 40,000 visitors. At our</a:t>
            </a:r>
            <a:r>
              <a:rPr lang="en-US" baseline="0" dirty="0" smtClean="0"/>
              <a:t> stand, hundreds of visitors built their own game controllers from household objects such as garden gloves, staplers and frying pans.&lt;click&gt; Exemplar has also been discussed in</a:t>
            </a:r>
            <a:r>
              <a:rPr lang="en-US" dirty="0" smtClean="0"/>
              <a:t> Tom </a:t>
            </a:r>
            <a:r>
              <a:rPr lang="en-US" dirty="0" err="1" smtClean="0"/>
              <a:t>Igoe’s</a:t>
            </a:r>
            <a:r>
              <a:rPr lang="en-US" dirty="0" smtClean="0"/>
              <a:t> recent</a:t>
            </a:r>
            <a:r>
              <a:rPr lang="en-US" baseline="0" dirty="0" smtClean="0"/>
              <a:t> book on physical computing.</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43</a:t>
            </a:fld>
            <a:endParaRPr lang="en-US" altLang="ko-K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outline three ideas our </a:t>
            </a:r>
            <a:r>
              <a:rPr lang="en-US" baseline="0" smtClean="0"/>
              <a:t>research group has explored to move toward that vision</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44</a:t>
            </a:fld>
            <a:endParaRPr lang="en-US" altLang="ko-K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0" dirty="0" err="1" smtClean="0"/>
              <a:t>Linus</a:t>
            </a:r>
            <a:r>
              <a:rPr lang="en-US" b="0" dirty="0" smtClean="0"/>
              <a:t> Pauling may </a:t>
            </a:r>
            <a:r>
              <a:rPr lang="en-US" dirty="0" smtClean="0"/>
              <a:t>be the premier chemist of the twentieth century. He was awarded the </a:t>
            </a:r>
            <a:r>
              <a:rPr lang="en-US" dirty="0" smtClean="0">
                <a:hlinkClick r:id="rId3" tooltip="Nobel Prize in Chemistry"/>
              </a:rPr>
              <a:t>Nobel Prize</a:t>
            </a:r>
            <a:r>
              <a:rPr lang="en-US" dirty="0" smtClean="0"/>
              <a:t> for his work on describing the nature of </a:t>
            </a:r>
            <a:r>
              <a:rPr lang="en-US" dirty="0" smtClean="0">
                <a:hlinkClick r:id="rId4" tooltip="Chemical bond"/>
              </a:rPr>
              <a:t>chemical bonds</a:t>
            </a:r>
            <a:r>
              <a:rPr lang="en-US" dirty="0" smtClean="0"/>
              <a:t>. </a:t>
            </a:r>
          </a:p>
          <a:p>
            <a:pPr eaLnBrk="1" hangingPunct="1"/>
            <a:endParaRPr lang="en-US" dirty="0" smtClean="0"/>
          </a:p>
          <a:p>
            <a:pPr eaLnBrk="1" hangingPunct="1"/>
            <a:r>
              <a:rPr lang="en-US" smtClean="0"/>
              <a:t>What is inspirations to me about</a:t>
            </a:r>
            <a:r>
              <a:rPr lang="en-US" baseline="0" smtClean="0"/>
              <a:t> this quote is the focus on </a:t>
            </a:r>
            <a:r>
              <a:rPr lang="en-US" smtClean="0"/>
              <a:t>trying </a:t>
            </a:r>
            <a:r>
              <a:rPr lang="en-US" dirty="0" smtClean="0"/>
              <a:t>out multiple alternative ideas, approaches, solution strategies. (rewrite)</a:t>
            </a:r>
          </a:p>
          <a:p>
            <a:pPr eaLnBrk="1" hangingPunct="1"/>
            <a:endParaRPr lang="en-US" dirty="0" smtClean="0"/>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45</a:t>
            </a:fld>
            <a:endParaRPr lang="en-US" altLang="ko-KR" b="1" dirty="0">
              <a:solidFill>
                <a:prstClr val="black"/>
              </a:solidFill>
              <a:ea typeface="맑은 고딕"/>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John Chris Jones,</a:t>
            </a:r>
            <a:r>
              <a:rPr lang="en-US" baseline="0" smtClean="0"/>
              <a:t> </a:t>
            </a:r>
            <a:r>
              <a:rPr lang="en-US" smtClean="0"/>
              <a:t>Bill</a:t>
            </a:r>
            <a:r>
              <a:rPr lang="en-US" baseline="0" smtClean="0"/>
              <a:t> Buxton, </a:t>
            </a:r>
            <a:r>
              <a:rPr lang="en-US" baseline="0" dirty="0" smtClean="0"/>
              <a:t>and many other reflective designers see </a:t>
            </a:r>
            <a:r>
              <a:rPr lang="en-US" baseline="0" smtClean="0"/>
              <a:t>the very core </a:t>
            </a:r>
            <a:r>
              <a:rPr lang="en-US" baseline="0" dirty="0" smtClean="0"/>
              <a:t>of design as consisting of two activities: generating multiple possible solutions to a problem (divergence), followed by a selection of desirable solutions from that set (or convergence).</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46</a:t>
            </a:fld>
            <a:endParaRPr lang="en-US" altLang="ko-K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Alternating</a:t>
            </a:r>
            <a:r>
              <a:rPr lang="en-US" baseline="0" dirty="0" smtClean="0"/>
              <a:t> between </a:t>
            </a:r>
            <a:r>
              <a:rPr lang="en-US" dirty="0" smtClean="0"/>
              <a:t>Divergent</a:t>
            </a:r>
            <a:r>
              <a:rPr lang="en-US" baseline="0" dirty="0" smtClean="0"/>
              <a:t> and convergent steps happen at different granularities throughout a design process. While initially you may survey a range of very different concepts, the scope of experimentation narrows as a product becomes more well defined.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47</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Here</a:t>
            </a:r>
            <a:r>
              <a:rPr lang="en-US" baseline="0" smtClean="0"/>
              <a:t> are two specific ways in which divergence, or working with multiple alternatives, offers value in desing:</a:t>
            </a:r>
            <a:endParaRPr lang="en-US" dirty="0" smtClean="0"/>
          </a:p>
          <a:p>
            <a:endParaRPr lang="en-US" dirty="0" smtClean="0"/>
          </a:p>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a:t>
            </a:r>
            <a:r>
              <a:rPr lang="en-US" smtClean="0"/>
              <a:t>Bradley built </a:t>
            </a:r>
            <a:r>
              <a:rPr lang="en-US" dirty="0" smtClean="0"/>
              <a:t>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48</a:t>
            </a:fld>
            <a:endParaRPr lang="en-US" altLang="ko-KR" b="1" dirty="0">
              <a:solidFill>
                <a:prstClr val="black"/>
              </a:solidFill>
              <a:ea typeface="맑은 고딕"/>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dirty="0" err="1" smtClean="0"/>
              <a:t>Second,discussing</a:t>
            </a:r>
            <a:r>
              <a:rPr lang="en-US" dirty="0" smtClean="0"/>
              <a:t> multiple prototypes allows project stakeholders </a:t>
            </a:r>
            <a:r>
              <a:rPr lang="en-US" b="1" dirty="0" smtClean="0"/>
              <a:t>to more effectively communicate </a:t>
            </a:r>
            <a:r>
              <a:rPr lang="en-US" dirty="0" smtClean="0"/>
              <a:t>their requirements. </a:t>
            </a:r>
          </a:p>
          <a:p>
            <a:pPr eaLnBrk="1" hangingPunct="1"/>
            <a:r>
              <a:rPr lang="en-US" smtClean="0"/>
              <a:t>Product</a:t>
            </a:r>
            <a:r>
              <a:rPr lang="en-US" baseline="0" smtClean="0"/>
              <a:t> design firm Altitude </a:t>
            </a:r>
            <a:r>
              <a:rPr lang="en-US" smtClean="0"/>
              <a:t>created </a:t>
            </a:r>
            <a:r>
              <a:rPr lang="en-US" dirty="0" smtClean="0"/>
              <a:t>these </a:t>
            </a:r>
            <a:r>
              <a:rPr lang="en-US" smtClean="0"/>
              <a:t>alternative renderings for a heating controller campus </a:t>
            </a:r>
            <a:r>
              <a:rPr lang="en-US" dirty="0" smtClean="0"/>
              <a:t>for the purpose of scaffolding discussions </a:t>
            </a:r>
            <a:r>
              <a:rPr lang="en-US" smtClean="0"/>
              <a:t>with their client,</a:t>
            </a:r>
            <a:r>
              <a:rPr lang="en-US" baseline="0" smtClean="0"/>
              <a:t> Malden Mills</a:t>
            </a:r>
            <a:r>
              <a:rPr lang="en-US" smtClean="0"/>
              <a:t>.</a:t>
            </a:r>
            <a:endParaRPr lang="en-US" dirty="0" smtClean="0"/>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49</a:t>
            </a:fld>
            <a:endParaRPr lang="en-US" altLang="ko-K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smtClean="0"/>
              <a:t>Now, professional</a:t>
            </a:r>
            <a:r>
              <a:rPr lang="en-US" baseline="0" smtClean="0"/>
              <a:t> DJs are a niche audience so let’s look at two e</a:t>
            </a:r>
            <a:r>
              <a:rPr lang="en-US" smtClean="0"/>
              <a:t>xamples of more mainstream</a:t>
            </a:r>
            <a:r>
              <a:rPr lang="en-US" baseline="0" smtClean="0"/>
              <a:t> products </a:t>
            </a:r>
            <a:r>
              <a:rPr lang="en-US" smtClean="0"/>
              <a:t>that provide a new user experience by infusing</a:t>
            </a:r>
            <a:r>
              <a:rPr lang="en-US" baseline="0" smtClean="0"/>
              <a:t> everyday physical activity with computation. The Nike plus system syncs your workout data with</a:t>
            </a:r>
            <a:endParaRPr lang="en-US" smtClean="0"/>
          </a:p>
          <a:p>
            <a:r>
              <a:rPr lang="en-US" smtClean="0"/>
              <a:t>Your Ipod. </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is important during user </a:t>
            </a:r>
            <a:r>
              <a:rPr lang="en-US" b="1" baseline="0" dirty="0" smtClean="0"/>
              <a:t>testing</a:t>
            </a:r>
            <a:r>
              <a:rPr lang="en-US" baseline="0" dirty="0" smtClean="0"/>
              <a:t> </a:t>
            </a:r>
            <a:r>
              <a:rPr lang="en-US" b="1" baseline="0" dirty="0" smtClean="0"/>
              <a:t>to keep participants honest</a:t>
            </a:r>
            <a:r>
              <a:rPr lang="en-US" baseline="0" dirty="0" smtClean="0"/>
              <a:t>:</a:t>
            </a:r>
          </a:p>
          <a:p>
            <a:r>
              <a:rPr lang="en-US" dirty="0" err="1" smtClean="0"/>
              <a:t>Tohidi</a:t>
            </a:r>
            <a:r>
              <a:rPr lang="en-US" dirty="0" smtClean="0"/>
              <a:t> et al showed, that Participants will rate designs lower when multiple alternatives are seen, compared to when they see only one. And that Participants exposed to alternative designs will be less pressured to be positive.</a:t>
            </a:r>
            <a:endParaRPr lang="en-US" baseline="0" dirty="0" smtClean="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50</a:t>
            </a:fld>
            <a:endParaRPr lang="en-US" altLang="ko-KR" b="1" dirty="0">
              <a:solidFill>
                <a:prstClr val="black"/>
              </a:solidFill>
              <a:ea typeface="맑은 고딕"/>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smtClean="0"/>
              <a:t>Given the importance of alternatives,</a:t>
            </a:r>
            <a:r>
              <a:rPr lang="en-US" baseline="0" smtClean="0"/>
              <a:t> o</a:t>
            </a:r>
            <a:r>
              <a:rPr lang="en-US" smtClean="0"/>
              <a:t>ur</a:t>
            </a:r>
            <a:r>
              <a:rPr lang="en-US" baseline="0" smtClean="0"/>
              <a:t> authoring tools </a:t>
            </a:r>
            <a:r>
              <a:rPr lang="en-US" baseline="0" dirty="0" smtClean="0"/>
              <a:t>should support lightweight and rapid experimentation with alternative design options. </a:t>
            </a:r>
            <a:r>
              <a:rPr lang="en-US" dirty="0" smtClean="0"/>
              <a:t>However, such solutions do not yet exist for designing interactive </a:t>
            </a:r>
            <a:r>
              <a:rPr lang="en-US" i="1" dirty="0" smtClean="0"/>
              <a:t>behavior</a:t>
            </a:r>
            <a:r>
              <a:rPr lang="en-US" dirty="0" smtClean="0"/>
              <a:t>. A recent survey of </a:t>
            </a:r>
            <a:r>
              <a:rPr lang="en-US" smtClean="0"/>
              <a:t>designers at Carnegie Mellon found  that they </a:t>
            </a:r>
            <a:r>
              <a:rPr lang="en-US" dirty="0" smtClean="0"/>
              <a:t>lack the tools to iterate </a:t>
            </a:r>
            <a:r>
              <a:rPr lang="en-US" smtClean="0"/>
              <a:t>on *behaviors* </a:t>
            </a:r>
            <a:r>
              <a:rPr lang="en-US" dirty="0" smtClean="0"/>
              <a:t>and to </a:t>
            </a:r>
            <a:r>
              <a:rPr lang="en-US" smtClean="0"/>
              <a:t>compare interaction </a:t>
            </a:r>
            <a:r>
              <a:rPr lang="en-US" dirty="0" smtClean="0"/>
              <a:t>designs side by side.</a:t>
            </a:r>
          </a:p>
          <a:p>
            <a:pPr algn="l"/>
            <a:r>
              <a:rPr lang="en-US" dirty="0" smtClean="0"/>
              <a:t>(Click) One of the central reasons it that design of interactive </a:t>
            </a:r>
            <a:r>
              <a:rPr lang="en-US" i="1" dirty="0" smtClean="0"/>
              <a:t>behavior</a:t>
            </a:r>
            <a:r>
              <a:rPr lang="en-US" dirty="0" smtClean="0"/>
              <a:t>, even for prototypes, often happens in </a:t>
            </a:r>
            <a:r>
              <a:rPr lang="en-US" smtClean="0"/>
              <a:t>textual code,</a:t>
            </a:r>
            <a:r>
              <a:rPr lang="en-US" baseline="0" smtClean="0"/>
              <a:t> which leaves the interaction designer with two representations to worry about: the code where behavior is authored, and the running program, where it is observed.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smtClean="0"/>
              <a:t>Our research insight is that in order to support experimentation with alternative behaviors,</a:t>
            </a:r>
            <a:r>
              <a:rPr lang="en-US" baseline="0" smtClean="0"/>
              <a:t> it’s necessary to build bridges between these representations. </a:t>
            </a:r>
            <a:endParaRPr lang="en-US" smtClean="0"/>
          </a:p>
          <a:p>
            <a:r>
              <a:rPr lang="en-US" smtClean="0"/>
              <a:t>Our current work on a system called Juxtapose </a:t>
            </a:r>
            <a:r>
              <a:rPr lang="en-US" dirty="0" smtClean="0"/>
              <a:t>demonstrates a novel environment for constructing multiple design alternatives through (selectively) parallel editing of behavior source code.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smtClean="0"/>
              <a:t>The idea</a:t>
            </a:r>
            <a:r>
              <a:rPr lang="en-US" baseline="0" smtClean="0"/>
              <a:t> is that </a:t>
            </a:r>
            <a:r>
              <a:rPr lang="en-US" smtClean="0"/>
              <a:t>alternatives </a:t>
            </a:r>
            <a:r>
              <a:rPr lang="en-US" dirty="0" smtClean="0"/>
              <a:t>can then be executed in parallel, allowing rapid comparison between them.</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smtClean="0"/>
              <a:t>In addition,</a:t>
            </a:r>
            <a:r>
              <a:rPr lang="en-US" baseline="0" smtClean="0"/>
              <a:t> </a:t>
            </a:r>
            <a:r>
              <a:rPr lang="en-US" smtClean="0"/>
              <a:t>Arriving at a satisfying user experience often depends on adjusting</a:t>
            </a:r>
          </a:p>
          <a:p>
            <a:r>
              <a:rPr lang="en-US" smtClean="0"/>
              <a:t>Many interrelated application parameters think of this</a:t>
            </a:r>
            <a:r>
              <a:rPr lang="en-US" baseline="0" smtClean="0"/>
              <a:t> as tweaking the experience dials</a:t>
            </a:r>
            <a:r>
              <a:rPr lang="en-US" smtClean="0"/>
              <a:t>. We’ve been working on mechanisms to </a:t>
            </a:r>
            <a:r>
              <a:rPr lang="en-US" dirty="0" smtClean="0"/>
              <a:t>automatically generate a control interface to  interactively “tune”</a:t>
            </a:r>
          </a:p>
          <a:p>
            <a:r>
              <a:rPr lang="en-US" dirty="0" smtClean="0"/>
              <a:t>parameters of the designed interaction </a:t>
            </a:r>
            <a:r>
              <a:rPr lang="en-US" smtClean="0"/>
              <a:t>at runtime. Here’s a short example</a:t>
            </a:r>
            <a:endParaRPr lang="en-US" dirty="0" smtClean="0"/>
          </a:p>
          <a:p>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For such parameter </a:t>
            </a:r>
            <a:r>
              <a:rPr lang="en-US" dirty="0" smtClean="0"/>
              <a:t>tuning, Juxtapose supports the use of a dedicated, spatially multiplexed hardware controller. As Fitzmaurice showed</a:t>
            </a:r>
            <a:r>
              <a:rPr lang="en-US" baseline="0" dirty="0" smtClean="0"/>
              <a:t> in 1995, such spatially multiplexed input devices outperform mouse and keyboard input for multivariate control tasks.</a:t>
            </a:r>
          </a:p>
          <a:p>
            <a:r>
              <a:rPr lang="en-US" baseline="0" dirty="0" smtClean="0"/>
              <a:t>The </a:t>
            </a:r>
            <a:r>
              <a:rPr lang="en-US" dirty="0" err="1" smtClean="0"/>
              <a:t>controll</a:t>
            </a:r>
            <a:r>
              <a:rPr lang="en-US" baseline="0" dirty="0" smtClean="0"/>
              <a:t> board</a:t>
            </a:r>
            <a:r>
              <a:rPr lang="en-US" dirty="0" smtClean="0"/>
              <a:t> enables users to modify multiple parameters simultaneously; leaves the eyes free to focus on the application being tuned; and allows for tuning of interactions that require concurrent mouse and keyboard </a:t>
            </a:r>
            <a:r>
              <a:rPr lang="en-US" smtClean="0"/>
              <a:t>input.</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55</a:t>
            </a:fld>
            <a:endParaRPr lang="en-US" altLang="ko-KR" b="1" dirty="0">
              <a:solidFill>
                <a:prstClr val="black"/>
              </a:solidFill>
              <a:ea typeface="맑은 고딕"/>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Neutra Text" pitchFamily="50" charset="0"/>
                <a:ea typeface="+mn-ea"/>
                <a:cs typeface="+mn-cs"/>
              </a:rPr>
              <a:t>In</a:t>
            </a:r>
            <a:r>
              <a:rPr lang="en-US" sz="1200" kern="1200" baseline="0" smtClean="0">
                <a:solidFill>
                  <a:schemeClr val="tx1"/>
                </a:solidFill>
                <a:latin typeface="Neutra Text" pitchFamily="50" charset="0"/>
                <a:ea typeface="+mn-ea"/>
                <a:cs typeface="+mn-cs"/>
              </a:rPr>
              <a:t> our tool, the code editor allows you to define multiple linked alternatives of interactions. </a:t>
            </a:r>
            <a:r>
              <a:rPr lang="en-US" sz="1200" kern="1200" smtClean="0">
                <a:solidFill>
                  <a:schemeClr val="tx1"/>
                </a:solidFill>
                <a:latin typeface="Neutra Text" pitchFamily="50" charset="0"/>
                <a:ea typeface="+mn-ea"/>
                <a:cs typeface="+mn-cs"/>
              </a:rPr>
              <a:t>These are then executed </a:t>
            </a:r>
            <a:r>
              <a:rPr lang="en-US" sz="1200" kern="1200" baseline="0" smtClean="0">
                <a:solidFill>
                  <a:schemeClr val="tx1"/>
                </a:solidFill>
                <a:latin typeface="Neutra Text" pitchFamily="50" charset="0"/>
                <a:ea typeface="+mn-ea"/>
                <a:cs typeface="+mn-cs"/>
              </a:rPr>
              <a:t>side by side.</a:t>
            </a:r>
            <a:r>
              <a:rPr lang="en-US" sz="1200" kern="1200" smtClean="0">
                <a:solidFill>
                  <a:schemeClr val="tx1"/>
                </a:solidFill>
                <a:latin typeface="Neutra Text" pitchFamily="50" charset="0"/>
                <a:ea typeface="+mn-ea"/>
                <a:cs typeface="+mn-cs"/>
              </a:rPr>
              <a:t> </a:t>
            </a:r>
            <a:r>
              <a:rPr lang="en-US" sz="1200" kern="1200" baseline="0" smtClean="0">
                <a:solidFill>
                  <a:schemeClr val="tx1"/>
                </a:solidFill>
                <a:latin typeface="Neutra Text" pitchFamily="50" charset="0"/>
                <a:ea typeface="+mn-ea"/>
                <a:cs typeface="+mn-cs"/>
              </a:rPr>
              <a:t> There is</a:t>
            </a:r>
            <a:r>
              <a:rPr lang="en-US" sz="1200" kern="1200" smtClean="0">
                <a:solidFill>
                  <a:schemeClr val="tx1"/>
                </a:solidFill>
                <a:latin typeface="Neutra Text" pitchFamily="50" charset="0"/>
                <a:ea typeface="+mn-ea"/>
                <a:cs typeface="+mn-cs"/>
              </a:rPr>
              <a:t> support for parallel input where input events are replicated across alternatives. </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A single alternative can also be brought into focus. Juxtapose automatically generates a control interface for  parameters</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of the application. Designers can tune the behavior of their interactions while their application is running. </a:t>
            </a:r>
          </a:p>
          <a:p>
            <a:r>
              <a:rPr lang="en-US" sz="1200" kern="1200" smtClean="0">
                <a:solidFill>
                  <a:schemeClr val="tx1"/>
                </a:solidFill>
                <a:latin typeface="Neutra Text" pitchFamily="50" charset="0"/>
                <a:ea typeface="+mn-ea"/>
                <a:cs typeface="+mn-cs"/>
              </a:rPr>
              <a:t>To adjust multiple parameters simultaneously, designers can use an actuated physical control board.</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The fast iterations enabled by Juxtapose are especially promising for mobile and physical computing applications. </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Alternatives here are executed on multiple handsets. A designer can thus rapidly switch between alternatives by putting one phone down and picking another one up.</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56</a:t>
            </a:fld>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The benefits</a:t>
            </a:r>
            <a:r>
              <a:rPr lang="en-US" sz="1200" kern="1200" baseline="0" dirty="0" smtClean="0">
                <a:solidFill>
                  <a:schemeClr val="tx1"/>
                </a:solidFill>
                <a:latin typeface="Neutra Text" pitchFamily="50" charset="0"/>
                <a:ea typeface="+mn-ea"/>
                <a:cs typeface="+mn-cs"/>
              </a:rPr>
              <a:t> of Juxtapose are amplified for development off the desktop, where the cost of edit-compile-test cycles is much higher. In mobile development, coding happens on the PC -- because of the rich toolset available there -- while testing happens on device -- to get the user experience in context.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Our prototype works for </a:t>
            </a:r>
            <a:r>
              <a:rPr lang="en-US" sz="1200" kern="1200" baseline="0" dirty="0" err="1" smtClean="0">
                <a:solidFill>
                  <a:schemeClr val="tx1"/>
                </a:solidFill>
                <a:latin typeface="Neutra Text" pitchFamily="50" charset="0"/>
                <a:ea typeface="+mn-ea"/>
                <a:cs typeface="+mn-cs"/>
              </a:rPr>
              <a:t>FlashLite</a:t>
            </a:r>
            <a:r>
              <a:rPr lang="en-US" sz="1200" kern="1200" baseline="0" dirty="0" smtClean="0">
                <a:solidFill>
                  <a:schemeClr val="tx1"/>
                </a:solidFill>
                <a:latin typeface="Neutra Text" pitchFamily="50" charset="0"/>
                <a:ea typeface="+mn-ea"/>
                <a:cs typeface="+mn-cs"/>
              </a:rPr>
              <a:t> applications that target Nokia N93 phones. To allow remote control of application variables, we wrap the user’s application with an RPC interface behind the scenes.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57</a:t>
            </a:fld>
            <a:endParaRPr lang="en-US" altLang="ko-KR" sz="1200" dirty="0">
              <a:solidFill>
                <a:prstClr val="black"/>
              </a:solidFill>
              <a:ea typeface="굴림" pitchFamily="34" charset="-12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As</a:t>
            </a:r>
            <a:r>
              <a:rPr lang="en-US" sz="1200" kern="1200" baseline="0" dirty="0" smtClean="0">
                <a:solidFill>
                  <a:schemeClr val="tx1"/>
                </a:solidFill>
                <a:latin typeface="Neutra Text" pitchFamily="50" charset="0"/>
                <a:ea typeface="+mn-ea"/>
                <a:cs typeface="+mn-cs"/>
              </a:rPr>
              <a:t> we saw with d.tools, e</a:t>
            </a:r>
            <a:r>
              <a:rPr lang="en-US" sz="1200" kern="1200" dirty="0" smtClean="0">
                <a:solidFill>
                  <a:schemeClr val="tx1"/>
                </a:solidFill>
                <a:latin typeface="Neutra Text" pitchFamily="50" charset="0"/>
                <a:ea typeface="+mn-ea"/>
                <a:cs typeface="+mn-cs"/>
              </a:rPr>
              <a:t>mbedded microcontrollers are the tool of choice </a:t>
            </a:r>
            <a:r>
              <a:rPr lang="en-US" sz="1200" kern="1200" smtClean="0">
                <a:solidFill>
                  <a:schemeClr val="tx1"/>
                </a:solidFill>
                <a:latin typeface="Neutra Text" pitchFamily="50" charset="0"/>
                <a:ea typeface="+mn-ea"/>
                <a:cs typeface="+mn-cs"/>
              </a:rPr>
              <a:t>for working with </a:t>
            </a:r>
            <a:r>
              <a:rPr lang="en-US" sz="1200" kern="1200" dirty="0" smtClean="0">
                <a:solidFill>
                  <a:schemeClr val="tx1"/>
                </a:solidFill>
                <a:latin typeface="Neutra Text" pitchFamily="50" charset="0"/>
                <a:ea typeface="+mn-ea"/>
                <a:cs typeface="+mn-cs"/>
              </a:rPr>
              <a:t>sensors and actuators</a:t>
            </a:r>
            <a:r>
              <a:rPr lang="en-US" sz="1200" kern="1200" smtClean="0">
                <a:solidFill>
                  <a:schemeClr val="tx1"/>
                </a:solidFill>
                <a:latin typeface="Neutra Text" pitchFamily="50" charset="0"/>
                <a:ea typeface="+mn-ea"/>
                <a:cs typeface="+mn-cs"/>
              </a:rPr>
              <a:t>. d.tools </a:t>
            </a:r>
            <a:r>
              <a:rPr lang="en-US" sz="1200" kern="1200" dirty="0" smtClean="0">
                <a:solidFill>
                  <a:schemeClr val="tx1"/>
                </a:solidFill>
                <a:latin typeface="Neutra Text" pitchFamily="50" charset="0"/>
                <a:ea typeface="+mn-ea"/>
                <a:cs typeface="+mn-cs"/>
              </a:rPr>
              <a:t>treated</a:t>
            </a:r>
            <a:r>
              <a:rPr lang="en-US" sz="1200" kern="1200" baseline="0" dirty="0" smtClean="0">
                <a:solidFill>
                  <a:schemeClr val="tx1"/>
                </a:solidFill>
                <a:latin typeface="Neutra Text" pitchFamily="50" charset="0"/>
                <a:ea typeface="+mn-ea"/>
                <a:cs typeface="+mn-cs"/>
              </a:rPr>
              <a:t> the hardware as an I/O interface and kept all application logic on a PC. Such an approach is not always possible, </a:t>
            </a:r>
            <a:r>
              <a:rPr lang="en-US" sz="1200" kern="1200" dirty="0" smtClean="0">
                <a:solidFill>
                  <a:schemeClr val="tx1"/>
                </a:solidFill>
                <a:latin typeface="Neutra Text" pitchFamily="50" charset="0"/>
                <a:ea typeface="+mn-ea"/>
                <a:cs typeface="+mn-cs"/>
              </a:rPr>
              <a:t>for example, for wearable computing</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and haptics, which requires </a:t>
            </a:r>
            <a:r>
              <a:rPr lang="en-US" sz="1200" kern="1200" baseline="0" dirty="0" smtClean="0">
                <a:solidFill>
                  <a:schemeClr val="tx1"/>
                </a:solidFill>
                <a:latin typeface="Neutra Text" pitchFamily="50" charset="0"/>
                <a:ea typeface="+mn-ea"/>
                <a:cs typeface="+mn-cs"/>
              </a:rPr>
              <a:t>very tight feedback loops. Microcontroller programming in those areas can </a:t>
            </a:r>
            <a:r>
              <a:rPr lang="en-US" sz="1200" kern="1200" baseline="0" smtClean="0">
                <a:solidFill>
                  <a:schemeClr val="tx1"/>
                </a:solidFill>
                <a:latin typeface="Neutra Text" pitchFamily="50" charset="0"/>
                <a:ea typeface="+mn-ea"/>
                <a:cs typeface="+mn-cs"/>
              </a:rPr>
              <a:t>be arduous</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Even seasoned veterans often resort to debugging by blinking LEDs or printing statements to serial ports. We extende</a:t>
            </a:r>
            <a:r>
              <a:rPr lang="en-US" sz="1200" kern="1200" baseline="0" dirty="0" smtClean="0">
                <a:solidFill>
                  <a:schemeClr val="tx1"/>
                </a:solidFill>
                <a:latin typeface="Neutra Text" pitchFamily="50" charset="0"/>
                <a:ea typeface="+mn-ea"/>
                <a:cs typeface="+mn-cs"/>
              </a:rPr>
              <a:t>d Juxtapose to support authoring for the popular Arduino microcontroller platform.&lt;click&gt;</a:t>
            </a:r>
          </a:p>
          <a:p>
            <a:endParaRPr lang="en-US" sz="1200" kern="1200" baseline="0" smtClean="0">
              <a:solidFill>
                <a:schemeClr val="tx1"/>
              </a:solidFill>
              <a:latin typeface="Neutra Text" pitchFamily="50" charset="0"/>
              <a:ea typeface="+mn-ea"/>
              <a:cs typeface="+mn-cs"/>
            </a:endParaRPr>
          </a:p>
          <a:p>
            <a:r>
              <a:rPr lang="en-US" sz="1200" kern="1200" smtClean="0">
                <a:solidFill>
                  <a:schemeClr val="tx1"/>
                </a:solidFill>
                <a:latin typeface="Neutra Text" pitchFamily="50" charset="0"/>
                <a:ea typeface="+mn-ea"/>
                <a:cs typeface="+mn-cs"/>
              </a:rPr>
              <a:t>building </a:t>
            </a:r>
            <a:r>
              <a:rPr lang="en-US" sz="1200" kern="1200" dirty="0" smtClean="0">
                <a:solidFill>
                  <a:schemeClr val="tx1"/>
                </a:solidFill>
                <a:latin typeface="Neutra Text" pitchFamily="50" charset="0"/>
                <a:ea typeface="+mn-ea"/>
                <a:cs typeface="+mn-cs"/>
              </a:rPr>
              <a:t>custom hardware</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is </a:t>
            </a:r>
            <a:r>
              <a:rPr lang="en-US" sz="1200" kern="1200" baseline="0" dirty="0" smtClean="0">
                <a:solidFill>
                  <a:schemeClr val="tx1"/>
                </a:solidFill>
                <a:latin typeface="Neutra Text" pitchFamily="50" charset="0"/>
                <a:ea typeface="+mn-ea"/>
                <a:cs typeface="+mn-cs"/>
              </a:rPr>
              <a:t>expensive, so designer are likely to </a:t>
            </a:r>
            <a:r>
              <a:rPr lang="en-US" sz="1200" kern="1200" dirty="0" smtClean="0">
                <a:solidFill>
                  <a:schemeClr val="tx1"/>
                </a:solidFill>
                <a:latin typeface="Neutra Text" pitchFamily="50" charset="0"/>
                <a:ea typeface="+mn-ea"/>
                <a:cs typeface="+mn-cs"/>
              </a:rPr>
              <a:t>embed multiple different opportunities for interaction into the same prototype. Hence, Juxtapose for Arduino exports and runs only one code alternative on one </a:t>
            </a:r>
            <a:r>
              <a:rPr lang="en-US" sz="1200" kern="1200" smtClean="0">
                <a:solidFill>
                  <a:schemeClr val="tx1"/>
                </a:solidFill>
                <a:latin typeface="Neutra Text" pitchFamily="50" charset="0"/>
                <a:ea typeface="+mn-ea"/>
                <a:cs typeface="+mn-cs"/>
              </a:rPr>
              <a:t>attached board </a:t>
            </a:r>
            <a:r>
              <a:rPr lang="en-US" sz="1200" kern="1200" dirty="0" smtClean="0">
                <a:solidFill>
                  <a:schemeClr val="tx1"/>
                </a:solidFill>
                <a:latin typeface="Neutra Text" pitchFamily="50" charset="0"/>
                <a:ea typeface="+mn-ea"/>
                <a:cs typeface="+mn-cs"/>
              </a:rPr>
              <a:t>at a time. When the designer switches between alternatives, Juxtapose then transparently replaces the binary running on the microcontroller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58</a:t>
            </a:fld>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Some you probably</a:t>
            </a:r>
            <a:r>
              <a:rPr lang="en-US" baseline="0" smtClean="0"/>
              <a:t> thought something along these lines:&lt;click&gt;</a:t>
            </a:r>
          </a:p>
          <a:p>
            <a:r>
              <a:rPr lang="en-US" smtClean="0"/>
              <a:t>What</a:t>
            </a:r>
            <a:r>
              <a:rPr lang="en-US" baseline="0" smtClean="0"/>
              <a:t> I’d like to emphasize though is that the real value of tools such as Juxtapose may be found in collaborative scenarios such as participatory design – we’re bascially introducing machinery that allows you to create alternative scenarios and high-level sliders for your prototype’s behavior ahead of time, in order to get more quality feedback by team members or outside testers. </a:t>
            </a:r>
            <a:r>
              <a:rPr lang="en-US" baseline="0" smtClean="0"/>
              <a:t>one </a:t>
            </a:r>
            <a:r>
              <a:rPr lang="en-US" baseline="0" smtClean="0"/>
              <a:t>of the goals is to prototype new experiences in realtime with your customers. I believe this is a first step in this direction for interaction design.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59</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smtClean="0"/>
              <a:t>And of course the Nintendo Wii has been wildly</a:t>
            </a:r>
            <a:r>
              <a:rPr lang="en-US" baseline="0" smtClean="0"/>
              <a:t> successful in reaching millions of casual gamers. </a:t>
            </a:r>
            <a:r>
              <a:rPr lang="en-US" smtClean="0"/>
              <a:t>Now, imagine </a:t>
            </a:r>
            <a:r>
              <a:rPr lang="en-US" dirty="0" smtClean="0"/>
              <a:t>you are a game </a:t>
            </a:r>
            <a:r>
              <a:rPr lang="en-US" smtClean="0"/>
              <a:t>designer. How do you explore such genre-extending ideas,</a:t>
            </a:r>
            <a:r>
              <a:rPr lang="en-US" baseline="0" smtClean="0"/>
              <a:t> and how do you nail the experience? </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a:t>
            </a:r>
            <a:r>
              <a:rPr lang="en-US" baseline="0" smtClean="0"/>
              <a:t> the topic of </a:t>
            </a:r>
            <a:r>
              <a:rPr lang="en-US" smtClean="0"/>
              <a:t>Collaboration</a:t>
            </a:r>
            <a:r>
              <a:rPr lang="en-US" baseline="0" smtClean="0"/>
              <a:t>  - joint design activity is also one of the most exiting promises of new computing form factors such as the Microsoft Surface. I think there is </a:t>
            </a:r>
            <a:r>
              <a:rPr lang="en-US" baseline="0" smtClean="0"/>
              <a:t>opportunity </a:t>
            </a:r>
            <a:r>
              <a:rPr lang="en-US" baseline="0" smtClean="0"/>
              <a:t>in treating surface computing as a medium for design tools in the future, not just for entertainment, where its current focus lies</a:t>
            </a:r>
            <a:r>
              <a:rPr lang="en-US" baseline="0" smtClean="0"/>
              <a:t>.</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60</a:t>
            </a:fld>
            <a:endParaRPr lang="en-US" altLang="ko-K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61</a:t>
            </a:fld>
            <a:endParaRPr lang="en-US" altLang="ko-K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outline three ideas our </a:t>
            </a:r>
            <a:r>
              <a:rPr lang="en-US" baseline="0" smtClean="0"/>
              <a:t>research group has explored to move toward that vision</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62</a:t>
            </a:fld>
            <a:endParaRPr lang="en-US" altLang="ko-K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mtClean="0"/>
              <a:t>Henry Dreyfuss,</a:t>
            </a:r>
            <a:r>
              <a:rPr lang="en-US" baseline="0" smtClean="0"/>
              <a:t> one of Teague’s main competitors, captured the process by which industrial design creates </a:t>
            </a:r>
            <a:r>
              <a:rPr lang="en-US" baseline="0" dirty="0" smtClean="0"/>
              <a:t>new artifacts in a way that maximizes the utility and </a:t>
            </a:r>
            <a:r>
              <a:rPr lang="en-US" baseline="0" smtClean="0"/>
              <a:t>success in the 1950 book “Designing for People”. Dreyfuss’ process was </a:t>
            </a:r>
            <a:r>
              <a:rPr lang="en-US" baseline="0" dirty="0" smtClean="0"/>
              <a:t>based on observation and fieldwork, followed by development of many sketches and prototypes, which are tested, analyzed, and iteratively improved</a:t>
            </a:r>
            <a:r>
              <a:rPr lang="en-US" baseline="0" smtClean="0"/>
              <a:t>.  While user-centered design as a whole still follows this process, I’d like to suggest that there are some important differences in how prototyping happens today.</a:t>
            </a:r>
            <a:endParaRPr lang="en-US" baseline="0"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 of those differences is that, in our life in the Plentitude, as Rich Gold called it, we’re surrounded by an awful lot</a:t>
            </a:r>
            <a:r>
              <a:rPr lang="en-US" baseline="0" smtClean="0"/>
              <a:t> of existing stuff. And those artifacts are often used as jumping off points for new design. For example, in an interview study with professional toy designers that we conducted a while ago, all of our participnts reported that prototypes for new toys often start by cannibalizing the mechanisms and electronics of existing toys, and hot-gluing and hot-wiring them together. In fact, shopping for interesting mechanisms at Toys’R’Us is considered part of their job.</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64</a:t>
            </a:fld>
            <a:endParaRPr lang="en-US" altLang="ko-K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Sure enough, we find analogous practices in software. Prototypes may combine off-the-shelf software packages and copy-pasted code. Here’s an example of a document annotation prototype we saw in that same study. The purpose of the system is for design teams to annotate printed documents with video snippets using bar code stickers. This system used five different off the shelf apps, glued together with AppleScript found on the web and then modified. As the creator commented: “The main task (in his prototyping practice) was finding a match between his requirements and existing stuff.” (rewrite)</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65</a:t>
            </a:fld>
            <a:endParaRPr lang="en-US" altLang="ko-K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one</a:t>
            </a:r>
            <a:r>
              <a:rPr lang="en-US" baseline="0" smtClean="0"/>
              <a:t> looks at today’s design and development tools though , there seems to be an implicit belief that software is designed tabula rasa. That we start with a blank canvas and create a bunch of code. </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How should</a:t>
            </a:r>
            <a:r>
              <a:rPr lang="en-US" baseline="0" smtClean="0"/>
              <a:t> design tools change if </a:t>
            </a:r>
            <a:r>
              <a:rPr lang="en-US" smtClean="0"/>
              <a:t>it’s much more common</a:t>
            </a:r>
            <a:r>
              <a:rPr lang="en-US" baseline="0" smtClean="0"/>
              <a:t> for software to be created by example modification? If designers and developers find something on the web, in example files, or in the source tree that provides an example that’s “kind of like” what the developer is interested in and then modify it? </a:t>
            </a:r>
            <a:endParaRPr lang="en-US" baseline="0" dirty="0"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66</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t>One strategy</a:t>
            </a:r>
            <a:r>
              <a:rPr lang="en-US" baseline="0" smtClean="0"/>
              <a:t> is to help people find good examples to work off.</a:t>
            </a:r>
            <a:endParaRPr lang="en-US" smtClean="0"/>
          </a:p>
          <a:p>
            <a:r>
              <a:rPr lang="en-US" smtClean="0"/>
              <a:t>“Programming </a:t>
            </a:r>
            <a:r>
              <a:rPr lang="en-US" dirty="0" smtClean="0"/>
              <a:t>by </a:t>
            </a:r>
            <a:r>
              <a:rPr lang="en-US" err="1" smtClean="0"/>
              <a:t>google</a:t>
            </a:r>
            <a:r>
              <a:rPr lang="en-US" smtClean="0"/>
              <a:t> search” is </a:t>
            </a:r>
            <a:r>
              <a:rPr lang="en-US" dirty="0" smtClean="0"/>
              <a:t>especially relevant in the growing area of working with web service APIs.</a:t>
            </a:r>
          </a:p>
          <a:p>
            <a:endParaRPr lang="en-US" dirty="0" smtClean="0"/>
          </a:p>
          <a:p>
            <a:r>
              <a:rPr lang="en-US" dirty="0" smtClean="0"/>
              <a:t>There are currently</a:t>
            </a:r>
            <a:r>
              <a:rPr lang="en-US" baseline="0" dirty="0" smtClean="0"/>
              <a:t> </a:t>
            </a:r>
            <a:r>
              <a:rPr lang="en-US" dirty="0" smtClean="0"/>
              <a:t>more than 500 public web-service APIs available,</a:t>
            </a:r>
            <a:r>
              <a:rPr lang="en-US" baseline="0" dirty="0" smtClean="0"/>
              <a:t> </a:t>
            </a:r>
            <a:r>
              <a:rPr lang="en-US" dirty="0" smtClean="0"/>
              <a:t>offered by most big internet companies: Yahoo, Google, Microsoft, Amazon, eBay, and AOL.</a:t>
            </a:r>
          </a:p>
          <a:p>
            <a:endParaRPr lang="en-US" dirty="0" smtClean="0"/>
          </a:p>
          <a:p>
            <a:pPr defTabSz="880019">
              <a:defRPr/>
            </a:pPr>
            <a:r>
              <a:rPr lang="en-US" dirty="0" smtClean="0"/>
              <a:t>This issue of</a:t>
            </a:r>
            <a:r>
              <a:rPr lang="en-US" baseline="0" dirty="0" smtClean="0"/>
              <a:t> example modification is</a:t>
            </a:r>
            <a:r>
              <a:rPr lang="en-US" dirty="0" smtClean="0"/>
              <a:t> NOT unique to web application development, however web applications offer </a:t>
            </a:r>
            <a:r>
              <a:rPr lang="en-US" smtClean="0"/>
              <a:t>a distinct upportunity</a:t>
            </a:r>
            <a:r>
              <a:rPr lang="en-US" baseline="0" smtClean="0"/>
              <a:t> </a:t>
            </a:r>
            <a:r>
              <a:rPr lang="en-US" baseline="0" dirty="0" smtClean="0"/>
              <a:t>to address this modern development challenge.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frustrating</a:t>
            </a:r>
            <a:r>
              <a:rPr lang="en-US" baseline="0" dirty="0" smtClean="0"/>
              <a:t> problem of </a:t>
            </a:r>
            <a:r>
              <a:rPr lang="en-US" dirty="0" smtClean="0"/>
              <a:t>programming the web today is that programming models and documentation conventions vary widely – there is no global type hierarchy to rely on, and there is no </a:t>
            </a:r>
            <a:r>
              <a:rPr lang="en-US" dirty="0" err="1" smtClean="0"/>
              <a:t>javadoc</a:t>
            </a:r>
            <a:r>
              <a:rPr lang="en-US" dirty="0" smtClean="0"/>
              <a:t> for web services. </a:t>
            </a:r>
          </a:p>
          <a:p>
            <a:r>
              <a:rPr lang="en-US" dirty="0" smtClean="0"/>
              <a:t>&lt;click&gt;</a:t>
            </a:r>
          </a:p>
          <a:p>
            <a:r>
              <a:rPr lang="en-US" dirty="0" smtClean="0"/>
              <a:t>So</a:t>
            </a:r>
            <a:r>
              <a:rPr lang="en-US" baseline="0" dirty="0" smtClean="0"/>
              <a:t> while </a:t>
            </a:r>
            <a:r>
              <a:rPr lang="en-US" dirty="0" smtClean="0"/>
              <a:t>it’s easy</a:t>
            </a:r>
            <a:r>
              <a:rPr lang="en-US" baseline="0" dirty="0" smtClean="0"/>
              <a:t> to understand the web sites, it is much harder to understand their services.</a:t>
            </a:r>
            <a:endParaRPr lang="en-US" dirty="0" smtClean="0"/>
          </a:p>
          <a:p>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To bridge this chasm,</a:t>
            </a:r>
            <a:r>
              <a:rPr lang="en-US" baseline="0" smtClean="0"/>
              <a:t> w</a:t>
            </a:r>
            <a:r>
              <a:rPr lang="en-US" smtClean="0"/>
              <a:t>e note that web sites and their APIs are cor</a:t>
            </a:r>
            <a:r>
              <a:rPr lang="en-US" baseline="0" smtClean="0"/>
              <a:t>related</a:t>
            </a:r>
            <a:r>
              <a:rPr lang="en-US" smtClean="0"/>
              <a:t>. </a:t>
            </a:r>
          </a:p>
          <a:p>
            <a:endParaRPr lang="en-US" smtClean="0"/>
          </a:p>
          <a:p>
            <a:r>
              <a:rPr lang="en-US" smtClean="0"/>
              <a:t>For example, I can both look at the set of images taken on my last trip to Yosemite on the </a:t>
            </a:r>
            <a:r>
              <a:rPr lang="en-US" err="1" smtClean="0"/>
              <a:t>flickr</a:t>
            </a:r>
            <a:r>
              <a:rPr lang="en-US" smtClean="0"/>
              <a:t> website, AND I can retrieve the same set of images by calling an appropriate method in the </a:t>
            </a:r>
            <a:r>
              <a:rPr lang="en-US" err="1" smtClean="0"/>
              <a:t>flickr</a:t>
            </a:r>
            <a:r>
              <a:rPr lang="en-US" smtClean="0"/>
              <a:t> API.</a:t>
            </a:r>
            <a:r>
              <a:rPr lang="en-US" baseline="0" smtClean="0"/>
              <a:t> </a:t>
            </a:r>
          </a:p>
          <a:p>
            <a:r>
              <a:rPr lang="en-US" smtClean="0"/>
              <a:t>The site and its API offer complementary views of the same underlying functionality. </a:t>
            </a:r>
          </a:p>
          <a:p>
            <a:endParaRPr lang="en-US" smtClean="0"/>
          </a:p>
          <a:p>
            <a:r>
              <a:rPr lang="en-US" smtClean="0"/>
              <a:t>In essence, </a:t>
            </a:r>
            <a:r>
              <a:rPr lang="en-US" i="1" smtClean="0"/>
              <a:t>the web site is the largest functional example of what can be accomplished with an API. </a:t>
            </a:r>
          </a:p>
          <a:p>
            <a:r>
              <a:rPr lang="en-US" i="0" smtClean="0"/>
              <a:t>Our work on</a:t>
            </a:r>
            <a:r>
              <a:rPr lang="en-US" i="0" baseline="0" smtClean="0"/>
              <a:t> d.mix</a:t>
            </a:r>
            <a:r>
              <a:rPr lang="en-US" i="0" smtClean="0"/>
              <a:t> seeks to leverage the value that can be achieved by coordinating these representations.</a:t>
            </a:r>
          </a:p>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0019" eaLnBrk="1" hangingPunct="1">
              <a:defRPr/>
            </a:pPr>
            <a:r>
              <a:rPr lang="en-US" smtClean="0"/>
              <a:t>d.mix</a:t>
            </a:r>
            <a:r>
              <a:rPr lang="en-US" baseline="0" smtClean="0"/>
              <a:t> models the </a:t>
            </a:r>
            <a:r>
              <a:rPr lang="en-US" i="1" smtClean="0"/>
              <a:t>correspondence between html pages and </a:t>
            </a:r>
            <a:r>
              <a:rPr lang="en-US" i="1" err="1" smtClean="0"/>
              <a:t>api</a:t>
            </a:r>
            <a:r>
              <a:rPr lang="en-US" i="1" smtClean="0"/>
              <a:t> calls</a:t>
            </a:r>
            <a:r>
              <a:rPr lang="en-US" i="1" baseline="0" smtClean="0"/>
              <a:t> to let users create program code by sampling content from a web page. (space)</a:t>
            </a:r>
          </a:p>
          <a:p>
            <a:pPr defTabSz="880019" eaLnBrk="1" hangingPunct="1">
              <a:defRPr/>
            </a:pPr>
            <a:endParaRPr lang="en-US" i="1" baseline="0" smtClean="0"/>
          </a:p>
          <a:p>
            <a:r>
              <a:rPr lang="en-US" smtClean="0"/>
              <a:t>It co-locates two different kinds of information on one page: examples of what functionality a web</a:t>
            </a:r>
          </a:p>
          <a:p>
            <a:r>
              <a:rPr lang="en-US" smtClean="0"/>
              <a:t>site offers, </a:t>
            </a:r>
            <a:endParaRPr lang="en-US" i="1"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69</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One of</a:t>
            </a:r>
            <a:r>
              <a:rPr lang="en-US" baseline="0" smtClean="0"/>
              <a:t> our group’s core beliefs is that you can’t just come up with good interaction designs by thinking hard about the problem. Of course applying your smarts is a prerequisite, but more than anything else &lt;space&gt; experimentation matters.</a:t>
            </a:r>
            <a:endParaRPr lang="en-US" smtClean="0"/>
          </a:p>
          <a:p>
            <a:pPr eaLnBrk="1" hangingPunct="1">
              <a:buNone/>
            </a:pPr>
            <a:r>
              <a:rPr lang="en-US" smtClean="0"/>
              <a:t>As </a:t>
            </a:r>
            <a:r>
              <a:rPr lang="en-US" baseline="0" smtClean="0"/>
              <a:t>David Kelley likes to say, </a:t>
            </a:r>
            <a:r>
              <a:rPr lang="en-US" smtClean="0"/>
              <a:t>“</a:t>
            </a:r>
            <a:r>
              <a:rPr lang="en-US" b="1" smtClean="0"/>
              <a:t>Enlightened trial and error</a:t>
            </a:r>
            <a:r>
              <a:rPr lang="en-US" smtClean="0"/>
              <a:t> </a:t>
            </a:r>
            <a:r>
              <a:rPr lang="en-US" b="0" smtClean="0"/>
              <a:t>outperforms the planning of flawless intellects.”</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together with information how one would obtain this information programmatically. </a:t>
            </a:r>
          </a:p>
          <a:p>
            <a:endParaRPr lang="en-US" smtClean="0"/>
          </a:p>
          <a:p>
            <a:r>
              <a:rPr lang="en-US" smtClean="0"/>
              <a:t>With d.mix. users can generate working code examples by selecting the information on the web site itself. </a:t>
            </a:r>
          </a:p>
          <a:p>
            <a:endParaRPr lang="en-US" smtClean="0"/>
          </a:p>
          <a:p>
            <a:r>
              <a:rPr lang="en-US" smtClean="0"/>
              <a:t>This selection technique allows users to remain in the domain of their task goal, in this case retrieving images.</a:t>
            </a:r>
          </a:p>
          <a:p>
            <a:endParaRPr lang="en-US" smtClean="0"/>
          </a:p>
          <a:p>
            <a:endParaRPr lang="en-US"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70</a:t>
            </a:fld>
            <a:endParaRPr lang="en-US" altLang="ko-K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smtClean="0"/>
              <a:t>The source code generated through sampling with d.mix</a:t>
            </a:r>
          </a:p>
          <a:p>
            <a:r>
              <a:rPr lang="en-US" smtClean="0"/>
              <a:t>Can then be copied to an active wiki, a server-side code environment, where it can be edited and safely executed. (click) The</a:t>
            </a:r>
          </a:p>
          <a:p>
            <a:r>
              <a:rPr lang="en-US" smtClean="0"/>
              <a:t>active wiki provides a configuration-free environment for</a:t>
            </a:r>
          </a:p>
          <a:p>
            <a:r>
              <a:rPr lang="en-US" smtClean="0"/>
              <a:t>rapid experimentation.</a:t>
            </a:r>
          </a:p>
        </p:txBody>
      </p:sp>
      <p:sp>
        <p:nvSpPr>
          <p:cNvPr id="59396" name="Slide Number Placeholder 3"/>
          <p:cNvSpPr>
            <a:spLocks noGrp="1"/>
          </p:cNvSpPr>
          <p:nvPr>
            <p:ph type="sldNum" sz="quarter" idx="5"/>
          </p:nvPr>
        </p:nvSpPr>
        <p:spPr>
          <a:noFill/>
        </p:spPr>
        <p:txBody>
          <a:bodyPr/>
          <a:lstStyle/>
          <a:p>
            <a:fld id="{47582BF0-654A-49C7-8A93-9D1DF8286D11}" type="slidenum">
              <a:rPr lang="ko-KR" altLang="en-US" smtClean="0"/>
              <a:pPr/>
              <a:t>71</a:t>
            </a:fld>
            <a:endParaRPr lang="en-US" altLang="ko-K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This scenario</a:t>
            </a:r>
            <a:r>
              <a:rPr lang="en-US" baseline="0" smtClean="0"/>
              <a:t> will</a:t>
            </a:r>
            <a:r>
              <a:rPr lang="en-US" smtClean="0"/>
              <a:t> clarify the main interaction techniques of d.mix:</a:t>
            </a:r>
          </a:p>
          <a:p>
            <a:r>
              <a:rPr lang="en-US" smtClean="0"/>
              <a:t>A group of rock climbers would like to create a photo page for the group, </a:t>
            </a:r>
          </a:p>
          <a:p>
            <a:endParaRPr lang="en-US" smtClean="0"/>
          </a:p>
        </p:txBody>
      </p:sp>
      <p:sp>
        <p:nvSpPr>
          <p:cNvPr id="61444" name="Slide Number Placeholder 3"/>
          <p:cNvSpPr>
            <a:spLocks noGrp="1"/>
          </p:cNvSpPr>
          <p:nvPr>
            <p:ph type="sldNum" sz="quarter" idx="5"/>
          </p:nvPr>
        </p:nvSpPr>
        <p:spPr>
          <a:noFill/>
        </p:spPr>
        <p:txBody>
          <a:bodyPr/>
          <a:lstStyle/>
          <a:p>
            <a:fld id="{FA697C5F-B382-4674-BC22-A387F128A88F}" type="slidenum">
              <a:rPr lang="ko-KR" altLang="en-US" smtClean="0"/>
              <a:pPr/>
              <a:t>72</a:t>
            </a:fld>
            <a:endParaRPr lang="en-US" altLang="ko-K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defTabSz="880019">
              <a:defRPr/>
            </a:pPr>
            <a:r>
              <a:rPr lang="en-US" smtClean="0"/>
              <a:t>Which should always show the latest iamges from the groups’ trips without requiring manual updates. </a:t>
            </a:r>
          </a:p>
        </p:txBody>
      </p:sp>
      <p:sp>
        <p:nvSpPr>
          <p:cNvPr id="62468" name="Slide Number Placeholder 3"/>
          <p:cNvSpPr>
            <a:spLocks noGrp="1"/>
          </p:cNvSpPr>
          <p:nvPr>
            <p:ph type="sldNum" sz="quarter" idx="5"/>
          </p:nvPr>
        </p:nvSpPr>
        <p:spPr>
          <a:noFill/>
        </p:spPr>
        <p:txBody>
          <a:bodyPr/>
          <a:lstStyle/>
          <a:p>
            <a:fld id="{0DE8E463-70A2-4A85-84D9-CFD70D672AFA}" type="slidenum">
              <a:rPr lang="ko-KR" altLang="en-US" smtClean="0"/>
              <a:pPr/>
              <a:t>73</a:t>
            </a:fld>
            <a:endParaRPr lang="en-US" altLang="ko-K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917BFEC-3D5F-4591-AB6F-D7432797F04F}" type="slidenum">
              <a:rPr lang="ko-KR" altLang="en-US" smtClean="0"/>
              <a:pPr/>
              <a:t>74</a:t>
            </a:fld>
            <a:endParaRPr lang="en-US" altLang="ko-K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Drew keeps his images on Flikckr where he aggregates them in an image set.</a:t>
            </a:r>
          </a:p>
          <a:p>
            <a:pPr eaLnBrk="1" hangingPunct="1"/>
            <a:r>
              <a:rPr lang="en-US" smtClean="0"/>
              <a:t>Jane begins by navigating to drew’s </a:t>
            </a:r>
            <a:r>
              <a:rPr lang="en-US" err="1" smtClean="0"/>
              <a:t>flickr</a:t>
            </a:r>
            <a:r>
              <a:rPr lang="en-US" smtClean="0"/>
              <a:t> page and clicks on the “sample this” button in her browser.</a:t>
            </a:r>
          </a:p>
          <a:p>
            <a:pPr eaLnBrk="1" hangingPunct="1"/>
            <a:endParaRPr lang="en-US" smtClean="0"/>
          </a:p>
          <a:p>
            <a:pPr eaLnBrk="1" hangingPunct="1"/>
            <a:r>
              <a:rPr lang="en-US" smtClean="0"/>
              <a:t>The page now shows dashed borders around items</a:t>
            </a:r>
            <a:r>
              <a:rPr lang="en-US" baseline="0" smtClean="0"/>
              <a:t> </a:t>
            </a:r>
            <a:r>
              <a:rPr lang="en-US" smtClean="0"/>
              <a:t>she can retrieve through</a:t>
            </a:r>
            <a:r>
              <a:rPr lang="en-US" baseline="0" smtClean="0"/>
              <a:t> the site’s API</a:t>
            </a:r>
            <a:r>
              <a:rPr lang="en-US" smtClean="0"/>
              <a:t>.</a:t>
            </a:r>
          </a:p>
          <a:p>
            <a:pPr eaLnBrk="1" hangingPunct="1"/>
            <a:r>
              <a:rPr lang="en-US" smtClean="0"/>
              <a:t>By right-clicking she can copy drew’s climbing image set into her sampling bin.</a:t>
            </a:r>
          </a:p>
          <a:p>
            <a:pPr eaLnBrk="1" hangingPunct="1"/>
            <a:r>
              <a:rPr lang="en-US" smtClean="0"/>
              <a:t>From the sampling bin, she sends selected items to the d.mix active wiki.</a:t>
            </a:r>
          </a:p>
          <a:p>
            <a:pPr eaLnBrk="1" hangingPunct="1"/>
            <a:endParaRPr lang="en-US" smtClean="0"/>
          </a:p>
          <a:p>
            <a:pPr eaLnBrk="1" hangingPunct="1"/>
            <a:r>
              <a:rPr lang="en-US" smtClean="0"/>
              <a:t>Because</a:t>
            </a:r>
            <a:r>
              <a:rPr lang="en-US" baseline="0" smtClean="0"/>
              <a:t> </a:t>
            </a:r>
            <a:r>
              <a:rPr lang="en-US" smtClean="0"/>
              <a:t>d.mix performed a deep copy of the images by generating web API calls, </a:t>
            </a:r>
          </a:p>
          <a:p>
            <a:pPr eaLnBrk="1" hangingPunct="1"/>
            <a:r>
              <a:rPr lang="en-US" smtClean="0"/>
              <a:t>Jane can edit parameters of those calls through a property sheet.</a:t>
            </a:r>
          </a:p>
          <a:p>
            <a:pPr eaLnBrk="1" hangingPunct="1"/>
            <a:r>
              <a:rPr lang="en-US" smtClean="0"/>
              <a:t>Here she sets that only the two most recent images for one of the image sets should be</a:t>
            </a:r>
            <a:r>
              <a:rPr lang="en-US" baseline="0" smtClean="0"/>
              <a:t> returned.</a:t>
            </a:r>
            <a:endParaRPr lang="en-US" smtClean="0"/>
          </a:p>
          <a:p>
            <a:pPr eaLnBrk="1" hangingPunct="1"/>
            <a:endParaRPr lang="en-US" smtClean="0"/>
          </a:p>
          <a:p>
            <a:pPr eaLnBrk="1" hangingPunct="1"/>
            <a:r>
              <a:rPr lang="en-US" smtClean="0"/>
              <a:t>Jane can also change the source code that d.mix generated for her.</a:t>
            </a:r>
          </a:p>
          <a:p>
            <a:pPr eaLnBrk="1" hangingPunct="1"/>
            <a:r>
              <a:rPr lang="en-US" smtClean="0"/>
              <a:t>In the source view, she can add static HTML to the page or edit the web API calls made to retrieve images from </a:t>
            </a:r>
            <a:r>
              <a:rPr lang="en-US" err="1" smtClean="0"/>
              <a:t>flickr</a:t>
            </a:r>
            <a:r>
              <a:rPr lang="en-US" smtClean="0"/>
              <a:t>.</a:t>
            </a:r>
          </a:p>
          <a:p>
            <a:pPr eaLnBrk="1" hangingPunct="1"/>
            <a:endParaRPr lang="en-US" smtClean="0"/>
          </a:p>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C20D9476-9ADF-41DE-85A2-3D1C5D5E2C9F}" type="slidenum">
              <a:rPr lang="ko-KR" altLang="en-US" smtClean="0"/>
              <a:pPr/>
              <a:t>75</a:t>
            </a:fld>
            <a:endParaRPr lang="en-US" altLang="ko-K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smtClean="0"/>
              <a:t>When Jane is satisfied with the rendered view of her page, she can share the URL of the page she created with her group members.</a:t>
            </a:r>
          </a:p>
          <a:p>
            <a:pPr eaLnBrk="1" hangingPunct="1"/>
            <a:endParaRPr lang="en-US" smtClean="0"/>
          </a:p>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smtClean="0"/>
              <a:t>There are several classes of users that work with d.mix.</a:t>
            </a:r>
            <a:endParaRPr lang="en-US" smtClean="0"/>
          </a:p>
          <a:p>
            <a:r>
              <a:rPr lang="en-US" smtClean="0"/>
              <a:t>First, lead users</a:t>
            </a:r>
            <a:r>
              <a:rPr lang="en-US" baseline="0" smtClean="0"/>
              <a:t> manually establish the correlation between sites and their services.</a:t>
            </a:r>
          </a:p>
          <a:p>
            <a:r>
              <a:rPr lang="en-US" baseline="0" smtClean="0"/>
              <a:t>Alternatively,</a:t>
            </a:r>
            <a:r>
              <a:rPr lang="en-US" smtClean="0"/>
              <a:t> </a:t>
            </a:r>
            <a:r>
              <a:rPr lang="en-US" baseline="0" smtClean="0"/>
              <a:t> webmasters at sites such as Flickr, Yahoo, or Amazon.com could easily provide such mappings.</a:t>
            </a:r>
            <a:endParaRPr lang="en-US" smtClean="0"/>
          </a:p>
        </p:txBody>
      </p:sp>
      <p:sp>
        <p:nvSpPr>
          <p:cNvPr id="78852" name="Slide Number Placeholder 3"/>
          <p:cNvSpPr>
            <a:spLocks noGrp="1"/>
          </p:cNvSpPr>
          <p:nvPr>
            <p:ph type="sldNum" sz="quarter" idx="5"/>
          </p:nvPr>
        </p:nvSpPr>
        <p:spPr>
          <a:noFill/>
        </p:spPr>
        <p:txBody>
          <a:bodyPr/>
          <a:lstStyle/>
          <a:p>
            <a:fld id="{31A29BA3-A92D-466B-830E-D24F487CC949}" type="slidenum">
              <a:rPr lang="ko-KR" altLang="en-US" smtClean="0"/>
              <a:pPr/>
              <a:t>76</a:t>
            </a:fld>
            <a:endParaRPr lang="en-US" altLang="ko-K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After a small number of lead users author these mappings, many more web developers can create applications in d.mix and quickly prototype web-based mashups.</a:t>
            </a:r>
          </a:p>
        </p:txBody>
      </p:sp>
      <p:sp>
        <p:nvSpPr>
          <p:cNvPr id="78852" name="Slide Number Placeholder 3"/>
          <p:cNvSpPr>
            <a:spLocks noGrp="1"/>
          </p:cNvSpPr>
          <p:nvPr>
            <p:ph type="sldNum" sz="quarter" idx="5"/>
          </p:nvPr>
        </p:nvSpPr>
        <p:spPr>
          <a:noFill/>
        </p:spPr>
        <p:txBody>
          <a:bodyPr/>
          <a:lstStyle/>
          <a:p>
            <a:fld id="{31A29BA3-A92D-466B-830E-D24F487CC949}" type="slidenum">
              <a:rPr lang="ko-KR" altLang="en-US" smtClean="0"/>
              <a:pPr/>
              <a:t>77</a:t>
            </a:fld>
            <a:endParaRPr lang="en-US" altLang="ko-K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Finally, end-users can run applications written in d.mix, by visiting them from a</a:t>
            </a:r>
            <a:r>
              <a:rPr lang="en-US" baseline="0" smtClean="0"/>
              <a:t>ny</a:t>
            </a:r>
            <a:r>
              <a:rPr lang="en-US" smtClean="0"/>
              <a:t> browser.</a:t>
            </a:r>
          </a:p>
          <a:p>
            <a:endParaRPr lang="en-US" smtClean="0"/>
          </a:p>
          <a:p>
            <a:r>
              <a:rPr lang="en-US" smtClean="0"/>
              <a:t>End-users can also tailor applications created in d.mix, by copy</a:t>
            </a:r>
            <a:r>
              <a:rPr lang="en-US" baseline="0" smtClean="0"/>
              <a:t> and pasting code from one d.mix wiki page to another.</a:t>
            </a:r>
            <a:r>
              <a:rPr lang="en-US" smtClean="0"/>
              <a:t> </a:t>
            </a:r>
          </a:p>
        </p:txBody>
      </p:sp>
      <p:sp>
        <p:nvSpPr>
          <p:cNvPr id="78852" name="Slide Number Placeholder 3"/>
          <p:cNvSpPr>
            <a:spLocks noGrp="1"/>
          </p:cNvSpPr>
          <p:nvPr>
            <p:ph type="sldNum" sz="quarter" idx="5"/>
          </p:nvPr>
        </p:nvSpPr>
        <p:spPr>
          <a:noFill/>
        </p:spPr>
        <p:txBody>
          <a:bodyPr/>
          <a:lstStyle/>
          <a:p>
            <a:fld id="{31A29BA3-A92D-466B-830E-D24F487CC949}" type="slidenum">
              <a:rPr lang="ko-KR" altLang="en-US" smtClean="0"/>
              <a:pPr/>
              <a:t>78</a:t>
            </a:fld>
            <a:endParaRPr lang="en-US" altLang="ko-K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mtClean="0"/>
              <a:t>d.mix uses a programmable HTTP proxy that rewrites the original web site, adding API annotations. Each API annotation contains an associated snippet of code that generates a working web service call, in our case in the Ruby programming language.</a:t>
            </a:r>
          </a:p>
          <a:p>
            <a:endParaRPr lang="en-US" smtClean="0"/>
          </a:p>
          <a:p>
            <a:r>
              <a:rPr lang="en-US" smtClean="0"/>
              <a:t>The programmable proxy knows how to annotate web pages by using asite-to-service map. (space)</a:t>
            </a:r>
          </a:p>
        </p:txBody>
      </p:sp>
      <p:sp>
        <p:nvSpPr>
          <p:cNvPr id="73732" name="Slide Number Placeholder 3"/>
          <p:cNvSpPr>
            <a:spLocks noGrp="1"/>
          </p:cNvSpPr>
          <p:nvPr>
            <p:ph type="sldNum" sz="quarter" idx="5"/>
          </p:nvPr>
        </p:nvSpPr>
        <p:spPr>
          <a:noFill/>
        </p:spPr>
        <p:txBody>
          <a:bodyPr/>
          <a:lstStyle/>
          <a:p>
            <a:fld id="{E20971F2-9E5B-44DA-B342-63F2BF5161A5}" type="slidenum">
              <a:rPr lang="ko-KR" altLang="en-US" smtClean="0"/>
              <a:pPr/>
              <a:t>79</a:t>
            </a:fld>
            <a:endParaRPr lang="en-US" altLang="ko-K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smtClean="0">
                <a:solidFill>
                  <a:schemeClr val="tx1"/>
                </a:solidFill>
                <a:latin typeface="Neutra Text" pitchFamily="50" charset="0"/>
                <a:ea typeface="+mn-ea"/>
                <a:cs typeface="+mn-cs"/>
              </a:rPr>
              <a:t>Take </a:t>
            </a:r>
            <a:r>
              <a:rPr lang="en-US" sz="1200" kern="1200" baseline="0" dirty="0" smtClean="0">
                <a:solidFill>
                  <a:schemeClr val="tx1"/>
                </a:solidFill>
                <a:latin typeface="Neutra Text" pitchFamily="50" charset="0"/>
                <a:ea typeface="+mn-ea"/>
                <a:cs typeface="+mn-cs"/>
              </a:rPr>
              <a:t>this prototype of a digital camera developed </a:t>
            </a:r>
            <a:r>
              <a:rPr lang="en-US" sz="1200" kern="1200" baseline="0" smtClean="0">
                <a:solidFill>
                  <a:schemeClr val="tx1"/>
                </a:solidFill>
                <a:latin typeface="Neutra Text" pitchFamily="50" charset="0"/>
                <a:ea typeface="+mn-ea"/>
                <a:cs typeface="+mn-cs"/>
              </a:rPr>
              <a:t>at IDEO in the mid 1990s, </a:t>
            </a:r>
            <a:r>
              <a:rPr lang="en-US" sz="1200" kern="1200" baseline="0" dirty="0" smtClean="0">
                <a:solidFill>
                  <a:schemeClr val="tx1"/>
                </a:solidFill>
                <a:latin typeface="Neutra Text" pitchFamily="50" charset="0"/>
                <a:ea typeface="+mn-ea"/>
                <a:cs typeface="+mn-cs"/>
              </a:rPr>
              <a:t>at a time when such Cameras had not yet broken into the consumer space. IDEO was tasked to find a way to make sense of possible digital camera interactions – what were the fundamental modes of use? To explore, designers built this mockup of a camera back – it’s clearly not to scale, and it’s tethered by a thick umbilical to a desktop computer that drives the graphics and application logic. What matters though is that it has the right set of inputs and co-location of input and output which allows users to experience the artifact as if it was a camera.</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Exploring such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questions</a:t>
            </a:r>
            <a:r>
              <a:rPr lang="en-US" sz="1200" kern="1200" baseline="0" dirty="0" smtClean="0">
                <a:solidFill>
                  <a:schemeClr val="tx1"/>
                </a:solidFill>
                <a:latin typeface="Neutra Text" pitchFamily="50" charset="0"/>
                <a:ea typeface="+mn-ea"/>
                <a:cs typeface="+mn-cs"/>
              </a:rPr>
              <a:t> through prototypes </a:t>
            </a:r>
            <a:r>
              <a:rPr lang="en-US" sz="1200" kern="1200" dirty="0" smtClean="0">
                <a:solidFill>
                  <a:schemeClr val="tx1"/>
                </a:solidFill>
                <a:latin typeface="Neutra Text" pitchFamily="50" charset="0"/>
                <a:ea typeface="+mn-ea"/>
                <a:cs typeface="+mn-cs"/>
              </a:rPr>
              <a:t>is particularly important as computing moves off the desktop and into our pockets, homes, and environments, where interaction models and use cases are emerging.</a:t>
            </a:r>
          </a:p>
          <a:p>
            <a:endParaRPr lang="en-US" sz="1200" kern="1200" dirty="0" smtClean="0">
              <a:solidFill>
                <a:schemeClr val="tx1"/>
              </a:solidFill>
              <a:latin typeface="Neutra Text" pitchFamily="50" charset="0"/>
              <a:ea typeface="+mn-ea"/>
              <a:cs typeface="+mn-cs"/>
            </a:endParaRPr>
          </a:p>
          <a:p>
            <a:r>
              <a:rPr lang="en-US" smtClean="0"/>
              <a:t>If</a:t>
            </a:r>
            <a:r>
              <a:rPr lang="en-US" baseline="0" smtClean="0"/>
              <a:t> you trace the history of prototyping back through time, you find some really inspirational examples – let me share one with you.</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a:t>
            </a:fld>
            <a:endParaRPr lang="en-US" altLang="ko-K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How does a 3</a:t>
            </a:r>
            <a:r>
              <a:rPr lang="en-US" baseline="30000" smtClean="0"/>
              <a:t>rd</a:t>
            </a:r>
            <a:r>
              <a:rPr lang="en-US" smtClean="0"/>
              <a:t> party developer author a site-to-service map? (space)</a:t>
            </a:r>
          </a:p>
          <a:p>
            <a:pPr marL="220005" indent="-220005">
              <a:buAutoNum type="arabicPeriod"/>
            </a:pPr>
            <a:r>
              <a:rPr lang="en-US" baseline="0" smtClean="0"/>
              <a:t>First, a developer maps web page URLs to web “page types”. (space)</a:t>
            </a:r>
          </a:p>
          <a:p>
            <a:pPr marL="220005" indent="-220005">
              <a:buAutoNum type="arabicPeriod"/>
            </a:pPr>
            <a:r>
              <a:rPr lang="en-US" baseline="0" smtClean="0"/>
              <a:t>For any given “page type”, a developer defines a combination of XPath and CSS selectors that identify the visual elements to be annotated (space)</a:t>
            </a:r>
          </a:p>
          <a:p>
            <a:pPr marL="220005" indent="-220005">
              <a:buAutoNum type="arabicPeriod"/>
            </a:pPr>
            <a:r>
              <a:rPr lang="en-US" baseline="0" smtClean="0"/>
              <a:t>They  then define selectors that infer web service arguments given the markup on a page. (space)</a:t>
            </a:r>
          </a:p>
          <a:p>
            <a:pPr marL="220005" indent="-220005">
              <a:buAutoNum type="arabicPeriod"/>
            </a:pPr>
            <a:r>
              <a:rPr lang="en-US" baseline="0" smtClean="0"/>
              <a:t>Finally, these arguments are bound to a web service code snippet</a:t>
            </a:r>
          </a:p>
          <a:p>
            <a:pPr marL="220005" indent="-220005"/>
            <a:endParaRPr lang="en-US" smtClean="0"/>
          </a:p>
          <a:p>
            <a:pPr marL="220005" indent="-220005"/>
            <a:r>
              <a:rPr lang="en-US" smtClean="0"/>
              <a:t>Note that it is easier for </a:t>
            </a:r>
            <a:r>
              <a:rPr lang="en-US" i="1" smtClean="0"/>
              <a:t>site owners</a:t>
            </a:r>
            <a:r>
              <a:rPr lang="en-US" smtClean="0"/>
              <a:t> to provide this mapping, as they do not need to infer these relationships programmatically through scraping. We hope that in the future, site owners will provide such site-to-service mappings for the larger web developer community.</a:t>
            </a:r>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80</a:t>
            </a:fld>
            <a:endParaRPr lang="en-US" altLang="ko-K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baseline="0" smtClean="0"/>
              <a:t>So why not rely solely on scraping, without trying to generate web service code?</a:t>
            </a:r>
          </a:p>
          <a:p>
            <a:r>
              <a:rPr lang="en-US" smtClean="0"/>
              <a:t>(space) Web site content and markup change quickly. Thus, programs based on scraped content can be brittle.</a:t>
            </a:r>
          </a:p>
          <a:p>
            <a:r>
              <a:rPr lang="en-US" smtClean="0"/>
              <a:t>web service APIs are more stable. Since applications are authored once, but</a:t>
            </a:r>
            <a:r>
              <a:rPr lang="en-US" baseline="0" smtClean="0"/>
              <a:t> executed many more times, scraping once at “application design time” is preferable to scraping at execution time. </a:t>
            </a:r>
          </a:p>
          <a:p>
            <a:endParaRPr lang="en-US" smtClean="0"/>
          </a:p>
          <a:p>
            <a:r>
              <a:rPr lang="en-US" smtClean="0"/>
              <a:t>(space)</a:t>
            </a:r>
          </a:p>
          <a:p>
            <a:r>
              <a:rPr lang="en-US" smtClean="0"/>
              <a:t>Furthermore, web</a:t>
            </a:r>
            <a:r>
              <a:rPr lang="en-US" baseline="0" smtClean="0"/>
              <a:t> service calls can be meaningfully parameterized by changing the arguments used to call them. This is not possible with scraped content.</a:t>
            </a:r>
          </a:p>
          <a:p>
            <a:r>
              <a:rPr lang="en-US" baseline="0" smtClean="0"/>
              <a:t>(space)</a:t>
            </a:r>
          </a:p>
          <a:p>
            <a:r>
              <a:rPr lang="en-US" baseline="0" smtClean="0"/>
              <a:t>Finally, scraping may not scale. Many sites monitor their traffic and actively lock out clients that request a large number of pages in a short amount of time.</a:t>
            </a:r>
            <a:endParaRPr lang="en-US" smtClean="0"/>
          </a:p>
        </p:txBody>
      </p:sp>
      <p:sp>
        <p:nvSpPr>
          <p:cNvPr id="81924" name="Slide Number Placeholder 3"/>
          <p:cNvSpPr>
            <a:spLocks noGrp="1"/>
          </p:cNvSpPr>
          <p:nvPr>
            <p:ph type="sldNum" sz="quarter" idx="5"/>
          </p:nvPr>
        </p:nvSpPr>
        <p:spPr>
          <a:noFill/>
        </p:spPr>
        <p:txBody>
          <a:bodyPr/>
          <a:lstStyle/>
          <a:p>
            <a:fld id="{C3982647-53ED-430E-9FFE-B9DA2750ECBD}" type="slidenum">
              <a:rPr lang="ko-KR" altLang="en-US" smtClean="0"/>
              <a:pPr/>
              <a:t>81</a:t>
            </a:fld>
            <a:endParaRPr lang="en-US" altLang="ko-K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Let me illustrate the process</a:t>
            </a:r>
            <a:r>
              <a:rPr lang="en-US" baseline="0" smtClean="0"/>
              <a:t> of creating a site-to-service map with a concrete example.</a:t>
            </a:r>
            <a:endParaRPr lang="en-US" smtClean="0"/>
          </a:p>
          <a:p>
            <a:endParaRPr lang="en-US" smtClean="0"/>
          </a:p>
          <a:p>
            <a:r>
              <a:rPr lang="en-US" smtClean="0"/>
              <a:t>Here is a</a:t>
            </a:r>
            <a:r>
              <a:rPr lang="en-US" baseline="0" smtClean="0"/>
              <a:t> single photo page from f</a:t>
            </a:r>
            <a:r>
              <a:rPr lang="en-US" smtClean="0"/>
              <a:t>lickr.com.</a:t>
            </a:r>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82</a:t>
            </a:fld>
            <a:endParaRPr lang="en-US" altLang="ko-K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First, we</a:t>
            </a:r>
            <a:r>
              <a:rPr lang="en-US" baseline="0" smtClean="0"/>
              <a:t> note that photo pages have a consistent URL structure. </a:t>
            </a:r>
          </a:p>
          <a:p>
            <a:r>
              <a:rPr lang="en-US" baseline="0" smtClean="0"/>
              <a:t>Thus, we can define a regular expression that detects similar photo pages,</a:t>
            </a:r>
          </a:p>
          <a:p>
            <a:r>
              <a:rPr lang="en-US" baseline="0" smtClean="0"/>
              <a:t>And a set of expressions that furthermore classify pages into distinct page “types”.</a:t>
            </a:r>
          </a:p>
          <a:p>
            <a:r>
              <a:rPr lang="en-US" baseline="0" smtClean="0"/>
              <a:t> </a:t>
            </a:r>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83</a:t>
            </a:fld>
            <a:endParaRPr lang="en-US" altLang="ko-K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Here are three items of</a:t>
            </a:r>
            <a:r>
              <a:rPr lang="en-US" baseline="0" smtClean="0"/>
              <a:t> interest: a photo’s title, the URL for an image, and a way to run a tag search (SPACE, SPACE)</a:t>
            </a:r>
            <a:endParaRPr lang="en-US" smtClean="0"/>
          </a:p>
          <a:p>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84</a:t>
            </a:fld>
            <a:endParaRPr lang="en-US" altLang="ko-K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Each of these items can be accessed by searching the</a:t>
            </a:r>
            <a:r>
              <a:rPr lang="en-US" baseline="0" smtClean="0"/>
              <a:t> </a:t>
            </a:r>
            <a:r>
              <a:rPr lang="en-US" smtClean="0"/>
              <a:t>DOM, the document object</a:t>
            </a:r>
            <a:r>
              <a:rPr lang="en-US" baseline="0" smtClean="0"/>
              <a:t> model.</a:t>
            </a:r>
          </a:p>
          <a:p>
            <a:r>
              <a:rPr lang="en-US" baseline="0" smtClean="0"/>
              <a:t>d.mix uses a combination of CSS and XPath selectors to identify elements, highlight them, and add a context-menu handler to each element. </a:t>
            </a:r>
          </a:p>
          <a:p>
            <a:pPr defTabSz="880019">
              <a:defRPr/>
            </a:pPr>
            <a:endParaRPr lang="en-US" baseline="0" smtClean="0"/>
          </a:p>
          <a:p>
            <a:pPr defTabSz="880019">
              <a:defRPr/>
            </a:pPr>
            <a:r>
              <a:rPr lang="en-US" baseline="0" smtClean="0"/>
              <a:t>For any given item on the page, there may be multiple matching web service calls that return that element. For example (SPACE), one can either sample “the first image in a photo set” or “this particular image”. d.mix generates multiple entries in the context menu to let the user guide the generalization process.</a:t>
            </a:r>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85</a:t>
            </a:fld>
            <a:endParaRPr lang="en-US" altLang="ko-K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The</a:t>
            </a:r>
            <a:r>
              <a:rPr lang="en-US" baseline="0" smtClean="0"/>
              <a:t> site-to-service map then specifies how to connect each of these items to a source code snippet.</a:t>
            </a:r>
          </a:p>
          <a:p>
            <a:r>
              <a:rPr lang="en-US" baseline="0" smtClean="0"/>
              <a:t>For example (SPACE) to perform a tag search, one needs to pass in the appropriate tag to a specific method. These arguments are also extracted using CSS and XPath selectors.</a:t>
            </a:r>
          </a:p>
          <a:p>
            <a:endParaRPr lang="en-US" baseline="0"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86</a:t>
            </a:fld>
            <a:endParaRPr lang="en-US" altLang="ko-K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Continuing this example, here is an</a:t>
            </a:r>
            <a:r>
              <a:rPr lang="en-US" baseline="0" smtClean="0"/>
              <a:t> abbreviated form of</a:t>
            </a:r>
            <a:r>
              <a:rPr lang="en-US" smtClean="0"/>
              <a:t> the Ruby code that defines</a:t>
            </a:r>
            <a:r>
              <a:rPr lang="en-US" baseline="0" smtClean="0"/>
              <a:t> part of the</a:t>
            </a:r>
            <a:r>
              <a:rPr lang="en-US" smtClean="0"/>
              <a:t> site-to-service map for Flickr.com.</a:t>
            </a:r>
            <a:r>
              <a:rPr lang="en-US" baseline="0" smtClean="0"/>
              <a:t> </a:t>
            </a:r>
          </a:p>
          <a:p>
            <a:r>
              <a:rPr lang="en-US" baseline="0" smtClean="0"/>
              <a:t>To summarize, it…</a:t>
            </a:r>
          </a:p>
          <a:p>
            <a:endParaRPr lang="en-US" baseline="0" smtClean="0"/>
          </a:p>
          <a:p>
            <a:endParaRPr lang="en-US" smtClean="0"/>
          </a:p>
          <a:p>
            <a:endParaRPr lang="en-US" smtClean="0"/>
          </a:p>
          <a:p>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87</a:t>
            </a:fld>
            <a:endParaRPr lang="en-US" altLang="ko-K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baseline="0" smtClean="0"/>
              <a:t>…extracts tag names</a:t>
            </a:r>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88</a:t>
            </a:fld>
            <a:endParaRPr lang="en-US" altLang="ko-K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…instantiates working examples for each different</a:t>
            </a:r>
            <a:r>
              <a:rPr lang="en-US" baseline="0" smtClean="0"/>
              <a:t> tag</a:t>
            </a:r>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89</a:t>
            </a:fld>
            <a:endParaRPr lang="en-US" altLang="ko-K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How</a:t>
            </a:r>
            <a:r>
              <a:rPr lang="en-US" b="0" baseline="0" dirty="0" smtClean="0"/>
              <a:t> do you design an interior for a large passenger aircraft?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Build </a:t>
            </a:r>
            <a:r>
              <a:rPr lang="en-US" dirty="0" smtClean="0"/>
              <a:t>a full-scale</a:t>
            </a:r>
            <a:r>
              <a:rPr lang="en-US" baseline="0" dirty="0" smtClean="0"/>
              <a:t> mockup in </a:t>
            </a:r>
            <a:r>
              <a:rPr lang="en-US" baseline="0" smtClean="0"/>
              <a:t>a warehouse, and invite a couple dozen people to spend a day sitting in the mockup. </a:t>
            </a:r>
            <a:r>
              <a:rPr lang="en-US" baseline="0" dirty="0" smtClean="0"/>
              <a:t>This is a prototype for the interior design of a Boeing 707, the first commercially successful jet liner</a:t>
            </a:r>
            <a:r>
              <a:rPr lang="en-US" baseline="0" smtClean="0"/>
              <a:t>, from the late 1950s.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smtClean="0"/>
              <a:t>And the stern</a:t>
            </a:r>
            <a:r>
              <a:rPr lang="en-US" b="0" baseline="0" smtClean="0"/>
              <a:t> looking gentleman is </a:t>
            </a:r>
            <a:r>
              <a:rPr lang="en-US" b="0" smtClean="0"/>
              <a:t>Walter </a:t>
            </a:r>
            <a:r>
              <a:rPr lang="en-US" b="0" dirty="0" err="1" smtClean="0"/>
              <a:t>Dorwin</a:t>
            </a:r>
            <a:r>
              <a:rPr lang="en-US" b="0" dirty="0" smtClean="0"/>
              <a:t> Teague,</a:t>
            </a:r>
            <a:r>
              <a:rPr lang="en-US" b="0" baseline="0" dirty="0" smtClean="0"/>
              <a:t> </a:t>
            </a:r>
            <a:r>
              <a:rPr lang="en-US" b="0" dirty="0" smtClean="0"/>
              <a:t>one of the industrial</a:t>
            </a:r>
            <a:r>
              <a:rPr lang="en-US" b="0" baseline="0" dirty="0" smtClean="0"/>
              <a:t> design pioneers that introduced modern </a:t>
            </a:r>
            <a:r>
              <a:rPr lang="en-US" b="0" baseline="0" smtClean="0"/>
              <a:t>design process. </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a:t>
            </a:fld>
            <a:endParaRPr lang="en-US" altLang="ko-K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…and</a:t>
            </a:r>
            <a:r>
              <a:rPr lang="en-US" baseline="0" smtClean="0"/>
              <a:t> adds code examples as annotations on the original page</a:t>
            </a:r>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90</a:t>
            </a:fld>
            <a:endParaRPr lang="en-US" altLang="ko-K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defTabSz="880019">
              <a:defRPr/>
            </a:pPr>
            <a:r>
              <a:rPr lang="en-US" smtClean="0"/>
              <a:t>After</a:t>
            </a:r>
            <a:r>
              <a:rPr lang="en-US" baseline="0" smtClean="0"/>
              <a:t> adding annotations, working code examples can be sent to the d.mix active wiki. (SPACE)</a:t>
            </a:r>
            <a:r>
              <a:rPr lang="en-US" smtClean="0"/>
              <a:t> </a:t>
            </a:r>
          </a:p>
          <a:p>
            <a:pPr defTabSz="880019">
              <a:defRPr/>
            </a:pPr>
            <a:r>
              <a:rPr lang="en-US" smtClean="0"/>
              <a:t>The active wiki enables quick testing and modification of generated</a:t>
            </a:r>
            <a:r>
              <a:rPr lang="en-US" baseline="0" smtClean="0"/>
              <a:t> code</a:t>
            </a:r>
            <a:r>
              <a:rPr lang="en-US" smtClean="0"/>
              <a:t>.</a:t>
            </a:r>
            <a:r>
              <a:rPr lang="en-US" baseline="0" smtClean="0"/>
              <a:t> </a:t>
            </a:r>
            <a:r>
              <a:rPr lang="en-US" smtClean="0"/>
              <a:t>(SPACE)</a:t>
            </a:r>
          </a:p>
          <a:p>
            <a:pPr defTabSz="880019">
              <a:defRPr/>
            </a:pPr>
            <a:r>
              <a:rPr lang="en-US" baseline="0" smtClean="0"/>
              <a:t>The code then queries the original web site programmatically.</a:t>
            </a:r>
            <a:endParaRPr lang="en-US" smtClean="0"/>
          </a:p>
        </p:txBody>
      </p:sp>
      <p:sp>
        <p:nvSpPr>
          <p:cNvPr id="83972" name="Slide Number Placeholder 3"/>
          <p:cNvSpPr>
            <a:spLocks noGrp="1"/>
          </p:cNvSpPr>
          <p:nvPr>
            <p:ph type="sldNum" sz="quarter" idx="5"/>
          </p:nvPr>
        </p:nvSpPr>
        <p:spPr>
          <a:noFill/>
        </p:spPr>
        <p:txBody>
          <a:bodyPr/>
          <a:lstStyle/>
          <a:p>
            <a:fld id="{F2938B25-F33C-4B25-8371-21CDA25A5C08}" type="slidenum">
              <a:rPr lang="ko-KR" altLang="en-US" smtClean="0"/>
              <a:pPr/>
              <a:t>91</a:t>
            </a:fld>
            <a:endParaRPr lang="en-US" altLang="ko-K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defTabSz="880019">
              <a:defRPr/>
            </a:pPr>
            <a:r>
              <a:rPr lang="en-US" smtClean="0"/>
              <a:t>After code is copied or</a:t>
            </a:r>
            <a:r>
              <a:rPr lang="en-US" baseline="0" smtClean="0"/>
              <a:t> appended to wiki pages, programs can be modified directly in the active wiki</a:t>
            </a:r>
          </a:p>
          <a:p>
            <a:r>
              <a:rPr lang="en-US" baseline="0" smtClean="0"/>
              <a:t>(SPACE)</a:t>
            </a:r>
          </a:p>
          <a:p>
            <a:r>
              <a:rPr lang="en-US" baseline="0" smtClean="0"/>
              <a:t>Programs are then run in a sandboxed execution model. For example, a program may make a web service call, but it does not have read/write access to the wiki server’s file system.</a:t>
            </a:r>
          </a:p>
          <a:p>
            <a:r>
              <a:rPr lang="en-US" baseline="0" smtClean="0"/>
              <a:t>(SPACE)</a:t>
            </a:r>
          </a:p>
          <a:p>
            <a:r>
              <a:rPr lang="en-US" baseline="0" smtClean="0"/>
              <a:t>The active wiki also provides libraries that faciliate calling web services and transforming the results.</a:t>
            </a:r>
            <a:endParaRPr lang="en-US" smtClean="0"/>
          </a:p>
        </p:txBody>
      </p:sp>
      <p:sp>
        <p:nvSpPr>
          <p:cNvPr id="82948" name="Slide Number Placeholder 3"/>
          <p:cNvSpPr>
            <a:spLocks noGrp="1"/>
          </p:cNvSpPr>
          <p:nvPr>
            <p:ph type="sldNum" sz="quarter" idx="5"/>
          </p:nvPr>
        </p:nvSpPr>
        <p:spPr>
          <a:noFill/>
        </p:spPr>
        <p:txBody>
          <a:bodyPr/>
          <a:lstStyle/>
          <a:p>
            <a:fld id="{A6C1E813-30C3-463E-9CAD-48ED1EFFF6C8}" type="slidenum">
              <a:rPr lang="ko-KR" altLang="en-US" smtClean="0"/>
              <a:pPr/>
              <a:t>92</a:t>
            </a:fld>
            <a:endParaRPr lang="en-US" altLang="ko-KR"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baseline="0" smtClean="0"/>
              <a:t>A proxy that can be programmed with code hosted on wiki pages is a flexible, general tool for prototyping web applications.  For example, we have used the d.mix architecture to </a:t>
            </a:r>
            <a:r>
              <a:rPr lang="en-US" smtClean="0"/>
              <a:t>create an application that reformats web</a:t>
            </a:r>
            <a:r>
              <a:rPr lang="en-US" baseline="0" smtClean="0"/>
              <a:t> content to better</a:t>
            </a:r>
            <a:r>
              <a:rPr lang="en-US" smtClean="0"/>
              <a:t> fit mobile</a:t>
            </a:r>
            <a:r>
              <a:rPr lang="en-US" baseline="0" smtClean="0"/>
              <a:t> </a:t>
            </a:r>
            <a:r>
              <a:rPr lang="en-US" smtClean="0"/>
              <a:t>devices.</a:t>
            </a:r>
            <a:r>
              <a:rPr lang="en-US" baseline="0" smtClean="0"/>
              <a:t> </a:t>
            </a:r>
            <a:r>
              <a:rPr lang="en-US" smtClean="0"/>
              <a:t>It extracts only</a:t>
            </a:r>
            <a:r>
              <a:rPr lang="en-US" baseline="0" smtClean="0"/>
              <a:t> </a:t>
            </a:r>
            <a:r>
              <a:rPr lang="en-US" smtClean="0"/>
              <a:t>essential information — here, movie names and show times — from</a:t>
            </a:r>
          </a:p>
          <a:p>
            <a:r>
              <a:rPr lang="en-US" smtClean="0"/>
              <a:t>a cluttered web page. This application took half an hour to build using the d.mix</a:t>
            </a:r>
            <a:r>
              <a:rPr lang="en-US" baseline="0" smtClean="0"/>
              <a:t> system.</a:t>
            </a:r>
            <a:endParaRPr lang="en-US" smtClean="0"/>
          </a:p>
        </p:txBody>
      </p:sp>
      <p:sp>
        <p:nvSpPr>
          <p:cNvPr id="84996" name="Slide Number Placeholder 3"/>
          <p:cNvSpPr>
            <a:spLocks noGrp="1"/>
          </p:cNvSpPr>
          <p:nvPr>
            <p:ph type="sldNum" sz="quarter" idx="5"/>
          </p:nvPr>
        </p:nvSpPr>
        <p:spPr>
          <a:noFill/>
        </p:spPr>
        <p:txBody>
          <a:bodyPr/>
          <a:lstStyle/>
          <a:p>
            <a:fld id="{B9C2D01E-C2AC-4FAB-9A6A-666ECE707422}" type="slidenum">
              <a:rPr lang="ko-KR" altLang="en-US" smtClean="0"/>
              <a:pPr/>
              <a:t>93</a:t>
            </a:fld>
            <a:endParaRPr lang="en-US" altLang="ko-K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Web-based, Mobile and Ubiquitous computing is likely to be dominated by a much wider variety of applications and usage contexts than traditional</a:t>
            </a:r>
            <a:r>
              <a:rPr lang="en-US" baseline="0" dirty="0" smtClean="0"/>
              <a:t> desktop software</a:t>
            </a:r>
            <a:r>
              <a:rPr lang="en-US" dirty="0" smtClean="0"/>
              <a:t>. To enable design and development</a:t>
            </a:r>
            <a:r>
              <a:rPr lang="en-US" baseline="0" dirty="0" smtClean="0"/>
              <a:t> in these areas</a:t>
            </a:r>
            <a:r>
              <a:rPr lang="en-US" dirty="0" smtClean="0"/>
              <a:t>, we need design tools that lower the threshold</a:t>
            </a:r>
            <a:r>
              <a:rPr lang="en-US" baseline="0" dirty="0" smtClean="0"/>
              <a:t> and </a:t>
            </a:r>
            <a:r>
              <a:rPr lang="en-US" dirty="0" smtClean="0"/>
              <a:t>democratize application creation. Doing this successfully requires</a:t>
            </a:r>
            <a:r>
              <a:rPr lang="en-US" baseline="0" dirty="0" smtClean="0"/>
              <a:t> </a:t>
            </a:r>
            <a:r>
              <a:rPr lang="en-US" dirty="0" smtClean="0"/>
              <a:t>attention to how computation is represented. I’ve shared four projects with you today that embody the</a:t>
            </a:r>
            <a:r>
              <a:rPr lang="en-US" baseline="0" dirty="0" smtClean="0"/>
              <a:t> strategies we believe will get us there.</a:t>
            </a:r>
          </a:p>
          <a:p>
            <a:endParaRPr lang="en-US" dirty="0" smtClean="0"/>
          </a:p>
          <a:p>
            <a:r>
              <a:rPr lang="en-US" dirty="0" smtClean="0"/>
              <a:t> * d.tools</a:t>
            </a:r>
            <a:r>
              <a:rPr lang="en-US" baseline="0" dirty="0" smtClean="0"/>
              <a:t> showed how </a:t>
            </a:r>
            <a:r>
              <a:rPr lang="en-US" dirty="0" smtClean="0"/>
              <a:t>State structure can be authored and presented as storyboards and how those storyboards</a:t>
            </a:r>
            <a:r>
              <a:rPr lang="en-US" baseline="0" dirty="0" smtClean="0"/>
              <a:t> in turn can facilitate analysis of user test data.</a:t>
            </a:r>
            <a:endParaRPr lang="en-US" dirty="0" smtClean="0"/>
          </a:p>
          <a:p>
            <a:r>
              <a:rPr lang="en-US" dirty="0" smtClean="0"/>
              <a:t> * Sensor input  -- and other actions that are difficult to specify symbolically -- can be handled through demonstration, as we</a:t>
            </a:r>
            <a:r>
              <a:rPr lang="en-US" baseline="0" dirty="0" smtClean="0"/>
              <a:t> experienced with Exemplar.</a:t>
            </a:r>
            <a:endParaRPr lang="en-US" dirty="0" smtClean="0"/>
          </a:p>
          <a:p>
            <a:r>
              <a:rPr lang="en-US" dirty="0" smtClean="0"/>
              <a:t>*</a:t>
            </a:r>
            <a:r>
              <a:rPr lang="en-US" baseline="0" dirty="0" smtClean="0"/>
              <a:t> Design is about choice between alternatives and tools should better support the enumeration and manipulation of alternatives. Juxtapose is a first step towards working with alternatives and options for interactive behavior.</a:t>
            </a:r>
            <a:endParaRPr lang="en-US" dirty="0" smtClean="0"/>
          </a:p>
          <a:p>
            <a:r>
              <a:rPr lang="en-US" dirty="0" smtClean="0"/>
              <a:t> * Finally, Finding an effective example is often easier than writing thing from scratch -- we can leverage this as a paradigm for software creation!</a:t>
            </a:r>
          </a:p>
        </p:txBody>
      </p:sp>
      <p:sp>
        <p:nvSpPr>
          <p:cNvPr id="158724" name="Slide Number Placeholder 3"/>
          <p:cNvSpPr>
            <a:spLocks noGrp="1"/>
          </p:cNvSpPr>
          <p:nvPr>
            <p:ph type="sldNum" sz="quarter" idx="5"/>
          </p:nvPr>
        </p:nvSpPr>
        <p:spPr>
          <a:noFill/>
        </p:spPr>
        <p:txBody>
          <a:bodyPr/>
          <a:lstStyle/>
          <a:p>
            <a:fld id="{29A715E3-DD1F-4A77-BFC8-68230AC49FAA}" type="slidenum">
              <a:rPr lang="ko-KR" altLang="en-US" smtClean="0">
                <a:ea typeface="굴림" charset="-127"/>
              </a:rPr>
              <a:pPr/>
              <a:t>94</a:t>
            </a:fld>
            <a:endParaRPr lang="en-US" altLang="ko-KR" smtClean="0">
              <a:ea typeface="굴림" charset="-127"/>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Before I conclude, let me address one question that always comes up when I mention the words “design” and “Stanford” in the same sentence: So What about the d.school?</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95</a:t>
            </a:fld>
            <a:endParaRPr lang="en-US" altLang="ko-K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d.school</a:t>
            </a:r>
            <a:r>
              <a:rPr lang="en-US" baseline="0" smtClean="0"/>
              <a:t> was </a:t>
            </a:r>
            <a:r>
              <a:rPr lang="en-US" smtClean="0"/>
              <a:t>Founded </a:t>
            </a:r>
            <a:r>
              <a:rPr lang="en-US" dirty="0" smtClean="0"/>
              <a:t>in 2004 by David Kelley &amp; colleagues.</a:t>
            </a:r>
          </a:p>
          <a:p>
            <a:r>
              <a:rPr lang="en-US" smtClean="0"/>
              <a:t>And has just moved to its third home in four years.</a:t>
            </a:r>
            <a:endParaRPr lang="en-US" dirty="0" smtClean="0"/>
          </a:p>
          <a:p>
            <a:r>
              <a:rPr lang="en-US" dirty="0" smtClean="0"/>
              <a:t>Not a dept. Pulls</a:t>
            </a:r>
            <a:r>
              <a:rPr lang="en-US" baseline="0" dirty="0" smtClean="0"/>
              <a:t> from Business, MS&amp;E, CS, ME.</a:t>
            </a:r>
            <a:endParaRPr lang="en-US" dirty="0" smtClean="0"/>
          </a:p>
          <a:p>
            <a:endParaRPr lang="en-US" dirty="0" smtClean="0"/>
          </a:p>
          <a:p>
            <a:r>
              <a:rPr lang="en-US" dirty="0" smtClean="0"/>
              <a:t>Goals are to create a culture of prototyping and build</a:t>
            </a:r>
            <a:r>
              <a:rPr lang="en-US" baseline="0" dirty="0" smtClean="0"/>
              <a:t> </a:t>
            </a:r>
            <a:r>
              <a:rPr lang="en-US" baseline="0" smtClean="0"/>
              <a:t>T-shaped people – with exposure to a broad set of perspectives and deep competency in one particular field.</a:t>
            </a:r>
            <a:endParaRPr lang="en-US" dirty="0" smtClean="0"/>
          </a:p>
          <a:p>
            <a:endParaRPr lang="en-US" dirty="0" smtClean="0"/>
          </a:p>
          <a:p>
            <a:r>
              <a:rPr lang="en-US" dirty="0" smtClean="0"/>
              <a:t>Concerned with </a:t>
            </a:r>
            <a:r>
              <a:rPr lang="en-US" smtClean="0"/>
              <a:t>professional</a:t>
            </a:r>
            <a:r>
              <a:rPr lang="en-US" baseline="0" smtClean="0"/>
              <a:t> education at the masters level, not research.</a:t>
            </a:r>
            <a:endParaRPr lang="en-US" baseline="0" dirty="0" smtClean="0"/>
          </a:p>
          <a:p>
            <a:endParaRPr lang="en-US" baseline="0" dirty="0" smtClean="0"/>
          </a:p>
          <a:p>
            <a:r>
              <a:rPr lang="en-US" baseline="0" dirty="0" smtClean="0"/>
              <a:t>Team taught</a:t>
            </a:r>
          </a:p>
          <a:p>
            <a:r>
              <a:rPr lang="en-US" baseline="0" dirty="0" smtClean="0"/>
              <a:t>Multi-disciplinary</a:t>
            </a:r>
          </a:p>
          <a:p>
            <a:r>
              <a:rPr lang="en-US" dirty="0" smtClean="0"/>
              <a:t>Real-world project</a:t>
            </a:r>
            <a:r>
              <a:rPr lang="en-US" baseline="0" dirty="0" smtClean="0"/>
              <a:t> based – client – the value </a:t>
            </a:r>
            <a:r>
              <a:rPr lang="en-US" baseline="0" smtClean="0"/>
              <a:t>of focus</a:t>
            </a:r>
          </a:p>
          <a:p>
            <a:endParaRPr lang="en-US" baseline="0" smtClean="0"/>
          </a:p>
          <a:p>
            <a:r>
              <a:rPr lang="en-US" baseline="0" smtClean="0"/>
              <a:t>Action-oriented: It’s ok to act and be wrong, it’s never ok to sit around and do nothing.</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96</a:t>
            </a:fld>
            <a:endParaRPr lang="en-US" altLang="ko-K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you want to stay connected with</a:t>
            </a:r>
            <a:r>
              <a:rPr lang="en-US" baseline="0" smtClean="0"/>
              <a:t> the larger design conversation going on at the d.school, take a look at Ambidextrous magazine, the dschool’s quarterly magazine of design that I co-edit. We have a table setup outside in the foyer.</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97</a:t>
            </a:fld>
            <a:endParaRPr lang="en-US" altLang="ko-K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a:t>
            </a:r>
            <a:r>
              <a:rPr lang="en-US" sz="1200" kern="1200" smtClean="0">
                <a:solidFill>
                  <a:schemeClr val="tx1"/>
                </a:solidFill>
                <a:latin typeface="Neutra Text" pitchFamily="50" charset="0"/>
                <a:ea typeface="+mn-ea"/>
                <a:cs typeface="+mn-cs"/>
              </a:rPr>
              <a:t>the work that </a:t>
            </a:r>
            <a:r>
              <a:rPr lang="en-US" sz="1200" kern="1200" dirty="0" smtClean="0">
                <a:solidFill>
                  <a:schemeClr val="tx1"/>
                </a:solidFill>
                <a:latin typeface="Neutra Text" pitchFamily="50" charset="0"/>
                <a:ea typeface="+mn-ea"/>
                <a:cs typeface="+mn-cs"/>
              </a:rPr>
              <a:t>I shared today isn't </a:t>
            </a:r>
            <a:r>
              <a:rPr lang="en-US" sz="1200" kern="1200" smtClean="0">
                <a:solidFill>
                  <a:schemeClr val="tx1"/>
                </a:solidFill>
                <a:latin typeface="Neutra Text" pitchFamily="50" charset="0"/>
                <a:ea typeface="+mn-ea"/>
                <a:cs typeface="+mn-cs"/>
              </a:rPr>
              <a:t>mine alone.</a:t>
            </a:r>
            <a:r>
              <a:rPr lang="en-US" sz="1200" kern="1200" baseline="0" smtClean="0">
                <a:solidFill>
                  <a:schemeClr val="tx1"/>
                </a:solidFill>
                <a:latin typeface="Neutra Text" pitchFamily="50" charset="0"/>
                <a:ea typeface="+mn-ea"/>
                <a:cs typeface="+mn-cs"/>
              </a:rPr>
              <a:t> We have a</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truly fantastic group of graduate and </a:t>
            </a:r>
            <a:r>
              <a:rPr lang="en-US" sz="1200" kern="1200" smtClean="0">
                <a:solidFill>
                  <a:schemeClr val="tx1"/>
                </a:solidFill>
                <a:latin typeface="Neutra Text" pitchFamily="50" charset="0"/>
                <a:ea typeface="+mn-ea"/>
                <a:cs typeface="+mn-cs"/>
              </a:rPr>
              <a:t>undergraduate students</a:t>
            </a:r>
            <a:r>
              <a:rPr lang="en-US" sz="1200" kern="1200" baseline="0" smtClean="0">
                <a:solidFill>
                  <a:schemeClr val="tx1"/>
                </a:solidFill>
                <a:latin typeface="Neutra Text" pitchFamily="50" charset="0"/>
                <a:ea typeface="+mn-ea"/>
                <a:cs typeface="+mn-cs"/>
              </a:rPr>
              <a:t> and </a:t>
            </a:r>
            <a:r>
              <a:rPr lang="en-US" sz="1200" kern="1200" smtClean="0">
                <a:solidFill>
                  <a:schemeClr val="tx1"/>
                </a:solidFill>
                <a:latin typeface="Neutra Text" pitchFamily="50" charset="0"/>
                <a:ea typeface="+mn-ea"/>
                <a:cs typeface="+mn-cs"/>
              </a:rPr>
              <a:t>I'd </a:t>
            </a:r>
            <a:r>
              <a:rPr lang="en-US" sz="1200" kern="1200" dirty="0" smtClean="0">
                <a:solidFill>
                  <a:schemeClr val="tx1"/>
                </a:solidFill>
                <a:latin typeface="Neutra Text" pitchFamily="50" charset="0"/>
                <a:ea typeface="+mn-ea"/>
                <a:cs typeface="+mn-cs"/>
              </a:rPr>
              <a:t>like to thank all of my collaborators on the work I presented today, whose names are listed here</a:t>
            </a:r>
            <a:r>
              <a:rPr lang="en-US" sz="1200" kern="1200" smtClean="0">
                <a:solidFill>
                  <a:schemeClr val="tx1"/>
                </a:solidFill>
                <a:latin typeface="Neutra Text" pitchFamily="50"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98</a:t>
            </a:fld>
            <a:endParaRPr lang="en-US" altLang="ko-K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99</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a:r>
            <a:r>
              <a:rPr lang="en-US" altLang="ja-JP" baseline="0" smtClean="0"/>
              <a:t>at Stanford or on Ambidextrous</a:t>
            </a:r>
            <a:r>
              <a:rPr lang="en-US" altLang="ja-JP" smtClean="0"/>
              <a:t>, </a:t>
            </a:r>
            <a:r>
              <a:rPr lang="en-US" altLang="ja-JP" dirty="0" smtClean="0"/>
              <a:t>please visit our web site. Thank you.</a:t>
            </a:r>
          </a:p>
          <a:p>
            <a:pPr eaLnBrk="1" hangingPunct="1"/>
            <a:endParaRPr lang="en-US" altLang="ja-JP"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2.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3.xml"/><Relationship Id="rId1" Type="http://schemas.openxmlformats.org/officeDocument/2006/relationships/themeOverride" Target="../theme/themeOverride2.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3051A"/>
        </a:solidFill>
        <a:effectLst/>
      </p:bgPr>
    </p:bg>
    <p:spTree>
      <p:nvGrpSpPr>
        <p:cNvPr id="1" name=""/>
        <p:cNvGrpSpPr/>
        <p:nvPr/>
      </p:nvGrpSpPr>
      <p:grpSpPr>
        <a:xfrm>
          <a:off x="0" y="0"/>
          <a:ext cx="0" cy="0"/>
          <a:chOff x="0" y="0"/>
          <a:chExt cx="0" cy="0"/>
        </a:xfrm>
      </p:grpSpPr>
      <p:pic>
        <p:nvPicPr>
          <p:cNvPr id="4" name="Picture 14"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5"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6"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pic>
        <p:nvPicPr>
          <p:cNvPr id="7"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8" name="Text Box 6"/>
          <p:cNvSpPr txBox="1">
            <a:spLocks noChangeArrowheads="1"/>
          </p:cNvSpPr>
          <p:nvPr/>
        </p:nvSpPr>
        <p:spPr bwMode="auto">
          <a:xfrm>
            <a:off x="93663" y="-41275"/>
            <a:ext cx="3355975" cy="519113"/>
          </a:xfrm>
          <a:prstGeom prst="rect">
            <a:avLst/>
          </a:prstGeom>
          <a:noFill/>
          <a:ln w="9525">
            <a:noFill/>
            <a:miter lim="800000"/>
            <a:headEnd/>
            <a:tailEnd/>
          </a:ln>
          <a:effectLst/>
        </p:spPr>
        <p:txBody>
          <a:bodyPr wrap="none">
            <a:spAutoFit/>
          </a:bodyPr>
          <a:lstStyle/>
          <a:p>
            <a:pPr algn="l" rtl="0" eaLnBrk="0" hangingPunct="0">
              <a:defRPr/>
            </a:pPr>
            <a:r>
              <a:rPr lang="en-US" sz="2800" b="1" kern="1200" dirty="0">
                <a:solidFill>
                  <a:srgbClr val="FFFFFF"/>
                </a:solidFill>
                <a:latin typeface="Neutra Text SC" pitchFamily="50" charset="0"/>
                <a:ea typeface="+mn-ea"/>
                <a:cs typeface="+mn-cs"/>
              </a:rPr>
              <a:t>stanford hci group</a:t>
            </a:r>
          </a:p>
        </p:txBody>
      </p:sp>
      <p:sp>
        <p:nvSpPr>
          <p:cNvPr id="9"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0"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1"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2"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3" name="Text Box 13"/>
          <p:cNvSpPr txBox="1">
            <a:spLocks noChangeArrowheads="1"/>
          </p:cNvSpPr>
          <p:nvPr userDrawn="1"/>
        </p:nvSpPr>
        <p:spPr bwMode="auto">
          <a:xfrm>
            <a:off x="100013" y="6384925"/>
            <a:ext cx="4419600" cy="457200"/>
          </a:xfrm>
          <a:prstGeom prst="rect">
            <a:avLst/>
          </a:prstGeom>
          <a:noFill/>
          <a:ln w="9525">
            <a:noFill/>
            <a:miter lim="800000"/>
            <a:headEnd/>
            <a:tailEnd/>
          </a:ln>
          <a:effectLst/>
        </p:spPr>
        <p:txBody>
          <a:bodyPr>
            <a:spAutoFit/>
          </a:bodyPr>
          <a:lstStyle/>
          <a:p>
            <a:pPr algn="l" rtl="0" eaLnBrk="0" hangingPunct="0">
              <a:spcBef>
                <a:spcPct val="50000"/>
              </a:spcBef>
              <a:defRPr/>
            </a:pPr>
            <a:r>
              <a:rPr lang="en-US" sz="2400" b="1" kern="1200" dirty="0">
                <a:solidFill>
                  <a:srgbClr val="FFFFFF"/>
                </a:solidFill>
                <a:effectLst>
                  <a:outerShdw blurRad="38100" dist="38100" dir="2700000" algn="tl">
                    <a:srgbClr val="000000"/>
                  </a:outerShdw>
                </a:effectLst>
                <a:latin typeface="Neutra Text SC" pitchFamily="50" charset="0"/>
                <a:ea typeface="+mn-ea"/>
                <a:cs typeface="+mn-cs"/>
              </a:rPr>
              <a:t>defense of the dissertation</a:t>
            </a:r>
          </a:p>
        </p:txBody>
      </p:sp>
      <p:sp>
        <p:nvSpPr>
          <p:cNvPr id="14" name="Text Box 15"/>
          <p:cNvSpPr txBox="1">
            <a:spLocks noChangeArrowheads="1"/>
          </p:cNvSpPr>
          <p:nvPr userDrawn="1"/>
        </p:nvSpPr>
        <p:spPr bwMode="auto">
          <a:xfrm>
            <a:off x="4916488" y="6400800"/>
            <a:ext cx="4114800" cy="427038"/>
          </a:xfrm>
          <a:prstGeom prst="rect">
            <a:avLst/>
          </a:prstGeom>
          <a:noFill/>
          <a:ln w="9525">
            <a:noFill/>
            <a:miter lim="800000"/>
            <a:headEnd/>
            <a:tailEnd/>
          </a:ln>
          <a:effectLst/>
        </p:spPr>
        <p:txBody>
          <a:bodyPr>
            <a:spAutoFit/>
          </a:bodyPr>
          <a:lstStyle/>
          <a:p>
            <a:pPr algn="r" rtl="0" eaLnBrk="0" hangingPunct="0">
              <a:spcBef>
                <a:spcPct val="50000"/>
              </a:spcBef>
              <a:defRPr/>
            </a:pPr>
            <a:r>
              <a:rPr lang="en-US" sz="2200" b="1" kern="1200" dirty="0">
                <a:solidFill>
                  <a:srgbClr val="FFFFFF"/>
                </a:solidFill>
                <a:effectLst>
                  <a:outerShdw blurRad="38100" dist="38100" dir="2700000" algn="tl">
                    <a:srgbClr val="000000"/>
                  </a:outerShdw>
                </a:effectLst>
                <a:latin typeface="Neutra Text"/>
                <a:ea typeface="+mn-ea"/>
                <a:cs typeface="+mn-cs"/>
              </a:rPr>
              <a:t>1 November 2007</a:t>
            </a:r>
          </a:p>
        </p:txBody>
      </p:sp>
      <p:sp>
        <p:nvSpPr>
          <p:cNvPr id="4099" name="Rectangle 3"/>
          <p:cNvSpPr>
            <a:spLocks noGrp="1" noRot="1" noChangeArrowheads="1"/>
          </p:cNvSpPr>
          <p:nvPr>
            <p:ph type="ctrTitle"/>
          </p:nvPr>
        </p:nvSpPr>
        <p:spPr>
          <a:xfrm>
            <a:off x="455613" y="1233488"/>
            <a:ext cx="7772400" cy="1470025"/>
          </a:xfrm>
        </p:spPr>
        <p:txBody>
          <a:bodyPr/>
          <a:lstStyle>
            <a:lvl1pPr>
              <a:defRPr/>
            </a:lvl1pPr>
          </a:lstStyle>
          <a:p>
            <a:r>
              <a:rPr lang="en-US"/>
              <a:t>Click to edit Master title style</a:t>
            </a:r>
          </a:p>
        </p:txBody>
      </p:sp>
      <p:sp>
        <p:nvSpPr>
          <p:cNvPr id="4100" name="Rectangle 4"/>
          <p:cNvSpPr>
            <a:spLocks noGrp="1" noRot="1" noChangeArrowheads="1"/>
          </p:cNvSpPr>
          <p:nvPr>
            <p:ph type="subTitle" idx="1"/>
          </p:nvPr>
        </p:nvSpPr>
        <p:spPr>
          <a:xfrm>
            <a:off x="455613" y="3427413"/>
            <a:ext cx="3198812" cy="2970212"/>
          </a:xfrm>
        </p:spPr>
        <p:txBody>
          <a:bodyPr/>
          <a:lstStyle>
            <a:lvl1pPr marL="0" indent="0" algn="ctr">
              <a:buFont typeface="Wingdings" pitchFamily="2" charset="2"/>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 1st Level Fades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 No Text Anima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Title and Content - No Text Animation">
    <p:bg>
      <p:bgPr>
        <a:solidFill>
          <a:srgbClr val="792B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8075"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62809E"/>
              </a:buClr>
              <a:defRPr sz="3200"/>
            </a:lvl1pPr>
            <a:lvl2pPr>
              <a:defRPr sz="2800"/>
            </a:lvl2pPr>
            <a:lvl3pPr>
              <a:buClr>
                <a:srgbClr val="62809E"/>
              </a:buClr>
              <a:defRPr sz="2400"/>
            </a:lvl3pPr>
            <a:lvl4pPr>
              <a:defRPr sz="2000"/>
            </a:lvl4pPr>
            <a:lvl5pPr>
              <a:buClr>
                <a:srgbClr val="62809E"/>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pic>
        <p:nvPicPr>
          <p:cNvPr id="8"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9" name="Text Box 6"/>
          <p:cNvSpPr txBox="1">
            <a:spLocks noChangeArrowheads="1"/>
          </p:cNvSpPr>
          <p:nvPr/>
        </p:nvSpPr>
        <p:spPr bwMode="auto">
          <a:xfrm>
            <a:off x="93663" y="7938"/>
            <a:ext cx="3059112" cy="4572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a:solidFill>
                  <a:srgbClr val="FFFFFF"/>
                </a:solidFill>
                <a:latin typeface="Neutra Text SC" pitchFamily="50" charset="0"/>
                <a:ea typeface="+mn-ea"/>
                <a:cs typeface="+mn-cs"/>
              </a:rPr>
              <a:t>Stanford HCI Group</a:t>
            </a: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5" name="Text Placeholder 14"/>
          <p:cNvSpPr>
            <a:spLocks noGrp="1"/>
          </p:cNvSpPr>
          <p:nvPr>
            <p:ph type="body" sz="quarter" idx="10"/>
          </p:nvPr>
        </p:nvSpPr>
        <p:spPr>
          <a:xfrm>
            <a:off x="457200" y="6400800"/>
            <a:ext cx="8534400" cy="457200"/>
          </a:xfrm>
        </p:spPr>
        <p:txBody>
          <a:bodyPr/>
          <a:lstStyle>
            <a:lvl1pPr marL="342900" marR="0" indent="-342900" algn="r" defTabSz="914400" rtl="0" eaLnBrk="1" fontAlgn="base" latinLnBrk="0" hangingPunct="1">
              <a:lnSpc>
                <a:spcPct val="100000"/>
              </a:lnSpc>
              <a:spcBef>
                <a:spcPct val="20000"/>
              </a:spcBef>
              <a:spcAft>
                <a:spcPct val="0"/>
              </a:spcAft>
              <a:buClr>
                <a:schemeClr val="hlink"/>
              </a:buClr>
              <a:buSzTx/>
              <a:buFont typeface="Arial" pitchFamily="34" charset="0"/>
              <a:buNone/>
              <a:tabLst/>
              <a:defRPr sz="2200" i="0" baseline="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endParaRPr lang="en-US" dirty="0" smtClean="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7" name="Text Box 7"/>
          <p:cNvSpPr txBox="1">
            <a:spLocks noChangeArrowheads="1"/>
          </p:cNvSpPr>
          <p:nvPr userDrawn="1"/>
        </p:nvSpPr>
        <p:spPr bwMode="auto">
          <a:xfrm>
            <a:off x="60325" y="-49213"/>
            <a:ext cx="1826975"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smtClean="0">
                <a:latin typeface="Neutra Text SC" pitchFamily="50" charset="0"/>
                <a:ea typeface="굴림" pitchFamily="34" charset="-127"/>
                <a:cs typeface="+mn-cs"/>
              </a:rPr>
              <a:t>dub</a:t>
            </a:r>
            <a:r>
              <a:rPr lang="en-US" altLang="ko-KR" sz="2800" baseline="0" smtClean="0">
                <a:latin typeface="Neutra Text SC" pitchFamily="50" charset="0"/>
                <a:ea typeface="굴림" pitchFamily="34" charset="-127"/>
                <a:cs typeface="+mn-cs"/>
              </a:rPr>
              <a:t> lunch</a:t>
            </a:r>
            <a:endParaRPr lang="en-US" altLang="ko-KR" sz="2800">
              <a:latin typeface="Neutra Text SC" pitchFamily="50" charset="0"/>
              <a:ea typeface="굴림" pitchFamily="34" charset="-127"/>
              <a:cs typeface="+mn-cs"/>
            </a:endParaRP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
        <p:nvSpPr>
          <p:cNvPr id="12" name="Text Box 7"/>
          <p:cNvSpPr txBox="1">
            <a:spLocks noChangeArrowheads="1"/>
          </p:cNvSpPr>
          <p:nvPr userDrawn="1"/>
        </p:nvSpPr>
        <p:spPr bwMode="auto">
          <a:xfrm>
            <a:off x="6381758" y="-49213"/>
            <a:ext cx="2533642"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b="0" smtClean="0">
                <a:latin typeface="Neutra Text SC" pitchFamily="50" charset="0"/>
                <a:ea typeface="굴림" pitchFamily="34" charset="-127"/>
                <a:cs typeface="+mn-cs"/>
              </a:rPr>
              <a:t>seattle</a:t>
            </a:r>
            <a:r>
              <a:rPr lang="en-US" altLang="ko-KR" sz="2800" b="0" baseline="0" smtClean="0">
                <a:latin typeface="Neutra Text SC" pitchFamily="50" charset="0"/>
                <a:ea typeface="굴림" pitchFamily="34" charset="-127"/>
                <a:cs typeface="+mn-cs"/>
              </a:rPr>
              <a:t> 4/30/08</a:t>
            </a:r>
            <a:endParaRPr lang="en-US" altLang="ko-KR" sz="2800" b="0">
              <a:latin typeface="Neutra Text SC" pitchFamily="50" charset="0"/>
              <a:ea typeface="굴림" pitchFamily="34" charset="-127"/>
              <a:cs typeface="+mn-cs"/>
            </a:endParaRPr>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iming>
    <p:tnLst>
      <p:par>
        <p:cTn id="1" dur="indefinite" restart="never" nodeType="tmRoot"/>
      </p:par>
    </p:tnLst>
  </p:timing>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D63"/>
            </a:gs>
            <a:gs pos="100000">
              <a:srgbClr val="3E556E"/>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7"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Tree>
  </p:cSld>
  <p:clrMap bg1="dk2" tx1="lt1" bg2="dk1"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rgbClr val="62809E"/>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62809E"/>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2809E"/>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394D63"/>
        </a:soli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ransition>
    <p:fade/>
  </p:transition>
  <p:timing>
    <p:tnLst>
      <p:par>
        <p:cTn id="1" dur="indefinite" restart="never" nodeType="tmRoot"/>
      </p:par>
    </p:tnLst>
  </p:timing>
  <p:hf sldNum="0" hdr="0" ftr="0" dt="0"/>
  <p:txStyles>
    <p:titleStyle>
      <a:lvl1pPr algn="l" rtl="0" eaLnBrk="0" fontAlgn="base" hangingPunct="0">
        <a:spcBef>
          <a:spcPct val="0"/>
        </a:spcBef>
        <a:spcAft>
          <a:spcPct val="0"/>
        </a:spcAft>
        <a:defRPr sz="4800" b="1">
          <a:solidFill>
            <a:schemeClr val="tx2"/>
          </a:solidFill>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128" name="Text Box 8"/>
          <p:cNvSpPr txBox="1">
            <a:spLocks noChangeArrowheads="1"/>
          </p:cNvSpPr>
          <p:nvPr userDrawn="1"/>
        </p:nvSpPr>
        <p:spPr bwMode="auto">
          <a:xfrm>
            <a:off x="8610600" y="6497638"/>
            <a:ext cx="533400" cy="274637"/>
          </a:xfrm>
          <a:prstGeom prst="rect">
            <a:avLst/>
          </a:prstGeom>
          <a:noFill/>
          <a:ln w="9525">
            <a:noFill/>
            <a:miter lim="800000"/>
            <a:headEnd/>
            <a:tailEnd/>
          </a:ln>
          <a:effectLst/>
        </p:spPr>
        <p:txBody>
          <a:bodyPr>
            <a:spAutoFit/>
          </a:bodyPr>
          <a:lstStyle/>
          <a:p>
            <a:pPr>
              <a:spcBef>
                <a:spcPct val="50000"/>
              </a:spcBef>
              <a:defRPr/>
            </a:pPr>
            <a:fld id="{67021990-BDEF-4819-9898-C6F553363D56}" type="slidenum">
              <a:rPr lang="en-US" sz="1200" b="0">
                <a:solidFill>
                  <a:srgbClr val="DDDDDD"/>
                </a:solidFill>
              </a:rPr>
              <a:pPr>
                <a:spcBef>
                  <a:spcPct val="50000"/>
                </a:spcBef>
                <a:defRPr/>
              </a:pPr>
              <a:t>‹#›</a:t>
            </a:fld>
            <a:endParaRPr lang="en-US" sz="1200" b="0">
              <a:solidFill>
                <a:srgbClr val="DDDDDD"/>
              </a:solidFill>
            </a:endParaRPr>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Tree>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14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819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075"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6"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file:///C:\Users\bjoern\Desktop\talks\dtools-design.wmv"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file:///C:\Users\bjoern\Desktop\talks\dtools-test.wmv"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file:///C:\Users\bjoern\Desktop\talks\dtools-analyze.wmv"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9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file:///C:\Users\bjoern\Desktop\talks\chi-scenario-2.wmv" TargetMode="Externa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ideo" Target="file:///C:\Users\bjoern\Desktop\talks\eval4.wmv" TargetMode="Externa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0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6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6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ideo" Target="file:///C:\Users\bjoern\Desktop\talks\juxtapose-uist2008-video-03-shorter.wmv" TargetMode="Externa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57.xml"/><Relationship Id="rId7" Type="http://schemas.openxmlformats.org/officeDocument/2006/relationships/image" Target="../media/image51.png"/><Relationship Id="rId2" Type="http://schemas.openxmlformats.org/officeDocument/2006/relationships/slideLayout" Target="../slideLayouts/slideLayout24.xml"/><Relationship Id="rId1" Type="http://schemas.openxmlformats.org/officeDocument/2006/relationships/vmlDrawing" Target="../drawings/vmlDrawing4.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4.xml"/><Relationship Id="rId1" Type="http://schemas.openxmlformats.org/officeDocument/2006/relationships/vmlDrawing" Target="../drawings/vmlDrawing5.vml"/><Relationship Id="rId5" Type="http://schemas.openxmlformats.org/officeDocument/2006/relationships/image" Target="../media/image53.png"/><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6.xml"/><Relationship Id="rId1" Type="http://schemas.openxmlformats.org/officeDocument/2006/relationships/slideLayout" Target="../slideLayouts/slideLayout183.xml"/></Relationships>
</file>

<file path=ppt/slides/_rels/slide6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67.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6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183.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18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83.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183.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183.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83.xml"/><Relationship Id="rId1" Type="http://schemas.openxmlformats.org/officeDocument/2006/relationships/video" Target="file:///C:\Users\bjoern\Desktop\talks\uist07snippets-10.wmv" TargetMode="Externa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83.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83.xml"/><Relationship Id="rId5" Type="http://schemas.openxmlformats.org/officeDocument/2006/relationships/image" Target="../media/image93.pn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183.xml"/><Relationship Id="rId5" Type="http://schemas.openxmlformats.org/officeDocument/2006/relationships/image" Target="../media/image93.pn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183.xml"/><Relationship Id="rId5" Type="http://schemas.openxmlformats.org/officeDocument/2006/relationships/image" Target="../media/image93.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3.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183.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3.xml"/><Relationship Id="rId1" Type="http://schemas.openxmlformats.org/officeDocument/2006/relationships/slideLayout" Target="../slideLayouts/slideLayout183.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4.xml"/><Relationship Id="rId1" Type="http://schemas.openxmlformats.org/officeDocument/2006/relationships/slideLayout" Target="../slideLayouts/slideLayout183.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183.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18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3.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183.xml"/><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183.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2.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97.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97.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10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3276600" y="5031938"/>
            <a:ext cx="5638800" cy="1292662"/>
          </a:xfrm>
          <a:prstGeom prst="rect">
            <a:avLst/>
          </a:prstGeom>
          <a:solidFill>
            <a:srgbClr val="B20612">
              <a:alpha val="55000"/>
            </a:srgbClr>
          </a:solidFill>
          <a:ln w="9525">
            <a:noFill/>
            <a:miter lim="800000"/>
            <a:headEnd/>
            <a:tailEnd/>
          </a:ln>
        </p:spPr>
        <p:txBody>
          <a:bodyPr wrap="square">
            <a:spAutoFit/>
          </a:bodyPr>
          <a:lstStyle/>
          <a:p>
            <a:pPr algn="r">
              <a:spcBef>
                <a:spcPct val="50000"/>
              </a:spcBef>
            </a:pPr>
            <a:r>
              <a:rPr lang="en-US" altLang="ko-KR" sz="2600" dirty="0" err="1" smtClean="0">
                <a:latin typeface="+mj-lt"/>
                <a:ea typeface="굴림"/>
                <a:cs typeface="굴림"/>
              </a:rPr>
              <a:t>Björn</a:t>
            </a:r>
            <a:r>
              <a:rPr lang="en-US" altLang="ko-KR" sz="2600" smtClean="0">
                <a:latin typeface="+mj-lt"/>
                <a:ea typeface="굴림"/>
                <a:cs typeface="굴림"/>
              </a:rPr>
              <a:t> Hartmann</a:t>
            </a:r>
            <a:br>
              <a:rPr lang="en-US" altLang="ko-KR" sz="2600" smtClean="0">
                <a:latin typeface="+mj-lt"/>
                <a:ea typeface="굴림"/>
                <a:cs typeface="굴림"/>
              </a:rPr>
            </a:br>
            <a:r>
              <a:rPr lang="en-US" altLang="ko-KR" sz="2600" b="0" i="1" smtClean="0">
                <a:latin typeface="+mj-lt"/>
                <a:ea typeface="굴림"/>
                <a:cs typeface="굴림"/>
              </a:rPr>
              <a:t>Stanford University HCI Group</a:t>
            </a:r>
            <a:r>
              <a:rPr lang="en-US" altLang="ko-KR" sz="2600" b="0" i="1">
                <a:latin typeface="+mj-lt"/>
                <a:ea typeface="굴림"/>
                <a:cs typeface="굴림"/>
              </a:rPr>
              <a:t/>
            </a:r>
            <a:br>
              <a:rPr lang="en-US" altLang="ko-KR" sz="2600" b="0" i="1">
                <a:latin typeface="+mj-lt"/>
                <a:ea typeface="굴림"/>
                <a:cs typeface="굴림"/>
              </a:rPr>
            </a:br>
            <a:r>
              <a:rPr lang="en-US" altLang="ko-KR" sz="2600" b="0" i="1" smtClean="0">
                <a:latin typeface="+mj-lt"/>
                <a:ea typeface="굴림"/>
                <a:cs typeface="굴림"/>
              </a:rPr>
              <a:t>&amp; Microsoft Research</a:t>
            </a:r>
          </a:p>
        </p:txBody>
      </p:sp>
      <p:sp>
        <p:nvSpPr>
          <p:cNvPr id="6147" name="Text Box 5"/>
          <p:cNvSpPr txBox="1">
            <a:spLocks noChangeArrowheads="1"/>
          </p:cNvSpPr>
          <p:nvPr/>
        </p:nvSpPr>
        <p:spPr bwMode="auto">
          <a:xfrm>
            <a:off x="533400" y="1295400"/>
            <a:ext cx="8001000" cy="2225225"/>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altLang="ko-KR" sz="6500" dirty="0" smtClean="0">
                <a:latin typeface="+mj-lt"/>
                <a:ea typeface="굴림"/>
                <a:cs typeface="굴림"/>
              </a:rPr>
              <a:t>Enlightened </a:t>
            </a:r>
            <a:br>
              <a:rPr lang="en-US" altLang="ko-KR" sz="6500" dirty="0" smtClean="0">
                <a:latin typeface="+mj-lt"/>
                <a:ea typeface="굴림"/>
                <a:cs typeface="굴림"/>
              </a:rPr>
            </a:br>
            <a:r>
              <a:rPr lang="en-US" altLang="ko-KR" sz="6500" dirty="0" smtClean="0">
                <a:latin typeface="+mj-lt"/>
                <a:ea typeface="굴림"/>
                <a:cs typeface="굴림"/>
              </a:rPr>
              <a:t>Trial </a:t>
            </a:r>
            <a:r>
              <a:rPr lang="en-US" altLang="ko-KR" sz="6500" smtClean="0">
                <a:latin typeface="+mj-lt"/>
                <a:ea typeface="굴림"/>
                <a:cs typeface="굴림"/>
              </a:rPr>
              <a:t>&amp; Error</a:t>
            </a:r>
            <a:endParaRPr lang="en-US" altLang="ko-KR" sz="6500" dirty="0">
              <a:latin typeface="+mj-lt"/>
              <a:ea typeface="굴림"/>
              <a:cs typeface="굴림"/>
            </a:endParaRPr>
          </a:p>
          <a:p>
            <a:pPr>
              <a:lnSpc>
                <a:spcPct val="90000"/>
              </a:lnSpc>
              <a:tabLst>
                <a:tab pos="742950" algn="l"/>
              </a:tabLst>
            </a:pPr>
            <a:r>
              <a:rPr lang="en-US" altLang="ko-KR" sz="2400" b="0" i="1" smtClean="0">
                <a:latin typeface="+mj-lt"/>
                <a:ea typeface="굴림"/>
                <a:cs typeface="굴림"/>
              </a:rPr>
              <a:t>Interaction Design Prototyping Tools</a:t>
            </a:r>
            <a:endParaRPr lang="en-US" altLang="ko-KR" sz="2400" b="0" i="1" smtClean="0">
              <a:latin typeface="+mj-lt"/>
              <a:ea typeface="굴림"/>
              <a:cs typeface="굴림"/>
            </a:endParaRP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4" name="Oval 4"/>
          <p:cNvSpPr>
            <a:spLocks noChangeArrowheads="1"/>
          </p:cNvSpPr>
          <p:nvPr/>
        </p:nvSpPr>
        <p:spPr bwMode="auto">
          <a:xfrm>
            <a:off x="1600200" y="30480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86" name="Oval 6"/>
          <p:cNvSpPr>
            <a:spLocks noChangeArrowheads="1"/>
          </p:cNvSpPr>
          <p:nvPr/>
        </p:nvSpPr>
        <p:spPr bwMode="auto">
          <a:xfrm>
            <a:off x="6705600" y="30480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a:solidFill>
                  <a:srgbClr val="000000"/>
                </a:solidFill>
              </a:rPr>
              <a:t>GOAL</a:t>
            </a:r>
          </a:p>
        </p:txBody>
      </p:sp>
      <p:sp>
        <p:nvSpPr>
          <p:cNvPr id="2324487" name="Line 7"/>
          <p:cNvSpPr>
            <a:spLocks noChangeShapeType="1"/>
          </p:cNvSpPr>
          <p:nvPr/>
        </p:nvSpPr>
        <p:spPr bwMode="auto">
          <a:xfrm>
            <a:off x="2286000" y="3429000"/>
            <a:ext cx="4343400" cy="0"/>
          </a:xfrm>
          <a:prstGeom prst="line">
            <a:avLst/>
          </a:prstGeom>
          <a:noFill/>
          <a:ln w="38100">
            <a:solidFill>
              <a:schemeClr val="accent2"/>
            </a:solidFill>
            <a:prstDash val="sysDot"/>
            <a:round/>
            <a:headEnd/>
            <a:tailEnd type="triangle" w="med" len="med"/>
          </a:ln>
          <a:effectLst/>
        </p:spPr>
        <p:txBody>
          <a:bodyPr/>
          <a:lstStyle/>
          <a:p>
            <a:endParaRPr lang="en-US"/>
          </a:p>
        </p:txBody>
      </p:sp>
      <p:sp>
        <p:nvSpPr>
          <p:cNvPr id="2324488" name="Line 8"/>
          <p:cNvSpPr>
            <a:spLocks noChangeShapeType="1"/>
          </p:cNvSpPr>
          <p:nvPr/>
        </p:nvSpPr>
        <p:spPr bwMode="auto">
          <a:xfrm>
            <a:off x="2286000" y="3429000"/>
            <a:ext cx="2286000" cy="0"/>
          </a:xfrm>
          <a:prstGeom prst="line">
            <a:avLst/>
          </a:prstGeom>
          <a:noFill/>
          <a:ln w="76200">
            <a:solidFill>
              <a:schemeClr val="tx1"/>
            </a:solidFill>
            <a:round/>
            <a:headEnd/>
            <a:tailEnd type="triangle" w="med" len="med"/>
          </a:ln>
          <a:effectLst/>
        </p:spPr>
        <p:txBody>
          <a:bodyPr/>
          <a:lstStyle/>
          <a:p>
            <a:endParaRPr lang="en-US"/>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9" name="Oval 9"/>
          <p:cNvSpPr>
            <a:spLocks noChangeArrowheads="1"/>
          </p:cNvSpPr>
          <p:nvPr/>
        </p:nvSpPr>
        <p:spPr bwMode="auto">
          <a:xfrm>
            <a:off x="4495800" y="39370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91" name="Oval 11"/>
          <p:cNvSpPr>
            <a:spLocks noChangeArrowheads="1"/>
          </p:cNvSpPr>
          <p:nvPr/>
        </p:nvSpPr>
        <p:spPr bwMode="auto">
          <a:xfrm>
            <a:off x="6172200" y="2794000"/>
            <a:ext cx="685800" cy="685800"/>
          </a:xfrm>
          <a:prstGeom prst="ellipse">
            <a:avLst/>
          </a:prstGeom>
          <a:solidFill>
            <a:srgbClr val="FFCC66"/>
          </a:solidFill>
          <a:ln w="9525">
            <a:solidFill>
              <a:schemeClr val="tx1"/>
            </a:solidFill>
            <a:prstDash val="sysDot"/>
            <a:round/>
            <a:headEnd/>
            <a:tailEnd/>
          </a:ln>
          <a:effectLst/>
        </p:spPr>
        <p:txBody>
          <a:bodyPr wrap="none" anchor="ctr"/>
          <a:lstStyle/>
          <a:p>
            <a:pPr algn="ctr"/>
            <a:r>
              <a:rPr lang="en-US">
                <a:solidFill>
                  <a:srgbClr val="000000"/>
                </a:solidFill>
              </a:rPr>
              <a:t>???</a:t>
            </a:r>
          </a:p>
        </p:txBody>
      </p:sp>
      <p:sp>
        <p:nvSpPr>
          <p:cNvPr id="2324494" name="Freeform 14"/>
          <p:cNvSpPr>
            <a:spLocks/>
          </p:cNvSpPr>
          <p:nvPr/>
        </p:nvSpPr>
        <p:spPr bwMode="auto">
          <a:xfrm>
            <a:off x="3968750" y="2946400"/>
            <a:ext cx="679450" cy="990600"/>
          </a:xfrm>
          <a:custGeom>
            <a:avLst/>
            <a:gdLst/>
            <a:ahLst/>
            <a:cxnLst>
              <a:cxn ang="0">
                <a:pos x="592" y="864"/>
              </a:cxn>
              <a:cxn ang="0">
                <a:pos x="496" y="624"/>
              </a:cxn>
              <a:cxn ang="0">
                <a:pos x="64" y="288"/>
              </a:cxn>
              <a:cxn ang="0">
                <a:pos x="112" y="0"/>
              </a:cxn>
            </a:cxnLst>
            <a:rect l="0" t="0" r="r" b="b"/>
            <a:pathLst>
              <a:path w="592" h="864">
                <a:moveTo>
                  <a:pt x="592" y="864"/>
                </a:moveTo>
                <a:cubicBezTo>
                  <a:pt x="588" y="792"/>
                  <a:pt x="584" y="720"/>
                  <a:pt x="496" y="624"/>
                </a:cubicBezTo>
                <a:cubicBezTo>
                  <a:pt x="408" y="528"/>
                  <a:pt x="128" y="392"/>
                  <a:pt x="64" y="288"/>
                </a:cubicBezTo>
                <a:cubicBezTo>
                  <a:pt x="0" y="184"/>
                  <a:pt x="104" y="40"/>
                  <a:pt x="112"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5" name="Oval 15"/>
          <p:cNvSpPr>
            <a:spLocks noChangeArrowheads="1"/>
          </p:cNvSpPr>
          <p:nvPr/>
        </p:nvSpPr>
        <p:spPr bwMode="auto">
          <a:xfrm>
            <a:off x="3962400" y="2260600"/>
            <a:ext cx="685800" cy="685800"/>
          </a:xfrm>
          <a:prstGeom prst="ellipse">
            <a:avLst/>
          </a:prstGeom>
          <a:solidFill>
            <a:schemeClr val="tx2"/>
          </a:solidFill>
          <a:ln w="9525">
            <a:solidFill>
              <a:schemeClr val="tx1"/>
            </a:solidFill>
            <a:round/>
            <a:headEnd/>
            <a:tailEnd/>
          </a:ln>
          <a:effectLst/>
        </p:spPr>
        <p:txBody>
          <a:bodyPr wrap="none" anchor="ctr"/>
          <a:lstStyle/>
          <a:p>
            <a:pPr algn="ctr"/>
            <a:r>
              <a:rPr lang="en-US">
                <a:solidFill>
                  <a:srgbClr val="000000"/>
                </a:solidFill>
              </a:rPr>
              <a:t>B</a:t>
            </a:r>
          </a:p>
        </p:txBody>
      </p:sp>
      <p:sp>
        <p:nvSpPr>
          <p:cNvPr id="2324496" name="Freeform 16"/>
          <p:cNvSpPr>
            <a:spLocks/>
          </p:cNvSpPr>
          <p:nvPr/>
        </p:nvSpPr>
        <p:spPr bwMode="auto">
          <a:xfrm>
            <a:off x="5257800" y="3479800"/>
            <a:ext cx="990600" cy="889000"/>
          </a:xfrm>
          <a:custGeom>
            <a:avLst/>
            <a:gdLst/>
            <a:ahLst/>
            <a:cxnLst>
              <a:cxn ang="0">
                <a:pos x="0" y="480"/>
              </a:cxn>
              <a:cxn ang="0">
                <a:pos x="240" y="480"/>
              </a:cxn>
              <a:cxn ang="0">
                <a:pos x="624" y="0"/>
              </a:cxn>
            </a:cxnLst>
            <a:rect l="0" t="0" r="r" b="b"/>
            <a:pathLst>
              <a:path w="624" h="560">
                <a:moveTo>
                  <a:pt x="0" y="480"/>
                </a:moveTo>
                <a:cubicBezTo>
                  <a:pt x="68" y="520"/>
                  <a:pt x="136" y="560"/>
                  <a:pt x="240" y="480"/>
                </a:cubicBezTo>
                <a:cubicBezTo>
                  <a:pt x="344" y="400"/>
                  <a:pt x="568" y="64"/>
                  <a:pt x="624"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7" name="Text Box 17"/>
          <p:cNvSpPr txBox="1">
            <a:spLocks noChangeArrowheads="1"/>
          </p:cNvSpPr>
          <p:nvPr/>
        </p:nvSpPr>
        <p:spPr bwMode="auto">
          <a:xfrm>
            <a:off x="4429125" y="3105150"/>
            <a:ext cx="366713" cy="519113"/>
          </a:xfrm>
          <a:prstGeom prst="rect">
            <a:avLst/>
          </a:prstGeom>
          <a:noFill/>
          <a:ln w="9525">
            <a:noFill/>
            <a:miter lim="800000"/>
            <a:headEnd/>
            <a:tailEnd/>
          </a:ln>
          <a:effectLst/>
        </p:spPr>
        <p:txBody>
          <a:bodyPr wrap="none">
            <a:spAutoFit/>
          </a:bodyPr>
          <a:lstStyle/>
          <a:p>
            <a:r>
              <a:rPr lang="en-US" sz="2800"/>
              <a:t>?</a:t>
            </a:r>
          </a:p>
        </p:txBody>
      </p:sp>
      <p:sp>
        <p:nvSpPr>
          <p:cNvPr id="2324499" name="Freeform 19"/>
          <p:cNvSpPr>
            <a:spLocks/>
          </p:cNvSpPr>
          <p:nvPr/>
        </p:nvSpPr>
        <p:spPr bwMode="auto">
          <a:xfrm>
            <a:off x="3124200" y="4032250"/>
            <a:ext cx="1447800" cy="768350"/>
          </a:xfrm>
          <a:custGeom>
            <a:avLst/>
            <a:gdLst/>
            <a:ahLst/>
            <a:cxnLst>
              <a:cxn ang="0">
                <a:pos x="1056" y="448"/>
              </a:cxn>
              <a:cxn ang="0">
                <a:pos x="720" y="496"/>
              </a:cxn>
              <a:cxn ang="0">
                <a:pos x="480" y="64"/>
              </a:cxn>
              <a:cxn ang="0">
                <a:pos x="0" y="112"/>
              </a:cxn>
            </a:cxnLst>
            <a:rect l="0" t="0" r="r" b="b"/>
            <a:pathLst>
              <a:path w="1056" h="560">
                <a:moveTo>
                  <a:pt x="1056" y="448"/>
                </a:moveTo>
                <a:cubicBezTo>
                  <a:pt x="936" y="504"/>
                  <a:pt x="816" y="560"/>
                  <a:pt x="720" y="496"/>
                </a:cubicBezTo>
                <a:cubicBezTo>
                  <a:pt x="624" y="432"/>
                  <a:pt x="600" y="128"/>
                  <a:pt x="480" y="64"/>
                </a:cubicBezTo>
                <a:cubicBezTo>
                  <a:pt x="360" y="0"/>
                  <a:pt x="16" y="104"/>
                  <a:pt x="0" y="112"/>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500" name="Oval 20"/>
          <p:cNvSpPr>
            <a:spLocks noChangeArrowheads="1"/>
          </p:cNvSpPr>
          <p:nvPr/>
        </p:nvSpPr>
        <p:spPr bwMode="auto">
          <a:xfrm>
            <a:off x="2362200" y="3860800"/>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en-US">
                <a:solidFill>
                  <a:srgbClr val="000000"/>
                </a:solidFill>
              </a:rPr>
              <a:t>A</a:t>
            </a:r>
          </a:p>
        </p:txBody>
      </p:sp>
      <p:sp>
        <p:nvSpPr>
          <p:cNvPr id="2324501" name="Text Box 21"/>
          <p:cNvSpPr txBox="1">
            <a:spLocks noChangeArrowheads="1"/>
          </p:cNvSpPr>
          <p:nvPr/>
        </p:nvSpPr>
        <p:spPr bwMode="auto">
          <a:xfrm>
            <a:off x="5486400" y="3632200"/>
            <a:ext cx="366713" cy="519113"/>
          </a:xfrm>
          <a:prstGeom prst="rect">
            <a:avLst/>
          </a:prstGeom>
          <a:noFill/>
          <a:ln w="9525">
            <a:noFill/>
            <a:miter lim="800000"/>
            <a:headEnd/>
            <a:tailEnd/>
          </a:ln>
          <a:effectLst/>
        </p:spPr>
        <p:txBody>
          <a:bodyPr wrap="none">
            <a:spAutoFit/>
          </a:bodyPr>
          <a:lstStyle/>
          <a:p>
            <a:r>
              <a:rPr lang="en-US" sz="2800"/>
              <a:t>?</a:t>
            </a:r>
          </a:p>
        </p:txBody>
      </p:sp>
      <p:sp>
        <p:nvSpPr>
          <p:cNvPr id="2324502" name="Text Box 22"/>
          <p:cNvSpPr txBox="1">
            <a:spLocks noChangeArrowheads="1"/>
          </p:cNvSpPr>
          <p:nvPr/>
        </p:nvSpPr>
        <p:spPr bwMode="auto">
          <a:xfrm>
            <a:off x="3519488" y="3570288"/>
            <a:ext cx="366712" cy="519112"/>
          </a:xfrm>
          <a:prstGeom prst="rect">
            <a:avLst/>
          </a:prstGeom>
          <a:noFill/>
          <a:ln w="9525">
            <a:noFill/>
            <a:miter lim="800000"/>
            <a:headEnd/>
            <a:tailEnd/>
          </a:ln>
          <a:effectLst/>
        </p:spPr>
        <p:txBody>
          <a:bodyPr wrap="none">
            <a:spAutoFit/>
          </a:bodyPr>
          <a:lstStyle/>
          <a:p>
            <a:r>
              <a:rPr lang="en-US" sz="2800"/>
              <a:t>?</a:t>
            </a:r>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iencesTwoFaces.png"/>
          <p:cNvPicPr>
            <a:picLocks noChangeAspect="1"/>
          </p:cNvPicPr>
          <p:nvPr/>
        </p:nvPicPr>
        <p:blipFill>
          <a:blip r:embed="rId3"/>
          <a:srcRect t="6364" b="9180"/>
          <a:stretch>
            <a:fillRect/>
          </a:stretch>
        </p:blipFill>
        <p:spPr>
          <a:xfrm>
            <a:off x="0" y="1066800"/>
            <a:ext cx="9144000" cy="45720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050"/>
            <a:ext cx="8385175" cy="1022350"/>
          </a:xfrm>
        </p:spPr>
        <p:txBody>
          <a:bodyPr/>
          <a:lstStyle/>
          <a:p>
            <a:pPr algn="ctr"/>
            <a:r>
              <a:rPr lang="en-US" smtClean="0"/>
              <a:t>To Experiment Rapidly,  </a:t>
            </a:r>
            <a:br>
              <a:rPr lang="en-US" smtClean="0"/>
            </a:br>
            <a:r>
              <a:rPr lang="en-US" smtClean="0"/>
              <a:t>You Need the Right Tools</a:t>
            </a:r>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050"/>
            <a:ext cx="8385175" cy="1022350"/>
          </a:xfrm>
        </p:spPr>
        <p:txBody>
          <a:bodyPr/>
          <a:lstStyle/>
          <a:p>
            <a:pPr algn="ctr"/>
            <a:r>
              <a:rPr lang="en-US" smtClean="0"/>
              <a:t>What comes after the </a:t>
            </a:r>
            <a:br>
              <a:rPr lang="en-US" smtClean="0"/>
            </a:br>
            <a:r>
              <a:rPr lang="en-US" smtClean="0"/>
              <a:t>$1 prototype?</a:t>
            </a:r>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2250"/>
            <a:ext cx="7772400" cy="1022350"/>
          </a:xfrm>
        </p:spPr>
        <p:txBody>
          <a:bodyPr/>
          <a:lstStyle/>
          <a:p>
            <a:r>
              <a:rPr lang="en-US" sz="2400" smtClean="0"/>
              <a:t>The Goal:</a:t>
            </a:r>
            <a:r>
              <a:rPr lang="en-US" sz="4000" smtClean="0"/>
              <a:t/>
            </a:r>
            <a:br>
              <a:rPr lang="en-US" sz="4000" smtClean="0"/>
            </a:br>
            <a:r>
              <a:rPr lang="en-US" sz="3600" smtClean="0"/>
              <a:t>Enable everyone in your design team </a:t>
            </a:r>
            <a:r>
              <a:rPr lang="en-US" sz="3600" b="0" smtClean="0"/>
              <a:t>(not just the technology experts) </a:t>
            </a:r>
            <a:r>
              <a:rPr lang="en-US" sz="3600" smtClean="0"/>
              <a:t>to realize interaction design ideas, in order to gain insight faster.</a:t>
            </a:r>
            <a:endParaRPr lang="en-US" sz="360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VAC-1-GraceHopper"/>
          <p:cNvPicPr>
            <a:picLocks noChangeAspect="1" noChangeArrowheads="1"/>
          </p:cNvPicPr>
          <p:nvPr/>
        </p:nvPicPr>
        <p:blipFill>
          <a:blip r:embed="rId3"/>
          <a:srcRect t="2339" b="2339"/>
          <a:stretch>
            <a:fillRect/>
          </a:stretch>
        </p:blipFill>
        <p:spPr bwMode="auto">
          <a:xfrm>
            <a:off x="0" y="0"/>
            <a:ext cx="9144000" cy="6858000"/>
          </a:xfrm>
          <a:prstGeom prst="rect">
            <a:avLst/>
          </a:prstGeom>
          <a:noFill/>
          <a:ln w="9525">
            <a:noFill/>
            <a:miter lim="800000"/>
            <a:headEnd/>
            <a:tailEnd/>
          </a:ln>
        </p:spPr>
      </p:pic>
      <p:sp>
        <p:nvSpPr>
          <p:cNvPr id="1331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9" name="AutoShape 7"/>
          <p:cNvSpPr>
            <a:spLocks noChangeArrowheads="1"/>
          </p:cNvSpPr>
          <p:nvPr/>
        </p:nvSpPr>
        <p:spPr bwMode="auto">
          <a:xfrm>
            <a:off x="-171450" y="309563"/>
            <a:ext cx="3676650" cy="822325"/>
          </a:xfrm>
          <a:prstGeom prst="roundRect">
            <a:avLst>
              <a:gd name="adj" fmla="val 16667"/>
            </a:avLst>
          </a:prstGeom>
          <a:solidFill>
            <a:srgbClr val="333333">
              <a:alpha val="79999"/>
            </a:srgbClr>
          </a:solidFill>
          <a:ln w="9525" algn="ctr">
            <a:noFill/>
            <a:round/>
            <a:headEnd/>
            <a:tailEnd/>
          </a:ln>
        </p:spPr>
        <p:txBody>
          <a:bodyPr wrap="none" anchor="ctr"/>
          <a:lstStyle/>
          <a:p>
            <a:endParaRPr lang="en-US"/>
          </a:p>
        </p:txBody>
      </p:sp>
      <p:sp>
        <p:nvSpPr>
          <p:cNvPr id="13320" name="Rectangle 8"/>
          <p:cNvSpPr>
            <a:spLocks noGrp="1" noRot="1" noChangeArrowheads="1"/>
          </p:cNvSpPr>
          <p:nvPr>
            <p:ph type="title"/>
          </p:nvPr>
        </p:nvSpPr>
        <p:spPr>
          <a:xfrm>
            <a:off x="63500" y="261938"/>
            <a:ext cx="8385175" cy="1022350"/>
          </a:xfrm>
          <a:noFill/>
        </p:spPr>
        <p:txBody>
          <a:bodyPr/>
          <a:lstStyle/>
          <a:p>
            <a:pPr eaLnBrk="1" hangingPunct="1"/>
            <a:r>
              <a:rPr lang="en-US" altLang="ko-KR" smtClean="0">
                <a:ea typeface="굴림" charset="-127"/>
              </a:rPr>
              <a:t>Design </a:t>
            </a:r>
            <a:r>
              <a:rPr lang="en-US" altLang="ko-KR" dirty="0" smtClean="0">
                <a:ea typeface="굴림" charset="-127"/>
              </a:rPr>
              <a:t>Tools</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Four</a:t>
            </a:r>
            <a:r>
              <a:rPr lang="en-US" sz="4000" smtClean="0"/>
              <a:t> </a:t>
            </a:r>
            <a:r>
              <a:rPr lang="en-US" sz="4000" smtClean="0"/>
              <a:t>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smtClean="0">
                <a:effectLst>
                  <a:outerShdw blurRad="38100" dist="38100" dir="2700000" algn="tl">
                    <a:srgbClr val="000000"/>
                  </a:outerShdw>
                </a:effectLst>
              </a:rPr>
              <a:t>Integrate Design, Test, and Analysis</a:t>
            </a:r>
            <a:br>
              <a:rPr lang="en-US" smtClean="0">
                <a:effectLst>
                  <a:outerShdw blurRad="38100" dist="38100" dir="2700000" algn="tl">
                    <a:srgbClr val="000000"/>
                  </a:outerShdw>
                </a:effectLst>
              </a:rPr>
            </a:br>
            <a:endParaRPr lang="en-US"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Leverage Programming </a:t>
            </a:r>
            <a:r>
              <a:rPr lang="en-US" b="0" smtClean="0">
                <a:effectLst>
                  <a:outerShdw blurRad="38100" dist="38100" dir="2700000" algn="tl">
                    <a:srgbClr val="000000"/>
                  </a:outerShdw>
                </a:effectLst>
              </a:rPr>
              <a:t>by Demonstration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Support Designing Multiple </a:t>
            </a:r>
            <a:r>
              <a:rPr lang="en-US" b="0" smtClean="0">
                <a:effectLst>
                  <a:outerShdw blurRad="38100" dist="38100" dir="2700000" algn="tl">
                    <a:srgbClr val="000000"/>
                  </a:outerShdw>
                </a:effectLst>
              </a:rPr>
              <a:t>Alternatives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Design by Modifying Examples</a:t>
            </a:r>
            <a:endParaRPr lang="en-US" b="0" smtClean="0">
              <a:effectLst>
                <a:outerShdw blurRad="38100" dist="38100" dir="2700000" algn="tl">
                  <a:srgbClr val="000000"/>
                </a:outerShdw>
              </a:effectLst>
            </a:endParaRPr>
          </a:p>
          <a:p>
            <a:pPr marL="514350" indent="-514350">
              <a:buNone/>
              <a:defRPr/>
            </a:pP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EB02B29C-487F-4D43-A68E-B3B46FCF6588}" type="slidenum">
              <a:rPr lang="ko-KR" altLang="en-US">
                <a:ea typeface="굴림" charset="-127"/>
              </a:rPr>
              <a:pPr/>
              <a:t>18</a:t>
            </a:fld>
            <a:endParaRPr lang="en-US" altLang="ko-KR">
              <a:ea typeface="굴림" charset="-127"/>
            </a:endParaRPr>
          </a:p>
        </p:txBody>
      </p:sp>
      <p:pic>
        <p:nvPicPr>
          <p:cNvPr id="20483" name="Picture 2" descr="dt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8" name="Text Box 7"/>
          <p:cNvSpPr txBox="1">
            <a:spLocks noChangeArrowheads="1"/>
          </p:cNvSpPr>
          <p:nvPr/>
        </p:nvSpPr>
        <p:spPr bwMode="auto">
          <a:xfrm>
            <a:off x="288925" y="381000"/>
            <a:ext cx="1619250" cy="579438"/>
          </a:xfrm>
          <a:prstGeom prst="rect">
            <a:avLst/>
          </a:prstGeom>
          <a:noFill/>
          <a:ln w="9525">
            <a:noFill/>
            <a:miter lim="800000"/>
            <a:headEnd/>
            <a:tailEnd/>
          </a:ln>
        </p:spPr>
        <p:txBody>
          <a:bodyPr wrap="none">
            <a:spAutoFit/>
          </a:bodyPr>
          <a:lstStyle/>
          <a:p>
            <a:r>
              <a:rPr lang="en-US" sz="3200">
                <a:solidFill>
                  <a:schemeClr val="bg1"/>
                </a:solidFill>
                <a:latin typeface="Neutra Text SC" pitchFamily="50" charset="0"/>
              </a:rPr>
              <a:t>d.tools</a:t>
            </a:r>
          </a:p>
        </p:txBody>
      </p:sp>
      <p:sp>
        <p:nvSpPr>
          <p:cNvPr id="20489" name="Text Box 17"/>
          <p:cNvSpPr txBox="1">
            <a:spLocks noChangeArrowheads="1"/>
          </p:cNvSpPr>
          <p:nvPr/>
        </p:nvSpPr>
        <p:spPr bwMode="auto">
          <a:xfrm>
            <a:off x="304800" y="6183313"/>
            <a:ext cx="1260473" cy="369332"/>
          </a:xfrm>
          <a:prstGeom prst="rect">
            <a:avLst/>
          </a:prstGeom>
          <a:solidFill>
            <a:schemeClr val="tx1">
              <a:alpha val="50980"/>
            </a:schemeClr>
          </a:solid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uist</a:t>
            </a:r>
            <a:r>
              <a:rPr lang="en-US" b="0" dirty="0" smtClean="0">
                <a:solidFill>
                  <a:schemeClr val="bg1"/>
                </a:solidFill>
              </a:rPr>
              <a:t> 2006</a:t>
            </a:r>
            <a:r>
              <a:rPr lang="en-US" b="0" dirty="0">
                <a:solidFill>
                  <a:schemeClr val="bg1"/>
                </a:solidFill>
              </a:rPr>
              <a:t>]</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dtools-design.wmv">
            <a:hlinkClick r:id="" action="ppaction://media"/>
          </p:cNvPr>
          <p:cNvPicPr>
            <a:picLocks noRot="1" noChangeAspect="1"/>
          </p:cNvPicPr>
          <p:nvPr>
            <a:videoFile r:link="rId1"/>
          </p:nvPr>
        </p:nvPicPr>
        <p:blipFill>
          <a:blip r:embed="rId4"/>
          <a:stretch>
            <a:fillRect/>
          </a:stretch>
        </p:blipFill>
        <p:spPr>
          <a:xfrm>
            <a:off x="0" y="7239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7302884" y="6477000"/>
            <a:ext cx="1155316" cy="307777"/>
          </a:xfrm>
          <a:prstGeom prst="rect">
            <a:avLst/>
          </a:prstGeom>
          <a:noFill/>
        </p:spPr>
        <p:txBody>
          <a:bodyPr wrap="none" rtlCol="0">
            <a:spAutoFit/>
          </a:bodyPr>
          <a:lstStyle/>
          <a:p>
            <a:r>
              <a:rPr lang="en-US" sz="1400" smtClean="0"/>
              <a:t>(cc) allcomm</a:t>
            </a:r>
            <a:endParaRPr lang="en-US" sz="1400"/>
          </a:p>
        </p:txBody>
      </p:sp>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321D0E5F-27AF-4FCD-A79B-DA76D702E0BA}" type="slidenum">
              <a:rPr lang="ko-KR" altLang="en-US">
                <a:ea typeface="굴림" charset="-127"/>
              </a:rPr>
              <a:pPr/>
              <a:t>20</a:t>
            </a:fld>
            <a:endParaRPr lang="en-US" altLang="ko-KR">
              <a:ea typeface="굴림" charset="-127"/>
            </a:endParaRPr>
          </a:p>
        </p:txBody>
      </p:sp>
      <p:pic>
        <p:nvPicPr>
          <p:cNvPr id="23555" name="Picture 2" descr="dta-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test.wmv">
            <a:hlinkClick r:id="" action="ppaction://media"/>
          </p:cNvPr>
          <p:cNvPicPr>
            <a:picLocks noRot="1" noChangeAspect="1"/>
          </p:cNvPicPr>
          <p:nvPr>
            <a:videoFile r:link="rId1"/>
          </p:nvPr>
        </p:nvPicPr>
        <p:blipFill>
          <a:blip r:embed="rId4"/>
          <a:stretch>
            <a:fillRect/>
          </a:stretch>
        </p:blipFill>
        <p:spPr>
          <a:xfrm>
            <a:off x="0" y="800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6C21B3ED-796F-47B5-8266-8DEC46144063}" type="slidenum">
              <a:rPr lang="ko-KR" altLang="en-US">
                <a:ea typeface="굴림" charset="-127"/>
              </a:rPr>
              <a:pPr/>
              <a:t>22</a:t>
            </a:fld>
            <a:endParaRPr lang="en-US" altLang="ko-KR">
              <a:ea typeface="굴림" charset="-127"/>
            </a:endParaRPr>
          </a:p>
        </p:txBody>
      </p:sp>
      <p:pic>
        <p:nvPicPr>
          <p:cNvPr id="25603" name="Picture 2"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560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analyze.wmv">
            <a:hlinkClick r:id="" action="ppaction://media"/>
          </p:cNvPr>
          <p:cNvPicPr>
            <a:picLocks noRot="1" noChangeAspect="1"/>
          </p:cNvPicPr>
          <p:nvPr>
            <a:videoFile r:link="rId1"/>
          </p:nvPr>
        </p:nvPicPr>
        <p:blipFill>
          <a:blip r:embed="rId4"/>
          <a:stretch>
            <a:fillRect/>
          </a:stretch>
        </p:blipFill>
        <p:spPr>
          <a:xfrm>
            <a:off x="0" y="8382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60" name="Picture 4" descr="phon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5"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Four</a:t>
            </a:r>
            <a:r>
              <a:rPr lang="en-US" sz="4000" smtClean="0"/>
              <a:t> </a:t>
            </a:r>
            <a:r>
              <a:rPr lang="en-US" sz="4000" smtClean="0"/>
              <a:t>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b="0" smtClean="0">
                <a:effectLst>
                  <a:outerShdw blurRad="38100" dist="38100" dir="2700000" algn="tl">
                    <a:srgbClr val="000000"/>
                  </a:outerShdw>
                </a:effectLst>
              </a:rPr>
              <a:t>Integrate Design, Test, and Analysis</a:t>
            </a:r>
            <a:r>
              <a:rPr lang="en-US" smtClean="0">
                <a:effectLst>
                  <a:outerShdw blurRad="38100" dist="38100" dir="2700000" algn="tl">
                    <a:srgbClr val="000000"/>
                  </a:outerShdw>
                </a:effectLst>
              </a:rPr>
              <a:t/>
            </a:r>
            <a:br>
              <a:rPr lang="en-US" smtClean="0">
                <a:effectLst>
                  <a:outerShdw blurRad="38100" dist="38100" dir="2700000" algn="tl">
                    <a:srgbClr val="000000"/>
                  </a:outerShdw>
                </a:effectLst>
              </a:rPr>
            </a:br>
            <a:endParaRPr lang="en-US" smtClean="0">
              <a:effectLst>
                <a:outerShdw blurRad="38100" dist="38100" dir="2700000" algn="tl">
                  <a:srgbClr val="000000"/>
                </a:outerShdw>
              </a:effectLst>
            </a:endParaRPr>
          </a:p>
          <a:p>
            <a:pPr marL="514350" indent="-514350">
              <a:buFont typeface="+mj-lt"/>
              <a:buAutoNum type="arabicPeriod"/>
              <a:defRPr/>
            </a:pPr>
            <a:r>
              <a:rPr lang="en-US" smtClean="0">
                <a:effectLst>
                  <a:outerShdw blurRad="38100" dist="38100" dir="2700000" algn="tl">
                    <a:srgbClr val="000000"/>
                  </a:outerShdw>
                </a:effectLst>
              </a:rPr>
              <a:t>Leverage Programming </a:t>
            </a:r>
            <a:r>
              <a:rPr lang="en-US" smtClean="0">
                <a:effectLst>
                  <a:outerShdw blurRad="38100" dist="38100" dir="2700000" algn="tl">
                    <a:srgbClr val="000000"/>
                  </a:outerShdw>
                </a:effectLst>
              </a:rPr>
              <a:t>by Demonstration</a:t>
            </a:r>
            <a:r>
              <a:rPr lang="en-US" b="0" smtClean="0">
                <a:effectLst>
                  <a:outerShdw blurRad="38100" dist="38100" dir="2700000" algn="tl">
                    <a:srgbClr val="000000"/>
                  </a:outerShdw>
                </a:effectLst>
              </a:rPr>
              <a:t>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Support Designing Multiple </a:t>
            </a:r>
            <a:r>
              <a:rPr lang="en-US" b="0" smtClean="0">
                <a:effectLst>
                  <a:outerShdw blurRad="38100" dist="38100" dir="2700000" algn="tl">
                    <a:srgbClr val="000000"/>
                  </a:outerShdw>
                </a:effectLst>
              </a:rPr>
              <a:t>Alternatives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Design by Modifying Examples</a:t>
            </a:r>
            <a:endParaRPr lang="en-US" b="0" smtClean="0">
              <a:effectLst>
                <a:outerShdw blurRad="38100" dist="38100" dir="2700000" algn="tl">
                  <a:srgbClr val="000000"/>
                </a:outerShdw>
              </a:effectLst>
            </a:endParaRPr>
          </a:p>
          <a:p>
            <a:pPr marL="514350" indent="-514350">
              <a:buNone/>
              <a:defRPr/>
            </a:pP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z="4000" smtClean="0"/>
          </a:p>
        </p:txBody>
      </p:sp>
      <p:sp>
        <p:nvSpPr>
          <p:cNvPr id="14339" name="Content Placeholder 2"/>
          <p:cNvSpPr>
            <a:spLocks noGrp="1"/>
          </p:cNvSpPr>
          <p:nvPr>
            <p:ph idx="1"/>
          </p:nvPr>
        </p:nvSpPr>
        <p:spPr/>
        <p:txBody>
          <a:bodyPr/>
          <a:lstStyle/>
          <a:p>
            <a:pPr>
              <a:buFont typeface="Wingdings" pitchFamily="2" charset="2"/>
              <a:buNone/>
            </a:pPr>
            <a:r>
              <a:rPr lang="en-US" sz="4400" dirty="0" smtClean="0"/>
              <a:t>“Solving a problem simply means representing it so as to make the solution transparent”</a:t>
            </a:r>
          </a:p>
          <a:p>
            <a:pPr algn="r">
              <a:buFont typeface="Wingdings" pitchFamily="2" charset="2"/>
              <a:buNone/>
            </a:pPr>
            <a:r>
              <a:rPr lang="en-US" dirty="0" smtClean="0"/>
              <a:t> </a:t>
            </a:r>
            <a:r>
              <a:rPr lang="en-US" sz="2800" dirty="0" smtClean="0">
                <a:solidFill>
                  <a:schemeClr val="bg2"/>
                </a:solidFill>
              </a:rPr>
              <a:t>—Herbert Simon, The Sciences of the Artificial</a:t>
            </a:r>
            <a:endParaRPr lang="en-US" dirty="0" smtClean="0">
              <a:solidFill>
                <a:schemeClr val="bg2"/>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srcRect/>
          <a:stretch>
            <a:fillRect/>
          </a:stretch>
        </p:blipFill>
        <p:spPr bwMode="auto">
          <a:xfrm>
            <a:off x="914400" y="1473200"/>
            <a:ext cx="5816600" cy="4394200"/>
          </a:xfrm>
          <a:prstGeom prst="rect">
            <a:avLst/>
          </a:prstGeom>
          <a:noFill/>
          <a:ln w="9525">
            <a:noFill/>
            <a:miter lim="800000"/>
            <a:headEnd/>
            <a:tailEnd/>
          </a:ln>
        </p:spPr>
      </p:pic>
      <p:sp>
        <p:nvSpPr>
          <p:cNvPr id="15364" name="TextBox 4"/>
          <p:cNvSpPr txBox="1">
            <a:spLocks noChangeArrowheads="1"/>
          </p:cNvSpPr>
          <p:nvPr/>
        </p:nvSpPr>
        <p:spPr bwMode="auto">
          <a:xfrm>
            <a:off x="5486400" y="3505200"/>
            <a:ext cx="4176713" cy="3046413"/>
          </a:xfrm>
          <a:prstGeom prst="rect">
            <a:avLst/>
          </a:prstGeom>
          <a:noFill/>
          <a:ln w="9525">
            <a:noFill/>
            <a:miter lim="800000"/>
            <a:headEnd/>
            <a:tailEnd/>
          </a:ln>
        </p:spPr>
        <p:txBody>
          <a:bodyPr wrap="none">
            <a:spAutoFit/>
          </a:bodyPr>
          <a:lstStyle/>
          <a:p>
            <a:r>
              <a:rPr lang="en-US" sz="1200">
                <a:solidFill>
                  <a:schemeClr val="bg1"/>
                </a:solidFill>
                <a:latin typeface="Courier New" pitchFamily="49" charset="0"/>
                <a:cs typeface="Courier New" pitchFamily="49" charset="0"/>
              </a:rPr>
              <a:t>//detect accelerometer peaks</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//read data sample</a:t>
            </a:r>
          </a:p>
          <a:p>
            <a:r>
              <a:rPr lang="en-US" sz="1200">
                <a:solidFill>
                  <a:schemeClr val="bg1"/>
                </a:solidFill>
                <a:latin typeface="Courier New" pitchFamily="49" charset="0"/>
                <a:cs typeface="Courier New" pitchFamily="49" charset="0"/>
              </a:rPr>
              <a:t>xVal[t++]=readA2DValue(xPin);</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//look for changes in derivative </a:t>
            </a:r>
          </a:p>
          <a:p>
            <a:r>
              <a:rPr lang="en-US" sz="1200">
                <a:solidFill>
                  <a:schemeClr val="bg1"/>
                </a:solidFill>
                <a:latin typeface="Courier New" pitchFamily="49" charset="0"/>
                <a:cs typeface="Courier New" pitchFamily="49" charset="0"/>
              </a:rPr>
              <a:t>if(((xVal[t]-xVal[t-1]) &gt;= 0 </a:t>
            </a:r>
          </a:p>
          <a:p>
            <a:r>
              <a:rPr lang="en-US" sz="1200">
                <a:solidFill>
                  <a:schemeClr val="bg1"/>
                </a:solidFill>
                <a:latin typeface="Courier New" pitchFamily="49" charset="0"/>
                <a:cs typeface="Courier New" pitchFamily="49" charset="0"/>
              </a:rPr>
              <a:t>	&amp;&amp; (xVal[t-1]-xVal[t-2]) &lt; 0) ||</a:t>
            </a:r>
          </a:p>
          <a:p>
            <a:r>
              <a:rPr lang="en-US" sz="1200">
                <a:solidFill>
                  <a:schemeClr val="bg1"/>
                </a:solidFill>
                <a:latin typeface="Courier New" pitchFamily="49" charset="0"/>
                <a:cs typeface="Courier New" pitchFamily="49" charset="0"/>
              </a:rPr>
              <a:t>   (((xVal[t]-xVal[t-1]) &lt; 0 </a:t>
            </a:r>
          </a:p>
          <a:p>
            <a:r>
              <a:rPr lang="en-US" sz="1200">
                <a:solidFill>
                  <a:schemeClr val="bg1"/>
                </a:solidFill>
                <a:latin typeface="Courier New" pitchFamily="49" charset="0"/>
                <a:cs typeface="Courier New" pitchFamily="49" charset="0"/>
              </a:rPr>
              <a:t>	&amp;&amp; (xVal[t-1]-xVal[t-2]) &gt;= 0)) {</a:t>
            </a:r>
          </a:p>
          <a:p>
            <a:r>
              <a:rPr lang="en-US" sz="1200">
                <a:solidFill>
                  <a:schemeClr val="bg1"/>
                </a:solidFill>
                <a:latin typeface="Courier New" pitchFamily="49" charset="0"/>
                <a:cs typeface="Courier New" pitchFamily="49" charset="0"/>
              </a:rPr>
              <a:t>  //peak detected</a:t>
            </a:r>
          </a:p>
          <a:p>
            <a:r>
              <a:rPr lang="en-US" sz="1200">
                <a:solidFill>
                  <a:schemeClr val="bg1"/>
                </a:solidFill>
                <a:latin typeface="Courier New" pitchFamily="49" charset="0"/>
                <a:cs typeface="Courier New" pitchFamily="49" charset="0"/>
              </a:rPr>
              <a:t>  //send message</a:t>
            </a:r>
          </a:p>
          <a:p>
            <a:r>
              <a:rPr lang="en-US" sz="1200">
                <a:solidFill>
                  <a:schemeClr val="bg1"/>
                </a:solidFill>
                <a:latin typeface="Courier New" pitchFamily="49" charset="0"/>
                <a:cs typeface="Courier New" pitchFamily="49" charset="0"/>
              </a:rPr>
              <a:t>  oscSendMessageInt("/x/peak",1);</a:t>
            </a:r>
          </a:p>
          <a:p>
            <a:r>
              <a:rPr lang="en-US" sz="1200">
                <a:solidFill>
                  <a:schemeClr val="bg1"/>
                </a:solidFill>
                <a:latin typeface="Courier New" pitchFamily="49" charset="0"/>
                <a:cs typeface="Courier New" pitchFamily="49" charset="0"/>
              </a:rPr>
              <a:t>} else {</a:t>
            </a:r>
          </a:p>
          <a:p>
            <a:r>
              <a:rPr lang="en-US" sz="1200">
                <a:solidFill>
                  <a:schemeClr val="bg1"/>
                </a:solidFill>
                <a:latin typeface="Courier New" pitchFamily="49" charset="0"/>
                <a:cs typeface="Courier New" pitchFamily="49" charset="0"/>
              </a:rPr>
              <a:t> //no peak</a:t>
            </a:r>
          </a:p>
          <a:p>
            <a:r>
              <a:rPr lang="en-US" sz="1200">
                <a:solidFill>
                  <a:schemeClr val="bg1"/>
                </a:solidFill>
                <a:latin typeface="Courier New" pitchFamily="49" charset="0"/>
                <a:cs typeface="Courier New" pitchFamily="49" charset="0"/>
              </a:rPr>
              <a:t>} </a:t>
            </a:r>
          </a:p>
        </p:txBody>
      </p:sp>
      <p:sp>
        <p:nvSpPr>
          <p:cNvPr id="6" name="Rectangle 5"/>
          <p:cNvSpPr/>
          <p:nvPr/>
        </p:nvSpPr>
        <p:spPr bwMode="auto">
          <a:xfrm>
            <a:off x="5715000" y="1295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5638800" y="838200"/>
            <a:ext cx="2306638" cy="369888"/>
          </a:xfrm>
          <a:prstGeom prst="rect">
            <a:avLst/>
          </a:prstGeom>
          <a:noFill/>
          <a:ln w="9525">
            <a:noFill/>
            <a:miter lim="800000"/>
            <a:headEnd/>
            <a:tailEnd/>
          </a:ln>
        </p:spPr>
        <p:txBody>
          <a:bodyPr wrap="none">
            <a:spAutoFit/>
          </a:bodyPr>
          <a:lstStyle/>
          <a:p>
            <a:r>
              <a:rPr lang="en-US">
                <a:solidFill>
                  <a:schemeClr val="bg1"/>
                </a:solidFill>
              </a:rPr>
              <a:t>Accelerometer X axis</a:t>
            </a:r>
          </a:p>
        </p:txBody>
      </p:sp>
      <p:sp>
        <p:nvSpPr>
          <p:cNvPr id="15367" name="Freeform 7"/>
          <p:cNvSpPr>
            <a:spLocks noChangeArrowheads="1"/>
          </p:cNvSpPr>
          <p:nvPr/>
        </p:nvSpPr>
        <p:spPr bwMode="auto">
          <a:xfrm>
            <a:off x="5710238" y="1398588"/>
            <a:ext cx="3048000" cy="371475"/>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bg1"/>
            </a:solidFill>
            <a:round/>
            <a:headEnd/>
            <a:tailEnd/>
          </a:ln>
        </p:spPr>
        <p:txBody>
          <a:bodyPr/>
          <a:lstStyle/>
          <a:p>
            <a:endParaRPr lang="en-US"/>
          </a:p>
        </p:txBody>
      </p:sp>
      <p:sp>
        <p:nvSpPr>
          <p:cNvPr id="9" name="Rectangle 8"/>
          <p:cNvSpPr/>
          <p:nvPr/>
        </p:nvSpPr>
        <p:spPr bwMode="auto">
          <a:xfrm>
            <a:off x="5715000" y="2438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9" name="TextBox 9"/>
          <p:cNvSpPr txBox="1">
            <a:spLocks noChangeArrowheads="1"/>
          </p:cNvSpPr>
          <p:nvPr/>
        </p:nvSpPr>
        <p:spPr bwMode="auto">
          <a:xfrm>
            <a:off x="5638800" y="1981200"/>
            <a:ext cx="2311400" cy="369888"/>
          </a:xfrm>
          <a:prstGeom prst="rect">
            <a:avLst/>
          </a:prstGeom>
          <a:noFill/>
          <a:ln w="9525">
            <a:noFill/>
            <a:miter lim="800000"/>
            <a:headEnd/>
            <a:tailEnd/>
          </a:ln>
        </p:spPr>
        <p:txBody>
          <a:bodyPr wrap="none">
            <a:spAutoFit/>
          </a:bodyPr>
          <a:lstStyle/>
          <a:p>
            <a:r>
              <a:rPr lang="en-US">
                <a:solidFill>
                  <a:schemeClr val="bg1"/>
                </a:solidFill>
              </a:rPr>
              <a:t>Accelerometer Y axis</a:t>
            </a:r>
          </a:p>
        </p:txBody>
      </p:sp>
      <p:sp>
        <p:nvSpPr>
          <p:cNvPr id="15370" name="Freeform 11"/>
          <p:cNvSpPr>
            <a:spLocks noChangeArrowheads="1"/>
          </p:cNvSpPr>
          <p:nvPr/>
        </p:nvSpPr>
        <p:spPr bwMode="auto">
          <a:xfrm>
            <a:off x="5743575" y="2513013"/>
            <a:ext cx="3201988" cy="41275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bg1"/>
            </a:solidFill>
            <a:round/>
            <a:headEnd/>
            <a:tailEnd/>
          </a:ln>
        </p:spPr>
        <p:txBody>
          <a:bodyPr/>
          <a:lstStyle/>
          <a:p>
            <a:endParaRPr lang="en-US"/>
          </a:p>
        </p:txBody>
      </p:sp>
      <p:cxnSp>
        <p:nvCxnSpPr>
          <p:cNvPr id="16" name="Straight Arrow Connector 15"/>
          <p:cNvCxnSpPr/>
          <p:nvPr/>
        </p:nvCxnSpPr>
        <p:spPr bwMode="auto">
          <a:xfrm flipV="1">
            <a:off x="3657600" y="2743200"/>
            <a:ext cx="16002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cxnSp>
        <p:nvCxnSpPr>
          <p:cNvPr id="17" name="Straight Arrow Connector 16"/>
          <p:cNvCxnSpPr/>
          <p:nvPr/>
        </p:nvCxnSpPr>
        <p:spPr bwMode="auto">
          <a:xfrm>
            <a:off x="3657600" y="3810000"/>
            <a:ext cx="15240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r>
              <a:rPr lang="en-US" sz="3600" smtClean="0"/>
              <a:t>Idea: Programming by Demonstration</a:t>
            </a:r>
          </a:p>
        </p:txBody>
      </p:sp>
      <p:pic>
        <p:nvPicPr>
          <p:cNvPr id="16387" name="Picture 5" descr="pbdsketch1"/>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7018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GUI-Perception-Trans"/>
          <p:cNvPicPr>
            <a:picLocks noChangeAspect="1" noChangeArrowheads="1"/>
          </p:cNvPicPr>
          <p:nvPr/>
        </p:nvPicPr>
        <p:blipFill>
          <a:blip r:embed="rId3"/>
          <a:srcRect/>
          <a:stretch>
            <a:fillRect/>
          </a:stretch>
        </p:blipFill>
        <p:spPr bwMode="auto">
          <a:xfrm>
            <a:off x="2695575" y="228600"/>
            <a:ext cx="4391025" cy="6218238"/>
          </a:xfrm>
          <a:prstGeom prst="rect">
            <a:avLst/>
          </a:prstGeom>
          <a:noFill/>
          <a:ln w="9525">
            <a:noFill/>
            <a:miter lim="800000"/>
            <a:headEnd/>
            <a:tailEnd/>
          </a:ln>
        </p:spPr>
      </p:pic>
      <p:sp>
        <p:nvSpPr>
          <p:cNvPr id="24580" name="Text Box 3"/>
          <p:cNvSpPr txBox="1">
            <a:spLocks noChangeArrowheads="1"/>
          </p:cNvSpPr>
          <p:nvPr/>
        </p:nvSpPr>
        <p:spPr bwMode="auto">
          <a:xfrm>
            <a:off x="7391400" y="5981700"/>
            <a:ext cx="1279525" cy="36671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altLang="ko-KR" kern="1200" dirty="0">
                <a:solidFill>
                  <a:srgbClr val="CFECFF"/>
                </a:solidFill>
                <a:latin typeface="Neutra Text" pitchFamily="50" charset="0"/>
                <a:ea typeface="굴림"/>
                <a:cs typeface="굴림"/>
              </a:rPr>
              <a:t>[O’Sullivan]</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idx="4294967295"/>
          </p:nvPr>
        </p:nvSpPr>
        <p:spPr/>
        <p:txBody>
          <a:bodyPr/>
          <a:lstStyle/>
          <a:p>
            <a:pPr eaLnBrk="1" hangingPunct="1"/>
            <a:r>
              <a:rPr lang="en-US" sz="3600" smtClean="0"/>
              <a:t>Idea: Programming by Demonstration</a:t>
            </a:r>
          </a:p>
        </p:txBody>
      </p:sp>
      <p:pic>
        <p:nvPicPr>
          <p:cNvPr id="17411" name="Picture 4" descr="pbdsketch2"/>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6256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Exemplar</a:t>
            </a:r>
          </a:p>
        </p:txBody>
      </p:sp>
      <p:pic>
        <p:nvPicPr>
          <p:cNvPr id="22536" name="Picture 8" descr="circle-in-steps-01..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5"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6"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3560" name="Picture 9" descr="circle-in-steps-02.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79"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0"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1"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3"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4584"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5608"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pic>
        <p:nvPicPr>
          <p:cNvPr id="25609" name="Picture 9" descr="circle-in-steps-04.png"/>
          <p:cNvPicPr>
            <a:picLocks noChangeAspect="1"/>
          </p:cNvPicPr>
          <p:nvPr/>
        </p:nvPicPr>
        <p:blipFill>
          <a:blip r:embed="rId4"/>
          <a:srcRect/>
          <a:stretch>
            <a:fillRect/>
          </a:stretch>
        </p:blipFill>
        <p:spPr bwMode="auto">
          <a:xfrm>
            <a:off x="0" y="723900"/>
            <a:ext cx="9144000" cy="5410200"/>
          </a:xfrm>
          <a:prstGeom prst="rect">
            <a:avLst/>
          </a:prstGeom>
          <a:noFill/>
          <a:ln w="9525">
            <a:noFill/>
            <a:miter lim="800000"/>
            <a:headEnd/>
            <a:tailEnd/>
          </a:ln>
        </p:spPr>
      </p:pic>
      <p:sp>
        <p:nvSpPr>
          <p:cNvPr id="9"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hi-scenario-2.wmv">
            <a:hlinkClick r:id="" action="ppaction://media"/>
          </p:cNvPr>
          <p:cNvPicPr>
            <a:picLocks noRot="1" noChangeAspect="1"/>
          </p:cNvPicPr>
          <p:nvPr>
            <a:videoFile r:link="rId1"/>
          </p:nvPr>
        </p:nvPicPr>
        <p:blipFill>
          <a:blip r:embed="rId4"/>
          <a:stretch>
            <a:fillRect/>
          </a:stretch>
        </p:blipFill>
        <p:spPr>
          <a:xfrm>
            <a:off x="0" y="7620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6934200" y="6324600"/>
            <a:ext cx="1925638" cy="304800"/>
          </a:xfrm>
          <a:prstGeom prst="rect">
            <a:avLst/>
          </a:prstGeom>
          <a:noFill/>
          <a:ln w="9525">
            <a:noFill/>
            <a:miter lim="800000"/>
            <a:headEnd/>
            <a:tailEnd/>
          </a:ln>
        </p:spPr>
        <p:txBody>
          <a:bodyPr wrap="none">
            <a:spAutoFit/>
          </a:bodyPr>
          <a:lstStyle/>
          <a:p>
            <a:r>
              <a:rPr lang="en-US" sz="1400" b="0">
                <a:solidFill>
                  <a:srgbClr val="DDDDDD"/>
                </a:solidFill>
              </a:rPr>
              <a:t>[Sakoe, H. Chiba, S. ‘78]</a:t>
            </a:r>
          </a:p>
        </p:txBody>
      </p:sp>
      <p:sp>
        <p:nvSpPr>
          <p:cNvPr id="358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chemeClr val="bg1"/>
                </a:solidFill>
                <a:ea typeface="굴림" pitchFamily="34" charset="-127"/>
              </a:rPr>
              <a:t>Dynamic Time Warping</a:t>
            </a:r>
          </a:p>
        </p:txBody>
      </p:sp>
      <p:sp>
        <p:nvSpPr>
          <p:cNvPr id="35844" name="Rectangle 16"/>
          <p:cNvSpPr>
            <a:spLocks noChangeArrowheads="1"/>
          </p:cNvSpPr>
          <p:nvPr/>
        </p:nvSpPr>
        <p:spPr bwMode="auto">
          <a:xfrm>
            <a:off x="381000" y="1143000"/>
            <a:ext cx="5334000" cy="1447800"/>
          </a:xfrm>
          <a:prstGeom prst="rect">
            <a:avLst/>
          </a:prstGeom>
          <a:solidFill>
            <a:schemeClr val="bg1"/>
          </a:solidFill>
          <a:ln w="9525" algn="ctr">
            <a:solidFill>
              <a:schemeClr val="tx1"/>
            </a:solidFill>
            <a:round/>
            <a:headEnd/>
            <a:tailEnd/>
          </a:ln>
        </p:spPr>
        <p:txBody>
          <a:bodyPr/>
          <a:lstStyle/>
          <a:p>
            <a:endParaRPr lang="en-US"/>
          </a:p>
        </p:txBody>
      </p:sp>
      <p:sp>
        <p:nvSpPr>
          <p:cNvPr id="35845" name="Rectangle 20"/>
          <p:cNvSpPr>
            <a:spLocks noChangeArrowheads="1"/>
          </p:cNvSpPr>
          <p:nvPr/>
        </p:nvSpPr>
        <p:spPr bwMode="auto">
          <a:xfrm>
            <a:off x="2362200" y="1143000"/>
            <a:ext cx="1676400" cy="1447800"/>
          </a:xfrm>
          <a:prstGeom prst="rect">
            <a:avLst/>
          </a:prstGeom>
          <a:solidFill>
            <a:srgbClr val="92D050">
              <a:alpha val="50980"/>
            </a:srgbClr>
          </a:solidFill>
          <a:ln w="9525" algn="ctr">
            <a:noFill/>
            <a:round/>
            <a:headEnd/>
            <a:tailEnd/>
          </a:ln>
        </p:spPr>
        <p:txBody>
          <a:bodyPr/>
          <a:lstStyle/>
          <a:p>
            <a:endParaRPr lang="en-US"/>
          </a:p>
        </p:txBody>
      </p:sp>
      <p:sp>
        <p:nvSpPr>
          <p:cNvPr id="35846" name="Rectangle 17"/>
          <p:cNvSpPr>
            <a:spLocks noChangeArrowheads="1"/>
          </p:cNvSpPr>
          <p:nvPr/>
        </p:nvSpPr>
        <p:spPr bwMode="auto">
          <a:xfrm>
            <a:off x="381000" y="2819400"/>
            <a:ext cx="5334000" cy="1203767"/>
          </a:xfrm>
          <a:prstGeom prst="rect">
            <a:avLst/>
          </a:prstGeom>
          <a:solidFill>
            <a:schemeClr val="bg1"/>
          </a:solidFill>
          <a:ln w="9525" algn="ctr">
            <a:solidFill>
              <a:schemeClr val="tx1"/>
            </a:solidFill>
            <a:round/>
            <a:headEnd/>
            <a:tailEnd/>
          </a:ln>
        </p:spPr>
        <p:txBody>
          <a:bodyPr/>
          <a:lstStyle/>
          <a:p>
            <a:endParaRPr lang="en-US"/>
          </a:p>
        </p:txBody>
      </p:sp>
      <p:sp>
        <p:nvSpPr>
          <p:cNvPr id="35847" name="Freeform 13"/>
          <p:cNvSpPr>
            <a:spLocks noChangeArrowheads="1"/>
          </p:cNvSpPr>
          <p:nvPr/>
        </p:nvSpPr>
        <p:spPr bwMode="auto">
          <a:xfrm>
            <a:off x="381000" y="3048000"/>
            <a:ext cx="5314950" cy="990600"/>
          </a:xfrm>
          <a:custGeom>
            <a:avLst/>
            <a:gdLst>
              <a:gd name="T0" fmla="*/ 76152 w 5283200"/>
              <a:gd name="T1" fmla="*/ 582612 h 1755774"/>
              <a:gd name="T2" fmla="*/ 76152 w 5283200"/>
              <a:gd name="T3" fmla="*/ 590550 h 1755774"/>
              <a:gd name="T4" fmla="*/ 533069 w 5283200"/>
              <a:gd name="T5" fmla="*/ 754062 h 1755774"/>
              <a:gd name="T6" fmla="*/ 960189 w 5283200"/>
              <a:gd name="T7" fmla="*/ 611187 h 1755774"/>
              <a:gd name="T8" fmla="*/ 1506503 w 5283200"/>
              <a:gd name="T9" fmla="*/ 1554168 h 1755774"/>
              <a:gd name="T10" fmla="*/ 2082614 w 5283200"/>
              <a:gd name="T11" fmla="*/ 20637 h 1755774"/>
              <a:gd name="T12" fmla="*/ 2410403 w 5283200"/>
              <a:gd name="T13" fmla="*/ 1525593 h 1755774"/>
              <a:gd name="T14" fmla="*/ 2787854 w 5283200"/>
              <a:gd name="T15" fmla="*/ 1096968 h 1755774"/>
              <a:gd name="T16" fmla="*/ 3155373 w 5283200"/>
              <a:gd name="T17" fmla="*/ 1573218 h 1755774"/>
              <a:gd name="T18" fmla="*/ 3810949 w 5283200"/>
              <a:gd name="T19" fmla="*/ 1587 h 1755774"/>
              <a:gd name="T20" fmla="*/ 4277799 w 5283200"/>
              <a:gd name="T21" fmla="*/ 1582743 h 1755774"/>
              <a:gd name="T22" fmla="*/ 4794312 w 5283200"/>
              <a:gd name="T23" fmla="*/ 982668 h 1755774"/>
              <a:gd name="T24" fmla="*/ 5509488 w 5283200"/>
              <a:gd name="T25" fmla="*/ 525462 h 17557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3200"/>
              <a:gd name="T40" fmla="*/ 0 h 1755774"/>
              <a:gd name="T41" fmla="*/ 5283200 w 5283200"/>
              <a:gd name="T42" fmla="*/ 1755774 h 17557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3200" h="1755774">
                <a:moveTo>
                  <a:pt x="73025" y="582612"/>
                </a:moveTo>
                <a:cubicBezTo>
                  <a:pt x="73025" y="583935"/>
                  <a:pt x="0" y="561975"/>
                  <a:pt x="73025" y="590550"/>
                </a:cubicBezTo>
                <a:cubicBezTo>
                  <a:pt x="146050" y="619125"/>
                  <a:pt x="369888" y="750623"/>
                  <a:pt x="511175" y="754062"/>
                </a:cubicBezTo>
                <a:cubicBezTo>
                  <a:pt x="652462" y="757501"/>
                  <a:pt x="765175" y="477837"/>
                  <a:pt x="920750" y="611187"/>
                </a:cubicBezTo>
                <a:cubicBezTo>
                  <a:pt x="1076325" y="744537"/>
                  <a:pt x="1265238" y="1652587"/>
                  <a:pt x="1444625" y="1554162"/>
                </a:cubicBezTo>
                <a:cubicBezTo>
                  <a:pt x="1624012" y="1455737"/>
                  <a:pt x="1852613" y="25399"/>
                  <a:pt x="1997075" y="20637"/>
                </a:cubicBezTo>
                <a:cubicBezTo>
                  <a:pt x="2141537" y="15875"/>
                  <a:pt x="2198688" y="1346200"/>
                  <a:pt x="2311400" y="1525587"/>
                </a:cubicBezTo>
                <a:cubicBezTo>
                  <a:pt x="2424113" y="1704975"/>
                  <a:pt x="2554288" y="1089025"/>
                  <a:pt x="2673350" y="1096962"/>
                </a:cubicBezTo>
                <a:cubicBezTo>
                  <a:pt x="2792412" y="1104899"/>
                  <a:pt x="2862263" y="1755774"/>
                  <a:pt x="3025775" y="1573212"/>
                </a:cubicBezTo>
                <a:cubicBezTo>
                  <a:pt x="3189287" y="1390650"/>
                  <a:pt x="3475038" y="0"/>
                  <a:pt x="3654425" y="1587"/>
                </a:cubicBezTo>
                <a:cubicBezTo>
                  <a:pt x="3833812" y="3174"/>
                  <a:pt x="3944938" y="1419225"/>
                  <a:pt x="4102100" y="1582737"/>
                </a:cubicBezTo>
                <a:cubicBezTo>
                  <a:pt x="4259262" y="1746249"/>
                  <a:pt x="4400550" y="1158875"/>
                  <a:pt x="4597400" y="982662"/>
                </a:cubicBezTo>
                <a:cubicBezTo>
                  <a:pt x="4794250" y="806449"/>
                  <a:pt x="4914900" y="566737"/>
                  <a:pt x="5283200" y="525462"/>
                </a:cubicBezTo>
              </a:path>
            </a:pathLst>
          </a:custGeom>
          <a:noFill/>
          <a:ln w="38100" algn="ctr">
            <a:solidFill>
              <a:schemeClr val="tx1"/>
            </a:solidFill>
            <a:round/>
            <a:headEnd/>
            <a:tailEnd/>
          </a:ln>
        </p:spPr>
        <p:txBody>
          <a:bodyPr/>
          <a:lstStyle/>
          <a:p>
            <a:endParaRPr lang="en-US"/>
          </a:p>
        </p:txBody>
      </p:sp>
      <p:sp>
        <p:nvSpPr>
          <p:cNvPr id="35848" name="TextBox 18"/>
          <p:cNvSpPr txBox="1">
            <a:spLocks noChangeArrowheads="1"/>
          </p:cNvSpPr>
          <p:nvPr/>
        </p:nvSpPr>
        <p:spPr bwMode="auto">
          <a:xfrm>
            <a:off x="6051550" y="1143000"/>
            <a:ext cx="2300288" cy="369888"/>
          </a:xfrm>
          <a:prstGeom prst="rect">
            <a:avLst/>
          </a:prstGeom>
          <a:noFill/>
          <a:ln w="9525">
            <a:noFill/>
            <a:miter lim="800000"/>
            <a:headEnd/>
            <a:tailEnd/>
          </a:ln>
        </p:spPr>
        <p:txBody>
          <a:bodyPr wrap="none">
            <a:spAutoFit/>
          </a:bodyPr>
          <a:lstStyle/>
          <a:p>
            <a:pPr algn="ctr"/>
            <a:r>
              <a:rPr lang="en-US">
                <a:solidFill>
                  <a:schemeClr val="bg1"/>
                </a:solidFill>
              </a:rPr>
              <a:t>Demonstration Signal</a:t>
            </a:r>
          </a:p>
        </p:txBody>
      </p:sp>
      <p:sp>
        <p:nvSpPr>
          <p:cNvPr id="35849" name="TextBox 19"/>
          <p:cNvSpPr txBox="1">
            <a:spLocks noChangeArrowheads="1"/>
          </p:cNvSpPr>
          <p:nvPr/>
        </p:nvSpPr>
        <p:spPr bwMode="auto">
          <a:xfrm>
            <a:off x="6051550" y="2819400"/>
            <a:ext cx="2306638" cy="369887"/>
          </a:xfrm>
          <a:prstGeom prst="rect">
            <a:avLst/>
          </a:prstGeom>
          <a:noFill/>
          <a:ln w="9525">
            <a:noFill/>
            <a:miter lim="800000"/>
            <a:headEnd/>
            <a:tailEnd/>
          </a:ln>
        </p:spPr>
        <p:txBody>
          <a:bodyPr wrap="none">
            <a:spAutoFit/>
          </a:bodyPr>
          <a:lstStyle/>
          <a:p>
            <a:pPr algn="ctr"/>
            <a:r>
              <a:rPr lang="en-US">
                <a:solidFill>
                  <a:schemeClr val="bg1"/>
                </a:solidFill>
              </a:rPr>
              <a:t>Matching Input Signal</a:t>
            </a:r>
          </a:p>
        </p:txBody>
      </p:sp>
      <p:sp>
        <p:nvSpPr>
          <p:cNvPr id="35850" name="Rectangle 21"/>
          <p:cNvSpPr>
            <a:spLocks noChangeArrowheads="1"/>
          </p:cNvSpPr>
          <p:nvPr/>
        </p:nvSpPr>
        <p:spPr bwMode="auto">
          <a:xfrm>
            <a:off x="1828800" y="2819400"/>
            <a:ext cx="2743200" cy="1203767"/>
          </a:xfrm>
          <a:prstGeom prst="rect">
            <a:avLst/>
          </a:prstGeom>
          <a:solidFill>
            <a:srgbClr val="92D050">
              <a:alpha val="16862"/>
            </a:srgbClr>
          </a:solidFill>
          <a:ln w="9525" algn="ctr">
            <a:noFill/>
            <a:round/>
            <a:headEnd/>
            <a:tailEnd/>
          </a:ln>
        </p:spPr>
        <p:txBody>
          <a:bodyPr/>
          <a:lstStyle/>
          <a:p>
            <a:endParaRPr lang="en-US"/>
          </a:p>
        </p:txBody>
      </p:sp>
      <p:grpSp>
        <p:nvGrpSpPr>
          <p:cNvPr id="2" name="Group 11"/>
          <p:cNvGrpSpPr>
            <a:grpSpLocks/>
          </p:cNvGrpSpPr>
          <p:nvPr/>
        </p:nvGrpSpPr>
        <p:grpSpPr bwMode="auto">
          <a:xfrm>
            <a:off x="381000" y="1219200"/>
            <a:ext cx="5334000" cy="1447800"/>
            <a:chOff x="0" y="1655763"/>
            <a:chExt cx="9182100" cy="1755774"/>
          </a:xfrm>
        </p:grpSpPr>
        <p:sp>
          <p:nvSpPr>
            <p:cNvPr id="35852" name="Freeform 9"/>
            <p:cNvSpPr>
              <a:spLocks noChangeArrowheads="1"/>
            </p:cNvSpPr>
            <p:nvPr/>
          </p:nvSpPr>
          <p:spPr bwMode="auto">
            <a:xfrm>
              <a:off x="0" y="1655763"/>
              <a:ext cx="9001125" cy="1755774"/>
            </a:xfrm>
            <a:custGeom>
              <a:avLst/>
              <a:gdLst>
                <a:gd name="T0" fmla="*/ 0 w 9001125"/>
                <a:gd name="T1" fmla="*/ 544512 h 1755774"/>
                <a:gd name="T2" fmla="*/ 723900 w 9001125"/>
                <a:gd name="T3" fmla="*/ 420687 h 1755774"/>
                <a:gd name="T4" fmla="*/ 1257307 w 9001125"/>
                <a:gd name="T5" fmla="*/ 668337 h 1755774"/>
                <a:gd name="T6" fmla="*/ 1752607 w 9001125"/>
                <a:gd name="T7" fmla="*/ 811212 h 1755774"/>
                <a:gd name="T8" fmla="*/ 2162175 w 9001125"/>
                <a:gd name="T9" fmla="*/ 582612 h 1755774"/>
                <a:gd name="T10" fmla="*/ 2600325 w 9001125"/>
                <a:gd name="T11" fmla="*/ 754062 h 1755774"/>
                <a:gd name="T12" fmla="*/ 3009901 w 9001125"/>
                <a:gd name="T13" fmla="*/ 611187 h 1755774"/>
                <a:gd name="T14" fmla="*/ 3533775 w 9001125"/>
                <a:gd name="T15" fmla="*/ 1554162 h 1755774"/>
                <a:gd name="T16" fmla="*/ 4086225 w 9001125"/>
                <a:gd name="T17" fmla="*/ 20637 h 1755774"/>
                <a:gd name="T18" fmla="*/ 4400550 w 9001125"/>
                <a:gd name="T19" fmla="*/ 1525587 h 1755774"/>
                <a:gd name="T20" fmla="*/ 4762503 w 9001125"/>
                <a:gd name="T21" fmla="*/ 1096962 h 1755774"/>
                <a:gd name="T22" fmla="*/ 5114927 w 9001125"/>
                <a:gd name="T23" fmla="*/ 1573212 h 1755774"/>
                <a:gd name="T24" fmla="*/ 5743575 w 9001125"/>
                <a:gd name="T25" fmla="*/ 1587 h 1755774"/>
                <a:gd name="T26" fmla="*/ 6191251 w 9001125"/>
                <a:gd name="T27" fmla="*/ 1582737 h 1755774"/>
                <a:gd name="T28" fmla="*/ 6686551 w 9001125"/>
                <a:gd name="T29" fmla="*/ 982662 h 1755774"/>
                <a:gd name="T30" fmla="*/ 7048503 w 9001125"/>
                <a:gd name="T31" fmla="*/ 1125537 h 1755774"/>
                <a:gd name="T32" fmla="*/ 7372351 w 9001125"/>
                <a:gd name="T33" fmla="*/ 525462 h 1755774"/>
                <a:gd name="T34" fmla="*/ 7753351 w 9001125"/>
                <a:gd name="T35" fmla="*/ 658812 h 1755774"/>
                <a:gd name="T36" fmla="*/ 8201027 w 9001125"/>
                <a:gd name="T37" fmla="*/ 592137 h 1755774"/>
                <a:gd name="T38" fmla="*/ 8382003 w 9001125"/>
                <a:gd name="T39" fmla="*/ 696912 h 1755774"/>
                <a:gd name="T40" fmla="*/ 8667749 w 9001125"/>
                <a:gd name="T41" fmla="*/ 620712 h 1755774"/>
                <a:gd name="T42" fmla="*/ 8896349 w 9001125"/>
                <a:gd name="T43" fmla="*/ 735012 h 1755774"/>
                <a:gd name="T44" fmla="*/ 9001125 w 9001125"/>
                <a:gd name="T45" fmla="*/ 620712 h 17557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01125"/>
                <a:gd name="T70" fmla="*/ 0 h 1755774"/>
                <a:gd name="T71" fmla="*/ 9001125 w 9001125"/>
                <a:gd name="T72" fmla="*/ 1755774 h 17557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01125" h="1755774">
                  <a:moveTo>
                    <a:pt x="0" y="544512"/>
                  </a:moveTo>
                  <a:cubicBezTo>
                    <a:pt x="257175" y="472281"/>
                    <a:pt x="514350" y="400050"/>
                    <a:pt x="723900" y="420687"/>
                  </a:cubicBezTo>
                  <a:cubicBezTo>
                    <a:pt x="933450" y="441324"/>
                    <a:pt x="1085850" y="603250"/>
                    <a:pt x="1257300" y="668337"/>
                  </a:cubicBezTo>
                  <a:cubicBezTo>
                    <a:pt x="1428750" y="733424"/>
                    <a:pt x="1601788" y="825500"/>
                    <a:pt x="1752600" y="811212"/>
                  </a:cubicBezTo>
                  <a:cubicBezTo>
                    <a:pt x="1903413" y="796925"/>
                    <a:pt x="2020888" y="592137"/>
                    <a:pt x="2162175" y="582612"/>
                  </a:cubicBezTo>
                  <a:cubicBezTo>
                    <a:pt x="2303463" y="573087"/>
                    <a:pt x="2459038" y="749300"/>
                    <a:pt x="2600325" y="754062"/>
                  </a:cubicBezTo>
                  <a:cubicBezTo>
                    <a:pt x="2741612" y="758824"/>
                    <a:pt x="2854325" y="477837"/>
                    <a:pt x="3009900" y="611187"/>
                  </a:cubicBezTo>
                  <a:cubicBezTo>
                    <a:pt x="3165475" y="744537"/>
                    <a:pt x="3354388" y="1652587"/>
                    <a:pt x="3533775" y="1554162"/>
                  </a:cubicBezTo>
                  <a:cubicBezTo>
                    <a:pt x="3713162" y="1455737"/>
                    <a:pt x="3941763" y="25399"/>
                    <a:pt x="4086225" y="20637"/>
                  </a:cubicBezTo>
                  <a:cubicBezTo>
                    <a:pt x="4230687" y="15875"/>
                    <a:pt x="4287838" y="1346200"/>
                    <a:pt x="4400550" y="1525587"/>
                  </a:cubicBezTo>
                  <a:cubicBezTo>
                    <a:pt x="4513263" y="1704975"/>
                    <a:pt x="4643438" y="1089025"/>
                    <a:pt x="4762500" y="1096962"/>
                  </a:cubicBezTo>
                  <a:cubicBezTo>
                    <a:pt x="4881562" y="1104899"/>
                    <a:pt x="4951413" y="1755774"/>
                    <a:pt x="5114925" y="1573212"/>
                  </a:cubicBezTo>
                  <a:cubicBezTo>
                    <a:pt x="5278437" y="1390650"/>
                    <a:pt x="5564188" y="0"/>
                    <a:pt x="5743575" y="1587"/>
                  </a:cubicBezTo>
                  <a:cubicBezTo>
                    <a:pt x="5922962" y="3174"/>
                    <a:pt x="6034088" y="1419225"/>
                    <a:pt x="6191250" y="1582737"/>
                  </a:cubicBezTo>
                  <a:cubicBezTo>
                    <a:pt x="6348412" y="1746249"/>
                    <a:pt x="6543675" y="1058862"/>
                    <a:pt x="6686550" y="982662"/>
                  </a:cubicBezTo>
                  <a:cubicBezTo>
                    <a:pt x="6829425" y="906462"/>
                    <a:pt x="6934200" y="1201737"/>
                    <a:pt x="7048500" y="1125537"/>
                  </a:cubicBezTo>
                  <a:cubicBezTo>
                    <a:pt x="7162800" y="1049337"/>
                    <a:pt x="7254875" y="603250"/>
                    <a:pt x="7372350" y="525462"/>
                  </a:cubicBezTo>
                  <a:cubicBezTo>
                    <a:pt x="7489825" y="447675"/>
                    <a:pt x="7615238" y="647700"/>
                    <a:pt x="7753350" y="658812"/>
                  </a:cubicBezTo>
                  <a:cubicBezTo>
                    <a:pt x="7891462" y="669924"/>
                    <a:pt x="8096250" y="585787"/>
                    <a:pt x="8201025" y="592137"/>
                  </a:cubicBezTo>
                  <a:cubicBezTo>
                    <a:pt x="8305800" y="598487"/>
                    <a:pt x="8304213" y="692150"/>
                    <a:pt x="8382000" y="696912"/>
                  </a:cubicBezTo>
                  <a:cubicBezTo>
                    <a:pt x="8459787" y="701674"/>
                    <a:pt x="8582025" y="614362"/>
                    <a:pt x="8667750" y="620712"/>
                  </a:cubicBezTo>
                  <a:cubicBezTo>
                    <a:pt x="8753475" y="627062"/>
                    <a:pt x="8840788" y="735012"/>
                    <a:pt x="8896350" y="735012"/>
                  </a:cubicBezTo>
                  <a:cubicBezTo>
                    <a:pt x="8951912" y="735012"/>
                    <a:pt x="8978900" y="639762"/>
                    <a:pt x="9001125" y="620712"/>
                  </a:cubicBezTo>
                </a:path>
              </a:pathLst>
            </a:custGeom>
            <a:noFill/>
            <a:ln w="38100" algn="ctr">
              <a:solidFill>
                <a:schemeClr val="tx1"/>
              </a:solidFill>
              <a:round/>
              <a:headEnd/>
              <a:tailEnd/>
            </a:ln>
          </p:spPr>
          <p:txBody>
            <a:bodyPr/>
            <a:lstStyle/>
            <a:p>
              <a:endParaRPr lang="en-US"/>
            </a:p>
          </p:txBody>
        </p:sp>
        <p:sp>
          <p:nvSpPr>
            <p:cNvPr id="35853" name="Freeform 10"/>
            <p:cNvSpPr>
              <a:spLocks noChangeArrowheads="1"/>
            </p:cNvSpPr>
            <p:nvPr/>
          </p:nvSpPr>
          <p:spPr bwMode="auto">
            <a:xfrm>
              <a:off x="8991600" y="2247900"/>
              <a:ext cx="190500" cy="38100"/>
            </a:xfrm>
            <a:custGeom>
              <a:avLst/>
              <a:gdLst>
                <a:gd name="T0" fmla="*/ 0 w 190500"/>
                <a:gd name="T1" fmla="*/ 38100 h 38100"/>
                <a:gd name="T2" fmla="*/ 190500 w 190500"/>
                <a:gd name="T3" fmla="*/ 0 h 38100"/>
                <a:gd name="T4" fmla="*/ 0 60000 65536"/>
                <a:gd name="T5" fmla="*/ 0 60000 65536"/>
                <a:gd name="T6" fmla="*/ 0 w 190500"/>
                <a:gd name="T7" fmla="*/ 0 h 38100"/>
                <a:gd name="T8" fmla="*/ 190500 w 190500"/>
                <a:gd name="T9" fmla="*/ 38100 h 38100"/>
              </a:gdLst>
              <a:ahLst/>
              <a:cxnLst>
                <a:cxn ang="T4">
                  <a:pos x="T0" y="T1"/>
                </a:cxn>
                <a:cxn ang="T5">
                  <a:pos x="T2" y="T3"/>
                </a:cxn>
              </a:cxnLst>
              <a:rect l="T6" t="T7" r="T8" b="T9"/>
              <a:pathLst>
                <a:path w="190500" h="38100">
                  <a:moveTo>
                    <a:pt x="0" y="38100"/>
                  </a:moveTo>
                  <a:cubicBezTo>
                    <a:pt x="56356" y="23812"/>
                    <a:pt x="112713" y="9525"/>
                    <a:pt x="190500" y="0"/>
                  </a:cubicBezTo>
                </a:path>
              </a:pathLst>
            </a:custGeom>
            <a:noFill/>
            <a:ln w="38100" algn="ctr">
              <a:solidFill>
                <a:schemeClr val="tx1"/>
              </a:solidFill>
              <a:round/>
              <a:headEnd/>
              <a:tailEnd/>
            </a:ln>
          </p:spPr>
          <p:txBody>
            <a:bodyPr/>
            <a:lstStyle/>
            <a:p>
              <a:endParaRPr lang="en-US"/>
            </a:p>
          </p:txBody>
        </p:sp>
      </p:grpSp>
      <p:sp>
        <p:nvSpPr>
          <p:cNvPr id="14" name="TextBox 13"/>
          <p:cNvSpPr txBox="1"/>
          <p:nvPr/>
        </p:nvSpPr>
        <p:spPr>
          <a:xfrm>
            <a:off x="533400" y="4114800"/>
            <a:ext cx="5647700" cy="2708434"/>
          </a:xfrm>
          <a:prstGeom prst="rect">
            <a:avLst/>
          </a:prstGeom>
          <a:noFill/>
        </p:spPr>
        <p:txBody>
          <a:bodyPr wrap="none" rtlCol="0">
            <a:spAutoFit/>
          </a:bodyPr>
          <a:lstStyle/>
          <a:p>
            <a:r>
              <a:rPr lang="en-US" sz="1000" smtClean="0">
                <a:solidFill>
                  <a:schemeClr val="bg1">
                    <a:lumMod val="85000"/>
                  </a:schemeClr>
                </a:solidFill>
                <a:latin typeface="Courier New" pitchFamily="49" charset="0"/>
                <a:cs typeface="Courier New" pitchFamily="49" charset="0"/>
              </a:rPr>
              <a:t>int DTWDistance(char s[1..n], char t[1..m], int d[1..n,1..m]) {</a:t>
            </a:r>
          </a:p>
          <a:p>
            <a:r>
              <a:rPr lang="en-US" sz="1000" smtClean="0">
                <a:solidFill>
                  <a:schemeClr val="bg1">
                    <a:lumMod val="85000"/>
                  </a:schemeClr>
                </a:solidFill>
                <a:latin typeface="Courier New" pitchFamily="49" charset="0"/>
                <a:cs typeface="Courier New" pitchFamily="49" charset="0"/>
              </a:rPr>
              <a:t>    declare int DTW[0..n,0..m]</a:t>
            </a:r>
          </a:p>
          <a:p>
            <a:r>
              <a:rPr lang="en-US" sz="1000" smtClean="0">
                <a:solidFill>
                  <a:schemeClr val="bg1">
                    <a:lumMod val="85000"/>
                  </a:schemeClr>
                </a:solidFill>
                <a:latin typeface="Courier New" pitchFamily="49" charset="0"/>
                <a:cs typeface="Courier New" pitchFamily="49" charset="0"/>
              </a:rPr>
              <a:t>    declare int i, j, cost</a:t>
            </a:r>
          </a:p>
          <a:p>
            <a:endParaRPr lang="en-US" sz="1000" smtClean="0">
              <a:solidFill>
                <a:schemeClr val="bg1">
                  <a:lumMod val="85000"/>
                </a:schemeClr>
              </a:solidFill>
              <a:latin typeface="Courier New" pitchFamily="49" charset="0"/>
              <a:cs typeface="Courier New" pitchFamily="49" charset="0"/>
            </a:endParaRPr>
          </a:p>
          <a:p>
            <a:r>
              <a:rPr lang="en-US" sz="1000" smtClean="0">
                <a:solidFill>
                  <a:schemeClr val="bg1">
                    <a:lumMod val="85000"/>
                  </a:schemeClr>
                </a:solidFill>
                <a:latin typeface="Courier New" pitchFamily="49" charset="0"/>
                <a:cs typeface="Courier New" pitchFamily="49" charset="0"/>
              </a:rPr>
              <a:t>    for i := 1 to m</a:t>
            </a:r>
          </a:p>
          <a:p>
            <a:r>
              <a:rPr lang="en-US" sz="1000" smtClean="0">
                <a:solidFill>
                  <a:schemeClr val="bg1">
                    <a:lumMod val="85000"/>
                  </a:schemeClr>
                </a:solidFill>
                <a:latin typeface="Courier New" pitchFamily="49" charset="0"/>
                <a:cs typeface="Courier New" pitchFamily="49" charset="0"/>
              </a:rPr>
              <a:t>        DTW[0,i] := infinity</a:t>
            </a:r>
          </a:p>
          <a:p>
            <a:r>
              <a:rPr lang="en-US" sz="1000" smtClean="0">
                <a:solidFill>
                  <a:schemeClr val="bg1">
                    <a:lumMod val="85000"/>
                  </a:schemeClr>
                </a:solidFill>
                <a:latin typeface="Courier New" pitchFamily="49" charset="0"/>
                <a:cs typeface="Courier New" pitchFamily="49" charset="0"/>
              </a:rPr>
              <a:t>    for i := 1 to n</a:t>
            </a:r>
          </a:p>
          <a:p>
            <a:r>
              <a:rPr lang="en-US" sz="1000" smtClean="0">
                <a:solidFill>
                  <a:schemeClr val="bg1">
                    <a:lumMod val="85000"/>
                  </a:schemeClr>
                </a:solidFill>
                <a:latin typeface="Courier New" pitchFamily="49" charset="0"/>
                <a:cs typeface="Courier New" pitchFamily="49" charset="0"/>
              </a:rPr>
              <a:t>        DTW[i,0] := infinity</a:t>
            </a:r>
          </a:p>
          <a:p>
            <a:r>
              <a:rPr lang="en-US" sz="1000" smtClean="0">
                <a:solidFill>
                  <a:schemeClr val="bg1">
                    <a:lumMod val="85000"/>
                  </a:schemeClr>
                </a:solidFill>
                <a:latin typeface="Courier New" pitchFamily="49" charset="0"/>
                <a:cs typeface="Courier New" pitchFamily="49" charset="0"/>
              </a:rPr>
              <a:t>    DTW[0,0] := 0</a:t>
            </a:r>
          </a:p>
          <a:p>
            <a:r>
              <a:rPr lang="en-US" sz="1000" smtClean="0">
                <a:solidFill>
                  <a:schemeClr val="bg1">
                    <a:lumMod val="85000"/>
                  </a:schemeClr>
                </a:solidFill>
                <a:latin typeface="Courier New" pitchFamily="49" charset="0"/>
                <a:cs typeface="Courier New" pitchFamily="49" charset="0"/>
              </a:rPr>
              <a:t>    for i := 1 to n</a:t>
            </a:r>
          </a:p>
          <a:p>
            <a:r>
              <a:rPr lang="en-US" sz="1000" smtClean="0">
                <a:solidFill>
                  <a:schemeClr val="bg1">
                    <a:lumMod val="85000"/>
                  </a:schemeClr>
                </a:solidFill>
                <a:latin typeface="Courier New" pitchFamily="49" charset="0"/>
                <a:cs typeface="Courier New" pitchFamily="49" charset="0"/>
              </a:rPr>
              <a:t>        for j := 1 to m</a:t>
            </a:r>
          </a:p>
          <a:p>
            <a:r>
              <a:rPr lang="en-US" sz="1000" smtClean="0">
                <a:solidFill>
                  <a:schemeClr val="bg1">
                    <a:lumMod val="85000"/>
                  </a:schemeClr>
                </a:solidFill>
                <a:latin typeface="Courier New" pitchFamily="49" charset="0"/>
                <a:cs typeface="Courier New" pitchFamily="49" charset="0"/>
              </a:rPr>
              <a:t>            cost := d[s[i],t[j]]</a:t>
            </a:r>
          </a:p>
          <a:p>
            <a:r>
              <a:rPr lang="en-US" sz="1000" smtClean="0">
                <a:solidFill>
                  <a:schemeClr val="bg1">
                    <a:lumMod val="85000"/>
                  </a:schemeClr>
                </a:solidFill>
                <a:latin typeface="Courier New" pitchFamily="49" charset="0"/>
                <a:cs typeface="Courier New" pitchFamily="49" charset="0"/>
              </a:rPr>
              <a:t>            DTW[i,j] := cost + minimum(DTW[ i-1, j   ],    // insertion</a:t>
            </a:r>
          </a:p>
          <a:p>
            <a:r>
              <a:rPr lang="en-US" sz="1000" smtClean="0">
                <a:solidFill>
                  <a:schemeClr val="bg1">
                    <a:lumMod val="85000"/>
                  </a:schemeClr>
                </a:solidFill>
                <a:latin typeface="Courier New" pitchFamily="49" charset="0"/>
                <a:cs typeface="Courier New" pitchFamily="49" charset="0"/>
              </a:rPr>
              <a:t>                                       DTW[ i  , j-1 ],    // deletion</a:t>
            </a:r>
          </a:p>
          <a:p>
            <a:r>
              <a:rPr lang="en-US" sz="1000" smtClean="0">
                <a:solidFill>
                  <a:schemeClr val="bg1">
                    <a:lumMod val="85000"/>
                  </a:schemeClr>
                </a:solidFill>
                <a:latin typeface="Courier New" pitchFamily="49" charset="0"/>
                <a:cs typeface="Courier New" pitchFamily="49" charset="0"/>
              </a:rPr>
              <a:t>                                       DTW[ i-1, j-1 ])    // match</a:t>
            </a:r>
          </a:p>
          <a:p>
            <a:r>
              <a:rPr lang="en-US" sz="1000" smtClean="0">
                <a:solidFill>
                  <a:schemeClr val="bg1">
                    <a:lumMod val="85000"/>
                  </a:schemeClr>
                </a:solidFill>
                <a:latin typeface="Courier New" pitchFamily="49" charset="0"/>
                <a:cs typeface="Courier New" pitchFamily="49" charset="0"/>
              </a:rPr>
              <a:t>    return DTW[n,m]</a:t>
            </a:r>
          </a:p>
          <a:p>
            <a:r>
              <a:rPr lang="en-US" sz="1000" smtClean="0">
                <a:solidFill>
                  <a:schemeClr val="bg1">
                    <a:lumMod val="85000"/>
                  </a:schemeClr>
                </a:solidFill>
                <a:latin typeface="Courier New" pitchFamily="49" charset="0"/>
                <a:cs typeface="Courier New" pitchFamily="49" charset="0"/>
              </a:rPr>
              <a:t>}</a:t>
            </a:r>
            <a:endParaRPr lang="en-US" sz="1000">
              <a:solidFill>
                <a:schemeClr val="bg1">
                  <a:lumMod val="85000"/>
                </a:schemeClr>
              </a:solidFill>
              <a:latin typeface="Courier New" pitchFamily="49" charset="0"/>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8" descr="skechtes-for-ppt-reversed"/>
          <p:cNvPicPr>
            <a:picLocks noChangeAspect="1" noChangeArrowheads="1"/>
          </p:cNvPicPr>
          <p:nvPr/>
        </p:nvPicPr>
        <p:blipFill>
          <a:blip r:embed="rId3"/>
          <a:srcRect/>
          <a:stretch>
            <a:fillRect/>
          </a:stretch>
        </p:blipFill>
        <p:spPr bwMode="auto">
          <a:xfrm>
            <a:off x="1219200" y="1295400"/>
            <a:ext cx="6781800" cy="5086350"/>
          </a:xfrm>
          <a:prstGeom prst="rect">
            <a:avLst/>
          </a:prstGeom>
          <a:noFill/>
          <a:ln w="9525">
            <a:noFill/>
            <a:miter lim="800000"/>
            <a:headEnd/>
            <a:tailEnd/>
          </a:ln>
        </p:spPr>
      </p:pic>
      <p:sp>
        <p:nvSpPr>
          <p:cNvPr id="40965" name="Text Box 8"/>
          <p:cNvSpPr txBox="1">
            <a:spLocks noChangeArrowheads="1"/>
          </p:cNvSpPr>
          <p:nvPr/>
        </p:nvSpPr>
        <p:spPr bwMode="auto">
          <a:xfrm>
            <a:off x="7086600" y="6324600"/>
            <a:ext cx="1962150" cy="304800"/>
          </a:xfrm>
          <a:prstGeom prst="rect">
            <a:avLst/>
          </a:prstGeom>
          <a:noFill/>
          <a:ln w="9525">
            <a:noFill/>
            <a:miter lim="800000"/>
            <a:headEnd/>
            <a:tailEnd/>
          </a:ln>
        </p:spPr>
        <p:txBody>
          <a:bodyPr wrap="none">
            <a:spAutoFit/>
          </a:bodyPr>
          <a:lstStyle/>
          <a:p>
            <a:r>
              <a:rPr lang="en-US" sz="1400" b="0">
                <a:solidFill>
                  <a:srgbClr val="DDDDDD"/>
                </a:solidFill>
              </a:rPr>
              <a:t>[sketches by Wendy Ju]</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al4.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 descr="pig-octo3.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7107" name="Arc 5"/>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08" name="Arc 6"/>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09" name="Arc 7"/>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10" name="Arc 8"/>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13" name="Rectangle 8"/>
          <p:cNvSpPr>
            <a:spLocks noChangeArrowheads="1"/>
          </p:cNvSpPr>
          <p:nvPr/>
        </p:nvSpPr>
        <p:spPr bwMode="auto">
          <a:xfrm>
            <a:off x="5410200" y="5943600"/>
            <a:ext cx="3384550" cy="369888"/>
          </a:xfrm>
          <a:prstGeom prst="rect">
            <a:avLst/>
          </a:prstGeom>
          <a:noFill/>
          <a:ln w="9525">
            <a:noFill/>
            <a:miter lim="800000"/>
            <a:headEnd/>
            <a:tailEnd/>
          </a:ln>
        </p:spPr>
        <p:txBody>
          <a:bodyPr wrap="none">
            <a:spAutoFit/>
          </a:bodyPr>
          <a:lstStyle/>
          <a:p>
            <a:r>
              <a:rPr lang="en-US" b="0">
                <a:solidFill>
                  <a:srgbClr val="333333"/>
                </a:solidFill>
              </a:rPr>
              <a:t>[Control Freaks by Haiyan Zhang]</a:t>
            </a:r>
            <a:endParaRPr lang="en-US">
              <a:solidFill>
                <a:srgbClr val="333333"/>
              </a:solidFill>
            </a:endParaRPr>
          </a:p>
        </p:txBody>
      </p:sp>
      <p:sp>
        <p:nvSpPr>
          <p:cNvPr id="10"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11"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s-actionshot1"/>
          <p:cNvPicPr>
            <a:picLocks noChangeAspect="1" noChangeArrowheads="1"/>
          </p:cNvPicPr>
          <p:nvPr/>
        </p:nvPicPr>
        <p:blipFill>
          <a:blip r:embed="rId3"/>
          <a:srcRect/>
          <a:stretch>
            <a:fillRect/>
          </a:stretch>
        </p:blipFill>
        <p:spPr bwMode="auto">
          <a:xfrm>
            <a:off x="-1028700" y="0"/>
            <a:ext cx="11201400" cy="6894513"/>
          </a:xfrm>
          <a:prstGeom prst="rect">
            <a:avLst/>
          </a:prstGeom>
          <a:noFill/>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3394" name="Picture 2"/>
          <p:cNvPicPr>
            <a:picLocks noChangeAspect="1" noChangeArrowheads="1"/>
          </p:cNvPicPr>
          <p:nvPr/>
        </p:nvPicPr>
        <p:blipFill>
          <a:blip r:embed="rId3"/>
          <a:srcRect/>
          <a:stretch>
            <a:fillRect/>
          </a:stretch>
        </p:blipFill>
        <p:spPr bwMode="auto">
          <a:xfrm>
            <a:off x="0" y="0"/>
            <a:ext cx="9652000" cy="7239000"/>
          </a:xfrm>
          <a:prstGeom prst="rect">
            <a:avLst/>
          </a:prstGeom>
          <a:noFill/>
          <a:ln w="9525">
            <a:noFill/>
            <a:miter lim="800000"/>
            <a:headEnd/>
            <a:tailEnd/>
          </a:ln>
          <a:effectLst/>
        </p:spPr>
      </p:pic>
      <p:sp>
        <p:nvSpPr>
          <p:cNvPr id="5"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6"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sp>
        <p:nvSpPr>
          <p:cNvPr id="7" name="Arc 5"/>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6"/>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7"/>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rc 8"/>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p:cNvPicPr>
            <a:picLocks noChangeAspect="1" noChangeArrowheads="1"/>
          </p:cNvPicPr>
          <p:nvPr/>
        </p:nvPicPr>
        <p:blipFill>
          <a:blip r:embed="rId3"/>
          <a:srcRect/>
          <a:stretch>
            <a:fillRect/>
          </a:stretch>
        </p:blipFill>
        <p:spPr bwMode="auto">
          <a:xfrm>
            <a:off x="-1254456" y="1447800"/>
            <a:ext cx="5826455" cy="3886200"/>
          </a:xfrm>
          <a:prstGeom prst="rect">
            <a:avLst/>
          </a:prstGeom>
          <a:noFill/>
          <a:ln w="9525">
            <a:noFill/>
            <a:miter lim="800000"/>
            <a:headEnd/>
            <a:tailEnd/>
          </a:ln>
          <a:effectLst/>
        </p:spPr>
      </p:pic>
      <p:sp>
        <p:nvSpPr>
          <p:cNvPr id="5"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6"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pic>
        <p:nvPicPr>
          <p:cNvPr id="40961" name="Picture 1"/>
          <p:cNvPicPr>
            <a:picLocks noChangeAspect="1" noChangeArrowheads="1"/>
          </p:cNvPicPr>
          <p:nvPr/>
        </p:nvPicPr>
        <p:blipFill>
          <a:blip r:embed="rId4"/>
          <a:srcRect/>
          <a:stretch>
            <a:fillRect/>
          </a:stretch>
        </p:blipFill>
        <p:spPr bwMode="auto">
          <a:xfrm>
            <a:off x="3622344" y="1447800"/>
            <a:ext cx="5826456" cy="3886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p:cNvPicPr>
            <a:picLocks noChangeAspect="1" noChangeArrowheads="1"/>
          </p:cNvPicPr>
          <p:nvPr/>
        </p:nvPicPr>
        <p:blipFill>
          <a:blip r:embed="rId3"/>
          <a:srcRect/>
          <a:stretch>
            <a:fillRect/>
          </a:stretch>
        </p:blipFill>
        <p:spPr bwMode="auto">
          <a:xfrm>
            <a:off x="-304800" y="-76200"/>
            <a:ext cx="9753600" cy="7315200"/>
          </a:xfrm>
          <a:prstGeom prst="rect">
            <a:avLst/>
          </a:prstGeom>
          <a:noFill/>
          <a:ln w="9525">
            <a:noFill/>
            <a:miter lim="800000"/>
            <a:headEnd/>
            <a:tailEnd/>
          </a:ln>
          <a:effectLst/>
        </p:spPr>
      </p:pic>
      <p:sp>
        <p:nvSpPr>
          <p:cNvPr id="4"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5"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Be A Lead User</a:t>
            </a:r>
            <a:endParaRPr lang="en-US" altLang="ko-KR" sz="4400" dirty="0">
              <a:solidFill>
                <a:srgbClr val="FFFFCC"/>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609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rot="717440">
            <a:off x="5397614" y="1660316"/>
            <a:ext cx="3194550" cy="3890962"/>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6"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utoShape 12"/>
          <p:cNvSpPr>
            <a:spLocks noChangeArrowheads="1"/>
          </p:cNvSpPr>
          <p:nvPr/>
        </p:nvSpPr>
        <p:spPr bwMode="auto">
          <a:xfrm>
            <a:off x="-76200" y="473075"/>
            <a:ext cx="1752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11"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Share</a:t>
            </a:r>
            <a:endParaRPr lang="en-US" altLang="ko-KR" sz="4400" dirty="0">
              <a:solidFill>
                <a:srgbClr val="FFFFCC"/>
              </a:solidFill>
              <a:ea typeface="굴림" pitchFamily="34" charset="-12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Four</a:t>
            </a:r>
            <a:r>
              <a:rPr lang="en-US" sz="4000" smtClean="0"/>
              <a:t> </a:t>
            </a:r>
            <a:r>
              <a:rPr lang="en-US" sz="4000" smtClean="0"/>
              <a:t>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b="0" smtClean="0">
                <a:effectLst>
                  <a:outerShdw blurRad="38100" dist="38100" dir="2700000" algn="tl">
                    <a:srgbClr val="000000"/>
                  </a:outerShdw>
                </a:effectLst>
              </a:rPr>
              <a:t>Integrate Design, Test, and Analysis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Leverage Programming </a:t>
            </a:r>
            <a:r>
              <a:rPr lang="en-US" b="0" smtClean="0">
                <a:effectLst>
                  <a:outerShdw blurRad="38100" dist="38100" dir="2700000" algn="tl">
                    <a:srgbClr val="000000"/>
                  </a:outerShdw>
                </a:effectLst>
              </a:rPr>
              <a:t>by Demonstration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smtClean="0">
                <a:effectLst>
                  <a:outerShdw blurRad="38100" dist="38100" dir="2700000" algn="tl">
                    <a:srgbClr val="000000"/>
                  </a:outerShdw>
                </a:effectLst>
              </a:rPr>
              <a:t>Support Designing Multiple </a:t>
            </a:r>
            <a:r>
              <a:rPr lang="en-US" smtClean="0">
                <a:effectLst>
                  <a:outerShdw blurRad="38100" dist="38100" dir="2700000" algn="tl">
                    <a:srgbClr val="000000"/>
                  </a:outerShdw>
                </a:effectLst>
              </a:rPr>
              <a:t>Alternatives</a:t>
            </a: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Design by Modifying Examples</a:t>
            </a:r>
            <a:endParaRPr lang="en-US" b="0" smtClean="0">
              <a:effectLst>
                <a:outerShdw blurRad="38100" dist="38100" dir="2700000" algn="tl">
                  <a:srgbClr val="000000"/>
                </a:outerShdw>
              </a:effectLst>
            </a:endParaRPr>
          </a:p>
          <a:p>
            <a:pPr marL="514350" indent="-514350">
              <a:buNone/>
              <a:defRPr/>
            </a:pP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78850" name="Content Placeholder 2"/>
          <p:cNvSpPr>
            <a:spLocks noGrp="1"/>
          </p:cNvSpPr>
          <p:nvPr>
            <p:ph idx="4294967295"/>
          </p:nvPr>
        </p:nvSpPr>
        <p:spPr>
          <a:xfrm>
            <a:off x="990600" y="2101850"/>
            <a:ext cx="8007350" cy="4756150"/>
          </a:xfrm>
        </p:spPr>
        <p:txBody>
          <a:bodyPr/>
          <a:lstStyle/>
          <a:p>
            <a:pPr eaLnBrk="1" hangingPunct="1">
              <a:buFont typeface="Wingdings" pitchFamily="2" charset="2"/>
              <a:buNone/>
            </a:pPr>
            <a:r>
              <a:rPr lang="en-US" b="0" dirty="0" smtClean="0"/>
              <a:t>	“The best way to have a good idea is </a:t>
            </a:r>
            <a:br>
              <a:rPr lang="en-US" b="0" dirty="0" smtClean="0"/>
            </a:br>
            <a:r>
              <a:rPr lang="en-US" b="0" dirty="0" smtClean="0"/>
              <a:t>  to have lots of ideas</a:t>
            </a:r>
            <a:r>
              <a:rPr lang="en-US" b="0" i="1" dirty="0" smtClean="0"/>
              <a:t>.”</a:t>
            </a:r>
            <a:endParaRPr lang="en-US" b="0" dirty="0" smtClean="0"/>
          </a:p>
        </p:txBody>
      </p:sp>
      <p:sp>
        <p:nvSpPr>
          <p:cNvPr id="78852" name="TextBox 4"/>
          <p:cNvSpPr txBox="1">
            <a:spLocks noChangeArrowheads="1"/>
          </p:cNvSpPr>
          <p:nvPr/>
        </p:nvSpPr>
        <p:spPr bwMode="auto">
          <a:xfrm>
            <a:off x="5257800" y="3073400"/>
            <a:ext cx="2547937" cy="584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b="0" i="1" kern="1200" dirty="0">
                <a:solidFill>
                  <a:srgbClr val="FFFFFF"/>
                </a:solidFill>
                <a:latin typeface="Neutra Text" pitchFamily="50" charset="0"/>
                <a:ea typeface="+mn-ea"/>
                <a:cs typeface="+mn-cs"/>
              </a:rPr>
              <a:t>-</a:t>
            </a:r>
            <a:r>
              <a:rPr lang="en-US" sz="3200" b="0" i="1" kern="1200" dirty="0" err="1">
                <a:solidFill>
                  <a:srgbClr val="FFFFFF"/>
                </a:solidFill>
                <a:latin typeface="Neutra Text" pitchFamily="50" charset="0"/>
                <a:ea typeface="+mn-ea"/>
                <a:cs typeface="+mn-cs"/>
              </a:rPr>
              <a:t>Linus</a:t>
            </a:r>
            <a:r>
              <a:rPr lang="en-US" sz="3200" b="0" i="1" kern="1200" dirty="0">
                <a:solidFill>
                  <a:srgbClr val="FFFFFF"/>
                </a:solidFill>
                <a:latin typeface="Neutra Text" pitchFamily="50" charset="0"/>
                <a:ea typeface="+mn-ea"/>
                <a:cs typeface="+mn-cs"/>
              </a:rPr>
              <a:t> Pauling</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xton-fig53.png"/>
          <p:cNvPicPr>
            <a:picLocks noGrp="1" noChangeAspect="1"/>
          </p:cNvPicPr>
          <p:nvPr>
            <p:ph idx="4294967295"/>
          </p:nvPr>
        </p:nvPicPr>
        <p:blipFill>
          <a:blip r:embed="rId3"/>
          <a:stretch>
            <a:fillRect/>
          </a:stretch>
        </p:blipFill>
        <p:spPr>
          <a:xfrm>
            <a:off x="838200" y="1371600"/>
            <a:ext cx="8007350" cy="3471863"/>
          </a:xfrm>
        </p:spPr>
      </p:pic>
      <p:sp>
        <p:nvSpPr>
          <p:cNvPr id="5" name="TextBox 4"/>
          <p:cNvSpPr txBox="1"/>
          <p:nvPr/>
        </p:nvSpPr>
        <p:spPr>
          <a:xfrm>
            <a:off x="6019800" y="5791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xton-fig56.png"/>
          <p:cNvPicPr>
            <a:picLocks noChangeAspect="1"/>
          </p:cNvPicPr>
          <p:nvPr/>
        </p:nvPicPr>
        <p:blipFill>
          <a:blip r:embed="rId3"/>
          <a:stretch>
            <a:fillRect/>
          </a:stretch>
        </p:blipFill>
        <p:spPr>
          <a:xfrm>
            <a:off x="503291" y="0"/>
            <a:ext cx="7802509" cy="6575748"/>
          </a:xfrm>
          <a:prstGeom prst="rect">
            <a:avLst/>
          </a:prstGeom>
        </p:spPr>
      </p:pic>
      <p:sp>
        <p:nvSpPr>
          <p:cNvPr id="3" name="TextBox 2"/>
          <p:cNvSpPr txBox="1"/>
          <p:nvPr/>
        </p:nvSpPr>
        <p:spPr>
          <a:xfrm>
            <a:off x="5410200" y="6553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algn="l" rtl="0" eaLnBrk="0" fontAlgn="base" hangingPunct="0">
              <a:spcBef>
                <a:spcPct val="0"/>
              </a:spcBef>
              <a:spcAft>
                <a:spcPct val="0"/>
              </a:spcAft>
            </a:pPr>
            <a:fld id="{E98ABBD4-D73B-468C-8170-67F9E01849E3}" type="slidenum">
              <a:rPr lang="ko-KR" altLang="en-US" b="1" kern="1200">
                <a:solidFill>
                  <a:srgbClr val="000000"/>
                </a:solidFill>
                <a:latin typeface="Neutra Text" pitchFamily="50" charset="0"/>
                <a:ea typeface="굴림" pitchFamily="34" charset="-127"/>
                <a:cs typeface="+mn-cs"/>
              </a:rPr>
              <a:pPr algn="l" rtl="0" eaLnBrk="0" fontAlgn="base" hangingPunct="0">
                <a:spcBef>
                  <a:spcPct val="0"/>
                </a:spcBef>
                <a:spcAft>
                  <a:spcPct val="0"/>
                </a:spcAft>
              </a:pPr>
              <a:t>48</a:t>
            </a:fld>
            <a:endParaRPr lang="en-US" altLang="ko-KR" b="1" kern="1200">
              <a:solidFill>
                <a:srgbClr val="000000"/>
              </a:solidFill>
              <a:latin typeface="Neutra Text" pitchFamily="50" charset="0"/>
              <a:ea typeface="굴림" pitchFamily="34" charset="-127"/>
              <a:cs typeface="+mn-cs"/>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49</a:t>
            </a:fld>
            <a:endParaRPr lang="en-US" altLang="ko-KR">
              <a:ea typeface="굴림" pitchFamily="34" charset="-127"/>
            </a:endParaRPr>
          </a:p>
        </p:txBody>
      </p:sp>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pic>
        <p:nvPicPr>
          <p:cNvPr id="9" name="Picture 8" descr="design-secrets-malden-mills-sketches.png"/>
          <p:cNvPicPr>
            <a:picLocks noChangeAspect="1"/>
          </p:cNvPicPr>
          <p:nvPr/>
        </p:nvPicPr>
        <p:blipFill>
          <a:blip r:embed="rId3"/>
          <a:stretch>
            <a:fillRect/>
          </a:stretch>
        </p:blipFill>
        <p:spPr>
          <a:xfrm>
            <a:off x="304800" y="276746"/>
            <a:ext cx="8534400" cy="6581254"/>
          </a:xfrm>
          <a:prstGeom prst="rect">
            <a:avLst/>
          </a:prstGeom>
        </p:spPr>
      </p:pic>
      <p:sp>
        <p:nvSpPr>
          <p:cNvPr id="10" name="TextBox 9"/>
          <p:cNvSpPr txBox="1"/>
          <p:nvPr/>
        </p:nvSpPr>
        <p:spPr>
          <a:xfrm>
            <a:off x="6008182" y="6474023"/>
            <a:ext cx="2678618" cy="307777"/>
          </a:xfrm>
          <a:prstGeom prst="rect">
            <a:avLst/>
          </a:prstGeom>
          <a:solidFill>
            <a:schemeClr val="bg1"/>
          </a:solidFill>
        </p:spPr>
        <p:txBody>
          <a:bodyPr wrap="none" rtlCol="0">
            <a:spAutoFit/>
          </a:bodyPr>
          <a:lstStyle/>
          <a:p>
            <a:r>
              <a:rPr lang="en-US" sz="1400" smtClean="0"/>
              <a:t>From Design Secrets: Products 2</a:t>
            </a:r>
            <a:endParaRPr lang="en-US" sz="140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endParaRPr lang="en-US" smtClean="0"/>
          </a:p>
        </p:txBody>
      </p:sp>
      <p:pic>
        <p:nvPicPr>
          <p:cNvPr id="5123"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295400" y="1981200"/>
            <a:ext cx="4492625" cy="2495550"/>
          </a:xfrm>
          <a:prstGeom prst="rect">
            <a:avLst/>
          </a:prstGeom>
          <a:noFill/>
          <a:ln w="9525">
            <a:noFill/>
            <a:miter lim="800000"/>
            <a:headEnd/>
            <a:tailEnd/>
          </a:ln>
        </p:spPr>
      </p:pic>
      <p:pic>
        <p:nvPicPr>
          <p:cNvPr id="5125" name="Picture 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5257800" y="1828800"/>
            <a:ext cx="4389438" cy="2438400"/>
          </a:xfrm>
          <a:prstGeom prst="rect">
            <a:avLst/>
          </a:prstGeom>
          <a:noFill/>
          <a:ln w="9525">
            <a:noFill/>
            <a:miter lim="800000"/>
            <a:headEnd/>
            <a:tailEnd/>
          </a:ln>
        </p:spPr>
      </p:pic>
      <p:sp>
        <p:nvSpPr>
          <p:cNvPr id="5126" name="Text Box 5"/>
          <p:cNvSpPr txBox="1">
            <a:spLocks noChangeArrowheads="1"/>
          </p:cNvSpPr>
          <p:nvPr/>
        </p:nvSpPr>
        <p:spPr bwMode="auto">
          <a:xfrm>
            <a:off x="7756525" y="6248400"/>
            <a:ext cx="1158875" cy="304800"/>
          </a:xfrm>
          <a:prstGeom prst="rect">
            <a:avLst/>
          </a:prstGeom>
          <a:noFill/>
          <a:ln w="9525">
            <a:noFill/>
            <a:miter lim="800000"/>
            <a:headEnd/>
            <a:tailEnd/>
          </a:ln>
        </p:spPr>
        <p:txBody>
          <a:bodyPr wrap="none">
            <a:spAutoFit/>
          </a:bodyPr>
          <a:lstStyle/>
          <a:p>
            <a:r>
              <a:rPr lang="en-US" sz="1400" b="0">
                <a:solidFill>
                  <a:srgbClr val="DDDDDD"/>
                </a:solidFill>
              </a:rPr>
              <a:t>[Apple, Nike]</a:t>
            </a:r>
          </a:p>
        </p:txBody>
      </p:sp>
      <p:sp>
        <p:nvSpPr>
          <p:cNvPr id="5127" name="Rectangle 9"/>
          <p:cNvSpPr>
            <a:spLocks noRot="1" noChangeArrowheads="1"/>
          </p:cNvSpPr>
          <p:nvPr/>
        </p:nvSpPr>
        <p:spPr bwMode="auto">
          <a:xfrm>
            <a:off x="457200" y="4800600"/>
            <a:ext cx="8385175" cy="1022350"/>
          </a:xfrm>
          <a:prstGeom prst="rect">
            <a:avLst/>
          </a:prstGeom>
          <a:noFill/>
          <a:ln w="9525">
            <a:noFill/>
            <a:miter lim="800000"/>
            <a:headEnd/>
            <a:tailEnd/>
          </a:ln>
        </p:spPr>
        <p:txBody>
          <a:bodyPr/>
          <a:lstStyle/>
          <a:p>
            <a:pPr algn="r"/>
            <a:endParaRPr lang="en-US" sz="4400">
              <a:solidFill>
                <a:srgbClr val="DDDDDD"/>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000000"/>
                </a:solidFill>
                <a:latin typeface="Neutra Text" pitchFamily="50" charset="0"/>
                <a:ea typeface="+mn-ea"/>
                <a:cs typeface="+mn-cs"/>
              </a:rPr>
              <a:t>Tohidi</a:t>
            </a:r>
            <a:r>
              <a:rPr lang="en-US" b="1" kern="1200" dirty="0">
                <a:solidFill>
                  <a:srgbClr val="000000"/>
                </a:solidFill>
                <a:latin typeface="Neutra Text" pitchFamily="50" charset="0"/>
                <a:ea typeface="+mn-ea"/>
                <a:cs typeface="+mn-cs"/>
              </a:rPr>
              <a:t> et al, CHI 2006</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5" name="Arc 5"/>
          <p:cNvSpPr>
            <a:spLocks noChangeAspect="1"/>
          </p:cNvSpPr>
          <p:nvPr/>
        </p:nvSpPr>
        <p:spPr bwMode="auto">
          <a:xfrm>
            <a:off x="9013826"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1"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1"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9013826"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Box 8"/>
          <p:cNvSpPr txBox="1"/>
          <p:nvPr/>
        </p:nvSpPr>
        <p:spPr>
          <a:xfrm>
            <a:off x="1524000" y="1295400"/>
            <a:ext cx="2015808" cy="461665"/>
          </a:xfrm>
          <a:prstGeom prst="rect">
            <a:avLst/>
          </a:prstGeom>
          <a:noFill/>
        </p:spPr>
        <p:txBody>
          <a:bodyPr wrap="none" rtlCol="0">
            <a:spAutoFit/>
          </a:bodyPr>
          <a:lstStyle/>
          <a:p>
            <a:r>
              <a:rPr lang="en-US" sz="2400" smtClean="0"/>
              <a:t>[Adobe Flash]</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uxtapose-uist2008-video-03-shorter.wmv">
            <a:hlinkClick r:id="" action="ppaction://media"/>
          </p:cNvPr>
          <p:cNvPicPr>
            <a:picLocks noRot="1" noChangeAspect="1"/>
          </p:cNvPicPr>
          <p:nvPr>
            <a:videoFile r:link="rId1"/>
          </p:nvPr>
        </p:nvPicPr>
        <p:blipFill>
          <a:blip r:embed="rId4"/>
          <a:stretch>
            <a:fillRect/>
          </a:stretch>
        </p:blipFill>
        <p:spPr>
          <a:xfrm>
            <a:off x="0" y="762000"/>
            <a:ext cx="9076266" cy="5105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05507" name="Object 3"/>
          <p:cNvGraphicFramePr>
            <a:graphicFrameLocks noChangeAspect="1"/>
          </p:cNvGraphicFramePr>
          <p:nvPr/>
        </p:nvGraphicFramePr>
        <p:xfrm>
          <a:off x="533400" y="1600200"/>
          <a:ext cx="8007350" cy="3463925"/>
        </p:xfrm>
        <a:graphic>
          <a:graphicData uri="http://schemas.openxmlformats.org/presentationml/2006/ole">
            <p:oleObj spid="_x0000_s336898" name="Image" r:id="rId4" imgW="9333333" imgH="4038095" progId="Photoshop.Image.9">
              <p:embed/>
            </p:oleObj>
          </a:graphicData>
        </a:graphic>
      </p:graphicFrame>
      <p:sp>
        <p:nvSpPr>
          <p:cNvPr id="201730" name="Title 1"/>
          <p:cNvSpPr>
            <a:spLocks noGrp="1"/>
          </p:cNvSpPr>
          <p:nvPr>
            <p:ph type="title"/>
          </p:nvPr>
        </p:nvSpPr>
        <p:spPr/>
        <p:txBody>
          <a:bodyPr/>
          <a:lstStyle/>
          <a:p>
            <a:pPr eaLnBrk="1" hangingPunct="1"/>
            <a:r>
              <a:rPr lang="en-US" sz="4400" dirty="0" smtClean="0"/>
              <a:t>Juxtapose Extensions</a:t>
            </a:r>
          </a:p>
        </p:txBody>
      </p:sp>
      <p:pic>
        <p:nvPicPr>
          <p:cNvPr id="5" name="Content Placeholder 4" descr="n93.png"/>
          <p:cNvPicPr>
            <a:picLocks noGrp="1" noChangeAspect="1"/>
          </p:cNvPicPr>
          <p:nvPr>
            <p:ph idx="1"/>
          </p:nvPr>
        </p:nvPicPr>
        <p:blipFill>
          <a:blip r:embed="rId5" cstate="print"/>
          <a:stretch>
            <a:fillRect/>
          </a:stretch>
        </p:blipFill>
        <p:spPr>
          <a:xfrm>
            <a:off x="7239000" y="1981200"/>
            <a:ext cx="911440" cy="2317750"/>
          </a:xfrm>
        </p:spPr>
      </p:pic>
      <p:pic>
        <p:nvPicPr>
          <p:cNvPr id="6" name="Content Placeholder 4" descr="n93.png"/>
          <p:cNvPicPr>
            <a:picLocks noChangeAspect="1"/>
          </p:cNvPicPr>
          <p:nvPr/>
        </p:nvPicPr>
        <p:blipFill>
          <a:blip r:embed="rId6" cstate="print"/>
          <a:stretch>
            <a:fillRect/>
          </a:stretch>
        </p:blipFill>
        <p:spPr bwMode="auto">
          <a:xfrm>
            <a:off x="5715000" y="1981200"/>
            <a:ext cx="868989" cy="2209800"/>
          </a:xfrm>
          <a:prstGeom prst="rect">
            <a:avLst/>
          </a:prstGeom>
          <a:noFill/>
          <a:ln w="9525">
            <a:noFill/>
            <a:miter lim="800000"/>
            <a:headEnd/>
            <a:tailEnd/>
          </a:ln>
        </p:spPr>
      </p:pic>
      <p:pic>
        <p:nvPicPr>
          <p:cNvPr id="7" name="Content Placeholder 4" descr="n93.png"/>
          <p:cNvPicPr>
            <a:picLocks noChangeAspect="1"/>
          </p:cNvPicPr>
          <p:nvPr/>
        </p:nvPicPr>
        <p:blipFill>
          <a:blip r:embed="rId7" cstate="print"/>
          <a:stretch>
            <a:fillRect/>
          </a:stretch>
        </p:blipFill>
        <p:spPr bwMode="auto">
          <a:xfrm>
            <a:off x="7924800" y="2362200"/>
            <a:ext cx="689198" cy="1752600"/>
          </a:xfrm>
          <a:prstGeom prst="rect">
            <a:avLst/>
          </a:prstGeom>
          <a:noFill/>
          <a:ln w="9525">
            <a:noFill/>
            <a:miter lim="800000"/>
            <a:headEnd/>
            <a:tailEnd/>
          </a:ln>
        </p:spPr>
      </p:pic>
      <p:cxnSp>
        <p:nvCxnSpPr>
          <p:cNvPr id="10" name="Straight Arrow Connector 9"/>
          <p:cNvCxnSpPr/>
          <p:nvPr/>
        </p:nvCxnSpPr>
        <p:spPr bwMode="auto">
          <a:xfrm>
            <a:off x="4191000" y="30480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pic>
        <p:nvPicPr>
          <p:cNvPr id="16" name="Content Placeholder 4" descr="n93.png"/>
          <p:cNvPicPr>
            <a:picLocks noChangeAspect="1"/>
          </p:cNvPicPr>
          <p:nvPr/>
        </p:nvPicPr>
        <p:blipFill>
          <a:blip r:embed="rId8"/>
          <a:stretch>
            <a:fillRect/>
          </a:stretch>
        </p:blipFill>
        <p:spPr bwMode="auto">
          <a:xfrm>
            <a:off x="6400800" y="1752600"/>
            <a:ext cx="1048780" cy="2667000"/>
          </a:xfrm>
          <a:prstGeom prst="rect">
            <a:avLst/>
          </a:prstGeom>
          <a:noFill/>
          <a:ln w="9525">
            <a:noFill/>
            <a:miter lim="800000"/>
            <a:headEnd/>
            <a:tailEnd/>
          </a:ln>
        </p:spPr>
      </p:pic>
      <p:sp>
        <p:nvSpPr>
          <p:cNvPr id="17" name="TextBox 16"/>
          <p:cNvSpPr txBox="1"/>
          <p:nvPr/>
        </p:nvSpPr>
        <p:spPr>
          <a:xfrm>
            <a:off x="5791200" y="4495800"/>
            <a:ext cx="33855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8" name="TextBox 17"/>
          <p:cNvSpPr txBox="1"/>
          <p:nvPr/>
        </p:nvSpPr>
        <p:spPr>
          <a:xfrm>
            <a:off x="6553200" y="4495800"/>
            <a:ext cx="33855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0" name="TextBox 19"/>
          <p:cNvSpPr txBox="1"/>
          <p:nvPr/>
        </p:nvSpPr>
        <p:spPr>
          <a:xfrm>
            <a:off x="7391400" y="4495800"/>
            <a:ext cx="349776"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21" name="TextBox 20"/>
          <p:cNvSpPr txBox="1"/>
          <p:nvPr/>
        </p:nvSpPr>
        <p:spPr>
          <a:xfrm>
            <a:off x="7924800" y="4495800"/>
            <a:ext cx="34336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22" name="Rounded Rectangle 21"/>
          <p:cNvSpPr/>
          <p:nvPr/>
        </p:nvSpPr>
        <p:spPr bwMode="auto">
          <a:xfrm>
            <a:off x="5867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6019800" y="57912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o</a:t>
            </a:r>
            <a:r>
              <a:rPr kumimoji="0" lang="en-US" sz="1800" b="1" i="0" u="none" strike="noStrike" cap="none" normalizeH="0" baseline="0" dirty="0" smtClean="0">
                <a:ln>
                  <a:noFill/>
                </a:ln>
                <a:solidFill>
                  <a:schemeClr val="tx1"/>
                </a:solidFill>
                <a:effectLst/>
                <a:latin typeface="Neutra Text" pitchFamily="50" charset="0"/>
              </a:rPr>
              <a:t>n Phone</a:t>
            </a:r>
          </a:p>
        </p:txBody>
      </p:sp>
      <p:cxnSp>
        <p:nvCxnSpPr>
          <p:cNvPr id="25" name="Straight Arrow Connector 24"/>
          <p:cNvCxnSpPr>
            <a:stCxn id="22" idx="1"/>
            <a:endCxn id="27" idx="3"/>
          </p:cNvCxnSpPr>
          <p:nvPr/>
        </p:nvCxnSpPr>
        <p:spPr bwMode="auto">
          <a:xfrm rot="10800000">
            <a:off x="3352800" y="5943600"/>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27" name="Rounded Rectangle 26"/>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TextBox 28"/>
          <p:cNvSpPr txBox="1"/>
          <p:nvPr/>
        </p:nvSpPr>
        <p:spPr>
          <a:xfrm>
            <a:off x="3657600" y="6019800"/>
            <a:ext cx="1944443" cy="369332"/>
          </a:xfrm>
          <a:prstGeom prst="rect">
            <a:avLst/>
          </a:prstGeom>
          <a:noFill/>
        </p:spPr>
        <p:txBody>
          <a:bodyPr wrap="none" rtlCol="0">
            <a:spAutoFit/>
          </a:bodyPr>
          <a:lstStyle/>
          <a:p>
            <a:r>
              <a:rPr lang="en-US" dirty="0" smtClean="0">
                <a:solidFill>
                  <a:schemeClr val="bg1"/>
                </a:solidFill>
              </a:rPr>
              <a:t>Control messages</a:t>
            </a:r>
            <a:endParaRPr lang="en-US"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P spid="2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533400" y="1447800"/>
          <a:ext cx="8007350" cy="3463925"/>
        </p:xfrm>
        <a:graphic>
          <a:graphicData uri="http://schemas.openxmlformats.org/presentationml/2006/ole">
            <p:oleObj spid="_x0000_s337922" name="Image" r:id="rId4" imgW="9333333" imgH="4038095" progId="Photoshop.Image.9">
              <p:embed/>
            </p:oleObj>
          </a:graphicData>
        </a:graphic>
      </p:graphicFrame>
      <p:pic>
        <p:nvPicPr>
          <p:cNvPr id="4" name="Content Placeholder 3" descr="arduino.png"/>
          <p:cNvPicPr>
            <a:picLocks noGrp="1" noChangeAspect="1"/>
          </p:cNvPicPr>
          <p:nvPr>
            <p:ph idx="1"/>
          </p:nvPr>
        </p:nvPicPr>
        <p:blipFill>
          <a:blip r:embed="rId5"/>
          <a:stretch>
            <a:fillRect/>
          </a:stretch>
        </p:blipFill>
        <p:spPr>
          <a:xfrm>
            <a:off x="4536410" y="1295400"/>
            <a:ext cx="5140990" cy="3429000"/>
          </a:xfrm>
        </p:spPr>
      </p:pic>
      <p:sp>
        <p:nvSpPr>
          <p:cNvPr id="9" name="Rounded Rectangle 8"/>
          <p:cNvSpPr/>
          <p:nvPr/>
        </p:nvSpPr>
        <p:spPr bwMode="auto">
          <a:xfrm>
            <a:off x="5257800" y="4876800"/>
            <a:ext cx="3124200" cy="1828800"/>
          </a:xfrm>
          <a:prstGeom prst="roundRect">
            <a:avLst/>
          </a:prstGeom>
          <a:solidFill>
            <a:schemeClr val="accent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Neutra Text" pitchFamily="50" charset="0"/>
              </a:rPr>
              <a:t>Bootloader</a:t>
            </a:r>
            <a:endParaRPr kumimoji="0" lang="en-US" sz="1800" b="1" i="0" u="none" strike="noStrike" cap="none" normalizeH="0" baseline="0" dirty="0" smtClean="0">
              <a:ln>
                <a:noFill/>
              </a:ln>
              <a:solidFill>
                <a:schemeClr val="tx1"/>
              </a:solidFill>
              <a:effectLst/>
              <a:latin typeface="Neutra Text" pitchFamily="5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8" name="Rounded Rectangle 7"/>
          <p:cNvSpPr/>
          <p:nvPr/>
        </p:nvSpPr>
        <p:spPr bwMode="auto">
          <a:xfrm>
            <a:off x="5867400" y="54102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6" name="Straight Arrow Connector 5"/>
          <p:cNvCxnSpPr/>
          <p:nvPr/>
        </p:nvCxnSpPr>
        <p:spPr bwMode="auto">
          <a:xfrm>
            <a:off x="4191000" y="28956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sp>
        <p:nvSpPr>
          <p:cNvPr id="2" name="Title 1"/>
          <p:cNvSpPr>
            <a:spLocks noGrp="1"/>
          </p:cNvSpPr>
          <p:nvPr>
            <p:ph type="title"/>
          </p:nvPr>
        </p:nvSpPr>
        <p:spPr/>
        <p:txBody>
          <a:bodyPr/>
          <a:lstStyle/>
          <a:p>
            <a:r>
              <a:rPr lang="en-US" sz="4400" dirty="0" smtClean="0"/>
              <a:t>Juxtapose Extensions</a:t>
            </a:r>
            <a:endParaRPr lang="en-US" sz="4400" dirty="0"/>
          </a:p>
        </p:txBody>
      </p:sp>
      <p:sp>
        <p:nvSpPr>
          <p:cNvPr id="7" name="Rounded Rectangle 6"/>
          <p:cNvSpPr/>
          <p:nvPr/>
        </p:nvSpPr>
        <p:spPr bwMode="auto">
          <a:xfrm>
            <a:off x="6019800" y="58674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10" name="Straight Arrow Connector 9"/>
          <p:cNvCxnSpPr/>
          <p:nvPr/>
        </p:nvCxnSpPr>
        <p:spPr bwMode="auto">
          <a:xfrm rot="10800000">
            <a:off x="3352800" y="6183868"/>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11" name="Rounded Rectangle 10"/>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17" name="TextBox 16"/>
          <p:cNvSpPr txBox="1"/>
          <p:nvPr/>
        </p:nvSpPr>
        <p:spPr>
          <a:xfrm>
            <a:off x="3657600" y="6172200"/>
            <a:ext cx="1554272" cy="307777"/>
          </a:xfrm>
          <a:prstGeom prst="rect">
            <a:avLst/>
          </a:prstGeom>
          <a:noFill/>
        </p:spPr>
        <p:txBody>
          <a:bodyPr wrap="none" rtlCol="0">
            <a:spAutoFit/>
          </a:bodyPr>
          <a:lstStyle/>
          <a:p>
            <a:r>
              <a:rPr lang="en-US" sz="1400" dirty="0" smtClean="0">
                <a:solidFill>
                  <a:schemeClr val="bg1"/>
                </a:solidFill>
              </a:rPr>
              <a:t>Control messages</a:t>
            </a:r>
            <a:endParaRPr lang="en-US" sz="1400" dirty="0">
              <a:solidFill>
                <a:schemeClr val="bg1"/>
              </a:solidFill>
            </a:endParaRPr>
          </a:p>
        </p:txBody>
      </p:sp>
      <p:cxnSp>
        <p:nvCxnSpPr>
          <p:cNvPr id="20" name="Straight Arrow Connector 19"/>
          <p:cNvCxnSpPr/>
          <p:nvPr/>
        </p:nvCxnSpPr>
        <p:spPr bwMode="auto">
          <a:xfrm rot="10800000">
            <a:off x="3352804" y="5638800"/>
            <a:ext cx="1904997" cy="1588"/>
          </a:xfrm>
          <a:prstGeom prst="straightConnector1">
            <a:avLst/>
          </a:prstGeom>
          <a:ln w="76200">
            <a:headEnd type="arrow" w="med" len="med"/>
            <a:tailEnd type="none" w="med" len="med"/>
          </a:ln>
        </p:spPr>
        <p:style>
          <a:lnRef idx="1">
            <a:schemeClr val="accent3"/>
          </a:lnRef>
          <a:fillRef idx="0">
            <a:schemeClr val="accent3"/>
          </a:fillRef>
          <a:effectRef idx="0">
            <a:schemeClr val="accent3"/>
          </a:effectRef>
          <a:fontRef idx="minor">
            <a:schemeClr val="tx1"/>
          </a:fontRef>
        </p:style>
      </p:cxnSp>
      <p:sp>
        <p:nvSpPr>
          <p:cNvPr id="22" name="TextBox 21"/>
          <p:cNvSpPr txBox="1"/>
          <p:nvPr/>
        </p:nvSpPr>
        <p:spPr>
          <a:xfrm>
            <a:off x="3276600" y="5257800"/>
            <a:ext cx="1732077" cy="307777"/>
          </a:xfrm>
          <a:prstGeom prst="rect">
            <a:avLst/>
          </a:prstGeom>
          <a:noFill/>
        </p:spPr>
        <p:txBody>
          <a:bodyPr wrap="none" rtlCol="0">
            <a:spAutoFit/>
          </a:bodyPr>
          <a:lstStyle/>
          <a:p>
            <a:r>
              <a:rPr lang="en-US" sz="1400" dirty="0" smtClean="0">
                <a:solidFill>
                  <a:schemeClr val="bg1"/>
                </a:solidFill>
              </a:rPr>
              <a:t>Application Binaries</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11" grpId="0" animBg="1"/>
      <p:bldP spid="17"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286000"/>
            <a:ext cx="7772400" cy="1470025"/>
          </a:xfrm>
        </p:spPr>
        <p:txBody>
          <a:bodyPr/>
          <a:lstStyle/>
          <a:p>
            <a:r>
              <a:rPr lang="en-US" b="0" smtClean="0"/>
              <a:t>Wait a minute! That looked a lot like </a:t>
            </a:r>
            <a:r>
              <a:rPr lang="en-US" smtClean="0"/>
              <a:t>programming</a:t>
            </a:r>
            <a:r>
              <a:rPr lang="en-US" b="0" smtClean="0"/>
              <a:t>, and very little like </a:t>
            </a:r>
            <a:r>
              <a:rPr lang="en-US" smtClean="0"/>
              <a:t>design</a:t>
            </a:r>
            <a:r>
              <a:rPr lang="en-US" b="0" smtClean="0"/>
              <a:t>…</a:t>
            </a:r>
            <a:endParaRPr lang="en-US" b="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1524000"/>
            <a:ext cx="9144000" cy="3429000"/>
          </a:xfrm>
          <a:prstGeom prst="rect">
            <a:avLst/>
          </a:prstGeom>
          <a:solidFill>
            <a:schemeClr val="bg1"/>
          </a:solidFill>
          <a:ln w="9525">
            <a:noFill/>
            <a:miter lim="800000"/>
            <a:headEnd/>
            <a:tailEnd/>
          </a:ln>
        </p:spPr>
        <p:txBody>
          <a:bodyPr wrap="none" anchor="ctr"/>
          <a:lstStyle/>
          <a:p>
            <a:endParaRPr lang="en-US"/>
          </a:p>
        </p:txBody>
      </p:sp>
      <p:sp>
        <p:nvSpPr>
          <p:cNvPr id="6147" name="Rectangle 2"/>
          <p:cNvSpPr>
            <a:spLocks noGrp="1" noRot="1" noChangeArrowheads="1"/>
          </p:cNvSpPr>
          <p:nvPr>
            <p:ph type="title"/>
          </p:nvPr>
        </p:nvSpPr>
        <p:spPr/>
        <p:txBody>
          <a:bodyPr/>
          <a:lstStyle/>
          <a:p>
            <a:endParaRPr lang="en-US" smtClean="0"/>
          </a:p>
        </p:txBody>
      </p:sp>
      <p:sp>
        <p:nvSpPr>
          <p:cNvPr id="6148" name="Text Box 5"/>
          <p:cNvSpPr txBox="1">
            <a:spLocks noChangeArrowheads="1"/>
          </p:cNvSpPr>
          <p:nvPr/>
        </p:nvSpPr>
        <p:spPr bwMode="auto">
          <a:xfrm>
            <a:off x="7391400" y="6248400"/>
            <a:ext cx="989013" cy="304800"/>
          </a:xfrm>
          <a:prstGeom prst="rect">
            <a:avLst/>
          </a:prstGeom>
          <a:noFill/>
          <a:ln w="9525">
            <a:noFill/>
            <a:miter lim="800000"/>
            <a:headEnd/>
            <a:tailEnd/>
          </a:ln>
        </p:spPr>
        <p:txBody>
          <a:bodyPr wrap="none">
            <a:spAutoFit/>
          </a:bodyPr>
          <a:lstStyle/>
          <a:p>
            <a:r>
              <a:rPr lang="en-US" sz="1400" b="0">
                <a:solidFill>
                  <a:srgbClr val="DDDDDD"/>
                </a:solidFill>
              </a:rPr>
              <a:t>[Nintendo]</a:t>
            </a:r>
          </a:p>
        </p:txBody>
      </p:sp>
      <p:sp>
        <p:nvSpPr>
          <p:cNvPr id="6149"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endParaRPr lang="en-US" sz="4000">
              <a:solidFill>
                <a:srgbClr val="DDDDDD"/>
              </a:solidFill>
            </a:endParaRPr>
          </a:p>
        </p:txBody>
      </p:sp>
      <p:pic>
        <p:nvPicPr>
          <p:cNvPr id="6150" name="Picture 8"/>
          <p:cNvPicPr>
            <a:picLocks noChangeAspect="1" noChangeArrowheads="1"/>
          </p:cNvPicPr>
          <p:nvPr/>
        </p:nvPicPr>
        <p:blipFill>
          <a:blip r:embed="rId3">
            <a:clrChange>
              <a:clrFrom>
                <a:srgbClr val="FFFFFF"/>
              </a:clrFrom>
              <a:clrTo>
                <a:srgbClr val="FFFFFF">
                  <a:alpha val="0"/>
                </a:srgbClr>
              </a:clrTo>
            </a:clrChange>
          </a:blip>
          <a:srcRect l="7378" t="4210" r="10655" b="3159"/>
          <a:stretch>
            <a:fillRect/>
          </a:stretch>
        </p:blipFill>
        <p:spPr bwMode="auto">
          <a:xfrm>
            <a:off x="2590800" y="1219200"/>
            <a:ext cx="4243388"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p:cNvPicPr>
            <a:picLocks noChangeAspect="1" noChangeArrowheads="1"/>
          </p:cNvPicPr>
          <p:nvPr/>
        </p:nvPicPr>
        <p:blipFill>
          <a:blip r:embed="rId3"/>
          <a:srcRect/>
          <a:stretch>
            <a:fillRect/>
          </a:stretch>
        </p:blipFill>
        <p:spPr bwMode="auto">
          <a:xfrm>
            <a:off x="350044" y="-2743200"/>
            <a:ext cx="7650956" cy="11430000"/>
          </a:xfrm>
          <a:prstGeom prst="rect">
            <a:avLst/>
          </a:prstGeom>
          <a:noFill/>
          <a:ln w="9525">
            <a:noFill/>
            <a:miter lim="800000"/>
            <a:headEnd/>
            <a:tailEnd/>
          </a:ln>
          <a:effectLst/>
        </p:spPr>
      </p:pic>
      <p:sp>
        <p:nvSpPr>
          <p:cNvPr id="5" name="TextBox 4"/>
          <p:cNvSpPr txBox="1"/>
          <p:nvPr/>
        </p:nvSpPr>
        <p:spPr>
          <a:xfrm>
            <a:off x="8077200" y="5943600"/>
            <a:ext cx="939296" cy="523220"/>
          </a:xfrm>
          <a:prstGeom prst="rect">
            <a:avLst/>
          </a:prstGeom>
          <a:noFill/>
        </p:spPr>
        <p:txBody>
          <a:bodyPr wrap="none" rtlCol="0">
            <a:spAutoFit/>
          </a:bodyPr>
          <a:lstStyle/>
          <a:p>
            <a:r>
              <a:rPr lang="en-US" sz="1400" smtClean="0">
                <a:solidFill>
                  <a:schemeClr val="bg1"/>
                </a:solidFill>
              </a:rPr>
              <a:t>Microsoft</a:t>
            </a:r>
          </a:p>
          <a:p>
            <a:r>
              <a:rPr lang="en-US" sz="1400" smtClean="0">
                <a:solidFill>
                  <a:schemeClr val="bg1"/>
                </a:solidFill>
              </a:rPr>
              <a:t>Surface</a:t>
            </a:r>
            <a:endParaRPr lang="en-US" sz="1400">
              <a:solidFill>
                <a:schemeClr val="bg1"/>
              </a:solidFill>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bysix-copy.png"/>
          <p:cNvPicPr>
            <a:picLocks noChangeAspect="1"/>
          </p:cNvPicPr>
          <p:nvPr/>
        </p:nvPicPr>
        <p:blipFill>
          <a:blip r:embed="rId3"/>
          <a:stretch>
            <a:fillRect/>
          </a:stretch>
        </p:blipFill>
        <p:spPr>
          <a:xfrm>
            <a:off x="0" y="0"/>
            <a:ext cx="9144000" cy="6858000"/>
          </a:xfrm>
          <a:prstGeom prst="rect">
            <a:avLst/>
          </a:prstGeom>
        </p:spPr>
      </p:pic>
      <p:sp>
        <p:nvSpPr>
          <p:cNvPr id="3"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5"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Four</a:t>
            </a:r>
            <a:r>
              <a:rPr lang="en-US" sz="4000" smtClean="0"/>
              <a:t> </a:t>
            </a:r>
            <a:r>
              <a:rPr lang="en-US" sz="4000" smtClean="0"/>
              <a:t>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b="0" smtClean="0">
                <a:effectLst>
                  <a:outerShdw blurRad="38100" dist="38100" dir="2700000" algn="tl">
                    <a:srgbClr val="000000"/>
                  </a:outerShdw>
                </a:effectLst>
              </a:rPr>
              <a:t>Integrate Design, Test, and Analysis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Leverage Programming </a:t>
            </a:r>
            <a:r>
              <a:rPr lang="en-US" b="0" smtClean="0">
                <a:effectLst>
                  <a:outerShdw blurRad="38100" dist="38100" dir="2700000" algn="tl">
                    <a:srgbClr val="000000"/>
                  </a:outerShdw>
                </a:effectLst>
              </a:rPr>
              <a:t>by Demonstration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Support Designing Multiple </a:t>
            </a:r>
            <a:r>
              <a:rPr lang="en-US" b="0" smtClean="0">
                <a:effectLst>
                  <a:outerShdw blurRad="38100" dist="38100" dir="2700000" algn="tl">
                    <a:srgbClr val="000000"/>
                  </a:outerShdw>
                </a:effectLst>
              </a:rPr>
              <a:t>Alternatives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smtClean="0">
                <a:effectLst>
                  <a:outerShdw blurRad="38100" dist="38100" dir="2700000" algn="tl">
                    <a:srgbClr val="000000"/>
                  </a:outerShdw>
                </a:effectLst>
              </a:rPr>
              <a:t>Design by Modifying Examples</a:t>
            </a:r>
            <a:endParaRPr lang="en-US" smtClean="0">
              <a:effectLst>
                <a:outerShdw blurRad="38100" dist="38100" dir="2700000" algn="tl">
                  <a:srgbClr val="000000"/>
                </a:outerShdw>
              </a:effectLst>
            </a:endParaRPr>
          </a:p>
          <a:p>
            <a:pPr marL="514350" indent="-514350">
              <a:buNone/>
              <a:defRPr/>
            </a:pP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descr="Dreyfuss-HowWeWork.jpg"/>
          <p:cNvPicPr>
            <a:picLocks noChangeAspect="1"/>
          </p:cNvPicPr>
          <p:nvPr/>
        </p:nvPicPr>
        <p:blipFill>
          <a:blip r:embed="rId3"/>
          <a:srcRect/>
          <a:stretch>
            <a:fillRect/>
          </a:stretch>
        </p:blipFill>
        <p:spPr bwMode="auto">
          <a:xfrm>
            <a:off x="0" y="776288"/>
            <a:ext cx="9144000" cy="5305425"/>
          </a:xfrm>
          <a:prstGeom prst="rect">
            <a:avLst/>
          </a:prstGeom>
          <a:noFill/>
          <a:ln w="9525">
            <a:noFill/>
            <a:miter lim="800000"/>
            <a:headEnd/>
            <a:tailEnd/>
          </a:ln>
        </p:spPr>
      </p:pic>
      <p:sp>
        <p:nvSpPr>
          <p:cNvPr id="11267" name="Rectangle 10"/>
          <p:cNvSpPr>
            <a:spLocks noGrp="1" noRot="1" noChangeArrowheads="1"/>
          </p:cNvSpPr>
          <p:nvPr>
            <p:ph type="title"/>
          </p:nvPr>
        </p:nvSpPr>
        <p:spPr>
          <a:xfrm>
            <a:off x="61913" y="261938"/>
            <a:ext cx="4738687" cy="1109662"/>
          </a:xfrm>
          <a:solidFill>
            <a:schemeClr val="tx1"/>
          </a:solidFill>
        </p:spPr>
        <p:txBody>
          <a:bodyPr/>
          <a:lstStyle/>
          <a:p>
            <a:pPr eaLnBrk="1" hangingPunct="1"/>
            <a:r>
              <a:rPr lang="en-US" altLang="ko-KR" smtClean="0">
                <a:solidFill>
                  <a:srgbClr val="394859"/>
                </a:solidFill>
                <a:ea typeface="굴림" pitchFamily="34" charset="-127"/>
              </a:rPr>
              <a:t>Design Process</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p:cNvPicPr>
            <a:picLocks noChangeAspect="1" noChangeArrowheads="1"/>
          </p:cNvPicPr>
          <p:nvPr/>
        </p:nvPicPr>
        <p:blipFill>
          <a:blip r:embed="rId3"/>
          <a:srcRect/>
          <a:stretch>
            <a:fillRect/>
          </a:stretch>
        </p:blipFill>
        <p:spPr bwMode="auto">
          <a:xfrm>
            <a:off x="0" y="-1"/>
            <a:ext cx="9144000" cy="6859339"/>
          </a:xfrm>
          <a:prstGeom prst="rect">
            <a:avLst/>
          </a:prstGeom>
          <a:noFill/>
          <a:ln w="9525">
            <a:noFill/>
            <a:miter lim="800000"/>
            <a:headEnd/>
            <a:tailEnd/>
          </a:ln>
          <a:effectLst/>
        </p:spPr>
      </p:pic>
      <p:sp>
        <p:nvSpPr>
          <p:cNvPr id="4" name="AutoShape 7"/>
          <p:cNvSpPr>
            <a:spLocks noChangeArrowheads="1"/>
          </p:cNvSpPr>
          <p:nvPr/>
        </p:nvSpPr>
        <p:spPr bwMode="auto">
          <a:xfrm>
            <a:off x="-171450" y="309563"/>
            <a:ext cx="8629650" cy="822325"/>
          </a:xfrm>
          <a:prstGeom prst="roundRect">
            <a:avLst>
              <a:gd name="adj" fmla="val 16667"/>
            </a:avLst>
          </a:prstGeom>
          <a:solidFill>
            <a:srgbClr val="333333">
              <a:alpha val="79999"/>
            </a:srgbClr>
          </a:solidFill>
          <a:ln w="9525" algn="ctr">
            <a:noFill/>
            <a:round/>
            <a:headEnd/>
            <a:tailEnd/>
          </a:ln>
        </p:spPr>
        <p:txBody>
          <a:bodyPr wrap="none" anchor="ctr"/>
          <a:lstStyle/>
          <a:p>
            <a:endParaRPr lang="en-US"/>
          </a:p>
        </p:txBody>
      </p:sp>
      <p:sp>
        <p:nvSpPr>
          <p:cNvPr id="5" name="Rectangle 8"/>
          <p:cNvSpPr txBox="1">
            <a:spLocks noRot="1" noChangeArrowheads="1"/>
          </p:cNvSpPr>
          <p:nvPr/>
        </p:nvSpPr>
        <p:spPr>
          <a:xfrm>
            <a:off x="63500" y="261938"/>
            <a:ext cx="8385175" cy="102235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smtClean="0">
                <a:ln>
                  <a:noFill/>
                </a:ln>
                <a:solidFill>
                  <a:schemeClr val="tx2"/>
                </a:solidFill>
                <a:effectLst/>
                <a:uLnTx/>
                <a:uFillTx/>
                <a:latin typeface="+mj-lt"/>
                <a:ea typeface="굴림" charset="-127"/>
                <a:cs typeface="+mj-cs"/>
              </a:rPr>
              <a:t>Design by Example Modification</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
        <p:nvSpPr>
          <p:cNvPr id="6"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lte-architecture.png"/>
          <p:cNvPicPr>
            <a:picLocks noChangeAspect="1"/>
          </p:cNvPicPr>
          <p:nvPr/>
        </p:nvPicPr>
        <p:blipFill>
          <a:blip r:embed="rId3"/>
          <a:stretch>
            <a:fillRect/>
          </a:stretch>
        </p:blipFill>
        <p:spPr>
          <a:xfrm>
            <a:off x="3810000" y="1371600"/>
            <a:ext cx="5193949" cy="4294343"/>
          </a:xfrm>
          <a:prstGeom prst="rect">
            <a:avLst/>
          </a:prstGeom>
        </p:spPr>
      </p:pic>
      <p:pic>
        <p:nvPicPr>
          <p:cNvPr id="4" name="Picture 3" descr="malte1.png"/>
          <p:cNvPicPr>
            <a:picLocks noChangeAspect="1"/>
          </p:cNvPicPr>
          <p:nvPr/>
        </p:nvPicPr>
        <p:blipFill>
          <a:blip r:embed="rId4"/>
          <a:stretch>
            <a:fillRect/>
          </a:stretch>
        </p:blipFill>
        <p:spPr>
          <a:xfrm rot="21407756">
            <a:off x="200009" y="962008"/>
            <a:ext cx="1752600" cy="1752600"/>
          </a:xfrm>
          <a:prstGeom prst="rect">
            <a:avLst/>
          </a:prstGeom>
        </p:spPr>
      </p:pic>
      <p:pic>
        <p:nvPicPr>
          <p:cNvPr id="5" name="Picture 4" descr="malte2.png"/>
          <p:cNvPicPr>
            <a:picLocks noChangeAspect="1"/>
          </p:cNvPicPr>
          <p:nvPr/>
        </p:nvPicPr>
        <p:blipFill>
          <a:blip r:embed="rId5"/>
          <a:stretch>
            <a:fillRect/>
          </a:stretch>
        </p:blipFill>
        <p:spPr>
          <a:xfrm rot="21408144">
            <a:off x="733315" y="2257315"/>
            <a:ext cx="1752600" cy="1752600"/>
          </a:xfrm>
          <a:prstGeom prst="rect">
            <a:avLst/>
          </a:prstGeom>
        </p:spPr>
      </p:pic>
      <p:pic>
        <p:nvPicPr>
          <p:cNvPr id="6" name="Picture 5" descr="malte3.png"/>
          <p:cNvPicPr>
            <a:picLocks noChangeAspect="1"/>
          </p:cNvPicPr>
          <p:nvPr/>
        </p:nvPicPr>
        <p:blipFill>
          <a:blip r:embed="rId6"/>
          <a:stretch>
            <a:fillRect/>
          </a:stretch>
        </p:blipFill>
        <p:spPr>
          <a:xfrm rot="174744">
            <a:off x="197679" y="3474279"/>
            <a:ext cx="1828800" cy="1828800"/>
          </a:xfrm>
          <a:prstGeom prst="rect">
            <a:avLst/>
          </a:prstGeom>
        </p:spPr>
      </p:pic>
      <p:pic>
        <p:nvPicPr>
          <p:cNvPr id="7" name="Picture 6" descr="malte4.png"/>
          <p:cNvPicPr>
            <a:picLocks noChangeAspect="1"/>
          </p:cNvPicPr>
          <p:nvPr/>
        </p:nvPicPr>
        <p:blipFill>
          <a:blip r:embed="rId7"/>
          <a:stretch>
            <a:fillRect/>
          </a:stretch>
        </p:blipFill>
        <p:spPr>
          <a:xfrm>
            <a:off x="381000" y="4876800"/>
            <a:ext cx="1828800" cy="1828800"/>
          </a:xfrm>
          <a:prstGeom prst="rect">
            <a:avLst/>
          </a:prstGeom>
        </p:spPr>
      </p:pic>
      <p:sp>
        <p:nvSpPr>
          <p:cNvPr id="9" name="TextBox 8"/>
          <p:cNvSpPr txBox="1"/>
          <p:nvPr/>
        </p:nvSpPr>
        <p:spPr>
          <a:xfrm>
            <a:off x="1981200" y="1295400"/>
            <a:ext cx="1191352" cy="415498"/>
          </a:xfrm>
          <a:prstGeom prst="rect">
            <a:avLst/>
          </a:prstGeom>
          <a:noFill/>
        </p:spPr>
        <p:txBody>
          <a:bodyPr wrap="none" rtlCol="0">
            <a:spAutoFit/>
          </a:bodyPr>
          <a:lstStyle/>
          <a:p>
            <a:r>
              <a:rPr lang="en-US" sz="1050" b="0" smtClean="0">
                <a:solidFill>
                  <a:srgbClr val="333333"/>
                </a:solidFill>
              </a:rPr>
              <a:t>Button</a:t>
            </a:r>
          </a:p>
          <a:p>
            <a:r>
              <a:rPr lang="en-US" sz="1050" b="0" smtClean="0">
                <a:solidFill>
                  <a:srgbClr val="333333"/>
                </a:solidFill>
              </a:rPr>
              <a:t>initiates recording</a:t>
            </a:r>
            <a:endParaRPr lang="en-US" sz="1050" b="0">
              <a:solidFill>
                <a:srgbClr val="333333"/>
              </a:solidFill>
            </a:endParaRPr>
          </a:p>
        </p:txBody>
      </p:sp>
      <p:sp>
        <p:nvSpPr>
          <p:cNvPr id="10" name="TextBox 9"/>
          <p:cNvSpPr txBox="1"/>
          <p:nvPr/>
        </p:nvSpPr>
        <p:spPr>
          <a:xfrm>
            <a:off x="2514600" y="2514600"/>
            <a:ext cx="1002197" cy="415498"/>
          </a:xfrm>
          <a:prstGeom prst="rect">
            <a:avLst/>
          </a:prstGeom>
          <a:noFill/>
        </p:spPr>
        <p:txBody>
          <a:bodyPr wrap="none" rtlCol="0">
            <a:spAutoFit/>
          </a:bodyPr>
          <a:lstStyle/>
          <a:p>
            <a:r>
              <a:rPr lang="en-US" sz="1050" b="0" smtClean="0">
                <a:solidFill>
                  <a:srgbClr val="333333"/>
                </a:solidFill>
              </a:rPr>
              <a:t>Record</a:t>
            </a:r>
          </a:p>
          <a:p>
            <a:r>
              <a:rPr lang="en-US" sz="1050" b="0" smtClean="0">
                <a:solidFill>
                  <a:srgbClr val="333333"/>
                </a:solidFill>
              </a:rPr>
              <a:t>video message</a:t>
            </a:r>
            <a:endParaRPr lang="en-US" sz="1050" b="0">
              <a:solidFill>
                <a:srgbClr val="333333"/>
              </a:solidFill>
            </a:endParaRPr>
          </a:p>
        </p:txBody>
      </p:sp>
      <p:sp>
        <p:nvSpPr>
          <p:cNvPr id="11" name="TextBox 10"/>
          <p:cNvSpPr txBox="1"/>
          <p:nvPr/>
        </p:nvSpPr>
        <p:spPr>
          <a:xfrm>
            <a:off x="2057400" y="4343400"/>
            <a:ext cx="950901" cy="253916"/>
          </a:xfrm>
          <a:prstGeom prst="rect">
            <a:avLst/>
          </a:prstGeom>
          <a:noFill/>
        </p:spPr>
        <p:txBody>
          <a:bodyPr wrap="none" rtlCol="0">
            <a:spAutoFit/>
          </a:bodyPr>
          <a:lstStyle/>
          <a:p>
            <a:r>
              <a:rPr lang="en-US" sz="1050" b="0" smtClean="0">
                <a:solidFill>
                  <a:srgbClr val="333333"/>
                </a:solidFill>
              </a:rPr>
              <a:t>Print barcode</a:t>
            </a:r>
            <a:endParaRPr lang="en-US" sz="1050" b="0">
              <a:solidFill>
                <a:srgbClr val="333333"/>
              </a:solidFill>
            </a:endParaRPr>
          </a:p>
        </p:txBody>
      </p:sp>
      <p:sp>
        <p:nvSpPr>
          <p:cNvPr id="12" name="TextBox 11"/>
          <p:cNvSpPr txBox="1"/>
          <p:nvPr/>
        </p:nvSpPr>
        <p:spPr>
          <a:xfrm>
            <a:off x="2209800" y="5486400"/>
            <a:ext cx="1284326" cy="415498"/>
          </a:xfrm>
          <a:prstGeom prst="rect">
            <a:avLst/>
          </a:prstGeom>
          <a:noFill/>
        </p:spPr>
        <p:txBody>
          <a:bodyPr wrap="none" rtlCol="0">
            <a:spAutoFit/>
          </a:bodyPr>
          <a:lstStyle/>
          <a:p>
            <a:r>
              <a:rPr lang="en-US" sz="1050" b="0" smtClean="0">
                <a:solidFill>
                  <a:srgbClr val="333333"/>
                </a:solidFill>
              </a:rPr>
              <a:t>Scan barcode</a:t>
            </a:r>
          </a:p>
          <a:p>
            <a:r>
              <a:rPr lang="en-US" sz="1050" b="0" smtClean="0">
                <a:solidFill>
                  <a:srgbClr val="333333"/>
                </a:solidFill>
              </a:rPr>
              <a:t>to retrieve message</a:t>
            </a:r>
            <a:endParaRPr lang="en-US" sz="1050" b="0">
              <a:solidFill>
                <a:srgbClr val="333333"/>
              </a:solidFill>
            </a:endParaRPr>
          </a:p>
        </p:txBody>
      </p:sp>
      <p:cxnSp>
        <p:nvCxnSpPr>
          <p:cNvPr id="14" name="Straight Connector 13"/>
          <p:cNvCxnSpPr/>
          <p:nvPr/>
        </p:nvCxnSpPr>
        <p:spPr bwMode="auto">
          <a:xfrm rot="5400000">
            <a:off x="1143000" y="3657600"/>
            <a:ext cx="5029200" cy="1588"/>
          </a:xfrm>
          <a:prstGeom prst="line">
            <a:avLst/>
          </a:prstGeom>
          <a:solidFill>
            <a:schemeClr val="accent1"/>
          </a:solidFill>
          <a:ln w="28575" cap="flat" cmpd="sng" algn="ctr">
            <a:solidFill>
              <a:srgbClr val="333333"/>
            </a:solidFill>
            <a:prstDash val="solid"/>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Content Placeholder 4" descr="emacs_screen.gif"/>
          <p:cNvPicPr>
            <a:picLocks noChangeAspect="1"/>
          </p:cNvPicPr>
          <p:nvPr/>
        </p:nvPicPr>
        <p:blipFill>
          <a:blip r:embed="rId3"/>
          <a:stretch>
            <a:fillRect/>
          </a:stretch>
        </p:blipFill>
        <p:spPr bwMode="auto">
          <a:xfrm>
            <a:off x="0" y="723900"/>
            <a:ext cx="9104313" cy="541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9218" name="Picture 19"/>
          <p:cNvPicPr>
            <a:picLocks noChangeAspect="1" noChangeArrowheads="1"/>
          </p:cNvPicPr>
          <p:nvPr/>
        </p:nvPicPr>
        <p:blipFill>
          <a:blip r:embed="rId3"/>
          <a:srcRect/>
          <a:stretch>
            <a:fillRect/>
          </a:stretch>
        </p:blipFill>
        <p:spPr bwMode="auto">
          <a:xfrm>
            <a:off x="5146675" y="1944688"/>
            <a:ext cx="2513013" cy="2441575"/>
          </a:xfrm>
          <a:prstGeom prst="rect">
            <a:avLst/>
          </a:prstGeom>
          <a:noFill/>
          <a:ln w="9525">
            <a:noFill/>
            <a:miter lim="800000"/>
            <a:headEnd/>
            <a:tailEnd/>
          </a:ln>
        </p:spPr>
      </p:pic>
      <p:sp>
        <p:nvSpPr>
          <p:cNvPr id="9221" name="Text Box 5"/>
          <p:cNvSpPr txBox="1">
            <a:spLocks noChangeArrowheads="1"/>
          </p:cNvSpPr>
          <p:nvPr/>
        </p:nvSpPr>
        <p:spPr bwMode="auto">
          <a:xfrm>
            <a:off x="6659563" y="6477000"/>
            <a:ext cx="2027237" cy="307975"/>
          </a:xfrm>
          <a:prstGeom prst="rect">
            <a:avLst/>
          </a:prstGeom>
          <a:noFill/>
          <a:ln w="9525">
            <a:noFill/>
            <a:miter lim="800000"/>
            <a:headEnd/>
            <a:tailEnd/>
          </a:ln>
        </p:spPr>
        <p:txBody>
          <a:bodyPr wrap="none">
            <a:spAutoFit/>
          </a:bodyPr>
          <a:lstStyle/>
          <a:p>
            <a:r>
              <a:rPr lang="en-US" sz="1400" b="0">
                <a:solidFill>
                  <a:srgbClr val="DDDDDD"/>
                </a:solidFill>
              </a:rPr>
              <a:t>[programmableweb.com]</a:t>
            </a:r>
          </a:p>
        </p:txBody>
      </p:sp>
      <p:pic>
        <p:nvPicPr>
          <p:cNvPr id="9224" name="Picture 8"/>
          <p:cNvPicPr>
            <a:picLocks noChangeAspect="1" noChangeArrowheads="1"/>
          </p:cNvPicPr>
          <p:nvPr/>
        </p:nvPicPr>
        <p:blipFill>
          <a:blip r:embed="rId4"/>
          <a:srcRect/>
          <a:stretch>
            <a:fillRect/>
          </a:stretch>
        </p:blipFill>
        <p:spPr bwMode="auto">
          <a:xfrm rot="-629180">
            <a:off x="1800225" y="2130425"/>
            <a:ext cx="2405063" cy="2427288"/>
          </a:xfrm>
          <a:prstGeom prst="rect">
            <a:avLst/>
          </a:prstGeom>
          <a:noFill/>
          <a:ln w="9525">
            <a:noFill/>
            <a:miter lim="800000"/>
            <a:headEnd/>
            <a:tailEnd/>
          </a:ln>
        </p:spPr>
      </p:pic>
      <p:pic>
        <p:nvPicPr>
          <p:cNvPr id="9225" name="Picture 9"/>
          <p:cNvPicPr>
            <a:picLocks noChangeAspect="1" noChangeArrowheads="1"/>
          </p:cNvPicPr>
          <p:nvPr/>
        </p:nvPicPr>
        <p:blipFill>
          <a:blip r:embed="rId5"/>
          <a:srcRect/>
          <a:stretch>
            <a:fillRect/>
          </a:stretch>
        </p:blipFill>
        <p:spPr bwMode="auto">
          <a:xfrm rot="432808">
            <a:off x="833438" y="2576513"/>
            <a:ext cx="2328862" cy="2209800"/>
          </a:xfrm>
          <a:prstGeom prst="rect">
            <a:avLst/>
          </a:prstGeom>
          <a:noFill/>
          <a:ln w="9525">
            <a:noFill/>
            <a:miter lim="800000"/>
            <a:headEnd/>
            <a:tailEnd/>
          </a:ln>
        </p:spPr>
      </p:pic>
      <p:pic>
        <p:nvPicPr>
          <p:cNvPr id="9226" name="Picture 10"/>
          <p:cNvPicPr>
            <a:picLocks noChangeAspect="1" noChangeArrowheads="1"/>
          </p:cNvPicPr>
          <p:nvPr/>
        </p:nvPicPr>
        <p:blipFill>
          <a:blip r:embed="rId6"/>
          <a:srcRect/>
          <a:stretch>
            <a:fillRect/>
          </a:stretch>
        </p:blipFill>
        <p:spPr bwMode="auto">
          <a:xfrm rot="1373083">
            <a:off x="3076575" y="3476625"/>
            <a:ext cx="2174875" cy="2065338"/>
          </a:xfrm>
          <a:prstGeom prst="rect">
            <a:avLst/>
          </a:prstGeom>
          <a:noFill/>
          <a:ln w="9525">
            <a:noFill/>
            <a:miter lim="800000"/>
            <a:headEnd/>
            <a:tailEnd/>
          </a:ln>
        </p:spPr>
      </p:pic>
      <p:pic>
        <p:nvPicPr>
          <p:cNvPr id="9227" name="Picture 11"/>
          <p:cNvPicPr>
            <a:picLocks noChangeAspect="1" noChangeArrowheads="1"/>
          </p:cNvPicPr>
          <p:nvPr/>
        </p:nvPicPr>
        <p:blipFill>
          <a:blip r:embed="rId7"/>
          <a:srcRect/>
          <a:stretch>
            <a:fillRect/>
          </a:stretch>
        </p:blipFill>
        <p:spPr bwMode="auto">
          <a:xfrm rot="-1062306">
            <a:off x="3365500" y="2270125"/>
            <a:ext cx="1963738" cy="1892300"/>
          </a:xfrm>
          <a:prstGeom prst="rect">
            <a:avLst/>
          </a:prstGeom>
          <a:noFill/>
          <a:ln w="9525">
            <a:noFill/>
            <a:miter lim="800000"/>
            <a:headEnd/>
            <a:tailEnd/>
          </a:ln>
        </p:spPr>
      </p:pic>
      <p:pic>
        <p:nvPicPr>
          <p:cNvPr id="9228" name="Picture 12"/>
          <p:cNvPicPr>
            <a:picLocks noChangeAspect="1" noChangeArrowheads="1"/>
          </p:cNvPicPr>
          <p:nvPr/>
        </p:nvPicPr>
        <p:blipFill>
          <a:blip r:embed="rId8"/>
          <a:srcRect/>
          <a:stretch>
            <a:fillRect/>
          </a:stretch>
        </p:blipFill>
        <p:spPr bwMode="auto">
          <a:xfrm rot="603007">
            <a:off x="4603750" y="2638425"/>
            <a:ext cx="2079625" cy="2032000"/>
          </a:xfrm>
          <a:prstGeom prst="rect">
            <a:avLst/>
          </a:prstGeom>
          <a:noFill/>
          <a:ln w="9525">
            <a:noFill/>
            <a:miter lim="800000"/>
            <a:headEnd/>
            <a:tailEnd/>
          </a:ln>
        </p:spPr>
      </p:pic>
      <p:pic>
        <p:nvPicPr>
          <p:cNvPr id="9229" name="Picture 13"/>
          <p:cNvPicPr>
            <a:picLocks noChangeAspect="1" noChangeArrowheads="1"/>
          </p:cNvPicPr>
          <p:nvPr/>
        </p:nvPicPr>
        <p:blipFill>
          <a:blip r:embed="rId9"/>
          <a:srcRect/>
          <a:stretch>
            <a:fillRect/>
          </a:stretch>
        </p:blipFill>
        <p:spPr bwMode="auto">
          <a:xfrm rot="-657068">
            <a:off x="4005263" y="3189288"/>
            <a:ext cx="2495550" cy="2439987"/>
          </a:xfrm>
          <a:prstGeom prst="rect">
            <a:avLst/>
          </a:prstGeom>
          <a:noFill/>
          <a:ln w="9525">
            <a:noFill/>
            <a:miter lim="800000"/>
            <a:headEnd/>
            <a:tailEnd/>
          </a:ln>
        </p:spPr>
      </p:pic>
      <p:pic>
        <p:nvPicPr>
          <p:cNvPr id="9230" name="Picture 14"/>
          <p:cNvPicPr>
            <a:picLocks noChangeAspect="1" noChangeArrowheads="1"/>
          </p:cNvPicPr>
          <p:nvPr/>
        </p:nvPicPr>
        <p:blipFill>
          <a:blip r:embed="rId10"/>
          <a:srcRect/>
          <a:stretch>
            <a:fillRect/>
          </a:stretch>
        </p:blipFill>
        <p:spPr bwMode="auto">
          <a:xfrm rot="539524">
            <a:off x="5665788" y="3352800"/>
            <a:ext cx="2270125" cy="2238375"/>
          </a:xfrm>
          <a:prstGeom prst="rect">
            <a:avLst/>
          </a:prstGeom>
          <a:noFill/>
          <a:ln w="9525">
            <a:noFill/>
            <a:miter lim="800000"/>
            <a:headEnd/>
            <a:tailEnd/>
          </a:ln>
        </p:spPr>
      </p:pic>
      <p:pic>
        <p:nvPicPr>
          <p:cNvPr id="9231" name="Picture 15"/>
          <p:cNvPicPr>
            <a:picLocks noChangeAspect="1" noChangeArrowheads="1"/>
          </p:cNvPicPr>
          <p:nvPr/>
        </p:nvPicPr>
        <p:blipFill>
          <a:blip r:embed="rId11"/>
          <a:srcRect/>
          <a:stretch>
            <a:fillRect/>
          </a:stretch>
        </p:blipFill>
        <p:spPr bwMode="auto">
          <a:xfrm>
            <a:off x="1709738" y="3756025"/>
            <a:ext cx="2309812" cy="2173288"/>
          </a:xfrm>
          <a:prstGeom prst="rect">
            <a:avLst/>
          </a:prstGeom>
          <a:noFill/>
          <a:ln w="9525">
            <a:noFill/>
            <a:miter lim="800000"/>
            <a:headEnd/>
            <a:tailEnd/>
          </a:ln>
        </p:spPr>
      </p:pic>
      <p:pic>
        <p:nvPicPr>
          <p:cNvPr id="9232" name="Picture 16"/>
          <p:cNvPicPr>
            <a:picLocks noChangeAspect="1" noChangeArrowheads="1"/>
          </p:cNvPicPr>
          <p:nvPr/>
        </p:nvPicPr>
        <p:blipFill>
          <a:blip r:embed="rId12"/>
          <a:srcRect/>
          <a:stretch>
            <a:fillRect/>
          </a:stretch>
        </p:blipFill>
        <p:spPr bwMode="auto">
          <a:xfrm rot="-627339">
            <a:off x="790575" y="4757738"/>
            <a:ext cx="1323975" cy="1270000"/>
          </a:xfrm>
          <a:prstGeom prst="rect">
            <a:avLst/>
          </a:prstGeom>
          <a:noFill/>
          <a:ln w="9525">
            <a:noFill/>
            <a:miter lim="800000"/>
            <a:headEnd/>
            <a:tailEnd/>
          </a:ln>
        </p:spPr>
      </p:pic>
      <p:pic>
        <p:nvPicPr>
          <p:cNvPr id="9233" name="Picture 17"/>
          <p:cNvPicPr>
            <a:picLocks noChangeAspect="1" noChangeArrowheads="1"/>
          </p:cNvPicPr>
          <p:nvPr/>
        </p:nvPicPr>
        <p:blipFill>
          <a:blip r:embed="rId13"/>
          <a:srcRect/>
          <a:stretch>
            <a:fillRect/>
          </a:stretch>
        </p:blipFill>
        <p:spPr bwMode="auto">
          <a:xfrm rot="-631969">
            <a:off x="5995988" y="2611438"/>
            <a:ext cx="2268537" cy="1979612"/>
          </a:xfrm>
          <a:prstGeom prst="rect">
            <a:avLst/>
          </a:prstGeom>
          <a:noFill/>
          <a:ln w="9525">
            <a:noFill/>
            <a:miter lim="800000"/>
            <a:headEnd/>
            <a:tailEnd/>
          </a:ln>
        </p:spPr>
      </p:pic>
      <p:pic>
        <p:nvPicPr>
          <p:cNvPr id="9234" name="Picture 18"/>
          <p:cNvPicPr>
            <a:picLocks noChangeAspect="1" noChangeArrowheads="1"/>
          </p:cNvPicPr>
          <p:nvPr/>
        </p:nvPicPr>
        <p:blipFill>
          <a:blip r:embed="rId14"/>
          <a:srcRect/>
          <a:stretch>
            <a:fillRect/>
          </a:stretch>
        </p:blipFill>
        <p:spPr bwMode="auto">
          <a:xfrm rot="-918678">
            <a:off x="6938963" y="3681413"/>
            <a:ext cx="2184400" cy="2057400"/>
          </a:xfrm>
          <a:prstGeom prst="rect">
            <a:avLst/>
          </a:prstGeom>
          <a:noFill/>
          <a:ln w="9525">
            <a:noFill/>
            <a:miter lim="800000"/>
            <a:headEnd/>
            <a:tailEnd/>
          </a:ln>
        </p:spPr>
      </p:pic>
      <p:pic>
        <p:nvPicPr>
          <p:cNvPr id="17" name="Content Placeholder 3" descr="google.png"/>
          <p:cNvPicPr>
            <a:picLocks noGrp="1" noChangeAspect="1"/>
          </p:cNvPicPr>
          <p:nvPr>
            <p:ph idx="1"/>
          </p:nvPr>
        </p:nvPicPr>
        <p:blipFill>
          <a:blip r:embed="rId15"/>
          <a:stretch>
            <a:fillRect/>
          </a:stretch>
        </p:blipFill>
        <p:spPr>
          <a:xfrm>
            <a:off x="762000" y="533400"/>
            <a:ext cx="7829550" cy="685800"/>
          </a:xfrm>
        </p:spPr>
      </p:pic>
      <p:pic>
        <p:nvPicPr>
          <p:cNvPr id="18" name="Picture 8"/>
          <p:cNvPicPr>
            <a:picLocks noChangeAspect="1" noChangeArrowheads="1"/>
          </p:cNvPicPr>
          <p:nvPr/>
        </p:nvPicPr>
        <p:blipFill>
          <a:blip r:embed="rId16"/>
          <a:srcRect/>
          <a:stretch>
            <a:fillRect/>
          </a:stretch>
        </p:blipFill>
        <p:spPr bwMode="auto">
          <a:xfrm>
            <a:off x="381000" y="2286000"/>
            <a:ext cx="5767387" cy="4026289"/>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19" name="Picture 9"/>
          <p:cNvPicPr>
            <a:picLocks noChangeAspect="1" noChangeArrowheads="1"/>
          </p:cNvPicPr>
          <p:nvPr/>
        </p:nvPicPr>
        <p:blipFill>
          <a:blip r:embed="rId17"/>
          <a:srcRect/>
          <a:stretch>
            <a:fillRect/>
          </a:stretch>
        </p:blipFill>
        <p:spPr bwMode="auto">
          <a:xfrm>
            <a:off x="837278" y="1676400"/>
            <a:ext cx="5715922" cy="445770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0" name="Picture 10"/>
          <p:cNvPicPr>
            <a:picLocks noChangeAspect="1" noChangeArrowheads="1"/>
          </p:cNvPicPr>
          <p:nvPr/>
        </p:nvPicPr>
        <p:blipFill>
          <a:blip r:embed="rId18"/>
          <a:srcRect/>
          <a:stretch>
            <a:fillRect/>
          </a:stretch>
        </p:blipFill>
        <p:spPr bwMode="auto">
          <a:xfrm>
            <a:off x="1524000" y="2057400"/>
            <a:ext cx="5614987" cy="4378984"/>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1" name="Picture 11"/>
          <p:cNvPicPr>
            <a:picLocks noChangeAspect="1" noChangeArrowheads="1"/>
          </p:cNvPicPr>
          <p:nvPr/>
        </p:nvPicPr>
        <p:blipFill>
          <a:blip r:embed="rId19"/>
          <a:srcRect/>
          <a:stretch>
            <a:fillRect/>
          </a:stretch>
        </p:blipFill>
        <p:spPr bwMode="auto">
          <a:xfrm>
            <a:off x="2514600" y="1905000"/>
            <a:ext cx="6033473" cy="470535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2" name="Picture 13"/>
          <p:cNvPicPr>
            <a:picLocks noChangeAspect="1" noChangeArrowheads="1"/>
          </p:cNvPicPr>
          <p:nvPr/>
        </p:nvPicPr>
        <p:blipFill>
          <a:blip r:embed="rId20"/>
          <a:srcRect l="19811"/>
          <a:stretch>
            <a:fillRect/>
          </a:stretch>
        </p:blipFill>
        <p:spPr bwMode="auto">
          <a:xfrm>
            <a:off x="3200400" y="1847850"/>
            <a:ext cx="5151566" cy="5010150"/>
          </a:xfrm>
          <a:prstGeom prst="rect">
            <a:avLst/>
          </a:prstGeom>
          <a:ln w="12700">
            <a:solidFill>
              <a:schemeClr val="tx1"/>
            </a:solidFill>
            <a:headEnd/>
            <a:tailEnd/>
          </a:ln>
          <a:effectLst>
            <a:outerShdw blurRad="50800" dist="38100" dir="8100000" algn="tr" rotWithShape="0">
              <a:prstClr val="black">
                <a:alpha val="40000"/>
              </a:prstClr>
            </a:outerShdw>
          </a:effectLst>
        </p:spPr>
      </p:pic>
      <p:sp>
        <p:nvSpPr>
          <p:cNvPr id="16" name="Rounded Rectangle 15"/>
          <p:cNvSpPr/>
          <p:nvPr/>
        </p:nvSpPr>
        <p:spPr bwMode="auto">
          <a:xfrm>
            <a:off x="1524000" y="4038600"/>
            <a:ext cx="6096000" cy="1219200"/>
          </a:xfrm>
          <a:prstGeom prst="roundRect">
            <a:avLst/>
          </a:prstGeom>
          <a:solidFill>
            <a:schemeClr val="tx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3200" dirty="0" smtClean="0">
                <a:solidFill>
                  <a:srgbClr val="000000"/>
                </a:solidFill>
              </a:rPr>
              <a:t>It’s easy to understand the sites, </a:t>
            </a:r>
            <a:br>
              <a:rPr lang="en-US" sz="3200" dirty="0" smtClean="0">
                <a:solidFill>
                  <a:srgbClr val="000000"/>
                </a:solidFill>
              </a:rPr>
            </a:br>
            <a:r>
              <a:rPr lang="en-US" sz="3200" dirty="0" smtClean="0">
                <a:solidFill>
                  <a:srgbClr val="000000"/>
                </a:solidFill>
              </a:rPr>
              <a:t>but not their services.</a:t>
            </a:r>
            <a:endParaRPr kumimoji="0" lang="en-US" sz="3200" b="1" i="0" u="none" strike="noStrike" cap="none" normalizeH="0" baseline="0" dirty="0" smtClean="0">
              <a:ln>
                <a:noFill/>
              </a:ln>
              <a:solidFill>
                <a:srgbClr val="000000"/>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28600" y="730250"/>
            <a:ext cx="8385175" cy="1022350"/>
          </a:xfrm>
        </p:spPr>
        <p:txBody>
          <a:bodyPr/>
          <a:lstStyle/>
          <a:p>
            <a:r>
              <a:rPr lang="en-US" sz="3600" smtClean="0"/>
              <a:t>Web sites and their APIs are correlated…</a:t>
            </a:r>
          </a:p>
        </p:txBody>
      </p:sp>
      <p:sp>
        <p:nvSpPr>
          <p:cNvPr id="11267" name="Text Box 5"/>
          <p:cNvSpPr txBox="1">
            <a:spLocks noChangeArrowheads="1"/>
          </p:cNvSpPr>
          <p:nvPr/>
        </p:nvSpPr>
        <p:spPr bwMode="auto">
          <a:xfrm>
            <a:off x="8001000" y="6248400"/>
            <a:ext cx="995363" cy="307975"/>
          </a:xfrm>
          <a:prstGeom prst="rect">
            <a:avLst/>
          </a:prstGeom>
          <a:noFill/>
          <a:ln w="9525">
            <a:noFill/>
            <a:miter lim="800000"/>
            <a:headEnd/>
            <a:tailEnd/>
          </a:ln>
        </p:spPr>
        <p:txBody>
          <a:bodyPr wrap="none">
            <a:spAutoFit/>
          </a:bodyPr>
          <a:lstStyle/>
          <a:p>
            <a:r>
              <a:rPr lang="en-US" sz="1400" b="0">
                <a:solidFill>
                  <a:srgbClr val="DDDDDD"/>
                </a:solidFill>
              </a:rPr>
              <a:t>[flickr.com]</a:t>
            </a:r>
          </a:p>
        </p:txBody>
      </p:sp>
      <p:sp>
        <p:nvSpPr>
          <p:cNvPr id="11268"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r>
              <a:rPr lang="en-US" sz="3600">
                <a:solidFill>
                  <a:srgbClr val="DDDDDD"/>
                </a:solidFill>
              </a:rPr>
              <a:t>…let’s leverage that fact!</a:t>
            </a:r>
          </a:p>
        </p:txBody>
      </p:sp>
      <p:sp>
        <p:nvSpPr>
          <p:cNvPr id="11271" name="TextBox 8"/>
          <p:cNvSpPr txBox="1">
            <a:spLocks noChangeArrowheads="1"/>
          </p:cNvSpPr>
          <p:nvPr/>
        </p:nvSpPr>
        <p:spPr bwMode="auto">
          <a:xfrm>
            <a:off x="4114800" y="2438400"/>
            <a:ext cx="990600" cy="1570038"/>
          </a:xfrm>
          <a:prstGeom prst="rect">
            <a:avLst/>
          </a:prstGeom>
          <a:noFill/>
          <a:ln w="9525">
            <a:noFill/>
            <a:miter lim="800000"/>
            <a:headEnd/>
            <a:tailEnd/>
          </a:ln>
        </p:spPr>
        <p:txBody>
          <a:bodyPr>
            <a:spAutoFit/>
          </a:bodyPr>
          <a:lstStyle/>
          <a:p>
            <a:r>
              <a:rPr lang="en-US" sz="9600">
                <a:solidFill>
                  <a:schemeClr val="bg1"/>
                </a:solidFill>
                <a:latin typeface="Arial" charset="0"/>
                <a:cs typeface="Arial" charset="0"/>
              </a:rPr>
              <a:t>≈</a:t>
            </a:r>
          </a:p>
        </p:txBody>
      </p:sp>
      <p:pic>
        <p:nvPicPr>
          <p:cNvPr id="1026" name="Picture 2"/>
          <p:cNvPicPr>
            <a:picLocks noChangeAspect="1" noChangeArrowheads="1"/>
          </p:cNvPicPr>
          <p:nvPr/>
        </p:nvPicPr>
        <p:blipFill>
          <a:blip r:embed="rId3" cstate="print"/>
          <a:srcRect/>
          <a:stretch>
            <a:fillRect/>
          </a:stretch>
        </p:blipFill>
        <p:spPr bwMode="auto">
          <a:xfrm>
            <a:off x="381000" y="1676400"/>
            <a:ext cx="3162780" cy="3276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562600" y="1600200"/>
            <a:ext cx="3236334" cy="3352800"/>
          </a:xfrm>
          <a:prstGeom prst="rect">
            <a:avLst/>
          </a:prstGeom>
          <a:noFill/>
          <a:ln w="9525">
            <a:noFill/>
            <a:miter lim="800000"/>
            <a:headEnd/>
            <a:tailEnd/>
          </a:ln>
          <a:effectLst/>
        </p:spPr>
      </p:pic>
      <p:sp>
        <p:nvSpPr>
          <p:cNvPr id="8" name="Rounded Rectangle 7"/>
          <p:cNvSpPr/>
          <p:nvPr/>
        </p:nvSpPr>
        <p:spPr bwMode="auto">
          <a:xfrm>
            <a:off x="609600" y="2514600"/>
            <a:ext cx="838200" cy="914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9" name="Rounded Rectangle 8"/>
          <p:cNvSpPr/>
          <p:nvPr/>
        </p:nvSpPr>
        <p:spPr bwMode="auto">
          <a:xfrm>
            <a:off x="7315200" y="4419600"/>
            <a:ext cx="609600" cy="152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cxnSp>
        <p:nvCxnSpPr>
          <p:cNvPr id="11" name="Curved Connector 10"/>
          <p:cNvCxnSpPr>
            <a:stCxn id="8" idx="3"/>
          </p:cNvCxnSpPr>
          <p:nvPr/>
        </p:nvCxnSpPr>
        <p:spPr bwMode="auto">
          <a:xfrm>
            <a:off x="1447800" y="2971800"/>
            <a:ext cx="5791200" cy="1524000"/>
          </a:xfrm>
          <a:prstGeom prst="curvedConnector3">
            <a:avLst>
              <a:gd name="adj1" fmla="val 50817"/>
            </a:avLst>
          </a:prstGeom>
          <a:solidFill>
            <a:schemeClr val="accent1"/>
          </a:solidFill>
          <a:ln w="76200" cap="flat" cmpd="sng" algn="ctr">
            <a:solidFill>
              <a:srgbClr val="FF5050"/>
            </a:solidFill>
            <a:prstDash val="solid"/>
            <a:round/>
            <a:headEnd type="arrow"/>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71"/>
                                        </p:tgtEl>
                                      </p:cBhvr>
                                    </p:animEffect>
                                    <p:set>
                                      <p:cBhvr>
                                        <p:cTn id="7" dur="1" fill="hold">
                                          <p:stCondLst>
                                            <p:cond delay="499"/>
                                          </p:stCondLst>
                                        </p:cTn>
                                        <p:tgtEl>
                                          <p:spTgt spid="1127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ectangle 5"/>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609600" y="1143000"/>
            <a:ext cx="3200400" cy="533400"/>
          </a:xfrm>
          <a:prstGeom prst="wedgeRoundRectCallout">
            <a:avLst>
              <a:gd name="adj1" fmla="val -4090"/>
              <a:gd name="adj2" fmla="val 91326"/>
              <a:gd name="adj3" fmla="val 16667"/>
            </a:avLst>
          </a:prstGeom>
          <a:solidFill>
            <a:schemeClr val="bg1"/>
          </a:solidFill>
          <a:ln w="76200">
            <a:solidFill>
              <a:srgbClr val="92D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smtClean="0"/>
              <a:t>Give me the code for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050"/>
            <a:ext cx="8385175" cy="1022350"/>
          </a:xfrm>
        </p:spPr>
        <p:txBody>
          <a:bodyPr/>
          <a:lstStyle/>
          <a:p>
            <a:pPr algn="ctr"/>
            <a:r>
              <a:rPr lang="en-US" smtClean="0"/>
              <a:t>Experimentation </a:t>
            </a:r>
            <a:br>
              <a:rPr lang="en-US" smtClean="0"/>
            </a:br>
            <a:r>
              <a:rPr lang="en-US" smtClean="0"/>
              <a:t>Matters!</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ounded Rectangular Callout 5"/>
          <p:cNvSpPr/>
          <p:nvPr/>
        </p:nvSpPr>
        <p:spPr bwMode="auto">
          <a:xfrm>
            <a:off x="3429000" y="3886200"/>
            <a:ext cx="4343400" cy="1600200"/>
          </a:xfrm>
          <a:prstGeom prst="wedgeRoundRectCallout">
            <a:avLst>
              <a:gd name="adj1" fmla="val -60947"/>
              <a:gd name="adj2" fmla="val -5448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b="0" i="1" smtClean="0">
                <a:solidFill>
                  <a:schemeClr val="bg1">
                    <a:lumMod val="50000"/>
                  </a:schemeClr>
                </a:solidFill>
              </a:rPr>
              <a:t>To retrieve this image, use:</a:t>
            </a:r>
          </a:p>
          <a:p>
            <a:pPr>
              <a:defRPr/>
            </a:pPr>
            <a:r>
              <a:rPr lang="en-US" sz="2000" err="1" smtClean="0"/>
              <a:t>flickr.photos.getInfo</a:t>
            </a:r>
            <a:r>
              <a:rPr lang="en-US" sz="2000" smtClean="0"/>
              <a:t>(</a:t>
            </a:r>
            <a:br>
              <a:rPr lang="en-US" sz="2000" smtClean="0"/>
            </a:br>
            <a:r>
              <a:rPr lang="en-US" sz="2000" smtClean="0"/>
              <a:t>	</a:t>
            </a:r>
            <a:r>
              <a:rPr lang="en-US" sz="2000" err="1" smtClean="0"/>
              <a:t>user_id</a:t>
            </a:r>
            <a:r>
              <a:rPr lang="en-US" sz="2000" smtClean="0"/>
              <a:t> = </a:t>
            </a:r>
            <a:r>
              <a:rPr lang="en-US" sz="2000" b="0" smtClean="0"/>
              <a:t>'73866493@N00</a:t>
            </a:r>
            <a:r>
              <a:rPr lang="en-US" sz="2000" smtClean="0"/>
              <a:t>', 	</a:t>
            </a:r>
            <a:r>
              <a:rPr lang="en-US" sz="2000" err="1" smtClean="0"/>
              <a:t>photo_id</a:t>
            </a:r>
            <a:r>
              <a:rPr lang="en-US" sz="2000" smtClean="0"/>
              <a:t>= ‘</a:t>
            </a:r>
            <a:r>
              <a:rPr lang="en-US" sz="2000" b="0" smtClean="0"/>
              <a:t>3208312</a:t>
            </a:r>
            <a:r>
              <a:rPr lang="en-US" sz="2000" smtClean="0"/>
              <a:t>’)</a:t>
            </a:r>
          </a:p>
        </p:txBody>
      </p:sp>
      <p:sp>
        <p:nvSpPr>
          <p:cNvPr id="7" name="Rectangle 6"/>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t="11087" r="3323" b="18977"/>
          <a:stretch>
            <a:fillRect/>
          </a:stretch>
        </p:blipFill>
        <p:spPr bwMode="auto">
          <a:xfrm>
            <a:off x="228600" y="1676400"/>
            <a:ext cx="5334000" cy="36449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14338" name="Title 1"/>
          <p:cNvSpPr>
            <a:spLocks noGrp="1"/>
          </p:cNvSpPr>
          <p:nvPr>
            <p:ph type="title"/>
          </p:nvPr>
        </p:nvSpPr>
        <p:spPr/>
        <p:txBody>
          <a:bodyPr/>
          <a:lstStyle/>
          <a:p>
            <a:r>
              <a:rPr lang="en-US" smtClean="0"/>
              <a:t>d.mix active wiki</a:t>
            </a:r>
          </a:p>
        </p:txBody>
      </p:sp>
      <p:sp>
        <p:nvSpPr>
          <p:cNvPr id="4" name="Rounded Rectangular Callout 3"/>
          <p:cNvSpPr/>
          <p:nvPr/>
        </p:nvSpPr>
        <p:spPr bwMode="auto">
          <a:xfrm>
            <a:off x="4953000" y="762000"/>
            <a:ext cx="3200400" cy="990600"/>
          </a:xfrm>
          <a:prstGeom prst="wedgeRoundRectCallout">
            <a:avLst>
              <a:gd name="adj1" fmla="val -62985"/>
              <a:gd name="adj2" fmla="val 155491"/>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effectLst/>
                <a:latin typeface="Neutra Text" pitchFamily="50" charset="0"/>
              </a:rPr>
              <a:t>Source code generated by d.mix</a:t>
            </a:r>
          </a:p>
        </p:txBody>
      </p:sp>
      <p:pic>
        <p:nvPicPr>
          <p:cNvPr id="4098" name="Picture 2"/>
          <p:cNvPicPr>
            <a:picLocks noChangeAspect="1" noChangeArrowheads="1"/>
          </p:cNvPicPr>
          <p:nvPr/>
        </p:nvPicPr>
        <p:blipFill>
          <a:blip r:embed="rId4"/>
          <a:srcRect t="9382" r="31521" b="24947"/>
          <a:stretch>
            <a:fillRect/>
          </a:stretch>
        </p:blipFill>
        <p:spPr bwMode="auto">
          <a:xfrm>
            <a:off x="4267200" y="2895600"/>
            <a:ext cx="4114800" cy="3727525"/>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5" name="Rounded Rectangular Callout 4"/>
          <p:cNvSpPr/>
          <p:nvPr/>
        </p:nvSpPr>
        <p:spPr bwMode="auto">
          <a:xfrm>
            <a:off x="762000" y="5486400"/>
            <a:ext cx="3200400" cy="914400"/>
          </a:xfrm>
          <a:prstGeom prst="wedgeRoundRectCallout">
            <a:avLst>
              <a:gd name="adj1" fmla="val 65224"/>
              <a:gd name="adj2" fmla="val -2234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2400" smtClean="0"/>
              <a:t>is executed </a:t>
            </a:r>
            <a:r>
              <a:rPr lang="en-US" sz="2400"/>
              <a:t>in the </a:t>
            </a:r>
            <a:r>
              <a:rPr lang="en-US" sz="2400" smtClean="0"/>
              <a:t>active </a:t>
            </a:r>
            <a:r>
              <a:rPr lang="en-US" sz="2400"/>
              <a:t>wiki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group.jpg"/>
          <p:cNvPicPr>
            <a:picLocks noGrp="1" noChangeAspect="1"/>
          </p:cNvPicPr>
          <p:nvPr>
            <p:ph idx="1"/>
          </p:nvPr>
        </p:nvPicPr>
        <p:blipFill>
          <a:blip r:embed="rId3"/>
          <a:srcRect/>
          <a:stretch>
            <a:fillRect/>
          </a:stretch>
        </p:blipFill>
        <p:spPr>
          <a:xfrm>
            <a:off x="0" y="0"/>
            <a:ext cx="9144000" cy="6858000"/>
          </a:xfrm>
        </p:spPr>
      </p:pic>
      <p:sp>
        <p:nvSpPr>
          <p:cNvPr id="5" name="Rounded Rectangle 4"/>
          <p:cNvSpPr/>
          <p:nvPr/>
        </p:nvSpPr>
        <p:spPr bwMode="auto">
          <a:xfrm>
            <a:off x="2438400" y="3657600"/>
            <a:ext cx="4038600" cy="1066800"/>
          </a:xfrm>
          <a:prstGeom prst="roundRect">
            <a:avLst/>
          </a:prstGeom>
          <a:solidFill>
            <a:schemeClr val="bg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6000" smtClean="0"/>
              <a:t>Scenario</a:t>
            </a:r>
            <a:endParaRPr kumimoji="0" lang="en-US" sz="6000" b="1" i="0" u="none" strike="noStrike" cap="none" normalizeH="0" baseline="0" smtClean="0">
              <a:ln>
                <a:noFill/>
              </a:ln>
              <a:effectLst/>
            </a:endParaRPr>
          </a:p>
        </p:txBody>
      </p:sp>
      <p:sp>
        <p:nvSpPr>
          <p:cNvPr id="6"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Content Placeholder 5" descr="climbpage.png"/>
          <p:cNvPicPr>
            <a:picLocks noGrp="1" noChangeAspect="1"/>
          </p:cNvPicPr>
          <p:nvPr>
            <p:ph idx="1"/>
          </p:nvPr>
        </p:nvPicPr>
        <p:blipFill>
          <a:blip r:embed="rId3"/>
          <a:stretch>
            <a:fillRect/>
          </a:stretch>
        </p:blipFill>
        <p:spPr>
          <a:xfrm>
            <a:off x="0" y="-1"/>
            <a:ext cx="9144000" cy="8727901"/>
          </a:xfrm>
        </p:spPr>
      </p:pic>
      <p:sp>
        <p:nvSpPr>
          <p:cNvPr id="4"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ist07snippets-10.wmv">
            <a:hlinkClick r:id="" action="ppaction://media"/>
          </p:cNvPr>
          <p:cNvPicPr>
            <a:picLocks noRot="1" noChangeAspect="1"/>
          </p:cNvPicPr>
          <p:nvPr>
            <a:videoFile r:link="rId1"/>
          </p:nvPr>
        </p:nvPicPr>
        <p:blipFill>
          <a:blip r:embed="rId4"/>
          <a:stretch>
            <a:fillRect/>
          </a:stretch>
        </p:blipFill>
        <p:spPr>
          <a:xfrm>
            <a:off x="0" y="762000"/>
            <a:ext cx="9142858" cy="51428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p:cNvPicPr>
            <a:picLocks noChangeAspect="1" noChangeArrowheads="1"/>
          </p:cNvPicPr>
          <p:nvPr/>
        </p:nvPicPr>
        <p:blipFill>
          <a:blip r:embed="rId3"/>
          <a:srcRect/>
          <a:stretch>
            <a:fillRect/>
          </a:stretch>
        </p:blipFill>
        <p:spPr bwMode="auto">
          <a:xfrm>
            <a:off x="0" y="0"/>
            <a:ext cx="9144000" cy="6864804"/>
          </a:xfrm>
          <a:prstGeom prst="rect">
            <a:avLst/>
          </a:prstGeom>
          <a:noFill/>
          <a:ln w="9525">
            <a:noFill/>
            <a:miter lim="800000"/>
            <a:headEnd/>
            <a:tailEnd/>
          </a:ln>
        </p:spPr>
      </p:pic>
      <p:sp>
        <p:nvSpPr>
          <p:cNvPr id="3"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4"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smtClean="0"/>
              <a:t>d.mix users</a:t>
            </a:r>
          </a:p>
        </p:txBody>
      </p:sp>
      <p:sp>
        <p:nvSpPr>
          <p:cNvPr id="13" name="TextBox 12"/>
          <p:cNvSpPr txBox="1"/>
          <p:nvPr/>
        </p:nvSpPr>
        <p:spPr>
          <a:xfrm>
            <a:off x="838201" y="3653135"/>
            <a:ext cx="1648978" cy="461665"/>
          </a:xfrm>
          <a:prstGeom prst="rect">
            <a:avLst/>
          </a:prstGeom>
          <a:noFill/>
        </p:spPr>
        <p:txBody>
          <a:bodyPr wrap="none" rtlCol="0">
            <a:spAutoFit/>
          </a:bodyPr>
          <a:lstStyle/>
          <a:p>
            <a:r>
              <a:rPr lang="en-US" sz="2400" smtClean="0">
                <a:solidFill>
                  <a:schemeClr val="bg1"/>
                </a:solidFill>
              </a:rPr>
              <a:t>Lead Users</a:t>
            </a:r>
            <a:endParaRPr lang="en-US" sz="2400">
              <a:solidFill>
                <a:schemeClr val="bg1"/>
              </a:solidFill>
            </a:endParaRP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r>
              <a:rPr lang="en-US" sz="2400" smtClean="0">
                <a:solidFill>
                  <a:schemeClr val="bg1"/>
                </a:solidFill>
              </a:rPr>
              <a:t>Web Developers</a:t>
            </a:r>
            <a:endParaRPr lang="en-US" sz="2400">
              <a:solidFill>
                <a:schemeClr val="bg1"/>
              </a:solidFill>
            </a:endParaRP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r>
              <a:rPr lang="en-US" sz="2400" smtClean="0">
                <a:solidFill>
                  <a:schemeClr val="bg1"/>
                </a:solidFill>
              </a:rPr>
              <a:t>End Users</a:t>
            </a:r>
            <a:endParaRPr lang="en-US" sz="2400">
              <a:solidFill>
                <a:schemeClr val="bg1"/>
              </a:solidFill>
            </a:endParaRP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569660"/>
          </a:xfrm>
          <a:prstGeom prst="rect">
            <a:avLst/>
          </a:prstGeom>
          <a:noFill/>
        </p:spPr>
        <p:txBody>
          <a:bodyPr wrap="square" rtlCol="0">
            <a:spAutoFit/>
          </a:bodyPr>
          <a:lstStyle/>
          <a:p>
            <a:r>
              <a:rPr lang="en-US" sz="3200" smtClean="0">
                <a:solidFill>
                  <a:schemeClr val="bg1"/>
                </a:solidFill>
              </a:rPr>
              <a:t>Site owners or lead users define mappings between sites and services (once).</a:t>
            </a:r>
          </a:p>
          <a:p>
            <a:endParaRPr lang="en-US" sz="3200">
              <a:solidFill>
                <a:schemeClr val="bg1"/>
              </a:solidFill>
            </a:endParaRPr>
          </a:p>
        </p:txBody>
      </p:sp>
      <p:sp>
        <p:nvSpPr>
          <p:cNvPr id="21" name="Rounded Rectangle 20"/>
          <p:cNvSpPr/>
          <p:nvPr/>
        </p:nvSpPr>
        <p:spPr bwMode="auto">
          <a:xfrm>
            <a:off x="685800" y="3657600"/>
            <a:ext cx="19050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1" name="Flowchart: Sequential Access Storage 10"/>
          <p:cNvSpPr/>
          <p:nvPr/>
        </p:nvSpPr>
        <p:spPr bwMode="auto">
          <a:xfrm>
            <a:off x="8610600" y="6477000"/>
            <a:ext cx="304800" cy="304800"/>
          </a:xfrm>
          <a:prstGeom prst="flowChartMagneticTape">
            <a:avLst/>
          </a:prstGeom>
          <a:solidFill>
            <a:schemeClr val="accent1">
              <a:alpha val="25000"/>
            </a:schemeClr>
          </a:solidFill>
          <a:ln w="19050" cap="flat" cmpd="sng" algn="ctr">
            <a:solidFill>
              <a:schemeClr val="bg1">
                <a:alpha val="6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r>
              <a:rPr lang="en-US" sz="2400" smtClean="0">
                <a:solidFill>
                  <a:schemeClr val="bg1"/>
                </a:solidFill>
              </a:rPr>
              <a:t>Lead Users</a:t>
            </a:r>
            <a:endParaRPr lang="en-US" sz="2400">
              <a:solidFill>
                <a:schemeClr val="bg1"/>
              </a:solidFill>
            </a:endParaRP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r>
              <a:rPr lang="en-US" sz="2400" smtClean="0">
                <a:solidFill>
                  <a:schemeClr val="bg1"/>
                </a:solidFill>
              </a:rPr>
              <a:t>Web Developers</a:t>
            </a:r>
            <a:endParaRPr lang="en-US" sz="2400">
              <a:solidFill>
                <a:schemeClr val="bg1"/>
              </a:solidFill>
            </a:endParaRP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r>
              <a:rPr lang="en-US" sz="2400" smtClean="0">
                <a:solidFill>
                  <a:schemeClr val="bg1"/>
                </a:solidFill>
              </a:rPr>
              <a:t>End Users</a:t>
            </a:r>
            <a:endParaRPr lang="en-US" sz="2400">
              <a:solidFill>
                <a:schemeClr val="bg1"/>
              </a:solidFill>
            </a:endParaRP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584775"/>
          </a:xfrm>
          <a:prstGeom prst="rect">
            <a:avLst/>
          </a:prstGeom>
          <a:noFill/>
        </p:spPr>
        <p:txBody>
          <a:bodyPr wrap="square" rtlCol="0">
            <a:spAutoFit/>
          </a:bodyPr>
          <a:lstStyle/>
          <a:p>
            <a:r>
              <a:rPr lang="en-US" sz="3200" smtClean="0">
                <a:solidFill>
                  <a:schemeClr val="bg1"/>
                </a:solidFill>
              </a:rPr>
              <a:t>Web developers create d.mix applications</a:t>
            </a:r>
          </a:p>
        </p:txBody>
      </p:sp>
      <p:sp>
        <p:nvSpPr>
          <p:cNvPr id="11" name="Rounded Rectangle 10"/>
          <p:cNvSpPr/>
          <p:nvPr/>
        </p:nvSpPr>
        <p:spPr bwMode="auto">
          <a:xfrm>
            <a:off x="685800" y="3657600"/>
            <a:ext cx="51816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r>
              <a:rPr lang="en-US" sz="2400" smtClean="0">
                <a:solidFill>
                  <a:schemeClr val="bg1"/>
                </a:solidFill>
              </a:rPr>
              <a:t>Lead Users</a:t>
            </a:r>
            <a:endParaRPr lang="en-US" sz="2400">
              <a:solidFill>
                <a:schemeClr val="bg1"/>
              </a:solidFill>
            </a:endParaRP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r>
              <a:rPr lang="en-US" sz="2400" smtClean="0">
                <a:solidFill>
                  <a:schemeClr val="bg1"/>
                </a:solidFill>
              </a:rPr>
              <a:t>Web Developers</a:t>
            </a:r>
            <a:endParaRPr lang="en-US" sz="2400">
              <a:solidFill>
                <a:schemeClr val="bg1"/>
              </a:solidFill>
            </a:endParaRP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r>
              <a:rPr lang="en-US" sz="2400" smtClean="0">
                <a:solidFill>
                  <a:schemeClr val="bg1"/>
                </a:solidFill>
              </a:rPr>
              <a:t>End Users</a:t>
            </a:r>
            <a:endParaRPr lang="en-US" sz="2400">
              <a:solidFill>
                <a:schemeClr val="bg1"/>
              </a:solidFill>
            </a:endParaRP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077218"/>
          </a:xfrm>
          <a:prstGeom prst="rect">
            <a:avLst/>
          </a:prstGeom>
          <a:noFill/>
        </p:spPr>
        <p:txBody>
          <a:bodyPr wrap="square" rtlCol="0">
            <a:spAutoFit/>
          </a:bodyPr>
          <a:lstStyle/>
          <a:p>
            <a:r>
              <a:rPr lang="en-US" sz="3200" smtClean="0">
                <a:solidFill>
                  <a:schemeClr val="bg1"/>
                </a:solidFill>
              </a:rPr>
              <a:t>End-users run (and tailor) applications</a:t>
            </a:r>
          </a:p>
          <a:p>
            <a:r>
              <a:rPr lang="en-US" sz="3200" smtClean="0">
                <a:solidFill>
                  <a:schemeClr val="bg1"/>
                </a:solidFill>
              </a:rPr>
              <a:t>in the d.mix wiki.</a:t>
            </a:r>
          </a:p>
        </p:txBody>
      </p:sp>
      <p:sp>
        <p:nvSpPr>
          <p:cNvPr id="11" name="Rounded Rectangle 10"/>
          <p:cNvSpPr/>
          <p:nvPr/>
        </p:nvSpPr>
        <p:spPr bwMode="auto">
          <a:xfrm>
            <a:off x="685800" y="3657600"/>
            <a:ext cx="836676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roxy-new3.png"/>
          <p:cNvPicPr>
            <a:picLocks noGrp="1" noChangeAspect="1"/>
          </p:cNvPicPr>
          <p:nvPr>
            <p:ph idx="1"/>
          </p:nvPr>
        </p:nvPicPr>
        <p:blipFill>
          <a:blip r:embed="rId3"/>
          <a:stretch>
            <a:fillRect/>
          </a:stretch>
        </p:blipFill>
        <p:spPr>
          <a:xfrm>
            <a:off x="152400" y="1676400"/>
            <a:ext cx="8843927" cy="4038600"/>
          </a:xfrm>
        </p:spPr>
      </p:pic>
      <p:sp>
        <p:nvSpPr>
          <p:cNvPr id="23555" name="Title 1"/>
          <p:cNvSpPr>
            <a:spLocks noGrp="1"/>
          </p:cNvSpPr>
          <p:nvPr>
            <p:ph type="title"/>
          </p:nvPr>
        </p:nvSpPr>
        <p:spPr/>
        <p:txBody>
          <a:bodyPr/>
          <a:lstStyle/>
          <a:p>
            <a:r>
              <a:rPr lang="en-US" smtClean="0"/>
              <a:t>d.mix Proxy Architecture</a:t>
            </a:r>
          </a:p>
        </p:txBody>
      </p:sp>
      <p:sp>
        <p:nvSpPr>
          <p:cNvPr id="9" name="Rounded Rectangle 8"/>
          <p:cNvSpPr/>
          <p:nvPr/>
        </p:nvSpPr>
        <p:spPr bwMode="auto">
          <a:xfrm>
            <a:off x="3276600" y="4343400"/>
            <a:ext cx="2667000" cy="14478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0" name="TextBox 9"/>
          <p:cNvSpPr txBox="1"/>
          <p:nvPr/>
        </p:nvSpPr>
        <p:spPr>
          <a:xfrm>
            <a:off x="838200" y="1992868"/>
            <a:ext cx="1506823" cy="369332"/>
          </a:xfrm>
          <a:prstGeom prst="rect">
            <a:avLst/>
          </a:prstGeom>
          <a:noFill/>
        </p:spPr>
        <p:txBody>
          <a:bodyPr wrap="none" rtlCol="0">
            <a:spAutoFit/>
          </a:bodyPr>
          <a:lstStyle/>
          <a:p>
            <a:r>
              <a:rPr lang="en-US" smtClean="0">
                <a:solidFill>
                  <a:schemeClr val="bg1"/>
                </a:solidFill>
              </a:rPr>
              <a:t>Original Page</a:t>
            </a:r>
            <a:endParaRPr lang="en-US">
              <a:solidFill>
                <a:schemeClr val="bg1"/>
              </a:solidFill>
            </a:endParaRPr>
          </a:p>
        </p:txBody>
      </p:sp>
      <p:sp>
        <p:nvSpPr>
          <p:cNvPr id="11" name="TextBox 10"/>
          <p:cNvSpPr txBox="1"/>
          <p:nvPr/>
        </p:nvSpPr>
        <p:spPr>
          <a:xfrm>
            <a:off x="6293337" y="1715869"/>
            <a:ext cx="2241063" cy="646331"/>
          </a:xfrm>
          <a:prstGeom prst="rect">
            <a:avLst/>
          </a:prstGeom>
          <a:noFill/>
        </p:spPr>
        <p:txBody>
          <a:bodyPr wrap="none" rtlCol="0">
            <a:spAutoFit/>
          </a:bodyPr>
          <a:lstStyle/>
          <a:p>
            <a:r>
              <a:rPr lang="en-US" smtClean="0">
                <a:solidFill>
                  <a:schemeClr val="bg1"/>
                </a:solidFill>
              </a:rPr>
              <a:t>Rewritten page </a:t>
            </a:r>
          </a:p>
          <a:p>
            <a:r>
              <a:rPr lang="en-US" smtClean="0">
                <a:solidFill>
                  <a:schemeClr val="bg1"/>
                </a:solidFill>
              </a:rPr>
              <a:t>with API annotations</a:t>
            </a:r>
            <a:endParaRPr lang="en-US">
              <a:solidFill>
                <a:schemeClr val="bg1"/>
              </a:solidFill>
            </a:endParaRPr>
          </a:p>
        </p:txBody>
      </p:sp>
      <p:sp>
        <p:nvSpPr>
          <p:cNvPr id="12" name="TextBox 11"/>
          <p:cNvSpPr txBox="1"/>
          <p:nvPr/>
        </p:nvSpPr>
        <p:spPr>
          <a:xfrm>
            <a:off x="3827177" y="1981200"/>
            <a:ext cx="1467838" cy="369332"/>
          </a:xfrm>
          <a:prstGeom prst="rect">
            <a:avLst/>
          </a:prstGeom>
          <a:noFill/>
        </p:spPr>
        <p:txBody>
          <a:bodyPr wrap="none" rtlCol="0">
            <a:spAutoFit/>
          </a:bodyPr>
          <a:lstStyle/>
          <a:p>
            <a:r>
              <a:rPr lang="en-US" smtClean="0">
                <a:solidFill>
                  <a:schemeClr val="bg1"/>
                </a:solidFill>
              </a:rPr>
              <a:t>Proxy Server</a:t>
            </a:r>
            <a:endParaRPr lang="en-US">
              <a:solidFill>
                <a:schemeClr val="bg1"/>
              </a:solidFill>
            </a:endParaRPr>
          </a:p>
        </p:txBody>
      </p:sp>
      <p:sp>
        <p:nvSpPr>
          <p:cNvPr id="13" name="TextBox 12"/>
          <p:cNvSpPr txBox="1"/>
          <p:nvPr/>
        </p:nvSpPr>
        <p:spPr>
          <a:xfrm>
            <a:off x="6028984" y="4916269"/>
            <a:ext cx="2353016" cy="646331"/>
          </a:xfrm>
          <a:prstGeom prst="rect">
            <a:avLst/>
          </a:prstGeom>
          <a:noFill/>
        </p:spPr>
        <p:txBody>
          <a:bodyPr wrap="none" rtlCol="0">
            <a:spAutoFit/>
          </a:bodyPr>
          <a:lstStyle/>
          <a:p>
            <a:r>
              <a:rPr lang="en-US" smtClean="0">
                <a:solidFill>
                  <a:schemeClr val="bg1"/>
                </a:solidFill>
              </a:rPr>
              <a:t>Site-to-Service Map</a:t>
            </a:r>
          </a:p>
          <a:p>
            <a:r>
              <a:rPr lang="en-US" smtClean="0">
                <a:solidFill>
                  <a:schemeClr val="bg1"/>
                </a:solidFill>
              </a:rPr>
              <a:t>(hosted on d.mix wiki)</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O-Camera.jpg"/>
          <p:cNvPicPr>
            <a:picLocks noGrp="1" noChangeAspect="1"/>
          </p:cNvPicPr>
          <p:nvPr>
            <p:ph idx="1"/>
          </p:nvPr>
        </p:nvPicPr>
        <p:blipFill>
          <a:blip r:embed="rId3"/>
          <a:stretch>
            <a:fillRect/>
          </a:stretch>
        </p:blipFill>
        <p:spPr>
          <a:xfrm>
            <a:off x="0" y="0"/>
            <a:ext cx="9144000" cy="6858001"/>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42100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rPr>
              <a:t>IDEO Camera</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Authoring the Site-to-Service Map</a:t>
            </a:r>
            <a:br>
              <a:rPr lang="en-US" sz="4000" smtClean="0"/>
            </a:br>
            <a:r>
              <a:rPr lang="en-US" sz="4000" smtClean="0"/>
              <a:t>…Without Help From the Site Owner</a:t>
            </a:r>
            <a:endParaRPr lang="en-US" sz="4000"/>
          </a:p>
        </p:txBody>
      </p:sp>
      <p:sp>
        <p:nvSpPr>
          <p:cNvPr id="3" name="Content Placeholder 2"/>
          <p:cNvSpPr>
            <a:spLocks noGrp="1"/>
          </p:cNvSpPr>
          <p:nvPr>
            <p:ph idx="1"/>
          </p:nvPr>
        </p:nvSpPr>
        <p:spPr>
          <a:xfrm>
            <a:off x="838200" y="2025650"/>
            <a:ext cx="8007350" cy="4146550"/>
          </a:xfrm>
        </p:spPr>
        <p:txBody>
          <a:bodyPr/>
          <a:lstStyle/>
          <a:p>
            <a:pPr marL="514350" indent="-514350">
              <a:buNone/>
            </a:pPr>
            <a:r>
              <a:rPr lang="en-US" sz="2800" smtClean="0"/>
              <a:t>1	Map URL to Page Type</a:t>
            </a:r>
          </a:p>
          <a:p>
            <a:pPr marL="514350" indent="-514350">
              <a:buNone/>
            </a:pPr>
            <a:r>
              <a:rPr lang="en-US" sz="2800" smtClean="0"/>
              <a:t>2	I</a:t>
            </a:r>
            <a:r>
              <a:rPr lang="en-US" sz="2800" b="1" smtClean="0"/>
              <a:t>dentify visual elements in page to annotate (using </a:t>
            </a:r>
            <a:r>
              <a:rPr lang="en-US" sz="2800" b="1" err="1" smtClean="0"/>
              <a:t>XPath</a:t>
            </a:r>
            <a:r>
              <a:rPr lang="en-US" sz="2800" b="1" smtClean="0"/>
              <a:t>/CSS selectors)</a:t>
            </a:r>
          </a:p>
          <a:p>
            <a:pPr marL="514350" indent="-514350">
              <a:buNone/>
            </a:pPr>
            <a:r>
              <a:rPr lang="en-US" sz="2800" smtClean="0"/>
              <a:t>3	E</a:t>
            </a:r>
            <a:r>
              <a:rPr lang="en-US" sz="2800" b="1" smtClean="0"/>
              <a:t>xtract arguments for service calls from page source</a:t>
            </a:r>
          </a:p>
          <a:p>
            <a:pPr marL="514350" indent="-514350">
              <a:buAutoNum type="arabicPlain" startAt="4"/>
            </a:pPr>
            <a:r>
              <a:rPr lang="en-US" sz="2800" smtClean="0"/>
              <a:t>Bind arguments to web service code snippet  </a:t>
            </a:r>
          </a:p>
          <a:p>
            <a:pPr marL="914400" lvl="1" indent="-514350">
              <a:buFont typeface="+mj-lt"/>
              <a:buAutoNum type="arabicPeriod"/>
            </a:pPr>
            <a:endParaRPr lang="en-US" smtClean="0"/>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Why Not </a:t>
            </a:r>
            <a:r>
              <a:rPr lang="en-US" i="1" smtClean="0"/>
              <a:t>Just</a:t>
            </a:r>
            <a:r>
              <a:rPr lang="en-US" smtClean="0"/>
              <a:t> Scrape?</a:t>
            </a:r>
          </a:p>
        </p:txBody>
      </p:sp>
      <p:sp>
        <p:nvSpPr>
          <p:cNvPr id="31747" name="Content Placeholder 2"/>
          <p:cNvSpPr>
            <a:spLocks noGrp="1"/>
          </p:cNvSpPr>
          <p:nvPr>
            <p:ph idx="1"/>
          </p:nvPr>
        </p:nvSpPr>
        <p:spPr>
          <a:xfrm>
            <a:off x="838200" y="1949450"/>
            <a:ext cx="7696200" cy="4756150"/>
          </a:xfrm>
        </p:spPr>
        <p:txBody>
          <a:bodyPr/>
          <a:lstStyle/>
          <a:p>
            <a:r>
              <a:rPr lang="en-US" smtClean="0"/>
              <a:t>Scraping at design-time rather than </a:t>
            </a:r>
            <a:br>
              <a:rPr lang="en-US" smtClean="0"/>
            </a:br>
            <a:r>
              <a:rPr lang="en-US" smtClean="0"/>
              <a:t>at run-time minimizes brittleness</a:t>
            </a:r>
          </a:p>
          <a:p>
            <a:r>
              <a:rPr lang="en-US" smtClean="0"/>
              <a:t>Web service calls can be parameterized</a:t>
            </a:r>
          </a:p>
          <a:p>
            <a:r>
              <a:rPr lang="en-US" smtClean="0"/>
              <a:t>Scraping at run-time can lead to lock-out</a:t>
            </a:r>
          </a:p>
          <a:p>
            <a:endParaRPr lang="en-US" smtClean="0"/>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Picture 7" descr="flickr-without-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flickr-url-callout.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73674" y="381000"/>
            <a:ext cx="2029723" cy="2739211"/>
          </a:xfrm>
          <a:prstGeom prst="rect">
            <a:avLst/>
          </a:prstGeom>
          <a:noFill/>
        </p:spPr>
        <p:txBody>
          <a:bodyPr wrap="none" rtlCol="0">
            <a:spAutoFit/>
          </a:bodyPr>
          <a:lstStyle/>
          <a:p>
            <a:r>
              <a:rPr lang="en-US" sz="2400" smtClean="0">
                <a:solidFill>
                  <a:schemeClr val="bg1"/>
                </a:solidFill>
              </a:rPr>
              <a:t>Page URL:</a:t>
            </a:r>
          </a:p>
          <a:p>
            <a:r>
              <a:rPr lang="en-US" sz="2400" b="0" smtClean="0">
                <a:solidFill>
                  <a:schemeClr val="bg1"/>
                </a:solidFill>
              </a:rPr>
              <a:t>flickr.com/</a:t>
            </a:r>
            <a:br>
              <a:rPr lang="en-US" sz="2400" b="0" smtClean="0">
                <a:solidFill>
                  <a:schemeClr val="bg1"/>
                </a:solidFill>
              </a:rPr>
            </a:br>
            <a:r>
              <a:rPr lang="en-US" sz="2400" b="0" smtClean="0">
                <a:solidFill>
                  <a:schemeClr val="bg1"/>
                </a:solidFill>
              </a:rPr>
              <a:t>photos/</a:t>
            </a:r>
            <a:br>
              <a:rPr lang="en-US" sz="2400" b="0" smtClean="0">
                <a:solidFill>
                  <a:schemeClr val="bg1"/>
                </a:solidFill>
              </a:rPr>
            </a:br>
            <a:r>
              <a:rPr lang="en-US" sz="2400" b="0" i="1" smtClean="0">
                <a:solidFill>
                  <a:schemeClr val="bg1"/>
                </a:solidFill>
              </a:rPr>
              <a:t>&lt;username&gt;</a:t>
            </a:r>
            <a:r>
              <a:rPr lang="en-US" sz="2400" b="0" smtClean="0">
                <a:solidFill>
                  <a:schemeClr val="bg1"/>
                </a:solidFill>
              </a:rPr>
              <a:t>/</a:t>
            </a:r>
          </a:p>
          <a:p>
            <a:r>
              <a:rPr lang="en-US" sz="2400" b="0" i="1" smtClean="0">
                <a:solidFill>
                  <a:schemeClr val="bg1"/>
                </a:solidFill>
              </a:rPr>
              <a:t>&lt;</a:t>
            </a:r>
            <a:r>
              <a:rPr lang="en-US" sz="2400" b="0" i="1" err="1" smtClean="0">
                <a:solidFill>
                  <a:schemeClr val="bg1"/>
                </a:solidFill>
              </a:rPr>
              <a:t>photoid</a:t>
            </a:r>
            <a:r>
              <a:rPr lang="en-US" sz="2400" b="0" i="1" smtClean="0">
                <a:solidFill>
                  <a:schemeClr val="bg1"/>
                </a:solidFill>
              </a:rPr>
              <a:t>&gt;</a:t>
            </a:r>
            <a:r>
              <a:rPr lang="en-US" sz="2400" b="0" smtClean="0">
                <a:solidFill>
                  <a:schemeClr val="bg1"/>
                </a:solidFill>
              </a:rPr>
              <a:t>/…</a:t>
            </a:r>
          </a:p>
          <a:p>
            <a:endParaRPr lang="en-US" sz="1400" b="0" smtClean="0">
              <a:solidFill>
                <a:schemeClr val="bg1"/>
              </a:solidFill>
            </a:endParaRPr>
          </a:p>
          <a:p>
            <a:r>
              <a:rPr lang="en-US" sz="1400" smtClean="0">
                <a:solidFill>
                  <a:schemeClr val="bg1"/>
                </a:solidFill>
                <a:latin typeface="Euphemia" pitchFamily="34" charset="0"/>
              </a:rPr>
              <a:t>Regular Expression:</a:t>
            </a:r>
          </a:p>
          <a:p>
            <a:r>
              <a:rPr lang="en-US" sz="1200" b="0" smtClean="0">
                <a:solidFill>
                  <a:schemeClr val="bg1"/>
                </a:solidFill>
                <a:latin typeface="Euphemia" pitchFamily="34" charset="0"/>
              </a:rPr>
              <a:t>%r</a:t>
            </a:r>
            <a:r>
              <a:rPr lang="en-US" sz="1200" b="0" u="sng" smtClean="0">
                <a:solidFill>
                  <a:schemeClr val="bg1"/>
                </a:solidFill>
                <a:latin typeface="Euphemia" pitchFamily="34" charset="0"/>
              </a:rPr>
              <a:t>{</a:t>
            </a:r>
            <a:r>
              <a:rPr lang="en-US" sz="1200" b="0" smtClean="0">
                <a:solidFill>
                  <a:schemeClr val="bg1"/>
                </a:solidFill>
                <a:latin typeface="Euphemia" pitchFamily="34" charset="0"/>
              </a:rPr>
              <a:t>flickr.com//?photos/</a:t>
            </a:r>
            <a:br>
              <a:rPr lang="en-US" sz="1200" b="0" smtClean="0">
                <a:solidFill>
                  <a:schemeClr val="bg1"/>
                </a:solidFill>
                <a:latin typeface="Euphemia" pitchFamily="34" charset="0"/>
              </a:rPr>
            </a:br>
            <a:r>
              <a:rPr lang="en-US" sz="1200" b="0" smtClean="0">
                <a:solidFill>
                  <a:schemeClr val="bg1"/>
                </a:solidFill>
                <a:latin typeface="Euphemia" pitchFamily="34" charset="0"/>
              </a:rPr>
              <a:t>    [^/]+/\d+/?&amp;script</a:t>
            </a:r>
            <a:r>
              <a:rPr lang="en-US" sz="1200" b="0" u="sng" smtClean="0">
                <a:solidFill>
                  <a:schemeClr val="bg1"/>
                </a:solidFill>
                <a:latin typeface="Euphemia" pitchFamily="34" charset="0"/>
              </a:rPr>
              <a:t>}</a:t>
            </a:r>
            <a:endParaRPr lang="en-US" sz="2000" b="0">
              <a:solidFill>
                <a:schemeClr val="bg1"/>
              </a:solidFill>
              <a:latin typeface="Euphemia"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0"/>
            <a:ext cx="10573703" cy="6622733"/>
            <a:chOff x="0" y="0"/>
            <a:chExt cx="10573703" cy="6622733"/>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92303" y="833735"/>
              <a:ext cx="1658339" cy="461665"/>
            </a:xfrm>
            <a:prstGeom prst="rect">
              <a:avLst/>
            </a:prstGeom>
            <a:noFill/>
          </p:spPr>
          <p:txBody>
            <a:bodyPr wrap="none" rtlCol="0">
              <a:spAutoFit/>
            </a:bodyPr>
            <a:lstStyle/>
            <a:p>
              <a:r>
                <a:rPr lang="en-US" sz="2400" smtClean="0">
                  <a:solidFill>
                    <a:schemeClr val="bg1"/>
                  </a:solidFill>
                </a:rPr>
                <a:t>Photo Title</a:t>
              </a:r>
              <a:endParaRPr lang="en-US" sz="2400">
                <a:solidFill>
                  <a:schemeClr val="bg1"/>
                </a:solidFill>
              </a:endParaRPr>
            </a:p>
          </p:txBody>
        </p:sp>
        <p:sp>
          <p:nvSpPr>
            <p:cNvPr id="8" name="TextBox 7"/>
            <p:cNvSpPr txBox="1"/>
            <p:nvPr/>
          </p:nvSpPr>
          <p:spPr>
            <a:xfrm>
              <a:off x="6992303" y="1676400"/>
              <a:ext cx="1621085" cy="461665"/>
            </a:xfrm>
            <a:prstGeom prst="rect">
              <a:avLst/>
            </a:prstGeom>
            <a:noFill/>
          </p:spPr>
          <p:txBody>
            <a:bodyPr wrap="none" rtlCol="0">
              <a:spAutoFit/>
            </a:bodyPr>
            <a:lstStyle/>
            <a:p>
              <a:r>
                <a:rPr lang="en-US" sz="2400" smtClean="0">
                  <a:solidFill>
                    <a:schemeClr val="bg1"/>
                  </a:solidFill>
                </a:rPr>
                <a:t>Image URL</a:t>
              </a:r>
              <a:endParaRPr lang="en-US" sz="2400">
                <a:solidFill>
                  <a:schemeClr val="bg1"/>
                </a:solidFill>
              </a:endParaRPr>
            </a:p>
          </p:txBody>
        </p:sp>
        <p:sp>
          <p:nvSpPr>
            <p:cNvPr id="9" name="TextBox 8"/>
            <p:cNvSpPr txBox="1"/>
            <p:nvPr/>
          </p:nvSpPr>
          <p:spPr>
            <a:xfrm>
              <a:off x="6992303" y="4796135"/>
              <a:ext cx="1600503" cy="461665"/>
            </a:xfrm>
            <a:prstGeom prst="rect">
              <a:avLst/>
            </a:prstGeom>
            <a:noFill/>
          </p:spPr>
          <p:txBody>
            <a:bodyPr wrap="none" rtlCol="0">
              <a:spAutoFit/>
            </a:bodyPr>
            <a:lstStyle/>
            <a:p>
              <a:r>
                <a:rPr lang="en-US" sz="2400" smtClean="0">
                  <a:solidFill>
                    <a:schemeClr val="bg1"/>
                  </a:solidFill>
                </a:rPr>
                <a:t>Tag Search</a:t>
              </a:r>
              <a:endParaRPr lang="en-US" sz="2400">
                <a:solidFill>
                  <a:schemeClr val="bg1"/>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7037E-7 L -0.18646 -3.7037E-7 " pathEditMode="relative" rAng="0" ptsTypes="AA">
                                      <p:cBhvr>
                                        <p:cTn id="6" dur="500" fill="hold"/>
                                        <p:tgtEl>
                                          <p:spTgt spid="2"/>
                                        </p:tgtEl>
                                        <p:attrNameLst>
                                          <p:attrName>ppt_x</p:attrName>
                                          <p:attrName>ppt_y</p:attrName>
                                        </p:attrNameLst>
                                      </p:cBhvr>
                                      <p:rCtr x="-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6" name="TextBox 5"/>
          <p:cNvSpPr txBox="1"/>
          <p:nvPr/>
        </p:nvSpPr>
        <p:spPr>
          <a:xfrm>
            <a:off x="5257800" y="833735"/>
            <a:ext cx="1658339" cy="461665"/>
          </a:xfrm>
          <a:prstGeom prst="rect">
            <a:avLst/>
          </a:prstGeom>
          <a:noFill/>
        </p:spPr>
        <p:txBody>
          <a:bodyPr wrap="none" rtlCol="0">
            <a:spAutoFit/>
          </a:bodyPr>
          <a:lstStyle/>
          <a:p>
            <a:r>
              <a:rPr lang="en-US" sz="2400" smtClean="0">
                <a:solidFill>
                  <a:schemeClr val="bg1"/>
                </a:solidFill>
              </a:rPr>
              <a:t>Photo Title</a:t>
            </a:r>
            <a:endParaRPr lang="en-US" sz="2400">
              <a:solidFill>
                <a:schemeClr val="bg1"/>
              </a:solidFill>
            </a:endParaRPr>
          </a:p>
        </p:txBody>
      </p:sp>
      <p:sp>
        <p:nvSpPr>
          <p:cNvPr id="8" name="TextBox 7"/>
          <p:cNvSpPr txBox="1"/>
          <p:nvPr/>
        </p:nvSpPr>
        <p:spPr>
          <a:xfrm>
            <a:off x="5257800" y="1676400"/>
            <a:ext cx="1621085" cy="461665"/>
          </a:xfrm>
          <a:prstGeom prst="rect">
            <a:avLst/>
          </a:prstGeom>
          <a:noFill/>
        </p:spPr>
        <p:txBody>
          <a:bodyPr wrap="none" rtlCol="0">
            <a:spAutoFit/>
          </a:bodyPr>
          <a:lstStyle/>
          <a:p>
            <a:r>
              <a:rPr lang="en-US" sz="2400" smtClean="0">
                <a:solidFill>
                  <a:schemeClr val="bg1"/>
                </a:solidFill>
              </a:rPr>
              <a:t>Image URL</a:t>
            </a:r>
            <a:endParaRPr lang="en-US" sz="2400">
              <a:solidFill>
                <a:schemeClr val="bg1"/>
              </a:solidFill>
            </a:endParaRPr>
          </a:p>
        </p:txBody>
      </p:sp>
      <p:sp>
        <p:nvSpPr>
          <p:cNvPr id="9" name="TextBox 8"/>
          <p:cNvSpPr txBox="1"/>
          <p:nvPr/>
        </p:nvSpPr>
        <p:spPr>
          <a:xfrm>
            <a:off x="5257800" y="4796135"/>
            <a:ext cx="1600503" cy="461665"/>
          </a:xfrm>
          <a:prstGeom prst="rect">
            <a:avLst/>
          </a:prstGeom>
          <a:noFill/>
        </p:spPr>
        <p:txBody>
          <a:bodyPr wrap="none" rtlCol="0">
            <a:spAutoFit/>
          </a:bodyPr>
          <a:lstStyle/>
          <a:p>
            <a:r>
              <a:rPr lang="en-US" sz="2400" smtClean="0">
                <a:solidFill>
                  <a:schemeClr val="bg1"/>
                </a:solidFill>
              </a:rPr>
              <a:t>Tag Search</a:t>
            </a:r>
            <a:endParaRPr lang="en-US" sz="2400">
              <a:solidFill>
                <a:schemeClr val="bg1"/>
              </a:solidFill>
            </a:endParaRPr>
          </a:p>
        </p:txBody>
      </p:sp>
      <p:sp>
        <p:nvSpPr>
          <p:cNvPr id="10" name="TextBox 9"/>
          <p:cNvSpPr txBox="1"/>
          <p:nvPr/>
        </p:nvSpPr>
        <p:spPr>
          <a:xfrm>
            <a:off x="5257800" y="1214735"/>
            <a:ext cx="1901161" cy="400110"/>
          </a:xfrm>
          <a:prstGeom prst="rect">
            <a:avLst/>
          </a:prstGeom>
          <a:noFill/>
        </p:spPr>
        <p:txBody>
          <a:bodyPr wrap="none" rtlCol="0">
            <a:spAutoFit/>
          </a:bodyPr>
          <a:lstStyle/>
          <a:p>
            <a:r>
              <a:rPr lang="en-US" sz="2000" b="0" smtClean="0">
                <a:solidFill>
                  <a:schemeClr val="bg1"/>
                </a:solidFill>
              </a:rPr>
              <a:t>(doc/</a:t>
            </a:r>
            <a:r>
              <a:rPr lang="en-US" sz="2000" b="0" smtClean="0">
                <a:solidFill>
                  <a:srgbClr val="FF9999"/>
                </a:solidFill>
              </a:rPr>
              <a:t>"#</a:t>
            </a:r>
            <a:r>
              <a:rPr lang="en-US" sz="2000" b="0" err="1" smtClean="0">
                <a:solidFill>
                  <a:srgbClr val="FF9999"/>
                </a:solidFill>
              </a:rPr>
              <a:t>title_div</a:t>
            </a:r>
            <a:r>
              <a:rPr lang="en-US" sz="2000" b="0" smtClean="0">
                <a:solidFill>
                  <a:srgbClr val="FF9999"/>
                </a:solidFill>
              </a:rPr>
              <a:t>"</a:t>
            </a:r>
            <a:r>
              <a:rPr lang="en-US" sz="2000" b="0" smtClean="0">
                <a:solidFill>
                  <a:schemeClr val="bg1"/>
                </a:solidFill>
              </a:rPr>
              <a:t>)</a:t>
            </a:r>
          </a:p>
        </p:txBody>
      </p:sp>
      <p:sp>
        <p:nvSpPr>
          <p:cNvPr id="11" name="TextBox 10"/>
          <p:cNvSpPr txBox="1"/>
          <p:nvPr/>
        </p:nvSpPr>
        <p:spPr>
          <a:xfrm>
            <a:off x="5257800" y="2038290"/>
            <a:ext cx="2736647" cy="400110"/>
          </a:xfrm>
          <a:prstGeom prst="rect">
            <a:avLst/>
          </a:prstGeom>
          <a:noFill/>
        </p:spPr>
        <p:txBody>
          <a:bodyPr wrap="none" rtlCol="0">
            <a:spAutoFit/>
          </a:bodyPr>
          <a:lstStyle/>
          <a:p>
            <a:r>
              <a:rPr lang="en-US" sz="2000" b="0" smtClean="0">
                <a:solidFill>
                  <a:schemeClr val="bg1"/>
                </a:solidFill>
              </a:rPr>
              <a:t>(doc/</a:t>
            </a:r>
            <a:r>
              <a:rPr lang="en-US" sz="2000" b="0" smtClean="0">
                <a:solidFill>
                  <a:srgbClr val="FF9999"/>
                </a:solidFill>
              </a:rPr>
              <a:t>"</a:t>
            </a:r>
            <a:r>
              <a:rPr lang="en-US" sz="2000" b="0" err="1" smtClean="0">
                <a:solidFill>
                  <a:srgbClr val="FF9999"/>
                </a:solidFill>
              </a:rPr>
              <a:t>div.photoImgDiv</a:t>
            </a:r>
            <a:r>
              <a:rPr lang="en-US" sz="2000" b="0" smtClean="0">
                <a:solidFill>
                  <a:srgbClr val="FF9999"/>
                </a:solidFill>
              </a:rPr>
              <a:t>"</a:t>
            </a:r>
            <a:r>
              <a:rPr lang="en-US" sz="2000" b="0" smtClean="0">
                <a:solidFill>
                  <a:schemeClr val="bg1"/>
                </a:solidFill>
              </a:rPr>
              <a:t>)</a:t>
            </a:r>
          </a:p>
        </p:txBody>
      </p:sp>
      <p:sp>
        <p:nvSpPr>
          <p:cNvPr id="12" name="TextBox 11"/>
          <p:cNvSpPr txBox="1"/>
          <p:nvPr/>
        </p:nvSpPr>
        <p:spPr>
          <a:xfrm>
            <a:off x="5257800" y="5100935"/>
            <a:ext cx="2104422" cy="400110"/>
          </a:xfrm>
          <a:prstGeom prst="rect">
            <a:avLst/>
          </a:prstGeom>
          <a:noFill/>
        </p:spPr>
        <p:txBody>
          <a:bodyPr wrap="none" rtlCol="0">
            <a:spAutoFit/>
          </a:bodyPr>
          <a:lstStyle/>
          <a:p>
            <a:r>
              <a:rPr lang="en-US" sz="2000" b="0" smtClean="0">
                <a:solidFill>
                  <a:schemeClr val="bg1"/>
                </a:solidFill>
              </a:rPr>
              <a:t>(doc/</a:t>
            </a:r>
            <a:r>
              <a:rPr lang="en-US" sz="2000" b="0" smtClean="0">
                <a:solidFill>
                  <a:srgbClr val="FF9999"/>
                </a:solidFill>
              </a:rPr>
              <a:t>"</a:t>
            </a:r>
            <a:r>
              <a:rPr lang="en-US" sz="2000" b="0" err="1" smtClean="0">
                <a:solidFill>
                  <a:srgbClr val="FF9999"/>
                </a:solidFill>
              </a:rPr>
              <a:t>div.TagList</a:t>
            </a:r>
            <a:r>
              <a:rPr lang="en-US" sz="2000" b="0" smtClean="0">
                <a:solidFill>
                  <a:srgbClr val="FF9999"/>
                </a:solidFill>
              </a:rPr>
              <a:t>"</a:t>
            </a:r>
            <a:r>
              <a:rPr lang="en-US" sz="2000" b="0" smtClean="0">
                <a:solidFill>
                  <a:schemeClr val="bg1"/>
                </a:solidFill>
              </a:rPr>
              <a:t>)</a:t>
            </a:r>
          </a:p>
        </p:txBody>
      </p:sp>
      <p:pic>
        <p:nvPicPr>
          <p:cNvPr id="2050" name="Picture 2"/>
          <p:cNvPicPr>
            <a:picLocks noChangeAspect="1" noChangeArrowheads="1"/>
          </p:cNvPicPr>
          <p:nvPr/>
        </p:nvPicPr>
        <p:blipFill>
          <a:blip r:embed="rId4"/>
          <a:srcRect/>
          <a:stretch>
            <a:fillRect/>
          </a:stretch>
        </p:blipFill>
        <p:spPr bwMode="auto">
          <a:xfrm>
            <a:off x="838200" y="2971800"/>
            <a:ext cx="4102100" cy="850900"/>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5" name="Title 4"/>
          <p:cNvSpPr>
            <a:spLocks noGrp="1"/>
          </p:cNvSpPr>
          <p:nvPr>
            <p:ph type="title"/>
          </p:nvPr>
        </p:nvSpPr>
        <p:spPr>
          <a:xfrm>
            <a:off x="-1219200" y="528638"/>
            <a:ext cx="8385175" cy="1022350"/>
          </a:xfrm>
        </p:spPr>
        <p:txBody>
          <a:bodyPr/>
          <a:lstStyle/>
          <a:p>
            <a:endParaRPr lang="en-US"/>
          </a:p>
        </p:txBody>
      </p:sp>
      <p:sp>
        <p:nvSpPr>
          <p:cNvPr id="6" name="TextBox 5"/>
          <p:cNvSpPr txBox="1"/>
          <p:nvPr/>
        </p:nvSpPr>
        <p:spPr>
          <a:xfrm>
            <a:off x="5257800" y="833735"/>
            <a:ext cx="3542958" cy="1015663"/>
          </a:xfrm>
          <a:prstGeom prst="rect">
            <a:avLst/>
          </a:prstGeom>
          <a:noFill/>
        </p:spPr>
        <p:txBody>
          <a:bodyPr wrap="none" rtlCol="0">
            <a:spAutoFit/>
          </a:bodyPr>
          <a:lstStyle/>
          <a:p>
            <a:r>
              <a:rPr lang="en-US" sz="2000" err="1" smtClean="0">
                <a:solidFill>
                  <a:schemeClr val="bg1"/>
                </a:solidFill>
              </a:rPr>
              <a:t>flickr.photos.getInfo</a:t>
            </a:r>
            <a:r>
              <a:rPr lang="en-US" sz="2000" smtClean="0">
                <a:solidFill>
                  <a:schemeClr val="bg1"/>
                </a:solidFill>
              </a:rPr>
              <a:t>( </a:t>
            </a:r>
          </a:p>
          <a:p>
            <a:r>
              <a:rPr lang="en-US" sz="2000" smtClean="0">
                <a:solidFill>
                  <a:schemeClr val="bg1"/>
                </a:solidFill>
              </a:rPr>
              <a:t>    </a:t>
            </a:r>
            <a:r>
              <a:rPr lang="en-US" sz="2000" b="0" err="1" smtClean="0">
                <a:solidFill>
                  <a:schemeClr val="bg1"/>
                </a:solidFill>
              </a:rPr>
              <a:t>photo_id</a:t>
            </a:r>
            <a:r>
              <a:rPr lang="en-US" sz="2000" b="0" smtClean="0">
                <a:solidFill>
                  <a:schemeClr val="bg1"/>
                </a:solidFill>
              </a:rPr>
              <a:t> = “</a:t>
            </a:r>
            <a:r>
              <a:rPr lang="en-US" sz="2000" b="0" smtClean="0">
                <a:solidFill>
                  <a:srgbClr val="FF5050"/>
                </a:solidFill>
              </a:rPr>
              <a:t>298655528</a:t>
            </a:r>
            <a:r>
              <a:rPr lang="en-US" sz="2000" b="0" smtClean="0">
                <a:solidFill>
                  <a:schemeClr val="bg1"/>
                </a:solidFill>
              </a:rPr>
              <a:t>”</a:t>
            </a:r>
            <a:r>
              <a:rPr lang="en-US" sz="2000" smtClean="0">
                <a:solidFill>
                  <a:schemeClr val="bg1"/>
                </a:solidFill>
              </a:rPr>
              <a:t>).title</a:t>
            </a:r>
          </a:p>
          <a:p>
            <a:endParaRPr lang="en-US" sz="2000">
              <a:solidFill>
                <a:schemeClr val="bg1"/>
              </a:solidFill>
            </a:endParaRPr>
          </a:p>
        </p:txBody>
      </p:sp>
      <p:sp>
        <p:nvSpPr>
          <p:cNvPr id="8" name="TextBox 7"/>
          <p:cNvSpPr txBox="1"/>
          <p:nvPr/>
        </p:nvSpPr>
        <p:spPr>
          <a:xfrm>
            <a:off x="5257800" y="1752600"/>
            <a:ext cx="3570208" cy="2862322"/>
          </a:xfrm>
          <a:prstGeom prst="rect">
            <a:avLst/>
          </a:prstGeom>
          <a:noFill/>
        </p:spPr>
        <p:txBody>
          <a:bodyPr wrap="none" rtlCol="0">
            <a:spAutoFit/>
          </a:bodyPr>
          <a:lstStyle/>
          <a:p>
            <a:r>
              <a:rPr lang="en-US" sz="2000" smtClean="0">
                <a:solidFill>
                  <a:schemeClr val="bg1"/>
                </a:solidFill>
              </a:rPr>
              <a:t>info = </a:t>
            </a:r>
            <a:r>
              <a:rPr lang="en-US" sz="2000" err="1" smtClean="0">
                <a:solidFill>
                  <a:schemeClr val="bg1"/>
                </a:solidFill>
              </a:rPr>
              <a:t>flickr.photos.getInfo</a:t>
            </a:r>
            <a:r>
              <a:rPr lang="en-US" sz="2000" smtClean="0">
                <a:solidFill>
                  <a:schemeClr val="bg1"/>
                </a:solidFill>
              </a:rPr>
              <a:t>( </a:t>
            </a:r>
          </a:p>
          <a:p>
            <a:r>
              <a:rPr lang="en-US" sz="2000" b="0" smtClean="0">
                <a:solidFill>
                  <a:schemeClr val="bg1"/>
                </a:solidFill>
              </a:rPr>
              <a:t>    </a:t>
            </a:r>
            <a:r>
              <a:rPr lang="en-US" sz="2000" b="0" err="1" smtClean="0">
                <a:solidFill>
                  <a:schemeClr val="bg1"/>
                </a:solidFill>
              </a:rPr>
              <a:t>photo_id</a:t>
            </a:r>
            <a:r>
              <a:rPr lang="en-US" sz="2000" b="0" smtClean="0">
                <a:solidFill>
                  <a:schemeClr val="bg1"/>
                </a:solidFill>
              </a:rPr>
              <a:t> = “</a:t>
            </a:r>
            <a:r>
              <a:rPr lang="en-US" sz="2000" b="0" smtClean="0">
                <a:solidFill>
                  <a:srgbClr val="FF5050"/>
                </a:solidFill>
              </a:rPr>
              <a:t>298655528</a:t>
            </a:r>
            <a:r>
              <a:rPr lang="en-US" sz="2000" b="0" smtClean="0">
                <a:solidFill>
                  <a:schemeClr val="bg1"/>
                </a:solidFill>
              </a:rPr>
              <a:t>”</a:t>
            </a:r>
            <a:r>
              <a:rPr lang="en-US" sz="2000" smtClean="0">
                <a:solidFill>
                  <a:schemeClr val="bg1"/>
                </a:solidFill>
              </a:rPr>
              <a:t>)</a:t>
            </a:r>
          </a:p>
          <a:p>
            <a:r>
              <a:rPr lang="en-US" sz="2000" smtClean="0">
                <a:solidFill>
                  <a:schemeClr val="bg1"/>
                </a:solidFill>
              </a:rPr>
              <a:t>URL </a:t>
            </a:r>
            <a:r>
              <a:rPr lang="en-US" sz="2000" b="0" smtClean="0">
                <a:solidFill>
                  <a:schemeClr val="bg1"/>
                </a:solidFill>
              </a:rPr>
              <a:t>= “http://farm”+ </a:t>
            </a:r>
            <a:r>
              <a:rPr lang="en-US" sz="2000" b="0" err="1" smtClean="0">
                <a:solidFill>
                  <a:schemeClr val="bg1"/>
                </a:solidFill>
              </a:rPr>
              <a:t>info.farm</a:t>
            </a:r>
            <a:r>
              <a:rPr lang="en-US" sz="2000" b="0" smtClean="0">
                <a:solidFill>
                  <a:schemeClr val="bg1"/>
                </a:solidFill>
              </a:rPr>
              <a:t>-id</a:t>
            </a:r>
            <a:br>
              <a:rPr lang="en-US" sz="2000" b="0" smtClean="0">
                <a:solidFill>
                  <a:schemeClr val="bg1"/>
                </a:solidFill>
              </a:rPr>
            </a:br>
            <a:r>
              <a:rPr lang="en-US" sz="2000" b="0" smtClean="0">
                <a:solidFill>
                  <a:schemeClr val="bg1"/>
                </a:solidFill>
              </a:rPr>
              <a:t>    + “.</a:t>
            </a:r>
            <a:r>
              <a:rPr lang="en-US" sz="2000" b="0" err="1" smtClean="0">
                <a:solidFill>
                  <a:schemeClr val="bg1"/>
                </a:solidFill>
              </a:rPr>
              <a:t>static.flickr.com</a:t>
            </a:r>
            <a:r>
              <a:rPr lang="en-US" sz="2000" b="0" smtClean="0">
                <a:solidFill>
                  <a:schemeClr val="bg1"/>
                </a:solidFill>
              </a:rPr>
              <a:t>/”</a:t>
            </a:r>
          </a:p>
          <a:p>
            <a:r>
              <a:rPr lang="en-US" sz="2000" b="0" smtClean="0">
                <a:solidFill>
                  <a:schemeClr val="bg1"/>
                </a:solidFill>
              </a:rPr>
              <a:t>    + </a:t>
            </a:r>
            <a:r>
              <a:rPr lang="en-US" sz="2000" b="0" err="1" smtClean="0">
                <a:solidFill>
                  <a:schemeClr val="bg1"/>
                </a:solidFill>
              </a:rPr>
              <a:t>info.server</a:t>
            </a:r>
            <a:r>
              <a:rPr lang="en-US" sz="2000" b="0" smtClean="0">
                <a:solidFill>
                  <a:schemeClr val="bg1"/>
                </a:solidFill>
              </a:rPr>
              <a:t>-id</a:t>
            </a:r>
          </a:p>
          <a:p>
            <a:r>
              <a:rPr lang="en-US" sz="2000" b="0" smtClean="0">
                <a:solidFill>
                  <a:schemeClr val="bg1"/>
                </a:solidFill>
              </a:rPr>
              <a:t>    + “/” + </a:t>
            </a:r>
            <a:r>
              <a:rPr lang="en-US" sz="2000" b="0" err="1" smtClean="0">
                <a:solidFill>
                  <a:schemeClr val="bg1"/>
                </a:solidFill>
              </a:rPr>
              <a:t>info.attributes</a:t>
            </a:r>
            <a:r>
              <a:rPr lang="en-US" sz="2000" b="0" smtClean="0">
                <a:solidFill>
                  <a:schemeClr val="bg1"/>
                </a:solidFill>
              </a:rPr>
              <a:t>[”id”] </a:t>
            </a:r>
          </a:p>
          <a:p>
            <a:r>
              <a:rPr lang="en-US" sz="2000" b="0" smtClean="0">
                <a:solidFill>
                  <a:schemeClr val="bg1"/>
                </a:solidFill>
              </a:rPr>
              <a:t>    + “_”</a:t>
            </a:r>
          </a:p>
          <a:p>
            <a:r>
              <a:rPr lang="en-US" sz="2000" b="0" smtClean="0">
                <a:solidFill>
                  <a:schemeClr val="bg1"/>
                </a:solidFill>
              </a:rPr>
              <a:t>    + </a:t>
            </a:r>
            <a:r>
              <a:rPr lang="en-US" sz="2000" b="0" err="1" smtClean="0">
                <a:solidFill>
                  <a:schemeClr val="bg1"/>
                </a:solidFill>
              </a:rPr>
              <a:t>info.secret</a:t>
            </a:r>
            <a:endParaRPr lang="en-US" sz="2000" b="0" smtClean="0">
              <a:solidFill>
                <a:schemeClr val="bg1"/>
              </a:solidFill>
            </a:endParaRPr>
          </a:p>
          <a:p>
            <a:r>
              <a:rPr lang="en-US" sz="2000" b="0" smtClean="0">
                <a:solidFill>
                  <a:schemeClr val="bg1"/>
                </a:solidFill>
              </a:rPr>
              <a:t>    + “.jpg”</a:t>
            </a:r>
            <a:endParaRPr lang="en-US" sz="2000" b="0">
              <a:solidFill>
                <a:schemeClr val="bg1"/>
              </a:solidFill>
            </a:endParaRPr>
          </a:p>
        </p:txBody>
      </p:sp>
      <p:sp>
        <p:nvSpPr>
          <p:cNvPr id="9" name="TextBox 8"/>
          <p:cNvSpPr txBox="1"/>
          <p:nvPr/>
        </p:nvSpPr>
        <p:spPr>
          <a:xfrm>
            <a:off x="5257800" y="4796135"/>
            <a:ext cx="2505173" cy="707886"/>
          </a:xfrm>
          <a:prstGeom prst="rect">
            <a:avLst/>
          </a:prstGeom>
          <a:noFill/>
        </p:spPr>
        <p:txBody>
          <a:bodyPr wrap="none" rtlCol="0">
            <a:spAutoFit/>
          </a:bodyPr>
          <a:lstStyle/>
          <a:p>
            <a:r>
              <a:rPr lang="en-US" sz="2000" err="1" smtClean="0">
                <a:solidFill>
                  <a:schemeClr val="bg1"/>
                </a:solidFill>
              </a:rPr>
              <a:t>flickr.photos.search</a:t>
            </a:r>
            <a:r>
              <a:rPr lang="en-US" sz="2000" smtClean="0">
                <a:solidFill>
                  <a:schemeClr val="bg1"/>
                </a:solidFill>
              </a:rPr>
              <a:t>(</a:t>
            </a:r>
          </a:p>
          <a:p>
            <a:r>
              <a:rPr lang="en-US" sz="2000" smtClean="0">
                <a:solidFill>
                  <a:schemeClr val="bg1"/>
                </a:solidFill>
              </a:rPr>
              <a:t>    </a:t>
            </a:r>
            <a:r>
              <a:rPr lang="en-US" sz="2000" b="0" smtClean="0">
                <a:solidFill>
                  <a:schemeClr val="bg1"/>
                </a:solidFill>
              </a:rPr>
              <a:t>tags = “</a:t>
            </a:r>
            <a:r>
              <a:rPr lang="en-US" sz="2000" b="0" err="1" smtClean="0">
                <a:solidFill>
                  <a:srgbClr val="FF9999"/>
                </a:solidFill>
              </a:rPr>
              <a:t>yosemite</a:t>
            </a:r>
            <a:r>
              <a:rPr lang="en-US" sz="2000" b="0" smtClean="0">
                <a:solidFill>
                  <a:schemeClr val="bg1"/>
                </a:solidFill>
              </a:rPr>
              <a:t> ...”</a:t>
            </a:r>
            <a:r>
              <a:rPr lang="en-US" sz="2000" smtClean="0">
                <a:solidFill>
                  <a:schemeClr val="bg1"/>
                </a:solidFill>
              </a:rPr>
              <a:t>)</a:t>
            </a:r>
            <a:endParaRPr lang="en-US" sz="2000">
              <a:solidFill>
                <a:schemeClr val="bg1"/>
              </a:solidFill>
            </a:endParaRPr>
          </a:p>
        </p:txBody>
      </p:sp>
      <p:sp>
        <p:nvSpPr>
          <p:cNvPr id="14" name="Rectangle 13"/>
          <p:cNvSpPr/>
          <p:nvPr/>
        </p:nvSpPr>
        <p:spPr bwMode="auto">
          <a:xfrm>
            <a:off x="4800600" y="533400"/>
            <a:ext cx="4191000" cy="4267200"/>
          </a:xfrm>
          <a:prstGeom prst="rect">
            <a:avLst/>
          </a:prstGeom>
          <a:solidFill>
            <a:srgbClr val="3333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3" name="Rounded Rectangular Callout 12"/>
          <p:cNvSpPr/>
          <p:nvPr/>
        </p:nvSpPr>
        <p:spPr bwMode="auto">
          <a:xfrm>
            <a:off x="5181600" y="2667000"/>
            <a:ext cx="3429000" cy="1752600"/>
          </a:xfrm>
          <a:prstGeom prst="wedgeRoundRectCallout">
            <a:avLst>
              <a:gd name="adj1" fmla="val -6612"/>
              <a:gd name="adj2" fmla="val 9237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000" b="0" i="1" smtClean="0">
                <a:solidFill>
                  <a:schemeClr val="tx1"/>
                </a:solidFill>
              </a:rPr>
              <a:t>Extracted from  page source:</a:t>
            </a:r>
            <a:endParaRPr lang="en-US" sz="2000" b="0" smtClean="0">
              <a:solidFill>
                <a:schemeClr val="tx1"/>
              </a:solidFill>
            </a:endParaRPr>
          </a:p>
          <a:p>
            <a:r>
              <a:rPr lang="en-US" sz="2000" b="0" smtClean="0">
                <a:solidFill>
                  <a:schemeClr val="tx1"/>
                </a:solidFill>
              </a:rPr>
              <a:t>Within &lt;div&gt; for all tags:</a:t>
            </a:r>
          </a:p>
          <a:p>
            <a:endParaRPr lang="en-US" sz="2000" b="0" smtClean="0">
              <a:solidFill>
                <a:schemeClr val="tx1"/>
              </a:solidFill>
            </a:endParaRPr>
          </a:p>
          <a:p>
            <a:r>
              <a:rPr lang="en-US" sz="2000" b="0" smtClean="0">
                <a:solidFill>
                  <a:schemeClr val="tx1"/>
                </a:solidFill>
              </a:rPr>
              <a:t>tag=</a:t>
            </a:r>
            <a:r>
              <a:rPr lang="en-US" sz="2000" b="0" err="1" smtClean="0">
                <a:solidFill>
                  <a:schemeClr val="tx1"/>
                </a:solidFill>
              </a:rPr>
              <a:t>div.at</a:t>
            </a:r>
            <a:r>
              <a:rPr lang="en-US" sz="2000" b="0" smtClean="0">
                <a:solidFill>
                  <a:schemeClr val="tx1"/>
                </a:solidFill>
              </a:rPr>
              <a:t>("</a:t>
            </a:r>
            <a:r>
              <a:rPr lang="en-US" sz="2000" b="0" err="1" smtClean="0">
                <a:solidFill>
                  <a:schemeClr val="tx1"/>
                </a:solidFill>
              </a:rPr>
              <a:t>a.Plain</a:t>
            </a:r>
            <a:r>
              <a:rPr lang="en-US" sz="2000" b="0" smtClean="0">
                <a:solidFill>
                  <a:schemeClr val="tx1"/>
                </a:solidFill>
              </a:rPr>
              <a:t>").</a:t>
            </a:r>
            <a:r>
              <a:rPr lang="en-US" sz="2000" b="0" err="1" smtClean="0">
                <a:solidFill>
                  <a:schemeClr val="tx1"/>
                </a:solidFill>
              </a:rPr>
              <a:t>inner_html</a:t>
            </a:r>
            <a:endParaRPr lang="en-US" sz="2000" b="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000" smtClean="0"/>
              <a:t>Putting it all together…</a:t>
            </a:r>
          </a:p>
        </p:txBody>
      </p:sp>
      <p:sp>
        <p:nvSpPr>
          <p:cNvPr id="12" name="TextBox 11"/>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000" smtClean="0"/>
              <a:t>Putting it all together…</a:t>
            </a:r>
          </a:p>
        </p:txBody>
      </p:sp>
      <p:sp>
        <p:nvSpPr>
          <p:cNvPr id="7" name="Rectangle 6"/>
          <p:cNvSpPr/>
          <p:nvPr/>
        </p:nvSpPr>
        <p:spPr bwMode="auto">
          <a:xfrm>
            <a:off x="838200" y="3276600"/>
            <a:ext cx="5791200" cy="381000"/>
          </a:xfrm>
          <a:prstGeom prst="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5410200" y="2209800"/>
            <a:ext cx="3429000" cy="609600"/>
          </a:xfrm>
          <a:prstGeom prst="wedgeRoundRectCallout">
            <a:avLst>
              <a:gd name="adj1" fmla="val -33763"/>
              <a:gd name="adj2" fmla="val 116449"/>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400" smtClean="0">
                <a:solidFill>
                  <a:schemeClr val="tx1"/>
                </a:solidFill>
              </a:rPr>
              <a:t>Extract tag name</a:t>
            </a:r>
            <a:endParaRPr lang="en-US" sz="2400">
              <a:solidFill>
                <a:schemeClr val="tx1"/>
              </a:solidFill>
            </a:endParaRPr>
          </a:p>
        </p:txBody>
      </p:sp>
      <p:sp>
        <p:nvSpPr>
          <p:cNvPr id="8" name="TextBox 7"/>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
        <p:nvSpPr>
          <p:cNvPr id="27650" name="Title 1"/>
          <p:cNvSpPr>
            <a:spLocks noGrp="1"/>
          </p:cNvSpPr>
          <p:nvPr>
            <p:ph type="title"/>
          </p:nvPr>
        </p:nvSpPr>
        <p:spPr/>
        <p:txBody>
          <a:bodyPr/>
          <a:lstStyle/>
          <a:p>
            <a:r>
              <a:rPr lang="en-US" sz="4000" smtClean="0"/>
              <a:t>Putting it all together…</a:t>
            </a:r>
          </a:p>
        </p:txBody>
      </p:sp>
      <p:sp>
        <p:nvSpPr>
          <p:cNvPr id="7" name="Rectangle 6"/>
          <p:cNvSpPr/>
          <p:nvPr/>
        </p:nvSpPr>
        <p:spPr bwMode="auto">
          <a:xfrm>
            <a:off x="838200" y="3733800"/>
            <a:ext cx="5791200" cy="381000"/>
          </a:xfrm>
          <a:prstGeom prst="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5715000" y="2209800"/>
            <a:ext cx="3429000" cy="914400"/>
          </a:xfrm>
          <a:prstGeom prst="wedgeRoundRectCallout">
            <a:avLst>
              <a:gd name="adj1" fmla="val -33763"/>
              <a:gd name="adj2" fmla="val 116449"/>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400" smtClean="0">
                <a:solidFill>
                  <a:schemeClr val="tx1"/>
                </a:solidFill>
              </a:rPr>
              <a:t>Instantiate Source Example</a:t>
            </a:r>
            <a:endParaRPr lang="en-US" sz="2400">
              <a:solidFill>
                <a:schemeClr val="tx1"/>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istory_of_id-teague-707.png"/>
          <p:cNvPicPr>
            <a:picLocks noGrp="1" noChangeAspect="1"/>
          </p:cNvPicPr>
          <p:nvPr>
            <p:ph idx="1"/>
          </p:nvPr>
        </p:nvPicPr>
        <p:blipFill>
          <a:blip r:embed="rId3"/>
          <a:stretch>
            <a:fillRect/>
          </a:stretch>
        </p:blipFill>
        <p:spPr>
          <a:xfrm>
            <a:off x="0" y="-228600"/>
            <a:ext cx="9144000" cy="7679530"/>
          </a:xfrm>
        </p:spPr>
      </p:pic>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36766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smtClean="0">
                <a:ln>
                  <a:noFill/>
                </a:ln>
                <a:solidFill>
                  <a:schemeClr val="tx2"/>
                </a:solidFill>
                <a:effectLst/>
                <a:uLnTx/>
                <a:uFillTx/>
                <a:latin typeface="+mj-lt"/>
                <a:ea typeface="굴림" charset="-127"/>
                <a:cs typeface="+mj-cs"/>
              </a:rPr>
              <a:t>W.D. Teague</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000" smtClean="0"/>
              <a:t>Putting it all together…</a:t>
            </a:r>
          </a:p>
        </p:txBody>
      </p:sp>
      <p:sp>
        <p:nvSpPr>
          <p:cNvPr id="5" name="Rounded Rectangular Callout 4"/>
          <p:cNvSpPr/>
          <p:nvPr/>
        </p:nvSpPr>
        <p:spPr bwMode="auto">
          <a:xfrm>
            <a:off x="5715000" y="2590800"/>
            <a:ext cx="3429000" cy="914400"/>
          </a:xfrm>
          <a:prstGeom prst="wedgeRoundRectCallout">
            <a:avLst>
              <a:gd name="adj1" fmla="val -33763"/>
              <a:gd name="adj2" fmla="val 116449"/>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400" smtClean="0">
                <a:solidFill>
                  <a:schemeClr val="tx1"/>
                </a:solidFill>
              </a:rPr>
              <a:t>Add annotation to original page</a:t>
            </a:r>
            <a:endParaRPr lang="en-US" sz="2400">
              <a:solidFill>
                <a:schemeClr val="tx1"/>
              </a:solidFill>
            </a:endParaRPr>
          </a:p>
        </p:txBody>
      </p:sp>
      <p:sp>
        <p:nvSpPr>
          <p:cNvPr id="7" name="Rectangle 6"/>
          <p:cNvSpPr/>
          <p:nvPr/>
        </p:nvSpPr>
        <p:spPr bwMode="auto">
          <a:xfrm>
            <a:off x="838200" y="4114800"/>
            <a:ext cx="5791200" cy="1295400"/>
          </a:xfrm>
          <a:prstGeom prst="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8" name="TextBox 7"/>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p:txBody>
          <a:bodyPr/>
          <a:lstStyle/>
          <a:p>
            <a:r>
              <a:rPr lang="en-US" smtClean="0"/>
              <a:t>Dataflow Summary</a:t>
            </a:r>
          </a:p>
        </p:txBody>
      </p:sp>
      <p:sp>
        <p:nvSpPr>
          <p:cNvPr id="12" name="Rectangle 11"/>
          <p:cNvSpPr/>
          <p:nvPr/>
        </p:nvSpPr>
        <p:spPr bwMode="auto">
          <a:xfrm>
            <a:off x="5334000" y="2209800"/>
            <a:ext cx="3048000" cy="838200"/>
          </a:xfrm>
          <a:prstGeom prst="rect">
            <a:avLst/>
          </a:prstGeom>
          <a:solidFill>
            <a:schemeClr val="tx1">
              <a:alpha val="67000"/>
            </a:schemeClr>
          </a:solidFill>
          <a:ln w="12700" cap="flat" cmpd="sng" algn="ctr">
            <a:solidFill>
              <a:schemeClr val="bg1">
                <a:lumMod val="95000"/>
              </a:schemeClr>
            </a:solidFill>
            <a:prstDash val="solid"/>
            <a:round/>
            <a:headEnd type="none" w="med" len="med"/>
            <a:tailEnd type="none" w="med" len="med"/>
          </a:ln>
          <a:effectLst/>
        </p:spPr>
        <p:txBody>
          <a:bodyPr anchor="ctr" anchorCtr="1"/>
          <a:lstStyle/>
          <a:p>
            <a:pPr>
              <a:defRPr/>
            </a:pPr>
            <a:r>
              <a:rPr lang="en-US" sz="2800" smtClean="0">
                <a:solidFill>
                  <a:schemeClr val="bg1"/>
                </a:solidFill>
              </a:rPr>
              <a:t>d.mix </a:t>
            </a:r>
            <a:r>
              <a:rPr lang="en-US" sz="2800">
                <a:solidFill>
                  <a:schemeClr val="bg1"/>
                </a:solidFill>
              </a:rPr>
              <a:t>run </a:t>
            </a:r>
            <a:r>
              <a:rPr lang="en-US" sz="2800" smtClean="0">
                <a:solidFill>
                  <a:schemeClr val="bg1"/>
                </a:solidFill>
              </a:rPr>
              <a:t>time</a:t>
            </a:r>
            <a:endParaRPr lang="en-US" sz="2800">
              <a:solidFill>
                <a:schemeClr val="bg1"/>
              </a:solidFill>
            </a:endParaRPr>
          </a:p>
        </p:txBody>
      </p:sp>
      <p:cxnSp>
        <p:nvCxnSpPr>
          <p:cNvPr id="28" name="Shape 16"/>
          <p:cNvCxnSpPr>
            <a:stCxn id="13" idx="3"/>
            <a:endCxn id="12" idx="1"/>
          </p:cNvCxnSpPr>
          <p:nvPr/>
        </p:nvCxnSpPr>
        <p:spPr bwMode="auto">
          <a:xfrm>
            <a:off x="3841102" y="2628900"/>
            <a:ext cx="1492898" cy="1588"/>
          </a:xfrm>
          <a:prstGeom prst="bentConnector3">
            <a:avLst>
              <a:gd name="adj1" fmla="val 50000"/>
            </a:avLst>
          </a:prstGeom>
          <a:solidFill>
            <a:schemeClr val="accent1"/>
          </a:solidFill>
          <a:ln w="63500" cap="flat" cmpd="sng" algn="ctr">
            <a:solidFill>
              <a:schemeClr val="accent3"/>
            </a:solidFill>
            <a:prstDash val="solid"/>
            <a:round/>
            <a:headEnd type="none" w="med" len="med"/>
            <a:tailEnd type="arrow"/>
          </a:ln>
          <a:effectLst/>
        </p:spPr>
      </p:cxnSp>
      <p:sp>
        <p:nvSpPr>
          <p:cNvPr id="13" name="Rectangle 12"/>
          <p:cNvSpPr/>
          <p:nvPr/>
        </p:nvSpPr>
        <p:spPr bwMode="auto">
          <a:xfrm>
            <a:off x="762000" y="2209800"/>
            <a:ext cx="3079102" cy="838200"/>
          </a:xfrm>
          <a:prstGeom prst="rect">
            <a:avLst/>
          </a:prstGeom>
          <a:solidFill>
            <a:schemeClr val="tx1">
              <a:alpha val="67000"/>
            </a:schemeClr>
          </a:solidFill>
          <a:ln w="12700" cap="flat" cmpd="sng" algn="ctr">
            <a:solidFill>
              <a:schemeClr val="bg1">
                <a:lumMod val="95000"/>
              </a:schemeClr>
            </a:solidFill>
            <a:prstDash val="solid"/>
            <a:round/>
            <a:headEnd type="none" w="med" len="med"/>
            <a:tailEnd type="none" w="med" len="med"/>
          </a:ln>
          <a:effectLst/>
        </p:spPr>
        <p:txBody>
          <a:bodyPr anchor="ctr" anchorCtr="1"/>
          <a:lstStyle/>
          <a:p>
            <a:pPr>
              <a:defRPr/>
            </a:pPr>
            <a:endParaRPr lang="en-US" sz="2800" smtClean="0">
              <a:solidFill>
                <a:schemeClr val="bg1"/>
              </a:solidFill>
            </a:endParaRPr>
          </a:p>
          <a:p>
            <a:pPr>
              <a:defRPr/>
            </a:pPr>
            <a:r>
              <a:rPr lang="en-US" sz="2800" smtClean="0">
                <a:solidFill>
                  <a:schemeClr val="bg1"/>
                </a:solidFill>
              </a:rPr>
              <a:t>d.mix </a:t>
            </a:r>
            <a:r>
              <a:rPr lang="en-US" sz="2800">
                <a:solidFill>
                  <a:schemeClr val="bg1"/>
                </a:solidFill>
              </a:rPr>
              <a:t>design </a:t>
            </a:r>
            <a:r>
              <a:rPr lang="en-US" sz="2800" smtClean="0">
                <a:solidFill>
                  <a:schemeClr val="bg1"/>
                </a:solidFill>
              </a:rPr>
              <a:t>time</a:t>
            </a:r>
          </a:p>
          <a:p>
            <a:pPr>
              <a:defRPr/>
            </a:pPr>
            <a:endParaRPr lang="en-US" sz="2800">
              <a:solidFill>
                <a:schemeClr val="bg1"/>
              </a:solidFill>
            </a:endParaRPr>
          </a:p>
        </p:txBody>
      </p:sp>
      <p:sp>
        <p:nvSpPr>
          <p:cNvPr id="20" name="Rectangle 19"/>
          <p:cNvSpPr/>
          <p:nvPr/>
        </p:nvSpPr>
        <p:spPr>
          <a:xfrm>
            <a:off x="5957971" y="3352800"/>
            <a:ext cx="976229" cy="400110"/>
          </a:xfrm>
          <a:prstGeom prst="rect">
            <a:avLst/>
          </a:prstGeom>
        </p:spPr>
        <p:txBody>
          <a:bodyPr wrap="none">
            <a:spAutoFit/>
          </a:bodyPr>
          <a:lstStyle/>
          <a:p>
            <a:r>
              <a:rPr lang="en-US" sz="2000" b="0" smtClean="0">
                <a:solidFill>
                  <a:schemeClr val="bg1"/>
                </a:solidFill>
              </a:rPr>
              <a:t>invokes</a:t>
            </a:r>
            <a:endParaRPr lang="en-US" sz="2000" b="0"/>
          </a:p>
        </p:txBody>
      </p:sp>
      <p:sp>
        <p:nvSpPr>
          <p:cNvPr id="14" name="AutoShape 8"/>
          <p:cNvSpPr>
            <a:spLocks noChangeArrowheads="1"/>
          </p:cNvSpPr>
          <p:nvPr/>
        </p:nvSpPr>
        <p:spPr bwMode="auto">
          <a:xfrm>
            <a:off x="5410200" y="4267200"/>
            <a:ext cx="2971800" cy="609600"/>
          </a:xfrm>
          <a:prstGeom prst="roundRect">
            <a:avLst>
              <a:gd name="adj" fmla="val 16667"/>
            </a:avLst>
          </a:prstGeom>
          <a:solidFill>
            <a:schemeClr val="tx1">
              <a:lumMod val="50000"/>
              <a:lumOff val="50000"/>
              <a:alpha val="92155"/>
            </a:schemeClr>
          </a:solidFill>
          <a:ln w="9525" algn="ctr">
            <a:noFill/>
            <a:round/>
            <a:headEnd/>
            <a:tailEnd/>
          </a:ln>
        </p:spPr>
        <p:txBody>
          <a:bodyPr wrap="none" anchor="ctr" anchorCtr="1"/>
          <a:lstStyle/>
          <a:p>
            <a:r>
              <a:rPr lang="en-US" sz="2800" smtClean="0">
                <a:solidFill>
                  <a:schemeClr val="bg1"/>
                </a:solidFill>
              </a:rPr>
              <a:t>Web service</a:t>
            </a:r>
            <a:endParaRPr lang="en-US" sz="2800">
              <a:solidFill>
                <a:schemeClr val="bg1"/>
              </a:solidFill>
            </a:endParaRPr>
          </a:p>
        </p:txBody>
      </p:sp>
      <p:sp>
        <p:nvSpPr>
          <p:cNvPr id="29" name="TextBox 28"/>
          <p:cNvSpPr txBox="1"/>
          <p:nvPr/>
        </p:nvSpPr>
        <p:spPr>
          <a:xfrm>
            <a:off x="3999610" y="2167116"/>
            <a:ext cx="996427" cy="1200329"/>
          </a:xfrm>
          <a:prstGeom prst="rect">
            <a:avLst/>
          </a:prstGeom>
          <a:noFill/>
        </p:spPr>
        <p:txBody>
          <a:bodyPr wrap="square" rtlCol="0">
            <a:spAutoFit/>
          </a:bodyPr>
          <a:lstStyle/>
          <a:p>
            <a:r>
              <a:rPr lang="en-US" sz="2000" b="0" smtClean="0">
                <a:solidFill>
                  <a:schemeClr val="bg1"/>
                </a:solidFill>
              </a:rPr>
              <a:t>sends</a:t>
            </a:r>
          </a:p>
          <a:p>
            <a:endParaRPr lang="en-US" sz="1200" b="0" smtClean="0">
              <a:solidFill>
                <a:schemeClr val="bg1"/>
              </a:solidFill>
            </a:endParaRPr>
          </a:p>
          <a:p>
            <a:r>
              <a:rPr lang="en-US" sz="2000" b="0" smtClean="0">
                <a:solidFill>
                  <a:schemeClr val="bg1"/>
                </a:solidFill>
              </a:rPr>
              <a:t>code to</a:t>
            </a:r>
          </a:p>
          <a:p>
            <a:endParaRPr lang="en-US" sz="2000" b="0">
              <a:solidFill>
                <a:schemeClr val="bg1"/>
              </a:solidFill>
            </a:endParaRPr>
          </a:p>
        </p:txBody>
      </p:sp>
      <p:sp>
        <p:nvSpPr>
          <p:cNvPr id="31" name="AutoShape 8"/>
          <p:cNvSpPr>
            <a:spLocks noChangeArrowheads="1"/>
          </p:cNvSpPr>
          <p:nvPr/>
        </p:nvSpPr>
        <p:spPr bwMode="auto">
          <a:xfrm>
            <a:off x="815651" y="4267200"/>
            <a:ext cx="2971800" cy="609600"/>
          </a:xfrm>
          <a:prstGeom prst="roundRect">
            <a:avLst>
              <a:gd name="adj" fmla="val 16667"/>
            </a:avLst>
          </a:prstGeom>
          <a:solidFill>
            <a:schemeClr val="tx1">
              <a:lumMod val="50000"/>
              <a:lumOff val="50000"/>
              <a:alpha val="92155"/>
            </a:schemeClr>
          </a:solidFill>
          <a:ln w="9525" algn="ctr">
            <a:noFill/>
            <a:round/>
            <a:headEnd/>
            <a:tailEnd/>
          </a:ln>
        </p:spPr>
        <p:txBody>
          <a:bodyPr wrap="none" anchor="ctr" anchorCtr="1"/>
          <a:lstStyle/>
          <a:p>
            <a:r>
              <a:rPr lang="en-US" sz="2800" smtClean="0">
                <a:solidFill>
                  <a:schemeClr val="bg1"/>
                </a:solidFill>
              </a:rPr>
              <a:t>Web site</a:t>
            </a:r>
            <a:endParaRPr lang="en-US" sz="2800">
              <a:solidFill>
                <a:schemeClr val="bg1"/>
              </a:solidFill>
            </a:endParaRPr>
          </a:p>
        </p:txBody>
      </p:sp>
      <p:cxnSp>
        <p:nvCxnSpPr>
          <p:cNvPr id="33" name="Shape 16"/>
          <p:cNvCxnSpPr>
            <a:stCxn id="13" idx="2"/>
            <a:endCxn id="31" idx="0"/>
          </p:cNvCxnSpPr>
          <p:nvPr/>
        </p:nvCxnSpPr>
        <p:spPr bwMode="auto">
          <a:xfrm rot="5400000">
            <a:off x="1691951" y="3657600"/>
            <a:ext cx="1219200" cy="1588"/>
          </a:xfrm>
          <a:prstGeom prst="bentConnector3">
            <a:avLst>
              <a:gd name="adj1" fmla="val 50000"/>
            </a:avLst>
          </a:prstGeom>
          <a:solidFill>
            <a:schemeClr val="accent1"/>
          </a:solidFill>
          <a:ln w="63500" cap="flat" cmpd="sng" algn="ctr">
            <a:solidFill>
              <a:schemeClr val="accent3"/>
            </a:solidFill>
            <a:prstDash val="solid"/>
            <a:round/>
            <a:headEnd type="none" w="med" len="med"/>
            <a:tailEnd type="arrow"/>
          </a:ln>
          <a:effectLst/>
        </p:spPr>
      </p:cxnSp>
      <p:cxnSp>
        <p:nvCxnSpPr>
          <p:cNvPr id="36" name="Shape 16"/>
          <p:cNvCxnSpPr/>
          <p:nvPr/>
        </p:nvCxnSpPr>
        <p:spPr bwMode="auto">
          <a:xfrm rot="5400000">
            <a:off x="6325394" y="3656806"/>
            <a:ext cx="1219200" cy="1588"/>
          </a:xfrm>
          <a:prstGeom prst="bentConnector3">
            <a:avLst>
              <a:gd name="adj1" fmla="val 50000"/>
            </a:avLst>
          </a:prstGeom>
          <a:solidFill>
            <a:schemeClr val="accent1"/>
          </a:solidFill>
          <a:ln w="63500" cap="flat" cmpd="sng" algn="ctr">
            <a:solidFill>
              <a:schemeClr val="accent3"/>
            </a:solidFill>
            <a:prstDash val="solid"/>
            <a:round/>
            <a:headEnd type="none" w="med" len="med"/>
            <a:tailEnd type="arrow"/>
          </a:ln>
          <a:effectLst/>
        </p:spPr>
      </p:cxnSp>
      <p:sp>
        <p:nvSpPr>
          <p:cNvPr id="38" name="Rectangle 37"/>
          <p:cNvSpPr/>
          <p:nvPr/>
        </p:nvSpPr>
        <p:spPr>
          <a:xfrm>
            <a:off x="979023" y="3124200"/>
            <a:ext cx="1326324" cy="707886"/>
          </a:xfrm>
          <a:prstGeom prst="rect">
            <a:avLst/>
          </a:prstGeom>
        </p:spPr>
        <p:txBody>
          <a:bodyPr wrap="none">
            <a:spAutoFit/>
          </a:bodyPr>
          <a:lstStyle/>
          <a:p>
            <a:pPr algn="r"/>
            <a:r>
              <a:rPr lang="en-US" sz="2000" b="0" smtClean="0">
                <a:solidFill>
                  <a:schemeClr val="bg1"/>
                </a:solidFill>
              </a:rPr>
              <a:t>adds</a:t>
            </a:r>
            <a:br>
              <a:rPr lang="en-US" sz="2000" b="0" smtClean="0">
                <a:solidFill>
                  <a:schemeClr val="bg1"/>
                </a:solidFill>
              </a:rPr>
            </a:br>
            <a:r>
              <a:rPr lang="en-US" sz="2000" b="0" smtClean="0">
                <a:solidFill>
                  <a:schemeClr val="bg1"/>
                </a:solidFill>
              </a:rPr>
              <a:t>annotation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14" grpId="0" animBg="1"/>
      <p:bldP spid="2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Active Wiki</a:t>
            </a:r>
          </a:p>
        </p:txBody>
      </p:sp>
      <p:sp>
        <p:nvSpPr>
          <p:cNvPr id="32771" name="Content Placeholder 2"/>
          <p:cNvSpPr>
            <a:spLocks noGrp="1"/>
          </p:cNvSpPr>
          <p:nvPr>
            <p:ph idx="1"/>
          </p:nvPr>
        </p:nvSpPr>
        <p:spPr>
          <a:xfrm>
            <a:off x="457200" y="1371600"/>
            <a:ext cx="5486400" cy="4756150"/>
          </a:xfrm>
        </p:spPr>
        <p:txBody>
          <a:bodyPr/>
          <a:lstStyle/>
          <a:p>
            <a:r>
              <a:rPr lang="en-US" sz="2800" b="0" smtClean="0"/>
              <a:t>Wiki editor provides syntax-highlighting for Ruby script</a:t>
            </a:r>
          </a:p>
          <a:p>
            <a:r>
              <a:rPr lang="en-US" sz="2800" b="0" smtClean="0"/>
              <a:t>Sandboxed execution runs </a:t>
            </a:r>
            <a:br>
              <a:rPr lang="en-US" sz="2800" b="0" smtClean="0"/>
            </a:br>
            <a:r>
              <a:rPr lang="en-US" sz="2800" b="0" smtClean="0"/>
              <a:t>script with limited capabilities</a:t>
            </a:r>
          </a:p>
          <a:p>
            <a:r>
              <a:rPr lang="en-US" sz="2800" b="0" smtClean="0"/>
              <a:t>Libraries facilitate invoking </a:t>
            </a:r>
            <a:br>
              <a:rPr lang="en-US" sz="2800" b="0" smtClean="0"/>
            </a:br>
            <a:r>
              <a:rPr lang="en-US" sz="2800" b="0" smtClean="0"/>
              <a:t>web services and </a:t>
            </a:r>
            <a:br>
              <a:rPr lang="en-US" sz="2800" b="0" smtClean="0"/>
            </a:br>
            <a:r>
              <a:rPr lang="en-US" sz="2800" b="0" smtClean="0"/>
              <a:t>manipulating results</a:t>
            </a:r>
          </a:p>
          <a:p>
            <a:endParaRPr lang="en-US" sz="2800" b="0" smtClean="0"/>
          </a:p>
        </p:txBody>
      </p:sp>
      <p:pic>
        <p:nvPicPr>
          <p:cNvPr id="4" name="Picture 3"/>
          <p:cNvPicPr>
            <a:picLocks noChangeAspect="1" noChangeArrowheads="1"/>
          </p:cNvPicPr>
          <p:nvPr/>
        </p:nvPicPr>
        <p:blipFill>
          <a:blip r:embed="rId3"/>
          <a:srcRect t="11087" r="3323" b="18977"/>
          <a:stretch>
            <a:fillRect/>
          </a:stretch>
        </p:blipFill>
        <p:spPr bwMode="auto">
          <a:xfrm>
            <a:off x="5791200" y="1152114"/>
            <a:ext cx="3215269" cy="21971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pic>
        <p:nvPicPr>
          <p:cNvPr id="5" name="Picture 2"/>
          <p:cNvPicPr>
            <a:picLocks noChangeAspect="1" noChangeArrowheads="1"/>
          </p:cNvPicPr>
          <p:nvPr/>
        </p:nvPicPr>
        <p:blipFill>
          <a:blip r:embed="rId4"/>
          <a:srcRect t="9382" r="31521" b="24947"/>
          <a:stretch>
            <a:fillRect/>
          </a:stretch>
        </p:blipFill>
        <p:spPr bwMode="auto">
          <a:xfrm>
            <a:off x="5806069" y="3501613"/>
            <a:ext cx="3200400" cy="2899187"/>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fade">
                                      <p:cBhvr>
                                        <p:cTn id="12"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454025" y="304800"/>
            <a:ext cx="8385175" cy="1022350"/>
          </a:xfrm>
        </p:spPr>
        <p:txBody>
          <a:bodyPr/>
          <a:lstStyle/>
          <a:p>
            <a:r>
              <a:rPr lang="en-US" sz="3600" smtClean="0"/>
              <a:t>Beyond the Desktop Browser</a:t>
            </a:r>
          </a:p>
        </p:txBody>
      </p:sp>
      <p:pic>
        <p:nvPicPr>
          <p:cNvPr id="6" name="Picture 5" descr="fandango-transparent.png"/>
          <p:cNvPicPr>
            <a:picLocks noChangeAspect="1"/>
          </p:cNvPicPr>
          <p:nvPr/>
        </p:nvPicPr>
        <p:blipFill>
          <a:blip r:embed="rId3"/>
          <a:stretch>
            <a:fillRect/>
          </a:stretch>
        </p:blipFill>
        <p:spPr>
          <a:xfrm>
            <a:off x="457200" y="1667256"/>
            <a:ext cx="8458200" cy="4449013"/>
          </a:xfrm>
          <a:prstGeom prst="rect">
            <a:avLst/>
          </a:prstGeom>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pic>
        <p:nvPicPr>
          <p:cNvPr id="82947" name="Content Placeholder 3" descr="ch_abb_gursky_rave_ger.jpg"/>
          <p:cNvPicPr>
            <a:picLocks noGrp="1" noChangeAspect="1"/>
          </p:cNvPicPr>
          <p:nvPr>
            <p:ph idx="1"/>
          </p:nvPr>
        </p:nvPicPr>
        <p:blipFill>
          <a:blip r:embed="rId3"/>
          <a:srcRect l="13405" r="13405"/>
          <a:stretch>
            <a:fillRect/>
          </a:stretch>
        </p:blipFill>
        <p:spPr>
          <a:xfrm>
            <a:off x="0" y="0"/>
            <a:ext cx="9144000" cy="6858000"/>
          </a:xfrm>
        </p:spPr>
      </p:pic>
      <p:sp>
        <p:nvSpPr>
          <p:cNvPr id="4" name="AutoShape 12"/>
          <p:cNvSpPr>
            <a:spLocks noChangeArrowheads="1"/>
          </p:cNvSpPr>
          <p:nvPr/>
        </p:nvSpPr>
        <p:spPr bwMode="auto">
          <a:xfrm>
            <a:off x="114300" y="1066800"/>
            <a:ext cx="8915400" cy="4267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Integrate Design, Test, and Analysis</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Leverage Programming by Demonstration </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Support Alternative Design Choices</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Enable Programming by Example Modification</a:t>
            </a:r>
          </a:p>
          <a:p>
            <a:pPr algn="ctr">
              <a:defRPr/>
            </a:pPr>
            <a:endParaRPr lang="en-US" sz="3200" dirty="0" smtClean="0">
              <a:effectLst>
                <a:outerShdw blurRad="38100" dist="38100" dir="2700000" algn="tl">
                  <a:srgbClr val="000000"/>
                </a:outerShdw>
              </a:effectLst>
            </a:endParaRPr>
          </a:p>
          <a:p>
            <a:pPr algn="ctr">
              <a:defRPr/>
            </a:pPr>
            <a:endParaRPr lang="en-US" sz="3200" dirty="0" smtClean="0">
              <a:effectLst>
                <a:outerShdw blurRad="38100" dist="38100" dir="2700000" algn="tl">
                  <a:srgbClr val="000000"/>
                </a:outerShdw>
              </a:effectLst>
            </a:endParaRPr>
          </a:p>
        </p:txBody>
      </p:sp>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97175"/>
            <a:ext cx="7772400" cy="1470025"/>
          </a:xfrm>
        </p:spPr>
        <p:txBody>
          <a:bodyPr/>
          <a:lstStyle/>
          <a:p>
            <a:r>
              <a:rPr lang="en-US" smtClean="0"/>
              <a:t>Experience Design @ Stanford</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58825" y="528638"/>
            <a:ext cx="8385175" cy="1022350"/>
          </a:xfrm>
        </p:spPr>
        <p:txBody>
          <a:bodyPr/>
          <a:lstStyle/>
          <a:p>
            <a:r>
              <a:rPr lang="en-US" dirty="0" smtClean="0"/>
              <a:t>the d.school</a:t>
            </a:r>
            <a:endParaRPr lang="en-US" dirty="0"/>
          </a:p>
        </p:txBody>
      </p:sp>
      <p:pic>
        <p:nvPicPr>
          <p:cNvPr id="436226" name="Picture 2"/>
          <p:cNvPicPr>
            <a:picLocks noChangeAspect="1" noChangeArrowheads="1"/>
          </p:cNvPicPr>
          <p:nvPr/>
        </p:nvPicPr>
        <p:blipFill>
          <a:blip r:embed="rId3"/>
          <a:srcRect/>
          <a:stretch>
            <a:fillRect/>
          </a:stretch>
        </p:blipFill>
        <p:spPr bwMode="auto">
          <a:xfrm>
            <a:off x="0" y="1981200"/>
            <a:ext cx="9209784" cy="3200400"/>
          </a:xfrm>
          <a:prstGeom prst="rect">
            <a:avLst/>
          </a:prstGeom>
          <a:noFill/>
          <a:ln w="9525">
            <a:noFill/>
            <a:miter lim="800000"/>
            <a:headEnd/>
            <a:tailEnd/>
          </a:ln>
          <a:effectLst/>
        </p:spPr>
      </p:pic>
      <p:pic>
        <p:nvPicPr>
          <p:cNvPr id="4" name="Picture 6" descr="d"/>
          <p:cNvPicPr>
            <a:picLocks noChangeAspect="1" noChangeArrowheads="1"/>
          </p:cNvPicPr>
          <p:nvPr/>
        </p:nvPicPr>
        <p:blipFill>
          <a:blip r:embed="rId4"/>
          <a:srcRect/>
          <a:stretch>
            <a:fillRect/>
          </a:stretch>
        </p:blipFill>
        <p:spPr bwMode="auto">
          <a:xfrm>
            <a:off x="6934200" y="25400"/>
            <a:ext cx="1990725" cy="419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5" name="Picture 3"/>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403504" y="381000"/>
            <a:ext cx="3027274" cy="396240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448516"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51104" y="3048000"/>
            <a:ext cx="2865483" cy="350520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448518" name="Picture 6"/>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460904" y="2590800"/>
            <a:ext cx="2644496" cy="373380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448517" name="Picture 5"/>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156104" y="762000"/>
            <a:ext cx="2887308" cy="350520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6" name="TextBox 5"/>
          <p:cNvSpPr txBox="1"/>
          <p:nvPr/>
        </p:nvSpPr>
        <p:spPr>
          <a:xfrm>
            <a:off x="5029200" y="838200"/>
            <a:ext cx="3962400" cy="5262979"/>
          </a:xfrm>
          <a:prstGeom prst="rect">
            <a:avLst/>
          </a:prstGeom>
          <a:noFill/>
        </p:spPr>
        <p:txBody>
          <a:bodyPr wrap="square" rtlCol="0">
            <a:spAutoFit/>
          </a:bodyPr>
          <a:lstStyle/>
          <a:p>
            <a:pPr>
              <a:buFont typeface="Arial" pitchFamily="34" charset="0"/>
              <a:buChar char="•"/>
            </a:pPr>
            <a:r>
              <a:rPr lang="en-US" sz="2400" smtClean="0">
                <a:solidFill>
                  <a:schemeClr val="bg1"/>
                </a:solidFill>
              </a:rPr>
              <a:t>Quarterly journal of design practice</a:t>
            </a:r>
          </a:p>
          <a:p>
            <a:pPr>
              <a:buFont typeface="Arial" pitchFamily="34" charset="0"/>
              <a:buChar char="•"/>
            </a:pPr>
            <a:r>
              <a:rPr lang="en-US" sz="2400" smtClean="0">
                <a:solidFill>
                  <a:schemeClr val="bg1"/>
                </a:solidFill>
              </a:rPr>
              <a:t>Student-run, but predominantly professional readership</a:t>
            </a:r>
          </a:p>
          <a:p>
            <a:pPr>
              <a:buFont typeface="Arial" pitchFamily="34" charset="0"/>
              <a:buChar char="•"/>
            </a:pPr>
            <a:r>
              <a:rPr lang="en-US" sz="2400" smtClean="0">
                <a:solidFill>
                  <a:schemeClr val="bg1"/>
                </a:solidFill>
              </a:rPr>
              <a:t>Past contributors:</a:t>
            </a:r>
          </a:p>
          <a:p>
            <a:pPr lvl="1"/>
            <a:r>
              <a:rPr lang="en-US" sz="2400" b="0" smtClean="0">
                <a:solidFill>
                  <a:schemeClr val="bg1"/>
                </a:solidFill>
              </a:rPr>
              <a:t>Don Norman, Bill Moggridge, David Kelley, Genevieve Bell, Steve Portigal, Paul Dourish, Eli blevis, Ryan Freitas, Mike Kuniavsky,  Nathan Shedroff, Bill Verplank, Larry Leifer, </a:t>
            </a:r>
            <a:r>
              <a:rPr lang="en-US" sz="2400" smtClean="0">
                <a:solidFill>
                  <a:schemeClr val="bg1"/>
                </a:solidFill>
              </a:rPr>
              <a:t>…</a:t>
            </a:r>
            <a:endParaRPr lang="en-US" sz="2400">
              <a:solidFill>
                <a:schemeClr val="bg1"/>
              </a:solidFill>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smtClean="0">
                <a:solidFill>
                  <a:schemeClr val="bg1"/>
                </a:solidFill>
                <a:effectLst>
                  <a:outerShdw blurRad="38100" dist="38100" dir="2700000" algn="tl">
                    <a:srgbClr val="000000"/>
                  </a:outerShdw>
                </a:effectLst>
              </a:rPr>
              <a:t>Andrew Adams</a:t>
            </a:r>
          </a:p>
          <a:p>
            <a:pPr algn="ctr">
              <a:defRPr/>
            </a:pPr>
            <a:r>
              <a:rPr lang="en-US" sz="3000" smtClean="0">
                <a:solidFill>
                  <a:schemeClr val="bg1"/>
                </a:solidFill>
                <a:effectLst>
                  <a:outerShdw blurRad="38100" dist="38100" dir="2700000" algn="tl">
                    <a:srgbClr val="000000"/>
                  </a:outerShdw>
                </a:effectLst>
              </a:rPr>
              <a:t>Leith </a:t>
            </a:r>
            <a:r>
              <a:rPr lang="en-US" sz="3000" dirty="0" smtClean="0">
                <a:solidFill>
                  <a:schemeClr val="bg1"/>
                </a:solidFill>
                <a:effectLst>
                  <a:outerShdw blurRad="38100" dist="38100" dir="2700000" algn="tl">
                    <a:srgbClr val="000000"/>
                  </a:outerShdw>
                </a:effectLst>
              </a:rPr>
              <a:t>Abdulla</a:t>
            </a:r>
          </a:p>
          <a:p>
            <a:pPr algn="ctr">
              <a:defRPr/>
            </a:pPr>
            <a:r>
              <a:rPr lang="en-US" sz="3000" dirty="0" smtClean="0">
                <a:solidFill>
                  <a:schemeClr val="bg1"/>
                </a:solidFill>
                <a:effectLst>
                  <a:outerShdw blurRad="38100" dist="38100" dir="2700000" algn="tl">
                    <a:srgbClr val="000000"/>
                  </a:outerShdw>
                </a:effectLst>
              </a:rPr>
              <a:t>Michael Bernstein</a:t>
            </a:r>
          </a:p>
          <a:p>
            <a:pPr algn="ctr">
              <a:defRPr/>
            </a:pPr>
            <a:r>
              <a:rPr lang="en-US" sz="3000" dirty="0" smtClean="0">
                <a:solidFill>
                  <a:schemeClr val="bg1"/>
                </a:solidFill>
                <a:effectLst>
                  <a:outerShdw blurRad="38100" dist="38100" dir="2700000" algn="tl">
                    <a:srgbClr val="000000"/>
                  </a:outerShdw>
                </a:effectLst>
              </a:rPr>
              <a:t>Brandon Burr</a:t>
            </a:r>
          </a:p>
          <a:p>
            <a:pPr algn="ctr">
              <a:defRPr/>
            </a:pPr>
            <a:r>
              <a:rPr lang="en-US" sz="3000" dirty="0" smtClean="0">
                <a:solidFill>
                  <a:schemeClr val="bg1"/>
                </a:solidFill>
                <a:effectLst>
                  <a:outerShdw blurRad="38100" dist="38100" dir="2700000" algn="tl">
                    <a:srgbClr val="000000"/>
                  </a:outerShdw>
                </a:effectLst>
              </a:rPr>
              <a:t>Kevin Collins</a:t>
            </a:r>
          </a:p>
          <a:p>
            <a:pPr algn="ctr">
              <a:defRPr/>
            </a:pPr>
            <a:r>
              <a:rPr lang="en-US" sz="3000" dirty="0" smtClean="0">
                <a:solidFill>
                  <a:schemeClr val="bg1"/>
                </a:solidFill>
                <a:effectLst>
                  <a:outerShdw blurRad="38100" dist="38100" dir="2700000" algn="tl">
                    <a:srgbClr val="000000"/>
                  </a:outerShdw>
                </a:effectLst>
              </a:rPr>
              <a:t>Jennifer Gee</a:t>
            </a:r>
          </a:p>
          <a:p>
            <a:pPr algn="ctr">
              <a:defRPr/>
            </a:pPr>
            <a:r>
              <a:rPr lang="en-US" sz="3000" dirty="0" smtClean="0">
                <a:solidFill>
                  <a:schemeClr val="bg1"/>
                </a:solidFill>
                <a:effectLst>
                  <a:outerShdw blurRad="38100" dist="38100" dir="2700000" algn="tl">
                    <a:srgbClr val="000000"/>
                  </a:outerShdw>
                </a:effectLst>
              </a:rPr>
              <a:t>Wendy </a:t>
            </a:r>
            <a:r>
              <a:rPr lang="en-US" sz="3000" dirty="0" err="1" smtClean="0">
                <a:solidFill>
                  <a:schemeClr val="bg1"/>
                </a:solidFill>
                <a:effectLst>
                  <a:outerShdw blurRad="38100" dist="38100" dir="2700000" algn="tl">
                    <a:srgbClr val="000000"/>
                  </a:outerShdw>
                </a:effectLst>
              </a:rPr>
              <a:t>Ju</a:t>
            </a:r>
            <a:endParaRPr lang="en-US" sz="3000" dirty="0" smtClean="0">
              <a:solidFill>
                <a:schemeClr val="bg1"/>
              </a:solidFill>
              <a:effectLst>
                <a:outerShdw blurRad="38100" dist="38100" dir="2700000" algn="tl">
                  <a:srgbClr val="000000"/>
                </a:outerShdw>
              </a:effectLst>
            </a:endParaRPr>
          </a:p>
        </p:txBody>
      </p:sp>
      <p:sp>
        <p:nvSpPr>
          <p:cNvPr id="11" name="AutoShape 12"/>
          <p:cNvSpPr>
            <a:spLocks noChangeArrowheads="1"/>
          </p:cNvSpPr>
          <p:nvPr/>
        </p:nvSpPr>
        <p:spPr bwMode="auto">
          <a:xfrm>
            <a:off x="4718304"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smtClean="0">
                <a:solidFill>
                  <a:schemeClr val="bg1"/>
                </a:solidFill>
                <a:effectLst>
                  <a:outerShdw blurRad="38100" dist="38100" dir="2700000" algn="tl">
                    <a:srgbClr val="000000"/>
                  </a:outerShdw>
                </a:effectLst>
              </a:rPr>
              <a:t>Dan Maynes-Aminzade</a:t>
            </a:r>
          </a:p>
          <a:p>
            <a:pPr algn="ctr">
              <a:defRPr/>
            </a:pPr>
            <a:r>
              <a:rPr lang="en-US" sz="3000" smtClean="0">
                <a:solidFill>
                  <a:schemeClr val="bg1"/>
                </a:solidFill>
                <a:effectLst>
                  <a:outerShdw blurRad="38100" dist="38100" dir="2700000" algn="tl">
                    <a:srgbClr val="000000"/>
                  </a:outerShdw>
                </a:effectLst>
              </a:rPr>
              <a:t>Manas </a:t>
            </a:r>
            <a:r>
              <a:rPr lang="en-US" sz="3000" dirty="0" err="1" smtClean="0">
                <a:solidFill>
                  <a:schemeClr val="bg1"/>
                </a:solidFill>
                <a:effectLst>
                  <a:outerShdw blurRad="38100" dist="38100" dir="2700000" algn="tl">
                    <a:srgbClr val="000000"/>
                  </a:outerShdw>
                </a:effectLst>
              </a:rPr>
              <a:t>Mittal</a:t>
            </a:r>
            <a:endParaRPr lang="en-US" sz="3000" dirty="0" smtClean="0">
              <a:solidFill>
                <a:schemeClr val="bg1"/>
              </a:solidFill>
              <a:effectLst>
                <a:outerShdw blurRad="38100" dist="38100" dir="2700000" algn="tl">
                  <a:srgbClr val="000000"/>
                </a:outerShdw>
              </a:effectLst>
            </a:endParaRPr>
          </a:p>
          <a:p>
            <a:pPr algn="ctr">
              <a:defRPr/>
            </a:pPr>
            <a:r>
              <a:rPr lang="en-US" sz="3000" dirty="0" err="1" smtClean="0">
                <a:solidFill>
                  <a:schemeClr val="bg1"/>
                </a:solidFill>
                <a:effectLst>
                  <a:outerShdw blurRad="38100" dist="38100" dir="2700000" algn="tl">
                    <a:srgbClr val="000000"/>
                  </a:outerShdw>
                </a:effectLst>
              </a:rPr>
              <a:t>Avi</a:t>
            </a:r>
            <a:r>
              <a:rPr lang="en-US" sz="3000" dirty="0" smtClean="0">
                <a:solidFill>
                  <a:schemeClr val="bg1"/>
                </a:solidFill>
                <a:effectLst>
                  <a:outerShdw blurRad="38100" dist="38100" dir="2700000" algn="tl">
                    <a:srgbClr val="000000"/>
                  </a:outerShdw>
                </a:effectLst>
              </a:rPr>
              <a:t> Robinson-Mosher</a:t>
            </a:r>
          </a:p>
          <a:p>
            <a:pPr algn="ctr">
              <a:defRPr/>
            </a:pPr>
            <a:r>
              <a:rPr lang="en-US" sz="3000" dirty="0" smtClean="0">
                <a:solidFill>
                  <a:schemeClr val="bg1"/>
                </a:solidFill>
                <a:effectLst>
                  <a:outerShdw blurRad="38100" dist="38100" dir="2700000" algn="tl">
                    <a:srgbClr val="000000"/>
                  </a:outerShdw>
                </a:effectLst>
              </a:rPr>
              <a:t>Leila </a:t>
            </a:r>
            <a:r>
              <a:rPr lang="en-US" sz="3000" err="1" smtClean="0">
                <a:solidFill>
                  <a:schemeClr val="bg1"/>
                </a:solidFill>
                <a:effectLst>
                  <a:outerShdw blurRad="38100" dist="38100" dir="2700000" algn="tl">
                    <a:srgbClr val="000000"/>
                  </a:outerShdw>
                </a:effectLst>
              </a:rPr>
              <a:t>Takayama</a:t>
            </a:r>
            <a:r>
              <a:rPr lang="en-US" sz="3000" smtClean="0">
                <a:solidFill>
                  <a:schemeClr val="bg1"/>
                </a:solidFill>
                <a:effectLst>
                  <a:outerShdw blurRad="38100" dist="38100" dir="2700000" algn="tl">
                    <a:srgbClr val="000000"/>
                  </a:outerShdw>
                </a:effectLst>
              </a:rPr>
              <a:t> </a:t>
            </a:r>
          </a:p>
          <a:p>
            <a:pPr algn="ctr">
              <a:defRPr/>
            </a:pPr>
            <a:r>
              <a:rPr lang="en-US" sz="3000" smtClean="0">
                <a:solidFill>
                  <a:schemeClr val="bg1"/>
                </a:solidFill>
                <a:effectLst>
                  <a:outerShdw blurRad="38100" dist="38100" dir="2700000" algn="tl">
                    <a:srgbClr val="000000"/>
                  </a:outerShdw>
                </a:effectLst>
              </a:rPr>
              <a:t>Eino-Ville Talvala</a:t>
            </a:r>
            <a:endParaRPr lang="en-US" sz="3000" dirty="0" smtClean="0">
              <a:solidFill>
                <a:schemeClr val="bg1"/>
              </a:solidFill>
              <a:effectLst>
                <a:outerShdw blurRad="38100" dist="38100" dir="2700000" algn="tl">
                  <a:srgbClr val="000000"/>
                </a:outerShdw>
              </a:effectLst>
            </a:endParaRPr>
          </a:p>
          <a:p>
            <a:pPr algn="ctr">
              <a:defRPr/>
            </a:pPr>
            <a:r>
              <a:rPr lang="en-US" sz="3000" dirty="0" smtClean="0">
                <a:solidFill>
                  <a:schemeClr val="bg1"/>
                </a:solidFill>
                <a:effectLst>
                  <a:outerShdw blurRad="38100" dist="38100" dir="2700000" algn="tl">
                    <a:srgbClr val="000000"/>
                  </a:outerShdw>
                </a:effectLst>
              </a:rPr>
              <a:t>Loren Yu</a:t>
            </a:r>
          </a:p>
          <a:p>
            <a:pPr algn="ctr">
              <a:defRPr/>
            </a:pPr>
            <a:r>
              <a:rPr lang="en-US" sz="3000" dirty="0" smtClean="0">
                <a:solidFill>
                  <a:schemeClr val="bg1"/>
                </a:solidFill>
                <a:effectLst>
                  <a:outerShdw blurRad="38100" dist="38100" dir="2700000" algn="tl">
                    <a:srgbClr val="000000"/>
                  </a:outerShdw>
                </a:effectLst>
              </a:rPr>
              <a:t>Leslie Wu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bg/>
                                          </p:spTgt>
                                        </p:tgtEl>
                                        <p:attrNameLst>
                                          <p:attrName>style.visibility</p:attrName>
                                        </p:attrNameLst>
                                      </p:cBhvr>
                                      <p:to>
                                        <p:strVal val="visible"/>
                                      </p:to>
                                    </p:set>
                                    <p:animEffect transition="in" filter="fade">
                                      <p:cBhvr>
                                        <p:cTn id="33" dur="500"/>
                                        <p:tgtEl>
                                          <p:spTgt spid="11">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500"/>
                                        <p:tgtEl>
                                          <p:spTgt spid="11">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500"/>
                                        <p:tgtEl>
                                          <p:spTgt spid="11">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fade">
                                      <p:cBhvr>
                                        <p:cTn id="45" dur="500"/>
                                        <p:tgtEl>
                                          <p:spTgt spid="11">
                                            <p:txEl>
                                              <p:pRg st="3" end="3"/>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fade">
                                      <p:cBhvr>
                                        <p:cTn id="48" dur="500"/>
                                        <p:tgtEl>
                                          <p:spTgt spid="11">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fade">
                                      <p:cBhvr>
                                        <p:cTn id="51" dur="500"/>
                                        <p:tgtEl>
                                          <p:spTgt spid="11">
                                            <p:txEl>
                                              <p:pRg st="5" end="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xEl>
                                              <p:pRg st="6" end="6"/>
                                            </p:txEl>
                                          </p:spTgt>
                                        </p:tgtEl>
                                        <p:attrNameLst>
                                          <p:attrName>style.visibility</p:attrName>
                                        </p:attrNameLst>
                                      </p:cBhvr>
                                      <p:to>
                                        <p:strVal val="visible"/>
                                      </p:to>
                                    </p:set>
                                    <p:animEffect transition="in" filter="fade">
                                      <p:cBhvr>
                                        <p:cTn id="5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2529923"/>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smtClean="0">
                <a:ea typeface="굴림" charset="-127"/>
              </a:rPr>
              <a:t>hci.stanford.edu</a:t>
            </a:r>
          </a:p>
          <a:p>
            <a:pPr algn="ctr">
              <a:lnSpc>
                <a:spcPct val="90000"/>
              </a:lnSpc>
            </a:pPr>
            <a:r>
              <a:rPr lang="en-US" altLang="ko-KR" sz="4800" b="0" smtClean="0">
                <a:ea typeface="굴림" charset="-127"/>
              </a:rPr>
              <a:t>http://</a:t>
            </a:r>
            <a:r>
              <a:rPr lang="en-US" altLang="ko-KR" sz="4800" smtClean="0">
                <a:ea typeface="굴림" charset="-127"/>
              </a:rPr>
              <a:t>dschool.stanford.edu</a:t>
            </a:r>
          </a:p>
          <a:p>
            <a:pPr algn="ctr">
              <a:lnSpc>
                <a:spcPct val="90000"/>
              </a:lnSpc>
            </a:pPr>
            <a:r>
              <a:rPr lang="en-US" altLang="ko-KR" sz="4800" b="0" smtClean="0">
                <a:ea typeface="굴림" charset="-127"/>
              </a:rPr>
              <a:t>http://</a:t>
            </a:r>
            <a:r>
              <a:rPr lang="en-US" altLang="ko-KR" sz="4800" smtClean="0">
                <a:ea typeface="굴림" charset="-127"/>
              </a:rPr>
              <a:t>ambidextrousmag.org</a:t>
            </a:r>
          </a:p>
          <a:p>
            <a:pPr algn="ctr">
              <a:lnSpc>
                <a:spcPct val="90000"/>
              </a:lnSpc>
            </a:pP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Glass Layers">
  <a:themeElements>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ppt/theme/themeOverride2.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11811</TotalTime>
  <Words>7086</Words>
  <Application>Microsoft PowerPoint</Application>
  <PresentationFormat>On-screen Show (4:3)</PresentationFormat>
  <Paragraphs>689</Paragraphs>
  <Slides>99</Slides>
  <Notes>99</Notes>
  <HiddenSlides>0</HiddenSlides>
  <MMClips>7</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99</vt:i4>
      </vt:variant>
    </vt:vector>
  </HeadingPairs>
  <TitlesOfParts>
    <vt:vector size="118" baseType="lpstr">
      <vt:lpstr>Custom Design</vt:lpstr>
      <vt:lpstr>2_Custom Design</vt:lpstr>
      <vt:lpstr>2_Glass Layers</vt:lpstr>
      <vt:lpstr>1_Custom Design</vt:lpstr>
      <vt:lpstr>3_Custom Design</vt:lpstr>
      <vt:lpstr>5_Custom Design</vt:lpstr>
      <vt:lpstr>5_Glass Layers</vt:lpstr>
      <vt:lpstr>7_Glass Layers</vt:lpstr>
      <vt:lpstr>4_Custom Design</vt:lpstr>
      <vt:lpstr>6_Custom Design</vt:lpstr>
      <vt:lpstr>7_Custom Design</vt:lpstr>
      <vt:lpstr>3_Glass Layers</vt:lpstr>
      <vt:lpstr>Stanford HCI</vt:lpstr>
      <vt:lpstr>8_Custom Design</vt:lpstr>
      <vt:lpstr>9_Custom Design</vt:lpstr>
      <vt:lpstr>10_Custom Design</vt:lpstr>
      <vt:lpstr>11_Custom Design</vt:lpstr>
      <vt:lpstr>12_Custom Design</vt:lpstr>
      <vt:lpstr>Image</vt:lpstr>
      <vt:lpstr>Slide 1</vt:lpstr>
      <vt:lpstr>Slide 2</vt:lpstr>
      <vt:lpstr>Slide 3</vt:lpstr>
      <vt:lpstr>Slide 4</vt:lpstr>
      <vt:lpstr>Slide 5</vt:lpstr>
      <vt:lpstr>Slide 6</vt:lpstr>
      <vt:lpstr>Experimentation  Matters!</vt:lpstr>
      <vt:lpstr>Slide 8</vt:lpstr>
      <vt:lpstr>Slide 9</vt:lpstr>
      <vt:lpstr>Pragmatic v. Epistemic Activity</vt:lpstr>
      <vt:lpstr>Pragmatic v. Epistemic Activity</vt:lpstr>
      <vt:lpstr>Slide 12</vt:lpstr>
      <vt:lpstr>To Experiment Rapidly,   You Need the Right Tools</vt:lpstr>
      <vt:lpstr>What comes after the  $1 prototype?</vt:lpstr>
      <vt:lpstr>The Goal: Enable everyone in your design team (not just the technology experts) to realize interaction design ideas, in order to gain insight faster.</vt:lpstr>
      <vt:lpstr>Design Tools</vt:lpstr>
      <vt:lpstr>Four Ideas For Future Design Tools</vt:lpstr>
      <vt:lpstr>Slide 18</vt:lpstr>
      <vt:lpstr>Slide 19</vt:lpstr>
      <vt:lpstr>Slide 20</vt:lpstr>
      <vt:lpstr>Slide 21</vt:lpstr>
      <vt:lpstr>Slide 22</vt:lpstr>
      <vt:lpstr>Slide 23</vt:lpstr>
      <vt:lpstr>Slide 24</vt:lpstr>
      <vt:lpstr>Slide 25</vt:lpstr>
      <vt:lpstr>Four Ideas For Future Design Tools</vt:lpstr>
      <vt:lpstr>Slide 27</vt:lpstr>
      <vt:lpstr>Representation Matters</vt:lpstr>
      <vt:lpstr>Idea: Programming by Demonstration</vt:lpstr>
      <vt:lpstr>Idea: Programming by Demonstration</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Four Ideas For Future Design Tools</vt:lpstr>
      <vt:lpstr>Slide 45</vt:lpstr>
      <vt:lpstr>Slide 46</vt:lpstr>
      <vt:lpstr>Slide 47</vt:lpstr>
      <vt:lpstr>Slide 48</vt:lpstr>
      <vt:lpstr>Slide 49</vt:lpstr>
      <vt:lpstr>Slide 50</vt:lpstr>
      <vt:lpstr>Slide 51</vt:lpstr>
      <vt:lpstr>Juxtapose</vt:lpstr>
      <vt:lpstr>Juxtapose</vt:lpstr>
      <vt:lpstr>Juxtapose</vt:lpstr>
      <vt:lpstr>Juxtapose</vt:lpstr>
      <vt:lpstr>Slide 56</vt:lpstr>
      <vt:lpstr>Juxtapose Extensions</vt:lpstr>
      <vt:lpstr>Juxtapose Extensions</vt:lpstr>
      <vt:lpstr>Wait a minute! That looked a lot like programming, and very little like design…</vt:lpstr>
      <vt:lpstr>Slide 60</vt:lpstr>
      <vt:lpstr>Slide 61</vt:lpstr>
      <vt:lpstr>Four Ideas For Future Design Tools</vt:lpstr>
      <vt:lpstr>Design Process</vt:lpstr>
      <vt:lpstr>Slide 64</vt:lpstr>
      <vt:lpstr>Slide 65</vt:lpstr>
      <vt:lpstr>Slide 66</vt:lpstr>
      <vt:lpstr>Slide 67</vt:lpstr>
      <vt:lpstr>Web sites and their APIs are correlated…</vt:lpstr>
      <vt:lpstr>Slide 69</vt:lpstr>
      <vt:lpstr>Slide 70</vt:lpstr>
      <vt:lpstr>d.mix active wiki</vt:lpstr>
      <vt:lpstr>Slide 72</vt:lpstr>
      <vt:lpstr>Slide 73</vt:lpstr>
      <vt:lpstr>Slide 74</vt:lpstr>
      <vt:lpstr>Slide 75</vt:lpstr>
      <vt:lpstr>d.mix users</vt:lpstr>
      <vt:lpstr>Slide 77</vt:lpstr>
      <vt:lpstr>Slide 78</vt:lpstr>
      <vt:lpstr>d.mix Proxy Architecture</vt:lpstr>
      <vt:lpstr>Authoring the Site-to-Service Map …Without Help From the Site Owner</vt:lpstr>
      <vt:lpstr>Why Not Just Scrape?</vt:lpstr>
      <vt:lpstr>Slide 82</vt:lpstr>
      <vt:lpstr>Slide 83</vt:lpstr>
      <vt:lpstr>Slide 84</vt:lpstr>
      <vt:lpstr>Slide 85</vt:lpstr>
      <vt:lpstr>Slide 86</vt:lpstr>
      <vt:lpstr>Putting it all together…</vt:lpstr>
      <vt:lpstr>Putting it all together…</vt:lpstr>
      <vt:lpstr>Putting it all together…</vt:lpstr>
      <vt:lpstr>Putting it all together…</vt:lpstr>
      <vt:lpstr>Dataflow Summary</vt:lpstr>
      <vt:lpstr>Active Wiki</vt:lpstr>
      <vt:lpstr>Beyond the Desktop Browser</vt:lpstr>
      <vt:lpstr>Slide 94</vt:lpstr>
      <vt:lpstr>Experience Design @ Stanford</vt:lpstr>
      <vt:lpstr>the d.school</vt:lpstr>
      <vt:lpstr>Slide 97</vt:lpstr>
      <vt:lpstr>Slide 98</vt:lpstr>
      <vt:lpstr>Slide 99</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632</cp:revision>
  <dcterms:created xsi:type="dcterms:W3CDTF">2002-06-23T18:01:23Z</dcterms:created>
  <dcterms:modified xsi:type="dcterms:W3CDTF">2008-04-30T17:20:08Z</dcterms:modified>
</cp:coreProperties>
</file>