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Override PartName="/ppt/slideLayouts/slideLayout35.xml" ContentType="application/vnd.openxmlformats-officedocument.presentationml.slideLayout+xml"/>
  <Override PartName="/ppt/notesSlides/notesSlide74.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notesSlides/notesSlide73.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slideLayouts/slideLayout21.xml" ContentType="application/vnd.openxmlformats-officedocument.presentationml.slideLayout+xml"/>
  <Override PartName="/ppt/charts/chart1.xml" ContentType="application/vnd.openxmlformats-officedocument.drawingml.chart+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Layouts/slideLayout24.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71.xml" ContentType="application/vnd.openxmlformats-officedocument.presentationml.notesSlide+xml"/>
  <Override PartName="/ppt/handoutMasters/handoutMaster1.xml" ContentType="application/vnd.openxmlformats-officedocument.presentationml.handoutMaster+xml"/>
  <Override PartName="/ppt/notesSlides/notesSlide23.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slideLayouts/slideLayout37.xml" ContentType="application/vnd.openxmlformats-officedocument.presentationml.slideLayout+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notesSlides/notesSlide45.xml" ContentType="application/vnd.openxmlformats-officedocument.presentationml.notesSlide+xml"/>
  <Override PartName="/ppt/slides/slide10.xml" ContentType="application/vnd.openxmlformats-officedocument.presentationml.slide+xml"/>
  <Override PartName="/ppt/notesSlides/notesSlide48.xml" ContentType="application/vnd.openxmlformats-officedocument.presentationml.notesSlide+xml"/>
  <Override PartName="/ppt/slides/slide33.xml" ContentType="application/vnd.openxmlformats-officedocument.presentationml.slide+xml"/>
  <Default Extension="png" ContentType="image/png"/>
  <Override PartName="/ppt/slides/slide83.xml" ContentType="application/vnd.openxmlformats-officedocument.presentationml.slide+xml"/>
  <Override PartName="/ppt/slideLayouts/slideLayout26.xml" ContentType="application/vnd.openxmlformats-officedocument.presentationml.slideLayout+xml"/>
  <Override PartName="/ppt/slideLayouts/slideLayout36.xml" ContentType="application/vnd.openxmlformats-officedocument.presentationml.slideLayout+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Layouts/slideLayout19.xml" ContentType="application/vnd.openxmlformats-officedocument.presentationml.slideLayout+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slides/slide55.xml" ContentType="application/vnd.openxmlformats-officedocument.presentationml.slide+xml"/>
  <Override PartName="/ppt/slideLayouts/slideLayout27.xml" ContentType="application/vnd.openxmlformats-officedocument.presentationml.slideLayout+xml"/>
  <Override PartName="/ppt/slides/slide19.xml" ContentType="application/vnd.openxmlformats-officedocument.presentationml.slide+xml"/>
  <Override PartName="/ppt/slides/slide41.xml" ContentType="application/vnd.openxmlformats-officedocument.presentationml.slide+xml"/>
  <Override PartName="/ppt/slideMasters/slideMaster4.xml" ContentType="application/vnd.openxmlformats-officedocument.presentationml.slideMaster+xml"/>
  <Override PartName="/ppt/slideLayouts/slideLayout30.xml" ContentType="application/vnd.openxmlformats-officedocument.presentationml.slideLayout+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notesSlides/notesSlide75.xml" ContentType="application/vnd.openxmlformats-officedocument.presentationml.notesSlide+xml"/>
  <Override PartName="/ppt/slides/slide2.xml" ContentType="application/vnd.openxmlformats-officedocument.presentationml.slide+xml"/>
  <Override PartName="/ppt/slides/slide80.xml" ContentType="application/vnd.openxmlformats-officedocument.presentationml.slide+xml"/>
  <Override PartName="/ppt/notesSlides/notesSlide25.xml" ContentType="application/vnd.openxmlformats-officedocument.presentationml.notesSlide+xml"/>
  <Override PartName="/ppt/notesSlides/notesSlide69.xml" ContentType="application/vnd.openxmlformats-officedocument.presentationml.notesSlide+xml"/>
  <Override PartName="/ppt/notesSlides/notesSlide40.xml" ContentType="application/vnd.openxmlformats-officedocument.presentationml.notesSlide+xml"/>
  <Override PartName="/ppt/notesSlides/notesSlide65.xml" ContentType="application/vnd.openxmlformats-officedocument.presentationml.notesSlide+xml"/>
  <Override PartName="/ppt/slides/slide45.xml" ContentType="application/vnd.openxmlformats-officedocument.presentationml.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slides/slide54.xml" ContentType="application/vnd.openxmlformats-officedocument.presentationml.slide+xml"/>
  <Override PartName="/ppt/slideLayouts/slideLayout43.xml" ContentType="application/vnd.openxmlformats-officedocument.presentationml.slideLayout+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Layouts/slideLayout29.xml" ContentType="application/vnd.openxmlformats-officedocument.presentationml.slideLayout+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63.xml" ContentType="application/vnd.openxmlformats-officedocument.presentationml.notesSlide+xml"/>
  <Override PartName="/ppt/slides/slide81.xml" ContentType="application/vnd.openxmlformats-officedocument.presentationml.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Override PartName="/ppt/notesSlides/notesSlide50.xml" ContentType="application/vnd.openxmlformats-officedocument.presentationml.notes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notesSlides/notesSlide60.xml" ContentType="application/vnd.openxmlformats-officedocument.presentationml.notesSlide+xml"/>
  <Override PartName="/ppt/slides/slide49.xml" ContentType="application/vnd.openxmlformats-officedocument.presentationml.slide+xml"/>
  <Override PartName="/ppt/slideLayouts/slideLayout20.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notesSlides/notesSlide78.xml" ContentType="application/vnd.openxmlformats-officedocument.presentationml.notesSlide+xml"/>
  <Override PartName="/ppt/presentation.xml" ContentType="application/vnd.openxmlformats-officedocument.presentationml.presentation.main+xml"/>
  <Override PartName="/ppt/slides/slide77.xml" ContentType="application/vnd.openxmlformats-officedocument.presentationml.slide+xml"/>
  <Override PartName="/ppt/slides/slide79.xml" ContentType="application/vnd.openxmlformats-officedocument.presentationml.slide+xml"/>
  <Default Extension="jpeg" ContentType="image/jpeg"/>
  <Override PartName="/ppt/slides/slide3.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notesSlides/notesSlide80.xml" ContentType="application/vnd.openxmlformats-officedocument.presentationml.notes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theme/themeOverride1.xml" ContentType="application/vnd.openxmlformats-officedocument.themeOverride+xml"/>
  <Override PartName="/ppt/notesSlides/notesSlide64.xml" ContentType="application/vnd.openxmlformats-officedocument.presentationml.notesSlide+xml"/>
  <Override PartName="/ppt/slides/slide15.xml" ContentType="application/vnd.openxmlformats-officedocument.presentationml.slide+xml"/>
  <Override PartName="/ppt/slideLayouts/slideLayout42.xml" ContentType="application/vnd.openxmlformats-officedocument.presentationml.slideLayout+xml"/>
  <Override PartName="/ppt/notesSlides/notesSlide49.xml" ContentType="application/vnd.openxmlformats-officedocument.presentationml.notesSlide+xml"/>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slideLayouts/slideLayout23.xml" ContentType="application/vnd.openxmlformats-officedocument.presentationml.slideLayout+xml"/>
  <Override PartName="/ppt/theme/theme6.xml" ContentType="application/vnd.openxmlformats-officedocument.theme+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56.xml" ContentType="application/vnd.openxmlformats-officedocument.presentationml.notesSlide+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charts/chart2.xml" ContentType="application/vnd.openxmlformats-officedocument.drawingml.chart+xml"/>
  <Override PartName="/ppt/charts/chart3.xml" ContentType="application/vnd.openxmlformats-officedocument.drawingml.chart+xml"/>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41.xml" ContentType="application/vnd.openxmlformats-officedocument.presentationml.notesSlide+xml"/>
  <Override PartName="/ppt/notesSlides/notesSlide66.xml" ContentType="application/vnd.openxmlformats-officedocument.presentationml.notesSlide+xml"/>
  <Override PartName="/ppt/slideLayouts/slideLayout32.xml" ContentType="application/vnd.openxmlformats-officedocument.presentationml.slideLayout+xml"/>
  <Override PartName="/ppt/slides/slide13.xml" ContentType="application/vnd.openxmlformats-officedocument.presentationml.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57.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notesSlides/notesSlide43.xml" ContentType="application/vnd.openxmlformats-officedocument.presentationml.notesSlide+xml"/>
  <Override PartName="/ppt/presProps.xml" ContentType="application/vnd.openxmlformats-officedocument.presentationml.presProps+xml"/>
  <Override PartName="/ppt/theme/theme5.xml" ContentType="application/vnd.openxmlformats-officedocument.theme+xml"/>
  <Override PartName="/ppt/notesSlides/notesSlide18.xml" ContentType="application/vnd.openxmlformats-officedocument.presentationml.notesSlide+xml"/>
  <Override PartName="/ppt/notesSlides/notesSlide79.xml" ContentType="application/vnd.openxmlformats-officedocument.presentationml.notesSlide+xml"/>
  <Override PartName="/ppt/slides/slide27.xml" ContentType="application/vnd.openxmlformats-officedocument.presentationml.slide+xml"/>
  <Override PartName="/ppt/slideLayouts/slideLayout16.xml" ContentType="application/vnd.openxmlformats-officedocument.presentationml.slideLayout+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notesSlides/notesSlide55.xml" ContentType="application/vnd.openxmlformats-officedocument.presentationml.notesSlide+xml"/>
  <Override PartName="/ppt/notesSlides/notesSlide77.xml" ContentType="application/vnd.openxmlformats-officedocument.presentationml.notesSlide+xml"/>
  <Override PartName="/ppt/slides/slide67.xml" ContentType="application/vnd.openxmlformats-officedocument.presentationml.slide+xml"/>
  <Override PartName="/ppt/slideLayouts/slideLayout41.xml" ContentType="application/vnd.openxmlformats-officedocument.presentationml.slideLayout+xml"/>
  <Override PartName="/ppt/slides/slide12.xml" ContentType="application/vnd.openxmlformats-officedocument.presentationml.slide+xml"/>
  <Override PartName="/ppt/slides/slide46.xml" ContentType="application/vnd.openxmlformats-officedocument.presentationml.slide+xml"/>
  <Override PartName="/ppt/slideLayouts/slideLayout33.xml" ContentType="application/vnd.openxmlformats-officedocument.presentationml.slideLayout+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Masters/slideMaster3.xml" ContentType="application/vnd.openxmlformats-officedocument.presentationml.slideMaster+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Layouts/slideLayout38.xml" ContentType="application/vnd.openxmlformats-officedocument.presentationml.slideLayout+xml"/>
  <Override PartName="/ppt/notesSlides/notesSlide34.xml" ContentType="application/vnd.openxmlformats-officedocument.presentationml.notesSlide+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notesSlides/notesSlide7.xml" ContentType="application/vnd.openxmlformats-officedocument.presentationml.notesSlide+xml"/>
  <Override PartName="/ppt/slides/slide63.xml" ContentType="application/vnd.openxmlformats-officedocument.presentationml.slide+xml"/>
  <Override PartName="/ppt/slides/slide82.xml" ContentType="application/vnd.openxmlformats-officedocument.presentationml.slide+xml"/>
  <Override PartName="/ppt/slides/slide34.xml" ContentType="application/vnd.openxmlformats-officedocument.presentationml.slide+xml"/>
  <Override PartName="/ppt/slideLayouts/slideLayout28.xml" ContentType="application/vnd.openxmlformats-officedocument.presentationml.slideLayout+xml"/>
  <Override PartName="/ppt/notesSlides/notesSlide12.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notesSlides/notesSlide59.xml" ContentType="application/vnd.openxmlformats-officedocument.presentationml.notes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Layouts/slideLayout39.xml" ContentType="application/vnd.openxmlformats-officedocument.presentationml.slideLayout+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4.xml" ContentType="application/vnd.openxmlformats-officedocument.presentationml.slide+xml"/>
  <Override PartName="/ppt/notesSlides/notesSlide67.xml" ContentType="application/vnd.openxmlformats-officedocument.presentationml.notesSlide+xml"/>
  <Override PartName="/ppt/slideLayouts/slideLayout40.xml" ContentType="application/vnd.openxmlformats-officedocument.presentationml.slideLayout+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72.xml" ContentType="application/vnd.openxmlformats-officedocument.presentationml.slide+xml"/>
  <Override PartName="/ppt/notesSlides/notesSlide81.xml" ContentType="application/vnd.openxmlformats-officedocument.presentationml.notesSlide+xml"/>
  <Override PartName="/ppt/notesSlides/notesSlide70.xml" ContentType="application/vnd.openxmlformats-officedocument.presentationml.notesSlide+xml"/>
  <Override PartName="/ppt/slides/slide8.xml" ContentType="application/vnd.openxmlformats-officedocument.presentationml.slide+xml"/>
  <Override PartName="/ppt/slideLayouts/slideLayout31.xml" ContentType="application/vnd.openxmlformats-officedocument.presentationml.slideLayout+xml"/>
  <Override PartName="/ppt/notesSlides/notesSlide82.xml" ContentType="application/vnd.openxmlformats-officedocument.presentationml.notesSlide+xml"/>
  <Override PartName="/ppt/notesSlides/notesSlide68.xml" ContentType="application/vnd.openxmlformats-officedocument.presentationml.notesSlide+xml"/>
  <Override PartName="/ppt/slides/slide60.xml" ContentType="application/vnd.openxmlformats-officedocument.presentationml.slide+xml"/>
  <Override PartName="/ppt/slides/slide24.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Override PartName="/ppt/slides/slide6.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4710" r:id="rId1"/>
    <p:sldMasterId id="2147484370" r:id="rId2"/>
    <p:sldMasterId id="2147484394" r:id="rId3"/>
    <p:sldMasterId id="2147484655" r:id="rId4"/>
  </p:sldMasterIdLst>
  <p:notesMasterIdLst>
    <p:notesMasterId r:id="rId88"/>
  </p:notesMasterIdLst>
  <p:handoutMasterIdLst>
    <p:handoutMasterId r:id="rId89"/>
  </p:handoutMasterIdLst>
  <p:sldIdLst>
    <p:sldId id="1389" r:id="rId5"/>
    <p:sldId id="1965" r:id="rId6"/>
    <p:sldId id="1611" r:id="rId7"/>
    <p:sldId id="1791" r:id="rId8"/>
    <p:sldId id="1874" r:id="rId9"/>
    <p:sldId id="1964" r:id="rId10"/>
    <p:sldId id="1888" r:id="rId11"/>
    <p:sldId id="1613" r:id="rId12"/>
    <p:sldId id="1973" r:id="rId13"/>
    <p:sldId id="1961" r:id="rId14"/>
    <p:sldId id="1889" r:id="rId15"/>
    <p:sldId id="1890" r:id="rId16"/>
    <p:sldId id="1891" r:id="rId17"/>
    <p:sldId id="1952" r:id="rId18"/>
    <p:sldId id="1892" r:id="rId19"/>
    <p:sldId id="1946" r:id="rId20"/>
    <p:sldId id="1947" r:id="rId21"/>
    <p:sldId id="1893" r:id="rId22"/>
    <p:sldId id="1895" r:id="rId23"/>
    <p:sldId id="1929" r:id="rId24"/>
    <p:sldId id="1930" r:id="rId25"/>
    <p:sldId id="1948" r:id="rId26"/>
    <p:sldId id="1950" r:id="rId27"/>
    <p:sldId id="1894" r:id="rId28"/>
    <p:sldId id="1940" r:id="rId29"/>
    <p:sldId id="1970" r:id="rId30"/>
    <p:sldId id="1944" r:id="rId31"/>
    <p:sldId id="1956" r:id="rId32"/>
    <p:sldId id="1963" r:id="rId33"/>
    <p:sldId id="1962" r:id="rId34"/>
    <p:sldId id="1897" r:id="rId35"/>
    <p:sldId id="1918" r:id="rId36"/>
    <p:sldId id="1953" r:id="rId37"/>
    <p:sldId id="1957" r:id="rId38"/>
    <p:sldId id="1943" r:id="rId39"/>
    <p:sldId id="1971" r:id="rId40"/>
    <p:sldId id="1920" r:id="rId41"/>
    <p:sldId id="1926" r:id="rId42"/>
    <p:sldId id="1960" r:id="rId43"/>
    <p:sldId id="1927" r:id="rId44"/>
    <p:sldId id="1937" r:id="rId45"/>
    <p:sldId id="1921" r:id="rId46"/>
    <p:sldId id="1955" r:id="rId47"/>
    <p:sldId id="1924" r:id="rId48"/>
    <p:sldId id="1923" r:id="rId49"/>
    <p:sldId id="1968" r:id="rId50"/>
    <p:sldId id="1828" r:id="rId51"/>
    <p:sldId id="1900" r:id="rId52"/>
    <p:sldId id="1941" r:id="rId53"/>
    <p:sldId id="1903" r:id="rId54"/>
    <p:sldId id="1959" r:id="rId55"/>
    <p:sldId id="1907" r:id="rId56"/>
    <p:sldId id="1908" r:id="rId57"/>
    <p:sldId id="1913" r:id="rId58"/>
    <p:sldId id="1942" r:id="rId59"/>
    <p:sldId id="1931" r:id="rId60"/>
    <p:sldId id="1972" r:id="rId61"/>
    <p:sldId id="1932" r:id="rId62"/>
    <p:sldId id="1933" r:id="rId63"/>
    <p:sldId id="1935" r:id="rId64"/>
    <p:sldId id="1936" r:id="rId65"/>
    <p:sldId id="1928" r:id="rId66"/>
    <p:sldId id="1771" r:id="rId67"/>
    <p:sldId id="1954" r:id="rId68"/>
    <p:sldId id="1896" r:id="rId69"/>
    <p:sldId id="1880" r:id="rId70"/>
    <p:sldId id="1969" r:id="rId71"/>
    <p:sldId id="1914" r:id="rId72"/>
    <p:sldId id="1887" r:id="rId73"/>
    <p:sldId id="1915" r:id="rId74"/>
    <p:sldId id="1898" r:id="rId75"/>
    <p:sldId id="1911" r:id="rId76"/>
    <p:sldId id="1922" r:id="rId77"/>
    <p:sldId id="1871" r:id="rId78"/>
    <p:sldId id="1883" r:id="rId79"/>
    <p:sldId id="1967" r:id="rId80"/>
    <p:sldId id="1901" r:id="rId81"/>
    <p:sldId id="1917" r:id="rId82"/>
    <p:sldId id="1905" r:id="rId83"/>
    <p:sldId id="1934" r:id="rId84"/>
    <p:sldId id="1966" r:id="rId85"/>
    <p:sldId id="1945" r:id="rId86"/>
    <p:sldId id="1899" r:id="rId87"/>
  </p:sldIdLst>
  <p:sldSz cx="9144000" cy="6858000" type="screen4x3"/>
  <p:notesSz cx="6997700" cy="9283700"/>
  <p:defaultTextStyle>
    <a:defPPr>
      <a:defRPr lang="en-US"/>
    </a:defPPr>
    <a:lvl1pPr algn="l" rtl="0" eaLnBrk="0" fontAlgn="base" hangingPunct="0">
      <a:spcBef>
        <a:spcPct val="0"/>
      </a:spcBef>
      <a:spcAft>
        <a:spcPct val="0"/>
      </a:spcAft>
      <a:defRPr b="1" kern="1200">
        <a:solidFill>
          <a:schemeClr val="tx1"/>
        </a:solidFill>
        <a:latin typeface="Neutra Text" pitchFamily="50" charset="0"/>
        <a:ea typeface="+mn-ea"/>
        <a:cs typeface="+mn-cs"/>
      </a:defRPr>
    </a:lvl1pPr>
    <a:lvl2pPr marL="457200" algn="l" rtl="0" eaLnBrk="0" fontAlgn="base" hangingPunct="0">
      <a:spcBef>
        <a:spcPct val="0"/>
      </a:spcBef>
      <a:spcAft>
        <a:spcPct val="0"/>
      </a:spcAft>
      <a:defRPr b="1" kern="1200">
        <a:solidFill>
          <a:schemeClr val="tx1"/>
        </a:solidFill>
        <a:latin typeface="Neutra Text" pitchFamily="50" charset="0"/>
        <a:ea typeface="+mn-ea"/>
        <a:cs typeface="+mn-cs"/>
      </a:defRPr>
    </a:lvl2pPr>
    <a:lvl3pPr marL="914400" algn="l" rtl="0" eaLnBrk="0" fontAlgn="base" hangingPunct="0">
      <a:spcBef>
        <a:spcPct val="0"/>
      </a:spcBef>
      <a:spcAft>
        <a:spcPct val="0"/>
      </a:spcAft>
      <a:defRPr b="1" kern="1200">
        <a:solidFill>
          <a:schemeClr val="tx1"/>
        </a:solidFill>
        <a:latin typeface="Neutra Text" pitchFamily="50" charset="0"/>
        <a:ea typeface="+mn-ea"/>
        <a:cs typeface="+mn-cs"/>
      </a:defRPr>
    </a:lvl3pPr>
    <a:lvl4pPr marL="1371600" algn="l" rtl="0" eaLnBrk="0" fontAlgn="base" hangingPunct="0">
      <a:spcBef>
        <a:spcPct val="0"/>
      </a:spcBef>
      <a:spcAft>
        <a:spcPct val="0"/>
      </a:spcAft>
      <a:defRPr b="1" kern="1200">
        <a:solidFill>
          <a:schemeClr val="tx1"/>
        </a:solidFill>
        <a:latin typeface="Neutra Text" pitchFamily="50" charset="0"/>
        <a:ea typeface="+mn-ea"/>
        <a:cs typeface="+mn-cs"/>
      </a:defRPr>
    </a:lvl4pPr>
    <a:lvl5pPr marL="1828800" algn="l" rtl="0" eaLnBrk="0" fontAlgn="base" hangingPunct="0">
      <a:spcBef>
        <a:spcPct val="0"/>
      </a:spcBef>
      <a:spcAft>
        <a:spcPct val="0"/>
      </a:spcAft>
      <a:defRPr b="1" kern="1200">
        <a:solidFill>
          <a:schemeClr val="tx1"/>
        </a:solidFill>
        <a:latin typeface="Neutra Text" pitchFamily="50" charset="0"/>
        <a:ea typeface="+mn-ea"/>
        <a:cs typeface="+mn-cs"/>
      </a:defRPr>
    </a:lvl5pPr>
    <a:lvl6pPr marL="2286000" algn="l" defTabSz="914400" rtl="0" eaLnBrk="1" latinLnBrk="0" hangingPunct="1">
      <a:defRPr b="1" kern="1200">
        <a:solidFill>
          <a:schemeClr val="tx1"/>
        </a:solidFill>
        <a:latin typeface="Neutra Text" pitchFamily="50" charset="0"/>
        <a:ea typeface="+mn-ea"/>
        <a:cs typeface="+mn-cs"/>
      </a:defRPr>
    </a:lvl6pPr>
    <a:lvl7pPr marL="2743200" algn="l" defTabSz="914400" rtl="0" eaLnBrk="1" latinLnBrk="0" hangingPunct="1">
      <a:defRPr b="1" kern="1200">
        <a:solidFill>
          <a:schemeClr val="tx1"/>
        </a:solidFill>
        <a:latin typeface="Neutra Text" pitchFamily="50" charset="0"/>
        <a:ea typeface="+mn-ea"/>
        <a:cs typeface="+mn-cs"/>
      </a:defRPr>
    </a:lvl7pPr>
    <a:lvl8pPr marL="3200400" algn="l" defTabSz="914400" rtl="0" eaLnBrk="1" latinLnBrk="0" hangingPunct="1">
      <a:defRPr b="1" kern="1200">
        <a:solidFill>
          <a:schemeClr val="tx1"/>
        </a:solidFill>
        <a:latin typeface="Neutra Text" pitchFamily="50" charset="0"/>
        <a:ea typeface="+mn-ea"/>
        <a:cs typeface="+mn-cs"/>
      </a:defRPr>
    </a:lvl8pPr>
    <a:lvl9pPr marL="3657600" algn="l" defTabSz="914400" rtl="0" eaLnBrk="1" latinLnBrk="0" hangingPunct="1">
      <a:defRPr b="1" kern="1200">
        <a:solidFill>
          <a:schemeClr val="tx1"/>
        </a:solidFill>
        <a:latin typeface="Neutra Text"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prstClr val="red"/>
    </p:penClr>
  </p:showPr>
  <p:clrMru>
    <a:srgbClr val="C3FFD1"/>
    <a:srgbClr val="FFFFFF"/>
    <a:srgbClr val="B4E7BF"/>
    <a:srgbClr val="010000"/>
    <a:srgbClr val="9F0000"/>
    <a:srgbClr val="B90000"/>
    <a:srgbClr val="FF5050"/>
    <a:srgbClr val="333333"/>
    <a:srgbClr val="000000"/>
    <a:srgbClr val="3A4D62"/>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1637" autoAdjust="0"/>
    <p:restoredTop sz="60959" autoAdjust="0"/>
  </p:normalViewPr>
  <p:slideViewPr>
    <p:cSldViewPr snapToGrid="0">
      <p:cViewPr>
        <p:scale>
          <a:sx n="100" d="100"/>
          <a:sy n="100" d="100"/>
        </p:scale>
        <p:origin x="-576" y="736"/>
      </p:cViewPr>
      <p:guideLst>
        <p:guide orient="horz" pos="2160"/>
        <p:guide pos="2880"/>
        <p:guide pos="432"/>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50" d="100"/>
        <a:sy n="50" d="100"/>
      </p:scale>
      <p:origin x="0" y="0"/>
    </p:cViewPr>
  </p:sorterViewPr>
  <p:notesViewPr>
    <p:cSldViewPr>
      <p:cViewPr varScale="1">
        <p:scale>
          <a:sx n="59" d="100"/>
          <a:sy n="59" d="100"/>
        </p:scale>
        <p:origin x="-2484" y="-84"/>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0.xml"/><Relationship Id="rId60" Type="http://schemas.openxmlformats.org/officeDocument/2006/relationships/slide" Target="slides/slide56.xml"/><Relationship Id="rId39" Type="http://schemas.openxmlformats.org/officeDocument/2006/relationships/slide" Target="slides/slide35.xml"/><Relationship Id="rId70" Type="http://schemas.openxmlformats.org/officeDocument/2006/relationships/slide" Target="slides/slide66.xml"/><Relationship Id="rId7" Type="http://schemas.openxmlformats.org/officeDocument/2006/relationships/slide" Target="slides/slide3.xml"/><Relationship Id="rId43" Type="http://schemas.openxmlformats.org/officeDocument/2006/relationships/slide" Target="slides/slide39.xml"/><Relationship Id="rId74" Type="http://schemas.openxmlformats.org/officeDocument/2006/relationships/slide" Target="slides/slide70.xml"/><Relationship Id="rId25" Type="http://schemas.openxmlformats.org/officeDocument/2006/relationships/slide" Target="slides/slide21.xml"/><Relationship Id="rId94" Type="http://schemas.openxmlformats.org/officeDocument/2006/relationships/tableStyles" Target="tableStyles.xml"/><Relationship Id="rId10" Type="http://schemas.openxmlformats.org/officeDocument/2006/relationships/slide" Target="slides/slide6.xml"/><Relationship Id="rId90" Type="http://schemas.openxmlformats.org/officeDocument/2006/relationships/printerSettings" Target="printerSettings/printerSettings1.bin"/><Relationship Id="rId50" Type="http://schemas.openxmlformats.org/officeDocument/2006/relationships/slide" Target="slides/slide46.xml"/><Relationship Id="rId77" Type="http://schemas.openxmlformats.org/officeDocument/2006/relationships/slide" Target="slides/slide73.xml"/><Relationship Id="rId63" Type="http://schemas.openxmlformats.org/officeDocument/2006/relationships/slide" Target="slides/slide59.xml"/><Relationship Id="rId17" Type="http://schemas.openxmlformats.org/officeDocument/2006/relationships/slide" Target="slides/slide13.xml"/><Relationship Id="rId85" Type="http://schemas.openxmlformats.org/officeDocument/2006/relationships/slide" Target="slides/slide81.xml"/><Relationship Id="rId9" Type="http://schemas.openxmlformats.org/officeDocument/2006/relationships/slide" Target="slides/slide5.xml"/><Relationship Id="rId18" Type="http://schemas.openxmlformats.org/officeDocument/2006/relationships/slide" Target="slides/slide14.xml"/><Relationship Id="rId27" Type="http://schemas.openxmlformats.org/officeDocument/2006/relationships/slide" Target="slides/slide23.xml"/><Relationship Id="rId71" Type="http://schemas.openxmlformats.org/officeDocument/2006/relationships/slide" Target="slides/slide67.xml"/><Relationship Id="rId14" Type="http://schemas.openxmlformats.org/officeDocument/2006/relationships/slide" Target="slides/slide10.xml"/><Relationship Id="rId4" Type="http://schemas.openxmlformats.org/officeDocument/2006/relationships/slideMaster" Target="slideMasters/slideMaster4.xml"/><Relationship Id="rId28" Type="http://schemas.openxmlformats.org/officeDocument/2006/relationships/slide" Target="slides/slide24.xml"/><Relationship Id="rId92" Type="http://schemas.openxmlformats.org/officeDocument/2006/relationships/viewProps" Target="viewProps.xml"/><Relationship Id="rId45" Type="http://schemas.openxmlformats.org/officeDocument/2006/relationships/slide" Target="slides/slide41.xml"/><Relationship Id="rId58" Type="http://schemas.openxmlformats.org/officeDocument/2006/relationships/slide" Target="slides/slide54.xml"/><Relationship Id="rId42" Type="http://schemas.openxmlformats.org/officeDocument/2006/relationships/slide" Target="slides/slide38.xml"/><Relationship Id="rId73" Type="http://schemas.openxmlformats.org/officeDocument/2006/relationships/slide" Target="slides/slide69.xml"/><Relationship Id="rId89" Type="http://schemas.openxmlformats.org/officeDocument/2006/relationships/handoutMaster" Target="handoutMasters/handoutMaster1.xml"/><Relationship Id="rId88" Type="http://schemas.openxmlformats.org/officeDocument/2006/relationships/notesMaster" Target="notesMasters/notesMaster1.xml"/><Relationship Id="rId87" Type="http://schemas.openxmlformats.org/officeDocument/2006/relationships/slide" Target="slides/slide83.xml"/><Relationship Id="rId6" Type="http://schemas.openxmlformats.org/officeDocument/2006/relationships/slide" Target="slides/slide2.xml"/><Relationship Id="rId49" Type="http://schemas.openxmlformats.org/officeDocument/2006/relationships/slide" Target="slides/slide45.xml"/><Relationship Id="rId44" Type="http://schemas.openxmlformats.org/officeDocument/2006/relationships/slide" Target="slides/slide40.xml"/><Relationship Id="rId82" Type="http://schemas.openxmlformats.org/officeDocument/2006/relationships/slide" Target="slides/slide78.xml"/><Relationship Id="rId69" Type="http://schemas.openxmlformats.org/officeDocument/2006/relationships/slide" Target="slides/slide65.xml"/><Relationship Id="rId19" Type="http://schemas.openxmlformats.org/officeDocument/2006/relationships/slide" Target="slides/slide15.xml"/><Relationship Id="rId38" Type="http://schemas.openxmlformats.org/officeDocument/2006/relationships/slide" Target="slides/slide34.xml"/><Relationship Id="rId20" Type="http://schemas.openxmlformats.org/officeDocument/2006/relationships/slide" Target="slides/slide16.xml"/><Relationship Id="rId2" Type="http://schemas.openxmlformats.org/officeDocument/2006/relationships/slideMaster" Target="slideMasters/slideMaster2.xml"/><Relationship Id="rId46" Type="http://schemas.openxmlformats.org/officeDocument/2006/relationships/slide" Target="slides/slide42.xml"/><Relationship Id="rId57" Type="http://schemas.openxmlformats.org/officeDocument/2006/relationships/slide" Target="slides/slide53.xml"/><Relationship Id="rId59" Type="http://schemas.openxmlformats.org/officeDocument/2006/relationships/slide" Target="slides/slide55.xml"/><Relationship Id="rId35" Type="http://schemas.openxmlformats.org/officeDocument/2006/relationships/slide" Target="slides/slide31.xml"/><Relationship Id="rId51" Type="http://schemas.openxmlformats.org/officeDocument/2006/relationships/slide" Target="slides/slide47.xml"/><Relationship Id="rId55" Type="http://schemas.openxmlformats.org/officeDocument/2006/relationships/slide" Target="slides/slide51.xml"/><Relationship Id="rId31" Type="http://schemas.openxmlformats.org/officeDocument/2006/relationships/slide" Target="slides/slide27.xml"/><Relationship Id="rId34" Type="http://schemas.openxmlformats.org/officeDocument/2006/relationships/slide" Target="slides/slide30.xml"/><Relationship Id="rId40" Type="http://schemas.openxmlformats.org/officeDocument/2006/relationships/slide" Target="slides/slide36.xml"/><Relationship Id="rId62" Type="http://schemas.openxmlformats.org/officeDocument/2006/relationships/slide" Target="slides/slide58.xml"/><Relationship Id="rId66" Type="http://schemas.openxmlformats.org/officeDocument/2006/relationships/slide" Target="slides/slide62.xml"/><Relationship Id="rId36" Type="http://schemas.openxmlformats.org/officeDocument/2006/relationships/slide" Target="slides/slide32.xml"/><Relationship Id="rId72" Type="http://schemas.openxmlformats.org/officeDocument/2006/relationships/slide" Target="slides/slide68.xml"/><Relationship Id="rId1" Type="http://schemas.openxmlformats.org/officeDocument/2006/relationships/slideMaster" Target="slideMasters/slideMaster1.xml"/><Relationship Id="rId24" Type="http://schemas.openxmlformats.org/officeDocument/2006/relationships/slide" Target="slides/slide20.xml"/><Relationship Id="rId47" Type="http://schemas.openxmlformats.org/officeDocument/2006/relationships/slide" Target="slides/slide43.xml"/><Relationship Id="rId56" Type="http://schemas.openxmlformats.org/officeDocument/2006/relationships/slide" Target="slides/slide52.xml"/><Relationship Id="rId48" Type="http://schemas.openxmlformats.org/officeDocument/2006/relationships/slide" Target="slides/slide44.xml"/><Relationship Id="rId75" Type="http://schemas.openxmlformats.org/officeDocument/2006/relationships/slide" Target="slides/slide71.xml"/><Relationship Id="rId8" Type="http://schemas.openxmlformats.org/officeDocument/2006/relationships/slide" Target="slides/slide4.xml"/><Relationship Id="rId13" Type="http://schemas.openxmlformats.org/officeDocument/2006/relationships/slide" Target="slides/slide9.xml"/><Relationship Id="rId32" Type="http://schemas.openxmlformats.org/officeDocument/2006/relationships/slide" Target="slides/slide28.xml"/><Relationship Id="rId37" Type="http://schemas.openxmlformats.org/officeDocument/2006/relationships/slide" Target="slides/slide33.xml"/><Relationship Id="rId52" Type="http://schemas.openxmlformats.org/officeDocument/2006/relationships/slide" Target="slides/slide48.xml"/><Relationship Id="rId65" Type="http://schemas.openxmlformats.org/officeDocument/2006/relationships/slide" Target="slides/slide61.xml"/><Relationship Id="rId67" Type="http://schemas.openxmlformats.org/officeDocument/2006/relationships/slide" Target="slides/slide63.xml"/><Relationship Id="rId54" Type="http://schemas.openxmlformats.org/officeDocument/2006/relationships/slide" Target="slides/slide50.xml"/><Relationship Id="rId12" Type="http://schemas.openxmlformats.org/officeDocument/2006/relationships/slide" Target="slides/slide8.xml"/><Relationship Id="rId76" Type="http://schemas.openxmlformats.org/officeDocument/2006/relationships/slide" Target="slides/slide72.xml"/><Relationship Id="rId79" Type="http://schemas.openxmlformats.org/officeDocument/2006/relationships/slide" Target="slides/slide75.xml"/><Relationship Id="rId80" Type="http://schemas.openxmlformats.org/officeDocument/2006/relationships/slide" Target="slides/slide76.xml"/><Relationship Id="rId81" Type="http://schemas.openxmlformats.org/officeDocument/2006/relationships/slide" Target="slides/slide77.xml"/><Relationship Id="rId3" Type="http://schemas.openxmlformats.org/officeDocument/2006/relationships/slideMaster" Target="slideMasters/slideMaster3.xml"/><Relationship Id="rId86" Type="http://schemas.openxmlformats.org/officeDocument/2006/relationships/slide" Target="slides/slide82.xml"/><Relationship Id="rId23" Type="http://schemas.openxmlformats.org/officeDocument/2006/relationships/slide" Target="slides/slide19.xml"/><Relationship Id="rId61" Type="http://schemas.openxmlformats.org/officeDocument/2006/relationships/slide" Target="slides/slide57.xml"/><Relationship Id="rId53" Type="http://schemas.openxmlformats.org/officeDocument/2006/relationships/slide" Target="slides/slide49.xml"/><Relationship Id="rId84" Type="http://schemas.openxmlformats.org/officeDocument/2006/relationships/slide" Target="slides/slide80.xml"/><Relationship Id="rId26" Type="http://schemas.openxmlformats.org/officeDocument/2006/relationships/slide" Target="slides/slide22.xml"/><Relationship Id="rId30" Type="http://schemas.openxmlformats.org/officeDocument/2006/relationships/slide" Target="slides/slide26.xml"/><Relationship Id="rId11" Type="http://schemas.openxmlformats.org/officeDocument/2006/relationships/slide" Target="slides/slide7.xml"/><Relationship Id="rId68" Type="http://schemas.openxmlformats.org/officeDocument/2006/relationships/slide" Target="slides/slide64.xml"/><Relationship Id="rId29" Type="http://schemas.openxmlformats.org/officeDocument/2006/relationships/slide" Target="slides/slide25.xml"/><Relationship Id="rId16" Type="http://schemas.openxmlformats.org/officeDocument/2006/relationships/slide" Target="slides/slide12.xml"/><Relationship Id="rId33" Type="http://schemas.openxmlformats.org/officeDocument/2006/relationships/slide" Target="slides/slide29.xml"/><Relationship Id="rId91" Type="http://schemas.openxmlformats.org/officeDocument/2006/relationships/presProps" Target="presProps.xml"/><Relationship Id="rId83" Type="http://schemas.openxmlformats.org/officeDocument/2006/relationships/slide" Target="slides/slide79.xml"/><Relationship Id="rId93" Type="http://schemas.openxmlformats.org/officeDocument/2006/relationships/theme" Target="theme/theme1.xml"/><Relationship Id="rId41" Type="http://schemas.openxmlformats.org/officeDocument/2006/relationships/slide" Target="slides/slide37.xml"/><Relationship Id="rId5" Type="http://schemas.openxmlformats.org/officeDocument/2006/relationships/slide" Target="slides/slide1.xml"/><Relationship Id="rId15" Type="http://schemas.openxmlformats.org/officeDocument/2006/relationships/slide" Target="slides/slide11.xml"/><Relationship Id="rId78" Type="http://schemas.openxmlformats.org/officeDocument/2006/relationships/slide" Target="slides/slide74.xml"/><Relationship Id="rId22" Type="http://schemas.openxmlformats.org/officeDocument/2006/relationships/slide" Target="slides/slide18.xml"/><Relationship Id="rId21" Type="http://schemas.openxmlformats.org/officeDocument/2006/relationships/slide" Target="slides/slide17.xml"/></Relationships>
</file>

<file path=ppt/charts/_rels/chart1.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pPr>
            <a:r>
              <a:rPr lang="en-US"/>
              <a:t>Mean Parameter Changes </a:t>
            </a:r>
            <a:br>
              <a:rPr lang="en-US"/>
            </a:br>
            <a:r>
              <a:rPr lang="en-US"/>
              <a:t>Tested per Minute</a:t>
            </a:r>
          </a:p>
        </c:rich>
      </c:tx>
      <c:layout/>
    </c:title>
    <c:plotArea>
      <c:layout/>
      <c:barChart>
        <c:barDir val="col"/>
        <c:grouping val="clustered"/>
        <c:ser>
          <c:idx val="0"/>
          <c:order val="0"/>
          <c:tx>
            <c:v>Control</c:v>
          </c:tx>
          <c:spPr>
            <a:solidFill>
              <a:schemeClr val="accent6">
                <a:lumMod val="50000"/>
              </a:schemeClr>
            </a:solidFill>
          </c:spPr>
          <c:dLbls>
            <c:numFmt formatCode="#,##0.00" sourceLinked="0"/>
            <c:dLblPos val="outEnd"/>
            <c:showVal val="1"/>
          </c:dLbls>
          <c:errBars>
            <c:errBarType val="both"/>
            <c:errValType val="cust"/>
            <c:plus>
              <c:numRef>
                <c:f>Sheet3!$B$4</c:f>
                <c:numCache>
                  <c:formatCode>General</c:formatCode>
                  <c:ptCount val="1"/>
                  <c:pt idx="0">
                    <c:v>0.156041280128953</c:v>
                  </c:pt>
                </c:numCache>
              </c:numRef>
            </c:plus>
            <c:minus>
              <c:numRef>
                <c:f>Sheet3!$B$4</c:f>
                <c:numCache>
                  <c:formatCode>General</c:formatCode>
                  <c:ptCount val="1"/>
                  <c:pt idx="0">
                    <c:v>0.156041280128953</c:v>
                  </c:pt>
                </c:numCache>
              </c:numRef>
            </c:minus>
          </c:errBars>
          <c:val>
            <c:numRef>
              <c:f>Sheet3!$B$2</c:f>
              <c:numCache>
                <c:formatCode>General</c:formatCode>
                <c:ptCount val="1"/>
                <c:pt idx="0">
                  <c:v>2.59710170424947</c:v>
                </c:pt>
              </c:numCache>
            </c:numRef>
          </c:val>
        </c:ser>
        <c:ser>
          <c:idx val="1"/>
          <c:order val="1"/>
          <c:tx>
            <c:v>Juxtapose</c:v>
          </c:tx>
          <c:dLbls>
            <c:dLbl>
              <c:idx val="0"/>
              <c:layout>
                <c:manualLayout>
                  <c:x val="0.00935678270479348"/>
                  <c:y val="-0.135251068998379"/>
                </c:manualLayout>
              </c:layout>
              <c:dLblPos val="outEnd"/>
              <c:showVal val="1"/>
            </c:dLbl>
            <c:numFmt formatCode="#,##0.00" sourceLinked="0"/>
            <c:dLblPos val="outEnd"/>
            <c:showVal val="1"/>
          </c:dLbls>
          <c:errBars>
            <c:errBarType val="both"/>
            <c:errValType val="cust"/>
            <c:plus>
              <c:numRef>
                <c:f>Sheet3!$C$4</c:f>
                <c:numCache>
                  <c:formatCode>General</c:formatCode>
                  <c:ptCount val="1"/>
                  <c:pt idx="0">
                    <c:v>13.45497181278265</c:v>
                  </c:pt>
                </c:numCache>
              </c:numRef>
            </c:plus>
            <c:minus>
              <c:numRef>
                <c:f>Sheet3!$C$4</c:f>
                <c:numCache>
                  <c:formatCode>General</c:formatCode>
                  <c:ptCount val="1"/>
                  <c:pt idx="0">
                    <c:v>13.45497181278265</c:v>
                  </c:pt>
                </c:numCache>
              </c:numRef>
            </c:minus>
          </c:errBars>
          <c:val>
            <c:numRef>
              <c:f>Sheet3!$C$2</c:f>
              <c:numCache>
                <c:formatCode>General</c:formatCode>
                <c:ptCount val="1"/>
                <c:pt idx="0">
                  <c:v>64.26042687042353</c:v>
                </c:pt>
              </c:numCache>
            </c:numRef>
          </c:val>
        </c:ser>
        <c:axId val="543513880"/>
        <c:axId val="543517048"/>
      </c:barChart>
      <c:catAx>
        <c:axId val="543513880"/>
        <c:scaling>
          <c:orientation val="minMax"/>
        </c:scaling>
        <c:delete val="1"/>
        <c:axPos val="b"/>
        <c:tickLblPos val="nextTo"/>
        <c:crossAx val="543517048"/>
        <c:crosses val="autoZero"/>
        <c:auto val="1"/>
        <c:lblAlgn val="ctr"/>
        <c:lblOffset val="100"/>
      </c:catAx>
      <c:valAx>
        <c:axId val="543517048"/>
        <c:scaling>
          <c:orientation val="minMax"/>
        </c:scaling>
        <c:axPos val="l"/>
        <c:majorGridlines/>
        <c:title>
          <c:tx>
            <c:rich>
              <a:bodyPr rot="-5400000" vert="horz"/>
              <a:lstStyle/>
              <a:p>
                <a:pPr>
                  <a:defRPr/>
                </a:pPr>
                <a:r>
                  <a:rPr lang="en-US"/>
                  <a:t>Changes/minute</a:t>
                </a:r>
              </a:p>
            </c:rich>
          </c:tx>
          <c:layout/>
        </c:title>
        <c:numFmt formatCode="General" sourceLinked="1"/>
        <c:tickLblPos val="nextTo"/>
        <c:crossAx val="543513880"/>
        <c:crosses val="autoZero"/>
        <c:crossBetween val="between"/>
      </c:valAx>
    </c:plotArea>
    <c:legend>
      <c:legendPos val="r"/>
      <c:layout/>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pPr>
            <a:r>
              <a:rPr lang="en-US"/>
              <a:t>Tree Matching Task:</a:t>
            </a:r>
            <a:br>
              <a:rPr lang="en-US"/>
            </a:br>
            <a:r>
              <a:rPr lang="en-US"/>
              <a:t>Mean Completion Times by Tree</a:t>
            </a:r>
          </a:p>
        </c:rich>
      </c:tx>
      <c:layout/>
    </c:title>
    <c:plotArea>
      <c:layout/>
      <c:barChart>
        <c:barDir val="col"/>
        <c:grouping val="clustered"/>
        <c:ser>
          <c:idx val="0"/>
          <c:order val="0"/>
          <c:tx>
            <c:strRef>
              <c:f>Sheet2!$M$38</c:f>
              <c:strCache>
                <c:ptCount val="1"/>
                <c:pt idx="0">
                  <c:v>Control</c:v>
                </c:pt>
              </c:strCache>
            </c:strRef>
          </c:tx>
          <c:spPr>
            <a:solidFill>
              <a:srgbClr val="37749A"/>
            </a:solidFill>
          </c:spPr>
          <c:errBars>
            <c:errBarType val="both"/>
            <c:errValType val="cust"/>
            <c:plus>
              <c:numRef>
                <c:f>Sheet2!$Q$39:$Q$42</c:f>
                <c:numCache>
                  <c:formatCode>General</c:formatCode>
                  <c:ptCount val="4"/>
                  <c:pt idx="0">
                    <c:v>21.43923097967834</c:v>
                  </c:pt>
                  <c:pt idx="1">
                    <c:v>19.44465079255589</c:v>
                  </c:pt>
                  <c:pt idx="2">
                    <c:v>52.06258105087581</c:v>
                  </c:pt>
                  <c:pt idx="3">
                    <c:v>36.66438490300334</c:v>
                  </c:pt>
                </c:numCache>
              </c:numRef>
            </c:plus>
            <c:minus>
              <c:numRef>
                <c:f>Sheet2!$Q$39:$Q$42</c:f>
                <c:numCache>
                  <c:formatCode>General</c:formatCode>
                  <c:ptCount val="4"/>
                  <c:pt idx="0">
                    <c:v>21.43923097967834</c:v>
                  </c:pt>
                  <c:pt idx="1">
                    <c:v>19.44465079255589</c:v>
                  </c:pt>
                  <c:pt idx="2">
                    <c:v>52.06258105087581</c:v>
                  </c:pt>
                  <c:pt idx="3">
                    <c:v>36.66438490300334</c:v>
                  </c:pt>
                </c:numCache>
              </c:numRef>
            </c:minus>
          </c:errBars>
          <c:cat>
            <c:strRef>
              <c:f>Sheet2!$L$39:$L$42</c:f>
              <c:strCache>
                <c:ptCount val="4"/>
                <c:pt idx="0">
                  <c:v>Tree 1</c:v>
                </c:pt>
                <c:pt idx="1">
                  <c:v>Tree 2</c:v>
                </c:pt>
                <c:pt idx="2">
                  <c:v>Tree 3</c:v>
                </c:pt>
                <c:pt idx="3">
                  <c:v>Tree 4</c:v>
                </c:pt>
              </c:strCache>
            </c:strRef>
          </c:cat>
          <c:val>
            <c:numRef>
              <c:f>Sheet2!$M$39:$M$42</c:f>
              <c:numCache>
                <c:formatCode>General</c:formatCode>
                <c:ptCount val="4"/>
                <c:pt idx="0">
                  <c:v>153.375</c:v>
                </c:pt>
                <c:pt idx="1">
                  <c:v>198.1666666666666</c:v>
                </c:pt>
                <c:pt idx="2">
                  <c:v>325.888888888889</c:v>
                </c:pt>
                <c:pt idx="3">
                  <c:v>302.4615384615354</c:v>
                </c:pt>
              </c:numCache>
            </c:numRef>
          </c:val>
        </c:ser>
        <c:ser>
          <c:idx val="1"/>
          <c:order val="1"/>
          <c:tx>
            <c:strRef>
              <c:f>Sheet2!$N$38</c:f>
              <c:strCache>
                <c:ptCount val="1"/>
                <c:pt idx="0">
                  <c:v>Juxtapose</c:v>
                </c:pt>
              </c:strCache>
            </c:strRef>
          </c:tx>
          <c:errBars>
            <c:errBarType val="both"/>
            <c:errValType val="cust"/>
            <c:plus>
              <c:numRef>
                <c:f>Sheet2!$R$39:$R$42</c:f>
                <c:numCache>
                  <c:formatCode>General</c:formatCode>
                  <c:ptCount val="4"/>
                  <c:pt idx="0">
                    <c:v>42.0095227299716</c:v>
                  </c:pt>
                  <c:pt idx="1">
                    <c:v>16.61604053408342</c:v>
                  </c:pt>
                  <c:pt idx="2">
                    <c:v>19.76528944049813</c:v>
                  </c:pt>
                  <c:pt idx="3">
                    <c:v>24.14415043028022</c:v>
                  </c:pt>
                </c:numCache>
              </c:numRef>
            </c:plus>
            <c:minus>
              <c:numRef>
                <c:f>Sheet2!$R$39:$R$42</c:f>
                <c:numCache>
                  <c:formatCode>General</c:formatCode>
                  <c:ptCount val="4"/>
                  <c:pt idx="0">
                    <c:v>42.0095227299716</c:v>
                  </c:pt>
                  <c:pt idx="1">
                    <c:v>16.61604053408342</c:v>
                  </c:pt>
                  <c:pt idx="2">
                    <c:v>19.76528944049813</c:v>
                  </c:pt>
                  <c:pt idx="3">
                    <c:v>24.14415043028022</c:v>
                  </c:pt>
                </c:numCache>
              </c:numRef>
            </c:minus>
          </c:errBars>
          <c:cat>
            <c:strRef>
              <c:f>Sheet2!$L$39:$L$42</c:f>
              <c:strCache>
                <c:ptCount val="4"/>
                <c:pt idx="0">
                  <c:v>Tree 1</c:v>
                </c:pt>
                <c:pt idx="1">
                  <c:v>Tree 2</c:v>
                </c:pt>
                <c:pt idx="2">
                  <c:v>Tree 3</c:v>
                </c:pt>
                <c:pt idx="3">
                  <c:v>Tree 4</c:v>
                </c:pt>
              </c:strCache>
            </c:strRef>
          </c:cat>
          <c:val>
            <c:numRef>
              <c:f>Sheet2!$N$39:$N$42</c:f>
              <c:numCache>
                <c:formatCode>General</c:formatCode>
                <c:ptCount val="4"/>
                <c:pt idx="0">
                  <c:v>172.0</c:v>
                </c:pt>
                <c:pt idx="1">
                  <c:v>166.75</c:v>
                </c:pt>
                <c:pt idx="2">
                  <c:v>160.0</c:v>
                </c:pt>
                <c:pt idx="3">
                  <c:v>132.8</c:v>
                </c:pt>
              </c:numCache>
            </c:numRef>
          </c:val>
        </c:ser>
        <c:axId val="543763880"/>
        <c:axId val="543766936"/>
      </c:barChart>
      <c:catAx>
        <c:axId val="543763880"/>
        <c:scaling>
          <c:orientation val="minMax"/>
        </c:scaling>
        <c:axPos val="b"/>
        <c:tickLblPos val="nextTo"/>
        <c:crossAx val="543766936"/>
        <c:crosses val="autoZero"/>
        <c:auto val="1"/>
        <c:lblAlgn val="ctr"/>
        <c:lblOffset val="100"/>
      </c:catAx>
      <c:valAx>
        <c:axId val="543766936"/>
        <c:scaling>
          <c:orientation val="minMax"/>
        </c:scaling>
        <c:axPos val="l"/>
        <c:majorGridlines/>
        <c:title>
          <c:tx>
            <c:rich>
              <a:bodyPr rot="-5400000" vert="horz"/>
              <a:lstStyle/>
              <a:p>
                <a:pPr>
                  <a:defRPr/>
                </a:pPr>
                <a:r>
                  <a:rPr lang="en-US"/>
                  <a:t>seconds</a:t>
                </a:r>
              </a:p>
            </c:rich>
          </c:tx>
          <c:layout/>
        </c:title>
        <c:numFmt formatCode="General" sourceLinked="1"/>
        <c:tickLblPos val="nextTo"/>
        <c:crossAx val="543763880"/>
        <c:crosses val="autoZero"/>
        <c:crossBetween val="between"/>
      </c:valAx>
    </c:plotArea>
    <c:legend>
      <c:legendPos val="r"/>
      <c:layout/>
    </c:legend>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pPr>
            <a:r>
              <a:rPr lang="en-US"/>
              <a:t>Tree Matching Task:</a:t>
            </a:r>
          </a:p>
          <a:p>
            <a:pPr>
              <a:defRPr/>
            </a:pPr>
            <a:r>
              <a:rPr lang="en-US"/>
              <a:t>Mean Completion Times</a:t>
            </a:r>
          </a:p>
        </c:rich>
      </c:tx>
      <c:layout/>
    </c:title>
    <c:plotArea>
      <c:layout/>
      <c:barChart>
        <c:barDir val="col"/>
        <c:grouping val="clustered"/>
        <c:ser>
          <c:idx val="0"/>
          <c:order val="0"/>
          <c:tx>
            <c:v>Control</c:v>
          </c:tx>
          <c:dLbls>
            <c:dLbl>
              <c:idx val="0"/>
              <c:layout>
                <c:manualLayout>
                  <c:x val="0.1"/>
                  <c:y val="0.00925925925925927"/>
                </c:manualLayout>
              </c:layout>
              <c:showVal val="1"/>
            </c:dLbl>
            <c:numFmt formatCode="#,##0.00" sourceLinked="0"/>
            <c:showVal val="1"/>
          </c:dLbls>
          <c:errBars>
            <c:errBarType val="both"/>
            <c:errValType val="cust"/>
            <c:plus>
              <c:numRef>
                <c:f>Sheet2!$B$41</c:f>
                <c:numCache>
                  <c:formatCode>General</c:formatCode>
                  <c:ptCount val="1"/>
                  <c:pt idx="0">
                    <c:v>22.1498439366907</c:v>
                  </c:pt>
                </c:numCache>
              </c:numRef>
            </c:plus>
            <c:minus>
              <c:numRef>
                <c:f>Sheet2!$B$41</c:f>
                <c:numCache>
                  <c:formatCode>General</c:formatCode>
                  <c:ptCount val="1"/>
                  <c:pt idx="0">
                    <c:v>22.1498439366907</c:v>
                  </c:pt>
                </c:numCache>
              </c:numRef>
            </c:minus>
          </c:errBars>
          <c:val>
            <c:numRef>
              <c:f>Sheet2!$B$39</c:f>
              <c:numCache>
                <c:formatCode>General</c:formatCode>
                <c:ptCount val="1"/>
                <c:pt idx="0">
                  <c:v>257.8055555555555</c:v>
                </c:pt>
              </c:numCache>
            </c:numRef>
          </c:val>
        </c:ser>
        <c:ser>
          <c:idx val="1"/>
          <c:order val="1"/>
          <c:tx>
            <c:v>Juxtapose</c:v>
          </c:tx>
          <c:dLbls>
            <c:dLbl>
              <c:idx val="0"/>
              <c:layout>
                <c:manualLayout>
                  <c:x val="0.105555555555556"/>
                  <c:y val="0.0"/>
                </c:manualLayout>
              </c:layout>
              <c:dLblPos val="outEnd"/>
              <c:showVal val="1"/>
            </c:dLbl>
            <c:numFmt formatCode="#,##0.00" sourceLinked="0"/>
            <c:dLblPos val="outEnd"/>
            <c:showVal val="1"/>
          </c:dLbls>
          <c:errBars>
            <c:errBarType val="both"/>
            <c:errValType val="cust"/>
            <c:plus>
              <c:numRef>
                <c:f>Sheet2!$C$41</c:f>
                <c:numCache>
                  <c:formatCode>General</c:formatCode>
                  <c:ptCount val="1"/>
                  <c:pt idx="0">
                    <c:v>13.81946059662453</c:v>
                  </c:pt>
                </c:numCache>
              </c:numRef>
            </c:plus>
            <c:minus>
              <c:numRef>
                <c:f>Sheet2!$C$41</c:f>
                <c:numCache>
                  <c:formatCode>General</c:formatCode>
                  <c:ptCount val="1"/>
                  <c:pt idx="0">
                    <c:v>13.81946059662453</c:v>
                  </c:pt>
                </c:numCache>
              </c:numRef>
            </c:minus>
          </c:errBars>
          <c:val>
            <c:numRef>
              <c:f>Sheet2!$C$39</c:f>
              <c:numCache>
                <c:formatCode>General</c:formatCode>
                <c:ptCount val="1"/>
                <c:pt idx="0">
                  <c:v>161.8055555555555</c:v>
                </c:pt>
              </c:numCache>
            </c:numRef>
          </c:val>
        </c:ser>
        <c:gapWidth val="222"/>
        <c:overlap val="-100"/>
        <c:axId val="543845112"/>
        <c:axId val="543848248"/>
      </c:barChart>
      <c:catAx>
        <c:axId val="543845112"/>
        <c:scaling>
          <c:orientation val="minMax"/>
        </c:scaling>
        <c:delete val="1"/>
        <c:axPos val="b"/>
        <c:tickLblPos val="nextTo"/>
        <c:crossAx val="543848248"/>
        <c:crosses val="autoZero"/>
        <c:auto val="1"/>
        <c:lblAlgn val="ctr"/>
        <c:lblOffset val="100"/>
      </c:catAx>
      <c:valAx>
        <c:axId val="543848248"/>
        <c:scaling>
          <c:orientation val="minMax"/>
        </c:scaling>
        <c:axPos val="l"/>
        <c:majorGridlines/>
        <c:title>
          <c:tx>
            <c:rich>
              <a:bodyPr rot="-5400000" vert="horz"/>
              <a:lstStyle/>
              <a:p>
                <a:pPr>
                  <a:defRPr/>
                </a:pPr>
                <a:r>
                  <a:rPr lang="en-US"/>
                  <a:t>seconds</a:t>
                </a:r>
              </a:p>
            </c:rich>
          </c:tx>
          <c:layout/>
        </c:title>
        <c:numFmt formatCode="General" sourceLinked="1"/>
        <c:tickLblPos val="nextTo"/>
        <c:crossAx val="543845112"/>
        <c:crosses val="autoZero"/>
        <c:crossBetween val="between"/>
      </c:valAx>
    </c:plotArea>
    <c:legend>
      <c:legendPos val="r"/>
      <c:layout/>
    </c:legend>
    <c:plotVisOnly val="1"/>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7" name="Rectangle 3"/>
          <p:cNvSpPr>
            <a:spLocks noGrp="1" noChangeArrowheads="1"/>
          </p:cNvSpPr>
          <p:nvPr>
            <p:ph type="dt" sz="quarter"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31748" name="Rectangle 4"/>
          <p:cNvSpPr>
            <a:spLocks noGrp="1" noChangeArrowheads="1"/>
          </p:cNvSpPr>
          <p:nvPr>
            <p:ph type="ftr" sz="quarter" idx="2"/>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9" name="Rectangle 5"/>
          <p:cNvSpPr>
            <a:spLocks noGrp="1" noChangeArrowheads="1"/>
          </p:cNvSpPr>
          <p:nvPr>
            <p:ph type="sldNum" sz="quarter" idx="3"/>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D30B5A3C-9585-418B-B4C4-EF16093D8B0D}"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5" name="Rectangle 3"/>
          <p:cNvSpPr>
            <a:spLocks noGrp="1" noChangeArrowheads="1"/>
          </p:cNvSpPr>
          <p:nvPr>
            <p:ph type="dt"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84996"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00074" y="4410065"/>
            <a:ext cx="5597553" cy="4176744"/>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23558" name="Rectangle 6"/>
          <p:cNvSpPr>
            <a:spLocks noGrp="1" noChangeArrowheads="1"/>
          </p:cNvSpPr>
          <p:nvPr>
            <p:ph type="ftr" sz="quarter" idx="4"/>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9" name="Rectangle 7"/>
          <p:cNvSpPr>
            <a:spLocks noGrp="1" noChangeArrowheads="1"/>
          </p:cNvSpPr>
          <p:nvPr>
            <p:ph type="sldNum" sz="quarter" idx="5"/>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B9D79B93-1C06-49B4-A3F5-6DF022B153A0}"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Neutra Text" pitchFamily="50" charset="0"/>
        <a:ea typeface="+mn-ea"/>
        <a:cs typeface="+mn-cs"/>
      </a:defRPr>
    </a:lvl1pPr>
    <a:lvl2pPr marL="457200" algn="l" rtl="0" eaLnBrk="0" fontAlgn="base" hangingPunct="0">
      <a:spcBef>
        <a:spcPct val="30000"/>
      </a:spcBef>
      <a:spcAft>
        <a:spcPct val="0"/>
      </a:spcAft>
      <a:defRPr sz="1200" kern="1200">
        <a:solidFill>
          <a:schemeClr val="tx1"/>
        </a:solidFill>
        <a:latin typeface="Neutra Text" pitchFamily="50" charset="0"/>
        <a:ea typeface="+mn-ea"/>
        <a:cs typeface="+mn-cs"/>
      </a:defRPr>
    </a:lvl2pPr>
    <a:lvl3pPr marL="914400" algn="l" rtl="0" eaLnBrk="0" fontAlgn="base" hangingPunct="0">
      <a:spcBef>
        <a:spcPct val="30000"/>
      </a:spcBef>
      <a:spcAft>
        <a:spcPct val="0"/>
      </a:spcAft>
      <a:defRPr sz="1200" kern="1200">
        <a:solidFill>
          <a:schemeClr val="tx1"/>
        </a:solidFill>
        <a:latin typeface="Neutra Text" pitchFamily="50" charset="0"/>
        <a:ea typeface="+mn-ea"/>
        <a:cs typeface="+mn-cs"/>
      </a:defRPr>
    </a:lvl3pPr>
    <a:lvl4pPr marL="1371600" algn="l" rtl="0" eaLnBrk="0" fontAlgn="base" hangingPunct="0">
      <a:spcBef>
        <a:spcPct val="30000"/>
      </a:spcBef>
      <a:spcAft>
        <a:spcPct val="0"/>
      </a:spcAft>
      <a:defRPr sz="1200" kern="1200">
        <a:solidFill>
          <a:schemeClr val="tx1"/>
        </a:solidFill>
        <a:latin typeface="Neutra Text" pitchFamily="50" charset="0"/>
        <a:ea typeface="+mn-ea"/>
        <a:cs typeface="+mn-cs"/>
      </a:defRPr>
    </a:lvl4pPr>
    <a:lvl5pPr marL="1828800" algn="l" rtl="0" eaLnBrk="0" fontAlgn="base" hangingPunct="0">
      <a:spcBef>
        <a:spcPct val="30000"/>
      </a:spcBef>
      <a:spcAft>
        <a:spcPct val="0"/>
      </a:spcAft>
      <a:defRPr sz="1200" kern="1200">
        <a:solidFill>
          <a:schemeClr val="tx1"/>
        </a:solidFill>
        <a:latin typeface="Neutra Text"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96F06C-6C1A-4C9E-9A53-4592C605E6BD}" type="slidenum">
              <a:rPr lang="ko-KR" altLang="en-US">
                <a:cs typeface="맑은 고딕"/>
              </a:rPr>
              <a:pPr fontAlgn="base">
                <a:spcBef>
                  <a:spcPct val="0"/>
                </a:spcBef>
                <a:spcAft>
                  <a:spcPct val="0"/>
                </a:spcAft>
              </a:pPr>
              <a:t>1</a:t>
            </a:fld>
            <a:endParaRPr lang="en-US" altLang="ko-KR">
              <a:cs typeface="맑은 고딕"/>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kern="1200" baseline="0" dirty="0" smtClean="0">
                <a:solidFill>
                  <a:schemeClr val="tx1"/>
                </a:solidFill>
                <a:latin typeface="Neutra Text" pitchFamily="50" charset="0"/>
                <a:ea typeface="+mn-ea"/>
                <a:cs typeface="+mn-cs"/>
              </a:rPr>
              <a:t>In this talk I will propose new ways in which tools can support designers in creating user interface alternatives.</a:t>
            </a:r>
            <a:endParaRPr lang="en-US" sz="1200" kern="1200" dirty="0">
              <a:solidFill>
                <a:schemeClr val="tx1"/>
              </a:solidFill>
              <a:latin typeface="Neutra Text" pitchFamily="50"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remainder of this talk</a:t>
            </a:r>
            <a:r>
              <a:rPr lang="en-US" baseline="0" dirty="0" smtClean="0"/>
              <a:t> I will first discuss three requirements for alternatives of programmed interactions. </a:t>
            </a:r>
          </a:p>
          <a:p>
            <a:r>
              <a:rPr lang="en-US" baseline="0" dirty="0" smtClean="0"/>
              <a:t>I will then describe how we address these requirements in Juxtapose, a tool for exploring alternatives for Flash interactions written in </a:t>
            </a:r>
            <a:r>
              <a:rPr lang="en-US" baseline="0" dirty="0" err="1" smtClean="0"/>
              <a:t>Actionscript</a:t>
            </a:r>
            <a:r>
              <a:rPr lang="en-US" baseline="0" dirty="0" smtClean="0"/>
              <a:t>. </a:t>
            </a:r>
          </a:p>
          <a:p>
            <a:r>
              <a:rPr lang="en-US" baseline="0" dirty="0" smtClean="0"/>
              <a:t>To demonstrate that the ideas embodied in Juxtapose can transcend WIMP interactions, I will present implementations for mobile and embedded applications before concluding the talk with a  look at related and future work.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a:t>
            </a:fld>
            <a:endParaRPr lang="en-US" altLang="ko-K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What are the most important ways in which designers explore alternatives of programmed interactions today?</a:t>
            </a:r>
            <a:r>
              <a:rPr lang="en-US" sz="1200" kern="1200" baseline="0" dirty="0" smtClean="0">
                <a:solidFill>
                  <a:schemeClr val="tx1"/>
                </a:solidFill>
                <a:latin typeface="Neutra Text" pitchFamily="50" charset="0"/>
                <a:ea typeface="+mn-ea"/>
                <a:cs typeface="+mn-cs"/>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200" kern="1200" baseline="0" dirty="0" smtClean="0">
                <a:solidFill>
                  <a:schemeClr val="tx1"/>
                </a:solidFill>
                <a:latin typeface="Neutra Text" pitchFamily="50" charset="0"/>
                <a:ea typeface="+mn-ea"/>
                <a:cs typeface="+mn-cs"/>
              </a:rPr>
              <a:t>Three interviews, code review -&gt; three requirements.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Creating </a:t>
            </a:r>
            <a:r>
              <a:rPr lang="en-US" sz="1200" kern="1200" dirty="0" err="1" smtClean="0">
                <a:solidFill>
                  <a:schemeClr val="tx1"/>
                </a:solidFill>
                <a:latin typeface="Neutra Text" pitchFamily="50" charset="0"/>
                <a:ea typeface="+mn-ea"/>
                <a:cs typeface="+mn-cs"/>
              </a:rPr>
              <a:t>satifsying</a:t>
            </a:r>
            <a:r>
              <a:rPr lang="en-US" sz="1200" kern="1200" dirty="0" smtClean="0">
                <a:solidFill>
                  <a:schemeClr val="tx1"/>
                </a:solidFill>
                <a:latin typeface="Neutra Text" pitchFamily="50" charset="0"/>
                <a:ea typeface="+mn-ea"/>
                <a:cs typeface="+mn-cs"/>
              </a:rPr>
              <a:t> user experience: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"tweaking the dials”;</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code stays same, </a:t>
            </a:r>
            <a:r>
              <a:rPr lang="en-US" sz="1200" kern="1200" dirty="0" err="1" smtClean="0">
                <a:solidFill>
                  <a:schemeClr val="tx1"/>
                </a:solidFill>
                <a:latin typeface="Neutra Text" pitchFamily="50" charset="0"/>
                <a:ea typeface="+mn-ea"/>
                <a:cs typeface="+mn-cs"/>
              </a:rPr>
              <a:t>params</a:t>
            </a:r>
            <a:r>
              <a:rPr lang="en-US" sz="1200" kern="1200" dirty="0" smtClean="0">
                <a:solidFill>
                  <a:schemeClr val="tx1"/>
                </a:solidFill>
                <a:latin typeface="Neutra Text" pitchFamily="50" charset="0"/>
                <a:ea typeface="+mn-ea"/>
                <a:cs typeface="+mn-cs"/>
              </a:rPr>
              <a:t> vary. Tools</a:t>
            </a:r>
            <a:r>
              <a:rPr lang="en-US" sz="1200" kern="1200" baseline="0" dirty="0" smtClean="0">
                <a:solidFill>
                  <a:schemeClr val="tx1"/>
                </a:solidFill>
                <a:latin typeface="Neutra Text" pitchFamily="50" charset="0"/>
                <a:ea typeface="+mn-ea"/>
                <a:cs typeface="+mn-cs"/>
              </a:rPr>
              <a:t> should explicitly support this parameter tuning.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a:t>
            </a:fld>
            <a:endParaRPr lang="en-US" altLang="ko-K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To compare different behaviors,</a:t>
            </a:r>
            <a:r>
              <a:rPr lang="en-US" sz="1200" kern="1200" baseline="0" dirty="0" smtClean="0">
                <a:solidFill>
                  <a:schemeClr val="tx1"/>
                </a:solidFill>
                <a:latin typeface="Neutra Text" pitchFamily="50" charset="0"/>
                <a:ea typeface="+mn-ea"/>
                <a:cs typeface="+mn-cs"/>
              </a:rPr>
              <a:t> changes to logic are required as well.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Example from inquiry: two behaviors in same function body; comment/uncomment in runs.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Tools should support creation and management of different code alternatives.</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12</a:t>
            </a:fld>
            <a:endParaRPr lang="en-US" altLang="ko-K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Third, management of code and data alternatives has to work across editing and execution environments</a:t>
            </a:r>
          </a:p>
          <a:p>
            <a:pPr>
              <a:buFontTx/>
              <a:buChar char="•"/>
            </a:pPr>
            <a:r>
              <a:rPr lang="en-US" sz="1200" kern="1200" dirty="0" smtClean="0">
                <a:solidFill>
                  <a:schemeClr val="tx1"/>
                </a:solidFill>
                <a:latin typeface="Neutra Text" pitchFamily="50" charset="0"/>
                <a:ea typeface="+mn-ea"/>
                <a:cs typeface="+mn-cs"/>
              </a:rPr>
              <a:t>expert do some this</a:t>
            </a:r>
            <a:r>
              <a:rPr lang="en-US" sz="1200" kern="1200" baseline="0" dirty="0" smtClean="0">
                <a:solidFill>
                  <a:schemeClr val="tx1"/>
                </a:solidFill>
                <a:latin typeface="Neutra Text" pitchFamily="50" charset="0"/>
                <a:ea typeface="+mn-ea"/>
                <a:cs typeface="+mn-cs"/>
              </a:rPr>
              <a:t> by </a:t>
            </a:r>
            <a:r>
              <a:rPr lang="en-US" sz="1200" kern="1200" dirty="0" smtClean="0">
                <a:solidFill>
                  <a:schemeClr val="tx1"/>
                </a:solidFill>
                <a:latin typeface="Neutra Text" pitchFamily="50" charset="0"/>
                <a:ea typeface="+mn-ea"/>
                <a:cs typeface="+mn-cs"/>
              </a:rPr>
              <a:t>writing control slider code –not part of the final application, but tools for</a:t>
            </a:r>
            <a:r>
              <a:rPr lang="en-US" sz="1200" kern="1200" baseline="0" dirty="0" smtClean="0">
                <a:solidFill>
                  <a:schemeClr val="tx1"/>
                </a:solidFill>
                <a:latin typeface="Neutra Text" pitchFamily="50" charset="0"/>
                <a:ea typeface="+mn-ea"/>
                <a:cs typeface="+mn-cs"/>
              </a:rPr>
              <a:t> exploration.  </a:t>
            </a:r>
          </a:p>
          <a:p>
            <a:pPr>
              <a:buFontTx/>
              <a:buChar char="•"/>
            </a:pPr>
            <a:r>
              <a:rPr lang="en-US" sz="1200" kern="1200" baseline="0" dirty="0" smtClean="0">
                <a:solidFill>
                  <a:schemeClr val="tx1"/>
                </a:solidFill>
                <a:latin typeface="Neutra Text" pitchFamily="50" charset="0"/>
                <a:ea typeface="+mn-ea"/>
                <a:cs typeface="+mn-cs"/>
              </a:rPr>
              <a:t>Tools construct such control interfaces automatically to open exploration to a wider audience.</a:t>
            </a:r>
          </a:p>
          <a:p>
            <a:r>
              <a:rPr lang="en-US" dirty="0" smtClean="0"/>
              <a:t>To</a:t>
            </a:r>
            <a:r>
              <a:rPr lang="en-US" baseline="0" dirty="0" smtClean="0"/>
              <a:t> investigate how these requirements might be fulfilled, we constructed Juxtapose, a tool </a:t>
            </a:r>
            <a:r>
              <a:rPr lang="en-US" dirty="0" smtClean="0"/>
              <a:t>for working</a:t>
            </a:r>
            <a:r>
              <a:rPr lang="en-US" baseline="0" dirty="0" smtClean="0"/>
              <a:t> with </a:t>
            </a:r>
            <a:r>
              <a:rPr lang="en-US" dirty="0" smtClean="0"/>
              <a:t>multiple design alternatives in parallel.</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13</a:t>
            </a:fld>
            <a:endParaRPr lang="en-US" altLang="ko-K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Jxutapose</a:t>
            </a:r>
            <a:r>
              <a:rPr lang="en-US" dirty="0" smtClean="0"/>
              <a:t> manages </a:t>
            </a:r>
            <a:r>
              <a:rPr lang="en-US" baseline="0" dirty="0" smtClean="0"/>
              <a:t>alternatives at the source level</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14</a:t>
            </a:fld>
            <a:endParaRPr lang="en-US" altLang="ko-K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an augmented editor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15</a:t>
            </a:fld>
            <a:endParaRPr lang="en-US" altLang="ko-K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source alternatives can then be executed in parallel, which enables</a:t>
            </a:r>
            <a:r>
              <a:rPr lang="en-US" baseline="0" dirty="0" smtClean="0"/>
              <a:t> </a:t>
            </a:r>
            <a:r>
              <a:rPr lang="en-US" dirty="0" smtClean="0"/>
              <a:t>rapid comparison between them.</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16</a:t>
            </a:fld>
            <a:endParaRPr lang="en-US" altLang="ko-K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Juxtapose combines</a:t>
            </a:r>
            <a:r>
              <a:rPr lang="en-US" baseline="0" dirty="0" smtClean="0"/>
              <a:t> parallel execution with </a:t>
            </a:r>
            <a:r>
              <a:rPr lang="en-US" dirty="0" smtClean="0"/>
              <a:t>automatic</a:t>
            </a:r>
            <a:r>
              <a:rPr lang="en-US" baseline="0" dirty="0" smtClean="0"/>
              <a:t> </a:t>
            </a:r>
            <a:r>
              <a:rPr lang="en-US" dirty="0" smtClean="0"/>
              <a:t>generation</a:t>
            </a:r>
            <a:r>
              <a:rPr lang="en-US" baseline="0" dirty="0" smtClean="0"/>
              <a:t> of </a:t>
            </a:r>
            <a:r>
              <a:rPr lang="en-US" dirty="0" smtClean="0"/>
              <a:t>control interfaces to  interactively “tune”</a:t>
            </a:r>
            <a:r>
              <a:rPr lang="en-US" baseline="0" dirty="0" smtClean="0"/>
              <a:t> </a:t>
            </a:r>
            <a:r>
              <a:rPr lang="en-US" dirty="0" smtClean="0"/>
              <a:t>parameters of the designed interaction at runtime.</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17</a:t>
            </a:fld>
            <a:endParaRPr lang="en-US" altLang="ko-K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To make working with multiple code alternatives feasible, an authoring environment must</a:t>
            </a:r>
          </a:p>
          <a:p>
            <a:pPr>
              <a:buFontTx/>
              <a:buChar char="•"/>
            </a:pPr>
            <a:r>
              <a:rPr lang="en-US" sz="1200" kern="1200" dirty="0" smtClean="0">
                <a:solidFill>
                  <a:schemeClr val="tx1"/>
                </a:solidFill>
                <a:latin typeface="Neutra Text" pitchFamily="50" charset="0"/>
                <a:ea typeface="+mn-ea"/>
                <a:cs typeface="+mn-cs"/>
              </a:rPr>
              <a:t>Offer techniques for manipulating content across alternatives</a:t>
            </a:r>
          </a:p>
          <a:p>
            <a:pPr>
              <a:buFontTx/>
              <a:buChar char="•"/>
            </a:pPr>
            <a:r>
              <a:rPr lang="en-US" sz="1200" kern="1200" dirty="0" smtClean="0">
                <a:solidFill>
                  <a:schemeClr val="tx1"/>
                </a:solidFill>
                <a:latin typeface="Neutra Text" pitchFamily="50" charset="0"/>
                <a:ea typeface="+mn-ea"/>
                <a:cs typeface="+mn-cs"/>
              </a:rPr>
              <a:t>make differences visually apparent</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18</a:t>
            </a:fld>
            <a:endParaRPr lang="en-US" altLang="ko-K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In the Juxtapose editor, alternatives are accessible through document tabs;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19</a:t>
            </a:fld>
            <a:endParaRPr lang="en-US" altLang="ko-K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Exploration of alternatives is central to many areas of </a:t>
            </a:r>
            <a:r>
              <a:rPr lang="en-US" baseline="0" dirty="0" smtClean="0"/>
              <a:t>design because it offers important benefits. </a:t>
            </a:r>
          </a:p>
          <a:p>
            <a:r>
              <a:rPr lang="en-US" baseline="0" dirty="0" smtClean="0"/>
              <a:t>* 3 Reasons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a:t>
            </a:fld>
            <a:endParaRPr lang="en-US" altLang="ko-K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Edits can be either local to one alternative or global to all alternatives</a:t>
            </a:r>
            <a:r>
              <a:rPr lang="en-US" sz="1200" kern="1200" baseline="0" dirty="0" smtClean="0">
                <a:solidFill>
                  <a:schemeClr val="tx1"/>
                </a:solidFill>
                <a:latin typeface="Neutra Text" pitchFamily="50" charset="0"/>
                <a:ea typeface="+mn-ea"/>
                <a:cs typeface="+mn-cs"/>
              </a:rPr>
              <a:t> by toggling a linked edit mode.</a:t>
            </a:r>
          </a:p>
          <a:p>
            <a:r>
              <a:rPr lang="en-US" sz="1200" kern="1200" baseline="0" dirty="0" smtClean="0">
                <a:solidFill>
                  <a:schemeClr val="tx1"/>
                </a:solidFill>
                <a:latin typeface="Neutra Text" pitchFamily="50" charset="0"/>
                <a:ea typeface="+mn-ea"/>
                <a:cs typeface="+mn-cs"/>
              </a:rPr>
              <a:t>Linked editing - Mike </a:t>
            </a:r>
            <a:r>
              <a:rPr lang="en-US" sz="1200" kern="1200" baseline="0" dirty="0" err="1" smtClean="0">
                <a:solidFill>
                  <a:schemeClr val="tx1"/>
                </a:solidFill>
                <a:latin typeface="Neutra Text" pitchFamily="50" charset="0"/>
                <a:ea typeface="+mn-ea"/>
                <a:cs typeface="+mn-cs"/>
              </a:rPr>
              <a:t>Toomim</a:t>
            </a:r>
            <a:r>
              <a:rPr lang="en-US" sz="1200" kern="1200" baseline="0" dirty="0" smtClean="0">
                <a:solidFill>
                  <a:schemeClr val="tx1"/>
                </a:solidFill>
                <a:latin typeface="Neutra Text" pitchFamily="50" charset="0"/>
                <a:ea typeface="+mn-ea"/>
                <a:cs typeface="+mn-cs"/>
              </a:rPr>
              <a:t> 2004. Find code duplicates within a project extended to define project alternatives.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20</a:t>
            </a:fld>
            <a:endParaRPr lang="en-US" altLang="ko-K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Source differences, </a:t>
            </a:r>
            <a:r>
              <a:rPr lang="en-US" sz="1200" kern="1200" baseline="0" dirty="0" smtClean="0">
                <a:solidFill>
                  <a:schemeClr val="tx1"/>
                </a:solidFill>
                <a:latin typeface="Neutra Text" pitchFamily="50" charset="0"/>
                <a:ea typeface="+mn-ea"/>
                <a:cs typeface="+mn-cs"/>
              </a:rPr>
              <a:t>text entered in “unlinked edit”, </a:t>
            </a:r>
            <a:r>
              <a:rPr lang="en-US" sz="1200" kern="1200" dirty="0" smtClean="0">
                <a:solidFill>
                  <a:schemeClr val="tx1"/>
                </a:solidFill>
                <a:latin typeface="Neutra Text" pitchFamily="50" charset="0"/>
                <a:ea typeface="+mn-ea"/>
                <a:cs typeface="+mn-cs"/>
              </a:rPr>
              <a:t>are highlighted with a shaded background</a:t>
            </a:r>
          </a:p>
          <a:p>
            <a:r>
              <a:rPr lang="en-US" sz="1200" kern="1200" dirty="0" smtClean="0">
                <a:solidFill>
                  <a:schemeClr val="tx1"/>
                </a:solidFill>
                <a:latin typeface="Neutra Text" pitchFamily="50" charset="0"/>
                <a:ea typeface="+mn-ea"/>
                <a:cs typeface="+mn-cs"/>
              </a:rPr>
              <a:t>Shared text: white background</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21</a:t>
            </a:fld>
            <a:endParaRPr lang="en-US" altLang="ko-K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How would a designer use parallel editing for</a:t>
            </a:r>
            <a:r>
              <a:rPr lang="en-US" b="1" baseline="0" dirty="0" smtClean="0"/>
              <a:t> exploration?</a:t>
            </a:r>
            <a:endParaRPr lang="en-US" b="1" dirty="0" smtClean="0"/>
          </a:p>
          <a:p>
            <a:r>
              <a:rPr lang="en-US" dirty="0" smtClean="0"/>
              <a:t>Simple </a:t>
            </a:r>
            <a:r>
              <a:rPr lang="en-US" baseline="0" dirty="0" smtClean="0"/>
              <a:t>example 2007: “rethinking the progress bar” showed how different progress curves can affect the *perception* of completion speed. To test different progress curves, a function that maps actual progress to displayed progress was varied.</a:t>
            </a:r>
          </a:p>
          <a:p>
            <a:r>
              <a:rPr lang="en-US" baseline="0" dirty="0" smtClean="0"/>
              <a:t>In clip designer starts with code for showing a normal, linear progress bar&lt;click&gt;</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22</a:t>
            </a:fld>
            <a:endParaRPr lang="en-US" altLang="ko-K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 explore different mapping functions, our designer creates source alternatives in new tabs. In each alternative, she changes the mapping </a:t>
            </a:r>
            <a:r>
              <a:rPr lang="en-US" dirty="0" smtClean="0"/>
              <a:t>function and an </a:t>
            </a:r>
            <a:r>
              <a:rPr lang="en-US" baseline="0" dirty="0" smtClean="0"/>
              <a:t>identifying name through unlinked editing. The changes here are rapid as only two lines of code differ between our alternatives.</a:t>
            </a:r>
          </a:p>
          <a:p>
            <a:r>
              <a:rPr lang="en-US" baseline="0" dirty="0" smtClean="0"/>
              <a:t>* When run, all alternatives are executed side-by-side.</a:t>
            </a:r>
          </a:p>
          <a:p>
            <a:pPr>
              <a:buFontTx/>
              <a:buChar char="•"/>
            </a:pPr>
            <a:r>
              <a:rPr lang="en-US" baseline="0" dirty="0" smtClean="0"/>
              <a:t> investigate different progress bar behaviors</a:t>
            </a:r>
          </a:p>
          <a:p>
            <a:pPr>
              <a:buFontTx/>
              <a:buChar char="•"/>
            </a:pPr>
            <a:r>
              <a:rPr lang="en-US" baseline="0" dirty="0" smtClean="0"/>
              <a:t> bring one alternative into full view for detailed inspection. </a:t>
            </a:r>
          </a:p>
          <a:p>
            <a:pPr>
              <a:buFontTx/>
              <a:buChar char="•"/>
            </a:pPr>
            <a:r>
              <a:rPr lang="en-US" baseline="0" dirty="0" smtClean="0"/>
              <a:t>In addition to sequential interaction, designers may want to view behavior in parallel.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23</a:t>
            </a:fld>
            <a:endParaRPr lang="en-US" altLang="ko-K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Juxtapose supports</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parallel</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input through event echoing. Mouse events can be intercepted in the active alternative and injected into all other alternatives, which then show a ghost cursor. </a:t>
            </a:r>
          </a:p>
          <a:p>
            <a:endParaRPr lang="en-US" sz="1200" kern="1200" dirty="0" smtClean="0">
              <a:solidFill>
                <a:schemeClr val="tx1"/>
              </a:solidFill>
              <a:latin typeface="Neutra Text" pitchFamily="50" charset="0"/>
              <a:ea typeface="+mn-ea"/>
              <a:cs typeface="+mn-cs"/>
            </a:endParaRP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24</a:t>
            </a:fld>
            <a:endParaRPr lang="en-US" altLang="ko-K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To implement</a:t>
            </a:r>
            <a:r>
              <a:rPr lang="en-US" sz="1200" kern="1200" baseline="0" dirty="0" smtClean="0">
                <a:solidFill>
                  <a:schemeClr val="tx1"/>
                </a:solidFill>
                <a:latin typeface="Neutra Text" pitchFamily="50" charset="0"/>
                <a:ea typeface="+mn-ea"/>
                <a:cs typeface="+mn-cs"/>
              </a:rPr>
              <a:t> - </a:t>
            </a:r>
            <a:r>
              <a:rPr lang="en-US" sz="1200" kern="1200" dirty="0" smtClean="0">
                <a:solidFill>
                  <a:schemeClr val="tx1"/>
                </a:solidFill>
                <a:latin typeface="Neutra Text" pitchFamily="50" charset="0"/>
                <a:ea typeface="+mn-ea"/>
                <a:cs typeface="+mn-cs"/>
              </a:rPr>
              <a:t>solve the cursor correspondence problem</a:t>
            </a:r>
            <a:r>
              <a:rPr lang="en-US" sz="1200" kern="1200" baseline="0" dirty="0" smtClean="0">
                <a:solidFill>
                  <a:schemeClr val="tx1"/>
                </a:solidFill>
                <a:latin typeface="Neutra Text" pitchFamily="50" charset="0"/>
                <a:ea typeface="+mn-ea"/>
                <a:cs typeface="+mn-cs"/>
              </a:rPr>
              <a:t> for linked editing: </a:t>
            </a:r>
          </a:p>
          <a:p>
            <a:r>
              <a:rPr lang="en-US" sz="1200" kern="1200" baseline="0" dirty="0" smtClean="0">
                <a:solidFill>
                  <a:schemeClr val="tx1"/>
                </a:solidFill>
                <a:latin typeface="Neutra Text" pitchFamily="50" charset="0"/>
                <a:ea typeface="+mn-ea"/>
                <a:cs typeface="+mn-cs"/>
              </a:rPr>
              <a:t>Pos N doc a. The original linked editing research proposed tracking correspondences with a longest-common subsequence algorithm. Juxtapose uses this algorithm during idle times but also offers an incremental structure tracking algorithm while users are typing to guarantee interactive response rates.</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25</a:t>
            </a:fld>
            <a:endParaRPr lang="en-US" altLang="ko-K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One question for parallel editing is which level of granularity alternatives should be defined on. We chose the file level: many prototypes are authored in single files. </a:t>
            </a:r>
          </a:p>
          <a:p>
            <a:r>
              <a:rPr lang="en-US" baseline="0" dirty="0" smtClean="0"/>
              <a:t>Larger level, across files in a project, may require significantly different editing techniques.</a:t>
            </a:r>
          </a:p>
          <a:p>
            <a:endParaRPr lang="en-US" baseline="0" dirty="0" smtClean="0"/>
          </a:p>
          <a:p>
            <a:r>
              <a:rPr lang="en-US" baseline="0" dirty="0" smtClean="0"/>
              <a:t>Another question is to what extent one can actually make sense of two or more behaviors executing in parallel. Since this is highly application dependent, the best strategy may be to offer the flexibility to choose between sequential and parallel input.</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26</a:t>
            </a:fld>
            <a:endParaRPr lang="en-US" altLang="ko-K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Event : low level of mouse move and click events</a:t>
            </a:r>
            <a:r>
              <a:rPr lang="en-US" sz="1200" kern="1200" baseline="0" dirty="0" smtClean="0">
                <a:solidFill>
                  <a:schemeClr val="tx1"/>
                </a:solidFill>
                <a:latin typeface="Neutra Text" pitchFamily="50" charset="0"/>
                <a:ea typeface="+mn-ea"/>
                <a:cs typeface="+mn-cs"/>
              </a:rPr>
              <a:t> -- </a:t>
            </a:r>
            <a:r>
              <a:rPr lang="en-US" sz="1200" kern="1200" dirty="0" smtClean="0">
                <a:solidFill>
                  <a:schemeClr val="tx1"/>
                </a:solidFill>
                <a:latin typeface="Neutra Text" pitchFamily="50" charset="0"/>
                <a:ea typeface="+mn-ea"/>
                <a:cs typeface="+mn-cs"/>
              </a:rPr>
              <a:t>useful when both application logic and visual layout are similar across alternatives.</a:t>
            </a:r>
            <a:r>
              <a:rPr lang="en-US" sz="1200" kern="1200" baseline="0" dirty="0" smtClean="0">
                <a:solidFill>
                  <a:schemeClr val="tx1"/>
                </a:solidFill>
                <a:latin typeface="Neutra Text" pitchFamily="50" charset="0"/>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Layout not similar, or applications are in</a:t>
            </a:r>
            <a:r>
              <a:rPr lang="en-US" baseline="0" dirty="0" smtClean="0"/>
              <a:t> different states:  event echoing can have unintended consequences. Open question: can more general </a:t>
            </a:r>
            <a:r>
              <a:rPr lang="en-US" baseline="0" dirty="0" err="1" smtClean="0"/>
              <a:t>parallel.i</a:t>
            </a:r>
            <a:r>
              <a:rPr lang="en-US" baseline="0" dirty="0" smtClean="0"/>
              <a:t>. be offered without requiring the designer to explicitly </a:t>
            </a:r>
            <a:r>
              <a:rPr lang="en-US" dirty="0" smtClean="0"/>
              <a:t>model corresponding abstract</a:t>
            </a:r>
            <a:r>
              <a:rPr lang="en-US" baseline="0" dirty="0" smtClean="0"/>
              <a:t> </a:t>
            </a:r>
            <a:r>
              <a:rPr lang="en-US" dirty="0" smtClean="0"/>
              <a:t>events?</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27</a:t>
            </a:fld>
            <a:endParaRPr lang="en-US" altLang="ko-K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 explore parameter spaces, Juxtapose automatically generates control interfaces from variable definitions in the user’s program. When the control widgets are manipulated,</a:t>
            </a:r>
            <a:r>
              <a:rPr lang="en-US" baseline="0" dirty="0" smtClean="0"/>
              <a:t> the variable value is then updated in the running program.</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28</a:t>
            </a:fld>
            <a:endParaRPr lang="en-US" altLang="ko-K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see tuning in action, consider</a:t>
            </a:r>
            <a:r>
              <a:rPr lang="en-US" baseline="0" dirty="0" smtClean="0"/>
              <a:t> Patrick </a:t>
            </a:r>
            <a:r>
              <a:rPr lang="en-US" baseline="0" dirty="0" err="1" smtClean="0"/>
              <a:t>Baudisch’s</a:t>
            </a:r>
            <a:r>
              <a:rPr lang="en-US" baseline="0" dirty="0" smtClean="0"/>
              <a:t> phosphor paper from UIST 2006: Phosphor shows afterglows when UI widgets are changed to make such transitions visually salient in </a:t>
            </a:r>
          </a:p>
          <a:p>
            <a:r>
              <a:rPr lang="en-US" baseline="0" dirty="0" err="1" smtClean="0"/>
              <a:t>Params</a:t>
            </a:r>
            <a:r>
              <a:rPr lang="en-US" baseline="0" dirty="0" smtClean="0"/>
              <a:t> of concern: timing characteristics and and coloring of afterglow.</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29</a:t>
            </a:fld>
            <a:endParaRPr lang="en-US" altLang="ko-K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Designers often build dozens of prototypes to get a more complete understanding of a design space.</a:t>
            </a:r>
            <a:r>
              <a:rPr lang="en-US" sz="1200" kern="1200" baseline="0" dirty="0" smtClean="0">
                <a:solidFill>
                  <a:schemeClr val="tx1"/>
                </a:solidFill>
                <a:latin typeface="Neutra Text" pitchFamily="50" charset="0"/>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a:t>
            </a:r>
            <a:r>
              <a:rPr lang="en-US" sz="1200" kern="1200" dirty="0" smtClean="0">
                <a:solidFill>
                  <a:schemeClr val="tx1"/>
                </a:solidFill>
                <a:latin typeface="Neutra Text" pitchFamily="50" charset="0"/>
                <a:ea typeface="+mn-ea"/>
                <a:cs typeface="+mn-cs"/>
              </a:rPr>
              <a:t>Paul Bradley, 80 models, explore different possible shapes</a:t>
            </a:r>
            <a:endParaRPr lang="en-US" dirty="0" smtClean="0"/>
          </a:p>
        </p:txBody>
      </p:sp>
      <p:sp>
        <p:nvSpPr>
          <p:cNvPr id="81923" name="Slide Number Placeholder 3"/>
          <p:cNvSpPr>
            <a:spLocks noGrp="1"/>
          </p:cNvSpPr>
          <p:nvPr>
            <p:ph type="sldNum" sz="quarter" idx="5"/>
          </p:nvPr>
        </p:nvSpPr>
        <p:spPr>
          <a:noFill/>
        </p:spPr>
        <p:txBody>
          <a:bodyPr/>
          <a:lstStyle/>
          <a:p>
            <a:pPr algn="r" rtl="0" fontAlgn="base">
              <a:spcBef>
                <a:spcPct val="0"/>
              </a:spcBef>
              <a:spcAft>
                <a:spcPct val="0"/>
              </a:spcAft>
            </a:pPr>
            <a:fld id="{D1E428B8-08D0-4411-B186-F9DE9E0CCB54}" type="slidenum">
              <a:rPr lang="ko-KR" altLang="en-US" b="1">
                <a:solidFill>
                  <a:prstClr val="black"/>
                </a:solidFill>
                <a:ea typeface="맑은 고딕"/>
              </a:rPr>
              <a:pPr algn="r" rtl="0" fontAlgn="base">
                <a:spcBef>
                  <a:spcPct val="0"/>
                </a:spcBef>
                <a:spcAft>
                  <a:spcPct val="0"/>
                </a:spcAft>
              </a:pPr>
              <a:t>3</a:t>
            </a:fld>
            <a:endParaRPr lang="en-US" altLang="ko-KR" b="1" dirty="0">
              <a:solidFill>
                <a:prstClr val="black"/>
              </a:solidFill>
              <a:ea typeface="맑은 고딕"/>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t>
            </a:r>
            <a:r>
              <a:rPr lang="en-US" dirty="0" err="1" smtClean="0"/>
              <a:t>reimplemented</a:t>
            </a:r>
            <a:r>
              <a:rPr lang="en-US" baseline="0" dirty="0" smtClean="0"/>
              <a:t> some of Phosphor’s techniques in </a:t>
            </a:r>
            <a:r>
              <a:rPr lang="en-US" baseline="0" dirty="0" err="1" smtClean="0"/>
              <a:t>Actionscript</a:t>
            </a:r>
            <a:r>
              <a:rPr lang="en-US" baseline="0" dirty="0" smtClean="0"/>
              <a:t> - r</a:t>
            </a:r>
            <a:r>
              <a:rPr lang="en-US" dirty="0" smtClean="0"/>
              <a:t>unning Phosphor</a:t>
            </a:r>
            <a:r>
              <a:rPr lang="en-US" baseline="0" dirty="0" smtClean="0"/>
              <a:t> within Juxtapose enables designers to directly manipulate variables that govern fade duration and fade delay at runtime.</a:t>
            </a:r>
          </a:p>
          <a:p>
            <a:r>
              <a:rPr lang="en-US" baseline="0" dirty="0" smtClean="0"/>
              <a:t>Once a designer finds a suitable set of tuned parameters, that set can be saved in a snapshot for later recall.</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30</a:t>
            </a:fld>
            <a:endParaRPr lang="en-US" altLang="ko-K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Neutra Text" pitchFamily="50" charset="0"/>
                <a:ea typeface="+mn-ea"/>
                <a:cs typeface="+mn-cs"/>
              </a:rPr>
              <a:t>Runtime variable tuning requires bi-directional data exchange between the user’s application and the tuning interface. For</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inter–process communication, a Juxtapose library module is added to the user’s code. On startup, the library collects global variable names, types, and values using reflection. The library then sends this information</a:t>
            </a:r>
            <a:r>
              <a:rPr lang="en-US" sz="1200" kern="1200" baseline="0" dirty="0" smtClean="0">
                <a:solidFill>
                  <a:schemeClr val="tx1"/>
                </a:solidFill>
                <a:latin typeface="Neutra Text" pitchFamily="50" charset="0"/>
                <a:ea typeface="+mn-ea"/>
                <a:cs typeface="+mn-cs"/>
              </a:rPr>
              <a:t> through a remote procedure call to the Juxtapose runtime UI.</a:t>
            </a:r>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Using this information, Juxtapose builds a control UI.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31</a:t>
            </a:fld>
            <a:endParaRPr lang="en-US" altLang="ko-K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Neutra Text" pitchFamily="50" charset="0"/>
                <a:ea typeface="+mn-ea"/>
                <a:cs typeface="+mn-cs"/>
              </a:rPr>
              <a:t>When the widgets of the tuning interface are modified, value update messages are sent to the running application through </a:t>
            </a:r>
            <a:r>
              <a:rPr lang="en-US" sz="1200" kern="1200" dirty="0" err="1" smtClean="0">
                <a:solidFill>
                  <a:schemeClr val="tx1"/>
                </a:solidFill>
                <a:latin typeface="Neutra Text" pitchFamily="50" charset="0"/>
                <a:ea typeface="+mn-ea"/>
                <a:cs typeface="+mn-cs"/>
              </a:rPr>
              <a:t>nother</a:t>
            </a:r>
            <a:r>
              <a:rPr lang="en-US" sz="1200" kern="1200" dirty="0" smtClean="0">
                <a:solidFill>
                  <a:schemeClr val="tx1"/>
                </a:solidFill>
                <a:latin typeface="Neutra Text" pitchFamily="50" charset="0"/>
                <a:ea typeface="+mn-ea"/>
                <a:cs typeface="+mn-cs"/>
              </a:rPr>
              <a:t> remote procedure call The Juxtapose user library</a:t>
            </a:r>
            <a:r>
              <a:rPr lang="en-US" sz="1200" kern="1200" baseline="0" dirty="0" smtClean="0">
                <a:solidFill>
                  <a:schemeClr val="tx1"/>
                </a:solidFill>
                <a:latin typeface="Neutra Text" pitchFamily="50" charset="0"/>
                <a:ea typeface="+mn-ea"/>
                <a:cs typeface="+mn-cs"/>
              </a:rPr>
              <a:t> then updates the variable value in the running application.</a:t>
            </a:r>
            <a:endParaRPr lang="en-US" sz="1200" kern="1200" dirty="0" smtClean="0">
              <a:solidFill>
                <a:schemeClr val="tx1"/>
              </a:solidFill>
              <a:latin typeface="Neutra Text" pitchFamily="50" charset="0"/>
              <a:ea typeface="+mn-ea"/>
              <a:cs typeface="+mn-cs"/>
            </a:endParaRPr>
          </a:p>
          <a:p>
            <a:endParaRPr lang="en-US" sz="1200" kern="1200" dirty="0" smtClean="0">
              <a:solidFill>
                <a:schemeClr val="tx1"/>
              </a:solidFill>
              <a:latin typeface="Neutra Text" pitchFamily="50"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32</a:t>
            </a:fld>
            <a:endParaRPr lang="en-US" altLang="ko-K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generated numerical </a:t>
            </a:r>
            <a:r>
              <a:rPr lang="en-US" baseline="0" dirty="0" smtClean="0"/>
              <a:t> control widgets have a particular range – how should that range be chosen?</a:t>
            </a:r>
          </a:p>
          <a:p>
            <a:r>
              <a:rPr lang="en-US" baseline="0" dirty="0" smtClean="0"/>
              <a:t>From 0 to 1? To 100? Well, we cannot actually know ahead of time.</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33</a:t>
            </a:fld>
            <a:endParaRPr lang="en-US" altLang="ko-K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Juxtapose can take a guess, the solution</a:t>
            </a:r>
            <a:r>
              <a:rPr lang="en-US" baseline="0" dirty="0" smtClean="0"/>
              <a:t> is to give control over parameter ranges to the user.</a:t>
            </a:r>
          </a:p>
          <a:p>
            <a:r>
              <a:rPr lang="en-US" baseline="0" dirty="0" smtClean="0"/>
              <a:t>This can be done at authoring time, using annotations, which are parsed  with a preprocessor.  The variable set sent by the user application at runtime is then matched against the parsed ranges to initialize control sliders.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34</a:t>
            </a:fld>
            <a:endParaRPr lang="en-US" altLang="ko-K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Ideally</a:t>
            </a:r>
            <a:r>
              <a:rPr lang="en-US" sz="1200" kern="1200" baseline="0" dirty="0" smtClean="0">
                <a:solidFill>
                  <a:schemeClr val="tx1"/>
                </a:solidFill>
                <a:latin typeface="Neutra Text" pitchFamily="50" charset="0"/>
                <a:ea typeface="+mn-ea"/>
                <a:cs typeface="+mn-cs"/>
              </a:rPr>
              <a:t> users</a:t>
            </a:r>
            <a:r>
              <a:rPr lang="en-US" sz="1200" kern="1200" dirty="0" smtClean="0">
                <a:solidFill>
                  <a:schemeClr val="tx1"/>
                </a:solidFill>
                <a:latin typeface="Neutra Text" pitchFamily="50" charset="0"/>
                <a:ea typeface="+mn-ea"/>
                <a:cs typeface="+mn-cs"/>
              </a:rPr>
              <a:t> should benefit from tuning and alternatives without having to change source. </a:t>
            </a:r>
          </a:p>
          <a:p>
            <a:r>
              <a:rPr lang="en-US" sz="1200" kern="1200" dirty="0" smtClean="0">
                <a:solidFill>
                  <a:schemeClr val="tx1"/>
                </a:solidFill>
                <a:latin typeface="Neutra Text" pitchFamily="50" charset="0"/>
                <a:ea typeface="+mn-ea"/>
                <a:cs typeface="+mn-cs"/>
              </a:rPr>
              <a:t>In practice, may have to write additional code solely concerned with making app</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tunable. Two issues:</a:t>
            </a:r>
          </a:p>
          <a:p>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First, </a:t>
            </a:r>
            <a:r>
              <a:rPr lang="en-US" sz="1200" kern="1200" baseline="0" dirty="0" smtClean="0">
                <a:solidFill>
                  <a:schemeClr val="tx1"/>
                </a:solidFill>
                <a:latin typeface="Neutra Text" pitchFamily="50" charset="0"/>
                <a:ea typeface="+mn-ea"/>
                <a:cs typeface="+mn-cs"/>
              </a:rPr>
              <a:t>we have to decide which variables matter. Showing all program variables to the user is not a good idea since many irrelevant variables would be shown; in addition, variables will go in and out of scope. Current sol: extract global variables. Program analysis techniques may improve upon this set.</a:t>
            </a:r>
          </a:p>
          <a:p>
            <a:endParaRPr lang="en-US" sz="1200" kern="1200" dirty="0" smtClean="0">
              <a:solidFill>
                <a:schemeClr val="tx1"/>
              </a:solidFill>
              <a:latin typeface="Neutra Text" pitchFamily="50" charset="0"/>
              <a:ea typeface="+mn-ea"/>
              <a:cs typeface="+mn-cs"/>
            </a:endParaRP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35</a:t>
            </a:fld>
            <a:endParaRPr lang="en-US" altLang="ko-K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For</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tuning to be effective:</a:t>
            </a:r>
            <a:r>
              <a:rPr lang="en-US" sz="1200" kern="1200" baseline="0" dirty="0" smtClean="0">
                <a:solidFill>
                  <a:schemeClr val="tx1"/>
                </a:solidFill>
                <a:latin typeface="Neutra Text" pitchFamily="50" charset="0"/>
                <a:ea typeface="+mn-ea"/>
                <a:cs typeface="+mn-cs"/>
              </a:rPr>
              <a:t> </a:t>
            </a:r>
            <a:r>
              <a:rPr lang="en-US" sz="1200" kern="1200" baseline="0" dirty="0" err="1" smtClean="0">
                <a:solidFill>
                  <a:schemeClr val="tx1"/>
                </a:solidFill>
                <a:latin typeface="Neutra Text" pitchFamily="50" charset="0"/>
                <a:ea typeface="+mn-ea"/>
                <a:cs typeface="+mn-cs"/>
              </a:rPr>
              <a:t>var</a:t>
            </a:r>
            <a:r>
              <a:rPr lang="en-US" sz="1200" kern="1200" baseline="0" dirty="0" smtClean="0">
                <a:solidFill>
                  <a:schemeClr val="tx1"/>
                </a:solidFill>
                <a:latin typeface="Neutra Text" pitchFamily="50" charset="0"/>
                <a:ea typeface="+mn-ea"/>
                <a:cs typeface="+mn-cs"/>
              </a:rPr>
              <a:t> must be read again in program after its value was changed.</a:t>
            </a:r>
          </a:p>
          <a:p>
            <a:r>
              <a:rPr lang="en-US" sz="1200" kern="1200" baseline="0" dirty="0" smtClean="0">
                <a:solidFill>
                  <a:schemeClr val="tx1"/>
                </a:solidFill>
                <a:latin typeface="Neutra Text" pitchFamily="50" charset="0"/>
                <a:ea typeface="+mn-ea"/>
                <a:cs typeface="+mn-cs"/>
              </a:rPr>
              <a:t>The only way to guarantee that a variable change is acted on, is to notify the program explicitly and have the programmer write code to respond to that change.</a:t>
            </a:r>
          </a:p>
          <a:p>
            <a:r>
              <a:rPr lang="en-US" sz="1200" kern="1200" dirty="0" smtClean="0">
                <a:solidFill>
                  <a:schemeClr val="tx1"/>
                </a:solidFill>
                <a:latin typeface="Neutra Text" pitchFamily="50" charset="0"/>
                <a:ea typeface="+mn-ea"/>
                <a:cs typeface="+mn-cs"/>
              </a:rPr>
              <a:t>Juxtapose uses callback functions native to </a:t>
            </a:r>
            <a:r>
              <a:rPr lang="en-US" sz="1200" kern="1200" dirty="0" err="1" smtClean="0">
                <a:solidFill>
                  <a:schemeClr val="tx1"/>
                </a:solidFill>
                <a:latin typeface="Neutra Text" pitchFamily="50" charset="0"/>
                <a:ea typeface="+mn-ea"/>
                <a:cs typeface="+mn-cs"/>
              </a:rPr>
              <a:t>Actionscript</a:t>
            </a:r>
            <a:r>
              <a:rPr lang="en-US" sz="1200" kern="1200" dirty="0" smtClean="0">
                <a:solidFill>
                  <a:schemeClr val="tx1"/>
                </a:solidFill>
                <a:latin typeface="Neutra Text" pitchFamily="50" charset="0"/>
                <a:ea typeface="+mn-ea"/>
                <a:cs typeface="+mn-cs"/>
              </a:rPr>
              <a:t> to notify user applications.</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36</a:t>
            </a:fld>
            <a:endParaRPr lang="en-US" altLang="ko-K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dirty="0" err="1" smtClean="0"/>
              <a:t>Eval</a:t>
            </a:r>
            <a:r>
              <a:rPr lang="en-US" dirty="0" smtClean="0"/>
              <a:t> guided by</a:t>
            </a:r>
            <a:r>
              <a:rPr lang="en-US" baseline="0" dirty="0" smtClean="0"/>
              <a:t> </a:t>
            </a:r>
            <a:r>
              <a:rPr lang="en-US" dirty="0" smtClean="0"/>
              <a:t>2 questions:</a:t>
            </a:r>
          </a:p>
          <a:p>
            <a:r>
              <a:rPr lang="en-US" dirty="0" smtClean="0"/>
              <a:t>Qualitative:</a:t>
            </a:r>
            <a:r>
              <a:rPr lang="en-US" baseline="0" dirty="0" smtClean="0"/>
              <a:t> </a:t>
            </a:r>
            <a:r>
              <a:rPr lang="en-US" dirty="0" smtClean="0"/>
              <a:t>how does</a:t>
            </a:r>
            <a:r>
              <a:rPr lang="en-US" baseline="0" dirty="0" smtClean="0"/>
              <a:t> </a:t>
            </a:r>
            <a:r>
              <a:rPr lang="en-US" dirty="0" smtClean="0"/>
              <a:t>Juxtapose fit into interaction prototyping practice?</a:t>
            </a:r>
          </a:p>
          <a:p>
            <a:r>
              <a:rPr lang="en-US" baseline="0" dirty="0" smtClean="0"/>
              <a:t>Can we make quantitative claims about its benefits?</a:t>
            </a:r>
            <a:endParaRPr lang="en-US" dirty="0" smtClean="0"/>
          </a:p>
          <a:p>
            <a:r>
              <a:rPr lang="en-US" dirty="0" smtClean="0"/>
              <a:t>summary usability evaluation in our lab with 18 participants. </a:t>
            </a:r>
          </a:p>
          <a:p>
            <a:r>
              <a:rPr lang="en-US" dirty="0" smtClean="0"/>
              <a:t>All participants had at least a working knowledge of procedural</a:t>
            </a:r>
            <a:r>
              <a:rPr lang="en-US" baseline="0" dirty="0" smtClean="0"/>
              <a:t> programming.</a:t>
            </a: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37</a:t>
            </a:fld>
            <a:endParaRPr lang="en-US" altLang="ko-KR" sz="1200" b="0" dirty="0">
              <a:ea typeface="굴림" pitchFamily="34" charset="-127"/>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dirty="0" smtClean="0"/>
              <a:t>To gather qualitative</a:t>
            </a:r>
            <a:r>
              <a:rPr lang="en-US" baseline="0" dirty="0" smtClean="0"/>
              <a:t> data, we assigned </a:t>
            </a:r>
            <a:r>
              <a:rPr lang="en-US" dirty="0" smtClean="0"/>
              <a:t>an open-ended task where we provided a</a:t>
            </a:r>
          </a:p>
          <a:p>
            <a:r>
              <a:rPr lang="en-US" dirty="0" smtClean="0"/>
              <a:t>working ActionScript program that loaded a map containing</a:t>
            </a:r>
            <a:r>
              <a:rPr lang="en-US" baseline="0" dirty="0" smtClean="0"/>
              <a:t> </a:t>
            </a:r>
            <a:r>
              <a:rPr lang="en-US" dirty="0" smtClean="0"/>
              <a:t>28 layers of information. Participants</a:t>
            </a:r>
          </a:p>
          <a:p>
            <a:r>
              <a:rPr lang="en-US" dirty="0" smtClean="0"/>
              <a:t>were given 30 minutes to create two navigation alternatives for a future GPS unit – one suitable for pedestrians, and one for bicyclists.</a:t>
            </a:r>
            <a:r>
              <a:rPr lang="en-US" baseline="0" dirty="0" smtClean="0"/>
              <a:t> </a:t>
            </a: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38</a:t>
            </a:fld>
            <a:endParaRPr lang="en-US" altLang="ko-KR" sz="1200" b="0" dirty="0">
              <a:ea typeface="굴림" pitchFamily="34" charset="-127"/>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 example</a:t>
            </a:r>
            <a:r>
              <a:rPr lang="en-US" baseline="0" dirty="0" smtClean="0"/>
              <a:t> of how </a:t>
            </a:r>
            <a:r>
              <a:rPr lang="en-US" dirty="0" smtClean="0"/>
              <a:t>tuning could be used to change map rendering.</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39</a:t>
            </a:fld>
            <a:endParaRPr lang="en-US" altLang="ko-K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Second, Discussing multiple prototypes allows project stakeholders </a:t>
            </a:r>
            <a:r>
              <a:rPr lang="en-US" sz="1200" b="1" kern="1200" dirty="0" smtClean="0">
                <a:solidFill>
                  <a:schemeClr val="tx1"/>
                </a:solidFill>
                <a:latin typeface="Neutra Text" pitchFamily="50" charset="0"/>
                <a:ea typeface="+mn-ea"/>
                <a:cs typeface="+mn-cs"/>
              </a:rPr>
              <a:t>to more effectively communicate </a:t>
            </a:r>
            <a:r>
              <a:rPr lang="en-US" sz="1200" kern="1200" dirty="0" smtClean="0">
                <a:solidFill>
                  <a:schemeClr val="tx1"/>
                </a:solidFill>
                <a:latin typeface="Neutra Text" pitchFamily="50" charset="0"/>
                <a:ea typeface="+mn-ea"/>
                <a:cs typeface="+mn-cs"/>
              </a:rPr>
              <a:t>their requirements.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 Altitude,</a:t>
            </a:r>
            <a:r>
              <a:rPr lang="en-US" sz="1200" kern="1200" baseline="0" dirty="0" smtClean="0">
                <a:solidFill>
                  <a:schemeClr val="tx1"/>
                </a:solidFill>
                <a:latin typeface="Neutra Text" pitchFamily="50" charset="0"/>
                <a:ea typeface="+mn-ea"/>
                <a:cs typeface="+mn-cs"/>
              </a:rPr>
              <a:t> heating controller, Malden mills.</a:t>
            </a:r>
          </a:p>
        </p:txBody>
      </p:sp>
      <p:sp>
        <p:nvSpPr>
          <p:cNvPr id="86019" name="Slide Number Placeholder 3"/>
          <p:cNvSpPr>
            <a:spLocks noGrp="1"/>
          </p:cNvSpPr>
          <p:nvPr>
            <p:ph type="sldNum" sz="quarter" idx="5"/>
          </p:nvPr>
        </p:nvSpPr>
        <p:spPr>
          <a:noFill/>
        </p:spPr>
        <p:txBody>
          <a:bodyPr/>
          <a:lstStyle/>
          <a:p>
            <a:fld id="{E06B2126-1E69-4CCF-A278-B9D186854326}" type="slidenum">
              <a:rPr lang="ko-KR" altLang="en-US" smtClean="0"/>
              <a:pPr/>
              <a:t>4</a:t>
            </a:fld>
            <a:endParaRPr lang="en-US" altLang="ko-K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eaLnBrk="1" hangingPunct="1"/>
            <a:r>
              <a:rPr lang="en-US" dirty="0" smtClean="0"/>
              <a:t>On a high level, This</a:t>
            </a:r>
            <a:r>
              <a:rPr lang="en-US" baseline="0" dirty="0" smtClean="0"/>
              <a:t> task demonstrated that linked editing with tabbed alternatives is accessible to interaction designers.</a:t>
            </a:r>
          </a:p>
          <a:p>
            <a:pPr eaLnBrk="1" hangingPunct="1"/>
            <a:endParaRPr lang="en-US" baseline="0" dirty="0" smtClean="0"/>
          </a:p>
          <a:p>
            <a:pPr eaLnBrk="1" hangingPunct="1"/>
            <a:r>
              <a:rPr lang="en-US" baseline="0" dirty="0" smtClean="0"/>
              <a:t>some participants mapped alternatives directly the two sub tasks (navigation for pedestrians and bikers), others used alternatives as a lightweight scratch space– they would create a new alternative, experiment in it, and then either discard the original (if experimentation was successful), or the newer alternative (if it wasn’t).</a:t>
            </a:r>
          </a:p>
          <a:p>
            <a:pPr eaLnBrk="1" hangingPunct="1"/>
            <a:endParaRPr lang="en-US" baseline="0" dirty="0" smtClean="0"/>
          </a:p>
          <a:p>
            <a:pPr eaLnBrk="1" hangingPunct="1"/>
            <a:r>
              <a:rPr lang="en-US" baseline="0" dirty="0" smtClean="0"/>
              <a:t>Parameter snapshots turned out to be very important to save state since tuning at runtime is not written back into source code. Without snapshots, these changes would be lost.</a:t>
            </a:r>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40</a:t>
            </a:fld>
            <a:endParaRPr lang="en-US" altLang="ko-KR" sz="1200" b="0" dirty="0">
              <a:ea typeface="굴림" pitchFamily="34" charset="-127"/>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eaLnBrk="1" hangingPunct="1"/>
            <a:r>
              <a:rPr lang="en-US" dirty="0" smtClean="0"/>
              <a:t>Now for the tradeoffs</a:t>
            </a:r>
            <a:r>
              <a:rPr lang="en-US" baseline="0" dirty="0" smtClean="0"/>
              <a:t> involved in runtime tuning -, making variables tunable often required use of callback functions in this talk. While users will always have to reason about parameter changes, the mechanics of authoring callbacks could be addressed through code generation wizards.</a:t>
            </a:r>
          </a:p>
          <a:p>
            <a:pPr eaLnBrk="1" hangingPunct="1"/>
            <a:endParaRPr lang="en-US" dirty="0" smtClean="0"/>
          </a:p>
          <a:p>
            <a:pPr eaLnBrk="1" hangingPunct="1"/>
            <a:r>
              <a:rPr lang="en-US" dirty="0" smtClean="0"/>
              <a:t>Many participants also adjusted</a:t>
            </a:r>
            <a:r>
              <a:rPr lang="en-US" baseline="0" dirty="0" smtClean="0"/>
              <a:t> size and position of graphic objects through tuning. Because objects are selectable, direct manipulation of </a:t>
            </a:r>
            <a:r>
              <a:rPr lang="en-US" baseline="0" dirty="0" err="1" smtClean="0"/>
              <a:t>position,rotation,scale</a:t>
            </a:r>
            <a:r>
              <a:rPr lang="en-US" baseline="0" dirty="0" smtClean="0"/>
              <a:t>, as opposed to </a:t>
            </a:r>
            <a:r>
              <a:rPr lang="en-US" baseline="0" dirty="0" err="1" smtClean="0"/>
              <a:t>sider</a:t>
            </a:r>
            <a:r>
              <a:rPr lang="en-US" baseline="0" dirty="0" smtClean="0"/>
              <a:t>-based variable tuning, would be preferable</a:t>
            </a:r>
            <a:r>
              <a:rPr lang="en-US" dirty="0" smtClean="0"/>
              <a:t>.</a:t>
            </a:r>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41</a:t>
            </a:fld>
            <a:endParaRPr lang="en-US" altLang="ko-KR" sz="1200" b="0" dirty="0">
              <a:ea typeface="굴림" pitchFamily="34" charset="-127"/>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dirty="0" smtClean="0"/>
              <a:t>To gather quantitative data, we created a close-ended task that asked participants to adjust four dimensions</a:t>
            </a:r>
            <a:r>
              <a:rPr lang="en-US" baseline="0" dirty="0" smtClean="0"/>
              <a:t> </a:t>
            </a:r>
            <a:r>
              <a:rPr lang="en-US" dirty="0" smtClean="0"/>
              <a:t>of an algorithmic tree drawing routine to match four specific tree shapes.</a:t>
            </a:r>
          </a:p>
          <a:p>
            <a:endParaRPr lang="en-US" dirty="0" smtClean="0"/>
          </a:p>
          <a:p>
            <a:r>
              <a:rPr lang="en-US" dirty="0" smtClean="0"/>
              <a:t>This task is clearly far removed from design practice, but</a:t>
            </a:r>
            <a:r>
              <a:rPr lang="en-US" baseline="0" dirty="0" smtClean="0"/>
              <a:t> its concrete goal allows for better measurement of performance.</a:t>
            </a: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42</a:t>
            </a:fld>
            <a:endParaRPr lang="en-US" altLang="ko-KR" sz="1200" b="0" dirty="0">
              <a:ea typeface="굴림" pitchFamily="34" charset="-127"/>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two trees, this task was accomplished using the Juxtapose tuning interface. For the other two, participants were given the same editor without the possibility of creating alternatives or tuning, making changes in code.</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43</a:t>
            </a:fld>
            <a:endParaRPr lang="en-US" altLang="ko-K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Of course, if you give people sliders to change parameters, they’ll test many more parameter combinations than they ever could through editing code and recompiling.  </a:t>
            </a:r>
          </a:p>
          <a:p>
            <a:r>
              <a:rPr lang="en-US" baseline="0" dirty="0" smtClean="0"/>
              <a:t>Direct manipulation is good, but we knew that. </a:t>
            </a:r>
          </a:p>
          <a:p>
            <a:r>
              <a:rPr lang="en-US" baseline="0" dirty="0" smtClean="0"/>
              <a:t>More interesting: where does it provide benefits?</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44</a:t>
            </a:fld>
            <a:endParaRPr lang="en-US" altLang="ko-K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Dig deeper, and look at task</a:t>
            </a:r>
            <a:r>
              <a:rPr lang="en-US" baseline="0" dirty="0" smtClean="0"/>
              <a:t> completion </a:t>
            </a:r>
            <a:r>
              <a:rPr lang="en-US" dirty="0" smtClean="0"/>
              <a:t>times for different trees. </a:t>
            </a:r>
            <a:r>
              <a:rPr lang="en-US" baseline="0" dirty="0" smtClean="0"/>
              <a:t>only two trees showed significant time differences.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Observation: interaction of multiple parameter dimensions, harder time reasoning about parameter settings– matching </a:t>
            </a:r>
            <a:r>
              <a:rPr lang="en-US" baseline="0" dirty="0" err="1" smtClean="0"/>
              <a:t>tu</a:t>
            </a:r>
            <a:r>
              <a:rPr lang="en-US" baseline="0" dirty="0" smtClean="0"/>
              <a:t> </a:t>
            </a:r>
            <a:r>
              <a:rPr lang="en-US" baseline="0" dirty="0" err="1" smtClean="0"/>
              <a:t>rned</a:t>
            </a:r>
            <a:r>
              <a:rPr lang="en-US" baseline="0" dirty="0" smtClean="0"/>
              <a:t> into a multi-dimensional trial and error exercise.</a:t>
            </a:r>
            <a:r>
              <a:rPr lang="en-US" dirty="0" smtClean="0"/>
              <a:t> It’s precisely this </a:t>
            </a:r>
            <a:r>
              <a:rPr lang="en-US" baseline="0" dirty="0" smtClean="0"/>
              <a:t>trial-and-error phase is when reasoning about the problem could not produce a </a:t>
            </a:r>
            <a:r>
              <a:rPr lang="en-US" baseline="0" dirty="0" err="1" smtClean="0"/>
              <a:t>satisf</a:t>
            </a:r>
            <a:r>
              <a:rPr lang="en-US" baseline="0" dirty="0" smtClean="0"/>
              <a:t>. Sol.  where tuning was most beneficial.</a:t>
            </a:r>
          </a:p>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45</a:t>
            </a:fld>
            <a:endParaRPr lang="en-US" altLang="ko-K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Neutra Text" pitchFamily="50" charset="0"/>
                <a:ea typeface="+mn-ea"/>
                <a:cs typeface="+mn-cs"/>
              </a:rPr>
              <a:t>To</a:t>
            </a:r>
            <a:r>
              <a:rPr lang="en-US" sz="1200" b="1" kern="1200" baseline="0" dirty="0" smtClean="0">
                <a:solidFill>
                  <a:schemeClr val="tx1"/>
                </a:solidFill>
                <a:latin typeface="Neutra Text" pitchFamily="50" charset="0"/>
                <a:ea typeface="+mn-ea"/>
                <a:cs typeface="+mn-cs"/>
              </a:rPr>
              <a:t> demonstrate </a:t>
            </a:r>
            <a:r>
              <a:rPr lang="en-US" sz="1200" kern="1200" dirty="0" smtClean="0">
                <a:solidFill>
                  <a:schemeClr val="tx1"/>
                </a:solidFill>
                <a:latin typeface="Neutra Text" pitchFamily="50" charset="0"/>
                <a:ea typeface="+mn-ea"/>
                <a:cs typeface="+mn-cs"/>
              </a:rPr>
              <a:t>that general principles  of working with alternatives carry over into other domains, we ported the juxtapose runtime environments to mobile phones and microcontrollers.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46</a:t>
            </a:fld>
            <a:endParaRPr lang="en-US" altLang="ko-K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Mobile phones are commodity hardware, and mobile developers already test on multiple handsets. We extended Juxtapose to leverage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these device collections by executing different alternatives on different handsets. You write your alternatives on the PC, and the compiled applications are</a:t>
            </a:r>
            <a:r>
              <a:rPr lang="en-US" sz="1200" kern="1200" baseline="0" dirty="0" smtClean="0">
                <a:solidFill>
                  <a:schemeClr val="tx1"/>
                </a:solidFill>
                <a:latin typeface="Neutra Text" pitchFamily="50" charset="0"/>
                <a:ea typeface="+mn-ea"/>
                <a:cs typeface="+mn-cs"/>
              </a:rPr>
              <a:t> then distributed to a collection of handsets</a:t>
            </a:r>
            <a:r>
              <a:rPr lang="en-US" sz="1200" kern="1200" dirty="0" smtClean="0">
                <a:solidFill>
                  <a:schemeClr val="tx1"/>
                </a:solidFill>
                <a:latin typeface="Neutra Text" pitchFamily="50" charset="0"/>
                <a:ea typeface="+mn-ea"/>
                <a:cs typeface="+mn-cs"/>
              </a:rPr>
              <a:t>. </a:t>
            </a: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a:solidFill>
                  <a:prstClr val="black"/>
                </a:solidFill>
                <a:ea typeface="굴림" pitchFamily="34" charset="-127"/>
              </a:rPr>
              <a:pPr algn="r" defTabSz="930437"/>
              <a:t>47</a:t>
            </a:fld>
            <a:endParaRPr lang="en-US" altLang="ko-KR" sz="1200" dirty="0">
              <a:solidFill>
                <a:prstClr val="black"/>
              </a:solidFill>
              <a:ea typeface="굴림" pitchFamily="34" charset="-127"/>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A designer can thus rapidly switch between alternatives by putting one phone down and picking another one up. </a:t>
            </a:r>
            <a:r>
              <a:rPr lang="en-US" sz="1200" kern="1200" baseline="0" dirty="0" smtClean="0">
                <a:solidFill>
                  <a:schemeClr val="tx1"/>
                </a:solidFill>
                <a:latin typeface="Neutra Text" pitchFamily="50" charset="0"/>
                <a:ea typeface="+mn-ea"/>
                <a:cs typeface="+mn-cs"/>
              </a:rPr>
              <a:t>&lt;click&gt;</a:t>
            </a:r>
          </a:p>
          <a:p>
            <a:r>
              <a:rPr lang="en-US" sz="1200" kern="1200" baseline="0" dirty="0" smtClean="0">
                <a:solidFill>
                  <a:schemeClr val="tx1"/>
                </a:solidFill>
                <a:latin typeface="Neutra Text" pitchFamily="50" charset="0"/>
                <a:ea typeface="+mn-ea"/>
                <a:cs typeface="+mn-cs"/>
              </a:rPr>
              <a:t>Tuning now allows designers to use their PC to change the behavior of a program that’s executing on the handset.</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48</a:t>
            </a:fld>
            <a:endParaRPr lang="en-US" altLang="ko-K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Our Juxtapose mobile prototype generates binaries which run on the Flash </a:t>
            </a:r>
            <a:r>
              <a:rPr lang="en-US" sz="1200" kern="1200" dirty="0" err="1" smtClean="0">
                <a:solidFill>
                  <a:schemeClr val="tx1"/>
                </a:solidFill>
                <a:latin typeface="Neutra Text" pitchFamily="50" charset="0"/>
                <a:ea typeface="+mn-ea"/>
                <a:cs typeface="+mn-cs"/>
              </a:rPr>
              <a:t>Lite</a:t>
            </a:r>
            <a:r>
              <a:rPr lang="en-US" sz="1200" kern="1200" dirty="0" smtClean="0">
                <a:solidFill>
                  <a:schemeClr val="tx1"/>
                </a:solidFill>
                <a:latin typeface="Neutra Text" pitchFamily="50" charset="0"/>
                <a:ea typeface="+mn-ea"/>
                <a:cs typeface="+mn-cs"/>
              </a:rPr>
              <a:t> player on Nokia smart phones. Under</a:t>
            </a:r>
            <a:r>
              <a:rPr lang="en-US" sz="1200" kern="1200" baseline="0" dirty="0" smtClean="0">
                <a:solidFill>
                  <a:schemeClr val="tx1"/>
                </a:solidFill>
                <a:latin typeface="Neutra Text" pitchFamily="50" charset="0"/>
                <a:ea typeface="+mn-ea"/>
                <a:cs typeface="+mn-cs"/>
              </a:rPr>
              <a:t> the hood things are quite similar to desktop, except that </a:t>
            </a:r>
            <a:r>
              <a:rPr lang="en-US" sz="1200" kern="1200" baseline="0" dirty="0" err="1" smtClean="0">
                <a:solidFill>
                  <a:schemeClr val="tx1"/>
                </a:solidFill>
                <a:latin typeface="Neutra Text" pitchFamily="50" charset="0"/>
                <a:ea typeface="+mn-ea"/>
                <a:cs typeface="+mn-cs"/>
              </a:rPr>
              <a:t>interprocess</a:t>
            </a:r>
            <a:r>
              <a:rPr lang="en-US" sz="1200" kern="1200" baseline="0" dirty="0" smtClean="0">
                <a:solidFill>
                  <a:schemeClr val="tx1"/>
                </a:solidFill>
                <a:latin typeface="Neutra Text" pitchFamily="50" charset="0"/>
                <a:ea typeface="+mn-ea"/>
                <a:cs typeface="+mn-cs"/>
              </a:rPr>
              <a:t> communication now has to be replaced with socket communication across a network.</a:t>
            </a:r>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a:solidFill>
                  <a:prstClr val="black"/>
                </a:solidFill>
                <a:ea typeface="굴림" pitchFamily="34" charset="-127"/>
              </a:rPr>
              <a:pPr algn="r" defTabSz="930437"/>
              <a:t>49</a:t>
            </a:fld>
            <a:endParaRPr lang="en-US" altLang="ko-KR" sz="1200" dirty="0">
              <a:solidFill>
                <a:prstClr val="black"/>
              </a:solidFill>
              <a:ea typeface="굴림" pitchFamily="34" charset="-127"/>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Third,</a:t>
            </a:r>
            <a:r>
              <a:rPr lang="en-US" sz="1200" kern="1200" baseline="0" dirty="0" smtClean="0">
                <a:solidFill>
                  <a:schemeClr val="tx1"/>
                </a:solidFill>
                <a:latin typeface="Neutra Text" pitchFamily="50" charset="0"/>
                <a:ea typeface="+mn-ea"/>
                <a:cs typeface="+mn-cs"/>
              </a:rPr>
              <a:t> </a:t>
            </a:r>
            <a:r>
              <a:rPr lang="en-US" sz="1200" kern="1200" dirty="0" err="1" smtClean="0">
                <a:solidFill>
                  <a:schemeClr val="tx1"/>
                </a:solidFill>
                <a:latin typeface="Neutra Text" pitchFamily="50" charset="0"/>
                <a:ea typeface="+mn-ea"/>
                <a:cs typeface="+mn-cs"/>
              </a:rPr>
              <a:t>Maryam</a:t>
            </a:r>
            <a:r>
              <a:rPr lang="en-US" sz="1200" kern="1200" dirty="0" smtClean="0">
                <a:solidFill>
                  <a:schemeClr val="tx1"/>
                </a:solidFill>
                <a:latin typeface="Neutra Text" pitchFamily="50" charset="0"/>
                <a:ea typeface="+mn-ea"/>
                <a:cs typeface="+mn-cs"/>
              </a:rPr>
              <a:t> </a:t>
            </a:r>
            <a:r>
              <a:rPr lang="en-US" sz="1200" kern="1200" dirty="0" err="1" smtClean="0">
                <a:solidFill>
                  <a:schemeClr val="tx1"/>
                </a:solidFill>
                <a:latin typeface="Neutra Text" pitchFamily="50" charset="0"/>
                <a:ea typeface="+mn-ea"/>
                <a:cs typeface="+mn-cs"/>
              </a:rPr>
              <a:t>Tohidi</a:t>
            </a:r>
            <a:r>
              <a:rPr lang="en-US" sz="1200" kern="1200" dirty="0" smtClean="0">
                <a:solidFill>
                  <a:schemeClr val="tx1"/>
                </a:solidFill>
                <a:latin typeface="Neutra Text" pitchFamily="50" charset="0"/>
                <a:ea typeface="+mn-ea"/>
                <a:cs typeface="+mn-cs"/>
              </a:rPr>
              <a:t> demonstrated:</a:t>
            </a:r>
            <a:r>
              <a:rPr lang="en-US" sz="1200" kern="1200" baseline="0" dirty="0" smtClean="0">
                <a:solidFill>
                  <a:schemeClr val="tx1"/>
                </a:solidFill>
                <a:latin typeface="Neutra Text" pitchFamily="50" charset="0"/>
                <a:ea typeface="+mn-ea"/>
                <a:cs typeface="+mn-cs"/>
              </a:rPr>
              <a:t> showing multiple </a:t>
            </a:r>
            <a:r>
              <a:rPr lang="en-US" sz="1200" kern="1200" dirty="0" smtClean="0">
                <a:solidFill>
                  <a:schemeClr val="tx1"/>
                </a:solidFill>
                <a:latin typeface="Neutra Text" pitchFamily="50" charset="0"/>
                <a:ea typeface="+mn-ea"/>
                <a:cs typeface="+mn-cs"/>
              </a:rPr>
              <a:t>alternatives is important during testing of user interfaces</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to keep participants honest</a:t>
            </a:r>
          </a:p>
          <a:p>
            <a:r>
              <a:rPr lang="en-US" sz="1200" kern="1200" dirty="0" smtClean="0">
                <a:solidFill>
                  <a:schemeClr val="tx1"/>
                </a:solidFill>
                <a:latin typeface="Neutra Text" pitchFamily="50" charset="0"/>
                <a:ea typeface="+mn-ea"/>
                <a:cs typeface="+mn-cs"/>
              </a:rPr>
              <a:t>* less pressure to conflate opinion and being nice.</a:t>
            </a:r>
            <a:endParaRPr lang="en-US" sz="1200" kern="1200" dirty="0">
              <a:solidFill>
                <a:schemeClr val="tx1"/>
              </a:solidFill>
              <a:latin typeface="Neutra Text" pitchFamily="50" charset="0"/>
              <a:ea typeface="+mn-ea"/>
              <a:cs typeface="+mn-cs"/>
            </a:endParaRPr>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E66E4A64-A737-4DB0-90F9-372BE09EB2B8}" type="slidenum">
              <a:rPr lang="ko-KR" altLang="en-US" b="1">
                <a:solidFill>
                  <a:prstClr val="black"/>
                </a:solidFill>
                <a:ea typeface="맑은 고딕"/>
              </a:rPr>
              <a:pPr algn="r" rtl="0" fontAlgn="base">
                <a:spcBef>
                  <a:spcPct val="0"/>
                </a:spcBef>
                <a:spcAft>
                  <a:spcPct val="0"/>
                </a:spcAft>
              </a:pPr>
              <a:t>5</a:t>
            </a:fld>
            <a:endParaRPr lang="en-US" altLang="ko-KR" b="1" dirty="0">
              <a:solidFill>
                <a:prstClr val="black"/>
              </a:solidFill>
              <a:ea typeface="맑은 고딕"/>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Embedded microcontrollers are the tool of choice for working with sensors and actuators.</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&lt;click&gt;We extended Juxtapose to support authoring for the 8-bit </a:t>
            </a:r>
            <a:r>
              <a:rPr lang="en-US" sz="1200" kern="1200" dirty="0" err="1" smtClean="0">
                <a:solidFill>
                  <a:schemeClr val="tx1"/>
                </a:solidFill>
                <a:latin typeface="Neutra Text" pitchFamily="50" charset="0"/>
                <a:ea typeface="+mn-ea"/>
                <a:cs typeface="+mn-cs"/>
              </a:rPr>
              <a:t>Arduino</a:t>
            </a:r>
            <a:r>
              <a:rPr lang="en-US" sz="1200" kern="1200" dirty="0" smtClean="0">
                <a:solidFill>
                  <a:schemeClr val="tx1"/>
                </a:solidFill>
                <a:latin typeface="Neutra Text" pitchFamily="50" charset="0"/>
                <a:ea typeface="+mn-ea"/>
                <a:cs typeface="+mn-cs"/>
              </a:rPr>
              <a:t> microcontroller platform. Building custom hardware is</a:t>
            </a:r>
            <a:r>
              <a:rPr lang="en-US" sz="1200" kern="1200" baseline="0" dirty="0" smtClean="0">
                <a:solidFill>
                  <a:schemeClr val="tx1"/>
                </a:solidFill>
                <a:latin typeface="Neutra Text" pitchFamily="50" charset="0"/>
                <a:ea typeface="+mn-ea"/>
                <a:cs typeface="+mn-cs"/>
              </a:rPr>
              <a:t> resource intensive</a:t>
            </a:r>
            <a:r>
              <a:rPr lang="en-US" sz="1200" kern="1200" dirty="0" smtClean="0">
                <a:solidFill>
                  <a:schemeClr val="tx1"/>
                </a:solidFill>
                <a:latin typeface="Neutra Text" pitchFamily="50" charset="0"/>
                <a:ea typeface="+mn-ea"/>
                <a:cs typeface="+mn-cs"/>
              </a:rPr>
              <a:t>, so unlike for mobile phones, designer are less likely to build</a:t>
            </a:r>
            <a:r>
              <a:rPr lang="en-US" sz="1200" kern="1200" baseline="0" dirty="0" smtClean="0">
                <a:solidFill>
                  <a:schemeClr val="tx1"/>
                </a:solidFill>
                <a:latin typeface="Neutra Text" pitchFamily="50" charset="0"/>
                <a:ea typeface="+mn-ea"/>
                <a:cs typeface="+mn-cs"/>
              </a:rPr>
              <a:t> multiple physical prototypes</a:t>
            </a:r>
            <a:r>
              <a:rPr lang="en-US" sz="1200" kern="1200" dirty="0" smtClean="0">
                <a:solidFill>
                  <a:schemeClr val="tx1"/>
                </a:solidFill>
                <a:latin typeface="Neutra Text" pitchFamily="50" charset="0"/>
                <a:ea typeface="+mn-ea"/>
                <a:cs typeface="+mn-cs"/>
              </a:rPr>
              <a:t>. Instead, </a:t>
            </a:r>
            <a:r>
              <a:rPr lang="en-US" sz="1200" kern="1200" baseline="0" dirty="0" smtClean="0">
                <a:solidFill>
                  <a:schemeClr val="tx1"/>
                </a:solidFill>
                <a:latin typeface="Neutra Text" pitchFamily="50" charset="0"/>
                <a:ea typeface="+mn-ea"/>
                <a:cs typeface="+mn-cs"/>
              </a:rPr>
              <a:t>i</a:t>
            </a:r>
            <a:r>
              <a:rPr lang="en-US" sz="1200" kern="1200" dirty="0" smtClean="0">
                <a:solidFill>
                  <a:schemeClr val="tx1"/>
                </a:solidFill>
                <a:latin typeface="Neutra Text" pitchFamily="50" charset="0"/>
                <a:ea typeface="+mn-ea"/>
                <a:cs typeface="+mn-cs"/>
              </a:rPr>
              <a:t>n</a:t>
            </a:r>
            <a:r>
              <a:rPr lang="en-US" sz="1200" kern="1200" baseline="0" dirty="0" smtClean="0">
                <a:solidFill>
                  <a:schemeClr val="tx1"/>
                </a:solidFill>
                <a:latin typeface="Neutra Text" pitchFamily="50" charset="0"/>
                <a:ea typeface="+mn-ea"/>
                <a:cs typeface="+mn-cs"/>
              </a:rPr>
              <a:t> current practice, one can often different software versions of code shoehorned into the microcontroller firmware, turned on and off by either software or hardware switches. </a:t>
            </a:r>
            <a:endParaRPr lang="en-US" sz="1200" kern="1200" dirty="0" smtClean="0">
              <a:solidFill>
                <a:schemeClr val="tx1"/>
              </a:solidFill>
              <a:latin typeface="Neutra Text" pitchFamily="50" charset="0"/>
              <a:ea typeface="+mn-ea"/>
              <a:cs typeface="+mn-cs"/>
            </a:endParaRP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50</a:t>
            </a:fld>
            <a:endParaRPr lang="en-US" altLang="ko-K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Now languages that can run on an 8bit </a:t>
            </a:r>
            <a:r>
              <a:rPr lang="en-US" sz="1200" kern="1200" dirty="0" err="1" smtClean="0">
                <a:solidFill>
                  <a:schemeClr val="tx1"/>
                </a:solidFill>
                <a:latin typeface="Neutra Text" pitchFamily="50" charset="0"/>
                <a:ea typeface="+mn-ea"/>
                <a:cs typeface="+mn-cs"/>
              </a:rPr>
              <a:t>microcontroler</a:t>
            </a:r>
            <a:r>
              <a:rPr lang="en-US" sz="1200" kern="1200" dirty="0" smtClean="0">
                <a:solidFill>
                  <a:schemeClr val="tx1"/>
                </a:solidFill>
                <a:latin typeface="Neutra Text" pitchFamily="50" charset="0"/>
                <a:ea typeface="+mn-ea"/>
                <a:cs typeface="+mn-cs"/>
              </a:rPr>
              <a:t> with 16k of memory don't  usually allow language reflection.</a:t>
            </a:r>
          </a:p>
          <a:p>
            <a:r>
              <a:rPr lang="en-US" sz="1200" kern="1200" dirty="0" smtClean="0">
                <a:solidFill>
                  <a:schemeClr val="tx1"/>
                </a:solidFill>
                <a:latin typeface="Neutra Text" pitchFamily="50" charset="0"/>
                <a:ea typeface="+mn-ea"/>
                <a:cs typeface="+mn-cs"/>
              </a:rPr>
              <a:t>So, … how might</a:t>
            </a:r>
            <a:r>
              <a:rPr lang="en-US" sz="1200" kern="1200" baseline="0" dirty="0" smtClean="0">
                <a:solidFill>
                  <a:schemeClr val="tx1"/>
                </a:solidFill>
                <a:latin typeface="Neutra Text" pitchFamily="50" charset="0"/>
                <a:ea typeface="+mn-ea"/>
                <a:cs typeface="+mn-cs"/>
              </a:rPr>
              <a:t> one implement variable tuning in a language without reflection?</a:t>
            </a:r>
            <a:r>
              <a:rPr lang="en-US" sz="1200" kern="1200" dirty="0" smtClean="0">
                <a:solidFill>
                  <a:schemeClr val="tx1"/>
                </a:solidFill>
                <a:latin typeface="Neutra Text" pitchFamily="50"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51</a:t>
            </a:fld>
            <a:endParaRPr lang="en-US" altLang="ko-K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To enable runtime tuning, we added a preprocessing step to compilation</a:t>
            </a:r>
            <a:endParaRPr lang="en-US" dirty="0" smtClean="0"/>
          </a:p>
          <a:p>
            <a:r>
              <a:rPr lang="en-US" sz="1200" kern="1200" dirty="0" smtClean="0">
                <a:solidFill>
                  <a:schemeClr val="tx1"/>
                </a:solidFill>
                <a:latin typeface="Neutra Text" pitchFamily="50" charset="0"/>
                <a:ea typeface="+mn-ea"/>
                <a:cs typeface="+mn-cs"/>
              </a:rPr>
              <a:t>Juxtapose parses the user's source code; extracts global variable definitions; builds a symbol table with pointers to those variable,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52</a:t>
            </a:fld>
            <a:endParaRPr lang="en-US" altLang="ko-K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 and emits that table back  into the source code (along with communication routines) before compilation.</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53</a:t>
            </a:fld>
            <a:endParaRPr lang="en-US" altLang="ko-K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runtime, the user library</a:t>
            </a:r>
            <a:r>
              <a:rPr lang="en-US" baseline="0" dirty="0" smtClean="0"/>
              <a:t> can then look up the variable name in that symbol table</a:t>
            </a:r>
          </a:p>
          <a:p>
            <a:r>
              <a:rPr lang="en-US" baseline="0" dirty="0" smtClean="0"/>
              <a:t>And adjust values through dereferencing the pointer in the table</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54</a:t>
            </a:fld>
            <a:endParaRPr lang="en-US" altLang="ko-K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what’s different across these domains?</a:t>
            </a:r>
          </a:p>
          <a:p>
            <a:r>
              <a:rPr lang="en-US" dirty="0" smtClean="0"/>
              <a:t>It’s not so much about technical barriers</a:t>
            </a:r>
            <a:r>
              <a:rPr lang="en-US" baseline="0" dirty="0" smtClean="0"/>
              <a:t> – we have shown that there are implementations for both alternatives and tuning that make </a:t>
            </a:r>
            <a:r>
              <a:rPr lang="en-US" baseline="0" dirty="0" err="1" smtClean="0"/>
              <a:t>diffs</a:t>
            </a:r>
            <a:r>
              <a:rPr lang="en-US" baseline="0" dirty="0" smtClean="0"/>
              <a:t> in software architectures relatively transparent to users.</a:t>
            </a:r>
          </a:p>
          <a:p>
            <a:r>
              <a:rPr lang="en-US" baseline="0" dirty="0" smtClean="0"/>
              <a:t>However, different intrinsic modes of interaction and costs of making changes in hardware affect how alternatives can be executed, and how users interact with them. </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55</a:t>
            </a:fld>
            <a:endParaRPr lang="en-US" altLang="ko-K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Neutra Text" pitchFamily="50" charset="0"/>
                <a:ea typeface="+mn-ea"/>
                <a:cs typeface="+mn-cs"/>
              </a:rPr>
              <a:t>lots of detail – step back to the important ideas. Fundamentally, this talk proposes that a structured approach to supporting alternatives in design tools offers two benefits: First, it eliminates the </a:t>
            </a:r>
            <a:r>
              <a:rPr lang="en-US" sz="1200" kern="1200" baseline="0" dirty="0" err="1" smtClean="0">
                <a:solidFill>
                  <a:schemeClr val="tx1"/>
                </a:solidFill>
                <a:latin typeface="Neutra Text" pitchFamily="50" charset="0"/>
                <a:ea typeface="+mn-ea"/>
                <a:cs typeface="+mn-cs"/>
              </a:rPr>
              <a:t>cruft</a:t>
            </a:r>
            <a:r>
              <a:rPr lang="en-US" sz="1200" kern="1200" baseline="0" dirty="0" smtClean="0">
                <a:solidFill>
                  <a:schemeClr val="tx1"/>
                </a:solidFill>
                <a:latin typeface="Neutra Text" pitchFamily="50" charset="0"/>
                <a:ea typeface="+mn-ea"/>
                <a:cs typeface="+mn-cs"/>
              </a:rPr>
              <a:t> of current practice for managing alternatives. Second, it enables a larger group of users to explore more variations and alternatives in their designs. </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56</a:t>
            </a:fld>
            <a:endParaRPr lang="en-US" altLang="ko-K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Neutra Text" pitchFamily="50" charset="0"/>
              <a:ea typeface="+mn-ea"/>
              <a:cs typeface="+mn-cs"/>
            </a:endParaRPr>
          </a:p>
          <a:p>
            <a:r>
              <a:rPr lang="en-US" sz="1200" kern="1200" baseline="0" dirty="0" smtClean="0">
                <a:solidFill>
                  <a:schemeClr val="tx1"/>
                </a:solidFill>
                <a:latin typeface="Neutra Text" pitchFamily="50" charset="0"/>
                <a:ea typeface="+mn-ea"/>
                <a:cs typeface="+mn-cs"/>
              </a:rPr>
              <a:t>For programmed interactions, supporting alternatives requires spanning both authoring and runtime environments. Juxtapose shows how this integration can be realized with three techniques: using linked editing to effectively manage alternatives at the source level, execution of sets of programs for comparison at runtime, and auto-generation of tuning interfaces through reflection and source parsing.</a:t>
            </a:r>
          </a:p>
          <a:p>
            <a:r>
              <a:rPr lang="en-US" sz="1200" kern="1200" baseline="0" dirty="0" smtClean="0">
                <a:solidFill>
                  <a:schemeClr val="tx1"/>
                </a:solidFill>
                <a:latin typeface="Neutra Text" pitchFamily="50" charset="0"/>
                <a:ea typeface="+mn-ea"/>
                <a:cs typeface="+mn-cs"/>
              </a:rPr>
              <a:t>  </a:t>
            </a:r>
            <a:endParaRPr lang="en-US" sz="1200" kern="1200" dirty="0" smtClean="0">
              <a:solidFill>
                <a:schemeClr val="tx1"/>
              </a:solidFill>
              <a:latin typeface="Neutra Text" pitchFamily="50"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57</a:t>
            </a:fld>
            <a:endParaRPr lang="en-US" altLang="ko-K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Inspiration:; augmented programming environments for user interfaces.;</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design tools for working with alternatives</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Pick</a:t>
            </a:r>
            <a:r>
              <a:rPr lang="en-US" sz="1200" kern="1200" baseline="0" dirty="0" smtClean="0">
                <a:solidFill>
                  <a:schemeClr val="tx1"/>
                </a:solidFill>
                <a:latin typeface="Neutra Text" pitchFamily="50" charset="0"/>
                <a:ea typeface="+mn-ea"/>
                <a:cs typeface="+mn-cs"/>
              </a:rPr>
              <a:t> three examples.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58</a:t>
            </a:fld>
            <a:endParaRPr lang="en-US" altLang="ko-K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Aligned: </a:t>
            </a:r>
            <a:r>
              <a:rPr lang="en-US" sz="1200" kern="1200" baseline="0" dirty="0" smtClean="0">
                <a:solidFill>
                  <a:schemeClr val="tx1"/>
                </a:solidFill>
                <a:latin typeface="Neutra Text" pitchFamily="50" charset="0"/>
                <a:ea typeface="+mn-ea"/>
                <a:cs typeface="+mn-cs"/>
              </a:rPr>
              <a:t>to Juxtapose are Partials, proposed in the Appendix of Terry’s PhD Thesis.</a:t>
            </a:r>
            <a:endParaRPr lang="en-US" sz="1200" kern="1200" dirty="0" smtClean="0">
              <a:solidFill>
                <a:schemeClr val="tx1"/>
              </a:solidFill>
              <a:latin typeface="Neutra Text" pitchFamily="50" charset="0"/>
              <a:ea typeface="+mn-ea"/>
              <a:cs typeface="+mn-cs"/>
            </a:endParaRPr>
          </a:p>
          <a:p>
            <a:r>
              <a:rPr lang="en-US" sz="1200" b="0" i="0" kern="1200" dirty="0" smtClean="0">
                <a:solidFill>
                  <a:schemeClr val="tx1"/>
                </a:solidFill>
                <a:latin typeface="Neutra Text" pitchFamily="50" charset="0"/>
                <a:ea typeface="+mn-ea"/>
                <a:cs typeface="+mn-cs"/>
              </a:rPr>
              <a:t>Partials are an extension to Java syntax that delays assignment of values to variables until runtime. Partial variables list a set of possible values in source code; at runtime, the developer can choose between these values through a generated interface. Partials:</a:t>
            </a:r>
            <a:r>
              <a:rPr lang="en-US" sz="1200" b="0" i="0" kern="1200" baseline="0" dirty="0" smtClean="0">
                <a:solidFill>
                  <a:schemeClr val="tx1"/>
                </a:solidFill>
                <a:latin typeface="Neutra Text" pitchFamily="50" charset="0"/>
                <a:ea typeface="+mn-ea"/>
                <a:cs typeface="+mn-cs"/>
              </a:rPr>
              <a:t> augment syntax source language. </a:t>
            </a:r>
            <a:r>
              <a:rPr lang="en-US" sz="1200" b="0" i="0" kern="1200" dirty="0" smtClean="0">
                <a:solidFill>
                  <a:schemeClr val="tx1"/>
                </a:solidFill>
                <a:latin typeface="Neutra Text" pitchFamily="50" charset="0"/>
                <a:ea typeface="+mn-ea"/>
                <a:cs typeface="+mn-cs"/>
              </a:rPr>
              <a:t>Juxtapose :augmenting authoring environment</a:t>
            </a:r>
            <a:endParaRPr lang="en-US" b="0" i="0"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59</a:t>
            </a:fld>
            <a:endParaRPr lang="en-US" altLang="ko-K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Central</a:t>
            </a:r>
            <a:r>
              <a:rPr lang="en-US" sz="1200" kern="1200" baseline="0" dirty="0" smtClean="0">
                <a:solidFill>
                  <a:schemeClr val="tx1"/>
                </a:solidFill>
                <a:latin typeface="Neutra Text" pitchFamily="50" charset="0"/>
                <a:ea typeface="+mn-ea"/>
                <a:cs typeface="+mn-cs"/>
              </a:rPr>
              <a:t> Research Questions:</a:t>
            </a:r>
            <a:r>
              <a:rPr lang="en-US" sz="1200" kern="1200" dirty="0" smtClean="0">
                <a:solidFill>
                  <a:schemeClr val="tx1"/>
                </a:solidFill>
                <a:latin typeface="Neutra Text" pitchFamily="50" charset="0"/>
                <a:ea typeface="+mn-ea"/>
                <a:cs typeface="+mn-cs"/>
              </a:rPr>
              <a:t/>
            </a:r>
            <a:br>
              <a:rPr lang="en-US" sz="1200" kern="1200" dirty="0" smtClean="0">
                <a:solidFill>
                  <a:schemeClr val="tx1"/>
                </a:solidFill>
                <a:latin typeface="Neutra Text" pitchFamily="50" charset="0"/>
                <a:ea typeface="+mn-ea"/>
                <a:cs typeface="+mn-cs"/>
              </a:rPr>
            </a:br>
            <a:r>
              <a:rPr lang="en-US" sz="1200" kern="1200" dirty="0" smtClean="0">
                <a:solidFill>
                  <a:schemeClr val="tx1"/>
                </a:solidFill>
                <a:latin typeface="Neutra Text" pitchFamily="50" charset="0"/>
                <a:ea typeface="+mn-ea"/>
                <a:cs typeface="+mn-cs"/>
              </a:rPr>
              <a:t>If we take exploration as a core activity of design, how can *interaction* design tools support creation and management of user interface alternatives?</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200" kern="1200" baseline="0" dirty="0" smtClean="0">
                <a:solidFill>
                  <a:schemeClr val="tx1"/>
                </a:solidFill>
                <a:latin typeface="Neutra Text" pitchFamily="50" charset="0"/>
                <a:ea typeface="+mn-ea"/>
                <a:cs typeface="+mn-cs"/>
              </a:rPr>
              <a:t>Prior research: static graphics; no tools yet for alternatives interactive behavior</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a:t>
            </a:fld>
            <a:endParaRPr lang="en-US" altLang="ko-K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Fully automatic generation of alternatives was proposed in Design Galleries, a browsing interface for exploring parameter spaces of rendered images. Design Galleries are for static images, not dynamic artifacts. In fact, </a:t>
            </a:r>
            <a:r>
              <a:rPr lang="en-US" sz="1200" kern="1200" baseline="0" dirty="0" smtClean="0">
                <a:solidFill>
                  <a:schemeClr val="tx1"/>
                </a:solidFill>
                <a:latin typeface="Neutra Text" pitchFamily="50" charset="0"/>
                <a:ea typeface="+mn-ea"/>
                <a:cs typeface="+mn-cs"/>
              </a:rPr>
              <a:t>Design Galleries assume that image generation is time-intensive and should be performed </a:t>
            </a:r>
            <a:r>
              <a:rPr lang="en-US" sz="1200" kern="1200" baseline="0" dirty="0" err="1" smtClean="0">
                <a:solidFill>
                  <a:schemeClr val="tx1"/>
                </a:solidFill>
                <a:latin typeface="Neutra Text" pitchFamily="50" charset="0"/>
                <a:ea typeface="+mn-ea"/>
                <a:cs typeface="+mn-cs"/>
              </a:rPr>
              <a:t>offline.</a:t>
            </a:r>
            <a:r>
              <a:rPr lang="en-US" sz="1200" kern="1200" dirty="0" err="1" smtClean="0">
                <a:solidFill>
                  <a:schemeClr val="tx1"/>
                </a:solidFill>
                <a:latin typeface="Neutra Text" pitchFamily="50" charset="0"/>
                <a:ea typeface="+mn-ea"/>
                <a:cs typeface="+mn-cs"/>
              </a:rPr>
              <a:t>Juxtapose</a:t>
            </a:r>
            <a:r>
              <a:rPr lang="en-US" sz="1200" kern="1200" dirty="0" smtClean="0">
                <a:solidFill>
                  <a:schemeClr val="tx1"/>
                </a:solidFill>
                <a:latin typeface="Neutra Text" pitchFamily="50" charset="0"/>
                <a:ea typeface="+mn-ea"/>
                <a:cs typeface="+mn-cs"/>
              </a:rPr>
              <a:t> makes the assumption that the results of parameter changes can be observed</a:t>
            </a:r>
            <a:r>
              <a:rPr lang="en-US" sz="1200" kern="1200" baseline="0" dirty="0" smtClean="0">
                <a:solidFill>
                  <a:schemeClr val="tx1"/>
                </a:solidFill>
                <a:latin typeface="Neutra Text" pitchFamily="50" charset="0"/>
                <a:ea typeface="+mn-ea"/>
                <a:cs typeface="+mn-cs"/>
              </a:rPr>
              <a:t> immediately.</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60</a:t>
            </a:fld>
            <a:endParaRPr lang="en-US" altLang="ko-K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Spreadsheets also inherently support parallel exploration,</a:t>
            </a:r>
            <a:r>
              <a:rPr lang="en-US" sz="1200" kern="1200" baseline="0" dirty="0" smtClean="0">
                <a:solidFill>
                  <a:schemeClr val="tx1"/>
                </a:solidFill>
                <a:latin typeface="Neutra Text" pitchFamily="50" charset="0"/>
                <a:ea typeface="+mn-ea"/>
                <a:cs typeface="+mn-cs"/>
              </a:rPr>
              <a:t> for example in </a:t>
            </a:r>
            <a:r>
              <a:rPr lang="en-US" sz="1200" kern="1200" dirty="0" smtClean="0">
                <a:solidFill>
                  <a:schemeClr val="tx1"/>
                </a:solidFill>
                <a:latin typeface="Neutra Text" pitchFamily="50" charset="0"/>
                <a:ea typeface="+mn-ea"/>
                <a:cs typeface="+mn-cs"/>
              </a:rPr>
              <a:t>Marc </a:t>
            </a:r>
            <a:r>
              <a:rPr lang="en-US" sz="1200" kern="1200" dirty="0" err="1" smtClean="0">
                <a:solidFill>
                  <a:schemeClr val="tx1"/>
                </a:solidFill>
                <a:latin typeface="Neutra Text" pitchFamily="50" charset="0"/>
                <a:ea typeface="+mn-ea"/>
                <a:cs typeface="+mn-cs"/>
              </a:rPr>
              <a:t>Levoy’s</a:t>
            </a:r>
            <a:r>
              <a:rPr lang="en-US" sz="1200" kern="1200" dirty="0" smtClean="0">
                <a:solidFill>
                  <a:schemeClr val="tx1"/>
                </a:solidFill>
                <a:latin typeface="Neutra Text" pitchFamily="50" charset="0"/>
                <a:ea typeface="+mn-ea"/>
                <a:cs typeface="+mn-cs"/>
              </a:rPr>
              <a:t> </a:t>
            </a:r>
            <a:r>
              <a:rPr lang="en-US" sz="1200" kern="1200" baseline="0" dirty="0" smtClean="0">
                <a:solidFill>
                  <a:schemeClr val="tx1"/>
                </a:solidFill>
                <a:latin typeface="Neutra Text" pitchFamily="50" charset="0"/>
                <a:ea typeface="+mn-ea"/>
                <a:cs typeface="+mn-cs"/>
              </a:rPr>
              <a:t> spreadsheets for </a:t>
            </a:r>
            <a:r>
              <a:rPr lang="en-US" sz="1200" kern="1200" dirty="0" smtClean="0">
                <a:solidFill>
                  <a:schemeClr val="tx1"/>
                </a:solidFill>
                <a:latin typeface="Neutra Text" pitchFamily="50" charset="0"/>
                <a:ea typeface="+mn-ea"/>
                <a:cs typeface="+mn-cs"/>
              </a:rPr>
              <a:t>image manipulation. </a:t>
            </a:r>
            <a:r>
              <a:rPr lang="en-US" sz="1200" kern="1200" dirty="0" err="1" smtClean="0">
                <a:solidFill>
                  <a:schemeClr val="tx1"/>
                </a:solidFill>
                <a:latin typeface="Neutra Text" pitchFamily="50" charset="0"/>
                <a:ea typeface="+mn-ea"/>
                <a:cs typeface="+mn-cs"/>
              </a:rPr>
              <a:t>Spreadhseets</a:t>
            </a:r>
            <a:r>
              <a:rPr lang="en-US" sz="1200" kern="1200" dirty="0" smtClean="0">
                <a:solidFill>
                  <a:schemeClr val="tx1"/>
                </a:solidFill>
                <a:latin typeface="Neutra Text" pitchFamily="50" charset="0"/>
                <a:ea typeface="+mn-ea"/>
                <a:cs typeface="+mn-cs"/>
              </a:rPr>
              <a:t> offer more complex ways</a:t>
            </a:r>
            <a:r>
              <a:rPr lang="en-US" sz="1200" kern="1200" baseline="0" dirty="0" smtClean="0">
                <a:solidFill>
                  <a:schemeClr val="tx1"/>
                </a:solidFill>
                <a:latin typeface="Neutra Text" pitchFamily="50" charset="0"/>
                <a:ea typeface="+mn-ea"/>
                <a:cs typeface="+mn-cs"/>
              </a:rPr>
              <a:t> of</a:t>
            </a:r>
            <a:r>
              <a:rPr lang="en-US" sz="1200" kern="1200" dirty="0" smtClean="0">
                <a:solidFill>
                  <a:schemeClr val="tx1"/>
                </a:solidFill>
                <a:latin typeface="Neutra Text" pitchFamily="50" charset="0"/>
                <a:ea typeface="+mn-ea"/>
                <a:cs typeface="+mn-cs"/>
              </a:rPr>
              <a:t> defining alternatives than </a:t>
            </a:r>
            <a:r>
              <a:rPr lang="en-US" sz="1200" kern="1200" dirty="0" err="1" smtClean="0">
                <a:solidFill>
                  <a:schemeClr val="tx1"/>
                </a:solidFill>
                <a:latin typeface="Neutra Text" pitchFamily="50" charset="0"/>
                <a:ea typeface="+mn-ea"/>
                <a:cs typeface="+mn-cs"/>
              </a:rPr>
              <a:t>Juxtapose’s</a:t>
            </a:r>
            <a:r>
              <a:rPr lang="en-US" sz="1200" kern="1200" dirty="0" smtClean="0">
                <a:solidFill>
                  <a:schemeClr val="tx1"/>
                </a:solidFill>
                <a:latin typeface="Neutra Text" pitchFamily="50" charset="0"/>
                <a:ea typeface="+mn-ea"/>
                <a:cs typeface="+mn-cs"/>
              </a:rPr>
              <a:t> local-or-global editing. Investigating how a such an approach could extend to interaction design is an interesting avenue for future work.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61</a:t>
            </a:fld>
            <a:endParaRPr lang="en-US" altLang="ko-K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Neutra Text" pitchFamily="50" charset="0"/>
                <a:ea typeface="+mn-ea"/>
                <a:cs typeface="+mn-cs"/>
              </a:rPr>
              <a:t>Our research into synchronous, parallel presentation of alternatives also led us to think about ways to record changes to interaction designs over time. In word processing, change tracking and revision management enable teams to collaborate on documents. We are currently investigating how revision principles might apply to interaction design. In particular, alternatives appear to be a useful additional building block for the revision of interaction designs.</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62</a:t>
            </a:fld>
            <a:endParaRPr lang="en-US" altLang="ko-K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7376FFD-88F6-48A2-9437-8A25597DA2CB}" type="slidenum">
              <a:rPr lang="ko-KR" altLang="en-US" smtClean="0">
                <a:ea typeface="굴림" charset="-127"/>
              </a:rPr>
              <a:pPr/>
              <a:t>63</a:t>
            </a:fld>
            <a:endParaRPr lang="en-US" altLang="ko-KR" smtClean="0">
              <a:ea typeface="굴림" charset="-127"/>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r>
              <a:rPr lang="en-US" sz="1200" kern="1200" dirty="0" smtClean="0">
                <a:solidFill>
                  <a:schemeClr val="tx1"/>
                </a:solidFill>
                <a:latin typeface="Neutra Text" pitchFamily="50" charset="0"/>
                <a:ea typeface="+mn-ea"/>
                <a:cs typeface="+mn-cs"/>
              </a:rPr>
              <a:t>For more information about Juxtapose, I invite you to visit our website. Thank you.</a:t>
            </a:r>
          </a:p>
          <a:p>
            <a:pPr eaLnBrk="1" hangingPunct="1"/>
            <a:endParaRPr lang="en-US" altLang="ja-JP"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a:t>
            </a:r>
            <a:r>
              <a:rPr lang="en-US" baseline="0" dirty="0" smtClean="0"/>
              <a:t> runtime, users can also change these limits using editable slider ranges.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64</a:t>
            </a:fld>
            <a:endParaRPr lang="en-US" altLang="ko-K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To</a:t>
            </a:r>
            <a:r>
              <a:rPr lang="en-US" sz="1200" kern="1200" baseline="0" dirty="0" smtClean="0">
                <a:solidFill>
                  <a:schemeClr val="tx1"/>
                </a:solidFill>
                <a:latin typeface="Neutra Text" pitchFamily="50" charset="0"/>
                <a:ea typeface="+mn-ea"/>
                <a:cs typeface="+mn-cs"/>
              </a:rPr>
              <a:t> guarantee interactive response during text editing, </a:t>
            </a:r>
            <a:r>
              <a:rPr lang="en-US" sz="1200" kern="1200" dirty="0" smtClean="0">
                <a:solidFill>
                  <a:schemeClr val="tx1"/>
                </a:solidFill>
                <a:latin typeface="Neutra Text" pitchFamily="50" charset="0"/>
                <a:ea typeface="+mn-ea"/>
                <a:cs typeface="+mn-cs"/>
              </a:rPr>
              <a:t>Juxtapose</a:t>
            </a:r>
            <a:r>
              <a:rPr lang="en-US" sz="1200" kern="1200" baseline="0" dirty="0" smtClean="0">
                <a:solidFill>
                  <a:schemeClr val="tx1"/>
                </a:solidFill>
                <a:latin typeface="Neutra Text" pitchFamily="50" charset="0"/>
                <a:ea typeface="+mn-ea"/>
                <a:cs typeface="+mn-cs"/>
              </a:rPr>
              <a:t> also uses an incremental algorithm while users are typing that tracks structural correspondence of text regions in different documents. Insertions and deletions split these regions across all alternatives. During idle times, these regions are re-synchronized with the diff algorithm.</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65</a:t>
            </a:fld>
            <a:endParaRPr lang="en-US" altLang="ko-K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One area of fruitful future work is to find a way to combine our techniques for code alternatives with techniques for graphical alternatives. Interaction</a:t>
            </a:r>
            <a:r>
              <a:rPr lang="en-US" sz="1200" kern="1200" baseline="0" dirty="0" smtClean="0">
                <a:solidFill>
                  <a:schemeClr val="tx1"/>
                </a:solidFill>
                <a:latin typeface="Neutra Text" pitchFamily="50" charset="0"/>
                <a:ea typeface="+mn-ea"/>
                <a:cs typeface="+mn-cs"/>
              </a:rPr>
              <a:t> design is about both look and feel – appearance and behavior. Juxtapose focused on alternatives for behavior; it is worth investigating how </a:t>
            </a:r>
            <a:r>
              <a:rPr lang="en-US" sz="1200" kern="1200" dirty="0" smtClean="0">
                <a:solidFill>
                  <a:schemeClr val="tx1"/>
                </a:solidFill>
                <a:latin typeface="Neutra Text" pitchFamily="50" charset="0"/>
                <a:ea typeface="+mn-ea"/>
                <a:cs typeface="+mn-cs"/>
              </a:rPr>
              <a:t>these techniques can be combined with ways</a:t>
            </a:r>
            <a:r>
              <a:rPr lang="en-US" sz="1200" kern="1200" baseline="0" dirty="0" smtClean="0">
                <a:solidFill>
                  <a:schemeClr val="tx1"/>
                </a:solidFill>
                <a:latin typeface="Neutra Text" pitchFamily="50" charset="0"/>
                <a:ea typeface="+mn-ea"/>
                <a:cs typeface="+mn-cs"/>
              </a:rPr>
              <a:t> to explore appearance, </a:t>
            </a:r>
            <a:r>
              <a:rPr lang="en-US" sz="1200" kern="1200" baseline="0" dirty="0" err="1" smtClean="0">
                <a:solidFill>
                  <a:schemeClr val="tx1"/>
                </a:solidFill>
                <a:latin typeface="Neutra Text" pitchFamily="50" charset="0"/>
                <a:ea typeface="+mn-ea"/>
                <a:cs typeface="+mn-cs"/>
              </a:rPr>
              <a:t>e.g</a:t>
            </a:r>
            <a:r>
              <a:rPr lang="en-US" sz="1200" kern="1200" baseline="0" dirty="0" smtClean="0">
                <a:solidFill>
                  <a:schemeClr val="tx1"/>
                </a:solidFill>
                <a:latin typeface="Neutra Text" pitchFamily="50" charset="0"/>
                <a:ea typeface="+mn-ea"/>
                <a:cs typeface="+mn-cs"/>
              </a:rPr>
              <a:t>, Parallel Pies</a:t>
            </a:r>
            <a:r>
              <a:rPr lang="en-US" sz="1200" kern="1200" dirty="0" smtClean="0">
                <a:solidFill>
                  <a:schemeClr val="tx1"/>
                </a:solidFill>
                <a:latin typeface="Neutra Text" pitchFamily="50" charset="0"/>
                <a:ea typeface="+mn-ea"/>
                <a:cs typeface="+mn-cs"/>
              </a:rPr>
              <a:t> proposed</a:t>
            </a:r>
            <a:r>
              <a:rPr lang="en-US" sz="1200" kern="1200" baseline="0" dirty="0" smtClean="0">
                <a:solidFill>
                  <a:schemeClr val="tx1"/>
                </a:solidFill>
                <a:latin typeface="Neutra Text" pitchFamily="50" charset="0"/>
                <a:ea typeface="+mn-ea"/>
                <a:cs typeface="+mn-cs"/>
              </a:rPr>
              <a:t> by Michael Terry.</a:t>
            </a:r>
            <a:r>
              <a:rPr lang="en-US" sz="1200" kern="1200" dirty="0" smtClean="0">
                <a:solidFill>
                  <a:schemeClr val="tx1"/>
                </a:solidFill>
                <a:latin typeface="Neutra Text" pitchFamily="50" charset="0"/>
                <a:ea typeface="+mn-ea"/>
                <a:cs typeface="+mn-cs"/>
              </a:rPr>
              <a:t> The crux here will be simplification – the naïve cross-product of interaction techniques is unlikely</a:t>
            </a:r>
            <a:r>
              <a:rPr lang="en-US" sz="1200" kern="1200" baseline="0" dirty="0" smtClean="0">
                <a:solidFill>
                  <a:schemeClr val="tx1"/>
                </a:solidFill>
                <a:latin typeface="Neutra Text" pitchFamily="50" charset="0"/>
                <a:ea typeface="+mn-ea"/>
                <a:cs typeface="+mn-cs"/>
              </a:rPr>
              <a:t> to work.</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66</a:t>
            </a:fld>
            <a:endParaRPr lang="en-US" altLang="ko-K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Given this framing work, we constructed Juxtapose,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68</a:t>
            </a:fld>
            <a:endParaRPr lang="en-US" altLang="ko-K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This talk will address this question in three parts. </a:t>
            </a:r>
          </a:p>
          <a:p>
            <a:r>
              <a:rPr lang="en-US" sz="1200" kern="1200" dirty="0" smtClean="0">
                <a:solidFill>
                  <a:schemeClr val="tx1"/>
                </a:solidFill>
                <a:latin typeface="Neutra Text" pitchFamily="50" charset="0"/>
                <a:ea typeface="+mn-ea"/>
                <a:cs typeface="+mn-cs"/>
              </a:rPr>
              <a:t>First, I will frame exploration in design using examples from design research and practice; from this basis, I will develop requirements specific for the domain of interaction design.</a:t>
            </a:r>
          </a:p>
          <a:p>
            <a:r>
              <a:rPr lang="en-US" sz="1200" kern="1200" dirty="0" smtClean="0">
                <a:solidFill>
                  <a:schemeClr val="tx1"/>
                </a:solidFill>
                <a:latin typeface="Neutra Text" pitchFamily="50" charset="0"/>
                <a:ea typeface="+mn-ea"/>
                <a:cs typeface="+mn-cs"/>
              </a:rPr>
              <a:t>Second, I will demonstrate how these requirements can be </a:t>
            </a:r>
            <a:r>
              <a:rPr lang="en-US" sz="1200" kern="1200" dirty="0" err="1" smtClean="0">
                <a:solidFill>
                  <a:schemeClr val="tx1"/>
                </a:solidFill>
                <a:latin typeface="Neutra Text" pitchFamily="50" charset="0"/>
                <a:ea typeface="+mn-ea"/>
                <a:cs typeface="+mn-cs"/>
              </a:rPr>
              <a:t>operationalized</a:t>
            </a:r>
            <a:r>
              <a:rPr lang="en-US" sz="1200" kern="1200" dirty="0" smtClean="0">
                <a:solidFill>
                  <a:schemeClr val="tx1"/>
                </a:solidFill>
                <a:latin typeface="Neutra Text" pitchFamily="50" charset="0"/>
                <a:ea typeface="+mn-ea"/>
                <a:cs typeface="+mn-cs"/>
              </a:rPr>
              <a:t> through Juxtapose, a code editor and runtime environment for interactions written in </a:t>
            </a:r>
            <a:r>
              <a:rPr lang="en-US" sz="1200" kern="1200" dirty="0" err="1" smtClean="0">
                <a:solidFill>
                  <a:schemeClr val="tx1"/>
                </a:solidFill>
                <a:latin typeface="Neutra Text" pitchFamily="50" charset="0"/>
                <a:ea typeface="+mn-ea"/>
                <a:cs typeface="+mn-cs"/>
              </a:rPr>
              <a:t>ActionScript</a:t>
            </a:r>
            <a:r>
              <a:rPr lang="en-US" sz="1200" kern="1200" dirty="0" smtClean="0">
                <a:solidFill>
                  <a:schemeClr val="tx1"/>
                </a:solidFill>
                <a:latin typeface="Neutra Text" pitchFamily="50" charset="0"/>
                <a:ea typeface="+mn-ea"/>
                <a:cs typeface="+mn-cs"/>
              </a:rPr>
              <a:t>. </a:t>
            </a:r>
          </a:p>
          <a:p>
            <a:r>
              <a:rPr lang="en-US" sz="1200" kern="1200" dirty="0" smtClean="0">
                <a:solidFill>
                  <a:schemeClr val="tx1"/>
                </a:solidFill>
                <a:latin typeface="Neutra Text" pitchFamily="50" charset="0"/>
                <a:ea typeface="+mn-ea"/>
                <a:cs typeface="+mn-cs"/>
              </a:rPr>
              <a:t>Third, I will put </a:t>
            </a:r>
            <a:r>
              <a:rPr lang="en-US" sz="1200" kern="1200" dirty="0" err="1" smtClean="0">
                <a:solidFill>
                  <a:schemeClr val="tx1"/>
                </a:solidFill>
                <a:latin typeface="Neutra Text" pitchFamily="50" charset="0"/>
                <a:ea typeface="+mn-ea"/>
                <a:cs typeface="+mn-cs"/>
              </a:rPr>
              <a:t>Jutxapose</a:t>
            </a:r>
            <a:r>
              <a:rPr lang="en-US" sz="1200" kern="1200" dirty="0" smtClean="0">
                <a:solidFill>
                  <a:schemeClr val="tx1"/>
                </a:solidFill>
                <a:latin typeface="Neutra Text" pitchFamily="50" charset="0"/>
                <a:ea typeface="+mn-ea"/>
                <a:cs typeface="+mn-cs"/>
              </a:rPr>
              <a:t> into a larger context to understand its tradeoffs through results from a usability study and</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discussion of related work within</a:t>
            </a:r>
            <a:r>
              <a:rPr lang="en-US" sz="1200" kern="1200" baseline="0" dirty="0" smtClean="0">
                <a:solidFill>
                  <a:schemeClr val="tx1"/>
                </a:solidFill>
                <a:latin typeface="Neutra Text" pitchFamily="50" charset="0"/>
                <a:ea typeface="+mn-ea"/>
                <a:cs typeface="+mn-cs"/>
              </a:rPr>
              <a:t> a larger design space of tools</a:t>
            </a:r>
            <a:r>
              <a:rPr lang="en-US" sz="1200" kern="1200" dirty="0" smtClean="0">
                <a:solidFill>
                  <a:schemeClr val="tx1"/>
                </a:solidFill>
                <a:latin typeface="Neutra Text" pitchFamily="50" charset="0"/>
                <a:ea typeface="+mn-ea"/>
                <a:cs typeface="+mn-cs"/>
              </a:rPr>
              <a:t>. [frame; demonstrate; understand]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69</a:t>
            </a:fld>
            <a:endParaRPr lang="en-US" altLang="ko-K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70</a:t>
            </a:fld>
            <a:endParaRPr lang="en-US" altLang="ko-K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a:t>
            </a:r>
            <a:r>
              <a:rPr lang="en-US" sz="1200" dirty="0" smtClean="0"/>
              <a:t>there is no built-in way in today’s implementation tools to have two versions of a behavior operating side-by-side”</a:t>
            </a:r>
            <a:r>
              <a:rPr lang="en-US" sz="1200" kern="1200" dirty="0" smtClean="0">
                <a:solidFill>
                  <a:schemeClr val="tx1"/>
                </a:solidFill>
                <a:latin typeface="Neutra Text" pitchFamily="50" charset="0"/>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a:t>
            </a:fld>
            <a:endParaRPr lang="en-US" altLang="ko-K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Juxtapose supports use of an external controller for variable tuning for three reasons. The controller enables users to modify multiple parameters simultaneously, leaves the eyes free to focus on the application being tuned, and allows for tuning of interactions that require mouse and keyboard input, e.g., adjusting the rate at which mouse wheel movement magnifies a document.  To facilitate locating a particular variable’s control, the mixer was augmented with a small top-mounted projector which displays parameter names. There are two ways to ensure that the controller stays in sync with variable values recalled through snapshots:  either use only relative inputs, or use absolute inputs that can be actuated. We chose motorized faders as absolute controls have the advantage that their position provides </a:t>
            </a:r>
            <a:r>
              <a:rPr lang="en-US" sz="1200" kern="1200" dirty="0" err="1" smtClean="0">
                <a:solidFill>
                  <a:schemeClr val="tx1"/>
                </a:solidFill>
                <a:latin typeface="Neutra Text" pitchFamily="50" charset="0"/>
                <a:ea typeface="+mn-ea"/>
                <a:cs typeface="+mn-cs"/>
              </a:rPr>
              <a:t>proprioceptive</a:t>
            </a:r>
            <a:r>
              <a:rPr lang="en-US" sz="1200" kern="1200" dirty="0" smtClean="0">
                <a:solidFill>
                  <a:schemeClr val="tx1"/>
                </a:solidFill>
                <a:latin typeface="Neutra Text" pitchFamily="50" charset="0"/>
                <a:ea typeface="+mn-ea"/>
                <a:cs typeface="+mn-cs"/>
              </a:rPr>
              <a:t> feedback.</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71</a:t>
            </a:fld>
            <a:endParaRPr lang="en-US" altLang="ko-K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Because of space constraints,</a:t>
            </a:r>
            <a:r>
              <a:rPr lang="en-US" sz="1200" kern="1200" baseline="0" dirty="0" smtClean="0">
                <a:solidFill>
                  <a:schemeClr val="tx1"/>
                </a:solidFill>
                <a:latin typeface="Neutra Text" pitchFamily="50" charset="0"/>
                <a:ea typeface="+mn-ea"/>
                <a:cs typeface="+mn-cs"/>
              </a:rPr>
              <a:t> only one alternative can fit into the microcontroller’s memory. </a:t>
            </a:r>
            <a:r>
              <a:rPr lang="en-US" sz="1200" kern="1200" dirty="0" smtClean="0">
                <a:solidFill>
                  <a:schemeClr val="tx1"/>
                </a:solidFill>
                <a:latin typeface="Neutra Text" pitchFamily="50" charset="0"/>
                <a:ea typeface="+mn-ea"/>
                <a:cs typeface="+mn-cs"/>
              </a:rPr>
              <a:t>When the designer switches between alternatives, Juxtapose transparently replaces the entire binary running on the microcontroller through</a:t>
            </a:r>
            <a:r>
              <a:rPr lang="en-US" sz="1200" kern="1200" baseline="0" dirty="0" smtClean="0">
                <a:solidFill>
                  <a:schemeClr val="tx1"/>
                </a:solidFill>
                <a:latin typeface="Neutra Text" pitchFamily="50" charset="0"/>
                <a:ea typeface="+mn-ea"/>
                <a:cs typeface="+mn-cs"/>
              </a:rPr>
              <a:t> a </a:t>
            </a:r>
            <a:r>
              <a:rPr lang="en-US" sz="1200" kern="1200" baseline="0" dirty="0" err="1" smtClean="0">
                <a:solidFill>
                  <a:schemeClr val="tx1"/>
                </a:solidFill>
                <a:latin typeface="Neutra Text" pitchFamily="50" charset="0"/>
                <a:ea typeface="+mn-ea"/>
                <a:cs typeface="+mn-cs"/>
              </a:rPr>
              <a:t>bootloader</a:t>
            </a:r>
            <a:r>
              <a:rPr lang="en-US" sz="1200" kern="1200" baseline="0" dirty="0" smtClean="0">
                <a:solidFill>
                  <a:schemeClr val="tx1"/>
                </a:solidFill>
                <a:latin typeface="Neutra Text" pitchFamily="50" charset="0"/>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72</a:t>
            </a:fld>
            <a:endParaRPr lang="en-US" altLang="ko-K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Rather obviously,</a:t>
            </a:r>
            <a:r>
              <a:rPr lang="en-US" baseline="0" dirty="0" smtClean="0"/>
              <a:t> </a:t>
            </a:r>
            <a:r>
              <a:rPr lang="en-US" dirty="0" smtClean="0"/>
              <a:t>participants completed</a:t>
            </a:r>
            <a:r>
              <a:rPr lang="en-US" baseline="0" dirty="0" smtClean="0"/>
              <a:t> the matching task faster with Juxtapose than without. </a:t>
            </a:r>
          </a:p>
          <a:p>
            <a:r>
              <a:rPr lang="en-US" baseline="0" dirty="0" smtClean="0"/>
              <a:t>What’s more important is – why?</a:t>
            </a:r>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73</a:t>
            </a:fld>
            <a:endParaRPr lang="en-US" altLang="ko-K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Alternating between Divergent and convergent steps happen at different granularities throughout a design process. While initially you may survey a range of very different concepts, the scope of experimentation narrows as a product becomes better defined. </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74</a:t>
            </a:fld>
            <a:endParaRPr lang="en-US" altLang="ko-K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The central research question of this talk is the following:</a:t>
            </a:r>
            <a:br>
              <a:rPr lang="en-US" sz="1200" kern="1200" dirty="0" smtClean="0">
                <a:solidFill>
                  <a:schemeClr val="tx1"/>
                </a:solidFill>
                <a:latin typeface="Neutra Text" pitchFamily="50" charset="0"/>
                <a:ea typeface="+mn-ea"/>
                <a:cs typeface="+mn-cs"/>
              </a:rPr>
            </a:br>
            <a:r>
              <a:rPr lang="en-US" sz="1200" kern="1200" dirty="0" smtClean="0">
                <a:solidFill>
                  <a:schemeClr val="tx1"/>
                </a:solidFill>
                <a:latin typeface="Neutra Text" pitchFamily="50" charset="0"/>
                <a:ea typeface="+mn-ea"/>
                <a:cs typeface="+mn-cs"/>
              </a:rPr>
              <a:t>If we take exploration as a core activity of design, how can *interaction* design tools support creation and management of user interface alternatives? [opening]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Such tools don’t yet exist for designing interactive </a:t>
            </a:r>
            <a:r>
              <a:rPr lang="en-US" sz="1200" i="1" kern="1200" dirty="0" smtClean="0">
                <a:solidFill>
                  <a:schemeClr val="tx1"/>
                </a:solidFill>
                <a:latin typeface="Neutra Text" pitchFamily="50" charset="0"/>
                <a:ea typeface="+mn-ea"/>
                <a:cs typeface="+mn-cs"/>
              </a:rPr>
              <a:t>behavior</a:t>
            </a:r>
            <a:r>
              <a:rPr lang="en-US" sz="1200" i="0" kern="1200" baseline="0" dirty="0" smtClean="0">
                <a:solidFill>
                  <a:schemeClr val="tx1"/>
                </a:solidFill>
                <a:latin typeface="Neutra Text" pitchFamily="50" charset="0"/>
                <a:ea typeface="+mn-ea"/>
                <a:cs typeface="+mn-cs"/>
              </a:rPr>
              <a:t> (click)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75</a:t>
            </a:fld>
            <a:endParaRPr lang="en-US" altLang="ko-K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Our Juxtapose mobile prototype generates binaries which run on the Flash </a:t>
            </a:r>
            <a:r>
              <a:rPr lang="en-US" sz="1200" kern="1200" dirty="0" err="1" smtClean="0">
                <a:solidFill>
                  <a:schemeClr val="tx1"/>
                </a:solidFill>
                <a:latin typeface="Neutra Text" pitchFamily="50" charset="0"/>
                <a:ea typeface="+mn-ea"/>
                <a:cs typeface="+mn-cs"/>
              </a:rPr>
              <a:t>Lite</a:t>
            </a:r>
            <a:r>
              <a:rPr lang="en-US" sz="1200" kern="1200" dirty="0" smtClean="0">
                <a:solidFill>
                  <a:schemeClr val="tx1"/>
                </a:solidFill>
                <a:latin typeface="Neutra Text" pitchFamily="50" charset="0"/>
                <a:ea typeface="+mn-ea"/>
                <a:cs typeface="+mn-cs"/>
              </a:rPr>
              <a:t> 2.0 player on Nokia N93 smart phones.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Under</a:t>
            </a:r>
            <a:r>
              <a:rPr lang="en-US" sz="1200" kern="1200" baseline="0" dirty="0" smtClean="0">
                <a:solidFill>
                  <a:schemeClr val="tx1"/>
                </a:solidFill>
                <a:latin typeface="Neutra Text" pitchFamily="50" charset="0"/>
                <a:ea typeface="+mn-ea"/>
                <a:cs typeface="+mn-cs"/>
              </a:rPr>
              <a:t> the hood things are quite similar to desktop, except that </a:t>
            </a:r>
            <a:r>
              <a:rPr lang="en-US" sz="1200" kern="1200" baseline="0" dirty="0" err="1" smtClean="0">
                <a:solidFill>
                  <a:schemeClr val="tx1"/>
                </a:solidFill>
                <a:latin typeface="Neutra Text" pitchFamily="50" charset="0"/>
                <a:ea typeface="+mn-ea"/>
                <a:cs typeface="+mn-cs"/>
              </a:rPr>
              <a:t>interprocess</a:t>
            </a:r>
            <a:r>
              <a:rPr lang="en-US" sz="1200" kern="1200" baseline="0" dirty="0" smtClean="0">
                <a:solidFill>
                  <a:schemeClr val="tx1"/>
                </a:solidFill>
                <a:latin typeface="Neutra Text" pitchFamily="50" charset="0"/>
                <a:ea typeface="+mn-ea"/>
                <a:cs typeface="+mn-cs"/>
              </a:rPr>
              <a:t> communication now has to be replaced with socket communication across a network.</a:t>
            </a:r>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a:solidFill>
                  <a:prstClr val="black"/>
                </a:solidFill>
                <a:ea typeface="굴림" pitchFamily="34" charset="-127"/>
              </a:rPr>
              <a:pPr algn="r" defTabSz="930437"/>
              <a:t>76</a:t>
            </a:fld>
            <a:endParaRPr lang="en-US" altLang="ko-KR" sz="1200" dirty="0">
              <a:solidFill>
                <a:prstClr val="black"/>
              </a:solidFill>
              <a:ea typeface="굴림" pitchFamily="34" charset="-127"/>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a:solidFill>
                  <a:prstClr val="black"/>
                </a:solidFill>
                <a:ea typeface="굴림" pitchFamily="34" charset="-127"/>
              </a:rPr>
              <a:pPr algn="r" defTabSz="930437"/>
              <a:t>77</a:t>
            </a:fld>
            <a:endParaRPr lang="en-US" altLang="ko-KR" sz="1200" dirty="0">
              <a:solidFill>
                <a:prstClr val="black"/>
              </a:solidFill>
              <a:ea typeface="굴림" pitchFamily="34" charset="-127"/>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We are currently working with the administrators of the </a:t>
            </a:r>
            <a:r>
              <a:rPr lang="en-US" sz="1200" kern="1200" dirty="0" err="1" smtClean="0">
                <a:solidFill>
                  <a:schemeClr val="tx1"/>
                </a:solidFill>
                <a:latin typeface="Neutra Text" pitchFamily="50" charset="0"/>
                <a:ea typeface="+mn-ea"/>
                <a:cs typeface="+mn-cs"/>
              </a:rPr>
              <a:t>Arduino</a:t>
            </a:r>
            <a:r>
              <a:rPr lang="en-US" sz="1200" kern="1200" dirty="0" smtClean="0">
                <a:solidFill>
                  <a:schemeClr val="tx1"/>
                </a:solidFill>
                <a:latin typeface="Neutra Text" pitchFamily="50" charset="0"/>
                <a:ea typeface="+mn-ea"/>
                <a:cs typeface="+mn-cs"/>
              </a:rPr>
              <a:t> project to include variable tuning into a future release of the </a:t>
            </a:r>
            <a:r>
              <a:rPr lang="en-US" sz="1200" kern="1200" dirty="0" err="1" smtClean="0">
                <a:solidFill>
                  <a:schemeClr val="tx1"/>
                </a:solidFill>
                <a:latin typeface="Neutra Text" pitchFamily="50" charset="0"/>
                <a:ea typeface="+mn-ea"/>
                <a:cs typeface="+mn-cs"/>
              </a:rPr>
              <a:t>Arduino</a:t>
            </a:r>
            <a:r>
              <a:rPr lang="en-US" sz="1200" kern="1200" dirty="0" smtClean="0">
                <a:solidFill>
                  <a:schemeClr val="tx1"/>
                </a:solidFill>
                <a:latin typeface="Neutra Text" pitchFamily="50" charset="0"/>
                <a:ea typeface="+mn-ea"/>
                <a:cs typeface="+mn-cs"/>
              </a:rPr>
              <a:t> environment, which by estimates has 20-40,000 users currently.</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78</a:t>
            </a:fld>
            <a:endParaRPr lang="en-US" altLang="ko-K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79</a:t>
            </a:fld>
            <a:endParaRPr lang="en-US" altLang="ko-K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Michael Terry</a:t>
            </a:r>
            <a:r>
              <a:rPr lang="en-US" baseline="0" dirty="0" smtClean="0"/>
              <a:t> introduced the concept of</a:t>
            </a:r>
            <a:r>
              <a:rPr lang="en-US" dirty="0" smtClean="0"/>
              <a:t> set-based image manipulation. Parameter</a:t>
            </a:r>
            <a:r>
              <a:rPr lang="en-US" baseline="0" dirty="0" smtClean="0"/>
              <a:t> spectrums preview multiple parameter settings, and Parallel Pies embed these filters into a single canvas. The contributions of our work are largely complementary but it would be worthwhile to investigate the mixed initiative approach of parameter spectrums, where some values are auto-generated.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80</a:t>
            </a:fld>
            <a:endParaRPr lang="en-US" altLang="ko-K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r>
              <a:rPr lang="en-US" sz="1200" kern="1200" dirty="0" smtClean="0">
                <a:solidFill>
                  <a:schemeClr val="tx1"/>
                </a:solidFill>
                <a:latin typeface="Neutra Text" pitchFamily="50" charset="0"/>
                <a:ea typeface="+mn-ea"/>
                <a:cs typeface="+mn-cs"/>
              </a:rPr>
              <a:t>Why? One of the central reasons it that design of interactive </a:t>
            </a:r>
            <a:r>
              <a:rPr lang="en-US" sz="1200" i="1" kern="1200" dirty="0" smtClean="0">
                <a:solidFill>
                  <a:schemeClr val="tx1"/>
                </a:solidFill>
                <a:latin typeface="Neutra Text" pitchFamily="50" charset="0"/>
                <a:ea typeface="+mn-ea"/>
                <a:cs typeface="+mn-cs"/>
              </a:rPr>
              <a:t>behavior</a:t>
            </a:r>
            <a:r>
              <a:rPr lang="en-US" sz="1200" kern="1200" dirty="0" smtClean="0">
                <a:solidFill>
                  <a:schemeClr val="tx1"/>
                </a:solidFill>
                <a:latin typeface="Neutra Text" pitchFamily="50" charset="0"/>
                <a:ea typeface="+mn-ea"/>
                <a:cs typeface="+mn-cs"/>
              </a:rPr>
              <a:t>, even for prototypes, often happens in textual code.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Interaction designers today frequently</a:t>
            </a:r>
            <a:r>
              <a:rPr lang="en-US" sz="1200" kern="1200" baseline="0" dirty="0" smtClean="0">
                <a:solidFill>
                  <a:schemeClr val="tx1"/>
                </a:solidFill>
                <a:latin typeface="Neutra Text" pitchFamily="50" charset="0"/>
                <a:ea typeface="+mn-ea"/>
                <a:cs typeface="+mn-cs"/>
              </a:rPr>
              <a:t> write </a:t>
            </a:r>
            <a:r>
              <a:rPr lang="en-US" sz="1200" kern="1200" dirty="0" smtClean="0">
                <a:solidFill>
                  <a:schemeClr val="tx1"/>
                </a:solidFill>
                <a:latin typeface="Neutra Text" pitchFamily="50" charset="0"/>
                <a:ea typeface="+mn-ea"/>
                <a:cs typeface="+mn-cs"/>
              </a:rPr>
              <a:t>a few</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dozen lines of script to express logic.</a:t>
            </a:r>
            <a:r>
              <a:rPr lang="en-US" sz="1200" kern="1200" baseline="0" dirty="0" smtClean="0">
                <a:solidFill>
                  <a:schemeClr val="tx1"/>
                </a:solidFill>
                <a:latin typeface="Neutra Text" pitchFamily="50" charset="0"/>
                <a:ea typeface="+mn-ea"/>
                <a:cs typeface="+mn-cs"/>
              </a:rPr>
              <a:t> </a:t>
            </a:r>
          </a:p>
          <a:p>
            <a:endParaRPr lang="en-US" sz="1200" kern="1200" dirty="0">
              <a:solidFill>
                <a:schemeClr val="tx1"/>
              </a:solidFill>
              <a:latin typeface="Neutra Text" pitchFamily="50" charset="0"/>
              <a:ea typeface="+mn-ea"/>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This diagram by Bill Buxton gives voice to a widely held view that </a:t>
            </a:r>
            <a:r>
              <a:rPr lang="en-US" sz="1200" kern="1200" dirty="0" smtClean="0">
                <a:solidFill>
                  <a:schemeClr val="tx1"/>
                </a:solidFill>
                <a:latin typeface="Neutra Text" pitchFamily="50" charset="0"/>
                <a:ea typeface="+mn-ea"/>
                <a:cs typeface="+mn-cs"/>
              </a:rPr>
              <a:t>the very core of design consists of two interleaved activities: generating multiple possible solutions to a problem (divergence), followed by a selection of desirable solutions from that set (or convergence).</a:t>
            </a: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81</a:t>
            </a:fld>
            <a:endParaRPr lang="en-US" altLang="ko-K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a:t>
            </a:r>
            <a:r>
              <a:rPr lang="en-US" baseline="0" dirty="0" smtClean="0"/>
              <a:t> of the challenges of parallel editing: User looks at one alternative, but changes made to many other alternatives behind the scenes.</a:t>
            </a:r>
          </a:p>
          <a:p>
            <a:r>
              <a:rPr lang="en-US" baseline="0" dirty="0" smtClean="0"/>
              <a:t>* bounds the complexity of parallel editing operations. </a:t>
            </a:r>
          </a:p>
          <a:p>
            <a:pPr>
              <a:buFontTx/>
              <a:buChar char="•"/>
            </a:pPr>
            <a:r>
              <a:rPr lang="en-US" baseline="0" dirty="0" smtClean="0"/>
              <a:t>editing subsets of alternatives for editing is technically feasible, experience suggests too </a:t>
            </a:r>
            <a:r>
              <a:rPr lang="en-US" baseline="0" dirty="0" err="1" smtClean="0"/>
              <a:t>burensome</a:t>
            </a:r>
            <a:r>
              <a:rPr lang="en-US" baseline="0" dirty="0" smtClean="0"/>
              <a:t> on the user of remembering state of different documents.</a:t>
            </a:r>
          </a:p>
          <a:p>
            <a:pPr>
              <a:buFontTx/>
              <a:buChar char="•"/>
            </a:pPr>
            <a:r>
              <a:rPr lang="en-US" baseline="0" dirty="0" smtClean="0"/>
              <a:t> Another question is which level of granularity alternatives should be defined on. We chose the file level: prototypes are authored in single files. </a:t>
            </a:r>
          </a:p>
          <a:p>
            <a:r>
              <a:rPr lang="en-US" baseline="0" dirty="0" smtClean="0"/>
              <a:t>Larger level, across files in a project, may require significantly different editing techniques.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82</a:t>
            </a:fld>
            <a:endParaRPr lang="en-US" altLang="ko-K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Neutra Text" pitchFamily="50" charset="0"/>
                <a:ea typeface="+mn-ea"/>
                <a:cs typeface="+mn-cs"/>
              </a:rPr>
              <a:t>To</a:t>
            </a:r>
            <a:r>
              <a:rPr lang="en-US" sz="1200" b="1" kern="1200" baseline="0" dirty="0" smtClean="0">
                <a:solidFill>
                  <a:schemeClr val="tx1"/>
                </a:solidFill>
                <a:latin typeface="Neutra Text" pitchFamily="50" charset="0"/>
                <a:ea typeface="+mn-ea"/>
                <a:cs typeface="+mn-cs"/>
              </a:rPr>
              <a:t> investigate </a:t>
            </a:r>
            <a:r>
              <a:rPr lang="en-US" sz="1200" kern="1200" dirty="0" smtClean="0">
                <a:solidFill>
                  <a:schemeClr val="tx1"/>
                </a:solidFill>
                <a:latin typeface="Neutra Text" pitchFamily="50" charset="0"/>
                <a:ea typeface="+mn-ea"/>
                <a:cs typeface="+mn-cs"/>
              </a:rPr>
              <a:t>how general principles  of working with alternatives and parameter tuning carry over into other domains, we also wrote runtime environments for mobile phones and microcontrollers.  In Both cases, the source code editors is the same, but the runtime environments differ.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83</a:t>
            </a:fld>
            <a:endParaRPr lang="en-US" altLang="ko-K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Programming interactions leave the interaction designer with two representations to worry about: the code where behavior is authored, and the running program, where it is observed.</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a:t>
            </a:fld>
            <a:endParaRPr lang="en-US" altLang="ko-K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image" Target="../media/image1.jpeg"/><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bg>
      <p:bgPr>
        <a:solidFill>
          <a:srgbClr val="9F0000"/>
        </a:solidFill>
        <a:effectLst/>
      </p:bgPr>
    </p:bg>
    <p:spTree>
      <p:nvGrpSpPr>
        <p:cNvPr id="1" name=""/>
        <p:cNvGrpSpPr/>
        <p:nvPr/>
      </p:nvGrpSpPr>
      <p:grpSpPr>
        <a:xfrm>
          <a:off x="0" y="0"/>
          <a:ext cx="0" cy="0"/>
          <a:chOff x="0" y="0"/>
          <a:chExt cx="0" cy="0"/>
        </a:xfrm>
      </p:grpSpPr>
      <p:pic>
        <p:nvPicPr>
          <p:cNvPr id="5" name="Picture 17" descr="hartmann-color"/>
          <p:cNvPicPr>
            <a:picLocks noChangeAspect="1" noChangeArrowheads="1"/>
          </p:cNvPicPr>
          <p:nvPr userDrawn="1"/>
        </p:nvPicPr>
        <p:blipFill>
          <a:blip r:embed="rId3"/>
          <a:srcRect/>
          <a:stretch>
            <a:fillRect/>
          </a:stretch>
        </p:blipFill>
        <p:spPr bwMode="auto">
          <a:xfrm>
            <a:off x="9533467" y="0"/>
            <a:ext cx="9144000" cy="6626225"/>
          </a:xfrm>
          <a:prstGeom prst="rect">
            <a:avLst/>
          </a:prstGeom>
          <a:noFill/>
          <a:ln w="9525">
            <a:noFill/>
            <a:miter lim="800000"/>
            <a:headEnd/>
            <a:tailEnd/>
          </a:ln>
        </p:spPr>
      </p:pic>
      <p:sp>
        <p:nvSpPr>
          <p:cNvPr id="6" name="Rectangle 12"/>
          <p:cNvSpPr>
            <a:spLocks noChangeArrowheads="1"/>
          </p:cNvSpPr>
          <p:nvPr/>
        </p:nvSpPr>
        <p:spPr bwMode="auto">
          <a:xfrm>
            <a:off x="0" y="6391275"/>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7" name="Rectangle 2"/>
          <p:cNvSpPr>
            <a:spLocks noChangeArrowheads="1"/>
          </p:cNvSpPr>
          <p:nvPr/>
        </p:nvSpPr>
        <p:spPr bwMode="auto">
          <a:xfrm>
            <a:off x="0" y="0"/>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9" name="Text Box 6"/>
          <p:cNvSpPr txBox="1">
            <a:spLocks noChangeArrowheads="1"/>
          </p:cNvSpPr>
          <p:nvPr/>
        </p:nvSpPr>
        <p:spPr bwMode="auto">
          <a:xfrm>
            <a:off x="152400" y="0"/>
            <a:ext cx="2894021" cy="461665"/>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defRPr/>
            </a:pPr>
            <a:r>
              <a:rPr lang="en-US" sz="2400" b="1" kern="1200" dirty="0" err="1" smtClean="0">
                <a:solidFill>
                  <a:srgbClr val="FFFFFF"/>
                </a:solidFill>
                <a:latin typeface="Neutra Text SC" pitchFamily="50" charset="0"/>
                <a:ea typeface="+mn-ea"/>
                <a:cs typeface="+mn-cs"/>
              </a:rPr>
              <a:t>stanford</a:t>
            </a:r>
            <a:r>
              <a:rPr lang="en-US" sz="2400" b="1" kern="1200" dirty="0" smtClean="0">
                <a:solidFill>
                  <a:srgbClr val="FFFFFF"/>
                </a:solidFill>
                <a:latin typeface="Neutra Text SC" pitchFamily="50" charset="0"/>
                <a:ea typeface="+mn-ea"/>
                <a:cs typeface="+mn-cs"/>
              </a:rPr>
              <a:t> </a:t>
            </a:r>
            <a:r>
              <a:rPr lang="en-US" sz="2400" b="1" kern="1200" dirty="0" err="1" smtClean="0">
                <a:solidFill>
                  <a:srgbClr val="FFFFFF"/>
                </a:solidFill>
                <a:latin typeface="Neutra Text SC" pitchFamily="50" charset="0"/>
                <a:ea typeface="+mn-ea"/>
                <a:cs typeface="+mn-cs"/>
              </a:rPr>
              <a:t>hci</a:t>
            </a:r>
            <a:r>
              <a:rPr lang="en-US" sz="2400" b="1" kern="1200" dirty="0" smtClean="0">
                <a:solidFill>
                  <a:srgbClr val="FFFFFF"/>
                </a:solidFill>
                <a:latin typeface="Neutra Text SC" pitchFamily="50" charset="0"/>
                <a:ea typeface="+mn-ea"/>
                <a:cs typeface="+mn-cs"/>
              </a:rPr>
              <a:t> group</a:t>
            </a:r>
            <a:endParaRPr lang="en-US" sz="2400" b="1" kern="1200" dirty="0">
              <a:solidFill>
                <a:srgbClr val="FFFFFF"/>
              </a:solidFill>
              <a:latin typeface="Neutra Text SC" pitchFamily="50" charset="0"/>
              <a:ea typeface="+mn-ea"/>
              <a:cs typeface="+mn-cs"/>
            </a:endParaRPr>
          </a:p>
        </p:txBody>
      </p:sp>
      <p:sp>
        <p:nvSpPr>
          <p:cNvPr id="4099" name="Rectangle 3"/>
          <p:cNvSpPr>
            <a:spLocks noGrp="1" noRot="1" noChangeArrowheads="1"/>
          </p:cNvSpPr>
          <p:nvPr>
            <p:ph type="ctrTitle"/>
          </p:nvPr>
        </p:nvSpPr>
        <p:spPr>
          <a:xfrm>
            <a:off x="455613" y="1233488"/>
            <a:ext cx="7772400" cy="1470025"/>
          </a:xfrm>
        </p:spPr>
        <p:txBody>
          <a:bodyPr/>
          <a:lstStyle>
            <a:lvl1pPr>
              <a:tabLst>
                <a:tab pos="228600" algn="l"/>
                <a:tab pos="457200" algn="l"/>
                <a:tab pos="685800" algn="l"/>
                <a:tab pos="914400" algn="l"/>
                <a:tab pos="1143000" algn="l"/>
                <a:tab pos="1371600" algn="l"/>
                <a:tab pos="1600200" algn="l"/>
                <a:tab pos="1828800" algn="l"/>
              </a:tabLst>
              <a:defRPr>
                <a:effectLst>
                  <a:outerShdw blurRad="38100" dist="38100" dir="2700000" algn="tl">
                    <a:srgbClr val="000000"/>
                  </a:outerShdw>
                </a:effectLst>
              </a:defRPr>
            </a:lvl1pPr>
          </a:lstStyle>
          <a:p>
            <a:r>
              <a:rPr lang="en-US" dirty="0"/>
              <a:t>Click to edit Master title style</a:t>
            </a:r>
          </a:p>
        </p:txBody>
      </p:sp>
      <p:sp>
        <p:nvSpPr>
          <p:cNvPr id="4100" name="Rectangle 4"/>
          <p:cNvSpPr>
            <a:spLocks noGrp="1" noRot="1" noChangeArrowheads="1"/>
          </p:cNvSpPr>
          <p:nvPr>
            <p:ph type="subTitle" idx="1"/>
          </p:nvPr>
        </p:nvSpPr>
        <p:spPr>
          <a:xfrm>
            <a:off x="5792788" y="3584575"/>
            <a:ext cx="3198812" cy="2587625"/>
          </a:xfrm>
        </p:spPr>
        <p:txBody>
          <a:bodyPr anchor="b"/>
          <a:lstStyle>
            <a:lvl1pPr marL="0" indent="0" algn="r">
              <a:buFont typeface="Wingdings" pitchFamily="2" charset="2"/>
              <a:buNone/>
              <a:defRPr sz="2200" i="1"/>
            </a:lvl1pPr>
          </a:lstStyle>
          <a:p>
            <a:r>
              <a:rPr lang="en-US" dirty="0"/>
              <a:t>Click to edit Master subtitle style</a:t>
            </a:r>
          </a:p>
        </p:txBody>
      </p:sp>
      <p:sp>
        <p:nvSpPr>
          <p:cNvPr id="10" name="Text Box 6"/>
          <p:cNvSpPr txBox="1">
            <a:spLocks noChangeArrowheads="1"/>
          </p:cNvSpPr>
          <p:nvPr userDrawn="1"/>
        </p:nvSpPr>
        <p:spPr bwMode="auto">
          <a:xfrm>
            <a:off x="7177539" y="0"/>
            <a:ext cx="1890261" cy="461665"/>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defRPr/>
            </a:pPr>
            <a:r>
              <a:rPr lang="en-US" sz="2400" b="1" kern="1200" dirty="0" err="1" smtClean="0">
                <a:solidFill>
                  <a:srgbClr val="FFFFFF"/>
                </a:solidFill>
                <a:latin typeface="Neutra Text SC" pitchFamily="50" charset="0"/>
                <a:ea typeface="+mn-ea"/>
                <a:cs typeface="+mn-cs"/>
              </a:rPr>
              <a:t>oct</a:t>
            </a:r>
            <a:r>
              <a:rPr lang="en-US" sz="2400" b="1" kern="1200" dirty="0" smtClean="0">
                <a:solidFill>
                  <a:srgbClr val="FFFFFF"/>
                </a:solidFill>
                <a:latin typeface="Neutra Text SC" pitchFamily="50" charset="0"/>
                <a:ea typeface="+mn-ea"/>
                <a:cs typeface="+mn-cs"/>
              </a:rPr>
              <a:t> 21, 2008</a:t>
            </a:r>
            <a:endParaRPr lang="en-US" sz="2400" b="1" kern="1200" dirty="0">
              <a:solidFill>
                <a:srgbClr val="FFFFFF"/>
              </a:solidFill>
              <a:latin typeface="Neutra Text SC" pitchFamily="50" charset="0"/>
              <a:ea typeface="+mn-ea"/>
              <a:cs typeface="+mn-cs"/>
            </a:endParaRPr>
          </a:p>
        </p:txBody>
      </p:sp>
      <p:sp>
        <p:nvSpPr>
          <p:cNvPr id="11" name="Arc 13"/>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2" name="Arc 14"/>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3" name="Arc 15"/>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4" name="Arc 16"/>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7"/>
          <p:cNvSpPr>
            <a:spLocks noGrp="1"/>
          </p:cNvSpPr>
          <p:nvPr>
            <p:ph type="sldNum" sz="quarter" idx="4"/>
          </p:nvPr>
        </p:nvSpPr>
        <p:spPr>
          <a:xfrm>
            <a:off x="8382000" y="6400800"/>
            <a:ext cx="685800" cy="365125"/>
          </a:xfrm>
          <a:prstGeom prst="rect">
            <a:avLst/>
          </a:prstGeom>
        </p:spPr>
        <p:txBody>
          <a:bodyPr vert="horz" lIns="91440" tIns="45720" rIns="91440" bIns="45720" rtlCol="0" anchor="ctr"/>
          <a:lstStyle>
            <a:lvl1pPr algn="r">
              <a:defRPr sz="1200">
                <a:solidFill>
                  <a:srgbClr val="FFFFFF"/>
                </a:solidFill>
              </a:defRPr>
            </a:lvl1pPr>
          </a:lstStyle>
          <a:p>
            <a:fld id="{B3EFDD30-2D92-BE4F-850C-B7FCC548490E}"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201613" y="-166688"/>
            <a:ext cx="9523413" cy="4573588"/>
          </a:xfrm>
          <a:prstGeom prst="rect">
            <a:avLst/>
          </a:prstGeom>
          <a:gradFill>
            <a:gsLst>
              <a:gs pos="0">
                <a:schemeClr val="bg1">
                  <a:lumMod val="75000"/>
                  <a:alpha val="0"/>
                </a:schemeClr>
              </a:gs>
              <a:gs pos="100000">
                <a:schemeClr val="bg1">
                  <a:lumMod val="20000"/>
                  <a:lumOff val="80000"/>
                  <a:alpha val="32000"/>
                </a:schemeClr>
              </a:gs>
            </a:gsLst>
            <a:lin ang="4050000" scaled="0"/>
          </a:gra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528638"/>
            <a:ext cx="8385175" cy="1022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7"/>
          <p:cNvSpPr>
            <a:spLocks noGrp="1"/>
          </p:cNvSpPr>
          <p:nvPr>
            <p:ph type="sldNum" sz="quarter" idx="4"/>
          </p:nvPr>
        </p:nvSpPr>
        <p:spPr>
          <a:xfrm>
            <a:off x="8382000" y="6400800"/>
            <a:ext cx="685800" cy="365125"/>
          </a:xfrm>
          <a:prstGeom prst="rect">
            <a:avLst/>
          </a:prstGeom>
        </p:spPr>
        <p:txBody>
          <a:bodyPr vert="horz" lIns="91440" tIns="45720" rIns="91440" bIns="45720" rtlCol="0" anchor="ctr"/>
          <a:lstStyle>
            <a:lvl1pPr algn="r">
              <a:defRPr sz="1200">
                <a:solidFill>
                  <a:srgbClr val="FFFFFF"/>
                </a:solidFill>
              </a:defRPr>
            </a:lvl1pPr>
          </a:lstStyle>
          <a:p>
            <a:fld id="{B3EFDD30-2D92-BE4F-850C-B7FCC548490E}"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4"/>
          </p:nvPr>
        </p:nvSpPr>
        <p:spPr>
          <a:xfrm>
            <a:off x="8382000" y="6400800"/>
            <a:ext cx="685800" cy="365125"/>
          </a:xfrm>
          <a:prstGeom prst="rect">
            <a:avLst/>
          </a:prstGeom>
        </p:spPr>
        <p:txBody>
          <a:bodyPr vert="horz" lIns="91440" tIns="45720" rIns="91440" bIns="45720" rtlCol="0" anchor="ctr"/>
          <a:lstStyle>
            <a:lvl1pPr algn="r">
              <a:defRPr sz="1200">
                <a:solidFill>
                  <a:srgbClr val="FFFFFF"/>
                </a:solidFill>
              </a:defRPr>
            </a:lvl1pPr>
          </a:lstStyle>
          <a:p>
            <a:fld id="{B3EFDD30-2D92-BE4F-850C-B7FCC548490E}"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theme" Target="../theme/theme1.xml"/><Relationship Id="rId5" Type="http://schemas.openxmlformats.org/officeDocument/2006/relationships/slideLayout" Target="../slideLayouts/slideLayout5.xml"/><Relationship Id="rId7" Type="http://schemas.openxmlformats.org/officeDocument/2006/relationships/slideLayout" Target="../slideLayouts/slideLayout7.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4" Type="http://schemas.openxmlformats.org/officeDocument/2006/relationships/slideLayout" Target="../slideLayouts/slideLayout13.xml"/><Relationship Id="rId10" Type="http://schemas.openxmlformats.org/officeDocument/2006/relationships/slideLayout" Target="../slideLayouts/slideLayout19.xml"/><Relationship Id="rId5" Type="http://schemas.openxmlformats.org/officeDocument/2006/relationships/slideLayout" Target="../slideLayouts/slideLayout14.xml"/><Relationship Id="rId7" Type="http://schemas.openxmlformats.org/officeDocument/2006/relationships/slideLayout" Target="../slideLayouts/slideLayout16.xml"/><Relationship Id="rId11" Type="http://schemas.openxmlformats.org/officeDocument/2006/relationships/slideLayout" Target="../slideLayouts/slideLayout20.xml"/><Relationship Id="rId12" Type="http://schemas.openxmlformats.org/officeDocument/2006/relationships/theme" Target="../theme/theme2.xml"/><Relationship Id="rId1" Type="http://schemas.openxmlformats.org/officeDocument/2006/relationships/slideLayout" Target="../slideLayouts/slideLayout10.xml"/><Relationship Id="rId2" Type="http://schemas.openxmlformats.org/officeDocument/2006/relationships/slideLayout" Target="../slideLayouts/slideLayout11.xml"/><Relationship Id="rId9" Type="http://schemas.openxmlformats.org/officeDocument/2006/relationships/slideLayout" Target="../slideLayouts/slideLayout18.xml"/><Relationship Id="rId3" Type="http://schemas.openxmlformats.org/officeDocument/2006/relationships/slideLayout" Target="../slideLayouts/slideLayout12.xml"/><Relationship Id="rId6"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4" Type="http://schemas.openxmlformats.org/officeDocument/2006/relationships/slideLayout" Target="../slideLayouts/slideLayout24.xml"/><Relationship Id="rId7" Type="http://schemas.openxmlformats.org/officeDocument/2006/relationships/slideLayout" Target="../slideLayouts/slideLayout27.xml"/><Relationship Id="rId11" Type="http://schemas.openxmlformats.org/officeDocument/2006/relationships/slideLayout" Target="../slideLayouts/slideLayout31.xml"/><Relationship Id="rId1" Type="http://schemas.openxmlformats.org/officeDocument/2006/relationships/slideLayout" Target="../slideLayouts/slideLayout21.xml"/><Relationship Id="rId6" Type="http://schemas.openxmlformats.org/officeDocument/2006/relationships/slideLayout" Target="../slideLayouts/slideLayout26.xml"/><Relationship Id="rId8" Type="http://schemas.openxmlformats.org/officeDocument/2006/relationships/slideLayout" Target="../slideLayouts/slideLayout28.xml"/><Relationship Id="rId13" Type="http://schemas.openxmlformats.org/officeDocument/2006/relationships/theme" Target="../theme/theme3.xml"/><Relationship Id="rId10" Type="http://schemas.openxmlformats.org/officeDocument/2006/relationships/slideLayout" Target="../slideLayouts/slideLayout30.xml"/><Relationship Id="rId5" Type="http://schemas.openxmlformats.org/officeDocument/2006/relationships/slideLayout" Target="../slideLayouts/slideLayout25.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9" Type="http://schemas.openxmlformats.org/officeDocument/2006/relationships/slideLayout" Target="../slideLayouts/slideLayout29.xml"/><Relationship Id="rId3"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4" Type="http://schemas.openxmlformats.org/officeDocument/2006/relationships/slideLayout" Target="../slideLayouts/slideLayout36.xml"/><Relationship Id="rId10" Type="http://schemas.openxmlformats.org/officeDocument/2006/relationships/slideLayout" Target="../slideLayouts/slideLayout42.xml"/><Relationship Id="rId5" Type="http://schemas.openxmlformats.org/officeDocument/2006/relationships/slideLayout" Target="../slideLayouts/slideLayout37.xml"/><Relationship Id="rId7" Type="http://schemas.openxmlformats.org/officeDocument/2006/relationships/slideLayout" Target="../slideLayouts/slideLayout39.xml"/><Relationship Id="rId11" Type="http://schemas.openxmlformats.org/officeDocument/2006/relationships/slideLayout" Target="../slideLayouts/slideLayout43.xml"/><Relationship Id="rId12" Type="http://schemas.openxmlformats.org/officeDocument/2006/relationships/theme" Target="../theme/theme4.xml"/><Relationship Id="rId1" Type="http://schemas.openxmlformats.org/officeDocument/2006/relationships/slideLayout" Target="../slideLayouts/slideLayout33.xml"/><Relationship Id="rId2" Type="http://schemas.openxmlformats.org/officeDocument/2006/relationships/slideLayout" Target="../slideLayouts/slideLayout34.xml"/><Relationship Id="rId9" Type="http://schemas.openxmlformats.org/officeDocument/2006/relationships/slideLayout" Target="../slideLayouts/slideLayout41.xml"/><Relationship Id="rId3" Type="http://schemas.openxmlformats.org/officeDocument/2006/relationships/slideLayout" Target="../slideLayouts/slideLayout35.xml"/><Relationship Id="rId6"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gradFill flip="none" rotWithShape="1">
          <a:gsLst>
            <a:gs pos="0">
              <a:schemeClr val="accent6">
                <a:lumMod val="10000"/>
              </a:schemeClr>
            </a:gs>
            <a:gs pos="100000">
              <a:schemeClr val="accent6">
                <a:lumMod val="25000"/>
              </a:schemeClr>
            </a:gs>
          </a:gsLst>
          <a:lin ang="16200000" scaled="0"/>
          <a:tileRect/>
        </a:gradFill>
        <a:effectLst/>
      </p:bgPr>
    </p:bg>
    <p:spTree>
      <p:nvGrpSpPr>
        <p:cNvPr id="1" name=""/>
        <p:cNvGrpSpPr/>
        <p:nvPr/>
      </p:nvGrpSpPr>
      <p:grpSpPr>
        <a:xfrm>
          <a:off x="0" y="0"/>
          <a:ext cx="0" cy="0"/>
          <a:chOff x="0" y="0"/>
          <a:chExt cx="0" cy="0"/>
        </a:xfrm>
      </p:grpSpPr>
      <p:sp>
        <p:nvSpPr>
          <p:cNvPr id="1026" name="Rectangle 4"/>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Rectangle 5"/>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085"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6"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7" name="Arc 15"/>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8"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8" name="Slide Number Placeholder 7"/>
          <p:cNvSpPr>
            <a:spLocks noGrp="1"/>
          </p:cNvSpPr>
          <p:nvPr>
            <p:ph type="sldNum" sz="quarter" idx="4"/>
          </p:nvPr>
        </p:nvSpPr>
        <p:spPr>
          <a:xfrm>
            <a:off x="8382000" y="6400800"/>
            <a:ext cx="685800" cy="365125"/>
          </a:xfrm>
          <a:prstGeom prst="rect">
            <a:avLst/>
          </a:prstGeom>
        </p:spPr>
        <p:txBody>
          <a:bodyPr vert="horz" lIns="91440" tIns="45720" rIns="91440" bIns="45720" rtlCol="0" anchor="ctr"/>
          <a:lstStyle>
            <a:lvl1pPr algn="r">
              <a:defRPr sz="1200">
                <a:solidFill>
                  <a:schemeClr val="tx1"/>
                </a:solidFill>
              </a:defRPr>
            </a:lvl1pPr>
          </a:lstStyle>
          <a:p>
            <a:fld id="{B3EFDD30-2D92-BE4F-850C-B7FCC548490E}"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800" b="1">
          <a:solidFill>
            <a:schemeClr val="tx2"/>
          </a:solidFill>
          <a:effectLst>
            <a:outerShdw blurRad="50800" dist="38100" dir="2700000" algn="br">
              <a:srgbClr val="000000">
                <a:alpha val="43000"/>
              </a:srgbClr>
            </a:outerShdw>
          </a:effectLst>
          <a:latin typeface="+mj-lt"/>
          <a:ea typeface="+mj-ea"/>
          <a:cs typeface="+mj-cs"/>
        </a:defRPr>
      </a:lvl1pPr>
      <a:lvl2pPr algn="l" rtl="0" eaLnBrk="0" fontAlgn="base" hangingPunct="0">
        <a:spcBef>
          <a:spcPct val="0"/>
        </a:spcBef>
        <a:spcAft>
          <a:spcPct val="0"/>
        </a:spcAft>
        <a:defRPr sz="4800" b="1">
          <a:solidFill>
            <a:schemeClr val="tx2"/>
          </a:solidFill>
          <a:latin typeface="Neutra Text" pitchFamily="50" charset="0"/>
        </a:defRPr>
      </a:lvl2pPr>
      <a:lvl3pPr algn="l" rtl="0" eaLnBrk="0" fontAlgn="base" hangingPunct="0">
        <a:spcBef>
          <a:spcPct val="0"/>
        </a:spcBef>
        <a:spcAft>
          <a:spcPct val="0"/>
        </a:spcAft>
        <a:defRPr sz="4800" b="1">
          <a:solidFill>
            <a:schemeClr val="tx2"/>
          </a:solidFill>
          <a:latin typeface="Neutra Text" pitchFamily="50" charset="0"/>
        </a:defRPr>
      </a:lvl3pPr>
      <a:lvl4pPr algn="l" rtl="0" eaLnBrk="0" fontAlgn="base" hangingPunct="0">
        <a:spcBef>
          <a:spcPct val="0"/>
        </a:spcBef>
        <a:spcAft>
          <a:spcPct val="0"/>
        </a:spcAft>
        <a:defRPr sz="4800" b="1">
          <a:solidFill>
            <a:schemeClr val="tx2"/>
          </a:solidFill>
          <a:latin typeface="Neutra Text" pitchFamily="50" charset="0"/>
        </a:defRPr>
      </a:lvl4pPr>
      <a:lvl5pPr algn="l" rtl="0" eaLnBrk="0" fontAlgn="base" hangingPunct="0">
        <a:spcBef>
          <a:spcPct val="0"/>
        </a:spcBef>
        <a:spcAft>
          <a:spcPct val="0"/>
        </a:spcAft>
        <a:defRPr sz="4800" b="1">
          <a:solidFill>
            <a:schemeClr val="tx2"/>
          </a:solidFill>
          <a:latin typeface="Neutra Text" pitchFamily="50" charset="0"/>
        </a:defRPr>
      </a:lvl5pPr>
      <a:lvl6pPr marL="457200" algn="l" rtl="0" fontAlgn="base">
        <a:spcBef>
          <a:spcPct val="0"/>
        </a:spcBef>
        <a:spcAft>
          <a:spcPct val="0"/>
        </a:spcAft>
        <a:defRPr sz="4800" b="1">
          <a:solidFill>
            <a:schemeClr val="tx2"/>
          </a:solidFill>
          <a:latin typeface="Neutra Text" pitchFamily="50" charset="0"/>
        </a:defRPr>
      </a:lvl6pPr>
      <a:lvl7pPr marL="914400" algn="l" rtl="0" fontAlgn="base">
        <a:spcBef>
          <a:spcPct val="0"/>
        </a:spcBef>
        <a:spcAft>
          <a:spcPct val="0"/>
        </a:spcAft>
        <a:defRPr sz="4800" b="1">
          <a:solidFill>
            <a:schemeClr val="tx2"/>
          </a:solidFill>
          <a:latin typeface="Neutra Text" pitchFamily="50" charset="0"/>
        </a:defRPr>
      </a:lvl7pPr>
      <a:lvl8pPr marL="1371600" algn="l" rtl="0" fontAlgn="base">
        <a:spcBef>
          <a:spcPct val="0"/>
        </a:spcBef>
        <a:spcAft>
          <a:spcPct val="0"/>
        </a:spcAft>
        <a:defRPr sz="4800" b="1">
          <a:solidFill>
            <a:schemeClr val="tx2"/>
          </a:solidFill>
          <a:latin typeface="Neutra Text" pitchFamily="50" charset="0"/>
        </a:defRPr>
      </a:lvl8pPr>
      <a:lvl9pPr marL="1828800" algn="l" rtl="0" fontAlgn="base">
        <a:spcBef>
          <a:spcPct val="0"/>
        </a:spcBef>
        <a:spcAft>
          <a:spcPct val="0"/>
        </a:spcAft>
        <a:defRPr sz="4800" b="1">
          <a:solidFill>
            <a:schemeClr val="tx2"/>
          </a:solidFill>
          <a:latin typeface="Neutra Text" pitchFamily="50" charset="0"/>
        </a:defRPr>
      </a:lvl9pPr>
    </p:titleStyle>
    <p:bodyStyle>
      <a:lvl1pPr marL="342900" indent="-342900" algn="l" rtl="0" eaLnBrk="0" fontAlgn="base" hangingPunct="0">
        <a:spcBef>
          <a:spcPct val="20000"/>
        </a:spcBef>
        <a:spcAft>
          <a:spcPct val="0"/>
        </a:spcAft>
        <a:buClr>
          <a:schemeClr val="accent6"/>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accent6"/>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6"/>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512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7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rgbClr val="333333"/>
        </a:solidFill>
        <a:effectLst/>
      </p:bgPr>
    </p:bg>
    <p:spTree>
      <p:nvGrpSpPr>
        <p:cNvPr id="1" name=""/>
        <p:cNvGrpSpPr/>
        <p:nvPr/>
      </p:nvGrpSpPr>
      <p:grpSpPr>
        <a:xfrm>
          <a:off x="0" y="0"/>
          <a:ext cx="0" cy="0"/>
          <a:chOff x="0" y="0"/>
          <a:chExt cx="0" cy="0"/>
        </a:xfrm>
      </p:grpSpPr>
      <p:sp>
        <p:nvSpPr>
          <p:cNvPr id="1026"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7"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4" Type="http://schemas.openxmlformats.org/officeDocument/2006/relationships/image" Target="../media/image23.png"/><Relationship Id="rId1" Type="http://schemas.openxmlformats.org/officeDocument/2006/relationships/video" Target="file://localhost/Users/bjoern/Dropbox/juxtapose-uist2008/slides/juxtapose-progress-complete.mov" TargetMode="External"/><Relationship Id="rId2" Type="http://schemas.openxmlformats.org/officeDocument/2006/relationships/slideLayout" Target="../slideLayouts/slideLayout6.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video" Target="file://localhost/Users/bjoern/Dropbox/juxtapose-uist2008/slides/progress-bar-in-parallel-1.mov" TargetMode="External"/><Relationship Id="rId2" Type="http://schemas.openxmlformats.org/officeDocument/2006/relationships/slideLayout" Target="../slideLayouts/slideLayout6.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video" Target="file://localhost/Users/bjoern/Dropbox/juxtapose-uist2008/slides/phosphor4.mov" TargetMode="External"/><Relationship Id="rId2" Type="http://schemas.openxmlformats.org/officeDocument/2006/relationships/slideLayout" Target="../slideLayouts/slideLayout2.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video" Target="file://localhost/Users/bjoern/Dropbox/juxtapose-uist2008/slides/juxtapose-map-tuning.mov" TargetMode="External"/><Relationship Id="rId2" Type="http://schemas.openxmlformats.org/officeDocument/2006/relationships/slideLayout" Target="../slideLayouts/slideLayout2.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4" Type="http://schemas.openxmlformats.org/officeDocument/2006/relationships/image" Target="../media/image4.png"/><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4" Type="http://schemas.openxmlformats.org/officeDocument/2006/relationships/image" Target="../media/image32.png"/><Relationship Id="rId5" Type="http://schemas.openxmlformats.org/officeDocument/2006/relationships/image" Target="../media/image33.png"/><Relationship Id="rId7"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1.png"/><Relationship Id="rId6" Type="http://schemas.openxmlformats.org/officeDocument/2006/relationships/image" Target="../media/image34.png"/></Relationships>
</file>

<file path=ppt/slides/_rels/slide43.xml.rels><?xml version="1.0" encoding="UTF-8" standalone="yes"?>
<Relationships xmlns="http://schemas.openxmlformats.org/package/2006/relationships"><Relationship Id="rId4" Type="http://schemas.openxmlformats.org/officeDocument/2006/relationships/image" Target="../media/image36.png"/><Relationship Id="rId1" Type="http://schemas.openxmlformats.org/officeDocument/2006/relationships/video" Target="file://localhost/Users/bjoern/Dropbox/juxtapose-uist2008/slides/juxtapose-trees.mov" TargetMode="External"/><Relationship Id="rId2" Type="http://schemas.openxmlformats.org/officeDocument/2006/relationships/slideLayout" Target="../slideLayouts/slideLayout7.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chart" Target="../charts/chart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4" Type="http://schemas.openxmlformats.org/officeDocument/2006/relationships/image" Target="../media/image32.png"/><Relationship Id="rId5" Type="http://schemas.openxmlformats.org/officeDocument/2006/relationships/image" Target="../media/image33.png"/><Relationship Id="rId7"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chart" Target="../charts/chart2.xml"/><Relationship Id="rId6" Type="http://schemas.openxmlformats.org/officeDocument/2006/relationships/image" Target="../media/image3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4"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37.png"/><Relationship Id="rId5" Type="http://schemas.openxmlformats.org/officeDocument/2006/relationships/image" Target="../media/image39.png"/></Relationships>
</file>

<file path=ppt/slides/_rels/slide48.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video" Target="file://localhost/Users/bjoern/Dropbox/juxtapose-uist2008/slides/Juxtapose-mobile-w-callouts.mov" TargetMode="External"/><Relationship Id="rId2" Type="http://schemas.openxmlformats.org/officeDocument/2006/relationships/slideLayout" Target="../slideLayouts/slideLayout16.xml"/><Relationship Id="rId3"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3" Type="http://schemas.openxmlformats.org/officeDocument/2006/relationships/image" Target="../media/image3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4"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4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2.png"/></Relationships>
</file>

<file path=ppt/slides/_rels/slide55.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1.png"/><Relationship Id="rId5" Type="http://schemas.openxmlformats.org/officeDocument/2006/relationships/image" Target="../media/image3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44.png"/></Relationships>
</file>

<file path=ppt/slides/_rels/slide6.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png"/><Relationship Id="rId5"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3" Type="http://schemas.openxmlformats.org/officeDocument/2006/relationships/image" Target="../media/image4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3" Type="http://schemas.openxmlformats.org/officeDocument/2006/relationships/image" Target="../media/image4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4"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48.tif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3" Type="http://schemas.openxmlformats.org/officeDocument/2006/relationships/image" Target="../media/image2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50.png"/></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4" Type="http://schemas.openxmlformats.org/officeDocument/2006/relationships/image" Target="../media/image5.png"/><Relationship Id="rId5" Type="http://schemas.openxmlformats.org/officeDocument/2006/relationships/image" Target="../media/image52.png"/><Relationship Id="rId7"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1.png"/><Relationship Id="rId6" Type="http://schemas.openxmlformats.org/officeDocument/2006/relationships/image" Target="../media/image53.png"/></Relationships>
</file>

<file path=ppt/slides/_rels/slide69.xml.rels><?xml version="1.0" encoding="UTF-8" standalone="yes"?>
<Relationships xmlns="http://schemas.openxmlformats.org/package/2006/relationships"><Relationship Id="rId4" Type="http://schemas.openxmlformats.org/officeDocument/2006/relationships/image" Target="../media/image5.png"/><Relationship Id="rId5" Type="http://schemas.openxmlformats.org/officeDocument/2006/relationships/image" Target="../media/image52.png"/><Relationship Id="rId7"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1.png"/><Relationship Id="rId6" Type="http://schemas.openxmlformats.org/officeDocument/2006/relationships/image" Target="../media/image5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4" Type="http://schemas.openxmlformats.org/officeDocument/2006/relationships/image" Target="../media/image5.png"/><Relationship Id="rId5" Type="http://schemas.openxmlformats.org/officeDocument/2006/relationships/image" Target="../media/image52.png"/><Relationship Id="rId7"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1.png"/><Relationship Id="rId6" Type="http://schemas.openxmlformats.org/officeDocument/2006/relationships/image" Target="../media/image5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3"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4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3" Type="http://schemas.openxmlformats.org/officeDocument/2006/relationships/chart" Target="../charts/chart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3" Type="http://schemas.openxmlformats.org/officeDocument/2006/relationships/image" Target="../media/image56.pn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3" Type="http://schemas.openxmlformats.org/officeDocument/2006/relationships/image" Target="../media/image3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3" Type="http://schemas.openxmlformats.org/officeDocument/2006/relationships/image" Target="../media/image37.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3" Type="http://schemas.openxmlformats.org/officeDocument/2006/relationships/image" Target="../media/image1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6" Type="http://schemas.openxmlformats.org/officeDocument/2006/relationships/image" Target="../media/image13.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png"/><Relationship Id="rId5" Type="http://schemas.openxmlformats.org/officeDocument/2006/relationships/image" Target="../media/image12.png"/></Relationships>
</file>

<file path=ppt/slides/_rels/slide80.xml.rels><?xml version="1.0" encoding="UTF-8" standalone="yes"?>
<Relationships xmlns="http://schemas.openxmlformats.org/package/2006/relationships"><Relationship Id="rId4"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5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3" Type="http://schemas.openxmlformats.org/officeDocument/2006/relationships/image" Target="../media/image59.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2895600" y="5105400"/>
            <a:ext cx="5638800" cy="1292662"/>
          </a:xfrm>
          <a:prstGeom prst="rect">
            <a:avLst/>
          </a:prstGeom>
          <a:noFill/>
          <a:ln w="9525">
            <a:noFill/>
            <a:miter lim="800000"/>
            <a:headEnd/>
            <a:tailEnd/>
          </a:ln>
        </p:spPr>
        <p:txBody>
          <a:bodyPr wrap="square">
            <a:spAutoFit/>
          </a:bodyPr>
          <a:lstStyle/>
          <a:p>
            <a:pPr algn="r">
              <a:spcBef>
                <a:spcPct val="50000"/>
              </a:spcBef>
            </a:pPr>
            <a:r>
              <a:rPr lang="en-US" altLang="ko-KR" sz="2600" dirty="0" smtClean="0">
                <a:latin typeface="+mj-lt"/>
                <a:ea typeface="굴림"/>
                <a:cs typeface="굴림"/>
              </a:rPr>
              <a:t>Björn Hartmann</a:t>
            </a:r>
            <a:br>
              <a:rPr lang="en-US" altLang="ko-KR" sz="2600" dirty="0" smtClean="0">
                <a:latin typeface="+mj-lt"/>
                <a:ea typeface="굴림"/>
                <a:cs typeface="굴림"/>
              </a:rPr>
            </a:br>
            <a:r>
              <a:rPr lang="en-US" altLang="ko-KR" sz="2600" b="0" dirty="0" smtClean="0">
                <a:latin typeface="+mj-lt"/>
                <a:ea typeface="굴림"/>
                <a:cs typeface="굴림"/>
              </a:rPr>
              <a:t>Loren Yu, Abel  Allison, </a:t>
            </a:r>
            <a:r>
              <a:rPr lang="en-US" altLang="ko-KR" sz="2600" b="0" dirty="0" err="1" smtClean="0">
                <a:latin typeface="+mj-lt"/>
                <a:ea typeface="굴림"/>
                <a:cs typeface="굴림"/>
              </a:rPr>
              <a:t>Yeonsoo</a:t>
            </a:r>
            <a:r>
              <a:rPr lang="en-US" altLang="ko-KR" sz="2600" b="0" dirty="0" smtClean="0">
                <a:latin typeface="+mj-lt"/>
                <a:ea typeface="굴림"/>
                <a:cs typeface="굴림"/>
              </a:rPr>
              <a:t> Yang</a:t>
            </a:r>
            <a:br>
              <a:rPr lang="en-US" altLang="ko-KR" sz="2600" b="0" dirty="0" smtClean="0">
                <a:latin typeface="+mj-lt"/>
                <a:ea typeface="굴림"/>
                <a:cs typeface="굴림"/>
              </a:rPr>
            </a:br>
            <a:r>
              <a:rPr lang="en-US" altLang="ko-KR" sz="2600" b="0" dirty="0" smtClean="0">
                <a:latin typeface="+mj-lt"/>
                <a:ea typeface="굴림"/>
                <a:cs typeface="굴림"/>
              </a:rPr>
              <a:t>Scott R. </a:t>
            </a:r>
            <a:r>
              <a:rPr lang="en-US" altLang="ko-KR" sz="2600" b="0" dirty="0" err="1" smtClean="0">
                <a:latin typeface="+mj-lt"/>
                <a:ea typeface="굴림"/>
                <a:cs typeface="굴림"/>
              </a:rPr>
              <a:t>Klemmer</a:t>
            </a:r>
            <a:endParaRPr lang="en-US" altLang="ko-KR" sz="2600" b="0" i="1" dirty="0" smtClean="0">
              <a:latin typeface="+mj-lt"/>
              <a:ea typeface="굴림"/>
              <a:cs typeface="굴림"/>
            </a:endParaRPr>
          </a:p>
        </p:txBody>
      </p:sp>
      <p:sp>
        <p:nvSpPr>
          <p:cNvPr id="6147" name="Text Box 5"/>
          <p:cNvSpPr txBox="1">
            <a:spLocks noChangeArrowheads="1"/>
          </p:cNvSpPr>
          <p:nvPr/>
        </p:nvSpPr>
        <p:spPr bwMode="auto">
          <a:xfrm>
            <a:off x="533400" y="1227668"/>
            <a:ext cx="8001000" cy="1663532"/>
          </a:xfrm>
          <a:prstGeom prst="rect">
            <a:avLst/>
          </a:prstGeom>
          <a:noFill/>
          <a:ln w="9525">
            <a:noFill/>
            <a:miter lim="800000"/>
            <a:headEnd/>
            <a:tailEnd/>
          </a:ln>
        </p:spPr>
        <p:txBody>
          <a:bodyPr wrap="square">
            <a:spAutoFit/>
          </a:bodyPr>
          <a:lstStyle/>
          <a:p>
            <a:pPr>
              <a:lnSpc>
                <a:spcPct val="90000"/>
              </a:lnSpc>
              <a:tabLst>
                <a:tab pos="742950" algn="l"/>
              </a:tabLst>
            </a:pPr>
            <a:r>
              <a:rPr lang="en-US" altLang="ko-KR" sz="6500" dirty="0" smtClean="0">
                <a:latin typeface="+mj-lt"/>
                <a:ea typeface="굴림"/>
                <a:cs typeface="굴림"/>
              </a:rPr>
              <a:t>Design as Exploration</a:t>
            </a:r>
          </a:p>
          <a:p>
            <a:pPr>
              <a:lnSpc>
                <a:spcPct val="90000"/>
              </a:lnSpc>
              <a:tabLst>
                <a:tab pos="742950" algn="l"/>
              </a:tabLst>
            </a:pPr>
            <a:r>
              <a:rPr lang="en-US" altLang="ko-KR" sz="2400" b="0" i="1" dirty="0" smtClean="0">
                <a:latin typeface="+mj-lt"/>
                <a:ea typeface="굴림"/>
                <a:cs typeface="굴림"/>
              </a:rPr>
              <a:t>Creating Interface Alternatives through </a:t>
            </a:r>
            <a:br>
              <a:rPr lang="en-US" altLang="ko-KR" sz="2400" b="0" i="1" dirty="0" smtClean="0">
                <a:latin typeface="+mj-lt"/>
                <a:ea typeface="굴림"/>
                <a:cs typeface="굴림"/>
              </a:rPr>
            </a:br>
            <a:r>
              <a:rPr lang="en-US" altLang="ko-KR" sz="2400" b="0" i="1" dirty="0" smtClean="0">
                <a:latin typeface="+mj-lt"/>
                <a:ea typeface="굴림"/>
                <a:cs typeface="굴림"/>
              </a:rPr>
              <a:t>Parallel Authoring and Runtime Tuning</a:t>
            </a:r>
          </a:p>
        </p:txBody>
      </p:sp>
      <p:sp>
        <p:nvSpPr>
          <p:cNvPr id="6148" name="Arc 10"/>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latin typeface="Neutra Text" pitchFamily="50" charset="0"/>
            </a:endParaRPr>
          </a:p>
        </p:txBody>
      </p:sp>
      <p:pic>
        <p:nvPicPr>
          <p:cNvPr id="7" name="Picture 6" descr="fig1.png"/>
          <p:cNvPicPr>
            <a:picLocks noChangeAspect="1"/>
          </p:cNvPicPr>
          <p:nvPr/>
        </p:nvPicPr>
        <p:blipFill>
          <a:blip r:embed="rId3">
            <a:alphaModFix/>
          </a:blip>
          <a:srcRect r="32178"/>
          <a:stretch>
            <a:fillRect/>
          </a:stretch>
        </p:blipFill>
        <p:spPr>
          <a:xfrm>
            <a:off x="685799" y="3132667"/>
            <a:ext cx="5219700" cy="2014636"/>
          </a:xfrm>
          <a:prstGeom prst="rect">
            <a:avLst/>
          </a:prstGeom>
          <a:effec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Requirements for Alternatives of Programmed Interactions</a:t>
            </a:r>
          </a:p>
          <a:p>
            <a:r>
              <a:rPr lang="en-US" dirty="0" smtClean="0"/>
              <a:t>Juxtapose for Desktop Interactions:</a:t>
            </a:r>
            <a:br>
              <a:rPr lang="en-US" dirty="0" smtClean="0"/>
            </a:br>
            <a:r>
              <a:rPr lang="en-US" dirty="0" smtClean="0"/>
              <a:t>System &amp; Evaluation</a:t>
            </a:r>
          </a:p>
          <a:p>
            <a:r>
              <a:rPr lang="en-US" dirty="0" smtClean="0"/>
              <a:t>Alternatives off the Desktop</a:t>
            </a:r>
          </a:p>
          <a:p>
            <a:r>
              <a:rPr lang="en-US" dirty="0" smtClean="0"/>
              <a:t>Related &amp; Future Work</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10</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mph" presetSubtype="1" grpId="1" nodeType="clickEffect">
                                  <p:stCondLst>
                                    <p:cond delay="0"/>
                                  </p:stCondLst>
                                  <p:childTnLst>
                                    <p:set>
                                      <p:cBhvr override="childStyle">
                                        <p:cTn id="22" dur="indefinite"/>
                                        <p:tgtEl>
                                          <p:spTgt spid="3">
                                            <p:txEl>
                                              <p:pRg st="0" end="0"/>
                                            </p:txEl>
                                          </p:spTgt>
                                        </p:tgtEl>
                                        <p:attrNameLst>
                                          <p:attrName>style.fontStyle</p:attrName>
                                        </p:attrNameLst>
                                      </p:cBhvr>
                                      <p:to>
                                        <p:strVal val="normal"/>
                                      </p:to>
                                    </p:set>
                                    <p:set>
                                      <p:cBhvr override="childStyle">
                                        <p:cTn id="23" dur="indefinite"/>
                                        <p:tgtEl>
                                          <p:spTgt spid="3">
                                            <p:txEl>
                                              <p:pRg st="0" end="0"/>
                                            </p:txEl>
                                          </p:spTgt>
                                        </p:tgtEl>
                                        <p:attrNameLst>
                                          <p:attrName>style.fontWeight</p:attrName>
                                        </p:attrNameLst>
                                      </p:cBhvr>
                                      <p:to>
                                        <p:strVal val="bold"/>
                                      </p:to>
                                    </p:set>
                                    <p:set>
                                      <p:cBhvr override="childStyle">
                                        <p:cTn id="24" dur="indefinite"/>
                                        <p:tgtEl>
                                          <p:spTgt spid="3">
                                            <p:txEl>
                                              <p:pRg st="0" end="0"/>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uiExpand="1"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01650"/>
            <a:ext cx="8385175" cy="1022350"/>
          </a:xfrm>
        </p:spPr>
        <p:txBody>
          <a:bodyPr/>
          <a:lstStyle/>
          <a:p>
            <a:r>
              <a:rPr lang="en-US" sz="3200" dirty="0" smtClean="0"/>
              <a:t>3 Requirements for Programmed Interactions</a:t>
            </a:r>
            <a:endParaRPr lang="en-US" sz="3200" dirty="0"/>
          </a:p>
        </p:txBody>
      </p:sp>
      <p:sp>
        <p:nvSpPr>
          <p:cNvPr id="5" name="Content Placeholder 4"/>
          <p:cNvSpPr>
            <a:spLocks noGrp="1"/>
          </p:cNvSpPr>
          <p:nvPr>
            <p:ph idx="1"/>
          </p:nvPr>
        </p:nvSpPr>
        <p:spPr/>
        <p:txBody>
          <a:bodyPr/>
          <a:lstStyle/>
          <a:p>
            <a:r>
              <a:rPr lang="en-US" dirty="0" smtClean="0"/>
              <a:t>Manage parameter variations</a:t>
            </a:r>
          </a:p>
          <a:p>
            <a:r>
              <a:rPr lang="en-US" dirty="0" smtClean="0">
                <a:solidFill>
                  <a:schemeClr val="accent6">
                    <a:lumMod val="50000"/>
                  </a:schemeClr>
                </a:solidFill>
              </a:rPr>
              <a:t>Manage code alternatives</a:t>
            </a:r>
          </a:p>
          <a:p>
            <a:r>
              <a:rPr lang="en-US" dirty="0" smtClean="0">
                <a:solidFill>
                  <a:schemeClr val="accent6">
                    <a:lumMod val="50000"/>
                  </a:schemeClr>
                </a:solidFill>
              </a:rPr>
              <a:t>Access variations &amp; alternatives at runtime</a:t>
            </a:r>
            <a:endParaRPr lang="en-US" dirty="0">
              <a:solidFill>
                <a:schemeClr val="accent6">
                  <a:lumMod val="50000"/>
                </a:schemeClr>
              </a:solidFill>
            </a:endParaRPr>
          </a:p>
        </p:txBody>
      </p:sp>
      <p:pic>
        <p:nvPicPr>
          <p:cNvPr id="7" name="Picture 6"/>
          <p:cNvPicPr>
            <a:picLocks noChangeAspect="1"/>
          </p:cNvPicPr>
          <p:nvPr/>
        </p:nvPicPr>
        <p:blipFill>
          <a:blip r:embed="rId3"/>
          <a:stretch>
            <a:fillRect/>
          </a:stretch>
        </p:blipFill>
        <p:spPr>
          <a:xfrm>
            <a:off x="1524000" y="4114800"/>
            <a:ext cx="5900738" cy="1600200"/>
          </a:xfrm>
          <a:prstGeom prst="roundRect">
            <a:avLst/>
          </a:prstGeom>
          <a:effectLst>
            <a:outerShdw blurRad="50800" dist="38100" dir="2700000" algn="br">
              <a:srgbClr val="000000">
                <a:alpha val="43000"/>
              </a:srgbClr>
            </a:outerShdw>
          </a:effectLst>
        </p:spPr>
      </p:pic>
      <p:sp>
        <p:nvSpPr>
          <p:cNvPr id="6" name="Slide Number Placeholder 5"/>
          <p:cNvSpPr>
            <a:spLocks noGrp="1"/>
          </p:cNvSpPr>
          <p:nvPr>
            <p:ph type="sldNum" sz="quarter" idx="4"/>
          </p:nvPr>
        </p:nvSpPr>
        <p:spPr/>
        <p:txBody>
          <a:bodyPr/>
          <a:lstStyle/>
          <a:p>
            <a:fld id="{B3EFDD30-2D92-BE4F-850C-B7FCC548490E}" type="slidenum">
              <a:rPr lang="en-US" smtClean="0"/>
              <a:pPr/>
              <a:t>11</a:t>
            </a:fld>
            <a:endParaRPr lang="en-US"/>
          </a:p>
        </p:txBody>
      </p:sp>
      <p:sp>
        <p:nvSpPr>
          <p:cNvPr id="8" name="TextBox 7"/>
          <p:cNvSpPr txBox="1"/>
          <p:nvPr/>
        </p:nvSpPr>
        <p:spPr bwMode="auto">
          <a:xfrm>
            <a:off x="3997035" y="971490"/>
            <a:ext cx="4613567" cy="40011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000" b="0" dirty="0" smtClean="0">
                <a:latin typeface="Neutra Text-Book"/>
                <a:cs typeface="Neutra Text-Book"/>
              </a:rPr>
              <a:t>(based on 3 interviews &amp; code inspection)</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solidFill>
                  <a:srgbClr val="37749A"/>
                </a:solidFill>
              </a:rPr>
              <a:t>Manage parameter variations</a:t>
            </a:r>
          </a:p>
          <a:p>
            <a:r>
              <a:rPr lang="en-US" dirty="0" smtClean="0"/>
              <a:t>Manage code alternatives</a:t>
            </a:r>
          </a:p>
          <a:p>
            <a:r>
              <a:rPr lang="en-US" dirty="0" smtClean="0">
                <a:solidFill>
                  <a:srgbClr val="37749A"/>
                </a:solidFill>
              </a:rPr>
              <a:t>Access variations &amp; alternatives at runtime</a:t>
            </a:r>
            <a:endParaRPr lang="en-US" dirty="0">
              <a:solidFill>
                <a:srgbClr val="37749A"/>
              </a:solidFill>
            </a:endParaRPr>
          </a:p>
        </p:txBody>
      </p:sp>
      <p:pic>
        <p:nvPicPr>
          <p:cNvPr id="6" name="Picture 5"/>
          <p:cNvPicPr>
            <a:picLocks noChangeAspect="1"/>
          </p:cNvPicPr>
          <p:nvPr/>
        </p:nvPicPr>
        <p:blipFill>
          <a:blip r:embed="rId3"/>
          <a:stretch>
            <a:fillRect/>
          </a:stretch>
        </p:blipFill>
        <p:spPr>
          <a:xfrm>
            <a:off x="952500" y="3733800"/>
            <a:ext cx="7239000" cy="2466385"/>
          </a:xfrm>
          <a:prstGeom prst="roundRect">
            <a:avLst/>
          </a:prstGeom>
        </p:spPr>
      </p:pic>
      <p:sp>
        <p:nvSpPr>
          <p:cNvPr id="7" name="Slide Number Placeholder 6"/>
          <p:cNvSpPr>
            <a:spLocks noGrp="1"/>
          </p:cNvSpPr>
          <p:nvPr>
            <p:ph type="sldNum" sz="quarter" idx="4"/>
          </p:nvPr>
        </p:nvSpPr>
        <p:spPr/>
        <p:txBody>
          <a:bodyPr/>
          <a:lstStyle/>
          <a:p>
            <a:fld id="{B3EFDD30-2D92-BE4F-850C-B7FCC548490E}" type="slidenum">
              <a:rPr lang="en-US" smtClean="0"/>
              <a:pPr/>
              <a:t>12</a:t>
            </a:fld>
            <a:endParaRPr lang="en-US"/>
          </a:p>
        </p:txBody>
      </p:sp>
      <p:sp>
        <p:nvSpPr>
          <p:cNvPr id="8" name="TextBox 7"/>
          <p:cNvSpPr txBox="1"/>
          <p:nvPr/>
        </p:nvSpPr>
        <p:spPr bwMode="auto">
          <a:xfrm>
            <a:off x="3515700" y="6248400"/>
            <a:ext cx="4485300" cy="369332"/>
          </a:xfrm>
          <a:prstGeom prst="rect">
            <a:avLst/>
          </a:prstGeom>
          <a:noFill/>
          <a:ln w="9525">
            <a:noFill/>
            <a:miter lim="800000"/>
            <a:headEnd/>
            <a:tailEnd/>
          </a:ln>
          <a:effectLst/>
        </p:spPr>
        <p:txBody>
          <a:bodyPr wrap="none" rtlCol="0">
            <a:spAutoFit/>
          </a:bodyPr>
          <a:lstStyle/>
          <a:p>
            <a:pPr eaLnBrk="0" hangingPunct="0">
              <a:spcBef>
                <a:spcPct val="50000"/>
              </a:spcBef>
            </a:pPr>
            <a:r>
              <a:rPr lang="en-US" b="0" i="1" dirty="0" smtClean="0"/>
              <a:t>Processing code brought in by an interviewee</a:t>
            </a:r>
          </a:p>
        </p:txBody>
      </p:sp>
      <p:sp>
        <p:nvSpPr>
          <p:cNvPr id="12" name="Freeform 11"/>
          <p:cNvSpPr/>
          <p:nvPr/>
        </p:nvSpPr>
        <p:spPr>
          <a:xfrm>
            <a:off x="2590800" y="6248400"/>
            <a:ext cx="1003300" cy="317500"/>
          </a:xfrm>
          <a:custGeom>
            <a:avLst/>
            <a:gdLst>
              <a:gd name="connsiteX0" fmla="*/ 1003300 w 1003300"/>
              <a:gd name="connsiteY0" fmla="*/ 228600 h 317500"/>
              <a:gd name="connsiteX1" fmla="*/ 762000 w 1003300"/>
              <a:gd name="connsiteY1" fmla="*/ 254000 h 317500"/>
              <a:gd name="connsiteX2" fmla="*/ 609600 w 1003300"/>
              <a:gd name="connsiteY2" fmla="*/ 292100 h 317500"/>
              <a:gd name="connsiteX3" fmla="*/ 558800 w 1003300"/>
              <a:gd name="connsiteY3" fmla="*/ 304800 h 317500"/>
              <a:gd name="connsiteX4" fmla="*/ 457200 w 1003300"/>
              <a:gd name="connsiteY4" fmla="*/ 317500 h 317500"/>
              <a:gd name="connsiteX5" fmla="*/ 139700 w 1003300"/>
              <a:gd name="connsiteY5" fmla="*/ 279400 h 317500"/>
              <a:gd name="connsiteX6" fmla="*/ 101600 w 1003300"/>
              <a:gd name="connsiteY6" fmla="*/ 254000 h 317500"/>
              <a:gd name="connsiteX7" fmla="*/ 63500 w 1003300"/>
              <a:gd name="connsiteY7" fmla="*/ 241300 h 317500"/>
              <a:gd name="connsiteX8" fmla="*/ 12700 w 1003300"/>
              <a:gd name="connsiteY8" fmla="*/ 114300 h 317500"/>
              <a:gd name="connsiteX9" fmla="*/ 0 w 1003300"/>
              <a:gd name="connsiteY9" fmla="*/ 76200 h 317500"/>
              <a:gd name="connsiteX10" fmla="*/ 0 w 1003300"/>
              <a:gd name="connsiteY10" fmla="*/ 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3300" h="317500">
                <a:moveTo>
                  <a:pt x="1003300" y="228600"/>
                </a:moveTo>
                <a:lnTo>
                  <a:pt x="762000" y="254000"/>
                </a:lnTo>
                <a:cubicBezTo>
                  <a:pt x="701836" y="262595"/>
                  <a:pt x="671345" y="275261"/>
                  <a:pt x="609600" y="292100"/>
                </a:cubicBezTo>
                <a:cubicBezTo>
                  <a:pt x="592761" y="296693"/>
                  <a:pt x="576017" y="301931"/>
                  <a:pt x="558800" y="304800"/>
                </a:cubicBezTo>
                <a:cubicBezTo>
                  <a:pt x="525134" y="310411"/>
                  <a:pt x="491067" y="313267"/>
                  <a:pt x="457200" y="317500"/>
                </a:cubicBezTo>
                <a:cubicBezTo>
                  <a:pt x="351367" y="304800"/>
                  <a:pt x="244633" y="298138"/>
                  <a:pt x="139700" y="279400"/>
                </a:cubicBezTo>
                <a:cubicBezTo>
                  <a:pt x="124674" y="276717"/>
                  <a:pt x="115252" y="260826"/>
                  <a:pt x="101600" y="254000"/>
                </a:cubicBezTo>
                <a:cubicBezTo>
                  <a:pt x="89626" y="248013"/>
                  <a:pt x="76200" y="245533"/>
                  <a:pt x="63500" y="241300"/>
                </a:cubicBezTo>
                <a:cubicBezTo>
                  <a:pt x="26126" y="166553"/>
                  <a:pt x="44087" y="208461"/>
                  <a:pt x="12700" y="114300"/>
                </a:cubicBezTo>
                <a:cubicBezTo>
                  <a:pt x="8467" y="101600"/>
                  <a:pt x="0" y="89587"/>
                  <a:pt x="0" y="76200"/>
                </a:cubicBezTo>
                <a:lnTo>
                  <a:pt x="0" y="0"/>
                </a:lnTo>
              </a:path>
            </a:pathLst>
          </a:custGeom>
          <a:ln>
            <a:solidFill>
              <a:schemeClr val="accent6"/>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8"/>
          <p:cNvSpPr>
            <a:spLocks noGrp="1"/>
          </p:cNvSpPr>
          <p:nvPr>
            <p:ph type="title"/>
          </p:nvPr>
        </p:nvSpPr>
        <p:spPr/>
        <p:txBody>
          <a:bodyPr/>
          <a:lstStyle/>
          <a:p>
            <a:endParaRPr lang="en-US"/>
          </a:p>
        </p:txBody>
      </p:sp>
      <p:sp>
        <p:nvSpPr>
          <p:cNvPr id="10" name="Title 3"/>
          <p:cNvSpPr txBox="1">
            <a:spLocks/>
          </p:cNvSpPr>
          <p:nvPr/>
        </p:nvSpPr>
        <p:spPr bwMode="auto">
          <a:xfrm>
            <a:off x="457200" y="501650"/>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chemeClr val="tx2"/>
                </a:solidFill>
                <a:effectLst>
                  <a:outerShdw blurRad="50800" dist="38100" dir="2700000" algn="br">
                    <a:srgbClr val="000000">
                      <a:alpha val="43000"/>
                    </a:srgbClr>
                  </a:outerShdw>
                </a:effectLst>
                <a:uLnTx/>
                <a:uFillTx/>
                <a:latin typeface="+mj-lt"/>
                <a:ea typeface="+mj-ea"/>
                <a:cs typeface="+mj-cs"/>
              </a:rPr>
              <a:t>3 Requirements for Programmed Interactions</a:t>
            </a:r>
            <a:endParaRPr kumimoji="0" lang="en-US" sz="3200" b="1" i="0" u="none" strike="noStrike" kern="0" cap="none" spc="0" normalizeH="0" baseline="0" noProof="0" dirty="0">
              <a:ln>
                <a:noFill/>
              </a:ln>
              <a:solidFill>
                <a:schemeClr val="tx2"/>
              </a:solidFill>
              <a:effectLst>
                <a:outerShdw blurRad="50800" dist="38100" dir="2700000" algn="br">
                  <a:srgbClr val="000000">
                    <a:alpha val="43000"/>
                  </a:srgbClr>
                </a:outerShd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solidFill>
                  <a:schemeClr val="accent6">
                    <a:lumMod val="50000"/>
                  </a:schemeClr>
                </a:solidFill>
              </a:rPr>
              <a:t>Manage parameter variations</a:t>
            </a:r>
          </a:p>
          <a:p>
            <a:r>
              <a:rPr lang="en-US" dirty="0" smtClean="0">
                <a:solidFill>
                  <a:schemeClr val="accent6">
                    <a:lumMod val="50000"/>
                  </a:schemeClr>
                </a:solidFill>
              </a:rPr>
              <a:t>Manage code alternatives</a:t>
            </a:r>
          </a:p>
          <a:p>
            <a:r>
              <a:rPr lang="en-US" dirty="0" smtClean="0"/>
              <a:t>Access variations &amp; alternatives at runtime</a:t>
            </a:r>
            <a:endParaRPr lang="en-US" dirty="0"/>
          </a:p>
        </p:txBody>
      </p:sp>
      <p:pic>
        <p:nvPicPr>
          <p:cNvPr id="8" name="Picture 7"/>
          <p:cNvPicPr>
            <a:picLocks noChangeAspect="1"/>
          </p:cNvPicPr>
          <p:nvPr/>
        </p:nvPicPr>
        <p:blipFill>
          <a:blip r:embed="rId3"/>
          <a:stretch>
            <a:fillRect/>
          </a:stretch>
        </p:blipFill>
        <p:spPr>
          <a:xfrm>
            <a:off x="2667000" y="3886200"/>
            <a:ext cx="3843518" cy="2514600"/>
          </a:xfrm>
          <a:prstGeom prst="roundRect">
            <a:avLst>
              <a:gd name="adj" fmla="val 5051"/>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p:cNvSpPr>
            <a:spLocks noGrp="1"/>
          </p:cNvSpPr>
          <p:nvPr>
            <p:ph type="sldNum" sz="quarter" idx="4"/>
          </p:nvPr>
        </p:nvSpPr>
        <p:spPr/>
        <p:txBody>
          <a:bodyPr/>
          <a:lstStyle/>
          <a:p>
            <a:fld id="{B3EFDD30-2D92-BE4F-850C-B7FCC548490E}" type="slidenum">
              <a:rPr lang="en-US" smtClean="0"/>
              <a:pPr/>
              <a:t>13</a:t>
            </a:fld>
            <a:endParaRPr lang="en-US"/>
          </a:p>
        </p:txBody>
      </p:sp>
      <p:sp>
        <p:nvSpPr>
          <p:cNvPr id="7" name="Title 6"/>
          <p:cNvSpPr>
            <a:spLocks noGrp="1"/>
          </p:cNvSpPr>
          <p:nvPr>
            <p:ph type="title"/>
          </p:nvPr>
        </p:nvSpPr>
        <p:spPr/>
        <p:txBody>
          <a:bodyPr/>
          <a:lstStyle/>
          <a:p>
            <a:endParaRPr lang="en-US"/>
          </a:p>
        </p:txBody>
      </p:sp>
      <p:sp>
        <p:nvSpPr>
          <p:cNvPr id="9" name="Title 3"/>
          <p:cNvSpPr txBox="1">
            <a:spLocks/>
          </p:cNvSpPr>
          <p:nvPr/>
        </p:nvSpPr>
        <p:spPr bwMode="auto">
          <a:xfrm>
            <a:off x="457200" y="501650"/>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chemeClr val="tx2"/>
                </a:solidFill>
                <a:effectLst>
                  <a:outerShdw blurRad="50800" dist="38100" dir="2700000" algn="br">
                    <a:srgbClr val="000000">
                      <a:alpha val="43000"/>
                    </a:srgbClr>
                  </a:outerShdw>
                </a:effectLst>
                <a:uLnTx/>
                <a:uFillTx/>
                <a:latin typeface="+mj-lt"/>
                <a:ea typeface="+mj-ea"/>
                <a:cs typeface="+mj-cs"/>
              </a:rPr>
              <a:t>3 Requirements for Programmed Interactions</a:t>
            </a:r>
            <a:endParaRPr kumimoji="0" lang="en-US" sz="3200" b="1" i="0" u="none" strike="noStrike" kern="0" cap="none" spc="0" normalizeH="0" baseline="0" noProof="0" dirty="0">
              <a:ln>
                <a:noFill/>
              </a:ln>
              <a:solidFill>
                <a:schemeClr val="tx2"/>
              </a:solidFill>
              <a:effectLst>
                <a:outerShdw blurRad="50800" dist="38100" dir="2700000" algn="br">
                  <a:srgbClr val="000000">
                    <a:alpha val="43000"/>
                  </a:srgbClr>
                </a:outerShd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Juxtapose: Source alternatives…</a:t>
            </a:r>
            <a:endParaRPr lang="en-US" sz="44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14</a:t>
            </a:fld>
            <a:endParaRPr lang="en-US"/>
          </a:p>
        </p:txBody>
      </p:sp>
      <p:pic>
        <p:nvPicPr>
          <p:cNvPr id="6" name="Picture 5" descr="fig1-recut.png"/>
          <p:cNvPicPr>
            <a:picLocks noChangeAspect="1"/>
          </p:cNvPicPr>
          <p:nvPr/>
        </p:nvPicPr>
        <p:blipFill>
          <a:blip r:embed="rId3"/>
          <a:srcRect t="14820" r="55140"/>
          <a:stretch>
            <a:fillRect/>
          </a:stretch>
        </p:blipFill>
        <p:spPr>
          <a:xfrm>
            <a:off x="533400" y="2514600"/>
            <a:ext cx="3657600" cy="2627870"/>
          </a:xfrm>
          <a:prstGeom prst="rect">
            <a:avLst/>
          </a:prstGeo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Juxtapose: Source alternatives…</a:t>
            </a:r>
            <a:endParaRPr lang="en-US" sz="44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15</a:t>
            </a:fld>
            <a:endParaRPr lang="en-US"/>
          </a:p>
        </p:txBody>
      </p:sp>
      <p:pic>
        <p:nvPicPr>
          <p:cNvPr id="6" name="Picture 5" descr="fig1-recut.png"/>
          <p:cNvPicPr>
            <a:picLocks noChangeAspect="1"/>
          </p:cNvPicPr>
          <p:nvPr/>
        </p:nvPicPr>
        <p:blipFill>
          <a:blip r:embed="rId3"/>
          <a:srcRect r="55140"/>
          <a:stretch>
            <a:fillRect/>
          </a:stretch>
        </p:blipFill>
        <p:spPr>
          <a:xfrm>
            <a:off x="533400" y="2057400"/>
            <a:ext cx="3657600" cy="3085070"/>
          </a:xfrm>
          <a:prstGeom prst="rect">
            <a:avLst/>
          </a:prstGeom>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 are executed in parallel,</a:t>
            </a:r>
            <a:endParaRPr lang="en-US" sz="44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16</a:t>
            </a:fld>
            <a:endParaRPr lang="en-US"/>
          </a:p>
        </p:txBody>
      </p:sp>
      <p:pic>
        <p:nvPicPr>
          <p:cNvPr id="6" name="Picture 5" descr="fig1-recut.png"/>
          <p:cNvPicPr>
            <a:picLocks noChangeAspect="1"/>
          </p:cNvPicPr>
          <p:nvPr/>
        </p:nvPicPr>
        <p:blipFill>
          <a:blip r:embed="rId3"/>
          <a:stretch>
            <a:fillRect/>
          </a:stretch>
        </p:blipFill>
        <p:spPr>
          <a:xfrm>
            <a:off x="533400" y="2057400"/>
            <a:ext cx="8153400" cy="3085070"/>
          </a:xfrm>
          <a:prstGeom prst="rect">
            <a:avLst/>
          </a:prstGeom>
        </p:spPr>
      </p:pic>
      <p:sp>
        <p:nvSpPr>
          <p:cNvPr id="5" name="Rectangle 4"/>
          <p:cNvSpPr/>
          <p:nvPr/>
        </p:nvSpPr>
        <p:spPr>
          <a:xfrm>
            <a:off x="7620000" y="2133600"/>
            <a:ext cx="990600" cy="2895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686800" cy="1022350"/>
          </a:xfrm>
        </p:spPr>
        <p:txBody>
          <a:bodyPr/>
          <a:lstStyle/>
          <a:p>
            <a:r>
              <a:rPr lang="en-US" sz="4000" dirty="0" smtClean="0"/>
              <a:t>and tuned through an generated UI.</a:t>
            </a:r>
            <a:endParaRPr lang="en-US" sz="40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17</a:t>
            </a:fld>
            <a:endParaRPr lang="en-US"/>
          </a:p>
        </p:txBody>
      </p:sp>
      <p:pic>
        <p:nvPicPr>
          <p:cNvPr id="6" name="Picture 5" descr="fig1-recut.png"/>
          <p:cNvPicPr>
            <a:picLocks noChangeAspect="1"/>
          </p:cNvPicPr>
          <p:nvPr/>
        </p:nvPicPr>
        <p:blipFill>
          <a:blip r:embed="rId3"/>
          <a:stretch>
            <a:fillRect/>
          </a:stretch>
        </p:blipFill>
        <p:spPr>
          <a:xfrm>
            <a:off x="533400" y="2057400"/>
            <a:ext cx="8153400" cy="3085070"/>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Editing</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18</a:t>
            </a:fld>
            <a:endParaRPr lang="en-US"/>
          </a:p>
        </p:txBody>
      </p:sp>
      <p:pic>
        <p:nvPicPr>
          <p:cNvPr id="6" name="Picture 5" descr="progress-bar-editor.png"/>
          <p:cNvPicPr>
            <a:picLocks noChangeAspect="1"/>
          </p:cNvPicPr>
          <p:nvPr/>
        </p:nvPicPr>
        <p:blipFill>
          <a:blip r:embed="rId3"/>
          <a:srcRect t="3081" b="2939"/>
          <a:stretch>
            <a:fillRect/>
          </a:stretch>
        </p:blipFill>
        <p:spPr>
          <a:xfrm>
            <a:off x="2133600" y="1536700"/>
            <a:ext cx="4720446" cy="4648200"/>
          </a:xfrm>
          <a:prstGeom prst="roundRect">
            <a:avLst>
              <a:gd name="adj" fmla="val 3484"/>
            </a:avLst>
          </a:prstGeom>
        </p:spPr>
      </p:pic>
      <p:sp>
        <p:nvSpPr>
          <p:cNvPr id="7" name="TextBox 6"/>
          <p:cNvSpPr txBox="1"/>
          <p:nvPr/>
        </p:nvSpPr>
        <p:spPr bwMode="auto">
          <a:xfrm>
            <a:off x="6946524" y="4508500"/>
            <a:ext cx="1997673" cy="830997"/>
          </a:xfrm>
          <a:prstGeom prst="rect">
            <a:avLst/>
          </a:prstGeom>
          <a:noFill/>
          <a:ln w="9525">
            <a:noFill/>
            <a:miter lim="800000"/>
            <a:headEnd/>
            <a:tailEnd/>
          </a:ln>
          <a:effectLst/>
        </p:spPr>
        <p:txBody>
          <a:bodyPr wrap="none" rtlCol="0">
            <a:spAutoFit/>
          </a:bodyPr>
          <a:lstStyle/>
          <a:p>
            <a:pPr eaLnBrk="0" hangingPunct="0">
              <a:spcBef>
                <a:spcPct val="50000"/>
              </a:spcBef>
            </a:pPr>
            <a:r>
              <a:rPr lang="en-US" sz="1600" b="0" i="1" dirty="0" smtClean="0"/>
              <a:t>Juxtapose editor for</a:t>
            </a:r>
            <a:br>
              <a:rPr lang="en-US" sz="1600" b="0" i="1" dirty="0" smtClean="0"/>
            </a:br>
            <a:r>
              <a:rPr lang="en-US" sz="1600" b="0" i="1" dirty="0" err="1" smtClean="0"/>
              <a:t>ActionScript</a:t>
            </a:r>
            <a:r>
              <a:rPr lang="en-US" sz="1600" b="0" i="1" dirty="0" smtClean="0"/>
              <a:t> 2.</a:t>
            </a:r>
            <a:br>
              <a:rPr lang="en-US" sz="1600" b="0" i="1" dirty="0" smtClean="0"/>
            </a:br>
            <a:r>
              <a:rPr lang="en-US" sz="1600" b="0" i="1" dirty="0" smtClean="0"/>
              <a:t>Generates Flash files.</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Editing</a:t>
            </a:r>
            <a:endParaRPr lang="en-US" dirty="0"/>
          </a:p>
        </p:txBody>
      </p:sp>
      <p:sp>
        <p:nvSpPr>
          <p:cNvPr id="3" name="Content Placeholder 2"/>
          <p:cNvSpPr>
            <a:spLocks noGrp="1"/>
          </p:cNvSpPr>
          <p:nvPr>
            <p:ph idx="1"/>
          </p:nvPr>
        </p:nvSpPr>
        <p:spPr/>
        <p:txBody>
          <a:bodyPr/>
          <a:lstStyle/>
          <a:p>
            <a:pPr>
              <a:buNone/>
            </a:pPr>
            <a:endParaRPr lang="en-US" dirty="0"/>
          </a:p>
        </p:txBody>
      </p:sp>
      <p:sp>
        <p:nvSpPr>
          <p:cNvPr id="6" name="Slide Number Placeholder 5"/>
          <p:cNvSpPr>
            <a:spLocks noGrp="1"/>
          </p:cNvSpPr>
          <p:nvPr>
            <p:ph type="sldNum" sz="quarter" idx="4"/>
          </p:nvPr>
        </p:nvSpPr>
        <p:spPr/>
        <p:txBody>
          <a:bodyPr/>
          <a:lstStyle/>
          <a:p>
            <a:fld id="{B3EFDD30-2D92-BE4F-850C-B7FCC548490E}" type="slidenum">
              <a:rPr lang="en-US" smtClean="0"/>
              <a:pPr/>
              <a:t>19</a:t>
            </a:fld>
            <a:endParaRPr lang="en-US"/>
          </a:p>
        </p:txBody>
      </p:sp>
      <p:pic>
        <p:nvPicPr>
          <p:cNvPr id="7" name="Picture 2"/>
          <p:cNvPicPr>
            <a:picLocks noChangeAspect="1" noChangeArrowheads="1"/>
          </p:cNvPicPr>
          <p:nvPr/>
        </p:nvPicPr>
        <p:blipFill>
          <a:blip r:embed="rId3"/>
          <a:srcRect r="28880" b="73107"/>
          <a:stretch>
            <a:fillRect/>
          </a:stretch>
        </p:blipFill>
        <p:spPr bwMode="auto">
          <a:xfrm>
            <a:off x="990600" y="2514600"/>
            <a:ext cx="7543800" cy="2209800"/>
          </a:xfrm>
          <a:prstGeom prst="roundRect">
            <a:avLst>
              <a:gd name="adj" fmla="val 12314"/>
            </a:avLst>
          </a:prstGeom>
          <a:noFill/>
          <a:ln w="9525">
            <a:noFill/>
            <a:miter lim="800000"/>
            <a:headEnd/>
            <a:tailEnd/>
          </a:ln>
          <a:effectLst>
            <a:outerShdw blurRad="50800" dist="38100" dir="2700000" algn="br">
              <a:srgbClr val="000000">
                <a:alpha val="43000"/>
              </a:srgbClr>
            </a:outerShdw>
          </a:effectLst>
        </p:spPr>
      </p:pic>
      <p:sp>
        <p:nvSpPr>
          <p:cNvPr id="8" name="Rounded Rectangle 7"/>
          <p:cNvSpPr/>
          <p:nvPr/>
        </p:nvSpPr>
        <p:spPr bwMode="auto">
          <a:xfrm>
            <a:off x="990600" y="3581400"/>
            <a:ext cx="3124200" cy="7620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br"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3EFDD30-2D92-BE4F-850C-B7FCC548490E}" type="slidenum">
              <a:rPr lang="en-US" smtClean="0"/>
              <a:pPr/>
              <a:t>2</a:t>
            </a:fld>
            <a:endParaRPr lang="en-US"/>
          </a:p>
        </p:txBody>
      </p:sp>
      <p:sp>
        <p:nvSpPr>
          <p:cNvPr id="3" name="TextBox 2"/>
          <p:cNvSpPr txBox="1"/>
          <p:nvPr/>
        </p:nvSpPr>
        <p:spPr bwMode="auto">
          <a:xfrm>
            <a:off x="1357309" y="2438399"/>
            <a:ext cx="6645409" cy="1446550"/>
          </a:xfrm>
          <a:prstGeom prst="rect">
            <a:avLst/>
          </a:prstGeom>
          <a:noFill/>
          <a:ln w="9525">
            <a:noFill/>
            <a:miter lim="800000"/>
            <a:headEnd/>
            <a:tailEnd/>
          </a:ln>
          <a:effectLst/>
        </p:spPr>
        <p:txBody>
          <a:bodyPr wrap="none" rtlCol="0">
            <a:spAutoFit/>
          </a:bodyPr>
          <a:lstStyle/>
          <a:p>
            <a:pPr eaLnBrk="0" hangingPunct="0">
              <a:spcBef>
                <a:spcPct val="50000"/>
              </a:spcBef>
            </a:pPr>
            <a:r>
              <a:rPr lang="en-US" sz="4400" dirty="0" smtClean="0"/>
              <a:t>Exploration of alternatives </a:t>
            </a:r>
            <a:br>
              <a:rPr lang="en-US" sz="4400" dirty="0" smtClean="0"/>
            </a:br>
            <a:r>
              <a:rPr lang="en-US" sz="4400" dirty="0" smtClean="0"/>
              <a:t>is central to design.</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srcRect r="28880" b="73107"/>
          <a:stretch>
            <a:fillRect/>
          </a:stretch>
        </p:blipFill>
        <p:spPr bwMode="auto">
          <a:xfrm>
            <a:off x="990600" y="2514600"/>
            <a:ext cx="7543800" cy="2209800"/>
          </a:xfrm>
          <a:prstGeom prst="roundRect">
            <a:avLst>
              <a:gd name="adj" fmla="val 12314"/>
            </a:avLst>
          </a:prstGeom>
          <a:noFill/>
          <a:ln w="9525">
            <a:noFill/>
            <a:miter lim="800000"/>
            <a:headEnd/>
            <a:tailEnd/>
          </a:ln>
          <a:effectLst>
            <a:outerShdw blurRad="50800" dist="38100" dir="2700000" algn="br">
              <a:srgbClr val="000000">
                <a:alpha val="43000"/>
              </a:srgbClr>
            </a:outerShdw>
          </a:effectLst>
        </p:spPr>
      </p:pic>
      <p:sp>
        <p:nvSpPr>
          <p:cNvPr id="2" name="Title 1"/>
          <p:cNvSpPr>
            <a:spLocks noGrp="1"/>
          </p:cNvSpPr>
          <p:nvPr>
            <p:ph type="title"/>
          </p:nvPr>
        </p:nvSpPr>
        <p:spPr/>
        <p:txBody>
          <a:bodyPr/>
          <a:lstStyle/>
          <a:p>
            <a:r>
              <a:rPr lang="en-US" dirty="0" smtClean="0"/>
              <a:t>Parallel Editing</a:t>
            </a:r>
            <a:endParaRPr lang="en-US" dirty="0"/>
          </a:p>
        </p:txBody>
      </p:sp>
      <p:sp>
        <p:nvSpPr>
          <p:cNvPr id="5" name="TextBox 4"/>
          <p:cNvSpPr txBox="1"/>
          <p:nvPr/>
        </p:nvSpPr>
        <p:spPr bwMode="auto">
          <a:xfrm>
            <a:off x="5046133" y="4809066"/>
            <a:ext cx="3505200" cy="369332"/>
          </a:xfrm>
          <a:prstGeom prst="rect">
            <a:avLst/>
          </a:prstGeom>
          <a:noFill/>
          <a:ln w="9525">
            <a:noFill/>
            <a:miter lim="800000"/>
            <a:headEnd/>
            <a:tailEnd/>
          </a:ln>
          <a:effectLst/>
        </p:spPr>
        <p:txBody>
          <a:bodyPr wrap="square" rtlCol="0" anchor="b">
            <a:spAutoFit/>
          </a:bodyPr>
          <a:lstStyle/>
          <a:p>
            <a:pPr algn="r" eaLnBrk="0" hangingPunct="0">
              <a:spcBef>
                <a:spcPct val="50000"/>
              </a:spcBef>
            </a:pPr>
            <a:r>
              <a:rPr lang="en-US" b="0" i="1" dirty="0" smtClean="0"/>
              <a:t>Linked Editing: </a:t>
            </a:r>
            <a:r>
              <a:rPr lang="en-US" b="0" i="1" dirty="0" err="1" smtClean="0"/>
              <a:t>Toomim</a:t>
            </a:r>
            <a:r>
              <a:rPr lang="en-US" b="0" i="1" dirty="0" smtClean="0"/>
              <a:t> 2004</a:t>
            </a:r>
          </a:p>
        </p:txBody>
      </p:sp>
      <p:sp>
        <p:nvSpPr>
          <p:cNvPr id="6" name="Slide Number Placeholder 5"/>
          <p:cNvSpPr>
            <a:spLocks noGrp="1"/>
          </p:cNvSpPr>
          <p:nvPr>
            <p:ph type="sldNum" sz="quarter" idx="4"/>
          </p:nvPr>
        </p:nvSpPr>
        <p:spPr/>
        <p:txBody>
          <a:bodyPr/>
          <a:lstStyle/>
          <a:p>
            <a:fld id="{B3EFDD30-2D92-BE4F-850C-B7FCC548490E}" type="slidenum">
              <a:rPr lang="en-US" smtClean="0"/>
              <a:pPr/>
              <a:t>20</a:t>
            </a:fld>
            <a:endParaRPr lang="en-US"/>
          </a:p>
        </p:txBody>
      </p:sp>
      <p:sp>
        <p:nvSpPr>
          <p:cNvPr id="8" name="Rounded Rectangle 7"/>
          <p:cNvSpPr/>
          <p:nvPr/>
        </p:nvSpPr>
        <p:spPr bwMode="auto">
          <a:xfrm>
            <a:off x="7171267" y="2937934"/>
            <a:ext cx="1219200" cy="7620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br"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Editing</a:t>
            </a:r>
            <a:endParaRPr lang="en-US" dirty="0"/>
          </a:p>
        </p:txBody>
      </p:sp>
      <p:sp>
        <p:nvSpPr>
          <p:cNvPr id="5" name="TextBox 4"/>
          <p:cNvSpPr txBox="1"/>
          <p:nvPr/>
        </p:nvSpPr>
        <p:spPr bwMode="auto">
          <a:xfrm>
            <a:off x="1066800" y="6257835"/>
            <a:ext cx="3505200" cy="369332"/>
          </a:xfrm>
          <a:prstGeom prst="rect">
            <a:avLst/>
          </a:prstGeom>
          <a:noFill/>
          <a:ln w="9525">
            <a:noFill/>
            <a:miter lim="800000"/>
            <a:headEnd/>
            <a:tailEnd/>
          </a:ln>
          <a:effectLst/>
        </p:spPr>
        <p:txBody>
          <a:bodyPr wrap="square" rtlCol="0">
            <a:spAutoFit/>
          </a:bodyPr>
          <a:lstStyle/>
          <a:p>
            <a:pPr eaLnBrk="0" hangingPunct="0">
              <a:spcBef>
                <a:spcPct val="50000"/>
              </a:spcBef>
            </a:pPr>
            <a:r>
              <a:rPr lang="en-US" b="0" i="1" dirty="0" smtClean="0"/>
              <a:t>Linked Editing: </a:t>
            </a:r>
            <a:r>
              <a:rPr lang="en-US" b="0" i="1" dirty="0" err="1" smtClean="0"/>
              <a:t>Toomim</a:t>
            </a:r>
            <a:r>
              <a:rPr lang="en-US" b="0" i="1" dirty="0" smtClean="0"/>
              <a:t> 2004</a:t>
            </a:r>
          </a:p>
        </p:txBody>
      </p:sp>
      <p:sp>
        <p:nvSpPr>
          <p:cNvPr id="6" name="Slide Number Placeholder 5"/>
          <p:cNvSpPr>
            <a:spLocks noGrp="1"/>
          </p:cNvSpPr>
          <p:nvPr>
            <p:ph type="sldNum" sz="quarter" idx="4"/>
          </p:nvPr>
        </p:nvSpPr>
        <p:spPr/>
        <p:txBody>
          <a:bodyPr/>
          <a:lstStyle/>
          <a:p>
            <a:fld id="{B3EFDD30-2D92-BE4F-850C-B7FCC548490E}" type="slidenum">
              <a:rPr lang="en-US" smtClean="0"/>
              <a:pPr/>
              <a:t>21</a:t>
            </a:fld>
            <a:endParaRPr lang="en-US"/>
          </a:p>
        </p:txBody>
      </p:sp>
      <p:pic>
        <p:nvPicPr>
          <p:cNvPr id="9" name="Picture 2"/>
          <p:cNvPicPr>
            <a:picLocks noChangeAspect="1" noChangeArrowheads="1"/>
          </p:cNvPicPr>
          <p:nvPr/>
        </p:nvPicPr>
        <p:blipFill>
          <a:blip r:embed="rId3"/>
          <a:srcRect l="6667" t="13985" r="19167" b="51592"/>
          <a:stretch>
            <a:fillRect/>
          </a:stretch>
        </p:blipFill>
        <p:spPr bwMode="auto">
          <a:xfrm>
            <a:off x="1143000" y="2209800"/>
            <a:ext cx="6781800" cy="2438400"/>
          </a:xfrm>
          <a:prstGeom prst="round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Example: Rethinking the Progress Bar</a:t>
            </a:r>
            <a:endParaRPr lang="en-US" sz="36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22</a:t>
            </a:fld>
            <a:endParaRPr lang="en-US"/>
          </a:p>
        </p:txBody>
      </p:sp>
      <p:sp>
        <p:nvSpPr>
          <p:cNvPr id="10" name="TextBox 9"/>
          <p:cNvSpPr txBox="1"/>
          <p:nvPr/>
        </p:nvSpPr>
        <p:spPr bwMode="auto">
          <a:xfrm>
            <a:off x="5454485" y="990600"/>
            <a:ext cx="2622716"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smtClean="0"/>
              <a:t>Harrison et al., UIST 2007</a:t>
            </a:r>
          </a:p>
        </p:txBody>
      </p:sp>
      <p:pic>
        <p:nvPicPr>
          <p:cNvPr id="11" name="Picture 10"/>
          <p:cNvPicPr>
            <a:picLocks noChangeAspect="1"/>
          </p:cNvPicPr>
          <p:nvPr/>
        </p:nvPicPr>
        <p:blipFill>
          <a:blip r:embed="rId3"/>
          <a:stretch>
            <a:fillRect/>
          </a:stretch>
        </p:blipFill>
        <p:spPr>
          <a:xfrm>
            <a:off x="5562600" y="2438400"/>
            <a:ext cx="2691610" cy="2590800"/>
          </a:xfrm>
          <a:prstGeom prst="roundRect">
            <a:avLst>
              <a:gd name="adj" fmla="val 7900"/>
            </a:avLst>
          </a:prstGeom>
        </p:spPr>
      </p:pic>
      <p:pic>
        <p:nvPicPr>
          <p:cNvPr id="12" name="Picture 11"/>
          <p:cNvPicPr>
            <a:picLocks noChangeAspect="1"/>
          </p:cNvPicPr>
          <p:nvPr/>
        </p:nvPicPr>
        <p:blipFill>
          <a:blip r:embed="rId4"/>
          <a:stretch>
            <a:fillRect/>
          </a:stretch>
        </p:blipFill>
        <p:spPr>
          <a:xfrm>
            <a:off x="1020679" y="2590800"/>
            <a:ext cx="3551321" cy="2190750"/>
          </a:xfrm>
          <a:prstGeom prst="roundRect">
            <a:avLst>
              <a:gd name="adj" fmla="val 6812"/>
            </a:avLst>
          </a:prstGeom>
        </p:spPr>
      </p:pic>
      <p:sp>
        <p:nvSpPr>
          <p:cNvPr id="13" name="TextBox 12"/>
          <p:cNvSpPr txBox="1"/>
          <p:nvPr/>
        </p:nvSpPr>
        <p:spPr bwMode="auto">
          <a:xfrm>
            <a:off x="6466753" y="5117068"/>
            <a:ext cx="1782026"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smtClean="0"/>
              <a:t>Progress profiles</a:t>
            </a:r>
          </a:p>
        </p:txBody>
      </p:sp>
      <p:sp>
        <p:nvSpPr>
          <p:cNvPr id="14" name="TextBox 13"/>
          <p:cNvSpPr txBox="1"/>
          <p:nvPr/>
        </p:nvSpPr>
        <p:spPr bwMode="auto">
          <a:xfrm>
            <a:off x="1654080" y="4876800"/>
            <a:ext cx="2917951"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smtClean="0"/>
              <a:t>Progress bar test application</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23</a:t>
            </a:fld>
            <a:endParaRPr lang="en-US"/>
          </a:p>
        </p:txBody>
      </p:sp>
      <p:pic>
        <p:nvPicPr>
          <p:cNvPr id="12" name="juxtapose-progress-complete.mov">
            <a:hlinkClick r:id="" action="ppaction://media"/>
          </p:cNvPr>
          <p:cNvPicPr/>
          <p:nvPr>
            <a:videoFile r:link="rId1"/>
          </p:nvPr>
        </p:nvPicPr>
        <p:blipFill>
          <a:blip r:embed="rId4"/>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6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0" y="0"/>
            <a:ext cx="9144000" cy="687493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88370"/>
            <a:ext cx="8385175" cy="1022350"/>
          </a:xfrm>
        </p:spPr>
        <p:txBody>
          <a:bodyPr/>
          <a:lstStyle/>
          <a:p>
            <a:r>
              <a:rPr lang="en-US" sz="4000" dirty="0" smtClean="0"/>
              <a:t>Parallel Input: Event Echoing</a:t>
            </a:r>
            <a:endParaRPr lang="en-US" sz="40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24</a:t>
            </a:fld>
            <a:endParaRPr lang="en-US"/>
          </a:p>
        </p:txBody>
      </p:sp>
      <p:pic>
        <p:nvPicPr>
          <p:cNvPr id="9" name="progress-bar-in-parallel-1.mov">
            <a:hlinkClick r:id="" action="ppaction://media"/>
          </p:cNvPr>
          <p:cNvPicPr/>
          <p:nvPr>
            <a:videoFile r:link="rId1"/>
          </p:nvPr>
        </p:nvPicPr>
        <p:blipFill>
          <a:blip r:embed="rId4"/>
          <a:stretch>
            <a:fillRect/>
          </a:stretch>
        </p:blipFill>
        <p:spPr>
          <a:xfrm>
            <a:off x="270926" y="224368"/>
            <a:ext cx="8506175" cy="637963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Implementing Parallel Editing: </a:t>
            </a:r>
            <a:br>
              <a:rPr lang="en-US" sz="3600" dirty="0" smtClean="0"/>
            </a:br>
            <a:r>
              <a:rPr lang="en-US" sz="3600" dirty="0" smtClean="0"/>
              <a:t>The Cursor Correspondence Problem</a:t>
            </a:r>
            <a:endParaRPr lang="en-US" sz="3600" dirty="0"/>
          </a:p>
        </p:txBody>
      </p:sp>
      <p:sp>
        <p:nvSpPr>
          <p:cNvPr id="5" name="Slide Number Placeholder 4"/>
          <p:cNvSpPr>
            <a:spLocks noGrp="1"/>
          </p:cNvSpPr>
          <p:nvPr>
            <p:ph type="sldNum" sz="quarter" idx="4"/>
          </p:nvPr>
        </p:nvSpPr>
        <p:spPr/>
        <p:txBody>
          <a:bodyPr/>
          <a:lstStyle/>
          <a:p>
            <a:fld id="{B3EFDD30-2D92-BE4F-850C-B7FCC548490E}" type="slidenum">
              <a:rPr lang="en-US" smtClean="0"/>
              <a:pPr/>
              <a:t>25</a:t>
            </a:fld>
            <a:endParaRPr lang="en-US"/>
          </a:p>
        </p:txBody>
      </p:sp>
      <p:sp>
        <p:nvSpPr>
          <p:cNvPr id="7" name="Rounded Rectangle 6"/>
          <p:cNvSpPr/>
          <p:nvPr/>
        </p:nvSpPr>
        <p:spPr>
          <a:xfrm>
            <a:off x="533400" y="3845004"/>
            <a:ext cx="7848600" cy="1828800"/>
          </a:xfrm>
          <a:prstGeom prst="roundRect">
            <a:avLst>
              <a:gd name="adj" fmla="val 10655"/>
            </a:avLst>
          </a:prstGeom>
          <a:noFill/>
        </p:spPr>
        <p:style>
          <a:lnRef idx="0">
            <a:schemeClr val="accent3"/>
          </a:lnRef>
          <a:fillRef idx="3">
            <a:schemeClr val="accent3"/>
          </a:fillRef>
          <a:effectRef idx="3">
            <a:schemeClr val="accent3"/>
          </a:effectRef>
          <a:fontRef idx="minor">
            <a:schemeClr val="lt1"/>
          </a:fontRef>
        </p:style>
        <p:txBody>
          <a:bodyPr rtlCol="0" anchor="ctr"/>
          <a:lstStyle/>
          <a:p>
            <a:r>
              <a:rPr lang="en-US" sz="3200" dirty="0" smtClean="0"/>
              <a:t>Straightforward solution:</a:t>
            </a:r>
            <a:br>
              <a:rPr lang="en-US" sz="3200" dirty="0" smtClean="0"/>
            </a:br>
            <a:r>
              <a:rPr lang="en-US" sz="3200" b="0" dirty="0" smtClean="0"/>
              <a:t>Longest common subsequence algorithm</a:t>
            </a:r>
            <a:br>
              <a:rPr lang="en-US" sz="3200" b="0" dirty="0" smtClean="0"/>
            </a:br>
            <a:r>
              <a:rPr lang="en-US" sz="3200" b="0" i="1" dirty="0" err="1" smtClean="0"/>
              <a:t>diff(A,B</a:t>
            </a:r>
            <a:r>
              <a:rPr lang="en-US" sz="3200" b="0" i="1" dirty="0" smtClean="0"/>
              <a:t>,…,N)</a:t>
            </a:r>
            <a:endParaRPr lang="en-US" sz="3200" b="0" i="1" dirty="0"/>
          </a:p>
        </p:txBody>
      </p:sp>
      <p:sp>
        <p:nvSpPr>
          <p:cNvPr id="8" name="TextBox 7"/>
          <p:cNvSpPr txBox="1"/>
          <p:nvPr/>
        </p:nvSpPr>
        <p:spPr bwMode="auto">
          <a:xfrm>
            <a:off x="5333557" y="5318204"/>
            <a:ext cx="2704918"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Run during idle times</a:t>
            </a:r>
            <a:endParaRPr lang="en-US" sz="2200" b="0" i="1" dirty="0" smtClean="0"/>
          </a:p>
        </p:txBody>
      </p:sp>
      <p:cxnSp>
        <p:nvCxnSpPr>
          <p:cNvPr id="10" name="Curved Connector 9"/>
          <p:cNvCxnSpPr/>
          <p:nvPr/>
        </p:nvCxnSpPr>
        <p:spPr>
          <a:xfrm rot="10800000">
            <a:off x="2819400" y="5292804"/>
            <a:ext cx="2438400" cy="304800"/>
          </a:xfrm>
          <a:prstGeom prst="curvedConnector3">
            <a:avLst>
              <a:gd name="adj1" fmla="val 50000"/>
            </a:avLst>
          </a:prstGeom>
          <a:ln w="38100" cap="flat" cmpd="sng" algn="ctr">
            <a:solidFill>
              <a:schemeClr val="bg1">
                <a:lumMod val="20000"/>
                <a:lumOff val="80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Round Single Corner Rectangle 8"/>
          <p:cNvSpPr/>
          <p:nvPr/>
        </p:nvSpPr>
        <p:spPr>
          <a:xfrm>
            <a:off x="2362200" y="2362200"/>
            <a:ext cx="914400" cy="1066800"/>
          </a:xfrm>
          <a:prstGeom prst="round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12" name="Straight Connector 11"/>
          <p:cNvCxnSpPr/>
          <p:nvPr/>
        </p:nvCxnSpPr>
        <p:spPr>
          <a:xfrm>
            <a:off x="2438400" y="2590800"/>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590800" y="2744788"/>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743200" y="2895600"/>
            <a:ext cx="3810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667000" y="3048000"/>
            <a:ext cx="4572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438400" y="3198812"/>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0" name="Round Single Corner Rectangle 19"/>
          <p:cNvSpPr/>
          <p:nvPr/>
        </p:nvSpPr>
        <p:spPr>
          <a:xfrm>
            <a:off x="3886200" y="2362200"/>
            <a:ext cx="914400" cy="1066800"/>
          </a:xfrm>
          <a:prstGeom prst="round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1" name="Straight Connector 20"/>
          <p:cNvCxnSpPr/>
          <p:nvPr/>
        </p:nvCxnSpPr>
        <p:spPr>
          <a:xfrm>
            <a:off x="3962400" y="2590800"/>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114800" y="2744788"/>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267200" y="2894012"/>
            <a:ext cx="381000" cy="1588"/>
          </a:xfrm>
          <a:prstGeom prst="line">
            <a:avLst/>
          </a:prstGeom>
          <a:ln>
            <a:solidFill>
              <a:srgbClr val="FF505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191000" y="3200400"/>
            <a:ext cx="4572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962400" y="3351212"/>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6" name="Round Single Corner Rectangle 25"/>
          <p:cNvSpPr/>
          <p:nvPr/>
        </p:nvSpPr>
        <p:spPr>
          <a:xfrm>
            <a:off x="5334000" y="2362200"/>
            <a:ext cx="914400" cy="1066800"/>
          </a:xfrm>
          <a:prstGeom prst="round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7" name="Straight Connector 26"/>
          <p:cNvCxnSpPr/>
          <p:nvPr/>
        </p:nvCxnSpPr>
        <p:spPr>
          <a:xfrm>
            <a:off x="5715000" y="2592388"/>
            <a:ext cx="381000" cy="1588"/>
          </a:xfrm>
          <a:prstGeom prst="line">
            <a:avLst/>
          </a:prstGeom>
          <a:ln>
            <a:solidFill>
              <a:srgbClr val="FF505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562600" y="2744788"/>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562600" y="2895600"/>
            <a:ext cx="533400" cy="1588"/>
          </a:xfrm>
          <a:prstGeom prst="line">
            <a:avLst/>
          </a:prstGeom>
          <a:ln>
            <a:solidFill>
              <a:srgbClr val="FF505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638800" y="3046412"/>
            <a:ext cx="228600" cy="1588"/>
          </a:xfrm>
          <a:prstGeom prst="line">
            <a:avLst/>
          </a:prstGeom>
          <a:ln>
            <a:solidFill>
              <a:srgbClr val="FF505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91200" y="3048000"/>
            <a:ext cx="304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bwMode="auto">
          <a:xfrm>
            <a:off x="2362200" y="1905000"/>
            <a:ext cx="966931"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Doc. A</a:t>
            </a:r>
          </a:p>
        </p:txBody>
      </p:sp>
      <p:sp>
        <p:nvSpPr>
          <p:cNvPr id="34" name="TextBox 33"/>
          <p:cNvSpPr txBox="1"/>
          <p:nvPr/>
        </p:nvSpPr>
        <p:spPr bwMode="auto">
          <a:xfrm>
            <a:off x="3757469" y="1931313"/>
            <a:ext cx="966931"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Doc. B</a:t>
            </a:r>
          </a:p>
        </p:txBody>
      </p:sp>
      <p:sp>
        <p:nvSpPr>
          <p:cNvPr id="35" name="TextBox 34"/>
          <p:cNvSpPr txBox="1"/>
          <p:nvPr/>
        </p:nvSpPr>
        <p:spPr bwMode="auto">
          <a:xfrm>
            <a:off x="5255823" y="1931313"/>
            <a:ext cx="992579"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Doc. C</a:t>
            </a:r>
          </a:p>
        </p:txBody>
      </p:sp>
      <p:cxnSp>
        <p:nvCxnSpPr>
          <p:cNvPr id="36" name="Straight Connector 35"/>
          <p:cNvCxnSpPr/>
          <p:nvPr/>
        </p:nvCxnSpPr>
        <p:spPr>
          <a:xfrm>
            <a:off x="4267200" y="3046412"/>
            <a:ext cx="3810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486400" y="3200400"/>
            <a:ext cx="6096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2" name="Rounded Rectangle 41"/>
          <p:cNvSpPr/>
          <p:nvPr/>
        </p:nvSpPr>
        <p:spPr>
          <a:xfrm>
            <a:off x="2743200" y="2819400"/>
            <a:ext cx="152400" cy="152400"/>
          </a:xfrm>
          <a:prstGeom prst="roundRect">
            <a:avLst/>
          </a:prstGeom>
          <a:solidFill>
            <a:schemeClr val="accent6">
              <a:lumMod val="2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3" name="Rounded Rectangle 42"/>
          <p:cNvSpPr/>
          <p:nvPr/>
        </p:nvSpPr>
        <p:spPr>
          <a:xfrm>
            <a:off x="4267200" y="2971800"/>
            <a:ext cx="152400" cy="152400"/>
          </a:xfrm>
          <a:prstGeom prst="roundRect">
            <a:avLst/>
          </a:prstGeom>
          <a:solidFill>
            <a:schemeClr val="accent6">
              <a:lumMod val="2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4" name="Rounded Rectangle 43"/>
          <p:cNvSpPr/>
          <p:nvPr/>
        </p:nvSpPr>
        <p:spPr>
          <a:xfrm>
            <a:off x="5791200" y="2971800"/>
            <a:ext cx="152400" cy="152400"/>
          </a:xfrm>
          <a:prstGeom prst="roundRect">
            <a:avLst/>
          </a:prstGeom>
          <a:solidFill>
            <a:schemeClr val="accent6">
              <a:lumMod val="2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48" name="Curved Connector 47"/>
          <p:cNvCxnSpPr>
            <a:stCxn id="42" idx="0"/>
            <a:endCxn id="43" idx="0"/>
          </p:cNvCxnSpPr>
          <p:nvPr/>
        </p:nvCxnSpPr>
        <p:spPr>
          <a:xfrm rot="16200000" flipH="1">
            <a:off x="3505200" y="2133600"/>
            <a:ext cx="152400" cy="1524000"/>
          </a:xfrm>
          <a:prstGeom prst="curvedConnector3">
            <a:avLst>
              <a:gd name="adj1" fmla="val -150000"/>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1" name="Curved Connector 50"/>
          <p:cNvCxnSpPr>
            <a:stCxn id="44" idx="0"/>
            <a:endCxn id="43" idx="0"/>
          </p:cNvCxnSpPr>
          <p:nvPr/>
        </p:nvCxnSpPr>
        <p:spPr>
          <a:xfrm rot="16200000" flipV="1">
            <a:off x="5105400" y="2209800"/>
            <a:ext cx="1588" cy="1524000"/>
          </a:xfrm>
          <a:prstGeom prst="curvedConnector3">
            <a:avLst>
              <a:gd name="adj1" fmla="val 14395466"/>
            </a:avLst>
          </a:prstGeom>
          <a:ln>
            <a:solidFill>
              <a:srgbClr val="37749A"/>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3" grpId="0" animBg="1"/>
      <p:bldP spid="44" grpId="0"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Limits of Parallel Editing &amp; Execution</a:t>
            </a:r>
            <a:endParaRPr lang="en-US" sz="4000" dirty="0"/>
          </a:p>
        </p:txBody>
      </p:sp>
      <p:sp>
        <p:nvSpPr>
          <p:cNvPr id="3" name="Content Placeholder 2"/>
          <p:cNvSpPr>
            <a:spLocks noGrp="1"/>
          </p:cNvSpPr>
          <p:nvPr>
            <p:ph idx="1"/>
          </p:nvPr>
        </p:nvSpPr>
        <p:spPr/>
        <p:txBody>
          <a:bodyPr/>
          <a:lstStyle/>
          <a:p>
            <a:r>
              <a:rPr lang="en-US" dirty="0" smtClean="0"/>
              <a:t>Level of granularity for editing:</a:t>
            </a:r>
            <a:br>
              <a:rPr lang="en-US" dirty="0" smtClean="0"/>
            </a:br>
            <a:r>
              <a:rPr lang="en-US" dirty="0" smtClean="0"/>
              <a:t>Extension to multi-file projects is not trivial.</a:t>
            </a:r>
          </a:p>
          <a:p>
            <a:endParaRPr lang="en-US" dirty="0" smtClean="0"/>
          </a:p>
          <a:p>
            <a:r>
              <a:rPr lang="en-US" dirty="0" smtClean="0"/>
              <a:t>Can the user make sense of behaviors running in parallel?</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26</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Limits of Event Echoing</a:t>
            </a:r>
            <a:endParaRPr lang="en-US" sz="3600" dirty="0"/>
          </a:p>
        </p:txBody>
      </p:sp>
      <p:sp>
        <p:nvSpPr>
          <p:cNvPr id="4" name="Content Placeholder 3"/>
          <p:cNvSpPr>
            <a:spLocks noGrp="1"/>
          </p:cNvSpPr>
          <p:nvPr>
            <p:ph idx="1"/>
          </p:nvPr>
        </p:nvSpPr>
        <p:spPr/>
        <p:txBody>
          <a:bodyPr/>
          <a:lstStyle/>
          <a:p>
            <a:endParaRPr lang="en-US"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27</a:t>
            </a:fld>
            <a:endParaRPr lang="en-US"/>
          </a:p>
        </p:txBody>
      </p:sp>
      <p:sp>
        <p:nvSpPr>
          <p:cNvPr id="5" name="Rounded Rectangle 4"/>
          <p:cNvSpPr/>
          <p:nvPr/>
        </p:nvSpPr>
        <p:spPr>
          <a:xfrm>
            <a:off x="1257300" y="2997200"/>
            <a:ext cx="3124200" cy="1676400"/>
          </a:xfrm>
          <a:prstGeom prst="roundRect">
            <a:avLst>
              <a:gd name="adj" fmla="val 8642"/>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 </a:t>
            </a:r>
            <a:endParaRPr lang="en-US" dirty="0"/>
          </a:p>
        </p:txBody>
      </p:sp>
      <p:sp>
        <p:nvSpPr>
          <p:cNvPr id="6" name="Rounded Rectangle 5"/>
          <p:cNvSpPr/>
          <p:nvPr/>
        </p:nvSpPr>
        <p:spPr>
          <a:xfrm>
            <a:off x="1409700" y="3835400"/>
            <a:ext cx="1295400" cy="5334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chemeClr val="accent6">
                    <a:lumMod val="10000"/>
                  </a:schemeClr>
                </a:solidFill>
              </a:rPr>
              <a:t>Yes</a:t>
            </a:r>
            <a:endParaRPr lang="en-US" dirty="0">
              <a:solidFill>
                <a:schemeClr val="accent6">
                  <a:lumMod val="10000"/>
                </a:schemeClr>
              </a:solidFill>
            </a:endParaRPr>
          </a:p>
        </p:txBody>
      </p:sp>
      <p:sp>
        <p:nvSpPr>
          <p:cNvPr id="8" name="Rounded Rectangle 7"/>
          <p:cNvSpPr/>
          <p:nvPr/>
        </p:nvSpPr>
        <p:spPr>
          <a:xfrm>
            <a:off x="2933700" y="3835400"/>
            <a:ext cx="1295400" cy="5334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0B171F"/>
                </a:solidFill>
              </a:rPr>
              <a:t>No</a:t>
            </a:r>
            <a:endParaRPr lang="en-US" dirty="0">
              <a:solidFill>
                <a:srgbClr val="0B171F"/>
              </a:solidFill>
            </a:endParaRPr>
          </a:p>
        </p:txBody>
      </p:sp>
      <p:sp>
        <p:nvSpPr>
          <p:cNvPr id="9" name="Right Triangle 8"/>
          <p:cNvSpPr/>
          <p:nvPr/>
        </p:nvSpPr>
        <p:spPr>
          <a:xfrm>
            <a:off x="3771900" y="4140200"/>
            <a:ext cx="304800" cy="304800"/>
          </a:xfrm>
          <a:prstGeom prst="rtTriangle">
            <a:avLst/>
          </a:prstGeom>
          <a:solidFill>
            <a:srgbClr val="FFFFFF"/>
          </a:solid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9" idx="3"/>
          </p:cNvCxnSpPr>
          <p:nvPr/>
        </p:nvCxnSpPr>
        <p:spPr>
          <a:xfrm rot="16200000" flipH="1">
            <a:off x="3848100" y="4521200"/>
            <a:ext cx="228600" cy="76200"/>
          </a:xfrm>
          <a:prstGeom prst="line">
            <a:avLst/>
          </a:prstGeom>
          <a:ln w="762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bwMode="auto">
          <a:xfrm>
            <a:off x="1790700" y="3073400"/>
            <a:ext cx="2056973"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solidFill>
                  <a:srgbClr val="0B171F"/>
                </a:solidFill>
              </a:rPr>
              <a:t>Delete this file?</a:t>
            </a:r>
          </a:p>
        </p:txBody>
      </p:sp>
      <p:sp>
        <p:nvSpPr>
          <p:cNvPr id="13" name="Rounded Rectangle 12"/>
          <p:cNvSpPr/>
          <p:nvPr/>
        </p:nvSpPr>
        <p:spPr>
          <a:xfrm>
            <a:off x="4914900" y="2997200"/>
            <a:ext cx="3124200" cy="1676400"/>
          </a:xfrm>
          <a:prstGeom prst="roundRect">
            <a:avLst>
              <a:gd name="adj" fmla="val 8642"/>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 </a:t>
            </a:r>
            <a:endParaRPr lang="en-US" dirty="0"/>
          </a:p>
        </p:txBody>
      </p:sp>
      <p:sp>
        <p:nvSpPr>
          <p:cNvPr id="15" name="Rounded Rectangle 14"/>
          <p:cNvSpPr/>
          <p:nvPr/>
        </p:nvSpPr>
        <p:spPr>
          <a:xfrm>
            <a:off x="7048500" y="3835400"/>
            <a:ext cx="838200" cy="5334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0B171F"/>
                </a:solidFill>
              </a:rPr>
              <a:t>Ok</a:t>
            </a:r>
            <a:endParaRPr lang="en-US" dirty="0">
              <a:solidFill>
                <a:srgbClr val="0B171F"/>
              </a:solidFill>
            </a:endParaRPr>
          </a:p>
        </p:txBody>
      </p:sp>
      <p:sp>
        <p:nvSpPr>
          <p:cNvPr id="16" name="Right Triangle 15"/>
          <p:cNvSpPr/>
          <p:nvPr/>
        </p:nvSpPr>
        <p:spPr>
          <a:xfrm>
            <a:off x="7429500" y="4140200"/>
            <a:ext cx="304800" cy="304800"/>
          </a:xfrm>
          <a:prstGeom prst="rtTriangle">
            <a:avLst/>
          </a:prstGeom>
          <a:solidFill>
            <a:srgbClr val="FFFFFF"/>
          </a:solid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a:stCxn id="16" idx="3"/>
          </p:cNvCxnSpPr>
          <p:nvPr/>
        </p:nvCxnSpPr>
        <p:spPr>
          <a:xfrm rot="16200000" flipH="1">
            <a:off x="7505700" y="4521200"/>
            <a:ext cx="228600" cy="76200"/>
          </a:xfrm>
          <a:prstGeom prst="line">
            <a:avLst/>
          </a:prstGeom>
          <a:ln w="762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bwMode="auto">
          <a:xfrm>
            <a:off x="5448300" y="3073400"/>
            <a:ext cx="2056973"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solidFill>
                  <a:srgbClr val="0B171F"/>
                </a:solidFill>
              </a:rPr>
              <a:t>Delete this file?</a:t>
            </a:r>
          </a:p>
        </p:txBody>
      </p:sp>
      <p:sp>
        <p:nvSpPr>
          <p:cNvPr id="20" name="Oval 19"/>
          <p:cNvSpPr/>
          <p:nvPr/>
        </p:nvSpPr>
        <p:spPr>
          <a:xfrm>
            <a:off x="5219700" y="3987800"/>
            <a:ext cx="304800" cy="3048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1" name="Oval 20"/>
          <p:cNvSpPr/>
          <p:nvPr/>
        </p:nvSpPr>
        <p:spPr>
          <a:xfrm>
            <a:off x="6134100" y="3987800"/>
            <a:ext cx="304800" cy="3048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2" name="Oval 21"/>
          <p:cNvSpPr/>
          <p:nvPr/>
        </p:nvSpPr>
        <p:spPr>
          <a:xfrm>
            <a:off x="5260975" y="4022725"/>
            <a:ext cx="228600" cy="228600"/>
          </a:xfrm>
          <a:prstGeom prst="ellipse">
            <a:avLst/>
          </a:prstGeom>
          <a:solidFill>
            <a:srgbClr val="0000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3" name="TextBox 22"/>
          <p:cNvSpPr txBox="1"/>
          <p:nvPr/>
        </p:nvSpPr>
        <p:spPr bwMode="auto">
          <a:xfrm>
            <a:off x="5520125" y="3898900"/>
            <a:ext cx="608141"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dirty="0" smtClean="0">
                <a:solidFill>
                  <a:srgbClr val="0B171F"/>
                </a:solidFill>
              </a:rPr>
              <a:t>Yes</a:t>
            </a:r>
          </a:p>
        </p:txBody>
      </p:sp>
      <p:sp>
        <p:nvSpPr>
          <p:cNvPr id="24" name="TextBox 23"/>
          <p:cNvSpPr txBox="1"/>
          <p:nvPr/>
        </p:nvSpPr>
        <p:spPr bwMode="auto">
          <a:xfrm>
            <a:off x="6445790" y="3911600"/>
            <a:ext cx="533377"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dirty="0" smtClean="0">
                <a:solidFill>
                  <a:srgbClr val="0B171F"/>
                </a:solidFill>
              </a:rPr>
              <a:t>No</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 Tuning</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28</a:t>
            </a:fld>
            <a:endParaRPr lang="en-US"/>
          </a:p>
        </p:txBody>
      </p:sp>
      <p:pic>
        <p:nvPicPr>
          <p:cNvPr id="6" name="Picture 5"/>
          <p:cNvPicPr>
            <a:picLocks noChangeAspect="1"/>
          </p:cNvPicPr>
          <p:nvPr/>
        </p:nvPicPr>
        <p:blipFill>
          <a:blip r:embed="rId3"/>
          <a:srcRect r="40479"/>
          <a:stretch>
            <a:fillRect/>
          </a:stretch>
        </p:blipFill>
        <p:spPr>
          <a:xfrm>
            <a:off x="281373" y="3149601"/>
            <a:ext cx="3566727" cy="1714500"/>
          </a:xfrm>
          <a:prstGeom prst="roundRect">
            <a:avLst>
              <a:gd name="adj" fmla="val 11482"/>
            </a:avLst>
          </a:prstGeom>
        </p:spPr>
      </p:pic>
      <p:pic>
        <p:nvPicPr>
          <p:cNvPr id="7" name="Picture 6"/>
          <p:cNvPicPr>
            <a:picLocks noChangeAspect="1"/>
          </p:cNvPicPr>
          <p:nvPr/>
        </p:nvPicPr>
        <p:blipFill>
          <a:blip r:embed="rId4"/>
          <a:stretch>
            <a:fillRect/>
          </a:stretch>
        </p:blipFill>
        <p:spPr>
          <a:xfrm>
            <a:off x="5156200" y="2235200"/>
            <a:ext cx="3733800" cy="3632200"/>
          </a:xfrm>
          <a:prstGeom prst="rect">
            <a:avLst/>
          </a:prstGeom>
        </p:spPr>
      </p:pic>
      <p:sp>
        <p:nvSpPr>
          <p:cNvPr id="8" name="Right Arrow 7"/>
          <p:cNvSpPr/>
          <p:nvPr/>
        </p:nvSpPr>
        <p:spPr>
          <a:xfrm>
            <a:off x="4089400" y="3937000"/>
            <a:ext cx="838200" cy="76200"/>
          </a:xfrm>
          <a:prstGeom prst="rightArrow">
            <a:avLst/>
          </a:prstGeom>
          <a:ln w="76200" cap="flat" cmpd="sng" algn="ctr">
            <a:solidFill>
              <a:schemeClr val="accent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Tuning Phosphor</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29</a:t>
            </a:fld>
            <a:endParaRPr lang="en-US"/>
          </a:p>
        </p:txBody>
      </p:sp>
      <p:sp>
        <p:nvSpPr>
          <p:cNvPr id="6" name="TextBox 5"/>
          <p:cNvSpPr txBox="1"/>
          <p:nvPr/>
        </p:nvSpPr>
        <p:spPr bwMode="auto">
          <a:xfrm>
            <a:off x="5288803" y="1253067"/>
            <a:ext cx="2177210"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err="1" smtClean="0"/>
              <a:t>Baudisch</a:t>
            </a:r>
            <a:r>
              <a:rPr lang="en-US" b="0" dirty="0" smtClean="0"/>
              <a:t>, UIST 2006</a:t>
            </a:r>
          </a:p>
        </p:txBody>
      </p:sp>
      <p:pic>
        <p:nvPicPr>
          <p:cNvPr id="7" name="Picture 6"/>
          <p:cNvPicPr>
            <a:picLocks noChangeAspect="1"/>
          </p:cNvPicPr>
          <p:nvPr/>
        </p:nvPicPr>
        <p:blipFill>
          <a:blip r:embed="rId3"/>
          <a:srcRect l="1184" t="1356" r="1228"/>
          <a:stretch>
            <a:fillRect/>
          </a:stretch>
        </p:blipFill>
        <p:spPr>
          <a:xfrm>
            <a:off x="1168400" y="1879599"/>
            <a:ext cx="6976533" cy="4334934"/>
          </a:xfrm>
          <a:prstGeom prst="roundRect">
            <a:avLst>
              <a:gd name="adj" fmla="val 5184"/>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9" name="Slide Number Placeholder 3"/>
          <p:cNvSpPr>
            <a:spLocks noGrp="1"/>
          </p:cNvSpPr>
          <p:nvPr>
            <p:ph type="sldNum" sz="quarter" idx="4"/>
          </p:nvPr>
        </p:nvSpPr>
        <p:spPr/>
        <p:txBody>
          <a:bodyPr/>
          <a:lstStyle/>
          <a:p>
            <a:fld id="{E98ABBD4-D73B-468C-8170-67F9E01849E3}" type="slidenum">
              <a:rPr lang="ko-KR" altLang="en-US" smtClean="0"/>
              <a:pPr/>
              <a:t>3</a:t>
            </a:fld>
            <a:endParaRPr lang="en-US" altLang="ko-KR"/>
          </a:p>
        </p:txBody>
      </p:sp>
      <p:pic>
        <p:nvPicPr>
          <p:cNvPr id="80900" name="Picture 2"/>
          <p:cNvPicPr>
            <a:picLocks noChangeAspect="1" noChangeArrowheads="1"/>
          </p:cNvPicPr>
          <p:nvPr/>
        </p:nvPicPr>
        <p:blipFill>
          <a:blip r:embed="rId3"/>
          <a:srcRect/>
          <a:stretch>
            <a:fillRect/>
          </a:stretch>
        </p:blipFill>
        <p:spPr bwMode="auto">
          <a:xfrm>
            <a:off x="0" y="-25400"/>
            <a:ext cx="6019800" cy="6883400"/>
          </a:xfrm>
          <a:prstGeom prst="rect">
            <a:avLst/>
          </a:prstGeom>
          <a:noFill/>
          <a:ln w="9525">
            <a:noFill/>
            <a:miter lim="800000"/>
            <a:headEnd/>
            <a:tailEnd/>
          </a:ln>
        </p:spPr>
      </p:pic>
      <p:sp>
        <p:nvSpPr>
          <p:cNvPr id="80901" name="TextBox 5"/>
          <p:cNvSpPr txBox="1">
            <a:spLocks noChangeArrowheads="1"/>
          </p:cNvSpPr>
          <p:nvPr/>
        </p:nvSpPr>
        <p:spPr bwMode="auto">
          <a:xfrm>
            <a:off x="6172200" y="5181600"/>
            <a:ext cx="2894012" cy="120015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b="0" kern="1200" dirty="0">
                <a:latin typeface="Neutra Text" pitchFamily="50" charset="0"/>
                <a:ea typeface="+mn-ea"/>
                <a:cs typeface="+mn-cs"/>
              </a:rPr>
              <a:t>Prototypes for the </a:t>
            </a:r>
          </a:p>
          <a:p>
            <a:pPr algn="l" rtl="0" eaLnBrk="0" fontAlgn="base" hangingPunct="0">
              <a:spcBef>
                <a:spcPct val="0"/>
              </a:spcBef>
              <a:spcAft>
                <a:spcPct val="0"/>
              </a:spcAft>
            </a:pPr>
            <a:r>
              <a:rPr lang="en-US" b="0" kern="1200" dirty="0">
                <a:latin typeface="Neutra Text" pitchFamily="50" charset="0"/>
                <a:ea typeface="+mn-ea"/>
                <a:cs typeface="+mn-cs"/>
              </a:rPr>
              <a:t>Microsoft mouse</a:t>
            </a:r>
          </a:p>
          <a:p>
            <a:pPr algn="l" rtl="0" eaLnBrk="0" fontAlgn="base" hangingPunct="0">
              <a:spcBef>
                <a:spcPct val="0"/>
              </a:spcBef>
              <a:spcAft>
                <a:spcPct val="0"/>
              </a:spcAft>
            </a:pPr>
            <a:r>
              <a:rPr lang="en-US" b="0" kern="1200" dirty="0">
                <a:latin typeface="Neutra Text" pitchFamily="50" charset="0"/>
                <a:ea typeface="+mn-ea"/>
                <a:cs typeface="+mn-cs"/>
              </a:rPr>
              <a:t>From </a:t>
            </a:r>
            <a:r>
              <a:rPr lang="en-US" b="0" kern="1200" dirty="0" err="1">
                <a:latin typeface="Neutra Text" pitchFamily="50" charset="0"/>
                <a:ea typeface="+mn-ea"/>
                <a:cs typeface="+mn-cs"/>
              </a:rPr>
              <a:t>Moggridge</a:t>
            </a:r>
            <a:r>
              <a:rPr lang="en-US" b="0" kern="1200" dirty="0">
                <a:latin typeface="Neutra Text" pitchFamily="50" charset="0"/>
                <a:ea typeface="+mn-ea"/>
                <a:cs typeface="+mn-cs"/>
              </a:rPr>
              <a:t>, </a:t>
            </a:r>
          </a:p>
          <a:p>
            <a:pPr algn="l" rtl="0" eaLnBrk="0" fontAlgn="base" hangingPunct="0">
              <a:spcBef>
                <a:spcPct val="0"/>
              </a:spcBef>
              <a:spcAft>
                <a:spcPct val="0"/>
              </a:spcAft>
            </a:pPr>
            <a:r>
              <a:rPr lang="en-US" b="0" i="1" kern="1200" dirty="0">
                <a:latin typeface="Neutra Text" pitchFamily="50" charset="0"/>
                <a:ea typeface="+mn-ea"/>
                <a:cs typeface="+mn-cs"/>
              </a:rPr>
              <a:t>Designing Interactions</a:t>
            </a:r>
            <a:r>
              <a:rPr lang="en-US" b="0" kern="1200" dirty="0">
                <a:latin typeface="Neutra Text" pitchFamily="50" charset="0"/>
                <a:ea typeface="+mn-ea"/>
                <a:cs typeface="+mn-cs"/>
              </a:rPr>
              <a:t>, </a:t>
            </a:r>
            <a:r>
              <a:rPr lang="en-US" b="0" kern="1200" dirty="0" smtClean="0">
                <a:latin typeface="Neutra Text" pitchFamily="50" charset="0"/>
                <a:ea typeface="+mn-ea"/>
                <a:cs typeface="+mn-cs"/>
              </a:rPr>
              <a:t>Ch2</a:t>
            </a:r>
            <a:endParaRPr lang="en-US" b="0" kern="1200" dirty="0">
              <a:latin typeface="Neutra Text" pitchFamily="50" charset="0"/>
              <a:ea typeface="+mn-ea"/>
              <a:cs typeface="+mn-cs"/>
            </a:endParaRPr>
          </a:p>
        </p:txBody>
      </p:sp>
      <p:pic>
        <p:nvPicPr>
          <p:cNvPr id="5" name="Picture 4" descr="tapestrip.png"/>
          <p:cNvPicPr>
            <a:picLocks noChangeAspect="1"/>
          </p:cNvPicPr>
          <p:nvPr/>
        </p:nvPicPr>
        <p:blipFill>
          <a:blip r:embed="rId4"/>
          <a:stretch>
            <a:fillRect/>
          </a:stretch>
        </p:blipFill>
        <p:spPr>
          <a:xfrm>
            <a:off x="6019800" y="304800"/>
            <a:ext cx="7892066" cy="990600"/>
          </a:xfrm>
          <a:prstGeom prst="rect">
            <a:avLst/>
          </a:prstGeom>
          <a:effectLst>
            <a:outerShdw blurRad="50800" dist="38100" dir="2700000" algn="br">
              <a:srgbClr val="000000">
                <a:alpha val="43000"/>
              </a:srgbClr>
            </a:outerShdw>
          </a:effectLst>
        </p:spPr>
      </p:pic>
      <p:sp>
        <p:nvSpPr>
          <p:cNvPr id="6" name="TextBox 5"/>
          <p:cNvSpPr txBox="1"/>
          <p:nvPr/>
        </p:nvSpPr>
        <p:spPr bwMode="auto">
          <a:xfrm>
            <a:off x="6019800" y="435805"/>
            <a:ext cx="3048000" cy="830997"/>
          </a:xfrm>
          <a:prstGeom prst="rect">
            <a:avLst/>
          </a:prstGeom>
          <a:noFill/>
          <a:ln w="9525">
            <a:noFill/>
            <a:miter lim="800000"/>
            <a:headEnd/>
            <a:tailEnd/>
          </a:ln>
          <a:effectLst/>
        </p:spPr>
        <p:txBody>
          <a:bodyPr wrap="square" rtlCol="0">
            <a:spAutoFit/>
          </a:bodyPr>
          <a:lstStyle/>
          <a:p>
            <a:pPr algn="r" eaLnBrk="0" hangingPunct="0">
              <a:spcBef>
                <a:spcPct val="50000"/>
              </a:spcBef>
            </a:pPr>
            <a:r>
              <a:rPr lang="en-US" sz="2400" dirty="0" smtClean="0">
                <a:solidFill>
                  <a:schemeClr val="accent6">
                    <a:lumMod val="10000"/>
                  </a:schemeClr>
                </a:solidFill>
                <a:latin typeface="Neutra Display-Drafting"/>
                <a:cs typeface="Neutra Display-Drafting"/>
              </a:rPr>
              <a:t>MAP THE</a:t>
            </a:r>
            <a:br>
              <a:rPr lang="en-US" sz="2400" dirty="0" smtClean="0">
                <a:solidFill>
                  <a:schemeClr val="accent6">
                    <a:lumMod val="10000"/>
                  </a:schemeClr>
                </a:solidFill>
                <a:latin typeface="Neutra Display-Drafting"/>
                <a:cs typeface="Neutra Display-Drafting"/>
              </a:rPr>
            </a:br>
            <a:r>
              <a:rPr lang="en-US" sz="2400" dirty="0" smtClean="0">
                <a:solidFill>
                  <a:schemeClr val="accent6">
                    <a:lumMod val="10000"/>
                  </a:schemeClr>
                </a:solidFill>
                <a:latin typeface="Neutra Display-Drafting"/>
                <a:cs typeface="Neutra Display-Drafting"/>
              </a:rPr>
              <a:t>DESIGN SPACE</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Tuning Phosphor</a:t>
            </a:r>
            <a:endParaRPr lang="en-US" dirty="0"/>
          </a:p>
        </p:txBody>
      </p:sp>
      <p:pic>
        <p:nvPicPr>
          <p:cNvPr id="6" name="phosphor4.mov">
            <a:hlinkClick r:id="" action="ppaction://media"/>
          </p:cNvPr>
          <p:cNvPicPr/>
          <p:nvPr>
            <p:ph idx="1"/>
            <a:videoFile r:link="rId1"/>
          </p:nvPr>
        </p:nvPicPr>
        <p:blipFill>
          <a:blip r:embed="rId4"/>
          <a:stretch>
            <a:fillRect/>
          </a:stretch>
        </p:blipFill>
        <p:spPr>
          <a:xfrm>
            <a:off x="1010708" y="1644650"/>
            <a:ext cx="7354359" cy="5515770"/>
          </a:xfrm>
        </p:spPr>
      </p:pic>
      <p:sp>
        <p:nvSpPr>
          <p:cNvPr id="4" name="Slide Number Placeholder 3"/>
          <p:cNvSpPr>
            <a:spLocks noGrp="1"/>
          </p:cNvSpPr>
          <p:nvPr>
            <p:ph type="sldNum" sz="quarter" idx="4"/>
          </p:nvPr>
        </p:nvSpPr>
        <p:spPr/>
        <p:txBody>
          <a:bodyPr/>
          <a:lstStyle/>
          <a:p>
            <a:fld id="{B3EFDD30-2D92-BE4F-850C-B7FCC548490E}" type="slidenum">
              <a:rPr lang="en-US" smtClean="0"/>
              <a:pPr/>
              <a:t>30</a:t>
            </a:fld>
            <a:endParaRPr lang="en-US"/>
          </a:p>
        </p:txBody>
      </p:sp>
      <p:sp>
        <p:nvSpPr>
          <p:cNvPr id="5" name="TextBox 4"/>
          <p:cNvSpPr txBox="1"/>
          <p:nvPr/>
        </p:nvSpPr>
        <p:spPr bwMode="auto">
          <a:xfrm>
            <a:off x="5288803" y="1185335"/>
            <a:ext cx="2177210"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err="1" smtClean="0"/>
              <a:t>Baudisch</a:t>
            </a:r>
            <a:r>
              <a:rPr lang="en-US" b="0" dirty="0" smtClean="0"/>
              <a:t>, UIST 2006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Tuning Interfaces</a:t>
            </a:r>
            <a:endParaRPr lang="en-US" dirty="0"/>
          </a:p>
        </p:txBody>
      </p:sp>
      <p:sp>
        <p:nvSpPr>
          <p:cNvPr id="4" name="Rounded Rectangle 3"/>
          <p:cNvSpPr/>
          <p:nvPr/>
        </p:nvSpPr>
        <p:spPr>
          <a:xfrm>
            <a:off x="5562600" y="2438400"/>
            <a:ext cx="2743200"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6">
                    <a:lumMod val="10000"/>
                  </a:schemeClr>
                </a:solidFill>
              </a:rPr>
              <a:t>Juxtapose User Library</a:t>
            </a:r>
            <a:endParaRPr lang="en-US" dirty="0">
              <a:solidFill>
                <a:schemeClr val="accent6">
                  <a:lumMod val="10000"/>
                </a:schemeClr>
              </a:solidFill>
            </a:endParaRPr>
          </a:p>
        </p:txBody>
      </p:sp>
      <p:sp>
        <p:nvSpPr>
          <p:cNvPr id="5" name="Rounded Rectangle 4"/>
          <p:cNvSpPr/>
          <p:nvPr/>
        </p:nvSpPr>
        <p:spPr>
          <a:xfrm>
            <a:off x="5562600" y="3124200"/>
            <a:ext cx="2743200" cy="1676400"/>
          </a:xfrm>
          <a:prstGeom prst="roundRect">
            <a:avLst>
              <a:gd name="adj" fmla="val 633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6">
                    <a:lumMod val="10000"/>
                  </a:schemeClr>
                </a:solidFill>
              </a:rPr>
              <a:t>User’s Application:</a:t>
            </a:r>
          </a:p>
          <a:p>
            <a:pPr algn="ctr"/>
            <a:r>
              <a:rPr lang="en-US" dirty="0" smtClean="0">
                <a:solidFill>
                  <a:schemeClr val="accent6">
                    <a:lumMod val="10000"/>
                  </a:schemeClr>
                </a:solidFill>
                <a:latin typeface="Courier New"/>
                <a:cs typeface="Courier New"/>
              </a:rPr>
              <a:t>//…</a:t>
            </a:r>
          </a:p>
          <a:p>
            <a:pPr algn="ctr"/>
            <a:r>
              <a:rPr lang="en-US" dirty="0" smtClean="0">
                <a:solidFill>
                  <a:schemeClr val="accent6">
                    <a:lumMod val="10000"/>
                  </a:schemeClr>
                </a:solidFill>
                <a:latin typeface="Courier New"/>
                <a:cs typeface="Courier New"/>
              </a:rPr>
              <a:t>Number A = 10;</a:t>
            </a:r>
          </a:p>
          <a:p>
            <a:pPr algn="ctr"/>
            <a:r>
              <a:rPr lang="en-US" dirty="0" smtClean="0">
                <a:solidFill>
                  <a:schemeClr val="accent6">
                    <a:lumMod val="10000"/>
                  </a:schemeClr>
                </a:solidFill>
                <a:latin typeface="Courier New"/>
                <a:cs typeface="Courier New"/>
              </a:rPr>
              <a:t>Boolean B = true;</a:t>
            </a:r>
            <a:endParaRPr lang="en-US" dirty="0">
              <a:solidFill>
                <a:schemeClr val="accent6">
                  <a:lumMod val="10000"/>
                </a:schemeClr>
              </a:solidFill>
              <a:latin typeface="Courier New"/>
              <a:cs typeface="Courier New"/>
            </a:endParaRPr>
          </a:p>
        </p:txBody>
      </p:sp>
      <p:sp>
        <p:nvSpPr>
          <p:cNvPr id="6" name="TextBox 5"/>
          <p:cNvSpPr txBox="1"/>
          <p:nvPr/>
        </p:nvSpPr>
        <p:spPr bwMode="auto">
          <a:xfrm>
            <a:off x="6412274" y="5791200"/>
            <a:ext cx="1718034"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User Process</a:t>
            </a:r>
          </a:p>
        </p:txBody>
      </p:sp>
      <p:sp>
        <p:nvSpPr>
          <p:cNvPr id="7" name="TextBox 6"/>
          <p:cNvSpPr txBox="1"/>
          <p:nvPr/>
        </p:nvSpPr>
        <p:spPr bwMode="auto">
          <a:xfrm>
            <a:off x="1078901" y="5817513"/>
            <a:ext cx="2403222"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Juxtapose Process</a:t>
            </a:r>
          </a:p>
        </p:txBody>
      </p:sp>
      <p:sp>
        <p:nvSpPr>
          <p:cNvPr id="8" name="Curved Right Arrow 7"/>
          <p:cNvSpPr/>
          <p:nvPr/>
        </p:nvSpPr>
        <p:spPr>
          <a:xfrm>
            <a:off x="5029200" y="2743200"/>
            <a:ext cx="533400" cy="1295400"/>
          </a:xfrm>
          <a:prstGeom prst="curved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bwMode="auto">
          <a:xfrm>
            <a:off x="3907464" y="3124200"/>
            <a:ext cx="1048260"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Inspect</a:t>
            </a:r>
          </a:p>
        </p:txBody>
      </p:sp>
      <p:cxnSp>
        <p:nvCxnSpPr>
          <p:cNvPr id="12" name="Straight Arrow Connector 11"/>
          <p:cNvCxnSpPr/>
          <p:nvPr/>
        </p:nvCxnSpPr>
        <p:spPr>
          <a:xfrm rot="10800000">
            <a:off x="3276600" y="2667000"/>
            <a:ext cx="2209800" cy="3176"/>
          </a:xfrm>
          <a:prstGeom prst="straightConnector1">
            <a:avLst/>
          </a:prstGeom>
          <a:ln w="76200" cap="flat" cmpd="sng" algn="ctr">
            <a:solidFill>
              <a:schemeClr val="accent3"/>
            </a:solidFill>
            <a:prstDash val="solid"/>
            <a:round/>
            <a:headEnd type="none" w="med" len="med"/>
            <a:tailEnd type="arrow" w="med" len="med"/>
          </a:ln>
        </p:spPr>
        <p:style>
          <a:lnRef idx="2">
            <a:schemeClr val="accent3"/>
          </a:lnRef>
          <a:fillRef idx="0">
            <a:schemeClr val="accent3"/>
          </a:fillRef>
          <a:effectRef idx="1">
            <a:schemeClr val="accent3"/>
          </a:effectRef>
          <a:fontRef idx="minor">
            <a:schemeClr val="tx1"/>
          </a:fontRef>
        </p:style>
      </p:cxnSp>
      <p:sp>
        <p:nvSpPr>
          <p:cNvPr id="15" name="TextBox 14"/>
          <p:cNvSpPr txBox="1"/>
          <p:nvPr/>
        </p:nvSpPr>
        <p:spPr bwMode="auto">
          <a:xfrm>
            <a:off x="3276600" y="2133600"/>
            <a:ext cx="2281161"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Send variable info</a:t>
            </a:r>
          </a:p>
        </p:txBody>
      </p:sp>
      <p:sp>
        <p:nvSpPr>
          <p:cNvPr id="17" name="Rounded Rectangle 16"/>
          <p:cNvSpPr/>
          <p:nvPr/>
        </p:nvSpPr>
        <p:spPr>
          <a:xfrm>
            <a:off x="533400" y="2438400"/>
            <a:ext cx="2743200" cy="2362200"/>
          </a:xfrm>
          <a:prstGeom prst="roundRect">
            <a:avLst>
              <a:gd name="adj" fmla="val 633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accent6">
                  <a:lumMod val="10000"/>
                </a:schemeClr>
              </a:solidFill>
            </a:endParaRPr>
          </a:p>
        </p:txBody>
      </p:sp>
      <p:sp>
        <p:nvSpPr>
          <p:cNvPr id="21" name="Rounded Rectangle 20"/>
          <p:cNvSpPr/>
          <p:nvPr/>
        </p:nvSpPr>
        <p:spPr bwMode="auto">
          <a:xfrm rot="16200000">
            <a:off x="1447800" y="2553493"/>
            <a:ext cx="531812" cy="143933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cxnSp>
        <p:nvCxnSpPr>
          <p:cNvPr id="22" name="Straight Connector 21"/>
          <p:cNvCxnSpPr>
            <a:stCxn id="21" idx="0"/>
            <a:endCxn id="21" idx="2"/>
          </p:cNvCxnSpPr>
          <p:nvPr/>
        </p:nvCxnSpPr>
        <p:spPr bwMode="auto">
          <a:xfrm rot="10800000" flipH="1">
            <a:off x="994039" y="3273160"/>
            <a:ext cx="143933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23" name="Rounded Rectangle 22"/>
          <p:cNvSpPr/>
          <p:nvPr/>
        </p:nvSpPr>
        <p:spPr bwMode="auto">
          <a:xfrm rot="16200000">
            <a:off x="1499025" y="3260884"/>
            <a:ext cx="468312" cy="45719"/>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Neutra Text" pitchFamily="50" charset="0"/>
            </a:endParaRPr>
          </a:p>
        </p:txBody>
      </p:sp>
      <p:sp>
        <p:nvSpPr>
          <p:cNvPr id="29" name="Rounded Rectangle 28"/>
          <p:cNvSpPr/>
          <p:nvPr/>
        </p:nvSpPr>
        <p:spPr bwMode="auto">
          <a:xfrm rot="16200000">
            <a:off x="991394" y="3961606"/>
            <a:ext cx="531812" cy="53340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0" name="TextBox 29"/>
          <p:cNvSpPr txBox="1"/>
          <p:nvPr/>
        </p:nvSpPr>
        <p:spPr bwMode="auto">
          <a:xfrm>
            <a:off x="1034998" y="3962400"/>
            <a:ext cx="421654"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X</a:t>
            </a:r>
          </a:p>
        </p:txBody>
      </p:sp>
      <p:sp>
        <p:nvSpPr>
          <p:cNvPr id="31" name="TextBox 30"/>
          <p:cNvSpPr txBox="1"/>
          <p:nvPr/>
        </p:nvSpPr>
        <p:spPr bwMode="auto">
          <a:xfrm>
            <a:off x="1653703" y="3962400"/>
            <a:ext cx="403700"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B</a:t>
            </a:r>
          </a:p>
        </p:txBody>
      </p:sp>
      <p:sp>
        <p:nvSpPr>
          <p:cNvPr id="32" name="TextBox 31"/>
          <p:cNvSpPr txBox="1"/>
          <p:nvPr/>
        </p:nvSpPr>
        <p:spPr bwMode="auto">
          <a:xfrm>
            <a:off x="2489982" y="2971800"/>
            <a:ext cx="428322"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A</a:t>
            </a:r>
          </a:p>
        </p:txBody>
      </p:sp>
      <p:sp>
        <p:nvSpPr>
          <p:cNvPr id="19" name="Slide Number Placeholder 18"/>
          <p:cNvSpPr>
            <a:spLocks noGrp="1"/>
          </p:cNvSpPr>
          <p:nvPr>
            <p:ph type="sldNum" sz="quarter" idx="4"/>
          </p:nvPr>
        </p:nvSpPr>
        <p:spPr/>
        <p:txBody>
          <a:bodyPr/>
          <a:lstStyle/>
          <a:p>
            <a:fld id="{B3EFDD30-2D92-BE4F-850C-B7FCC548490E}" type="slidenum">
              <a:rPr lang="en-US" smtClean="0"/>
              <a:pPr/>
              <a:t>31</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p:bldP spid="10" grpId="1"/>
      <p:bldP spid="15" grpId="0"/>
      <p:bldP spid="15" grpId="1"/>
      <p:bldP spid="21" grpId="0" animBg="1"/>
      <p:bldP spid="23" grpId="0" animBg="1"/>
      <p:bldP spid="29" grpId="0" animBg="1"/>
      <p:bldP spid="30" grpId="0"/>
      <p:bldP spid="31" grpId="0"/>
      <p:bldP spid="32" grpId="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Tuning Interfaces</a:t>
            </a:r>
            <a:endParaRPr lang="en-US" dirty="0"/>
          </a:p>
        </p:txBody>
      </p:sp>
      <p:sp>
        <p:nvSpPr>
          <p:cNvPr id="4" name="Rounded Rectangle 3"/>
          <p:cNvSpPr/>
          <p:nvPr/>
        </p:nvSpPr>
        <p:spPr>
          <a:xfrm>
            <a:off x="5562600" y="2438400"/>
            <a:ext cx="2743200"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6">
                    <a:lumMod val="10000"/>
                  </a:schemeClr>
                </a:solidFill>
              </a:rPr>
              <a:t>Juxtapose User Library</a:t>
            </a:r>
            <a:endParaRPr lang="en-US" dirty="0">
              <a:solidFill>
                <a:schemeClr val="accent6">
                  <a:lumMod val="10000"/>
                </a:schemeClr>
              </a:solidFill>
            </a:endParaRPr>
          </a:p>
        </p:txBody>
      </p:sp>
      <p:sp>
        <p:nvSpPr>
          <p:cNvPr id="5" name="Rounded Rectangle 4"/>
          <p:cNvSpPr/>
          <p:nvPr/>
        </p:nvSpPr>
        <p:spPr>
          <a:xfrm>
            <a:off x="5562600" y="3124200"/>
            <a:ext cx="2743200" cy="1676400"/>
          </a:xfrm>
          <a:prstGeom prst="roundRect">
            <a:avLst>
              <a:gd name="adj" fmla="val 633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6">
                    <a:lumMod val="10000"/>
                  </a:schemeClr>
                </a:solidFill>
              </a:rPr>
              <a:t>User’s Application:</a:t>
            </a:r>
          </a:p>
          <a:p>
            <a:pPr algn="ctr"/>
            <a:r>
              <a:rPr lang="en-US" dirty="0" smtClean="0">
                <a:solidFill>
                  <a:schemeClr val="accent6">
                    <a:lumMod val="10000"/>
                  </a:schemeClr>
                </a:solidFill>
                <a:latin typeface="Courier New"/>
                <a:cs typeface="Courier New"/>
              </a:rPr>
              <a:t>//…</a:t>
            </a:r>
          </a:p>
          <a:p>
            <a:pPr algn="ctr"/>
            <a:r>
              <a:rPr lang="en-US" dirty="0" smtClean="0">
                <a:solidFill>
                  <a:schemeClr val="accent6">
                    <a:lumMod val="10000"/>
                  </a:schemeClr>
                </a:solidFill>
                <a:latin typeface="Courier New"/>
                <a:cs typeface="Courier New"/>
              </a:rPr>
              <a:t>Number A = 10;</a:t>
            </a:r>
          </a:p>
          <a:p>
            <a:pPr algn="ctr"/>
            <a:r>
              <a:rPr lang="en-US" dirty="0" smtClean="0">
                <a:solidFill>
                  <a:schemeClr val="accent6">
                    <a:lumMod val="10000"/>
                  </a:schemeClr>
                </a:solidFill>
                <a:latin typeface="Courier New"/>
                <a:cs typeface="Courier New"/>
              </a:rPr>
              <a:t>Boolean B = true;</a:t>
            </a:r>
            <a:endParaRPr lang="en-US" dirty="0">
              <a:solidFill>
                <a:schemeClr val="accent6">
                  <a:lumMod val="10000"/>
                </a:schemeClr>
              </a:solidFill>
              <a:latin typeface="Courier New"/>
              <a:cs typeface="Courier New"/>
            </a:endParaRPr>
          </a:p>
        </p:txBody>
      </p:sp>
      <p:sp>
        <p:nvSpPr>
          <p:cNvPr id="6" name="TextBox 5"/>
          <p:cNvSpPr txBox="1"/>
          <p:nvPr/>
        </p:nvSpPr>
        <p:spPr bwMode="auto">
          <a:xfrm>
            <a:off x="6412283" y="5791200"/>
            <a:ext cx="1718034"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User Process</a:t>
            </a:r>
          </a:p>
        </p:txBody>
      </p:sp>
      <p:sp>
        <p:nvSpPr>
          <p:cNvPr id="7" name="TextBox 6"/>
          <p:cNvSpPr txBox="1"/>
          <p:nvPr/>
        </p:nvSpPr>
        <p:spPr bwMode="auto">
          <a:xfrm>
            <a:off x="1078901" y="5817513"/>
            <a:ext cx="2403222"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Juxtapose Process</a:t>
            </a:r>
          </a:p>
        </p:txBody>
      </p:sp>
      <p:sp>
        <p:nvSpPr>
          <p:cNvPr id="8" name="Curved Right Arrow 7"/>
          <p:cNvSpPr/>
          <p:nvPr/>
        </p:nvSpPr>
        <p:spPr>
          <a:xfrm>
            <a:off x="5029200" y="2743200"/>
            <a:ext cx="533400" cy="1295400"/>
          </a:xfrm>
          <a:prstGeom prst="curved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bwMode="auto">
          <a:xfrm>
            <a:off x="3907185" y="3124200"/>
            <a:ext cx="1048544"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Update</a:t>
            </a:r>
          </a:p>
        </p:txBody>
      </p:sp>
      <p:cxnSp>
        <p:nvCxnSpPr>
          <p:cNvPr id="12" name="Straight Arrow Connector 11"/>
          <p:cNvCxnSpPr/>
          <p:nvPr/>
        </p:nvCxnSpPr>
        <p:spPr>
          <a:xfrm>
            <a:off x="3352800" y="2667000"/>
            <a:ext cx="2209800" cy="1588"/>
          </a:xfrm>
          <a:prstGeom prst="straightConnector1">
            <a:avLst/>
          </a:prstGeom>
          <a:ln w="76200" cap="flat" cmpd="sng" algn="ctr">
            <a:solidFill>
              <a:schemeClr val="accent3"/>
            </a:solidFill>
            <a:prstDash val="solid"/>
            <a:round/>
            <a:headEnd type="none" w="med" len="med"/>
            <a:tailEnd type="arrow" w="med" len="med"/>
          </a:ln>
        </p:spPr>
        <p:style>
          <a:lnRef idx="2">
            <a:schemeClr val="accent3"/>
          </a:lnRef>
          <a:fillRef idx="0">
            <a:schemeClr val="accent3"/>
          </a:fillRef>
          <a:effectRef idx="1">
            <a:schemeClr val="accent3"/>
          </a:effectRef>
          <a:fontRef idx="minor">
            <a:schemeClr val="tx1"/>
          </a:fontRef>
        </p:style>
      </p:cxnSp>
      <p:sp>
        <p:nvSpPr>
          <p:cNvPr id="15" name="TextBox 14"/>
          <p:cNvSpPr txBox="1"/>
          <p:nvPr/>
        </p:nvSpPr>
        <p:spPr bwMode="auto">
          <a:xfrm>
            <a:off x="3077228" y="1905000"/>
            <a:ext cx="2637772"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Send tuning message</a:t>
            </a:r>
          </a:p>
        </p:txBody>
      </p:sp>
      <p:sp>
        <p:nvSpPr>
          <p:cNvPr id="17" name="Rounded Rectangle 16"/>
          <p:cNvSpPr/>
          <p:nvPr/>
        </p:nvSpPr>
        <p:spPr>
          <a:xfrm>
            <a:off x="533400" y="2438400"/>
            <a:ext cx="2743200" cy="2362200"/>
          </a:xfrm>
          <a:prstGeom prst="roundRect">
            <a:avLst>
              <a:gd name="adj" fmla="val 633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accent6">
                  <a:lumMod val="10000"/>
                </a:schemeClr>
              </a:solidFill>
            </a:endParaRPr>
          </a:p>
        </p:txBody>
      </p:sp>
      <p:sp>
        <p:nvSpPr>
          <p:cNvPr id="21" name="Rounded Rectangle 20"/>
          <p:cNvSpPr/>
          <p:nvPr/>
        </p:nvSpPr>
        <p:spPr bwMode="auto">
          <a:xfrm rot="16200000">
            <a:off x="1447800" y="2553493"/>
            <a:ext cx="531812" cy="143933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cxnSp>
        <p:nvCxnSpPr>
          <p:cNvPr id="22" name="Straight Connector 21"/>
          <p:cNvCxnSpPr>
            <a:stCxn id="21" idx="0"/>
            <a:endCxn id="21" idx="2"/>
          </p:cNvCxnSpPr>
          <p:nvPr/>
        </p:nvCxnSpPr>
        <p:spPr bwMode="auto">
          <a:xfrm rot="10800000" flipH="1">
            <a:off x="994039" y="3273160"/>
            <a:ext cx="143933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23" name="Rounded Rectangle 22"/>
          <p:cNvSpPr/>
          <p:nvPr/>
        </p:nvSpPr>
        <p:spPr bwMode="auto">
          <a:xfrm rot="16200000">
            <a:off x="1854203" y="3251199"/>
            <a:ext cx="482600" cy="76202"/>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9" name="Rounded Rectangle 28"/>
          <p:cNvSpPr/>
          <p:nvPr/>
        </p:nvSpPr>
        <p:spPr bwMode="auto">
          <a:xfrm rot="16200000">
            <a:off x="991394" y="3961606"/>
            <a:ext cx="531812" cy="53340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0" name="TextBox 29"/>
          <p:cNvSpPr txBox="1"/>
          <p:nvPr/>
        </p:nvSpPr>
        <p:spPr bwMode="auto">
          <a:xfrm>
            <a:off x="1034998" y="3962400"/>
            <a:ext cx="421654"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X</a:t>
            </a:r>
          </a:p>
        </p:txBody>
      </p:sp>
      <p:sp>
        <p:nvSpPr>
          <p:cNvPr id="31" name="TextBox 30"/>
          <p:cNvSpPr txBox="1"/>
          <p:nvPr/>
        </p:nvSpPr>
        <p:spPr bwMode="auto">
          <a:xfrm>
            <a:off x="1653703" y="3962400"/>
            <a:ext cx="403700"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B</a:t>
            </a:r>
          </a:p>
        </p:txBody>
      </p:sp>
      <p:sp>
        <p:nvSpPr>
          <p:cNvPr id="32" name="TextBox 31"/>
          <p:cNvSpPr txBox="1"/>
          <p:nvPr/>
        </p:nvSpPr>
        <p:spPr bwMode="auto">
          <a:xfrm>
            <a:off x="2489982" y="2971800"/>
            <a:ext cx="428322"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A</a:t>
            </a:r>
          </a:p>
        </p:txBody>
      </p:sp>
      <p:sp>
        <p:nvSpPr>
          <p:cNvPr id="19" name="Slide Number Placeholder 18"/>
          <p:cNvSpPr>
            <a:spLocks noGrp="1"/>
          </p:cNvSpPr>
          <p:nvPr>
            <p:ph type="sldNum" sz="quarter" idx="4"/>
          </p:nvPr>
        </p:nvSpPr>
        <p:spPr/>
        <p:txBody>
          <a:bodyPr/>
          <a:lstStyle/>
          <a:p>
            <a:fld id="{B3EFDD30-2D92-BE4F-850C-B7FCC548490E}" type="slidenum">
              <a:rPr lang="en-US" smtClean="0"/>
              <a:pPr/>
              <a:t>32</a:t>
            </a:fld>
            <a:endParaRPr lang="en-US"/>
          </a:p>
        </p:txBody>
      </p:sp>
      <p:cxnSp>
        <p:nvCxnSpPr>
          <p:cNvPr id="24" name="Straight Arrow Connector 23"/>
          <p:cNvCxnSpPr/>
          <p:nvPr/>
        </p:nvCxnSpPr>
        <p:spPr>
          <a:xfrm>
            <a:off x="1752600" y="2819400"/>
            <a:ext cx="457200" cy="1588"/>
          </a:xfrm>
          <a:prstGeom prst="straightConnector1">
            <a:avLst/>
          </a:prstGeom>
          <a:ln w="76200" cap="flat" cmpd="sng" algn="ctr">
            <a:solidFill>
              <a:srgbClr val="FF505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5" grpId="0"/>
      <p:bldP spid="15" grpId="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parameter ranges should be chosen?</a:t>
            </a:r>
            <a:endParaRPr lang="en-US" dirty="0"/>
          </a:p>
        </p:txBody>
      </p:sp>
      <p:sp>
        <p:nvSpPr>
          <p:cNvPr id="3" name="Content Placeholder 2"/>
          <p:cNvSpPr>
            <a:spLocks noGrp="1"/>
          </p:cNvSpPr>
          <p:nvPr>
            <p:ph idx="1"/>
          </p:nvPr>
        </p:nvSpPr>
        <p:spPr>
          <a:xfrm>
            <a:off x="838200" y="1644650"/>
            <a:ext cx="8007350" cy="3079750"/>
          </a:xfrm>
        </p:spPr>
        <p:txBody>
          <a:bodyPr/>
          <a:lstStyle/>
          <a:p>
            <a:pPr>
              <a:buNone/>
            </a:pPr>
            <a:endParaRPr lang="en-US" dirty="0" smtClean="0"/>
          </a:p>
          <a:p>
            <a:pPr>
              <a:buNone/>
            </a:pPr>
            <a:r>
              <a:rPr lang="en-US" dirty="0" smtClean="0"/>
              <a:t>0.0-1.0?</a:t>
            </a:r>
          </a:p>
          <a:p>
            <a:pPr>
              <a:buNone/>
            </a:pPr>
            <a:r>
              <a:rPr lang="en-US" dirty="0" smtClean="0"/>
              <a:t>0-100?</a:t>
            </a:r>
          </a:p>
          <a:p>
            <a:pPr>
              <a:buNone/>
            </a:pPr>
            <a:r>
              <a:rPr lang="en-US" dirty="0" smtClean="0"/>
              <a:t>0-255?</a:t>
            </a:r>
          </a:p>
          <a:p>
            <a:pPr>
              <a:buNone/>
            </a:pPr>
            <a:r>
              <a:rPr lang="en-US" dirty="0" err="1" smtClean="0"/>
              <a:t>Number.minValue</a:t>
            </a:r>
            <a:r>
              <a:rPr lang="en-US" dirty="0" smtClean="0"/>
              <a:t> – </a:t>
            </a:r>
            <a:r>
              <a:rPr lang="en-US" dirty="0" err="1" smtClean="0"/>
              <a:t>Number.maxValue</a:t>
            </a:r>
            <a:r>
              <a:rPr lang="en-US" dirty="0" smtClean="0"/>
              <a:t>?</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33</a:t>
            </a:fld>
            <a:endParaRPr lang="en-US"/>
          </a:p>
        </p:txBody>
      </p:sp>
      <p:sp>
        <p:nvSpPr>
          <p:cNvPr id="5" name="TextBox 4"/>
          <p:cNvSpPr txBox="1"/>
          <p:nvPr/>
        </p:nvSpPr>
        <p:spPr bwMode="auto">
          <a:xfrm>
            <a:off x="4572000" y="2653605"/>
            <a:ext cx="2941831" cy="1384995"/>
          </a:xfrm>
          <a:prstGeom prst="rect">
            <a:avLst/>
          </a:prstGeom>
          <a:noFill/>
          <a:ln w="9525">
            <a:noFill/>
            <a:miter lim="800000"/>
            <a:headEnd/>
            <a:tailEnd/>
          </a:ln>
          <a:effectLst/>
        </p:spPr>
        <p:txBody>
          <a:bodyPr wrap="none" rtlCol="0">
            <a:spAutoFit/>
          </a:bodyPr>
          <a:lstStyle/>
          <a:p>
            <a:pPr>
              <a:spcBef>
                <a:spcPct val="50000"/>
              </a:spcBef>
            </a:pPr>
            <a:r>
              <a:rPr lang="en-US" sz="2800" i="1" dirty="0" smtClean="0">
                <a:solidFill>
                  <a:srgbClr val="FF5050"/>
                </a:solidFill>
              </a:rPr>
              <a:t>Any nontrivial </a:t>
            </a:r>
            <a:br>
              <a:rPr lang="en-US" sz="2800" i="1" dirty="0" smtClean="0">
                <a:solidFill>
                  <a:srgbClr val="FF5050"/>
                </a:solidFill>
              </a:rPr>
            </a:br>
            <a:r>
              <a:rPr lang="en-US" sz="2800" i="1" dirty="0" smtClean="0">
                <a:solidFill>
                  <a:srgbClr val="FF5050"/>
                </a:solidFill>
              </a:rPr>
              <a:t>program property </a:t>
            </a:r>
            <a:br>
              <a:rPr lang="en-US" sz="2800" i="1" dirty="0" smtClean="0">
                <a:solidFill>
                  <a:srgbClr val="FF5050"/>
                </a:solidFill>
              </a:rPr>
            </a:br>
            <a:r>
              <a:rPr lang="en-US" sz="2800" i="1" dirty="0" smtClean="0">
                <a:solidFill>
                  <a:srgbClr val="FF5050"/>
                </a:solidFill>
              </a:rPr>
              <a:t>is </a:t>
            </a:r>
            <a:r>
              <a:rPr lang="en-US" sz="2800" i="1" dirty="0" err="1" smtClean="0">
                <a:solidFill>
                  <a:srgbClr val="FF5050"/>
                </a:solidFill>
              </a:rPr>
              <a:t>undecidable</a:t>
            </a:r>
            <a:r>
              <a:rPr lang="en-US" sz="2800" i="1" dirty="0" smtClean="0">
                <a:solidFill>
                  <a:srgbClr val="FF5050"/>
                </a:solidFill>
              </a:rPr>
              <a:t>.</a:t>
            </a:r>
          </a:p>
        </p:txBody>
      </p:sp>
      <p:sp>
        <p:nvSpPr>
          <p:cNvPr id="6" name="Multiply 5"/>
          <p:cNvSpPr/>
          <p:nvPr/>
        </p:nvSpPr>
        <p:spPr>
          <a:xfrm>
            <a:off x="0" y="1752600"/>
            <a:ext cx="5334000" cy="3352800"/>
          </a:xfrm>
          <a:prstGeom prst="mathMultiply">
            <a:avLst/>
          </a:prstGeom>
          <a:solidFill>
            <a:srgbClr val="FF5050"/>
          </a:solidFill>
          <a:ln>
            <a:solidFill>
              <a:srgbClr val="FF5050"/>
            </a:solidFill>
          </a:ln>
          <a:effectLst>
            <a:outerShdw blurRad="50800" dist="38100" dir="2700000" algn="b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Take a guess, </a:t>
            </a:r>
            <a:br>
              <a:rPr lang="en-US" sz="4400" dirty="0" smtClean="0"/>
            </a:br>
            <a:r>
              <a:rPr lang="en-US" sz="4400" dirty="0" smtClean="0"/>
              <a:t>then give control to the user.</a:t>
            </a:r>
            <a:endParaRPr lang="en-US" sz="44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34</a:t>
            </a:fld>
            <a:endParaRPr lang="en-US"/>
          </a:p>
        </p:txBody>
      </p:sp>
      <p:pic>
        <p:nvPicPr>
          <p:cNvPr id="5" name="Picture 4"/>
          <p:cNvPicPr>
            <a:picLocks noChangeAspect="1"/>
          </p:cNvPicPr>
          <p:nvPr/>
        </p:nvPicPr>
        <p:blipFill>
          <a:blip r:embed="rId3"/>
          <a:stretch>
            <a:fillRect/>
          </a:stretch>
        </p:blipFill>
        <p:spPr>
          <a:xfrm>
            <a:off x="1729173" y="2476501"/>
            <a:ext cx="5992427" cy="1714500"/>
          </a:xfrm>
          <a:prstGeom prst="roundRect">
            <a:avLst>
              <a:gd name="adj" fmla="val 11482"/>
            </a:avLst>
          </a:prstGeom>
        </p:spPr>
      </p:pic>
      <p:sp>
        <p:nvSpPr>
          <p:cNvPr id="8" name="TextBox 7"/>
          <p:cNvSpPr txBox="1"/>
          <p:nvPr/>
        </p:nvSpPr>
        <p:spPr bwMode="auto">
          <a:xfrm>
            <a:off x="2806700" y="4343400"/>
            <a:ext cx="4703232" cy="430887"/>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i="1" dirty="0" smtClean="0"/>
              <a:t>At authoring time: source annotations</a:t>
            </a:r>
          </a:p>
        </p:txBody>
      </p:sp>
      <p:sp>
        <p:nvSpPr>
          <p:cNvPr id="10" name="Rounded Rectangle 9"/>
          <p:cNvSpPr/>
          <p:nvPr/>
        </p:nvSpPr>
        <p:spPr>
          <a:xfrm>
            <a:off x="5219700" y="2590800"/>
            <a:ext cx="2387600" cy="15240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b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Limits of Tuning</a:t>
            </a:r>
            <a:endParaRPr lang="en-US" dirty="0"/>
          </a:p>
        </p:txBody>
      </p:sp>
      <p:sp>
        <p:nvSpPr>
          <p:cNvPr id="3" name="Content Placeholder 2"/>
          <p:cNvSpPr>
            <a:spLocks noGrp="1"/>
          </p:cNvSpPr>
          <p:nvPr>
            <p:ph idx="1"/>
          </p:nvPr>
        </p:nvSpPr>
        <p:spPr/>
        <p:txBody>
          <a:bodyPr/>
          <a:lstStyle/>
          <a:p>
            <a:r>
              <a:rPr lang="en-US" dirty="0" smtClean="0"/>
              <a:t>Which variables matter?</a:t>
            </a:r>
            <a:br>
              <a:rPr lang="en-US" dirty="0" smtClean="0"/>
            </a:br>
            <a:r>
              <a:rPr lang="en-US" i="1" dirty="0" smtClean="0"/>
              <a:t>Juxtapose extracts only </a:t>
            </a:r>
            <a:r>
              <a:rPr lang="en-US" i="1" dirty="0" err="1" smtClean="0"/>
              <a:t>globals</a:t>
            </a:r>
            <a:endParaRPr lang="en-US" i="1" dirty="0" smtClean="0"/>
          </a:p>
        </p:txBody>
      </p:sp>
      <p:sp>
        <p:nvSpPr>
          <p:cNvPr id="4" name="Slide Number Placeholder 3"/>
          <p:cNvSpPr>
            <a:spLocks noGrp="1"/>
          </p:cNvSpPr>
          <p:nvPr>
            <p:ph type="sldNum" sz="quarter" idx="4"/>
          </p:nvPr>
        </p:nvSpPr>
        <p:spPr/>
        <p:txBody>
          <a:bodyPr/>
          <a:lstStyle/>
          <a:p>
            <a:fld id="{B3EFDD30-2D92-BE4F-850C-B7FCC548490E}" type="slidenum">
              <a:rPr lang="en-US" smtClean="0"/>
              <a:pPr/>
              <a:t>35</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Limits of Tuning</a:t>
            </a:r>
            <a:endParaRPr lang="en-US" dirty="0"/>
          </a:p>
        </p:txBody>
      </p:sp>
      <p:sp>
        <p:nvSpPr>
          <p:cNvPr id="3" name="Content Placeholder 2"/>
          <p:cNvSpPr>
            <a:spLocks noGrp="1"/>
          </p:cNvSpPr>
          <p:nvPr>
            <p:ph idx="1"/>
          </p:nvPr>
        </p:nvSpPr>
        <p:spPr/>
        <p:txBody>
          <a:bodyPr/>
          <a:lstStyle/>
          <a:p>
            <a:r>
              <a:rPr lang="en-US" dirty="0" smtClean="0"/>
              <a:t>Which variables matter?</a:t>
            </a:r>
            <a:br>
              <a:rPr lang="en-US" dirty="0" smtClean="0"/>
            </a:br>
            <a:r>
              <a:rPr lang="en-US" i="1" dirty="0" smtClean="0"/>
              <a:t>Juxtapose extracts only </a:t>
            </a:r>
            <a:r>
              <a:rPr lang="en-US" i="1" dirty="0" err="1" smtClean="0"/>
              <a:t>globals</a:t>
            </a:r>
            <a:endParaRPr lang="en-US" i="1" dirty="0" smtClean="0"/>
          </a:p>
          <a:p>
            <a:r>
              <a:rPr lang="en-US" dirty="0" smtClean="0"/>
              <a:t>Are variables read again?</a:t>
            </a:r>
            <a:br>
              <a:rPr lang="en-US" dirty="0" smtClean="0"/>
            </a:br>
            <a:r>
              <a:rPr lang="en-US" i="1" dirty="0" smtClean="0"/>
              <a:t>Juxtapose uses callbacks</a:t>
            </a:r>
            <a:endParaRPr lang="en-US" i="1"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36</a:t>
            </a:fld>
            <a:endParaRPr lang="en-US"/>
          </a:p>
        </p:txBody>
      </p:sp>
      <p:sp>
        <p:nvSpPr>
          <p:cNvPr id="5" name="TextBox 4"/>
          <p:cNvSpPr txBox="1"/>
          <p:nvPr/>
        </p:nvSpPr>
        <p:spPr bwMode="auto">
          <a:xfrm>
            <a:off x="1236132" y="4397278"/>
            <a:ext cx="7516802" cy="1754327"/>
          </a:xfrm>
          <a:prstGeom prst="rect">
            <a:avLst/>
          </a:prstGeom>
          <a:noFill/>
          <a:ln w="9525">
            <a:noFill/>
            <a:miter lim="800000"/>
            <a:headEnd/>
            <a:tailEnd/>
          </a:ln>
          <a:effectLst/>
        </p:spPr>
        <p:txBody>
          <a:bodyPr wrap="square" rtlCol="0">
            <a:spAutoFit/>
          </a:bodyPr>
          <a:lstStyle/>
          <a:p>
            <a:pPr>
              <a:spcBef>
                <a:spcPct val="50000"/>
              </a:spcBef>
            </a:pPr>
            <a:r>
              <a:rPr lang="en-US" dirty="0" smtClean="0">
                <a:latin typeface="Courier"/>
                <a:cs typeface="Courier"/>
              </a:rPr>
              <a:t>01  </a:t>
            </a:r>
            <a:r>
              <a:rPr lang="en-US" dirty="0" err="1" smtClean="0">
                <a:latin typeface="Courier"/>
                <a:cs typeface="Courier"/>
              </a:rPr>
              <a:t>var</a:t>
            </a:r>
            <a:r>
              <a:rPr lang="en-US" dirty="0" smtClean="0">
                <a:latin typeface="Courier"/>
                <a:cs typeface="Courier"/>
              </a:rPr>
              <a:t> </a:t>
            </a:r>
            <a:r>
              <a:rPr lang="en-US" dirty="0" smtClean="0">
                <a:solidFill>
                  <a:srgbClr val="FF5050"/>
                </a:solidFill>
                <a:latin typeface="Courier"/>
                <a:cs typeface="Courier"/>
              </a:rPr>
              <a:t>tunable </a:t>
            </a:r>
            <a:r>
              <a:rPr lang="en-US" dirty="0" smtClean="0">
                <a:latin typeface="Courier"/>
                <a:cs typeface="Courier"/>
              </a:rPr>
              <a:t>= 5; </a:t>
            </a:r>
            <a:r>
              <a:rPr lang="en-US" i="1" dirty="0" smtClean="0">
                <a:latin typeface="Courier"/>
                <a:cs typeface="Courier"/>
              </a:rPr>
              <a:t>//@RANGE 0..100 </a:t>
            </a:r>
            <a:br>
              <a:rPr lang="en-US" i="1" dirty="0" smtClean="0">
                <a:latin typeface="Courier"/>
                <a:cs typeface="Courier"/>
              </a:rPr>
            </a:br>
            <a:r>
              <a:rPr lang="en-US" i="1" dirty="0" smtClean="0">
                <a:latin typeface="Courier"/>
                <a:cs typeface="Courier"/>
              </a:rPr>
              <a:t>03  </a:t>
            </a:r>
            <a:r>
              <a:rPr lang="en-US" i="1" dirty="0" err="1" smtClean="0">
                <a:latin typeface="Courier"/>
                <a:cs typeface="Courier"/>
              </a:rPr>
              <a:t>var</a:t>
            </a:r>
            <a:r>
              <a:rPr lang="en-US" i="1" dirty="0" smtClean="0">
                <a:latin typeface="Courier"/>
                <a:cs typeface="Courier"/>
              </a:rPr>
              <a:t> </a:t>
            </a:r>
            <a:r>
              <a:rPr lang="en-US" i="1" dirty="0" smtClean="0">
                <a:solidFill>
                  <a:schemeClr val="accent6"/>
                </a:solidFill>
                <a:latin typeface="Courier"/>
                <a:cs typeface="Courier"/>
              </a:rPr>
              <a:t>callback</a:t>
            </a:r>
            <a:r>
              <a:rPr lang="en-US" i="1" dirty="0" smtClean="0">
                <a:latin typeface="Courier"/>
                <a:cs typeface="Courier"/>
              </a:rPr>
              <a:t>= </a:t>
            </a:r>
            <a:r>
              <a:rPr lang="en-US" i="1" dirty="0" err="1" smtClean="0">
                <a:latin typeface="Courier"/>
                <a:cs typeface="Courier"/>
              </a:rPr>
              <a:t>function(varName,oldVal,newVal</a:t>
            </a:r>
            <a:r>
              <a:rPr lang="en-US" i="1" dirty="0" smtClean="0">
                <a:latin typeface="Courier"/>
                <a:cs typeface="Courier"/>
              </a:rPr>
              <a:t>){ </a:t>
            </a:r>
            <a:br>
              <a:rPr lang="en-US" i="1" dirty="0" smtClean="0">
                <a:latin typeface="Courier"/>
                <a:cs typeface="Courier"/>
              </a:rPr>
            </a:br>
            <a:r>
              <a:rPr lang="en-US" i="1" dirty="0" smtClean="0">
                <a:latin typeface="Courier"/>
                <a:cs typeface="Courier"/>
              </a:rPr>
              <a:t>04    </a:t>
            </a:r>
            <a:r>
              <a:rPr lang="en-US" i="1" dirty="0" smtClean="0">
                <a:solidFill>
                  <a:schemeClr val="bg2"/>
                </a:solidFill>
                <a:latin typeface="Courier"/>
                <a:cs typeface="Courier"/>
              </a:rPr>
              <a:t>redraw</a:t>
            </a:r>
            <a:r>
              <a:rPr lang="en-US" i="1" dirty="0" smtClean="0">
                <a:latin typeface="Courier"/>
                <a:cs typeface="Courier"/>
              </a:rPr>
              <a:t>(); </a:t>
            </a:r>
            <a:br>
              <a:rPr lang="en-US" i="1" dirty="0" smtClean="0">
                <a:latin typeface="Courier"/>
                <a:cs typeface="Courier"/>
              </a:rPr>
            </a:br>
            <a:r>
              <a:rPr lang="en-US" i="1" dirty="0" smtClean="0">
                <a:latin typeface="Courier"/>
                <a:cs typeface="Courier"/>
              </a:rPr>
              <a:t>05    return </a:t>
            </a:r>
            <a:r>
              <a:rPr lang="en-US" i="1" dirty="0" err="1" smtClean="0">
                <a:latin typeface="Courier"/>
                <a:cs typeface="Courier"/>
              </a:rPr>
              <a:t>newVal</a:t>
            </a:r>
            <a:r>
              <a:rPr lang="en-US" i="1" dirty="0" smtClean="0">
                <a:latin typeface="Courier"/>
                <a:cs typeface="Courier"/>
              </a:rPr>
              <a:t>; </a:t>
            </a:r>
            <a:br>
              <a:rPr lang="en-US" i="1" dirty="0" smtClean="0">
                <a:latin typeface="Courier"/>
                <a:cs typeface="Courier"/>
              </a:rPr>
            </a:br>
            <a:r>
              <a:rPr lang="en-US" i="1" dirty="0" smtClean="0">
                <a:latin typeface="Courier"/>
                <a:cs typeface="Courier"/>
              </a:rPr>
              <a:t>06  } </a:t>
            </a:r>
            <a:br>
              <a:rPr lang="en-US" i="1" dirty="0" smtClean="0">
                <a:latin typeface="Courier"/>
                <a:cs typeface="Courier"/>
              </a:rPr>
            </a:br>
            <a:r>
              <a:rPr lang="en-US" i="1" dirty="0" smtClean="0">
                <a:latin typeface="Courier"/>
                <a:cs typeface="Courier"/>
              </a:rPr>
              <a:t>07  </a:t>
            </a:r>
            <a:r>
              <a:rPr lang="en-US" i="1" dirty="0" err="1" smtClean="0">
                <a:latin typeface="Courier"/>
                <a:cs typeface="Courier"/>
              </a:rPr>
              <a:t>this.watch(′</a:t>
            </a:r>
            <a:r>
              <a:rPr lang="en-US" i="1" dirty="0" err="1" smtClean="0">
                <a:solidFill>
                  <a:srgbClr val="FF5050"/>
                </a:solidFill>
                <a:latin typeface="Courier"/>
                <a:cs typeface="Courier"/>
              </a:rPr>
              <a:t>tunable</a:t>
            </a:r>
            <a:r>
              <a:rPr lang="en-US" i="1" dirty="0" err="1" smtClean="0">
                <a:latin typeface="Courier"/>
                <a:cs typeface="Courier"/>
              </a:rPr>
              <a:t>′,</a:t>
            </a:r>
            <a:r>
              <a:rPr lang="en-US" i="1" dirty="0" err="1" smtClean="0">
                <a:solidFill>
                  <a:schemeClr val="accent6"/>
                </a:solidFill>
                <a:latin typeface="Courier"/>
                <a:cs typeface="Courier"/>
              </a:rPr>
              <a:t>callback</a:t>
            </a:r>
            <a:r>
              <a:rPr lang="en-US" i="1" dirty="0" smtClean="0">
                <a:latin typeface="Courier"/>
                <a:cs typeface="Courier"/>
              </a:rPr>
              <a:t>); </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1730" name="Title 1"/>
          <p:cNvSpPr>
            <a:spLocks noGrp="1"/>
          </p:cNvSpPr>
          <p:nvPr>
            <p:ph type="title" idx="4294967295"/>
          </p:nvPr>
        </p:nvSpPr>
        <p:spPr/>
        <p:txBody>
          <a:bodyPr/>
          <a:lstStyle/>
          <a:p>
            <a:pPr eaLnBrk="1" hangingPunct="1"/>
            <a:r>
              <a:rPr lang="en-US" sz="3600" dirty="0" smtClean="0"/>
              <a:t>Understanding User Strategies &amp; </a:t>
            </a:r>
            <a:br>
              <a:rPr lang="en-US" sz="3600" dirty="0" smtClean="0"/>
            </a:br>
            <a:r>
              <a:rPr lang="en-US" sz="3600" dirty="0" smtClean="0"/>
              <a:t>Measuring Benefits</a:t>
            </a:r>
          </a:p>
        </p:txBody>
      </p:sp>
      <p:sp>
        <p:nvSpPr>
          <p:cNvPr id="201731" name="Content Placeholder 2"/>
          <p:cNvSpPr>
            <a:spLocks noGrp="1"/>
          </p:cNvSpPr>
          <p:nvPr>
            <p:ph idx="4294967295"/>
          </p:nvPr>
        </p:nvSpPr>
        <p:spPr/>
        <p:txBody>
          <a:bodyPr/>
          <a:lstStyle/>
          <a:p>
            <a:pPr eaLnBrk="1" hangingPunct="1"/>
            <a:r>
              <a:rPr lang="en-US" dirty="0" smtClean="0"/>
              <a:t>Questions:</a:t>
            </a:r>
          </a:p>
          <a:p>
            <a:pPr lvl="1" eaLnBrk="1" hangingPunct="1"/>
            <a:r>
              <a:rPr lang="en-US" dirty="0" smtClean="0"/>
              <a:t>How does Juxtapose fit into interaction prototyping practice?</a:t>
            </a:r>
          </a:p>
          <a:p>
            <a:pPr lvl="1" eaLnBrk="1" hangingPunct="1"/>
            <a:r>
              <a:rPr lang="en-US" dirty="0" smtClean="0"/>
              <a:t>Can we quantify the benefits?</a:t>
            </a:r>
          </a:p>
          <a:p>
            <a:pPr eaLnBrk="1" hangingPunct="1"/>
            <a:r>
              <a:rPr lang="en-US" dirty="0" smtClean="0"/>
              <a:t>Method:</a:t>
            </a:r>
          </a:p>
          <a:p>
            <a:pPr lvl="1" eaLnBrk="1" hangingPunct="1"/>
            <a:r>
              <a:rPr lang="en-US" dirty="0" smtClean="0"/>
              <a:t>Lab evaluation, N=18, students	</a:t>
            </a:r>
          </a:p>
          <a:p>
            <a:pPr lvl="1" eaLnBrk="1" hangingPunct="1"/>
            <a:r>
              <a:rPr lang="en-US" dirty="0" smtClean="0"/>
              <a:t>75-90 minute sessions with design tasks &amp; survey</a:t>
            </a:r>
          </a:p>
          <a:p>
            <a:pPr eaLnBrk="1" hangingPunct="1"/>
            <a:endParaRPr lang="en-US" dirty="0" smtClean="0"/>
          </a:p>
        </p:txBody>
      </p:sp>
      <p:sp>
        <p:nvSpPr>
          <p:cNvPr id="5" name="Slide Number Placeholder 4"/>
          <p:cNvSpPr>
            <a:spLocks noGrp="1"/>
          </p:cNvSpPr>
          <p:nvPr>
            <p:ph type="sldNum" sz="quarter" idx="4"/>
          </p:nvPr>
        </p:nvSpPr>
        <p:spPr>
          <a:xfrm>
            <a:off x="8305800" y="6400800"/>
            <a:ext cx="685800" cy="365125"/>
          </a:xfrm>
        </p:spPr>
        <p:txBody>
          <a:bodyPr/>
          <a:lstStyle/>
          <a:p>
            <a:fld id="{B3EFDD30-2D92-BE4F-850C-B7FCC548490E}" type="slidenum">
              <a:rPr lang="en-US" smtClean="0"/>
              <a:pPr/>
              <a:t>37</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17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173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173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17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build="p"/>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B3EFDD30-2D92-BE4F-850C-B7FCC548490E}" type="slidenum">
              <a:rPr lang="en-US" smtClean="0"/>
              <a:pPr/>
              <a:t>38</a:t>
            </a:fld>
            <a:endParaRPr lang="en-US" dirty="0"/>
          </a:p>
        </p:txBody>
      </p:sp>
      <p:sp>
        <p:nvSpPr>
          <p:cNvPr id="201730" name="Title 1"/>
          <p:cNvSpPr>
            <a:spLocks noGrp="1"/>
          </p:cNvSpPr>
          <p:nvPr>
            <p:ph type="title" idx="4294967295"/>
          </p:nvPr>
        </p:nvSpPr>
        <p:spPr/>
        <p:txBody>
          <a:bodyPr/>
          <a:lstStyle/>
          <a:p>
            <a:pPr eaLnBrk="1" hangingPunct="1"/>
            <a:r>
              <a:rPr lang="en-US" sz="4400" dirty="0" smtClean="0"/>
              <a:t>Mapping Task</a:t>
            </a:r>
          </a:p>
        </p:txBody>
      </p:sp>
      <p:sp>
        <p:nvSpPr>
          <p:cNvPr id="201731" name="Content Placeholder 2"/>
          <p:cNvSpPr>
            <a:spLocks noGrp="1"/>
          </p:cNvSpPr>
          <p:nvPr>
            <p:ph idx="4294967295"/>
          </p:nvPr>
        </p:nvSpPr>
        <p:spPr/>
        <p:txBody>
          <a:bodyPr/>
          <a:lstStyle/>
          <a:p>
            <a:pPr eaLnBrk="1" hangingPunct="1">
              <a:buNone/>
            </a:pPr>
            <a:r>
              <a:rPr lang="en-US" sz="2800" dirty="0" smtClean="0"/>
              <a:t>Given </a:t>
            </a:r>
            <a:r>
              <a:rPr lang="en-US" sz="2800" dirty="0" err="1" smtClean="0"/>
              <a:t>ActionScript</a:t>
            </a:r>
            <a:r>
              <a:rPr lang="en-US" sz="2800" dirty="0" smtClean="0"/>
              <a:t> code that loads a multilayered map, develop navigation options for a handheld GPS prototype for pedestrians and bicyclists. </a:t>
            </a:r>
          </a:p>
          <a:p>
            <a:pPr eaLnBrk="1" hangingPunct="1">
              <a:buNone/>
            </a:pPr>
            <a:endParaRPr lang="en-US" sz="2800" dirty="0" smtClean="0"/>
          </a:p>
          <a:p>
            <a:pPr eaLnBrk="1" hangingPunct="1">
              <a:buNone/>
            </a:pPr>
            <a:endParaRPr lang="en-US" sz="2800" dirty="0" smtClean="0"/>
          </a:p>
          <a:p>
            <a:pPr eaLnBrk="1" hangingPunct="1">
              <a:buNone/>
            </a:pPr>
            <a:endParaRPr lang="en-US" sz="2800" dirty="0" smtClean="0"/>
          </a:p>
        </p:txBody>
      </p:sp>
      <p:pic>
        <p:nvPicPr>
          <p:cNvPr id="6" name="Picture 5" descr="juxtapose-runtime.png"/>
          <p:cNvPicPr>
            <a:picLocks noChangeAspect="1"/>
          </p:cNvPicPr>
          <p:nvPr/>
        </p:nvPicPr>
        <p:blipFill>
          <a:blip r:embed="rId3"/>
          <a:srcRect t="3390" b="32203"/>
          <a:stretch>
            <a:fillRect/>
          </a:stretch>
        </p:blipFill>
        <p:spPr>
          <a:xfrm>
            <a:off x="990600" y="3048000"/>
            <a:ext cx="7414126" cy="3581400"/>
          </a:xfrm>
          <a:prstGeom prst="roundRect">
            <a:avLst>
              <a:gd name="adj" fmla="val 6700"/>
            </a:avLst>
          </a:prstGeom>
          <a:ln>
            <a:solidFill>
              <a:schemeClr val="accent6">
                <a:lumMod val="10000"/>
              </a:schemeClr>
            </a:solidFill>
          </a:ln>
          <a:effectLst>
            <a:outerShdw blurRad="50800" dist="38100" dir="2700000" algn="br">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1066" y="88380"/>
            <a:ext cx="8385175" cy="1022350"/>
          </a:xfrm>
        </p:spPr>
        <p:txBody>
          <a:bodyPr/>
          <a:lstStyle/>
          <a:p>
            <a:r>
              <a:rPr lang="en-US" sz="3200" dirty="0" smtClean="0"/>
              <a:t>Alternatives for Map</a:t>
            </a:r>
            <a:br>
              <a:rPr lang="en-US" sz="3200" dirty="0" smtClean="0"/>
            </a:br>
            <a:r>
              <a:rPr lang="en-US" sz="3200" dirty="0" smtClean="0"/>
              <a:t>Navigation &amp; Rendering</a:t>
            </a:r>
            <a:endParaRPr lang="en-US" sz="3200" dirty="0"/>
          </a:p>
        </p:txBody>
      </p:sp>
      <p:pic>
        <p:nvPicPr>
          <p:cNvPr id="5" name="juxtapose-map-tuning.mov">
            <a:hlinkClick r:id="" action="ppaction://media"/>
          </p:cNvPr>
          <p:cNvPicPr/>
          <p:nvPr>
            <p:ph idx="1"/>
            <a:videoFile r:link="rId1"/>
          </p:nvPr>
        </p:nvPicPr>
        <p:blipFill>
          <a:blip r:embed="rId4"/>
          <a:stretch>
            <a:fillRect/>
          </a:stretch>
        </p:blipFill>
        <p:spPr>
          <a:xfrm>
            <a:off x="609599" y="1214968"/>
            <a:ext cx="7907867" cy="5930900"/>
          </a:xfrm>
        </p:spPr>
      </p:pic>
      <p:sp>
        <p:nvSpPr>
          <p:cNvPr id="4" name="Slide Number Placeholder 3"/>
          <p:cNvSpPr>
            <a:spLocks noGrp="1"/>
          </p:cNvSpPr>
          <p:nvPr>
            <p:ph type="sldNum" sz="quarter" idx="4"/>
          </p:nvPr>
        </p:nvSpPr>
        <p:spPr/>
        <p:txBody>
          <a:bodyPr/>
          <a:lstStyle/>
          <a:p>
            <a:fld id="{B3EFDD30-2D92-BE4F-850C-B7FCC548490E}" type="slidenum">
              <a:rPr lang="en-US" smtClean="0"/>
              <a:pPr/>
              <a:t>39</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4995"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eaLnBrk="0" hangingPunct="0"/>
            <a:fld id="{92EED864-564B-441A-86B3-CF9F368BCAF8}" type="slidenum">
              <a:rPr lang="ko-KR" altLang="en-US">
                <a:ea typeface="굴림" pitchFamily="34" charset="-127"/>
              </a:rPr>
              <a:pPr eaLnBrk="0" hangingPunct="0"/>
              <a:t>4</a:t>
            </a:fld>
            <a:endParaRPr lang="en-US" altLang="ko-KR">
              <a:ea typeface="굴림" pitchFamily="34" charset="-127"/>
            </a:endParaRPr>
          </a:p>
        </p:txBody>
      </p:sp>
      <p:sp>
        <p:nvSpPr>
          <p:cNvPr id="6" name="Rectangle 5"/>
          <p:cNvSpPr/>
          <p:nvPr/>
        </p:nvSpPr>
        <p:spPr bwMode="auto">
          <a:xfrm>
            <a:off x="4343400" y="1219200"/>
            <a:ext cx="838200" cy="4953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7" name="Rectangle 6"/>
          <p:cNvSpPr/>
          <p:nvPr/>
        </p:nvSpPr>
        <p:spPr bwMode="auto">
          <a:xfrm>
            <a:off x="5029200" y="990600"/>
            <a:ext cx="381000" cy="22098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8" name="Rectangle 7"/>
          <p:cNvSpPr/>
          <p:nvPr/>
        </p:nvSpPr>
        <p:spPr bwMode="auto">
          <a:xfrm>
            <a:off x="5105400" y="2895600"/>
            <a:ext cx="304800" cy="24384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pic>
        <p:nvPicPr>
          <p:cNvPr id="9" name="Picture 8" descr="design-secrets-malden-mills-sketches.png"/>
          <p:cNvPicPr>
            <a:picLocks noChangeAspect="1"/>
          </p:cNvPicPr>
          <p:nvPr/>
        </p:nvPicPr>
        <p:blipFill>
          <a:blip r:embed="rId3"/>
          <a:stretch>
            <a:fillRect/>
          </a:stretch>
        </p:blipFill>
        <p:spPr>
          <a:xfrm>
            <a:off x="304800" y="276746"/>
            <a:ext cx="8534400" cy="6581254"/>
          </a:xfrm>
          <a:prstGeom prst="rect">
            <a:avLst/>
          </a:prstGeom>
        </p:spPr>
      </p:pic>
      <p:sp>
        <p:nvSpPr>
          <p:cNvPr id="10" name="TextBox 9"/>
          <p:cNvSpPr txBox="1"/>
          <p:nvPr/>
        </p:nvSpPr>
        <p:spPr>
          <a:xfrm>
            <a:off x="6008182" y="6474023"/>
            <a:ext cx="2678618" cy="307777"/>
          </a:xfrm>
          <a:prstGeom prst="rect">
            <a:avLst/>
          </a:prstGeom>
          <a:solidFill>
            <a:schemeClr val="bg1"/>
          </a:solidFill>
        </p:spPr>
        <p:txBody>
          <a:bodyPr wrap="none" rtlCol="0">
            <a:spAutoFit/>
          </a:bodyPr>
          <a:lstStyle/>
          <a:p>
            <a:r>
              <a:rPr lang="en-US" sz="1400" dirty="0" smtClean="0"/>
              <a:t>From Design Secrets: Products 2</a:t>
            </a:r>
            <a:endParaRPr lang="en-US" sz="1400" dirty="0"/>
          </a:p>
        </p:txBody>
      </p:sp>
      <p:pic>
        <p:nvPicPr>
          <p:cNvPr id="11" name="Picture 10" descr="tapestrip.png"/>
          <p:cNvPicPr>
            <a:picLocks noChangeAspect="1"/>
          </p:cNvPicPr>
          <p:nvPr/>
        </p:nvPicPr>
        <p:blipFill>
          <a:blip r:embed="rId4"/>
          <a:stretch>
            <a:fillRect/>
          </a:stretch>
        </p:blipFill>
        <p:spPr>
          <a:xfrm>
            <a:off x="5442934" y="304800"/>
            <a:ext cx="7892066" cy="990600"/>
          </a:xfrm>
          <a:prstGeom prst="rect">
            <a:avLst/>
          </a:prstGeom>
          <a:effectLst>
            <a:outerShdw blurRad="50800" dist="38100" dir="2700000" algn="br">
              <a:srgbClr val="000000">
                <a:alpha val="43000"/>
              </a:srgbClr>
            </a:outerShdw>
          </a:effectLst>
        </p:spPr>
      </p:pic>
      <p:sp>
        <p:nvSpPr>
          <p:cNvPr id="12" name="TextBox 11"/>
          <p:cNvSpPr txBox="1"/>
          <p:nvPr/>
        </p:nvSpPr>
        <p:spPr bwMode="auto">
          <a:xfrm>
            <a:off x="4953000" y="605135"/>
            <a:ext cx="4114800" cy="461665"/>
          </a:xfrm>
          <a:prstGeom prst="rect">
            <a:avLst/>
          </a:prstGeom>
          <a:noFill/>
          <a:ln w="9525">
            <a:noFill/>
            <a:miter lim="800000"/>
            <a:headEnd/>
            <a:tailEnd/>
          </a:ln>
          <a:effectLst/>
        </p:spPr>
        <p:txBody>
          <a:bodyPr wrap="square" rtlCol="0">
            <a:spAutoFit/>
          </a:bodyPr>
          <a:lstStyle/>
          <a:p>
            <a:pPr algn="r" eaLnBrk="0" hangingPunct="0">
              <a:spcBef>
                <a:spcPct val="50000"/>
              </a:spcBef>
            </a:pPr>
            <a:r>
              <a:rPr lang="en-US" sz="2400" dirty="0" err="1" smtClean="0">
                <a:solidFill>
                  <a:schemeClr val="accent6">
                    <a:lumMod val="10000"/>
                  </a:schemeClr>
                </a:solidFill>
                <a:latin typeface="Neutra Display-Drafting"/>
                <a:cs typeface="Neutra Display-Drafting"/>
              </a:rPr>
              <a:t>CommunicatE</a:t>
            </a:r>
            <a:endParaRPr lang="en-US" sz="2400" dirty="0" smtClean="0">
              <a:solidFill>
                <a:schemeClr val="accent6">
                  <a:lumMod val="10000"/>
                </a:schemeClr>
              </a:solidFill>
              <a:latin typeface="Neutra Display-Drafting"/>
              <a:cs typeface="Neutra Display-Drafting"/>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B3EFDD30-2D92-BE4F-850C-B7FCC548490E}" type="slidenum">
              <a:rPr lang="en-US" smtClean="0"/>
              <a:pPr/>
              <a:t>40</a:t>
            </a:fld>
            <a:endParaRPr lang="en-US"/>
          </a:p>
        </p:txBody>
      </p:sp>
      <p:sp>
        <p:nvSpPr>
          <p:cNvPr id="201730" name="Title 1"/>
          <p:cNvSpPr>
            <a:spLocks noGrp="1"/>
          </p:cNvSpPr>
          <p:nvPr>
            <p:ph type="title" idx="4294967295"/>
          </p:nvPr>
        </p:nvSpPr>
        <p:spPr/>
        <p:txBody>
          <a:bodyPr/>
          <a:lstStyle/>
          <a:p>
            <a:pPr eaLnBrk="1" hangingPunct="1"/>
            <a:r>
              <a:rPr lang="en-US" sz="4400" dirty="0" smtClean="0"/>
              <a:t>Participants’ Strategies</a:t>
            </a:r>
          </a:p>
        </p:txBody>
      </p:sp>
      <p:sp>
        <p:nvSpPr>
          <p:cNvPr id="201731" name="Content Placeholder 2"/>
          <p:cNvSpPr>
            <a:spLocks noGrp="1"/>
          </p:cNvSpPr>
          <p:nvPr>
            <p:ph idx="4294967295"/>
          </p:nvPr>
        </p:nvSpPr>
        <p:spPr/>
        <p:txBody>
          <a:bodyPr/>
          <a:lstStyle/>
          <a:p>
            <a:pPr eaLnBrk="1" hangingPunct="1"/>
            <a:r>
              <a:rPr lang="en-US" dirty="0" smtClean="0"/>
              <a:t>Linked vs. unlinked editing with multiple alternatives applied by all participants.</a:t>
            </a:r>
          </a:p>
          <a:p>
            <a:pPr eaLnBrk="1" hangingPunct="1"/>
            <a:r>
              <a:rPr lang="en-US" dirty="0" smtClean="0"/>
              <a:t>Alternatives used both for different scenarios, as well as “scratch space”</a:t>
            </a:r>
          </a:p>
          <a:p>
            <a:pPr eaLnBrk="1" hangingPunct="1"/>
            <a:r>
              <a:rPr lang="en-US" dirty="0" smtClean="0"/>
              <a:t>Snapshots important to save state</a:t>
            </a:r>
          </a:p>
          <a:p>
            <a:pPr lvl="1" eaLnBrk="1" hangingPunct="1"/>
            <a:endParaRPr lang="en-US" sz="2400" dirty="0" smtClean="0"/>
          </a:p>
          <a:p>
            <a:pPr eaLnBrk="1" hangingPunct="1">
              <a:buNone/>
            </a:pPr>
            <a:endParaRPr lang="en-US" sz="2800" dirty="0" smtClean="0"/>
          </a:p>
          <a:p>
            <a:pPr eaLnBrk="1" hangingPunct="1"/>
            <a:endParaRPr lang="en-US" sz="2800"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1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build="p"/>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B3EFDD30-2D92-BE4F-850C-B7FCC548490E}" type="slidenum">
              <a:rPr lang="en-US" smtClean="0"/>
              <a:pPr/>
              <a:t>41</a:t>
            </a:fld>
            <a:endParaRPr lang="en-US"/>
          </a:p>
        </p:txBody>
      </p:sp>
      <p:sp>
        <p:nvSpPr>
          <p:cNvPr id="201730" name="Title 1"/>
          <p:cNvSpPr>
            <a:spLocks noGrp="1"/>
          </p:cNvSpPr>
          <p:nvPr>
            <p:ph type="title" idx="4294967295"/>
          </p:nvPr>
        </p:nvSpPr>
        <p:spPr/>
        <p:txBody>
          <a:bodyPr/>
          <a:lstStyle/>
          <a:p>
            <a:pPr eaLnBrk="1" hangingPunct="1"/>
            <a:r>
              <a:rPr lang="en-US" sz="4400" dirty="0" smtClean="0"/>
              <a:t>Suggested improvements</a:t>
            </a:r>
          </a:p>
        </p:txBody>
      </p:sp>
      <p:sp>
        <p:nvSpPr>
          <p:cNvPr id="201731" name="Content Placeholder 2"/>
          <p:cNvSpPr>
            <a:spLocks noGrp="1"/>
          </p:cNvSpPr>
          <p:nvPr>
            <p:ph idx="4294967295"/>
          </p:nvPr>
        </p:nvSpPr>
        <p:spPr/>
        <p:txBody>
          <a:bodyPr/>
          <a:lstStyle/>
          <a:p>
            <a:pPr eaLnBrk="1" hangingPunct="1"/>
            <a:r>
              <a:rPr lang="en-US" dirty="0" smtClean="0"/>
              <a:t>Automate code restructuring for callbacks</a:t>
            </a:r>
          </a:p>
          <a:p>
            <a:pPr eaLnBrk="1" hangingPunct="1"/>
            <a:r>
              <a:rPr lang="en-US" dirty="0" smtClean="0"/>
              <a:t>Introduce direct manipulation for parameters in user’s application </a:t>
            </a:r>
            <a:br>
              <a:rPr lang="en-US" dirty="0" smtClean="0"/>
            </a:br>
            <a:r>
              <a:rPr lang="en-US" dirty="0" smtClean="0"/>
              <a:t>(when possible) </a:t>
            </a:r>
            <a:br>
              <a:rPr lang="en-US" dirty="0" smtClean="0"/>
            </a:br>
            <a:r>
              <a:rPr lang="en-US" sz="2400" dirty="0" smtClean="0"/>
              <a:t/>
            </a:r>
            <a:br>
              <a:rPr lang="en-US" sz="2400" dirty="0" smtClean="0"/>
            </a:br>
            <a:endParaRPr lang="en-US" sz="2400" dirty="0" smtClean="0"/>
          </a:p>
          <a:p>
            <a:pPr lvl="1" eaLnBrk="1" hangingPunct="1"/>
            <a:endParaRPr lang="en-US" sz="2400" dirty="0" smtClean="0"/>
          </a:p>
          <a:p>
            <a:pPr eaLnBrk="1" hangingPunct="1">
              <a:buNone/>
            </a:pPr>
            <a:endParaRPr lang="en-US" sz="2800" dirty="0" smtClean="0"/>
          </a:p>
          <a:p>
            <a:pPr eaLnBrk="1" hangingPunct="1"/>
            <a:endParaRPr lang="en-US" sz="2800"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17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build="p"/>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9"/>
          <p:cNvSpPr>
            <a:spLocks noGrp="1"/>
          </p:cNvSpPr>
          <p:nvPr>
            <p:ph type="sldNum" sz="quarter" idx="4"/>
          </p:nvPr>
        </p:nvSpPr>
        <p:spPr/>
        <p:txBody>
          <a:bodyPr/>
          <a:lstStyle/>
          <a:p>
            <a:fld id="{B3EFDD30-2D92-BE4F-850C-B7FCC548490E}" type="slidenum">
              <a:rPr lang="en-US" smtClean="0"/>
              <a:pPr/>
              <a:t>42</a:t>
            </a:fld>
            <a:endParaRPr lang="en-US" dirty="0"/>
          </a:p>
        </p:txBody>
      </p:sp>
      <p:sp>
        <p:nvSpPr>
          <p:cNvPr id="201730" name="Title 1"/>
          <p:cNvSpPr>
            <a:spLocks noGrp="1"/>
          </p:cNvSpPr>
          <p:nvPr>
            <p:ph type="title" idx="4294967295"/>
          </p:nvPr>
        </p:nvSpPr>
        <p:spPr/>
        <p:txBody>
          <a:bodyPr/>
          <a:lstStyle/>
          <a:p>
            <a:pPr eaLnBrk="1" hangingPunct="1"/>
            <a:r>
              <a:rPr lang="en-US" sz="4400" dirty="0" smtClean="0"/>
              <a:t>Tree Matching Task</a:t>
            </a:r>
          </a:p>
        </p:txBody>
      </p:sp>
      <p:sp>
        <p:nvSpPr>
          <p:cNvPr id="201731" name="Content Placeholder 2"/>
          <p:cNvSpPr>
            <a:spLocks noGrp="1"/>
          </p:cNvSpPr>
          <p:nvPr>
            <p:ph idx="4294967295"/>
          </p:nvPr>
        </p:nvSpPr>
        <p:spPr/>
        <p:txBody>
          <a:bodyPr/>
          <a:lstStyle/>
          <a:p>
            <a:pPr marL="0" indent="0" eaLnBrk="1" hangingPunct="1">
              <a:buNone/>
            </a:pPr>
            <a:r>
              <a:rPr lang="en-US" sz="2800" dirty="0" smtClean="0"/>
              <a:t>Search in 4D parameter space. Given recursive drawing code for this:</a:t>
            </a:r>
            <a:br>
              <a:rPr lang="en-US" sz="2800" dirty="0" smtClean="0"/>
            </a:br>
            <a:endParaRPr lang="en-US" sz="2800" dirty="0" smtClean="0"/>
          </a:p>
          <a:p>
            <a:pPr eaLnBrk="1" hangingPunct="1">
              <a:buNone/>
            </a:pPr>
            <a:endParaRPr lang="en-US" sz="2800" dirty="0" smtClean="0"/>
          </a:p>
          <a:p>
            <a:pPr eaLnBrk="1" hangingPunct="1">
              <a:buNone/>
            </a:pPr>
            <a:endParaRPr lang="en-US" sz="2800" dirty="0" smtClean="0"/>
          </a:p>
          <a:p>
            <a:pPr eaLnBrk="1" hangingPunct="1">
              <a:buNone/>
            </a:pPr>
            <a:r>
              <a:rPr lang="en-US" sz="2800" dirty="0" smtClean="0"/>
              <a:t>Produce these:</a:t>
            </a:r>
          </a:p>
          <a:p>
            <a:pPr eaLnBrk="1" hangingPunct="1"/>
            <a:endParaRPr lang="en-US" sz="2800" dirty="0" smtClean="0"/>
          </a:p>
        </p:txBody>
      </p:sp>
      <p:pic>
        <p:nvPicPr>
          <p:cNvPr id="292874" name="Picture 10"/>
          <p:cNvPicPr>
            <a:picLocks noChangeAspect="1" noChangeArrowheads="1"/>
          </p:cNvPicPr>
          <p:nvPr/>
        </p:nvPicPr>
        <p:blipFill>
          <a:blip r:embed="rId3">
            <a:clrChange>
              <a:clrFrom>
                <a:srgbClr val="2C3C4F"/>
              </a:clrFrom>
              <a:clrTo>
                <a:srgbClr val="2C3C4F">
                  <a:alpha val="0"/>
                </a:srgbClr>
              </a:clrTo>
            </a:clrChange>
          </a:blip>
          <a:srcRect/>
          <a:stretch>
            <a:fillRect/>
          </a:stretch>
        </p:blipFill>
        <p:spPr bwMode="auto">
          <a:xfrm>
            <a:off x="3657600" y="2514600"/>
            <a:ext cx="1905000" cy="1913880"/>
          </a:xfrm>
          <a:prstGeom prst="rect">
            <a:avLst/>
          </a:prstGeom>
          <a:noFill/>
          <a:ln w="9525">
            <a:noFill/>
            <a:miter lim="800000"/>
            <a:headEnd/>
            <a:tailEnd/>
          </a:ln>
          <a:effectLst/>
        </p:spPr>
      </p:pic>
      <p:pic>
        <p:nvPicPr>
          <p:cNvPr id="292875" name="Picture 11"/>
          <p:cNvPicPr>
            <a:picLocks noChangeAspect="1" noChangeArrowheads="1"/>
          </p:cNvPicPr>
          <p:nvPr/>
        </p:nvPicPr>
        <p:blipFill>
          <a:blip r:embed="rId4">
            <a:clrChange>
              <a:clrFrom>
                <a:srgbClr val="2C3C4F"/>
              </a:clrFrom>
              <a:clrTo>
                <a:srgbClr val="2C3C4F">
                  <a:alpha val="0"/>
                </a:srgbClr>
              </a:clrTo>
            </a:clrChange>
          </a:blip>
          <a:srcRect/>
          <a:stretch>
            <a:fillRect/>
          </a:stretch>
        </p:blipFill>
        <p:spPr bwMode="auto">
          <a:xfrm>
            <a:off x="6324600" y="4724400"/>
            <a:ext cx="1676400" cy="1672519"/>
          </a:xfrm>
          <a:prstGeom prst="rect">
            <a:avLst/>
          </a:prstGeom>
          <a:noFill/>
          <a:ln w="9525">
            <a:noFill/>
            <a:miter lim="800000"/>
            <a:headEnd/>
            <a:tailEnd/>
          </a:ln>
          <a:effectLst/>
        </p:spPr>
      </p:pic>
      <p:pic>
        <p:nvPicPr>
          <p:cNvPr id="292876" name="Picture 12"/>
          <p:cNvPicPr>
            <a:picLocks noChangeAspect="1" noChangeArrowheads="1"/>
          </p:cNvPicPr>
          <p:nvPr/>
        </p:nvPicPr>
        <p:blipFill>
          <a:blip r:embed="rId5">
            <a:clrChange>
              <a:clrFrom>
                <a:srgbClr val="2C3C4F"/>
              </a:clrFrom>
              <a:clrTo>
                <a:srgbClr val="2C3C4F">
                  <a:alpha val="0"/>
                </a:srgbClr>
              </a:clrTo>
            </a:clrChange>
          </a:blip>
          <a:srcRect t="2934"/>
          <a:stretch>
            <a:fillRect/>
          </a:stretch>
        </p:blipFill>
        <p:spPr bwMode="auto">
          <a:xfrm>
            <a:off x="4652092" y="4773605"/>
            <a:ext cx="1672508" cy="1627195"/>
          </a:xfrm>
          <a:prstGeom prst="rect">
            <a:avLst/>
          </a:prstGeom>
          <a:noFill/>
          <a:ln w="9525">
            <a:noFill/>
            <a:miter lim="800000"/>
            <a:headEnd/>
            <a:tailEnd/>
          </a:ln>
          <a:effectLst/>
        </p:spPr>
      </p:pic>
      <p:pic>
        <p:nvPicPr>
          <p:cNvPr id="292877" name="Picture 13"/>
          <p:cNvPicPr>
            <a:picLocks noChangeAspect="1" noChangeArrowheads="1"/>
          </p:cNvPicPr>
          <p:nvPr/>
        </p:nvPicPr>
        <p:blipFill>
          <a:blip r:embed="rId6">
            <a:clrChange>
              <a:clrFrom>
                <a:srgbClr val="2C3C4F"/>
              </a:clrFrom>
              <a:clrTo>
                <a:srgbClr val="2C3C4F">
                  <a:alpha val="0"/>
                </a:srgbClr>
              </a:clrTo>
            </a:clrChange>
          </a:blip>
          <a:srcRect b="4986"/>
          <a:stretch>
            <a:fillRect/>
          </a:stretch>
        </p:blipFill>
        <p:spPr bwMode="auto">
          <a:xfrm>
            <a:off x="2971800" y="4724400"/>
            <a:ext cx="1676400" cy="1600200"/>
          </a:xfrm>
          <a:prstGeom prst="rect">
            <a:avLst/>
          </a:prstGeom>
          <a:noFill/>
          <a:ln w="9525">
            <a:noFill/>
            <a:miter lim="800000"/>
            <a:headEnd/>
            <a:tailEnd/>
          </a:ln>
          <a:effectLst/>
        </p:spPr>
      </p:pic>
      <p:pic>
        <p:nvPicPr>
          <p:cNvPr id="292878" name="Picture 14"/>
          <p:cNvPicPr>
            <a:picLocks noChangeAspect="1" noChangeArrowheads="1"/>
          </p:cNvPicPr>
          <p:nvPr/>
        </p:nvPicPr>
        <p:blipFill>
          <a:blip r:embed="rId7">
            <a:clrChange>
              <a:clrFrom>
                <a:srgbClr val="2C3C4F"/>
              </a:clrFrom>
              <a:clrTo>
                <a:srgbClr val="2C3C4F">
                  <a:alpha val="0"/>
                </a:srgbClr>
              </a:clrTo>
            </a:clrChange>
          </a:blip>
          <a:srcRect/>
          <a:stretch>
            <a:fillRect/>
          </a:stretch>
        </p:blipFill>
        <p:spPr bwMode="auto">
          <a:xfrm>
            <a:off x="1295400" y="4724400"/>
            <a:ext cx="1672492" cy="16764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3EFDD30-2D92-BE4F-850C-B7FCC548490E}" type="slidenum">
              <a:rPr lang="en-US" smtClean="0"/>
              <a:pPr/>
              <a:t>43</a:t>
            </a:fld>
            <a:endParaRPr lang="en-US"/>
          </a:p>
        </p:txBody>
      </p:sp>
      <p:pic>
        <p:nvPicPr>
          <p:cNvPr id="3" name="juxtapose-trees.mov">
            <a:hlinkClick r:id="" action="ppaction://media"/>
          </p:cNvPr>
          <p:cNvPicPr/>
          <p:nvPr>
            <a:videoFile r:link="rId1"/>
          </p:nvPr>
        </p:nvPicPr>
        <p:blipFill>
          <a:blip r:embed="rId4"/>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77200" y="6513513"/>
            <a:ext cx="762000" cy="274637"/>
          </a:xfrm>
          <a:prstGeom prst="rect">
            <a:avLst/>
          </a:prstGeom>
        </p:spPr>
        <p:txBody>
          <a:bodyPr/>
          <a:lstStyle/>
          <a:p>
            <a:pPr>
              <a:defRPr/>
            </a:pPr>
            <a:fld id="{971B7D7F-0F5C-41E0-A807-ADF9AEA64943}" type="slidenum">
              <a:rPr lang="ko-KR" altLang="en-US" smtClean="0"/>
              <a:pPr>
                <a:defRPr/>
              </a:pPr>
              <a:t>44</a:t>
            </a:fld>
            <a:endParaRPr lang="en-US" altLang="ko-KR"/>
          </a:p>
        </p:txBody>
      </p:sp>
      <p:graphicFrame>
        <p:nvGraphicFramePr>
          <p:cNvPr id="3" name="Chart 2"/>
          <p:cNvGraphicFramePr/>
          <p:nvPr/>
        </p:nvGraphicFramePr>
        <p:xfrm>
          <a:off x="1981200" y="762000"/>
          <a:ext cx="5791200" cy="523621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77200" y="6513513"/>
            <a:ext cx="762000" cy="274637"/>
          </a:xfrm>
          <a:prstGeom prst="rect">
            <a:avLst/>
          </a:prstGeom>
        </p:spPr>
        <p:txBody>
          <a:bodyPr/>
          <a:lstStyle/>
          <a:p>
            <a:pPr>
              <a:defRPr/>
            </a:pPr>
            <a:fld id="{971B7D7F-0F5C-41E0-A807-ADF9AEA64943}" type="slidenum">
              <a:rPr lang="ko-KR" altLang="en-US" smtClean="0"/>
              <a:pPr>
                <a:defRPr/>
              </a:pPr>
              <a:t>45</a:t>
            </a:fld>
            <a:endParaRPr lang="en-US" altLang="ko-KR"/>
          </a:p>
        </p:txBody>
      </p:sp>
      <p:graphicFrame>
        <p:nvGraphicFramePr>
          <p:cNvPr id="3" name="Chart 2"/>
          <p:cNvGraphicFramePr/>
          <p:nvPr/>
        </p:nvGraphicFramePr>
        <p:xfrm>
          <a:off x="838200" y="914400"/>
          <a:ext cx="7696200" cy="43434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11"/>
          <p:cNvPicPr>
            <a:picLocks noChangeAspect="1" noChangeArrowheads="1"/>
          </p:cNvPicPr>
          <p:nvPr/>
        </p:nvPicPr>
        <p:blipFill>
          <a:blip r:embed="rId4">
            <a:clrChange>
              <a:clrFrom>
                <a:srgbClr val="2C3C4F"/>
              </a:clrFrom>
              <a:clrTo>
                <a:srgbClr val="2C3C4F">
                  <a:alpha val="0"/>
                </a:srgbClr>
              </a:clrTo>
            </a:clrChange>
          </a:blip>
          <a:srcRect/>
          <a:stretch>
            <a:fillRect/>
          </a:stretch>
        </p:blipFill>
        <p:spPr bwMode="auto">
          <a:xfrm>
            <a:off x="5715000" y="5028671"/>
            <a:ext cx="1447800" cy="1444448"/>
          </a:xfrm>
          <a:prstGeom prst="rect">
            <a:avLst/>
          </a:prstGeom>
          <a:noFill/>
          <a:ln w="9525">
            <a:noFill/>
            <a:miter lim="800000"/>
            <a:headEnd/>
            <a:tailEnd/>
          </a:ln>
          <a:effectLst/>
        </p:spPr>
      </p:pic>
      <p:pic>
        <p:nvPicPr>
          <p:cNvPr id="9" name="Picture 12"/>
          <p:cNvPicPr>
            <a:picLocks noChangeAspect="1" noChangeArrowheads="1"/>
          </p:cNvPicPr>
          <p:nvPr/>
        </p:nvPicPr>
        <p:blipFill>
          <a:blip r:embed="rId5">
            <a:clrChange>
              <a:clrFrom>
                <a:srgbClr val="2C3C4F"/>
              </a:clrFrom>
              <a:clrTo>
                <a:srgbClr val="2C3C4F">
                  <a:alpha val="0"/>
                </a:srgbClr>
              </a:clrTo>
            </a:clrChange>
          </a:blip>
          <a:srcRect t="2934"/>
          <a:stretch>
            <a:fillRect/>
          </a:stretch>
        </p:blipFill>
        <p:spPr bwMode="auto">
          <a:xfrm>
            <a:off x="4267200" y="5071694"/>
            <a:ext cx="1444439" cy="1405305"/>
          </a:xfrm>
          <a:prstGeom prst="rect">
            <a:avLst/>
          </a:prstGeom>
          <a:noFill/>
          <a:ln w="9525">
            <a:noFill/>
            <a:miter lim="800000"/>
            <a:headEnd/>
            <a:tailEnd/>
          </a:ln>
          <a:effectLst/>
        </p:spPr>
      </p:pic>
      <p:pic>
        <p:nvPicPr>
          <p:cNvPr id="10" name="Picture 13"/>
          <p:cNvPicPr>
            <a:picLocks noChangeAspect="1" noChangeArrowheads="1"/>
          </p:cNvPicPr>
          <p:nvPr/>
        </p:nvPicPr>
        <p:blipFill>
          <a:blip r:embed="rId6">
            <a:clrChange>
              <a:clrFrom>
                <a:srgbClr val="2C3C4F"/>
              </a:clrFrom>
              <a:clrTo>
                <a:srgbClr val="2C3C4F">
                  <a:alpha val="0"/>
                </a:srgbClr>
              </a:clrTo>
            </a:clrChange>
          </a:blip>
          <a:srcRect b="4986"/>
          <a:stretch>
            <a:fillRect/>
          </a:stretch>
        </p:blipFill>
        <p:spPr bwMode="auto">
          <a:xfrm>
            <a:off x="2895600" y="5018808"/>
            <a:ext cx="1447800" cy="1381991"/>
          </a:xfrm>
          <a:prstGeom prst="rect">
            <a:avLst/>
          </a:prstGeom>
          <a:noFill/>
          <a:ln w="9525">
            <a:noFill/>
            <a:miter lim="800000"/>
            <a:headEnd/>
            <a:tailEnd/>
          </a:ln>
          <a:effectLst/>
        </p:spPr>
      </p:pic>
      <p:pic>
        <p:nvPicPr>
          <p:cNvPr id="11" name="Picture 14"/>
          <p:cNvPicPr>
            <a:picLocks noChangeAspect="1" noChangeArrowheads="1"/>
          </p:cNvPicPr>
          <p:nvPr/>
        </p:nvPicPr>
        <p:blipFill>
          <a:blip r:embed="rId7">
            <a:clrChange>
              <a:clrFrom>
                <a:srgbClr val="2C3C4F"/>
              </a:clrFrom>
              <a:clrTo>
                <a:srgbClr val="2C3C4F">
                  <a:alpha val="0"/>
                </a:srgbClr>
              </a:clrTo>
            </a:clrChange>
          </a:blip>
          <a:srcRect/>
          <a:stretch>
            <a:fillRect/>
          </a:stretch>
        </p:blipFill>
        <p:spPr bwMode="auto">
          <a:xfrm>
            <a:off x="1603575" y="5029200"/>
            <a:ext cx="1444425" cy="1447800"/>
          </a:xfrm>
          <a:prstGeom prst="rect">
            <a:avLst/>
          </a:prstGeom>
          <a:noFill/>
          <a:ln w="9525">
            <a:noFill/>
            <a:miter lim="800000"/>
            <a:headEnd/>
            <a:tailEnd/>
          </a:ln>
          <a:effectLst/>
        </p:spPr>
      </p:pic>
      <p:sp>
        <p:nvSpPr>
          <p:cNvPr id="12" name="TextBox 11"/>
          <p:cNvSpPr txBox="1"/>
          <p:nvPr/>
        </p:nvSpPr>
        <p:spPr>
          <a:xfrm>
            <a:off x="4572000" y="6324600"/>
            <a:ext cx="761683" cy="369332"/>
          </a:xfrm>
          <a:prstGeom prst="rect">
            <a:avLst/>
          </a:prstGeom>
          <a:noFill/>
        </p:spPr>
        <p:txBody>
          <a:bodyPr wrap="none" rtlCol="0">
            <a:spAutoFit/>
          </a:bodyPr>
          <a:lstStyle/>
          <a:p>
            <a:r>
              <a:rPr lang="en-US" dirty="0" smtClean="0"/>
              <a:t> </a:t>
            </a:r>
            <a:r>
              <a:rPr lang="en-US" sz="1600" b="0" dirty="0" smtClean="0"/>
              <a:t>p&lt;0.01</a:t>
            </a:r>
            <a:endParaRPr lang="en-US" b="0" dirty="0"/>
          </a:p>
        </p:txBody>
      </p:sp>
      <p:sp>
        <p:nvSpPr>
          <p:cNvPr id="13" name="TextBox 12"/>
          <p:cNvSpPr txBox="1"/>
          <p:nvPr/>
        </p:nvSpPr>
        <p:spPr>
          <a:xfrm>
            <a:off x="6019800" y="6324600"/>
            <a:ext cx="768095" cy="369332"/>
          </a:xfrm>
          <a:prstGeom prst="rect">
            <a:avLst/>
          </a:prstGeom>
          <a:noFill/>
        </p:spPr>
        <p:txBody>
          <a:bodyPr wrap="none" rtlCol="0">
            <a:spAutoFit/>
          </a:bodyPr>
          <a:lstStyle/>
          <a:p>
            <a:r>
              <a:rPr lang="en-US" dirty="0" smtClean="0"/>
              <a:t> </a:t>
            </a:r>
            <a:r>
              <a:rPr lang="en-US" sz="1600" b="0" dirty="0" smtClean="0"/>
              <a:t>p~0.01</a:t>
            </a:r>
            <a:endParaRPr lang="en-US" b="0" dirty="0"/>
          </a:p>
        </p:txBody>
      </p:sp>
      <p:sp>
        <p:nvSpPr>
          <p:cNvPr id="14" name="TextBox 13"/>
          <p:cNvSpPr txBox="1"/>
          <p:nvPr/>
        </p:nvSpPr>
        <p:spPr>
          <a:xfrm>
            <a:off x="1905000" y="6248400"/>
            <a:ext cx="935577" cy="523220"/>
          </a:xfrm>
          <a:prstGeom prst="rect">
            <a:avLst/>
          </a:prstGeom>
          <a:noFill/>
        </p:spPr>
        <p:txBody>
          <a:bodyPr wrap="none" rtlCol="0">
            <a:spAutoFit/>
          </a:bodyPr>
          <a:lstStyle/>
          <a:p>
            <a:pPr algn="ctr"/>
            <a:r>
              <a:rPr lang="en-US" sz="1400" b="0" dirty="0" smtClean="0"/>
              <a:t>not </a:t>
            </a:r>
            <a:br>
              <a:rPr lang="en-US" sz="1400" b="0" dirty="0" smtClean="0"/>
            </a:br>
            <a:r>
              <a:rPr lang="en-US" sz="1400" b="0" dirty="0" smtClean="0"/>
              <a:t>significant</a:t>
            </a:r>
            <a:endParaRPr lang="en-US" sz="1400" b="0" dirty="0"/>
          </a:p>
        </p:txBody>
      </p:sp>
      <p:sp>
        <p:nvSpPr>
          <p:cNvPr id="15" name="TextBox 14"/>
          <p:cNvSpPr txBox="1"/>
          <p:nvPr/>
        </p:nvSpPr>
        <p:spPr>
          <a:xfrm>
            <a:off x="3124200" y="6248400"/>
            <a:ext cx="935577" cy="523220"/>
          </a:xfrm>
          <a:prstGeom prst="rect">
            <a:avLst/>
          </a:prstGeom>
          <a:noFill/>
        </p:spPr>
        <p:txBody>
          <a:bodyPr wrap="none" rtlCol="0">
            <a:spAutoFit/>
          </a:bodyPr>
          <a:lstStyle/>
          <a:p>
            <a:pPr algn="ctr"/>
            <a:r>
              <a:rPr lang="en-US" sz="1400" b="0" dirty="0" smtClean="0"/>
              <a:t>not </a:t>
            </a:r>
            <a:br>
              <a:rPr lang="en-US" sz="1400" b="0" dirty="0" smtClean="0"/>
            </a:br>
            <a:r>
              <a:rPr lang="en-US" sz="1400" b="0" dirty="0" smtClean="0"/>
              <a:t>significant</a:t>
            </a:r>
            <a:endParaRPr lang="en-US" sz="1400" b="0" dirty="0"/>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solidFill>
                  <a:schemeClr val="accent6">
                    <a:lumMod val="50000"/>
                  </a:schemeClr>
                </a:solidFill>
              </a:rPr>
              <a:t>Requirements for Alternatives of Programmed Interactions</a:t>
            </a:r>
          </a:p>
          <a:p>
            <a:r>
              <a:rPr lang="en-US" dirty="0" smtClean="0">
                <a:solidFill>
                  <a:schemeClr val="accent6">
                    <a:lumMod val="50000"/>
                  </a:schemeClr>
                </a:solidFill>
              </a:rPr>
              <a:t>Juxtapose for Desktop Interactions:</a:t>
            </a:r>
            <a:br>
              <a:rPr lang="en-US" dirty="0" smtClean="0">
                <a:solidFill>
                  <a:schemeClr val="accent6">
                    <a:lumMod val="50000"/>
                  </a:schemeClr>
                </a:solidFill>
              </a:rPr>
            </a:br>
            <a:r>
              <a:rPr lang="en-US" dirty="0" smtClean="0">
                <a:solidFill>
                  <a:schemeClr val="accent6">
                    <a:lumMod val="50000"/>
                  </a:schemeClr>
                </a:solidFill>
              </a:rPr>
              <a:t>System &amp; Evaluation</a:t>
            </a:r>
          </a:p>
          <a:p>
            <a:r>
              <a:rPr lang="en-US" b="1" dirty="0" smtClean="0"/>
              <a:t>Alternatives off the Desktop</a:t>
            </a:r>
          </a:p>
          <a:p>
            <a:r>
              <a:rPr lang="en-US" dirty="0" smtClean="0">
                <a:solidFill>
                  <a:srgbClr val="37749A"/>
                </a:solidFill>
              </a:rPr>
              <a:t>Related &amp; Future Work</a:t>
            </a:r>
            <a:endParaRPr lang="en-US" dirty="0">
              <a:solidFill>
                <a:srgbClr val="37749A"/>
              </a:solidFill>
            </a:endParaRPr>
          </a:p>
        </p:txBody>
      </p:sp>
      <p:sp>
        <p:nvSpPr>
          <p:cNvPr id="4" name="Slide Number Placeholder 3"/>
          <p:cNvSpPr>
            <a:spLocks noGrp="1"/>
          </p:cNvSpPr>
          <p:nvPr>
            <p:ph type="sldNum" sz="quarter" idx="4"/>
          </p:nvPr>
        </p:nvSpPr>
        <p:spPr/>
        <p:txBody>
          <a:bodyPr/>
          <a:lstStyle/>
          <a:p>
            <a:fld id="{B3EFDD30-2D92-BE4F-850C-B7FCC548490E}" type="slidenum">
              <a:rPr lang="en-US" smtClean="0"/>
              <a:pPr/>
              <a:t>46</a:t>
            </a:fld>
            <a:endParaRPr lang="en-US"/>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r>
              <a:rPr lang="en-US" dirty="0" smtClean="0"/>
              <a:t>Juxtapose Mobile</a:t>
            </a:r>
          </a:p>
        </p:txBody>
      </p:sp>
      <p:sp>
        <p:nvSpPr>
          <p:cNvPr id="14" name="Slide Number Placeholder 13"/>
          <p:cNvSpPr>
            <a:spLocks noGrp="1"/>
          </p:cNvSpPr>
          <p:nvPr>
            <p:ph type="sldNum" sz="quarter" idx="4"/>
          </p:nvPr>
        </p:nvSpPr>
        <p:spPr/>
        <p:txBody>
          <a:bodyPr/>
          <a:lstStyle/>
          <a:p>
            <a:fld id="{B3EFDD30-2D92-BE4F-850C-B7FCC548490E}" type="slidenum">
              <a:rPr lang="en-US" smtClean="0"/>
              <a:pPr/>
              <a:t>47</a:t>
            </a:fld>
            <a:endParaRPr lang="en-US"/>
          </a:p>
        </p:txBody>
      </p:sp>
      <p:pic>
        <p:nvPicPr>
          <p:cNvPr id="15" name="Content Placeholder 4" descr="n93.png"/>
          <p:cNvPicPr>
            <a:picLocks noChangeAspect="1"/>
          </p:cNvPicPr>
          <p:nvPr/>
        </p:nvPicPr>
        <p:blipFill>
          <a:blip r:embed="rId3" cstate="print"/>
          <a:stretch>
            <a:fillRect/>
          </a:stretch>
        </p:blipFill>
        <p:spPr bwMode="auto">
          <a:xfrm>
            <a:off x="5606627" y="2286000"/>
            <a:ext cx="868989" cy="2209800"/>
          </a:xfrm>
          <a:prstGeom prst="rect">
            <a:avLst/>
          </a:prstGeom>
          <a:noFill/>
          <a:ln w="9525">
            <a:noFill/>
            <a:miter lim="800000"/>
            <a:headEnd/>
            <a:tailEnd/>
          </a:ln>
        </p:spPr>
      </p:pic>
      <p:cxnSp>
        <p:nvCxnSpPr>
          <p:cNvPr id="19" name="Straight Arrow Connector 18"/>
          <p:cNvCxnSpPr/>
          <p:nvPr/>
        </p:nvCxnSpPr>
        <p:spPr bwMode="auto">
          <a:xfrm>
            <a:off x="4006427" y="3352800"/>
            <a:ext cx="1600200" cy="1588"/>
          </a:xfrm>
          <a:prstGeom prst="straightConnector1">
            <a:avLst/>
          </a:prstGeom>
          <a:solidFill>
            <a:schemeClr val="accent1"/>
          </a:solidFill>
          <a:ln w="76200" cap="flat" cmpd="sng" algn="ctr">
            <a:solidFill>
              <a:schemeClr val="accent6"/>
            </a:solidFill>
            <a:prstDash val="solid"/>
            <a:round/>
            <a:headEnd type="none" w="med" len="med"/>
            <a:tailEnd type="arrow"/>
          </a:ln>
          <a:effectLst/>
        </p:spPr>
      </p:cxnSp>
      <p:pic>
        <p:nvPicPr>
          <p:cNvPr id="22" name="Content Placeholder 4" descr="n93.png"/>
          <p:cNvPicPr>
            <a:picLocks noChangeAspect="1"/>
          </p:cNvPicPr>
          <p:nvPr/>
        </p:nvPicPr>
        <p:blipFill>
          <a:blip r:embed="rId4"/>
          <a:stretch>
            <a:fillRect/>
          </a:stretch>
        </p:blipFill>
        <p:spPr bwMode="auto">
          <a:xfrm>
            <a:off x="6539047" y="2057400"/>
            <a:ext cx="1048780" cy="2667000"/>
          </a:xfrm>
          <a:prstGeom prst="rect">
            <a:avLst/>
          </a:prstGeom>
          <a:noFill/>
          <a:ln w="9525">
            <a:noFill/>
            <a:miter lim="800000"/>
            <a:headEnd/>
            <a:tailEnd/>
          </a:ln>
        </p:spPr>
      </p:pic>
      <p:sp>
        <p:nvSpPr>
          <p:cNvPr id="23" name="TextBox 22"/>
          <p:cNvSpPr txBox="1"/>
          <p:nvPr/>
        </p:nvSpPr>
        <p:spPr>
          <a:xfrm>
            <a:off x="5131647" y="4611469"/>
            <a:ext cx="1313180" cy="646331"/>
          </a:xfrm>
          <a:prstGeom prst="rect">
            <a:avLst/>
          </a:prstGeom>
          <a:noFill/>
        </p:spPr>
        <p:txBody>
          <a:bodyPr wrap="none" rtlCol="0">
            <a:spAutoFit/>
          </a:bodyPr>
          <a:lstStyle/>
          <a:p>
            <a:pPr algn="ctr"/>
            <a:r>
              <a:rPr lang="en-US" dirty="0" smtClean="0">
                <a:solidFill>
                  <a:srgbClr val="FFFFFF"/>
                </a:solidFill>
              </a:rPr>
              <a:t>Alternative</a:t>
            </a:r>
          </a:p>
          <a:p>
            <a:pPr algn="ctr"/>
            <a:r>
              <a:rPr lang="en-US" dirty="0" smtClean="0">
                <a:solidFill>
                  <a:srgbClr val="FFFFFF"/>
                </a:solidFill>
              </a:rPr>
              <a:t> 1</a:t>
            </a:r>
            <a:endParaRPr lang="en-US" dirty="0">
              <a:solidFill>
                <a:srgbClr val="FFFFFF"/>
              </a:solidFill>
            </a:endParaRPr>
          </a:p>
        </p:txBody>
      </p:sp>
      <p:pic>
        <p:nvPicPr>
          <p:cNvPr id="25" name="Picture 24" descr="editor-diagram.png"/>
          <p:cNvPicPr>
            <a:picLocks noChangeAspect="1"/>
          </p:cNvPicPr>
          <p:nvPr/>
        </p:nvPicPr>
        <p:blipFill>
          <a:blip r:embed="rId5"/>
          <a:stretch>
            <a:fillRect/>
          </a:stretch>
        </p:blipFill>
        <p:spPr>
          <a:xfrm>
            <a:off x="457200" y="1981200"/>
            <a:ext cx="3320627" cy="2819400"/>
          </a:xfrm>
          <a:prstGeom prst="rect">
            <a:avLst/>
          </a:prstGeom>
        </p:spPr>
      </p:pic>
      <p:sp>
        <p:nvSpPr>
          <p:cNvPr id="26" name="TextBox 25"/>
          <p:cNvSpPr txBox="1"/>
          <p:nvPr/>
        </p:nvSpPr>
        <p:spPr>
          <a:xfrm>
            <a:off x="6444827" y="4611469"/>
            <a:ext cx="1313180" cy="646331"/>
          </a:xfrm>
          <a:prstGeom prst="rect">
            <a:avLst/>
          </a:prstGeom>
          <a:noFill/>
        </p:spPr>
        <p:txBody>
          <a:bodyPr wrap="none" rtlCol="0">
            <a:spAutoFit/>
          </a:bodyPr>
          <a:lstStyle/>
          <a:p>
            <a:pPr algn="ctr"/>
            <a:r>
              <a:rPr lang="en-US" dirty="0" smtClean="0">
                <a:solidFill>
                  <a:srgbClr val="FFFFFF"/>
                </a:solidFill>
              </a:rPr>
              <a:t>Alternative</a:t>
            </a:r>
          </a:p>
          <a:p>
            <a:pPr algn="ctr"/>
            <a:r>
              <a:rPr lang="en-US" dirty="0" smtClean="0">
                <a:solidFill>
                  <a:srgbClr val="FFFFFF"/>
                </a:solidFill>
              </a:rPr>
              <a:t> 2</a:t>
            </a:r>
            <a:endParaRPr lang="en-US" dirty="0">
              <a:solidFill>
                <a:srgbClr val="FFFFFF"/>
              </a:solidFill>
            </a:endParaRPr>
          </a:p>
        </p:txBody>
      </p:sp>
      <p:sp>
        <p:nvSpPr>
          <p:cNvPr id="27" name="TextBox 26"/>
          <p:cNvSpPr txBox="1"/>
          <p:nvPr/>
        </p:nvSpPr>
        <p:spPr>
          <a:xfrm>
            <a:off x="7664027" y="4611469"/>
            <a:ext cx="1313180" cy="646331"/>
          </a:xfrm>
          <a:prstGeom prst="rect">
            <a:avLst/>
          </a:prstGeom>
          <a:noFill/>
        </p:spPr>
        <p:txBody>
          <a:bodyPr wrap="none" rtlCol="0">
            <a:spAutoFit/>
          </a:bodyPr>
          <a:lstStyle/>
          <a:p>
            <a:pPr algn="ctr"/>
            <a:r>
              <a:rPr lang="en-US" dirty="0" smtClean="0">
                <a:solidFill>
                  <a:srgbClr val="FFFFFF"/>
                </a:solidFill>
              </a:rPr>
              <a:t>Alternative</a:t>
            </a:r>
          </a:p>
          <a:p>
            <a:pPr algn="ctr"/>
            <a:r>
              <a:rPr lang="en-US" dirty="0" smtClean="0">
                <a:solidFill>
                  <a:srgbClr val="FFFFFF"/>
                </a:solidFill>
              </a:rPr>
              <a:t>3</a:t>
            </a:r>
            <a:endParaRPr lang="en-US" dirty="0">
              <a:solidFill>
                <a:srgbClr val="FFFFFF"/>
              </a:solidFill>
            </a:endParaRPr>
          </a:p>
        </p:txBody>
      </p:sp>
      <p:pic>
        <p:nvPicPr>
          <p:cNvPr id="28" name="Content Placeholder 4" descr="n93.png"/>
          <p:cNvPicPr>
            <a:picLocks noChangeAspect="1"/>
          </p:cNvPicPr>
          <p:nvPr/>
        </p:nvPicPr>
        <p:blipFill>
          <a:blip r:embed="rId4"/>
          <a:stretch>
            <a:fillRect/>
          </a:stretch>
        </p:blipFill>
        <p:spPr bwMode="auto">
          <a:xfrm>
            <a:off x="7739403" y="2362200"/>
            <a:ext cx="839024" cy="2133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458200" y="6400800"/>
            <a:ext cx="685800" cy="365125"/>
          </a:xfrm>
          <a:prstGeom prst="rect">
            <a:avLst/>
          </a:prstGeom>
        </p:spPr>
        <p:txBody>
          <a:bodyPr/>
          <a:lstStyle/>
          <a:p>
            <a:fld id="{B3EFDD30-2D92-BE4F-850C-B7FCC548490E}" type="slidenum">
              <a:rPr lang="en-US" smtClean="0"/>
              <a:pPr/>
              <a:t>48</a:t>
            </a:fld>
            <a:endParaRPr lang="en-US"/>
          </a:p>
        </p:txBody>
      </p:sp>
      <p:pic>
        <p:nvPicPr>
          <p:cNvPr id="5" name="Juxtapose-mobile-w-callouts.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 name="Rounded Rectangle 45"/>
          <p:cNvSpPr/>
          <p:nvPr/>
        </p:nvSpPr>
        <p:spPr>
          <a:xfrm>
            <a:off x="228600" y="2209800"/>
            <a:ext cx="2514600" cy="3276600"/>
          </a:xfrm>
          <a:prstGeom prst="roundRect">
            <a:avLst>
              <a:gd name="adj" fmla="val 651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bwMode="auto">
          <a:xfrm>
            <a:off x="304800" y="3962400"/>
            <a:ext cx="2362200" cy="14478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Neutra Text" pitchFamily="50" charset="0"/>
              </a:rPr>
              <a:t>Juxtapose</a:t>
            </a:r>
            <a:r>
              <a:rPr lang="en-US" sz="2400" dirty="0" smtClean="0">
                <a:solidFill>
                  <a:schemeClr val="tx1"/>
                </a:solidFill>
                <a:latin typeface="Neutra Text" pitchFamily="50" charset="0"/>
              </a:rPr>
              <a:t/>
            </a:r>
            <a:br>
              <a:rPr lang="en-US" sz="2400" dirty="0" smtClean="0">
                <a:solidFill>
                  <a:schemeClr val="tx1"/>
                </a:solidFill>
                <a:latin typeface="Neutra Text" pitchFamily="50" charset="0"/>
              </a:rPr>
            </a:br>
            <a:r>
              <a:rPr lang="en-US" sz="2400" dirty="0" smtClean="0"/>
              <a:t>Runtime o</a:t>
            </a:r>
            <a:r>
              <a:rPr kumimoji="0" lang="en-US" sz="2400" b="1" i="0" u="none" strike="noStrike" cap="none" normalizeH="0" baseline="0" dirty="0" smtClean="0">
                <a:ln>
                  <a:noFill/>
                </a:ln>
                <a:solidFill>
                  <a:schemeClr val="tx1"/>
                </a:solidFill>
                <a:effectLst/>
                <a:latin typeface="Neutra Text" pitchFamily="50" charset="0"/>
              </a:rPr>
              <a:t>n</a:t>
            </a:r>
            <a:r>
              <a:rPr kumimoji="0" lang="en-US" sz="2400" b="1" i="0" u="none" strike="noStrike" cap="none" normalizeH="0" dirty="0" smtClean="0">
                <a:ln>
                  <a:noFill/>
                </a:ln>
                <a:solidFill>
                  <a:schemeClr val="tx1"/>
                </a:solidFill>
                <a:effectLst/>
                <a:latin typeface="Neutra Text" pitchFamily="50" charset="0"/>
              </a:rPr>
              <a:t> PC</a:t>
            </a:r>
            <a:endParaRPr kumimoji="0" lang="en-US" sz="2400" b="1" i="0" u="none" strike="noStrike" cap="none" normalizeH="0" baseline="0" dirty="0" smtClean="0">
              <a:ln>
                <a:noFill/>
              </a:ln>
              <a:solidFill>
                <a:schemeClr val="tx1"/>
              </a:solidFill>
              <a:effectLst/>
              <a:latin typeface="Neutra Text" pitchFamily="50" charset="0"/>
            </a:endParaRPr>
          </a:p>
        </p:txBody>
      </p:sp>
      <p:cxnSp>
        <p:nvCxnSpPr>
          <p:cNvPr id="51" name="Curved Connector 50"/>
          <p:cNvCxnSpPr>
            <a:stCxn id="46" idx="3"/>
            <a:endCxn id="22" idx="1"/>
          </p:cNvCxnSpPr>
          <p:nvPr/>
        </p:nvCxnSpPr>
        <p:spPr>
          <a:xfrm>
            <a:off x="2743200" y="3848100"/>
            <a:ext cx="2743200" cy="1524000"/>
          </a:xfrm>
          <a:prstGeom prst="curvedConnector3">
            <a:avLst>
              <a:gd name="adj1" fmla="val 50000"/>
            </a:avLst>
          </a:prstGeom>
          <a:ln w="76200" cap="flat" cmpd="sng" algn="ctr">
            <a:solidFill>
              <a:schemeClr val="accent6">
                <a:lumMod val="50000"/>
              </a:schemeClr>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01730" name="Title 1"/>
          <p:cNvSpPr>
            <a:spLocks noGrp="1"/>
          </p:cNvSpPr>
          <p:nvPr>
            <p:ph type="title"/>
          </p:nvPr>
        </p:nvSpPr>
        <p:spPr/>
        <p:txBody>
          <a:bodyPr/>
          <a:lstStyle/>
          <a:p>
            <a:r>
              <a:rPr lang="en-US" dirty="0" smtClean="0"/>
              <a:t>Juxtapose Mobile</a:t>
            </a:r>
          </a:p>
        </p:txBody>
      </p:sp>
      <p:pic>
        <p:nvPicPr>
          <p:cNvPr id="6" name="Content Placeholder 4" descr="n93.png"/>
          <p:cNvPicPr>
            <a:picLocks noChangeAspect="1"/>
          </p:cNvPicPr>
          <p:nvPr/>
        </p:nvPicPr>
        <p:blipFill>
          <a:blip r:embed="rId3" cstate="print"/>
          <a:stretch>
            <a:fillRect/>
          </a:stretch>
        </p:blipFill>
        <p:spPr bwMode="auto">
          <a:xfrm>
            <a:off x="8254416" y="4802695"/>
            <a:ext cx="508584" cy="1293305"/>
          </a:xfrm>
          <a:prstGeom prst="rect">
            <a:avLst/>
          </a:prstGeom>
          <a:noFill/>
          <a:ln w="9525">
            <a:noFill/>
            <a:miter lim="800000"/>
            <a:headEnd/>
            <a:tailEnd/>
          </a:ln>
        </p:spPr>
      </p:pic>
      <p:sp>
        <p:nvSpPr>
          <p:cNvPr id="22" name="Rounded Rectangle 21"/>
          <p:cNvSpPr/>
          <p:nvPr/>
        </p:nvSpPr>
        <p:spPr bwMode="auto">
          <a:xfrm>
            <a:off x="5486400" y="4648200"/>
            <a:ext cx="2743200" cy="1447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Neutra Text" pitchFamily="50" charset="0"/>
              </a:rPr>
              <a:t>Juxtapose</a:t>
            </a:r>
            <a:r>
              <a:rPr kumimoji="0" lang="en-US" sz="2000" b="1" i="0" u="none" strike="noStrike" cap="none" normalizeH="0" dirty="0" smtClean="0">
                <a:ln>
                  <a:noFill/>
                </a:ln>
                <a:solidFill>
                  <a:schemeClr val="tx1"/>
                </a:solidFill>
                <a:effectLst/>
                <a:latin typeface="Neutra Text" pitchFamily="50" charset="0"/>
              </a:rPr>
              <a:t> </a:t>
            </a:r>
            <a:r>
              <a:rPr kumimoji="0" lang="en-US" sz="20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Neutra Text" pitchFamily="50" charset="0"/>
            </a:endParaRPr>
          </a:p>
        </p:txBody>
      </p:sp>
      <p:sp>
        <p:nvSpPr>
          <p:cNvPr id="23" name="Rounded Rectangle 22"/>
          <p:cNvSpPr/>
          <p:nvPr/>
        </p:nvSpPr>
        <p:spPr bwMode="auto">
          <a:xfrm>
            <a:off x="5638800" y="5105400"/>
            <a:ext cx="2514600" cy="990600"/>
          </a:xfrm>
          <a:prstGeom prst="roundRect">
            <a:avLst/>
          </a:prstGeom>
          <a:ln>
            <a:solidFill>
              <a:schemeClr val="accent6">
                <a:lumMod val="10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t>User’s Flash</a:t>
            </a:r>
            <a:br>
              <a:rPr lang="en-US" sz="2400" dirty="0" smtClean="0"/>
            </a:br>
            <a:r>
              <a:rPr lang="en-US" sz="2400" dirty="0" smtClean="0"/>
              <a:t>Application</a:t>
            </a:r>
          </a:p>
        </p:txBody>
      </p:sp>
      <p:sp>
        <p:nvSpPr>
          <p:cNvPr id="19" name="Slide Number Placeholder 18"/>
          <p:cNvSpPr>
            <a:spLocks noGrp="1"/>
          </p:cNvSpPr>
          <p:nvPr>
            <p:ph type="sldNum" sz="quarter" idx="4"/>
          </p:nvPr>
        </p:nvSpPr>
        <p:spPr/>
        <p:txBody>
          <a:bodyPr/>
          <a:lstStyle/>
          <a:p>
            <a:fld id="{B3EFDD30-2D92-BE4F-850C-B7FCC548490E}" type="slidenum">
              <a:rPr lang="en-US" smtClean="0"/>
              <a:pPr/>
              <a:t>49</a:t>
            </a:fld>
            <a:endParaRPr lang="en-US"/>
          </a:p>
        </p:txBody>
      </p:sp>
      <p:pic>
        <p:nvPicPr>
          <p:cNvPr id="43" name="Content Placeholder 4" descr="n93.png"/>
          <p:cNvPicPr>
            <a:picLocks noChangeAspect="1"/>
          </p:cNvPicPr>
          <p:nvPr/>
        </p:nvPicPr>
        <p:blipFill>
          <a:blip r:embed="rId3" cstate="print"/>
          <a:stretch>
            <a:fillRect/>
          </a:stretch>
        </p:blipFill>
        <p:spPr bwMode="auto">
          <a:xfrm>
            <a:off x="8254416" y="1371600"/>
            <a:ext cx="508584" cy="1293305"/>
          </a:xfrm>
          <a:prstGeom prst="rect">
            <a:avLst/>
          </a:prstGeom>
          <a:noFill/>
          <a:ln w="9525">
            <a:noFill/>
            <a:miter lim="800000"/>
            <a:headEnd/>
            <a:tailEnd/>
          </a:ln>
        </p:spPr>
      </p:pic>
      <p:sp>
        <p:nvSpPr>
          <p:cNvPr id="44" name="Rounded Rectangle 43"/>
          <p:cNvSpPr/>
          <p:nvPr/>
        </p:nvSpPr>
        <p:spPr bwMode="auto">
          <a:xfrm>
            <a:off x="5486400" y="1295400"/>
            <a:ext cx="2743200" cy="1447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Neutra Text" pitchFamily="50" charset="0"/>
              </a:rPr>
              <a:t>Juxtapose</a:t>
            </a:r>
            <a:r>
              <a:rPr kumimoji="0" lang="en-US" sz="2000" b="1" i="0" u="none" strike="noStrike" cap="none" normalizeH="0" dirty="0" smtClean="0">
                <a:ln>
                  <a:noFill/>
                </a:ln>
                <a:solidFill>
                  <a:schemeClr val="tx1"/>
                </a:solidFill>
                <a:effectLst/>
                <a:latin typeface="Neutra Text" pitchFamily="50" charset="0"/>
              </a:rPr>
              <a:t> </a:t>
            </a:r>
            <a:r>
              <a:rPr kumimoji="0" lang="en-US" sz="20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Neutra Text" pitchFamily="50" charset="0"/>
            </a:endParaRPr>
          </a:p>
        </p:txBody>
      </p:sp>
      <p:sp>
        <p:nvSpPr>
          <p:cNvPr id="45" name="Rounded Rectangle 44"/>
          <p:cNvSpPr/>
          <p:nvPr/>
        </p:nvSpPr>
        <p:spPr bwMode="auto">
          <a:xfrm>
            <a:off x="5638800" y="1752600"/>
            <a:ext cx="2514600" cy="990600"/>
          </a:xfrm>
          <a:prstGeom prst="roundRect">
            <a:avLst/>
          </a:prstGeom>
          <a:ln>
            <a:solidFill>
              <a:schemeClr val="accent6">
                <a:lumMod val="10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t>User’s Flash</a:t>
            </a:r>
            <a:br>
              <a:rPr lang="en-US" sz="2400" dirty="0" smtClean="0"/>
            </a:br>
            <a:r>
              <a:rPr lang="en-US" sz="2400" dirty="0" smtClean="0"/>
              <a:t>Application</a:t>
            </a:r>
          </a:p>
        </p:txBody>
      </p:sp>
      <p:cxnSp>
        <p:nvCxnSpPr>
          <p:cNvPr id="47" name="Curved Connector 46"/>
          <p:cNvCxnSpPr>
            <a:stCxn id="46" idx="3"/>
            <a:endCxn id="44" idx="1"/>
          </p:cNvCxnSpPr>
          <p:nvPr/>
        </p:nvCxnSpPr>
        <p:spPr>
          <a:xfrm flipV="1">
            <a:off x="2743200" y="2019300"/>
            <a:ext cx="2743200" cy="1828800"/>
          </a:xfrm>
          <a:prstGeom prst="curvedConnector3">
            <a:avLst>
              <a:gd name="adj1" fmla="val 50000"/>
            </a:avLst>
          </a:prstGeom>
          <a:ln w="76200" cap="flat" cmpd="sng" algn="ctr">
            <a:solidFill>
              <a:schemeClr val="accent6"/>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9" name="Cloud 38"/>
          <p:cNvSpPr/>
          <p:nvPr/>
        </p:nvSpPr>
        <p:spPr>
          <a:xfrm rot="209749">
            <a:off x="3221128" y="3156616"/>
            <a:ext cx="2072636" cy="138296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4" name="TextBox 53"/>
          <p:cNvSpPr txBox="1"/>
          <p:nvPr/>
        </p:nvSpPr>
        <p:spPr>
          <a:xfrm>
            <a:off x="3658749" y="3505200"/>
            <a:ext cx="1141851" cy="461665"/>
          </a:xfrm>
          <a:prstGeom prst="rect">
            <a:avLst/>
          </a:prstGeom>
          <a:noFill/>
        </p:spPr>
        <p:txBody>
          <a:bodyPr wrap="none" rtlCol="0">
            <a:spAutoFit/>
          </a:bodyPr>
          <a:lstStyle/>
          <a:p>
            <a:r>
              <a:rPr lang="en-US" sz="2400" dirty="0" smtClean="0">
                <a:solidFill>
                  <a:srgbClr val="FFFFFF"/>
                </a:solidFill>
              </a:rPr>
              <a:t>TCP/IP</a:t>
            </a:r>
          </a:p>
        </p:txBody>
      </p:sp>
      <p:sp>
        <p:nvSpPr>
          <p:cNvPr id="24" name="Rounded Rectangle 23"/>
          <p:cNvSpPr/>
          <p:nvPr/>
        </p:nvSpPr>
        <p:spPr bwMode="auto">
          <a:xfrm rot="16200000">
            <a:off x="1131375" y="2565118"/>
            <a:ext cx="428881" cy="116075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cxnSp>
        <p:nvCxnSpPr>
          <p:cNvPr id="25" name="Straight Connector 24"/>
          <p:cNvCxnSpPr>
            <a:stCxn id="24" idx="0"/>
            <a:endCxn id="24" idx="2"/>
          </p:cNvCxnSpPr>
          <p:nvPr/>
        </p:nvCxnSpPr>
        <p:spPr bwMode="auto">
          <a:xfrm rot="10800000" flipH="1">
            <a:off x="765439" y="3145495"/>
            <a:ext cx="116075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28" name="Rounded Rectangle 27"/>
          <p:cNvSpPr/>
          <p:nvPr/>
        </p:nvSpPr>
        <p:spPr bwMode="auto">
          <a:xfrm rot="16200000">
            <a:off x="1331782" y="3082792"/>
            <a:ext cx="303211" cy="81228"/>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3" name="TextBox 32"/>
          <p:cNvSpPr txBox="1"/>
          <p:nvPr/>
        </p:nvSpPr>
        <p:spPr bwMode="auto">
          <a:xfrm>
            <a:off x="1981200" y="2971800"/>
            <a:ext cx="685800" cy="400110"/>
          </a:xfrm>
          <a:prstGeom prst="rect">
            <a:avLst/>
          </a:prstGeom>
          <a:noFill/>
          <a:ln w="9525">
            <a:noFill/>
            <a:miter lim="800000"/>
            <a:headEnd/>
            <a:tailEnd/>
          </a:ln>
          <a:effectLst/>
        </p:spPr>
        <p:txBody>
          <a:bodyPr wrap="square" rtlCol="0">
            <a:spAutoFit/>
          </a:bodyPr>
          <a:lstStyle/>
          <a:p>
            <a:pPr eaLnBrk="0" hangingPunct="0">
              <a:spcBef>
                <a:spcPct val="50000"/>
              </a:spcBef>
            </a:pPr>
            <a:r>
              <a:rPr lang="en-US" sz="2000" dirty="0" smtClean="0">
                <a:solidFill>
                  <a:srgbClr val="FFFFFF"/>
                </a:solidFill>
              </a:rPr>
              <a:t>var1</a:t>
            </a:r>
          </a:p>
        </p:txBody>
      </p:sp>
      <p:sp>
        <p:nvSpPr>
          <p:cNvPr id="34" name="Rounded Rectangle 33"/>
          <p:cNvSpPr/>
          <p:nvPr/>
        </p:nvSpPr>
        <p:spPr>
          <a:xfrm>
            <a:off x="533400" y="2362200"/>
            <a:ext cx="990600" cy="381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Alt. 1</a:t>
            </a:r>
            <a:endParaRPr lang="en-US" dirty="0"/>
          </a:p>
        </p:txBody>
      </p:sp>
      <p:sp>
        <p:nvSpPr>
          <p:cNvPr id="35" name="Rounded Rectangle 34"/>
          <p:cNvSpPr/>
          <p:nvPr/>
        </p:nvSpPr>
        <p:spPr>
          <a:xfrm>
            <a:off x="1600200" y="2362200"/>
            <a:ext cx="990600" cy="381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Alt. 2</a:t>
            </a:r>
            <a:endParaRPr lang="en-US" dirty="0"/>
          </a:p>
        </p:txBody>
      </p:sp>
      <p:sp>
        <p:nvSpPr>
          <p:cNvPr id="36" name="Rounded Rectangle 35"/>
          <p:cNvSpPr/>
          <p:nvPr/>
        </p:nvSpPr>
        <p:spPr bwMode="auto">
          <a:xfrm rot="16200000">
            <a:off x="1127937" y="3079408"/>
            <a:ext cx="428881" cy="116075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7" name="TextBox 36"/>
          <p:cNvSpPr txBox="1"/>
          <p:nvPr/>
        </p:nvSpPr>
        <p:spPr bwMode="auto">
          <a:xfrm>
            <a:off x="1977762" y="3486090"/>
            <a:ext cx="685800" cy="400110"/>
          </a:xfrm>
          <a:prstGeom prst="rect">
            <a:avLst/>
          </a:prstGeom>
          <a:noFill/>
          <a:ln w="9525">
            <a:noFill/>
            <a:miter lim="800000"/>
            <a:headEnd/>
            <a:tailEnd/>
          </a:ln>
          <a:effectLst/>
        </p:spPr>
        <p:txBody>
          <a:bodyPr wrap="square" rtlCol="0">
            <a:spAutoFit/>
          </a:bodyPr>
          <a:lstStyle/>
          <a:p>
            <a:pPr eaLnBrk="0" hangingPunct="0">
              <a:spcBef>
                <a:spcPct val="50000"/>
              </a:spcBef>
            </a:pPr>
            <a:r>
              <a:rPr lang="en-US" sz="2000" dirty="0" smtClean="0">
                <a:solidFill>
                  <a:srgbClr val="FFFFFF"/>
                </a:solidFill>
              </a:rPr>
              <a:t>var2</a:t>
            </a:r>
          </a:p>
        </p:txBody>
      </p:sp>
      <p:cxnSp>
        <p:nvCxnSpPr>
          <p:cNvPr id="38" name="Straight Connector 37"/>
          <p:cNvCxnSpPr/>
          <p:nvPr/>
        </p:nvCxnSpPr>
        <p:spPr bwMode="auto">
          <a:xfrm rot="10800000" flipH="1">
            <a:off x="762001" y="3678895"/>
            <a:ext cx="116075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40" name="Rounded Rectangle 39"/>
          <p:cNvSpPr/>
          <p:nvPr/>
        </p:nvSpPr>
        <p:spPr bwMode="auto">
          <a:xfrm rot="16200000">
            <a:off x="955809" y="3616192"/>
            <a:ext cx="303211" cy="81228"/>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97634" name="Picture 2"/>
          <p:cNvPicPr>
            <a:picLocks noChangeAspect="1" noChangeArrowheads="1"/>
          </p:cNvPicPr>
          <p:nvPr/>
        </p:nvPicPr>
        <p:blipFill>
          <a:blip r:embed="rId3"/>
          <a:srcRect l="2593" t="1091" r="2652" b="69324"/>
          <a:stretch>
            <a:fillRect/>
          </a:stretch>
        </p:blipFill>
        <p:spPr bwMode="auto">
          <a:xfrm>
            <a:off x="186267" y="1913470"/>
            <a:ext cx="5096933" cy="3369732"/>
          </a:xfrm>
          <a:prstGeom prst="roundRect">
            <a:avLst>
              <a:gd name="adj" fmla="val 7054"/>
            </a:avLst>
          </a:prstGeom>
          <a:noFill/>
          <a:ln w="9525">
            <a:noFill/>
            <a:miter lim="800000"/>
            <a:headEnd/>
            <a:tailEnd/>
          </a:ln>
          <a:effectLst>
            <a:outerShdw blurRad="50800" dist="38100" dir="2700000" algn="br">
              <a:srgbClr val="000000">
                <a:alpha val="43000"/>
              </a:srgbClr>
            </a:outerShdw>
          </a:effectLst>
        </p:spPr>
      </p:pic>
      <p:sp>
        <p:nvSpPr>
          <p:cNvPr id="6" name="TextBox 5"/>
          <p:cNvSpPr txBox="1"/>
          <p:nvPr/>
        </p:nvSpPr>
        <p:spPr>
          <a:xfrm>
            <a:off x="304800" y="5554133"/>
            <a:ext cx="2337691" cy="369332"/>
          </a:xfrm>
          <a:prstGeom prst="rect">
            <a:avLst/>
          </a:prstGeom>
          <a:noFill/>
        </p:spPr>
        <p:txBody>
          <a:bodyPr wrap="none" rtlCol="0">
            <a:spAutoFit/>
          </a:bodyPr>
          <a:lstStyle/>
          <a:p>
            <a:pPr algn="l" rtl="0" fontAlgn="base">
              <a:spcBef>
                <a:spcPct val="0"/>
              </a:spcBef>
              <a:spcAft>
                <a:spcPct val="0"/>
              </a:spcAft>
            </a:pPr>
            <a:r>
              <a:rPr lang="en-US" b="1" kern="1200" dirty="0" err="1">
                <a:solidFill>
                  <a:srgbClr val="FFFFFF"/>
                </a:solidFill>
                <a:latin typeface="Neutra Text" pitchFamily="50" charset="0"/>
                <a:ea typeface="+mn-ea"/>
                <a:cs typeface="+mn-cs"/>
              </a:rPr>
              <a:t>Tohidi</a:t>
            </a:r>
            <a:r>
              <a:rPr lang="en-US" b="1" kern="1200" dirty="0">
                <a:solidFill>
                  <a:srgbClr val="FFFFFF"/>
                </a:solidFill>
                <a:latin typeface="Neutra Text" pitchFamily="50" charset="0"/>
                <a:ea typeface="+mn-ea"/>
                <a:cs typeface="+mn-cs"/>
              </a:rPr>
              <a:t> et al, CHI 2006</a:t>
            </a:r>
          </a:p>
        </p:txBody>
      </p:sp>
      <p:pic>
        <p:nvPicPr>
          <p:cNvPr id="4" name="Picture 3" descr="tapestrip.png"/>
          <p:cNvPicPr>
            <a:picLocks noChangeAspect="1"/>
          </p:cNvPicPr>
          <p:nvPr/>
        </p:nvPicPr>
        <p:blipFill>
          <a:blip r:embed="rId4"/>
          <a:stretch>
            <a:fillRect/>
          </a:stretch>
        </p:blipFill>
        <p:spPr>
          <a:xfrm>
            <a:off x="6019800" y="304800"/>
            <a:ext cx="7892066" cy="990600"/>
          </a:xfrm>
          <a:prstGeom prst="rect">
            <a:avLst/>
          </a:prstGeom>
          <a:effectLst>
            <a:outerShdw blurRad="50800" dist="38100" dir="2700000" algn="br">
              <a:srgbClr val="000000">
                <a:alpha val="43000"/>
              </a:srgbClr>
            </a:outerShdw>
          </a:effectLst>
        </p:spPr>
      </p:pic>
      <p:sp>
        <p:nvSpPr>
          <p:cNvPr id="5" name="TextBox 4"/>
          <p:cNvSpPr txBox="1"/>
          <p:nvPr/>
        </p:nvSpPr>
        <p:spPr bwMode="auto">
          <a:xfrm>
            <a:off x="5486400" y="605135"/>
            <a:ext cx="3048000" cy="461665"/>
          </a:xfrm>
          <a:prstGeom prst="rect">
            <a:avLst/>
          </a:prstGeom>
          <a:noFill/>
          <a:ln w="9525">
            <a:noFill/>
            <a:miter lim="800000"/>
            <a:headEnd/>
            <a:tailEnd/>
          </a:ln>
          <a:effectLst/>
        </p:spPr>
        <p:txBody>
          <a:bodyPr wrap="square" rtlCol="0">
            <a:spAutoFit/>
          </a:bodyPr>
          <a:lstStyle/>
          <a:p>
            <a:pPr algn="r" eaLnBrk="0" hangingPunct="0">
              <a:spcBef>
                <a:spcPct val="50000"/>
              </a:spcBef>
            </a:pPr>
            <a:r>
              <a:rPr lang="en-US" sz="2400" dirty="0" smtClean="0">
                <a:solidFill>
                  <a:schemeClr val="accent6">
                    <a:lumMod val="10000"/>
                  </a:schemeClr>
                </a:solidFill>
                <a:latin typeface="Neutra Display-Drafting"/>
                <a:cs typeface="Neutra Display-Drafting"/>
              </a:rPr>
              <a:t>TEST</a:t>
            </a:r>
          </a:p>
        </p:txBody>
      </p:sp>
      <p:sp>
        <p:nvSpPr>
          <p:cNvPr id="7" name="Slide Number Placeholder 6"/>
          <p:cNvSpPr>
            <a:spLocks noGrp="1"/>
          </p:cNvSpPr>
          <p:nvPr>
            <p:ph type="sldNum" sz="quarter" idx="4"/>
          </p:nvPr>
        </p:nvSpPr>
        <p:spPr/>
        <p:txBody>
          <a:bodyPr/>
          <a:lstStyle/>
          <a:p>
            <a:fld id="{B3EFDD30-2D92-BE4F-850C-B7FCC548490E}" type="slidenum">
              <a:rPr lang="en-US" smtClean="0"/>
              <a:pPr/>
              <a:t>5</a:t>
            </a:fld>
            <a:endParaRPr lang="en-US"/>
          </a:p>
        </p:txBody>
      </p:sp>
      <p:pic>
        <p:nvPicPr>
          <p:cNvPr id="8" name="Picture 2"/>
          <p:cNvPicPr>
            <a:picLocks noChangeAspect="1" noChangeArrowheads="1"/>
          </p:cNvPicPr>
          <p:nvPr/>
        </p:nvPicPr>
        <p:blipFill>
          <a:blip r:embed="rId3"/>
          <a:srcRect l="2028" t="67724" r="2593" b="4024"/>
          <a:stretch>
            <a:fillRect/>
          </a:stretch>
        </p:blipFill>
        <p:spPr bwMode="auto">
          <a:xfrm>
            <a:off x="5472026" y="3996264"/>
            <a:ext cx="3509677" cy="2201335"/>
          </a:xfrm>
          <a:prstGeom prst="roundRect">
            <a:avLst>
              <a:gd name="adj" fmla="val 7054"/>
            </a:avLst>
          </a:prstGeom>
          <a:noFill/>
          <a:ln w="9525">
            <a:noFill/>
            <a:miter lim="800000"/>
            <a:headEnd/>
            <a:tailEnd/>
          </a:ln>
          <a:effectLst>
            <a:outerShdw blurRad="50800" dist="38100" dir="2700000" algn="br">
              <a:srgbClr val="000000">
                <a:alpha val="43000"/>
              </a:srgbClr>
            </a:outerShdw>
          </a:effectLst>
        </p:spPr>
      </p:pic>
      <p:pic>
        <p:nvPicPr>
          <p:cNvPr id="9" name="Picture 2"/>
          <p:cNvPicPr>
            <a:picLocks noChangeAspect="1" noChangeArrowheads="1"/>
          </p:cNvPicPr>
          <p:nvPr/>
        </p:nvPicPr>
        <p:blipFill>
          <a:blip r:embed="rId3"/>
          <a:srcRect l="2593" t="34407" r="3157" b="36274"/>
          <a:stretch>
            <a:fillRect/>
          </a:stretch>
        </p:blipFill>
        <p:spPr bwMode="auto">
          <a:xfrm>
            <a:off x="5487165" y="1507062"/>
            <a:ext cx="3470571" cy="2286005"/>
          </a:xfrm>
          <a:prstGeom prst="roundRect">
            <a:avLst>
              <a:gd name="adj" fmla="val 7054"/>
            </a:avLst>
          </a:prstGeom>
          <a:noFill/>
          <a:ln w="9525">
            <a:noFill/>
            <a:miter lim="800000"/>
            <a:headEnd/>
            <a:tailEnd/>
          </a:ln>
          <a:effectLst>
            <a:outerShdw blurRad="50800" dist="38100" dir="2700000" algn="br">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Juxtapose for Microcontrollers</a:t>
            </a:r>
            <a:endParaRPr lang="en-US" sz="4400" dirty="0"/>
          </a:p>
        </p:txBody>
      </p:sp>
      <p:pic>
        <p:nvPicPr>
          <p:cNvPr id="4" name="Content Placeholder 3" descr="arduino.png"/>
          <p:cNvPicPr>
            <a:picLocks noGrp="1" noChangeAspect="1"/>
          </p:cNvPicPr>
          <p:nvPr>
            <p:ph idx="4294967295"/>
          </p:nvPr>
        </p:nvPicPr>
        <p:blipFill>
          <a:blip r:embed="rId3"/>
          <a:stretch>
            <a:fillRect/>
          </a:stretch>
        </p:blipFill>
        <p:spPr>
          <a:xfrm>
            <a:off x="4384675" y="1600200"/>
            <a:ext cx="5140325" cy="3429000"/>
          </a:xfrm>
        </p:spPr>
      </p:pic>
      <p:cxnSp>
        <p:nvCxnSpPr>
          <p:cNvPr id="6" name="Straight Arrow Connector 5"/>
          <p:cNvCxnSpPr/>
          <p:nvPr/>
        </p:nvCxnSpPr>
        <p:spPr bwMode="auto">
          <a:xfrm>
            <a:off x="4114800" y="3427412"/>
            <a:ext cx="1600200" cy="1588"/>
          </a:xfrm>
          <a:prstGeom prst="straightConnector1">
            <a:avLst/>
          </a:prstGeom>
          <a:solidFill>
            <a:schemeClr val="accent1"/>
          </a:solidFill>
          <a:ln w="76200" cap="flat" cmpd="sng" algn="ctr">
            <a:solidFill>
              <a:schemeClr val="accent6"/>
            </a:solidFill>
            <a:prstDash val="solid"/>
            <a:round/>
            <a:headEnd type="none" w="med" len="med"/>
            <a:tailEnd type="arrow"/>
          </a:ln>
          <a:effectLst/>
        </p:spPr>
      </p:cxnSp>
      <p:sp>
        <p:nvSpPr>
          <p:cNvPr id="15" name="Slide Number Placeholder 14"/>
          <p:cNvSpPr>
            <a:spLocks noGrp="1"/>
          </p:cNvSpPr>
          <p:nvPr>
            <p:ph type="sldNum" sz="quarter" idx="4"/>
          </p:nvPr>
        </p:nvSpPr>
        <p:spPr/>
        <p:txBody>
          <a:bodyPr/>
          <a:lstStyle/>
          <a:p>
            <a:fld id="{B3EFDD30-2D92-BE4F-850C-B7FCC548490E}" type="slidenum">
              <a:rPr lang="en-US" smtClean="0"/>
              <a:pPr/>
              <a:t>50</a:t>
            </a:fld>
            <a:endParaRPr lang="en-US"/>
          </a:p>
        </p:txBody>
      </p:sp>
      <p:pic>
        <p:nvPicPr>
          <p:cNvPr id="8" name="Picture 7" descr="editor-diagram.png"/>
          <p:cNvPicPr>
            <a:picLocks noChangeAspect="1"/>
          </p:cNvPicPr>
          <p:nvPr/>
        </p:nvPicPr>
        <p:blipFill>
          <a:blip r:embed="rId4"/>
          <a:stretch>
            <a:fillRect/>
          </a:stretch>
        </p:blipFill>
        <p:spPr>
          <a:xfrm>
            <a:off x="457200" y="1981200"/>
            <a:ext cx="3320627" cy="2819400"/>
          </a:xfrm>
          <a:prstGeom prst="rect">
            <a:avLst/>
          </a:prstGeom>
        </p:spPr>
      </p:pic>
      <p:sp>
        <p:nvSpPr>
          <p:cNvPr id="9" name="TextBox 8"/>
          <p:cNvSpPr txBox="1"/>
          <p:nvPr/>
        </p:nvSpPr>
        <p:spPr bwMode="auto">
          <a:xfrm>
            <a:off x="4351867" y="4842938"/>
            <a:ext cx="3774549" cy="1107996"/>
          </a:xfrm>
          <a:prstGeom prst="rect">
            <a:avLst/>
          </a:prstGeom>
          <a:noFill/>
          <a:ln w="9525">
            <a:noFill/>
            <a:miter lim="800000"/>
            <a:headEnd/>
            <a:tailEnd/>
          </a:ln>
          <a:effectLst/>
        </p:spPr>
        <p:txBody>
          <a:bodyPr wrap="square" rtlCol="0">
            <a:spAutoFit/>
          </a:bodyPr>
          <a:lstStyle/>
          <a:p>
            <a:pPr algn="r" eaLnBrk="0" hangingPunct="0">
              <a:spcBef>
                <a:spcPct val="50000"/>
              </a:spcBef>
            </a:pPr>
            <a:r>
              <a:rPr lang="en-US" sz="2200" dirty="0" smtClean="0"/>
              <a:t>Arduino:</a:t>
            </a:r>
            <a:r>
              <a:rPr lang="en-US" sz="2200" b="0" dirty="0" smtClean="0"/>
              <a:t/>
            </a:r>
            <a:br>
              <a:rPr lang="en-US" sz="2200" b="0" dirty="0" smtClean="0"/>
            </a:br>
            <a:r>
              <a:rPr lang="en-US" sz="2200" b="0" dirty="0" smtClean="0"/>
              <a:t>8bit Atmel AVR RISC chip</a:t>
            </a:r>
            <a:br>
              <a:rPr lang="en-US" sz="2200" b="0" dirty="0" smtClean="0"/>
            </a:br>
            <a:r>
              <a:rPr lang="en-US" sz="2200" b="0" dirty="0" smtClean="0"/>
              <a:t>programmed in C with </a:t>
            </a:r>
            <a:r>
              <a:rPr lang="en-US" sz="2200" b="0" dirty="0" err="1" smtClean="0"/>
              <a:t>gcc</a:t>
            </a:r>
            <a:r>
              <a:rPr lang="en-US" sz="2200" b="0" dirty="0" smtClean="0"/>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B3EFDD30-2D92-BE4F-850C-B7FCC548490E}" type="slidenum">
              <a:rPr lang="en-US" smtClean="0"/>
              <a:pPr/>
              <a:t>51</a:t>
            </a:fld>
            <a:endParaRPr lang="en-US"/>
          </a:p>
        </p:txBody>
      </p:sp>
      <p:sp>
        <p:nvSpPr>
          <p:cNvPr id="4" name="TextBox 3"/>
          <p:cNvSpPr txBox="1"/>
          <p:nvPr/>
        </p:nvSpPr>
        <p:spPr bwMode="auto">
          <a:xfrm>
            <a:off x="769856" y="2501900"/>
            <a:ext cx="7443063" cy="2062103"/>
          </a:xfrm>
          <a:prstGeom prst="rect">
            <a:avLst/>
          </a:prstGeom>
          <a:noFill/>
          <a:ln w="9525">
            <a:noFill/>
            <a:miter lim="800000"/>
            <a:headEnd/>
            <a:tailEnd/>
          </a:ln>
          <a:effectLst/>
        </p:spPr>
        <p:txBody>
          <a:bodyPr wrap="none" rtlCol="0">
            <a:spAutoFit/>
          </a:bodyPr>
          <a:lstStyle/>
          <a:p>
            <a:pPr algn="ctr" eaLnBrk="0" hangingPunct="0">
              <a:spcBef>
                <a:spcPct val="50000"/>
              </a:spcBef>
            </a:pPr>
            <a:r>
              <a:rPr lang="en-US" sz="3200" i="1" dirty="0" smtClean="0"/>
              <a:t>How might one implement variable tuning </a:t>
            </a:r>
          </a:p>
          <a:p>
            <a:pPr algn="ctr" eaLnBrk="0" hangingPunct="0">
              <a:spcBef>
                <a:spcPct val="50000"/>
              </a:spcBef>
            </a:pPr>
            <a:r>
              <a:rPr lang="en-US" sz="3200" i="1" dirty="0" smtClean="0"/>
              <a:t>in a language without reflection?</a:t>
            </a:r>
          </a:p>
          <a:p>
            <a:pPr algn="ctr" eaLnBrk="0" hangingPunct="0">
              <a:spcBef>
                <a:spcPct val="50000"/>
              </a:spcBef>
            </a:pPr>
            <a:endParaRPr lang="en-US" sz="3200" i="1" dirty="0" smtClean="0"/>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smtClean="0"/>
              <a:t>Parse code and build symbol table</a:t>
            </a:r>
            <a:endParaRPr lang="en-US" sz="4400" dirty="0"/>
          </a:p>
        </p:txBody>
      </p:sp>
      <p:graphicFrame>
        <p:nvGraphicFramePr>
          <p:cNvPr id="8" name="Table 7"/>
          <p:cNvGraphicFramePr>
            <a:graphicFrameLocks noGrp="1"/>
          </p:cNvGraphicFramePr>
          <p:nvPr/>
        </p:nvGraphicFramePr>
        <p:xfrm>
          <a:off x="1600200" y="3886200"/>
          <a:ext cx="6096000" cy="1371600"/>
        </p:xfrm>
        <a:graphic>
          <a:graphicData uri="http://schemas.openxmlformats.org/drawingml/2006/table">
            <a:tbl>
              <a:tblPr firstRow="1" bandRow="1">
                <a:tableStyleId>{00A15C55-8517-42AA-B614-E9B94910E393}</a:tableStyleId>
              </a:tblPr>
              <a:tblGrid>
                <a:gridCol w="2032000"/>
                <a:gridCol w="2032000"/>
                <a:gridCol w="2032000"/>
              </a:tblGrid>
              <a:tr h="370840">
                <a:tc>
                  <a:txBody>
                    <a:bodyPr/>
                    <a:lstStyle/>
                    <a:p>
                      <a:r>
                        <a:rPr lang="en-US" sz="2400" dirty="0" smtClean="0">
                          <a:solidFill>
                            <a:srgbClr val="37749A"/>
                          </a:solidFill>
                          <a:latin typeface="Chaparral Pro"/>
                          <a:cs typeface="Chaparral Pro"/>
                        </a:rPr>
                        <a:t>Var.</a:t>
                      </a:r>
                      <a:r>
                        <a:rPr lang="en-US" sz="2400" baseline="0" dirty="0" smtClean="0">
                          <a:solidFill>
                            <a:srgbClr val="37749A"/>
                          </a:solidFill>
                          <a:latin typeface="Chaparral Pro"/>
                          <a:cs typeface="Chaparral Pro"/>
                        </a:rPr>
                        <a:t> </a:t>
                      </a:r>
                      <a:r>
                        <a:rPr lang="en-US" sz="2400" dirty="0" smtClean="0">
                          <a:solidFill>
                            <a:srgbClr val="37749A"/>
                          </a:solidFill>
                          <a:latin typeface="Chaparral Pro"/>
                          <a:cs typeface="Chaparral Pro"/>
                        </a:rPr>
                        <a:t>Name</a:t>
                      </a:r>
                      <a:endParaRPr lang="en-US" sz="2400" dirty="0">
                        <a:solidFill>
                          <a:srgbClr val="37749A"/>
                        </a:solidFill>
                        <a:latin typeface="Chaparral Pro"/>
                        <a:cs typeface="Chaparral Pro"/>
                      </a:endParaRPr>
                    </a:p>
                  </a:txBody>
                  <a:tcPr/>
                </a:tc>
                <a:tc>
                  <a:txBody>
                    <a:bodyPr/>
                    <a:lstStyle/>
                    <a:p>
                      <a:r>
                        <a:rPr lang="en-US" sz="2400" dirty="0" smtClean="0">
                          <a:solidFill>
                            <a:srgbClr val="37749A"/>
                          </a:solidFill>
                          <a:latin typeface="Chaparral Pro"/>
                          <a:cs typeface="Chaparral Pro"/>
                        </a:rPr>
                        <a:t>Type</a:t>
                      </a:r>
                      <a:endParaRPr lang="en-US" sz="2400" dirty="0">
                        <a:solidFill>
                          <a:srgbClr val="37749A"/>
                        </a:solidFill>
                        <a:latin typeface="Chaparral Pro"/>
                        <a:cs typeface="Chaparral Pro"/>
                      </a:endParaRPr>
                    </a:p>
                  </a:txBody>
                  <a:tcPr/>
                </a:tc>
                <a:tc>
                  <a:txBody>
                    <a:bodyPr/>
                    <a:lstStyle/>
                    <a:p>
                      <a:r>
                        <a:rPr lang="en-US" sz="2400" dirty="0" smtClean="0">
                          <a:solidFill>
                            <a:srgbClr val="37749A"/>
                          </a:solidFill>
                          <a:latin typeface="Chaparral Pro"/>
                          <a:cs typeface="Chaparral Pro"/>
                        </a:rPr>
                        <a:t>Pointer</a:t>
                      </a:r>
                      <a:endParaRPr lang="en-US" sz="2400" dirty="0">
                        <a:solidFill>
                          <a:srgbClr val="37749A"/>
                        </a:solidFill>
                        <a:latin typeface="Chaparral Pro"/>
                        <a:cs typeface="Chaparral Pro"/>
                      </a:endParaRPr>
                    </a:p>
                  </a:txBody>
                  <a:tcPr/>
                </a:tc>
              </a:tr>
              <a:tr h="370840">
                <a:tc>
                  <a:txBody>
                    <a:bodyPr/>
                    <a:lstStyle/>
                    <a:p>
                      <a:r>
                        <a:rPr lang="en-US" sz="2400" dirty="0" smtClean="0">
                          <a:solidFill>
                            <a:srgbClr val="37749A"/>
                          </a:solidFill>
                          <a:latin typeface="Chaparral Pro"/>
                          <a:cs typeface="Chaparral Pro"/>
                        </a:rPr>
                        <a:t>“</a:t>
                      </a:r>
                      <a:r>
                        <a:rPr lang="en-US" sz="2400" dirty="0" err="1" smtClean="0">
                          <a:solidFill>
                            <a:srgbClr val="37749A"/>
                          </a:solidFill>
                          <a:latin typeface="Chaparral Pro"/>
                          <a:cs typeface="Chaparral Pro"/>
                        </a:rPr>
                        <a:t>dly</a:t>
                      </a:r>
                      <a:r>
                        <a:rPr lang="en-US" sz="2400" dirty="0" smtClean="0">
                          <a:solidFill>
                            <a:srgbClr val="37749A"/>
                          </a:solidFill>
                          <a:latin typeface="Chaparral Pro"/>
                          <a:cs typeface="Chaparral Pro"/>
                        </a:rPr>
                        <a:t>”</a:t>
                      </a:r>
                      <a:endParaRPr lang="en-US" sz="2400" dirty="0">
                        <a:solidFill>
                          <a:srgbClr val="37749A"/>
                        </a:solidFill>
                        <a:latin typeface="Chaparral Pro"/>
                        <a:cs typeface="Chaparral Pro"/>
                      </a:endParaRPr>
                    </a:p>
                  </a:txBody>
                  <a:tcPr/>
                </a:tc>
                <a:tc>
                  <a:txBody>
                    <a:bodyPr/>
                    <a:lstStyle/>
                    <a:p>
                      <a:r>
                        <a:rPr lang="en-US" sz="2400" dirty="0" err="1" smtClean="0">
                          <a:solidFill>
                            <a:srgbClr val="37749A"/>
                          </a:solidFill>
                          <a:latin typeface="Chaparral Pro"/>
                          <a:cs typeface="Chaparral Pro"/>
                        </a:rPr>
                        <a:t>int</a:t>
                      </a:r>
                      <a:endParaRPr lang="en-US" sz="2400" dirty="0">
                        <a:solidFill>
                          <a:srgbClr val="37749A"/>
                        </a:solidFill>
                        <a:latin typeface="Chaparral Pro"/>
                        <a:cs typeface="Chaparral Pro"/>
                      </a:endParaRPr>
                    </a:p>
                  </a:txBody>
                  <a:tcPr/>
                </a:tc>
                <a:tc>
                  <a:txBody>
                    <a:bodyPr/>
                    <a:lstStyle/>
                    <a:p>
                      <a:r>
                        <a:rPr lang="en-US" sz="2400" dirty="0" smtClean="0">
                          <a:solidFill>
                            <a:srgbClr val="37749A"/>
                          </a:solidFill>
                          <a:latin typeface="Chaparral Pro"/>
                          <a:cs typeface="Chaparral Pro"/>
                        </a:rPr>
                        <a:t>&amp;</a:t>
                      </a:r>
                      <a:r>
                        <a:rPr lang="en-US" sz="2400" dirty="0" err="1" smtClean="0">
                          <a:solidFill>
                            <a:srgbClr val="37749A"/>
                          </a:solidFill>
                          <a:latin typeface="Chaparral Pro"/>
                          <a:cs typeface="Chaparral Pro"/>
                        </a:rPr>
                        <a:t>dly</a:t>
                      </a:r>
                      <a:endParaRPr lang="en-US" sz="2400" dirty="0">
                        <a:solidFill>
                          <a:srgbClr val="37749A"/>
                        </a:solidFill>
                        <a:latin typeface="Chaparral Pro"/>
                        <a:cs typeface="Chaparral Pro"/>
                      </a:endParaRPr>
                    </a:p>
                  </a:txBody>
                  <a:tcPr/>
                </a:tc>
              </a:tr>
              <a:tr h="370840">
                <a:tc>
                  <a:txBody>
                    <a:bodyPr/>
                    <a:lstStyle/>
                    <a:p>
                      <a:r>
                        <a:rPr lang="en-US" sz="2400" dirty="0" smtClean="0">
                          <a:solidFill>
                            <a:srgbClr val="37749A"/>
                          </a:solidFill>
                          <a:latin typeface="Chaparral Pro"/>
                          <a:cs typeface="Chaparral Pro"/>
                        </a:rPr>
                        <a:t>“blink”</a:t>
                      </a:r>
                      <a:endParaRPr lang="en-US" sz="2400" dirty="0">
                        <a:solidFill>
                          <a:srgbClr val="37749A"/>
                        </a:solidFill>
                        <a:latin typeface="Chaparral Pro"/>
                        <a:cs typeface="Chaparral Pro"/>
                      </a:endParaRPr>
                    </a:p>
                  </a:txBody>
                  <a:tcPr/>
                </a:tc>
                <a:tc>
                  <a:txBody>
                    <a:bodyPr/>
                    <a:lstStyle/>
                    <a:p>
                      <a:r>
                        <a:rPr lang="en-US" sz="2400" dirty="0" err="1" smtClean="0">
                          <a:solidFill>
                            <a:srgbClr val="37749A"/>
                          </a:solidFill>
                          <a:latin typeface="Chaparral Pro"/>
                          <a:cs typeface="Chaparral Pro"/>
                        </a:rPr>
                        <a:t>boolean</a:t>
                      </a:r>
                      <a:endParaRPr lang="en-US" sz="2400" dirty="0">
                        <a:solidFill>
                          <a:srgbClr val="37749A"/>
                        </a:solidFill>
                        <a:latin typeface="Chaparral Pro"/>
                        <a:cs typeface="Chaparral Pro"/>
                      </a:endParaRPr>
                    </a:p>
                  </a:txBody>
                  <a:tcPr/>
                </a:tc>
                <a:tc>
                  <a:txBody>
                    <a:bodyPr/>
                    <a:lstStyle/>
                    <a:p>
                      <a:r>
                        <a:rPr lang="en-US" sz="2400" dirty="0" smtClean="0">
                          <a:solidFill>
                            <a:srgbClr val="37749A"/>
                          </a:solidFill>
                          <a:latin typeface="Chaparral Pro"/>
                          <a:cs typeface="Chaparral Pro"/>
                        </a:rPr>
                        <a:t>&amp;blink</a:t>
                      </a:r>
                      <a:endParaRPr lang="en-US" sz="2400" dirty="0">
                        <a:solidFill>
                          <a:srgbClr val="37749A"/>
                        </a:solidFill>
                        <a:latin typeface="Chaparral Pro"/>
                        <a:cs typeface="Chaparral Pro"/>
                      </a:endParaRPr>
                    </a:p>
                  </a:txBody>
                  <a:tcPr/>
                </a:tc>
              </a:tr>
            </a:tbl>
          </a:graphicData>
        </a:graphic>
      </p:graphicFrame>
      <p:sp>
        <p:nvSpPr>
          <p:cNvPr id="11" name="Rectangle 10"/>
          <p:cNvSpPr/>
          <p:nvPr/>
        </p:nvSpPr>
        <p:spPr>
          <a:xfrm>
            <a:off x="2057400" y="1600200"/>
            <a:ext cx="4572000" cy="1569660"/>
          </a:xfrm>
          <a:prstGeom prst="rect">
            <a:avLst/>
          </a:prstGeom>
        </p:spPr>
        <p:txBody>
          <a:bodyPr>
            <a:spAutoFit/>
          </a:bodyPr>
          <a:lstStyle/>
          <a:p>
            <a:pPr>
              <a:buNone/>
            </a:pPr>
            <a:r>
              <a:rPr lang="en-US" sz="2400" dirty="0" err="1" smtClean="0">
                <a:latin typeface="Courier New"/>
                <a:cs typeface="Courier New"/>
              </a:rPr>
              <a:t>int</a:t>
            </a:r>
            <a:r>
              <a:rPr lang="en-US" sz="2400" dirty="0" smtClean="0">
                <a:latin typeface="Courier New"/>
                <a:cs typeface="Courier New"/>
              </a:rPr>
              <a:t> </a:t>
            </a:r>
            <a:r>
              <a:rPr lang="en-US" sz="2400" dirty="0" err="1" smtClean="0">
                <a:latin typeface="Courier New"/>
                <a:cs typeface="Courier New"/>
              </a:rPr>
              <a:t>dly</a:t>
            </a:r>
            <a:r>
              <a:rPr lang="en-US" sz="2400" dirty="0" smtClean="0">
                <a:latin typeface="Courier New"/>
                <a:cs typeface="Courier New"/>
              </a:rPr>
              <a:t> = 25;</a:t>
            </a:r>
          </a:p>
          <a:p>
            <a:pPr>
              <a:buNone/>
            </a:pPr>
            <a:r>
              <a:rPr lang="en-US" sz="2400" dirty="0" err="1" smtClean="0">
                <a:latin typeface="Courier New"/>
                <a:cs typeface="Courier New"/>
              </a:rPr>
              <a:t>boolean</a:t>
            </a:r>
            <a:r>
              <a:rPr lang="en-US" sz="2400" dirty="0" smtClean="0">
                <a:latin typeface="Courier New"/>
                <a:cs typeface="Courier New"/>
              </a:rPr>
              <a:t> blink=false;</a:t>
            </a:r>
          </a:p>
          <a:p>
            <a:r>
              <a:rPr lang="en-US" sz="2400" dirty="0" smtClean="0">
                <a:latin typeface="Courier New"/>
                <a:cs typeface="Courier New"/>
              </a:rPr>
              <a:t>void setup() {...}</a:t>
            </a:r>
          </a:p>
          <a:p>
            <a:pPr>
              <a:buNone/>
            </a:pPr>
            <a:r>
              <a:rPr lang="en-US" sz="2400" dirty="0" smtClean="0">
                <a:latin typeface="Courier New"/>
                <a:cs typeface="Courier New"/>
              </a:rPr>
              <a:t>//…</a:t>
            </a:r>
          </a:p>
        </p:txBody>
      </p:sp>
      <p:cxnSp>
        <p:nvCxnSpPr>
          <p:cNvPr id="13" name="Straight Arrow Connector 12"/>
          <p:cNvCxnSpPr/>
          <p:nvPr/>
        </p:nvCxnSpPr>
        <p:spPr bwMode="auto">
          <a:xfrm rot="5400000">
            <a:off x="4251138" y="3368072"/>
            <a:ext cx="183734" cy="790"/>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sp>
        <p:nvSpPr>
          <p:cNvPr id="6" name="Slide Number Placeholder 5"/>
          <p:cNvSpPr>
            <a:spLocks noGrp="1"/>
          </p:cNvSpPr>
          <p:nvPr>
            <p:ph type="sldNum" sz="quarter" idx="4"/>
          </p:nvPr>
        </p:nvSpPr>
        <p:spPr/>
        <p:txBody>
          <a:bodyPr/>
          <a:lstStyle/>
          <a:p>
            <a:fld id="{B3EFDD30-2D92-BE4F-850C-B7FCC548490E}" type="slidenum">
              <a:rPr lang="en-US" smtClean="0"/>
              <a:pPr/>
              <a:t>52</a:t>
            </a:fld>
            <a:endParaRPr lang="en-US"/>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Emit table into code &amp; compile</a:t>
            </a:r>
            <a:endParaRPr lang="en-US" dirty="0"/>
          </a:p>
        </p:txBody>
      </p:sp>
      <p:sp>
        <p:nvSpPr>
          <p:cNvPr id="5" name="Content Placeholder 4"/>
          <p:cNvSpPr>
            <a:spLocks noGrp="1"/>
          </p:cNvSpPr>
          <p:nvPr>
            <p:ph idx="1"/>
          </p:nvPr>
        </p:nvSpPr>
        <p:spPr>
          <a:xfrm>
            <a:off x="908050" y="2025650"/>
            <a:ext cx="8007350" cy="4756150"/>
          </a:xfrm>
        </p:spPr>
        <p:txBody>
          <a:bodyPr/>
          <a:lstStyle/>
          <a:p>
            <a:pPr>
              <a:buNone/>
            </a:pPr>
            <a:r>
              <a:rPr lang="en-US" sz="2000" dirty="0" smtClean="0">
                <a:latin typeface="Courier New"/>
                <a:cs typeface="Courier New"/>
              </a:rPr>
              <a:t>void </a:t>
            </a:r>
            <a:r>
              <a:rPr lang="en-US" sz="2000" dirty="0" err="1" smtClean="0">
                <a:latin typeface="Courier New"/>
                <a:cs typeface="Courier New"/>
              </a:rPr>
              <a:t>initVarTable(void</a:t>
            </a:r>
            <a:r>
              <a:rPr lang="en-US" sz="2000" dirty="0" smtClean="0">
                <a:latin typeface="Courier New"/>
                <a:cs typeface="Courier New"/>
              </a:rPr>
              <a:t>) {</a:t>
            </a:r>
          </a:p>
          <a:p>
            <a:pPr>
              <a:buNone/>
            </a:pPr>
            <a:r>
              <a:rPr lang="en-US" sz="2000" dirty="0" smtClean="0">
                <a:latin typeface="Courier New"/>
                <a:cs typeface="Courier New"/>
              </a:rPr>
              <a:t>  varTable[1].varName = </a:t>
            </a:r>
            <a:r>
              <a:rPr lang="en-US" sz="2000" dirty="0" err="1" smtClean="0">
                <a:latin typeface="Courier New"/>
                <a:cs typeface="Courier New"/>
              </a:rPr>
              <a:t>PSTR("</a:t>
            </a:r>
            <a:r>
              <a:rPr lang="en-US" sz="2000" b="1" dirty="0" err="1" smtClean="0">
                <a:latin typeface="Courier New"/>
                <a:cs typeface="Courier New"/>
              </a:rPr>
              <a:t>dly</a:t>
            </a:r>
            <a:r>
              <a:rPr lang="en-US" sz="2000" dirty="0" smtClean="0">
                <a:latin typeface="Courier New"/>
                <a:cs typeface="Courier New"/>
              </a:rPr>
              <a:t>");</a:t>
            </a:r>
          </a:p>
          <a:p>
            <a:pPr>
              <a:buNone/>
            </a:pPr>
            <a:r>
              <a:rPr lang="en-US" sz="2000" dirty="0" smtClean="0">
                <a:latin typeface="Courier New"/>
                <a:cs typeface="Courier New"/>
              </a:rPr>
              <a:t>  varTable[1].varType = VAR_TYPE_INT;</a:t>
            </a:r>
          </a:p>
          <a:p>
            <a:pPr>
              <a:buNone/>
            </a:pPr>
            <a:r>
              <a:rPr lang="en-US" sz="2000" dirty="0" smtClean="0">
                <a:latin typeface="Courier New"/>
                <a:cs typeface="Courier New"/>
              </a:rPr>
              <a:t>  varTable[1].varPtr = &amp;</a:t>
            </a:r>
            <a:r>
              <a:rPr lang="en-US" sz="2000" b="1" dirty="0" err="1" smtClean="0">
                <a:latin typeface="Courier New"/>
                <a:cs typeface="Courier New"/>
              </a:rPr>
              <a:t>dly</a:t>
            </a:r>
            <a:r>
              <a:rPr lang="en-US" sz="2000" dirty="0" smtClean="0">
                <a:latin typeface="Courier New"/>
                <a:cs typeface="Courier New"/>
              </a:rPr>
              <a:t>;</a:t>
            </a:r>
          </a:p>
          <a:p>
            <a:pPr>
              <a:buNone/>
            </a:pPr>
            <a:endParaRPr lang="en-US" sz="2000" dirty="0" smtClean="0">
              <a:latin typeface="Courier New"/>
              <a:cs typeface="Courier New"/>
            </a:endParaRPr>
          </a:p>
          <a:p>
            <a:pPr>
              <a:buNone/>
            </a:pPr>
            <a:r>
              <a:rPr lang="en-US" sz="2000" dirty="0" smtClean="0">
                <a:latin typeface="Courier New"/>
                <a:cs typeface="Courier New"/>
              </a:rPr>
              <a:t>  varTable[2].varName = </a:t>
            </a:r>
            <a:r>
              <a:rPr lang="en-US" sz="2000" dirty="0" err="1" smtClean="0">
                <a:latin typeface="Courier New"/>
                <a:cs typeface="Courier New"/>
              </a:rPr>
              <a:t>PSTR("</a:t>
            </a:r>
            <a:r>
              <a:rPr lang="en-US" sz="2000" b="1" dirty="0" err="1" smtClean="0">
                <a:latin typeface="Courier New"/>
                <a:cs typeface="Courier New"/>
              </a:rPr>
              <a:t>blink</a:t>
            </a:r>
            <a:r>
              <a:rPr lang="en-US" sz="2000" dirty="0" smtClean="0">
                <a:latin typeface="Courier New"/>
                <a:cs typeface="Courier New"/>
              </a:rPr>
              <a:t>");</a:t>
            </a:r>
          </a:p>
          <a:p>
            <a:pPr>
              <a:buNone/>
            </a:pPr>
            <a:r>
              <a:rPr lang="en-US" sz="2000" dirty="0" smtClean="0">
                <a:latin typeface="Courier New"/>
                <a:cs typeface="Courier New"/>
              </a:rPr>
              <a:t>  varTable[2].varType = VAR_TYPE_BOOLEAN;</a:t>
            </a:r>
          </a:p>
          <a:p>
            <a:pPr>
              <a:buNone/>
            </a:pPr>
            <a:r>
              <a:rPr lang="en-US" sz="2000" dirty="0" smtClean="0">
                <a:latin typeface="Courier New"/>
                <a:cs typeface="Courier New"/>
              </a:rPr>
              <a:t>  varTable[2].varPtr = &amp;</a:t>
            </a:r>
            <a:r>
              <a:rPr lang="en-US" sz="2000" b="1" dirty="0" smtClean="0">
                <a:latin typeface="Courier New"/>
                <a:cs typeface="Courier New"/>
              </a:rPr>
              <a:t>blink</a:t>
            </a:r>
            <a:r>
              <a:rPr lang="en-US" sz="2000" dirty="0" smtClean="0">
                <a:latin typeface="Courier New"/>
                <a:cs typeface="Courier New"/>
              </a:rPr>
              <a:t>;</a:t>
            </a:r>
          </a:p>
          <a:p>
            <a:pPr>
              <a:buNone/>
            </a:pPr>
            <a:r>
              <a:rPr lang="en-US" sz="2000" dirty="0" smtClean="0">
                <a:latin typeface="Courier New"/>
                <a:cs typeface="Courier New"/>
              </a:rPr>
              <a:t>}</a:t>
            </a:r>
          </a:p>
          <a:p>
            <a:pPr>
              <a:buNone/>
            </a:pPr>
            <a:endParaRPr lang="en-US" sz="2000" dirty="0" smtClean="0">
              <a:latin typeface="Courier New"/>
              <a:cs typeface="Courier New"/>
            </a:endParaRPr>
          </a:p>
          <a:p>
            <a:pPr>
              <a:buNone/>
            </a:pPr>
            <a:r>
              <a:rPr lang="en-US" sz="2000" dirty="0" smtClean="0">
                <a:latin typeface="Courier New"/>
                <a:cs typeface="Courier New"/>
              </a:rPr>
              <a:t>// plus a bunch of communication code...</a:t>
            </a:r>
          </a:p>
          <a:p>
            <a:pPr>
              <a:buNone/>
            </a:pPr>
            <a:endParaRPr lang="en-US" sz="2000" dirty="0" smtClean="0">
              <a:latin typeface="Courier New"/>
              <a:cs typeface="Courier New"/>
            </a:endParaRPr>
          </a:p>
          <a:p>
            <a:pPr>
              <a:buNone/>
            </a:pPr>
            <a:endParaRPr lang="en-US" sz="2000" dirty="0" smtClean="0">
              <a:latin typeface="Courier New"/>
              <a:cs typeface="Courier New"/>
            </a:endParaRPr>
          </a:p>
        </p:txBody>
      </p:sp>
      <p:sp>
        <p:nvSpPr>
          <p:cNvPr id="6" name="TextBox 5"/>
          <p:cNvSpPr txBox="1"/>
          <p:nvPr/>
        </p:nvSpPr>
        <p:spPr>
          <a:xfrm>
            <a:off x="6851650" y="1295400"/>
            <a:ext cx="1830962" cy="646331"/>
          </a:xfrm>
          <a:prstGeom prst="rect">
            <a:avLst/>
          </a:prstGeom>
          <a:noFill/>
        </p:spPr>
        <p:txBody>
          <a:bodyPr wrap="none" rtlCol="0">
            <a:spAutoFit/>
          </a:bodyPr>
          <a:lstStyle/>
          <a:p>
            <a:r>
              <a:rPr lang="en-US" dirty="0" smtClean="0">
                <a:latin typeface="Chaparral Pro"/>
                <a:cs typeface="Chaparral Pro"/>
              </a:rPr>
              <a:t>Auto-generated</a:t>
            </a:r>
          </a:p>
          <a:p>
            <a:r>
              <a:rPr lang="en-US" dirty="0" smtClean="0">
                <a:latin typeface="Chaparral Pro"/>
                <a:cs typeface="Chaparral Pro"/>
              </a:rPr>
              <a:t>table</a:t>
            </a:r>
            <a:endParaRPr lang="en-US" dirty="0">
              <a:latin typeface="Chaparral Pro"/>
              <a:cs typeface="Chaparral Pro"/>
            </a:endParaRPr>
          </a:p>
        </p:txBody>
      </p:sp>
      <p:cxnSp>
        <p:nvCxnSpPr>
          <p:cNvPr id="7" name="Curved Connector 6"/>
          <p:cNvCxnSpPr>
            <a:stCxn id="6" idx="1"/>
          </p:cNvCxnSpPr>
          <p:nvPr/>
        </p:nvCxnSpPr>
        <p:spPr bwMode="auto">
          <a:xfrm rot="10800000" flipV="1">
            <a:off x="6089650" y="1618566"/>
            <a:ext cx="762000" cy="591234"/>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8" name="Slide Number Placeholder 7"/>
          <p:cNvSpPr>
            <a:spLocks noGrp="1"/>
          </p:cNvSpPr>
          <p:nvPr>
            <p:ph type="sldNum" sz="quarter" idx="4"/>
          </p:nvPr>
        </p:nvSpPr>
        <p:spPr/>
        <p:txBody>
          <a:bodyPr/>
          <a:lstStyle/>
          <a:p>
            <a:fld id="{B3EFDD30-2D92-BE4F-850C-B7FCC548490E}" type="slidenum">
              <a:rPr lang="en-US" smtClean="0"/>
              <a:pPr/>
              <a:t>53</a:t>
            </a:fld>
            <a:endParaRPr lang="en-US"/>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 name="Rounded Rectangle 40"/>
          <p:cNvSpPr/>
          <p:nvPr/>
        </p:nvSpPr>
        <p:spPr bwMode="auto">
          <a:xfrm>
            <a:off x="914400" y="4648200"/>
            <a:ext cx="2362200" cy="1981200"/>
          </a:xfrm>
          <a:prstGeom prst="roundRect">
            <a:avLst>
              <a:gd name="adj" fmla="val 6956"/>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 name="Title 1"/>
          <p:cNvSpPr>
            <a:spLocks noGrp="1"/>
          </p:cNvSpPr>
          <p:nvPr>
            <p:ph type="title"/>
          </p:nvPr>
        </p:nvSpPr>
        <p:spPr/>
        <p:txBody>
          <a:bodyPr/>
          <a:lstStyle/>
          <a:p>
            <a:r>
              <a:rPr lang="en-US" dirty="0" smtClean="0"/>
              <a:t>At Runtime</a:t>
            </a:r>
            <a:endParaRPr lang="en-US" dirty="0"/>
          </a:p>
        </p:txBody>
      </p:sp>
      <p:grpSp>
        <p:nvGrpSpPr>
          <p:cNvPr id="3" name="Group 43"/>
          <p:cNvGrpSpPr/>
          <p:nvPr/>
        </p:nvGrpSpPr>
        <p:grpSpPr>
          <a:xfrm>
            <a:off x="3146174" y="2971800"/>
            <a:ext cx="2797426" cy="923330"/>
            <a:chOff x="3146174" y="2971800"/>
            <a:chExt cx="2797426" cy="923330"/>
          </a:xfrm>
        </p:grpSpPr>
        <p:cxnSp>
          <p:nvCxnSpPr>
            <p:cNvPr id="13" name="Straight Arrow Connector 12"/>
            <p:cNvCxnSpPr/>
            <p:nvPr/>
          </p:nvCxnSpPr>
          <p:spPr bwMode="auto">
            <a:xfrm>
              <a:off x="3200400" y="3505200"/>
              <a:ext cx="2743200" cy="1588"/>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sp>
          <p:nvSpPr>
            <p:cNvPr id="14" name="TextBox 13"/>
            <p:cNvSpPr txBox="1"/>
            <p:nvPr/>
          </p:nvSpPr>
          <p:spPr>
            <a:xfrm>
              <a:off x="3146174" y="2971800"/>
              <a:ext cx="2320556" cy="923330"/>
            </a:xfrm>
            <a:prstGeom prst="rect">
              <a:avLst/>
            </a:prstGeom>
            <a:noFill/>
          </p:spPr>
          <p:txBody>
            <a:bodyPr wrap="none" rtlCol="0">
              <a:spAutoFit/>
            </a:bodyPr>
            <a:lstStyle/>
            <a:p>
              <a:r>
                <a:rPr lang="en-US" dirty="0" smtClean="0">
                  <a:latin typeface="Chaparral Pro"/>
                  <a:cs typeface="Chaparral Pro"/>
                </a:rPr>
                <a:t>Serial message:</a:t>
              </a:r>
            </a:p>
            <a:p>
              <a:endParaRPr lang="en-US" dirty="0" smtClean="0">
                <a:latin typeface="Chaparral Pro"/>
                <a:cs typeface="Chaparral Pro"/>
              </a:endParaRPr>
            </a:p>
            <a:p>
              <a:r>
                <a:rPr lang="en-US" dirty="0" smtClean="0">
                  <a:latin typeface="Chaparral Pro"/>
                  <a:cs typeface="Chaparral Pro"/>
                </a:rPr>
                <a:t>tune “</a:t>
              </a:r>
              <a:r>
                <a:rPr lang="en-US" dirty="0" err="1" smtClean="0">
                  <a:latin typeface="Chaparral Pro"/>
                  <a:cs typeface="Chaparral Pro"/>
                </a:rPr>
                <a:t>dly</a:t>
              </a:r>
              <a:r>
                <a:rPr lang="en-US" dirty="0" smtClean="0">
                  <a:latin typeface="Chaparral Pro"/>
                  <a:cs typeface="Chaparral Pro"/>
                </a:rPr>
                <a:t>” value 100</a:t>
              </a:r>
              <a:endParaRPr lang="en-US" dirty="0">
                <a:latin typeface="Chaparral Pro"/>
                <a:cs typeface="Chaparral Pro"/>
              </a:endParaRPr>
            </a:p>
          </p:txBody>
        </p:sp>
      </p:grpSp>
      <p:pic>
        <p:nvPicPr>
          <p:cNvPr id="15" name="Picture 14" descr="arduino.psd"/>
          <p:cNvPicPr>
            <a:picLocks noChangeAspect="1"/>
          </p:cNvPicPr>
          <p:nvPr/>
        </p:nvPicPr>
        <p:blipFill>
          <a:blip r:embed="rId3"/>
          <a:stretch>
            <a:fillRect/>
          </a:stretch>
        </p:blipFill>
        <p:spPr>
          <a:xfrm>
            <a:off x="6096000" y="2362200"/>
            <a:ext cx="2930710" cy="2146300"/>
          </a:xfrm>
          <a:prstGeom prst="rect">
            <a:avLst/>
          </a:prstGeom>
          <a:ln>
            <a:noFill/>
          </a:ln>
          <a:effectLst>
            <a:outerShdw blurRad="292100" dist="139700" dir="2700000" algn="tl" rotWithShape="0">
              <a:srgbClr val="333333">
                <a:alpha val="65000"/>
              </a:srgbClr>
            </a:outerShdw>
          </a:effectLst>
        </p:spPr>
      </p:pic>
      <p:pic>
        <p:nvPicPr>
          <p:cNvPr id="19" name="Picture 18" descr="macbook.psd"/>
          <p:cNvPicPr>
            <a:picLocks noChangeAspect="1"/>
          </p:cNvPicPr>
          <p:nvPr/>
        </p:nvPicPr>
        <p:blipFill>
          <a:blip r:embed="rId4"/>
          <a:stretch>
            <a:fillRect/>
          </a:stretch>
        </p:blipFill>
        <p:spPr>
          <a:xfrm>
            <a:off x="381000" y="2514600"/>
            <a:ext cx="2663798" cy="1981200"/>
          </a:xfrm>
          <a:prstGeom prst="rect">
            <a:avLst/>
          </a:prstGeom>
          <a:ln>
            <a:noFill/>
          </a:ln>
          <a:effectLst>
            <a:outerShdw blurRad="292100" dist="139700" dir="2700000" algn="tl" rotWithShape="0">
              <a:srgbClr val="333333">
                <a:alpha val="65000"/>
              </a:srgbClr>
            </a:outerShdw>
          </a:effectLst>
        </p:spPr>
      </p:pic>
      <p:sp>
        <p:nvSpPr>
          <p:cNvPr id="22" name="Rounded Rectangle 21"/>
          <p:cNvSpPr/>
          <p:nvPr/>
        </p:nvSpPr>
        <p:spPr bwMode="auto">
          <a:xfrm>
            <a:off x="1143000" y="5113866"/>
            <a:ext cx="531812" cy="1439334"/>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cxnSp>
        <p:nvCxnSpPr>
          <p:cNvPr id="23" name="Straight Connector 22"/>
          <p:cNvCxnSpPr>
            <a:endCxn id="22" idx="2"/>
          </p:cNvCxnSpPr>
          <p:nvPr/>
        </p:nvCxnSpPr>
        <p:spPr bwMode="auto">
          <a:xfrm rot="5400000">
            <a:off x="742246" y="5886360"/>
            <a:ext cx="1333500" cy="18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4" name="Rounded Rectangle 23"/>
          <p:cNvSpPr/>
          <p:nvPr/>
        </p:nvSpPr>
        <p:spPr bwMode="auto">
          <a:xfrm>
            <a:off x="1143000" y="5833533"/>
            <a:ext cx="531812" cy="8466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1" name="Rectangle 30"/>
          <p:cNvSpPr/>
          <p:nvPr/>
        </p:nvSpPr>
        <p:spPr>
          <a:xfrm>
            <a:off x="5105400" y="5159514"/>
            <a:ext cx="5638800" cy="707886"/>
          </a:xfrm>
          <a:prstGeom prst="rect">
            <a:avLst/>
          </a:prstGeom>
        </p:spPr>
        <p:txBody>
          <a:bodyPr wrap="square">
            <a:spAutoFit/>
          </a:bodyPr>
          <a:lstStyle/>
          <a:p>
            <a:pPr>
              <a:buNone/>
            </a:pPr>
            <a:r>
              <a:rPr lang="en-US" sz="2000" dirty="0" smtClean="0">
                <a:latin typeface="Courier New"/>
                <a:cs typeface="Courier New"/>
              </a:rPr>
              <a:t>*(</a:t>
            </a:r>
            <a:r>
              <a:rPr lang="en-US" sz="2000" dirty="0" err="1" smtClean="0">
                <a:latin typeface="Courier New"/>
                <a:cs typeface="Courier New"/>
              </a:rPr>
              <a:t>varTable[“dly”].varPtr</a:t>
            </a:r>
            <a:r>
              <a:rPr lang="en-US" sz="2000" dirty="0" smtClean="0">
                <a:latin typeface="Courier New"/>
                <a:cs typeface="Courier New"/>
              </a:rPr>
              <a:t>)</a:t>
            </a:r>
          </a:p>
          <a:p>
            <a:pPr>
              <a:buNone/>
            </a:pPr>
            <a:r>
              <a:rPr lang="en-US" sz="2000" dirty="0" smtClean="0">
                <a:latin typeface="Courier New"/>
                <a:cs typeface="Courier New"/>
              </a:rPr>
              <a:t>   = 100;</a:t>
            </a:r>
          </a:p>
        </p:txBody>
      </p:sp>
      <p:sp>
        <p:nvSpPr>
          <p:cNvPr id="37" name="Rounded Rectangle 36"/>
          <p:cNvSpPr/>
          <p:nvPr/>
        </p:nvSpPr>
        <p:spPr bwMode="auto">
          <a:xfrm>
            <a:off x="2362200" y="5334000"/>
            <a:ext cx="762000" cy="7620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8" name="TextBox 37"/>
          <p:cNvSpPr txBox="1"/>
          <p:nvPr/>
        </p:nvSpPr>
        <p:spPr>
          <a:xfrm>
            <a:off x="2514600" y="5334000"/>
            <a:ext cx="685800" cy="707886"/>
          </a:xfrm>
          <a:prstGeom prst="rect">
            <a:avLst/>
          </a:prstGeom>
          <a:noFill/>
        </p:spPr>
        <p:txBody>
          <a:bodyPr wrap="square" rtlCol="0">
            <a:spAutoFit/>
          </a:bodyPr>
          <a:lstStyle/>
          <a:p>
            <a:r>
              <a:rPr lang="en-US" sz="4000" dirty="0" smtClean="0"/>
              <a:t>X</a:t>
            </a:r>
            <a:endParaRPr lang="en-US" sz="4000" dirty="0"/>
          </a:p>
        </p:txBody>
      </p:sp>
      <p:sp>
        <p:nvSpPr>
          <p:cNvPr id="39" name="TextBox 38"/>
          <p:cNvSpPr txBox="1"/>
          <p:nvPr/>
        </p:nvSpPr>
        <p:spPr>
          <a:xfrm>
            <a:off x="1143000" y="4648200"/>
            <a:ext cx="518091" cy="369332"/>
          </a:xfrm>
          <a:prstGeom prst="rect">
            <a:avLst/>
          </a:prstGeom>
          <a:noFill/>
        </p:spPr>
        <p:txBody>
          <a:bodyPr wrap="none" rtlCol="0">
            <a:spAutoFit/>
          </a:bodyPr>
          <a:lstStyle/>
          <a:p>
            <a:r>
              <a:rPr lang="en-US" dirty="0" err="1" smtClean="0">
                <a:latin typeface="Chaparral Pro"/>
                <a:cs typeface="Chaparral Pro"/>
              </a:rPr>
              <a:t>dly</a:t>
            </a:r>
            <a:endParaRPr lang="en-US" dirty="0">
              <a:latin typeface="Chaparral Pro"/>
              <a:cs typeface="Chaparral Pro"/>
            </a:endParaRPr>
          </a:p>
        </p:txBody>
      </p:sp>
      <p:sp>
        <p:nvSpPr>
          <p:cNvPr id="40" name="TextBox 39"/>
          <p:cNvSpPr txBox="1"/>
          <p:nvPr/>
        </p:nvSpPr>
        <p:spPr>
          <a:xfrm>
            <a:off x="2286000" y="4648200"/>
            <a:ext cx="748923" cy="369332"/>
          </a:xfrm>
          <a:prstGeom prst="rect">
            <a:avLst/>
          </a:prstGeom>
          <a:noFill/>
        </p:spPr>
        <p:txBody>
          <a:bodyPr wrap="none" rtlCol="0">
            <a:spAutoFit/>
          </a:bodyPr>
          <a:lstStyle/>
          <a:p>
            <a:r>
              <a:rPr lang="en-US" dirty="0" smtClean="0">
                <a:latin typeface="Chaparral Pro"/>
                <a:cs typeface="Chaparral Pro"/>
              </a:rPr>
              <a:t>blink</a:t>
            </a:r>
            <a:endParaRPr lang="en-US" dirty="0">
              <a:latin typeface="Chaparral Pro"/>
              <a:cs typeface="Chaparral Pro"/>
            </a:endParaRPr>
          </a:p>
        </p:txBody>
      </p:sp>
      <p:cxnSp>
        <p:nvCxnSpPr>
          <p:cNvPr id="43" name="Straight Arrow Connector 42"/>
          <p:cNvCxnSpPr/>
          <p:nvPr/>
        </p:nvCxnSpPr>
        <p:spPr bwMode="auto">
          <a:xfrm rot="5400000" flipH="1" flipV="1">
            <a:off x="1524000" y="5562600"/>
            <a:ext cx="609600" cy="1588"/>
          </a:xfrm>
          <a:prstGeom prst="straightConnector1">
            <a:avLst/>
          </a:prstGeom>
          <a:solidFill>
            <a:schemeClr val="accent1"/>
          </a:solidFill>
          <a:ln w="76200" cap="flat" cmpd="sng" algn="ctr">
            <a:solidFill>
              <a:srgbClr val="FF0000"/>
            </a:solidFill>
            <a:prstDash val="solid"/>
            <a:round/>
            <a:headEnd type="none" w="med" len="med"/>
            <a:tailEnd type="arrow" w="med" len="med"/>
          </a:ln>
          <a:effectLst/>
        </p:spPr>
      </p:cxnSp>
      <p:sp>
        <p:nvSpPr>
          <p:cNvPr id="18" name="Slide Number Placeholder 17"/>
          <p:cNvSpPr>
            <a:spLocks noGrp="1"/>
          </p:cNvSpPr>
          <p:nvPr>
            <p:ph type="sldNum" sz="quarter" idx="4"/>
          </p:nvPr>
        </p:nvSpPr>
        <p:spPr/>
        <p:txBody>
          <a:bodyPr/>
          <a:lstStyle/>
          <a:p>
            <a:fld id="{B3EFDD30-2D92-BE4F-850C-B7FCC548490E}" type="slidenum">
              <a:rPr lang="en-US" smtClean="0"/>
              <a:pPr/>
              <a:t>54</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So What’s Different?</a:t>
            </a:r>
            <a:endParaRPr lang="en-US" sz="4400" dirty="0"/>
          </a:p>
        </p:txBody>
      </p:sp>
      <p:graphicFrame>
        <p:nvGraphicFramePr>
          <p:cNvPr id="5" name="Content Placeholder 4"/>
          <p:cNvGraphicFramePr>
            <a:graphicFrameLocks noGrp="1"/>
          </p:cNvGraphicFramePr>
          <p:nvPr>
            <p:ph idx="1"/>
          </p:nvPr>
        </p:nvGraphicFramePr>
        <p:xfrm>
          <a:off x="755649" y="1935481"/>
          <a:ext cx="8007351" cy="3657599"/>
        </p:xfrm>
        <a:graphic>
          <a:graphicData uri="http://schemas.openxmlformats.org/drawingml/2006/table">
            <a:tbl>
              <a:tblPr firstRow="1" bandRow="1">
                <a:tableStyleId>{1FECB4D8-DB02-4DC6-A0A2-4F2EBAE1DC90}</a:tableStyleId>
              </a:tblPr>
              <a:tblGrid>
                <a:gridCol w="2669117"/>
                <a:gridCol w="2669117"/>
                <a:gridCol w="2669117"/>
              </a:tblGrid>
              <a:tr h="370840">
                <a:tc>
                  <a:txBody>
                    <a:bodyPr/>
                    <a:lstStyle/>
                    <a:p>
                      <a:r>
                        <a:rPr lang="en-US" dirty="0" smtClean="0">
                          <a:solidFill>
                            <a:schemeClr val="accent6">
                              <a:lumMod val="10000"/>
                            </a:schemeClr>
                          </a:solidFill>
                        </a:rPr>
                        <a:t>Target Platform</a:t>
                      </a:r>
                      <a:endParaRPr lang="en-US" dirty="0">
                        <a:solidFill>
                          <a:schemeClr val="accent6">
                            <a:lumMod val="10000"/>
                          </a:schemeClr>
                        </a:solidFill>
                      </a:endParaRPr>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dirty="0" smtClean="0">
                          <a:solidFill>
                            <a:schemeClr val="accent6">
                              <a:lumMod val="10000"/>
                            </a:schemeClr>
                          </a:solidFill>
                        </a:rPr>
                        <a:t>How are alternatives executed? Why?</a:t>
                      </a:r>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dirty="0" smtClean="0">
                          <a:solidFill>
                            <a:schemeClr val="accent6">
                              <a:lumMod val="10000"/>
                            </a:schemeClr>
                          </a:solidFill>
                        </a:rPr>
                        <a:t>How do</a:t>
                      </a:r>
                      <a:r>
                        <a:rPr lang="en-US" baseline="0" dirty="0" smtClean="0">
                          <a:solidFill>
                            <a:schemeClr val="accent6">
                              <a:lumMod val="10000"/>
                            </a:schemeClr>
                          </a:solidFill>
                        </a:rPr>
                        <a:t> users interact with alternatives? </a:t>
                      </a:r>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r>
              <a:tr h="370840">
                <a:tc>
                  <a:txBody>
                    <a:bodyPr/>
                    <a:lstStyle/>
                    <a:p>
                      <a:r>
                        <a:rPr lang="en-US" dirty="0" smtClean="0">
                          <a:solidFill>
                            <a:schemeClr val="accent6">
                              <a:lumMod val="10000"/>
                            </a:schemeClr>
                          </a:solidFill>
                        </a:rPr>
                        <a:t/>
                      </a:r>
                      <a:br>
                        <a:rPr lang="en-US" dirty="0" smtClean="0">
                          <a:solidFill>
                            <a:schemeClr val="accent6">
                              <a:lumMod val="10000"/>
                            </a:schemeClr>
                          </a:solidFill>
                        </a:rPr>
                      </a:br>
                      <a:r>
                        <a:rPr lang="en-US" dirty="0" smtClean="0">
                          <a:solidFill>
                            <a:schemeClr val="accent6">
                              <a:lumMod val="10000"/>
                            </a:schemeClr>
                          </a:solidFill>
                        </a:rPr>
                        <a:t/>
                      </a:r>
                      <a:br>
                        <a:rPr lang="en-US" dirty="0" smtClean="0">
                          <a:solidFill>
                            <a:schemeClr val="accent6">
                              <a:lumMod val="10000"/>
                            </a:schemeClr>
                          </a:solidFill>
                        </a:rPr>
                      </a:br>
                      <a:endParaRPr lang="en-US" dirty="0">
                        <a:solidFill>
                          <a:schemeClr val="accent6">
                            <a:lumMod val="10000"/>
                          </a:schemeClr>
                        </a:solidFill>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accent6">
                              <a:lumMod val="10000"/>
                            </a:schemeClr>
                          </a:solidFill>
                        </a:rPr>
                        <a:t>In parallel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dirty="0" smtClean="0">
                          <a:solidFill>
                            <a:schemeClr val="accent6">
                              <a:lumMod val="10000"/>
                            </a:schemeClr>
                          </a:solidFill>
                        </a:rPr>
                        <a:t>Sequentially or in parallel</a:t>
                      </a:r>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r>
              <a:tr h="370840">
                <a:tc>
                  <a:txBody>
                    <a:bodyPr/>
                    <a:lstStyle/>
                    <a:p>
                      <a:endParaRPr lang="en-US" dirty="0">
                        <a:solidFill>
                          <a:schemeClr val="accent6">
                            <a:lumMod val="10000"/>
                          </a:schemeClr>
                        </a:solidFill>
                      </a:endParaRPr>
                    </a:p>
                  </a:txBody>
                  <a:tcPr>
                    <a:lnR w="12700" cap="flat" cmpd="sng" algn="ctr">
                      <a:solidFill>
                        <a:scrgbClr r="0" g="0" b="0"/>
                      </a:solidFill>
                      <a:prstDash val="solid"/>
                      <a:round/>
                      <a:headEnd type="none" w="med" len="med"/>
                      <a:tailEnd type="none" w="med" len="med"/>
                    </a:lnR>
                  </a:tcPr>
                </a:tc>
                <a:tc>
                  <a:txBody>
                    <a:bodyPr/>
                    <a:lstStyle/>
                    <a:p>
                      <a:r>
                        <a:rPr lang="en-US" b="0" dirty="0" smtClean="0">
                          <a:solidFill>
                            <a:schemeClr val="accent6">
                              <a:lumMod val="10000"/>
                            </a:schemeClr>
                          </a:solidFill>
                        </a:rPr>
                        <a:t>In parallel, because commodity hardware is (relatively) cheap</a:t>
                      </a:r>
                      <a:endParaRPr lang="en-US" b="0" dirty="0">
                        <a:solidFill>
                          <a:schemeClr val="accent6">
                            <a:lumMod val="1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dirty="0" smtClean="0">
                          <a:solidFill>
                            <a:schemeClr val="accent6">
                              <a:lumMod val="10000"/>
                            </a:schemeClr>
                          </a:solidFill>
                        </a:rPr>
                        <a:t>Sequentially</a:t>
                      </a:r>
                      <a:br>
                        <a:rPr lang="en-US" dirty="0" smtClean="0">
                          <a:solidFill>
                            <a:schemeClr val="accent6">
                              <a:lumMod val="10000"/>
                            </a:schemeClr>
                          </a:solidFill>
                        </a:rPr>
                      </a:br>
                      <a:r>
                        <a:rPr lang="en-US" dirty="0" smtClean="0">
                          <a:solidFill>
                            <a:schemeClr val="accent6">
                              <a:lumMod val="10000"/>
                            </a:schemeClr>
                          </a:solidFill>
                        </a:rPr>
                        <a:t>(parallelism</a:t>
                      </a:r>
                      <a:r>
                        <a:rPr lang="en-US" baseline="0" dirty="0" smtClean="0">
                          <a:solidFill>
                            <a:schemeClr val="accent6">
                              <a:lumMod val="10000"/>
                            </a:schemeClr>
                          </a:solidFill>
                        </a:rPr>
                        <a:t> is possible, but less appealing)</a:t>
                      </a:r>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tcPr>
                </a:tc>
              </a:tr>
              <a:tr h="370840">
                <a:tc>
                  <a:txBody>
                    <a:bodyPr/>
                    <a:lstStyle/>
                    <a:p>
                      <a:endParaRPr lang="en-US" dirty="0">
                        <a:solidFill>
                          <a:schemeClr val="accent6">
                            <a:lumMod val="10000"/>
                          </a:schemeClr>
                        </a:solidFill>
                      </a:endParaRP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6">
                              <a:lumMod val="10000"/>
                            </a:schemeClr>
                          </a:solidFill>
                        </a:rPr>
                        <a:t>Sequentially,</a:t>
                      </a:r>
                      <a:r>
                        <a:rPr lang="en-US" baseline="0" dirty="0" smtClean="0">
                          <a:solidFill>
                            <a:schemeClr val="accent6">
                              <a:lumMod val="10000"/>
                            </a:schemeClr>
                          </a:solidFill>
                        </a:rPr>
                        <a:t> because custom hardware is expensive to build</a:t>
                      </a:r>
                      <a:endParaRPr lang="en-US" dirty="0" smtClean="0">
                        <a:solidFill>
                          <a:schemeClr val="accent6">
                            <a:lumMod val="10000"/>
                          </a:schemeClr>
                        </a:solidFill>
                      </a:endParaRPr>
                    </a:p>
                    <a:p>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dirty="0" smtClean="0">
                          <a:solidFill>
                            <a:schemeClr val="accent6">
                              <a:lumMod val="10000"/>
                            </a:schemeClr>
                          </a:solidFill>
                        </a:rPr>
                        <a:t>Sequentially</a:t>
                      </a:r>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tcPr>
                </a:tc>
              </a:tr>
            </a:tbl>
          </a:graphicData>
        </a:graphic>
      </p:graphicFrame>
      <p:sp>
        <p:nvSpPr>
          <p:cNvPr id="4" name="Slide Number Placeholder 3"/>
          <p:cNvSpPr>
            <a:spLocks noGrp="1"/>
          </p:cNvSpPr>
          <p:nvPr>
            <p:ph type="sldNum" sz="quarter" idx="4"/>
          </p:nvPr>
        </p:nvSpPr>
        <p:spPr/>
        <p:txBody>
          <a:bodyPr/>
          <a:lstStyle/>
          <a:p>
            <a:fld id="{B3EFDD30-2D92-BE4F-850C-B7FCC548490E}" type="slidenum">
              <a:rPr lang="en-US" smtClean="0"/>
              <a:pPr/>
              <a:t>55</a:t>
            </a:fld>
            <a:endParaRPr lang="en-US"/>
          </a:p>
        </p:txBody>
      </p:sp>
      <p:pic>
        <p:nvPicPr>
          <p:cNvPr id="23" name="Content Placeholder 3" descr="arduino.png"/>
          <p:cNvPicPr>
            <a:picLocks noChangeAspect="1"/>
          </p:cNvPicPr>
          <p:nvPr/>
        </p:nvPicPr>
        <p:blipFill>
          <a:blip r:embed="rId3"/>
          <a:srcRect l="21225" t="22727" r="18131"/>
          <a:stretch>
            <a:fillRect/>
          </a:stretch>
        </p:blipFill>
        <p:spPr bwMode="auto">
          <a:xfrm>
            <a:off x="1143000" y="4432300"/>
            <a:ext cx="1524000" cy="1295400"/>
          </a:xfrm>
          <a:prstGeom prst="rect">
            <a:avLst/>
          </a:prstGeom>
          <a:noFill/>
          <a:ln w="9525">
            <a:noFill/>
            <a:miter lim="800000"/>
            <a:headEnd/>
            <a:tailEnd/>
          </a:ln>
        </p:spPr>
      </p:pic>
      <p:pic>
        <p:nvPicPr>
          <p:cNvPr id="24" name="Picture 23" descr="macbook.psd"/>
          <p:cNvPicPr>
            <a:picLocks noChangeAspect="1"/>
          </p:cNvPicPr>
          <p:nvPr/>
        </p:nvPicPr>
        <p:blipFill>
          <a:blip r:embed="rId4"/>
          <a:stretch>
            <a:fillRect/>
          </a:stretch>
        </p:blipFill>
        <p:spPr>
          <a:xfrm>
            <a:off x="1219200" y="2628900"/>
            <a:ext cx="1126991" cy="838200"/>
          </a:xfrm>
          <a:prstGeom prst="rect">
            <a:avLst/>
          </a:prstGeom>
          <a:ln>
            <a:noFill/>
          </a:ln>
          <a:effectLst>
            <a:outerShdw blurRad="50800" dist="38100" dir="2700000" algn="br" rotWithShape="0">
              <a:srgbClr val="000000">
                <a:alpha val="43000"/>
              </a:srgbClr>
            </a:outerShdw>
          </a:effectLst>
        </p:spPr>
      </p:pic>
      <p:pic>
        <p:nvPicPr>
          <p:cNvPr id="25" name="Content Placeholder 4" descr="n93.png"/>
          <p:cNvPicPr>
            <a:picLocks noChangeAspect="1"/>
          </p:cNvPicPr>
          <p:nvPr/>
        </p:nvPicPr>
        <p:blipFill>
          <a:blip r:embed="rId5"/>
          <a:stretch>
            <a:fillRect/>
          </a:stretch>
        </p:blipFill>
        <p:spPr bwMode="auto">
          <a:xfrm rot="4056665">
            <a:off x="1638421" y="3193402"/>
            <a:ext cx="607926" cy="154592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5050"/>
            </a:gs>
            <a:gs pos="100000">
              <a:srgbClr val="9F0000"/>
            </a:gs>
          </a:gsLst>
          <a:lin ang="51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75000"/>
                  </a:schemeClr>
                </a:solidFill>
              </a:rPr>
              <a:t>What’s Important?</a:t>
            </a:r>
            <a:endParaRPr lang="en-US" dirty="0">
              <a:solidFill>
                <a:schemeClr val="tx2">
                  <a:lumMod val="75000"/>
                </a:schemeClr>
              </a:solidFill>
            </a:endParaRPr>
          </a:p>
        </p:txBody>
      </p:sp>
      <p:sp>
        <p:nvSpPr>
          <p:cNvPr id="4" name="Content Placeholder 3"/>
          <p:cNvSpPr>
            <a:spLocks noGrp="1"/>
          </p:cNvSpPr>
          <p:nvPr>
            <p:ph idx="1"/>
          </p:nvPr>
        </p:nvSpPr>
        <p:spPr/>
        <p:txBody>
          <a:bodyPr/>
          <a:lstStyle/>
          <a:p>
            <a:pPr marL="0" indent="0">
              <a:spcBef>
                <a:spcPts val="1200"/>
              </a:spcBef>
              <a:spcAft>
                <a:spcPts val="600"/>
              </a:spcAft>
              <a:buNone/>
            </a:pPr>
            <a:r>
              <a:rPr lang="en-US" sz="2800" b="1" dirty="0" smtClean="0"/>
              <a:t>A structured approach to alternatives </a:t>
            </a:r>
            <a:br>
              <a:rPr lang="en-US" sz="2800" b="1" dirty="0" smtClean="0"/>
            </a:br>
            <a:r>
              <a:rPr lang="en-US" sz="2800" b="1" dirty="0" smtClean="0"/>
              <a:t>eliminates </a:t>
            </a:r>
            <a:r>
              <a:rPr lang="en-US" sz="2800" b="1" dirty="0" err="1" smtClean="0"/>
              <a:t>cruft</a:t>
            </a:r>
            <a:r>
              <a:rPr lang="en-US" sz="2800" b="1" dirty="0" smtClean="0"/>
              <a:t> and enables more exploration.</a:t>
            </a:r>
          </a:p>
        </p:txBody>
      </p:sp>
      <p:sp>
        <p:nvSpPr>
          <p:cNvPr id="3" name="Slide Number Placeholder 2"/>
          <p:cNvSpPr>
            <a:spLocks noGrp="1"/>
          </p:cNvSpPr>
          <p:nvPr>
            <p:ph type="sldNum" sz="quarter" idx="4"/>
          </p:nvPr>
        </p:nvSpPr>
        <p:spPr/>
        <p:txBody>
          <a:bodyPr/>
          <a:lstStyle/>
          <a:p>
            <a:fld id="{B3EFDD30-2D92-BE4F-850C-B7FCC548490E}" type="slidenum">
              <a:rPr lang="en-US" smtClean="0"/>
              <a:pPr/>
              <a:t>56</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FF5050"/>
            </a:gs>
            <a:gs pos="100000">
              <a:srgbClr val="9F0000"/>
            </a:gs>
          </a:gsLst>
          <a:lin ang="51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75000"/>
                  </a:schemeClr>
                </a:solidFill>
              </a:rPr>
              <a:t>What’s Important?</a:t>
            </a:r>
            <a:endParaRPr lang="en-US" dirty="0">
              <a:solidFill>
                <a:schemeClr val="tx2">
                  <a:lumMod val="75000"/>
                </a:schemeClr>
              </a:solidFill>
            </a:endParaRPr>
          </a:p>
        </p:txBody>
      </p:sp>
      <p:sp>
        <p:nvSpPr>
          <p:cNvPr id="4" name="Content Placeholder 3"/>
          <p:cNvSpPr>
            <a:spLocks noGrp="1"/>
          </p:cNvSpPr>
          <p:nvPr>
            <p:ph idx="1"/>
          </p:nvPr>
        </p:nvSpPr>
        <p:spPr/>
        <p:txBody>
          <a:bodyPr/>
          <a:lstStyle/>
          <a:p>
            <a:pPr marL="0" indent="0">
              <a:spcBef>
                <a:spcPts val="1200"/>
              </a:spcBef>
              <a:spcAft>
                <a:spcPts val="600"/>
              </a:spcAft>
              <a:buNone/>
            </a:pPr>
            <a:r>
              <a:rPr lang="en-US" sz="2800" b="1" dirty="0" smtClean="0"/>
              <a:t>A structured approach to alternatives </a:t>
            </a:r>
            <a:br>
              <a:rPr lang="en-US" sz="2800" b="1" dirty="0" smtClean="0"/>
            </a:br>
            <a:r>
              <a:rPr lang="en-US" sz="2800" b="1" dirty="0" smtClean="0"/>
              <a:t>eliminates </a:t>
            </a:r>
            <a:r>
              <a:rPr lang="en-US" sz="2800" b="1" dirty="0" err="1" smtClean="0"/>
              <a:t>cruft</a:t>
            </a:r>
            <a:r>
              <a:rPr lang="en-US" sz="2800" b="1" dirty="0" smtClean="0"/>
              <a:t> and enables more exploration.</a:t>
            </a:r>
          </a:p>
          <a:p>
            <a:pPr marL="0" indent="0">
              <a:spcBef>
                <a:spcPts val="1200"/>
              </a:spcBef>
              <a:spcAft>
                <a:spcPts val="600"/>
              </a:spcAft>
              <a:buNone/>
            </a:pPr>
            <a:r>
              <a:rPr lang="en-US" sz="2800" b="1" kern="1200" dirty="0" smtClean="0">
                <a:latin typeface="Neutra Text" pitchFamily="50" charset="0"/>
              </a:rPr>
              <a:t>Tool support requires connecting authoring and </a:t>
            </a:r>
            <a:br>
              <a:rPr lang="en-US" sz="2800" b="1" kern="1200" dirty="0" smtClean="0">
                <a:latin typeface="Neutra Text" pitchFamily="50" charset="0"/>
              </a:rPr>
            </a:br>
            <a:r>
              <a:rPr lang="en-US" sz="2800" b="1" kern="1200" dirty="0" smtClean="0">
                <a:latin typeface="Neutra Text" pitchFamily="50" charset="0"/>
              </a:rPr>
              <a:t>execution environments.</a:t>
            </a:r>
          </a:p>
          <a:p>
            <a:pPr>
              <a:spcBef>
                <a:spcPts val="1200"/>
              </a:spcBef>
              <a:spcAft>
                <a:spcPts val="600"/>
              </a:spcAft>
              <a:buNone/>
            </a:pPr>
            <a:r>
              <a:rPr lang="en-US" sz="2800" b="1" kern="1200" dirty="0" smtClean="0">
                <a:latin typeface="Neutra Text" pitchFamily="50" charset="0"/>
              </a:rPr>
              <a:t>3 Techniques: </a:t>
            </a:r>
          </a:p>
          <a:p>
            <a:pPr lvl="1"/>
            <a:r>
              <a:rPr lang="en-US" sz="2400" b="1" kern="1200" dirty="0" smtClean="0">
                <a:latin typeface="Neutra Text" pitchFamily="50" charset="0"/>
              </a:rPr>
              <a:t>Linked editing to manage code alternatives</a:t>
            </a:r>
          </a:p>
          <a:p>
            <a:pPr lvl="1"/>
            <a:r>
              <a:rPr lang="en-US" sz="2400" b="1" kern="1200" dirty="0" smtClean="0">
                <a:latin typeface="Neutra Text" pitchFamily="50" charset="0"/>
              </a:rPr>
              <a:t>Execute set of programs side-by-side</a:t>
            </a:r>
          </a:p>
          <a:p>
            <a:pPr lvl="1"/>
            <a:r>
              <a:rPr lang="en-US" sz="2400" b="1" kern="1200" dirty="0" smtClean="0">
                <a:latin typeface="Neutra Text" pitchFamily="50" charset="0"/>
              </a:rPr>
              <a:t>Auto-generate tuning interface</a:t>
            </a:r>
          </a:p>
          <a:p>
            <a:pPr>
              <a:buNone/>
            </a:pPr>
            <a:r>
              <a:rPr lang="en-US" sz="2800" dirty="0" smtClean="0"/>
              <a:t/>
            </a:r>
            <a:br>
              <a:rPr lang="en-US" sz="2800" dirty="0" smtClean="0"/>
            </a:br>
            <a:endParaRPr lang="en-US" sz="2800"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57</a:t>
            </a:fld>
            <a:endParaRPr lang="en-US"/>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Related Work</a:t>
            </a:r>
            <a:endParaRPr lang="en-US"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58</a:t>
            </a:fld>
            <a:endParaRPr lang="en-US"/>
          </a:p>
        </p:txBody>
      </p:sp>
      <p:sp>
        <p:nvSpPr>
          <p:cNvPr id="6" name="TextBox 5"/>
          <p:cNvSpPr txBox="1"/>
          <p:nvPr/>
        </p:nvSpPr>
        <p:spPr bwMode="auto">
          <a:xfrm>
            <a:off x="4766728" y="2239862"/>
            <a:ext cx="3886200" cy="4031873"/>
          </a:xfrm>
          <a:prstGeom prst="rect">
            <a:avLst/>
          </a:prstGeom>
          <a:noFill/>
          <a:ln w="9525">
            <a:noFill/>
            <a:miter lim="800000"/>
            <a:headEnd/>
            <a:tailEnd/>
          </a:ln>
          <a:effectLst/>
        </p:spPr>
        <p:txBody>
          <a:bodyPr wrap="square" rtlCol="0">
            <a:spAutoFit/>
          </a:bodyPr>
          <a:lstStyle/>
          <a:p>
            <a:pPr eaLnBrk="0" hangingPunct="0">
              <a:spcBef>
                <a:spcPct val="50000"/>
              </a:spcBef>
            </a:pPr>
            <a:r>
              <a:rPr lang="en-US" sz="1600" i="1" dirty="0" smtClean="0">
                <a:solidFill>
                  <a:srgbClr val="FFFFFF"/>
                </a:solidFill>
              </a:rPr>
              <a:t>Design Galleries</a:t>
            </a:r>
            <a:r>
              <a:rPr lang="en-US" sz="1600" dirty="0" smtClean="0">
                <a:solidFill>
                  <a:srgbClr val="FFFFFF"/>
                </a:solidFill>
              </a:rPr>
              <a:t>, </a:t>
            </a:r>
            <a:r>
              <a:rPr lang="en-US" sz="1600" b="0" dirty="0" smtClean="0">
                <a:solidFill>
                  <a:srgbClr val="FFFFFF"/>
                </a:solidFill>
              </a:rPr>
              <a:t>Marks, SIGGRAPH 97</a:t>
            </a:r>
          </a:p>
          <a:p>
            <a:pPr>
              <a:spcBef>
                <a:spcPct val="50000"/>
              </a:spcBef>
            </a:pPr>
            <a:r>
              <a:rPr lang="en-US" sz="1600" i="1" dirty="0" smtClean="0">
                <a:solidFill>
                  <a:srgbClr val="FFFFFF"/>
                </a:solidFill>
              </a:rPr>
              <a:t>Spreadsheets for Images, </a:t>
            </a:r>
            <a:br>
              <a:rPr lang="en-US" sz="1600" i="1" dirty="0" smtClean="0">
                <a:solidFill>
                  <a:srgbClr val="FFFFFF"/>
                </a:solidFill>
              </a:rPr>
            </a:br>
            <a:r>
              <a:rPr lang="en-US" sz="1600" b="0" dirty="0" err="1" smtClean="0">
                <a:solidFill>
                  <a:srgbClr val="FFFFFF"/>
                </a:solidFill>
              </a:rPr>
              <a:t>Levoy</a:t>
            </a:r>
            <a:r>
              <a:rPr lang="en-US" sz="1600" b="0" dirty="0" smtClean="0">
                <a:solidFill>
                  <a:srgbClr val="FFFFFF"/>
                </a:solidFill>
              </a:rPr>
              <a:t>, SIGGRAPH 94</a:t>
            </a:r>
          </a:p>
          <a:p>
            <a:pPr>
              <a:spcBef>
                <a:spcPct val="50000"/>
              </a:spcBef>
            </a:pPr>
            <a:r>
              <a:rPr lang="en-US" sz="1600" i="1" dirty="0" smtClean="0">
                <a:solidFill>
                  <a:srgbClr val="FFFFFF"/>
                </a:solidFill>
              </a:rPr>
              <a:t>Spreadsheets for Visualization, </a:t>
            </a:r>
            <a:br>
              <a:rPr lang="en-US" sz="1600" i="1" dirty="0" smtClean="0">
                <a:solidFill>
                  <a:srgbClr val="FFFFFF"/>
                </a:solidFill>
              </a:rPr>
            </a:br>
            <a:r>
              <a:rPr lang="en-US" sz="1600" b="0" dirty="0" smtClean="0">
                <a:solidFill>
                  <a:srgbClr val="FFFFFF"/>
                </a:solidFill>
              </a:rPr>
              <a:t>Chi, IEEE CGA 98</a:t>
            </a:r>
          </a:p>
          <a:p>
            <a:pPr eaLnBrk="0" hangingPunct="0">
              <a:spcBef>
                <a:spcPct val="50000"/>
              </a:spcBef>
            </a:pPr>
            <a:r>
              <a:rPr lang="en-US" sz="1600" i="1" dirty="0" smtClean="0">
                <a:solidFill>
                  <a:srgbClr val="FFFFFF"/>
                </a:solidFill>
              </a:rPr>
              <a:t>Parameter Spectrums &amp; Parallel Pies, </a:t>
            </a:r>
            <a:br>
              <a:rPr lang="en-US" sz="1600" i="1" dirty="0" smtClean="0">
                <a:solidFill>
                  <a:srgbClr val="FFFFFF"/>
                </a:solidFill>
              </a:rPr>
            </a:br>
            <a:r>
              <a:rPr lang="en-US" sz="1600" b="0" dirty="0" smtClean="0">
                <a:solidFill>
                  <a:srgbClr val="FFFFFF"/>
                </a:solidFill>
              </a:rPr>
              <a:t>Terry, UIST 02 &amp; CHI 04</a:t>
            </a:r>
          </a:p>
          <a:p>
            <a:pPr eaLnBrk="0" hangingPunct="0">
              <a:spcBef>
                <a:spcPct val="50000"/>
              </a:spcBef>
            </a:pPr>
            <a:r>
              <a:rPr lang="en-US" sz="1600" i="1" dirty="0" smtClean="0">
                <a:solidFill>
                  <a:srgbClr val="FFFFFF"/>
                </a:solidFill>
              </a:rPr>
              <a:t>Subjunctive Interfaces, </a:t>
            </a:r>
            <a:r>
              <a:rPr lang="en-US" sz="1600" b="0" dirty="0" err="1" smtClean="0">
                <a:solidFill>
                  <a:srgbClr val="FFFFFF"/>
                </a:solidFill>
              </a:rPr>
              <a:t>Lunzer</a:t>
            </a:r>
            <a:r>
              <a:rPr lang="en-US" sz="1600" b="0" dirty="0" smtClean="0">
                <a:solidFill>
                  <a:srgbClr val="FFFFFF"/>
                </a:solidFill>
              </a:rPr>
              <a:t>, TOCHI 08</a:t>
            </a:r>
          </a:p>
          <a:p>
            <a:pPr eaLnBrk="0" hangingPunct="0">
              <a:spcBef>
                <a:spcPct val="50000"/>
              </a:spcBef>
            </a:pPr>
            <a:r>
              <a:rPr lang="en-US" sz="1600" i="1" dirty="0" smtClean="0">
                <a:solidFill>
                  <a:srgbClr val="FFFFFF"/>
                </a:solidFill>
              </a:rPr>
              <a:t>TEAM STORM, </a:t>
            </a:r>
            <a:r>
              <a:rPr lang="en-US" sz="1600" b="0" dirty="0" err="1" smtClean="0">
                <a:solidFill>
                  <a:srgbClr val="FFFFFF"/>
                </a:solidFill>
              </a:rPr>
              <a:t>Hailpern</a:t>
            </a:r>
            <a:r>
              <a:rPr lang="en-US" sz="1600" b="0" dirty="0" smtClean="0">
                <a:solidFill>
                  <a:srgbClr val="FFFFFF"/>
                </a:solidFill>
              </a:rPr>
              <a:t>, CHI 07</a:t>
            </a:r>
          </a:p>
          <a:p>
            <a:pPr eaLnBrk="0" hangingPunct="0">
              <a:spcBef>
                <a:spcPct val="50000"/>
              </a:spcBef>
            </a:pPr>
            <a:endParaRPr lang="en-US" sz="1600" i="1" dirty="0" smtClean="0">
              <a:solidFill>
                <a:srgbClr val="FFFFFF"/>
              </a:solidFill>
            </a:endParaRPr>
          </a:p>
          <a:p>
            <a:pPr eaLnBrk="0" hangingPunct="0">
              <a:spcBef>
                <a:spcPct val="50000"/>
              </a:spcBef>
            </a:pPr>
            <a:endParaRPr lang="en-US" sz="1600" i="1" dirty="0" smtClean="0">
              <a:solidFill>
                <a:srgbClr val="FFFFFF"/>
              </a:solidFill>
            </a:endParaRPr>
          </a:p>
          <a:p>
            <a:pPr>
              <a:spcBef>
                <a:spcPct val="50000"/>
              </a:spcBef>
            </a:pPr>
            <a:r>
              <a:rPr lang="en-US" sz="1600" b="0" dirty="0" smtClean="0"/>
              <a:t>(only first authors listed)</a:t>
            </a:r>
          </a:p>
        </p:txBody>
      </p:sp>
      <p:sp>
        <p:nvSpPr>
          <p:cNvPr id="9" name="TextBox 8"/>
          <p:cNvSpPr txBox="1"/>
          <p:nvPr/>
        </p:nvSpPr>
        <p:spPr bwMode="auto">
          <a:xfrm>
            <a:off x="550333" y="2239862"/>
            <a:ext cx="3886200" cy="5139870"/>
          </a:xfrm>
          <a:prstGeom prst="rect">
            <a:avLst/>
          </a:prstGeom>
          <a:noFill/>
          <a:ln w="9525">
            <a:noFill/>
            <a:miter lim="800000"/>
            <a:headEnd/>
            <a:tailEnd/>
          </a:ln>
          <a:effectLst/>
        </p:spPr>
        <p:txBody>
          <a:bodyPr wrap="square" rtlCol="0">
            <a:spAutoFit/>
          </a:bodyPr>
          <a:lstStyle/>
          <a:p>
            <a:pPr>
              <a:spcBef>
                <a:spcPct val="50000"/>
              </a:spcBef>
            </a:pPr>
            <a:r>
              <a:rPr lang="en-US" sz="1600" i="1" dirty="0" smtClean="0">
                <a:solidFill>
                  <a:srgbClr val="FFFFFF"/>
                </a:solidFill>
              </a:rPr>
              <a:t>Partials, </a:t>
            </a:r>
            <a:r>
              <a:rPr lang="en-US" sz="1600" b="0" dirty="0" smtClean="0">
                <a:solidFill>
                  <a:srgbClr val="FFFFFF"/>
                </a:solidFill>
              </a:rPr>
              <a:t>Terry, PhD Thesis 05</a:t>
            </a:r>
          </a:p>
          <a:p>
            <a:pPr eaLnBrk="0" hangingPunct="0">
              <a:spcBef>
                <a:spcPct val="50000"/>
              </a:spcBef>
            </a:pPr>
            <a:r>
              <a:rPr lang="en-US" sz="1600" i="1" dirty="0" smtClean="0"/>
              <a:t>Amulet Inspector, </a:t>
            </a:r>
            <a:r>
              <a:rPr lang="en-US" sz="1600" b="0" dirty="0" smtClean="0"/>
              <a:t>Myers, IEEE </a:t>
            </a:r>
            <a:r>
              <a:rPr lang="en-US" sz="1600" b="0" dirty="0" err="1" smtClean="0"/>
              <a:t>ToSE</a:t>
            </a:r>
            <a:r>
              <a:rPr lang="en-US" sz="1600" b="0" dirty="0" smtClean="0"/>
              <a:t> 97</a:t>
            </a:r>
          </a:p>
          <a:p>
            <a:pPr eaLnBrk="0" hangingPunct="0">
              <a:spcBef>
                <a:spcPct val="50000"/>
              </a:spcBef>
            </a:pPr>
            <a:r>
              <a:rPr lang="en-US" sz="1600" i="1" dirty="0" err="1" smtClean="0"/>
              <a:t>JPie</a:t>
            </a:r>
            <a:r>
              <a:rPr lang="en-US" sz="1600" b="0" dirty="0" smtClean="0"/>
              <a:t>, </a:t>
            </a:r>
            <a:r>
              <a:rPr lang="en-US" sz="1600" b="0" dirty="0" err="1" smtClean="0"/>
              <a:t>Goldman,Sci</a:t>
            </a:r>
            <a:r>
              <a:rPr lang="en-US" sz="1600" b="0" dirty="0" smtClean="0"/>
              <a:t>. of Comp. </a:t>
            </a:r>
            <a:r>
              <a:rPr lang="en-US" sz="1600" b="0" dirty="0" err="1" smtClean="0"/>
              <a:t>Prog</a:t>
            </a:r>
            <a:r>
              <a:rPr lang="en-US" sz="1600" b="0" dirty="0" smtClean="0"/>
              <a:t>. 98</a:t>
            </a:r>
          </a:p>
          <a:p>
            <a:pPr eaLnBrk="0" hangingPunct="0">
              <a:spcBef>
                <a:spcPct val="50000"/>
              </a:spcBef>
            </a:pPr>
            <a:r>
              <a:rPr lang="en-US" sz="1600" i="1" dirty="0" err="1" smtClean="0"/>
              <a:t>ChucK</a:t>
            </a:r>
            <a:r>
              <a:rPr lang="en-US" sz="1600" i="1" dirty="0" smtClean="0"/>
              <a:t>, </a:t>
            </a:r>
            <a:r>
              <a:rPr lang="en-US" sz="1600" b="0" dirty="0" smtClean="0"/>
              <a:t>Wang, NIME 04 </a:t>
            </a:r>
          </a:p>
          <a:p>
            <a:pPr eaLnBrk="0" hangingPunct="0">
              <a:spcBef>
                <a:spcPct val="50000"/>
              </a:spcBef>
            </a:pPr>
            <a:r>
              <a:rPr lang="en-US" sz="1600" i="1" dirty="0" smtClean="0"/>
              <a:t> Adobe Image Foundation </a:t>
            </a:r>
            <a:r>
              <a:rPr lang="en-US" sz="1600" i="1" dirty="0" err="1" smtClean="0"/>
              <a:t>Tookit</a:t>
            </a:r>
            <a:r>
              <a:rPr lang="en-US" sz="1600" b="0" dirty="0" smtClean="0"/>
              <a:t>, 08</a:t>
            </a:r>
          </a:p>
          <a:p>
            <a:pPr eaLnBrk="0" hangingPunct="0">
              <a:spcBef>
                <a:spcPct val="50000"/>
              </a:spcBef>
            </a:pPr>
            <a:endParaRPr lang="en-US" sz="1600" i="1" dirty="0" smtClean="0"/>
          </a:p>
          <a:p>
            <a:pPr eaLnBrk="0" hangingPunct="0">
              <a:spcBef>
                <a:spcPct val="50000"/>
              </a:spcBef>
            </a:pPr>
            <a:endParaRPr lang="en-US" sz="1600" i="1" dirty="0" smtClean="0"/>
          </a:p>
          <a:p>
            <a:pPr eaLnBrk="0" hangingPunct="0">
              <a:spcBef>
                <a:spcPct val="50000"/>
              </a:spcBef>
            </a:pPr>
            <a:endParaRPr lang="en-US" sz="1600" i="1" dirty="0" smtClean="0"/>
          </a:p>
          <a:p>
            <a:pPr eaLnBrk="0" hangingPunct="0">
              <a:spcBef>
                <a:spcPct val="50000"/>
              </a:spcBef>
            </a:pPr>
            <a:endParaRPr lang="en-US" sz="1600" i="1" dirty="0" smtClean="0"/>
          </a:p>
          <a:p>
            <a:pPr eaLnBrk="0" hangingPunct="0">
              <a:spcBef>
                <a:spcPct val="50000"/>
              </a:spcBef>
            </a:pPr>
            <a:endParaRPr lang="en-US" sz="1600" i="1" dirty="0" smtClean="0"/>
          </a:p>
          <a:p>
            <a:pPr eaLnBrk="0" hangingPunct="0">
              <a:spcBef>
                <a:spcPct val="50000"/>
              </a:spcBef>
            </a:pPr>
            <a:endParaRPr lang="en-US" sz="1600" i="1" dirty="0" smtClean="0"/>
          </a:p>
          <a:p>
            <a:pPr eaLnBrk="0" hangingPunct="0">
              <a:spcBef>
                <a:spcPct val="50000"/>
              </a:spcBef>
            </a:pPr>
            <a:endParaRPr lang="en-US" sz="1600" i="1" dirty="0" smtClean="0"/>
          </a:p>
          <a:p>
            <a:pPr eaLnBrk="0" hangingPunct="0">
              <a:spcBef>
                <a:spcPct val="50000"/>
              </a:spcBef>
            </a:pPr>
            <a:endParaRPr lang="en-US" sz="1600" i="1" dirty="0" smtClean="0"/>
          </a:p>
          <a:p>
            <a:pPr eaLnBrk="0" hangingPunct="0">
              <a:spcBef>
                <a:spcPct val="50000"/>
              </a:spcBef>
            </a:pPr>
            <a:endParaRPr lang="en-US" sz="1600" i="1" dirty="0" smtClean="0"/>
          </a:p>
        </p:txBody>
      </p:sp>
      <p:sp>
        <p:nvSpPr>
          <p:cNvPr id="10" name="TextBox 9"/>
          <p:cNvSpPr txBox="1"/>
          <p:nvPr/>
        </p:nvSpPr>
        <p:spPr bwMode="auto">
          <a:xfrm>
            <a:off x="4672741" y="1676400"/>
            <a:ext cx="3827788"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Alternatives in Other Domains</a:t>
            </a:r>
          </a:p>
        </p:txBody>
      </p:sp>
      <p:sp>
        <p:nvSpPr>
          <p:cNvPr id="11" name="TextBox 10"/>
          <p:cNvSpPr txBox="1"/>
          <p:nvPr/>
        </p:nvSpPr>
        <p:spPr bwMode="auto">
          <a:xfrm>
            <a:off x="474133" y="1676400"/>
            <a:ext cx="3904527"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Augmented Development Tools</a:t>
            </a:r>
          </a:p>
        </p:txBody>
      </p:sp>
      <p:cxnSp>
        <p:nvCxnSpPr>
          <p:cNvPr id="13" name="Straight Connector 12"/>
          <p:cNvCxnSpPr/>
          <p:nvPr/>
        </p:nvCxnSpPr>
        <p:spPr>
          <a:xfrm>
            <a:off x="4842928" y="2209800"/>
            <a:ext cx="3581400" cy="1588"/>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50333" y="2209800"/>
            <a:ext cx="3810000" cy="1588"/>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Related Work</a:t>
            </a:r>
            <a:endParaRPr lang="en-US"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59</a:t>
            </a:fld>
            <a:endParaRPr lang="en-US"/>
          </a:p>
        </p:txBody>
      </p:sp>
      <p:pic>
        <p:nvPicPr>
          <p:cNvPr id="7" name="Picture 6"/>
          <p:cNvPicPr>
            <a:picLocks noChangeAspect="1"/>
          </p:cNvPicPr>
          <p:nvPr/>
        </p:nvPicPr>
        <p:blipFill>
          <a:blip r:embed="rId3"/>
          <a:stretch>
            <a:fillRect/>
          </a:stretch>
        </p:blipFill>
        <p:spPr>
          <a:xfrm>
            <a:off x="4216400" y="2386837"/>
            <a:ext cx="4680284" cy="554644"/>
          </a:xfrm>
          <a:prstGeom prst="roundRect">
            <a:avLst/>
          </a:prstGeom>
          <a:ln>
            <a:solidFill>
              <a:schemeClr val="accent6">
                <a:lumMod val="10000"/>
              </a:schemeClr>
            </a:solidFill>
          </a:ln>
          <a:effectLst>
            <a:outerShdw blurRad="50800" dist="38100" dir="2700000" algn="br">
              <a:srgbClr val="000000">
                <a:alpha val="43000"/>
              </a:srgbClr>
            </a:outerShdw>
          </a:effectLst>
        </p:spPr>
      </p:pic>
      <p:pic>
        <p:nvPicPr>
          <p:cNvPr id="8" name="Picture 7"/>
          <p:cNvPicPr>
            <a:picLocks noChangeAspect="1"/>
          </p:cNvPicPr>
          <p:nvPr/>
        </p:nvPicPr>
        <p:blipFill>
          <a:blip r:embed="rId4"/>
          <a:stretch>
            <a:fillRect/>
          </a:stretch>
        </p:blipFill>
        <p:spPr>
          <a:xfrm>
            <a:off x="4250266" y="3265959"/>
            <a:ext cx="4665133" cy="1726174"/>
          </a:xfrm>
          <a:prstGeom prst="roundRect">
            <a:avLst>
              <a:gd name="adj" fmla="val 8831"/>
            </a:avLst>
          </a:prstGeom>
          <a:ln>
            <a:solidFill>
              <a:schemeClr val="accent6">
                <a:lumMod val="10000"/>
              </a:schemeClr>
            </a:solidFill>
          </a:ln>
          <a:effectLst>
            <a:outerShdw blurRad="50800" dist="38100" dir="2700000" algn="br">
              <a:srgbClr val="000000">
                <a:alpha val="43000"/>
              </a:srgbClr>
            </a:outerShdw>
          </a:effectLst>
        </p:spPr>
      </p:pic>
      <p:sp>
        <p:nvSpPr>
          <p:cNvPr id="9" name="TextBox 8"/>
          <p:cNvSpPr txBox="1"/>
          <p:nvPr/>
        </p:nvSpPr>
        <p:spPr bwMode="auto">
          <a:xfrm>
            <a:off x="4330265" y="5190067"/>
            <a:ext cx="3018775"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Language-level support</a:t>
            </a:r>
          </a:p>
        </p:txBody>
      </p:sp>
      <p:sp>
        <p:nvSpPr>
          <p:cNvPr id="12" name="TextBox 11"/>
          <p:cNvSpPr txBox="1"/>
          <p:nvPr/>
        </p:nvSpPr>
        <p:spPr bwMode="auto">
          <a:xfrm>
            <a:off x="550333" y="2239862"/>
            <a:ext cx="3886200" cy="5139870"/>
          </a:xfrm>
          <a:prstGeom prst="rect">
            <a:avLst/>
          </a:prstGeom>
          <a:noFill/>
          <a:ln w="9525">
            <a:noFill/>
            <a:miter lim="800000"/>
            <a:headEnd/>
            <a:tailEnd/>
          </a:ln>
          <a:effectLst/>
        </p:spPr>
        <p:txBody>
          <a:bodyPr wrap="square" rtlCol="0">
            <a:spAutoFit/>
          </a:bodyPr>
          <a:lstStyle/>
          <a:p>
            <a:pPr>
              <a:spcBef>
                <a:spcPct val="50000"/>
              </a:spcBef>
            </a:pPr>
            <a:r>
              <a:rPr lang="en-US" sz="1600" i="1" dirty="0" smtClean="0">
                <a:solidFill>
                  <a:srgbClr val="FFFFFF"/>
                </a:solidFill>
              </a:rPr>
              <a:t>Partials, </a:t>
            </a:r>
            <a:r>
              <a:rPr lang="en-US" sz="1600" b="0" dirty="0" smtClean="0">
                <a:solidFill>
                  <a:srgbClr val="FFFFFF"/>
                </a:solidFill>
              </a:rPr>
              <a:t>Terry, PhD Thesis 05</a:t>
            </a:r>
          </a:p>
          <a:p>
            <a:pPr eaLnBrk="0" hangingPunct="0">
              <a:spcBef>
                <a:spcPct val="50000"/>
              </a:spcBef>
            </a:pPr>
            <a:r>
              <a:rPr lang="en-US" sz="1600" i="1" dirty="0" smtClean="0">
                <a:solidFill>
                  <a:schemeClr val="accent6">
                    <a:lumMod val="50000"/>
                  </a:schemeClr>
                </a:solidFill>
              </a:rPr>
              <a:t>Amulet Inspector, </a:t>
            </a:r>
            <a:r>
              <a:rPr lang="en-US" sz="1600" b="0" dirty="0" smtClean="0">
                <a:solidFill>
                  <a:schemeClr val="accent6">
                    <a:lumMod val="50000"/>
                  </a:schemeClr>
                </a:solidFill>
              </a:rPr>
              <a:t>Myers, IEEE </a:t>
            </a:r>
            <a:r>
              <a:rPr lang="en-US" sz="1600" b="0" dirty="0" err="1" smtClean="0">
                <a:solidFill>
                  <a:schemeClr val="accent6">
                    <a:lumMod val="50000"/>
                  </a:schemeClr>
                </a:solidFill>
              </a:rPr>
              <a:t>ToSE</a:t>
            </a:r>
            <a:r>
              <a:rPr lang="en-US" sz="1600" b="0" dirty="0" smtClean="0">
                <a:solidFill>
                  <a:schemeClr val="accent6">
                    <a:lumMod val="50000"/>
                  </a:schemeClr>
                </a:solidFill>
              </a:rPr>
              <a:t> 97</a:t>
            </a:r>
          </a:p>
          <a:p>
            <a:pPr eaLnBrk="0" hangingPunct="0">
              <a:spcBef>
                <a:spcPct val="50000"/>
              </a:spcBef>
            </a:pPr>
            <a:r>
              <a:rPr lang="en-US" sz="1600" i="1" dirty="0" err="1" smtClean="0">
                <a:solidFill>
                  <a:schemeClr val="accent6">
                    <a:lumMod val="50000"/>
                  </a:schemeClr>
                </a:solidFill>
              </a:rPr>
              <a:t>JPie</a:t>
            </a:r>
            <a:r>
              <a:rPr lang="en-US" sz="1600" b="0" dirty="0" smtClean="0">
                <a:solidFill>
                  <a:schemeClr val="accent6">
                    <a:lumMod val="50000"/>
                  </a:schemeClr>
                </a:solidFill>
              </a:rPr>
              <a:t>, </a:t>
            </a:r>
            <a:r>
              <a:rPr lang="en-US" sz="1600" b="0" dirty="0" err="1" smtClean="0">
                <a:solidFill>
                  <a:schemeClr val="accent6">
                    <a:lumMod val="50000"/>
                  </a:schemeClr>
                </a:solidFill>
              </a:rPr>
              <a:t>Goldman,Sci</a:t>
            </a:r>
            <a:r>
              <a:rPr lang="en-US" sz="1600" b="0" dirty="0" smtClean="0">
                <a:solidFill>
                  <a:schemeClr val="accent6">
                    <a:lumMod val="50000"/>
                  </a:schemeClr>
                </a:solidFill>
              </a:rPr>
              <a:t>. of Comp. </a:t>
            </a:r>
            <a:r>
              <a:rPr lang="en-US" sz="1600" b="0" dirty="0" err="1" smtClean="0">
                <a:solidFill>
                  <a:schemeClr val="accent6">
                    <a:lumMod val="50000"/>
                  </a:schemeClr>
                </a:solidFill>
              </a:rPr>
              <a:t>Prog</a:t>
            </a:r>
            <a:r>
              <a:rPr lang="en-US" sz="1600" b="0" dirty="0" smtClean="0">
                <a:solidFill>
                  <a:schemeClr val="accent6">
                    <a:lumMod val="50000"/>
                  </a:schemeClr>
                </a:solidFill>
              </a:rPr>
              <a:t>. 98</a:t>
            </a:r>
          </a:p>
          <a:p>
            <a:pPr eaLnBrk="0" hangingPunct="0">
              <a:spcBef>
                <a:spcPct val="50000"/>
              </a:spcBef>
            </a:pPr>
            <a:r>
              <a:rPr lang="en-US" sz="1600" i="1" dirty="0" err="1" smtClean="0">
                <a:solidFill>
                  <a:schemeClr val="accent6">
                    <a:lumMod val="50000"/>
                  </a:schemeClr>
                </a:solidFill>
              </a:rPr>
              <a:t>ChucK</a:t>
            </a:r>
            <a:r>
              <a:rPr lang="en-US" sz="1600" i="1" dirty="0" smtClean="0">
                <a:solidFill>
                  <a:schemeClr val="accent6">
                    <a:lumMod val="50000"/>
                  </a:schemeClr>
                </a:solidFill>
              </a:rPr>
              <a:t>, </a:t>
            </a:r>
            <a:r>
              <a:rPr lang="en-US" sz="1600" b="0" dirty="0" smtClean="0">
                <a:solidFill>
                  <a:schemeClr val="accent6">
                    <a:lumMod val="50000"/>
                  </a:schemeClr>
                </a:solidFill>
              </a:rPr>
              <a:t>Wang, NIME 04 </a:t>
            </a:r>
          </a:p>
          <a:p>
            <a:pPr eaLnBrk="0" hangingPunct="0">
              <a:spcBef>
                <a:spcPct val="50000"/>
              </a:spcBef>
            </a:pPr>
            <a:r>
              <a:rPr lang="en-US" sz="1600" i="1" dirty="0" smtClean="0">
                <a:solidFill>
                  <a:schemeClr val="accent6">
                    <a:lumMod val="50000"/>
                  </a:schemeClr>
                </a:solidFill>
              </a:rPr>
              <a:t> Adobe Image Foundation </a:t>
            </a:r>
            <a:r>
              <a:rPr lang="en-US" sz="1600" i="1" dirty="0" err="1" smtClean="0">
                <a:solidFill>
                  <a:schemeClr val="accent6">
                    <a:lumMod val="50000"/>
                  </a:schemeClr>
                </a:solidFill>
              </a:rPr>
              <a:t>Tookit</a:t>
            </a:r>
            <a:r>
              <a:rPr lang="en-US" sz="1600" b="0" dirty="0" smtClean="0">
                <a:solidFill>
                  <a:schemeClr val="accent6">
                    <a:lumMod val="50000"/>
                  </a:schemeClr>
                </a:solidFill>
              </a:rPr>
              <a:t>, 08</a:t>
            </a:r>
          </a:p>
          <a:p>
            <a:pPr eaLnBrk="0" hangingPunct="0">
              <a:spcBef>
                <a:spcPct val="50000"/>
              </a:spcBef>
            </a:pPr>
            <a:endParaRPr lang="en-US" sz="1600" i="1" dirty="0" smtClean="0">
              <a:solidFill>
                <a:schemeClr val="accent6">
                  <a:lumMod val="50000"/>
                </a:schemeClr>
              </a:solidFill>
            </a:endParaRPr>
          </a:p>
          <a:p>
            <a:pPr eaLnBrk="0" hangingPunct="0">
              <a:spcBef>
                <a:spcPct val="50000"/>
              </a:spcBef>
            </a:pPr>
            <a:endParaRPr lang="en-US" sz="1600" i="1" dirty="0" smtClean="0">
              <a:solidFill>
                <a:schemeClr val="accent6">
                  <a:lumMod val="50000"/>
                </a:schemeClr>
              </a:solidFill>
            </a:endParaRPr>
          </a:p>
          <a:p>
            <a:pPr eaLnBrk="0" hangingPunct="0">
              <a:spcBef>
                <a:spcPct val="50000"/>
              </a:spcBef>
            </a:pPr>
            <a:endParaRPr lang="en-US" sz="1600" i="1" dirty="0" smtClean="0"/>
          </a:p>
          <a:p>
            <a:pPr eaLnBrk="0" hangingPunct="0">
              <a:spcBef>
                <a:spcPct val="50000"/>
              </a:spcBef>
            </a:pPr>
            <a:endParaRPr lang="en-US" sz="1600" i="1" dirty="0" smtClean="0"/>
          </a:p>
          <a:p>
            <a:pPr eaLnBrk="0" hangingPunct="0">
              <a:spcBef>
                <a:spcPct val="50000"/>
              </a:spcBef>
            </a:pPr>
            <a:endParaRPr lang="en-US" sz="1600" i="1" dirty="0" smtClean="0"/>
          </a:p>
          <a:p>
            <a:pPr eaLnBrk="0" hangingPunct="0">
              <a:spcBef>
                <a:spcPct val="50000"/>
              </a:spcBef>
            </a:pPr>
            <a:endParaRPr lang="en-US" sz="1600" i="1" dirty="0" smtClean="0"/>
          </a:p>
          <a:p>
            <a:pPr eaLnBrk="0" hangingPunct="0">
              <a:spcBef>
                <a:spcPct val="50000"/>
              </a:spcBef>
            </a:pPr>
            <a:endParaRPr lang="en-US" sz="1600" i="1" dirty="0" smtClean="0"/>
          </a:p>
          <a:p>
            <a:pPr eaLnBrk="0" hangingPunct="0">
              <a:spcBef>
                <a:spcPct val="50000"/>
              </a:spcBef>
            </a:pPr>
            <a:endParaRPr lang="en-US" sz="1600" i="1" dirty="0" smtClean="0"/>
          </a:p>
          <a:p>
            <a:pPr eaLnBrk="0" hangingPunct="0">
              <a:spcBef>
                <a:spcPct val="50000"/>
              </a:spcBef>
            </a:pPr>
            <a:endParaRPr lang="en-US" sz="1600" i="1" dirty="0" smtClean="0"/>
          </a:p>
        </p:txBody>
      </p:sp>
      <p:sp>
        <p:nvSpPr>
          <p:cNvPr id="13" name="TextBox 12"/>
          <p:cNvSpPr txBox="1"/>
          <p:nvPr/>
        </p:nvSpPr>
        <p:spPr bwMode="auto">
          <a:xfrm>
            <a:off x="474133" y="1676400"/>
            <a:ext cx="3904527"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Augmented Development Tools</a:t>
            </a:r>
          </a:p>
        </p:txBody>
      </p:sp>
      <p:cxnSp>
        <p:nvCxnSpPr>
          <p:cNvPr id="14" name="Straight Connector 13"/>
          <p:cNvCxnSpPr/>
          <p:nvPr/>
        </p:nvCxnSpPr>
        <p:spPr>
          <a:xfrm>
            <a:off x="550333" y="2209800"/>
            <a:ext cx="3810000" cy="1588"/>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28638"/>
            <a:ext cx="8385175" cy="1022350"/>
          </a:xfrm>
        </p:spPr>
        <p:txBody>
          <a:bodyPr/>
          <a:lstStyle/>
          <a:p>
            <a:pPr marL="0" indent="0">
              <a:spcBef>
                <a:spcPts val="0"/>
              </a:spcBef>
            </a:pPr>
            <a:r>
              <a:rPr lang="en-US" sz="3600" dirty="0" smtClean="0"/>
              <a:t>How can tools support the creation of </a:t>
            </a:r>
            <a:br>
              <a:rPr lang="en-US" sz="3600" dirty="0" smtClean="0"/>
            </a:br>
            <a:r>
              <a:rPr lang="en-US" sz="3600" dirty="0" smtClean="0"/>
              <a:t>user interface alternatives?</a:t>
            </a:r>
            <a:endParaRPr lang="en-US" sz="3600"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6</a:t>
            </a:fld>
            <a:endParaRPr lang="en-US"/>
          </a:p>
        </p:txBody>
      </p:sp>
      <p:pic>
        <p:nvPicPr>
          <p:cNvPr id="6" name="Picture 5"/>
          <p:cNvPicPr>
            <a:picLocks noChangeAspect="1"/>
          </p:cNvPicPr>
          <p:nvPr/>
        </p:nvPicPr>
        <p:blipFill>
          <a:blip r:embed="rId3"/>
          <a:srcRect t="23298"/>
          <a:stretch>
            <a:fillRect/>
          </a:stretch>
        </p:blipFill>
        <p:spPr>
          <a:xfrm>
            <a:off x="3215225" y="2370667"/>
            <a:ext cx="2306320" cy="2937939"/>
          </a:xfrm>
          <a:prstGeom prst="rect">
            <a:avLst/>
          </a:prstGeom>
          <a:solidFill>
            <a:srgbClr val="C3FFD1"/>
          </a:solidFill>
        </p:spPr>
      </p:pic>
      <p:pic>
        <p:nvPicPr>
          <p:cNvPr id="7" name="Picture 6"/>
          <p:cNvPicPr>
            <a:picLocks noChangeAspect="1"/>
          </p:cNvPicPr>
          <p:nvPr/>
        </p:nvPicPr>
        <p:blipFill>
          <a:blip r:embed="rId4"/>
          <a:srcRect t="22768"/>
          <a:stretch>
            <a:fillRect/>
          </a:stretch>
        </p:blipFill>
        <p:spPr>
          <a:xfrm>
            <a:off x="5873757" y="2336800"/>
            <a:ext cx="2306320" cy="2958247"/>
          </a:xfrm>
          <a:prstGeom prst="rect">
            <a:avLst/>
          </a:prstGeom>
        </p:spPr>
      </p:pic>
      <p:pic>
        <p:nvPicPr>
          <p:cNvPr id="9" name="Picture 8"/>
          <p:cNvPicPr>
            <a:picLocks noChangeAspect="1"/>
          </p:cNvPicPr>
          <p:nvPr/>
        </p:nvPicPr>
        <p:blipFill>
          <a:blip r:embed="rId5"/>
          <a:srcRect t="22856"/>
          <a:stretch>
            <a:fillRect/>
          </a:stretch>
        </p:blipFill>
        <p:spPr>
          <a:xfrm>
            <a:off x="592663" y="2353733"/>
            <a:ext cx="2306320" cy="2954874"/>
          </a:xfrm>
          <a:prstGeom prst="rect">
            <a:avLst/>
          </a:prstGeom>
        </p:spPr>
      </p:pic>
      <p:sp>
        <p:nvSpPr>
          <p:cNvPr id="8" name="TextBox 7"/>
          <p:cNvSpPr txBox="1"/>
          <p:nvPr/>
        </p:nvSpPr>
        <p:spPr bwMode="auto">
          <a:xfrm>
            <a:off x="589453" y="5435600"/>
            <a:ext cx="1449421" cy="338554"/>
          </a:xfrm>
          <a:prstGeom prst="rect">
            <a:avLst/>
          </a:prstGeom>
          <a:noFill/>
          <a:ln w="9525">
            <a:noFill/>
            <a:miter lim="800000"/>
            <a:headEnd/>
            <a:tailEnd/>
          </a:ln>
          <a:effectLst/>
        </p:spPr>
        <p:txBody>
          <a:bodyPr wrap="square" rtlCol="0">
            <a:spAutoFit/>
          </a:bodyPr>
          <a:lstStyle/>
          <a:p>
            <a:pPr algn="r" eaLnBrk="0" hangingPunct="0">
              <a:spcBef>
                <a:spcPct val="50000"/>
              </a:spcBef>
            </a:pPr>
            <a:r>
              <a:rPr lang="en-US" sz="1600" b="0" dirty="0" smtClean="0"/>
              <a:t>Color picker #1</a:t>
            </a:r>
          </a:p>
        </p:txBody>
      </p:sp>
      <p:sp>
        <p:nvSpPr>
          <p:cNvPr id="10" name="TextBox 9"/>
          <p:cNvSpPr txBox="1"/>
          <p:nvPr/>
        </p:nvSpPr>
        <p:spPr bwMode="auto">
          <a:xfrm>
            <a:off x="3236939" y="5435600"/>
            <a:ext cx="1481635" cy="338554"/>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600" b="0" dirty="0" smtClean="0"/>
              <a:t>Color picker #2</a:t>
            </a:r>
          </a:p>
        </p:txBody>
      </p:sp>
      <p:sp>
        <p:nvSpPr>
          <p:cNvPr id="11" name="TextBox 10"/>
          <p:cNvSpPr txBox="1"/>
          <p:nvPr/>
        </p:nvSpPr>
        <p:spPr bwMode="auto">
          <a:xfrm>
            <a:off x="5880158" y="5448300"/>
            <a:ext cx="1492716" cy="338554"/>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600" b="0" dirty="0" smtClean="0"/>
              <a:t>Color picker #3</a:t>
            </a: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Related Work</a:t>
            </a:r>
            <a:endParaRPr lang="en-US"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60</a:t>
            </a:fld>
            <a:endParaRPr lang="en-US"/>
          </a:p>
        </p:txBody>
      </p:sp>
      <p:pic>
        <p:nvPicPr>
          <p:cNvPr id="7" name="Picture 6"/>
          <p:cNvPicPr>
            <a:picLocks noChangeAspect="1" noChangeArrowheads="1"/>
          </p:cNvPicPr>
          <p:nvPr/>
        </p:nvPicPr>
        <p:blipFill>
          <a:blip r:embed="rId3"/>
          <a:srcRect/>
          <a:stretch>
            <a:fillRect/>
          </a:stretch>
        </p:blipFill>
        <p:spPr bwMode="auto">
          <a:xfrm>
            <a:off x="4572000" y="1614896"/>
            <a:ext cx="3962400" cy="3261904"/>
          </a:xfrm>
          <a:prstGeom prst="roundRect">
            <a:avLst>
              <a:gd name="adj" fmla="val 6050"/>
            </a:avLst>
          </a:prstGeom>
          <a:noFill/>
          <a:ln w="9525">
            <a:solidFill>
              <a:srgbClr val="0B171F"/>
            </a:solidFill>
            <a:miter lim="800000"/>
            <a:headEnd/>
            <a:tailEnd/>
          </a:ln>
          <a:effectLst>
            <a:outerShdw blurRad="50800" dist="38100" dir="2700000" algn="br">
              <a:srgbClr val="000000">
                <a:alpha val="43000"/>
              </a:srgbClr>
            </a:outerShdw>
          </a:effectLst>
        </p:spPr>
      </p:pic>
      <p:sp>
        <p:nvSpPr>
          <p:cNvPr id="8" name="TextBox 7"/>
          <p:cNvSpPr txBox="1"/>
          <p:nvPr/>
        </p:nvSpPr>
        <p:spPr bwMode="auto">
          <a:xfrm>
            <a:off x="5105400" y="5181600"/>
            <a:ext cx="3801041" cy="1107996"/>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i="1" dirty="0" smtClean="0"/>
              <a:t>Alternatives are </a:t>
            </a:r>
            <a:br>
              <a:rPr lang="en-US" sz="2200" i="1" dirty="0" smtClean="0"/>
            </a:br>
            <a:r>
              <a:rPr lang="en-US" sz="2200" i="1" dirty="0" smtClean="0"/>
              <a:t>generated automatically from </a:t>
            </a:r>
            <a:br>
              <a:rPr lang="en-US" sz="2200" i="1" dirty="0" smtClean="0"/>
            </a:br>
            <a:r>
              <a:rPr lang="en-US" sz="2200" i="1" dirty="0" smtClean="0"/>
              <a:t>formal specification</a:t>
            </a:r>
          </a:p>
        </p:txBody>
      </p:sp>
      <p:sp>
        <p:nvSpPr>
          <p:cNvPr id="9" name="TextBox 8"/>
          <p:cNvSpPr txBox="1"/>
          <p:nvPr/>
        </p:nvSpPr>
        <p:spPr bwMode="auto">
          <a:xfrm>
            <a:off x="482592" y="2239862"/>
            <a:ext cx="3886200" cy="3662541"/>
          </a:xfrm>
          <a:prstGeom prst="rect">
            <a:avLst/>
          </a:prstGeom>
          <a:noFill/>
          <a:ln w="9525">
            <a:noFill/>
            <a:miter lim="800000"/>
            <a:headEnd/>
            <a:tailEnd/>
          </a:ln>
          <a:effectLst/>
        </p:spPr>
        <p:txBody>
          <a:bodyPr wrap="square" rtlCol="0">
            <a:spAutoFit/>
          </a:bodyPr>
          <a:lstStyle/>
          <a:p>
            <a:pPr eaLnBrk="0" hangingPunct="0">
              <a:spcBef>
                <a:spcPct val="50000"/>
              </a:spcBef>
            </a:pPr>
            <a:r>
              <a:rPr lang="en-US" sz="1600" i="1" dirty="0" smtClean="0">
                <a:solidFill>
                  <a:srgbClr val="FFFFFF"/>
                </a:solidFill>
              </a:rPr>
              <a:t>Design Galleries</a:t>
            </a:r>
            <a:r>
              <a:rPr lang="en-US" sz="1600" dirty="0" smtClean="0">
                <a:solidFill>
                  <a:srgbClr val="FFFFFF"/>
                </a:solidFill>
              </a:rPr>
              <a:t>, </a:t>
            </a:r>
            <a:r>
              <a:rPr lang="en-US" sz="1600" b="0" dirty="0" smtClean="0">
                <a:solidFill>
                  <a:srgbClr val="FFFFFF"/>
                </a:solidFill>
              </a:rPr>
              <a:t>Marks, SIGGRAPH 97</a:t>
            </a:r>
          </a:p>
          <a:p>
            <a:pPr>
              <a:spcBef>
                <a:spcPct val="50000"/>
              </a:spcBef>
            </a:pPr>
            <a:r>
              <a:rPr lang="en-US" sz="1600" i="1" dirty="0" smtClean="0">
                <a:solidFill>
                  <a:srgbClr val="37749A"/>
                </a:solidFill>
              </a:rPr>
              <a:t>Spreadsheets for Images, </a:t>
            </a:r>
            <a:br>
              <a:rPr lang="en-US" sz="1600" i="1" dirty="0" smtClean="0">
                <a:solidFill>
                  <a:srgbClr val="37749A"/>
                </a:solidFill>
              </a:rPr>
            </a:br>
            <a:r>
              <a:rPr lang="en-US" sz="1600" b="0" dirty="0" err="1" smtClean="0">
                <a:solidFill>
                  <a:srgbClr val="37749A"/>
                </a:solidFill>
              </a:rPr>
              <a:t>Levoy</a:t>
            </a:r>
            <a:r>
              <a:rPr lang="en-US" sz="1600" b="0" dirty="0" smtClean="0">
                <a:solidFill>
                  <a:srgbClr val="37749A"/>
                </a:solidFill>
              </a:rPr>
              <a:t>, SIGGRAPH 94</a:t>
            </a:r>
          </a:p>
          <a:p>
            <a:pPr>
              <a:spcBef>
                <a:spcPct val="50000"/>
              </a:spcBef>
            </a:pPr>
            <a:r>
              <a:rPr lang="en-US" sz="1600" i="1" dirty="0" smtClean="0">
                <a:solidFill>
                  <a:srgbClr val="37749A"/>
                </a:solidFill>
              </a:rPr>
              <a:t>Spreadsheets for Visualization, </a:t>
            </a:r>
            <a:br>
              <a:rPr lang="en-US" sz="1600" i="1" dirty="0" smtClean="0">
                <a:solidFill>
                  <a:srgbClr val="37749A"/>
                </a:solidFill>
              </a:rPr>
            </a:br>
            <a:r>
              <a:rPr lang="en-US" sz="1600" b="0" dirty="0" smtClean="0">
                <a:solidFill>
                  <a:srgbClr val="37749A"/>
                </a:solidFill>
              </a:rPr>
              <a:t>Chi, IEEE CGA 98</a:t>
            </a:r>
          </a:p>
          <a:p>
            <a:pPr eaLnBrk="0" hangingPunct="0">
              <a:spcBef>
                <a:spcPct val="50000"/>
              </a:spcBef>
            </a:pPr>
            <a:r>
              <a:rPr lang="en-US" sz="1600" i="1" dirty="0" smtClean="0">
                <a:solidFill>
                  <a:srgbClr val="37749A"/>
                </a:solidFill>
              </a:rPr>
              <a:t>Parameter Spectrums &amp; Parallel Pies, </a:t>
            </a:r>
            <a:br>
              <a:rPr lang="en-US" sz="1600" i="1" dirty="0" smtClean="0">
                <a:solidFill>
                  <a:srgbClr val="37749A"/>
                </a:solidFill>
              </a:rPr>
            </a:br>
            <a:r>
              <a:rPr lang="en-US" sz="1600" b="0" dirty="0" smtClean="0">
                <a:solidFill>
                  <a:srgbClr val="37749A"/>
                </a:solidFill>
              </a:rPr>
              <a:t>Terry, UIST 02 &amp; CHI 04</a:t>
            </a:r>
          </a:p>
          <a:p>
            <a:pPr eaLnBrk="0" hangingPunct="0">
              <a:spcBef>
                <a:spcPct val="50000"/>
              </a:spcBef>
            </a:pPr>
            <a:r>
              <a:rPr lang="en-US" sz="1600" i="1" dirty="0" smtClean="0">
                <a:solidFill>
                  <a:srgbClr val="37749A"/>
                </a:solidFill>
              </a:rPr>
              <a:t>Subjunctive Interfaces, </a:t>
            </a:r>
            <a:r>
              <a:rPr lang="en-US" sz="1600" b="0" dirty="0" err="1" smtClean="0">
                <a:solidFill>
                  <a:srgbClr val="37749A"/>
                </a:solidFill>
              </a:rPr>
              <a:t>Lunzer</a:t>
            </a:r>
            <a:r>
              <a:rPr lang="en-US" sz="1600" b="0" dirty="0" smtClean="0">
                <a:solidFill>
                  <a:srgbClr val="37749A"/>
                </a:solidFill>
              </a:rPr>
              <a:t>, TOCHI 08</a:t>
            </a:r>
          </a:p>
          <a:p>
            <a:pPr eaLnBrk="0" hangingPunct="0">
              <a:spcBef>
                <a:spcPct val="50000"/>
              </a:spcBef>
            </a:pPr>
            <a:r>
              <a:rPr lang="en-US" sz="1600" i="1" dirty="0" smtClean="0">
                <a:solidFill>
                  <a:srgbClr val="37749A"/>
                </a:solidFill>
              </a:rPr>
              <a:t>TEAM STORM, </a:t>
            </a:r>
            <a:r>
              <a:rPr lang="en-US" sz="1600" b="0" dirty="0" err="1" smtClean="0">
                <a:solidFill>
                  <a:srgbClr val="37749A"/>
                </a:solidFill>
              </a:rPr>
              <a:t>Hailpern</a:t>
            </a:r>
            <a:r>
              <a:rPr lang="en-US" sz="1600" b="0" dirty="0" smtClean="0">
                <a:solidFill>
                  <a:srgbClr val="37749A"/>
                </a:solidFill>
              </a:rPr>
              <a:t>, CHI 07</a:t>
            </a:r>
          </a:p>
          <a:p>
            <a:pPr eaLnBrk="0" hangingPunct="0">
              <a:spcBef>
                <a:spcPct val="50000"/>
              </a:spcBef>
            </a:pPr>
            <a:endParaRPr lang="en-US" sz="1600" i="1" dirty="0" smtClean="0">
              <a:solidFill>
                <a:srgbClr val="37749A"/>
              </a:solidFill>
            </a:endParaRPr>
          </a:p>
          <a:p>
            <a:pPr eaLnBrk="0" hangingPunct="0">
              <a:spcBef>
                <a:spcPct val="50000"/>
              </a:spcBef>
            </a:pPr>
            <a:endParaRPr lang="en-US" sz="1600" i="1" dirty="0" smtClean="0">
              <a:solidFill>
                <a:srgbClr val="37749A"/>
              </a:solidFill>
            </a:endParaRPr>
          </a:p>
        </p:txBody>
      </p:sp>
      <p:sp>
        <p:nvSpPr>
          <p:cNvPr id="10" name="TextBox 9"/>
          <p:cNvSpPr txBox="1"/>
          <p:nvPr/>
        </p:nvSpPr>
        <p:spPr bwMode="auto">
          <a:xfrm>
            <a:off x="388605" y="1676400"/>
            <a:ext cx="3827788"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Alternatives in Other Domains</a:t>
            </a:r>
          </a:p>
        </p:txBody>
      </p:sp>
      <p:cxnSp>
        <p:nvCxnSpPr>
          <p:cNvPr id="11" name="Straight Connector 10"/>
          <p:cNvCxnSpPr/>
          <p:nvPr/>
        </p:nvCxnSpPr>
        <p:spPr>
          <a:xfrm>
            <a:off x="558792" y="2209800"/>
            <a:ext cx="3581400" cy="1588"/>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Related Work</a:t>
            </a:r>
            <a:endParaRPr lang="en-US"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61</a:t>
            </a:fld>
            <a:endParaRPr lang="en-US"/>
          </a:p>
        </p:txBody>
      </p:sp>
      <p:pic>
        <p:nvPicPr>
          <p:cNvPr id="7" name="Picture 6"/>
          <p:cNvPicPr>
            <a:picLocks noChangeAspect="1"/>
          </p:cNvPicPr>
          <p:nvPr/>
        </p:nvPicPr>
        <p:blipFill>
          <a:blip r:embed="rId3"/>
          <a:stretch>
            <a:fillRect/>
          </a:stretch>
        </p:blipFill>
        <p:spPr>
          <a:xfrm>
            <a:off x="4394200" y="1524000"/>
            <a:ext cx="4140200" cy="3302000"/>
          </a:xfrm>
          <a:prstGeom prst="roundRect">
            <a:avLst>
              <a:gd name="adj" fmla="val 7927"/>
            </a:avLst>
          </a:prstGeom>
          <a:ln>
            <a:solidFill>
              <a:srgbClr val="0B171F"/>
            </a:solidFill>
          </a:ln>
          <a:effectLst/>
        </p:spPr>
      </p:pic>
      <p:sp>
        <p:nvSpPr>
          <p:cNvPr id="8" name="TextBox 7"/>
          <p:cNvSpPr txBox="1"/>
          <p:nvPr/>
        </p:nvSpPr>
        <p:spPr bwMode="auto">
          <a:xfrm>
            <a:off x="4343400" y="5181600"/>
            <a:ext cx="2787943" cy="430887"/>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i="1" dirty="0" smtClean="0"/>
              <a:t>Exploit spatial syntax</a:t>
            </a:r>
          </a:p>
        </p:txBody>
      </p:sp>
      <p:sp>
        <p:nvSpPr>
          <p:cNvPr id="12" name="TextBox 11"/>
          <p:cNvSpPr txBox="1"/>
          <p:nvPr/>
        </p:nvSpPr>
        <p:spPr bwMode="auto">
          <a:xfrm>
            <a:off x="482592" y="2239862"/>
            <a:ext cx="3886200" cy="3662541"/>
          </a:xfrm>
          <a:prstGeom prst="rect">
            <a:avLst/>
          </a:prstGeom>
          <a:noFill/>
          <a:ln w="9525">
            <a:noFill/>
            <a:miter lim="800000"/>
            <a:headEnd/>
            <a:tailEnd/>
          </a:ln>
          <a:effectLst/>
        </p:spPr>
        <p:txBody>
          <a:bodyPr wrap="square" rtlCol="0">
            <a:spAutoFit/>
          </a:bodyPr>
          <a:lstStyle/>
          <a:p>
            <a:pPr eaLnBrk="0" hangingPunct="0">
              <a:spcBef>
                <a:spcPct val="50000"/>
              </a:spcBef>
            </a:pPr>
            <a:r>
              <a:rPr lang="en-US" sz="1600" i="1" dirty="0" smtClean="0">
                <a:solidFill>
                  <a:schemeClr val="accent6">
                    <a:lumMod val="50000"/>
                  </a:schemeClr>
                </a:solidFill>
              </a:rPr>
              <a:t>Design Galleries</a:t>
            </a:r>
            <a:r>
              <a:rPr lang="en-US" sz="1600" dirty="0" smtClean="0">
                <a:solidFill>
                  <a:schemeClr val="accent6">
                    <a:lumMod val="50000"/>
                  </a:schemeClr>
                </a:solidFill>
              </a:rPr>
              <a:t>, </a:t>
            </a:r>
            <a:r>
              <a:rPr lang="en-US" sz="1600" b="0" dirty="0" smtClean="0">
                <a:solidFill>
                  <a:schemeClr val="accent6">
                    <a:lumMod val="50000"/>
                  </a:schemeClr>
                </a:solidFill>
              </a:rPr>
              <a:t>Marks, SIGGRAPH 97</a:t>
            </a:r>
          </a:p>
          <a:p>
            <a:pPr>
              <a:spcBef>
                <a:spcPct val="50000"/>
              </a:spcBef>
            </a:pPr>
            <a:r>
              <a:rPr lang="en-US" sz="1600" i="1" dirty="0" smtClean="0">
                <a:solidFill>
                  <a:srgbClr val="FFFFFF"/>
                </a:solidFill>
              </a:rPr>
              <a:t>Spreadsheets for Images, </a:t>
            </a:r>
            <a:br>
              <a:rPr lang="en-US" sz="1600" i="1" dirty="0" smtClean="0">
                <a:solidFill>
                  <a:srgbClr val="FFFFFF"/>
                </a:solidFill>
              </a:rPr>
            </a:br>
            <a:r>
              <a:rPr lang="en-US" sz="1600" b="0" dirty="0" err="1" smtClean="0">
                <a:solidFill>
                  <a:srgbClr val="FFFFFF"/>
                </a:solidFill>
              </a:rPr>
              <a:t>Levoy</a:t>
            </a:r>
            <a:r>
              <a:rPr lang="en-US" sz="1600" b="0" dirty="0" smtClean="0">
                <a:solidFill>
                  <a:srgbClr val="FFFFFF"/>
                </a:solidFill>
              </a:rPr>
              <a:t>, SIGGRAPH 94</a:t>
            </a:r>
          </a:p>
          <a:p>
            <a:pPr>
              <a:spcBef>
                <a:spcPct val="50000"/>
              </a:spcBef>
            </a:pPr>
            <a:r>
              <a:rPr lang="en-US" sz="1600" i="1" dirty="0" smtClean="0">
                <a:solidFill>
                  <a:srgbClr val="37749A"/>
                </a:solidFill>
              </a:rPr>
              <a:t>Spreadsheets for Visualization, </a:t>
            </a:r>
            <a:br>
              <a:rPr lang="en-US" sz="1600" i="1" dirty="0" smtClean="0">
                <a:solidFill>
                  <a:srgbClr val="37749A"/>
                </a:solidFill>
              </a:rPr>
            </a:br>
            <a:r>
              <a:rPr lang="en-US" sz="1600" b="0" dirty="0" smtClean="0">
                <a:solidFill>
                  <a:srgbClr val="37749A"/>
                </a:solidFill>
              </a:rPr>
              <a:t>Chi, IEEE CGA 98</a:t>
            </a:r>
          </a:p>
          <a:p>
            <a:pPr eaLnBrk="0" hangingPunct="0">
              <a:spcBef>
                <a:spcPct val="50000"/>
              </a:spcBef>
            </a:pPr>
            <a:r>
              <a:rPr lang="en-US" sz="1600" i="1" dirty="0" smtClean="0">
                <a:solidFill>
                  <a:srgbClr val="37749A"/>
                </a:solidFill>
              </a:rPr>
              <a:t>Parameter Spectrums &amp; Parallel Pies, </a:t>
            </a:r>
            <a:br>
              <a:rPr lang="en-US" sz="1600" i="1" dirty="0" smtClean="0">
                <a:solidFill>
                  <a:srgbClr val="37749A"/>
                </a:solidFill>
              </a:rPr>
            </a:br>
            <a:r>
              <a:rPr lang="en-US" sz="1600" b="0" dirty="0" smtClean="0">
                <a:solidFill>
                  <a:srgbClr val="37749A"/>
                </a:solidFill>
              </a:rPr>
              <a:t>Terry, UIST 02 &amp; CHI 04</a:t>
            </a:r>
          </a:p>
          <a:p>
            <a:pPr eaLnBrk="0" hangingPunct="0">
              <a:spcBef>
                <a:spcPct val="50000"/>
              </a:spcBef>
            </a:pPr>
            <a:r>
              <a:rPr lang="en-US" sz="1600" i="1" dirty="0" smtClean="0">
                <a:solidFill>
                  <a:srgbClr val="37749A"/>
                </a:solidFill>
              </a:rPr>
              <a:t>Subjunctive Interfaces, </a:t>
            </a:r>
            <a:r>
              <a:rPr lang="en-US" sz="1600" b="0" dirty="0" err="1" smtClean="0">
                <a:solidFill>
                  <a:srgbClr val="37749A"/>
                </a:solidFill>
              </a:rPr>
              <a:t>Lunzer</a:t>
            </a:r>
            <a:r>
              <a:rPr lang="en-US" sz="1600" b="0" dirty="0" smtClean="0">
                <a:solidFill>
                  <a:srgbClr val="37749A"/>
                </a:solidFill>
              </a:rPr>
              <a:t>, TOCHI 08</a:t>
            </a:r>
          </a:p>
          <a:p>
            <a:pPr eaLnBrk="0" hangingPunct="0">
              <a:spcBef>
                <a:spcPct val="50000"/>
              </a:spcBef>
            </a:pPr>
            <a:r>
              <a:rPr lang="en-US" sz="1600" i="1" dirty="0" smtClean="0">
                <a:solidFill>
                  <a:srgbClr val="37749A"/>
                </a:solidFill>
              </a:rPr>
              <a:t>TEAM STORM, </a:t>
            </a:r>
            <a:r>
              <a:rPr lang="en-US" sz="1600" b="0" dirty="0" err="1" smtClean="0">
                <a:solidFill>
                  <a:srgbClr val="37749A"/>
                </a:solidFill>
              </a:rPr>
              <a:t>Hailpern</a:t>
            </a:r>
            <a:r>
              <a:rPr lang="en-US" sz="1600" b="0" dirty="0" smtClean="0">
                <a:solidFill>
                  <a:srgbClr val="37749A"/>
                </a:solidFill>
              </a:rPr>
              <a:t>, CHI 07</a:t>
            </a:r>
          </a:p>
          <a:p>
            <a:pPr eaLnBrk="0" hangingPunct="0">
              <a:spcBef>
                <a:spcPct val="50000"/>
              </a:spcBef>
            </a:pPr>
            <a:endParaRPr lang="en-US" sz="1600" i="1" dirty="0" smtClean="0">
              <a:solidFill>
                <a:srgbClr val="37749A"/>
              </a:solidFill>
            </a:endParaRPr>
          </a:p>
          <a:p>
            <a:pPr eaLnBrk="0" hangingPunct="0">
              <a:spcBef>
                <a:spcPct val="50000"/>
              </a:spcBef>
            </a:pPr>
            <a:endParaRPr lang="en-US" sz="1600" i="1" dirty="0" smtClean="0">
              <a:solidFill>
                <a:srgbClr val="37749A"/>
              </a:solidFill>
            </a:endParaRPr>
          </a:p>
        </p:txBody>
      </p:sp>
      <p:sp>
        <p:nvSpPr>
          <p:cNvPr id="13" name="TextBox 12"/>
          <p:cNvSpPr txBox="1"/>
          <p:nvPr/>
        </p:nvSpPr>
        <p:spPr bwMode="auto">
          <a:xfrm>
            <a:off x="388605" y="1676400"/>
            <a:ext cx="3827788"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Alternatives in Other Domains</a:t>
            </a:r>
          </a:p>
        </p:txBody>
      </p:sp>
      <p:cxnSp>
        <p:nvCxnSpPr>
          <p:cNvPr id="14" name="Straight Connector 13"/>
          <p:cNvCxnSpPr/>
          <p:nvPr/>
        </p:nvCxnSpPr>
        <p:spPr>
          <a:xfrm>
            <a:off x="558792" y="2209800"/>
            <a:ext cx="3581400" cy="1588"/>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Current Work: </a:t>
            </a:r>
            <a:br>
              <a:rPr lang="en-US" sz="4000" dirty="0" smtClean="0"/>
            </a:br>
            <a:r>
              <a:rPr lang="en-US" sz="4000" dirty="0" smtClean="0"/>
              <a:t>Revisions for Interaction Design</a:t>
            </a:r>
            <a:endParaRPr lang="en-US" sz="4000" dirty="0"/>
          </a:p>
        </p:txBody>
      </p:sp>
      <p:sp>
        <p:nvSpPr>
          <p:cNvPr id="6" name="Slide Number Placeholder 5"/>
          <p:cNvSpPr>
            <a:spLocks noGrp="1"/>
          </p:cNvSpPr>
          <p:nvPr>
            <p:ph type="sldNum" sz="quarter" idx="4"/>
          </p:nvPr>
        </p:nvSpPr>
        <p:spPr/>
        <p:txBody>
          <a:bodyPr/>
          <a:lstStyle/>
          <a:p>
            <a:fld id="{B3EFDD30-2D92-BE4F-850C-B7FCC548490E}" type="slidenum">
              <a:rPr lang="en-US" smtClean="0"/>
              <a:pPr/>
              <a:t>62</a:t>
            </a:fld>
            <a:endParaRPr lang="en-US"/>
          </a:p>
        </p:txBody>
      </p:sp>
      <p:pic>
        <p:nvPicPr>
          <p:cNvPr id="8" name="Picture 7" descr="s2-camera-dnote.tiff"/>
          <p:cNvPicPr>
            <a:picLocks noChangeAspect="1"/>
          </p:cNvPicPr>
          <p:nvPr/>
        </p:nvPicPr>
        <p:blipFill>
          <a:blip r:embed="rId3"/>
          <a:stretch>
            <a:fillRect/>
          </a:stretch>
        </p:blipFill>
        <p:spPr>
          <a:xfrm>
            <a:off x="4521270" y="2590801"/>
            <a:ext cx="4385663" cy="2743870"/>
          </a:xfrm>
          <a:prstGeom prst="roundRect">
            <a:avLst>
              <a:gd name="adj" fmla="val 4942"/>
            </a:avLst>
          </a:prstGeom>
        </p:spPr>
      </p:pic>
      <p:pic>
        <p:nvPicPr>
          <p:cNvPr id="10" name="Picture 9"/>
          <p:cNvPicPr>
            <a:picLocks noChangeAspect="1"/>
          </p:cNvPicPr>
          <p:nvPr/>
        </p:nvPicPr>
        <p:blipFill>
          <a:blip r:embed="rId4"/>
          <a:srcRect l="5048" t="19342" r="3125" b="12372"/>
          <a:stretch>
            <a:fillRect/>
          </a:stretch>
        </p:blipFill>
        <p:spPr>
          <a:xfrm>
            <a:off x="558799" y="2286001"/>
            <a:ext cx="3589476" cy="3251200"/>
          </a:xfrm>
          <a:prstGeom prst="roundRect">
            <a:avLst>
              <a:gd name="adj" fmla="val 4528"/>
            </a:avLst>
          </a:prstGeom>
        </p:spPr>
      </p:pic>
      <p:sp>
        <p:nvSpPr>
          <p:cNvPr id="11" name="TextBox 10"/>
          <p:cNvSpPr txBox="1"/>
          <p:nvPr/>
        </p:nvSpPr>
        <p:spPr bwMode="auto">
          <a:xfrm>
            <a:off x="548433" y="5621866"/>
            <a:ext cx="2729592" cy="646331"/>
          </a:xfrm>
          <a:prstGeom prst="rect">
            <a:avLst/>
          </a:prstGeom>
          <a:noFill/>
          <a:ln w="9525">
            <a:noFill/>
            <a:miter lim="800000"/>
            <a:headEnd/>
            <a:tailEnd/>
          </a:ln>
          <a:effectLst/>
        </p:spPr>
        <p:txBody>
          <a:bodyPr wrap="none" rtlCol="0">
            <a:spAutoFit/>
          </a:bodyPr>
          <a:lstStyle/>
          <a:p>
            <a:pPr eaLnBrk="0" hangingPunct="0">
              <a:spcBef>
                <a:spcPct val="50000"/>
              </a:spcBef>
            </a:pPr>
            <a:r>
              <a:rPr lang="en-US" b="0" dirty="0" smtClean="0"/>
              <a:t>Revisions &amp; comments</a:t>
            </a:r>
            <a:br>
              <a:rPr lang="en-US" b="0" dirty="0" smtClean="0"/>
            </a:br>
            <a:r>
              <a:rPr lang="en-US" b="0" dirty="0" smtClean="0"/>
              <a:t>for text in Microsoft  Word</a:t>
            </a:r>
          </a:p>
        </p:txBody>
      </p:sp>
      <p:sp>
        <p:nvSpPr>
          <p:cNvPr id="12" name="TextBox 11"/>
          <p:cNvSpPr txBox="1"/>
          <p:nvPr/>
        </p:nvSpPr>
        <p:spPr bwMode="auto">
          <a:xfrm>
            <a:off x="4527766" y="5655735"/>
            <a:ext cx="3832970" cy="646331"/>
          </a:xfrm>
          <a:prstGeom prst="rect">
            <a:avLst/>
          </a:prstGeom>
          <a:noFill/>
          <a:ln w="9525">
            <a:noFill/>
            <a:miter lim="800000"/>
            <a:headEnd/>
            <a:tailEnd/>
          </a:ln>
          <a:effectLst/>
        </p:spPr>
        <p:txBody>
          <a:bodyPr wrap="none" rtlCol="0">
            <a:spAutoFit/>
          </a:bodyPr>
          <a:lstStyle/>
          <a:p>
            <a:pPr eaLnBrk="0" hangingPunct="0">
              <a:spcBef>
                <a:spcPct val="50000"/>
              </a:spcBef>
            </a:pPr>
            <a:r>
              <a:rPr lang="en-US" b="0" dirty="0" smtClean="0"/>
              <a:t>Revisions &amp; comments for interactions</a:t>
            </a:r>
            <a:br>
              <a:rPr lang="en-US" b="0" dirty="0" smtClean="0"/>
            </a:br>
            <a:r>
              <a:rPr lang="en-US" b="0" dirty="0" smtClean="0"/>
              <a:t>in </a:t>
            </a:r>
            <a:r>
              <a:rPr lang="en-US" b="0" dirty="0" err="1" smtClean="0"/>
              <a:t>d.tools</a:t>
            </a:r>
            <a:endParaRPr lang="en-US" b="0" dirty="0" smtClean="0"/>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0" y="2673350"/>
            <a:ext cx="9144000" cy="1208536"/>
          </a:xfrm>
          <a:prstGeom prst="rect">
            <a:avLst/>
          </a:prstGeom>
          <a:noFill/>
          <a:ln w="9525">
            <a:noFill/>
            <a:miter lim="800000"/>
            <a:headEnd/>
            <a:tailEnd/>
          </a:ln>
        </p:spPr>
        <p:txBody>
          <a:bodyPr>
            <a:spAutoFit/>
          </a:bodyPr>
          <a:lstStyle/>
          <a:p>
            <a:pPr algn="ctr">
              <a:lnSpc>
                <a:spcPct val="90000"/>
              </a:lnSpc>
            </a:pPr>
            <a:r>
              <a:rPr lang="en-US" altLang="ko-KR" sz="4800" b="0" dirty="0">
                <a:ea typeface="굴림" charset="-127"/>
              </a:rPr>
              <a:t>http://</a:t>
            </a:r>
            <a:r>
              <a:rPr lang="en-US" altLang="ko-KR" sz="4800" dirty="0" err="1" smtClean="0">
                <a:ea typeface="굴림" charset="-127"/>
              </a:rPr>
              <a:t>hci.stanford.edu</a:t>
            </a:r>
            <a:endParaRPr lang="en-US" altLang="ko-KR" sz="4800" dirty="0" smtClean="0">
              <a:ea typeface="굴림" charset="-127"/>
            </a:endParaRPr>
          </a:p>
          <a:p>
            <a:pPr algn="ctr">
              <a:lnSpc>
                <a:spcPct val="90000"/>
              </a:lnSpc>
            </a:pPr>
            <a:endParaRPr lang="en-US" altLang="ko-KR" sz="3200" b="0" dirty="0">
              <a:ea typeface="굴림" charset="-127"/>
            </a:endParaRPr>
          </a:p>
        </p:txBody>
      </p:sp>
      <p:sp>
        <p:nvSpPr>
          <p:cNvPr id="83971" name="Arc 3"/>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r>
              <a:rPr lang="en-US" altLang="ko-KR" sz="2000" b="1" i="0" dirty="0" err="1" smtClean="0">
                <a:ea typeface="굴림"/>
                <a:cs typeface="굴림"/>
              </a:rPr>
              <a:t>Björn</a:t>
            </a:r>
            <a:r>
              <a:rPr lang="en-US" altLang="ko-KR" sz="2000" b="1" i="0" dirty="0" smtClean="0">
                <a:ea typeface="굴림"/>
                <a:cs typeface="굴림"/>
              </a:rPr>
              <a:t> Hartmann</a:t>
            </a:r>
            <a:br>
              <a:rPr lang="en-US" altLang="ko-KR" sz="2000" b="1" i="0" dirty="0" smtClean="0">
                <a:ea typeface="굴림"/>
                <a:cs typeface="굴림"/>
              </a:rPr>
            </a:br>
            <a:r>
              <a:rPr lang="en-US" altLang="ko-KR" sz="2000" b="1" i="0" dirty="0" smtClean="0">
                <a:ea typeface="굴림"/>
                <a:cs typeface="굴림"/>
              </a:rPr>
              <a:t>Loren Yu, Abel  Allison, </a:t>
            </a:r>
            <a:r>
              <a:rPr lang="en-US" altLang="ko-KR" sz="2000" b="1" i="0" dirty="0" err="1" smtClean="0">
                <a:ea typeface="굴림"/>
                <a:cs typeface="굴림"/>
              </a:rPr>
              <a:t>Yeonsoo</a:t>
            </a:r>
            <a:r>
              <a:rPr lang="en-US" altLang="ko-KR" sz="2000" b="1" i="0" dirty="0" smtClean="0">
                <a:ea typeface="굴림"/>
                <a:cs typeface="굴림"/>
              </a:rPr>
              <a:t> Yang</a:t>
            </a:r>
            <a:br>
              <a:rPr lang="en-US" altLang="ko-KR" sz="2000" b="1" i="0" dirty="0" smtClean="0">
                <a:ea typeface="굴림"/>
                <a:cs typeface="굴림"/>
              </a:rPr>
            </a:br>
            <a:r>
              <a:rPr lang="en-US" altLang="ko-KR" sz="2000" b="1" i="0" dirty="0" smtClean="0">
                <a:ea typeface="굴림"/>
                <a:cs typeface="굴림"/>
              </a:rPr>
              <a:t>Scott R. </a:t>
            </a:r>
            <a:r>
              <a:rPr lang="en-US" altLang="ko-KR" sz="2000" b="1" i="0" dirty="0" err="1" smtClean="0">
                <a:ea typeface="굴림"/>
                <a:cs typeface="굴림"/>
              </a:rPr>
              <a:t>Klemmer</a:t>
            </a:r>
            <a:endParaRPr lang="en-US" altLang="ko-KR" sz="2000" b="1" i="0" dirty="0" smtClean="0">
              <a:ea typeface="굴림"/>
              <a:cs typeface="굴림"/>
            </a:endParaRPr>
          </a:p>
          <a:p>
            <a:endParaRPr lang="en-US" sz="2000" b="1" i="0" dirty="0"/>
          </a:p>
        </p:txBody>
      </p:sp>
      <p:sp>
        <p:nvSpPr>
          <p:cNvPr id="6" name="Text Placeholder 5"/>
          <p:cNvSpPr>
            <a:spLocks noGrp="1"/>
          </p:cNvSpPr>
          <p:nvPr>
            <p:ph type="body" sz="quarter" idx="4294967295"/>
          </p:nvPr>
        </p:nvSpPr>
        <p:spPr>
          <a:xfrm>
            <a:off x="457200" y="6400800"/>
            <a:ext cx="8534400" cy="457200"/>
          </a:xfrm>
        </p:spPr>
        <p:txBody>
          <a:bodyPr/>
          <a:lstStyle/>
          <a:p>
            <a:endParaRPr lang="en-US"/>
          </a:p>
        </p:txBody>
      </p:sp>
      <p:sp>
        <p:nvSpPr>
          <p:cNvPr id="7" name="Subtitle 4"/>
          <p:cNvSpPr txBox="1">
            <a:spLocks/>
          </p:cNvSpPr>
          <p:nvPr/>
        </p:nvSpPr>
        <p:spPr bwMode="auto">
          <a:xfrm>
            <a:off x="423325" y="3736975"/>
            <a:ext cx="5588000" cy="2587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spcBef>
                <a:spcPct val="20000"/>
              </a:spcBef>
              <a:buClr>
                <a:schemeClr val="accent6"/>
              </a:buClr>
            </a:pPr>
            <a:r>
              <a:rPr kumimoji="0" lang="en-US" altLang="ko-KR" sz="2000" u="none" strike="noStrike" kern="0" cap="none" spc="0" normalizeH="0" baseline="0" noProof="0" dirty="0" smtClean="0">
                <a:ln>
                  <a:noFill/>
                </a:ln>
                <a:solidFill>
                  <a:schemeClr val="tx1"/>
                </a:solidFill>
                <a:effectLst/>
                <a:uLnTx/>
                <a:uFillTx/>
                <a:latin typeface="+mn-lt"/>
                <a:ea typeface="굴림"/>
                <a:cs typeface="굴림"/>
              </a:rPr>
              <a:t>Supported by:</a:t>
            </a:r>
            <a:br>
              <a:rPr kumimoji="0" lang="en-US" altLang="ko-KR" sz="2000" u="none" strike="noStrike" kern="0" cap="none" spc="0" normalizeH="0" baseline="0" noProof="0" dirty="0" smtClean="0">
                <a:ln>
                  <a:noFill/>
                </a:ln>
                <a:solidFill>
                  <a:schemeClr val="tx1"/>
                </a:solidFill>
                <a:effectLst/>
                <a:uLnTx/>
                <a:uFillTx/>
                <a:latin typeface="+mn-lt"/>
                <a:ea typeface="굴림"/>
                <a:cs typeface="굴림"/>
              </a:rPr>
            </a:br>
            <a:r>
              <a:rPr lang="en-US" sz="2000" dirty="0" smtClean="0"/>
              <a:t>NSF grant IIS- 0745320</a:t>
            </a:r>
            <a:br>
              <a:rPr lang="en-US" sz="2000" dirty="0" smtClean="0"/>
            </a:br>
            <a:r>
              <a:rPr lang="en-US" sz="2000" dirty="0" smtClean="0"/>
              <a:t>Equipment from Intel &amp; Nokia</a:t>
            </a:r>
            <a:br>
              <a:rPr lang="en-US" sz="2000" dirty="0" smtClean="0"/>
            </a:br>
            <a:r>
              <a:rPr lang="en-US" sz="2000" dirty="0" smtClean="0"/>
              <a:t>SAP Stanford Graduate Fellowship</a:t>
            </a:r>
            <a:endParaRPr kumimoji="0" lang="en-US" sz="200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64</a:t>
            </a:fld>
            <a:endParaRPr lang="en-US"/>
          </a:p>
        </p:txBody>
      </p:sp>
      <p:pic>
        <p:nvPicPr>
          <p:cNvPr id="7" name="Picture 6"/>
          <p:cNvPicPr>
            <a:picLocks noChangeAspect="1"/>
          </p:cNvPicPr>
          <p:nvPr/>
        </p:nvPicPr>
        <p:blipFill>
          <a:blip r:embed="rId3"/>
          <a:srcRect r="1814" b="2098"/>
          <a:stretch>
            <a:fillRect/>
          </a:stretch>
        </p:blipFill>
        <p:spPr>
          <a:xfrm>
            <a:off x="3022600" y="2150528"/>
            <a:ext cx="3666067" cy="3556005"/>
          </a:xfrm>
          <a:prstGeom prst="roundRect">
            <a:avLst>
              <a:gd name="adj" fmla="val 4546"/>
            </a:avLst>
          </a:prstGeom>
        </p:spPr>
      </p:pic>
      <p:sp>
        <p:nvSpPr>
          <p:cNvPr id="9" name="TextBox 8"/>
          <p:cNvSpPr txBox="1"/>
          <p:nvPr/>
        </p:nvSpPr>
        <p:spPr bwMode="auto">
          <a:xfrm>
            <a:off x="2997200" y="5744630"/>
            <a:ext cx="4927600" cy="430887"/>
          </a:xfrm>
          <a:prstGeom prst="rect">
            <a:avLst/>
          </a:prstGeom>
          <a:noFill/>
          <a:ln w="9525">
            <a:noFill/>
            <a:miter lim="800000"/>
            <a:headEnd/>
            <a:tailEnd/>
          </a:ln>
          <a:effectLst/>
        </p:spPr>
        <p:txBody>
          <a:bodyPr wrap="square" rtlCol="0">
            <a:spAutoFit/>
          </a:bodyPr>
          <a:lstStyle/>
          <a:p>
            <a:pPr eaLnBrk="0" hangingPunct="0">
              <a:spcBef>
                <a:spcPct val="50000"/>
              </a:spcBef>
            </a:pPr>
            <a:r>
              <a:rPr lang="en-US" sz="2200" i="1" dirty="0" smtClean="0"/>
              <a:t>At runtime: editable min/max values</a:t>
            </a:r>
          </a:p>
        </p:txBody>
      </p:sp>
      <p:sp>
        <p:nvSpPr>
          <p:cNvPr id="10" name="Title 1"/>
          <p:cNvSpPr>
            <a:spLocks noGrp="1"/>
          </p:cNvSpPr>
          <p:nvPr>
            <p:ph type="title"/>
          </p:nvPr>
        </p:nvSpPr>
        <p:spPr>
          <a:xfrm>
            <a:off x="457200" y="528638"/>
            <a:ext cx="8385175" cy="1022350"/>
          </a:xfrm>
        </p:spPr>
        <p:txBody>
          <a:bodyPr/>
          <a:lstStyle/>
          <a:p>
            <a:r>
              <a:rPr lang="en-US" sz="4400" dirty="0" smtClean="0"/>
              <a:t>Take a guess, </a:t>
            </a:r>
            <a:br>
              <a:rPr lang="en-US" sz="4400" dirty="0" smtClean="0"/>
            </a:br>
            <a:r>
              <a:rPr lang="en-US" sz="4400" dirty="0" smtClean="0"/>
              <a:t>then give control to the user.</a:t>
            </a:r>
            <a:endParaRPr lang="en-US" sz="4400" dirty="0"/>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 name="Rounded Rectangle 91"/>
          <p:cNvSpPr/>
          <p:nvPr/>
        </p:nvSpPr>
        <p:spPr>
          <a:xfrm>
            <a:off x="228600" y="1828800"/>
            <a:ext cx="4419600" cy="2971800"/>
          </a:xfrm>
          <a:prstGeom prst="roundRect">
            <a:avLst>
              <a:gd name="adj" fmla="val 10527"/>
            </a:avLst>
          </a:prstGeom>
          <a:solidFill>
            <a:schemeClr val="accent6">
              <a:alpha val="13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93" name="Rounded Rectangle 92"/>
          <p:cNvSpPr/>
          <p:nvPr/>
        </p:nvSpPr>
        <p:spPr>
          <a:xfrm>
            <a:off x="4724400" y="1828800"/>
            <a:ext cx="4267200" cy="2971800"/>
          </a:xfrm>
          <a:prstGeom prst="roundRect">
            <a:avLst>
              <a:gd name="adj" fmla="val 10527"/>
            </a:avLst>
          </a:prstGeom>
          <a:solidFill>
            <a:schemeClr val="accent6">
              <a:alpha val="13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7" name="Round Single Corner Rectangle 16"/>
          <p:cNvSpPr/>
          <p:nvPr/>
        </p:nvSpPr>
        <p:spPr>
          <a:xfrm>
            <a:off x="1219200" y="3505200"/>
            <a:ext cx="914400" cy="1066800"/>
          </a:xfrm>
          <a:prstGeom prst="round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9" name="Rectangle 28"/>
          <p:cNvSpPr/>
          <p:nvPr/>
        </p:nvSpPr>
        <p:spPr>
          <a:xfrm>
            <a:off x="1219200" y="3962400"/>
            <a:ext cx="914400" cy="152400"/>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600" dirty="0" smtClean="0"/>
              <a:t>Implementing Parallel Editing: </a:t>
            </a:r>
            <a:br>
              <a:rPr lang="en-US" sz="3600" dirty="0" smtClean="0"/>
            </a:br>
            <a:r>
              <a:rPr lang="en-US" sz="3600" dirty="0" smtClean="0"/>
              <a:t>Incremental Structure Tracking</a:t>
            </a:r>
            <a:endParaRPr lang="en-US" sz="3600" dirty="0"/>
          </a:p>
        </p:txBody>
      </p:sp>
      <p:sp>
        <p:nvSpPr>
          <p:cNvPr id="5" name="Slide Number Placeholder 4"/>
          <p:cNvSpPr>
            <a:spLocks noGrp="1"/>
          </p:cNvSpPr>
          <p:nvPr>
            <p:ph type="sldNum" sz="quarter" idx="4"/>
          </p:nvPr>
        </p:nvSpPr>
        <p:spPr/>
        <p:txBody>
          <a:bodyPr/>
          <a:lstStyle/>
          <a:p>
            <a:fld id="{B3EFDD30-2D92-BE4F-850C-B7FCC548490E}" type="slidenum">
              <a:rPr lang="en-US" smtClean="0"/>
              <a:pPr/>
              <a:t>65</a:t>
            </a:fld>
            <a:endParaRPr lang="en-US"/>
          </a:p>
        </p:txBody>
      </p:sp>
      <p:sp>
        <p:nvSpPr>
          <p:cNvPr id="8" name="Round Single Corner Rectangle 7"/>
          <p:cNvSpPr/>
          <p:nvPr/>
        </p:nvSpPr>
        <p:spPr>
          <a:xfrm>
            <a:off x="1219200" y="2286000"/>
            <a:ext cx="914400" cy="1066800"/>
          </a:xfrm>
          <a:prstGeom prst="round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9" name="Straight Connector 8"/>
          <p:cNvCxnSpPr/>
          <p:nvPr/>
        </p:nvCxnSpPr>
        <p:spPr>
          <a:xfrm>
            <a:off x="1295400" y="2514600"/>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447800" y="2668588"/>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00200" y="2819400"/>
            <a:ext cx="3810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524000" y="2971800"/>
            <a:ext cx="4572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295400" y="3122612"/>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295400" y="3733800"/>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447800" y="3887788"/>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600200" y="4037012"/>
            <a:ext cx="381000" cy="1588"/>
          </a:xfrm>
          <a:prstGeom prst="line">
            <a:avLst/>
          </a:prstGeom>
          <a:ln w="57150" cap="flat" cmpd="sng" algn="ctr">
            <a:solidFill>
              <a:srgbClr val="FF505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524000" y="4343400"/>
            <a:ext cx="4572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295400" y="4494212"/>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bwMode="auto">
          <a:xfrm>
            <a:off x="1227969" y="2221468"/>
            <a:ext cx="753231" cy="338554"/>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600" b="0" dirty="0" smtClean="0">
                <a:solidFill>
                  <a:schemeClr val="accent6">
                    <a:lumMod val="10000"/>
                  </a:schemeClr>
                </a:solidFill>
              </a:rPr>
              <a:t>Doc. A</a:t>
            </a:r>
          </a:p>
        </p:txBody>
      </p:sp>
      <p:cxnSp>
        <p:nvCxnSpPr>
          <p:cNvPr id="25" name="Straight Connector 24"/>
          <p:cNvCxnSpPr/>
          <p:nvPr/>
        </p:nvCxnSpPr>
        <p:spPr>
          <a:xfrm>
            <a:off x="1600200" y="4189412"/>
            <a:ext cx="3810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Round Single Corner Rectangle 29"/>
          <p:cNvSpPr/>
          <p:nvPr/>
        </p:nvSpPr>
        <p:spPr>
          <a:xfrm>
            <a:off x="2514600" y="3505200"/>
            <a:ext cx="914400" cy="1066800"/>
          </a:xfrm>
          <a:prstGeom prst="round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1" name="Rectangle 30"/>
          <p:cNvSpPr/>
          <p:nvPr/>
        </p:nvSpPr>
        <p:spPr>
          <a:xfrm>
            <a:off x="2514600" y="3962400"/>
            <a:ext cx="914400" cy="152400"/>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 Single Corner Rectangle 31"/>
          <p:cNvSpPr/>
          <p:nvPr/>
        </p:nvSpPr>
        <p:spPr>
          <a:xfrm>
            <a:off x="2514600" y="2286000"/>
            <a:ext cx="914400" cy="1066800"/>
          </a:xfrm>
          <a:prstGeom prst="round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33" name="Straight Connector 32"/>
          <p:cNvCxnSpPr/>
          <p:nvPr/>
        </p:nvCxnSpPr>
        <p:spPr>
          <a:xfrm>
            <a:off x="2590800" y="2514600"/>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743200" y="2668588"/>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95600" y="2819400"/>
            <a:ext cx="3810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819400" y="2971800"/>
            <a:ext cx="4572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590800" y="3122612"/>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590800" y="3733800"/>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743200" y="3887788"/>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819400" y="4343400"/>
            <a:ext cx="4572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2895600" y="4189412"/>
            <a:ext cx="3810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bwMode="auto">
          <a:xfrm>
            <a:off x="195338" y="3352800"/>
            <a:ext cx="827457" cy="92333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smtClean="0"/>
              <a:t>User </a:t>
            </a:r>
            <a:br>
              <a:rPr lang="en-US" b="0" dirty="0" smtClean="0"/>
            </a:br>
            <a:r>
              <a:rPr lang="en-US" b="0" dirty="0" smtClean="0"/>
              <a:t>inserts </a:t>
            </a:r>
            <a:br>
              <a:rPr lang="en-US" b="0" dirty="0" smtClean="0"/>
            </a:br>
            <a:r>
              <a:rPr lang="en-US" b="0" dirty="0" smtClean="0"/>
              <a:t>text</a:t>
            </a:r>
          </a:p>
        </p:txBody>
      </p:sp>
      <p:sp>
        <p:nvSpPr>
          <p:cNvPr id="44" name="TextBox 43"/>
          <p:cNvSpPr txBox="1"/>
          <p:nvPr/>
        </p:nvSpPr>
        <p:spPr bwMode="auto">
          <a:xfrm>
            <a:off x="3657600" y="3429000"/>
            <a:ext cx="920790" cy="923330"/>
          </a:xfrm>
          <a:prstGeom prst="rect">
            <a:avLst/>
          </a:prstGeom>
          <a:noFill/>
          <a:ln w="9525">
            <a:noFill/>
            <a:miter lim="800000"/>
            <a:headEnd/>
            <a:tailEnd/>
          </a:ln>
          <a:effectLst/>
        </p:spPr>
        <p:txBody>
          <a:bodyPr wrap="none" rtlCol="0">
            <a:spAutoFit/>
          </a:bodyPr>
          <a:lstStyle/>
          <a:p>
            <a:pPr eaLnBrk="0" hangingPunct="0">
              <a:spcBef>
                <a:spcPct val="50000"/>
              </a:spcBef>
            </a:pPr>
            <a:r>
              <a:rPr lang="en-US" b="0" dirty="0" smtClean="0"/>
              <a:t>Empty </a:t>
            </a:r>
            <a:br>
              <a:rPr lang="en-US" b="0" dirty="0" smtClean="0"/>
            </a:br>
            <a:r>
              <a:rPr lang="en-US" b="0" dirty="0" smtClean="0"/>
              <a:t>block</a:t>
            </a:r>
            <a:br>
              <a:rPr lang="en-US" b="0" dirty="0" smtClean="0"/>
            </a:br>
            <a:r>
              <a:rPr lang="en-US" b="0" dirty="0" smtClean="0"/>
              <a:t>created</a:t>
            </a:r>
          </a:p>
        </p:txBody>
      </p:sp>
      <p:cxnSp>
        <p:nvCxnSpPr>
          <p:cNvPr id="49" name="Straight Arrow Connector 48"/>
          <p:cNvCxnSpPr>
            <a:stCxn id="43" idx="3"/>
            <a:endCxn id="29" idx="1"/>
          </p:cNvCxnSpPr>
          <p:nvPr/>
        </p:nvCxnSpPr>
        <p:spPr>
          <a:xfrm>
            <a:off x="1022795" y="3814465"/>
            <a:ext cx="196405" cy="224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44" idx="1"/>
            <a:endCxn id="31" idx="3"/>
          </p:cNvCxnSpPr>
          <p:nvPr/>
        </p:nvCxnSpPr>
        <p:spPr>
          <a:xfrm rot="10800000" flipV="1">
            <a:off x="3429000" y="3890664"/>
            <a:ext cx="228600" cy="1479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8" name="Round Single Corner Rectangle 57"/>
          <p:cNvSpPr/>
          <p:nvPr/>
        </p:nvSpPr>
        <p:spPr>
          <a:xfrm>
            <a:off x="5791200" y="3505200"/>
            <a:ext cx="914400" cy="1066800"/>
          </a:xfrm>
          <a:prstGeom prst="round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9" name="Rectangle 58"/>
          <p:cNvSpPr/>
          <p:nvPr/>
        </p:nvSpPr>
        <p:spPr>
          <a:xfrm>
            <a:off x="5791200" y="3962400"/>
            <a:ext cx="914400" cy="152400"/>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ound Single Corner Rectangle 59"/>
          <p:cNvSpPr/>
          <p:nvPr/>
        </p:nvSpPr>
        <p:spPr>
          <a:xfrm>
            <a:off x="5791200" y="2286000"/>
            <a:ext cx="914400" cy="1066800"/>
          </a:xfrm>
          <a:prstGeom prst="round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61" name="Straight Connector 60"/>
          <p:cNvCxnSpPr/>
          <p:nvPr/>
        </p:nvCxnSpPr>
        <p:spPr>
          <a:xfrm>
            <a:off x="5867400" y="2514600"/>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6019800" y="2668588"/>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172200" y="2819400"/>
            <a:ext cx="3810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096000" y="2971800"/>
            <a:ext cx="4572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867400" y="3122612"/>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867400" y="3733800"/>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019800" y="3887788"/>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6096000" y="4343400"/>
            <a:ext cx="4572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867400" y="4494212"/>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172200" y="4189412"/>
            <a:ext cx="3810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72" name="Round Single Corner Rectangle 71"/>
          <p:cNvSpPr/>
          <p:nvPr/>
        </p:nvSpPr>
        <p:spPr>
          <a:xfrm>
            <a:off x="7086600" y="3505200"/>
            <a:ext cx="914400" cy="1066800"/>
          </a:xfrm>
          <a:prstGeom prst="round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3" name="Rectangle 72"/>
          <p:cNvSpPr/>
          <p:nvPr/>
        </p:nvSpPr>
        <p:spPr>
          <a:xfrm>
            <a:off x="7086600" y="3962400"/>
            <a:ext cx="914400" cy="152400"/>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ound Single Corner Rectangle 73"/>
          <p:cNvSpPr/>
          <p:nvPr/>
        </p:nvSpPr>
        <p:spPr>
          <a:xfrm>
            <a:off x="7086600" y="2286000"/>
            <a:ext cx="914400" cy="1066800"/>
          </a:xfrm>
          <a:prstGeom prst="round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75" name="Straight Connector 74"/>
          <p:cNvCxnSpPr/>
          <p:nvPr/>
        </p:nvCxnSpPr>
        <p:spPr>
          <a:xfrm>
            <a:off x="7162800" y="2514600"/>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7315200" y="2668588"/>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7467600" y="2819400"/>
            <a:ext cx="3810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7391400" y="2971800"/>
            <a:ext cx="4572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162800" y="3122612"/>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162800" y="3733800"/>
            <a:ext cx="6858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7315200" y="3887788"/>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7391400" y="4343400"/>
            <a:ext cx="4572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7467600" y="4189412"/>
            <a:ext cx="3810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bwMode="auto">
          <a:xfrm>
            <a:off x="8121205" y="3429000"/>
            <a:ext cx="894475" cy="923330"/>
          </a:xfrm>
          <a:prstGeom prst="rect">
            <a:avLst/>
          </a:prstGeom>
          <a:noFill/>
          <a:ln w="9525">
            <a:noFill/>
            <a:miter lim="800000"/>
            <a:headEnd/>
            <a:tailEnd/>
          </a:ln>
          <a:effectLst/>
        </p:spPr>
        <p:txBody>
          <a:bodyPr wrap="none" rtlCol="0">
            <a:spAutoFit/>
          </a:bodyPr>
          <a:lstStyle/>
          <a:p>
            <a:pPr eaLnBrk="0" hangingPunct="0">
              <a:spcBef>
                <a:spcPct val="50000"/>
              </a:spcBef>
            </a:pPr>
            <a:r>
              <a:rPr lang="en-US" b="0" dirty="0" smtClean="0"/>
              <a:t>Blocks</a:t>
            </a:r>
            <a:br>
              <a:rPr lang="en-US" b="0" dirty="0" smtClean="0"/>
            </a:br>
            <a:r>
              <a:rPr lang="en-US" b="0" dirty="0" smtClean="0"/>
              <a:t>sub-</a:t>
            </a:r>
            <a:br>
              <a:rPr lang="en-US" b="0" dirty="0" smtClean="0"/>
            </a:br>
            <a:r>
              <a:rPr lang="en-US" b="0" dirty="0" smtClean="0"/>
              <a:t>divided</a:t>
            </a:r>
          </a:p>
        </p:txBody>
      </p:sp>
      <p:cxnSp>
        <p:nvCxnSpPr>
          <p:cNvPr id="85" name="Straight Arrow Connector 84"/>
          <p:cNvCxnSpPr>
            <a:endCxn id="59" idx="1"/>
          </p:cNvCxnSpPr>
          <p:nvPr/>
        </p:nvCxnSpPr>
        <p:spPr>
          <a:xfrm>
            <a:off x="5594795" y="3814465"/>
            <a:ext cx="196405" cy="224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endCxn id="73" idx="3"/>
          </p:cNvCxnSpPr>
          <p:nvPr/>
        </p:nvCxnSpPr>
        <p:spPr>
          <a:xfrm rot="10800000" flipV="1">
            <a:off x="8001000" y="3890664"/>
            <a:ext cx="228600" cy="1479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bwMode="auto">
          <a:xfrm>
            <a:off x="4692356" y="3429000"/>
            <a:ext cx="891705" cy="92333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smtClean="0"/>
              <a:t>User </a:t>
            </a:r>
            <a:br>
              <a:rPr lang="en-US" b="0" dirty="0" smtClean="0"/>
            </a:br>
            <a:r>
              <a:rPr lang="en-US" b="0" dirty="0" smtClean="0"/>
              <a:t>deletes</a:t>
            </a:r>
            <a:br>
              <a:rPr lang="en-US" b="0" dirty="0" smtClean="0"/>
            </a:br>
            <a:r>
              <a:rPr lang="en-US" b="0" dirty="0" smtClean="0"/>
              <a:t>text</a:t>
            </a:r>
          </a:p>
        </p:txBody>
      </p:sp>
      <p:cxnSp>
        <p:nvCxnSpPr>
          <p:cNvPr id="88" name="Straight Connector 87"/>
          <p:cNvCxnSpPr/>
          <p:nvPr/>
        </p:nvCxnSpPr>
        <p:spPr>
          <a:xfrm>
            <a:off x="7499795" y="4038600"/>
            <a:ext cx="3810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bwMode="auto">
          <a:xfrm>
            <a:off x="2527680" y="2209800"/>
            <a:ext cx="748923" cy="338554"/>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600" b="0" dirty="0" smtClean="0">
                <a:solidFill>
                  <a:schemeClr val="accent6">
                    <a:lumMod val="10000"/>
                  </a:schemeClr>
                </a:solidFill>
              </a:rPr>
              <a:t>Doc. B</a:t>
            </a:r>
          </a:p>
        </p:txBody>
      </p:sp>
      <p:sp>
        <p:nvSpPr>
          <p:cNvPr id="90" name="TextBox 89"/>
          <p:cNvSpPr txBox="1"/>
          <p:nvPr/>
        </p:nvSpPr>
        <p:spPr bwMode="auto">
          <a:xfrm>
            <a:off x="1219200" y="3440668"/>
            <a:ext cx="753231" cy="338554"/>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600" b="0" dirty="0" smtClean="0">
                <a:solidFill>
                  <a:schemeClr val="accent6">
                    <a:lumMod val="10000"/>
                  </a:schemeClr>
                </a:solidFill>
              </a:rPr>
              <a:t>Doc. A</a:t>
            </a:r>
          </a:p>
        </p:txBody>
      </p:sp>
      <p:sp>
        <p:nvSpPr>
          <p:cNvPr id="91" name="TextBox 90"/>
          <p:cNvSpPr txBox="1"/>
          <p:nvPr/>
        </p:nvSpPr>
        <p:spPr bwMode="auto">
          <a:xfrm>
            <a:off x="2518911" y="3429000"/>
            <a:ext cx="748923" cy="338554"/>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600" b="0" dirty="0" smtClean="0">
                <a:solidFill>
                  <a:schemeClr val="accent6">
                    <a:lumMod val="10000"/>
                  </a:schemeClr>
                </a:solidFill>
              </a:rPr>
              <a:t>Doc. B</a:t>
            </a:r>
          </a:p>
        </p:txBody>
      </p:sp>
      <p:sp>
        <p:nvSpPr>
          <p:cNvPr id="94" name="TextBox 93"/>
          <p:cNvSpPr txBox="1"/>
          <p:nvPr/>
        </p:nvSpPr>
        <p:spPr bwMode="auto">
          <a:xfrm>
            <a:off x="5867400" y="2221468"/>
            <a:ext cx="753231" cy="338554"/>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600" b="0" dirty="0" smtClean="0">
                <a:solidFill>
                  <a:schemeClr val="accent6">
                    <a:lumMod val="10000"/>
                  </a:schemeClr>
                </a:solidFill>
              </a:rPr>
              <a:t>Doc. A</a:t>
            </a:r>
          </a:p>
        </p:txBody>
      </p:sp>
      <p:sp>
        <p:nvSpPr>
          <p:cNvPr id="95" name="TextBox 94"/>
          <p:cNvSpPr txBox="1"/>
          <p:nvPr/>
        </p:nvSpPr>
        <p:spPr bwMode="auto">
          <a:xfrm>
            <a:off x="7167111" y="2209800"/>
            <a:ext cx="748923" cy="338554"/>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600" b="0" dirty="0" smtClean="0">
                <a:solidFill>
                  <a:schemeClr val="accent6">
                    <a:lumMod val="10000"/>
                  </a:schemeClr>
                </a:solidFill>
              </a:rPr>
              <a:t>Doc. B</a:t>
            </a:r>
          </a:p>
        </p:txBody>
      </p:sp>
      <p:sp>
        <p:nvSpPr>
          <p:cNvPr id="96" name="TextBox 95"/>
          <p:cNvSpPr txBox="1"/>
          <p:nvPr/>
        </p:nvSpPr>
        <p:spPr bwMode="auto">
          <a:xfrm>
            <a:off x="5858631" y="3440668"/>
            <a:ext cx="753231" cy="338554"/>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600" b="0" dirty="0" smtClean="0">
                <a:solidFill>
                  <a:schemeClr val="accent6">
                    <a:lumMod val="10000"/>
                  </a:schemeClr>
                </a:solidFill>
              </a:rPr>
              <a:t>Doc. A</a:t>
            </a:r>
          </a:p>
        </p:txBody>
      </p:sp>
      <p:sp>
        <p:nvSpPr>
          <p:cNvPr id="97" name="TextBox 96"/>
          <p:cNvSpPr txBox="1"/>
          <p:nvPr/>
        </p:nvSpPr>
        <p:spPr bwMode="auto">
          <a:xfrm>
            <a:off x="7158342" y="3429000"/>
            <a:ext cx="748923" cy="338554"/>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600" b="0" dirty="0" smtClean="0">
                <a:solidFill>
                  <a:schemeClr val="accent6">
                    <a:lumMod val="10000"/>
                  </a:schemeClr>
                </a:solidFill>
              </a:rPr>
              <a:t>Doc. B</a:t>
            </a:r>
          </a:p>
        </p:txBody>
      </p:sp>
      <p:sp>
        <p:nvSpPr>
          <p:cNvPr id="98" name="TextBox 97"/>
          <p:cNvSpPr txBox="1"/>
          <p:nvPr/>
        </p:nvSpPr>
        <p:spPr bwMode="auto">
          <a:xfrm>
            <a:off x="1908570" y="1828800"/>
            <a:ext cx="1120820"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dirty="0" smtClean="0"/>
              <a:t>INSERT</a:t>
            </a:r>
          </a:p>
        </p:txBody>
      </p:sp>
      <p:sp>
        <p:nvSpPr>
          <p:cNvPr id="99" name="TextBox 98"/>
          <p:cNvSpPr txBox="1"/>
          <p:nvPr/>
        </p:nvSpPr>
        <p:spPr bwMode="auto">
          <a:xfrm>
            <a:off x="6395421" y="1828800"/>
            <a:ext cx="1205971"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dirty="0" smtClean="0"/>
              <a:t>DELETE</a:t>
            </a: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pic>
        <p:nvPicPr>
          <p:cNvPr id="4" name="Picture 3" descr="juxtapose-design-space-01.png"/>
          <p:cNvPicPr>
            <a:picLocks noChangeAspect="1"/>
          </p:cNvPicPr>
          <p:nvPr/>
        </p:nvPicPr>
        <p:blipFill>
          <a:blip r:embed="rId3"/>
          <a:stretch>
            <a:fillRect/>
          </a:stretch>
        </p:blipFill>
        <p:spPr>
          <a:xfrm>
            <a:off x="-3124200" y="1219200"/>
            <a:ext cx="2683099" cy="4572001"/>
          </a:xfrm>
          <a:prstGeom prst="rect">
            <a:avLst/>
          </a:prstGeom>
          <a:effectLst>
            <a:outerShdw blurRad="50800" dist="38100" dir="2700000" algn="br">
              <a:srgbClr val="000000">
                <a:alpha val="43000"/>
              </a:srgbClr>
            </a:outerShdw>
          </a:effectLst>
        </p:spPr>
      </p:pic>
      <p:sp>
        <p:nvSpPr>
          <p:cNvPr id="14" name="TextBox 13"/>
          <p:cNvSpPr txBox="1"/>
          <p:nvPr/>
        </p:nvSpPr>
        <p:spPr bwMode="auto">
          <a:xfrm>
            <a:off x="5308601" y="2702510"/>
            <a:ext cx="3441968" cy="2123658"/>
          </a:xfrm>
          <a:prstGeom prst="rect">
            <a:avLst/>
          </a:prstGeom>
          <a:noFill/>
          <a:ln w="9525">
            <a:noFill/>
            <a:miter lim="800000"/>
            <a:headEnd/>
            <a:tailEnd/>
          </a:ln>
          <a:effectLst/>
        </p:spPr>
        <p:txBody>
          <a:bodyPr wrap="none" rtlCol="0">
            <a:spAutoFit/>
          </a:bodyPr>
          <a:lstStyle/>
          <a:p>
            <a:pPr eaLnBrk="0" hangingPunct="0">
              <a:spcBef>
                <a:spcPct val="50000"/>
              </a:spcBef>
            </a:pPr>
            <a:r>
              <a:rPr lang="en-US" sz="6600" dirty="0" smtClean="0"/>
              <a:t>Graphics  </a:t>
            </a:r>
            <a:br>
              <a:rPr lang="en-US" sz="6600" dirty="0" smtClean="0"/>
            </a:br>
            <a:r>
              <a:rPr lang="en-US" sz="6600" dirty="0" smtClean="0"/>
              <a:t>+ Code?</a:t>
            </a:r>
          </a:p>
        </p:txBody>
      </p:sp>
      <p:sp>
        <p:nvSpPr>
          <p:cNvPr id="5" name="Slide Number Placeholder 4"/>
          <p:cNvSpPr>
            <a:spLocks noGrp="1"/>
          </p:cNvSpPr>
          <p:nvPr>
            <p:ph type="sldNum" sz="quarter" idx="4"/>
          </p:nvPr>
        </p:nvSpPr>
        <p:spPr/>
        <p:txBody>
          <a:bodyPr/>
          <a:lstStyle/>
          <a:p>
            <a:fld id="{B3EFDD30-2D92-BE4F-850C-B7FCC548490E}" type="slidenum">
              <a:rPr lang="en-US" smtClean="0"/>
              <a:pPr/>
              <a:t>66</a:t>
            </a:fld>
            <a:endParaRPr lang="en-US"/>
          </a:p>
        </p:txBody>
      </p:sp>
      <p:pic>
        <p:nvPicPr>
          <p:cNvPr id="6" name="Picture 4"/>
          <p:cNvPicPr>
            <a:picLocks noChangeAspect="1" noChangeArrowheads="1"/>
          </p:cNvPicPr>
          <p:nvPr/>
        </p:nvPicPr>
        <p:blipFill>
          <a:blip r:embed="rId4"/>
          <a:srcRect/>
          <a:stretch>
            <a:fillRect/>
          </a:stretch>
        </p:blipFill>
        <p:spPr bwMode="auto">
          <a:xfrm>
            <a:off x="381000" y="1981200"/>
            <a:ext cx="4724400" cy="3668568"/>
          </a:xfrm>
          <a:prstGeom prst="roundRect">
            <a:avLst>
              <a:gd name="adj" fmla="val 9453"/>
            </a:avLst>
          </a:prstGeom>
          <a:noFill/>
          <a:ln w="9525">
            <a:noFill/>
            <a:miter lim="800000"/>
            <a:headEnd/>
            <a:tailEnd/>
          </a:ln>
          <a:effectLst>
            <a:outerShdw blurRad="50800" dist="38100" dir="2700000" algn="br">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B3EFDD30-2D92-BE4F-850C-B7FCC548490E}" type="slidenum">
              <a:rPr lang="en-US" smtClean="0"/>
              <a:pPr/>
              <a:t>67</a:t>
            </a:fld>
            <a:endParaRPr lang="en-US"/>
          </a:p>
        </p:txBody>
      </p:sp>
      <p:pic>
        <p:nvPicPr>
          <p:cNvPr id="4" name="Picture 3" descr="juxtapose-design-space-01.png"/>
          <p:cNvPicPr>
            <a:picLocks noChangeAspect="1"/>
          </p:cNvPicPr>
          <p:nvPr/>
        </p:nvPicPr>
        <p:blipFill>
          <a:blip r:embed="rId2"/>
          <a:stretch>
            <a:fillRect/>
          </a:stretch>
        </p:blipFill>
        <p:spPr>
          <a:xfrm>
            <a:off x="1371600" y="253999"/>
            <a:ext cx="7095067" cy="12089995"/>
          </a:xfrm>
          <a:prstGeom prst="rect">
            <a:avLst/>
          </a:prstGeom>
          <a:effectLst>
            <a:outerShdw blurRad="50800" dist="38100" dir="2700000" algn="br">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ounded Rectangle 4"/>
          <p:cNvSpPr/>
          <p:nvPr/>
        </p:nvSpPr>
        <p:spPr>
          <a:xfrm>
            <a:off x="381000" y="1371600"/>
            <a:ext cx="2667000" cy="4114800"/>
          </a:xfrm>
          <a:prstGeom prst="roundRect">
            <a:avLst/>
          </a:prstGeom>
          <a:ln w="25400" cap="flat" cmpd="sng" algn="ctr">
            <a:solidFill>
              <a:schemeClr val="accent6">
                <a:lumMod val="50000"/>
              </a:schemeClr>
            </a:solidFill>
            <a:prstDash val="solid"/>
            <a:round/>
            <a:headEnd type="none" w="med" len="med"/>
            <a:tailEnd type="none" w="med" len="med"/>
          </a:ln>
          <a:effectLst>
            <a:outerShdw blurRad="40000" dist="23000" dir="5400000" rotWithShape="0">
              <a:srgbClr val="000000">
                <a:alpha val="35000"/>
              </a:srgbClr>
            </a:outerShdw>
            <a:reflection blurRad="6350" stA="52000" endA="300" endPos="35000" dir="5400000" sy="-100000" algn="bl" rotWithShape="0"/>
          </a:effectLst>
        </p:spPr>
        <p:style>
          <a:lnRef idx="1">
            <a:schemeClr val="accent6"/>
          </a:lnRef>
          <a:fillRef idx="3">
            <a:schemeClr val="accent6"/>
          </a:fillRef>
          <a:effectRef idx="2">
            <a:schemeClr val="accent6"/>
          </a:effectRef>
          <a:fontRef idx="minor">
            <a:schemeClr val="lt1"/>
          </a:fontRef>
        </p:style>
        <p:txBody>
          <a:bodyPr rtlCol="0" anchor="t"/>
          <a:lstStyle/>
          <a:p>
            <a:pPr algn="ctr"/>
            <a:r>
              <a:rPr lang="en-US" dirty="0" smtClean="0">
                <a:solidFill>
                  <a:schemeClr val="accent6">
                    <a:lumMod val="10000"/>
                  </a:schemeClr>
                </a:solidFill>
              </a:rPr>
              <a:t>FRAME</a:t>
            </a:r>
            <a:endParaRPr lang="en-US" dirty="0">
              <a:solidFill>
                <a:schemeClr val="accent6">
                  <a:lumMod val="10000"/>
                </a:schemeClr>
              </a:solidFill>
            </a:endParaRPr>
          </a:p>
        </p:txBody>
      </p:sp>
      <p:sp>
        <p:nvSpPr>
          <p:cNvPr id="6" name="Rounded Rectangle 5"/>
          <p:cNvSpPr/>
          <p:nvPr/>
        </p:nvSpPr>
        <p:spPr>
          <a:xfrm>
            <a:off x="3276600" y="1371600"/>
            <a:ext cx="2667000" cy="4114800"/>
          </a:xfrm>
          <a:prstGeom prst="roundRect">
            <a:avLst/>
          </a:prstGeom>
          <a:ln w="25400" cap="flat" cmpd="sng" algn="ctr">
            <a:solidFill>
              <a:schemeClr val="accent6">
                <a:lumMod val="50000"/>
              </a:schemeClr>
            </a:solidFill>
            <a:prstDash val="solid"/>
            <a:round/>
            <a:headEnd type="none" w="med" len="med"/>
            <a:tailEnd type="none" w="med" len="med"/>
          </a:ln>
          <a:effectLst>
            <a:outerShdw blurRad="40000" dist="23000" dir="5400000" rotWithShape="0">
              <a:srgbClr val="000000">
                <a:alpha val="35000"/>
              </a:srgbClr>
            </a:outerShdw>
            <a:reflection blurRad="6350" stA="52000" endA="300" endPos="35000" dir="5400000" sy="-100000" algn="bl" rotWithShape="0"/>
          </a:effectLst>
        </p:spPr>
        <p:style>
          <a:lnRef idx="1">
            <a:schemeClr val="accent6"/>
          </a:lnRef>
          <a:fillRef idx="3">
            <a:schemeClr val="accent6"/>
          </a:fillRef>
          <a:effectRef idx="2">
            <a:schemeClr val="accent6"/>
          </a:effectRef>
          <a:fontRef idx="minor">
            <a:schemeClr val="lt1"/>
          </a:fontRef>
        </p:style>
        <p:txBody>
          <a:bodyPr rtlCol="0" anchor="t"/>
          <a:lstStyle/>
          <a:p>
            <a:pPr algn="ctr"/>
            <a:r>
              <a:rPr lang="en-US" dirty="0" smtClean="0">
                <a:solidFill>
                  <a:schemeClr val="accent6">
                    <a:lumMod val="10000"/>
                  </a:schemeClr>
                </a:solidFill>
              </a:rPr>
              <a:t>DEMONSTRATE</a:t>
            </a:r>
            <a:endParaRPr lang="en-US" dirty="0">
              <a:solidFill>
                <a:schemeClr val="accent6">
                  <a:lumMod val="10000"/>
                </a:schemeClr>
              </a:solidFill>
            </a:endParaRPr>
          </a:p>
        </p:txBody>
      </p:sp>
      <p:sp>
        <p:nvSpPr>
          <p:cNvPr id="7" name="Rounded Rectangle 6"/>
          <p:cNvSpPr/>
          <p:nvPr/>
        </p:nvSpPr>
        <p:spPr>
          <a:xfrm>
            <a:off x="6172200" y="1371600"/>
            <a:ext cx="2667000" cy="4114800"/>
          </a:xfrm>
          <a:prstGeom prst="roundRect">
            <a:avLst/>
          </a:prstGeom>
          <a:ln w="25400" cap="flat" cmpd="sng" algn="ctr">
            <a:solidFill>
              <a:schemeClr val="accent6">
                <a:lumMod val="50000"/>
              </a:schemeClr>
            </a:solidFill>
            <a:prstDash val="solid"/>
            <a:round/>
            <a:headEnd type="none" w="med" len="med"/>
            <a:tailEnd type="none" w="med" len="med"/>
          </a:ln>
          <a:effectLst>
            <a:outerShdw blurRad="40000" dist="23000" dir="5400000" rotWithShape="0">
              <a:srgbClr val="000000">
                <a:alpha val="35000"/>
              </a:srgbClr>
            </a:outerShdw>
            <a:reflection blurRad="6350" stA="52000" endA="300" endPos="35000" dir="5400000" sy="-100000" algn="bl" rotWithShape="0"/>
          </a:effectLst>
        </p:spPr>
        <p:style>
          <a:lnRef idx="1">
            <a:schemeClr val="accent6"/>
          </a:lnRef>
          <a:fillRef idx="3">
            <a:schemeClr val="accent6"/>
          </a:fillRef>
          <a:effectRef idx="2">
            <a:schemeClr val="accent6"/>
          </a:effectRef>
          <a:fontRef idx="minor">
            <a:schemeClr val="lt1"/>
          </a:fontRef>
        </p:style>
        <p:txBody>
          <a:bodyPr rtlCol="0" anchor="t"/>
          <a:lstStyle/>
          <a:p>
            <a:pPr algn="ctr"/>
            <a:r>
              <a:rPr lang="en-US" dirty="0" smtClean="0">
                <a:solidFill>
                  <a:schemeClr val="accent6">
                    <a:lumMod val="10000"/>
                  </a:schemeClr>
                </a:solidFill>
              </a:rPr>
              <a:t>UNDERSTAND</a:t>
            </a:r>
            <a:endParaRPr lang="en-US" dirty="0">
              <a:solidFill>
                <a:schemeClr val="accent6">
                  <a:lumMod val="10000"/>
                </a:schemeClr>
              </a:solidFill>
            </a:endParaRPr>
          </a:p>
        </p:txBody>
      </p:sp>
      <p:pic>
        <p:nvPicPr>
          <p:cNvPr id="9" name="Content Placeholder 3" descr="buxton-fig53.png"/>
          <p:cNvPicPr>
            <a:picLocks noGrp="1" noChangeAspect="1"/>
          </p:cNvPicPr>
          <p:nvPr>
            <p:ph idx="4294967295"/>
          </p:nvPr>
        </p:nvPicPr>
        <p:blipFill>
          <a:blip r:embed="rId3"/>
          <a:stretch>
            <a:fillRect/>
          </a:stretch>
        </p:blipFill>
        <p:spPr>
          <a:xfrm>
            <a:off x="381000" y="1981200"/>
            <a:ext cx="2636166" cy="1143000"/>
          </a:xfrm>
        </p:spPr>
      </p:pic>
      <p:pic>
        <p:nvPicPr>
          <p:cNvPr id="11" name="Picture 10" descr="design-secrets-malden-mills-sketches.png"/>
          <p:cNvPicPr>
            <a:picLocks noChangeAspect="1"/>
          </p:cNvPicPr>
          <p:nvPr/>
        </p:nvPicPr>
        <p:blipFill>
          <a:blip r:embed="rId4"/>
          <a:stretch>
            <a:fillRect/>
          </a:stretch>
        </p:blipFill>
        <p:spPr>
          <a:xfrm>
            <a:off x="381000" y="3048000"/>
            <a:ext cx="2667000" cy="2056642"/>
          </a:xfrm>
          <a:prstGeom prst="rect">
            <a:avLst/>
          </a:prstGeom>
        </p:spPr>
      </p:pic>
      <p:sp>
        <p:nvSpPr>
          <p:cNvPr id="15" name="Rectangle 14"/>
          <p:cNvSpPr/>
          <p:nvPr/>
        </p:nvSpPr>
        <p:spPr>
          <a:xfrm>
            <a:off x="6172200" y="1828800"/>
            <a:ext cx="2667000" cy="3200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juxtapose-design-space-03.png"/>
          <p:cNvPicPr>
            <a:picLocks noChangeAspect="1"/>
          </p:cNvPicPr>
          <p:nvPr/>
        </p:nvPicPr>
        <p:blipFill>
          <a:blip r:embed="rId5"/>
          <a:stretch>
            <a:fillRect/>
          </a:stretch>
        </p:blipFill>
        <p:spPr>
          <a:xfrm>
            <a:off x="6324600" y="2133599"/>
            <a:ext cx="2209800" cy="2882743"/>
          </a:xfrm>
          <a:prstGeom prst="rect">
            <a:avLst/>
          </a:prstGeom>
        </p:spPr>
      </p:pic>
      <p:pic>
        <p:nvPicPr>
          <p:cNvPr id="13" name="Picture 12" descr="two-alternatives.png"/>
          <p:cNvPicPr>
            <a:picLocks noChangeAspect="1"/>
          </p:cNvPicPr>
          <p:nvPr/>
        </p:nvPicPr>
        <p:blipFill>
          <a:blip r:embed="rId6"/>
          <a:stretch>
            <a:fillRect/>
          </a:stretch>
        </p:blipFill>
        <p:spPr>
          <a:xfrm>
            <a:off x="3276600" y="1905000"/>
            <a:ext cx="2667000" cy="2674950"/>
          </a:xfrm>
          <a:prstGeom prst="rect">
            <a:avLst/>
          </a:prstGeom>
        </p:spPr>
      </p:pic>
      <p:pic>
        <p:nvPicPr>
          <p:cNvPr id="14" name="Picture 13" descr="4examples.png"/>
          <p:cNvPicPr>
            <a:picLocks noChangeAspect="1"/>
          </p:cNvPicPr>
          <p:nvPr/>
        </p:nvPicPr>
        <p:blipFill>
          <a:blip r:embed="rId7"/>
          <a:stretch>
            <a:fillRect/>
          </a:stretch>
        </p:blipFill>
        <p:spPr>
          <a:xfrm>
            <a:off x="3268224" y="3936118"/>
            <a:ext cx="2663016" cy="1169282"/>
          </a:xfrm>
          <a:prstGeom prst="rect">
            <a:avLst/>
          </a:prstGeom>
        </p:spPr>
      </p:pic>
      <p:sp>
        <p:nvSpPr>
          <p:cNvPr id="18" name="Rounded Rectangle 17"/>
          <p:cNvSpPr/>
          <p:nvPr/>
        </p:nvSpPr>
        <p:spPr>
          <a:xfrm>
            <a:off x="3276600" y="1371600"/>
            <a:ext cx="2667000" cy="4114800"/>
          </a:xfrm>
          <a:prstGeom prst="roundRect">
            <a:avLst/>
          </a:prstGeom>
          <a:noFill/>
          <a:ln w="1524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lide Number Placeholder 15"/>
          <p:cNvSpPr>
            <a:spLocks noGrp="1"/>
          </p:cNvSpPr>
          <p:nvPr>
            <p:ph type="sldNum" sz="quarter" idx="4"/>
          </p:nvPr>
        </p:nvSpPr>
        <p:spPr/>
        <p:txBody>
          <a:bodyPr/>
          <a:lstStyle/>
          <a:p>
            <a:fld id="{B3EFDD30-2D92-BE4F-850C-B7FCC548490E}" type="slidenum">
              <a:rPr lang="en-US" smtClean="0"/>
              <a:pPr/>
              <a:t>68</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ounded Rectangle 4"/>
          <p:cNvSpPr/>
          <p:nvPr/>
        </p:nvSpPr>
        <p:spPr>
          <a:xfrm>
            <a:off x="381000" y="1371600"/>
            <a:ext cx="2667000" cy="4114800"/>
          </a:xfrm>
          <a:prstGeom prst="roundRect">
            <a:avLst/>
          </a:prstGeom>
          <a:ln w="25400" cap="flat" cmpd="sng" algn="ctr">
            <a:solidFill>
              <a:schemeClr val="accent6">
                <a:lumMod val="50000"/>
              </a:schemeClr>
            </a:solidFill>
            <a:prstDash val="solid"/>
            <a:round/>
            <a:headEnd type="none" w="med" len="med"/>
            <a:tailEnd type="none" w="med" len="med"/>
          </a:ln>
          <a:effectLst>
            <a:outerShdw blurRad="40000" dist="23000" dir="5400000" rotWithShape="0">
              <a:srgbClr val="000000">
                <a:alpha val="35000"/>
              </a:srgbClr>
            </a:outerShdw>
            <a:reflection blurRad="6350" stA="52000" endA="300" endPos="35000" dir="5400000" sy="-100000" algn="bl" rotWithShape="0"/>
          </a:effectLst>
        </p:spPr>
        <p:style>
          <a:lnRef idx="1">
            <a:schemeClr val="accent6"/>
          </a:lnRef>
          <a:fillRef idx="3">
            <a:schemeClr val="accent6"/>
          </a:fillRef>
          <a:effectRef idx="2">
            <a:schemeClr val="accent6"/>
          </a:effectRef>
          <a:fontRef idx="minor">
            <a:schemeClr val="lt1"/>
          </a:fontRef>
        </p:style>
        <p:txBody>
          <a:bodyPr rtlCol="0" anchor="t"/>
          <a:lstStyle/>
          <a:p>
            <a:pPr algn="ctr"/>
            <a:r>
              <a:rPr lang="en-US" dirty="0" smtClean="0">
                <a:solidFill>
                  <a:schemeClr val="accent6">
                    <a:lumMod val="10000"/>
                  </a:schemeClr>
                </a:solidFill>
              </a:rPr>
              <a:t>FRAME</a:t>
            </a:r>
            <a:endParaRPr lang="en-US" dirty="0">
              <a:solidFill>
                <a:schemeClr val="accent6">
                  <a:lumMod val="10000"/>
                </a:schemeClr>
              </a:solidFill>
            </a:endParaRPr>
          </a:p>
        </p:txBody>
      </p:sp>
      <p:sp>
        <p:nvSpPr>
          <p:cNvPr id="6" name="Rounded Rectangle 5"/>
          <p:cNvSpPr/>
          <p:nvPr/>
        </p:nvSpPr>
        <p:spPr>
          <a:xfrm>
            <a:off x="3276600" y="1371600"/>
            <a:ext cx="2667000" cy="4114800"/>
          </a:xfrm>
          <a:prstGeom prst="roundRect">
            <a:avLst/>
          </a:prstGeom>
          <a:ln w="25400" cap="flat" cmpd="sng" algn="ctr">
            <a:solidFill>
              <a:schemeClr val="accent6">
                <a:lumMod val="50000"/>
              </a:schemeClr>
            </a:solidFill>
            <a:prstDash val="solid"/>
            <a:round/>
            <a:headEnd type="none" w="med" len="med"/>
            <a:tailEnd type="none" w="med" len="med"/>
          </a:ln>
          <a:effectLst>
            <a:outerShdw blurRad="40000" dist="23000" dir="5400000" rotWithShape="0">
              <a:srgbClr val="000000">
                <a:alpha val="35000"/>
              </a:srgbClr>
            </a:outerShdw>
            <a:reflection blurRad="6350" stA="52000" endA="300" endPos="35000" dir="5400000" sy="-100000" algn="bl" rotWithShape="0"/>
          </a:effectLst>
        </p:spPr>
        <p:style>
          <a:lnRef idx="1">
            <a:schemeClr val="accent6"/>
          </a:lnRef>
          <a:fillRef idx="3">
            <a:schemeClr val="accent6"/>
          </a:fillRef>
          <a:effectRef idx="2">
            <a:schemeClr val="accent6"/>
          </a:effectRef>
          <a:fontRef idx="minor">
            <a:schemeClr val="lt1"/>
          </a:fontRef>
        </p:style>
        <p:txBody>
          <a:bodyPr rtlCol="0" anchor="t"/>
          <a:lstStyle/>
          <a:p>
            <a:pPr algn="ctr"/>
            <a:r>
              <a:rPr lang="en-US" dirty="0" smtClean="0">
                <a:solidFill>
                  <a:schemeClr val="accent6">
                    <a:lumMod val="10000"/>
                  </a:schemeClr>
                </a:solidFill>
              </a:rPr>
              <a:t>DEMONSTRATE</a:t>
            </a:r>
            <a:endParaRPr lang="en-US" dirty="0">
              <a:solidFill>
                <a:schemeClr val="accent6">
                  <a:lumMod val="10000"/>
                </a:schemeClr>
              </a:solidFill>
            </a:endParaRPr>
          </a:p>
        </p:txBody>
      </p:sp>
      <p:sp>
        <p:nvSpPr>
          <p:cNvPr id="7" name="Rounded Rectangle 6"/>
          <p:cNvSpPr/>
          <p:nvPr/>
        </p:nvSpPr>
        <p:spPr>
          <a:xfrm>
            <a:off x="6172200" y="1371600"/>
            <a:ext cx="2667000" cy="4114800"/>
          </a:xfrm>
          <a:prstGeom prst="roundRect">
            <a:avLst/>
          </a:prstGeom>
          <a:ln w="25400" cap="flat" cmpd="sng" algn="ctr">
            <a:solidFill>
              <a:schemeClr val="accent6">
                <a:lumMod val="50000"/>
              </a:schemeClr>
            </a:solidFill>
            <a:prstDash val="solid"/>
            <a:round/>
            <a:headEnd type="none" w="med" len="med"/>
            <a:tailEnd type="none" w="med" len="med"/>
          </a:ln>
          <a:effectLst>
            <a:outerShdw blurRad="40000" dist="23000" dir="5400000" rotWithShape="0">
              <a:srgbClr val="000000">
                <a:alpha val="35000"/>
              </a:srgbClr>
            </a:outerShdw>
            <a:reflection blurRad="6350" stA="52000" endA="300" endPos="35000" dir="5400000" sy="-100000" algn="bl" rotWithShape="0"/>
          </a:effectLst>
        </p:spPr>
        <p:style>
          <a:lnRef idx="1">
            <a:schemeClr val="accent6"/>
          </a:lnRef>
          <a:fillRef idx="3">
            <a:schemeClr val="accent6"/>
          </a:fillRef>
          <a:effectRef idx="2">
            <a:schemeClr val="accent6"/>
          </a:effectRef>
          <a:fontRef idx="minor">
            <a:schemeClr val="lt1"/>
          </a:fontRef>
        </p:style>
        <p:txBody>
          <a:bodyPr rtlCol="0" anchor="t"/>
          <a:lstStyle/>
          <a:p>
            <a:pPr algn="ctr"/>
            <a:r>
              <a:rPr lang="en-US" dirty="0" smtClean="0">
                <a:solidFill>
                  <a:schemeClr val="accent6">
                    <a:lumMod val="10000"/>
                  </a:schemeClr>
                </a:solidFill>
              </a:rPr>
              <a:t>UNDERSTAND</a:t>
            </a:r>
            <a:endParaRPr lang="en-US" dirty="0">
              <a:solidFill>
                <a:schemeClr val="accent6">
                  <a:lumMod val="10000"/>
                </a:schemeClr>
              </a:solidFill>
            </a:endParaRPr>
          </a:p>
        </p:txBody>
      </p:sp>
      <p:pic>
        <p:nvPicPr>
          <p:cNvPr id="9" name="Content Placeholder 3" descr="buxton-fig53.png"/>
          <p:cNvPicPr>
            <a:picLocks noGrp="1" noChangeAspect="1"/>
          </p:cNvPicPr>
          <p:nvPr>
            <p:ph idx="4294967295"/>
          </p:nvPr>
        </p:nvPicPr>
        <p:blipFill>
          <a:blip r:embed="rId3"/>
          <a:stretch>
            <a:fillRect/>
          </a:stretch>
        </p:blipFill>
        <p:spPr>
          <a:xfrm>
            <a:off x="381000" y="1981200"/>
            <a:ext cx="2636166" cy="1143000"/>
          </a:xfrm>
        </p:spPr>
      </p:pic>
      <p:pic>
        <p:nvPicPr>
          <p:cNvPr id="11" name="Picture 10" descr="design-secrets-malden-mills-sketches.png"/>
          <p:cNvPicPr>
            <a:picLocks noChangeAspect="1"/>
          </p:cNvPicPr>
          <p:nvPr/>
        </p:nvPicPr>
        <p:blipFill>
          <a:blip r:embed="rId4"/>
          <a:stretch>
            <a:fillRect/>
          </a:stretch>
        </p:blipFill>
        <p:spPr>
          <a:xfrm>
            <a:off x="381000" y="3048000"/>
            <a:ext cx="2667000" cy="2056642"/>
          </a:xfrm>
          <a:prstGeom prst="rect">
            <a:avLst/>
          </a:prstGeom>
        </p:spPr>
      </p:pic>
      <p:sp>
        <p:nvSpPr>
          <p:cNvPr id="8" name="Rounded Rectangle 7"/>
          <p:cNvSpPr/>
          <p:nvPr/>
        </p:nvSpPr>
        <p:spPr>
          <a:xfrm>
            <a:off x="381000" y="1371600"/>
            <a:ext cx="2667000" cy="4114800"/>
          </a:xfrm>
          <a:prstGeom prst="roundRect">
            <a:avLst/>
          </a:prstGeom>
          <a:noFill/>
          <a:ln w="1524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172200" y="1828800"/>
            <a:ext cx="2667000" cy="3200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juxtapose-design-space-03.png"/>
          <p:cNvPicPr>
            <a:picLocks noChangeAspect="1"/>
          </p:cNvPicPr>
          <p:nvPr/>
        </p:nvPicPr>
        <p:blipFill>
          <a:blip r:embed="rId5"/>
          <a:stretch>
            <a:fillRect/>
          </a:stretch>
        </p:blipFill>
        <p:spPr>
          <a:xfrm>
            <a:off x="6324600" y="2133599"/>
            <a:ext cx="2209800" cy="2882743"/>
          </a:xfrm>
          <a:prstGeom prst="rect">
            <a:avLst/>
          </a:prstGeom>
        </p:spPr>
      </p:pic>
      <p:pic>
        <p:nvPicPr>
          <p:cNvPr id="13" name="Picture 12" descr="two-alternatives.png"/>
          <p:cNvPicPr>
            <a:picLocks noChangeAspect="1"/>
          </p:cNvPicPr>
          <p:nvPr/>
        </p:nvPicPr>
        <p:blipFill>
          <a:blip r:embed="rId6"/>
          <a:stretch>
            <a:fillRect/>
          </a:stretch>
        </p:blipFill>
        <p:spPr>
          <a:xfrm>
            <a:off x="3276600" y="1905000"/>
            <a:ext cx="2667000" cy="2674950"/>
          </a:xfrm>
          <a:prstGeom prst="rect">
            <a:avLst/>
          </a:prstGeom>
        </p:spPr>
      </p:pic>
      <p:pic>
        <p:nvPicPr>
          <p:cNvPr id="14" name="Picture 13" descr="4examples.png"/>
          <p:cNvPicPr>
            <a:picLocks noChangeAspect="1"/>
          </p:cNvPicPr>
          <p:nvPr/>
        </p:nvPicPr>
        <p:blipFill>
          <a:blip r:embed="rId7"/>
          <a:stretch>
            <a:fillRect/>
          </a:stretch>
        </p:blipFill>
        <p:spPr>
          <a:xfrm>
            <a:off x="3268224" y="3936118"/>
            <a:ext cx="2663016" cy="1169282"/>
          </a:xfrm>
          <a:prstGeom prst="rect">
            <a:avLst/>
          </a:prstGeom>
        </p:spPr>
      </p:pic>
      <p:sp>
        <p:nvSpPr>
          <p:cNvPr id="18" name="Rounded Rectangle 17"/>
          <p:cNvSpPr/>
          <p:nvPr/>
        </p:nvSpPr>
        <p:spPr>
          <a:xfrm>
            <a:off x="3276600" y="1371600"/>
            <a:ext cx="2667000" cy="4114800"/>
          </a:xfrm>
          <a:prstGeom prst="roundRect">
            <a:avLst/>
          </a:prstGeom>
          <a:noFill/>
          <a:ln w="1524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6172200" y="1371600"/>
            <a:ext cx="2667000" cy="4114800"/>
          </a:xfrm>
          <a:prstGeom prst="roundRect">
            <a:avLst/>
          </a:prstGeom>
          <a:noFill/>
          <a:ln w="1524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lide Number Placeholder 15"/>
          <p:cNvSpPr>
            <a:spLocks noGrp="1"/>
          </p:cNvSpPr>
          <p:nvPr>
            <p:ph type="sldNum" sz="quarter" idx="4"/>
          </p:nvPr>
        </p:nvSpPr>
        <p:spPr/>
        <p:txBody>
          <a:bodyPr/>
          <a:lstStyle/>
          <a:p>
            <a:fld id="{B3EFDD30-2D92-BE4F-850C-B7FCC548490E}" type="slidenum">
              <a:rPr lang="en-US" smtClean="0"/>
              <a:pPr/>
              <a:t>69</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8" grpId="0" animBg="1"/>
      <p:bldP spid="18" grpId="1" animBg="1"/>
      <p:bldP spid="19"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bwMode="auto">
          <a:xfrm>
            <a:off x="1371600" y="1981200"/>
            <a:ext cx="6400800" cy="2677656"/>
          </a:xfrm>
          <a:prstGeom prst="rect">
            <a:avLst/>
          </a:prstGeom>
          <a:noFill/>
          <a:ln w="9525">
            <a:noFill/>
            <a:miter lim="800000"/>
            <a:headEnd/>
            <a:tailEnd/>
          </a:ln>
          <a:effectLst/>
        </p:spPr>
        <p:txBody>
          <a:bodyPr wrap="square" rtlCol="0">
            <a:spAutoFit/>
          </a:bodyPr>
          <a:lstStyle/>
          <a:p>
            <a:pPr>
              <a:spcBef>
                <a:spcPct val="50000"/>
              </a:spcBef>
            </a:pPr>
            <a:r>
              <a:rPr lang="en-US" sz="2400" dirty="0" smtClean="0"/>
              <a:t>“[</a:t>
            </a:r>
            <a:r>
              <a:rPr lang="en-US" sz="2400" dirty="0" err="1" smtClean="0"/>
              <a:t>D]esigners</a:t>
            </a:r>
            <a:r>
              <a:rPr lang="en-US" sz="2400" dirty="0" smtClean="0"/>
              <a:t> frequently wanted to have multiple designs side-by-side [...] </a:t>
            </a:r>
          </a:p>
          <a:p>
            <a:pPr>
              <a:spcBef>
                <a:spcPct val="50000"/>
              </a:spcBef>
            </a:pPr>
            <a:r>
              <a:rPr lang="en-US" sz="2400" dirty="0" smtClean="0"/>
              <a:t>However […] there is no built-in way in today’s implementation tools to have two versions of a behavior operating side-by-side.” </a:t>
            </a:r>
          </a:p>
          <a:p>
            <a:pPr>
              <a:spcBef>
                <a:spcPct val="50000"/>
              </a:spcBef>
            </a:pPr>
            <a:r>
              <a:rPr lang="en-US" sz="2400" b="0" i="1" dirty="0" smtClean="0"/>
              <a:t>			Myers et al., VL/HCC 2008</a:t>
            </a:r>
            <a:endParaRPr lang="en-US" sz="2200" b="0" i="1" dirty="0" smtClean="0"/>
          </a:p>
        </p:txBody>
      </p:sp>
      <p:sp>
        <p:nvSpPr>
          <p:cNvPr id="5" name="Slide Number Placeholder 4"/>
          <p:cNvSpPr>
            <a:spLocks noGrp="1"/>
          </p:cNvSpPr>
          <p:nvPr>
            <p:ph type="sldNum" sz="quarter" idx="4"/>
          </p:nvPr>
        </p:nvSpPr>
        <p:spPr/>
        <p:txBody>
          <a:bodyPr/>
          <a:lstStyle/>
          <a:p>
            <a:fld id="{B3EFDD30-2D92-BE4F-850C-B7FCC548490E}" type="slidenum">
              <a:rPr lang="en-US" smtClean="0"/>
              <a:pPr/>
              <a:t>7</a:t>
            </a:fld>
            <a:endParaRPr lang="en-US"/>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ounded Rectangle 4"/>
          <p:cNvSpPr/>
          <p:nvPr/>
        </p:nvSpPr>
        <p:spPr>
          <a:xfrm>
            <a:off x="381000" y="1371600"/>
            <a:ext cx="2667000" cy="4114800"/>
          </a:xfrm>
          <a:prstGeom prst="roundRect">
            <a:avLst/>
          </a:prstGeom>
          <a:ln w="25400" cap="flat" cmpd="sng" algn="ctr">
            <a:solidFill>
              <a:schemeClr val="accent6">
                <a:lumMod val="50000"/>
              </a:schemeClr>
            </a:solidFill>
            <a:prstDash val="solid"/>
            <a:round/>
            <a:headEnd type="none" w="med" len="med"/>
            <a:tailEnd type="none" w="med" len="med"/>
          </a:ln>
          <a:effectLst>
            <a:outerShdw blurRad="40000" dist="23000" dir="5400000" rotWithShape="0">
              <a:srgbClr val="000000">
                <a:alpha val="35000"/>
              </a:srgbClr>
            </a:outerShdw>
            <a:reflection blurRad="6350" stA="52000" endA="300" endPos="35000" dir="5400000" sy="-100000" algn="bl" rotWithShape="0"/>
          </a:effectLst>
        </p:spPr>
        <p:style>
          <a:lnRef idx="1">
            <a:schemeClr val="accent6"/>
          </a:lnRef>
          <a:fillRef idx="3">
            <a:schemeClr val="accent6"/>
          </a:fillRef>
          <a:effectRef idx="2">
            <a:schemeClr val="accent6"/>
          </a:effectRef>
          <a:fontRef idx="minor">
            <a:schemeClr val="lt1"/>
          </a:fontRef>
        </p:style>
        <p:txBody>
          <a:bodyPr rtlCol="0" anchor="t"/>
          <a:lstStyle/>
          <a:p>
            <a:pPr algn="ctr"/>
            <a:r>
              <a:rPr lang="en-US" dirty="0" smtClean="0">
                <a:solidFill>
                  <a:schemeClr val="accent6">
                    <a:lumMod val="10000"/>
                  </a:schemeClr>
                </a:solidFill>
              </a:rPr>
              <a:t>FRAME</a:t>
            </a:r>
            <a:endParaRPr lang="en-US" dirty="0">
              <a:solidFill>
                <a:schemeClr val="accent6">
                  <a:lumMod val="10000"/>
                </a:schemeClr>
              </a:solidFill>
            </a:endParaRPr>
          </a:p>
        </p:txBody>
      </p:sp>
      <p:sp>
        <p:nvSpPr>
          <p:cNvPr id="6" name="Rounded Rectangle 5"/>
          <p:cNvSpPr/>
          <p:nvPr/>
        </p:nvSpPr>
        <p:spPr>
          <a:xfrm>
            <a:off x="3276600" y="1371600"/>
            <a:ext cx="2667000" cy="4114800"/>
          </a:xfrm>
          <a:prstGeom prst="roundRect">
            <a:avLst/>
          </a:prstGeom>
          <a:ln w="25400" cap="flat" cmpd="sng" algn="ctr">
            <a:solidFill>
              <a:schemeClr val="accent6">
                <a:lumMod val="50000"/>
              </a:schemeClr>
            </a:solidFill>
            <a:prstDash val="solid"/>
            <a:round/>
            <a:headEnd type="none" w="med" len="med"/>
            <a:tailEnd type="none" w="med" len="med"/>
          </a:ln>
          <a:effectLst>
            <a:outerShdw blurRad="40000" dist="23000" dir="5400000" rotWithShape="0">
              <a:srgbClr val="000000">
                <a:alpha val="35000"/>
              </a:srgbClr>
            </a:outerShdw>
            <a:reflection blurRad="6350" stA="52000" endA="300" endPos="35000" dir="5400000" sy="-100000" algn="bl" rotWithShape="0"/>
          </a:effectLst>
        </p:spPr>
        <p:style>
          <a:lnRef idx="1">
            <a:schemeClr val="accent6"/>
          </a:lnRef>
          <a:fillRef idx="3">
            <a:schemeClr val="accent6"/>
          </a:fillRef>
          <a:effectRef idx="2">
            <a:schemeClr val="accent6"/>
          </a:effectRef>
          <a:fontRef idx="minor">
            <a:schemeClr val="lt1"/>
          </a:fontRef>
        </p:style>
        <p:txBody>
          <a:bodyPr rtlCol="0" anchor="t"/>
          <a:lstStyle/>
          <a:p>
            <a:pPr algn="ctr"/>
            <a:r>
              <a:rPr lang="en-US" dirty="0" smtClean="0">
                <a:solidFill>
                  <a:schemeClr val="accent6">
                    <a:lumMod val="10000"/>
                  </a:schemeClr>
                </a:solidFill>
              </a:rPr>
              <a:t>DEMONSTRATE</a:t>
            </a:r>
            <a:endParaRPr lang="en-US" dirty="0">
              <a:solidFill>
                <a:schemeClr val="accent6">
                  <a:lumMod val="10000"/>
                </a:schemeClr>
              </a:solidFill>
            </a:endParaRPr>
          </a:p>
        </p:txBody>
      </p:sp>
      <p:sp>
        <p:nvSpPr>
          <p:cNvPr id="7" name="Rounded Rectangle 6"/>
          <p:cNvSpPr/>
          <p:nvPr/>
        </p:nvSpPr>
        <p:spPr>
          <a:xfrm>
            <a:off x="6172200" y="1371600"/>
            <a:ext cx="2667000" cy="4114800"/>
          </a:xfrm>
          <a:prstGeom prst="roundRect">
            <a:avLst/>
          </a:prstGeom>
          <a:ln w="25400" cap="flat" cmpd="sng" algn="ctr">
            <a:solidFill>
              <a:schemeClr val="accent6">
                <a:lumMod val="50000"/>
              </a:schemeClr>
            </a:solidFill>
            <a:prstDash val="solid"/>
            <a:round/>
            <a:headEnd type="none" w="med" len="med"/>
            <a:tailEnd type="none" w="med" len="med"/>
          </a:ln>
          <a:effectLst>
            <a:outerShdw blurRad="40000" dist="23000" dir="5400000" rotWithShape="0">
              <a:srgbClr val="000000">
                <a:alpha val="35000"/>
              </a:srgbClr>
            </a:outerShdw>
            <a:reflection blurRad="6350" stA="52000" endA="300" endPos="35000" dir="5400000" sy="-100000" algn="bl" rotWithShape="0"/>
          </a:effectLst>
        </p:spPr>
        <p:style>
          <a:lnRef idx="1">
            <a:schemeClr val="accent6"/>
          </a:lnRef>
          <a:fillRef idx="3">
            <a:schemeClr val="accent6"/>
          </a:fillRef>
          <a:effectRef idx="2">
            <a:schemeClr val="accent6"/>
          </a:effectRef>
          <a:fontRef idx="minor">
            <a:schemeClr val="lt1"/>
          </a:fontRef>
        </p:style>
        <p:txBody>
          <a:bodyPr rtlCol="0" anchor="t"/>
          <a:lstStyle/>
          <a:p>
            <a:pPr algn="ctr"/>
            <a:r>
              <a:rPr lang="en-US" dirty="0" smtClean="0">
                <a:solidFill>
                  <a:schemeClr val="accent6">
                    <a:lumMod val="10000"/>
                  </a:schemeClr>
                </a:solidFill>
              </a:rPr>
              <a:t>UNDERSTAND</a:t>
            </a:r>
            <a:endParaRPr lang="en-US" dirty="0">
              <a:solidFill>
                <a:schemeClr val="accent6">
                  <a:lumMod val="10000"/>
                </a:schemeClr>
              </a:solidFill>
            </a:endParaRPr>
          </a:p>
        </p:txBody>
      </p:sp>
      <p:pic>
        <p:nvPicPr>
          <p:cNvPr id="9" name="Content Placeholder 3" descr="buxton-fig53.png"/>
          <p:cNvPicPr>
            <a:picLocks noGrp="1" noChangeAspect="1"/>
          </p:cNvPicPr>
          <p:nvPr>
            <p:ph idx="4294967295"/>
          </p:nvPr>
        </p:nvPicPr>
        <p:blipFill>
          <a:blip r:embed="rId3"/>
          <a:stretch>
            <a:fillRect/>
          </a:stretch>
        </p:blipFill>
        <p:spPr>
          <a:xfrm>
            <a:off x="381000" y="1981200"/>
            <a:ext cx="2636166" cy="1143000"/>
          </a:xfrm>
        </p:spPr>
      </p:pic>
      <p:pic>
        <p:nvPicPr>
          <p:cNvPr id="11" name="Picture 10" descr="design-secrets-malden-mills-sketches.png"/>
          <p:cNvPicPr>
            <a:picLocks noChangeAspect="1"/>
          </p:cNvPicPr>
          <p:nvPr/>
        </p:nvPicPr>
        <p:blipFill>
          <a:blip r:embed="rId4"/>
          <a:stretch>
            <a:fillRect/>
          </a:stretch>
        </p:blipFill>
        <p:spPr>
          <a:xfrm>
            <a:off x="381000" y="3048000"/>
            <a:ext cx="2667000" cy="2056642"/>
          </a:xfrm>
          <a:prstGeom prst="rect">
            <a:avLst/>
          </a:prstGeom>
        </p:spPr>
      </p:pic>
      <p:sp>
        <p:nvSpPr>
          <p:cNvPr id="15" name="Rectangle 14"/>
          <p:cNvSpPr/>
          <p:nvPr/>
        </p:nvSpPr>
        <p:spPr>
          <a:xfrm>
            <a:off x="6172200" y="1828800"/>
            <a:ext cx="2667000" cy="3200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juxtapose-design-space-03.png"/>
          <p:cNvPicPr>
            <a:picLocks noChangeAspect="1"/>
          </p:cNvPicPr>
          <p:nvPr/>
        </p:nvPicPr>
        <p:blipFill>
          <a:blip r:embed="rId5"/>
          <a:stretch>
            <a:fillRect/>
          </a:stretch>
        </p:blipFill>
        <p:spPr>
          <a:xfrm>
            <a:off x="6324600" y="2133599"/>
            <a:ext cx="2209800" cy="2882743"/>
          </a:xfrm>
          <a:prstGeom prst="rect">
            <a:avLst/>
          </a:prstGeom>
        </p:spPr>
      </p:pic>
      <p:pic>
        <p:nvPicPr>
          <p:cNvPr id="13" name="Picture 12" descr="two-alternatives.png"/>
          <p:cNvPicPr>
            <a:picLocks noChangeAspect="1"/>
          </p:cNvPicPr>
          <p:nvPr/>
        </p:nvPicPr>
        <p:blipFill>
          <a:blip r:embed="rId6"/>
          <a:stretch>
            <a:fillRect/>
          </a:stretch>
        </p:blipFill>
        <p:spPr>
          <a:xfrm>
            <a:off x="3276600" y="1905000"/>
            <a:ext cx="2667000" cy="2674950"/>
          </a:xfrm>
          <a:prstGeom prst="rect">
            <a:avLst/>
          </a:prstGeom>
        </p:spPr>
      </p:pic>
      <p:pic>
        <p:nvPicPr>
          <p:cNvPr id="14" name="Picture 13" descr="4examples.png"/>
          <p:cNvPicPr>
            <a:picLocks noChangeAspect="1"/>
          </p:cNvPicPr>
          <p:nvPr/>
        </p:nvPicPr>
        <p:blipFill>
          <a:blip r:embed="rId7"/>
          <a:stretch>
            <a:fillRect/>
          </a:stretch>
        </p:blipFill>
        <p:spPr>
          <a:xfrm>
            <a:off x="3268224" y="3936118"/>
            <a:ext cx="2663016" cy="1169282"/>
          </a:xfrm>
          <a:prstGeom prst="rect">
            <a:avLst/>
          </a:prstGeom>
        </p:spPr>
      </p:pic>
      <p:sp>
        <p:nvSpPr>
          <p:cNvPr id="19" name="Rounded Rectangle 18"/>
          <p:cNvSpPr/>
          <p:nvPr/>
        </p:nvSpPr>
        <p:spPr>
          <a:xfrm>
            <a:off x="6172200" y="1371600"/>
            <a:ext cx="2667000" cy="4114800"/>
          </a:xfrm>
          <a:prstGeom prst="roundRect">
            <a:avLst/>
          </a:prstGeom>
          <a:noFill/>
          <a:ln w="1524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lide Number Placeholder 15"/>
          <p:cNvSpPr>
            <a:spLocks noGrp="1"/>
          </p:cNvSpPr>
          <p:nvPr>
            <p:ph type="sldNum" sz="quarter" idx="4"/>
          </p:nvPr>
        </p:nvSpPr>
        <p:spPr/>
        <p:txBody>
          <a:bodyPr/>
          <a:lstStyle/>
          <a:p>
            <a:fld id="{B3EFDD30-2D92-BE4F-850C-B7FCC548490E}" type="slidenum">
              <a:rPr lang="en-US" smtClean="0"/>
              <a:pPr/>
              <a:t>70</a:t>
            </a:fld>
            <a:endParaRPr lang="en-US"/>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Tangible Control</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71</a:t>
            </a:fld>
            <a:endParaRPr lang="en-US"/>
          </a:p>
        </p:txBody>
      </p:sp>
      <p:pic>
        <p:nvPicPr>
          <p:cNvPr id="5" name="Picture 4" descr="mixer-transparent-bg.png"/>
          <p:cNvPicPr>
            <a:picLocks noChangeAspect="1"/>
          </p:cNvPicPr>
          <p:nvPr/>
        </p:nvPicPr>
        <p:blipFill>
          <a:blip r:embed="rId3"/>
          <a:stretch>
            <a:fillRect/>
          </a:stretch>
        </p:blipFill>
        <p:spPr>
          <a:xfrm>
            <a:off x="-472574" y="1522250"/>
            <a:ext cx="9768974" cy="4649950"/>
          </a:xfrm>
          <a:prstGeom prst="rect">
            <a:avLst/>
          </a:prstGeom>
        </p:spPr>
      </p:pic>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Rounded Rectangle 19"/>
          <p:cNvSpPr/>
          <p:nvPr/>
        </p:nvSpPr>
        <p:spPr bwMode="auto">
          <a:xfrm>
            <a:off x="5867400" y="2286000"/>
            <a:ext cx="3048000" cy="2362200"/>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 name="Title 1"/>
          <p:cNvSpPr>
            <a:spLocks noGrp="1"/>
          </p:cNvSpPr>
          <p:nvPr>
            <p:ph type="title"/>
          </p:nvPr>
        </p:nvSpPr>
        <p:spPr/>
        <p:txBody>
          <a:bodyPr/>
          <a:lstStyle/>
          <a:p>
            <a:r>
              <a:rPr lang="en-US" dirty="0" smtClean="0"/>
              <a:t>Switching alternatives</a:t>
            </a:r>
            <a:endParaRPr lang="en-US" dirty="0"/>
          </a:p>
        </p:txBody>
      </p:sp>
      <p:grpSp>
        <p:nvGrpSpPr>
          <p:cNvPr id="3" name="Group 43"/>
          <p:cNvGrpSpPr/>
          <p:nvPr/>
        </p:nvGrpSpPr>
        <p:grpSpPr>
          <a:xfrm>
            <a:off x="3048000" y="2971800"/>
            <a:ext cx="2797426" cy="923330"/>
            <a:chOff x="3146174" y="2971800"/>
            <a:chExt cx="2797426" cy="923330"/>
          </a:xfrm>
        </p:grpSpPr>
        <p:cxnSp>
          <p:nvCxnSpPr>
            <p:cNvPr id="13" name="Straight Arrow Connector 12"/>
            <p:cNvCxnSpPr/>
            <p:nvPr/>
          </p:nvCxnSpPr>
          <p:spPr bwMode="auto">
            <a:xfrm>
              <a:off x="3200400" y="3505200"/>
              <a:ext cx="2743200" cy="1588"/>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sp>
          <p:nvSpPr>
            <p:cNvPr id="14" name="TextBox 13"/>
            <p:cNvSpPr txBox="1"/>
            <p:nvPr/>
          </p:nvSpPr>
          <p:spPr>
            <a:xfrm>
              <a:off x="3146174" y="2971800"/>
              <a:ext cx="1980029" cy="923330"/>
            </a:xfrm>
            <a:prstGeom prst="rect">
              <a:avLst/>
            </a:prstGeom>
            <a:noFill/>
          </p:spPr>
          <p:txBody>
            <a:bodyPr wrap="none" rtlCol="0">
              <a:spAutoFit/>
            </a:bodyPr>
            <a:lstStyle/>
            <a:p>
              <a:r>
                <a:rPr lang="en-US" dirty="0" smtClean="0">
                  <a:latin typeface="Chaparral Pro"/>
                  <a:cs typeface="Chaparral Pro"/>
                </a:rPr>
                <a:t>Load</a:t>
              </a:r>
            </a:p>
            <a:p>
              <a:endParaRPr lang="en-US" dirty="0" smtClean="0">
                <a:latin typeface="Chaparral Pro"/>
                <a:cs typeface="Chaparral Pro"/>
              </a:endParaRPr>
            </a:p>
            <a:p>
              <a:r>
                <a:rPr lang="en-US" dirty="0" smtClean="0">
                  <a:latin typeface="Chaparral Pro"/>
                  <a:cs typeface="Chaparral Pro"/>
                </a:rPr>
                <a:t>Alternative2.hex</a:t>
              </a:r>
              <a:endParaRPr lang="en-US" dirty="0">
                <a:latin typeface="Chaparral Pro"/>
                <a:cs typeface="Chaparral Pro"/>
              </a:endParaRPr>
            </a:p>
          </p:txBody>
        </p:sp>
      </p:grpSp>
      <p:pic>
        <p:nvPicPr>
          <p:cNvPr id="15" name="Picture 14" descr="arduino.psd"/>
          <p:cNvPicPr>
            <a:picLocks noChangeAspect="1"/>
          </p:cNvPicPr>
          <p:nvPr/>
        </p:nvPicPr>
        <p:blipFill>
          <a:blip r:embed="rId3"/>
          <a:stretch>
            <a:fillRect/>
          </a:stretch>
        </p:blipFill>
        <p:spPr>
          <a:xfrm>
            <a:off x="6096000" y="2362200"/>
            <a:ext cx="2930710" cy="2146300"/>
          </a:xfrm>
          <a:prstGeom prst="rect">
            <a:avLst/>
          </a:prstGeom>
          <a:ln>
            <a:noFill/>
          </a:ln>
          <a:effectLst>
            <a:outerShdw blurRad="292100" dist="139700" dir="2700000" algn="tl" rotWithShape="0">
              <a:srgbClr val="333333">
                <a:alpha val="65000"/>
              </a:srgbClr>
            </a:outerShdw>
          </a:effectLst>
        </p:spPr>
      </p:pic>
      <p:pic>
        <p:nvPicPr>
          <p:cNvPr id="19" name="Picture 18" descr="macbook.psd"/>
          <p:cNvPicPr>
            <a:picLocks noChangeAspect="1"/>
          </p:cNvPicPr>
          <p:nvPr/>
        </p:nvPicPr>
        <p:blipFill>
          <a:blip r:embed="rId4"/>
          <a:stretch>
            <a:fillRect/>
          </a:stretch>
        </p:blipFill>
        <p:spPr>
          <a:xfrm>
            <a:off x="381000" y="2514600"/>
            <a:ext cx="2663798" cy="1981200"/>
          </a:xfrm>
          <a:prstGeom prst="rect">
            <a:avLst/>
          </a:prstGeom>
          <a:ln>
            <a:noFill/>
          </a:ln>
          <a:effectLst>
            <a:outerShdw blurRad="292100" dist="139700" dir="2700000" algn="tl" rotWithShape="0">
              <a:srgbClr val="333333">
                <a:alpha val="65000"/>
              </a:srgbClr>
            </a:outerShdw>
          </a:effectLst>
        </p:spPr>
      </p:pic>
      <p:grpSp>
        <p:nvGrpSpPr>
          <p:cNvPr id="4" name="Group 28"/>
          <p:cNvGrpSpPr/>
          <p:nvPr/>
        </p:nvGrpSpPr>
        <p:grpSpPr>
          <a:xfrm>
            <a:off x="762000" y="4876800"/>
            <a:ext cx="1676400" cy="609600"/>
            <a:chOff x="762000" y="4876800"/>
            <a:chExt cx="1676400" cy="609600"/>
          </a:xfrm>
        </p:grpSpPr>
        <p:sp>
          <p:nvSpPr>
            <p:cNvPr id="37" name="Rounded Rectangle 36"/>
            <p:cNvSpPr/>
            <p:nvPr/>
          </p:nvSpPr>
          <p:spPr bwMode="auto">
            <a:xfrm>
              <a:off x="762000" y="4876800"/>
              <a:ext cx="1676400" cy="457200"/>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37749A"/>
                  </a:solidFill>
                  <a:effectLst/>
                  <a:latin typeface="Chaparral Pro"/>
                  <a:cs typeface="Chaparral Pro"/>
                </a:rPr>
                <a:t>Alternative 2</a:t>
              </a:r>
            </a:p>
          </p:txBody>
        </p:sp>
        <p:cxnSp>
          <p:nvCxnSpPr>
            <p:cNvPr id="43" name="Straight Arrow Connector 42"/>
            <p:cNvCxnSpPr/>
            <p:nvPr/>
          </p:nvCxnSpPr>
          <p:spPr bwMode="auto">
            <a:xfrm rot="16200000" flipV="1">
              <a:off x="914003" y="5258197"/>
              <a:ext cx="304800" cy="151606"/>
            </a:xfrm>
            <a:prstGeom prst="straightConnector1">
              <a:avLst/>
            </a:prstGeom>
            <a:solidFill>
              <a:schemeClr val="accent1"/>
            </a:solidFill>
            <a:ln w="76200" cap="flat" cmpd="sng" algn="ctr">
              <a:solidFill>
                <a:srgbClr val="FF0000"/>
              </a:solidFill>
              <a:prstDash val="solid"/>
              <a:round/>
              <a:headEnd type="none" w="med" len="med"/>
              <a:tailEnd type="triangle" w="med" len="med"/>
            </a:ln>
            <a:effectLst/>
          </p:spPr>
        </p:cxnSp>
      </p:grpSp>
      <p:sp>
        <p:nvSpPr>
          <p:cNvPr id="21" name="TextBox 20"/>
          <p:cNvSpPr txBox="1"/>
          <p:nvPr/>
        </p:nvSpPr>
        <p:spPr>
          <a:xfrm>
            <a:off x="6553200" y="1828800"/>
            <a:ext cx="1364476" cy="369332"/>
          </a:xfrm>
          <a:prstGeom prst="rect">
            <a:avLst/>
          </a:prstGeom>
          <a:noFill/>
        </p:spPr>
        <p:txBody>
          <a:bodyPr wrap="none" rtlCol="0">
            <a:spAutoFit/>
          </a:bodyPr>
          <a:lstStyle/>
          <a:p>
            <a:r>
              <a:rPr lang="en-US" dirty="0" err="1" smtClean="0">
                <a:latin typeface="Chaparral Pro"/>
                <a:cs typeface="Chaparral Pro"/>
              </a:rPr>
              <a:t>Bootloader</a:t>
            </a:r>
            <a:endParaRPr lang="en-US" dirty="0">
              <a:latin typeface="Chaparral Pro"/>
              <a:cs typeface="Chaparral Pro"/>
            </a:endParaRPr>
          </a:p>
        </p:txBody>
      </p:sp>
      <p:sp>
        <p:nvSpPr>
          <p:cNvPr id="16" name="Slide Number Placeholder 15"/>
          <p:cNvSpPr>
            <a:spLocks noGrp="1"/>
          </p:cNvSpPr>
          <p:nvPr>
            <p:ph type="sldNum" sz="quarter" idx="4"/>
          </p:nvPr>
        </p:nvSpPr>
        <p:spPr/>
        <p:txBody>
          <a:bodyPr/>
          <a:lstStyle/>
          <a:p>
            <a:fld id="{B3EFDD30-2D92-BE4F-850C-B7FCC548490E}" type="slidenum">
              <a:rPr lang="en-US" smtClean="0"/>
              <a:pPr/>
              <a:t>72</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77200" y="6513513"/>
            <a:ext cx="762000" cy="274637"/>
          </a:xfrm>
          <a:prstGeom prst="rect">
            <a:avLst/>
          </a:prstGeom>
        </p:spPr>
        <p:txBody>
          <a:bodyPr/>
          <a:lstStyle/>
          <a:p>
            <a:pPr>
              <a:defRPr/>
            </a:pPr>
            <a:fld id="{971B7D7F-0F5C-41E0-A807-ADF9AEA64943}" type="slidenum">
              <a:rPr lang="ko-KR" altLang="en-US" smtClean="0"/>
              <a:pPr>
                <a:defRPr/>
              </a:pPr>
              <a:t>73</a:t>
            </a:fld>
            <a:endParaRPr lang="en-US" altLang="ko-KR"/>
          </a:p>
        </p:txBody>
      </p:sp>
      <p:graphicFrame>
        <p:nvGraphicFramePr>
          <p:cNvPr id="3" name="Chart 2"/>
          <p:cNvGraphicFramePr/>
          <p:nvPr/>
        </p:nvGraphicFramePr>
        <p:xfrm>
          <a:off x="1066800" y="1066800"/>
          <a:ext cx="71628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276600" y="5943600"/>
            <a:ext cx="3448636" cy="369332"/>
          </a:xfrm>
          <a:prstGeom prst="rect">
            <a:avLst/>
          </a:prstGeom>
          <a:noFill/>
        </p:spPr>
        <p:txBody>
          <a:bodyPr wrap="none" rtlCol="0">
            <a:spAutoFit/>
          </a:bodyPr>
          <a:lstStyle/>
          <a:p>
            <a:r>
              <a:rPr lang="en-US" dirty="0" smtClean="0"/>
              <a:t> </a:t>
            </a:r>
            <a:r>
              <a:rPr lang="en-US" sz="1600" b="0" dirty="0" smtClean="0"/>
              <a:t>p&lt;0.001 (paired two-tailed Student’s t)</a:t>
            </a:r>
            <a:endParaRPr lang="en-US" b="0" dirty="0"/>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uxton-fig56.png"/>
          <p:cNvPicPr>
            <a:picLocks noChangeAspect="1"/>
          </p:cNvPicPr>
          <p:nvPr/>
        </p:nvPicPr>
        <p:blipFill>
          <a:blip r:embed="rId3"/>
          <a:stretch>
            <a:fillRect/>
          </a:stretch>
        </p:blipFill>
        <p:spPr>
          <a:xfrm>
            <a:off x="1447800" y="609600"/>
            <a:ext cx="6509934" cy="5486400"/>
          </a:xfrm>
          <a:prstGeom prst="rect">
            <a:avLst/>
          </a:prstGeom>
        </p:spPr>
      </p:pic>
      <p:sp>
        <p:nvSpPr>
          <p:cNvPr id="3" name="TextBox 2"/>
          <p:cNvSpPr txBox="1"/>
          <p:nvPr/>
        </p:nvSpPr>
        <p:spPr>
          <a:xfrm>
            <a:off x="5410200" y="6553200"/>
            <a:ext cx="2569934" cy="276999"/>
          </a:xfrm>
          <a:prstGeom prst="rect">
            <a:avLst/>
          </a:prstGeom>
          <a:noFill/>
        </p:spPr>
        <p:txBody>
          <a:bodyPr wrap="none" rtlCol="0">
            <a:spAutoFit/>
          </a:bodyPr>
          <a:lstStyle/>
          <a:p>
            <a:r>
              <a:rPr lang="en-US" sz="1200" dirty="0" smtClean="0">
                <a:solidFill>
                  <a:srgbClr val="000000"/>
                </a:solidFill>
              </a:rPr>
              <a:t>Buxton, Sketching User Experiences</a:t>
            </a:r>
            <a:endParaRPr lang="en-US" sz="1200"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50387" y="2133600"/>
            <a:ext cx="8007350" cy="4756150"/>
          </a:xfrm>
        </p:spPr>
        <p:txBody>
          <a:bodyPr wrap="square"/>
          <a:lstStyle/>
          <a:p>
            <a:pPr marL="0" indent="0">
              <a:spcBef>
                <a:spcPts val="0"/>
              </a:spcBef>
              <a:buNone/>
            </a:pPr>
            <a:r>
              <a:rPr lang="en-US" sz="4000" dirty="0" smtClean="0"/>
              <a:t>How can </a:t>
            </a:r>
            <a:r>
              <a:rPr lang="en-US" sz="4000" b="1" dirty="0" smtClean="0"/>
              <a:t>interaction design tools</a:t>
            </a:r>
            <a:br>
              <a:rPr lang="en-US" sz="4000" b="1" dirty="0" smtClean="0"/>
            </a:br>
            <a:r>
              <a:rPr lang="en-US" sz="4000" dirty="0" smtClean="0"/>
              <a:t>support creation and management </a:t>
            </a:r>
            <a:br>
              <a:rPr lang="en-US" sz="4000" dirty="0" smtClean="0"/>
            </a:br>
            <a:r>
              <a:rPr lang="en-US" sz="4000" dirty="0" smtClean="0"/>
              <a:t>of user interface alternatives?</a:t>
            </a:r>
            <a:endParaRPr lang="en-US" sz="4000" dirty="0"/>
          </a:p>
        </p:txBody>
      </p:sp>
      <p:sp>
        <p:nvSpPr>
          <p:cNvPr id="10" name="Slide Number Placeholder 9"/>
          <p:cNvSpPr>
            <a:spLocks noGrp="1"/>
          </p:cNvSpPr>
          <p:nvPr>
            <p:ph type="sldNum" sz="quarter" idx="4"/>
          </p:nvPr>
        </p:nvSpPr>
        <p:spPr/>
        <p:txBody>
          <a:bodyPr/>
          <a:lstStyle/>
          <a:p>
            <a:fld id="{B3EFDD30-2D92-BE4F-850C-B7FCC548490E}" type="slidenum">
              <a:rPr lang="en-US" smtClean="0"/>
              <a:pPr/>
              <a:t>75</a:t>
            </a:fld>
            <a:endParaRPr lang="en-US"/>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 name="Rounded Rectangle 45"/>
          <p:cNvSpPr/>
          <p:nvPr/>
        </p:nvSpPr>
        <p:spPr>
          <a:xfrm>
            <a:off x="228600" y="2209800"/>
            <a:ext cx="2514600" cy="3276600"/>
          </a:xfrm>
          <a:prstGeom prst="roundRect">
            <a:avLst>
              <a:gd name="adj" fmla="val 651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bwMode="auto">
          <a:xfrm>
            <a:off x="304800" y="3962400"/>
            <a:ext cx="2362200" cy="14478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Neutra Text" pitchFamily="50" charset="0"/>
              </a:rPr>
              <a:t>Juxtapose</a:t>
            </a:r>
            <a:r>
              <a:rPr lang="en-US" sz="2400" dirty="0" smtClean="0">
                <a:solidFill>
                  <a:schemeClr val="tx1"/>
                </a:solidFill>
                <a:latin typeface="Neutra Text" pitchFamily="50" charset="0"/>
              </a:rPr>
              <a:t/>
            </a:r>
            <a:br>
              <a:rPr lang="en-US" sz="2400" dirty="0" smtClean="0">
                <a:solidFill>
                  <a:schemeClr val="tx1"/>
                </a:solidFill>
                <a:latin typeface="Neutra Text" pitchFamily="50" charset="0"/>
              </a:rPr>
            </a:br>
            <a:r>
              <a:rPr lang="en-US" sz="2400" dirty="0" smtClean="0"/>
              <a:t>Runtime o</a:t>
            </a:r>
            <a:r>
              <a:rPr kumimoji="0" lang="en-US" sz="2400" b="1" i="0" u="none" strike="noStrike" cap="none" normalizeH="0" baseline="0" dirty="0" smtClean="0">
                <a:ln>
                  <a:noFill/>
                </a:ln>
                <a:solidFill>
                  <a:schemeClr val="tx1"/>
                </a:solidFill>
                <a:effectLst/>
                <a:latin typeface="Neutra Text" pitchFamily="50" charset="0"/>
              </a:rPr>
              <a:t>n</a:t>
            </a:r>
            <a:r>
              <a:rPr kumimoji="0" lang="en-US" sz="2400" b="1" i="0" u="none" strike="noStrike" cap="none" normalizeH="0" dirty="0" smtClean="0">
                <a:ln>
                  <a:noFill/>
                </a:ln>
                <a:solidFill>
                  <a:schemeClr val="tx1"/>
                </a:solidFill>
                <a:effectLst/>
                <a:latin typeface="Neutra Text" pitchFamily="50" charset="0"/>
              </a:rPr>
              <a:t> PC</a:t>
            </a:r>
            <a:endParaRPr kumimoji="0" lang="en-US" sz="2400" b="1" i="0" u="none" strike="noStrike" cap="none" normalizeH="0" baseline="0" dirty="0" smtClean="0">
              <a:ln>
                <a:noFill/>
              </a:ln>
              <a:solidFill>
                <a:schemeClr val="tx1"/>
              </a:solidFill>
              <a:effectLst/>
              <a:latin typeface="Neutra Text" pitchFamily="50" charset="0"/>
            </a:endParaRPr>
          </a:p>
        </p:txBody>
      </p:sp>
      <p:cxnSp>
        <p:nvCxnSpPr>
          <p:cNvPr id="51" name="Curved Connector 50"/>
          <p:cNvCxnSpPr>
            <a:stCxn id="46" idx="3"/>
            <a:endCxn id="22" idx="1"/>
          </p:cNvCxnSpPr>
          <p:nvPr/>
        </p:nvCxnSpPr>
        <p:spPr>
          <a:xfrm>
            <a:off x="2743200" y="3848100"/>
            <a:ext cx="2743200" cy="1524000"/>
          </a:xfrm>
          <a:prstGeom prst="curvedConnector3">
            <a:avLst>
              <a:gd name="adj1" fmla="val 50000"/>
            </a:avLst>
          </a:prstGeom>
          <a:ln w="76200" cap="flat" cmpd="sng" algn="ctr">
            <a:solidFill>
              <a:schemeClr val="accent6">
                <a:lumMod val="50000"/>
              </a:schemeClr>
            </a:solidFill>
            <a:prstDash val="solid"/>
            <a:round/>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01730" name="Title 1"/>
          <p:cNvSpPr>
            <a:spLocks noGrp="1"/>
          </p:cNvSpPr>
          <p:nvPr>
            <p:ph type="title"/>
          </p:nvPr>
        </p:nvSpPr>
        <p:spPr/>
        <p:txBody>
          <a:bodyPr/>
          <a:lstStyle/>
          <a:p>
            <a:r>
              <a:rPr lang="en-US" dirty="0" smtClean="0"/>
              <a:t>Juxtapose Mobile</a:t>
            </a:r>
          </a:p>
        </p:txBody>
      </p:sp>
      <p:pic>
        <p:nvPicPr>
          <p:cNvPr id="6" name="Content Placeholder 4" descr="n93.png"/>
          <p:cNvPicPr>
            <a:picLocks noChangeAspect="1"/>
          </p:cNvPicPr>
          <p:nvPr/>
        </p:nvPicPr>
        <p:blipFill>
          <a:blip r:embed="rId3" cstate="print"/>
          <a:stretch>
            <a:fillRect/>
          </a:stretch>
        </p:blipFill>
        <p:spPr bwMode="auto">
          <a:xfrm>
            <a:off x="8254416" y="4802695"/>
            <a:ext cx="508584" cy="1293305"/>
          </a:xfrm>
          <a:prstGeom prst="rect">
            <a:avLst/>
          </a:prstGeom>
          <a:noFill/>
          <a:ln w="9525">
            <a:noFill/>
            <a:miter lim="800000"/>
            <a:headEnd/>
            <a:tailEnd/>
          </a:ln>
        </p:spPr>
      </p:pic>
      <p:sp>
        <p:nvSpPr>
          <p:cNvPr id="22" name="Rounded Rectangle 21"/>
          <p:cNvSpPr/>
          <p:nvPr/>
        </p:nvSpPr>
        <p:spPr bwMode="auto">
          <a:xfrm>
            <a:off x="5486400" y="4648200"/>
            <a:ext cx="2743200" cy="1447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Neutra Text" pitchFamily="50" charset="0"/>
              </a:rPr>
              <a:t>Juxtapose</a:t>
            </a:r>
            <a:r>
              <a:rPr kumimoji="0" lang="en-US" sz="2000" b="1" i="0" u="none" strike="noStrike" cap="none" normalizeH="0" dirty="0" smtClean="0">
                <a:ln>
                  <a:noFill/>
                </a:ln>
                <a:solidFill>
                  <a:schemeClr val="tx1"/>
                </a:solidFill>
                <a:effectLst/>
                <a:latin typeface="Neutra Text" pitchFamily="50" charset="0"/>
              </a:rPr>
              <a:t> </a:t>
            </a:r>
            <a:r>
              <a:rPr kumimoji="0" lang="en-US" sz="20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Neutra Text" pitchFamily="50" charset="0"/>
            </a:endParaRPr>
          </a:p>
        </p:txBody>
      </p:sp>
      <p:sp>
        <p:nvSpPr>
          <p:cNvPr id="23" name="Rounded Rectangle 22"/>
          <p:cNvSpPr/>
          <p:nvPr/>
        </p:nvSpPr>
        <p:spPr bwMode="auto">
          <a:xfrm>
            <a:off x="5638800" y="5105400"/>
            <a:ext cx="2514600" cy="990600"/>
          </a:xfrm>
          <a:prstGeom prst="roundRect">
            <a:avLst/>
          </a:prstGeom>
          <a:ln>
            <a:solidFill>
              <a:schemeClr val="accent6">
                <a:lumMod val="10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t>User’s Flash</a:t>
            </a:r>
            <a:br>
              <a:rPr lang="en-US" sz="2400" dirty="0" smtClean="0"/>
            </a:br>
            <a:r>
              <a:rPr lang="en-US" sz="2400" dirty="0" smtClean="0"/>
              <a:t>Application</a:t>
            </a:r>
          </a:p>
        </p:txBody>
      </p:sp>
      <p:sp>
        <p:nvSpPr>
          <p:cNvPr id="29" name="TextBox 28"/>
          <p:cNvSpPr txBox="1"/>
          <p:nvPr/>
        </p:nvSpPr>
        <p:spPr>
          <a:xfrm>
            <a:off x="3429000" y="5334000"/>
            <a:ext cx="1899981" cy="646331"/>
          </a:xfrm>
          <a:prstGeom prst="rect">
            <a:avLst/>
          </a:prstGeom>
          <a:noFill/>
        </p:spPr>
        <p:txBody>
          <a:bodyPr wrap="none" rtlCol="0">
            <a:spAutoFit/>
          </a:bodyPr>
          <a:lstStyle/>
          <a:p>
            <a:r>
              <a:rPr lang="en-US" b="0" dirty="0" smtClean="0">
                <a:solidFill>
                  <a:srgbClr val="FFFFFF"/>
                </a:solidFill>
              </a:rPr>
              <a:t>Open socket, </a:t>
            </a:r>
          </a:p>
          <a:p>
            <a:r>
              <a:rPr lang="en-US" b="0" dirty="0" smtClean="0">
                <a:solidFill>
                  <a:srgbClr val="FFFFFF"/>
                </a:solidFill>
              </a:rPr>
              <a:t>Send variable info</a:t>
            </a:r>
            <a:endParaRPr lang="en-US" b="0" dirty="0">
              <a:solidFill>
                <a:srgbClr val="FFFFFF"/>
              </a:solidFill>
            </a:endParaRPr>
          </a:p>
        </p:txBody>
      </p:sp>
      <p:sp>
        <p:nvSpPr>
          <p:cNvPr id="19" name="Slide Number Placeholder 18"/>
          <p:cNvSpPr>
            <a:spLocks noGrp="1"/>
          </p:cNvSpPr>
          <p:nvPr>
            <p:ph type="sldNum" sz="quarter" idx="4"/>
          </p:nvPr>
        </p:nvSpPr>
        <p:spPr/>
        <p:txBody>
          <a:bodyPr/>
          <a:lstStyle/>
          <a:p>
            <a:fld id="{B3EFDD30-2D92-BE4F-850C-B7FCC548490E}" type="slidenum">
              <a:rPr lang="en-US" smtClean="0"/>
              <a:pPr/>
              <a:t>76</a:t>
            </a:fld>
            <a:endParaRPr lang="en-US"/>
          </a:p>
        </p:txBody>
      </p:sp>
      <p:pic>
        <p:nvPicPr>
          <p:cNvPr id="43" name="Content Placeholder 4" descr="n93.png"/>
          <p:cNvPicPr>
            <a:picLocks noChangeAspect="1"/>
          </p:cNvPicPr>
          <p:nvPr/>
        </p:nvPicPr>
        <p:blipFill>
          <a:blip r:embed="rId3" cstate="print"/>
          <a:stretch>
            <a:fillRect/>
          </a:stretch>
        </p:blipFill>
        <p:spPr bwMode="auto">
          <a:xfrm>
            <a:off x="8254416" y="1371600"/>
            <a:ext cx="508584" cy="1293305"/>
          </a:xfrm>
          <a:prstGeom prst="rect">
            <a:avLst/>
          </a:prstGeom>
          <a:noFill/>
          <a:ln w="9525">
            <a:noFill/>
            <a:miter lim="800000"/>
            <a:headEnd/>
            <a:tailEnd/>
          </a:ln>
        </p:spPr>
      </p:pic>
      <p:sp>
        <p:nvSpPr>
          <p:cNvPr id="44" name="Rounded Rectangle 43"/>
          <p:cNvSpPr/>
          <p:nvPr/>
        </p:nvSpPr>
        <p:spPr bwMode="auto">
          <a:xfrm>
            <a:off x="5486400" y="1295400"/>
            <a:ext cx="2743200" cy="1447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Neutra Text" pitchFamily="50" charset="0"/>
              </a:rPr>
              <a:t>Juxtapose</a:t>
            </a:r>
            <a:r>
              <a:rPr kumimoji="0" lang="en-US" sz="2000" b="1" i="0" u="none" strike="noStrike" cap="none" normalizeH="0" dirty="0" smtClean="0">
                <a:ln>
                  <a:noFill/>
                </a:ln>
                <a:solidFill>
                  <a:schemeClr val="tx1"/>
                </a:solidFill>
                <a:effectLst/>
                <a:latin typeface="Neutra Text" pitchFamily="50" charset="0"/>
              </a:rPr>
              <a:t> </a:t>
            </a:r>
            <a:r>
              <a:rPr kumimoji="0" lang="en-US" sz="20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Neutra Text" pitchFamily="50" charset="0"/>
            </a:endParaRPr>
          </a:p>
        </p:txBody>
      </p:sp>
      <p:sp>
        <p:nvSpPr>
          <p:cNvPr id="45" name="Rounded Rectangle 44"/>
          <p:cNvSpPr/>
          <p:nvPr/>
        </p:nvSpPr>
        <p:spPr bwMode="auto">
          <a:xfrm>
            <a:off x="5638800" y="1752600"/>
            <a:ext cx="2514600" cy="990600"/>
          </a:xfrm>
          <a:prstGeom prst="roundRect">
            <a:avLst/>
          </a:prstGeom>
          <a:ln>
            <a:solidFill>
              <a:schemeClr val="accent6">
                <a:lumMod val="10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t>User’s Flash</a:t>
            </a:r>
            <a:br>
              <a:rPr lang="en-US" sz="2400" dirty="0" smtClean="0"/>
            </a:br>
            <a:r>
              <a:rPr lang="en-US" sz="2400" dirty="0" smtClean="0"/>
              <a:t>Application</a:t>
            </a:r>
          </a:p>
        </p:txBody>
      </p:sp>
      <p:cxnSp>
        <p:nvCxnSpPr>
          <p:cNvPr id="47" name="Curved Connector 46"/>
          <p:cNvCxnSpPr>
            <a:stCxn id="46" idx="3"/>
            <a:endCxn id="44" idx="1"/>
          </p:cNvCxnSpPr>
          <p:nvPr/>
        </p:nvCxnSpPr>
        <p:spPr>
          <a:xfrm flipV="1">
            <a:off x="2743200" y="2019300"/>
            <a:ext cx="2743200" cy="1828800"/>
          </a:xfrm>
          <a:prstGeom prst="curvedConnector3">
            <a:avLst>
              <a:gd name="adj1" fmla="val 50000"/>
            </a:avLst>
          </a:prstGeom>
          <a:ln w="76200" cap="flat" cmpd="sng" algn="ctr">
            <a:solidFill>
              <a:schemeClr val="accent6"/>
            </a:solidFill>
            <a:prstDash val="solid"/>
            <a:round/>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39" name="Cloud 38"/>
          <p:cNvSpPr/>
          <p:nvPr/>
        </p:nvSpPr>
        <p:spPr>
          <a:xfrm rot="209749">
            <a:off x="3221128" y="3156616"/>
            <a:ext cx="2072636" cy="138296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4" name="TextBox 53"/>
          <p:cNvSpPr txBox="1"/>
          <p:nvPr/>
        </p:nvSpPr>
        <p:spPr>
          <a:xfrm>
            <a:off x="3658749" y="3505200"/>
            <a:ext cx="1141851" cy="461665"/>
          </a:xfrm>
          <a:prstGeom prst="rect">
            <a:avLst/>
          </a:prstGeom>
          <a:noFill/>
        </p:spPr>
        <p:txBody>
          <a:bodyPr wrap="none" rtlCol="0">
            <a:spAutoFit/>
          </a:bodyPr>
          <a:lstStyle/>
          <a:p>
            <a:r>
              <a:rPr lang="en-US" sz="2400" dirty="0" smtClean="0">
                <a:solidFill>
                  <a:srgbClr val="FFFFFF"/>
                </a:solidFill>
              </a:rPr>
              <a:t>TCP/IP</a:t>
            </a:r>
          </a:p>
        </p:txBody>
      </p:sp>
      <p:sp>
        <p:nvSpPr>
          <p:cNvPr id="57" name="TextBox 56"/>
          <p:cNvSpPr txBox="1"/>
          <p:nvPr/>
        </p:nvSpPr>
        <p:spPr>
          <a:xfrm>
            <a:off x="3240711" y="1447800"/>
            <a:ext cx="1872050" cy="646331"/>
          </a:xfrm>
          <a:prstGeom prst="rect">
            <a:avLst/>
          </a:prstGeom>
          <a:noFill/>
        </p:spPr>
        <p:txBody>
          <a:bodyPr wrap="none" rtlCol="0">
            <a:spAutoFit/>
          </a:bodyPr>
          <a:lstStyle/>
          <a:p>
            <a:r>
              <a:rPr lang="en-US" b="0" dirty="0" smtClean="0">
                <a:solidFill>
                  <a:srgbClr val="FFFFFF"/>
                </a:solidFill>
              </a:rPr>
              <a:t>Open socket, </a:t>
            </a:r>
            <a:br>
              <a:rPr lang="en-US" b="0" dirty="0" smtClean="0">
                <a:solidFill>
                  <a:srgbClr val="FFFFFF"/>
                </a:solidFill>
              </a:rPr>
            </a:br>
            <a:r>
              <a:rPr lang="en-US" b="0" dirty="0" smtClean="0">
                <a:solidFill>
                  <a:srgbClr val="FFFFFF"/>
                </a:solidFill>
              </a:rPr>
              <a:t>send variable info</a:t>
            </a:r>
            <a:endParaRPr lang="en-US" b="0" dirty="0">
              <a:solidFill>
                <a:srgbClr val="FFFFFF"/>
              </a:solidFill>
            </a:endParaRPr>
          </a:p>
        </p:txBody>
      </p:sp>
      <p:sp>
        <p:nvSpPr>
          <p:cNvPr id="24" name="Rounded Rectangle 23"/>
          <p:cNvSpPr/>
          <p:nvPr/>
        </p:nvSpPr>
        <p:spPr bwMode="auto">
          <a:xfrm rot="16200000">
            <a:off x="1131375" y="2565118"/>
            <a:ext cx="428881" cy="116075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cxnSp>
        <p:nvCxnSpPr>
          <p:cNvPr id="25" name="Straight Connector 24"/>
          <p:cNvCxnSpPr>
            <a:stCxn id="24" idx="0"/>
            <a:endCxn id="24" idx="2"/>
          </p:cNvCxnSpPr>
          <p:nvPr/>
        </p:nvCxnSpPr>
        <p:spPr bwMode="auto">
          <a:xfrm rot="10800000" flipH="1">
            <a:off x="765439" y="3145495"/>
            <a:ext cx="116075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28" name="Rounded Rectangle 27"/>
          <p:cNvSpPr/>
          <p:nvPr/>
        </p:nvSpPr>
        <p:spPr bwMode="auto">
          <a:xfrm rot="16200000">
            <a:off x="1331782" y="3082792"/>
            <a:ext cx="303211" cy="81228"/>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3" name="TextBox 32"/>
          <p:cNvSpPr txBox="1"/>
          <p:nvPr/>
        </p:nvSpPr>
        <p:spPr bwMode="auto">
          <a:xfrm>
            <a:off x="1981200" y="2971800"/>
            <a:ext cx="685800" cy="400110"/>
          </a:xfrm>
          <a:prstGeom prst="rect">
            <a:avLst/>
          </a:prstGeom>
          <a:noFill/>
          <a:ln w="9525">
            <a:noFill/>
            <a:miter lim="800000"/>
            <a:headEnd/>
            <a:tailEnd/>
          </a:ln>
          <a:effectLst/>
        </p:spPr>
        <p:txBody>
          <a:bodyPr wrap="square" rtlCol="0">
            <a:spAutoFit/>
          </a:bodyPr>
          <a:lstStyle/>
          <a:p>
            <a:pPr eaLnBrk="0" hangingPunct="0">
              <a:spcBef>
                <a:spcPct val="50000"/>
              </a:spcBef>
            </a:pPr>
            <a:r>
              <a:rPr lang="en-US" sz="2000" dirty="0" smtClean="0">
                <a:solidFill>
                  <a:srgbClr val="FFFFFF"/>
                </a:solidFill>
              </a:rPr>
              <a:t>var1</a:t>
            </a:r>
          </a:p>
        </p:txBody>
      </p:sp>
      <p:sp>
        <p:nvSpPr>
          <p:cNvPr id="34" name="Rounded Rectangle 33"/>
          <p:cNvSpPr/>
          <p:nvPr/>
        </p:nvSpPr>
        <p:spPr>
          <a:xfrm>
            <a:off x="533400" y="2362200"/>
            <a:ext cx="990600" cy="381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Alt. 1</a:t>
            </a:r>
            <a:endParaRPr lang="en-US" dirty="0"/>
          </a:p>
        </p:txBody>
      </p:sp>
      <p:sp>
        <p:nvSpPr>
          <p:cNvPr id="35" name="Rounded Rectangle 34"/>
          <p:cNvSpPr/>
          <p:nvPr/>
        </p:nvSpPr>
        <p:spPr>
          <a:xfrm>
            <a:off x="1600200" y="2362200"/>
            <a:ext cx="990600" cy="381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Alt. 2</a:t>
            </a:r>
            <a:endParaRPr lang="en-US" dirty="0"/>
          </a:p>
        </p:txBody>
      </p:sp>
      <p:sp>
        <p:nvSpPr>
          <p:cNvPr id="36" name="Rounded Rectangle 35"/>
          <p:cNvSpPr/>
          <p:nvPr/>
        </p:nvSpPr>
        <p:spPr bwMode="auto">
          <a:xfrm rot="16200000">
            <a:off x="1127937" y="3079408"/>
            <a:ext cx="428881" cy="116075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7" name="TextBox 36"/>
          <p:cNvSpPr txBox="1"/>
          <p:nvPr/>
        </p:nvSpPr>
        <p:spPr bwMode="auto">
          <a:xfrm>
            <a:off x="1977762" y="3486090"/>
            <a:ext cx="685800" cy="400110"/>
          </a:xfrm>
          <a:prstGeom prst="rect">
            <a:avLst/>
          </a:prstGeom>
          <a:noFill/>
          <a:ln w="9525">
            <a:noFill/>
            <a:miter lim="800000"/>
            <a:headEnd/>
            <a:tailEnd/>
          </a:ln>
          <a:effectLst/>
        </p:spPr>
        <p:txBody>
          <a:bodyPr wrap="square" rtlCol="0">
            <a:spAutoFit/>
          </a:bodyPr>
          <a:lstStyle/>
          <a:p>
            <a:pPr eaLnBrk="0" hangingPunct="0">
              <a:spcBef>
                <a:spcPct val="50000"/>
              </a:spcBef>
            </a:pPr>
            <a:r>
              <a:rPr lang="en-US" sz="2000" dirty="0" smtClean="0">
                <a:solidFill>
                  <a:srgbClr val="FFFFFF"/>
                </a:solidFill>
              </a:rPr>
              <a:t>var2</a:t>
            </a:r>
          </a:p>
        </p:txBody>
      </p:sp>
      <p:cxnSp>
        <p:nvCxnSpPr>
          <p:cNvPr id="38" name="Straight Connector 37"/>
          <p:cNvCxnSpPr/>
          <p:nvPr/>
        </p:nvCxnSpPr>
        <p:spPr bwMode="auto">
          <a:xfrm rot="10800000" flipH="1">
            <a:off x="762001" y="3678895"/>
            <a:ext cx="116075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40" name="Rounded Rectangle 39"/>
          <p:cNvSpPr/>
          <p:nvPr/>
        </p:nvSpPr>
        <p:spPr bwMode="auto">
          <a:xfrm rot="16200000">
            <a:off x="955809" y="3616192"/>
            <a:ext cx="303211" cy="81228"/>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7" grpId="0"/>
      <p:bldP spid="24" grpId="0" animBg="1"/>
      <p:bldP spid="33" grpId="0"/>
      <p:bldP spid="34" grpId="0" animBg="1"/>
      <p:bldP spid="35" grpId="0" animBg="1"/>
      <p:bldP spid="36" grpId="0" animBg="1"/>
      <p:bldP spid="37" grpId="0"/>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51" name="Curved Connector 50"/>
          <p:cNvCxnSpPr>
            <a:endCxn id="22" idx="1"/>
          </p:cNvCxnSpPr>
          <p:nvPr/>
        </p:nvCxnSpPr>
        <p:spPr>
          <a:xfrm>
            <a:off x="2667000" y="3848100"/>
            <a:ext cx="2819400" cy="1524000"/>
          </a:xfrm>
          <a:prstGeom prst="curvedConnector3">
            <a:avLst>
              <a:gd name="adj1" fmla="val 67061"/>
            </a:avLst>
          </a:prstGeom>
          <a:ln w="76200" cap="flat" cmpd="sng" algn="ctr">
            <a:solidFill>
              <a:schemeClr val="accent6">
                <a:lumMod val="50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1730" name="Title 1"/>
          <p:cNvSpPr>
            <a:spLocks noGrp="1"/>
          </p:cNvSpPr>
          <p:nvPr>
            <p:ph type="title"/>
          </p:nvPr>
        </p:nvSpPr>
        <p:spPr/>
        <p:txBody>
          <a:bodyPr/>
          <a:lstStyle/>
          <a:p>
            <a:r>
              <a:rPr lang="en-US" dirty="0" smtClean="0"/>
              <a:t>Juxtapose Mobile</a:t>
            </a:r>
          </a:p>
        </p:txBody>
      </p:sp>
      <p:pic>
        <p:nvPicPr>
          <p:cNvPr id="6" name="Content Placeholder 4" descr="n93.png"/>
          <p:cNvPicPr>
            <a:picLocks noChangeAspect="1"/>
          </p:cNvPicPr>
          <p:nvPr/>
        </p:nvPicPr>
        <p:blipFill>
          <a:blip r:embed="rId3" cstate="print"/>
          <a:stretch>
            <a:fillRect/>
          </a:stretch>
        </p:blipFill>
        <p:spPr bwMode="auto">
          <a:xfrm>
            <a:off x="8254416" y="4802695"/>
            <a:ext cx="508584" cy="1293305"/>
          </a:xfrm>
          <a:prstGeom prst="rect">
            <a:avLst/>
          </a:prstGeom>
          <a:noFill/>
          <a:ln w="9525">
            <a:noFill/>
            <a:miter lim="800000"/>
            <a:headEnd/>
            <a:tailEnd/>
          </a:ln>
        </p:spPr>
      </p:pic>
      <p:sp>
        <p:nvSpPr>
          <p:cNvPr id="22" name="Rounded Rectangle 21"/>
          <p:cNvSpPr/>
          <p:nvPr/>
        </p:nvSpPr>
        <p:spPr bwMode="auto">
          <a:xfrm>
            <a:off x="5486400" y="4648200"/>
            <a:ext cx="2743200" cy="1447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Neutra Text" pitchFamily="50" charset="0"/>
              </a:rPr>
              <a:t>Juxtapose</a:t>
            </a:r>
            <a:r>
              <a:rPr kumimoji="0" lang="en-US" sz="2000" b="1" i="0" u="none" strike="noStrike" cap="none" normalizeH="0" dirty="0" smtClean="0">
                <a:ln>
                  <a:noFill/>
                </a:ln>
                <a:solidFill>
                  <a:schemeClr val="tx1"/>
                </a:solidFill>
                <a:effectLst/>
                <a:latin typeface="Neutra Text" pitchFamily="50" charset="0"/>
              </a:rPr>
              <a:t> </a:t>
            </a:r>
            <a:r>
              <a:rPr kumimoji="0" lang="en-US" sz="20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Neutra Text" pitchFamily="50" charset="0"/>
            </a:endParaRPr>
          </a:p>
        </p:txBody>
      </p:sp>
      <p:sp>
        <p:nvSpPr>
          <p:cNvPr id="23" name="Rounded Rectangle 22"/>
          <p:cNvSpPr/>
          <p:nvPr/>
        </p:nvSpPr>
        <p:spPr bwMode="auto">
          <a:xfrm>
            <a:off x="5638800" y="5105400"/>
            <a:ext cx="2514600" cy="990600"/>
          </a:xfrm>
          <a:prstGeom prst="roundRect">
            <a:avLst/>
          </a:prstGeom>
          <a:ln>
            <a:solidFill>
              <a:schemeClr val="accent6">
                <a:lumMod val="10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t>User’s Flash</a:t>
            </a:r>
            <a:br>
              <a:rPr lang="en-US" sz="2400" dirty="0" smtClean="0"/>
            </a:br>
            <a:r>
              <a:rPr lang="en-US" sz="2400" dirty="0" smtClean="0"/>
              <a:t>Application</a:t>
            </a:r>
          </a:p>
        </p:txBody>
      </p:sp>
      <p:sp>
        <p:nvSpPr>
          <p:cNvPr id="29" name="TextBox 28"/>
          <p:cNvSpPr txBox="1"/>
          <p:nvPr/>
        </p:nvSpPr>
        <p:spPr>
          <a:xfrm>
            <a:off x="3429000" y="5334000"/>
            <a:ext cx="1788489" cy="646331"/>
          </a:xfrm>
          <a:prstGeom prst="rect">
            <a:avLst/>
          </a:prstGeom>
          <a:noFill/>
        </p:spPr>
        <p:txBody>
          <a:bodyPr wrap="none" rtlCol="0">
            <a:spAutoFit/>
          </a:bodyPr>
          <a:lstStyle/>
          <a:p>
            <a:r>
              <a:rPr lang="en-US" b="0" dirty="0" smtClean="0">
                <a:solidFill>
                  <a:srgbClr val="FFFFFF"/>
                </a:solidFill>
              </a:rPr>
              <a:t>Tuning messages</a:t>
            </a:r>
          </a:p>
          <a:p>
            <a:r>
              <a:rPr lang="en-US" b="0" dirty="0" smtClean="0">
                <a:solidFill>
                  <a:srgbClr val="FFFFFF"/>
                </a:solidFill>
              </a:rPr>
              <a:t>For Alternative 2</a:t>
            </a:r>
            <a:endParaRPr lang="en-US" b="0" dirty="0">
              <a:solidFill>
                <a:srgbClr val="FFFFFF"/>
              </a:solidFill>
            </a:endParaRPr>
          </a:p>
        </p:txBody>
      </p:sp>
      <p:sp>
        <p:nvSpPr>
          <p:cNvPr id="19" name="Slide Number Placeholder 18"/>
          <p:cNvSpPr>
            <a:spLocks noGrp="1"/>
          </p:cNvSpPr>
          <p:nvPr>
            <p:ph type="sldNum" sz="quarter" idx="4"/>
          </p:nvPr>
        </p:nvSpPr>
        <p:spPr/>
        <p:txBody>
          <a:bodyPr/>
          <a:lstStyle/>
          <a:p>
            <a:fld id="{B3EFDD30-2D92-BE4F-850C-B7FCC548490E}" type="slidenum">
              <a:rPr lang="en-US" smtClean="0"/>
              <a:pPr/>
              <a:t>77</a:t>
            </a:fld>
            <a:endParaRPr lang="en-US"/>
          </a:p>
        </p:txBody>
      </p:sp>
      <p:pic>
        <p:nvPicPr>
          <p:cNvPr id="43" name="Content Placeholder 4" descr="n93.png"/>
          <p:cNvPicPr>
            <a:picLocks noChangeAspect="1"/>
          </p:cNvPicPr>
          <p:nvPr/>
        </p:nvPicPr>
        <p:blipFill>
          <a:blip r:embed="rId3" cstate="print"/>
          <a:stretch>
            <a:fillRect/>
          </a:stretch>
        </p:blipFill>
        <p:spPr bwMode="auto">
          <a:xfrm>
            <a:off x="8254416" y="1371600"/>
            <a:ext cx="508584" cy="1293305"/>
          </a:xfrm>
          <a:prstGeom prst="rect">
            <a:avLst/>
          </a:prstGeom>
          <a:noFill/>
          <a:ln w="9525">
            <a:noFill/>
            <a:miter lim="800000"/>
            <a:headEnd/>
            <a:tailEnd/>
          </a:ln>
        </p:spPr>
      </p:pic>
      <p:sp>
        <p:nvSpPr>
          <p:cNvPr id="44" name="Rounded Rectangle 43"/>
          <p:cNvSpPr/>
          <p:nvPr/>
        </p:nvSpPr>
        <p:spPr bwMode="auto">
          <a:xfrm>
            <a:off x="5486400" y="1295400"/>
            <a:ext cx="2743200" cy="1447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Neutra Text" pitchFamily="50" charset="0"/>
              </a:rPr>
              <a:t>Juxtapose</a:t>
            </a:r>
            <a:r>
              <a:rPr kumimoji="0" lang="en-US" sz="2000" b="1" i="0" u="none" strike="noStrike" cap="none" normalizeH="0" dirty="0" smtClean="0">
                <a:ln>
                  <a:noFill/>
                </a:ln>
                <a:solidFill>
                  <a:schemeClr val="tx1"/>
                </a:solidFill>
                <a:effectLst/>
                <a:latin typeface="Neutra Text" pitchFamily="50" charset="0"/>
              </a:rPr>
              <a:t> </a:t>
            </a:r>
            <a:r>
              <a:rPr kumimoji="0" lang="en-US" sz="20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Neutra Text" pitchFamily="50" charset="0"/>
            </a:endParaRPr>
          </a:p>
        </p:txBody>
      </p:sp>
      <p:sp>
        <p:nvSpPr>
          <p:cNvPr id="45" name="Rounded Rectangle 44"/>
          <p:cNvSpPr/>
          <p:nvPr/>
        </p:nvSpPr>
        <p:spPr bwMode="auto">
          <a:xfrm>
            <a:off x="5638800" y="1752600"/>
            <a:ext cx="2514600" cy="990600"/>
          </a:xfrm>
          <a:prstGeom prst="roundRect">
            <a:avLst/>
          </a:prstGeom>
          <a:ln>
            <a:solidFill>
              <a:schemeClr val="accent6">
                <a:lumMod val="10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t>User’s Flash</a:t>
            </a:r>
            <a:br>
              <a:rPr lang="en-US" sz="2400" dirty="0" smtClean="0"/>
            </a:br>
            <a:r>
              <a:rPr lang="en-US" sz="2400" dirty="0" smtClean="0"/>
              <a:t>Application</a:t>
            </a:r>
          </a:p>
        </p:txBody>
      </p:sp>
      <p:cxnSp>
        <p:nvCxnSpPr>
          <p:cNvPr id="47" name="Curved Connector 46"/>
          <p:cNvCxnSpPr/>
          <p:nvPr/>
        </p:nvCxnSpPr>
        <p:spPr>
          <a:xfrm flipV="1">
            <a:off x="2667000" y="2019300"/>
            <a:ext cx="2819400" cy="1828800"/>
          </a:xfrm>
          <a:prstGeom prst="curvedConnector3">
            <a:avLst>
              <a:gd name="adj1" fmla="val 68425"/>
            </a:avLst>
          </a:prstGeom>
          <a:ln w="76200" cap="flat" cmpd="sng" algn="ctr">
            <a:solidFill>
              <a:schemeClr val="accent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240711" y="1447800"/>
            <a:ext cx="1788489" cy="646331"/>
          </a:xfrm>
          <a:prstGeom prst="rect">
            <a:avLst/>
          </a:prstGeom>
          <a:noFill/>
        </p:spPr>
        <p:txBody>
          <a:bodyPr wrap="none" rtlCol="0">
            <a:spAutoFit/>
          </a:bodyPr>
          <a:lstStyle/>
          <a:p>
            <a:r>
              <a:rPr lang="en-US" b="0" dirty="0" smtClean="0">
                <a:solidFill>
                  <a:srgbClr val="FFFFFF"/>
                </a:solidFill>
              </a:rPr>
              <a:t>Tuning messages</a:t>
            </a:r>
          </a:p>
          <a:p>
            <a:r>
              <a:rPr lang="en-US" b="0" dirty="0" smtClean="0">
                <a:solidFill>
                  <a:srgbClr val="FFFFFF"/>
                </a:solidFill>
              </a:rPr>
              <a:t>For Alternative 1</a:t>
            </a:r>
            <a:endParaRPr lang="en-US" b="0" dirty="0">
              <a:solidFill>
                <a:srgbClr val="FFFFFF"/>
              </a:solidFill>
            </a:endParaRPr>
          </a:p>
        </p:txBody>
      </p:sp>
      <p:sp>
        <p:nvSpPr>
          <p:cNvPr id="58" name="Cloud 57"/>
          <p:cNvSpPr/>
          <p:nvPr/>
        </p:nvSpPr>
        <p:spPr>
          <a:xfrm rot="209749">
            <a:off x="3221128" y="3156616"/>
            <a:ext cx="2072636" cy="138296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9" name="TextBox 58"/>
          <p:cNvSpPr txBox="1"/>
          <p:nvPr/>
        </p:nvSpPr>
        <p:spPr>
          <a:xfrm>
            <a:off x="3658749" y="3505200"/>
            <a:ext cx="1141851" cy="461665"/>
          </a:xfrm>
          <a:prstGeom prst="rect">
            <a:avLst/>
          </a:prstGeom>
          <a:noFill/>
        </p:spPr>
        <p:txBody>
          <a:bodyPr wrap="none" rtlCol="0">
            <a:spAutoFit/>
          </a:bodyPr>
          <a:lstStyle/>
          <a:p>
            <a:r>
              <a:rPr lang="en-US" sz="2400" dirty="0" smtClean="0">
                <a:solidFill>
                  <a:srgbClr val="FFFFFF"/>
                </a:solidFill>
              </a:rPr>
              <a:t>TCP/IP</a:t>
            </a:r>
          </a:p>
        </p:txBody>
      </p:sp>
      <p:sp>
        <p:nvSpPr>
          <p:cNvPr id="62" name="Rounded Rectangle 61"/>
          <p:cNvSpPr/>
          <p:nvPr/>
        </p:nvSpPr>
        <p:spPr>
          <a:xfrm>
            <a:off x="228600" y="2209800"/>
            <a:ext cx="2514600" cy="3276600"/>
          </a:xfrm>
          <a:prstGeom prst="roundRect">
            <a:avLst>
              <a:gd name="adj" fmla="val 651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3" name="Rounded Rectangle 62"/>
          <p:cNvSpPr/>
          <p:nvPr/>
        </p:nvSpPr>
        <p:spPr bwMode="auto">
          <a:xfrm>
            <a:off x="304800" y="3962400"/>
            <a:ext cx="2362200" cy="14478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Neutra Text" pitchFamily="50" charset="0"/>
              </a:rPr>
              <a:t>Juxtapose</a:t>
            </a:r>
            <a:r>
              <a:rPr lang="en-US" sz="2400" dirty="0" smtClean="0">
                <a:solidFill>
                  <a:schemeClr val="tx1"/>
                </a:solidFill>
                <a:latin typeface="Neutra Text" pitchFamily="50" charset="0"/>
              </a:rPr>
              <a:t/>
            </a:r>
            <a:br>
              <a:rPr lang="en-US" sz="2400" dirty="0" smtClean="0">
                <a:solidFill>
                  <a:schemeClr val="tx1"/>
                </a:solidFill>
                <a:latin typeface="Neutra Text" pitchFamily="50" charset="0"/>
              </a:rPr>
            </a:br>
            <a:r>
              <a:rPr lang="en-US" sz="2400" dirty="0" smtClean="0"/>
              <a:t>Runtime o</a:t>
            </a:r>
            <a:r>
              <a:rPr kumimoji="0" lang="en-US" sz="2400" b="1" i="0" u="none" strike="noStrike" cap="none" normalizeH="0" baseline="0" dirty="0" smtClean="0">
                <a:ln>
                  <a:noFill/>
                </a:ln>
                <a:solidFill>
                  <a:schemeClr val="tx1"/>
                </a:solidFill>
                <a:effectLst/>
                <a:latin typeface="Neutra Text" pitchFamily="50" charset="0"/>
              </a:rPr>
              <a:t>n</a:t>
            </a:r>
            <a:r>
              <a:rPr kumimoji="0" lang="en-US" sz="2400" b="1" i="0" u="none" strike="noStrike" cap="none" normalizeH="0" dirty="0" smtClean="0">
                <a:ln>
                  <a:noFill/>
                </a:ln>
                <a:solidFill>
                  <a:schemeClr val="tx1"/>
                </a:solidFill>
                <a:effectLst/>
                <a:latin typeface="Neutra Text" pitchFamily="50" charset="0"/>
              </a:rPr>
              <a:t> PC</a:t>
            </a:r>
            <a:endParaRPr kumimoji="0" lang="en-US" sz="2400" b="1" i="0" u="none" strike="noStrike" cap="none" normalizeH="0" baseline="0" dirty="0" smtClean="0">
              <a:ln>
                <a:noFill/>
              </a:ln>
              <a:solidFill>
                <a:schemeClr val="tx1"/>
              </a:solidFill>
              <a:effectLst/>
              <a:latin typeface="Neutra Text" pitchFamily="50" charset="0"/>
            </a:endParaRPr>
          </a:p>
        </p:txBody>
      </p:sp>
      <p:sp>
        <p:nvSpPr>
          <p:cNvPr id="64" name="Rounded Rectangle 63"/>
          <p:cNvSpPr/>
          <p:nvPr/>
        </p:nvSpPr>
        <p:spPr bwMode="auto">
          <a:xfrm rot="16200000">
            <a:off x="1131375" y="2565118"/>
            <a:ext cx="428881" cy="116075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cxnSp>
        <p:nvCxnSpPr>
          <p:cNvPr id="65" name="Straight Connector 64"/>
          <p:cNvCxnSpPr>
            <a:stCxn id="64" idx="0"/>
            <a:endCxn id="64" idx="2"/>
          </p:cNvCxnSpPr>
          <p:nvPr/>
        </p:nvCxnSpPr>
        <p:spPr bwMode="auto">
          <a:xfrm rot="10800000" flipH="1">
            <a:off x="765439" y="3145495"/>
            <a:ext cx="116075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66" name="Rounded Rectangle 65"/>
          <p:cNvSpPr/>
          <p:nvPr/>
        </p:nvSpPr>
        <p:spPr bwMode="auto">
          <a:xfrm rot="16200000">
            <a:off x="1331782" y="3082792"/>
            <a:ext cx="303211" cy="81228"/>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67" name="TextBox 66"/>
          <p:cNvSpPr txBox="1"/>
          <p:nvPr/>
        </p:nvSpPr>
        <p:spPr bwMode="auto">
          <a:xfrm>
            <a:off x="1981200" y="2971800"/>
            <a:ext cx="685800" cy="400110"/>
          </a:xfrm>
          <a:prstGeom prst="rect">
            <a:avLst/>
          </a:prstGeom>
          <a:noFill/>
          <a:ln w="9525">
            <a:noFill/>
            <a:miter lim="800000"/>
            <a:headEnd/>
            <a:tailEnd/>
          </a:ln>
          <a:effectLst/>
        </p:spPr>
        <p:txBody>
          <a:bodyPr wrap="square" rtlCol="0">
            <a:spAutoFit/>
          </a:bodyPr>
          <a:lstStyle/>
          <a:p>
            <a:pPr eaLnBrk="0" hangingPunct="0">
              <a:spcBef>
                <a:spcPct val="50000"/>
              </a:spcBef>
            </a:pPr>
            <a:r>
              <a:rPr lang="en-US" sz="2000" dirty="0" smtClean="0">
                <a:solidFill>
                  <a:srgbClr val="FFFFFF"/>
                </a:solidFill>
              </a:rPr>
              <a:t>var1</a:t>
            </a:r>
          </a:p>
        </p:txBody>
      </p:sp>
      <p:sp>
        <p:nvSpPr>
          <p:cNvPr id="68" name="Rounded Rectangle 67"/>
          <p:cNvSpPr/>
          <p:nvPr/>
        </p:nvSpPr>
        <p:spPr>
          <a:xfrm>
            <a:off x="533400" y="2362200"/>
            <a:ext cx="990600" cy="3810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Alt. 1</a:t>
            </a:r>
            <a:endParaRPr lang="en-US" dirty="0"/>
          </a:p>
        </p:txBody>
      </p:sp>
      <p:sp>
        <p:nvSpPr>
          <p:cNvPr id="69" name="Rounded Rectangle 68"/>
          <p:cNvSpPr/>
          <p:nvPr/>
        </p:nvSpPr>
        <p:spPr>
          <a:xfrm>
            <a:off x="1600200" y="2362200"/>
            <a:ext cx="990600" cy="381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Alt. 2</a:t>
            </a:r>
            <a:endParaRPr lang="en-US" dirty="0"/>
          </a:p>
        </p:txBody>
      </p:sp>
      <p:sp>
        <p:nvSpPr>
          <p:cNvPr id="70" name="Rounded Rectangle 69"/>
          <p:cNvSpPr/>
          <p:nvPr/>
        </p:nvSpPr>
        <p:spPr bwMode="auto">
          <a:xfrm rot="16200000">
            <a:off x="1127937" y="3079408"/>
            <a:ext cx="428881" cy="116075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71" name="TextBox 70"/>
          <p:cNvSpPr txBox="1"/>
          <p:nvPr/>
        </p:nvSpPr>
        <p:spPr bwMode="auto">
          <a:xfrm>
            <a:off x="1977762" y="3486090"/>
            <a:ext cx="685800" cy="400110"/>
          </a:xfrm>
          <a:prstGeom prst="rect">
            <a:avLst/>
          </a:prstGeom>
          <a:noFill/>
          <a:ln w="9525">
            <a:noFill/>
            <a:miter lim="800000"/>
            <a:headEnd/>
            <a:tailEnd/>
          </a:ln>
          <a:effectLst/>
        </p:spPr>
        <p:txBody>
          <a:bodyPr wrap="square" rtlCol="0">
            <a:spAutoFit/>
          </a:bodyPr>
          <a:lstStyle/>
          <a:p>
            <a:pPr eaLnBrk="0" hangingPunct="0">
              <a:spcBef>
                <a:spcPct val="50000"/>
              </a:spcBef>
            </a:pPr>
            <a:r>
              <a:rPr lang="en-US" sz="2000" dirty="0" smtClean="0">
                <a:solidFill>
                  <a:srgbClr val="FFFFFF"/>
                </a:solidFill>
              </a:rPr>
              <a:t>var2</a:t>
            </a:r>
          </a:p>
        </p:txBody>
      </p:sp>
      <p:cxnSp>
        <p:nvCxnSpPr>
          <p:cNvPr id="72" name="Straight Connector 71"/>
          <p:cNvCxnSpPr/>
          <p:nvPr/>
        </p:nvCxnSpPr>
        <p:spPr bwMode="auto">
          <a:xfrm rot="10800000" flipH="1">
            <a:off x="762001" y="3678895"/>
            <a:ext cx="116075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73" name="Rounded Rectangle 72"/>
          <p:cNvSpPr/>
          <p:nvPr/>
        </p:nvSpPr>
        <p:spPr bwMode="auto">
          <a:xfrm rot="16200000">
            <a:off x="955809" y="3616192"/>
            <a:ext cx="303211" cy="81228"/>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5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7" grpId="0"/>
      <p:bldP spid="57" grpId="1"/>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Adding Tuning to the </a:t>
            </a:r>
            <a:r>
              <a:rPr lang="en-US" sz="4400" dirty="0" err="1" smtClean="0"/>
              <a:t>Arduino</a:t>
            </a:r>
            <a:r>
              <a:rPr lang="en-US" sz="4400" dirty="0" smtClean="0"/>
              <a:t> IDE</a:t>
            </a:r>
            <a:endParaRPr lang="en-US" sz="4400" dirty="0"/>
          </a:p>
        </p:txBody>
      </p:sp>
      <p:sp>
        <p:nvSpPr>
          <p:cNvPr id="3" name="Content Placeholder 2"/>
          <p:cNvSpPr>
            <a:spLocks noGrp="1"/>
          </p:cNvSpPr>
          <p:nvPr>
            <p:ph idx="1"/>
          </p:nvPr>
        </p:nvSpPr>
        <p:spPr/>
        <p:txBody>
          <a:bodyPr/>
          <a:lstStyle/>
          <a:p>
            <a:endParaRPr lang="en-US"/>
          </a:p>
        </p:txBody>
      </p:sp>
      <p:pic>
        <p:nvPicPr>
          <p:cNvPr id="4" name="Picture 3" descr="arduino.png"/>
          <p:cNvPicPr>
            <a:picLocks noChangeAspect="1"/>
          </p:cNvPicPr>
          <p:nvPr/>
        </p:nvPicPr>
        <p:blipFill>
          <a:blip r:embed="rId3"/>
          <a:stretch>
            <a:fillRect/>
          </a:stretch>
        </p:blipFill>
        <p:spPr>
          <a:xfrm>
            <a:off x="2667000" y="1447800"/>
            <a:ext cx="4127500" cy="49530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
          </p:nvPr>
        </p:nvSpPr>
        <p:spPr/>
        <p:txBody>
          <a:bodyPr/>
          <a:lstStyle/>
          <a:p>
            <a:fld id="{B3EFDD30-2D92-BE4F-850C-B7FCC548490E}" type="slidenum">
              <a:rPr lang="en-US" smtClean="0"/>
              <a:pPr/>
              <a:t>78</a:t>
            </a:fld>
            <a:endParaRPr lang="en-US"/>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Tuning without Reflection</a:t>
            </a:r>
            <a:endParaRPr lang="en-US" dirty="0"/>
          </a:p>
        </p:txBody>
      </p:sp>
      <p:sp>
        <p:nvSpPr>
          <p:cNvPr id="6" name="Rounded Rectangle 5"/>
          <p:cNvSpPr/>
          <p:nvPr/>
        </p:nvSpPr>
        <p:spPr bwMode="auto">
          <a:xfrm>
            <a:off x="533400" y="2590800"/>
            <a:ext cx="2133600" cy="1676400"/>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accent6">
                    <a:lumMod val="10000"/>
                  </a:schemeClr>
                </a:solidFill>
                <a:effectLst/>
                <a:latin typeface="Neutra Text"/>
                <a:cs typeface="Neutra Text"/>
              </a:rPr>
              <a:t>Parse source</a:t>
            </a:r>
            <a:r>
              <a:rPr kumimoji="0" lang="en-US" sz="2000" b="1" i="0" u="none" strike="noStrike" cap="none" normalizeH="0" dirty="0" smtClean="0">
                <a:ln>
                  <a:noFill/>
                </a:ln>
                <a:solidFill>
                  <a:schemeClr val="accent6">
                    <a:lumMod val="10000"/>
                  </a:schemeClr>
                </a:solidFill>
                <a:effectLst/>
                <a:latin typeface="Neutra Text"/>
                <a:cs typeface="Neutra Text"/>
              </a:rPr>
              <a:t> to extract global variable declarations </a:t>
            </a:r>
            <a:endParaRPr kumimoji="0" lang="en-US" sz="2000" b="1" i="0" u="none" strike="noStrike" cap="none" normalizeH="0" baseline="0" dirty="0" smtClean="0">
              <a:ln>
                <a:noFill/>
              </a:ln>
              <a:solidFill>
                <a:schemeClr val="accent6">
                  <a:lumMod val="10000"/>
                </a:schemeClr>
              </a:solidFill>
              <a:effectLst/>
              <a:latin typeface="Neutra Text"/>
              <a:cs typeface="Neutra Text"/>
            </a:endParaRPr>
          </a:p>
        </p:txBody>
      </p:sp>
      <p:sp>
        <p:nvSpPr>
          <p:cNvPr id="8" name="Rounded Rectangle 7"/>
          <p:cNvSpPr/>
          <p:nvPr/>
        </p:nvSpPr>
        <p:spPr bwMode="auto">
          <a:xfrm>
            <a:off x="3352800" y="2590800"/>
            <a:ext cx="2133600" cy="1676400"/>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accent6">
                    <a:lumMod val="10000"/>
                  </a:schemeClr>
                </a:solidFill>
                <a:effectLst/>
                <a:latin typeface="Neutra Text"/>
                <a:cs typeface="Neutra Text"/>
              </a:rPr>
              <a:t>Emit variable table + wrapper code into </a:t>
            </a:r>
            <a:r>
              <a:rPr lang="en-US" sz="2000" dirty="0" smtClean="0">
                <a:solidFill>
                  <a:schemeClr val="accent6">
                    <a:lumMod val="10000"/>
                  </a:schemeClr>
                </a:solidFill>
                <a:latin typeface="Neutra Text"/>
                <a:cs typeface="Neutra Text"/>
              </a:rPr>
              <a:t>source</a:t>
            </a:r>
            <a:endParaRPr kumimoji="0" lang="en-US" sz="2000" b="1" i="0" u="none" strike="noStrike" cap="none" normalizeH="0" baseline="0" dirty="0" smtClean="0">
              <a:ln>
                <a:noFill/>
              </a:ln>
              <a:solidFill>
                <a:schemeClr val="accent6">
                  <a:lumMod val="10000"/>
                </a:schemeClr>
              </a:solidFill>
              <a:effectLst/>
              <a:latin typeface="Neutra Text"/>
              <a:cs typeface="Neutra Text"/>
            </a:endParaRPr>
          </a:p>
        </p:txBody>
      </p:sp>
      <p:sp>
        <p:nvSpPr>
          <p:cNvPr id="9" name="Rounded Rectangle 8"/>
          <p:cNvSpPr/>
          <p:nvPr/>
        </p:nvSpPr>
        <p:spPr bwMode="auto">
          <a:xfrm>
            <a:off x="6248400" y="2590800"/>
            <a:ext cx="2133600" cy="1676400"/>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accent6">
                    <a:lumMod val="10000"/>
                  </a:schemeClr>
                </a:solidFill>
                <a:effectLst/>
                <a:latin typeface="Neutra Text"/>
                <a:cs typeface="Neutra Text"/>
              </a:rPr>
              <a:t>Compile modified source</a:t>
            </a:r>
          </a:p>
        </p:txBody>
      </p:sp>
      <p:cxnSp>
        <p:nvCxnSpPr>
          <p:cNvPr id="11" name="Straight Arrow Connector 10"/>
          <p:cNvCxnSpPr>
            <a:stCxn id="6" idx="3"/>
            <a:endCxn id="8" idx="1"/>
          </p:cNvCxnSpPr>
          <p:nvPr/>
        </p:nvCxnSpPr>
        <p:spPr bwMode="auto">
          <a:xfrm>
            <a:off x="2667000" y="3429000"/>
            <a:ext cx="685800" cy="1588"/>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cxnSp>
        <p:nvCxnSpPr>
          <p:cNvPr id="13" name="Straight Arrow Connector 12"/>
          <p:cNvCxnSpPr>
            <a:stCxn id="8" idx="3"/>
            <a:endCxn id="9" idx="1"/>
          </p:cNvCxnSpPr>
          <p:nvPr/>
        </p:nvCxnSpPr>
        <p:spPr bwMode="auto">
          <a:xfrm>
            <a:off x="5486400" y="3429000"/>
            <a:ext cx="762000" cy="1588"/>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sp>
        <p:nvSpPr>
          <p:cNvPr id="10" name="Slide Number Placeholder 9"/>
          <p:cNvSpPr>
            <a:spLocks noGrp="1"/>
          </p:cNvSpPr>
          <p:nvPr>
            <p:ph type="sldNum" sz="quarter" idx="4"/>
          </p:nvPr>
        </p:nvSpPr>
        <p:spPr/>
        <p:txBody>
          <a:bodyPr/>
          <a:lstStyle/>
          <a:p>
            <a:fld id="{B3EFDD30-2D92-BE4F-850C-B7FCC548490E}" type="slidenum">
              <a:rPr lang="en-US" smtClean="0"/>
              <a:pPr/>
              <a:t>79</a:t>
            </a:fld>
            <a:endParaRPr lang="en-US"/>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arduino.png"/>
          <p:cNvPicPr>
            <a:picLocks noChangeAspect="1"/>
          </p:cNvPicPr>
          <p:nvPr/>
        </p:nvPicPr>
        <p:blipFill>
          <a:blip r:embed="rId3"/>
          <a:srcRect t="6909" b="44615"/>
          <a:stretch>
            <a:fillRect/>
          </a:stretch>
        </p:blipFill>
        <p:spPr>
          <a:xfrm>
            <a:off x="4656666" y="1117599"/>
            <a:ext cx="3696900" cy="2150534"/>
          </a:xfrm>
          <a:prstGeom prst="roundRect">
            <a:avLst>
              <a:gd name="adj" fmla="val 8276"/>
            </a:avLst>
          </a:prstGeom>
          <a:ln>
            <a:solidFill>
              <a:schemeClr val="accent6">
                <a:lumMod val="10000"/>
              </a:schemeClr>
            </a:solidFill>
          </a:ln>
          <a:effectLst>
            <a:outerShdw blurRad="50800" dist="38100" dir="2700000" algn="br" rotWithShape="0">
              <a:srgbClr val="000000">
                <a:alpha val="43000"/>
              </a:srgbClr>
            </a:outerShdw>
          </a:effectLst>
        </p:spPr>
      </p:pic>
      <p:pic>
        <p:nvPicPr>
          <p:cNvPr id="185348" name="Picture 4"/>
          <p:cNvPicPr>
            <a:picLocks noChangeAspect="1" noChangeArrowheads="1"/>
          </p:cNvPicPr>
          <p:nvPr/>
        </p:nvPicPr>
        <p:blipFill>
          <a:blip r:embed="rId4"/>
          <a:srcRect t="10794"/>
          <a:stretch>
            <a:fillRect/>
          </a:stretch>
        </p:blipFill>
        <p:spPr bwMode="auto">
          <a:xfrm>
            <a:off x="702733" y="1151460"/>
            <a:ext cx="3107267" cy="2152406"/>
          </a:xfrm>
          <a:prstGeom prst="roundRect">
            <a:avLst>
              <a:gd name="adj" fmla="val 9453"/>
            </a:avLst>
          </a:prstGeom>
          <a:noFill/>
          <a:ln w="9525">
            <a:solidFill>
              <a:schemeClr val="accent6">
                <a:lumMod val="10000"/>
              </a:schemeClr>
            </a:solidFill>
            <a:miter lim="800000"/>
            <a:headEnd/>
            <a:tailEnd/>
          </a:ln>
          <a:effectLst>
            <a:outerShdw blurRad="50800" dist="38100" dir="2700000" algn="br">
              <a:srgbClr val="000000">
                <a:alpha val="43000"/>
              </a:srgbClr>
            </a:outerShdw>
          </a:effectLst>
        </p:spPr>
      </p:pic>
      <p:sp>
        <p:nvSpPr>
          <p:cNvPr id="185350" name="AutoShape 6"/>
          <p:cNvSpPr>
            <a:spLocks noChangeArrowheads="1"/>
          </p:cNvSpPr>
          <p:nvPr/>
        </p:nvSpPr>
        <p:spPr bwMode="auto">
          <a:xfrm>
            <a:off x="1168401" y="2209794"/>
            <a:ext cx="1999210" cy="1034074"/>
          </a:xfrm>
          <a:prstGeom prst="roundRect">
            <a:avLst>
              <a:gd name="adj" fmla="val 16667"/>
            </a:avLst>
          </a:prstGeom>
          <a:noFill/>
          <a:ln w="152400" cap="flat" cmpd="sng" algn="ctr">
            <a:solidFill>
              <a:srgbClr val="FF5050"/>
            </a:solidFill>
            <a:prstDash val="solid"/>
            <a:round/>
            <a:headEnd type="none" w="med" len="med"/>
            <a:tailEnd type="none" w="med" len="med"/>
          </a:ln>
          <a:effectLst>
            <a:outerShdw blurRad="50800" dist="38100" dir="2700000" algn="br">
              <a:srgbClr val="000000">
                <a:alpha val="43000"/>
              </a:srgbClr>
            </a:outerShdw>
          </a:effectLst>
        </p:spPr>
        <p:txBody>
          <a:bodyPr wrap="none" anchor="ctr"/>
          <a:lstStyle/>
          <a:p>
            <a:pPr algn="l" rtl="0" fontAlgn="base">
              <a:spcBef>
                <a:spcPct val="0"/>
              </a:spcBef>
              <a:spcAft>
                <a:spcPct val="0"/>
              </a:spcAft>
            </a:pPr>
            <a:endParaRPr lang="en-US" b="1" kern="1200">
              <a:solidFill>
                <a:srgbClr val="000000"/>
              </a:solidFill>
              <a:latin typeface="Neutra Text" pitchFamily="50" charset="0"/>
              <a:ea typeface="+mn-ea"/>
              <a:cs typeface="+mn-cs"/>
            </a:endParaRPr>
          </a:p>
        </p:txBody>
      </p:sp>
      <p:sp>
        <p:nvSpPr>
          <p:cNvPr id="9" name="TextBox 8"/>
          <p:cNvSpPr txBox="1"/>
          <p:nvPr/>
        </p:nvSpPr>
        <p:spPr>
          <a:xfrm>
            <a:off x="685800" y="3445927"/>
            <a:ext cx="1806955" cy="461665"/>
          </a:xfrm>
          <a:prstGeom prst="rect">
            <a:avLst/>
          </a:prstGeom>
          <a:noFill/>
        </p:spPr>
        <p:txBody>
          <a:bodyPr wrap="none" rtlCol="0">
            <a:spAutoFit/>
          </a:bodyPr>
          <a:lstStyle/>
          <a:p>
            <a:r>
              <a:rPr lang="en-US" sz="2400" dirty="0" smtClean="0"/>
              <a:t>Adobe Flash</a:t>
            </a:r>
            <a:endParaRPr lang="en-US" sz="2400" dirty="0"/>
          </a:p>
        </p:txBody>
      </p:sp>
      <p:sp>
        <p:nvSpPr>
          <p:cNvPr id="11" name="TextBox 10"/>
          <p:cNvSpPr txBox="1"/>
          <p:nvPr/>
        </p:nvSpPr>
        <p:spPr>
          <a:xfrm>
            <a:off x="4724400" y="3310463"/>
            <a:ext cx="2930031" cy="461665"/>
          </a:xfrm>
          <a:prstGeom prst="rect">
            <a:avLst/>
          </a:prstGeom>
          <a:noFill/>
        </p:spPr>
        <p:txBody>
          <a:bodyPr wrap="none" rtlCol="0">
            <a:spAutoFit/>
          </a:bodyPr>
          <a:lstStyle/>
          <a:p>
            <a:r>
              <a:rPr lang="en-US" sz="2400" dirty="0" err="1" smtClean="0"/>
              <a:t>Arduino</a:t>
            </a:r>
            <a:r>
              <a:rPr lang="en-US" sz="2400" dirty="0" smtClean="0"/>
              <a:t> / Processing</a:t>
            </a:r>
            <a:endParaRPr lang="en-US" sz="2400" dirty="0"/>
          </a:p>
        </p:txBody>
      </p:sp>
      <p:pic>
        <p:nvPicPr>
          <p:cNvPr id="12" name="Picture 11"/>
          <p:cNvPicPr>
            <a:picLocks noChangeAspect="1"/>
          </p:cNvPicPr>
          <p:nvPr/>
        </p:nvPicPr>
        <p:blipFill>
          <a:blip r:embed="rId5"/>
          <a:srcRect t="6363" b="19310"/>
          <a:stretch>
            <a:fillRect/>
          </a:stretch>
        </p:blipFill>
        <p:spPr>
          <a:xfrm>
            <a:off x="609600" y="4030130"/>
            <a:ext cx="3540248" cy="2175933"/>
          </a:xfrm>
          <a:prstGeom prst="roundRect">
            <a:avLst>
              <a:gd name="adj" fmla="val 7663"/>
            </a:avLst>
          </a:prstGeom>
          <a:ln>
            <a:solidFill>
              <a:schemeClr val="accent6">
                <a:lumMod val="10000"/>
              </a:schemeClr>
            </a:solidFill>
          </a:ln>
          <a:effectLst>
            <a:outerShdw blurRad="50800" dist="38100" dir="2700000" algn="br">
              <a:srgbClr val="000000">
                <a:alpha val="43000"/>
              </a:srgbClr>
            </a:outerShdw>
          </a:effectLst>
        </p:spPr>
      </p:pic>
      <p:sp>
        <p:nvSpPr>
          <p:cNvPr id="13" name="TextBox 12"/>
          <p:cNvSpPr txBox="1"/>
          <p:nvPr/>
        </p:nvSpPr>
        <p:spPr>
          <a:xfrm>
            <a:off x="685800" y="6201598"/>
            <a:ext cx="2941831" cy="461665"/>
          </a:xfrm>
          <a:prstGeom prst="rect">
            <a:avLst/>
          </a:prstGeom>
          <a:noFill/>
        </p:spPr>
        <p:txBody>
          <a:bodyPr wrap="none" rtlCol="0">
            <a:spAutoFit/>
          </a:bodyPr>
          <a:lstStyle/>
          <a:p>
            <a:r>
              <a:rPr lang="en-US" sz="2400" dirty="0" smtClean="0"/>
              <a:t>Adobe Dreamweaver</a:t>
            </a:r>
            <a:endParaRPr lang="en-US" sz="2400" dirty="0"/>
          </a:p>
        </p:txBody>
      </p:sp>
      <p:sp>
        <p:nvSpPr>
          <p:cNvPr id="14" name="AutoShape 6"/>
          <p:cNvSpPr>
            <a:spLocks noChangeArrowheads="1"/>
          </p:cNvSpPr>
          <p:nvPr/>
        </p:nvSpPr>
        <p:spPr bwMode="auto">
          <a:xfrm>
            <a:off x="685800" y="4301063"/>
            <a:ext cx="2590800" cy="1143000"/>
          </a:xfrm>
          <a:prstGeom prst="roundRect">
            <a:avLst>
              <a:gd name="adj" fmla="val 16667"/>
            </a:avLst>
          </a:prstGeom>
          <a:noFill/>
          <a:ln w="152400" cap="flat" cmpd="sng" algn="ctr">
            <a:solidFill>
              <a:srgbClr val="FF5050"/>
            </a:solidFill>
            <a:prstDash val="solid"/>
            <a:round/>
            <a:headEnd type="none" w="med" len="med"/>
            <a:tailEnd type="none" w="med" len="med"/>
          </a:ln>
          <a:effectLst>
            <a:outerShdw blurRad="50800" dist="38100" dir="2700000" algn="br">
              <a:srgbClr val="000000">
                <a:alpha val="43000"/>
              </a:srgbClr>
            </a:outerShdw>
          </a:effectLst>
        </p:spPr>
        <p:txBody>
          <a:bodyPr wrap="none" anchor="ctr"/>
          <a:lstStyle/>
          <a:p>
            <a:pPr algn="l" rtl="0" fontAlgn="base">
              <a:spcBef>
                <a:spcPct val="0"/>
              </a:spcBef>
              <a:spcAft>
                <a:spcPct val="0"/>
              </a:spcAft>
            </a:pPr>
            <a:endParaRPr lang="en-US" b="1" kern="1200">
              <a:solidFill>
                <a:srgbClr val="000000"/>
              </a:solidFill>
              <a:latin typeface="Neutra Text" pitchFamily="50" charset="0"/>
              <a:ea typeface="+mn-ea"/>
              <a:cs typeface="+mn-cs"/>
            </a:endParaRPr>
          </a:p>
        </p:txBody>
      </p:sp>
      <p:pic>
        <p:nvPicPr>
          <p:cNvPr id="15" name="Picture 14"/>
          <p:cNvPicPr>
            <a:picLocks noChangeAspect="1"/>
          </p:cNvPicPr>
          <p:nvPr/>
        </p:nvPicPr>
        <p:blipFill>
          <a:blip r:embed="rId6"/>
          <a:srcRect l="6667" r="26667" b="17143"/>
          <a:stretch>
            <a:fillRect/>
          </a:stretch>
        </p:blipFill>
        <p:spPr>
          <a:xfrm>
            <a:off x="4572000" y="3920063"/>
            <a:ext cx="3810000" cy="2209800"/>
          </a:xfrm>
          <a:prstGeom prst="roundRect">
            <a:avLst>
              <a:gd name="adj" fmla="val 9702"/>
            </a:avLst>
          </a:prstGeom>
          <a:ln>
            <a:solidFill>
              <a:schemeClr val="accent6">
                <a:lumMod val="10000"/>
              </a:schemeClr>
            </a:solidFill>
          </a:ln>
          <a:effectLst>
            <a:outerShdw blurRad="50800" dist="38100" dir="2700000" algn="br">
              <a:srgbClr val="000000">
                <a:alpha val="43000"/>
              </a:srgbClr>
            </a:outerShdw>
          </a:effectLst>
        </p:spPr>
      </p:pic>
      <p:sp>
        <p:nvSpPr>
          <p:cNvPr id="16" name="TextBox 15"/>
          <p:cNvSpPr txBox="1"/>
          <p:nvPr/>
        </p:nvSpPr>
        <p:spPr>
          <a:xfrm>
            <a:off x="4800600" y="6206063"/>
            <a:ext cx="2219068" cy="461665"/>
          </a:xfrm>
          <a:prstGeom prst="rect">
            <a:avLst/>
          </a:prstGeom>
          <a:noFill/>
        </p:spPr>
        <p:txBody>
          <a:bodyPr wrap="none" rtlCol="0">
            <a:spAutoFit/>
          </a:bodyPr>
          <a:lstStyle/>
          <a:p>
            <a:r>
              <a:rPr lang="en-US" sz="2400" dirty="0" err="1" smtClean="0"/>
              <a:t>Xcode</a:t>
            </a:r>
            <a:r>
              <a:rPr lang="en-US" sz="2400" dirty="0" smtClean="0"/>
              <a:t> (</a:t>
            </a:r>
            <a:r>
              <a:rPr lang="en-US" sz="2400" dirty="0" err="1" smtClean="0"/>
              <a:t>iPhone</a:t>
            </a:r>
            <a:r>
              <a:rPr lang="en-US" sz="2400" dirty="0" smtClean="0"/>
              <a:t>)</a:t>
            </a:r>
            <a:endParaRPr lang="en-US" sz="2400" dirty="0"/>
          </a:p>
        </p:txBody>
      </p:sp>
      <p:sp>
        <p:nvSpPr>
          <p:cNvPr id="19" name="Title 18"/>
          <p:cNvSpPr>
            <a:spLocks noGrp="1"/>
          </p:cNvSpPr>
          <p:nvPr>
            <p:ph type="title"/>
          </p:nvPr>
        </p:nvSpPr>
        <p:spPr>
          <a:xfrm>
            <a:off x="457200" y="342375"/>
            <a:ext cx="8385175" cy="1022350"/>
          </a:xfrm>
        </p:spPr>
        <p:txBody>
          <a:bodyPr/>
          <a:lstStyle/>
          <a:p>
            <a:r>
              <a:rPr lang="en-US" sz="4000" dirty="0" smtClean="0"/>
              <a:t>Interaction Designers Write Code</a:t>
            </a:r>
            <a:endParaRPr lang="en-US" sz="4000" dirty="0"/>
          </a:p>
        </p:txBody>
      </p:sp>
      <p:sp>
        <p:nvSpPr>
          <p:cNvPr id="17" name="Slide Number Placeholder 16"/>
          <p:cNvSpPr>
            <a:spLocks noGrp="1"/>
          </p:cNvSpPr>
          <p:nvPr>
            <p:ph type="sldNum" sz="quarter" idx="4"/>
          </p:nvPr>
        </p:nvSpPr>
        <p:spPr>
          <a:xfrm>
            <a:off x="8382000" y="6400800"/>
            <a:ext cx="685800" cy="365125"/>
          </a:xfrm>
        </p:spPr>
        <p:txBody>
          <a:bodyPr/>
          <a:lstStyle/>
          <a:p>
            <a:fld id="{B3EFDD30-2D92-BE4F-850C-B7FCC548490E}" type="slidenum">
              <a:rPr lang="en-US" smtClean="0"/>
              <a:pPr/>
              <a:t>8</a:t>
            </a:fld>
            <a:endParaRPr lang="en-US"/>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Related Work</a:t>
            </a:r>
            <a:endParaRPr lang="en-US"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80</a:t>
            </a:fld>
            <a:endParaRPr lang="en-US"/>
          </a:p>
        </p:txBody>
      </p:sp>
      <p:sp>
        <p:nvSpPr>
          <p:cNvPr id="6" name="TextBox 5"/>
          <p:cNvSpPr txBox="1"/>
          <p:nvPr/>
        </p:nvSpPr>
        <p:spPr bwMode="auto">
          <a:xfrm>
            <a:off x="76200" y="1447800"/>
            <a:ext cx="3886200" cy="5139870"/>
          </a:xfrm>
          <a:prstGeom prst="rect">
            <a:avLst/>
          </a:prstGeom>
          <a:noFill/>
          <a:ln w="9525">
            <a:noFill/>
            <a:miter lim="800000"/>
            <a:headEnd/>
            <a:tailEnd/>
          </a:ln>
          <a:effectLst/>
        </p:spPr>
        <p:txBody>
          <a:bodyPr wrap="square" rtlCol="0">
            <a:spAutoFit/>
          </a:bodyPr>
          <a:lstStyle/>
          <a:p>
            <a:pPr eaLnBrk="0" hangingPunct="0">
              <a:spcBef>
                <a:spcPct val="50000"/>
              </a:spcBef>
            </a:pPr>
            <a:r>
              <a:rPr lang="en-US" sz="1600" i="1" dirty="0" smtClean="0">
                <a:solidFill>
                  <a:schemeClr val="accent6">
                    <a:lumMod val="50000"/>
                  </a:schemeClr>
                </a:solidFill>
              </a:rPr>
              <a:t>Design Galleries, Marks, SIGGRPAH 97</a:t>
            </a:r>
          </a:p>
          <a:p>
            <a:pPr eaLnBrk="0" hangingPunct="0">
              <a:spcBef>
                <a:spcPct val="50000"/>
              </a:spcBef>
            </a:pPr>
            <a:r>
              <a:rPr lang="en-US" sz="1600" i="1" dirty="0" smtClean="0"/>
              <a:t>Parameter Spectrums &amp; Parallel Pies, </a:t>
            </a:r>
            <a:br>
              <a:rPr lang="en-US" sz="1600" i="1" dirty="0" smtClean="0"/>
            </a:br>
            <a:r>
              <a:rPr lang="en-US" sz="1600" i="1" dirty="0" smtClean="0"/>
              <a:t>Terry, UIST 02 &amp; CHI 04</a:t>
            </a:r>
          </a:p>
          <a:p>
            <a:pPr eaLnBrk="0" hangingPunct="0">
              <a:spcBef>
                <a:spcPct val="50000"/>
              </a:spcBef>
            </a:pPr>
            <a:r>
              <a:rPr lang="en-US" sz="1600" i="1" dirty="0" smtClean="0">
                <a:solidFill>
                  <a:schemeClr val="accent6">
                    <a:lumMod val="50000"/>
                  </a:schemeClr>
                </a:solidFill>
              </a:rPr>
              <a:t>Subjunctive Interfaces, </a:t>
            </a:r>
            <a:r>
              <a:rPr lang="en-US" sz="1600" i="1" dirty="0" err="1" smtClean="0">
                <a:solidFill>
                  <a:schemeClr val="accent6">
                    <a:lumMod val="50000"/>
                  </a:schemeClr>
                </a:solidFill>
              </a:rPr>
              <a:t>Lunzer</a:t>
            </a:r>
            <a:r>
              <a:rPr lang="en-US" sz="1600" i="1" dirty="0" smtClean="0">
                <a:solidFill>
                  <a:schemeClr val="accent6">
                    <a:lumMod val="50000"/>
                  </a:schemeClr>
                </a:solidFill>
              </a:rPr>
              <a:t>, TOCHI 08</a:t>
            </a:r>
          </a:p>
          <a:p>
            <a:pPr eaLnBrk="0" hangingPunct="0">
              <a:spcBef>
                <a:spcPct val="50000"/>
              </a:spcBef>
            </a:pPr>
            <a:r>
              <a:rPr lang="en-US" sz="1600" i="1" dirty="0" smtClean="0">
                <a:solidFill>
                  <a:schemeClr val="accent6">
                    <a:lumMod val="50000"/>
                  </a:schemeClr>
                </a:solidFill>
              </a:rPr>
              <a:t>Spreadsheets for Images, </a:t>
            </a:r>
            <a:br>
              <a:rPr lang="en-US" sz="1600" i="1" dirty="0" smtClean="0">
                <a:solidFill>
                  <a:schemeClr val="accent6">
                    <a:lumMod val="50000"/>
                  </a:schemeClr>
                </a:solidFill>
              </a:rPr>
            </a:br>
            <a:r>
              <a:rPr lang="en-US" sz="1600" i="1" dirty="0" err="1" smtClean="0">
                <a:solidFill>
                  <a:schemeClr val="accent6">
                    <a:lumMod val="50000"/>
                  </a:schemeClr>
                </a:solidFill>
              </a:rPr>
              <a:t>Levoy</a:t>
            </a:r>
            <a:r>
              <a:rPr lang="en-US" sz="1600" i="1" dirty="0" smtClean="0">
                <a:solidFill>
                  <a:schemeClr val="accent6">
                    <a:lumMod val="50000"/>
                  </a:schemeClr>
                </a:solidFill>
              </a:rPr>
              <a:t>, SIGGRAPH 94</a:t>
            </a:r>
          </a:p>
          <a:p>
            <a:pPr eaLnBrk="0" hangingPunct="0">
              <a:spcBef>
                <a:spcPct val="50000"/>
              </a:spcBef>
            </a:pPr>
            <a:r>
              <a:rPr lang="en-US" sz="1600" i="1" dirty="0" smtClean="0">
                <a:solidFill>
                  <a:schemeClr val="accent6">
                    <a:lumMod val="50000"/>
                  </a:schemeClr>
                </a:solidFill>
              </a:rPr>
              <a:t>Spreadsheets for Visualization, </a:t>
            </a:r>
            <a:br>
              <a:rPr lang="en-US" sz="1600" i="1" dirty="0" smtClean="0">
                <a:solidFill>
                  <a:schemeClr val="accent6">
                    <a:lumMod val="50000"/>
                  </a:schemeClr>
                </a:solidFill>
              </a:rPr>
            </a:br>
            <a:r>
              <a:rPr lang="en-US" sz="1600" i="1" dirty="0" smtClean="0">
                <a:solidFill>
                  <a:schemeClr val="accent6">
                    <a:lumMod val="50000"/>
                  </a:schemeClr>
                </a:solidFill>
              </a:rPr>
              <a:t>Chi, IEEE CGA 98</a:t>
            </a:r>
          </a:p>
          <a:p>
            <a:pPr eaLnBrk="0" hangingPunct="0">
              <a:spcBef>
                <a:spcPct val="50000"/>
              </a:spcBef>
            </a:pPr>
            <a:r>
              <a:rPr lang="en-US" sz="1600" i="1" dirty="0" smtClean="0">
                <a:solidFill>
                  <a:schemeClr val="accent6">
                    <a:lumMod val="50000"/>
                  </a:schemeClr>
                </a:solidFill>
              </a:rPr>
              <a:t>TEAM STORM, </a:t>
            </a:r>
            <a:r>
              <a:rPr lang="en-US" sz="1600" i="1" dirty="0" err="1" smtClean="0">
                <a:solidFill>
                  <a:schemeClr val="accent6">
                    <a:lumMod val="50000"/>
                  </a:schemeClr>
                </a:solidFill>
              </a:rPr>
              <a:t>Hailpern</a:t>
            </a:r>
            <a:r>
              <a:rPr lang="en-US" sz="1600" i="1" dirty="0" smtClean="0">
                <a:solidFill>
                  <a:schemeClr val="accent6">
                    <a:lumMod val="50000"/>
                  </a:schemeClr>
                </a:solidFill>
              </a:rPr>
              <a:t>, CHI 07</a:t>
            </a:r>
          </a:p>
          <a:p>
            <a:pPr>
              <a:spcBef>
                <a:spcPct val="50000"/>
              </a:spcBef>
            </a:pPr>
            <a:r>
              <a:rPr lang="en-US" sz="1600" i="1" dirty="0" smtClean="0">
                <a:solidFill>
                  <a:schemeClr val="accent6">
                    <a:lumMod val="50000"/>
                  </a:schemeClr>
                </a:solidFill>
              </a:rPr>
              <a:t>Partials, Terry, PhD Thesis 05</a:t>
            </a:r>
          </a:p>
          <a:p>
            <a:pPr eaLnBrk="0" hangingPunct="0">
              <a:spcBef>
                <a:spcPct val="50000"/>
              </a:spcBef>
            </a:pPr>
            <a:r>
              <a:rPr lang="en-US" sz="1600" i="1" dirty="0" smtClean="0">
                <a:solidFill>
                  <a:schemeClr val="accent6">
                    <a:lumMod val="50000"/>
                  </a:schemeClr>
                </a:solidFill>
              </a:rPr>
              <a:t>Amulet Inspector, Myers, IEEE </a:t>
            </a:r>
            <a:r>
              <a:rPr lang="en-US" sz="1600" i="1" dirty="0" err="1" smtClean="0">
                <a:solidFill>
                  <a:schemeClr val="accent6">
                    <a:lumMod val="50000"/>
                  </a:schemeClr>
                </a:solidFill>
              </a:rPr>
              <a:t>ToSE</a:t>
            </a:r>
            <a:r>
              <a:rPr lang="en-US" sz="1600" i="1" dirty="0" smtClean="0">
                <a:solidFill>
                  <a:schemeClr val="accent6">
                    <a:lumMod val="50000"/>
                  </a:schemeClr>
                </a:solidFill>
              </a:rPr>
              <a:t> 97</a:t>
            </a:r>
          </a:p>
          <a:p>
            <a:pPr eaLnBrk="0" hangingPunct="0">
              <a:spcBef>
                <a:spcPct val="50000"/>
              </a:spcBef>
            </a:pPr>
            <a:r>
              <a:rPr lang="en-US" sz="1600" i="1" dirty="0" err="1" smtClean="0">
                <a:solidFill>
                  <a:schemeClr val="accent6">
                    <a:lumMod val="50000"/>
                  </a:schemeClr>
                </a:solidFill>
              </a:rPr>
              <a:t>Jpie</a:t>
            </a:r>
            <a:r>
              <a:rPr lang="en-US" sz="1600" i="1" dirty="0" smtClean="0">
                <a:solidFill>
                  <a:schemeClr val="accent6">
                    <a:lumMod val="50000"/>
                  </a:schemeClr>
                </a:solidFill>
              </a:rPr>
              <a:t>, </a:t>
            </a:r>
            <a:r>
              <a:rPr lang="en-US" sz="1600" i="1" dirty="0" err="1" smtClean="0">
                <a:solidFill>
                  <a:schemeClr val="accent6">
                    <a:lumMod val="50000"/>
                  </a:schemeClr>
                </a:solidFill>
              </a:rPr>
              <a:t>Goldman,Sci</a:t>
            </a:r>
            <a:r>
              <a:rPr lang="en-US" sz="1600" i="1" dirty="0" smtClean="0">
                <a:solidFill>
                  <a:schemeClr val="accent6">
                    <a:lumMod val="50000"/>
                  </a:schemeClr>
                </a:solidFill>
              </a:rPr>
              <a:t>. of Comp. </a:t>
            </a:r>
            <a:r>
              <a:rPr lang="en-US" sz="1600" i="1" dirty="0" err="1" smtClean="0">
                <a:solidFill>
                  <a:schemeClr val="accent6">
                    <a:lumMod val="50000"/>
                  </a:schemeClr>
                </a:solidFill>
              </a:rPr>
              <a:t>Prog</a:t>
            </a:r>
            <a:r>
              <a:rPr lang="en-US" sz="1600" i="1" dirty="0" smtClean="0">
                <a:solidFill>
                  <a:schemeClr val="accent6">
                    <a:lumMod val="50000"/>
                  </a:schemeClr>
                </a:solidFill>
              </a:rPr>
              <a:t>. 98</a:t>
            </a:r>
          </a:p>
          <a:p>
            <a:pPr eaLnBrk="0" hangingPunct="0">
              <a:spcBef>
                <a:spcPct val="50000"/>
              </a:spcBef>
            </a:pPr>
            <a:r>
              <a:rPr lang="en-US" sz="1600" i="1" dirty="0" err="1" smtClean="0">
                <a:solidFill>
                  <a:schemeClr val="accent6">
                    <a:lumMod val="50000"/>
                  </a:schemeClr>
                </a:solidFill>
              </a:rPr>
              <a:t>ChucK</a:t>
            </a:r>
            <a:r>
              <a:rPr lang="en-US" sz="1600" i="1" dirty="0" smtClean="0">
                <a:solidFill>
                  <a:schemeClr val="accent6">
                    <a:lumMod val="50000"/>
                  </a:schemeClr>
                </a:solidFill>
              </a:rPr>
              <a:t>, Wang, NIME 04 </a:t>
            </a:r>
          </a:p>
          <a:p>
            <a:pPr eaLnBrk="0" hangingPunct="0">
              <a:spcBef>
                <a:spcPct val="50000"/>
              </a:spcBef>
            </a:pPr>
            <a:r>
              <a:rPr lang="en-US" sz="1600" i="1" dirty="0" smtClean="0">
                <a:solidFill>
                  <a:schemeClr val="accent6">
                    <a:lumMod val="50000"/>
                  </a:schemeClr>
                </a:solidFill>
              </a:rPr>
              <a:t> Adobe Image Foundation </a:t>
            </a:r>
            <a:r>
              <a:rPr lang="en-US" sz="1600" i="1" dirty="0" err="1" smtClean="0">
                <a:solidFill>
                  <a:schemeClr val="accent6">
                    <a:lumMod val="50000"/>
                  </a:schemeClr>
                </a:solidFill>
              </a:rPr>
              <a:t>Tookit</a:t>
            </a:r>
            <a:r>
              <a:rPr lang="en-US" sz="1600" i="1" dirty="0" smtClean="0">
                <a:solidFill>
                  <a:schemeClr val="accent6">
                    <a:lumMod val="50000"/>
                  </a:schemeClr>
                </a:solidFill>
              </a:rPr>
              <a:t>, 08</a:t>
            </a:r>
          </a:p>
          <a:p>
            <a:pPr eaLnBrk="0" hangingPunct="0">
              <a:spcBef>
                <a:spcPct val="50000"/>
              </a:spcBef>
            </a:pPr>
            <a:r>
              <a:rPr lang="en-US" sz="1600" i="1" dirty="0" smtClean="0">
                <a:solidFill>
                  <a:schemeClr val="accent6">
                    <a:lumMod val="50000"/>
                  </a:schemeClr>
                </a:solidFill>
              </a:rPr>
              <a:t>(only first authors listed)</a:t>
            </a:r>
          </a:p>
        </p:txBody>
      </p:sp>
      <p:pic>
        <p:nvPicPr>
          <p:cNvPr id="9" name="Picture 8"/>
          <p:cNvPicPr>
            <a:picLocks noChangeAspect="1"/>
          </p:cNvPicPr>
          <p:nvPr/>
        </p:nvPicPr>
        <p:blipFill>
          <a:blip r:embed="rId3"/>
          <a:srcRect t="8368" b="3054"/>
          <a:stretch>
            <a:fillRect/>
          </a:stretch>
        </p:blipFill>
        <p:spPr>
          <a:xfrm>
            <a:off x="5562600" y="3657600"/>
            <a:ext cx="2362200" cy="2209800"/>
          </a:xfrm>
          <a:prstGeom prst="roundRect">
            <a:avLst>
              <a:gd name="adj" fmla="val 9092"/>
            </a:avLst>
          </a:prstGeom>
          <a:ln>
            <a:solidFill>
              <a:srgbClr val="0B171F"/>
            </a:solidFill>
          </a:ln>
          <a:effectLst>
            <a:outerShdw blurRad="50800" dist="38100" dir="2700000" algn="br">
              <a:srgbClr val="000000">
                <a:alpha val="43000"/>
              </a:srgbClr>
            </a:outerShdw>
          </a:effectLst>
        </p:spPr>
      </p:pic>
      <p:pic>
        <p:nvPicPr>
          <p:cNvPr id="10" name="Picture 9"/>
          <p:cNvPicPr>
            <a:picLocks noChangeAspect="1"/>
          </p:cNvPicPr>
          <p:nvPr/>
        </p:nvPicPr>
        <p:blipFill>
          <a:blip r:embed="rId4"/>
          <a:srcRect t="3797" b="39241"/>
          <a:stretch>
            <a:fillRect/>
          </a:stretch>
        </p:blipFill>
        <p:spPr>
          <a:xfrm>
            <a:off x="5562600" y="1143000"/>
            <a:ext cx="2423902" cy="2286000"/>
          </a:xfrm>
          <a:prstGeom prst="roundRect">
            <a:avLst>
              <a:gd name="adj" fmla="val 9092"/>
            </a:avLst>
          </a:prstGeom>
          <a:ln>
            <a:solidFill>
              <a:srgbClr val="0B171F"/>
            </a:solidFill>
          </a:ln>
          <a:effectLst>
            <a:outerShdw blurRad="50800" dist="38100" dir="2700000" algn="br">
              <a:srgbClr val="000000">
                <a:alpha val="43000"/>
              </a:srgbClr>
            </a:outerShdw>
          </a:effectLst>
        </p:spPr>
      </p:pic>
      <p:sp>
        <p:nvSpPr>
          <p:cNvPr id="11" name="TextBox 10"/>
          <p:cNvSpPr txBox="1"/>
          <p:nvPr/>
        </p:nvSpPr>
        <p:spPr bwMode="auto">
          <a:xfrm>
            <a:off x="5579237" y="5969913"/>
            <a:ext cx="2116963" cy="430887"/>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i="1" dirty="0" smtClean="0"/>
              <a:t>Mixed initiative</a:t>
            </a: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uxton-redrawn.png"/>
          <p:cNvPicPr>
            <a:picLocks noChangeAspect="1"/>
          </p:cNvPicPr>
          <p:nvPr/>
        </p:nvPicPr>
        <p:blipFill>
          <a:blip r:embed="rId3"/>
          <a:stretch>
            <a:fillRect/>
          </a:stretch>
        </p:blipFill>
        <p:spPr>
          <a:xfrm>
            <a:off x="271794" y="1439602"/>
            <a:ext cx="8872205" cy="3860532"/>
          </a:xfrm>
          <a:prstGeom prst="rect">
            <a:avLst/>
          </a:prstGeom>
        </p:spPr>
      </p:pic>
      <p:sp>
        <p:nvSpPr>
          <p:cNvPr id="3" name="TextBox 2"/>
          <p:cNvSpPr txBox="1"/>
          <p:nvPr/>
        </p:nvSpPr>
        <p:spPr bwMode="auto">
          <a:xfrm>
            <a:off x="6015938" y="5909734"/>
            <a:ext cx="2872478"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Redrawn from</a:t>
            </a:r>
            <a:br>
              <a:rPr lang="en-US" sz="1400" b="0" dirty="0" smtClean="0"/>
            </a:br>
            <a:r>
              <a:rPr lang="en-US" sz="1400" b="0" dirty="0" smtClean="0"/>
              <a:t>Buxton, Sketching User Experiences</a:t>
            </a:r>
          </a:p>
        </p:txBody>
      </p:sp>
      <p:sp>
        <p:nvSpPr>
          <p:cNvPr id="4" name="Title 3"/>
          <p:cNvSpPr>
            <a:spLocks noGrp="1"/>
          </p:cNvSpPr>
          <p:nvPr>
            <p:ph type="title"/>
          </p:nvPr>
        </p:nvSpPr>
        <p:spPr/>
        <p:txBody>
          <a:bodyPr/>
          <a:lstStyle/>
          <a:p>
            <a:r>
              <a:rPr lang="en-US" sz="3600" dirty="0" smtClean="0"/>
              <a:t>Generate Options, Select. Repeat.</a:t>
            </a:r>
            <a:endParaRPr lang="en-US" sz="3600" dirty="0"/>
          </a:p>
        </p:txBody>
      </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Limits of Parallel Editing</a:t>
            </a:r>
            <a:endParaRPr lang="en-US" dirty="0"/>
          </a:p>
        </p:txBody>
      </p:sp>
      <p:sp>
        <p:nvSpPr>
          <p:cNvPr id="3" name="Content Placeholder 2"/>
          <p:cNvSpPr>
            <a:spLocks noGrp="1"/>
          </p:cNvSpPr>
          <p:nvPr>
            <p:ph idx="1"/>
          </p:nvPr>
        </p:nvSpPr>
        <p:spPr/>
        <p:txBody>
          <a:bodyPr/>
          <a:lstStyle/>
          <a:p>
            <a:r>
              <a:rPr lang="en-US" dirty="0" smtClean="0"/>
              <a:t>Cognitive challenge:</a:t>
            </a:r>
            <a:br>
              <a:rPr lang="en-US" dirty="0" smtClean="0"/>
            </a:br>
            <a:r>
              <a:rPr lang="en-US" dirty="0" smtClean="0"/>
              <a:t>Changes to alternatives are </a:t>
            </a:r>
            <a:br>
              <a:rPr lang="en-US" dirty="0" smtClean="0"/>
            </a:br>
            <a:r>
              <a:rPr lang="en-US" dirty="0" smtClean="0"/>
              <a:t>not visible during editing</a:t>
            </a:r>
            <a:br>
              <a:rPr lang="en-US" dirty="0" smtClean="0"/>
            </a:br>
            <a:endParaRPr lang="en-US" i="1" dirty="0" smtClean="0"/>
          </a:p>
          <a:p>
            <a:r>
              <a:rPr lang="en-US" dirty="0" smtClean="0"/>
              <a:t>Level of granularity for editing:</a:t>
            </a:r>
            <a:br>
              <a:rPr lang="en-US" dirty="0" smtClean="0"/>
            </a:br>
            <a:r>
              <a:rPr lang="en-US" dirty="0" smtClean="0"/>
              <a:t>Extension to multi-file projects not trivial</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82</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the Desktop</a:t>
            </a:r>
            <a:endParaRPr lang="en-US" dirty="0"/>
          </a:p>
        </p:txBody>
      </p:sp>
      <p:sp>
        <p:nvSpPr>
          <p:cNvPr id="5" name="Rounded Rectangle 4"/>
          <p:cNvSpPr/>
          <p:nvPr/>
        </p:nvSpPr>
        <p:spPr>
          <a:xfrm>
            <a:off x="1066800" y="1752600"/>
            <a:ext cx="3276600" cy="4114800"/>
          </a:xfrm>
          <a:prstGeom prst="roundRect">
            <a:avLst/>
          </a:prstGeom>
          <a:ln w="25400" cap="flat" cmpd="sng" algn="ctr">
            <a:solidFill>
              <a:schemeClr val="accent6">
                <a:lumMod val="50000"/>
              </a:schemeClr>
            </a:solidFill>
            <a:prstDash val="solid"/>
            <a:round/>
            <a:headEnd type="none" w="med" len="med"/>
            <a:tailEnd type="none" w="med" len="med"/>
          </a:ln>
          <a:effectLst>
            <a:outerShdw blurRad="40000" dist="23000" dir="5400000" rotWithShape="0">
              <a:srgbClr val="000000">
                <a:alpha val="35000"/>
              </a:srgbClr>
            </a:outerShdw>
            <a:reflection blurRad="6350" stA="52000" endA="300" endPos="35000" dir="5400000" sy="-100000" algn="bl" rotWithShape="0"/>
          </a:effectLst>
        </p:spPr>
        <p:style>
          <a:lnRef idx="1">
            <a:schemeClr val="accent6"/>
          </a:lnRef>
          <a:fillRef idx="3">
            <a:schemeClr val="accent6"/>
          </a:fillRef>
          <a:effectRef idx="2">
            <a:schemeClr val="accent6"/>
          </a:effectRef>
          <a:fontRef idx="minor">
            <a:schemeClr val="lt1"/>
          </a:fontRef>
        </p:style>
        <p:txBody>
          <a:bodyPr rtlCol="0" anchor="t"/>
          <a:lstStyle/>
          <a:p>
            <a:pPr algn="ctr"/>
            <a:r>
              <a:rPr lang="en-US" dirty="0" smtClean="0">
                <a:solidFill>
                  <a:schemeClr val="accent6">
                    <a:lumMod val="10000"/>
                  </a:schemeClr>
                </a:solidFill>
              </a:rPr>
              <a:t>MOBILE PHONES</a:t>
            </a:r>
            <a:endParaRPr lang="en-US" dirty="0">
              <a:solidFill>
                <a:schemeClr val="accent6">
                  <a:lumMod val="10000"/>
                </a:schemeClr>
              </a:solidFill>
            </a:endParaRPr>
          </a:p>
        </p:txBody>
      </p:sp>
      <p:sp>
        <p:nvSpPr>
          <p:cNvPr id="6" name="Rounded Rectangle 5"/>
          <p:cNvSpPr/>
          <p:nvPr/>
        </p:nvSpPr>
        <p:spPr>
          <a:xfrm>
            <a:off x="4953000" y="1752600"/>
            <a:ext cx="3276600" cy="4114800"/>
          </a:xfrm>
          <a:prstGeom prst="roundRect">
            <a:avLst/>
          </a:prstGeom>
          <a:ln w="25400" cap="flat" cmpd="sng" algn="ctr">
            <a:solidFill>
              <a:schemeClr val="accent6">
                <a:lumMod val="50000"/>
              </a:schemeClr>
            </a:solidFill>
            <a:prstDash val="solid"/>
            <a:round/>
            <a:headEnd type="none" w="med" len="med"/>
            <a:tailEnd type="none" w="med" len="med"/>
          </a:ln>
          <a:effectLst>
            <a:outerShdw blurRad="40000" dist="23000" dir="5400000" rotWithShape="0">
              <a:srgbClr val="000000">
                <a:alpha val="35000"/>
              </a:srgbClr>
            </a:outerShdw>
            <a:reflection blurRad="6350" stA="52000" endA="300" endPos="35000" dir="5400000" sy="-100000" algn="bl" rotWithShape="0"/>
          </a:effectLst>
        </p:spPr>
        <p:style>
          <a:lnRef idx="1">
            <a:schemeClr val="accent6"/>
          </a:lnRef>
          <a:fillRef idx="3">
            <a:schemeClr val="accent6"/>
          </a:fillRef>
          <a:effectRef idx="2">
            <a:schemeClr val="accent6"/>
          </a:effectRef>
          <a:fontRef idx="minor">
            <a:schemeClr val="lt1"/>
          </a:fontRef>
        </p:style>
        <p:txBody>
          <a:bodyPr rtlCol="0" anchor="t"/>
          <a:lstStyle/>
          <a:p>
            <a:pPr algn="ctr"/>
            <a:r>
              <a:rPr lang="en-US" dirty="0" smtClean="0">
                <a:solidFill>
                  <a:schemeClr val="accent6">
                    <a:lumMod val="10000"/>
                  </a:schemeClr>
                </a:solidFill>
              </a:rPr>
              <a:t>MICRO</a:t>
            </a:r>
            <a:br>
              <a:rPr lang="en-US" dirty="0" smtClean="0">
                <a:solidFill>
                  <a:schemeClr val="accent6">
                    <a:lumMod val="10000"/>
                  </a:schemeClr>
                </a:solidFill>
              </a:rPr>
            </a:br>
            <a:r>
              <a:rPr lang="en-US" dirty="0" smtClean="0">
                <a:solidFill>
                  <a:schemeClr val="accent6">
                    <a:lumMod val="10000"/>
                  </a:schemeClr>
                </a:solidFill>
              </a:rPr>
              <a:t>CONTROLLERS</a:t>
            </a:r>
            <a:endParaRPr lang="en-US" dirty="0">
              <a:solidFill>
                <a:schemeClr val="accent6">
                  <a:lumMod val="10000"/>
                </a:schemeClr>
              </a:solidFill>
            </a:endParaRPr>
          </a:p>
        </p:txBody>
      </p:sp>
      <p:sp>
        <p:nvSpPr>
          <p:cNvPr id="7" name="Slide Number Placeholder 6"/>
          <p:cNvSpPr>
            <a:spLocks noGrp="1"/>
          </p:cNvSpPr>
          <p:nvPr>
            <p:ph type="sldNum" sz="quarter" idx="4"/>
          </p:nvPr>
        </p:nvSpPr>
        <p:spPr/>
        <p:txBody>
          <a:bodyPr/>
          <a:lstStyle/>
          <a:p>
            <a:fld id="{B3EFDD30-2D92-BE4F-850C-B7FCC548490E}" type="slidenum">
              <a:rPr lang="en-US" smtClean="0"/>
              <a:pPr/>
              <a:t>83</a:t>
            </a:fld>
            <a:endParaRPr lang="en-US"/>
          </a:p>
        </p:txBody>
      </p:sp>
      <p:pic>
        <p:nvPicPr>
          <p:cNvPr id="8" name="Content Placeholder 4" descr="n93.png"/>
          <p:cNvPicPr>
            <a:picLocks noChangeAspect="1"/>
          </p:cNvPicPr>
          <p:nvPr/>
        </p:nvPicPr>
        <p:blipFill>
          <a:blip r:embed="rId3"/>
          <a:stretch>
            <a:fillRect/>
          </a:stretch>
        </p:blipFill>
        <p:spPr bwMode="auto">
          <a:xfrm>
            <a:off x="1920446" y="2362200"/>
            <a:ext cx="1356154" cy="3448638"/>
          </a:xfrm>
          <a:prstGeom prst="rect">
            <a:avLst/>
          </a:prstGeom>
          <a:noFill/>
          <a:ln w="9525">
            <a:noFill/>
            <a:miter lim="800000"/>
            <a:headEnd/>
            <a:tailEnd/>
          </a:ln>
        </p:spPr>
      </p:pic>
      <p:pic>
        <p:nvPicPr>
          <p:cNvPr id="9" name="Content Placeholder 4" descr="n93.png"/>
          <p:cNvPicPr>
            <a:picLocks noChangeAspect="1"/>
          </p:cNvPicPr>
          <p:nvPr/>
        </p:nvPicPr>
        <p:blipFill>
          <a:blip r:embed="rId3"/>
          <a:stretch>
            <a:fillRect/>
          </a:stretch>
        </p:blipFill>
        <p:spPr bwMode="auto">
          <a:xfrm>
            <a:off x="2952383" y="2666999"/>
            <a:ext cx="1162417" cy="2955975"/>
          </a:xfrm>
          <a:prstGeom prst="rect">
            <a:avLst/>
          </a:prstGeom>
          <a:noFill/>
          <a:ln w="9525">
            <a:noFill/>
            <a:miter lim="800000"/>
            <a:headEnd/>
            <a:tailEnd/>
          </a:ln>
        </p:spPr>
      </p:pic>
      <p:pic>
        <p:nvPicPr>
          <p:cNvPr id="10" name="Content Placeholder 4" descr="n93.png"/>
          <p:cNvPicPr>
            <a:picLocks noChangeAspect="1"/>
          </p:cNvPicPr>
          <p:nvPr/>
        </p:nvPicPr>
        <p:blipFill>
          <a:blip r:embed="rId3"/>
          <a:stretch>
            <a:fillRect/>
          </a:stretch>
        </p:blipFill>
        <p:spPr bwMode="auto">
          <a:xfrm>
            <a:off x="1047383" y="2666999"/>
            <a:ext cx="1162417" cy="2955975"/>
          </a:xfrm>
          <a:prstGeom prst="rect">
            <a:avLst/>
          </a:prstGeom>
          <a:noFill/>
          <a:ln w="9525">
            <a:noFill/>
            <a:miter lim="800000"/>
            <a:headEnd/>
            <a:tailEnd/>
          </a:ln>
        </p:spPr>
      </p:pic>
      <p:pic>
        <p:nvPicPr>
          <p:cNvPr id="11" name="Content Placeholder 3" descr="arduino.png"/>
          <p:cNvPicPr>
            <a:picLocks noChangeAspect="1"/>
          </p:cNvPicPr>
          <p:nvPr/>
        </p:nvPicPr>
        <p:blipFill>
          <a:blip r:embed="rId4"/>
          <a:srcRect l="16375" r="21916"/>
          <a:stretch>
            <a:fillRect/>
          </a:stretch>
        </p:blipFill>
        <p:spPr bwMode="auto">
          <a:xfrm>
            <a:off x="4995333" y="2514600"/>
            <a:ext cx="3031067" cy="3276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ounded Rectangle 11"/>
          <p:cNvSpPr/>
          <p:nvPr/>
        </p:nvSpPr>
        <p:spPr>
          <a:xfrm>
            <a:off x="5384800" y="2527300"/>
            <a:ext cx="3124200" cy="2641600"/>
          </a:xfrm>
          <a:prstGeom prst="roundRect">
            <a:avLst>
              <a:gd name="adj" fmla="val 6719"/>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 </a:t>
            </a:r>
            <a:endParaRPr lang="en-US" dirty="0"/>
          </a:p>
        </p:txBody>
      </p:sp>
      <p:sp>
        <p:nvSpPr>
          <p:cNvPr id="2" name="Title 1"/>
          <p:cNvSpPr>
            <a:spLocks noGrp="1"/>
          </p:cNvSpPr>
          <p:nvPr>
            <p:ph type="title"/>
          </p:nvPr>
        </p:nvSpPr>
        <p:spPr/>
        <p:txBody>
          <a:bodyPr/>
          <a:lstStyle/>
          <a:p>
            <a:r>
              <a:rPr lang="en-US" sz="3600" dirty="0" smtClean="0"/>
              <a:t>Programming requires working with </a:t>
            </a:r>
            <a:br>
              <a:rPr lang="en-US" sz="3600" dirty="0" smtClean="0"/>
            </a:br>
            <a:r>
              <a:rPr lang="en-US" sz="3600" dirty="0" smtClean="0"/>
              <a:t>two representations.</a:t>
            </a:r>
            <a:endParaRPr lang="en-US" sz="3600"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9</a:t>
            </a:fld>
            <a:endParaRPr lang="en-US"/>
          </a:p>
        </p:txBody>
      </p:sp>
      <p:pic>
        <p:nvPicPr>
          <p:cNvPr id="4" name="Picture 3" descr="fig1-recut.png"/>
          <p:cNvPicPr>
            <a:picLocks noChangeAspect="1"/>
          </p:cNvPicPr>
          <p:nvPr/>
        </p:nvPicPr>
        <p:blipFill>
          <a:blip r:embed="rId3"/>
          <a:srcRect t="14820" r="55140"/>
          <a:stretch>
            <a:fillRect/>
          </a:stretch>
        </p:blipFill>
        <p:spPr>
          <a:xfrm>
            <a:off x="533400" y="2514600"/>
            <a:ext cx="3657600" cy="2627870"/>
          </a:xfrm>
          <a:prstGeom prst="rect">
            <a:avLst/>
          </a:prstGeom>
        </p:spPr>
      </p:pic>
      <p:sp>
        <p:nvSpPr>
          <p:cNvPr id="5" name="TextBox 4"/>
          <p:cNvSpPr txBox="1"/>
          <p:nvPr/>
        </p:nvSpPr>
        <p:spPr bwMode="auto">
          <a:xfrm>
            <a:off x="558063" y="5232400"/>
            <a:ext cx="2890535"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Editor: author behavior</a:t>
            </a:r>
          </a:p>
        </p:txBody>
      </p:sp>
      <p:sp>
        <p:nvSpPr>
          <p:cNvPr id="7" name="Rounded Rectangle 6"/>
          <p:cNvSpPr/>
          <p:nvPr/>
        </p:nvSpPr>
        <p:spPr>
          <a:xfrm>
            <a:off x="5613400" y="4432300"/>
            <a:ext cx="1295400" cy="5334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chemeClr val="accent6">
                    <a:lumMod val="10000"/>
                  </a:schemeClr>
                </a:solidFill>
              </a:rPr>
              <a:t>…</a:t>
            </a:r>
            <a:endParaRPr lang="en-US" dirty="0">
              <a:solidFill>
                <a:schemeClr val="accent6">
                  <a:lumMod val="10000"/>
                </a:schemeClr>
              </a:solidFill>
            </a:endParaRPr>
          </a:p>
        </p:txBody>
      </p:sp>
      <p:sp>
        <p:nvSpPr>
          <p:cNvPr id="8" name="Rounded Rectangle 7"/>
          <p:cNvSpPr/>
          <p:nvPr/>
        </p:nvSpPr>
        <p:spPr>
          <a:xfrm>
            <a:off x="6997700" y="4419600"/>
            <a:ext cx="1295400" cy="5334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0B171F"/>
                </a:solidFill>
              </a:rPr>
              <a:t>…</a:t>
            </a:r>
            <a:endParaRPr lang="en-US" dirty="0">
              <a:solidFill>
                <a:srgbClr val="0B171F"/>
              </a:solidFill>
            </a:endParaRPr>
          </a:p>
        </p:txBody>
      </p:sp>
      <p:sp>
        <p:nvSpPr>
          <p:cNvPr id="17" name="Oval 16"/>
          <p:cNvSpPr/>
          <p:nvPr/>
        </p:nvSpPr>
        <p:spPr>
          <a:xfrm>
            <a:off x="5638800" y="3009900"/>
            <a:ext cx="304800" cy="3048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8" name="Oval 17"/>
          <p:cNvSpPr/>
          <p:nvPr/>
        </p:nvSpPr>
        <p:spPr>
          <a:xfrm>
            <a:off x="5638800" y="3492500"/>
            <a:ext cx="304800" cy="3048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9" name="Oval 18"/>
          <p:cNvSpPr/>
          <p:nvPr/>
        </p:nvSpPr>
        <p:spPr>
          <a:xfrm>
            <a:off x="5680075" y="3057525"/>
            <a:ext cx="228600" cy="228600"/>
          </a:xfrm>
          <a:prstGeom prst="ellipse">
            <a:avLst/>
          </a:prstGeom>
          <a:solidFill>
            <a:srgbClr val="0000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0" name="TextBox 19"/>
          <p:cNvSpPr txBox="1"/>
          <p:nvPr/>
        </p:nvSpPr>
        <p:spPr bwMode="auto">
          <a:xfrm>
            <a:off x="6151953" y="2933700"/>
            <a:ext cx="395416"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dirty="0" smtClean="0">
                <a:solidFill>
                  <a:srgbClr val="0B171F"/>
                </a:solidFill>
              </a:rPr>
              <a:t>…</a:t>
            </a:r>
          </a:p>
        </p:txBody>
      </p:sp>
      <p:sp>
        <p:nvSpPr>
          <p:cNvPr id="22" name="Oval 21"/>
          <p:cNvSpPr/>
          <p:nvPr/>
        </p:nvSpPr>
        <p:spPr>
          <a:xfrm>
            <a:off x="5651500" y="3987800"/>
            <a:ext cx="304800" cy="3048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6" name="TextBox 25"/>
          <p:cNvSpPr txBox="1"/>
          <p:nvPr/>
        </p:nvSpPr>
        <p:spPr bwMode="auto">
          <a:xfrm>
            <a:off x="6151953" y="3429000"/>
            <a:ext cx="395416"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dirty="0" smtClean="0">
                <a:solidFill>
                  <a:srgbClr val="0B171F"/>
                </a:solidFill>
              </a:rPr>
              <a:t>…</a:t>
            </a:r>
          </a:p>
        </p:txBody>
      </p:sp>
      <p:sp>
        <p:nvSpPr>
          <p:cNvPr id="27" name="TextBox 26"/>
          <p:cNvSpPr txBox="1"/>
          <p:nvPr/>
        </p:nvSpPr>
        <p:spPr bwMode="auto">
          <a:xfrm>
            <a:off x="6164653" y="3898900"/>
            <a:ext cx="395416"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dirty="0" smtClean="0">
                <a:solidFill>
                  <a:srgbClr val="0B171F"/>
                </a:solidFill>
              </a:rPr>
              <a:t>…</a:t>
            </a:r>
          </a:p>
        </p:txBody>
      </p:sp>
      <p:sp>
        <p:nvSpPr>
          <p:cNvPr id="28" name="TextBox 27"/>
          <p:cNvSpPr txBox="1"/>
          <p:nvPr/>
        </p:nvSpPr>
        <p:spPr bwMode="auto">
          <a:xfrm>
            <a:off x="5265672" y="5232400"/>
            <a:ext cx="3313728"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Runtime: observe behavior</a:t>
            </a:r>
          </a:p>
        </p:txBody>
      </p:sp>
      <p:sp>
        <p:nvSpPr>
          <p:cNvPr id="29" name="Rounded Rectangle 28"/>
          <p:cNvSpPr/>
          <p:nvPr/>
        </p:nvSpPr>
        <p:spPr>
          <a:xfrm>
            <a:off x="6832600" y="2933700"/>
            <a:ext cx="1447800" cy="1346200"/>
          </a:xfrm>
          <a:prstGeom prst="roundRect">
            <a:avLst>
              <a:gd name="adj" fmla="val 817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8" grpId="0" animBg="1"/>
      <p:bldP spid="17" grpId="0" animBg="1"/>
      <p:bldP spid="18" grpId="0" animBg="1"/>
      <p:bldP spid="19" grpId="0" animBg="1"/>
      <p:bldP spid="20" grpId="0"/>
      <p:bldP spid="22" grpId="0" animBg="1"/>
      <p:bldP spid="26" grpId="0"/>
      <p:bldP spid="27" grpId="0"/>
      <p:bldP spid="28" grpId="0"/>
      <p:bldP spid="29" grpId="0" animBg="1"/>
    </p:bldLst>
  </p:timing>
</p:sld>
</file>

<file path=ppt/theme/theme1.xml><?xml version="1.0" encoding="utf-8"?>
<a:theme xmlns:a="http://schemas.openxmlformats.org/drawingml/2006/main" name="Stanford HCI">
  <a:themeElements>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fontScheme name="Stanford HCI">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a:spAutoFit/>
      </a:bodyPr>
      <a:lstStyle>
        <a:defPPr algn="r" eaLnBrk="0" hangingPunct="0">
          <a:spcBef>
            <a:spcPct val="50000"/>
          </a:spcBef>
          <a:defRPr sz="2200" i="1" dirty="0" smtClean="0"/>
        </a:defPPr>
      </a:lstStyle>
    </a:txDef>
  </a:objectDefaults>
  <a:extraClrSchemeLst>
    <a:extraClrScheme>
      <a:clrScheme name="Stanford HCI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Stanford HCI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Stanford HCI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Stanford HCI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Stanford HCI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Stanford HCI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Stanford HCI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Stanford HCI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4">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FF0066"/>
        </a:hlink>
        <a:folHlink>
          <a:srgbClr val="FFFF66"/>
        </a:folHlink>
      </a:clrScheme>
      <a:clrMap bg1="dk2" tx1="lt1" bg2="dk1" tx2="lt2" accent1="accent1" accent2="accent2" accent3="accent3" accent4="accent4" accent5="accent5" accent6="accent6" hlink="hlink" folHlink="folHlink"/>
    </a:extraClrScheme>
    <a:extraClrScheme>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themeOverride>
</file>

<file path=docProps/app.xml><?xml version="1.0" encoding="utf-8"?>
<Properties xmlns="http://schemas.openxmlformats.org/officeDocument/2006/extended-properties" xmlns:vt="http://schemas.openxmlformats.org/officeDocument/2006/docPropsVTypes">
  <Template/>
  <TotalTime>14979</TotalTime>
  <Words>6061</Words>
  <Application>Microsoft PowerPoint</Application>
  <PresentationFormat>On-screen Show (4:3)</PresentationFormat>
  <Paragraphs>733</Paragraphs>
  <Slides>83</Slides>
  <Notes>82</Notes>
  <HiddenSlides>0</HiddenSlides>
  <MMClips>6</MMClips>
  <ScaleCrop>false</ScaleCrop>
  <HeadingPairs>
    <vt:vector size="4" baseType="variant">
      <vt:variant>
        <vt:lpstr>Design Template</vt:lpstr>
      </vt:variant>
      <vt:variant>
        <vt:i4>4</vt:i4>
      </vt:variant>
      <vt:variant>
        <vt:lpstr>Slide Titles</vt:lpstr>
      </vt:variant>
      <vt:variant>
        <vt:i4>83</vt:i4>
      </vt:variant>
    </vt:vector>
  </HeadingPairs>
  <TitlesOfParts>
    <vt:vector size="87" baseType="lpstr">
      <vt:lpstr>Stanford HCI</vt:lpstr>
      <vt:lpstr>2_Custom Design</vt:lpstr>
      <vt:lpstr>1_Custom Design</vt:lpstr>
      <vt:lpstr>6_Custom Design</vt:lpstr>
      <vt:lpstr>Slide 1</vt:lpstr>
      <vt:lpstr>Slide 2</vt:lpstr>
      <vt:lpstr>Slide 3</vt:lpstr>
      <vt:lpstr>Slide 4</vt:lpstr>
      <vt:lpstr>Slide 5</vt:lpstr>
      <vt:lpstr>How can tools support the creation of  user interface alternatives?</vt:lpstr>
      <vt:lpstr>Slide 7</vt:lpstr>
      <vt:lpstr>Interaction Designers Write Code</vt:lpstr>
      <vt:lpstr>Programming requires working with  two representations.</vt:lpstr>
      <vt:lpstr>Outline</vt:lpstr>
      <vt:lpstr>3 Requirements for Programmed Interactions</vt:lpstr>
      <vt:lpstr>Slide 12</vt:lpstr>
      <vt:lpstr>Slide 13</vt:lpstr>
      <vt:lpstr>Juxtapose: Source alternatives…</vt:lpstr>
      <vt:lpstr>Juxtapose: Source alternatives…</vt:lpstr>
      <vt:lpstr>… are executed in parallel,</vt:lpstr>
      <vt:lpstr>and tuned through an generated UI.</vt:lpstr>
      <vt:lpstr>Parallel Editing</vt:lpstr>
      <vt:lpstr>Parallel Editing</vt:lpstr>
      <vt:lpstr>Parallel Editing</vt:lpstr>
      <vt:lpstr>Parallel Editing</vt:lpstr>
      <vt:lpstr>Example: Rethinking the Progress Bar</vt:lpstr>
      <vt:lpstr>Slide 23</vt:lpstr>
      <vt:lpstr>Parallel Input: Event Echoing</vt:lpstr>
      <vt:lpstr>Implementing Parallel Editing:  The Cursor Correspondence Problem</vt:lpstr>
      <vt:lpstr>Limits of Parallel Editing &amp; Execution</vt:lpstr>
      <vt:lpstr>Limits of Event Echoing</vt:lpstr>
      <vt:lpstr>Parameter Tuning</vt:lpstr>
      <vt:lpstr>Example: Tuning Phosphor</vt:lpstr>
      <vt:lpstr>Example: Tuning Phosphor</vt:lpstr>
      <vt:lpstr>Generating Tuning Interfaces</vt:lpstr>
      <vt:lpstr>Generating Tuning Interfaces</vt:lpstr>
      <vt:lpstr>What parameter ranges should be chosen?</vt:lpstr>
      <vt:lpstr>Take a guess,  then give control to the user.</vt:lpstr>
      <vt:lpstr>Limits of Tuning</vt:lpstr>
      <vt:lpstr>Limits of Tuning</vt:lpstr>
      <vt:lpstr>Understanding User Strategies &amp;  Measuring Benefits</vt:lpstr>
      <vt:lpstr>Mapping Task</vt:lpstr>
      <vt:lpstr>Alternatives for Map Navigation &amp; Rendering</vt:lpstr>
      <vt:lpstr>Participants’ Strategies</vt:lpstr>
      <vt:lpstr>Suggested improvements</vt:lpstr>
      <vt:lpstr>Tree Matching Task</vt:lpstr>
      <vt:lpstr>Slide 43</vt:lpstr>
      <vt:lpstr>Slide 44</vt:lpstr>
      <vt:lpstr>Slide 45</vt:lpstr>
      <vt:lpstr>Outline</vt:lpstr>
      <vt:lpstr>Juxtapose Mobile</vt:lpstr>
      <vt:lpstr>Slide 48</vt:lpstr>
      <vt:lpstr>Juxtapose Mobile</vt:lpstr>
      <vt:lpstr>Juxtapose for Microcontrollers</vt:lpstr>
      <vt:lpstr>Slide 51</vt:lpstr>
      <vt:lpstr>Parse code and build symbol table</vt:lpstr>
      <vt:lpstr>Emit table into code &amp; compile</vt:lpstr>
      <vt:lpstr>At Runtime</vt:lpstr>
      <vt:lpstr>So What’s Different?</vt:lpstr>
      <vt:lpstr>What’s Important?</vt:lpstr>
      <vt:lpstr>What’s Important?</vt:lpstr>
      <vt:lpstr>Related Work</vt:lpstr>
      <vt:lpstr>Related Work</vt:lpstr>
      <vt:lpstr>Related Work</vt:lpstr>
      <vt:lpstr>Related Work</vt:lpstr>
      <vt:lpstr>Current Work:  Revisions for Interaction Design</vt:lpstr>
      <vt:lpstr>Slide 63</vt:lpstr>
      <vt:lpstr>Take a guess,  then give control to the user.</vt:lpstr>
      <vt:lpstr>Implementing Parallel Editing:  Incremental Structure Tracking</vt:lpstr>
      <vt:lpstr>Future Work</vt:lpstr>
      <vt:lpstr>Slide 67</vt:lpstr>
      <vt:lpstr>Slide 68</vt:lpstr>
      <vt:lpstr>Slide 69</vt:lpstr>
      <vt:lpstr>Slide 70</vt:lpstr>
      <vt:lpstr>Tangible Control</vt:lpstr>
      <vt:lpstr>Switching alternatives</vt:lpstr>
      <vt:lpstr>Slide 73</vt:lpstr>
      <vt:lpstr>Slide 74</vt:lpstr>
      <vt:lpstr>Slide 75</vt:lpstr>
      <vt:lpstr>Juxtapose Mobile</vt:lpstr>
      <vt:lpstr>Juxtapose Mobile</vt:lpstr>
      <vt:lpstr>Adding Tuning to the Arduino IDE</vt:lpstr>
      <vt:lpstr>Tuning without Reflection</vt:lpstr>
      <vt:lpstr>Related Work</vt:lpstr>
      <vt:lpstr>Generate Options, Select. Repeat.</vt:lpstr>
      <vt:lpstr>Limits of Parallel Editing</vt:lpstr>
      <vt:lpstr>Beyond the Desktop</vt:lpstr>
    </vt:vector>
  </TitlesOfParts>
  <Company>UC Berkeley</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CS376 Introduction</dc:title>
  <dc:creator>Scott Klemmer</dc:creator>
  <cp:lastModifiedBy>Bjoern Hartmann</cp:lastModifiedBy>
  <cp:revision>676</cp:revision>
  <dcterms:created xsi:type="dcterms:W3CDTF">2008-10-21T15:50:10Z</dcterms:created>
  <dcterms:modified xsi:type="dcterms:W3CDTF">2008-10-21T18:34:16Z</dcterms:modified>
</cp:coreProperties>
</file>